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906" r:id="rId2"/>
    <p:sldId id="258" r:id="rId3"/>
    <p:sldId id="291" r:id="rId4"/>
    <p:sldId id="262" r:id="rId5"/>
    <p:sldId id="263" r:id="rId6"/>
    <p:sldId id="264" r:id="rId7"/>
    <p:sldId id="265" r:id="rId8"/>
    <p:sldId id="929" r:id="rId9"/>
    <p:sldId id="267" r:id="rId10"/>
    <p:sldId id="294" r:id="rId11"/>
    <p:sldId id="933" r:id="rId12"/>
    <p:sldId id="930" r:id="rId13"/>
    <p:sldId id="931" r:id="rId14"/>
    <p:sldId id="259" r:id="rId15"/>
    <p:sldId id="260" r:id="rId16"/>
    <p:sldId id="932" r:id="rId17"/>
    <p:sldId id="281" r:id="rId18"/>
    <p:sldId id="293" r:id="rId19"/>
    <p:sldId id="272" r:id="rId20"/>
    <p:sldId id="283" r:id="rId21"/>
    <p:sldId id="285" r:id="rId22"/>
    <p:sldId id="286" r:id="rId23"/>
    <p:sldId id="287" r:id="rId24"/>
    <p:sldId id="288" r:id="rId25"/>
    <p:sldId id="289" r:id="rId26"/>
    <p:sldId id="282" r:id="rId27"/>
    <p:sldId id="273" r:id="rId28"/>
    <p:sldId id="274" r:id="rId29"/>
    <p:sldId id="275" r:id="rId30"/>
    <p:sldId id="276" r:id="rId31"/>
    <p:sldId id="278" r:id="rId32"/>
    <p:sldId id="277" r:id="rId33"/>
    <p:sldId id="279" r:id="rId34"/>
    <p:sldId id="81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F00"/>
    <a:srgbClr val="FEF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89" autoAdjust="0"/>
    <p:restoredTop sz="74184" autoAdjust="0"/>
  </p:normalViewPr>
  <p:slideViewPr>
    <p:cSldViewPr snapToGrid="0">
      <p:cViewPr varScale="1">
        <p:scale>
          <a:sx n="81" d="100"/>
          <a:sy n="81" d="100"/>
        </p:scale>
        <p:origin x="1026"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95B71-9844-487E-8369-5ABDFF94BE01}" type="datetimeFigureOut">
              <a:rPr lang="en-GB" smtClean="0"/>
              <a:t>17/11/2023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80D53-9782-4E54-AE2E-AB9A044D3637}" type="slidenum">
              <a:rPr lang="en-GB" smtClean="0"/>
              <a:t>‹#›</a:t>
            </a:fld>
            <a:endParaRPr lang="en-GB"/>
          </a:p>
        </p:txBody>
      </p:sp>
    </p:spTree>
    <p:extLst>
      <p:ext uri="{BB962C8B-B14F-4D97-AF65-F5344CB8AC3E}">
        <p14:creationId xmlns:p14="http://schemas.microsoft.com/office/powerpoint/2010/main" val="130499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Note: all words in this week of the SOW appear on all three GCSE wordlists, with one exception: </a:t>
            </a:r>
            <a:r>
              <a:rPr lang="en-GB" b="0" u="none" dirty="0">
                <a:solidFill>
                  <a:srgbClr val="FF0000"/>
                </a:solidFill>
              </a:rPr>
              <a:t>Edexcel list doesn’t have </a:t>
            </a:r>
            <a:r>
              <a:rPr lang="en-GB" b="1" u="sng" dirty="0" err="1">
                <a:solidFill>
                  <a:srgbClr val="FF0000"/>
                </a:solidFill>
              </a:rPr>
              <a:t>cambio</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Introduction of numbers 13-20</a:t>
            </a:r>
            <a:endParaRPr lang="en-GB"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a:t>
            </a:r>
            <a:r>
              <a:rPr lang="en-GB" b="0" dirty="0"/>
              <a:t>of SSCs [CA], [CO], [CU]</a:t>
            </a:r>
          </a:p>
          <a:p>
            <a:r>
              <a:rPr lang="en-US" sz="1200" kern="1200" dirty="0">
                <a:solidFill>
                  <a:schemeClr val="tx1"/>
                </a:solidFill>
                <a:effectLst/>
                <a:latin typeface="+mn-lt"/>
                <a:ea typeface="+mn-ea"/>
                <a:cs typeface="+mn-cs"/>
              </a:rPr>
              <a:t>Consolidation of the previously taught forms of TENER (singular persons only)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Consolidation of subject pronouns (</a:t>
            </a:r>
            <a:r>
              <a:rPr lang="en-US" sz="1200" kern="1200" dirty="0" err="1">
                <a:solidFill>
                  <a:schemeClr val="tx1"/>
                </a:solidFill>
                <a:effectLst/>
                <a:latin typeface="+mn-lt"/>
                <a:ea typeface="+mn-ea"/>
                <a:cs typeface="+mn-cs"/>
              </a:rPr>
              <a:t>yo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él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ella</a:t>
            </a:r>
            <a:r>
              <a:rPr lang="en-US" sz="1200" kern="1200" dirty="0">
                <a:solidFill>
                  <a:schemeClr val="tx1"/>
                </a:solidFill>
                <a:effectLst/>
                <a:latin typeface="+mn-lt"/>
                <a:ea typeface="+mn-ea"/>
                <a:cs typeface="+mn-cs"/>
              </a:rPr>
              <a:t>)</a:t>
            </a:r>
          </a:p>
          <a:p>
            <a:br>
              <a:rPr lang="en-GB" baseline="0" dirty="0"/>
            </a:br>
            <a:r>
              <a:rPr lang="en-GB" b="1" dirty="0"/>
              <a:t>Word frequency </a:t>
            </a:r>
            <a:r>
              <a:rPr lang="en-GB" b="1" baseline="0" dirty="0"/>
              <a:t>(1 is the most frequent word in Spanish): </a:t>
            </a:r>
          </a:p>
          <a:p>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8.1.2.3 (introduce) </a:t>
            </a:r>
            <a:r>
              <a:rPr lang="en-GB" sz="1200" b="0" i="0" dirty="0">
                <a:solidFill>
                  <a:schemeClr val="dk1"/>
                </a:solidFill>
                <a:latin typeface="+mn-lt"/>
                <a:ea typeface="Calibri"/>
                <a:cs typeface="Calibri"/>
                <a:sym typeface="Calibri"/>
              </a:rPr>
              <a:t>vocab set: </a:t>
            </a:r>
            <a:r>
              <a:rPr lang="es-419" sz="1200" kern="1200" dirty="0">
                <a:solidFill>
                  <a:schemeClr val="tx1"/>
                </a:solidFill>
                <a:effectLst/>
                <a:latin typeface="+mn-lt"/>
                <a:ea typeface="+mn-ea"/>
                <a:cs typeface="+mn-cs"/>
              </a:rPr>
              <a:t>cine [952]; abierto [654]; cerrado [1201]; miedo (de algo) [491]; razón [360]; suerte [723]; éxito [708]; sueño [450]; calor [945]; en cambio [cambio-329]</a:t>
            </a:r>
            <a:endParaRPr lang="en-GB" sz="1200" kern="1200" dirty="0">
              <a:solidFill>
                <a:schemeClr val="tx1"/>
              </a:solidFill>
              <a:effectLst/>
              <a:latin typeface="+mn-lt"/>
              <a:ea typeface="+mn-ea"/>
              <a:cs typeface="+mn-cs"/>
            </a:endParaRPr>
          </a:p>
          <a:p>
            <a:r>
              <a:rPr lang="es-419" sz="1200" kern="1200" dirty="0" err="1">
                <a:solidFill>
                  <a:schemeClr val="tx1"/>
                </a:solidFill>
                <a:effectLst/>
                <a:latin typeface="+mn-lt"/>
                <a:ea typeface="+mn-ea"/>
                <a:cs typeface="+mn-cs"/>
              </a:rPr>
              <a:t>numbers</a:t>
            </a:r>
            <a:r>
              <a:rPr lang="es-419" sz="1200" kern="1200" dirty="0">
                <a:solidFill>
                  <a:schemeClr val="tx1"/>
                </a:solidFill>
                <a:effectLst/>
                <a:latin typeface="+mn-lt"/>
                <a:ea typeface="+mn-ea"/>
                <a:cs typeface="+mn-cs"/>
              </a:rPr>
              <a:t> 13-20: trece [2700]; catorce [2411]; quince [1215]; dieciséis [3373]; diecisiete [3430]; dieciocho [2730]; diecinueve [4232]; veinte [819]</a:t>
            </a:r>
            <a:r>
              <a:rPr lang="en-GB" dirty="0">
                <a:effectLst/>
              </a:rPr>
              <a:t> </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8.1.1.7</a:t>
            </a:r>
            <a:r>
              <a:rPr lang="en-GB" sz="1200" b="1" i="0" u="none" strike="noStrike" kern="1200" cap="none" dirty="0">
                <a:solidFill>
                  <a:schemeClr val="tx1"/>
                </a:solidFill>
                <a:effectLst/>
                <a:latin typeface="+mn-lt"/>
                <a:ea typeface="Calibri"/>
                <a:cs typeface="Calibri"/>
                <a:sym typeface="Calibri"/>
              </a:rPr>
              <a:t> (revisit)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permitir [218]; decidir [368]; dividir [1385]; cubrir [611]; repartir [2161]; fiesta [796]; canción [982]; bebida [2787]; costo [1707]; juego [409]; incluso [336]; fuerte² [435]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8.1.1.2</a:t>
            </a:r>
            <a:r>
              <a:rPr lang="en-GB" sz="1200" b="1" kern="1200" baseline="0" dirty="0">
                <a:solidFill>
                  <a:schemeClr val="tx1"/>
                </a:solidFill>
                <a:effectLst/>
                <a:latin typeface="+mn-lt"/>
                <a:ea typeface="+mn-ea"/>
                <a:cs typeface="+mn-cs"/>
              </a:rPr>
              <a:t> </a:t>
            </a:r>
            <a:r>
              <a:rPr lang="en-GB" sz="1200" b="1" i="0" u="none" strike="noStrike" kern="1200" cap="none" dirty="0">
                <a:solidFill>
                  <a:schemeClr val="tx1"/>
                </a:solidFill>
                <a:effectLst/>
                <a:latin typeface="+mn-lt"/>
                <a:ea typeface="Calibri"/>
                <a:cs typeface="Calibri"/>
                <a:sym typeface="Calibri"/>
              </a:rPr>
              <a:t>(revisit) </a:t>
            </a:r>
            <a:r>
              <a:rPr lang="es-419" sz="1200" kern="1200" dirty="0">
                <a:solidFill>
                  <a:schemeClr val="tx1"/>
                </a:solidFill>
                <a:effectLst/>
                <a:latin typeface="+mn-lt"/>
                <a:ea typeface="+mn-ea"/>
                <a:cs typeface="+mn-cs"/>
              </a:rPr>
              <a:t>cantar [717]; tomar¹ [133]; coger [1001];  intentar [411]; ganar¹ [295]; concierto [1456]; premio [1090]; año [46]; autobús [3709]; hasta¹ [60]; además [155]; por² [15]; canción [982]</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238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aseline="0" dirty="0"/>
              <a:t>10 minutes</a:t>
            </a:r>
          </a:p>
          <a:p>
            <a:endParaRPr lang="en-GB" baseline="0" dirty="0"/>
          </a:p>
          <a:p>
            <a:r>
              <a:rPr lang="en-GB" b="1" baseline="0" dirty="0"/>
              <a:t>Aim: </a:t>
            </a:r>
            <a:r>
              <a:rPr lang="en-GB" baseline="0" dirty="0"/>
              <a:t>to accurately produce full sentences with the features practised this lesson: tener (in singular persons), subject pronouns (</a:t>
            </a:r>
            <a:r>
              <a:rPr lang="en-GB" baseline="0" dirty="0" err="1"/>
              <a:t>yo</a:t>
            </a:r>
            <a:r>
              <a:rPr lang="en-GB" baseline="0" dirty="0"/>
              <a:t>, </a:t>
            </a:r>
            <a:r>
              <a:rPr lang="en-GB" baseline="0" dirty="0" err="1"/>
              <a:t>tú</a:t>
            </a:r>
            <a:r>
              <a:rPr lang="en-GB" baseline="0" dirty="0"/>
              <a:t>, </a:t>
            </a:r>
            <a:r>
              <a:rPr lang="en-GB" baseline="0" dirty="0" err="1"/>
              <a:t>él</a:t>
            </a:r>
            <a:r>
              <a:rPr lang="en-GB" baseline="0" dirty="0"/>
              <a:t>, </a:t>
            </a:r>
            <a:r>
              <a:rPr lang="en-GB" baseline="0" dirty="0" err="1"/>
              <a:t>ella</a:t>
            </a:r>
            <a:r>
              <a:rPr lang="en-GB" baseline="0" dirty="0"/>
              <a:t>) and numbers 13-20.  </a:t>
            </a:r>
          </a:p>
          <a:p>
            <a:endParaRPr lang="en-GB" baseline="0" dirty="0"/>
          </a:p>
          <a:p>
            <a:r>
              <a:rPr lang="en-GB" b="1" baseline="0" dirty="0"/>
              <a:t>Procedure: </a:t>
            </a:r>
          </a:p>
          <a:p>
            <a:pPr marL="228600" indent="-228600">
              <a:buAutoNum type="arabicPeriod"/>
            </a:pPr>
            <a:r>
              <a:rPr lang="en-GB" baseline="0" dirty="0"/>
              <a:t>Students read the sentences and translate them into English. Numbers 13-20 are often challenging to produce, due to vowel combinations ‘</a:t>
            </a:r>
            <a:r>
              <a:rPr lang="en-GB" baseline="0" dirty="0" err="1"/>
              <a:t>ie</a:t>
            </a:r>
            <a:r>
              <a:rPr lang="en-GB" baseline="0" dirty="0"/>
              <a:t>’ and ‘</a:t>
            </a:r>
            <a:r>
              <a:rPr lang="en-GB" baseline="0" dirty="0" err="1"/>
              <a:t>ei</a:t>
            </a:r>
            <a:r>
              <a:rPr lang="en-GB" baseline="0" dirty="0"/>
              <a:t>’ in a number of these words.</a:t>
            </a:r>
          </a:p>
          <a:p>
            <a:pPr marL="228600" indent="-228600">
              <a:buAutoNum type="arabicPeriod"/>
            </a:pPr>
            <a:r>
              <a:rPr lang="en-GB" baseline="0" dirty="0"/>
              <a:t>Click on any sentence to reveal its translation in Spanish. Answers can be volunteered in any order.  </a:t>
            </a:r>
            <a:endParaRPr lang="en-GB" dirty="0"/>
          </a:p>
        </p:txBody>
      </p:sp>
      <p:sp>
        <p:nvSpPr>
          <p:cNvPr id="4" name="Slide Number Placeholder 3"/>
          <p:cNvSpPr>
            <a:spLocks noGrp="1"/>
          </p:cNvSpPr>
          <p:nvPr>
            <p:ph type="sldNum" sz="quarter" idx="10"/>
          </p:nvPr>
        </p:nvSpPr>
        <p:spPr/>
        <p:txBody>
          <a:bodyPr/>
          <a:lstStyle/>
          <a:p>
            <a:fld id="{8C5535A4-A7F7-441F-A71E-44C1DE3F7AB7}" type="slidenum">
              <a:rPr lang="en-GB" smtClean="0"/>
              <a:t>10</a:t>
            </a:fld>
            <a:endParaRPr lang="en-GB"/>
          </a:p>
        </p:txBody>
      </p:sp>
    </p:spTree>
    <p:extLst>
      <p:ext uri="{BB962C8B-B14F-4D97-AF65-F5344CB8AC3E}">
        <p14:creationId xmlns:p14="http://schemas.microsoft.com/office/powerpoint/2010/main" val="308303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 (either slide 11 or slide 12)</a:t>
            </a:r>
          </a:p>
          <a:p>
            <a:endParaRPr lang="en-US" b="1" dirty="0"/>
          </a:p>
          <a:p>
            <a:r>
              <a:rPr lang="en-US" b="1" dirty="0"/>
              <a:t>Aim: </a:t>
            </a:r>
            <a:r>
              <a:rPr lang="en-US" b="0" dirty="0"/>
              <a:t>to produce ‘</a:t>
            </a:r>
            <a:r>
              <a:rPr lang="en-US" b="0" dirty="0" err="1"/>
              <a:t>él</a:t>
            </a:r>
            <a:r>
              <a:rPr lang="en-US" b="0" dirty="0"/>
              <a:t> tiene’ and ‘</a:t>
            </a:r>
            <a:r>
              <a:rPr lang="en-US" b="0" dirty="0" err="1"/>
              <a:t>ella</a:t>
            </a:r>
            <a:r>
              <a:rPr lang="en-US" b="0" dirty="0"/>
              <a:t> tiene’ + numbers and nouns in speaking</a:t>
            </a:r>
          </a:p>
          <a:p>
            <a:endParaRPr lang="en-US" b="1" dirty="0"/>
          </a:p>
          <a:p>
            <a:r>
              <a:rPr lang="en-US" b="1" dirty="0"/>
              <a:t>Procedure:</a:t>
            </a:r>
          </a:p>
          <a:p>
            <a:pPr marL="228600" indent="-228600">
              <a:buAutoNum type="arabicPeriod"/>
            </a:pPr>
            <a:r>
              <a:rPr lang="en-US" b="0" dirty="0"/>
              <a:t>Divide the class into two teams.</a:t>
            </a:r>
          </a:p>
          <a:p>
            <a:pPr marL="228600" indent="-228600">
              <a:buAutoNum type="arabicPeriod"/>
            </a:pPr>
            <a:r>
              <a:rPr lang="en-US" b="0" dirty="0"/>
              <a:t>Explain that the aim is for each team to get as many points as possible by giving phrases in Spanish using ‘</a:t>
            </a:r>
            <a:r>
              <a:rPr lang="en-US" b="0" dirty="0" err="1"/>
              <a:t>él</a:t>
            </a:r>
            <a:r>
              <a:rPr lang="en-US" b="0" dirty="0"/>
              <a:t> </a:t>
            </a:r>
            <a:r>
              <a:rPr lang="en-US" b="0" dirty="0" err="1"/>
              <a:t>tiene</a:t>
            </a:r>
            <a:r>
              <a:rPr lang="en-US" b="0" dirty="0"/>
              <a:t>’ and ‘</a:t>
            </a:r>
            <a:r>
              <a:rPr lang="en-US" b="0" dirty="0" err="1"/>
              <a:t>ella</a:t>
            </a:r>
            <a:r>
              <a:rPr lang="en-US" b="0" dirty="0"/>
              <a:t> </a:t>
            </a:r>
            <a:r>
              <a:rPr lang="en-US" b="0" dirty="0" err="1"/>
              <a:t>tiene</a:t>
            </a:r>
            <a:r>
              <a:rPr lang="en-US" b="0" dirty="0"/>
              <a:t>’. If the bomb appears, a team will lose all of its points.</a:t>
            </a:r>
          </a:p>
          <a:p>
            <a:pPr marL="228600" indent="-228600">
              <a:buAutoNum type="arabicPeriod"/>
            </a:pPr>
            <a:r>
              <a:rPr lang="en-US" b="0" dirty="0"/>
              <a:t>Give the two teams some initial time to prepare. If support is needed, provide some of the vocabulary (e.g. the nouns but not numbers).</a:t>
            </a:r>
          </a:p>
          <a:p>
            <a:pPr marL="228600" indent="-228600">
              <a:buAutoNum type="arabicPeriod"/>
            </a:pPr>
            <a:r>
              <a:rPr lang="en-US" b="0" dirty="0"/>
              <a:t>Each time that a team correctly gives a phrase, click on the shape to see what lies behind it.</a:t>
            </a:r>
          </a:p>
          <a:p>
            <a:pPr marL="228600" indent="-228600">
              <a:buAutoNum type="arabicPeriod"/>
            </a:pPr>
            <a:r>
              <a:rPr lang="en-US" b="0" dirty="0"/>
              <a:t>After each sentence, record on the board how many points each team has.</a:t>
            </a:r>
          </a:p>
          <a:p>
            <a:pPr marL="228600" indent="-228600">
              <a:buAutoNum type="arabicPeriod"/>
            </a:pPr>
            <a:r>
              <a:rPr lang="en-US" b="0" dirty="0"/>
              <a:t>The winner at the end (after all boxes have been clicked) is the team with the most points.</a:t>
            </a:r>
          </a:p>
          <a:p>
            <a:pPr marL="228600" indent="-228600">
              <a:buAutoNum type="arabicPeriod"/>
            </a:pPr>
            <a:endParaRPr lang="en-US" b="0" dirty="0"/>
          </a:p>
          <a:p>
            <a:pPr marL="0" indent="0">
              <a:buNone/>
            </a:pPr>
            <a:r>
              <a:rPr lang="en-US" b="1" dirty="0"/>
              <a:t>Notes: </a:t>
            </a:r>
          </a:p>
          <a:p>
            <a:pPr marL="228600" indent="-228600">
              <a:buAutoNum type="arabicPeriod"/>
            </a:pPr>
            <a:r>
              <a:rPr lang="en-US" b="0" dirty="0"/>
              <a:t>If suitable for the group, students could double their points by giving a sentence with two pronouns, i.e., ‘</a:t>
            </a:r>
            <a:r>
              <a:rPr lang="en-US" b="0" dirty="0" err="1"/>
              <a:t>ella</a:t>
            </a:r>
            <a:r>
              <a:rPr lang="en-US" b="0" dirty="0"/>
              <a:t> </a:t>
            </a:r>
            <a:r>
              <a:rPr lang="en-US" b="0" dirty="0" err="1"/>
              <a:t>tiene</a:t>
            </a:r>
            <a:r>
              <a:rPr lang="en-US" b="0" dirty="0"/>
              <a:t> … y </a:t>
            </a:r>
            <a:r>
              <a:rPr lang="en-US" b="0" dirty="0" err="1"/>
              <a:t>él</a:t>
            </a:r>
            <a:r>
              <a:rPr lang="en-US" b="0" dirty="0"/>
              <a:t> </a:t>
            </a:r>
            <a:r>
              <a:rPr lang="en-US" b="0" dirty="0" err="1"/>
              <a:t>tiene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There is an alternative of the same activity (</a:t>
            </a:r>
            <a:r>
              <a:rPr lang="en-US" b="0" dirty="0" err="1"/>
              <a:t>pairwork</a:t>
            </a:r>
            <a:r>
              <a:rPr lang="en-US" b="0" dirty="0"/>
              <a:t>) on the 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48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ALTERNATIVE</a:t>
            </a:r>
          </a:p>
          <a:p>
            <a:endParaRPr lang="en-US" b="1" dirty="0"/>
          </a:p>
          <a:p>
            <a:r>
              <a:rPr lang="en-US" b="1" dirty="0"/>
              <a:t>Timing: </a:t>
            </a:r>
            <a:r>
              <a:rPr lang="en-US" b="0" dirty="0"/>
              <a:t>10 minutes</a:t>
            </a:r>
          </a:p>
          <a:p>
            <a:endParaRPr lang="en-US" b="1" dirty="0"/>
          </a:p>
          <a:p>
            <a:r>
              <a:rPr lang="en-US" b="1" dirty="0"/>
              <a:t>Aim: </a:t>
            </a:r>
            <a:r>
              <a:rPr lang="en-US" b="0" dirty="0"/>
              <a:t>to produce ‘</a:t>
            </a:r>
            <a:r>
              <a:rPr lang="en-US" b="0" dirty="0" err="1"/>
              <a:t>él</a:t>
            </a:r>
            <a:r>
              <a:rPr lang="en-US" b="0" dirty="0"/>
              <a:t> tiene’ and ‘</a:t>
            </a:r>
            <a:r>
              <a:rPr lang="en-US" b="0" dirty="0" err="1"/>
              <a:t>ella</a:t>
            </a:r>
            <a:r>
              <a:rPr lang="en-US" b="0" dirty="0"/>
              <a:t> tiene’ + numbers and nouns in speaking</a:t>
            </a:r>
          </a:p>
          <a:p>
            <a:endParaRPr lang="en-US" b="1" dirty="0"/>
          </a:p>
          <a:p>
            <a:r>
              <a:rPr lang="en-US" b="1" dirty="0"/>
              <a:t>Procedure:</a:t>
            </a:r>
          </a:p>
          <a:p>
            <a:pPr marL="228600" indent="-228600">
              <a:buAutoNum type="arabicPeriod"/>
            </a:pPr>
            <a:r>
              <a:rPr lang="en-US" b="0" dirty="0"/>
              <a:t>Give each pair of students one printed copy of this slide</a:t>
            </a:r>
          </a:p>
          <a:p>
            <a:pPr marL="228600" indent="-228600">
              <a:buAutoNum type="arabicPeriod"/>
            </a:pPr>
            <a:r>
              <a:rPr lang="en-US" b="0" dirty="0"/>
              <a:t>Students take it in turns to produce ‘he has’ or ‘she has’ + number and noun.</a:t>
            </a:r>
          </a:p>
          <a:p>
            <a:pPr marL="228600" indent="-228600">
              <a:buAutoNum type="arabicPeriod"/>
            </a:pPr>
            <a:r>
              <a:rPr lang="en-US" b="0" dirty="0"/>
              <a:t>Each time that a student successfully says one of the phrases in Spanish, they can tick it or add their initials/name to it.</a:t>
            </a:r>
          </a:p>
          <a:p>
            <a:pPr marL="228600" indent="-228600">
              <a:buAutoNum type="arabicPeriod"/>
            </a:pPr>
            <a:r>
              <a:rPr lang="en-US" b="0" dirty="0"/>
              <a:t>The winner is the person who produces the most correct phrases in Spanish.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714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Note: all words in this week of the SOW appear on all three GCSE wordlists, with one exception: </a:t>
            </a:r>
            <a:r>
              <a:rPr lang="en-GB" b="0" u="none" dirty="0">
                <a:solidFill>
                  <a:srgbClr val="FF0000"/>
                </a:solidFill>
              </a:rPr>
              <a:t>Edexcel list doesn’t have </a:t>
            </a:r>
            <a:r>
              <a:rPr lang="en-GB" b="1" u="sng" dirty="0" err="1">
                <a:solidFill>
                  <a:srgbClr val="FF0000"/>
                </a:solidFill>
              </a:rPr>
              <a:t>cambio</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Introduction of </a:t>
            </a:r>
            <a:r>
              <a:rPr lang="en-GB" sz="1200" dirty="0">
                <a:solidFill>
                  <a:prstClr val="white"/>
                </a:solidFill>
              </a:rPr>
              <a:t>idiomatic uses of tener + noun</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a:t>
            </a:r>
            <a:r>
              <a:rPr lang="en-GB" b="0" dirty="0"/>
              <a:t>of SSCs: [CA], [CO], [CU]</a:t>
            </a:r>
          </a:p>
          <a:p>
            <a:r>
              <a:rPr lang="en-US" sz="1200" kern="1200" dirty="0">
                <a:solidFill>
                  <a:schemeClr val="tx1"/>
                </a:solidFill>
                <a:effectLst/>
                <a:latin typeface="+mn-lt"/>
                <a:ea typeface="+mn-ea"/>
                <a:cs typeface="+mn-cs"/>
              </a:rPr>
              <a:t>Consolidation of the previously taught forms of TENER 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plural</a:t>
            </a:r>
            <a:r>
              <a:rPr lang="en-US" sz="1200" kern="1200" baseline="0" dirty="0">
                <a:solidFill>
                  <a:schemeClr val="tx1"/>
                </a:solidFill>
                <a:effectLst/>
                <a:latin typeface="+mn-lt"/>
                <a:ea typeface="+mn-ea"/>
                <a:cs typeface="+mn-cs"/>
              </a:rPr>
              <a:t> persons: </a:t>
            </a:r>
            <a:r>
              <a:rPr lang="en-US" sz="1200" kern="1200" baseline="0" dirty="0" err="1">
                <a:solidFill>
                  <a:schemeClr val="tx1"/>
                </a:solidFill>
                <a:effectLst/>
                <a:latin typeface="+mn-lt"/>
                <a:ea typeface="+mn-ea"/>
                <a:cs typeface="+mn-cs"/>
              </a:rPr>
              <a:t>tenemos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tienen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Consolidation of subject pronouns (</a:t>
            </a:r>
            <a:r>
              <a:rPr lang="en-US" sz="1200" kern="1200" dirty="0" err="1">
                <a:solidFill>
                  <a:schemeClr val="tx1"/>
                </a:solidFill>
                <a:effectLst/>
                <a:latin typeface="+mn-lt"/>
                <a:ea typeface="+mn-ea"/>
                <a:cs typeface="+mn-cs"/>
              </a:rPr>
              <a:t>nosotros</a:t>
            </a:r>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ellos</a:t>
            </a:r>
            <a:r>
              <a:rPr lang="en-US" sz="1200" kern="1200" baseline="0" dirty="0">
                <a:solidFill>
                  <a:schemeClr val="tx1"/>
                </a:solidFill>
                <a:effectLst/>
                <a:latin typeface="+mn-lt"/>
                <a:ea typeface="+mn-ea"/>
                <a:cs typeface="+mn-cs"/>
              </a:rPr>
              <a:t>/as</a:t>
            </a:r>
            <a:r>
              <a:rPr lang="en-US" sz="1200" kern="1200" dirty="0">
                <a:solidFill>
                  <a:schemeClr val="tx1"/>
                </a:solidFill>
                <a:effectLst/>
                <a:latin typeface="+mn-lt"/>
                <a:ea typeface="+mn-ea"/>
                <a:cs typeface="+mn-cs"/>
              </a:rPr>
              <a:t>)</a:t>
            </a:r>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8.1.2.3 (introduce) </a:t>
            </a:r>
            <a:r>
              <a:rPr lang="en-GB" sz="1200" b="0" i="0" dirty="0">
                <a:solidFill>
                  <a:schemeClr val="dk1"/>
                </a:solidFill>
                <a:latin typeface="+mn-lt"/>
                <a:ea typeface="Calibri"/>
                <a:cs typeface="Calibri"/>
                <a:sym typeface="Calibri"/>
              </a:rPr>
              <a:t>vocab set: </a:t>
            </a:r>
            <a:r>
              <a:rPr lang="es-419" sz="1200" kern="1200" dirty="0">
                <a:solidFill>
                  <a:schemeClr val="tx1"/>
                </a:solidFill>
                <a:effectLst/>
                <a:latin typeface="+mn-lt"/>
                <a:ea typeface="+mn-ea"/>
                <a:cs typeface="+mn-cs"/>
              </a:rPr>
              <a:t>cine [952]; abierto [654]; cerrado [1201]; miedo (de algo) [491]; razón [360]; suerte [723]; éxito [708]; sueño [450]; calor [945]; en cambio [cambio-329]</a:t>
            </a:r>
            <a:endParaRPr lang="en-GB" sz="1200" kern="1200" dirty="0">
              <a:solidFill>
                <a:schemeClr val="tx1"/>
              </a:solidFill>
              <a:effectLst/>
              <a:latin typeface="+mn-lt"/>
              <a:ea typeface="+mn-ea"/>
              <a:cs typeface="+mn-cs"/>
            </a:endParaRPr>
          </a:p>
          <a:p>
            <a:r>
              <a:rPr lang="es-419" sz="1200" kern="1200" dirty="0" err="1">
                <a:solidFill>
                  <a:schemeClr val="tx1"/>
                </a:solidFill>
                <a:effectLst/>
                <a:latin typeface="+mn-lt"/>
                <a:ea typeface="+mn-ea"/>
                <a:cs typeface="+mn-cs"/>
              </a:rPr>
              <a:t>numbers</a:t>
            </a:r>
            <a:r>
              <a:rPr lang="es-419" sz="1200" kern="1200" dirty="0">
                <a:solidFill>
                  <a:schemeClr val="tx1"/>
                </a:solidFill>
                <a:effectLst/>
                <a:latin typeface="+mn-lt"/>
                <a:ea typeface="+mn-ea"/>
                <a:cs typeface="+mn-cs"/>
              </a:rPr>
              <a:t> 13-20: trece [2700]; catorce [2411]; quince [1215]; dieciséis [3373]; diecisiete [3430]; dieciocho [2730]; diecinueve [4232]; veinte [819]</a:t>
            </a:r>
            <a:r>
              <a:rPr lang="en-GB" dirty="0">
                <a:effectLst/>
              </a:rPr>
              <a:t> </a:t>
            </a:r>
            <a:r>
              <a:rPr lang="en-GB" sz="1200" kern="1200" dirty="0">
                <a:solidFill>
                  <a:schemeClr val="tx1"/>
                </a:solidFill>
                <a:effectLst/>
                <a:latin typeface="+mn-lt"/>
                <a:ea typeface="+mn-ea"/>
                <a:cs typeface="+mn-cs"/>
              </a:rPr>
              <a:t> </a:t>
            </a:r>
          </a:p>
          <a:p>
            <a:r>
              <a:rPr lang="es-419" sz="1200" b="1" kern="1200" dirty="0">
                <a:solidFill>
                  <a:schemeClr val="tx1"/>
                </a:solidFill>
                <a:effectLst/>
                <a:latin typeface="+mn-lt"/>
                <a:ea typeface="+mn-ea"/>
                <a:cs typeface="+mn-cs"/>
              </a:rPr>
              <a:t>8.1.1.7</a:t>
            </a:r>
            <a:r>
              <a:rPr lang="en-GB" sz="1200" b="1" i="0" u="none" strike="noStrike" kern="1200" cap="none" dirty="0">
                <a:solidFill>
                  <a:schemeClr val="tx1"/>
                </a:solidFill>
                <a:effectLst/>
                <a:latin typeface="+mn-lt"/>
                <a:ea typeface="Calibri"/>
                <a:cs typeface="Calibri"/>
                <a:sym typeface="Calibri"/>
              </a:rPr>
              <a:t> (revisit)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permitir [218]; decidir [368]; dividir [1385]; cubrir [611]; repartir [2161]; fiesta [796]; canción [982]; bebida [2787]; costo [1707]; juego [409]; incluso [336]; fuerte² [435]</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8.1.1.2</a:t>
            </a:r>
            <a:r>
              <a:rPr lang="en-GB" sz="1200" b="1" kern="1200" baseline="0" dirty="0">
                <a:solidFill>
                  <a:schemeClr val="tx1"/>
                </a:solidFill>
                <a:effectLst/>
                <a:latin typeface="+mn-lt"/>
                <a:ea typeface="+mn-ea"/>
                <a:cs typeface="+mn-cs"/>
              </a:rPr>
              <a:t> </a:t>
            </a:r>
            <a:r>
              <a:rPr lang="en-GB" sz="1200" b="1" i="0" u="none" strike="noStrike" kern="1200" cap="none" dirty="0">
                <a:solidFill>
                  <a:schemeClr val="tx1"/>
                </a:solidFill>
                <a:effectLst/>
                <a:latin typeface="+mn-lt"/>
                <a:ea typeface="Calibri"/>
                <a:cs typeface="Calibri"/>
                <a:sym typeface="Calibri"/>
              </a:rPr>
              <a:t>(revisit) </a:t>
            </a:r>
            <a:r>
              <a:rPr lang="es-419" sz="1200" kern="1200" dirty="0">
                <a:solidFill>
                  <a:schemeClr val="tx1"/>
                </a:solidFill>
                <a:effectLst/>
                <a:latin typeface="+mn-lt"/>
                <a:ea typeface="+mn-ea"/>
                <a:cs typeface="+mn-cs"/>
              </a:rPr>
              <a:t>cantar [717]; tomar¹ [133]; coger [1001];  intentar [411]; ganar¹ [295]; concierto [1456]; premio [1090]; año [46]; autobús [3709]; hasta¹ [60]; además [155]; por² [</a:t>
            </a:r>
            <a:r>
              <a:rPr lang="es-419" sz="1200" kern="1200" dirty="0" err="1">
                <a:solidFill>
                  <a:schemeClr val="tx1"/>
                </a:solidFill>
                <a:effectLst/>
                <a:latin typeface="+mn-lt"/>
                <a:ea typeface="+mn-ea"/>
                <a:cs typeface="+mn-cs"/>
              </a:rPr>
              <a:t>with</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meaning</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because</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of</a:t>
            </a:r>
            <a:r>
              <a:rPr lang="es-419" sz="1200" kern="1200" dirty="0">
                <a:solidFill>
                  <a:schemeClr val="tx1"/>
                </a:solidFill>
                <a:effectLst/>
                <a:latin typeface="+mn-lt"/>
                <a:ea typeface="+mn-ea"/>
                <a:cs typeface="+mn-cs"/>
              </a:rPr>
              <a:t>’] [15]; canción [982]</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372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 (slides 14-15)</a:t>
            </a:r>
          </a:p>
          <a:p>
            <a:endParaRPr lang="en-US" b="1" dirty="0"/>
          </a:p>
          <a:p>
            <a:r>
              <a:rPr lang="en-US" b="1" dirty="0"/>
              <a:t>Aim: </a:t>
            </a:r>
            <a:r>
              <a:rPr lang="en-US" b="0" dirty="0"/>
              <a:t>for</a:t>
            </a:r>
            <a:r>
              <a:rPr lang="en-US" b="1" dirty="0"/>
              <a:t> </a:t>
            </a:r>
            <a:r>
              <a:rPr lang="en-GB" sz="1200" kern="1200" dirty="0">
                <a:solidFill>
                  <a:schemeClr val="tx1"/>
                </a:solidFill>
                <a:effectLst/>
                <a:latin typeface="+mn-lt"/>
                <a:ea typeface="+mn-ea"/>
                <a:cs typeface="+mn-cs"/>
              </a:rPr>
              <a:t>students to consolidate their pronunciation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 words that contain SSCs</a:t>
            </a:r>
            <a:r>
              <a:rPr lang="en-GB" sz="1200" kern="1200" baseline="0" dirty="0">
                <a:solidFill>
                  <a:schemeClr val="tx1"/>
                </a:solidFill>
                <a:effectLst/>
                <a:latin typeface="+mn-lt"/>
                <a:ea typeface="+mn-ea"/>
                <a:cs typeface="+mn-cs"/>
              </a:rPr>
              <a:t> ‘ca’, ‘co’ and ‘cu’ in a </a:t>
            </a:r>
            <a:r>
              <a:rPr lang="en-GB" b="0" baseline="0" dirty="0"/>
              <a:t>choral </a:t>
            </a:r>
            <a:r>
              <a:rPr lang="en-GB" sz="1200" b="0" kern="1200" baseline="0" dirty="0">
                <a:solidFill>
                  <a:schemeClr val="tx1"/>
                </a:solidFill>
                <a:effectLst/>
                <a:latin typeface="+mn-lt"/>
                <a:ea typeface="+mn-ea"/>
                <a:cs typeface="+mn-cs"/>
              </a:rPr>
              <a:t>a</a:t>
            </a:r>
            <a:r>
              <a:rPr lang="en-GB" sz="1200" b="0" kern="1200" dirty="0">
                <a:solidFill>
                  <a:schemeClr val="tx1"/>
                </a:solidFill>
                <a:effectLst/>
                <a:latin typeface="+mn-lt"/>
                <a:ea typeface="+mn-ea"/>
                <a:cs typeface="+mn-cs"/>
              </a:rPr>
              <a:t>lphabetical</a:t>
            </a:r>
            <a:r>
              <a:rPr lang="en-GB" sz="1200" b="0" kern="1200" baseline="0" dirty="0">
                <a:solidFill>
                  <a:schemeClr val="tx1"/>
                </a:solidFill>
                <a:effectLst/>
                <a:latin typeface="+mn-lt"/>
                <a:ea typeface="+mn-ea"/>
                <a:cs typeface="+mn-cs"/>
              </a:rPr>
              <a:t> read aloud task</a:t>
            </a:r>
            <a:r>
              <a:rPr lang="en-GB" sz="1200" kern="1200" baseline="0" dirty="0">
                <a:solidFill>
                  <a:schemeClr val="tx1"/>
                </a:solidFill>
                <a:effectLst/>
                <a:latin typeface="+mn-lt"/>
                <a:ea typeface="+mn-ea"/>
                <a:cs typeface="+mn-cs"/>
              </a:rPr>
              <a:t>. </a:t>
            </a:r>
          </a:p>
          <a:p>
            <a:endParaRPr lang="en-GB" sz="1200" b="1" kern="1200" baseline="0" dirty="0">
              <a:solidFill>
                <a:schemeClr val="tx1"/>
              </a:solidFill>
              <a:effectLst/>
              <a:latin typeface="+mn-lt"/>
              <a:ea typeface="+mn-ea"/>
              <a:cs typeface="+mn-cs"/>
            </a:endParaRPr>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Set a stopwatch or timer to count one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Individually </a:t>
            </a:r>
            <a:r>
              <a:rPr lang="en-GB" sz="1200" kern="1200" dirty="0">
                <a:solidFill>
                  <a:schemeClr val="tx1"/>
                </a:solidFill>
                <a:effectLst/>
                <a:latin typeface="+mn-lt"/>
                <a:ea typeface="+mn-ea"/>
                <a:cs typeface="+mn-cs"/>
              </a:rPr>
              <a:t>at their own pace </a:t>
            </a:r>
            <a:r>
              <a:rPr lang="en-GB" sz="1200" b="0" kern="1200" baseline="0" dirty="0">
                <a:solidFill>
                  <a:schemeClr val="tx1"/>
                </a:solidFill>
                <a:effectLst/>
                <a:latin typeface="+mn-lt"/>
                <a:ea typeface="+mn-ea"/>
                <a:cs typeface="+mn-cs"/>
              </a:rPr>
              <a:t>(but all together at once) students read aloud the words in alphabetical order.  They keep going for one minute.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Teachers can circulate to listen to students’ SSC knowledge.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 the final activity, students should write the English for as many of the words as they can to reinforce their meanings.  Students could first have a minute individually, then team up with a partner to see if they can achieve translations for all 18 words. The answers are provided on the following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‘En cambio’ will have been met during the pre-learning activities for homework before this lesson. However, its meaning may need to be reintroduced as part of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Vocabulary</a:t>
            </a:r>
            <a:r>
              <a:rPr lang="en-GB" sz="1200" b="1" kern="1200" baseline="0" dirty="0">
                <a:solidFill>
                  <a:schemeClr val="tx1"/>
                </a:solidFill>
                <a:effectLst/>
                <a:latin typeface="+mn-lt"/>
                <a:ea typeface="+mn-ea"/>
                <a:cs typeface="+mn-cs"/>
              </a:rPr>
              <a:t> from revisited sets:</a:t>
            </a:r>
          </a:p>
          <a:p>
            <a:r>
              <a:rPr lang="en-GB" sz="1200" b="0" kern="1200" baseline="0" dirty="0">
                <a:solidFill>
                  <a:schemeClr val="tx1"/>
                </a:solidFill>
                <a:effectLst/>
                <a:latin typeface="+mn-lt"/>
                <a:ea typeface="+mn-ea"/>
                <a:cs typeface="+mn-cs"/>
              </a:rPr>
              <a:t>8.1.1.2: concierto [1456]; cantar [717]; </a:t>
            </a:r>
            <a:r>
              <a:rPr lang="en-GB" sz="1200" b="0" kern="1200" baseline="0" dirty="0" err="1">
                <a:solidFill>
                  <a:schemeClr val="tx1"/>
                </a:solidFill>
                <a:effectLst/>
                <a:latin typeface="+mn-lt"/>
                <a:ea typeface="+mn-ea"/>
                <a:cs typeface="+mn-cs"/>
              </a:rPr>
              <a:t>coger</a:t>
            </a:r>
            <a:r>
              <a:rPr lang="en-GB" sz="1200" b="0" kern="1200" baseline="0" dirty="0">
                <a:solidFill>
                  <a:schemeClr val="tx1"/>
                </a:solidFill>
                <a:effectLst/>
                <a:latin typeface="+mn-lt"/>
                <a:ea typeface="+mn-ea"/>
                <a:cs typeface="+mn-cs"/>
              </a:rPr>
              <a:t> [1001]; </a:t>
            </a:r>
            <a:r>
              <a:rPr lang="en-GB" sz="1200" b="0" kern="1200" baseline="0" dirty="0" err="1">
                <a:solidFill>
                  <a:schemeClr val="tx1"/>
                </a:solidFill>
                <a:effectLst/>
                <a:latin typeface="+mn-lt"/>
                <a:ea typeface="+mn-ea"/>
                <a:cs typeface="+mn-cs"/>
              </a:rPr>
              <a:t>canción</a:t>
            </a:r>
            <a:r>
              <a:rPr lang="en-GB" sz="1200" b="0" kern="1200" baseline="0" dirty="0">
                <a:solidFill>
                  <a:schemeClr val="tx1"/>
                </a:solidFill>
                <a:effectLst/>
                <a:latin typeface="+mn-lt"/>
                <a:ea typeface="+mn-ea"/>
                <a:cs typeface="+mn-cs"/>
              </a:rPr>
              <a:t> [982]</a:t>
            </a:r>
          </a:p>
          <a:p>
            <a:r>
              <a:rPr lang="en-GB" sz="1200" b="0" kern="1200" baseline="0" dirty="0">
                <a:solidFill>
                  <a:schemeClr val="tx1"/>
                </a:solidFill>
                <a:effectLst/>
                <a:latin typeface="+mn-lt"/>
                <a:ea typeface="+mn-ea"/>
                <a:cs typeface="+mn-cs"/>
              </a:rPr>
              <a:t>8.1.1.7: </a:t>
            </a:r>
            <a:r>
              <a:rPr lang="en-GB" sz="1200" b="0" kern="1200" baseline="0" dirty="0" err="1">
                <a:solidFill>
                  <a:schemeClr val="tx1"/>
                </a:solidFill>
                <a:effectLst/>
                <a:latin typeface="+mn-lt"/>
                <a:ea typeface="+mn-ea"/>
                <a:cs typeface="+mn-cs"/>
              </a:rPr>
              <a:t>costo</a:t>
            </a:r>
            <a:r>
              <a:rPr lang="en-GB" sz="1200" b="0" kern="1200" baseline="0" dirty="0">
                <a:solidFill>
                  <a:schemeClr val="tx1"/>
                </a:solidFill>
                <a:effectLst/>
                <a:latin typeface="+mn-lt"/>
                <a:ea typeface="+mn-ea"/>
                <a:cs typeface="+mn-cs"/>
              </a:rPr>
              <a:t> [1707]; </a:t>
            </a:r>
            <a:r>
              <a:rPr lang="en-GB" sz="1200" b="0" kern="1200" baseline="0" dirty="0" err="1">
                <a:solidFill>
                  <a:schemeClr val="tx1"/>
                </a:solidFill>
                <a:effectLst/>
                <a:latin typeface="+mn-lt"/>
                <a:ea typeface="+mn-ea"/>
                <a:cs typeface="+mn-cs"/>
              </a:rPr>
              <a:t>cubrir</a:t>
            </a:r>
            <a:r>
              <a:rPr lang="en-GB" sz="1200" b="0" kern="1200" baseline="0" dirty="0">
                <a:solidFill>
                  <a:schemeClr val="tx1"/>
                </a:solidFill>
                <a:effectLst/>
                <a:latin typeface="+mn-lt"/>
                <a:ea typeface="+mn-ea"/>
                <a:cs typeface="+mn-cs"/>
              </a:rPr>
              <a:t> [611]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290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Use this slide to </a:t>
            </a:r>
            <a:r>
              <a:rPr lang="en-GB" baseline="0" dirty="0"/>
              <a:t>check understanding of the words from the previous phonics activity. Some of these will have been learnt incidentally, through phonics practice, while others are previously taught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box with ‘?’ to reveal the answer for each word. Answers</a:t>
            </a:r>
            <a:r>
              <a:rPr lang="en-GB" baseline="0" dirty="0"/>
              <a:t> can be volunteered in any order.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Vocabulary</a:t>
            </a:r>
            <a:r>
              <a:rPr lang="en-GB" sz="1200" b="1" kern="1200" baseline="0" dirty="0">
                <a:solidFill>
                  <a:schemeClr val="tx1"/>
                </a:solidFill>
                <a:effectLst/>
                <a:latin typeface="+mn-lt"/>
                <a:ea typeface="+mn-ea"/>
                <a:cs typeface="+mn-cs"/>
              </a:rPr>
              <a:t> from revisited sets:</a:t>
            </a:r>
          </a:p>
          <a:p>
            <a:r>
              <a:rPr lang="en-GB" sz="1200" b="0" kern="1200" baseline="0" dirty="0">
                <a:solidFill>
                  <a:schemeClr val="tx1"/>
                </a:solidFill>
                <a:effectLst/>
                <a:latin typeface="+mn-lt"/>
                <a:ea typeface="+mn-ea"/>
                <a:cs typeface="+mn-cs"/>
              </a:rPr>
              <a:t>8.1.1.2: concierto [1456]; cantar [717]; </a:t>
            </a:r>
            <a:r>
              <a:rPr lang="en-GB" sz="1200" b="0" kern="1200" baseline="0" dirty="0" err="1">
                <a:solidFill>
                  <a:schemeClr val="tx1"/>
                </a:solidFill>
                <a:effectLst/>
                <a:latin typeface="+mn-lt"/>
                <a:ea typeface="+mn-ea"/>
                <a:cs typeface="+mn-cs"/>
              </a:rPr>
              <a:t>coger</a:t>
            </a:r>
            <a:r>
              <a:rPr lang="en-GB" sz="1200" b="0" kern="1200" baseline="0" dirty="0">
                <a:solidFill>
                  <a:schemeClr val="tx1"/>
                </a:solidFill>
                <a:effectLst/>
                <a:latin typeface="+mn-lt"/>
                <a:ea typeface="+mn-ea"/>
                <a:cs typeface="+mn-cs"/>
              </a:rPr>
              <a:t> [1001]; </a:t>
            </a:r>
            <a:r>
              <a:rPr lang="en-GB" sz="1200" b="0" kern="1200" baseline="0" dirty="0" err="1">
                <a:solidFill>
                  <a:schemeClr val="tx1"/>
                </a:solidFill>
                <a:effectLst/>
                <a:latin typeface="+mn-lt"/>
                <a:ea typeface="+mn-ea"/>
                <a:cs typeface="+mn-cs"/>
              </a:rPr>
              <a:t>canción</a:t>
            </a:r>
            <a:r>
              <a:rPr lang="en-GB" sz="1200" b="0" kern="1200" baseline="0" dirty="0">
                <a:solidFill>
                  <a:schemeClr val="tx1"/>
                </a:solidFill>
                <a:effectLst/>
                <a:latin typeface="+mn-lt"/>
                <a:ea typeface="+mn-ea"/>
                <a:cs typeface="+mn-cs"/>
              </a:rPr>
              <a:t> [982]</a:t>
            </a:r>
          </a:p>
          <a:p>
            <a:r>
              <a:rPr lang="en-GB" sz="1200" b="0" kern="1200" baseline="0" dirty="0">
                <a:solidFill>
                  <a:schemeClr val="tx1"/>
                </a:solidFill>
                <a:effectLst/>
                <a:latin typeface="+mn-lt"/>
                <a:ea typeface="+mn-ea"/>
                <a:cs typeface="+mn-cs"/>
              </a:rPr>
              <a:t>8.1.1.7: </a:t>
            </a:r>
            <a:r>
              <a:rPr lang="en-GB" sz="1200" b="0" kern="1200" baseline="0" dirty="0" err="1">
                <a:solidFill>
                  <a:schemeClr val="tx1"/>
                </a:solidFill>
                <a:effectLst/>
                <a:latin typeface="+mn-lt"/>
                <a:ea typeface="+mn-ea"/>
                <a:cs typeface="+mn-cs"/>
              </a:rPr>
              <a:t>costo</a:t>
            </a:r>
            <a:r>
              <a:rPr lang="en-GB" sz="1200" b="0" kern="1200" baseline="0" dirty="0">
                <a:solidFill>
                  <a:schemeClr val="tx1"/>
                </a:solidFill>
                <a:effectLst/>
                <a:latin typeface="+mn-lt"/>
                <a:ea typeface="+mn-ea"/>
                <a:cs typeface="+mn-cs"/>
              </a:rPr>
              <a:t> [1707]; </a:t>
            </a:r>
            <a:r>
              <a:rPr lang="en-GB" sz="1200" b="0" kern="1200" baseline="0" dirty="0" err="1">
                <a:solidFill>
                  <a:schemeClr val="tx1"/>
                </a:solidFill>
                <a:effectLst/>
                <a:latin typeface="+mn-lt"/>
                <a:ea typeface="+mn-ea"/>
                <a:cs typeface="+mn-cs"/>
              </a:rPr>
              <a:t>cubrir</a:t>
            </a:r>
            <a:r>
              <a:rPr lang="en-GB" sz="1200" b="0" kern="1200" baseline="0" dirty="0">
                <a:solidFill>
                  <a:schemeClr val="tx1"/>
                </a:solidFill>
                <a:effectLst/>
                <a:latin typeface="+mn-lt"/>
                <a:ea typeface="+mn-ea"/>
                <a:cs typeface="+mn-cs"/>
              </a:rPr>
              <a:t> [611]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603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1/2</a:t>
            </a:r>
          </a:p>
          <a:p>
            <a:endParaRPr lang="en-US" b="1" dirty="0"/>
          </a:p>
          <a:p>
            <a:r>
              <a:rPr lang="en-US" b="1" dirty="0"/>
              <a:t>Timing: </a:t>
            </a:r>
            <a:r>
              <a:rPr lang="en-US" b="0" dirty="0"/>
              <a:t>10 minutes (slide 16-17)</a:t>
            </a:r>
          </a:p>
          <a:p>
            <a:endParaRPr lang="en-US" b="1" dirty="0"/>
          </a:p>
          <a:p>
            <a:r>
              <a:rPr lang="en-US" b="1" dirty="0"/>
              <a:t>Aim: </a:t>
            </a:r>
            <a:r>
              <a:rPr lang="en-US" b="0" dirty="0"/>
              <a:t>to revisit vocabulary from </a:t>
            </a:r>
            <a:r>
              <a:rPr lang="es-419" sz="1200" kern="1200" dirty="0">
                <a:solidFill>
                  <a:schemeClr val="tx1"/>
                </a:solidFill>
                <a:effectLst/>
                <a:latin typeface="+mn-lt"/>
                <a:ea typeface="+mn-ea"/>
                <a:cs typeface="+mn-cs"/>
              </a:rPr>
              <a:t>8.1.1.7</a:t>
            </a:r>
            <a:r>
              <a:rPr lang="en-GB" sz="1200" kern="1200" baseline="0" dirty="0">
                <a:solidFill>
                  <a:schemeClr val="tx1"/>
                </a:solidFill>
                <a:effectLst/>
                <a:latin typeface="+mn-lt"/>
                <a:ea typeface="+mn-ea"/>
                <a:cs typeface="+mn-cs"/>
              </a:rPr>
              <a:t> and </a:t>
            </a:r>
            <a:r>
              <a:rPr lang="es-419" sz="1200" kern="1200" dirty="0">
                <a:solidFill>
                  <a:schemeClr val="tx1"/>
                </a:solidFill>
                <a:effectLst/>
                <a:latin typeface="+mn-lt"/>
                <a:ea typeface="+mn-ea"/>
                <a:cs typeface="+mn-cs"/>
              </a:rPr>
              <a:t>8.1.1.2 (see below). Note: this</a:t>
            </a:r>
            <a:r>
              <a:rPr lang="es-419" sz="1200" kern="1200" baseline="0" dirty="0">
                <a:solidFill>
                  <a:schemeClr val="tx1"/>
                </a:solidFill>
                <a:effectLst/>
                <a:latin typeface="+mn-lt"/>
                <a:ea typeface="+mn-ea"/>
                <a:cs typeface="+mn-cs"/>
              </a:rPr>
              <a:t> is a receptive task, focusing on </a:t>
            </a:r>
            <a:r>
              <a:rPr lang="es-419" sz="1200" i="0" kern="1200" baseline="0" dirty="0">
                <a:solidFill>
                  <a:schemeClr val="tx1"/>
                </a:solidFill>
                <a:effectLst/>
                <a:latin typeface="+mn-lt"/>
                <a:ea typeface="+mn-ea"/>
                <a:cs typeface="+mn-cs"/>
              </a:rPr>
              <a:t>identification</a:t>
            </a:r>
            <a:r>
              <a:rPr lang="es-419" sz="1200" kern="1200" baseline="0" dirty="0">
                <a:solidFill>
                  <a:schemeClr val="tx1"/>
                </a:solidFill>
                <a:effectLst/>
                <a:latin typeface="+mn-lt"/>
                <a:ea typeface="+mn-ea"/>
                <a:cs typeface="+mn-cs"/>
              </a:rPr>
              <a:t> of English words with the same meaning as those in the Spanish text</a:t>
            </a:r>
            <a:r>
              <a:rPr lang="en-GB" sz="1200" kern="1200" baseline="0" dirty="0">
                <a:solidFill>
                  <a:schemeClr val="tx1"/>
                </a:solidFill>
                <a:effectLst/>
                <a:latin typeface="+mn-lt"/>
                <a:ea typeface="+mn-ea"/>
                <a:cs typeface="+mn-cs"/>
              </a:rPr>
              <a:t>. For a variation of the activity where </a:t>
            </a:r>
            <a:r>
              <a:rPr lang="en-GB" sz="1200" i="0" kern="1200" baseline="0" dirty="0">
                <a:solidFill>
                  <a:schemeClr val="tx1"/>
                </a:solidFill>
                <a:effectLst/>
                <a:latin typeface="+mn-lt"/>
                <a:ea typeface="+mn-ea"/>
                <a:cs typeface="+mn-cs"/>
              </a:rPr>
              <a:t>retrieval</a:t>
            </a:r>
            <a:r>
              <a:rPr lang="en-GB" sz="1200" kern="1200" baseline="0" dirty="0">
                <a:solidFill>
                  <a:schemeClr val="tx1"/>
                </a:solidFill>
                <a:effectLst/>
                <a:latin typeface="+mn-lt"/>
                <a:ea typeface="+mn-ea"/>
                <a:cs typeface="+mn-cs"/>
              </a:rPr>
              <a:t> is required for productive use, see slide 17. This will offer a greater challenge to higher ability groups.</a:t>
            </a:r>
          </a:p>
          <a:p>
            <a:endParaRPr lang="en-US" b="1" dirty="0"/>
          </a:p>
          <a:p>
            <a:r>
              <a:rPr lang="en-US" b="1" dirty="0"/>
              <a:t>Procedure:</a:t>
            </a:r>
          </a:p>
          <a:p>
            <a:pPr marL="228600" indent="-228600">
              <a:buAutoNum type="arabicPeriod"/>
            </a:pPr>
            <a:r>
              <a:rPr lang="en-US" b="0" dirty="0"/>
              <a:t>Students spend one minute reading the text</a:t>
            </a:r>
            <a:r>
              <a:rPr lang="en-US" b="0" baseline="0" dirty="0"/>
              <a:t> in Spanish, conferring with a partner to establish the big picture.</a:t>
            </a:r>
          </a:p>
          <a:p>
            <a:pPr marL="228600" indent="-228600">
              <a:buAutoNum type="arabicPeriod"/>
            </a:pPr>
            <a:r>
              <a:rPr lang="en-US" b="0" baseline="0" dirty="0"/>
              <a:t>The teacher clicks to reveal all the sentence fragments in English. Punctuation and sentence </a:t>
            </a:r>
            <a:r>
              <a:rPr lang="en-US" b="0" baseline="0" dirty="0" err="1"/>
              <a:t>capitalisation</a:t>
            </a:r>
            <a:r>
              <a:rPr lang="en-US" b="0" baseline="0" dirty="0"/>
              <a:t> is removed so that students focus on the meaning of the words.</a:t>
            </a:r>
            <a:endParaRPr lang="en-US" b="0" dirty="0"/>
          </a:p>
          <a:p>
            <a:pPr marL="228600" indent="-228600">
              <a:buAutoNum type="arabicPeriod" startAt="3"/>
            </a:pPr>
            <a:r>
              <a:rPr lang="en-US" b="0" dirty="0"/>
              <a:t>Students</a:t>
            </a:r>
            <a:r>
              <a:rPr lang="en-US" b="0" baseline="0" dirty="0"/>
              <a:t> construct the whole translation in English in the correct order with the support of the English to arrive at a full translation of the text.</a:t>
            </a:r>
          </a:p>
          <a:p>
            <a:pPr marL="228600" indent="-228600">
              <a:buAutoNum type="arabicPeriod" startAt="3"/>
            </a:pPr>
            <a:r>
              <a:rPr lang="en-US" b="0" baseline="0" dirty="0"/>
              <a:t>Teachers should draw students’ attention to three new vocabulary items that are new this week: ‘cine’, ‘abierto’ and ‘</a:t>
            </a:r>
            <a:r>
              <a:rPr lang="en-US" b="0" baseline="0" dirty="0" err="1"/>
              <a:t>cerrado</a:t>
            </a:r>
            <a:r>
              <a:rPr lang="en-US" b="0" baseline="0" dirty="0"/>
              <a:t>’.</a:t>
            </a:r>
          </a:p>
          <a:p>
            <a:pPr marL="228600" indent="-228600">
              <a:buAutoNum type="arabicPeriod" startAt="3"/>
            </a:pPr>
            <a:r>
              <a:rPr lang="en-US" b="0" baseline="0" dirty="0"/>
              <a:t>The full text is on the next slide.</a:t>
            </a:r>
            <a:endParaRPr lang="en-US" b="0" dirty="0"/>
          </a:p>
          <a:p>
            <a:endParaRPr lang="en-US" b="0" dirty="0"/>
          </a:p>
          <a:p>
            <a:r>
              <a:rPr lang="en-US" b="1" dirty="0"/>
              <a:t>Unknown</a:t>
            </a:r>
            <a:r>
              <a:rPr lang="en-US" b="1" baseline="0" dirty="0"/>
              <a:t> vocabulary: </a:t>
            </a:r>
            <a:r>
              <a:rPr lang="en-US" b="0" baseline="0" dirty="0"/>
              <a:t>máquina [1117]</a:t>
            </a:r>
          </a:p>
          <a:p>
            <a:endParaRPr lang="en-US" b="0" dirty="0"/>
          </a:p>
          <a:p>
            <a:r>
              <a:rPr lang="en-US" b="1" dirty="0"/>
              <a:t>Vocabulary from revisited</a:t>
            </a:r>
            <a:r>
              <a:rPr lang="en-US" b="1" baseline="0" dirty="0"/>
              <a:t> sets:</a:t>
            </a:r>
            <a:endParaRPr lang="en-US" b="1" dirty="0"/>
          </a:p>
          <a:p>
            <a:r>
              <a:rPr lang="es-419" sz="1200" kern="1200" dirty="0">
                <a:solidFill>
                  <a:schemeClr val="tx1"/>
                </a:solidFill>
                <a:effectLst/>
                <a:latin typeface="+mn-lt"/>
                <a:ea typeface="+mn-ea"/>
                <a:cs typeface="+mn-cs"/>
              </a:rPr>
              <a:t>8.1.1.7: permitir [218]; dividir [1385]; cubrir [611]; repartir [2161]; fiesta [796]; costo [1707]; incluso [336]; </a:t>
            </a:r>
          </a:p>
          <a:p>
            <a:r>
              <a:rPr lang="es-419" sz="1200" kern="1200" dirty="0">
                <a:solidFill>
                  <a:schemeClr val="tx1"/>
                </a:solidFill>
                <a:effectLst/>
                <a:latin typeface="+mn-lt"/>
                <a:ea typeface="+mn-ea"/>
                <a:cs typeface="+mn-cs"/>
              </a:rPr>
              <a:t>8.1.1.2: intentar [411]; ganar¹ [295]; premio [1090]; además [155]; por² [with meaning ‘</a:t>
            </a:r>
            <a:r>
              <a:rPr lang="es-419" sz="1200" kern="1200" dirty="0" err="1">
                <a:solidFill>
                  <a:schemeClr val="tx1"/>
                </a:solidFill>
                <a:effectLst/>
                <a:latin typeface="+mn-lt"/>
                <a:ea typeface="+mn-ea"/>
                <a:cs typeface="+mn-cs"/>
              </a:rPr>
              <a:t>because</a:t>
            </a:r>
            <a:r>
              <a:rPr lang="es-419" sz="1200" kern="1200" dirty="0">
                <a:solidFill>
                  <a:schemeClr val="tx1"/>
                </a:solidFill>
                <a:effectLst/>
                <a:latin typeface="+mn-lt"/>
                <a:ea typeface="+mn-ea"/>
                <a:cs typeface="+mn-cs"/>
              </a:rPr>
              <a:t> of’] [15]</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71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Slide 2/2</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14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VARIATION</a:t>
            </a:r>
          </a:p>
          <a:p>
            <a:endParaRPr lang="en-US" b="1" dirty="0"/>
          </a:p>
          <a:p>
            <a:r>
              <a:rPr lang="en-US" b="1" dirty="0"/>
              <a:t>Timing: </a:t>
            </a:r>
            <a:r>
              <a:rPr lang="en-US" b="0" dirty="0"/>
              <a:t>10 minutes</a:t>
            </a:r>
          </a:p>
          <a:p>
            <a:endParaRPr lang="en-US" b="1" dirty="0"/>
          </a:p>
          <a:p>
            <a:r>
              <a:rPr lang="en-US" b="1" dirty="0"/>
              <a:t>Aim: </a:t>
            </a:r>
            <a:r>
              <a:rPr lang="en-US" b="0" dirty="0"/>
              <a:t>to practise</a:t>
            </a:r>
            <a:r>
              <a:rPr lang="en-US" b="0" baseline="0" dirty="0"/>
              <a:t> retrieval and written production of </a:t>
            </a:r>
            <a:r>
              <a:rPr lang="en-US" b="0" dirty="0"/>
              <a:t>vocabulary items from </a:t>
            </a:r>
            <a:r>
              <a:rPr lang="es-419" sz="1200" kern="1200" dirty="0">
                <a:solidFill>
                  <a:schemeClr val="tx1"/>
                </a:solidFill>
                <a:effectLst/>
                <a:latin typeface="+mn-lt"/>
                <a:ea typeface="+mn-ea"/>
                <a:cs typeface="+mn-cs"/>
              </a:rPr>
              <a:t>8.1.1.7</a:t>
            </a:r>
            <a:r>
              <a:rPr lang="en-GB" sz="1200" kern="1200" baseline="0" dirty="0">
                <a:solidFill>
                  <a:schemeClr val="tx1"/>
                </a:solidFill>
                <a:effectLst/>
                <a:latin typeface="+mn-lt"/>
                <a:ea typeface="+mn-ea"/>
                <a:cs typeface="+mn-cs"/>
              </a:rPr>
              <a:t> and </a:t>
            </a:r>
            <a:r>
              <a:rPr lang="es-419" sz="1200" kern="1200" dirty="0">
                <a:solidFill>
                  <a:schemeClr val="tx1"/>
                </a:solidFill>
                <a:effectLst/>
                <a:latin typeface="+mn-lt"/>
                <a:ea typeface="+mn-ea"/>
                <a:cs typeface="+mn-cs"/>
              </a:rPr>
              <a:t>8.1.1.2 (see below). </a:t>
            </a:r>
          </a:p>
          <a:p>
            <a:endParaRPr lang="en-US" b="1" dirty="0"/>
          </a:p>
          <a:p>
            <a:r>
              <a:rPr lang="en-US" b="1" dirty="0"/>
              <a:t>Procedure:</a:t>
            </a:r>
          </a:p>
          <a:p>
            <a:pPr marL="228600" indent="-228600">
              <a:buAutoNum type="arabicPeriod"/>
            </a:pPr>
            <a:r>
              <a:rPr lang="en-US" b="0" dirty="0"/>
              <a:t>Students read the text in English</a:t>
            </a:r>
            <a:r>
              <a:rPr lang="en-US" b="0" baseline="0" dirty="0"/>
              <a:t>, thinking about the meanings of the words in bold.</a:t>
            </a:r>
          </a:p>
          <a:p>
            <a:pPr marL="228600" indent="-228600">
              <a:buAutoNum type="arabicPeriod"/>
            </a:pPr>
            <a:r>
              <a:rPr lang="en-US" b="0" baseline="0" dirty="0"/>
              <a:t>The teacher then brings up the Spanish text with gaps. Note that some verbs will need to be conjugated in the 3</a:t>
            </a:r>
            <a:r>
              <a:rPr lang="en-US" b="0" baseline="30000" dirty="0"/>
              <a:t>rd</a:t>
            </a:r>
            <a:r>
              <a:rPr lang="en-US" b="0" baseline="0" dirty="0"/>
              <a:t> person singular.</a:t>
            </a:r>
          </a:p>
          <a:p>
            <a:pPr marL="228600" indent="-228600">
              <a:buAutoNum type="arabicPeriod"/>
            </a:pPr>
            <a:r>
              <a:rPr lang="en-US" b="0" baseline="0" dirty="0"/>
              <a:t>Students write the missing words down in order in their exercise books (e.g. 1=</a:t>
            </a:r>
            <a:r>
              <a:rPr lang="en-US" b="0" baseline="0" dirty="0" err="1"/>
              <a:t>incluso</a:t>
            </a:r>
            <a:r>
              <a:rPr lang="en-US" b="0" baseline="0" dirty="0"/>
              <a:t>). There is no need to copy the entire Spanish text.</a:t>
            </a:r>
          </a:p>
          <a:p>
            <a:pPr marL="228600" indent="-228600">
              <a:buAutoNum type="arabicPeriod"/>
            </a:pPr>
            <a:r>
              <a:rPr lang="en-US" b="0" baseline="0" dirty="0"/>
              <a:t>Teachers should also draw students’ attention to three new vocabulary items that are new this week: ‘cine’, ‘abierto’ and ‘</a:t>
            </a:r>
            <a:r>
              <a:rPr lang="en-US" b="0" baseline="0" dirty="0" err="1"/>
              <a:t>cerrado</a:t>
            </a:r>
            <a:r>
              <a:rPr lang="en-US" b="0" baseline="0" dirty="0"/>
              <a:t>’.</a:t>
            </a:r>
          </a:p>
          <a:p>
            <a:pPr marL="228600" indent="-228600">
              <a:buAutoNum type="arabicPeriod"/>
            </a:pPr>
            <a:r>
              <a:rPr lang="en-US" b="0" baseline="0" dirty="0"/>
              <a:t>Students </a:t>
            </a:r>
            <a:r>
              <a:rPr lang="en-US" b="0" baseline="0" dirty="0" err="1"/>
              <a:t>practise</a:t>
            </a:r>
            <a:r>
              <a:rPr lang="en-US" b="0" baseline="0" dirty="0"/>
              <a:t> reading the text aloud together in pairs</a:t>
            </a:r>
            <a:endParaRPr lang="en-US" b="0" dirty="0"/>
          </a:p>
          <a:p>
            <a:endParaRPr lang="en-US" b="0" dirty="0"/>
          </a:p>
          <a:p>
            <a:r>
              <a:rPr lang="en-US" b="1" dirty="0"/>
              <a:t>Words revisited:</a:t>
            </a:r>
          </a:p>
          <a:p>
            <a:r>
              <a:rPr lang="es-419" sz="1200" kern="1200" dirty="0">
                <a:solidFill>
                  <a:schemeClr val="tx1"/>
                </a:solidFill>
                <a:effectLst/>
                <a:latin typeface="+mn-lt"/>
                <a:ea typeface="+mn-ea"/>
                <a:cs typeface="+mn-cs"/>
              </a:rPr>
              <a:t>8.1.1.7: permitir [218]; dividir [1385]; cubrir [611]; repartir [2161]; fiesta [796]; costo [1707]; incluso [336]; </a:t>
            </a:r>
          </a:p>
          <a:p>
            <a:r>
              <a:rPr lang="es-419" sz="1200" kern="1200" dirty="0">
                <a:solidFill>
                  <a:schemeClr val="tx1"/>
                </a:solidFill>
                <a:effectLst/>
                <a:latin typeface="+mn-lt"/>
                <a:ea typeface="+mn-ea"/>
                <a:cs typeface="+mn-cs"/>
              </a:rPr>
              <a:t>8.1.1.2: intentar [411]; ganar¹ [295]; premio [1090]; además [155]; por² [with meaning ‘</a:t>
            </a:r>
            <a:r>
              <a:rPr lang="es-419" sz="1200" kern="1200" dirty="0" err="1">
                <a:solidFill>
                  <a:schemeClr val="tx1"/>
                </a:solidFill>
                <a:effectLst/>
                <a:latin typeface="+mn-lt"/>
                <a:ea typeface="+mn-ea"/>
                <a:cs typeface="+mn-cs"/>
              </a:rPr>
              <a:t>because</a:t>
            </a:r>
            <a:r>
              <a:rPr lang="es-419" sz="1200" kern="1200" dirty="0">
                <a:solidFill>
                  <a:schemeClr val="tx1"/>
                </a:solidFill>
                <a:effectLst/>
                <a:latin typeface="+mn-lt"/>
                <a:ea typeface="+mn-ea"/>
                <a:cs typeface="+mn-cs"/>
              </a:rPr>
              <a:t> of’] [15]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63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present new vocabulary items with their meanings as isolated nouns, before</a:t>
            </a:r>
            <a:r>
              <a:rPr lang="en-US" b="0" baseline="0" dirty="0"/>
              <a:t> learning these as part of idiomatic expressions with ‘</a:t>
            </a:r>
            <a:r>
              <a:rPr lang="en-US" b="0" baseline="0" dirty="0" err="1"/>
              <a:t>tener</a:t>
            </a:r>
            <a:r>
              <a:rPr lang="en-US" b="0" baseline="0" dirty="0"/>
              <a:t>’.</a:t>
            </a:r>
            <a:endParaRPr lang="en-US" b="0" dirty="0"/>
          </a:p>
          <a:p>
            <a:endParaRPr lang="en-US" b="1" dirty="0"/>
          </a:p>
          <a:p>
            <a:r>
              <a:rPr lang="en-US" b="1" dirty="0"/>
              <a:t>Procedure:</a:t>
            </a:r>
          </a:p>
          <a:p>
            <a:r>
              <a:rPr lang="en-US" b="0" dirty="0"/>
              <a:t>1. Present the Spanish orally.</a:t>
            </a:r>
          </a:p>
          <a:p>
            <a:r>
              <a:rPr lang="en-US" b="0" dirty="0"/>
              <a:t>2. Students listen and repeat each word.</a:t>
            </a:r>
          </a:p>
          <a:p>
            <a:r>
              <a:rPr lang="en-US" b="0" dirty="0"/>
              <a:t>3. Elicit the Englis</a:t>
            </a:r>
            <a:r>
              <a:rPr lang="en-US" b="0" baseline="0" dirty="0"/>
              <a:t>h after each item.</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458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GB" sz="1200" kern="1200" dirty="0">
                <a:solidFill>
                  <a:schemeClr val="tx1"/>
                </a:solidFill>
                <a:effectLst/>
                <a:latin typeface="+mn-lt"/>
                <a:ea typeface="+mn-ea"/>
                <a:cs typeface="+mn-cs"/>
              </a:rPr>
              <a:t>to consolidate understanding of the SSCs</a:t>
            </a:r>
            <a:r>
              <a:rPr lang="en-GB" sz="1200" kern="1200" baseline="0" dirty="0">
                <a:solidFill>
                  <a:schemeClr val="tx1"/>
                </a:solidFill>
                <a:effectLst/>
                <a:latin typeface="+mn-lt"/>
                <a:ea typeface="+mn-ea"/>
                <a:cs typeface="+mn-cs"/>
              </a:rPr>
              <a:t> [ca], [co] and [cu] and of the words used to practise them.</a:t>
            </a:r>
          </a:p>
          <a:p>
            <a:endParaRPr lang="en-US" b="1" dirty="0"/>
          </a:p>
          <a:p>
            <a:r>
              <a:rPr lang="en-US" b="1" dirty="0"/>
              <a:t>Procedure:</a:t>
            </a:r>
          </a:p>
          <a:p>
            <a:r>
              <a:rPr lang="en-US" b="0" dirty="0"/>
              <a:t>1. Students listen to audio and write the missing words.</a:t>
            </a:r>
          </a:p>
          <a:p>
            <a:r>
              <a:rPr lang="en-US" b="0" dirty="0"/>
              <a:t>2. Students then translate the sentence</a:t>
            </a:r>
            <a:r>
              <a:rPr lang="en-US" b="0" baseline="0" dirty="0"/>
              <a:t> into English.</a:t>
            </a:r>
          </a:p>
          <a:p>
            <a:r>
              <a:rPr lang="en-US" b="0" baseline="0" dirty="0"/>
              <a:t>3. The teacher checks answers. It may be worth helpful to highlight how ‘en’ can translate into English as ‘in’ or ‘at’ in item 2. </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Hay una casa azul en mi calle.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chemeClr val="accent5">
                    <a:lumMod val="50000"/>
                  </a:schemeClr>
                </a:solidFill>
                <a:latin typeface="+mj-lt"/>
              </a:rPr>
              <a:t>Quiero escuchar música en un concierto</a:t>
            </a:r>
            <a:r>
              <a:rPr lang="en-GB" sz="1200" dirty="0">
                <a:solidFill>
                  <a:srgbClr val="E25B00"/>
                </a:solidFill>
                <a:latin typeface="+mj-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rgbClr val="E25B00"/>
                </a:solidFill>
                <a:latin typeface="+mj-lt"/>
              </a:rPr>
              <a:t>Mi coche </a:t>
            </a:r>
            <a:r>
              <a:rPr lang="es-ES" sz="1200" dirty="0">
                <a:solidFill>
                  <a:schemeClr val="accent5">
                    <a:lumMod val="50000"/>
                  </a:schemeClr>
                </a:solidFill>
                <a:latin typeface="+mj-lt"/>
              </a:rPr>
              <a:t>está cerca del banco.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Es divertido cantar con amigos.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Estudio cultura y documentos</a:t>
            </a:r>
            <a:r>
              <a:rPr lang="es-ES" sz="1200" baseline="0" dirty="0">
                <a:solidFill>
                  <a:schemeClr val="accent5">
                    <a:lumMod val="50000"/>
                  </a:schemeClr>
                </a:solidFill>
                <a:latin typeface="+mj-lt"/>
              </a:rPr>
              <a:t> antiguos en clase</a:t>
            </a:r>
            <a:r>
              <a:rPr lang="es-ES" sz="1200" dirty="0">
                <a:solidFill>
                  <a:schemeClr val="accent5">
                    <a:lumMod val="50000"/>
                  </a:schemeClr>
                </a:solidFill>
                <a:latin typeface="+mj-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Quiero comprar el caballo blanco.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s-ES" sz="1200" dirty="0">
              <a:solidFill>
                <a:schemeClr val="accent5">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1" dirty="0" err="1">
                <a:solidFill>
                  <a:schemeClr val="accent5">
                    <a:lumMod val="50000"/>
                  </a:schemeClr>
                </a:solidFill>
                <a:latin typeface="+mj-lt"/>
              </a:rPr>
              <a:t>Vocabulary</a:t>
            </a:r>
            <a:r>
              <a:rPr lang="es-ES" sz="1200" b="1" baseline="0" dirty="0">
                <a:solidFill>
                  <a:schemeClr val="accent5">
                    <a:lumMod val="50000"/>
                  </a:schemeClr>
                </a:solidFill>
                <a:latin typeface="+mj-lt"/>
              </a:rPr>
              <a:t> </a:t>
            </a:r>
            <a:r>
              <a:rPr lang="es-ES" sz="1200" b="1" baseline="0" dirty="0" err="1">
                <a:solidFill>
                  <a:schemeClr val="accent5">
                    <a:lumMod val="50000"/>
                  </a:schemeClr>
                </a:solidFill>
                <a:latin typeface="+mj-lt"/>
              </a:rPr>
              <a:t>from</a:t>
            </a:r>
            <a:r>
              <a:rPr lang="es-ES" sz="1200" b="1" baseline="0" dirty="0">
                <a:solidFill>
                  <a:schemeClr val="accent5">
                    <a:lumMod val="50000"/>
                  </a:schemeClr>
                </a:solidFill>
                <a:latin typeface="+mj-lt"/>
              </a:rPr>
              <a:t> </a:t>
            </a:r>
            <a:r>
              <a:rPr lang="es-ES" sz="1200" b="1" baseline="0" dirty="0" err="1">
                <a:solidFill>
                  <a:schemeClr val="accent5">
                    <a:lumMod val="50000"/>
                  </a:schemeClr>
                </a:solidFill>
                <a:latin typeface="+mj-lt"/>
              </a:rPr>
              <a:t>revisited</a:t>
            </a:r>
            <a:r>
              <a:rPr lang="es-ES" sz="1200" b="1" baseline="0" dirty="0">
                <a:solidFill>
                  <a:schemeClr val="accent5">
                    <a:lumMod val="50000"/>
                  </a:schemeClr>
                </a:solidFill>
                <a:latin typeface="+mj-lt"/>
              </a:rPr>
              <a:t> sets: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aseline="0" dirty="0">
                <a:solidFill>
                  <a:schemeClr val="accent5">
                    <a:lumMod val="50000"/>
                  </a:schemeClr>
                </a:solidFill>
                <a:latin typeface="+mj-lt"/>
              </a:rPr>
              <a:t>8.1.1.2: concierto [1456]</a:t>
            </a:r>
            <a:endParaRPr lang="es-GB" sz="1200" dirty="0">
              <a:solidFill>
                <a:schemeClr val="accent5">
                  <a:lumMod val="50000"/>
                </a:schemeClr>
              </a:solidFill>
              <a:latin typeface="+mj-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80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 (over next 6 slides)</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35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694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645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546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22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233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a:t>
            </a:r>
          </a:p>
          <a:p>
            <a:endParaRPr lang="en-US" b="1" dirty="0"/>
          </a:p>
          <a:p>
            <a:r>
              <a:rPr lang="en-US" b="1" dirty="0"/>
              <a:t>Aim: </a:t>
            </a:r>
            <a:r>
              <a:rPr lang="en-US" b="0" dirty="0"/>
              <a:t>to promote</a:t>
            </a:r>
            <a:r>
              <a:rPr lang="en-US" b="0" baseline="0" dirty="0"/>
              <a:t> recall of</a:t>
            </a:r>
            <a:r>
              <a:rPr lang="en-US" b="0" dirty="0"/>
              <a:t> the vocabulary items</a:t>
            </a:r>
            <a:r>
              <a:rPr lang="en-US" b="0" baseline="0" dirty="0"/>
              <a:t> in Spanish.</a:t>
            </a:r>
            <a:endParaRPr lang="en-US" b="0" dirty="0"/>
          </a:p>
          <a:p>
            <a:endParaRPr lang="en-US" b="1" dirty="0"/>
          </a:p>
          <a:p>
            <a:r>
              <a:rPr lang="en-US" b="1" dirty="0"/>
              <a:t>Procedure:</a:t>
            </a:r>
          </a:p>
          <a:p>
            <a:r>
              <a:rPr lang="en-US" b="0" dirty="0"/>
              <a:t>1. Students</a:t>
            </a:r>
            <a:r>
              <a:rPr lang="en-US" b="0" baseline="0" dirty="0"/>
              <a:t> say the Spanish for the picture that disappears each time. The English prompt for the picture remains in place to reduce the cognitive load (memorisation of the pictures and their positions on the slide is not required).</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762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 </a:t>
            </a:r>
            <a:r>
              <a:rPr lang="en-GB" sz="1200" dirty="0">
                <a:solidFill>
                  <a:prstClr val="white"/>
                </a:solidFill>
              </a:rPr>
              <a:t>idiomatic uses of ‘</a:t>
            </a:r>
            <a:r>
              <a:rPr lang="en-GB" sz="1200" dirty="0" err="1">
                <a:solidFill>
                  <a:prstClr val="white"/>
                </a:solidFill>
              </a:rPr>
              <a:t>tener</a:t>
            </a:r>
            <a:r>
              <a:rPr lang="en-GB" sz="1200" dirty="0">
                <a:solidFill>
                  <a:prstClr val="white"/>
                </a:solidFill>
              </a:rPr>
              <a:t>’ + noun</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Click to bring up each part of the explanation.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Vocabulary</a:t>
            </a:r>
            <a:r>
              <a:rPr lang="en-GB" sz="1200" b="1" kern="1200" baseline="0" dirty="0">
                <a:solidFill>
                  <a:schemeClr val="tx1"/>
                </a:solidFill>
                <a:effectLst/>
                <a:latin typeface="+mn-lt"/>
                <a:ea typeface="+mn-ea"/>
                <a:cs typeface="+mn-cs"/>
              </a:rPr>
              <a:t> from revisited sets:</a:t>
            </a:r>
          </a:p>
          <a:p>
            <a:r>
              <a:rPr lang="en-GB" sz="1200" b="0" kern="1200" baseline="0" dirty="0">
                <a:solidFill>
                  <a:schemeClr val="tx1"/>
                </a:solidFill>
                <a:effectLst/>
                <a:latin typeface="+mn-lt"/>
                <a:ea typeface="+mn-ea"/>
                <a:cs typeface="+mn-cs"/>
              </a:rPr>
              <a:t>8.1.1.7: </a:t>
            </a:r>
            <a:r>
              <a:rPr lang="es-419" sz="1200" kern="1200" dirty="0">
                <a:solidFill>
                  <a:schemeClr val="tx1"/>
                </a:solidFill>
                <a:effectLst/>
                <a:latin typeface="+mn-lt"/>
                <a:ea typeface="+mn-ea"/>
                <a:cs typeface="+mn-cs"/>
              </a:rPr>
              <a:t>año [46]</a:t>
            </a:r>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141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baseline="0" dirty="0"/>
              <a:t> </a:t>
            </a:r>
            <a:r>
              <a:rPr lang="en-US" b="0" dirty="0"/>
              <a:t>to recap ‘tener’ in plural</a:t>
            </a:r>
            <a:r>
              <a:rPr lang="en-US" b="0" baseline="0" dirty="0"/>
              <a:t> persons</a:t>
            </a:r>
            <a:endParaRPr lang="en-US" b="0" dirty="0"/>
          </a:p>
          <a:p>
            <a:endParaRPr lang="en-GB" dirty="0"/>
          </a:p>
          <a:p>
            <a:r>
              <a:rPr lang="en-GB" b="1" dirty="0"/>
              <a:t>Procedure:</a:t>
            </a:r>
          </a:p>
          <a:p>
            <a:r>
              <a:rPr lang="en-GB" dirty="0"/>
              <a:t>1. Click to bring up each part of the explanation.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764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practise</a:t>
            </a:r>
            <a:r>
              <a:rPr lang="en-US" b="1" dirty="0"/>
              <a:t> </a:t>
            </a:r>
            <a:r>
              <a:rPr lang="en-US" b="0" dirty="0"/>
              <a:t>connecting</a:t>
            </a:r>
            <a:r>
              <a:rPr lang="en-US" b="1" baseline="0" dirty="0"/>
              <a:t> </a:t>
            </a:r>
            <a:r>
              <a:rPr lang="en-US" b="0" baseline="0" dirty="0"/>
              <a:t>the English </a:t>
            </a:r>
            <a:r>
              <a:rPr lang="en-GB" sz="1200" kern="1200" dirty="0">
                <a:solidFill>
                  <a:schemeClr val="tx1"/>
                </a:solidFill>
                <a:effectLst/>
                <a:latin typeface="+mn-lt"/>
                <a:ea typeface="+mn-ea"/>
                <a:cs typeface="+mn-cs"/>
              </a:rPr>
              <a:t>‘to be’ + adjective</a:t>
            </a:r>
            <a:r>
              <a:rPr lang="en-GB" sz="1200" kern="1200" baseline="0" dirty="0">
                <a:solidFill>
                  <a:schemeClr val="tx1"/>
                </a:solidFill>
                <a:effectLst/>
                <a:latin typeface="+mn-lt"/>
                <a:ea typeface="+mn-ea"/>
                <a:cs typeface="+mn-cs"/>
              </a:rPr>
              <a:t> with </a:t>
            </a:r>
            <a:r>
              <a:rPr lang="en-GB" sz="1200" kern="1200" dirty="0">
                <a:solidFill>
                  <a:schemeClr val="tx1"/>
                </a:solidFill>
                <a:effectLst/>
                <a:latin typeface="+mn-lt"/>
                <a:ea typeface="+mn-ea"/>
                <a:cs typeface="+mn-cs"/>
              </a:rPr>
              <a:t>‘tener’ or ‘estar’ by focusing on how</a:t>
            </a:r>
            <a:r>
              <a:rPr lang="en-GB" sz="1200" kern="1200" baseline="0" dirty="0">
                <a:solidFill>
                  <a:schemeClr val="tx1"/>
                </a:solidFill>
                <a:effectLst/>
                <a:latin typeface="+mn-lt"/>
                <a:ea typeface="+mn-ea"/>
                <a:cs typeface="+mn-cs"/>
              </a:rPr>
              <a:t> the English adjective would translate; to revisit ‘</a:t>
            </a:r>
            <a:r>
              <a:rPr lang="en-GB" sz="1200" kern="1200" baseline="0" dirty="0" err="1">
                <a:solidFill>
                  <a:schemeClr val="tx1"/>
                </a:solidFill>
                <a:effectLst/>
                <a:latin typeface="+mn-lt"/>
                <a:ea typeface="+mn-ea"/>
                <a:cs typeface="+mn-cs"/>
              </a:rPr>
              <a:t>tenemos</a:t>
            </a:r>
            <a:r>
              <a:rPr lang="en-GB" sz="1200" kern="1200" baseline="0" dirty="0">
                <a:solidFill>
                  <a:schemeClr val="tx1"/>
                </a:solidFill>
                <a:effectLst/>
                <a:latin typeface="+mn-lt"/>
                <a:ea typeface="+mn-ea"/>
                <a:cs typeface="+mn-cs"/>
              </a:rPr>
              <a:t>’ and ‘</a:t>
            </a:r>
            <a:r>
              <a:rPr lang="en-GB" sz="1200" kern="1200" baseline="0" dirty="0" err="1">
                <a:solidFill>
                  <a:schemeClr val="tx1"/>
                </a:solidFill>
                <a:effectLst/>
                <a:latin typeface="+mn-lt"/>
                <a:ea typeface="+mn-ea"/>
                <a:cs typeface="+mn-cs"/>
              </a:rPr>
              <a:t>tienen</a:t>
            </a:r>
            <a:r>
              <a:rPr lang="en-GB" sz="1200" kern="1200" baseline="0" dirty="0">
                <a:solidFill>
                  <a:schemeClr val="tx1"/>
                </a:solidFill>
                <a:effectLst/>
                <a:latin typeface="+mn-lt"/>
                <a:ea typeface="+mn-ea"/>
                <a:cs typeface="+mn-cs"/>
              </a:rPr>
              <a:t>’</a:t>
            </a:r>
            <a:endParaRPr lang="en-US" b="1" dirty="0"/>
          </a:p>
          <a:p>
            <a:endParaRPr lang="en-US" b="1" dirty="0"/>
          </a:p>
          <a:p>
            <a:r>
              <a:rPr lang="en-US" b="1" dirty="0"/>
              <a:t>Procedure:</a:t>
            </a:r>
          </a:p>
          <a:p>
            <a:r>
              <a:rPr lang="en-US" b="0" dirty="0"/>
              <a:t>1. Students tick the correct verb in its correct form in Spanish for each</a:t>
            </a:r>
            <a:r>
              <a:rPr lang="en-US" b="0" baseline="0" dirty="0"/>
              <a:t> sentence.</a:t>
            </a:r>
            <a:endParaRPr lang="en-US" b="0" dirty="0"/>
          </a:p>
          <a:p>
            <a:r>
              <a:rPr lang="en-US" b="0" dirty="0"/>
              <a:t>2. Students</a:t>
            </a:r>
            <a:r>
              <a:rPr lang="en-US" b="0" baseline="0" dirty="0"/>
              <a:t> also complete the sentence in Spanish.</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27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dirty="0"/>
              <a:t>VARIATION</a:t>
            </a:r>
          </a:p>
          <a:p>
            <a:r>
              <a:rPr lang="en-GB" sz="1200" b="0" dirty="0"/>
              <a:t>Students</a:t>
            </a:r>
            <a:r>
              <a:rPr lang="en-GB" sz="1200" b="0" baseline="0" dirty="0"/>
              <a:t> write the full sentence. This may be more suitable, depending on the ability of the group.</a:t>
            </a:r>
          </a:p>
          <a:p>
            <a:endParaRPr lang="en-GB" sz="1200" b="0" baseline="0" dirty="0"/>
          </a:p>
          <a:p>
            <a:r>
              <a:rPr lang="en-GB" sz="1200" b="0" baseline="0" dirty="0"/>
              <a:t>See slide 2 for aims, procedure and transcript.</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414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recap</a:t>
            </a:r>
            <a:r>
              <a:rPr lang="en-US" b="0" baseline="0" dirty="0"/>
              <a:t> the subjects pronouns</a:t>
            </a:r>
            <a:r>
              <a:rPr lang="en-GB" b="0" baseline="0" dirty="0"/>
              <a:t> for plural persons ahead of the next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a:t>
            </a:r>
          </a:p>
          <a:p>
            <a:pPr marL="228600" indent="-228600">
              <a:buAutoNum type="arabicPeriod"/>
            </a:pPr>
            <a:r>
              <a:rPr lang="en-GB" dirty="0"/>
              <a:t>Click to bring up each part of the explanation.</a:t>
            </a:r>
          </a:p>
          <a:p>
            <a:pPr marL="228600" indent="-228600">
              <a:buAutoNum type="arabicPeriod"/>
            </a:pPr>
            <a:r>
              <a:rPr lang="en-GB" dirty="0"/>
              <a:t>Elicit the</a:t>
            </a:r>
            <a:r>
              <a:rPr lang="en-GB" baseline="0" dirty="0"/>
              <a:t> translation of the example sentences. These contain revisited vocabulary (‘hasta’ with the meaning ‘as far as’, ‘up to’). Draw attention to ‘en cambio’, which is a new vocabulary item.</a:t>
            </a:r>
            <a:endParaRPr lang="en-GB" dirty="0"/>
          </a:p>
          <a:p>
            <a:pPr marL="228600" indent="-228600">
              <a:buAutoNum type="arabicPeriod"/>
            </a:pPr>
            <a:endParaRPr lang="en-GB" dirty="0"/>
          </a:p>
          <a:p>
            <a:r>
              <a:rPr lang="en-GB" b="1" dirty="0"/>
              <a:t>Vocabulary</a:t>
            </a:r>
            <a:r>
              <a:rPr lang="en-GB" b="1" baseline="0" dirty="0"/>
              <a:t> from revisited sets:</a:t>
            </a:r>
          </a:p>
          <a:p>
            <a:r>
              <a:rPr lang="en-GB" b="1" dirty="0"/>
              <a:t>8.1.1.7:</a:t>
            </a:r>
            <a:r>
              <a:rPr lang="en-GB" b="1" baseline="0" dirty="0"/>
              <a:t> </a:t>
            </a:r>
            <a:r>
              <a:rPr lang="en-GB" b="0" baseline="0" dirty="0"/>
              <a:t>fuerte</a:t>
            </a:r>
            <a:r>
              <a:rPr lang="en-GB" b="0" baseline="0" dirty="0">
                <a:latin typeface="Century Gothic" panose="020B0502020202020204" pitchFamily="34" charset="0"/>
              </a:rPr>
              <a:t>²</a:t>
            </a:r>
            <a:r>
              <a:rPr lang="en-GB" b="0" baseline="0" dirty="0"/>
              <a:t> [435]</a:t>
            </a:r>
          </a:p>
          <a:p>
            <a:r>
              <a:rPr lang="en-GB" b="1" baseline="0" dirty="0"/>
              <a:t>8.1.1.2: </a:t>
            </a:r>
            <a:r>
              <a:rPr lang="en-GB" b="0" baseline="0" dirty="0"/>
              <a:t>hasta [60]</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658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model the requirements</a:t>
            </a:r>
            <a:r>
              <a:rPr lang="en-US" b="0" baseline="0" dirty="0"/>
              <a:t> of the listening activity to follow</a:t>
            </a:r>
            <a:endParaRPr lang="en-US" b="0" dirty="0"/>
          </a:p>
          <a:p>
            <a:endParaRPr lang="en-US" b="1" dirty="0"/>
          </a:p>
          <a:p>
            <a:r>
              <a:rPr lang="en-US" b="1" dirty="0"/>
              <a:t>Procedure:</a:t>
            </a:r>
          </a:p>
          <a:p>
            <a:pPr marL="228600" indent="-228600">
              <a:buAutoNum type="arabicPeriod"/>
            </a:pPr>
            <a:r>
              <a:rPr lang="en-US" b="0" dirty="0"/>
              <a:t>Students listen for</a:t>
            </a:r>
            <a:r>
              <a:rPr lang="en-US" b="0" baseline="0" dirty="0"/>
              <a:t> the subject pronoun and tick whether it refers to ‘we’ or ‘they’.</a:t>
            </a:r>
          </a:p>
          <a:p>
            <a:pPr marL="228600" indent="-228600">
              <a:buAutoNum type="arabicPeriod"/>
            </a:pPr>
            <a:r>
              <a:rPr lang="en-US" b="0" baseline="0" dirty="0"/>
              <a:t>Students then indicate whether the missing verb in each sentence would be ‘tener’ or ‘</a:t>
            </a:r>
            <a:r>
              <a:rPr lang="en-US" b="0" baseline="0" dirty="0" err="1"/>
              <a:t>estar</a:t>
            </a:r>
            <a:r>
              <a:rPr lang="en-US" b="0" baseline="0" dirty="0"/>
              <a:t>’</a:t>
            </a:r>
          </a:p>
          <a:p>
            <a:pPr marL="228600" indent="-228600">
              <a:buAutoNum type="arabicPeriod"/>
            </a:pPr>
            <a:r>
              <a:rPr lang="en-US" b="0" dirty="0"/>
              <a:t>To challenge a higher-attaining group, the teacher</a:t>
            </a:r>
            <a:r>
              <a:rPr lang="en-US" b="0" baseline="0" dirty="0"/>
              <a:t> could ask whether the correct pronoun ‘we’ or ‘they’ refers to a male/mixed group OR female only group. We don’t include this as a default part of the activity because students will already be focusing on two pairs of features.</a:t>
            </a:r>
            <a:endParaRPr lang="en-US" b="0" dirty="0"/>
          </a:p>
          <a:p>
            <a:endParaRPr lang="en-US" b="0" dirty="0"/>
          </a:p>
          <a:p>
            <a:r>
              <a:rPr lang="en-US" b="1" dirty="0"/>
              <a:t>Transcript:</a:t>
            </a:r>
            <a:endParaRPr lang="en-US" b="0" dirty="0"/>
          </a:p>
          <a:p>
            <a:r>
              <a:rPr lang="en-US" b="0" dirty="0"/>
              <a:t>El autobus </a:t>
            </a:r>
            <a:r>
              <a:rPr lang="en-US" b="0" dirty="0" err="1"/>
              <a:t>llega</a:t>
            </a:r>
            <a:r>
              <a:rPr lang="en-US" b="0" dirty="0"/>
              <a:t> </a:t>
            </a:r>
            <a:r>
              <a:rPr lang="en-US" b="0" dirty="0" err="1"/>
              <a:t>temprano</a:t>
            </a:r>
            <a:r>
              <a:rPr lang="en-US" b="0" dirty="0"/>
              <a:t>.</a:t>
            </a:r>
            <a:r>
              <a:rPr lang="en-US" b="0" baseline="0" dirty="0"/>
              <a:t> </a:t>
            </a:r>
            <a:r>
              <a:rPr lang="en-US" b="0" baseline="0" dirty="0" err="1"/>
              <a:t>Nosotros</a:t>
            </a:r>
            <a:r>
              <a:rPr lang="en-US" b="0" baseline="0" dirty="0"/>
              <a:t> [beep] </a:t>
            </a:r>
            <a:r>
              <a:rPr lang="en-US" b="0" baseline="0" dirty="0" err="1"/>
              <a:t>suerte</a:t>
            </a:r>
            <a:r>
              <a:rPr lang="en-US" b="0" baseline="0" dirty="0"/>
              <a:t>, </a:t>
            </a:r>
            <a:r>
              <a:rPr lang="en-US" b="0" baseline="0" dirty="0" err="1"/>
              <a:t>pero</a:t>
            </a:r>
            <a:r>
              <a:rPr lang="en-US" b="0" baseline="0" dirty="0"/>
              <a:t> </a:t>
            </a:r>
            <a:r>
              <a:rPr lang="en-US" b="0" baseline="0" dirty="0" err="1"/>
              <a:t>ellas</a:t>
            </a:r>
            <a:r>
              <a:rPr lang="en-US" b="0" baseline="0" dirty="0"/>
              <a:t> no.</a:t>
            </a:r>
          </a:p>
          <a:p>
            <a:endParaRPr lang="en-US" b="0" baseline="0" dirty="0"/>
          </a:p>
          <a:p>
            <a:r>
              <a:rPr lang="en-US" b="1" baseline="0" dirty="0"/>
              <a:t>Note 1: </a:t>
            </a:r>
            <a:r>
              <a:rPr lang="en-US" b="0" baseline="0" dirty="0"/>
              <a:t>check that understanding of ‘examen’ is clear. This word hasn’t yet been taught as a vocabulary item.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Note 2: </a:t>
            </a:r>
            <a:r>
              <a:rPr lang="en-GB" sz="1200" b="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in the Spanish example,</a:t>
            </a:r>
            <a:r>
              <a:rPr lang="en-GB" sz="1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the verb ‘</a:t>
            </a:r>
            <a:r>
              <a:rPr lang="en-GB" sz="12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tenemos</a:t>
            </a:r>
            <a:r>
              <a:rPr lang="en-GB" sz="1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doesn’t need to be repeated as you are referring back to the same idea (</a:t>
            </a:r>
            <a:r>
              <a:rPr lang="en-GB" sz="12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tener</a:t>
            </a:r>
            <a:r>
              <a:rPr lang="en-GB" sz="1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suerte). You can just say ‘</a:t>
            </a:r>
            <a:r>
              <a:rPr lang="en-GB" sz="12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sí</a:t>
            </a:r>
            <a:r>
              <a:rPr lang="en-GB" sz="1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or ‘no’ after the second pronoun.</a:t>
            </a:r>
            <a:endParaRPr lang="en-US" b="0" baseline="0" dirty="0"/>
          </a:p>
          <a:p>
            <a:endParaRPr lang="en-US" b="0" baseline="0" dirty="0"/>
          </a:p>
          <a:p>
            <a:r>
              <a:rPr lang="es-419" sz="1200" b="1" kern="1200" dirty="0" err="1">
                <a:solidFill>
                  <a:schemeClr val="tx1"/>
                </a:solidFill>
                <a:effectLst/>
                <a:latin typeface="+mn-lt"/>
                <a:ea typeface="+mn-ea"/>
                <a:cs typeface="+mn-cs"/>
              </a:rPr>
              <a:t>Vocabulary</a:t>
            </a:r>
            <a:r>
              <a:rPr lang="es-419" sz="1200" b="1" kern="1200" dirty="0">
                <a:solidFill>
                  <a:schemeClr val="tx1"/>
                </a:solidFill>
                <a:effectLst/>
                <a:latin typeface="+mn-lt"/>
                <a:ea typeface="+mn-ea"/>
                <a:cs typeface="+mn-cs"/>
              </a:rPr>
              <a:t> </a:t>
            </a:r>
            <a:r>
              <a:rPr lang="es-419" sz="1200" b="1" kern="1200" dirty="0" err="1">
                <a:solidFill>
                  <a:schemeClr val="tx1"/>
                </a:solidFill>
                <a:effectLst/>
                <a:latin typeface="+mn-lt"/>
                <a:ea typeface="+mn-ea"/>
                <a:cs typeface="+mn-cs"/>
              </a:rPr>
              <a:t>from</a:t>
            </a:r>
            <a:r>
              <a:rPr lang="es-419" sz="1200" b="1" kern="1200" baseline="0" dirty="0">
                <a:solidFill>
                  <a:schemeClr val="tx1"/>
                </a:solidFill>
                <a:effectLst/>
                <a:latin typeface="+mn-lt"/>
                <a:ea typeface="+mn-ea"/>
                <a:cs typeface="+mn-cs"/>
              </a:rPr>
              <a:t> </a:t>
            </a:r>
            <a:r>
              <a:rPr lang="es-419" sz="1200" b="1" kern="1200" baseline="0" dirty="0" err="1">
                <a:solidFill>
                  <a:schemeClr val="tx1"/>
                </a:solidFill>
                <a:effectLst/>
                <a:latin typeface="+mn-lt"/>
                <a:ea typeface="+mn-ea"/>
                <a:cs typeface="+mn-cs"/>
              </a:rPr>
              <a:t>revisited</a:t>
            </a:r>
            <a:r>
              <a:rPr lang="es-419" sz="1200" b="1" kern="1200" baseline="0" dirty="0">
                <a:solidFill>
                  <a:schemeClr val="tx1"/>
                </a:solidFill>
                <a:effectLst/>
                <a:latin typeface="+mn-lt"/>
                <a:ea typeface="+mn-ea"/>
                <a:cs typeface="+mn-cs"/>
              </a:rPr>
              <a:t> sets:</a:t>
            </a:r>
          </a:p>
          <a:p>
            <a:r>
              <a:rPr lang="es-419" sz="1200" b="0" kern="1200" baseline="0" dirty="0">
                <a:solidFill>
                  <a:schemeClr val="tx1"/>
                </a:solidFill>
                <a:effectLst/>
                <a:latin typeface="+mn-lt"/>
                <a:ea typeface="+mn-ea"/>
                <a:cs typeface="+mn-cs"/>
              </a:rPr>
              <a:t>8.1.1.7: decidir [368]</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768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p>
          <a:p>
            <a:pPr marL="228600" indent="-228600">
              <a:buAutoNum type="arabicPeriod"/>
            </a:pPr>
            <a:r>
              <a:rPr lang="en-US" b="0" dirty="0"/>
              <a:t>To practise</a:t>
            </a:r>
            <a:r>
              <a:rPr lang="en-US" b="0" baseline="0" dirty="0"/>
              <a:t> connecting the subject pronouns </a:t>
            </a:r>
            <a:r>
              <a:rPr lang="en-US" b="0" baseline="0" dirty="0" err="1"/>
              <a:t>nosotros</a:t>
            </a:r>
            <a:r>
              <a:rPr lang="en-US" b="0" baseline="0" dirty="0"/>
              <a:t>/as and </a:t>
            </a:r>
            <a:r>
              <a:rPr lang="en-US" b="0" baseline="0" dirty="0" err="1"/>
              <a:t>ellos</a:t>
            </a:r>
            <a:r>
              <a:rPr lang="en-US" b="0" baseline="0" dirty="0"/>
              <a:t>/as with their meanings ‘we’ and  ‘they’.</a:t>
            </a:r>
          </a:p>
          <a:p>
            <a:pPr marL="228600" indent="-228600">
              <a:buAutoNum type="arabicPeriod"/>
            </a:pPr>
            <a:r>
              <a:rPr lang="en-US" b="0" baseline="0" dirty="0"/>
              <a:t>To practise understanding in which cases ‘</a:t>
            </a:r>
            <a:r>
              <a:rPr lang="en-US" b="0" baseline="0" dirty="0" err="1"/>
              <a:t>estar</a:t>
            </a:r>
            <a:r>
              <a:rPr lang="en-US" b="0" baseline="0" dirty="0"/>
              <a:t>’ or ‘tener’ will be needed when using ‘to be + adjective’ (or describing age).</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b="0" baseline="0" dirty="0"/>
              <a:t> </a:t>
            </a:r>
            <a:r>
              <a:rPr lang="en-US" b="0" dirty="0"/>
              <a:t>Students listen for</a:t>
            </a:r>
            <a:r>
              <a:rPr lang="en-US" b="0" baseline="0" dirty="0"/>
              <a:t> the subject pronoun connected with the activity indicated in each number and tick the correct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Students then indicate whether the verb needed in each sentence will be ‘</a:t>
            </a:r>
            <a:r>
              <a:rPr lang="en-US" b="0" baseline="0" dirty="0" err="1"/>
              <a:t>tener</a:t>
            </a:r>
            <a:r>
              <a:rPr lang="en-US" b="0" baseline="0" dirty="0"/>
              <a:t>’ or ‘</a:t>
            </a:r>
            <a:r>
              <a:rPr lang="en-US" b="0" baseline="0" dirty="0" err="1"/>
              <a:t>estar</a:t>
            </a:r>
            <a:r>
              <a:rPr lang="en-US" b="0" baseline="0" dirty="0"/>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indent="-228600">
              <a:buAutoNum type="arabicParenR"/>
            </a:pPr>
            <a:r>
              <a:rPr lang="en-GB" sz="1200" kern="1200" dirty="0" err="1">
                <a:solidFill>
                  <a:schemeClr val="tx1"/>
                </a:solidFill>
                <a:effectLst/>
                <a:latin typeface="+mn-lt"/>
                <a:ea typeface="+mn-ea"/>
                <a:cs typeface="+mn-cs"/>
              </a:rPr>
              <a:t>Nosotros</a:t>
            </a:r>
            <a:r>
              <a:rPr lang="en-GB" sz="1200" kern="1200" dirty="0">
                <a:solidFill>
                  <a:schemeClr val="tx1"/>
                </a:solidFill>
                <a:effectLst/>
                <a:latin typeface="+mn-lt"/>
                <a:ea typeface="+mn-ea"/>
                <a:cs typeface="+mn-cs"/>
              </a:rPr>
              <a:t> [beep] </a:t>
            </a:r>
            <a:r>
              <a:rPr lang="en-GB" sz="1200" kern="1200" dirty="0" err="1">
                <a:solidFill>
                  <a:schemeClr val="tx1"/>
                </a:solidFill>
                <a:effectLst/>
                <a:latin typeface="+mn-lt"/>
                <a:ea typeface="+mn-ea"/>
                <a:cs typeface="+mn-cs"/>
              </a:rPr>
              <a:t>miedo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ellas</a:t>
            </a:r>
            <a:r>
              <a:rPr lang="en-GB" sz="1200" kern="1200" dirty="0">
                <a:solidFill>
                  <a:schemeClr val="tx1"/>
                </a:solidFill>
                <a:effectLst/>
                <a:latin typeface="+mn-lt"/>
                <a:ea typeface="+mn-ea"/>
                <a:cs typeface="+mn-cs"/>
              </a:rPr>
              <a:t> no.</a:t>
            </a:r>
          </a:p>
          <a:p>
            <a:pPr marL="228600" indent="-228600">
              <a:buAutoNum type="arabicParenR"/>
            </a:pPr>
            <a:r>
              <a:rPr lang="en-GB" sz="1200" kern="1200" dirty="0">
                <a:solidFill>
                  <a:schemeClr val="tx1"/>
                </a:solidFill>
                <a:effectLst/>
                <a:latin typeface="+mn-lt"/>
                <a:ea typeface="+mn-ea"/>
                <a:cs typeface="+mn-cs"/>
              </a:rPr>
              <a:t>Es </a:t>
            </a:r>
            <a:r>
              <a:rPr lang="en-GB" sz="1200" kern="1200" dirty="0" err="1">
                <a:solidFill>
                  <a:schemeClr val="tx1"/>
                </a:solidFill>
                <a:effectLst/>
                <a:latin typeface="+mn-lt"/>
                <a:ea typeface="+mn-ea"/>
                <a:cs typeface="+mn-cs"/>
              </a:rPr>
              <a:t>muy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temprano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Ellos</a:t>
            </a:r>
            <a:r>
              <a:rPr lang="en-GB" sz="1200" kern="1200" dirty="0">
                <a:solidFill>
                  <a:schemeClr val="tx1"/>
                </a:solidFill>
                <a:effectLst/>
                <a:latin typeface="+mn-lt"/>
                <a:ea typeface="+mn-ea"/>
                <a:cs typeface="+mn-cs"/>
              </a:rPr>
              <a:t> [beep] </a:t>
            </a:r>
            <a:r>
              <a:rPr lang="en-GB" sz="1200" kern="1200" dirty="0" err="1">
                <a:solidFill>
                  <a:schemeClr val="tx1"/>
                </a:solidFill>
                <a:effectLst/>
                <a:latin typeface="+mn-lt"/>
                <a:ea typeface="+mn-ea"/>
                <a:cs typeface="+mn-cs"/>
              </a:rPr>
              <a:t>sueño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nosotras</a:t>
            </a:r>
            <a:r>
              <a:rPr lang="en-GB" sz="1200" kern="1200" dirty="0">
                <a:solidFill>
                  <a:schemeClr val="tx1"/>
                </a:solidFill>
                <a:effectLst/>
                <a:latin typeface="+mn-lt"/>
                <a:ea typeface="+mn-ea"/>
                <a:cs typeface="+mn-cs"/>
              </a:rPr>
              <a:t> no.</a:t>
            </a:r>
          </a:p>
          <a:p>
            <a:pPr marL="228600" indent="-228600">
              <a:buAutoNum type="arabicParenR"/>
            </a:pPr>
            <a:r>
              <a:rPr lang="en-GB" sz="1200" kern="1200" dirty="0" err="1">
                <a:solidFill>
                  <a:schemeClr val="tx1"/>
                </a:solidFill>
                <a:effectLst/>
                <a:latin typeface="+mn-lt"/>
                <a:ea typeface="+mn-ea"/>
                <a:cs typeface="+mn-cs"/>
              </a:rPr>
              <a:t>Nosotros</a:t>
            </a:r>
            <a:r>
              <a:rPr lang="en-GB" sz="1200" kern="1200" baseline="0" dirty="0">
                <a:solidFill>
                  <a:schemeClr val="tx1"/>
                </a:solidFill>
                <a:effectLst/>
                <a:latin typeface="+mn-lt"/>
                <a:ea typeface="+mn-ea"/>
                <a:cs typeface="+mn-cs"/>
              </a:rPr>
              <a:t> [beep] </a:t>
            </a:r>
            <a:r>
              <a:rPr lang="en-GB" sz="1200" kern="1200" baseline="0" dirty="0" err="1">
                <a:solidFill>
                  <a:schemeClr val="tx1"/>
                </a:solidFill>
                <a:effectLst/>
                <a:latin typeface="+mn-lt"/>
                <a:ea typeface="+mn-ea"/>
                <a:cs typeface="+mn-cs"/>
              </a:rPr>
              <a:t>raros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pero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ellas</a:t>
            </a:r>
            <a:r>
              <a:rPr lang="en-GB" sz="1200" kern="1200" baseline="0" dirty="0">
                <a:solidFill>
                  <a:schemeClr val="tx1"/>
                </a:solidFill>
                <a:effectLst/>
                <a:latin typeface="+mn-lt"/>
                <a:ea typeface="+mn-ea"/>
                <a:cs typeface="+mn-cs"/>
              </a:rPr>
              <a:t> [beep] </a:t>
            </a:r>
            <a:r>
              <a:rPr lang="en-GB" sz="1200" kern="1200" baseline="0" dirty="0" err="1">
                <a:solidFill>
                  <a:schemeClr val="tx1"/>
                </a:solidFill>
                <a:effectLst/>
                <a:latin typeface="+mn-lt"/>
                <a:ea typeface="+mn-ea"/>
                <a:cs typeface="+mn-cs"/>
              </a:rPr>
              <a:t>aburridas</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228600" indent="-228600">
              <a:buAutoNum type="arabicParenR"/>
            </a:pPr>
            <a:r>
              <a:rPr lang="en-GB" sz="1200" b="0" kern="1200" dirty="0" err="1">
                <a:solidFill>
                  <a:schemeClr val="tx1"/>
                </a:solidFill>
                <a:effectLst/>
                <a:latin typeface="+mn-lt"/>
                <a:ea typeface="+mn-ea"/>
                <a:cs typeface="+mn-cs"/>
              </a:rPr>
              <a:t>Nosotras</a:t>
            </a:r>
            <a:r>
              <a:rPr lang="en-GB" sz="1200" b="0" kern="1200" dirty="0">
                <a:solidFill>
                  <a:schemeClr val="tx1"/>
                </a:solidFill>
                <a:effectLst/>
                <a:latin typeface="+mn-lt"/>
                <a:ea typeface="+mn-ea"/>
                <a:cs typeface="+mn-cs"/>
              </a:rPr>
              <a:t> [beep] </a:t>
            </a:r>
            <a:r>
              <a:rPr lang="en-GB" sz="1200" b="0" kern="1200" dirty="0" err="1">
                <a:solidFill>
                  <a:schemeClr val="tx1"/>
                </a:solidFill>
                <a:effectLst/>
                <a:latin typeface="+mn-lt"/>
                <a:ea typeface="+mn-ea"/>
                <a:cs typeface="+mn-cs"/>
              </a:rPr>
              <a:t>calor</a:t>
            </a:r>
            <a:r>
              <a:rPr lang="en-GB" sz="1200" b="0" kern="1200" dirty="0">
                <a:solidFill>
                  <a:schemeClr val="tx1"/>
                </a:solidFill>
                <a:effectLst/>
                <a:latin typeface="+mn-lt"/>
                <a:ea typeface="+mn-ea"/>
                <a:cs typeface="+mn-cs"/>
              </a:rPr>
              <a:t>, mientras que </a:t>
            </a:r>
            <a:r>
              <a:rPr lang="en-GB" sz="1200" b="0" kern="1200" dirty="0" err="1">
                <a:solidFill>
                  <a:schemeClr val="tx1"/>
                </a:solidFill>
                <a:effectLst/>
                <a:latin typeface="+mn-lt"/>
                <a:ea typeface="+mn-ea"/>
                <a:cs typeface="+mn-cs"/>
              </a:rPr>
              <a:t>ellos</a:t>
            </a:r>
            <a:r>
              <a:rPr lang="en-GB" sz="1200" b="0" kern="1200" dirty="0">
                <a:solidFill>
                  <a:schemeClr val="tx1"/>
                </a:solidFill>
                <a:effectLst/>
                <a:latin typeface="+mn-lt"/>
                <a:ea typeface="+mn-ea"/>
                <a:cs typeface="+mn-cs"/>
              </a:rPr>
              <a:t> no.</a:t>
            </a:r>
            <a:r>
              <a:rPr lang="en-GB" sz="1200" b="0" kern="1200" baseline="0" dirty="0">
                <a:solidFill>
                  <a:schemeClr val="tx1"/>
                </a:solidFill>
                <a:effectLst/>
                <a:latin typeface="+mn-lt"/>
                <a:ea typeface="+mn-ea"/>
                <a:cs typeface="+mn-cs"/>
              </a:rPr>
              <a:t> </a:t>
            </a:r>
          </a:p>
          <a:p>
            <a:pPr marL="228600" indent="-228600">
              <a:buAutoNum type="arabicParenR"/>
            </a:pPr>
            <a:r>
              <a:rPr lang="en-GB" sz="1200" b="0" kern="1200" baseline="0" dirty="0">
                <a:solidFill>
                  <a:schemeClr val="tx1"/>
                </a:solidFill>
                <a:effectLst/>
                <a:latin typeface="+mn-lt"/>
                <a:ea typeface="+mn-ea"/>
                <a:cs typeface="+mn-cs"/>
              </a:rPr>
              <a:t>¡</a:t>
            </a:r>
            <a:r>
              <a:rPr lang="en-GB" sz="1200" b="0" kern="1200" baseline="0" dirty="0" err="1">
                <a:solidFill>
                  <a:schemeClr val="tx1"/>
                </a:solidFill>
                <a:effectLst/>
                <a:latin typeface="+mn-lt"/>
                <a:ea typeface="+mn-ea"/>
                <a:cs typeface="+mn-cs"/>
              </a:rPr>
              <a:t>Aquí</a:t>
            </a:r>
            <a:r>
              <a:rPr lang="en-GB" sz="1200" b="0" kern="1200" baseline="0" dirty="0">
                <a:solidFill>
                  <a:schemeClr val="tx1"/>
                </a:solidFill>
                <a:effectLst/>
                <a:latin typeface="+mn-lt"/>
                <a:ea typeface="+mn-ea"/>
                <a:cs typeface="+mn-cs"/>
              </a:rPr>
              <a:t> están las </a:t>
            </a:r>
            <a:r>
              <a:rPr lang="en-GB" sz="1200" b="0" kern="1200" baseline="0" dirty="0" err="1">
                <a:solidFill>
                  <a:schemeClr val="tx1"/>
                </a:solidFill>
                <a:effectLst/>
                <a:latin typeface="+mn-lt"/>
                <a:ea typeface="+mn-ea"/>
                <a:cs typeface="+mn-cs"/>
              </a:rPr>
              <a:t>respuestas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Nosotros</a:t>
            </a:r>
            <a:r>
              <a:rPr lang="en-GB" sz="1200" b="0" kern="1200" baseline="0" dirty="0">
                <a:solidFill>
                  <a:schemeClr val="tx1"/>
                </a:solidFill>
                <a:effectLst/>
                <a:latin typeface="+mn-lt"/>
                <a:ea typeface="+mn-ea"/>
                <a:cs typeface="+mn-cs"/>
              </a:rPr>
              <a:t> [beep] suerte, </a:t>
            </a:r>
            <a:r>
              <a:rPr lang="en-GB" sz="1200" b="0" kern="1200" baseline="0" dirty="0" err="1">
                <a:solidFill>
                  <a:schemeClr val="tx1"/>
                </a:solidFill>
                <a:effectLst/>
                <a:latin typeface="+mn-lt"/>
                <a:ea typeface="+mn-ea"/>
                <a:cs typeface="+mn-cs"/>
              </a:rPr>
              <a:t>ellas</a:t>
            </a:r>
            <a:r>
              <a:rPr lang="en-GB" sz="1200" b="0" kern="1200" baseline="0" dirty="0">
                <a:solidFill>
                  <a:schemeClr val="tx1"/>
                </a:solidFill>
                <a:effectLst/>
                <a:latin typeface="+mn-lt"/>
                <a:ea typeface="+mn-ea"/>
                <a:cs typeface="+mn-cs"/>
              </a:rPr>
              <a:t> no.</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kern="1200" baseline="0" dirty="0" err="1">
                <a:solidFill>
                  <a:schemeClr val="tx1"/>
                </a:solidFill>
                <a:effectLst/>
                <a:latin typeface="+mn-lt"/>
                <a:ea typeface="+mn-ea"/>
                <a:cs typeface="+mn-cs"/>
              </a:rPr>
              <a:t>Ellos</a:t>
            </a:r>
            <a:r>
              <a:rPr lang="en-GB" sz="1200" b="0" kern="1200" baseline="0" dirty="0">
                <a:solidFill>
                  <a:schemeClr val="tx1"/>
                </a:solidFill>
                <a:effectLst/>
                <a:latin typeface="+mn-lt"/>
                <a:ea typeface="+mn-ea"/>
                <a:cs typeface="+mn-cs"/>
              </a:rPr>
              <a:t> [beep] </a:t>
            </a:r>
            <a:r>
              <a:rPr lang="en-GB" sz="1200" b="0" kern="1200" baseline="0" dirty="0" err="1">
                <a:solidFill>
                  <a:schemeClr val="tx1"/>
                </a:solidFill>
                <a:effectLst/>
                <a:latin typeface="+mn-lt"/>
                <a:ea typeface="+mn-ea"/>
                <a:cs typeface="+mn-cs"/>
              </a:rPr>
              <a:t>nerviosos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pero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nosotras</a:t>
            </a:r>
            <a:r>
              <a:rPr lang="en-GB" sz="1200" b="0" kern="1200" baseline="0" dirty="0">
                <a:solidFill>
                  <a:schemeClr val="tx1"/>
                </a:solidFill>
                <a:effectLst/>
                <a:latin typeface="+mn-lt"/>
                <a:ea typeface="+mn-ea"/>
                <a:cs typeface="+mn-cs"/>
              </a:rPr>
              <a:t> [beep] </a:t>
            </a:r>
            <a:r>
              <a:rPr lang="en-GB" sz="1200" b="0" kern="1200" baseline="0" dirty="0" err="1">
                <a:solidFill>
                  <a:schemeClr val="tx1"/>
                </a:solidFill>
                <a:effectLst/>
                <a:latin typeface="+mn-lt"/>
                <a:ea typeface="+mn-ea"/>
                <a:cs typeface="+mn-cs"/>
              </a:rPr>
              <a:t>tranquilas</a:t>
            </a:r>
            <a:r>
              <a:rPr lang="en-GB" sz="1200" b="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kern="1200" baseline="0" dirty="0">
                <a:solidFill>
                  <a:schemeClr val="tx1"/>
                </a:solidFill>
                <a:effectLst/>
                <a:latin typeface="+mn-lt"/>
                <a:ea typeface="+mn-ea"/>
                <a:cs typeface="+mn-cs"/>
              </a:rPr>
              <a:t>Es </a:t>
            </a:r>
            <a:r>
              <a:rPr lang="en-GB" sz="1200" b="0" kern="1200" baseline="0" dirty="0" err="1">
                <a:solidFill>
                  <a:schemeClr val="tx1"/>
                </a:solidFill>
                <a:effectLst/>
                <a:latin typeface="+mn-lt"/>
                <a:ea typeface="+mn-ea"/>
                <a:cs typeface="+mn-cs"/>
              </a:rPr>
              <a:t>verdad</a:t>
            </a:r>
            <a:r>
              <a:rPr lang="en-GB" sz="1200" b="0" kern="1200" baseline="0" dirty="0">
                <a:solidFill>
                  <a:schemeClr val="tx1"/>
                </a:solidFill>
                <a:effectLst/>
                <a:latin typeface="+mn-lt"/>
                <a:ea typeface="+mn-ea"/>
                <a:cs typeface="+mn-cs"/>
              </a:rPr>
              <a:t>, el </a:t>
            </a:r>
            <a:r>
              <a:rPr lang="en-GB" sz="1200" b="0" kern="1200" baseline="0" dirty="0" err="1">
                <a:solidFill>
                  <a:schemeClr val="tx1"/>
                </a:solidFill>
                <a:effectLst/>
                <a:latin typeface="+mn-lt"/>
                <a:ea typeface="+mn-ea"/>
                <a:cs typeface="+mn-cs"/>
              </a:rPr>
              <a:t>examen</a:t>
            </a:r>
            <a:r>
              <a:rPr lang="en-GB" sz="1200" b="0" kern="1200" baseline="0" dirty="0">
                <a:solidFill>
                  <a:schemeClr val="tx1"/>
                </a:solidFill>
                <a:effectLst/>
                <a:latin typeface="+mn-lt"/>
                <a:ea typeface="+mn-ea"/>
                <a:cs typeface="+mn-cs"/>
              </a:rPr>
              <a:t> va a </a:t>
            </a:r>
            <a:r>
              <a:rPr lang="en-GB" sz="1200" b="0" kern="1200" baseline="0" dirty="0" err="1">
                <a:solidFill>
                  <a:schemeClr val="tx1"/>
                </a:solidFill>
                <a:effectLst/>
                <a:latin typeface="+mn-lt"/>
                <a:ea typeface="+mn-ea"/>
                <a:cs typeface="+mn-cs"/>
              </a:rPr>
              <a:t>ser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difícil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Ellos</a:t>
            </a:r>
            <a:r>
              <a:rPr lang="en-GB" sz="1200" b="0" kern="1200" baseline="0" dirty="0">
                <a:solidFill>
                  <a:schemeClr val="tx1"/>
                </a:solidFill>
                <a:effectLst/>
                <a:latin typeface="+mn-lt"/>
                <a:ea typeface="+mn-ea"/>
                <a:cs typeface="+mn-cs"/>
              </a:rPr>
              <a:t> [beep] </a:t>
            </a:r>
            <a:r>
              <a:rPr lang="en-GB" sz="1200" b="0" kern="1200" baseline="0" dirty="0" err="1">
                <a:solidFill>
                  <a:schemeClr val="tx1"/>
                </a:solidFill>
                <a:effectLst/>
                <a:latin typeface="+mn-lt"/>
                <a:ea typeface="+mn-ea"/>
                <a:cs typeface="+mn-cs"/>
              </a:rPr>
              <a:t>razón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nosotras</a:t>
            </a:r>
            <a:r>
              <a:rPr lang="en-GB" sz="1200" b="0" kern="1200" baseline="0" dirty="0">
                <a:solidFill>
                  <a:schemeClr val="tx1"/>
                </a:solidFill>
                <a:effectLst/>
                <a:latin typeface="+mn-lt"/>
                <a:ea typeface="+mn-ea"/>
                <a:cs typeface="+mn-cs"/>
              </a:rPr>
              <a:t> no.</a:t>
            </a:r>
          </a:p>
          <a:p>
            <a:pPr marL="228600" indent="-228600">
              <a:buAutoNum type="arabicParenR"/>
            </a:pPr>
            <a:r>
              <a:rPr lang="en-GB" sz="1200" b="0" kern="1200" baseline="0" dirty="0" err="1">
                <a:solidFill>
                  <a:schemeClr val="tx1"/>
                </a:solidFill>
                <a:effectLst/>
                <a:latin typeface="+mn-lt"/>
                <a:ea typeface="+mn-ea"/>
                <a:cs typeface="+mn-cs"/>
              </a:rPr>
              <a:t>Ellos</a:t>
            </a:r>
            <a:r>
              <a:rPr lang="en-GB" sz="1200" b="0" kern="1200" baseline="0" dirty="0">
                <a:solidFill>
                  <a:schemeClr val="tx1"/>
                </a:solidFill>
                <a:effectLst/>
                <a:latin typeface="+mn-lt"/>
                <a:ea typeface="+mn-ea"/>
                <a:cs typeface="+mn-cs"/>
              </a:rPr>
              <a:t> [beep] quince </a:t>
            </a:r>
            <a:r>
              <a:rPr lang="en-GB" sz="1200" b="0" kern="1200" baseline="0" dirty="0" err="1">
                <a:solidFill>
                  <a:schemeClr val="tx1"/>
                </a:solidFill>
                <a:effectLst/>
                <a:latin typeface="+mn-lt"/>
                <a:ea typeface="+mn-ea"/>
                <a:cs typeface="+mn-cs"/>
              </a:rPr>
              <a:t>años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pero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nosotras</a:t>
            </a:r>
            <a:r>
              <a:rPr lang="en-GB" sz="1200" b="0" kern="1200" baseline="0" dirty="0">
                <a:solidFill>
                  <a:schemeClr val="tx1"/>
                </a:solidFill>
                <a:effectLst/>
                <a:latin typeface="+mn-lt"/>
                <a:ea typeface="+mn-ea"/>
                <a:cs typeface="+mn-cs"/>
              </a:rPr>
              <a:t> solo [beep] </a:t>
            </a:r>
            <a:r>
              <a:rPr lang="en-GB" sz="1200" b="0" kern="1200" baseline="0" dirty="0" err="1">
                <a:solidFill>
                  <a:schemeClr val="tx1"/>
                </a:solidFill>
                <a:effectLst/>
                <a:latin typeface="+mn-lt"/>
                <a:ea typeface="+mn-ea"/>
                <a:cs typeface="+mn-cs"/>
              </a:rPr>
              <a:t>catorce</a:t>
            </a:r>
            <a:r>
              <a:rPr lang="en-GB" sz="1200" b="0" kern="1200" baseline="0" dirty="0">
                <a:solidFill>
                  <a:schemeClr val="tx1"/>
                </a:solidFill>
                <a:effectLst/>
                <a:latin typeface="+mn-lt"/>
                <a:ea typeface="+mn-ea"/>
                <a:cs typeface="+mn-cs"/>
              </a:rPr>
              <a:t>.</a:t>
            </a:r>
          </a:p>
          <a:p>
            <a:pPr marL="228600" indent="-228600">
              <a:buAutoNum type="arabicParenR"/>
            </a:pPr>
            <a:r>
              <a:rPr lang="en-GB" sz="1200" b="0" kern="1200" baseline="0" dirty="0" err="1">
                <a:solidFill>
                  <a:schemeClr val="tx1"/>
                </a:solidFill>
                <a:effectLst/>
                <a:latin typeface="+mn-lt"/>
                <a:ea typeface="+mn-ea"/>
                <a:cs typeface="+mn-cs"/>
              </a:rPr>
              <a:t>Normalmente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nosotros</a:t>
            </a:r>
            <a:r>
              <a:rPr lang="en-GB" sz="1200" b="0" kern="1200" baseline="0" dirty="0">
                <a:solidFill>
                  <a:schemeClr val="tx1"/>
                </a:solidFill>
                <a:effectLst/>
                <a:latin typeface="+mn-lt"/>
                <a:ea typeface="+mn-ea"/>
                <a:cs typeface="+mn-cs"/>
              </a:rPr>
              <a:t> no [beep] </a:t>
            </a:r>
            <a:r>
              <a:rPr lang="en-GB" sz="1200" b="0" kern="1200" baseline="0" dirty="0" err="1">
                <a:solidFill>
                  <a:schemeClr val="tx1"/>
                </a:solidFill>
                <a:effectLst/>
                <a:latin typeface="+mn-lt"/>
                <a:ea typeface="+mn-ea"/>
                <a:cs typeface="+mn-cs"/>
              </a:rPr>
              <a:t>éxito</a:t>
            </a:r>
            <a:r>
              <a:rPr lang="en-GB" sz="1200" b="0" kern="1200" baseline="0" dirty="0">
                <a:solidFill>
                  <a:schemeClr val="tx1"/>
                </a:solidFill>
                <a:effectLst/>
                <a:latin typeface="+mn-lt"/>
                <a:ea typeface="+mn-ea"/>
                <a:cs typeface="+mn-cs"/>
              </a:rPr>
              <a:t> en </a:t>
            </a:r>
            <a:r>
              <a:rPr lang="en-GB" sz="1200" b="0" kern="1200" baseline="0" dirty="0" err="1">
                <a:solidFill>
                  <a:schemeClr val="tx1"/>
                </a:solidFill>
                <a:effectLst/>
                <a:latin typeface="+mn-lt"/>
                <a:ea typeface="+mn-ea"/>
                <a:cs typeface="+mn-cs"/>
              </a:rPr>
              <a:t>los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exámenes</a:t>
            </a:r>
            <a:r>
              <a:rPr lang="en-GB" sz="1200" b="0" kern="1200" baseline="0" dirty="0">
                <a:solidFill>
                  <a:schemeClr val="tx1"/>
                </a:solidFill>
                <a:effectLst/>
                <a:latin typeface="+mn-lt"/>
                <a:ea typeface="+mn-ea"/>
                <a:cs typeface="+mn-cs"/>
              </a:rPr>
              <a:t>. En cambio, </a:t>
            </a:r>
            <a:r>
              <a:rPr lang="en-GB" sz="1200" b="0" kern="1200" baseline="0" dirty="0" err="1">
                <a:solidFill>
                  <a:schemeClr val="tx1"/>
                </a:solidFill>
                <a:effectLst/>
                <a:latin typeface="+mn-lt"/>
                <a:ea typeface="+mn-ea"/>
                <a:cs typeface="+mn-cs"/>
              </a:rPr>
              <a:t>ellos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sí</a:t>
            </a:r>
            <a:r>
              <a:rPr lang="en-GB" sz="1200" b="0" kern="1200" baseline="0" dirty="0">
                <a:solidFill>
                  <a:schemeClr val="tx1"/>
                </a:solidFill>
                <a:effectLst/>
                <a:latin typeface="+mn-lt"/>
                <a:ea typeface="+mn-ea"/>
                <a:cs typeface="+mn-cs"/>
              </a:rPr>
              <a:t>. </a:t>
            </a:r>
          </a:p>
          <a:p>
            <a:pPr marL="228600" indent="-228600">
              <a:buAutoNum type="arabicParenR"/>
            </a:pPr>
            <a:r>
              <a:rPr lang="en-GB" sz="1200" b="0" kern="1200" baseline="0" dirty="0" err="1">
                <a:solidFill>
                  <a:schemeClr val="tx1"/>
                </a:solidFill>
                <a:effectLst/>
                <a:latin typeface="+mn-lt"/>
                <a:ea typeface="+mn-ea"/>
                <a:cs typeface="+mn-cs"/>
              </a:rPr>
              <a:t>Nosotras</a:t>
            </a:r>
            <a:r>
              <a:rPr lang="en-GB" sz="1200" b="0" kern="1200" baseline="0" dirty="0">
                <a:solidFill>
                  <a:schemeClr val="tx1"/>
                </a:solidFill>
                <a:effectLst/>
                <a:latin typeface="+mn-lt"/>
                <a:ea typeface="+mn-ea"/>
                <a:cs typeface="+mn-cs"/>
              </a:rPr>
              <a:t> [beep] </a:t>
            </a:r>
            <a:r>
              <a:rPr lang="en-GB" sz="1200" b="0" kern="1200" baseline="0" dirty="0" err="1">
                <a:solidFill>
                  <a:schemeClr val="tx1"/>
                </a:solidFill>
                <a:effectLst/>
                <a:latin typeface="+mn-lt"/>
                <a:ea typeface="+mn-ea"/>
                <a:cs typeface="+mn-cs"/>
              </a:rPr>
              <a:t>serias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pero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ellos</a:t>
            </a:r>
            <a:r>
              <a:rPr lang="en-GB" sz="1200" b="0" kern="1200" baseline="0" dirty="0">
                <a:solidFill>
                  <a:schemeClr val="tx1"/>
                </a:solidFill>
                <a:effectLst/>
                <a:latin typeface="+mn-lt"/>
                <a:ea typeface="+mn-ea"/>
                <a:cs typeface="+mn-cs"/>
              </a:rPr>
              <a:t> [beep] </a:t>
            </a:r>
            <a:r>
              <a:rPr lang="en-GB" sz="1200" b="0" kern="1200" baseline="0" dirty="0" err="1">
                <a:solidFill>
                  <a:schemeClr val="tx1"/>
                </a:solidFill>
                <a:effectLst/>
                <a:latin typeface="+mn-lt"/>
                <a:ea typeface="+mn-ea"/>
                <a:cs typeface="+mn-cs"/>
              </a:rPr>
              <a:t>nerviosos</a:t>
            </a:r>
            <a:r>
              <a:rPr lang="en-GB" sz="1200" b="0" kern="1200" baseline="0" dirty="0">
                <a:solidFill>
                  <a:schemeClr val="tx1"/>
                </a:solidFill>
                <a:effectLst/>
                <a:latin typeface="+mn-lt"/>
                <a:ea typeface="+mn-ea"/>
                <a:cs typeface="+mn-cs"/>
              </a:rPr>
              <a:t>.</a:t>
            </a:r>
          </a:p>
          <a:p>
            <a:pPr marL="228600" indent="-228600">
              <a:buAutoNum type="arabicParenR"/>
            </a:pPr>
            <a:endParaRPr lang="en-GB" sz="1200" b="0" kern="1200" baseline="0" dirty="0">
              <a:solidFill>
                <a:schemeClr val="tx1"/>
              </a:solidFill>
              <a:effectLst/>
              <a:latin typeface="+mn-lt"/>
              <a:ea typeface="+mn-ea"/>
              <a:cs typeface="+mn-cs"/>
            </a:endParaRPr>
          </a:p>
          <a:p>
            <a:pPr marL="228600" indent="-228600">
              <a:buAutoNum type="arabicParenR"/>
            </a:pPr>
            <a:endParaRPr lang="en-GB" sz="1200" b="0" kern="1200" baseline="0" dirty="0">
              <a:solidFill>
                <a:schemeClr val="tx1"/>
              </a:solidFill>
              <a:effectLst/>
              <a:latin typeface="+mn-lt"/>
              <a:ea typeface="+mn-ea"/>
              <a:cs typeface="+mn-cs"/>
            </a:endParaRPr>
          </a:p>
          <a:p>
            <a:pPr marL="228600" indent="-228600">
              <a:buAutoNum type="arabicParenR"/>
            </a:pPr>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26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practise </a:t>
            </a:r>
            <a:r>
              <a:rPr lang="en-GB" sz="1200" b="0" kern="1200" baseline="0" dirty="0">
                <a:solidFill>
                  <a:schemeClr val="tx1"/>
                </a:solidFill>
                <a:effectLst/>
                <a:latin typeface="+mn-lt"/>
                <a:ea typeface="+mn-ea"/>
                <a:cs typeface="+mn-cs"/>
              </a:rPr>
              <a:t>writ</a:t>
            </a:r>
            <a:r>
              <a:rPr lang="en-GB" sz="1200" kern="1200" dirty="0">
                <a:solidFill>
                  <a:schemeClr val="tx1"/>
                </a:solidFill>
                <a:effectLst/>
                <a:latin typeface="+mn-lt"/>
                <a:ea typeface="+mn-ea"/>
                <a:cs typeface="+mn-cs"/>
              </a:rPr>
              <a:t>ing about ‘we’ vs ‘they’ by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choosing the correct verb of ‘estar’ or ‘tener’, based on English adjectives used with ‘to be’.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final activity</a:t>
            </a:r>
            <a:r>
              <a:rPr lang="en-GB" sz="1200" kern="1200" baseline="0" dirty="0">
                <a:solidFill>
                  <a:schemeClr val="tx1"/>
                </a:solidFill>
                <a:effectLst/>
                <a:latin typeface="+mn-lt"/>
                <a:ea typeface="+mn-ea"/>
                <a:cs typeface="+mn-cs"/>
              </a:rPr>
              <a:t> brings together for written production: 1) the pronouns ‘</a:t>
            </a:r>
            <a:r>
              <a:rPr lang="en-GB" sz="1200" kern="1200" baseline="0" dirty="0" err="1">
                <a:solidFill>
                  <a:schemeClr val="tx1"/>
                </a:solidFill>
                <a:effectLst/>
                <a:latin typeface="+mn-lt"/>
                <a:ea typeface="+mn-ea"/>
                <a:cs typeface="+mn-cs"/>
              </a:rPr>
              <a:t>nosotros</a:t>
            </a:r>
            <a:r>
              <a:rPr lang="en-GB" sz="1200" kern="1200" baseline="0" dirty="0">
                <a:solidFill>
                  <a:schemeClr val="tx1"/>
                </a:solidFill>
                <a:effectLst/>
                <a:latin typeface="+mn-lt"/>
                <a:ea typeface="+mn-ea"/>
                <a:cs typeface="+mn-cs"/>
              </a:rPr>
              <a:t>/-as’ and ‘</a:t>
            </a:r>
            <a:r>
              <a:rPr lang="en-GB" sz="1200" kern="1200" baseline="0" dirty="0" err="1">
                <a:solidFill>
                  <a:schemeClr val="tx1"/>
                </a:solidFill>
                <a:effectLst/>
                <a:latin typeface="+mn-lt"/>
                <a:ea typeface="+mn-ea"/>
                <a:cs typeface="+mn-cs"/>
              </a:rPr>
              <a:t>ellos</a:t>
            </a:r>
            <a:r>
              <a:rPr lang="en-GB" sz="1200" kern="1200" baseline="0" dirty="0">
                <a:solidFill>
                  <a:schemeClr val="tx1"/>
                </a:solidFill>
                <a:effectLst/>
                <a:latin typeface="+mn-lt"/>
                <a:ea typeface="+mn-ea"/>
                <a:cs typeface="+mn-cs"/>
              </a:rPr>
              <a:t>/-as’; 2) use of ‘tener’ + noun versus ‘estar’ + adjective; 3) new and previously taught nouns and adjectives.</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translate</a:t>
            </a:r>
            <a:r>
              <a:rPr lang="en-US" b="0" baseline="0" dirty="0"/>
              <a:t> the sentences into Spanish. The images of faces give the clue as to the correct form of the subject pronoun to use (-</a:t>
            </a:r>
            <a:r>
              <a:rPr lang="en-US" b="0" baseline="0" dirty="0" err="1"/>
              <a:t>os</a:t>
            </a:r>
            <a:r>
              <a:rPr lang="en-US" b="0" baseline="0" dirty="0"/>
              <a:t> ending for all male/mixed; -as ending for all female). </a:t>
            </a:r>
          </a:p>
          <a:p>
            <a:pPr marL="228600" indent="-228600">
              <a:buAutoNum type="arabicPeriod"/>
            </a:pPr>
            <a:r>
              <a:rPr lang="en-US" b="0" dirty="0"/>
              <a:t>2. Answers are revealed</a:t>
            </a:r>
            <a:r>
              <a:rPr lang="en-US" b="0" baseline="0" dirty="0"/>
              <a:t> on a mouse click.</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62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https://rachelhawkes.com/LDPresources/Yr8Spanish/Spanish_Y8_Term1ii_Wk4_audio_HW_sheet_answers.docx </a:t>
            </a: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introduce and practise the new vocabulary items (numbers 13-20) in the oral modality. Their pronunciation</a:t>
            </a:r>
            <a:r>
              <a:rPr lang="en-US" b="0" baseline="0" dirty="0"/>
              <a:t> is modelled by a native speaker.</a:t>
            </a:r>
            <a:endParaRPr lang="en-US" b="0" dirty="0"/>
          </a:p>
          <a:p>
            <a:endParaRPr lang="en-US" b="0" dirty="0"/>
          </a:p>
          <a:p>
            <a:r>
              <a:rPr lang="en-US" b="1" dirty="0"/>
              <a:t>Procedure:</a:t>
            </a:r>
          </a:p>
          <a:p>
            <a:r>
              <a:rPr lang="en-US" b="0" dirty="0"/>
              <a:t>1. Click the arrow trigger to play the audio.</a:t>
            </a:r>
          </a:p>
          <a:p>
            <a:r>
              <a:rPr lang="en-US" b="0" dirty="0"/>
              <a:t>2. The teacher</a:t>
            </a:r>
            <a:r>
              <a:rPr lang="en-US" b="0" baseline="0" dirty="0"/>
              <a:t> could also ask students to repeat the number out loud, after hearing it, and could focus students on where the stress falls within each word.</a:t>
            </a:r>
          </a:p>
          <a:p>
            <a:r>
              <a:rPr lang="en-US" b="0" baseline="0" dirty="0"/>
              <a:t>3. For further practice, students could turn away from the board, and so not see which audio button the teacher clicks. They would listen and write down the number they hear in numerical form/English.</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681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4 minutes</a:t>
            </a:r>
          </a:p>
          <a:p>
            <a:endParaRPr lang="en-US" b="1" dirty="0"/>
          </a:p>
          <a:p>
            <a:r>
              <a:rPr lang="en-US" b="1" dirty="0"/>
              <a:t>Aim:</a:t>
            </a:r>
            <a:r>
              <a:rPr lang="en-US" b="1" baseline="0" dirty="0"/>
              <a:t> </a:t>
            </a:r>
            <a:r>
              <a:rPr lang="en-US" b="0" baseline="0" dirty="0"/>
              <a:t>to introduce and practise </a:t>
            </a:r>
            <a:r>
              <a:rPr lang="en-US" b="0" dirty="0"/>
              <a:t>the new vocabulary items (numbers 13-20) in the written modality</a:t>
            </a:r>
          </a:p>
          <a:p>
            <a:endParaRPr lang="en-US" b="1" dirty="0"/>
          </a:p>
          <a:p>
            <a:r>
              <a:rPr lang="en-US" b="1" dirty="0"/>
              <a:t>Procedure:</a:t>
            </a:r>
          </a:p>
          <a:p>
            <a:pPr marL="228600" indent="-228600">
              <a:buAutoNum type="arabicPeriod"/>
            </a:pPr>
            <a:r>
              <a:rPr lang="en-US" b="0" baseline="0" dirty="0"/>
              <a:t>The teacher chooses a number, writing it down on a mini-whiteboard or piece of paper.</a:t>
            </a:r>
          </a:p>
          <a:p>
            <a:pPr marL="228600" indent="-228600">
              <a:buAutoNum type="arabicPeriod"/>
            </a:pPr>
            <a:r>
              <a:rPr lang="en-US" b="0" baseline="0" dirty="0"/>
              <a:t>The students have to guess the number the teacher has chosen.</a:t>
            </a:r>
          </a:p>
          <a:p>
            <a:pPr marL="228600" indent="-228600">
              <a:buAutoNum type="arabicPeriod"/>
            </a:pPr>
            <a:r>
              <a:rPr lang="en-US" b="0" baseline="0" dirty="0"/>
              <a:t>The teacher tallies a point for every incorrect guess. This will show students how the game will work when they play it in pairs (see next steps).</a:t>
            </a:r>
          </a:p>
          <a:p>
            <a:pPr marL="228600" indent="-228600">
              <a:buAutoNum type="arabicPeriod"/>
            </a:pPr>
            <a:r>
              <a:rPr lang="en-US" b="0" baseline="0" dirty="0"/>
              <a:t>Students play the game in pairs, taking it in turns to be the person guessing.</a:t>
            </a:r>
          </a:p>
          <a:p>
            <a:pPr marL="228600" indent="-228600">
              <a:buAutoNum type="arabicPeriod"/>
            </a:pPr>
            <a:r>
              <a:rPr lang="en-US" b="0" baseline="0" dirty="0"/>
              <a:t>Students keep a tally for every incorrect guess. The person with the lowest score wins (i.e. the person who has made the least incorrect guesses during the whole game)</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949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dirty="0"/>
              <a:t>to recap singular</a:t>
            </a:r>
            <a:r>
              <a:rPr lang="en-US" b="0" baseline="0" dirty="0"/>
              <a:t> persons </a:t>
            </a:r>
            <a:r>
              <a:rPr lang="en-US" b="0" dirty="0"/>
              <a:t>of ‘</a:t>
            </a:r>
            <a:r>
              <a:rPr lang="en-US" b="0" dirty="0" err="1"/>
              <a:t>tener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dirty="0"/>
              <a:t>to recap</a:t>
            </a:r>
            <a:r>
              <a:rPr lang="en-US" b="0" baseline="0" dirty="0"/>
              <a:t> the subjects pronouns and</a:t>
            </a:r>
            <a:r>
              <a:rPr lang="en-US" b="0" dirty="0"/>
              <a:t> one</a:t>
            </a:r>
            <a:r>
              <a:rPr lang="en-US" b="0" baseline="0" dirty="0"/>
              <a:t> of their functions </a:t>
            </a:r>
            <a:r>
              <a:rPr lang="en-US" b="0" dirty="0"/>
              <a:t>: </a:t>
            </a:r>
            <a:r>
              <a:rPr lang="en-GB" sz="1200" b="0" kern="1200" dirty="0">
                <a:solidFill>
                  <a:schemeClr val="tx1"/>
                </a:solidFill>
                <a:effectLst/>
                <a:latin typeface="+mn-lt"/>
                <a:ea typeface="+mn-ea"/>
                <a:cs typeface="+mn-cs"/>
              </a:rPr>
              <a:t>to </a:t>
            </a:r>
            <a:r>
              <a:rPr lang="en-GB" sz="1200" kern="1200" dirty="0">
                <a:solidFill>
                  <a:schemeClr val="tx1"/>
                </a:solidFill>
                <a:effectLst/>
                <a:latin typeface="+mn-lt"/>
                <a:ea typeface="+mn-ea"/>
                <a:cs typeface="+mn-cs"/>
              </a:rPr>
              <a:t>add clarity about who the verb refers</a:t>
            </a:r>
            <a:r>
              <a:rPr lang="en-GB" sz="1200" kern="1200" baseline="0" dirty="0">
                <a:solidFill>
                  <a:schemeClr val="tx1"/>
                </a:solidFill>
                <a:effectLst/>
                <a:latin typeface="+mn-lt"/>
                <a:ea typeface="+mn-ea"/>
                <a:cs typeface="+mn-cs"/>
              </a:rPr>
              <a:t> to when verbs are used to compare different people.</a:t>
            </a:r>
            <a:endParaRPr lang="en-US" b="1" dirty="0"/>
          </a:p>
          <a:p>
            <a:endParaRPr lang="en-GB" dirty="0"/>
          </a:p>
          <a:p>
            <a:r>
              <a:rPr lang="en-GB" b="1" dirty="0"/>
              <a:t>Procedure:</a:t>
            </a:r>
          </a:p>
          <a:p>
            <a:r>
              <a:rPr lang="en-GB" dirty="0"/>
              <a:t>1. Click to bring up each part of the explanation.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048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To practise</a:t>
            </a:r>
            <a:r>
              <a:rPr lang="en-US" b="0" baseline="0" dirty="0"/>
              <a:t> connecting the subject pronouns ‘</a:t>
            </a:r>
            <a:r>
              <a:rPr lang="en-US" b="0" baseline="0" dirty="0" err="1"/>
              <a:t>yo</a:t>
            </a:r>
            <a:r>
              <a:rPr lang="en-US" b="0" baseline="0" dirty="0"/>
              <a:t>’ and ‘</a:t>
            </a:r>
            <a:r>
              <a:rPr lang="en-US" b="0" baseline="0" dirty="0" err="1"/>
              <a:t>tú</a:t>
            </a:r>
            <a:r>
              <a:rPr lang="en-US" b="0" baseline="0" dirty="0"/>
              <a:t>’ with the meanings ‘I’ and ‘you’</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To practise understanding numbers 13-20 within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To practise producing the first and second persons singular of ‘</a:t>
            </a:r>
            <a:r>
              <a:rPr lang="en-US" b="0" baseline="0" dirty="0" err="1"/>
              <a:t>tener</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To practise understanding a range of previously taught nouns and numbers.</a:t>
            </a:r>
          </a:p>
          <a:p>
            <a:endParaRPr lang="en-US" b="1" dirty="0"/>
          </a:p>
          <a:p>
            <a:r>
              <a:rPr lang="en-US" b="1" dirty="0"/>
              <a:t>Procedure:</a:t>
            </a:r>
          </a:p>
          <a:p>
            <a:r>
              <a:rPr lang="en-US" b="0" dirty="0"/>
              <a:t>1. Students write out</a:t>
            </a:r>
            <a:r>
              <a:rPr lang="en-US" b="0" baseline="0" dirty="0"/>
              <a:t> the sentence, filling the gaps with the correct form of ‘</a:t>
            </a:r>
            <a:r>
              <a:rPr lang="en-US" b="0" baseline="0" dirty="0" err="1"/>
              <a:t>tener</a:t>
            </a:r>
            <a:r>
              <a:rPr lang="en-US" b="0" baseline="0" dirty="0"/>
              <a:t>’.</a:t>
            </a:r>
            <a:endParaRPr lang="en-US" b="0" dirty="0"/>
          </a:p>
          <a:p>
            <a:r>
              <a:rPr lang="en-US" b="0" dirty="0"/>
              <a:t>2. Students decide</a:t>
            </a:r>
            <a:r>
              <a:rPr lang="en-US" b="0" baseline="0" dirty="0"/>
              <a:t> the number of items for ‘I’ and ‘you’, respectively.</a:t>
            </a:r>
            <a:endParaRPr lang="en-US" b="0" dirty="0"/>
          </a:p>
          <a:p>
            <a:r>
              <a:rPr lang="en-US" b="0" dirty="0"/>
              <a:t>3. Students write the</a:t>
            </a:r>
            <a:r>
              <a:rPr lang="en-US" b="0" baseline="0" dirty="0"/>
              <a:t> item in English for each sentence. </a:t>
            </a:r>
            <a:endParaRPr lang="en-US" b="0" dirty="0"/>
          </a:p>
          <a:p>
            <a:r>
              <a:rPr lang="en-US" b="0" dirty="0"/>
              <a:t>4. The teacher</a:t>
            </a:r>
            <a:r>
              <a:rPr lang="en-US" b="0" baseline="0" dirty="0"/>
              <a:t> elicits the full sentence in Spanish from the students as part of the feedback, revealing the parts of ‘</a:t>
            </a:r>
            <a:r>
              <a:rPr lang="en-US" b="0" baseline="0" dirty="0" err="1"/>
              <a:t>tener</a:t>
            </a:r>
            <a:r>
              <a:rPr lang="en-US" b="0" baseline="0" dirty="0"/>
              <a:t>’ using a mouse click, then moving to the feedback of the quantity and item each time.</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Vocabulary</a:t>
            </a:r>
            <a:r>
              <a:rPr lang="en-GB" sz="1200" b="1" kern="1200" baseline="0" dirty="0">
                <a:solidFill>
                  <a:schemeClr val="tx1"/>
                </a:solidFill>
                <a:effectLst/>
                <a:latin typeface="+mn-lt"/>
                <a:ea typeface="+mn-ea"/>
                <a:cs typeface="+mn-cs"/>
              </a:rPr>
              <a:t> from revisited sets:</a:t>
            </a:r>
          </a:p>
          <a:p>
            <a:r>
              <a:rPr lang="en-GB" sz="1200" b="0" kern="1200" baseline="0" dirty="0">
                <a:solidFill>
                  <a:schemeClr val="tx1"/>
                </a:solidFill>
                <a:effectLst/>
                <a:latin typeface="+mn-lt"/>
                <a:ea typeface="+mn-ea"/>
                <a:cs typeface="+mn-cs"/>
              </a:rPr>
              <a:t>8.1.1.7: bebida [2787]</a:t>
            </a:r>
          </a:p>
          <a:p>
            <a:r>
              <a:rPr lang="en-GB" sz="1200" b="0" kern="1200" baseline="0" dirty="0">
                <a:solidFill>
                  <a:schemeClr val="tx1"/>
                </a:solidFill>
                <a:effectLst/>
                <a:latin typeface="+mn-lt"/>
                <a:ea typeface="+mn-ea"/>
                <a:cs typeface="+mn-cs"/>
              </a:rPr>
              <a:t>8.1.1.2: </a:t>
            </a:r>
            <a:r>
              <a:rPr lang="en-GB" sz="1200" b="0" kern="1200" baseline="0" dirty="0" err="1">
                <a:solidFill>
                  <a:schemeClr val="tx1"/>
                </a:solidFill>
                <a:effectLst/>
                <a:latin typeface="+mn-lt"/>
                <a:ea typeface="+mn-ea"/>
                <a:cs typeface="+mn-cs"/>
              </a:rPr>
              <a:t>premio</a:t>
            </a:r>
            <a:r>
              <a:rPr lang="en-GB" sz="1200" b="0" kern="1200" baseline="0" dirty="0">
                <a:solidFill>
                  <a:schemeClr val="tx1"/>
                </a:solidFill>
                <a:effectLst/>
                <a:latin typeface="+mn-lt"/>
                <a:ea typeface="+mn-ea"/>
                <a:cs typeface="+mn-cs"/>
              </a:rPr>
              <a:t> [1090]; </a:t>
            </a:r>
            <a:r>
              <a:rPr lang="en-GB" sz="1200" b="0" kern="1200" baseline="0" dirty="0" err="1">
                <a:solidFill>
                  <a:schemeClr val="tx1"/>
                </a:solidFill>
                <a:effectLst/>
                <a:latin typeface="+mn-lt"/>
                <a:ea typeface="+mn-ea"/>
                <a:cs typeface="+mn-cs"/>
              </a:rPr>
              <a:t>canción</a:t>
            </a:r>
            <a:r>
              <a:rPr lang="en-GB" sz="1200" b="0" kern="1200" baseline="0" dirty="0">
                <a:solidFill>
                  <a:schemeClr val="tx1"/>
                </a:solidFill>
                <a:effectLst/>
                <a:latin typeface="+mn-lt"/>
                <a:ea typeface="+mn-ea"/>
                <a:cs typeface="+mn-cs"/>
              </a:rPr>
              <a:t> [982]</a:t>
            </a:r>
            <a:endParaRPr lang="en-GB" b="0" dirty="0"/>
          </a:p>
          <a:p>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326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model the task requirements ahead of the listening on the following</a:t>
            </a:r>
            <a:r>
              <a:rPr lang="en-US" b="0" baseline="0" dirty="0"/>
              <a:t> slide.</a:t>
            </a:r>
            <a:endParaRPr lang="en-US" b="1" dirty="0"/>
          </a:p>
          <a:p>
            <a:endParaRPr lang="en-US" b="1" dirty="0"/>
          </a:p>
          <a:p>
            <a:r>
              <a:rPr lang="en-US" b="1" dirty="0"/>
              <a:t>Procedure:</a:t>
            </a:r>
          </a:p>
          <a:p>
            <a:pPr marL="228600" indent="-228600">
              <a:buAutoNum type="arabicPeriod"/>
            </a:pPr>
            <a:r>
              <a:rPr lang="en-US" b="0" dirty="0"/>
              <a:t>Students listen to the</a:t>
            </a:r>
            <a:r>
              <a:rPr lang="en-US" b="0" baseline="0" dirty="0"/>
              <a:t> example</a:t>
            </a:r>
            <a:r>
              <a:rPr lang="en-US" b="0" dirty="0"/>
              <a:t> and decide whether ‘he’ or ‘she’ has a greater number of the item</a:t>
            </a:r>
            <a:r>
              <a:rPr lang="en-US" b="0" baseline="0" dirty="0"/>
              <a:t>. (The verb ‘tiene’ is used for both persons, so attention to the pronouns ‘</a:t>
            </a:r>
            <a:r>
              <a:rPr lang="en-US" b="0" baseline="0" dirty="0" err="1"/>
              <a:t>él</a:t>
            </a:r>
            <a:r>
              <a:rPr lang="en-US" b="0" baseline="0" dirty="0"/>
              <a:t>’ and ‘</a:t>
            </a:r>
            <a:r>
              <a:rPr lang="en-US" b="0" baseline="0" dirty="0" err="1"/>
              <a:t>ella</a:t>
            </a:r>
            <a:r>
              <a:rPr lang="en-US" b="0" baseline="0" dirty="0"/>
              <a:t>’ is needed here.)</a:t>
            </a:r>
            <a:endParaRPr lang="en-US" b="0" dirty="0"/>
          </a:p>
          <a:p>
            <a:pPr marL="228600" indent="-228600">
              <a:buAutoNum type="arabicPeriod"/>
            </a:pPr>
            <a:r>
              <a:rPr lang="en-US" b="0" dirty="0"/>
              <a:t>The teacher plays the audio a</a:t>
            </a:r>
            <a:r>
              <a:rPr lang="en-US" b="0" baseline="0" dirty="0"/>
              <a:t>gain to give students a second opportunity to listen. This time, s</a:t>
            </a:r>
            <a:r>
              <a:rPr lang="en-US" b="0" dirty="0"/>
              <a:t>tudents also write</a:t>
            </a:r>
            <a:r>
              <a:rPr lang="en-US" b="0" baseline="0" dirty="0"/>
              <a:t> the English for the number and the item. Some students may be able to complete both columns the first time they listen.</a:t>
            </a:r>
          </a:p>
          <a:p>
            <a:pPr marL="0" indent="0">
              <a:buNone/>
            </a:pPr>
            <a:endParaRPr lang="en-GB" dirty="0"/>
          </a:p>
          <a:p>
            <a:pPr marL="0" indent="0">
              <a:buNone/>
            </a:pPr>
            <a:r>
              <a:rPr lang="en-GB" b="1" dirty="0"/>
              <a:t>Note: </a:t>
            </a:r>
            <a:r>
              <a:rPr lang="en-GB" dirty="0"/>
              <a:t>the callout box highlights</a:t>
            </a:r>
            <a:r>
              <a:rPr lang="en-GB" baseline="0" dirty="0"/>
              <a:t> the fact that students won’t be listening out for the noun in step 1. This will help to avoid any misunderstanding about what to listen out for.</a:t>
            </a:r>
            <a:endParaRPr lang="en-GB" dirty="0"/>
          </a:p>
          <a:p>
            <a:pPr marL="0" indent="0">
              <a:buNone/>
            </a:pPr>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Ejemplo</a:t>
            </a:r>
            <a:r>
              <a:rPr lang="en-GB" b="0" dirty="0"/>
              <a:t>:</a:t>
            </a:r>
            <a:r>
              <a:rPr lang="en-GB" b="0" baseline="0" dirty="0"/>
              <a:t> </a:t>
            </a:r>
            <a:r>
              <a:rPr lang="en-US" sz="1200" b="0" kern="1200" baseline="0" dirty="0" err="1">
                <a:solidFill>
                  <a:schemeClr val="tx1"/>
                </a:solidFill>
                <a:effectLst/>
                <a:latin typeface="+mn-lt"/>
                <a:ea typeface="+mn-ea"/>
                <a:cs typeface="+mn-cs"/>
              </a:rPr>
              <a:t>e</a:t>
            </a:r>
            <a:r>
              <a:rPr lang="en-US" sz="1200" kern="1200" dirty="0" err="1">
                <a:solidFill>
                  <a:schemeClr val="tx1"/>
                </a:solidFill>
                <a:effectLst/>
                <a:latin typeface="+mn-lt"/>
                <a:ea typeface="+mn-ea"/>
                <a:cs typeface="+mn-cs"/>
              </a:rPr>
              <a:t>lla</a:t>
            </a:r>
            <a:r>
              <a:rPr lang="en-US" sz="1200" kern="1200" dirty="0">
                <a:solidFill>
                  <a:schemeClr val="tx1"/>
                </a:solidFill>
                <a:effectLst/>
                <a:latin typeface="+mn-lt"/>
                <a:ea typeface="+mn-ea"/>
                <a:cs typeface="+mn-cs"/>
              </a:rPr>
              <a:t> tiene </a:t>
            </a:r>
            <a:r>
              <a:rPr lang="en-US" sz="1200" kern="1200" dirty="0" err="1">
                <a:solidFill>
                  <a:schemeClr val="tx1"/>
                </a:solidFill>
                <a:effectLst/>
                <a:latin typeface="+mn-lt"/>
                <a:ea typeface="+mn-ea"/>
                <a:cs typeface="+mn-cs"/>
              </a:rPr>
              <a:t>catorce</a:t>
            </a:r>
            <a:r>
              <a:rPr lang="en-US" sz="1200" kern="1200" dirty="0">
                <a:solidFill>
                  <a:schemeClr val="tx1"/>
                </a:solidFill>
                <a:effectLst/>
                <a:latin typeface="+mn-lt"/>
                <a:ea typeface="+mn-ea"/>
                <a:cs typeface="+mn-cs"/>
              </a:rPr>
              <a:t> regalos, mientras que </a:t>
            </a:r>
            <a:r>
              <a:rPr lang="en-US" sz="1200" kern="1200" dirty="0" err="1">
                <a:solidFill>
                  <a:schemeClr val="tx1"/>
                </a:solidFill>
                <a:effectLst/>
                <a:latin typeface="+mn-lt"/>
                <a:ea typeface="+mn-ea"/>
                <a:cs typeface="+mn-cs"/>
              </a:rPr>
              <a:t>él</a:t>
            </a:r>
            <a:r>
              <a:rPr lang="en-US" sz="1200" kern="1200" dirty="0">
                <a:solidFill>
                  <a:schemeClr val="tx1"/>
                </a:solidFill>
                <a:effectLst/>
                <a:latin typeface="+mn-lt"/>
                <a:ea typeface="+mn-ea"/>
                <a:cs typeface="+mn-cs"/>
              </a:rPr>
              <a:t> tiene </a:t>
            </a:r>
            <a:r>
              <a:rPr lang="en-US" sz="1200" kern="1200" dirty="0" err="1">
                <a:solidFill>
                  <a:schemeClr val="tx1"/>
                </a:solidFill>
                <a:effectLst/>
                <a:latin typeface="+mn-lt"/>
                <a:ea typeface="+mn-ea"/>
                <a:cs typeface="+mn-cs"/>
              </a:rPr>
              <a:t>trece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04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Increase aural awareness of</a:t>
            </a:r>
            <a:r>
              <a:rPr lang="en-US" b="0" baseline="0" dirty="0"/>
              <a:t> the subject pronouns ‘</a:t>
            </a:r>
            <a:r>
              <a:rPr lang="en-US" b="0" baseline="0" dirty="0" err="1"/>
              <a:t>él</a:t>
            </a:r>
            <a:r>
              <a:rPr lang="en-US" b="0" baseline="0" dirty="0"/>
              <a:t>’ and </a:t>
            </a:r>
            <a:r>
              <a:rPr lang="en-US" b="0" dirty="0"/>
              <a:t>’</a:t>
            </a:r>
            <a:r>
              <a:rPr lang="en-US" b="0" dirty="0" err="1"/>
              <a:t>ella</a:t>
            </a:r>
            <a:r>
              <a:rPr lang="en-US" b="0" dirty="0"/>
              <a:t>’ and</a:t>
            </a:r>
            <a:r>
              <a:rPr lang="en-US" b="0" baseline="0" dirty="0"/>
              <a:t> understanding of which </a:t>
            </a:r>
            <a:r>
              <a:rPr lang="en-US" b="0" dirty="0"/>
              <a:t>person each refers to. To also reinforce knowledg</a:t>
            </a:r>
            <a:r>
              <a:rPr lang="en-US" b="0" baseline="0" dirty="0"/>
              <a:t>e of numbers 13-20 and a selection of revisited vocabulary.</a:t>
            </a:r>
            <a:endParaRPr lang="en-US" b="1" dirty="0"/>
          </a:p>
          <a:p>
            <a:endParaRPr lang="en-US" b="1" dirty="0"/>
          </a:p>
          <a:p>
            <a:r>
              <a:rPr lang="en-US" b="1" dirty="0"/>
              <a:t>Procedure:</a:t>
            </a:r>
          </a:p>
          <a:p>
            <a:pPr marL="228600" indent="-228600">
              <a:buAutoNum type="arabicPeriod"/>
            </a:pPr>
            <a:r>
              <a:rPr lang="en-US" b="0" dirty="0"/>
              <a:t>Students listen to the</a:t>
            </a:r>
            <a:r>
              <a:rPr lang="en-US" b="0" baseline="0" dirty="0"/>
              <a:t> example</a:t>
            </a:r>
            <a:r>
              <a:rPr lang="en-US" b="0" dirty="0"/>
              <a:t> and decide whether ‘he’ or ‘she’ has a greater number of the item</a:t>
            </a:r>
            <a:r>
              <a:rPr lang="en-US" b="0" baseline="0" dirty="0"/>
              <a:t>. (The verb ‘tiene’ is used for both persons, so attention to the pronouns ‘</a:t>
            </a:r>
            <a:r>
              <a:rPr lang="en-US" b="0" baseline="0" dirty="0" err="1"/>
              <a:t>él</a:t>
            </a:r>
            <a:r>
              <a:rPr lang="en-US" b="0" baseline="0" dirty="0"/>
              <a:t>’ and ‘</a:t>
            </a:r>
            <a:r>
              <a:rPr lang="en-US" b="0" baseline="0" dirty="0" err="1"/>
              <a:t>ella</a:t>
            </a:r>
            <a:r>
              <a:rPr lang="en-US" b="0" baseline="0" dirty="0"/>
              <a:t>’ is needed here.)</a:t>
            </a:r>
            <a:endParaRPr lang="en-US" b="0" dirty="0"/>
          </a:p>
          <a:p>
            <a:pPr marL="228600" indent="-228600">
              <a:buAutoNum type="arabicPeriod"/>
            </a:pPr>
            <a:r>
              <a:rPr lang="en-US" b="0" dirty="0"/>
              <a:t>The teacher plays the audio a</a:t>
            </a:r>
            <a:r>
              <a:rPr lang="en-US" b="0" baseline="0" dirty="0"/>
              <a:t>gain to give students a second opportunity to listen. This time, s</a:t>
            </a:r>
            <a:r>
              <a:rPr lang="en-US" b="0" dirty="0"/>
              <a:t>tudents also write</a:t>
            </a:r>
            <a:r>
              <a:rPr lang="en-US" b="0" baseline="0" dirty="0"/>
              <a:t> the English for the number and the item. Some students may be able to complete both columns the first time they listen.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sz="1200" kern="1200" dirty="0">
                <a:solidFill>
                  <a:schemeClr val="tx1"/>
                </a:solidFill>
                <a:effectLst/>
                <a:latin typeface="+mn-lt"/>
                <a:ea typeface="+mn-ea"/>
                <a:cs typeface="+mn-cs"/>
              </a:rPr>
              <a:t>1) Ella </a:t>
            </a:r>
            <a:r>
              <a:rPr lang="en-GB" sz="1200" kern="1200" dirty="0" err="1">
                <a:solidFill>
                  <a:schemeClr val="tx1"/>
                </a:solidFill>
                <a:effectLst/>
                <a:latin typeface="+mn-lt"/>
                <a:ea typeface="+mn-ea"/>
                <a:cs typeface="+mn-cs"/>
              </a:rPr>
              <a:t>tiene</a:t>
            </a:r>
            <a:r>
              <a:rPr lang="en-GB" sz="1200" kern="1200" baseline="0" dirty="0">
                <a:solidFill>
                  <a:schemeClr val="tx1"/>
                </a:solidFill>
                <a:effectLst/>
                <a:latin typeface="+mn-lt"/>
                <a:ea typeface="+mn-ea"/>
                <a:cs typeface="+mn-cs"/>
              </a:rPr>
              <a:t> dos </a:t>
            </a:r>
            <a:r>
              <a:rPr lang="en-GB" sz="1200" kern="1200" baseline="0" dirty="0" err="1">
                <a:solidFill>
                  <a:schemeClr val="tx1"/>
                </a:solidFill>
                <a:effectLst/>
                <a:latin typeface="+mn-lt"/>
                <a:ea typeface="+mn-ea"/>
                <a:cs typeface="+mn-cs"/>
              </a:rPr>
              <a:t>cámaras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pero</a:t>
            </a:r>
            <a:r>
              <a:rPr lang="en-GB" sz="1200" kern="1200" dirty="0">
                <a:solidFill>
                  <a:schemeClr val="tx1"/>
                </a:solidFill>
                <a:effectLst/>
                <a:latin typeface="+mn-lt"/>
                <a:ea typeface="+mn-ea"/>
                <a:cs typeface="+mn-cs"/>
              </a:rPr>
              <a:t> él </a:t>
            </a:r>
            <a:r>
              <a:rPr lang="en-GB" sz="1200" kern="1200" dirty="0" err="1">
                <a:solidFill>
                  <a:schemeClr val="tx1"/>
                </a:solidFill>
                <a:effectLst/>
                <a:latin typeface="+mn-lt"/>
                <a:ea typeface="+mn-ea"/>
                <a:cs typeface="+mn-cs"/>
              </a:rPr>
              <a:t>tiene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veinte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Él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cinco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preguntas</a:t>
            </a:r>
            <a:r>
              <a:rPr lang="en-GB" sz="1200" kern="1200" dirty="0">
                <a:solidFill>
                  <a:schemeClr val="tx1"/>
                </a:solidFill>
                <a:effectLst/>
                <a:latin typeface="+mn-lt"/>
                <a:ea typeface="+mn-ea"/>
                <a:cs typeface="+mn-cs"/>
              </a:rPr>
              <a:t>, mientras que ella </a:t>
            </a:r>
            <a:r>
              <a:rPr lang="en-GB" sz="1200" kern="1200" dirty="0" err="1">
                <a:solidFill>
                  <a:schemeClr val="tx1"/>
                </a:solidFill>
                <a:effectLst/>
                <a:latin typeface="+mn-lt"/>
                <a:ea typeface="+mn-ea"/>
                <a:cs typeface="+mn-cs"/>
              </a:rPr>
              <a:t>tiene</a:t>
            </a:r>
            <a:r>
              <a:rPr lang="en-GB" sz="1200" kern="1200" baseline="0" dirty="0">
                <a:solidFill>
                  <a:schemeClr val="tx1"/>
                </a:solidFill>
                <a:effectLst/>
                <a:latin typeface="+mn-lt"/>
                <a:ea typeface="+mn-ea"/>
                <a:cs typeface="+mn-cs"/>
              </a:rPr>
              <a:t> quince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Él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dieciséis </a:t>
            </a:r>
            <a:r>
              <a:rPr lang="en-GB" sz="1200" kern="1200" dirty="0" err="1">
                <a:solidFill>
                  <a:schemeClr val="tx1"/>
                </a:solidFill>
                <a:effectLst/>
                <a:latin typeface="+mn-lt"/>
                <a:ea typeface="+mn-ea"/>
                <a:cs typeface="+mn-cs"/>
              </a:rPr>
              <a:t>mensajes</a:t>
            </a:r>
            <a:r>
              <a:rPr lang="en-GB" sz="1200" kern="1200" dirty="0">
                <a:solidFill>
                  <a:schemeClr val="tx1"/>
                </a:solidFill>
                <a:effectLst/>
                <a:latin typeface="+mn-lt"/>
                <a:ea typeface="+mn-ea"/>
                <a:cs typeface="+mn-cs"/>
              </a:rPr>
              <a:t> y ella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ocho.</a:t>
            </a:r>
          </a:p>
          <a:p>
            <a:r>
              <a:rPr lang="en-GB" sz="1200" kern="1200" dirty="0">
                <a:solidFill>
                  <a:schemeClr val="tx1"/>
                </a:solidFill>
                <a:effectLst/>
                <a:latin typeface="+mn-lt"/>
                <a:ea typeface="+mn-ea"/>
                <a:cs typeface="+mn-cs"/>
              </a:rPr>
              <a:t>4) Ella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seis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películas</a:t>
            </a:r>
            <a:r>
              <a:rPr lang="en-GB" sz="1200" kern="1200" baseline="0" dirty="0">
                <a:solidFill>
                  <a:schemeClr val="tx1"/>
                </a:solidFill>
                <a:effectLst/>
                <a:latin typeface="+mn-lt"/>
                <a:ea typeface="+mn-ea"/>
                <a:cs typeface="+mn-cs"/>
              </a:rPr>
              <a:t>. Sin embargo, </a:t>
            </a:r>
            <a:r>
              <a:rPr lang="en-GB" sz="1200" kern="1200" dirty="0">
                <a:solidFill>
                  <a:schemeClr val="tx1"/>
                </a:solidFill>
                <a:effectLst/>
                <a:latin typeface="+mn-lt"/>
                <a:ea typeface="+mn-ea"/>
                <a:cs typeface="+mn-cs"/>
              </a:rPr>
              <a:t>él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diecinueve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Ella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dieciocho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llaves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pero</a:t>
            </a:r>
            <a:r>
              <a:rPr lang="en-GB" sz="1200" kern="1200" dirty="0">
                <a:solidFill>
                  <a:schemeClr val="tx1"/>
                </a:solidFill>
                <a:effectLst/>
                <a:latin typeface="+mn-lt"/>
                <a:ea typeface="+mn-ea"/>
                <a:cs typeface="+mn-cs"/>
              </a:rPr>
              <a:t> él solo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tres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6) Él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diecisiete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móviles</a:t>
            </a:r>
            <a:r>
              <a:rPr lang="en-GB" sz="1200" kern="1200" dirty="0">
                <a:solidFill>
                  <a:schemeClr val="tx1"/>
                </a:solidFill>
                <a:effectLst/>
                <a:latin typeface="+mn-lt"/>
                <a:ea typeface="+mn-ea"/>
                <a:cs typeface="+mn-cs"/>
              </a:rPr>
              <a:t>; ella </a:t>
            </a:r>
            <a:r>
              <a:rPr lang="en-GB" sz="1200" kern="1200" dirty="0" err="1">
                <a:solidFill>
                  <a:schemeClr val="tx1"/>
                </a:solidFill>
                <a:effectLst/>
                <a:latin typeface="+mn-lt"/>
                <a:ea typeface="+mn-ea"/>
                <a:cs typeface="+mn-cs"/>
              </a:rPr>
              <a:t>tiene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siete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7) Ella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catorce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juegos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pero</a:t>
            </a:r>
            <a:r>
              <a:rPr lang="en-GB" sz="1200" kern="1200" dirty="0">
                <a:solidFill>
                  <a:schemeClr val="tx1"/>
                </a:solidFill>
                <a:effectLst/>
                <a:latin typeface="+mn-lt"/>
                <a:ea typeface="+mn-ea"/>
                <a:cs typeface="+mn-cs"/>
              </a:rPr>
              <a:t> él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tiene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cuatro</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8) Él </a:t>
            </a:r>
            <a:r>
              <a:rPr lang="en-GB" sz="1200" kern="1200" dirty="0" err="1">
                <a:solidFill>
                  <a:schemeClr val="tx1"/>
                </a:solidFill>
                <a:effectLst/>
                <a:latin typeface="+mn-lt"/>
                <a:ea typeface="+mn-ea"/>
                <a:cs typeface="+mn-cs"/>
              </a:rPr>
              <a:t>tiene</a:t>
            </a:r>
            <a:r>
              <a:rPr lang="en-GB" sz="1200" kern="1200" baseline="0" dirty="0">
                <a:solidFill>
                  <a:schemeClr val="tx1"/>
                </a:solidFill>
                <a:effectLst/>
                <a:latin typeface="+mn-lt"/>
                <a:ea typeface="+mn-ea"/>
                <a:cs typeface="+mn-cs"/>
              </a:rPr>
              <a:t> dos </a:t>
            </a:r>
            <a:r>
              <a:rPr lang="en-GB" sz="1200" kern="1200" baseline="0" dirty="0" err="1">
                <a:solidFill>
                  <a:schemeClr val="tx1"/>
                </a:solidFill>
                <a:effectLst/>
                <a:latin typeface="+mn-lt"/>
                <a:ea typeface="+mn-ea"/>
                <a:cs typeface="+mn-cs"/>
              </a:rPr>
              <a:t>autobuses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 ella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trece.</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Vocabulary</a:t>
            </a:r>
            <a:r>
              <a:rPr lang="en-GB" sz="1200" b="1" kern="1200" baseline="0" dirty="0">
                <a:solidFill>
                  <a:schemeClr val="tx1"/>
                </a:solidFill>
                <a:effectLst/>
                <a:latin typeface="+mn-lt"/>
                <a:ea typeface="+mn-ea"/>
                <a:cs typeface="+mn-cs"/>
              </a:rPr>
              <a:t> from revisited sets:</a:t>
            </a:r>
          </a:p>
          <a:p>
            <a:r>
              <a:rPr lang="en-GB" sz="1200" b="0" kern="1200" baseline="0" dirty="0">
                <a:solidFill>
                  <a:schemeClr val="tx1"/>
                </a:solidFill>
                <a:effectLst/>
                <a:latin typeface="+mn-lt"/>
                <a:ea typeface="+mn-ea"/>
                <a:cs typeface="+mn-cs"/>
              </a:rPr>
              <a:t>8.1.1.2: autobús [3709]; juego [409]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444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190294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2294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15834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925805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54059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579335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3302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64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0496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2337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2872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275660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70364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061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0468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6084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audio" Target="../media/audio23.wav"/><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audio" Target="../media/audio22.wav"/><Relationship Id="rId17" Type="http://schemas.openxmlformats.org/officeDocument/2006/relationships/audio" Target="../media/audio27.wav"/><Relationship Id="rId2" Type="http://schemas.openxmlformats.org/officeDocument/2006/relationships/notesSlide" Target="../notesSlides/notesSlide19.xml"/><Relationship Id="rId16" Type="http://schemas.openxmlformats.org/officeDocument/2006/relationships/audio" Target="../media/audio26.wav"/><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audio" Target="../media/audio25.wav"/><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audio" Target="../media/audio24.wav"/></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audio" Target="../media/audio28.wav"/><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audio" Target="../media/audio32.wav"/><Relationship Id="rId11" Type="http://schemas.openxmlformats.org/officeDocument/2006/relationships/image" Target="../media/image43.png"/><Relationship Id="rId5" Type="http://schemas.openxmlformats.org/officeDocument/2006/relationships/audio" Target="../media/audio31.wav"/><Relationship Id="rId10" Type="http://schemas.openxmlformats.org/officeDocument/2006/relationships/image" Target="../media/image42.png"/><Relationship Id="rId4" Type="http://schemas.openxmlformats.org/officeDocument/2006/relationships/audio" Target="../media/audio30.wav"/><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hyperlink" Target="https://www.rachelhawkes.com/LDPresources/Yr8Spanish/Spanish_Y8_Term1ii_Wk4_audio_HW_sheet.docx" TargetMode="External"/><Relationship Id="rId4" Type="http://schemas.openxmlformats.org/officeDocument/2006/relationships/hyperlink" Target="https://www.rachelhawkes.com/LDPresources/Yr8Spanish/Spanish_Y8_Term1ii_Wk4_audio.htm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audio" Target="../media/audio9.wav"/><Relationship Id="rId18" Type="http://schemas.openxmlformats.org/officeDocument/2006/relationships/audio" Target="../media/audio14.wav"/><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audio" Target="../media/audio8.wav"/><Relationship Id="rId17" Type="http://schemas.openxmlformats.org/officeDocument/2006/relationships/audio" Target="../media/audio13.wav"/><Relationship Id="rId2" Type="http://schemas.openxmlformats.org/officeDocument/2006/relationships/notesSlide" Target="../notesSlides/notesSlide4.xml"/><Relationship Id="rId16" Type="http://schemas.openxmlformats.org/officeDocument/2006/relationships/audio" Target="../media/audio12.wav"/><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audio" Target="../media/audio7.wav"/><Relationship Id="rId5" Type="http://schemas.openxmlformats.org/officeDocument/2006/relationships/image" Target="../media/image12.png"/><Relationship Id="rId15" Type="http://schemas.openxmlformats.org/officeDocument/2006/relationships/audio" Target="../media/audio11.wav"/><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5.wav"/><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9.png"/><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19.wav"/><Relationship Id="rId11" Type="http://schemas.openxmlformats.org/officeDocument/2006/relationships/image" Target="../media/image7.png"/><Relationship Id="rId5" Type="http://schemas.openxmlformats.org/officeDocument/2006/relationships/audio" Target="../media/audio18.wav"/><Relationship Id="rId10" Type="http://schemas.openxmlformats.org/officeDocument/2006/relationships/image" Target="../media/image6.png"/><Relationship Id="rId4" Type="http://schemas.openxmlformats.org/officeDocument/2006/relationships/audio" Target="../media/audio17.wav"/><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78283" y="4975762"/>
            <a:ext cx="4864546" cy="1611548"/>
          </a:xfrm>
        </p:spPr>
        <p:txBody>
          <a:bodyPr>
            <a:normAutofit fontScale="92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400" dirty="0">
                <a:solidFill>
                  <a:prstClr val="white"/>
                </a:solidFill>
                <a:latin typeface="Century Gothic" panose="020B0502020202020204" pitchFamily="34" charset="0"/>
              </a:rPr>
              <a:t>1.2</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19</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t>
            </a:r>
            <a:r>
              <a:rPr lang="en-GB" sz="1600" dirty="0">
                <a:solidFill>
                  <a:prstClr val="white"/>
                </a:solidFill>
                <a:latin typeface="Century Gothic" panose="020B0502020202020204" pitchFamily="34" charset="0"/>
              </a:rPr>
              <a:t>H</a:t>
            </a:r>
            <a:r>
              <a:rPr kumimoji="0" lang="en-GB" sz="1600" b="0" i="0" u="none" strike="noStrike" kern="1200" cap="none" spc="0" normalizeH="0" noProof="0" dirty="0" err="1">
                <a:ln>
                  <a:noFill/>
                </a:ln>
                <a:solidFill>
                  <a:prstClr val="white"/>
                </a:solidFill>
                <a:effectLst/>
                <a:uLnTx/>
                <a:uFillTx/>
                <a:latin typeface="Century Gothic" panose="020B0502020202020204" pitchFamily="34" charset="0"/>
                <a:ea typeface="+mj-ea"/>
                <a:cs typeface="+mj-cs"/>
              </a:rPr>
              <a:t>obson</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600" dirty="0">
                <a:solidFill>
                  <a:prstClr val="white"/>
                </a:solidFill>
                <a:latin typeface="Century Gothic" panose="020B0502020202020204" pitchFamily="34" charset="0"/>
              </a:rPr>
              <a:t>Nick Avery / Jack Peacock</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600" dirty="0">
                <a:solidFill>
                  <a:prstClr val="white"/>
                </a:solidFill>
                <a:latin typeface="Century Gothic" panose="020B0502020202020204" pitchFamily="34" charset="0"/>
              </a:rPr>
              <a:t>09/11/23</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304552"/>
            <a:ext cx="7138275" cy="1484251"/>
          </a:xfrm>
        </p:spPr>
        <p:txBody>
          <a:bodyPr>
            <a:normAutofit/>
          </a:bodyPr>
          <a:lstStyle/>
          <a:p>
            <a:pPr algn="l"/>
            <a:r>
              <a:rPr lang="en-GB" sz="2400" dirty="0">
                <a:solidFill>
                  <a:prstClr val="white"/>
                </a:solidFill>
              </a:rPr>
              <a:t>TENER in singular persons [revisited]</a:t>
            </a:r>
            <a:endParaRPr lang="en-US" sz="1800" dirty="0"/>
          </a:p>
          <a:p>
            <a:pPr>
              <a:buClr>
                <a:srgbClr val="1F3864"/>
              </a:buClr>
              <a:buSzPts val="2600"/>
            </a:pPr>
            <a:r>
              <a:rPr lang="en-GB" sz="2400" dirty="0">
                <a:solidFill>
                  <a:prstClr val="white"/>
                </a:solidFill>
              </a:rPr>
              <a:t>SSCs [CA], [CO], [CU] [revisited]</a:t>
            </a:r>
            <a:endParaRPr kumimoji="0" lang="en-US" sz="2400" b="0" i="0" u="none" strike="noStrike" kern="1200" cap="none" spc="0" normalizeH="0" baseline="0" noProof="0" dirty="0">
              <a:ln>
                <a:noFill/>
              </a:ln>
              <a:solidFill>
                <a:srgbClr val="4472C4">
                  <a:lumMod val="50000"/>
                </a:srgbClr>
              </a:solidFill>
              <a:effectLst/>
              <a:uLnTx/>
              <a:uFillTx/>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706431"/>
            <a:ext cx="8360585" cy="844550"/>
          </a:xfrm>
        </p:spPr>
        <p:txBody>
          <a:bodyPr>
            <a:normAutofit/>
          </a:bodyPr>
          <a:lstStyle/>
          <a:p>
            <a:r>
              <a:rPr lang="en-GB" sz="3600" b="1" dirty="0">
                <a:solidFill>
                  <a:prstClr val="white"/>
                </a:solidFill>
              </a:rPr>
              <a:t>Describing what people have</a:t>
            </a:r>
            <a:endParaRPr lang="en-GB" sz="3600" dirty="0"/>
          </a:p>
        </p:txBody>
      </p:sp>
      <p:pic>
        <p:nvPicPr>
          <p:cNvPr id="5" name="Picture 4">
            <a:extLst>
              <a:ext uri="{FF2B5EF4-FFF2-40B4-BE49-F238E27FC236}">
                <a16:creationId xmlns:a16="http://schemas.microsoft.com/office/drawing/2014/main" id="{A67642BA-05C8-434F-BB48-89801CCE74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521" y="4975762"/>
            <a:ext cx="968730" cy="745922"/>
          </a:xfrm>
          <a:prstGeom prst="rect">
            <a:avLst/>
          </a:prstGeom>
        </p:spPr>
      </p:pic>
      <p:pic>
        <p:nvPicPr>
          <p:cNvPr id="6" name="Picture 5">
            <a:extLst>
              <a:ext uri="{FF2B5EF4-FFF2-40B4-BE49-F238E27FC236}">
                <a16:creationId xmlns:a16="http://schemas.microsoft.com/office/drawing/2014/main" id="{B1758F4D-A035-47CA-B544-5E1EB3258E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15541">
            <a:off x="10370652" y="4903016"/>
            <a:ext cx="984990" cy="807692"/>
          </a:xfrm>
          <a:prstGeom prst="rect">
            <a:avLst/>
          </a:prstGeom>
        </p:spPr>
      </p:pic>
      <p:pic>
        <p:nvPicPr>
          <p:cNvPr id="7" name="Picture 6">
            <a:extLst>
              <a:ext uri="{FF2B5EF4-FFF2-40B4-BE49-F238E27FC236}">
                <a16:creationId xmlns:a16="http://schemas.microsoft.com/office/drawing/2014/main" id="{59E43348-69D4-4DD1-A2EF-3A09F36725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12858">
            <a:off x="9112816" y="4590759"/>
            <a:ext cx="968730" cy="745922"/>
          </a:xfrm>
          <a:prstGeom prst="rect">
            <a:avLst/>
          </a:prstGeom>
        </p:spPr>
      </p:pic>
      <p:pic>
        <p:nvPicPr>
          <p:cNvPr id="8" name="Picture 7">
            <a:extLst>
              <a:ext uri="{FF2B5EF4-FFF2-40B4-BE49-F238E27FC236}">
                <a16:creationId xmlns:a16="http://schemas.microsoft.com/office/drawing/2014/main" id="{C5E32E68-BC6B-4F88-825D-70FD04CC22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658" y="5082970"/>
            <a:ext cx="1035189" cy="803997"/>
          </a:xfrm>
          <a:prstGeom prst="rect">
            <a:avLst/>
          </a:prstGeom>
        </p:spPr>
      </p:pic>
      <p:pic>
        <p:nvPicPr>
          <p:cNvPr id="9" name="Picture 4" descr="Blue Rounded Rectangle With Number 13 Clip Art ">
            <a:extLst>
              <a:ext uri="{FF2B5EF4-FFF2-40B4-BE49-F238E27FC236}">
                <a16:creationId xmlns:a16="http://schemas.microsoft.com/office/drawing/2014/main" id="{29DE7384-ECBE-4AD8-8317-3F348636EAA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762218">
            <a:off x="7265508" y="4695202"/>
            <a:ext cx="949072" cy="79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327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31500" y="258166"/>
            <a:ext cx="11966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p:txBody>
          <a:bodyPr>
            <a:normAutofit/>
          </a:bodyPr>
          <a:lstStyle/>
          <a:p>
            <a:r>
              <a:rPr lang="en-GB" sz="2800" b="1" dirty="0">
                <a:solidFill>
                  <a:schemeClr val="bg1"/>
                </a:solidFill>
              </a:rPr>
              <a:t>¡A </a:t>
            </a:r>
            <a:r>
              <a:rPr lang="en-GB" sz="2800" b="1" dirty="0" err="1">
                <a:solidFill>
                  <a:schemeClr val="bg1"/>
                </a:solidFill>
              </a:rPr>
              <a:t>escribir</a:t>
            </a:r>
            <a:r>
              <a:rPr lang="en-GB" sz="2800" b="1" dirty="0">
                <a:solidFill>
                  <a:schemeClr val="bg1"/>
                </a:solidFill>
              </a:rPr>
              <a:t>!</a:t>
            </a:r>
            <a:endParaRPr lang="en-GB" sz="2800" dirty="0"/>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0076" y="791031"/>
            <a:ext cx="968730" cy="745922"/>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15541">
            <a:off x="10642989" y="1086968"/>
            <a:ext cx="984990" cy="807692"/>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12858">
            <a:off x="9342371" y="406028"/>
            <a:ext cx="968730" cy="745922"/>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5380" y="980140"/>
            <a:ext cx="1035189" cy="803997"/>
          </a:xfrm>
          <a:prstGeom prst="rect">
            <a:avLst/>
          </a:prstGeom>
        </p:spPr>
      </p:pic>
      <p:pic>
        <p:nvPicPr>
          <p:cNvPr id="40" name="Picture 4" descr="Blue Rounded Rectangle With Number 13 Clip Art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762218">
            <a:off x="7522390" y="360980"/>
            <a:ext cx="949072" cy="79124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rotWithShape="1">
          <a:blip r:embed="rId8">
            <a:extLst>
              <a:ext uri="{28A0092B-C50C-407E-A947-70E740481C1C}">
                <a14:useLocalDpi xmlns:a14="http://schemas.microsoft.com/office/drawing/2010/main" val="0"/>
              </a:ext>
            </a:extLst>
          </a:blip>
          <a:srcRect l="65257" t="21378" b="39400"/>
          <a:stretch/>
        </p:blipFill>
        <p:spPr>
          <a:xfrm rot="17308951">
            <a:off x="6314510" y="1915827"/>
            <a:ext cx="1064241" cy="1092218"/>
          </a:xfrm>
          <a:prstGeom prst="rect">
            <a:avLst/>
          </a:prstGeom>
        </p:spPr>
      </p:pic>
      <p:sp>
        <p:nvSpPr>
          <p:cNvPr id="43" name="Rounded Rectangular Callout 42"/>
          <p:cNvSpPr/>
          <p:nvPr/>
        </p:nvSpPr>
        <p:spPr>
          <a:xfrm>
            <a:off x="7939670" y="2125192"/>
            <a:ext cx="3979175" cy="1001487"/>
          </a:xfrm>
          <a:prstGeom prst="wedgeRoundRectCallout">
            <a:avLst>
              <a:gd name="adj1" fmla="val -64492"/>
              <a:gd name="adj2" fmla="val 1990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I have fourteen prizes and you have fifteen.</a:t>
            </a:r>
          </a:p>
        </p:txBody>
      </p:sp>
      <p:sp>
        <p:nvSpPr>
          <p:cNvPr id="44" name="Rounded Rectangular Callout 43"/>
          <p:cNvSpPr/>
          <p:nvPr/>
        </p:nvSpPr>
        <p:spPr>
          <a:xfrm>
            <a:off x="7916170" y="2125192"/>
            <a:ext cx="4002675" cy="1001487"/>
          </a:xfrm>
          <a:prstGeom prst="wedgeRoundRectCallout">
            <a:avLst>
              <a:gd name="adj1" fmla="val -64492"/>
              <a:gd name="adj2" fmla="val 2135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rPr>
              <a:t>Yo</a:t>
            </a:r>
            <a:r>
              <a:rPr lang="en-GB" sz="2000" b="1" dirty="0">
                <a:solidFill>
                  <a:schemeClr val="tx1"/>
                </a:solidFill>
              </a:rPr>
              <a:t> </a:t>
            </a:r>
            <a:r>
              <a:rPr lang="en-GB" sz="2000" b="1" dirty="0" err="1">
                <a:solidFill>
                  <a:schemeClr val="tx1"/>
                </a:solidFill>
              </a:rPr>
              <a:t>tengo</a:t>
            </a:r>
            <a:r>
              <a:rPr lang="en-GB" sz="2000" b="1" dirty="0">
                <a:solidFill>
                  <a:schemeClr val="tx1"/>
                </a:solidFill>
              </a:rPr>
              <a:t> </a:t>
            </a:r>
            <a:r>
              <a:rPr lang="en-GB" sz="2000" b="1" dirty="0" err="1">
                <a:solidFill>
                  <a:schemeClr val="tx1"/>
                </a:solidFill>
              </a:rPr>
              <a:t>catorce</a:t>
            </a:r>
            <a:r>
              <a:rPr lang="en-GB" sz="2000" b="1" dirty="0">
                <a:solidFill>
                  <a:schemeClr val="tx1"/>
                </a:solidFill>
              </a:rPr>
              <a:t> </a:t>
            </a:r>
            <a:r>
              <a:rPr lang="en-GB" sz="2000" b="1" dirty="0" err="1">
                <a:solidFill>
                  <a:schemeClr val="tx1"/>
                </a:solidFill>
              </a:rPr>
              <a:t>premios</a:t>
            </a:r>
            <a:r>
              <a:rPr lang="en-GB" sz="2000" b="1" dirty="0">
                <a:solidFill>
                  <a:schemeClr val="tx1"/>
                </a:solidFill>
              </a:rPr>
              <a:t> y </a:t>
            </a:r>
            <a:r>
              <a:rPr lang="en-GB" sz="2000" b="1" dirty="0" err="1">
                <a:solidFill>
                  <a:schemeClr val="tx1"/>
                </a:solidFill>
              </a:rPr>
              <a:t>tú</a:t>
            </a:r>
            <a:r>
              <a:rPr lang="en-GB" sz="2000" b="1" dirty="0">
                <a:solidFill>
                  <a:schemeClr val="tx1"/>
                </a:solidFill>
              </a:rPr>
              <a:t> </a:t>
            </a:r>
            <a:r>
              <a:rPr lang="en-GB" sz="2000" b="1" dirty="0" err="1">
                <a:solidFill>
                  <a:schemeClr val="tx1"/>
                </a:solidFill>
              </a:rPr>
              <a:t>tienes</a:t>
            </a:r>
            <a:r>
              <a:rPr lang="en-GB" sz="2000" b="1" dirty="0">
                <a:solidFill>
                  <a:schemeClr val="tx1"/>
                </a:solidFill>
              </a:rPr>
              <a:t> quince.</a:t>
            </a:r>
          </a:p>
        </p:txBody>
      </p:sp>
      <p:pic>
        <p:nvPicPr>
          <p:cNvPr id="45" name="Picture 44"/>
          <p:cNvPicPr>
            <a:picLocks noChangeAspect="1"/>
          </p:cNvPicPr>
          <p:nvPr/>
        </p:nvPicPr>
        <p:blipFill rotWithShape="1">
          <a:blip r:embed="rId8">
            <a:extLst>
              <a:ext uri="{28A0092B-C50C-407E-A947-70E740481C1C}">
                <a14:useLocalDpi xmlns:a14="http://schemas.microsoft.com/office/drawing/2010/main" val="0"/>
              </a:ext>
            </a:extLst>
          </a:blip>
          <a:srcRect l="11214" t="64581" r="54198" b="1"/>
          <a:stretch/>
        </p:blipFill>
        <p:spPr>
          <a:xfrm rot="8179702">
            <a:off x="6369475" y="3564864"/>
            <a:ext cx="1050567" cy="977950"/>
          </a:xfrm>
          <a:prstGeom prst="rect">
            <a:avLst/>
          </a:prstGeom>
        </p:spPr>
      </p:pic>
      <p:sp>
        <p:nvSpPr>
          <p:cNvPr id="46" name="Rounded Rectangular Callout 45"/>
          <p:cNvSpPr/>
          <p:nvPr/>
        </p:nvSpPr>
        <p:spPr>
          <a:xfrm>
            <a:off x="7824896" y="3574437"/>
            <a:ext cx="4187148" cy="1001487"/>
          </a:xfrm>
          <a:prstGeom prst="wedgeRoundRectCallout">
            <a:avLst>
              <a:gd name="adj1" fmla="val -57693"/>
              <a:gd name="adj2" fmla="val 686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She has sixteen answers, whereas I have fifteen.</a:t>
            </a:r>
          </a:p>
        </p:txBody>
      </p:sp>
      <p:sp>
        <p:nvSpPr>
          <p:cNvPr id="47" name="Rounded Rectangular Callout 46"/>
          <p:cNvSpPr/>
          <p:nvPr/>
        </p:nvSpPr>
        <p:spPr>
          <a:xfrm>
            <a:off x="7824896" y="3574437"/>
            <a:ext cx="4187148" cy="1001487"/>
          </a:xfrm>
          <a:prstGeom prst="wedgeRoundRectCallout">
            <a:avLst>
              <a:gd name="adj1" fmla="val -58220"/>
              <a:gd name="adj2" fmla="val 681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Ella </a:t>
            </a:r>
            <a:r>
              <a:rPr lang="en-GB" sz="2000" b="1" dirty="0" err="1">
                <a:solidFill>
                  <a:schemeClr val="tx1"/>
                </a:solidFill>
              </a:rPr>
              <a:t>tiene</a:t>
            </a:r>
            <a:r>
              <a:rPr lang="en-GB" sz="2000" b="1" dirty="0">
                <a:solidFill>
                  <a:schemeClr val="tx1"/>
                </a:solidFill>
              </a:rPr>
              <a:t> </a:t>
            </a:r>
            <a:r>
              <a:rPr lang="en-GB" sz="2000" b="1" dirty="0" err="1">
                <a:solidFill>
                  <a:schemeClr val="tx1"/>
                </a:solidFill>
              </a:rPr>
              <a:t>dieciséis</a:t>
            </a:r>
            <a:r>
              <a:rPr lang="en-GB" sz="2000" b="1" dirty="0">
                <a:solidFill>
                  <a:schemeClr val="tx1"/>
                </a:solidFill>
              </a:rPr>
              <a:t> </a:t>
            </a:r>
            <a:r>
              <a:rPr lang="en-GB" sz="2000" b="1" dirty="0" err="1">
                <a:solidFill>
                  <a:schemeClr val="tx1"/>
                </a:solidFill>
              </a:rPr>
              <a:t>respuestas</a:t>
            </a:r>
            <a:r>
              <a:rPr lang="en-GB" sz="2000" b="1" dirty="0">
                <a:solidFill>
                  <a:schemeClr val="tx1"/>
                </a:solidFill>
              </a:rPr>
              <a:t>, mientras que </a:t>
            </a:r>
            <a:r>
              <a:rPr lang="en-GB" sz="2000" b="1" dirty="0" err="1">
                <a:solidFill>
                  <a:schemeClr val="tx1"/>
                </a:solidFill>
              </a:rPr>
              <a:t>yo</a:t>
            </a:r>
            <a:r>
              <a:rPr lang="en-GB" sz="2000" b="1" dirty="0">
                <a:solidFill>
                  <a:schemeClr val="tx1"/>
                </a:solidFill>
              </a:rPr>
              <a:t> </a:t>
            </a:r>
            <a:r>
              <a:rPr lang="en-GB" sz="2000" b="1" dirty="0" err="1">
                <a:solidFill>
                  <a:schemeClr val="tx1"/>
                </a:solidFill>
              </a:rPr>
              <a:t>tengo</a:t>
            </a:r>
            <a:r>
              <a:rPr lang="en-GB" sz="2000" b="1" dirty="0">
                <a:solidFill>
                  <a:schemeClr val="tx1"/>
                </a:solidFill>
              </a:rPr>
              <a:t> quince.</a:t>
            </a:r>
          </a:p>
        </p:txBody>
      </p:sp>
      <p:pic>
        <p:nvPicPr>
          <p:cNvPr id="48" name="Picture 47"/>
          <p:cNvPicPr>
            <a:picLocks noChangeAspect="1"/>
          </p:cNvPicPr>
          <p:nvPr/>
        </p:nvPicPr>
        <p:blipFill rotWithShape="1">
          <a:blip r:embed="rId8">
            <a:extLst>
              <a:ext uri="{28A0092B-C50C-407E-A947-70E740481C1C}">
                <a14:useLocalDpi xmlns:a14="http://schemas.microsoft.com/office/drawing/2010/main" val="0"/>
              </a:ext>
            </a:extLst>
          </a:blip>
          <a:srcRect l="30842" r="33698" b="59801"/>
          <a:stretch/>
        </p:blipFill>
        <p:spPr>
          <a:xfrm>
            <a:off x="558848" y="4820591"/>
            <a:ext cx="970140" cy="863727"/>
          </a:xfrm>
          <a:prstGeom prst="rect">
            <a:avLst/>
          </a:prstGeom>
        </p:spPr>
      </p:pic>
      <p:pic>
        <p:nvPicPr>
          <p:cNvPr id="49" name="Picture 48"/>
          <p:cNvPicPr>
            <a:picLocks noChangeAspect="1"/>
          </p:cNvPicPr>
          <p:nvPr/>
        </p:nvPicPr>
        <p:blipFill rotWithShape="1">
          <a:blip r:embed="rId8">
            <a:extLst>
              <a:ext uri="{28A0092B-C50C-407E-A947-70E740481C1C}">
                <a14:useLocalDpi xmlns:a14="http://schemas.microsoft.com/office/drawing/2010/main" val="0"/>
              </a:ext>
            </a:extLst>
          </a:blip>
          <a:srcRect t="25723" r="64532" b="35753"/>
          <a:stretch/>
        </p:blipFill>
        <p:spPr>
          <a:xfrm rot="5214391">
            <a:off x="6362892" y="5153032"/>
            <a:ext cx="967479" cy="973990"/>
          </a:xfrm>
          <a:prstGeom prst="rect">
            <a:avLst/>
          </a:prstGeom>
        </p:spPr>
      </p:pic>
      <p:pic>
        <p:nvPicPr>
          <p:cNvPr id="50" name="Picture 49"/>
          <p:cNvPicPr>
            <a:picLocks noChangeAspect="1"/>
          </p:cNvPicPr>
          <p:nvPr/>
        </p:nvPicPr>
        <p:blipFill rotWithShape="1">
          <a:blip r:embed="rId8">
            <a:extLst>
              <a:ext uri="{28A0092B-C50C-407E-A947-70E740481C1C}">
                <a14:useLocalDpi xmlns:a14="http://schemas.microsoft.com/office/drawing/2010/main" val="0"/>
              </a:ext>
            </a:extLst>
          </a:blip>
          <a:srcRect l="51451" t="57493" r="13088" b="-56525"/>
          <a:stretch/>
        </p:blipFill>
        <p:spPr>
          <a:xfrm rot="12778579">
            <a:off x="779410" y="1556431"/>
            <a:ext cx="966369" cy="2453381"/>
          </a:xfrm>
          <a:prstGeom prst="rect">
            <a:avLst/>
          </a:prstGeom>
        </p:spPr>
      </p:pic>
      <p:sp>
        <p:nvSpPr>
          <p:cNvPr id="51" name="Rounded Rectangular Callout 50"/>
          <p:cNvSpPr/>
          <p:nvPr/>
        </p:nvSpPr>
        <p:spPr>
          <a:xfrm>
            <a:off x="1655758" y="2789635"/>
            <a:ext cx="3667308" cy="1001487"/>
          </a:xfrm>
          <a:prstGeom prst="wedgeRoundRectCallout">
            <a:avLst>
              <a:gd name="adj1" fmla="val -56338"/>
              <a:gd name="adj2" fmla="val -328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He has thirteen magazines. However, you have twenty!</a:t>
            </a:r>
          </a:p>
        </p:txBody>
      </p:sp>
      <p:sp>
        <p:nvSpPr>
          <p:cNvPr id="52" name="Rounded Rectangular Callout 51"/>
          <p:cNvSpPr/>
          <p:nvPr/>
        </p:nvSpPr>
        <p:spPr>
          <a:xfrm>
            <a:off x="1655758" y="2791717"/>
            <a:ext cx="3667308" cy="1001487"/>
          </a:xfrm>
          <a:prstGeom prst="wedgeRoundRectCallout">
            <a:avLst>
              <a:gd name="adj1" fmla="val -56249"/>
              <a:gd name="adj2" fmla="val -201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rPr>
              <a:t>Él</a:t>
            </a:r>
            <a:r>
              <a:rPr lang="en-GB" sz="2000" b="1" dirty="0">
                <a:solidFill>
                  <a:schemeClr val="tx1"/>
                </a:solidFill>
              </a:rPr>
              <a:t> </a:t>
            </a:r>
            <a:r>
              <a:rPr lang="en-GB" sz="2000" b="1" dirty="0" err="1">
                <a:solidFill>
                  <a:schemeClr val="tx1"/>
                </a:solidFill>
              </a:rPr>
              <a:t>tiene</a:t>
            </a:r>
            <a:r>
              <a:rPr lang="en-GB" sz="2000" b="1" dirty="0">
                <a:solidFill>
                  <a:schemeClr val="tx1"/>
                </a:solidFill>
              </a:rPr>
              <a:t> </a:t>
            </a:r>
            <a:r>
              <a:rPr lang="en-GB" sz="2000" b="1" dirty="0" err="1">
                <a:solidFill>
                  <a:schemeClr val="tx1"/>
                </a:solidFill>
              </a:rPr>
              <a:t>trece</a:t>
            </a:r>
            <a:r>
              <a:rPr lang="en-GB" sz="2000" b="1" dirty="0">
                <a:solidFill>
                  <a:schemeClr val="tx1"/>
                </a:solidFill>
              </a:rPr>
              <a:t> </a:t>
            </a:r>
            <a:r>
              <a:rPr lang="en-GB" sz="2000" b="1" dirty="0" err="1">
                <a:solidFill>
                  <a:schemeClr val="tx1"/>
                </a:solidFill>
              </a:rPr>
              <a:t>revistas</a:t>
            </a:r>
            <a:r>
              <a:rPr lang="en-GB" sz="2000" b="1" dirty="0">
                <a:solidFill>
                  <a:schemeClr val="tx1"/>
                </a:solidFill>
              </a:rPr>
              <a:t>. Sin embargo, ¡</a:t>
            </a:r>
            <a:r>
              <a:rPr lang="en-GB" sz="2000" b="1" dirty="0" err="1">
                <a:solidFill>
                  <a:schemeClr val="tx1"/>
                </a:solidFill>
              </a:rPr>
              <a:t>tú</a:t>
            </a:r>
            <a:r>
              <a:rPr lang="en-GB" sz="2000" b="1" dirty="0">
                <a:solidFill>
                  <a:schemeClr val="tx1"/>
                </a:solidFill>
              </a:rPr>
              <a:t> </a:t>
            </a:r>
            <a:r>
              <a:rPr lang="en-GB" sz="2000" b="1" dirty="0" err="1">
                <a:solidFill>
                  <a:schemeClr val="tx1"/>
                </a:solidFill>
              </a:rPr>
              <a:t>tienes</a:t>
            </a:r>
            <a:r>
              <a:rPr lang="en-GB" sz="2000" b="1" dirty="0">
                <a:solidFill>
                  <a:schemeClr val="tx1"/>
                </a:solidFill>
              </a:rPr>
              <a:t> </a:t>
            </a:r>
            <a:r>
              <a:rPr lang="en-GB" sz="2000" b="1" dirty="0" err="1">
                <a:solidFill>
                  <a:schemeClr val="tx1"/>
                </a:solidFill>
              </a:rPr>
              <a:t>veinte</a:t>
            </a:r>
            <a:r>
              <a:rPr lang="en-GB" sz="2000" b="1" dirty="0">
                <a:solidFill>
                  <a:schemeClr val="tx1"/>
                </a:solidFill>
              </a:rPr>
              <a:t>!</a:t>
            </a:r>
          </a:p>
        </p:txBody>
      </p:sp>
      <p:sp>
        <p:nvSpPr>
          <p:cNvPr id="53" name="Rounded Rectangular Callout 52"/>
          <p:cNvSpPr/>
          <p:nvPr/>
        </p:nvSpPr>
        <p:spPr>
          <a:xfrm>
            <a:off x="7893472" y="5096245"/>
            <a:ext cx="4118572" cy="1001487"/>
          </a:xfrm>
          <a:prstGeom prst="wedgeRoundRectCallout">
            <a:avLst>
              <a:gd name="adj1" fmla="val -61481"/>
              <a:gd name="adj2" fmla="val -763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You have eighteen songs, but I only have twelve.</a:t>
            </a:r>
          </a:p>
        </p:txBody>
      </p:sp>
      <p:sp>
        <p:nvSpPr>
          <p:cNvPr id="54" name="Rounded Rectangular Callout 53"/>
          <p:cNvSpPr/>
          <p:nvPr/>
        </p:nvSpPr>
        <p:spPr>
          <a:xfrm>
            <a:off x="7893472" y="5096245"/>
            <a:ext cx="4118572" cy="1001487"/>
          </a:xfrm>
          <a:prstGeom prst="wedgeRoundRectCallout">
            <a:avLst>
              <a:gd name="adj1" fmla="val -61553"/>
              <a:gd name="adj2" fmla="val -908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rPr>
              <a:t>Tú</a:t>
            </a:r>
            <a:r>
              <a:rPr lang="en-GB" sz="2000" b="1" dirty="0">
                <a:solidFill>
                  <a:schemeClr val="tx1"/>
                </a:solidFill>
              </a:rPr>
              <a:t> </a:t>
            </a:r>
            <a:r>
              <a:rPr lang="en-GB" sz="2000" b="1" dirty="0" err="1">
                <a:solidFill>
                  <a:schemeClr val="tx1"/>
                </a:solidFill>
              </a:rPr>
              <a:t>tienes</a:t>
            </a:r>
            <a:r>
              <a:rPr lang="en-GB" sz="2000" b="1" dirty="0">
                <a:solidFill>
                  <a:schemeClr val="tx1"/>
                </a:solidFill>
              </a:rPr>
              <a:t> </a:t>
            </a:r>
            <a:r>
              <a:rPr lang="en-GB" sz="2000" b="1" dirty="0" err="1">
                <a:solidFill>
                  <a:schemeClr val="tx1"/>
                </a:solidFill>
              </a:rPr>
              <a:t>dieciocho</a:t>
            </a:r>
            <a:r>
              <a:rPr lang="en-GB" sz="2000" b="1" dirty="0">
                <a:solidFill>
                  <a:schemeClr val="tx1"/>
                </a:solidFill>
              </a:rPr>
              <a:t> </a:t>
            </a:r>
            <a:r>
              <a:rPr lang="en-GB" sz="2000" b="1" dirty="0" err="1">
                <a:solidFill>
                  <a:schemeClr val="tx1"/>
                </a:solidFill>
              </a:rPr>
              <a:t>canciones</a:t>
            </a:r>
            <a:r>
              <a:rPr lang="en-GB" sz="2000" b="1" dirty="0">
                <a:solidFill>
                  <a:schemeClr val="tx1"/>
                </a:solidFill>
              </a:rPr>
              <a:t>, </a:t>
            </a:r>
            <a:r>
              <a:rPr lang="en-GB" sz="2000" b="1" dirty="0" err="1">
                <a:solidFill>
                  <a:schemeClr val="tx1"/>
                </a:solidFill>
              </a:rPr>
              <a:t>pero</a:t>
            </a:r>
            <a:r>
              <a:rPr lang="en-GB" sz="2000" b="1" dirty="0">
                <a:solidFill>
                  <a:schemeClr val="tx1"/>
                </a:solidFill>
              </a:rPr>
              <a:t> </a:t>
            </a:r>
            <a:r>
              <a:rPr lang="en-GB" sz="2000" b="1" dirty="0" err="1">
                <a:solidFill>
                  <a:schemeClr val="tx1"/>
                </a:solidFill>
              </a:rPr>
              <a:t>yo</a:t>
            </a:r>
            <a:r>
              <a:rPr lang="en-GB" sz="2000" b="1" dirty="0">
                <a:solidFill>
                  <a:schemeClr val="tx1"/>
                </a:solidFill>
              </a:rPr>
              <a:t> solo </a:t>
            </a:r>
            <a:r>
              <a:rPr lang="en-GB" sz="2000" b="1" dirty="0" err="1">
                <a:solidFill>
                  <a:schemeClr val="tx1"/>
                </a:solidFill>
              </a:rPr>
              <a:t>tengo</a:t>
            </a:r>
            <a:r>
              <a:rPr lang="en-GB" sz="2000" b="1" dirty="0">
                <a:solidFill>
                  <a:schemeClr val="tx1"/>
                </a:solidFill>
              </a:rPr>
              <a:t> </a:t>
            </a:r>
            <a:r>
              <a:rPr lang="en-GB" sz="2000" b="1" dirty="0" err="1">
                <a:solidFill>
                  <a:schemeClr val="tx1"/>
                </a:solidFill>
              </a:rPr>
              <a:t>doce</a:t>
            </a:r>
            <a:r>
              <a:rPr lang="en-GB" sz="2000" b="1" dirty="0">
                <a:solidFill>
                  <a:schemeClr val="tx1"/>
                </a:solidFill>
              </a:rPr>
              <a:t>.</a:t>
            </a:r>
          </a:p>
        </p:txBody>
      </p:sp>
      <p:sp>
        <p:nvSpPr>
          <p:cNvPr id="56" name="Rounded Rectangular Callout 55"/>
          <p:cNvSpPr/>
          <p:nvPr/>
        </p:nvSpPr>
        <p:spPr>
          <a:xfrm>
            <a:off x="1943971" y="4682831"/>
            <a:ext cx="3379095" cy="1001487"/>
          </a:xfrm>
          <a:prstGeom prst="wedgeRoundRectCallout">
            <a:avLst>
              <a:gd name="adj1" fmla="val -57580"/>
              <a:gd name="adj2" fmla="val -328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She has seventeen cars, but I have nineteen!</a:t>
            </a:r>
          </a:p>
        </p:txBody>
      </p:sp>
      <p:sp>
        <p:nvSpPr>
          <p:cNvPr id="57" name="Rounded Rectangular Callout 56"/>
          <p:cNvSpPr/>
          <p:nvPr/>
        </p:nvSpPr>
        <p:spPr>
          <a:xfrm>
            <a:off x="1943971" y="4682831"/>
            <a:ext cx="3393609" cy="1001487"/>
          </a:xfrm>
          <a:prstGeom prst="wedgeRoundRectCallout">
            <a:avLst>
              <a:gd name="adj1" fmla="val -57711"/>
              <a:gd name="adj2" fmla="val -328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Ella </a:t>
            </a:r>
            <a:r>
              <a:rPr lang="en-GB" sz="2000" b="1" dirty="0" err="1">
                <a:solidFill>
                  <a:schemeClr val="tx1"/>
                </a:solidFill>
              </a:rPr>
              <a:t>tiene</a:t>
            </a:r>
            <a:r>
              <a:rPr lang="en-GB" sz="2000" b="1" dirty="0">
                <a:solidFill>
                  <a:schemeClr val="tx1"/>
                </a:solidFill>
              </a:rPr>
              <a:t> </a:t>
            </a:r>
            <a:r>
              <a:rPr lang="en-GB" sz="2000" b="1" dirty="0" err="1">
                <a:solidFill>
                  <a:schemeClr val="tx1"/>
                </a:solidFill>
              </a:rPr>
              <a:t>diecisiete</a:t>
            </a:r>
            <a:r>
              <a:rPr lang="en-GB" sz="2000" b="1" dirty="0">
                <a:solidFill>
                  <a:schemeClr val="tx1"/>
                </a:solidFill>
              </a:rPr>
              <a:t> </a:t>
            </a:r>
            <a:r>
              <a:rPr lang="en-GB" sz="2000" b="1" dirty="0" err="1">
                <a:solidFill>
                  <a:schemeClr val="tx1"/>
                </a:solidFill>
              </a:rPr>
              <a:t>coches</a:t>
            </a:r>
            <a:r>
              <a:rPr lang="en-GB" sz="2000" b="1" dirty="0">
                <a:solidFill>
                  <a:schemeClr val="tx1"/>
                </a:solidFill>
              </a:rPr>
              <a:t>, </a:t>
            </a:r>
            <a:r>
              <a:rPr lang="en-GB" sz="2000" b="1" dirty="0" err="1">
                <a:solidFill>
                  <a:schemeClr val="tx1"/>
                </a:solidFill>
              </a:rPr>
              <a:t>pero</a:t>
            </a:r>
            <a:r>
              <a:rPr lang="en-GB" sz="2000" b="1" dirty="0">
                <a:solidFill>
                  <a:schemeClr val="tx1"/>
                </a:solidFill>
              </a:rPr>
              <a:t> ¡</a:t>
            </a:r>
            <a:r>
              <a:rPr lang="en-GB" sz="2000" b="1" dirty="0" err="1">
                <a:solidFill>
                  <a:schemeClr val="tx1"/>
                </a:solidFill>
              </a:rPr>
              <a:t>yo</a:t>
            </a:r>
            <a:r>
              <a:rPr lang="en-GB" sz="2000" b="1" dirty="0">
                <a:solidFill>
                  <a:schemeClr val="tx1"/>
                </a:solidFill>
              </a:rPr>
              <a:t> </a:t>
            </a:r>
            <a:r>
              <a:rPr lang="en-GB" sz="2000" b="1" dirty="0" err="1">
                <a:solidFill>
                  <a:schemeClr val="tx1"/>
                </a:solidFill>
              </a:rPr>
              <a:t>tengo</a:t>
            </a:r>
            <a:r>
              <a:rPr lang="en-GB" sz="2000" b="1" dirty="0">
                <a:solidFill>
                  <a:schemeClr val="tx1"/>
                </a:solidFill>
              </a:rPr>
              <a:t> </a:t>
            </a:r>
            <a:r>
              <a:rPr lang="en-GB" sz="2000" b="1" dirty="0" err="1">
                <a:solidFill>
                  <a:schemeClr val="tx1"/>
                </a:solidFill>
              </a:rPr>
              <a:t>diecinueve</a:t>
            </a:r>
            <a:r>
              <a:rPr lang="en-GB" sz="2000" b="1" dirty="0">
                <a:solidFill>
                  <a:schemeClr val="tx1"/>
                </a:solidFill>
              </a:rPr>
              <a:t>!</a:t>
            </a:r>
          </a:p>
        </p:txBody>
      </p:sp>
      <p:sp>
        <p:nvSpPr>
          <p:cNvPr id="58" name="TextBox 57"/>
          <p:cNvSpPr txBox="1"/>
          <p:nvPr/>
        </p:nvSpPr>
        <p:spPr>
          <a:xfrm>
            <a:off x="298289" y="1162185"/>
            <a:ext cx="5780640" cy="461665"/>
          </a:xfrm>
          <a:prstGeom prst="rect">
            <a:avLst/>
          </a:prstGeom>
          <a:noFill/>
        </p:spPr>
        <p:txBody>
          <a:bodyPr wrap="square" rtlCol="0">
            <a:spAutoFit/>
          </a:bodyPr>
          <a:lstStyle/>
          <a:p>
            <a:pPr algn="l"/>
            <a:r>
              <a:rPr lang="en-GB" sz="2400" b="1" dirty="0"/>
              <a:t>Escribe las </a:t>
            </a:r>
            <a:r>
              <a:rPr lang="en-GB" sz="2400" b="1" dirty="0" err="1"/>
              <a:t>cinco</a:t>
            </a:r>
            <a:r>
              <a:rPr lang="en-GB" sz="2400" b="1" dirty="0"/>
              <a:t> </a:t>
            </a:r>
            <a:r>
              <a:rPr lang="en-GB" sz="2400" b="1" dirty="0" err="1"/>
              <a:t>frases</a:t>
            </a:r>
            <a:r>
              <a:rPr lang="en-GB" sz="2400" b="1" dirty="0"/>
              <a:t> </a:t>
            </a:r>
            <a:r>
              <a:rPr lang="en-GB" sz="2400" b="1" dirty="0" err="1"/>
              <a:t>en</a:t>
            </a:r>
            <a:r>
              <a:rPr lang="en-GB" sz="2400" b="1" dirty="0"/>
              <a:t> </a:t>
            </a:r>
            <a:r>
              <a:rPr lang="en-GB" sz="2400" b="1" dirty="0" err="1"/>
              <a:t>español</a:t>
            </a:r>
            <a:r>
              <a:rPr lang="en-GB" sz="2400" b="1" dirty="0"/>
              <a:t>.</a:t>
            </a:r>
          </a:p>
        </p:txBody>
      </p:sp>
      <p:sp>
        <p:nvSpPr>
          <p:cNvPr id="59" name="TextBox 58"/>
          <p:cNvSpPr txBox="1"/>
          <p:nvPr/>
        </p:nvSpPr>
        <p:spPr>
          <a:xfrm>
            <a:off x="296944" y="1584887"/>
            <a:ext cx="5254171" cy="830997"/>
          </a:xfrm>
          <a:prstGeom prst="rect">
            <a:avLst/>
          </a:prstGeom>
          <a:noFill/>
        </p:spPr>
        <p:txBody>
          <a:bodyPr wrap="square" rtlCol="0">
            <a:spAutoFit/>
          </a:bodyPr>
          <a:lstStyle/>
          <a:p>
            <a:pPr algn="l"/>
            <a:r>
              <a:rPr lang="en-GB" sz="2400" b="1" dirty="0" err="1"/>
              <a:t>Usa</a:t>
            </a:r>
            <a:r>
              <a:rPr lang="en-GB" sz="2400" b="1" dirty="0"/>
              <a:t> la forma </a:t>
            </a:r>
            <a:r>
              <a:rPr lang="en-GB" sz="2400" b="1" dirty="0" err="1"/>
              <a:t>correcta</a:t>
            </a:r>
            <a:r>
              <a:rPr lang="en-GB" sz="2400" b="1" dirty="0"/>
              <a:t> de ‘</a:t>
            </a:r>
            <a:r>
              <a:rPr lang="en-GB" sz="2400" b="1" dirty="0" err="1"/>
              <a:t>tener</a:t>
            </a:r>
            <a:r>
              <a:rPr lang="en-GB" sz="2400" b="1" dirty="0"/>
              <a:t>’ y el </a:t>
            </a:r>
            <a:r>
              <a:rPr lang="en-GB" sz="2400" b="1" dirty="0" err="1"/>
              <a:t>pronombre</a:t>
            </a:r>
            <a:r>
              <a:rPr lang="en-GB" sz="2400" b="1" dirty="0"/>
              <a:t> (</a:t>
            </a:r>
            <a:r>
              <a:rPr lang="en-GB" sz="2400" b="1" dirty="0" err="1"/>
              <a:t>yo</a:t>
            </a:r>
            <a:r>
              <a:rPr lang="en-GB" sz="2400" b="1" dirty="0"/>
              <a:t>, </a:t>
            </a:r>
            <a:r>
              <a:rPr lang="en-GB" sz="2400" b="1" dirty="0" err="1"/>
              <a:t>tú</a:t>
            </a:r>
            <a:r>
              <a:rPr lang="en-GB" sz="2400" b="1" dirty="0"/>
              <a:t>, </a:t>
            </a:r>
            <a:r>
              <a:rPr lang="en-GB" sz="2400" b="1" dirty="0" err="1"/>
              <a:t>él</a:t>
            </a:r>
            <a:r>
              <a:rPr lang="en-GB" sz="2400" b="1" dirty="0"/>
              <a:t>, </a:t>
            </a:r>
            <a:r>
              <a:rPr lang="en-GB" sz="2400" b="1" dirty="0" err="1"/>
              <a:t>ella</a:t>
            </a:r>
            <a:r>
              <a:rPr lang="en-GB" sz="2400" b="1" dirty="0"/>
              <a:t>).</a:t>
            </a:r>
          </a:p>
        </p:txBody>
      </p:sp>
      <p:sp>
        <p:nvSpPr>
          <p:cNvPr id="63" name="TextBox 62"/>
          <p:cNvSpPr txBox="1"/>
          <p:nvPr/>
        </p:nvSpPr>
        <p:spPr>
          <a:xfrm>
            <a:off x="140974" y="2624751"/>
            <a:ext cx="512335" cy="461665"/>
          </a:xfrm>
          <a:prstGeom prst="rect">
            <a:avLst/>
          </a:prstGeom>
          <a:noFill/>
        </p:spPr>
        <p:txBody>
          <a:bodyPr wrap="square" rtlCol="0">
            <a:spAutoFit/>
          </a:bodyPr>
          <a:lstStyle/>
          <a:p>
            <a:pPr algn="l"/>
            <a:r>
              <a:rPr lang="en-GB" sz="2400" b="1" dirty="0"/>
              <a:t>1.</a:t>
            </a:r>
          </a:p>
        </p:txBody>
      </p:sp>
      <p:sp>
        <p:nvSpPr>
          <p:cNvPr id="64" name="TextBox 63"/>
          <p:cNvSpPr txBox="1"/>
          <p:nvPr/>
        </p:nvSpPr>
        <p:spPr>
          <a:xfrm>
            <a:off x="163195" y="4576642"/>
            <a:ext cx="512335" cy="461665"/>
          </a:xfrm>
          <a:prstGeom prst="rect">
            <a:avLst/>
          </a:prstGeom>
          <a:noFill/>
        </p:spPr>
        <p:txBody>
          <a:bodyPr wrap="square" rtlCol="0">
            <a:spAutoFit/>
          </a:bodyPr>
          <a:lstStyle/>
          <a:p>
            <a:pPr algn="l"/>
            <a:r>
              <a:rPr lang="en-GB" sz="2400" b="1" dirty="0"/>
              <a:t>2.</a:t>
            </a:r>
          </a:p>
        </p:txBody>
      </p:sp>
      <p:sp>
        <p:nvSpPr>
          <p:cNvPr id="66" name="TextBox 65"/>
          <p:cNvSpPr txBox="1"/>
          <p:nvPr/>
        </p:nvSpPr>
        <p:spPr>
          <a:xfrm>
            <a:off x="5821907" y="1954219"/>
            <a:ext cx="512335" cy="461665"/>
          </a:xfrm>
          <a:prstGeom prst="rect">
            <a:avLst/>
          </a:prstGeom>
          <a:noFill/>
        </p:spPr>
        <p:txBody>
          <a:bodyPr wrap="square" rtlCol="0">
            <a:spAutoFit/>
          </a:bodyPr>
          <a:lstStyle/>
          <a:p>
            <a:pPr algn="l"/>
            <a:r>
              <a:rPr lang="en-GB" sz="2400" b="1" dirty="0"/>
              <a:t>3.</a:t>
            </a:r>
          </a:p>
        </p:txBody>
      </p:sp>
      <p:sp>
        <p:nvSpPr>
          <p:cNvPr id="67" name="Rectangle 66"/>
          <p:cNvSpPr/>
          <p:nvPr/>
        </p:nvSpPr>
        <p:spPr>
          <a:xfrm>
            <a:off x="5821907" y="3502787"/>
            <a:ext cx="444352" cy="461665"/>
          </a:xfrm>
          <a:prstGeom prst="rect">
            <a:avLst/>
          </a:prstGeom>
        </p:spPr>
        <p:txBody>
          <a:bodyPr wrap="none">
            <a:spAutoFit/>
          </a:bodyPr>
          <a:lstStyle/>
          <a:p>
            <a:r>
              <a:rPr lang="en-GB" sz="2400" b="1" dirty="0"/>
              <a:t>4.</a:t>
            </a:r>
          </a:p>
        </p:txBody>
      </p:sp>
      <p:sp>
        <p:nvSpPr>
          <p:cNvPr id="68" name="Rectangle 67"/>
          <p:cNvSpPr/>
          <p:nvPr/>
        </p:nvSpPr>
        <p:spPr>
          <a:xfrm>
            <a:off x="5821907" y="5002153"/>
            <a:ext cx="444352" cy="461665"/>
          </a:xfrm>
          <a:prstGeom prst="rect">
            <a:avLst/>
          </a:prstGeom>
        </p:spPr>
        <p:txBody>
          <a:bodyPr wrap="none">
            <a:spAutoFit/>
          </a:bodyPr>
          <a:lstStyle/>
          <a:p>
            <a:r>
              <a:rPr lang="en-GB" sz="2400" b="1" dirty="0"/>
              <a:t>5.</a:t>
            </a:r>
          </a:p>
        </p:txBody>
      </p:sp>
    </p:spTree>
    <p:extLst>
      <p:ext uri="{BB962C8B-B14F-4D97-AF65-F5344CB8AC3E}">
        <p14:creationId xmlns:p14="http://schemas.microsoft.com/office/powerpoint/2010/main" val="3867385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7" restart="whenNotActive" fill="hold" evtFilter="cancelBubble" nodeType="interactiveSeq">
                <p:stCondLst>
                  <p:cond evt="onClick" delay="0">
                    <p:tgtEl>
                      <p:spTgt spid="5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12" restart="whenNotActive" fill="hold" evtFilter="cancelBubble" nodeType="interactiveSeq">
                <p:stCondLst>
                  <p:cond evt="onClick" delay="0">
                    <p:tgtEl>
                      <p:spTgt spid="4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17" restart="whenNotActive" fill="hold" evtFilter="cancelBubble" nodeType="interactiveSeq">
                <p:stCondLst>
                  <p:cond evt="onClick" delay="0">
                    <p:tgtEl>
                      <p:spTgt spid="5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56"/>
                  </p:tgtEl>
                </p:cond>
              </p:nextCondLst>
            </p:seq>
            <p:seq concurrent="1" nextAc="seek">
              <p:cTn id="22" restart="whenNotActive" fill="hold" evtFilter="cancelBubble" nodeType="interactiveSeq">
                <p:stCondLst>
                  <p:cond evt="onClick" delay="0">
                    <p:tgtEl>
                      <p:spTgt spid="5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childTnLst>
        </p:cTn>
      </p:par>
    </p:tnLst>
    <p:bldLst>
      <p:bldP spid="44" grpId="0" animBg="1"/>
      <p:bldP spid="47" grpId="0" animBg="1"/>
      <p:bldP spid="52" grpId="0" animBg="1"/>
      <p:bldP spid="54" grpId="0" animBg="1"/>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308600" cy="647577"/>
          </a:xfrm>
        </p:spPr>
        <p:txBody>
          <a:bodyPr>
            <a:normAutofit/>
          </a:bodyPr>
          <a:lstStyle/>
          <a:p>
            <a:r>
              <a:rPr lang="en-GB" sz="2800" dirty="0"/>
              <a:t>Un </a:t>
            </a:r>
            <a:r>
              <a:rPr lang="en-GB" sz="2800" dirty="0" err="1"/>
              <a:t>juego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EB2573ED-B4A5-1D4C-AFCC-06101CBAFA6A}"/>
              </a:ext>
            </a:extLst>
          </p:cNvPr>
          <p:cNvSpPr txBox="1"/>
          <p:nvPr/>
        </p:nvSpPr>
        <p:spPr>
          <a:xfrm>
            <a:off x="153848" y="904831"/>
            <a:ext cx="25178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F0302020204030204"/>
              </a:rPr>
              <a:t>He has…	</a:t>
            </a:r>
          </a:p>
        </p:txBody>
      </p:sp>
      <p:sp>
        <p:nvSpPr>
          <p:cNvPr id="46" name="TextBox 45">
            <a:extLst>
              <a:ext uri="{FF2B5EF4-FFF2-40B4-BE49-F238E27FC236}">
                <a16:creationId xmlns:a16="http://schemas.microsoft.com/office/drawing/2014/main" id="{DD074391-0C8F-4D86-A1B0-BBA46251A0BA}"/>
              </a:ext>
            </a:extLst>
          </p:cNvPr>
          <p:cNvSpPr txBox="1"/>
          <p:nvPr/>
        </p:nvSpPr>
        <p:spPr>
          <a:xfrm>
            <a:off x="134316" y="3400382"/>
            <a:ext cx="6145480" cy="584775"/>
          </a:xfrm>
          <a:prstGeom prst="rect">
            <a:avLst/>
          </a:prstGeom>
          <a:noFill/>
        </p:spPr>
        <p:txBody>
          <a:bodyPr wrap="square">
            <a:spAutoFit/>
          </a:bodyPr>
          <a:lstStyle/>
          <a:p>
            <a:r>
              <a:rPr lang="en-US" sz="3200" b="1" dirty="0">
                <a:latin typeface="Century Gothic" panose="020F0302020204030204"/>
              </a:rPr>
              <a:t>She has…</a:t>
            </a:r>
            <a:endParaRPr lang="en-GB" sz="3200" dirty="0"/>
          </a:p>
        </p:txBody>
      </p:sp>
      <p:sp>
        <p:nvSpPr>
          <p:cNvPr id="26" name="Rectangle: Rounded Corners 25">
            <a:extLst>
              <a:ext uri="{FF2B5EF4-FFF2-40B4-BE49-F238E27FC236}">
                <a16:creationId xmlns:a16="http://schemas.microsoft.com/office/drawing/2014/main" id="{8C42817B-C370-42B6-957F-23725FE92958}"/>
              </a:ext>
            </a:extLst>
          </p:cNvPr>
          <p:cNvSpPr/>
          <p:nvPr/>
        </p:nvSpPr>
        <p:spPr>
          <a:xfrm>
            <a:off x="169857" y="1580431"/>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+10</a:t>
            </a:r>
          </a:p>
        </p:txBody>
      </p:sp>
      <p:sp>
        <p:nvSpPr>
          <p:cNvPr id="47" name="Rectangle: Rounded Corners 46">
            <a:extLst>
              <a:ext uri="{FF2B5EF4-FFF2-40B4-BE49-F238E27FC236}">
                <a16:creationId xmlns:a16="http://schemas.microsoft.com/office/drawing/2014/main" id="{0D60C50B-9536-4AC2-BF56-90C79B8264D4}"/>
              </a:ext>
            </a:extLst>
          </p:cNvPr>
          <p:cNvSpPr/>
          <p:nvPr/>
        </p:nvSpPr>
        <p:spPr>
          <a:xfrm>
            <a:off x="2554818" y="1580430"/>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+5</a:t>
            </a:r>
          </a:p>
        </p:txBody>
      </p:sp>
      <p:sp>
        <p:nvSpPr>
          <p:cNvPr id="48" name="Rectangle: Rounded Corners 47">
            <a:extLst>
              <a:ext uri="{FF2B5EF4-FFF2-40B4-BE49-F238E27FC236}">
                <a16:creationId xmlns:a16="http://schemas.microsoft.com/office/drawing/2014/main" id="{E8DE6E31-7C78-4267-8658-670A91A48EB2}"/>
              </a:ext>
            </a:extLst>
          </p:cNvPr>
          <p:cNvSpPr/>
          <p:nvPr/>
        </p:nvSpPr>
        <p:spPr>
          <a:xfrm>
            <a:off x="4991329" y="1580430"/>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+10</a:t>
            </a:r>
          </a:p>
        </p:txBody>
      </p:sp>
      <p:sp>
        <p:nvSpPr>
          <p:cNvPr id="49" name="Rectangle: Rounded Corners 48">
            <a:extLst>
              <a:ext uri="{FF2B5EF4-FFF2-40B4-BE49-F238E27FC236}">
                <a16:creationId xmlns:a16="http://schemas.microsoft.com/office/drawing/2014/main" id="{B7CE4E4B-0365-49B1-B385-F0D316E0C1DE}"/>
              </a:ext>
            </a:extLst>
          </p:cNvPr>
          <p:cNvSpPr/>
          <p:nvPr/>
        </p:nvSpPr>
        <p:spPr>
          <a:xfrm>
            <a:off x="7427840" y="1580430"/>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+10</a:t>
            </a:r>
          </a:p>
        </p:txBody>
      </p:sp>
      <p:sp>
        <p:nvSpPr>
          <p:cNvPr id="50" name="Rectangle: Rounded Corners 49">
            <a:extLst>
              <a:ext uri="{FF2B5EF4-FFF2-40B4-BE49-F238E27FC236}">
                <a16:creationId xmlns:a16="http://schemas.microsoft.com/office/drawing/2014/main" id="{5E6CEA79-BDDD-4A44-8012-EC2BB8A3CC3D}"/>
              </a:ext>
            </a:extLst>
          </p:cNvPr>
          <p:cNvSpPr/>
          <p:nvPr/>
        </p:nvSpPr>
        <p:spPr>
          <a:xfrm>
            <a:off x="9864351" y="1580430"/>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+5</a:t>
            </a:r>
          </a:p>
        </p:txBody>
      </p:sp>
      <p:sp>
        <p:nvSpPr>
          <p:cNvPr id="51" name="Rectangle: Rounded Corners 50">
            <a:extLst>
              <a:ext uri="{FF2B5EF4-FFF2-40B4-BE49-F238E27FC236}">
                <a16:creationId xmlns:a16="http://schemas.microsoft.com/office/drawing/2014/main" id="{5575CFE4-89E6-44B7-8565-FCB1D9C76E87}"/>
              </a:ext>
            </a:extLst>
          </p:cNvPr>
          <p:cNvSpPr/>
          <p:nvPr/>
        </p:nvSpPr>
        <p:spPr>
          <a:xfrm>
            <a:off x="169857" y="2563114"/>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+10</a:t>
            </a:r>
          </a:p>
        </p:txBody>
      </p:sp>
      <p:sp>
        <p:nvSpPr>
          <p:cNvPr id="52" name="Rectangle: Rounded Corners 51">
            <a:extLst>
              <a:ext uri="{FF2B5EF4-FFF2-40B4-BE49-F238E27FC236}">
                <a16:creationId xmlns:a16="http://schemas.microsoft.com/office/drawing/2014/main" id="{5B04D51B-B757-466F-A536-561C89C35E8B}"/>
              </a:ext>
            </a:extLst>
          </p:cNvPr>
          <p:cNvSpPr/>
          <p:nvPr/>
        </p:nvSpPr>
        <p:spPr>
          <a:xfrm>
            <a:off x="2554818" y="2563113"/>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+5</a:t>
            </a:r>
          </a:p>
        </p:txBody>
      </p:sp>
      <p:sp>
        <p:nvSpPr>
          <p:cNvPr id="53" name="Rectangle: Rounded Corners 52">
            <a:extLst>
              <a:ext uri="{FF2B5EF4-FFF2-40B4-BE49-F238E27FC236}">
                <a16:creationId xmlns:a16="http://schemas.microsoft.com/office/drawing/2014/main" id="{84F4D35D-D84F-4A98-837A-FF749D27F4EC}"/>
              </a:ext>
            </a:extLst>
          </p:cNvPr>
          <p:cNvSpPr/>
          <p:nvPr/>
        </p:nvSpPr>
        <p:spPr>
          <a:xfrm>
            <a:off x="4991329" y="2563113"/>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+10</a:t>
            </a:r>
          </a:p>
        </p:txBody>
      </p:sp>
      <p:sp>
        <p:nvSpPr>
          <p:cNvPr id="54" name="Rectangle: Rounded Corners 53">
            <a:extLst>
              <a:ext uri="{FF2B5EF4-FFF2-40B4-BE49-F238E27FC236}">
                <a16:creationId xmlns:a16="http://schemas.microsoft.com/office/drawing/2014/main" id="{3B5D579C-405D-415D-BEEE-239F2E4E15A4}"/>
              </a:ext>
            </a:extLst>
          </p:cNvPr>
          <p:cNvSpPr/>
          <p:nvPr/>
        </p:nvSpPr>
        <p:spPr>
          <a:xfrm>
            <a:off x="7427840" y="2563113"/>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+5</a:t>
            </a:r>
          </a:p>
        </p:txBody>
      </p:sp>
      <p:sp>
        <p:nvSpPr>
          <p:cNvPr id="55" name="Rectangle: Rounded Corners 54">
            <a:extLst>
              <a:ext uri="{FF2B5EF4-FFF2-40B4-BE49-F238E27FC236}">
                <a16:creationId xmlns:a16="http://schemas.microsoft.com/office/drawing/2014/main" id="{C9FA9926-0F72-4D7B-BB14-8BD355EC6C05}"/>
              </a:ext>
            </a:extLst>
          </p:cNvPr>
          <p:cNvSpPr/>
          <p:nvPr/>
        </p:nvSpPr>
        <p:spPr>
          <a:xfrm>
            <a:off x="9864351" y="2563113"/>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+10</a:t>
            </a:r>
          </a:p>
        </p:txBody>
      </p:sp>
      <p:sp>
        <p:nvSpPr>
          <p:cNvPr id="66" name="Rectangle: Rounded Corners 65">
            <a:extLst>
              <a:ext uri="{FF2B5EF4-FFF2-40B4-BE49-F238E27FC236}">
                <a16:creationId xmlns:a16="http://schemas.microsoft.com/office/drawing/2014/main" id="{CB46767F-F335-48A0-A0EE-FFF07BA0E5F8}"/>
              </a:ext>
            </a:extLst>
          </p:cNvPr>
          <p:cNvSpPr/>
          <p:nvPr/>
        </p:nvSpPr>
        <p:spPr>
          <a:xfrm>
            <a:off x="153848" y="4196989"/>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+5</a:t>
            </a:r>
          </a:p>
        </p:txBody>
      </p:sp>
      <p:sp>
        <p:nvSpPr>
          <p:cNvPr id="67" name="Rectangle: Rounded Corners 66">
            <a:extLst>
              <a:ext uri="{FF2B5EF4-FFF2-40B4-BE49-F238E27FC236}">
                <a16:creationId xmlns:a16="http://schemas.microsoft.com/office/drawing/2014/main" id="{7F980598-7FD9-439F-9187-9D6B3641D7A0}"/>
              </a:ext>
            </a:extLst>
          </p:cNvPr>
          <p:cNvSpPr/>
          <p:nvPr/>
        </p:nvSpPr>
        <p:spPr>
          <a:xfrm>
            <a:off x="2538809" y="4196988"/>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+10</a:t>
            </a:r>
          </a:p>
        </p:txBody>
      </p:sp>
      <p:sp>
        <p:nvSpPr>
          <p:cNvPr id="68" name="Rectangle: Rounded Corners 67">
            <a:extLst>
              <a:ext uri="{FF2B5EF4-FFF2-40B4-BE49-F238E27FC236}">
                <a16:creationId xmlns:a16="http://schemas.microsoft.com/office/drawing/2014/main" id="{299F7FE8-F86C-4A48-A285-D4B6259A6A1B}"/>
              </a:ext>
            </a:extLst>
          </p:cNvPr>
          <p:cNvSpPr/>
          <p:nvPr/>
        </p:nvSpPr>
        <p:spPr>
          <a:xfrm>
            <a:off x="4975320" y="4196988"/>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schemeClr val="tx1"/>
              </a:solidFill>
            </a:endParaRPr>
          </a:p>
        </p:txBody>
      </p:sp>
      <p:sp>
        <p:nvSpPr>
          <p:cNvPr id="69" name="Rectangle: Rounded Corners 68">
            <a:extLst>
              <a:ext uri="{FF2B5EF4-FFF2-40B4-BE49-F238E27FC236}">
                <a16:creationId xmlns:a16="http://schemas.microsoft.com/office/drawing/2014/main" id="{E4AC2169-09A8-443F-BF4B-62AC19AF7629}"/>
              </a:ext>
            </a:extLst>
          </p:cNvPr>
          <p:cNvSpPr/>
          <p:nvPr/>
        </p:nvSpPr>
        <p:spPr>
          <a:xfrm>
            <a:off x="7411831" y="4196988"/>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+10</a:t>
            </a:r>
          </a:p>
        </p:txBody>
      </p:sp>
      <p:sp>
        <p:nvSpPr>
          <p:cNvPr id="70" name="Rectangle: Rounded Corners 69">
            <a:extLst>
              <a:ext uri="{FF2B5EF4-FFF2-40B4-BE49-F238E27FC236}">
                <a16:creationId xmlns:a16="http://schemas.microsoft.com/office/drawing/2014/main" id="{E49446C8-71DD-4C7B-8ED0-1483FB7AFEE3}"/>
              </a:ext>
            </a:extLst>
          </p:cNvPr>
          <p:cNvSpPr/>
          <p:nvPr/>
        </p:nvSpPr>
        <p:spPr>
          <a:xfrm>
            <a:off x="9848342" y="4196988"/>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+5</a:t>
            </a:r>
          </a:p>
        </p:txBody>
      </p:sp>
      <p:sp>
        <p:nvSpPr>
          <p:cNvPr id="71" name="Rectangle: Rounded Corners 70">
            <a:extLst>
              <a:ext uri="{FF2B5EF4-FFF2-40B4-BE49-F238E27FC236}">
                <a16:creationId xmlns:a16="http://schemas.microsoft.com/office/drawing/2014/main" id="{4B7007FA-C23C-4613-A942-C03399BD1E55}"/>
              </a:ext>
            </a:extLst>
          </p:cNvPr>
          <p:cNvSpPr/>
          <p:nvPr/>
        </p:nvSpPr>
        <p:spPr>
          <a:xfrm>
            <a:off x="153848" y="5179672"/>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+10</a:t>
            </a:r>
          </a:p>
        </p:txBody>
      </p:sp>
      <p:sp>
        <p:nvSpPr>
          <p:cNvPr id="72" name="Rectangle: Rounded Corners 71">
            <a:extLst>
              <a:ext uri="{FF2B5EF4-FFF2-40B4-BE49-F238E27FC236}">
                <a16:creationId xmlns:a16="http://schemas.microsoft.com/office/drawing/2014/main" id="{F9EE591A-774E-424D-AC7E-559FD0DA5A73}"/>
              </a:ext>
            </a:extLst>
          </p:cNvPr>
          <p:cNvSpPr/>
          <p:nvPr/>
        </p:nvSpPr>
        <p:spPr>
          <a:xfrm>
            <a:off x="2538809" y="5179671"/>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+5</a:t>
            </a:r>
          </a:p>
        </p:txBody>
      </p:sp>
      <p:sp>
        <p:nvSpPr>
          <p:cNvPr id="73" name="Rectangle: Rounded Corners 72">
            <a:extLst>
              <a:ext uri="{FF2B5EF4-FFF2-40B4-BE49-F238E27FC236}">
                <a16:creationId xmlns:a16="http://schemas.microsoft.com/office/drawing/2014/main" id="{F9388610-8E52-433B-A0DC-D52FF8A4DD1B}"/>
              </a:ext>
            </a:extLst>
          </p:cNvPr>
          <p:cNvSpPr/>
          <p:nvPr/>
        </p:nvSpPr>
        <p:spPr>
          <a:xfrm>
            <a:off x="4975320" y="5179671"/>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+5</a:t>
            </a:r>
          </a:p>
        </p:txBody>
      </p:sp>
      <p:sp>
        <p:nvSpPr>
          <p:cNvPr id="74" name="Rectangle: Rounded Corners 73">
            <a:extLst>
              <a:ext uri="{FF2B5EF4-FFF2-40B4-BE49-F238E27FC236}">
                <a16:creationId xmlns:a16="http://schemas.microsoft.com/office/drawing/2014/main" id="{0EE4011E-A369-4990-9527-B596D205F69D}"/>
              </a:ext>
            </a:extLst>
          </p:cNvPr>
          <p:cNvSpPr/>
          <p:nvPr/>
        </p:nvSpPr>
        <p:spPr>
          <a:xfrm>
            <a:off x="7411831" y="5179671"/>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+5</a:t>
            </a:r>
          </a:p>
        </p:txBody>
      </p:sp>
      <p:sp>
        <p:nvSpPr>
          <p:cNvPr id="75" name="Rectangle: Rounded Corners 74">
            <a:extLst>
              <a:ext uri="{FF2B5EF4-FFF2-40B4-BE49-F238E27FC236}">
                <a16:creationId xmlns:a16="http://schemas.microsoft.com/office/drawing/2014/main" id="{06F0F77A-8A4C-49D2-B996-030DB318E07C}"/>
              </a:ext>
            </a:extLst>
          </p:cNvPr>
          <p:cNvSpPr/>
          <p:nvPr/>
        </p:nvSpPr>
        <p:spPr>
          <a:xfrm>
            <a:off x="9848342" y="5179671"/>
            <a:ext cx="2209342" cy="757357"/>
          </a:xfrm>
          <a:prstGeom prst="roundRect">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+10</a:t>
            </a:r>
          </a:p>
        </p:txBody>
      </p:sp>
      <p:pic>
        <p:nvPicPr>
          <p:cNvPr id="1026" name="Picture 2" descr="Bomb Images | Free Photos, PNG Stickers, Wallpapers &amp; Backgrounds - rawpixel">
            <a:extLst>
              <a:ext uri="{FF2B5EF4-FFF2-40B4-BE49-F238E27FC236}">
                <a16:creationId xmlns:a16="http://schemas.microsoft.com/office/drawing/2014/main" id="{91BCD051-3E0B-434C-96AB-D8C03832E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436" y="4221907"/>
            <a:ext cx="655128" cy="655128"/>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66B8EC0D-32B5-4380-B303-062F5BEF38EE}"/>
              </a:ext>
            </a:extLst>
          </p:cNvPr>
          <p:cNvSpPr/>
          <p:nvPr/>
        </p:nvSpPr>
        <p:spPr>
          <a:xfrm>
            <a:off x="169553" y="1593925"/>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13 games</a:t>
            </a:r>
          </a:p>
        </p:txBody>
      </p:sp>
      <p:sp>
        <p:nvSpPr>
          <p:cNvPr id="86" name="Rectangle: Rounded Corners 85">
            <a:extLst>
              <a:ext uri="{FF2B5EF4-FFF2-40B4-BE49-F238E27FC236}">
                <a16:creationId xmlns:a16="http://schemas.microsoft.com/office/drawing/2014/main" id="{8241B8E0-A5DE-4A70-87F1-CDCBA9CC6CF9}"/>
              </a:ext>
            </a:extLst>
          </p:cNvPr>
          <p:cNvSpPr/>
          <p:nvPr/>
        </p:nvSpPr>
        <p:spPr>
          <a:xfrm>
            <a:off x="2555303" y="1580430"/>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12 cars</a:t>
            </a:r>
          </a:p>
        </p:txBody>
      </p:sp>
      <p:sp>
        <p:nvSpPr>
          <p:cNvPr id="87" name="Rectangle: Rounded Corners 86">
            <a:extLst>
              <a:ext uri="{FF2B5EF4-FFF2-40B4-BE49-F238E27FC236}">
                <a16:creationId xmlns:a16="http://schemas.microsoft.com/office/drawing/2014/main" id="{79995A69-663E-4162-83E6-B1FF6FC4DC92}"/>
              </a:ext>
            </a:extLst>
          </p:cNvPr>
          <p:cNvSpPr/>
          <p:nvPr/>
        </p:nvSpPr>
        <p:spPr>
          <a:xfrm>
            <a:off x="4991329" y="1593925"/>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5 bikes</a:t>
            </a:r>
          </a:p>
        </p:txBody>
      </p:sp>
      <p:sp>
        <p:nvSpPr>
          <p:cNvPr id="88" name="Rectangle: Rounded Corners 87">
            <a:extLst>
              <a:ext uri="{FF2B5EF4-FFF2-40B4-BE49-F238E27FC236}">
                <a16:creationId xmlns:a16="http://schemas.microsoft.com/office/drawing/2014/main" id="{BB8CACFA-BF52-4117-814E-2D0205D5DB7B}"/>
              </a:ext>
            </a:extLst>
          </p:cNvPr>
          <p:cNvSpPr/>
          <p:nvPr/>
        </p:nvSpPr>
        <p:spPr>
          <a:xfrm>
            <a:off x="7427840" y="1593925"/>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13 prizes</a:t>
            </a:r>
          </a:p>
        </p:txBody>
      </p:sp>
      <p:sp>
        <p:nvSpPr>
          <p:cNvPr id="89" name="Rectangle: Rounded Corners 88">
            <a:extLst>
              <a:ext uri="{FF2B5EF4-FFF2-40B4-BE49-F238E27FC236}">
                <a16:creationId xmlns:a16="http://schemas.microsoft.com/office/drawing/2014/main" id="{14C7D96E-BF25-479E-BFF5-A935395906EB}"/>
              </a:ext>
            </a:extLst>
          </p:cNvPr>
          <p:cNvSpPr/>
          <p:nvPr/>
        </p:nvSpPr>
        <p:spPr>
          <a:xfrm>
            <a:off x="9864351" y="1580430"/>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6 games</a:t>
            </a:r>
          </a:p>
        </p:txBody>
      </p:sp>
      <p:sp>
        <p:nvSpPr>
          <p:cNvPr id="91" name="Rectangle: Rounded Corners 90">
            <a:extLst>
              <a:ext uri="{FF2B5EF4-FFF2-40B4-BE49-F238E27FC236}">
                <a16:creationId xmlns:a16="http://schemas.microsoft.com/office/drawing/2014/main" id="{2CE8E6D1-C885-46EB-AB7E-FD67F51163FB}"/>
              </a:ext>
            </a:extLst>
          </p:cNvPr>
          <p:cNvSpPr/>
          <p:nvPr/>
        </p:nvSpPr>
        <p:spPr>
          <a:xfrm>
            <a:off x="169553" y="2573441"/>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17 drinks</a:t>
            </a:r>
          </a:p>
        </p:txBody>
      </p:sp>
      <p:sp>
        <p:nvSpPr>
          <p:cNvPr id="92" name="Rectangle: Rounded Corners 91">
            <a:extLst>
              <a:ext uri="{FF2B5EF4-FFF2-40B4-BE49-F238E27FC236}">
                <a16:creationId xmlns:a16="http://schemas.microsoft.com/office/drawing/2014/main" id="{18B2D4C5-5897-4621-8F53-CFDE3CA33F4B}"/>
              </a:ext>
            </a:extLst>
          </p:cNvPr>
          <p:cNvSpPr/>
          <p:nvPr/>
        </p:nvSpPr>
        <p:spPr>
          <a:xfrm>
            <a:off x="2555303" y="2559946"/>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8 dishes</a:t>
            </a:r>
          </a:p>
        </p:txBody>
      </p:sp>
      <p:sp>
        <p:nvSpPr>
          <p:cNvPr id="93" name="Rectangle: Rounded Corners 92">
            <a:extLst>
              <a:ext uri="{FF2B5EF4-FFF2-40B4-BE49-F238E27FC236}">
                <a16:creationId xmlns:a16="http://schemas.microsoft.com/office/drawing/2014/main" id="{688D5779-34EB-48A1-9A0C-D30AD9E87014}"/>
              </a:ext>
            </a:extLst>
          </p:cNvPr>
          <p:cNvSpPr/>
          <p:nvPr/>
        </p:nvSpPr>
        <p:spPr>
          <a:xfrm>
            <a:off x="4991329" y="2573441"/>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20 coins</a:t>
            </a:r>
          </a:p>
        </p:txBody>
      </p:sp>
      <p:sp>
        <p:nvSpPr>
          <p:cNvPr id="94" name="Rectangle: Rounded Corners 93">
            <a:extLst>
              <a:ext uri="{FF2B5EF4-FFF2-40B4-BE49-F238E27FC236}">
                <a16:creationId xmlns:a16="http://schemas.microsoft.com/office/drawing/2014/main" id="{AA35B645-A69B-40D9-86B3-1A52D3E3BBB1}"/>
              </a:ext>
            </a:extLst>
          </p:cNvPr>
          <p:cNvSpPr/>
          <p:nvPr/>
        </p:nvSpPr>
        <p:spPr>
          <a:xfrm>
            <a:off x="7427840" y="2573441"/>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3 keys</a:t>
            </a:r>
          </a:p>
        </p:txBody>
      </p:sp>
      <p:sp>
        <p:nvSpPr>
          <p:cNvPr id="95" name="Rectangle: Rounded Corners 94">
            <a:extLst>
              <a:ext uri="{FF2B5EF4-FFF2-40B4-BE49-F238E27FC236}">
                <a16:creationId xmlns:a16="http://schemas.microsoft.com/office/drawing/2014/main" id="{1C942C57-0B40-4C30-8D85-FA78B46E92A8}"/>
              </a:ext>
            </a:extLst>
          </p:cNvPr>
          <p:cNvSpPr/>
          <p:nvPr/>
        </p:nvSpPr>
        <p:spPr>
          <a:xfrm>
            <a:off x="9864351" y="2559946"/>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19 songs</a:t>
            </a:r>
          </a:p>
        </p:txBody>
      </p:sp>
      <p:sp>
        <p:nvSpPr>
          <p:cNvPr id="96" name="Rectangle: Rounded Corners 95">
            <a:extLst>
              <a:ext uri="{FF2B5EF4-FFF2-40B4-BE49-F238E27FC236}">
                <a16:creationId xmlns:a16="http://schemas.microsoft.com/office/drawing/2014/main" id="{AFB9D57B-1790-48AD-9222-204AE46E8130}"/>
              </a:ext>
            </a:extLst>
          </p:cNvPr>
          <p:cNvSpPr/>
          <p:nvPr/>
        </p:nvSpPr>
        <p:spPr>
          <a:xfrm>
            <a:off x="153544" y="4201731"/>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11 films</a:t>
            </a:r>
          </a:p>
        </p:txBody>
      </p:sp>
      <p:sp>
        <p:nvSpPr>
          <p:cNvPr id="97" name="Rectangle: Rounded Corners 96">
            <a:extLst>
              <a:ext uri="{FF2B5EF4-FFF2-40B4-BE49-F238E27FC236}">
                <a16:creationId xmlns:a16="http://schemas.microsoft.com/office/drawing/2014/main" id="{31469380-0210-40FB-A2A8-5B15A960FD67}"/>
              </a:ext>
            </a:extLst>
          </p:cNvPr>
          <p:cNvSpPr/>
          <p:nvPr/>
        </p:nvSpPr>
        <p:spPr>
          <a:xfrm>
            <a:off x="2539294" y="4188236"/>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10 trains</a:t>
            </a:r>
          </a:p>
        </p:txBody>
      </p:sp>
      <p:sp>
        <p:nvSpPr>
          <p:cNvPr id="98" name="Rectangle: Rounded Corners 97">
            <a:extLst>
              <a:ext uri="{FF2B5EF4-FFF2-40B4-BE49-F238E27FC236}">
                <a16:creationId xmlns:a16="http://schemas.microsoft.com/office/drawing/2014/main" id="{2EFF2915-C546-4B8F-9F96-29CF39C194DB}"/>
              </a:ext>
            </a:extLst>
          </p:cNvPr>
          <p:cNvSpPr/>
          <p:nvPr/>
        </p:nvSpPr>
        <p:spPr>
          <a:xfrm>
            <a:off x="4991329" y="4203735"/>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16 buses</a:t>
            </a:r>
          </a:p>
        </p:txBody>
      </p:sp>
      <p:sp>
        <p:nvSpPr>
          <p:cNvPr id="99" name="Rectangle: Rounded Corners 98">
            <a:extLst>
              <a:ext uri="{FF2B5EF4-FFF2-40B4-BE49-F238E27FC236}">
                <a16:creationId xmlns:a16="http://schemas.microsoft.com/office/drawing/2014/main" id="{C97D5EDC-2547-4209-9F2C-97113F71BDC0}"/>
              </a:ext>
            </a:extLst>
          </p:cNvPr>
          <p:cNvSpPr/>
          <p:nvPr/>
        </p:nvSpPr>
        <p:spPr>
          <a:xfrm>
            <a:off x="7411831" y="4201731"/>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12 cameras</a:t>
            </a:r>
          </a:p>
        </p:txBody>
      </p:sp>
      <p:sp>
        <p:nvSpPr>
          <p:cNvPr id="100" name="Rectangle: Rounded Corners 99">
            <a:extLst>
              <a:ext uri="{FF2B5EF4-FFF2-40B4-BE49-F238E27FC236}">
                <a16:creationId xmlns:a16="http://schemas.microsoft.com/office/drawing/2014/main" id="{CDB1F6A2-0F84-4413-B271-C88C9A08C0AA}"/>
              </a:ext>
            </a:extLst>
          </p:cNvPr>
          <p:cNvSpPr/>
          <p:nvPr/>
        </p:nvSpPr>
        <p:spPr>
          <a:xfrm>
            <a:off x="9848342" y="4188236"/>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15 phones</a:t>
            </a:r>
          </a:p>
        </p:txBody>
      </p:sp>
      <p:sp>
        <p:nvSpPr>
          <p:cNvPr id="101" name="Rectangle: Rounded Corners 100">
            <a:extLst>
              <a:ext uri="{FF2B5EF4-FFF2-40B4-BE49-F238E27FC236}">
                <a16:creationId xmlns:a16="http://schemas.microsoft.com/office/drawing/2014/main" id="{72D76A62-4C9A-4CF4-9C7D-34B5EEBCA105}"/>
              </a:ext>
            </a:extLst>
          </p:cNvPr>
          <p:cNvSpPr/>
          <p:nvPr/>
        </p:nvSpPr>
        <p:spPr>
          <a:xfrm>
            <a:off x="153544" y="5181247"/>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13 questions</a:t>
            </a:r>
          </a:p>
        </p:txBody>
      </p:sp>
      <p:sp>
        <p:nvSpPr>
          <p:cNvPr id="102" name="Rectangle: Rounded Corners 101">
            <a:extLst>
              <a:ext uri="{FF2B5EF4-FFF2-40B4-BE49-F238E27FC236}">
                <a16:creationId xmlns:a16="http://schemas.microsoft.com/office/drawing/2014/main" id="{45B5647D-DA74-4A4F-889B-14914EF09145}"/>
              </a:ext>
            </a:extLst>
          </p:cNvPr>
          <p:cNvSpPr/>
          <p:nvPr/>
        </p:nvSpPr>
        <p:spPr>
          <a:xfrm>
            <a:off x="2539294" y="5167752"/>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4 answers</a:t>
            </a:r>
          </a:p>
        </p:txBody>
      </p:sp>
      <p:sp>
        <p:nvSpPr>
          <p:cNvPr id="103" name="Rectangle: Rounded Corners 102">
            <a:extLst>
              <a:ext uri="{FF2B5EF4-FFF2-40B4-BE49-F238E27FC236}">
                <a16:creationId xmlns:a16="http://schemas.microsoft.com/office/drawing/2014/main" id="{B7CCB9FC-BED2-4CF4-95F0-E8D0BA4C3B94}"/>
              </a:ext>
            </a:extLst>
          </p:cNvPr>
          <p:cNvSpPr/>
          <p:nvPr/>
        </p:nvSpPr>
        <p:spPr>
          <a:xfrm>
            <a:off x="4975320" y="5181247"/>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5 messages</a:t>
            </a:r>
          </a:p>
        </p:txBody>
      </p:sp>
      <p:sp>
        <p:nvSpPr>
          <p:cNvPr id="104" name="Rectangle: Rounded Corners 103">
            <a:extLst>
              <a:ext uri="{FF2B5EF4-FFF2-40B4-BE49-F238E27FC236}">
                <a16:creationId xmlns:a16="http://schemas.microsoft.com/office/drawing/2014/main" id="{7AE7295A-1175-433C-8A41-1746DEC83B3C}"/>
              </a:ext>
            </a:extLst>
          </p:cNvPr>
          <p:cNvSpPr/>
          <p:nvPr/>
        </p:nvSpPr>
        <p:spPr>
          <a:xfrm>
            <a:off x="7411831" y="5181247"/>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14 letters</a:t>
            </a:r>
          </a:p>
        </p:txBody>
      </p:sp>
      <p:sp>
        <p:nvSpPr>
          <p:cNvPr id="105" name="Rectangle: Rounded Corners 104">
            <a:extLst>
              <a:ext uri="{FF2B5EF4-FFF2-40B4-BE49-F238E27FC236}">
                <a16:creationId xmlns:a16="http://schemas.microsoft.com/office/drawing/2014/main" id="{62B0B5F5-E3E2-4190-8042-8C79A7BE6D22}"/>
              </a:ext>
            </a:extLst>
          </p:cNvPr>
          <p:cNvSpPr/>
          <p:nvPr/>
        </p:nvSpPr>
        <p:spPr>
          <a:xfrm>
            <a:off x="9848342" y="5167752"/>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18 books</a:t>
            </a:r>
          </a:p>
        </p:txBody>
      </p:sp>
      <p:pic>
        <p:nvPicPr>
          <p:cNvPr id="106" name="Picture 2" descr="Bomb Images | Free Photos, PNG Stickers, Wallpapers &amp; Backgrounds - rawpixel">
            <a:extLst>
              <a:ext uri="{FF2B5EF4-FFF2-40B4-BE49-F238E27FC236}">
                <a16:creationId xmlns:a16="http://schemas.microsoft.com/office/drawing/2014/main" id="{C78C46AB-DD79-49A3-8425-48B5054C2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4351" y="248388"/>
            <a:ext cx="655128" cy="655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067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8" restart="whenNotActive" fill="hold" evtFilter="cancelBubble" nodeType="interactiveSeq">
                <p:stCondLst>
                  <p:cond evt="onClick" delay="0">
                    <p:tgtEl>
                      <p:spTgt spid="8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86"/>
                                        </p:tgtEl>
                                      </p:cBhvr>
                                    </p:animEffect>
                                    <p:set>
                                      <p:cBhvr>
                                        <p:cTn id="13"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14" restart="whenNotActive" fill="hold" evtFilter="cancelBubble" nodeType="interactiveSeq">
                <p:stCondLst>
                  <p:cond evt="onClick" delay="0">
                    <p:tgtEl>
                      <p:spTgt spid="8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87"/>
                                        </p:tgtEl>
                                      </p:cBhvr>
                                    </p:animEffect>
                                    <p:set>
                                      <p:cBhvr>
                                        <p:cTn id="19"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20" restart="whenNotActive" fill="hold" evtFilter="cancelBubble" nodeType="interactiveSeq">
                <p:stCondLst>
                  <p:cond evt="onClick" delay="0">
                    <p:tgtEl>
                      <p:spTgt spid="8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88"/>
                                        </p:tgtEl>
                                      </p:cBhvr>
                                    </p:animEffect>
                                    <p:set>
                                      <p:cBhvr>
                                        <p:cTn id="25"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26" restart="whenNotActive" fill="hold" evtFilter="cancelBubble" nodeType="interactiveSeq">
                <p:stCondLst>
                  <p:cond evt="onClick" delay="0">
                    <p:tgtEl>
                      <p:spTgt spid="8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89"/>
                                        </p:tgtEl>
                                      </p:cBhvr>
                                    </p:animEffect>
                                    <p:set>
                                      <p:cBhvr>
                                        <p:cTn id="3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2" restart="whenNotActive" fill="hold" evtFilter="cancelBubble" nodeType="interactiveSeq">
                <p:stCondLst>
                  <p:cond evt="onClick" delay="0">
                    <p:tgtEl>
                      <p:spTgt spid="9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1"/>
                                        </p:tgtEl>
                                      </p:cBhvr>
                                    </p:animEffect>
                                    <p:set>
                                      <p:cBhvr>
                                        <p:cTn id="3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8" restart="whenNotActive" fill="hold" evtFilter="cancelBubble" nodeType="interactiveSeq">
                <p:stCondLst>
                  <p:cond evt="onClick" delay="0">
                    <p:tgtEl>
                      <p:spTgt spid="9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92"/>
                                        </p:tgtEl>
                                      </p:cBhvr>
                                    </p:animEffect>
                                    <p:set>
                                      <p:cBhvr>
                                        <p:cTn id="4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4" restart="whenNotActive" fill="hold" evtFilter="cancelBubble" nodeType="interactiveSeq">
                <p:stCondLst>
                  <p:cond evt="onClick" delay="0">
                    <p:tgtEl>
                      <p:spTgt spid="9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93"/>
                                        </p:tgtEl>
                                      </p:cBhvr>
                                    </p:animEffect>
                                    <p:set>
                                      <p:cBhvr>
                                        <p:cTn id="4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50" restart="whenNotActive" fill="hold" evtFilter="cancelBubble" nodeType="interactiveSeq">
                <p:stCondLst>
                  <p:cond evt="onClick" delay="0">
                    <p:tgtEl>
                      <p:spTgt spid="9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94"/>
                                        </p:tgtEl>
                                      </p:cBhvr>
                                    </p:animEffect>
                                    <p:set>
                                      <p:cBhvr>
                                        <p:cTn id="55"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56" restart="whenNotActive" fill="hold" evtFilter="cancelBubble" nodeType="interactiveSeq">
                <p:stCondLst>
                  <p:cond evt="onClick" delay="0">
                    <p:tgtEl>
                      <p:spTgt spid="9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95"/>
                                        </p:tgtEl>
                                      </p:cBhvr>
                                    </p:animEffect>
                                    <p:set>
                                      <p:cBhvr>
                                        <p:cTn id="61"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62" restart="whenNotActive" fill="hold" evtFilter="cancelBubble" nodeType="interactiveSeq">
                <p:stCondLst>
                  <p:cond evt="onClick" delay="0">
                    <p:tgtEl>
                      <p:spTgt spid="9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96"/>
                                        </p:tgtEl>
                                      </p:cBhvr>
                                    </p:animEffect>
                                    <p:set>
                                      <p:cBhvr>
                                        <p:cTn id="67"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68" restart="whenNotActive" fill="hold" evtFilter="cancelBubble" nodeType="interactiveSeq">
                <p:stCondLst>
                  <p:cond evt="onClick" delay="0">
                    <p:tgtEl>
                      <p:spTgt spid="97"/>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97"/>
                                        </p:tgtEl>
                                      </p:cBhvr>
                                    </p:animEffect>
                                    <p:set>
                                      <p:cBhvr>
                                        <p:cTn id="73"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74" restart="whenNotActive" fill="hold" evtFilter="cancelBubble" nodeType="interactiveSeq">
                <p:stCondLst>
                  <p:cond evt="onClick" delay="0">
                    <p:tgtEl>
                      <p:spTgt spid="98"/>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98"/>
                                        </p:tgtEl>
                                      </p:cBhvr>
                                    </p:animEffect>
                                    <p:set>
                                      <p:cBhvr>
                                        <p:cTn id="79"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80" restart="whenNotActive" fill="hold" evtFilter="cancelBubble" nodeType="interactiveSeq">
                <p:stCondLst>
                  <p:cond evt="onClick" delay="0">
                    <p:tgtEl>
                      <p:spTgt spid="9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9"/>
                                        </p:tgtEl>
                                      </p:cBhvr>
                                    </p:animEffect>
                                    <p:set>
                                      <p:cBhvr>
                                        <p:cTn id="85"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86" restart="whenNotActive" fill="hold" evtFilter="cancelBubble" nodeType="interactiveSeq">
                <p:stCondLst>
                  <p:cond evt="onClick" delay="0">
                    <p:tgtEl>
                      <p:spTgt spid="100"/>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92" restart="whenNotActive" fill="hold" evtFilter="cancelBubble" nodeType="interactiveSeq">
                <p:stCondLst>
                  <p:cond evt="onClick" delay="0">
                    <p:tgtEl>
                      <p:spTgt spid="10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98" restart="whenNotActive" fill="hold" evtFilter="cancelBubble" nodeType="interactiveSeq">
                <p:stCondLst>
                  <p:cond evt="onClick" delay="0">
                    <p:tgtEl>
                      <p:spTgt spid="10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102"/>
                                        </p:tgtEl>
                                      </p:cBhvr>
                                    </p:animEffect>
                                    <p:set>
                                      <p:cBhvr>
                                        <p:cTn id="103"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04" restart="whenNotActive" fill="hold" evtFilter="cancelBubble" nodeType="interactiveSeq">
                <p:stCondLst>
                  <p:cond evt="onClick" delay="0">
                    <p:tgtEl>
                      <p:spTgt spid="103"/>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103"/>
                                        </p:tgtEl>
                                      </p:cBhvr>
                                    </p:animEffect>
                                    <p:set>
                                      <p:cBhvr>
                                        <p:cTn id="109"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110" restart="whenNotActive" fill="hold" evtFilter="cancelBubble" nodeType="interactiveSeq">
                <p:stCondLst>
                  <p:cond evt="onClick" delay="0">
                    <p:tgtEl>
                      <p:spTgt spid="10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104"/>
                                        </p:tgtEl>
                                      </p:cBhvr>
                                    </p:animEffect>
                                    <p:set>
                                      <p:cBhvr>
                                        <p:cTn id="115"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116" restart="whenNotActive" fill="hold" evtFilter="cancelBubble" nodeType="interactiveSeq">
                <p:stCondLst>
                  <p:cond evt="onClick" delay="0">
                    <p:tgtEl>
                      <p:spTgt spid="105"/>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105"/>
                                        </p:tgtEl>
                                      </p:cBhvr>
                                    </p:animEffect>
                                    <p:set>
                                      <p:cBhvr>
                                        <p:cTn id="121"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childTnLst>
        </p:cTn>
      </p:par>
    </p:tnLst>
    <p:bldLst>
      <p:bldP spid="76" grpId="0" animBg="1"/>
      <p:bldP spid="86" grpId="0" animBg="1"/>
      <p:bldP spid="87" grpId="0" animBg="1"/>
      <p:bldP spid="88" grpId="0" animBg="1"/>
      <p:bldP spid="89"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308600" cy="647577"/>
          </a:xfrm>
        </p:spPr>
        <p:txBody>
          <a:bodyPr>
            <a:normAutofit/>
          </a:bodyPr>
          <a:lstStyle/>
          <a:p>
            <a:r>
              <a:rPr lang="en-GB" sz="2400" dirty="0"/>
              <a:t>¿</a:t>
            </a:r>
            <a:r>
              <a:rPr lang="en-GB" sz="2400" dirty="0" err="1"/>
              <a:t>Cómo</a:t>
            </a:r>
            <a:r>
              <a:rPr lang="en-GB" sz="2400" dirty="0"/>
              <a:t> se dice </a:t>
            </a:r>
            <a:r>
              <a:rPr lang="en-GB" sz="2400" dirty="0" err="1"/>
              <a:t>en</a:t>
            </a:r>
            <a:r>
              <a:rPr lang="en-GB" sz="2400" dirty="0"/>
              <a:t> </a:t>
            </a:r>
            <a:r>
              <a:rPr lang="en-GB" sz="2400" dirty="0" err="1"/>
              <a:t>espanol</a:t>
            </a:r>
            <a:r>
              <a:rPr lang="en-GB" sz="2400" dirty="0"/>
              <a:t>?</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EB2573ED-B4A5-1D4C-AFCC-06101CBAFA6A}"/>
              </a:ext>
            </a:extLst>
          </p:cNvPr>
          <p:cNvSpPr txBox="1"/>
          <p:nvPr/>
        </p:nvSpPr>
        <p:spPr>
          <a:xfrm>
            <a:off x="153848" y="904831"/>
            <a:ext cx="25178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F0302020204030204"/>
              </a:rPr>
              <a:t>He has…	</a:t>
            </a:r>
          </a:p>
        </p:txBody>
      </p:sp>
      <p:sp>
        <p:nvSpPr>
          <p:cNvPr id="3" name="Rectangle: Rounded Corners 2">
            <a:extLst>
              <a:ext uri="{FF2B5EF4-FFF2-40B4-BE49-F238E27FC236}">
                <a16:creationId xmlns:a16="http://schemas.microsoft.com/office/drawing/2014/main" id="{27B8651A-0C83-4300-8CBD-00D580525F95}"/>
              </a:ext>
            </a:extLst>
          </p:cNvPr>
          <p:cNvSpPr/>
          <p:nvPr/>
        </p:nvSpPr>
        <p:spPr>
          <a:xfrm>
            <a:off x="153848" y="1511041"/>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13 games</a:t>
            </a:r>
          </a:p>
        </p:txBody>
      </p:sp>
      <p:sp>
        <p:nvSpPr>
          <p:cNvPr id="27" name="Rectangle: Rounded Corners 26">
            <a:extLst>
              <a:ext uri="{FF2B5EF4-FFF2-40B4-BE49-F238E27FC236}">
                <a16:creationId xmlns:a16="http://schemas.microsoft.com/office/drawing/2014/main" id="{3D136F9C-96CC-4F47-AF99-3CD609B105C2}"/>
              </a:ext>
            </a:extLst>
          </p:cNvPr>
          <p:cNvSpPr/>
          <p:nvPr/>
        </p:nvSpPr>
        <p:spPr>
          <a:xfrm>
            <a:off x="2538809" y="1511040"/>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12 cars</a:t>
            </a:r>
          </a:p>
        </p:txBody>
      </p:sp>
      <p:sp>
        <p:nvSpPr>
          <p:cNvPr id="28" name="Rectangle: Rounded Corners 27">
            <a:extLst>
              <a:ext uri="{FF2B5EF4-FFF2-40B4-BE49-F238E27FC236}">
                <a16:creationId xmlns:a16="http://schemas.microsoft.com/office/drawing/2014/main" id="{5A948333-DFC3-4E2B-A2F6-CE6717034D4C}"/>
              </a:ext>
            </a:extLst>
          </p:cNvPr>
          <p:cNvSpPr/>
          <p:nvPr/>
        </p:nvSpPr>
        <p:spPr>
          <a:xfrm>
            <a:off x="4975320" y="1511040"/>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5 bikes</a:t>
            </a:r>
          </a:p>
        </p:txBody>
      </p:sp>
      <p:sp>
        <p:nvSpPr>
          <p:cNvPr id="29" name="Rectangle: Rounded Corners 28">
            <a:extLst>
              <a:ext uri="{FF2B5EF4-FFF2-40B4-BE49-F238E27FC236}">
                <a16:creationId xmlns:a16="http://schemas.microsoft.com/office/drawing/2014/main" id="{116E07D1-1EC2-4F06-BF12-C900EFEC7808}"/>
              </a:ext>
            </a:extLst>
          </p:cNvPr>
          <p:cNvSpPr/>
          <p:nvPr/>
        </p:nvSpPr>
        <p:spPr>
          <a:xfrm>
            <a:off x="7411831" y="1511040"/>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13 prizes</a:t>
            </a:r>
          </a:p>
        </p:txBody>
      </p:sp>
      <p:sp>
        <p:nvSpPr>
          <p:cNvPr id="30" name="Rectangle: Rounded Corners 29">
            <a:extLst>
              <a:ext uri="{FF2B5EF4-FFF2-40B4-BE49-F238E27FC236}">
                <a16:creationId xmlns:a16="http://schemas.microsoft.com/office/drawing/2014/main" id="{0A9F57D9-7FA1-432C-ABD8-5F9E8381C147}"/>
              </a:ext>
            </a:extLst>
          </p:cNvPr>
          <p:cNvSpPr/>
          <p:nvPr/>
        </p:nvSpPr>
        <p:spPr>
          <a:xfrm>
            <a:off x="9848342" y="1511040"/>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6 games</a:t>
            </a:r>
          </a:p>
        </p:txBody>
      </p:sp>
      <p:sp>
        <p:nvSpPr>
          <p:cNvPr id="31" name="Rectangle: Rounded Corners 30">
            <a:extLst>
              <a:ext uri="{FF2B5EF4-FFF2-40B4-BE49-F238E27FC236}">
                <a16:creationId xmlns:a16="http://schemas.microsoft.com/office/drawing/2014/main" id="{B3A3452E-25E1-42F9-A795-50971BFA03A2}"/>
              </a:ext>
            </a:extLst>
          </p:cNvPr>
          <p:cNvSpPr/>
          <p:nvPr/>
        </p:nvSpPr>
        <p:spPr>
          <a:xfrm>
            <a:off x="153848" y="2493724"/>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17 drinks</a:t>
            </a:r>
          </a:p>
        </p:txBody>
      </p:sp>
      <p:sp>
        <p:nvSpPr>
          <p:cNvPr id="32" name="Rectangle: Rounded Corners 31">
            <a:extLst>
              <a:ext uri="{FF2B5EF4-FFF2-40B4-BE49-F238E27FC236}">
                <a16:creationId xmlns:a16="http://schemas.microsoft.com/office/drawing/2014/main" id="{09A6C726-C996-423B-8E2A-65526CF8B924}"/>
              </a:ext>
            </a:extLst>
          </p:cNvPr>
          <p:cNvSpPr/>
          <p:nvPr/>
        </p:nvSpPr>
        <p:spPr>
          <a:xfrm>
            <a:off x="2538809" y="2493723"/>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8 dishes</a:t>
            </a:r>
          </a:p>
        </p:txBody>
      </p:sp>
      <p:sp>
        <p:nvSpPr>
          <p:cNvPr id="33" name="Rectangle: Rounded Corners 32">
            <a:extLst>
              <a:ext uri="{FF2B5EF4-FFF2-40B4-BE49-F238E27FC236}">
                <a16:creationId xmlns:a16="http://schemas.microsoft.com/office/drawing/2014/main" id="{46402D9A-23BC-42D3-AA17-CA08862D108B}"/>
              </a:ext>
            </a:extLst>
          </p:cNvPr>
          <p:cNvSpPr/>
          <p:nvPr/>
        </p:nvSpPr>
        <p:spPr>
          <a:xfrm>
            <a:off x="4975320" y="2493723"/>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20 coins</a:t>
            </a:r>
          </a:p>
        </p:txBody>
      </p:sp>
      <p:sp>
        <p:nvSpPr>
          <p:cNvPr id="34" name="Rectangle: Rounded Corners 33">
            <a:extLst>
              <a:ext uri="{FF2B5EF4-FFF2-40B4-BE49-F238E27FC236}">
                <a16:creationId xmlns:a16="http://schemas.microsoft.com/office/drawing/2014/main" id="{E4B1B0F4-244D-4A8E-98C1-5D1458368FD1}"/>
              </a:ext>
            </a:extLst>
          </p:cNvPr>
          <p:cNvSpPr/>
          <p:nvPr/>
        </p:nvSpPr>
        <p:spPr>
          <a:xfrm>
            <a:off x="7411831" y="2493723"/>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3 keys</a:t>
            </a:r>
          </a:p>
        </p:txBody>
      </p:sp>
      <p:sp>
        <p:nvSpPr>
          <p:cNvPr id="35" name="Rectangle: Rounded Corners 34">
            <a:extLst>
              <a:ext uri="{FF2B5EF4-FFF2-40B4-BE49-F238E27FC236}">
                <a16:creationId xmlns:a16="http://schemas.microsoft.com/office/drawing/2014/main" id="{6353CB18-1768-4244-A14D-B9033EB06134}"/>
              </a:ext>
            </a:extLst>
          </p:cNvPr>
          <p:cNvSpPr/>
          <p:nvPr/>
        </p:nvSpPr>
        <p:spPr>
          <a:xfrm>
            <a:off x="9848342" y="2493723"/>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19 songs</a:t>
            </a:r>
          </a:p>
        </p:txBody>
      </p:sp>
      <p:sp>
        <p:nvSpPr>
          <p:cNvPr id="36" name="Rectangle: Rounded Corners 35">
            <a:extLst>
              <a:ext uri="{FF2B5EF4-FFF2-40B4-BE49-F238E27FC236}">
                <a16:creationId xmlns:a16="http://schemas.microsoft.com/office/drawing/2014/main" id="{9E224FCB-F0A2-4A49-9ADB-635DB073CC05}"/>
              </a:ext>
            </a:extLst>
          </p:cNvPr>
          <p:cNvSpPr/>
          <p:nvPr/>
        </p:nvSpPr>
        <p:spPr>
          <a:xfrm>
            <a:off x="153848" y="4196733"/>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11 films</a:t>
            </a:r>
          </a:p>
        </p:txBody>
      </p:sp>
      <p:sp>
        <p:nvSpPr>
          <p:cNvPr id="37" name="Rectangle: Rounded Corners 36">
            <a:extLst>
              <a:ext uri="{FF2B5EF4-FFF2-40B4-BE49-F238E27FC236}">
                <a16:creationId xmlns:a16="http://schemas.microsoft.com/office/drawing/2014/main" id="{90A1F7C9-32F4-4AB1-BD3A-BA043AC81665}"/>
              </a:ext>
            </a:extLst>
          </p:cNvPr>
          <p:cNvSpPr/>
          <p:nvPr/>
        </p:nvSpPr>
        <p:spPr>
          <a:xfrm>
            <a:off x="2538809" y="4196732"/>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10 trains</a:t>
            </a:r>
          </a:p>
        </p:txBody>
      </p:sp>
      <p:sp>
        <p:nvSpPr>
          <p:cNvPr id="38" name="Rectangle: Rounded Corners 37">
            <a:extLst>
              <a:ext uri="{FF2B5EF4-FFF2-40B4-BE49-F238E27FC236}">
                <a16:creationId xmlns:a16="http://schemas.microsoft.com/office/drawing/2014/main" id="{11027BB2-E83F-458A-8240-3C975AF26FF5}"/>
              </a:ext>
            </a:extLst>
          </p:cNvPr>
          <p:cNvSpPr/>
          <p:nvPr/>
        </p:nvSpPr>
        <p:spPr>
          <a:xfrm>
            <a:off x="4975320" y="4196732"/>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16 buses</a:t>
            </a:r>
          </a:p>
        </p:txBody>
      </p:sp>
      <p:sp>
        <p:nvSpPr>
          <p:cNvPr id="39" name="Rectangle: Rounded Corners 38">
            <a:extLst>
              <a:ext uri="{FF2B5EF4-FFF2-40B4-BE49-F238E27FC236}">
                <a16:creationId xmlns:a16="http://schemas.microsoft.com/office/drawing/2014/main" id="{31ABAEE8-BB54-41AE-91C6-F74021E8C4FB}"/>
              </a:ext>
            </a:extLst>
          </p:cNvPr>
          <p:cNvSpPr/>
          <p:nvPr/>
        </p:nvSpPr>
        <p:spPr>
          <a:xfrm>
            <a:off x="7411831" y="4196732"/>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12 cameras</a:t>
            </a:r>
          </a:p>
        </p:txBody>
      </p:sp>
      <p:sp>
        <p:nvSpPr>
          <p:cNvPr id="40" name="Rectangle: Rounded Corners 39">
            <a:extLst>
              <a:ext uri="{FF2B5EF4-FFF2-40B4-BE49-F238E27FC236}">
                <a16:creationId xmlns:a16="http://schemas.microsoft.com/office/drawing/2014/main" id="{5B4F7747-3D24-4916-AF3A-B89A8DD707C0}"/>
              </a:ext>
            </a:extLst>
          </p:cNvPr>
          <p:cNvSpPr/>
          <p:nvPr/>
        </p:nvSpPr>
        <p:spPr>
          <a:xfrm>
            <a:off x="9848342" y="4196732"/>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15 phones</a:t>
            </a:r>
          </a:p>
        </p:txBody>
      </p:sp>
      <p:sp>
        <p:nvSpPr>
          <p:cNvPr id="41" name="Rectangle: Rounded Corners 40">
            <a:extLst>
              <a:ext uri="{FF2B5EF4-FFF2-40B4-BE49-F238E27FC236}">
                <a16:creationId xmlns:a16="http://schemas.microsoft.com/office/drawing/2014/main" id="{D475A6D2-818D-4FF3-B187-C947FDF5A4D7}"/>
              </a:ext>
            </a:extLst>
          </p:cNvPr>
          <p:cNvSpPr/>
          <p:nvPr/>
        </p:nvSpPr>
        <p:spPr>
          <a:xfrm>
            <a:off x="153848" y="5179417"/>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13 questions</a:t>
            </a:r>
          </a:p>
        </p:txBody>
      </p:sp>
      <p:sp>
        <p:nvSpPr>
          <p:cNvPr id="42" name="Rectangle: Rounded Corners 41">
            <a:extLst>
              <a:ext uri="{FF2B5EF4-FFF2-40B4-BE49-F238E27FC236}">
                <a16:creationId xmlns:a16="http://schemas.microsoft.com/office/drawing/2014/main" id="{0533EBD7-B092-4428-8CAE-41DA9DD45208}"/>
              </a:ext>
            </a:extLst>
          </p:cNvPr>
          <p:cNvSpPr/>
          <p:nvPr/>
        </p:nvSpPr>
        <p:spPr>
          <a:xfrm>
            <a:off x="2538809" y="5179416"/>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4 answers</a:t>
            </a:r>
          </a:p>
        </p:txBody>
      </p:sp>
      <p:sp>
        <p:nvSpPr>
          <p:cNvPr id="43" name="Rectangle: Rounded Corners 42">
            <a:extLst>
              <a:ext uri="{FF2B5EF4-FFF2-40B4-BE49-F238E27FC236}">
                <a16:creationId xmlns:a16="http://schemas.microsoft.com/office/drawing/2014/main" id="{7A481779-CD95-43D6-AB0E-F32AE3D530F2}"/>
              </a:ext>
            </a:extLst>
          </p:cNvPr>
          <p:cNvSpPr/>
          <p:nvPr/>
        </p:nvSpPr>
        <p:spPr>
          <a:xfrm>
            <a:off x="4975320" y="5179416"/>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5 messages</a:t>
            </a:r>
          </a:p>
        </p:txBody>
      </p:sp>
      <p:sp>
        <p:nvSpPr>
          <p:cNvPr id="44" name="Rectangle: Rounded Corners 43">
            <a:extLst>
              <a:ext uri="{FF2B5EF4-FFF2-40B4-BE49-F238E27FC236}">
                <a16:creationId xmlns:a16="http://schemas.microsoft.com/office/drawing/2014/main" id="{61A0FA82-127A-4A8E-BD6D-70848F791A6F}"/>
              </a:ext>
            </a:extLst>
          </p:cNvPr>
          <p:cNvSpPr/>
          <p:nvPr/>
        </p:nvSpPr>
        <p:spPr>
          <a:xfrm>
            <a:off x="7411831" y="5179416"/>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14 letters</a:t>
            </a:r>
          </a:p>
        </p:txBody>
      </p:sp>
      <p:sp>
        <p:nvSpPr>
          <p:cNvPr id="45" name="Rectangle: Rounded Corners 44">
            <a:extLst>
              <a:ext uri="{FF2B5EF4-FFF2-40B4-BE49-F238E27FC236}">
                <a16:creationId xmlns:a16="http://schemas.microsoft.com/office/drawing/2014/main" id="{0E483CE3-0126-4D60-B84C-576179CD5190}"/>
              </a:ext>
            </a:extLst>
          </p:cNvPr>
          <p:cNvSpPr/>
          <p:nvPr/>
        </p:nvSpPr>
        <p:spPr>
          <a:xfrm>
            <a:off x="9848342" y="5179416"/>
            <a:ext cx="2209342" cy="757357"/>
          </a:xfrm>
          <a:prstGeom prst="roundRect">
            <a:avLst/>
          </a:prstGeom>
          <a:solidFill>
            <a:schemeClr val="accent4"/>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18 books</a:t>
            </a:r>
          </a:p>
        </p:txBody>
      </p:sp>
      <p:sp>
        <p:nvSpPr>
          <p:cNvPr id="46" name="TextBox 45">
            <a:extLst>
              <a:ext uri="{FF2B5EF4-FFF2-40B4-BE49-F238E27FC236}">
                <a16:creationId xmlns:a16="http://schemas.microsoft.com/office/drawing/2014/main" id="{DD074391-0C8F-4D86-A1B0-BBA46251A0BA}"/>
              </a:ext>
            </a:extLst>
          </p:cNvPr>
          <p:cNvSpPr txBox="1"/>
          <p:nvPr/>
        </p:nvSpPr>
        <p:spPr>
          <a:xfrm>
            <a:off x="153848" y="3554607"/>
            <a:ext cx="6145480" cy="523220"/>
          </a:xfrm>
          <a:prstGeom prst="rect">
            <a:avLst/>
          </a:prstGeom>
          <a:noFill/>
        </p:spPr>
        <p:txBody>
          <a:bodyPr wrap="square">
            <a:spAutoFit/>
          </a:bodyPr>
          <a:lstStyle/>
          <a:p>
            <a:r>
              <a:rPr lang="en-US" sz="2800" b="1" dirty="0">
                <a:latin typeface="Century Gothic" panose="020F0302020204030204"/>
              </a:rPr>
              <a:t>She has…</a:t>
            </a:r>
            <a:endParaRPr lang="en-GB" sz="2800" dirty="0"/>
          </a:p>
        </p:txBody>
      </p:sp>
    </p:spTree>
    <p:extLst>
      <p:ext uri="{BB962C8B-B14F-4D97-AF65-F5344CB8AC3E}">
        <p14:creationId xmlns:p14="http://schemas.microsoft.com/office/powerpoint/2010/main" val="2392630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400" dirty="0">
                <a:solidFill>
                  <a:prstClr val="white"/>
                </a:solidFill>
                <a:latin typeface="Century Gothic" panose="020B0502020202020204" pitchFamily="34" charset="0"/>
              </a:rPr>
              <a:t>1.2</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a:t>
            </a:r>
            <a:r>
              <a:rPr lang="en-GB" sz="2400" dirty="0">
                <a:solidFill>
                  <a:prstClr val="white"/>
                </a:solidFill>
                <a:latin typeface="Century Gothic" panose="020B0502020202020204" pitchFamily="34" charset="0"/>
              </a:rPr>
              <a:t>20</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t>
            </a:r>
            <a:r>
              <a:rPr lang="en-GB" sz="1600" dirty="0">
                <a:solidFill>
                  <a:prstClr val="white"/>
                </a:solidFill>
                <a:latin typeface="Century Gothic" panose="020B0502020202020204" pitchFamily="34" charset="0"/>
              </a:rPr>
              <a:t>H</a:t>
            </a:r>
            <a:r>
              <a:rPr kumimoji="0" lang="en-GB" sz="1600" b="0" i="0" u="none" strike="noStrike" kern="1200" cap="none" spc="0" normalizeH="0" noProof="0" dirty="0" err="1">
                <a:ln>
                  <a:noFill/>
                </a:ln>
                <a:solidFill>
                  <a:prstClr val="white"/>
                </a:solidFill>
                <a:effectLst/>
                <a:uLnTx/>
                <a:uFillTx/>
                <a:latin typeface="Century Gothic" panose="020B0502020202020204" pitchFamily="34" charset="0"/>
                <a:ea typeface="+mj-ea"/>
                <a:cs typeface="+mj-cs"/>
              </a:rPr>
              <a:t>obson</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600" dirty="0">
                <a:solidFill>
                  <a:prstClr val="white"/>
                </a:solidFill>
                <a:latin typeface="Century Gothic" panose="020B0502020202020204" pitchFamily="34" charset="0"/>
              </a:rPr>
              <a:t>Nick Avery / Rachel Hawkes</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09/11/23</a:t>
            </a:r>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59701" y="2456952"/>
            <a:ext cx="7138275" cy="1484251"/>
          </a:xfrm>
        </p:spPr>
        <p:txBody>
          <a:bodyPr>
            <a:normAutofit/>
          </a:bodyPr>
          <a:lstStyle/>
          <a:p>
            <a:pPr algn="l"/>
            <a:r>
              <a:rPr lang="en-GB" sz="2400" dirty="0">
                <a:solidFill>
                  <a:prstClr val="white"/>
                </a:solidFill>
              </a:rPr>
              <a:t>Idiomatic uses of tener + noun</a:t>
            </a:r>
            <a:endParaRPr lang="en-US" sz="2400" dirty="0"/>
          </a:p>
          <a:p>
            <a:pPr>
              <a:buClr>
                <a:srgbClr val="1F3864"/>
              </a:buClr>
              <a:buSzPts val="2600"/>
            </a:pPr>
            <a:r>
              <a:rPr lang="en-GB" sz="2400" dirty="0">
                <a:solidFill>
                  <a:prstClr val="white"/>
                </a:solidFill>
              </a:rPr>
              <a:t>SSCs: [CA], [CO], [CU] [revisited]</a:t>
            </a:r>
            <a:endParaRPr lang="pt-BR" sz="24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59701" y="1858831"/>
            <a:ext cx="8360585" cy="844550"/>
          </a:xfrm>
        </p:spPr>
        <p:txBody>
          <a:bodyPr>
            <a:normAutofit/>
          </a:bodyPr>
          <a:lstStyle/>
          <a:p>
            <a:r>
              <a:rPr lang="en-GB" sz="3600" b="1" dirty="0">
                <a:solidFill>
                  <a:prstClr val="white"/>
                </a:solidFill>
              </a:rPr>
              <a:t>Describing how people feel</a:t>
            </a:r>
            <a:endParaRPr lang="en-GB" sz="3600" dirty="0"/>
          </a:p>
        </p:txBody>
      </p:sp>
      <p:grpSp>
        <p:nvGrpSpPr>
          <p:cNvPr id="5" name="Group 4">
            <a:extLst>
              <a:ext uri="{FF2B5EF4-FFF2-40B4-BE49-F238E27FC236}">
                <a16:creationId xmlns:a16="http://schemas.microsoft.com/office/drawing/2014/main" id="{702A2410-1581-4C68-B2CB-38202AABBB66}"/>
              </a:ext>
            </a:extLst>
          </p:cNvPr>
          <p:cNvGrpSpPr/>
          <p:nvPr/>
        </p:nvGrpSpPr>
        <p:grpSpPr>
          <a:xfrm>
            <a:off x="5711220" y="3508254"/>
            <a:ext cx="6326248" cy="2607538"/>
            <a:chOff x="5169947" y="-48449"/>
            <a:chExt cx="4677182" cy="2198958"/>
          </a:xfrm>
        </p:grpSpPr>
        <p:grpSp>
          <p:nvGrpSpPr>
            <p:cNvPr id="6" name="Group 5">
              <a:extLst>
                <a:ext uri="{FF2B5EF4-FFF2-40B4-BE49-F238E27FC236}">
                  <a16:creationId xmlns:a16="http://schemas.microsoft.com/office/drawing/2014/main" id="{1A9C481A-C2CB-45B8-88AD-F8EE0FC8EC40}"/>
                </a:ext>
              </a:extLst>
            </p:cNvPr>
            <p:cNvGrpSpPr/>
            <p:nvPr/>
          </p:nvGrpSpPr>
          <p:grpSpPr>
            <a:xfrm>
              <a:off x="5169947" y="-48449"/>
              <a:ext cx="4123371" cy="2198958"/>
              <a:chOff x="5169947" y="-48449"/>
              <a:chExt cx="4123371" cy="2198958"/>
            </a:xfrm>
          </p:grpSpPr>
          <p:pic>
            <p:nvPicPr>
              <p:cNvPr id="11" name="Picture 10">
                <a:extLst>
                  <a:ext uri="{FF2B5EF4-FFF2-40B4-BE49-F238E27FC236}">
                    <a16:creationId xmlns:a16="http://schemas.microsoft.com/office/drawing/2014/main" id="{44939544-8F12-45B5-B07B-7A3092A2A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971" y="-48449"/>
                <a:ext cx="2649347" cy="2198958"/>
              </a:xfrm>
              <a:prstGeom prst="rect">
                <a:avLst/>
              </a:prstGeom>
            </p:spPr>
          </p:pic>
          <p:pic>
            <p:nvPicPr>
              <p:cNvPr id="12" name="Picture 11">
                <a:extLst>
                  <a:ext uri="{FF2B5EF4-FFF2-40B4-BE49-F238E27FC236}">
                    <a16:creationId xmlns:a16="http://schemas.microsoft.com/office/drawing/2014/main" id="{CEA2CE54-5665-4623-9AAB-89E7295ECA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9947" y="907306"/>
                <a:ext cx="1657604" cy="1243203"/>
              </a:xfrm>
              <a:prstGeom prst="rect">
                <a:avLst/>
              </a:prstGeom>
            </p:spPr>
          </p:pic>
        </p:grpSp>
        <p:grpSp>
          <p:nvGrpSpPr>
            <p:cNvPr id="7" name="Group 6">
              <a:extLst>
                <a:ext uri="{FF2B5EF4-FFF2-40B4-BE49-F238E27FC236}">
                  <a16:creationId xmlns:a16="http://schemas.microsoft.com/office/drawing/2014/main" id="{5544678A-FFF9-4264-8650-34CDD369E875}"/>
                </a:ext>
              </a:extLst>
            </p:cNvPr>
            <p:cNvGrpSpPr/>
            <p:nvPr/>
          </p:nvGrpSpPr>
          <p:grpSpPr>
            <a:xfrm>
              <a:off x="8601382" y="124787"/>
              <a:ext cx="1245747" cy="1705629"/>
              <a:chOff x="9200690" y="94719"/>
              <a:chExt cx="1245747" cy="1705629"/>
            </a:xfrm>
          </p:grpSpPr>
          <p:pic>
            <p:nvPicPr>
              <p:cNvPr id="8" name="Picture 7">
                <a:extLst>
                  <a:ext uri="{FF2B5EF4-FFF2-40B4-BE49-F238E27FC236}">
                    <a16:creationId xmlns:a16="http://schemas.microsoft.com/office/drawing/2014/main" id="{360417E8-12BF-41ED-BEFD-8DE24B1F6F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2139">
                <a:off x="9200690" y="94719"/>
                <a:ext cx="690503" cy="1131659"/>
              </a:xfrm>
              <a:prstGeom prst="rect">
                <a:avLst/>
              </a:prstGeom>
            </p:spPr>
          </p:pic>
          <p:pic>
            <p:nvPicPr>
              <p:cNvPr id="9" name="Picture 8">
                <a:extLst>
                  <a:ext uri="{FF2B5EF4-FFF2-40B4-BE49-F238E27FC236}">
                    <a16:creationId xmlns:a16="http://schemas.microsoft.com/office/drawing/2014/main" id="{D8B834CB-0A66-4EED-A4F8-B35D700581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1658">
                <a:off x="9730132" y="143455"/>
                <a:ext cx="716305" cy="1173944"/>
              </a:xfrm>
              <a:prstGeom prst="rect">
                <a:avLst/>
              </a:prstGeom>
            </p:spPr>
          </p:pic>
          <p:pic>
            <p:nvPicPr>
              <p:cNvPr id="10" name="Picture 9">
                <a:extLst>
                  <a:ext uri="{FF2B5EF4-FFF2-40B4-BE49-F238E27FC236}">
                    <a16:creationId xmlns:a16="http://schemas.microsoft.com/office/drawing/2014/main" id="{B87085AD-BB26-426D-AD0D-599605844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1658">
                <a:off x="9260750" y="527634"/>
                <a:ext cx="776572" cy="1272714"/>
              </a:xfrm>
              <a:prstGeom prst="rect">
                <a:avLst/>
              </a:prstGeom>
            </p:spPr>
          </p:pic>
        </p:grpSp>
      </p:grpSp>
    </p:spTree>
    <p:extLst>
      <p:ext uri="{BB962C8B-B14F-4D97-AF65-F5344CB8AC3E}">
        <p14:creationId xmlns:p14="http://schemas.microsoft.com/office/powerpoint/2010/main" val="830534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İUn</a:t>
            </a:r>
            <a:r>
              <a:rPr lang="en-GB" sz="3600" b="1" dirty="0">
                <a:solidFill>
                  <a:schemeClr val="bg1"/>
                </a:solidFill>
              </a:rPr>
              <a:t> </a:t>
            </a:r>
            <a:r>
              <a:rPr lang="en-GB" sz="3600" b="1" dirty="0" err="1">
                <a:solidFill>
                  <a:schemeClr val="bg1"/>
                </a:solidFill>
              </a:rPr>
              <a:t>minuto</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54215" y="96403"/>
            <a:ext cx="1266176"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164424" y="5509551"/>
            <a:ext cx="3455076"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a</a:t>
            </a:r>
            <a:r>
              <a:rPr kumimoji="0" lang="es-CO" sz="48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ntar</a:t>
            </a:r>
            <a:endParaRPr kumimoji="0" lang="es-CO" sz="48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157986" y="2870579"/>
            <a:ext cx="3461514"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a</a:t>
            </a:r>
            <a:r>
              <a:rPr kumimoji="0" lang="es-CO" sz="48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lle</a:t>
            </a:r>
            <a:endParaRPr kumimoji="0" lang="es-CO" sz="48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164424" y="3766998"/>
            <a:ext cx="3455076"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latin typeface="Century Gothic" panose="020B0502020202020204" pitchFamily="34" charset="0"/>
                <a:cs typeface="Calibri" panose="020F0502020204030204" pitchFamily="34" charset="0"/>
              </a:rPr>
              <a:t>en </a:t>
            </a:r>
            <a:r>
              <a:rPr lang="es-CO" sz="4800" dirty="0">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a</a:t>
            </a:r>
            <a:r>
              <a:rPr lang="es-CO" sz="4800" dirty="0" err="1">
                <a:latin typeface="Century Gothic" panose="020B0502020202020204" pitchFamily="34" charset="0"/>
                <a:cs typeface="Calibri" panose="020F0502020204030204" pitchFamily="34" charset="0"/>
              </a:rPr>
              <a:t>mbi</a:t>
            </a:r>
            <a:r>
              <a:rPr kumimoji="0" lang="es-CO" sz="48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o</a:t>
            </a:r>
          </a:p>
        </p:txBody>
      </p:sp>
      <p:sp>
        <p:nvSpPr>
          <p:cNvPr id="15" name="TextBox 14"/>
          <p:cNvSpPr txBox="1"/>
          <p:nvPr/>
        </p:nvSpPr>
        <p:spPr>
          <a:xfrm>
            <a:off x="164424" y="4634518"/>
            <a:ext cx="3455076"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a</a:t>
            </a:r>
            <a:r>
              <a:rPr kumimoji="0" lang="es-CO" sz="48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ballo</a:t>
            </a:r>
          </a:p>
        </p:txBody>
      </p:sp>
      <p:sp>
        <p:nvSpPr>
          <p:cNvPr id="16" name="TextBox 15"/>
          <p:cNvSpPr txBox="1"/>
          <p:nvPr/>
        </p:nvSpPr>
        <p:spPr>
          <a:xfrm>
            <a:off x="164424" y="1122601"/>
            <a:ext cx="3455076"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a</a:t>
            </a:r>
            <a:r>
              <a:rPr lang="es-CO" sz="4800" noProof="0" dirty="0" err="1">
                <a:latin typeface="Century Gothic" panose="020B0502020202020204" pitchFamily="34" charset="0"/>
                <a:cs typeface="Calibri" panose="020F0502020204030204" pitchFamily="34" charset="0"/>
              </a:rPr>
              <a:t>nción</a:t>
            </a:r>
            <a:endParaRPr kumimoji="0" lang="es-CO" sz="48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157986" y="1999562"/>
            <a:ext cx="3461514"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a</a:t>
            </a:r>
            <a:r>
              <a:rPr kumimoji="0" lang="es-CO" sz="48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mpo</a:t>
            </a:r>
          </a:p>
        </p:txBody>
      </p:sp>
      <p:sp>
        <p:nvSpPr>
          <p:cNvPr id="18" name="TextBox 17"/>
          <p:cNvSpPr txBox="1"/>
          <p:nvPr/>
        </p:nvSpPr>
        <p:spPr>
          <a:xfrm>
            <a:off x="4448022" y="4603365"/>
            <a:ext cx="3083745"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o</a:t>
            </a:r>
            <a:r>
              <a:rPr lang="es-CO" sz="4800" noProof="0" dirty="0" err="1">
                <a:latin typeface="Century Gothic" panose="020B0502020202020204" pitchFamily="34" charset="0"/>
                <a:cs typeface="Calibri" panose="020F0502020204030204" pitchFamily="34" charset="0"/>
              </a:rPr>
              <a:t>g</a:t>
            </a:r>
            <a:r>
              <a:rPr lang="es-CO" sz="4800" dirty="0" err="1">
                <a:latin typeface="Century Gothic" panose="020B0502020202020204" pitchFamily="34" charset="0"/>
                <a:cs typeface="Calibri" panose="020F0502020204030204" pitchFamily="34" charset="0"/>
              </a:rPr>
              <a:t>er</a:t>
            </a:r>
            <a:endParaRPr kumimoji="0" lang="es-CO" sz="48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a:off x="4434640" y="1119643"/>
            <a:ext cx="3097127"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err="1">
                <a:latin typeface="Century Gothic" panose="020B0502020202020204" pitchFamily="34" charset="0"/>
                <a:cs typeface="Calibri" panose="020F0502020204030204" pitchFamily="34" charset="0"/>
              </a:rPr>
              <a:t>blan</a:t>
            </a:r>
            <a:r>
              <a:rPr lang="es-CO" sz="4800" dirty="0" err="1">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o</a:t>
            </a:r>
          </a:p>
        </p:txBody>
      </p:sp>
      <p:sp>
        <p:nvSpPr>
          <p:cNvPr id="20" name="TextBox 19"/>
          <p:cNvSpPr txBox="1"/>
          <p:nvPr/>
        </p:nvSpPr>
        <p:spPr>
          <a:xfrm>
            <a:off x="4434640" y="2845773"/>
            <a:ext cx="3097127"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o</a:t>
            </a:r>
            <a:r>
              <a:rPr lang="es-CO" sz="4800" dirty="0" err="1">
                <a:latin typeface="Century Gothic" panose="020B0502020202020204" pitchFamily="34" charset="0"/>
                <a:cs typeface="Calibri" panose="020F0502020204030204" pitchFamily="34" charset="0"/>
              </a:rPr>
              <a:t>mprar</a:t>
            </a:r>
            <a:endParaRPr kumimoji="0" lang="es-CO" sz="4800" b="0" i="0" u="none" strike="noStrike" kern="1200" cap="none" spc="0" normalizeH="0" baseline="0" noProof="0" dirty="0">
              <a:ln>
                <a:noFill/>
              </a:ln>
              <a:effectLst/>
              <a:uLnTx/>
              <a:uFillTx/>
              <a:latin typeface="Century Gothic" panose="020B0502020202020204" pitchFamily="34" charset="0"/>
              <a:cs typeface="Calibri" panose="020F0502020204030204" pitchFamily="34" charset="0"/>
            </a:endParaRPr>
          </a:p>
        </p:txBody>
      </p:sp>
      <p:sp>
        <p:nvSpPr>
          <p:cNvPr id="21" name="TextBox 20"/>
          <p:cNvSpPr txBox="1"/>
          <p:nvPr/>
        </p:nvSpPr>
        <p:spPr>
          <a:xfrm>
            <a:off x="4434639" y="5484258"/>
            <a:ext cx="3097127"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A5F00"/>
                </a:solidFill>
                <a:latin typeface="Century Gothic" panose="020B0502020202020204" pitchFamily="34" charset="0"/>
                <a:cs typeface="Calibri" panose="020F0502020204030204" pitchFamily="34" charset="0"/>
              </a:rPr>
              <a:t>co</a:t>
            </a:r>
            <a:r>
              <a:rPr lang="es-CO" sz="4800" dirty="0">
                <a:latin typeface="Century Gothic" panose="020B0502020202020204" pitchFamily="34" charset="0"/>
                <a:cs typeface="Calibri" panose="020F0502020204030204" pitchFamily="34" charset="0"/>
              </a:rPr>
              <a:t>sto</a:t>
            </a:r>
            <a:endParaRPr kumimoji="0" lang="es-CO" sz="4800" b="0" i="0" u="none" strike="noStrike" kern="1200" cap="none" spc="0" normalizeH="0" baseline="0" noProof="0" dirty="0">
              <a:ln>
                <a:noFill/>
              </a:ln>
              <a:effectLst/>
              <a:uLnTx/>
              <a:uFillTx/>
              <a:latin typeface="Century Gothic" panose="020B0502020202020204" pitchFamily="34" charset="0"/>
              <a:cs typeface="Calibri" panose="020F0502020204030204" pitchFamily="34" charset="0"/>
            </a:endParaRPr>
          </a:p>
        </p:txBody>
      </p:sp>
      <p:sp>
        <p:nvSpPr>
          <p:cNvPr id="22" name="TextBox 21"/>
          <p:cNvSpPr txBox="1"/>
          <p:nvPr/>
        </p:nvSpPr>
        <p:spPr>
          <a:xfrm>
            <a:off x="4434640" y="1982708"/>
            <a:ext cx="3097128"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o</a:t>
            </a:r>
            <a:r>
              <a:rPr kumimoji="0" lang="es-CO" sz="48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ncierto</a:t>
            </a:r>
            <a:endParaRPr kumimoji="0" lang="es-CO" sz="48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a:off x="4445358" y="3725609"/>
            <a:ext cx="3086409"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o</a:t>
            </a:r>
            <a:r>
              <a:rPr kumimoji="0" lang="es-CO" sz="48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che</a:t>
            </a:r>
            <a:endParaRPr kumimoji="0" lang="es-CO" sz="48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a:off x="7976110" y="2830361"/>
            <a:ext cx="4092636"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err="1">
                <a:latin typeface="Century Gothic" panose="020B0502020202020204" pitchFamily="34" charset="0"/>
                <a:cs typeface="Calibri" panose="020F0502020204030204" pitchFamily="34" charset="0"/>
              </a:rPr>
              <a:t>do</a:t>
            </a:r>
            <a:r>
              <a:rPr lang="es-CO" sz="4800" dirty="0" err="1">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u</a:t>
            </a:r>
            <a:r>
              <a:rPr lang="es-CO" sz="4800" dirty="0" err="1">
                <a:latin typeface="Century Gothic" panose="020B0502020202020204" pitchFamily="34" charset="0"/>
                <a:cs typeface="Calibri" panose="020F0502020204030204" pitchFamily="34" charset="0"/>
              </a:rPr>
              <a:t>men</a:t>
            </a:r>
            <a:r>
              <a:rPr kumimoji="0" lang="es-CO" sz="48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to</a:t>
            </a:r>
          </a:p>
        </p:txBody>
      </p:sp>
      <p:sp>
        <p:nvSpPr>
          <p:cNvPr id="25" name="TextBox 24"/>
          <p:cNvSpPr txBox="1"/>
          <p:nvPr/>
        </p:nvSpPr>
        <p:spPr>
          <a:xfrm>
            <a:off x="7976110" y="3722053"/>
            <a:ext cx="2808405"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u</a:t>
            </a:r>
            <a:r>
              <a:rPr lang="es-CO" sz="4800" dirty="0" err="1">
                <a:latin typeface="Century Gothic" panose="020B0502020202020204" pitchFamily="34" charset="0"/>
                <a:cs typeface="Calibri" panose="020F0502020204030204" pitchFamily="34" charset="0"/>
              </a:rPr>
              <a:t>ltura</a:t>
            </a:r>
            <a:endParaRPr kumimoji="0" lang="es-CO" sz="48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7971854" y="1953598"/>
            <a:ext cx="3301926"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es</a:t>
            </a:r>
            <a:r>
              <a:rPr lang="es-CO" sz="4800" dirty="0">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u</a:t>
            </a:r>
            <a:r>
              <a:rPr lang="es-CO" sz="4800" dirty="0" err="1">
                <a:latin typeface="Century Gothic" panose="020B0502020202020204" pitchFamily="34" charset="0"/>
                <a:cs typeface="Calibri" panose="020F0502020204030204" pitchFamily="34" charset="0"/>
              </a:rPr>
              <a:t>char</a:t>
            </a:r>
            <a:endParaRPr kumimoji="0" lang="es-CO" sz="48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39" name="Picture 7"/>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025454" y="653392"/>
            <a:ext cx="923697" cy="1021198"/>
          </a:xfrm>
          <a:prstGeom prst="rect">
            <a:avLst/>
          </a:prstGeom>
        </p:spPr>
      </p:pic>
      <p:sp>
        <p:nvSpPr>
          <p:cNvPr id="29" name="TextBox 28"/>
          <p:cNvSpPr txBox="1"/>
          <p:nvPr/>
        </p:nvSpPr>
        <p:spPr>
          <a:xfrm>
            <a:off x="7971854" y="1095361"/>
            <a:ext cx="2808405"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err="1">
                <a:latin typeface="Century Gothic" panose="020B0502020202020204" pitchFamily="34" charset="0"/>
                <a:cs typeface="Calibri" panose="020F0502020204030204" pitchFamily="34" charset="0"/>
              </a:rPr>
              <a:t>es</a:t>
            </a:r>
            <a:r>
              <a:rPr lang="es-CO" sz="4800" dirty="0" err="1">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u</a:t>
            </a:r>
            <a:r>
              <a:rPr kumimoji="0" lang="es-CO" sz="48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el</a:t>
            </a:r>
            <a:r>
              <a:rPr lang="es-CO" sz="4800" dirty="0">
                <a:latin typeface="Century Gothic" panose="020B0502020202020204" pitchFamily="34" charset="0"/>
                <a:cs typeface="Calibri" panose="020F0502020204030204" pitchFamily="34" charset="0"/>
              </a:rPr>
              <a:t>a</a:t>
            </a:r>
            <a:endParaRPr kumimoji="0" lang="es-CO" sz="48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7976111" y="4598781"/>
            <a:ext cx="2808405"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u</a:t>
            </a:r>
            <a:r>
              <a:rPr lang="es-CO" sz="4800" dirty="0" err="1">
                <a:latin typeface="Century Gothic" panose="020B0502020202020204" pitchFamily="34" charset="0"/>
                <a:cs typeface="Calibri" panose="020F0502020204030204" pitchFamily="34" charset="0"/>
              </a:rPr>
              <a:t>brir</a:t>
            </a:r>
            <a:endParaRPr kumimoji="0" lang="es-CO" sz="48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31" name="TextBox 30"/>
          <p:cNvSpPr txBox="1"/>
          <p:nvPr/>
        </p:nvSpPr>
        <p:spPr>
          <a:xfrm>
            <a:off x="7976112" y="5484258"/>
            <a:ext cx="2808405"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A5F00"/>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u</a:t>
            </a:r>
            <a:r>
              <a:rPr lang="es-CO" sz="4800" dirty="0" err="1">
                <a:latin typeface="Century Gothic" panose="020B0502020202020204" pitchFamily="34" charset="0"/>
                <a:cs typeface="Calibri" panose="020F0502020204030204" pitchFamily="34" charset="0"/>
              </a:rPr>
              <a:t>atro</a:t>
            </a:r>
            <a:endParaRPr kumimoji="0" lang="es-CO" sz="48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08169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310039" cy="647577"/>
          </a:xfrm>
        </p:spPr>
        <p:txBody>
          <a:bodyPr>
            <a:normAutofit/>
          </a:bodyPr>
          <a:lstStyle/>
          <a:p>
            <a:r>
              <a:rPr lang="en-GB" sz="2400" b="1" dirty="0"/>
              <a:t>¿Qué significan las palabras?</a:t>
            </a:r>
          </a:p>
        </p:txBody>
      </p:sp>
      <p:sp>
        <p:nvSpPr>
          <p:cNvPr id="12" name="TextBox 11"/>
          <p:cNvSpPr txBox="1"/>
          <p:nvPr/>
        </p:nvSpPr>
        <p:spPr>
          <a:xfrm>
            <a:off x="513172" y="4406679"/>
            <a:ext cx="2172070" cy="523220"/>
          </a:xfrm>
          <a:prstGeom prst="rect">
            <a:avLst/>
          </a:prstGeom>
          <a:noFill/>
          <a:ln>
            <a:solidFill>
              <a:schemeClr val="accent5">
                <a:lumMod val="50000"/>
              </a:schemeClr>
            </a:solidFill>
          </a:ln>
        </p:spPr>
        <p:txBody>
          <a:bodyPr wrap="square" rtlCol="0">
            <a:spAutoFit/>
          </a:bodyPr>
          <a:lstStyle/>
          <a:p>
            <a:pPr lvl="0">
              <a:defRPr/>
            </a:pPr>
            <a:r>
              <a:rPr lang="es-CO" sz="2800" b="1">
                <a:latin typeface="Century Gothic" panose="020B0502020202020204" pitchFamily="34" charset="0"/>
                <a:cs typeface="Calibri" panose="020F0502020204030204" pitchFamily="34" charset="0"/>
              </a:rPr>
              <a:t>cantar</a:t>
            </a:r>
            <a:endParaRPr lang="es-CO" sz="2800" b="1" dirty="0">
              <a:latin typeface="Century Gothic" panose="020B0502020202020204" pitchFamily="34" charset="0"/>
              <a:cs typeface="Calibri" panose="020F0502020204030204" pitchFamily="34" charset="0"/>
            </a:endParaRPr>
          </a:p>
        </p:txBody>
      </p:sp>
      <p:sp>
        <p:nvSpPr>
          <p:cNvPr id="13" name="TextBox 12"/>
          <p:cNvSpPr txBox="1"/>
          <p:nvPr/>
        </p:nvSpPr>
        <p:spPr>
          <a:xfrm>
            <a:off x="522425" y="2450677"/>
            <a:ext cx="2155775" cy="523220"/>
          </a:xfrm>
          <a:prstGeom prst="rect">
            <a:avLst/>
          </a:prstGeom>
          <a:noFill/>
          <a:ln>
            <a:solidFill>
              <a:schemeClr val="accent5">
                <a:lumMod val="50000"/>
              </a:schemeClr>
            </a:solidFill>
          </a:ln>
        </p:spPr>
        <p:txBody>
          <a:bodyPr wrap="square" rtlCol="0">
            <a:spAutoFit/>
          </a:bodyPr>
          <a:lstStyle/>
          <a:p>
            <a:pPr lvl="0">
              <a:defRPr/>
            </a:pPr>
            <a:r>
              <a:rPr lang="es-CO" sz="2800" b="1">
                <a:latin typeface="Century Gothic" panose="020B0502020202020204" pitchFamily="34" charset="0"/>
                <a:cs typeface="Calibri" panose="020F0502020204030204" pitchFamily="34" charset="0"/>
              </a:rPr>
              <a:t>calle</a:t>
            </a:r>
            <a:endParaRPr lang="es-CO" sz="2800" b="1" dirty="0">
              <a:latin typeface="Century Gothic" panose="020B0502020202020204" pitchFamily="34" charset="0"/>
              <a:cs typeface="Calibri" panose="020F0502020204030204" pitchFamily="34" charset="0"/>
            </a:endParaRPr>
          </a:p>
        </p:txBody>
      </p:sp>
      <p:sp>
        <p:nvSpPr>
          <p:cNvPr id="14" name="TextBox 13"/>
          <p:cNvSpPr txBox="1"/>
          <p:nvPr/>
        </p:nvSpPr>
        <p:spPr>
          <a:xfrm>
            <a:off x="513172" y="3086500"/>
            <a:ext cx="2165030" cy="523220"/>
          </a:xfrm>
          <a:prstGeom prst="rect">
            <a:avLst/>
          </a:prstGeom>
          <a:noFill/>
          <a:ln>
            <a:solidFill>
              <a:schemeClr val="accent5">
                <a:lumMod val="50000"/>
              </a:schemeClr>
            </a:solidFill>
          </a:ln>
        </p:spPr>
        <p:txBody>
          <a:bodyPr wrap="square" rtlCol="0">
            <a:spAutoFit/>
          </a:bodyPr>
          <a:lstStyle/>
          <a:p>
            <a:pPr lvl="0">
              <a:defRPr/>
            </a:pPr>
            <a:r>
              <a:rPr lang="es-CO" sz="2800" b="1" dirty="0">
                <a:latin typeface="Century Gothic" panose="020B0502020202020204" pitchFamily="34" charset="0"/>
                <a:cs typeface="Calibri" panose="020F0502020204030204" pitchFamily="34" charset="0"/>
              </a:rPr>
              <a:t>en cambio</a:t>
            </a:r>
          </a:p>
        </p:txBody>
      </p:sp>
      <p:sp>
        <p:nvSpPr>
          <p:cNvPr id="15" name="TextBox 14"/>
          <p:cNvSpPr txBox="1"/>
          <p:nvPr/>
        </p:nvSpPr>
        <p:spPr>
          <a:xfrm>
            <a:off x="511353" y="3746589"/>
            <a:ext cx="2155776" cy="523220"/>
          </a:xfrm>
          <a:prstGeom prst="rect">
            <a:avLst/>
          </a:prstGeom>
          <a:noFill/>
          <a:ln>
            <a:solidFill>
              <a:srgbClr val="002060"/>
            </a:solidFill>
          </a:ln>
        </p:spPr>
        <p:txBody>
          <a:bodyPr wrap="square" rtlCol="0">
            <a:spAutoFit/>
          </a:bodyPr>
          <a:lstStyle/>
          <a:p>
            <a:pPr lvl="0">
              <a:defRPr/>
            </a:pPr>
            <a:r>
              <a:rPr lang="es-CO" sz="2800" b="1">
                <a:latin typeface="Century Gothic" panose="020B0502020202020204" pitchFamily="34" charset="0"/>
                <a:cs typeface="Calibri" panose="020F0502020204030204" pitchFamily="34" charset="0"/>
              </a:rPr>
              <a:t>caballo</a:t>
            </a:r>
            <a:endParaRPr lang="es-CO" sz="2800" b="1" dirty="0">
              <a:latin typeface="Century Gothic" panose="020B0502020202020204" pitchFamily="34" charset="0"/>
              <a:cs typeface="Calibri" panose="020F0502020204030204" pitchFamily="34" charset="0"/>
            </a:endParaRPr>
          </a:p>
        </p:txBody>
      </p:sp>
      <p:sp>
        <p:nvSpPr>
          <p:cNvPr id="16" name="TextBox 15"/>
          <p:cNvSpPr txBox="1"/>
          <p:nvPr/>
        </p:nvSpPr>
        <p:spPr>
          <a:xfrm>
            <a:off x="514290" y="1225701"/>
            <a:ext cx="2155469" cy="523220"/>
          </a:xfrm>
          <a:prstGeom prst="rect">
            <a:avLst/>
          </a:prstGeom>
          <a:noFill/>
          <a:ln>
            <a:solidFill>
              <a:schemeClr val="accent5">
                <a:lumMod val="50000"/>
              </a:schemeClr>
            </a:solidFill>
          </a:ln>
        </p:spPr>
        <p:txBody>
          <a:bodyPr wrap="square" rtlCol="0">
            <a:spAutoFit/>
          </a:bodyPr>
          <a:lstStyle/>
          <a:p>
            <a:pPr>
              <a:defRPr/>
            </a:pPr>
            <a:r>
              <a:rPr lang="es-CO" sz="2800" b="1" dirty="0">
                <a:latin typeface="Century Gothic" panose="020B0502020202020204" pitchFamily="34" charset="0"/>
                <a:cs typeface="Calibri" panose="020F0502020204030204" pitchFamily="34" charset="0"/>
              </a:rPr>
              <a:t>canción</a:t>
            </a:r>
          </a:p>
        </p:txBody>
      </p:sp>
      <p:sp>
        <p:nvSpPr>
          <p:cNvPr id="17" name="TextBox 16"/>
          <p:cNvSpPr txBox="1"/>
          <p:nvPr/>
        </p:nvSpPr>
        <p:spPr>
          <a:xfrm>
            <a:off x="522425" y="1842426"/>
            <a:ext cx="2147335" cy="523220"/>
          </a:xfrm>
          <a:prstGeom prst="rect">
            <a:avLst/>
          </a:prstGeom>
          <a:noFill/>
          <a:ln>
            <a:solidFill>
              <a:schemeClr val="accent5">
                <a:lumMod val="50000"/>
              </a:schemeClr>
            </a:solidFill>
          </a:ln>
        </p:spPr>
        <p:txBody>
          <a:bodyPr wrap="square" rtlCol="0">
            <a:spAutoFit/>
          </a:bodyPr>
          <a:lstStyle/>
          <a:p>
            <a:pPr>
              <a:defRPr/>
            </a:pPr>
            <a:r>
              <a:rPr lang="es-CO" sz="2800" b="1" dirty="0">
                <a:latin typeface="Century Gothic" panose="020B0502020202020204" pitchFamily="34" charset="0"/>
                <a:cs typeface="Calibri" panose="020F0502020204030204" pitchFamily="34" charset="0"/>
              </a:rPr>
              <a:t>campo</a:t>
            </a:r>
          </a:p>
        </p:txBody>
      </p:sp>
      <p:sp>
        <p:nvSpPr>
          <p:cNvPr id="18" name="TextBox 17"/>
          <p:cNvSpPr txBox="1"/>
          <p:nvPr/>
        </p:nvSpPr>
        <p:spPr>
          <a:xfrm>
            <a:off x="6881915" y="1399293"/>
            <a:ext cx="1848100" cy="523220"/>
          </a:xfrm>
          <a:prstGeom prst="rect">
            <a:avLst/>
          </a:prstGeom>
          <a:noFill/>
          <a:ln>
            <a:solidFill>
              <a:schemeClr val="accent5">
                <a:lumMod val="50000"/>
              </a:schemeClr>
            </a:solidFill>
          </a:ln>
        </p:spPr>
        <p:txBody>
          <a:bodyPr wrap="square" rtlCol="0">
            <a:spAutoFit/>
          </a:bodyPr>
          <a:lstStyle/>
          <a:p>
            <a:pPr lvl="0">
              <a:defRPr/>
            </a:pPr>
            <a:r>
              <a:rPr lang="es-CO" sz="2800" b="1" dirty="0">
                <a:latin typeface="Century Gothic" panose="020B0502020202020204" pitchFamily="34" charset="0"/>
                <a:cs typeface="Calibri" panose="020F0502020204030204" pitchFamily="34" charset="0"/>
              </a:rPr>
              <a:t>coger</a:t>
            </a:r>
          </a:p>
        </p:txBody>
      </p:sp>
      <p:sp>
        <p:nvSpPr>
          <p:cNvPr id="19" name="TextBox 18"/>
          <p:cNvSpPr txBox="1"/>
          <p:nvPr/>
        </p:nvSpPr>
        <p:spPr>
          <a:xfrm>
            <a:off x="513172" y="5039075"/>
            <a:ext cx="2165030" cy="523220"/>
          </a:xfrm>
          <a:prstGeom prst="rect">
            <a:avLst/>
          </a:prstGeom>
          <a:noFill/>
          <a:ln>
            <a:solidFill>
              <a:schemeClr val="accent5">
                <a:lumMod val="50000"/>
              </a:schemeClr>
            </a:solidFill>
          </a:ln>
        </p:spPr>
        <p:txBody>
          <a:bodyPr wrap="square" rtlCol="0">
            <a:spAutoFit/>
          </a:bodyPr>
          <a:lstStyle/>
          <a:p>
            <a:pPr lvl="0">
              <a:defRPr/>
            </a:pPr>
            <a:r>
              <a:rPr lang="es-CO" sz="2800" b="1" dirty="0">
                <a:latin typeface="Century Gothic" panose="020B0502020202020204" pitchFamily="34" charset="0"/>
                <a:cs typeface="Calibri" panose="020F0502020204030204" pitchFamily="34" charset="0"/>
              </a:rPr>
              <a:t>blanco</a:t>
            </a:r>
          </a:p>
        </p:txBody>
      </p:sp>
      <p:sp>
        <p:nvSpPr>
          <p:cNvPr id="20" name="TextBox 19"/>
          <p:cNvSpPr txBox="1"/>
          <p:nvPr/>
        </p:nvSpPr>
        <p:spPr>
          <a:xfrm>
            <a:off x="6881962" y="139561"/>
            <a:ext cx="1836163" cy="523220"/>
          </a:xfrm>
          <a:prstGeom prst="rect">
            <a:avLst/>
          </a:prstGeom>
          <a:noFill/>
          <a:ln>
            <a:solidFill>
              <a:schemeClr val="accent5">
                <a:lumMod val="50000"/>
              </a:schemeClr>
            </a:solidFill>
          </a:ln>
        </p:spPr>
        <p:txBody>
          <a:bodyPr wrap="square" rtlCol="0">
            <a:spAutoFit/>
          </a:bodyPr>
          <a:lstStyle/>
          <a:p>
            <a:pPr lvl="0">
              <a:defRPr/>
            </a:pPr>
            <a:r>
              <a:rPr lang="es-CO" sz="2800" b="1">
                <a:latin typeface="Century Gothic" panose="020B0502020202020204" pitchFamily="34" charset="0"/>
                <a:cs typeface="Calibri" panose="020F0502020204030204" pitchFamily="34" charset="0"/>
              </a:rPr>
              <a:t>comprar</a:t>
            </a:r>
            <a:endParaRPr lang="es-CO" sz="2800" b="1" dirty="0">
              <a:latin typeface="Century Gothic" panose="020B0502020202020204" pitchFamily="34" charset="0"/>
              <a:cs typeface="Calibri" panose="020F0502020204030204" pitchFamily="34" charset="0"/>
            </a:endParaRPr>
          </a:p>
        </p:txBody>
      </p:sp>
      <p:sp>
        <p:nvSpPr>
          <p:cNvPr id="21" name="TextBox 20"/>
          <p:cNvSpPr txBox="1"/>
          <p:nvPr/>
        </p:nvSpPr>
        <p:spPr>
          <a:xfrm>
            <a:off x="6870025" y="2046301"/>
            <a:ext cx="1848100" cy="523220"/>
          </a:xfrm>
          <a:prstGeom prst="rect">
            <a:avLst/>
          </a:prstGeom>
          <a:noFill/>
          <a:ln>
            <a:solidFill>
              <a:schemeClr val="accent5">
                <a:lumMod val="50000"/>
              </a:schemeClr>
            </a:solidFill>
          </a:ln>
        </p:spPr>
        <p:txBody>
          <a:bodyPr wrap="square" rtlCol="0">
            <a:spAutoFit/>
          </a:bodyPr>
          <a:lstStyle/>
          <a:p>
            <a:pPr lvl="0">
              <a:defRPr/>
            </a:pPr>
            <a:r>
              <a:rPr lang="es-CO" sz="2800" b="1" dirty="0">
                <a:latin typeface="Century Gothic" panose="020B0502020202020204" pitchFamily="34" charset="0"/>
                <a:cs typeface="Calibri" panose="020F0502020204030204" pitchFamily="34" charset="0"/>
              </a:rPr>
              <a:t>costo</a:t>
            </a:r>
          </a:p>
        </p:txBody>
      </p:sp>
      <p:sp>
        <p:nvSpPr>
          <p:cNvPr id="22" name="TextBox 21"/>
          <p:cNvSpPr txBox="1"/>
          <p:nvPr/>
        </p:nvSpPr>
        <p:spPr>
          <a:xfrm>
            <a:off x="505326" y="5669861"/>
            <a:ext cx="2172875" cy="523220"/>
          </a:xfrm>
          <a:prstGeom prst="rect">
            <a:avLst/>
          </a:prstGeom>
          <a:noFill/>
          <a:ln>
            <a:solidFill>
              <a:schemeClr val="accent5">
                <a:lumMod val="50000"/>
              </a:schemeClr>
            </a:solidFill>
          </a:ln>
        </p:spPr>
        <p:txBody>
          <a:bodyPr wrap="square" rtlCol="0">
            <a:spAutoFit/>
          </a:bodyPr>
          <a:lstStyle/>
          <a:p>
            <a:pPr lvl="0">
              <a:defRPr/>
            </a:pPr>
            <a:r>
              <a:rPr lang="es-CO" sz="2800" b="1" dirty="0">
                <a:latin typeface="Century Gothic" panose="020B0502020202020204" pitchFamily="34" charset="0"/>
                <a:cs typeface="Calibri" panose="020F0502020204030204" pitchFamily="34" charset="0"/>
              </a:rPr>
              <a:t>concierto</a:t>
            </a:r>
          </a:p>
        </p:txBody>
      </p:sp>
      <p:sp>
        <p:nvSpPr>
          <p:cNvPr id="23" name="TextBox 22"/>
          <p:cNvSpPr txBox="1"/>
          <p:nvPr/>
        </p:nvSpPr>
        <p:spPr>
          <a:xfrm>
            <a:off x="6881915" y="771316"/>
            <a:ext cx="1848100" cy="523220"/>
          </a:xfrm>
          <a:prstGeom prst="rect">
            <a:avLst/>
          </a:prstGeom>
          <a:noFill/>
          <a:ln>
            <a:solidFill>
              <a:schemeClr val="accent5">
                <a:lumMod val="50000"/>
              </a:schemeClr>
            </a:solidFill>
          </a:ln>
        </p:spPr>
        <p:txBody>
          <a:bodyPr wrap="square" rtlCol="0">
            <a:spAutoFit/>
          </a:bodyPr>
          <a:lstStyle/>
          <a:p>
            <a:pPr lvl="0">
              <a:defRPr/>
            </a:pPr>
            <a:r>
              <a:rPr lang="es-CO" sz="2800" b="1">
                <a:latin typeface="Century Gothic" panose="020B0502020202020204" pitchFamily="34" charset="0"/>
                <a:cs typeface="Calibri" panose="020F0502020204030204" pitchFamily="34" charset="0"/>
              </a:rPr>
              <a:t>coche</a:t>
            </a:r>
            <a:endParaRPr lang="es-CO" sz="2800" b="1" dirty="0">
              <a:latin typeface="Century Gothic" panose="020B0502020202020204" pitchFamily="34" charset="0"/>
              <a:cs typeface="Calibri" panose="020F0502020204030204" pitchFamily="34" charset="0"/>
            </a:endParaRPr>
          </a:p>
        </p:txBody>
      </p:sp>
      <p:sp>
        <p:nvSpPr>
          <p:cNvPr id="24" name="TextBox 23"/>
          <p:cNvSpPr txBox="1"/>
          <p:nvPr/>
        </p:nvSpPr>
        <p:spPr>
          <a:xfrm>
            <a:off x="6865124" y="2694354"/>
            <a:ext cx="1864892" cy="523220"/>
          </a:xfrm>
          <a:prstGeom prst="rect">
            <a:avLst/>
          </a:prstGeom>
          <a:noFill/>
          <a:ln>
            <a:solidFill>
              <a:schemeClr val="accent5">
                <a:lumMod val="50000"/>
              </a:schemeClr>
            </a:solidFill>
          </a:ln>
        </p:spPr>
        <p:txBody>
          <a:bodyPr wrap="square" rtlCol="0">
            <a:spAutoFit/>
          </a:bodyPr>
          <a:lstStyle/>
          <a:p>
            <a:pPr>
              <a:defRPr/>
            </a:pPr>
            <a:r>
              <a:rPr lang="es-CO" sz="2800" b="1" dirty="0">
                <a:latin typeface="Century Gothic" panose="020B0502020202020204" pitchFamily="34" charset="0"/>
                <a:cs typeface="Calibri" panose="020F0502020204030204" pitchFamily="34" charset="0"/>
              </a:rPr>
              <a:t>escuela</a:t>
            </a:r>
          </a:p>
        </p:txBody>
      </p:sp>
      <p:sp>
        <p:nvSpPr>
          <p:cNvPr id="25" name="TextBox 24"/>
          <p:cNvSpPr txBox="1"/>
          <p:nvPr/>
        </p:nvSpPr>
        <p:spPr>
          <a:xfrm>
            <a:off x="6881915" y="3316876"/>
            <a:ext cx="1848100" cy="523220"/>
          </a:xfrm>
          <a:prstGeom prst="rect">
            <a:avLst/>
          </a:prstGeom>
          <a:noFill/>
          <a:ln>
            <a:solidFill>
              <a:srgbClr val="002060"/>
            </a:solidFill>
          </a:ln>
        </p:spPr>
        <p:txBody>
          <a:bodyPr wrap="square" rtlCol="0">
            <a:spAutoFit/>
          </a:bodyPr>
          <a:lstStyle/>
          <a:p>
            <a:pPr lvl="0">
              <a:defRPr/>
            </a:pPr>
            <a:r>
              <a:rPr lang="es-CO" sz="2800" b="1">
                <a:latin typeface="Century Gothic" panose="020B0502020202020204" pitchFamily="34" charset="0"/>
                <a:cs typeface="Calibri" panose="020F0502020204030204" pitchFamily="34" charset="0"/>
              </a:rPr>
              <a:t>cultura</a:t>
            </a:r>
            <a:endParaRPr lang="es-CO" sz="2800" b="1" dirty="0">
              <a:latin typeface="Century Gothic" panose="020B0502020202020204" pitchFamily="34" charset="0"/>
              <a:cs typeface="Calibri" panose="020F0502020204030204" pitchFamily="34" charset="0"/>
            </a:endParaRPr>
          </a:p>
        </p:txBody>
      </p:sp>
      <p:sp>
        <p:nvSpPr>
          <p:cNvPr id="26" name="TextBox 25"/>
          <p:cNvSpPr txBox="1"/>
          <p:nvPr/>
        </p:nvSpPr>
        <p:spPr>
          <a:xfrm>
            <a:off x="6448791" y="5810172"/>
            <a:ext cx="2281224" cy="523220"/>
          </a:xfrm>
          <a:prstGeom prst="rect">
            <a:avLst/>
          </a:prstGeom>
          <a:noFill/>
          <a:ln>
            <a:solidFill>
              <a:srgbClr val="002060"/>
            </a:solidFill>
          </a:ln>
        </p:spPr>
        <p:txBody>
          <a:bodyPr wrap="square" rtlCol="0">
            <a:spAutoFit/>
          </a:bodyPr>
          <a:lstStyle/>
          <a:p>
            <a:pPr lvl="0">
              <a:defRPr/>
            </a:pPr>
            <a:r>
              <a:rPr lang="es-CO" sz="2800" b="1" dirty="0">
                <a:latin typeface="Century Gothic" panose="020B0502020202020204" pitchFamily="34" charset="0"/>
                <a:cs typeface="Calibri" panose="020F0502020204030204" pitchFamily="34" charset="0"/>
              </a:rPr>
              <a:t>documento</a:t>
            </a:r>
          </a:p>
        </p:txBody>
      </p:sp>
      <p:sp>
        <p:nvSpPr>
          <p:cNvPr id="6" name="TextBox 5"/>
          <p:cNvSpPr txBox="1"/>
          <p:nvPr/>
        </p:nvSpPr>
        <p:spPr>
          <a:xfrm>
            <a:off x="3159056" y="1231321"/>
            <a:ext cx="2489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latin typeface="Century Gothic" panose="020F0302020204030204"/>
              </a:rPr>
              <a:t>song</a:t>
            </a:r>
            <a:endParaRPr kumimoji="0" lang="en-GB" sz="2400" b="0" i="0" u="none" strike="noStrike" kern="1200" cap="none" spc="0" normalizeH="0" baseline="0" noProof="0" dirty="0">
              <a:ln>
                <a:noFill/>
              </a:ln>
              <a:effectLst/>
              <a:uLnTx/>
              <a:uFillTx/>
              <a:latin typeface="Century Gothic" panose="020F0302020204030204"/>
            </a:endParaRPr>
          </a:p>
        </p:txBody>
      </p:sp>
      <p:sp>
        <p:nvSpPr>
          <p:cNvPr id="44" name="TextBox 43"/>
          <p:cNvSpPr txBox="1"/>
          <p:nvPr/>
        </p:nvSpPr>
        <p:spPr>
          <a:xfrm>
            <a:off x="3139638" y="1844041"/>
            <a:ext cx="2489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countryside</a:t>
            </a:r>
            <a:endParaRPr kumimoji="0" lang="en-GB" sz="2400" b="0" i="0" u="none" strike="noStrike" kern="1200" cap="none" spc="0" normalizeH="0" baseline="0" noProof="0" dirty="0">
              <a:ln>
                <a:noFill/>
              </a:ln>
              <a:effectLst/>
              <a:uLnTx/>
              <a:uFillTx/>
              <a:latin typeface="Century Gothic" panose="020F0302020204030204"/>
            </a:endParaRPr>
          </a:p>
        </p:txBody>
      </p:sp>
      <p:sp>
        <p:nvSpPr>
          <p:cNvPr id="45" name="TextBox 44"/>
          <p:cNvSpPr txBox="1"/>
          <p:nvPr/>
        </p:nvSpPr>
        <p:spPr>
          <a:xfrm>
            <a:off x="3141433" y="2486966"/>
            <a:ext cx="14047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street</a:t>
            </a:r>
            <a:endParaRPr kumimoji="0" lang="en-GB" sz="2400" b="0" i="0" u="none" strike="noStrike" kern="1200" cap="none" spc="0" normalizeH="0" baseline="0" noProof="0" dirty="0">
              <a:ln>
                <a:noFill/>
              </a:ln>
              <a:effectLst/>
              <a:uLnTx/>
              <a:uFillTx/>
              <a:latin typeface="Century Gothic" panose="020F0302020204030204"/>
            </a:endParaRPr>
          </a:p>
        </p:txBody>
      </p:sp>
      <p:sp>
        <p:nvSpPr>
          <p:cNvPr id="46" name="TextBox 45"/>
          <p:cNvSpPr txBox="1"/>
          <p:nvPr/>
        </p:nvSpPr>
        <p:spPr>
          <a:xfrm>
            <a:off x="3139638" y="3116268"/>
            <a:ext cx="1618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however</a:t>
            </a:r>
          </a:p>
        </p:txBody>
      </p:sp>
      <p:sp>
        <p:nvSpPr>
          <p:cNvPr id="47" name="TextBox 46"/>
          <p:cNvSpPr txBox="1"/>
          <p:nvPr/>
        </p:nvSpPr>
        <p:spPr>
          <a:xfrm>
            <a:off x="3117871" y="3792045"/>
            <a:ext cx="11061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horse</a:t>
            </a:r>
            <a:endParaRPr kumimoji="0" lang="en-GB" sz="2400" b="0" i="0" u="none" strike="noStrike" kern="1200" cap="none" spc="0" normalizeH="0" baseline="0" noProof="0" dirty="0">
              <a:ln>
                <a:noFill/>
              </a:ln>
              <a:effectLst/>
              <a:uLnTx/>
              <a:uFillTx/>
              <a:latin typeface="Century Gothic" panose="020F0302020204030204"/>
            </a:endParaRPr>
          </a:p>
        </p:txBody>
      </p:sp>
      <p:sp>
        <p:nvSpPr>
          <p:cNvPr id="50" name="TextBox 49"/>
          <p:cNvSpPr txBox="1"/>
          <p:nvPr/>
        </p:nvSpPr>
        <p:spPr>
          <a:xfrm>
            <a:off x="3141368" y="4441268"/>
            <a:ext cx="25253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to </a:t>
            </a:r>
            <a:r>
              <a:rPr lang="en-GB" sz="2400" dirty="0" err="1">
                <a:latin typeface="Century Gothic" panose="020F0302020204030204"/>
              </a:rPr>
              <a:t>si</a:t>
            </a:r>
            <a:r>
              <a:rPr kumimoji="0" lang="en-GB" sz="2400" b="0" i="0" u="none" strike="noStrike" kern="1200" cap="none" spc="0" normalizeH="0" baseline="0" noProof="0" dirty="0">
                <a:ln>
                  <a:noFill/>
                </a:ln>
                <a:effectLst/>
                <a:uLnTx/>
                <a:uFillTx/>
                <a:latin typeface="Century Gothic" panose="020F0302020204030204"/>
                <a:ea typeface="+mn-ea"/>
                <a:cs typeface="+mn-cs"/>
              </a:rPr>
              <a:t>ng, </a:t>
            </a:r>
            <a:r>
              <a:rPr lang="en-GB" sz="2400" dirty="0">
                <a:latin typeface="Century Gothic" panose="020F0302020204030204"/>
              </a:rPr>
              <a:t>s</a:t>
            </a:r>
            <a:r>
              <a:rPr kumimoji="0" lang="en-GB" sz="2400" b="0" i="0" u="none" strike="noStrike" kern="1200" cap="none" spc="0" normalizeH="0" baseline="0" noProof="0" dirty="0" err="1">
                <a:ln>
                  <a:noFill/>
                </a:ln>
                <a:effectLst/>
                <a:uLnTx/>
                <a:uFillTx/>
                <a:latin typeface="Century Gothic" panose="020F0302020204030204"/>
                <a:ea typeface="+mn-ea"/>
                <a:cs typeface="+mn-cs"/>
              </a:rPr>
              <a:t>inging</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51" name="TextBox 50"/>
          <p:cNvSpPr txBox="1"/>
          <p:nvPr/>
        </p:nvSpPr>
        <p:spPr>
          <a:xfrm>
            <a:off x="3159056" y="5050627"/>
            <a:ext cx="136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white</a:t>
            </a:r>
            <a:endParaRPr kumimoji="0" lang="en-GB" sz="2400" b="0" i="0" u="none" strike="noStrike" kern="1200" cap="none" spc="0" normalizeH="0" baseline="0" noProof="0" dirty="0">
              <a:ln>
                <a:noFill/>
              </a:ln>
              <a:effectLst/>
              <a:uLnTx/>
              <a:uFillTx/>
              <a:latin typeface="Century Gothic" panose="020F0302020204030204"/>
            </a:endParaRPr>
          </a:p>
        </p:txBody>
      </p:sp>
      <p:sp>
        <p:nvSpPr>
          <p:cNvPr id="52" name="TextBox 51"/>
          <p:cNvSpPr txBox="1"/>
          <p:nvPr/>
        </p:nvSpPr>
        <p:spPr>
          <a:xfrm>
            <a:off x="3190718" y="5680042"/>
            <a:ext cx="136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latin typeface="Century Gothic" panose="020F0302020204030204"/>
              </a:rPr>
              <a:t>concert</a:t>
            </a:r>
            <a:endParaRPr kumimoji="0" lang="en-GB" sz="2400" b="0" i="0" u="none" strike="noStrike" kern="1200" cap="none" spc="0" normalizeH="0" baseline="0" noProof="0" dirty="0">
              <a:ln>
                <a:noFill/>
              </a:ln>
              <a:effectLst/>
              <a:uLnTx/>
              <a:uFillTx/>
              <a:latin typeface="Century Gothic" panose="020F0302020204030204"/>
            </a:endParaRPr>
          </a:p>
        </p:txBody>
      </p:sp>
      <p:sp>
        <p:nvSpPr>
          <p:cNvPr id="58" name="TextBox 57"/>
          <p:cNvSpPr txBox="1"/>
          <p:nvPr/>
        </p:nvSpPr>
        <p:spPr>
          <a:xfrm>
            <a:off x="9033217" y="170338"/>
            <a:ext cx="2489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to buy, buying</a:t>
            </a:r>
            <a:endParaRPr kumimoji="0" lang="en-GB" sz="2400" b="0" i="0" u="none" strike="noStrike" kern="1200" cap="none" spc="0" normalizeH="0" baseline="0" noProof="0" dirty="0">
              <a:ln>
                <a:noFill/>
              </a:ln>
              <a:effectLst/>
              <a:uLnTx/>
              <a:uFillTx/>
              <a:latin typeface="Century Gothic" panose="020F0302020204030204"/>
            </a:endParaRPr>
          </a:p>
        </p:txBody>
      </p:sp>
      <p:sp>
        <p:nvSpPr>
          <p:cNvPr id="59" name="TextBox 58"/>
          <p:cNvSpPr txBox="1"/>
          <p:nvPr/>
        </p:nvSpPr>
        <p:spPr>
          <a:xfrm>
            <a:off x="9033217" y="730427"/>
            <a:ext cx="1174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c</a:t>
            </a:r>
            <a:r>
              <a:rPr kumimoji="0" lang="en-GB" sz="2400" b="0" i="0" u="none" strike="noStrike" kern="1200" cap="none" spc="0" normalizeH="0" baseline="0" noProof="0" dirty="0" err="1">
                <a:ln>
                  <a:noFill/>
                </a:ln>
                <a:effectLst/>
                <a:uLnTx/>
                <a:uFillTx/>
                <a:latin typeface="Century Gothic" panose="020F0302020204030204"/>
                <a:ea typeface="+mn-ea"/>
                <a:cs typeface="+mn-cs"/>
              </a:rPr>
              <a:t>ar</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60" name="TextBox 59"/>
          <p:cNvSpPr txBox="1"/>
          <p:nvPr/>
        </p:nvSpPr>
        <p:spPr>
          <a:xfrm>
            <a:off x="9033217" y="1327466"/>
            <a:ext cx="23722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to take, taking</a:t>
            </a:r>
            <a:endParaRPr kumimoji="0" lang="en-GB" sz="2400" b="0" i="0" u="none" strike="noStrike" kern="1200" cap="none" spc="0" normalizeH="0" baseline="0" noProof="0" dirty="0">
              <a:ln>
                <a:noFill/>
              </a:ln>
              <a:effectLst/>
              <a:uLnTx/>
              <a:uFillTx/>
              <a:latin typeface="Century Gothic" panose="020F0302020204030204"/>
            </a:endParaRPr>
          </a:p>
        </p:txBody>
      </p:sp>
      <p:sp>
        <p:nvSpPr>
          <p:cNvPr id="61" name="TextBox 60"/>
          <p:cNvSpPr txBox="1"/>
          <p:nvPr/>
        </p:nvSpPr>
        <p:spPr>
          <a:xfrm>
            <a:off x="9033217" y="2022929"/>
            <a:ext cx="2100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cost</a:t>
            </a:r>
            <a:endParaRPr kumimoji="0" lang="en-GB" sz="2400" b="0" i="0" u="none" strike="noStrike" kern="1200" cap="none" spc="0" normalizeH="0" baseline="0" noProof="0" dirty="0">
              <a:ln>
                <a:noFill/>
              </a:ln>
              <a:effectLst/>
              <a:uLnTx/>
              <a:uFillTx/>
              <a:latin typeface="Century Gothic" panose="020F0302020204030204"/>
            </a:endParaRPr>
          </a:p>
        </p:txBody>
      </p:sp>
      <p:sp>
        <p:nvSpPr>
          <p:cNvPr id="62" name="TextBox 61"/>
          <p:cNvSpPr txBox="1"/>
          <p:nvPr/>
        </p:nvSpPr>
        <p:spPr>
          <a:xfrm>
            <a:off x="8994874" y="2712287"/>
            <a:ext cx="2448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school</a:t>
            </a:r>
            <a:endParaRPr kumimoji="0" lang="en-GB" sz="2400" b="0" i="0" u="none" strike="noStrike" kern="1200" cap="none" spc="0" normalizeH="0" baseline="0" noProof="0" dirty="0">
              <a:ln>
                <a:noFill/>
              </a:ln>
              <a:effectLst/>
              <a:uLnTx/>
              <a:uFillTx/>
              <a:latin typeface="Century Gothic" panose="020F0302020204030204"/>
            </a:endParaRPr>
          </a:p>
        </p:txBody>
      </p:sp>
      <p:sp>
        <p:nvSpPr>
          <p:cNvPr id="63" name="TextBox 62"/>
          <p:cNvSpPr txBox="1"/>
          <p:nvPr/>
        </p:nvSpPr>
        <p:spPr>
          <a:xfrm>
            <a:off x="9033217" y="3411515"/>
            <a:ext cx="2448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culture</a:t>
            </a:r>
            <a:endParaRPr kumimoji="0" lang="en-GB" sz="2400" b="0" i="0" u="none" strike="noStrike" kern="1200" cap="none" spc="0" normalizeH="0" baseline="0" noProof="0" dirty="0">
              <a:ln>
                <a:noFill/>
              </a:ln>
              <a:effectLst/>
              <a:uLnTx/>
              <a:uFillTx/>
              <a:latin typeface="Century Gothic" panose="020F0302020204030204"/>
            </a:endParaRPr>
          </a:p>
        </p:txBody>
      </p:sp>
      <p:sp>
        <p:nvSpPr>
          <p:cNvPr id="64" name="TextBox 63"/>
          <p:cNvSpPr txBox="1"/>
          <p:nvPr/>
        </p:nvSpPr>
        <p:spPr>
          <a:xfrm>
            <a:off x="9040664" y="3993685"/>
            <a:ext cx="30103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latin typeface="Century Gothic" panose="020F0302020204030204"/>
              </a:rPr>
              <a:t>to cover, covering</a:t>
            </a:r>
            <a:endParaRPr kumimoji="0" lang="en-GB" sz="2400" b="0" i="0" u="none" strike="noStrike" kern="1200" cap="none" spc="0" normalizeH="0" baseline="0" noProof="0" dirty="0">
              <a:ln>
                <a:noFill/>
              </a:ln>
              <a:effectLst/>
              <a:uLnTx/>
              <a:uFillTx/>
              <a:latin typeface="Century Gothic" panose="020F0302020204030204"/>
            </a:endParaRPr>
          </a:p>
        </p:txBody>
      </p:sp>
      <p:sp>
        <p:nvSpPr>
          <p:cNvPr id="107" name="Rounded Rectangle 106"/>
          <p:cNvSpPr/>
          <p:nvPr/>
        </p:nvSpPr>
        <p:spPr>
          <a:xfrm>
            <a:off x="2984804" y="1217229"/>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08" name="Rounded Rectangle 107"/>
          <p:cNvSpPr/>
          <p:nvPr/>
        </p:nvSpPr>
        <p:spPr>
          <a:xfrm>
            <a:off x="2981742" y="1826583"/>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09" name="Rounded Rectangle 108"/>
          <p:cNvSpPr/>
          <p:nvPr/>
        </p:nvSpPr>
        <p:spPr>
          <a:xfrm>
            <a:off x="2974210" y="2461292"/>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10" name="Rounded Rectangle 109"/>
          <p:cNvSpPr/>
          <p:nvPr/>
        </p:nvSpPr>
        <p:spPr>
          <a:xfrm>
            <a:off x="2967257" y="3101775"/>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11" name="Rounded Rectangle 110"/>
          <p:cNvSpPr/>
          <p:nvPr/>
        </p:nvSpPr>
        <p:spPr>
          <a:xfrm>
            <a:off x="2974211" y="3716814"/>
            <a:ext cx="2530064"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12" name="Rounded Rectangle 111"/>
          <p:cNvSpPr/>
          <p:nvPr/>
        </p:nvSpPr>
        <p:spPr>
          <a:xfrm>
            <a:off x="2981742" y="4393388"/>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13" name="Rounded Rectangle 112"/>
          <p:cNvSpPr/>
          <p:nvPr/>
        </p:nvSpPr>
        <p:spPr>
          <a:xfrm>
            <a:off x="2959000" y="5048364"/>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49" name="TextBox 48"/>
          <p:cNvSpPr txBox="1"/>
          <p:nvPr/>
        </p:nvSpPr>
        <p:spPr>
          <a:xfrm>
            <a:off x="6870025" y="3954163"/>
            <a:ext cx="1848100" cy="523220"/>
          </a:xfrm>
          <a:prstGeom prst="rect">
            <a:avLst/>
          </a:prstGeom>
          <a:noFill/>
          <a:ln>
            <a:solidFill>
              <a:srgbClr val="002060"/>
            </a:solidFill>
          </a:ln>
        </p:spPr>
        <p:txBody>
          <a:bodyPr wrap="square" rtlCol="0">
            <a:spAutoFit/>
          </a:bodyPr>
          <a:lstStyle/>
          <a:p>
            <a:pPr lvl="0">
              <a:defRPr/>
            </a:pPr>
            <a:r>
              <a:rPr lang="es-CO" sz="2800" b="1" dirty="0">
                <a:latin typeface="Century Gothic" panose="020B0502020202020204" pitchFamily="34" charset="0"/>
                <a:cs typeface="Calibri" panose="020F0502020204030204" pitchFamily="34" charset="0"/>
              </a:rPr>
              <a:t>cubrir</a:t>
            </a:r>
          </a:p>
        </p:txBody>
      </p:sp>
      <p:sp>
        <p:nvSpPr>
          <p:cNvPr id="53" name="TextBox 52"/>
          <p:cNvSpPr txBox="1"/>
          <p:nvPr/>
        </p:nvSpPr>
        <p:spPr>
          <a:xfrm>
            <a:off x="6868154" y="4576685"/>
            <a:ext cx="1861861" cy="523220"/>
          </a:xfrm>
          <a:prstGeom prst="rect">
            <a:avLst/>
          </a:prstGeom>
          <a:noFill/>
          <a:ln>
            <a:solidFill>
              <a:srgbClr val="002060"/>
            </a:solidFill>
          </a:ln>
        </p:spPr>
        <p:txBody>
          <a:bodyPr wrap="square" rtlCol="0">
            <a:spAutoFit/>
          </a:bodyPr>
          <a:lstStyle/>
          <a:p>
            <a:pPr lvl="0">
              <a:defRPr/>
            </a:pPr>
            <a:r>
              <a:rPr lang="es-CO" sz="2800" b="1">
                <a:latin typeface="Century Gothic" panose="020B0502020202020204" pitchFamily="34" charset="0"/>
                <a:cs typeface="Calibri" panose="020F0502020204030204" pitchFamily="34" charset="0"/>
              </a:rPr>
              <a:t>cuatro</a:t>
            </a:r>
            <a:endParaRPr lang="es-CO" sz="2800" b="1" dirty="0">
              <a:latin typeface="Century Gothic" panose="020B0502020202020204" pitchFamily="34" charset="0"/>
              <a:cs typeface="Calibri" panose="020F0502020204030204" pitchFamily="34" charset="0"/>
            </a:endParaRPr>
          </a:p>
        </p:txBody>
      </p:sp>
      <p:sp>
        <p:nvSpPr>
          <p:cNvPr id="54" name="TextBox 53"/>
          <p:cNvSpPr txBox="1"/>
          <p:nvPr/>
        </p:nvSpPr>
        <p:spPr>
          <a:xfrm>
            <a:off x="6836298" y="5189707"/>
            <a:ext cx="1864891" cy="523220"/>
          </a:xfrm>
          <a:prstGeom prst="rect">
            <a:avLst/>
          </a:prstGeom>
          <a:noFill/>
          <a:ln>
            <a:solidFill>
              <a:srgbClr val="002060"/>
            </a:solidFill>
          </a:ln>
        </p:spPr>
        <p:txBody>
          <a:bodyPr wrap="square" rtlCol="0">
            <a:spAutoFit/>
          </a:bodyPr>
          <a:lstStyle/>
          <a:p>
            <a:pPr lvl="0">
              <a:defRPr/>
            </a:pPr>
            <a:r>
              <a:rPr lang="en-GB" sz="2800" b="1" dirty="0" err="1">
                <a:latin typeface="Century Gothic" panose="020B0502020202020204" pitchFamily="34" charset="0"/>
                <a:cs typeface="Calibri" panose="020F0502020204030204" pitchFamily="34" charset="0"/>
              </a:rPr>
              <a:t>es</a:t>
            </a:r>
            <a:r>
              <a:rPr lang="es-CO" sz="2800" b="1" dirty="0">
                <a:latin typeface="Century Gothic" panose="020B0502020202020204" pitchFamily="34" charset="0"/>
                <a:cs typeface="Calibri" panose="020F0502020204030204" pitchFamily="34" charset="0"/>
              </a:rPr>
              <a:t>cuchar</a:t>
            </a:r>
          </a:p>
        </p:txBody>
      </p:sp>
      <p:sp>
        <p:nvSpPr>
          <p:cNvPr id="56" name="Rounded Rectangle 55"/>
          <p:cNvSpPr/>
          <p:nvPr/>
        </p:nvSpPr>
        <p:spPr>
          <a:xfrm>
            <a:off x="2987992" y="5672875"/>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57" name="TextBox 56"/>
          <p:cNvSpPr txBox="1"/>
          <p:nvPr/>
        </p:nvSpPr>
        <p:spPr>
          <a:xfrm>
            <a:off x="9037730" y="4606724"/>
            <a:ext cx="13028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latin typeface="Century Gothic" panose="020F0302020204030204"/>
              </a:rPr>
              <a:t>four</a:t>
            </a:r>
            <a:endParaRPr kumimoji="0" lang="en-GB" sz="2400" b="0" i="0" u="none" strike="noStrike" kern="1200" cap="none" spc="0" normalizeH="0" baseline="0" noProof="0" dirty="0">
              <a:ln>
                <a:noFill/>
              </a:ln>
              <a:effectLst/>
              <a:uLnTx/>
              <a:uFillTx/>
              <a:latin typeface="Century Gothic" panose="020F0302020204030204"/>
            </a:endParaRPr>
          </a:p>
        </p:txBody>
      </p:sp>
      <p:sp>
        <p:nvSpPr>
          <p:cNvPr id="65" name="TextBox 64"/>
          <p:cNvSpPr txBox="1"/>
          <p:nvPr/>
        </p:nvSpPr>
        <p:spPr>
          <a:xfrm>
            <a:off x="9040664" y="5229315"/>
            <a:ext cx="28585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to listen, listening</a:t>
            </a:r>
            <a:endParaRPr kumimoji="0" lang="en-GB" sz="2400" b="0" i="0" u="none" strike="noStrike" kern="1200" cap="none" spc="0" normalizeH="0" baseline="0" noProof="0" dirty="0">
              <a:ln>
                <a:noFill/>
              </a:ln>
              <a:effectLst/>
              <a:uLnTx/>
              <a:uFillTx/>
              <a:latin typeface="Century Gothic" panose="020F0302020204030204"/>
            </a:endParaRPr>
          </a:p>
        </p:txBody>
      </p:sp>
      <p:sp>
        <p:nvSpPr>
          <p:cNvPr id="66" name="TextBox 65"/>
          <p:cNvSpPr txBox="1"/>
          <p:nvPr/>
        </p:nvSpPr>
        <p:spPr>
          <a:xfrm>
            <a:off x="9040664" y="5797349"/>
            <a:ext cx="28585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latin typeface="Century Gothic" panose="020F0302020204030204"/>
              </a:rPr>
              <a:t>document</a:t>
            </a:r>
            <a:endParaRPr kumimoji="0" lang="en-GB" sz="2400" b="0" i="0" u="none" strike="noStrike" kern="1200" cap="none" spc="0" normalizeH="0" baseline="0" noProof="0" dirty="0">
              <a:ln>
                <a:noFill/>
              </a:ln>
              <a:effectLst/>
              <a:uLnTx/>
              <a:uFillTx/>
              <a:latin typeface="Century Gothic" panose="020F0302020204030204"/>
            </a:endParaRPr>
          </a:p>
        </p:txBody>
      </p:sp>
      <p:sp>
        <p:nvSpPr>
          <p:cNvPr id="67" name="Rounded Rectangle 66"/>
          <p:cNvSpPr/>
          <p:nvPr/>
        </p:nvSpPr>
        <p:spPr>
          <a:xfrm>
            <a:off x="8932214" y="139797"/>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68" name="Rounded Rectangle 67"/>
          <p:cNvSpPr/>
          <p:nvPr/>
        </p:nvSpPr>
        <p:spPr>
          <a:xfrm>
            <a:off x="8931453" y="757415"/>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69" name="Rounded Rectangle 68"/>
          <p:cNvSpPr/>
          <p:nvPr/>
        </p:nvSpPr>
        <p:spPr>
          <a:xfrm>
            <a:off x="8925238" y="2051678"/>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70" name="Rounded Rectangle 69"/>
          <p:cNvSpPr/>
          <p:nvPr/>
        </p:nvSpPr>
        <p:spPr>
          <a:xfrm>
            <a:off x="8931452" y="1393316"/>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71" name="Rounded Rectangle 70"/>
          <p:cNvSpPr/>
          <p:nvPr/>
        </p:nvSpPr>
        <p:spPr>
          <a:xfrm>
            <a:off x="8931452" y="2685994"/>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72" name="Rounded Rectangle 71"/>
          <p:cNvSpPr/>
          <p:nvPr/>
        </p:nvSpPr>
        <p:spPr>
          <a:xfrm>
            <a:off x="8918262" y="3934112"/>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73" name="Rounded Rectangle 72"/>
          <p:cNvSpPr/>
          <p:nvPr/>
        </p:nvSpPr>
        <p:spPr>
          <a:xfrm>
            <a:off x="8932214" y="3318756"/>
            <a:ext cx="2936342"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74" name="Rounded Rectangle 73"/>
          <p:cNvSpPr/>
          <p:nvPr/>
        </p:nvSpPr>
        <p:spPr>
          <a:xfrm>
            <a:off x="8924649" y="4583632"/>
            <a:ext cx="293177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75" name="Rounded Rectangle 74"/>
          <p:cNvSpPr/>
          <p:nvPr/>
        </p:nvSpPr>
        <p:spPr>
          <a:xfrm>
            <a:off x="8924650" y="5205887"/>
            <a:ext cx="293177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76" name="Rounded Rectangle 75"/>
          <p:cNvSpPr/>
          <p:nvPr/>
        </p:nvSpPr>
        <p:spPr>
          <a:xfrm>
            <a:off x="8918262" y="5825034"/>
            <a:ext cx="293177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4262421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7"/>
                                        </p:tgtEl>
                                      </p:cBhvr>
                                    </p:animEffect>
                                    <p:set>
                                      <p:cBhvr>
                                        <p:cTn id="7"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8" restart="whenNotActive" fill="hold" evtFilter="cancelBubble" nodeType="interactiveSeq">
                <p:stCondLst>
                  <p:cond evt="onClick" delay="0">
                    <p:tgtEl>
                      <p:spTgt spid="10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8"/>
                                        </p:tgtEl>
                                      </p:cBhvr>
                                    </p:animEffect>
                                    <p:set>
                                      <p:cBhvr>
                                        <p:cTn id="13"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4" restart="whenNotActive" fill="hold" evtFilter="cancelBubble" nodeType="interactiveSeq">
                <p:stCondLst>
                  <p:cond evt="onClick" delay="0">
                    <p:tgtEl>
                      <p:spTgt spid="10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9"/>
                                        </p:tgtEl>
                                      </p:cBhvr>
                                    </p:animEffect>
                                    <p:set>
                                      <p:cBhvr>
                                        <p:cTn id="19"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20" restart="whenNotActive" fill="hold" evtFilter="cancelBubble" nodeType="interactiveSeq">
                <p:stCondLst>
                  <p:cond evt="onClick" delay="0">
                    <p:tgtEl>
                      <p:spTgt spid="1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10"/>
                                        </p:tgtEl>
                                      </p:cBhvr>
                                    </p:animEffect>
                                    <p:set>
                                      <p:cBhvr>
                                        <p:cTn id="25"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26" restart="whenNotActive" fill="hold" evtFilter="cancelBubble" nodeType="interactiveSeq">
                <p:stCondLst>
                  <p:cond evt="onClick" delay="0">
                    <p:tgtEl>
                      <p:spTgt spid="11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11"/>
                                        </p:tgtEl>
                                      </p:cBhvr>
                                    </p:animEffect>
                                    <p:set>
                                      <p:cBhvr>
                                        <p:cTn id="31"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32" restart="whenNotActive" fill="hold" evtFilter="cancelBubble" nodeType="interactiveSeq">
                <p:stCondLst>
                  <p:cond evt="onClick" delay="0">
                    <p:tgtEl>
                      <p:spTgt spid="1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2"/>
                                        </p:tgtEl>
                                      </p:cBhvr>
                                    </p:animEffect>
                                    <p:set>
                                      <p:cBhvr>
                                        <p:cTn id="37"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38" restart="whenNotActive" fill="hold" evtFilter="cancelBubble" nodeType="interactiveSeq">
                <p:stCondLst>
                  <p:cond evt="onClick" delay="0">
                    <p:tgtEl>
                      <p:spTgt spid="11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13"/>
                                        </p:tgtEl>
                                      </p:cBhvr>
                                    </p:animEffect>
                                    <p:set>
                                      <p:cBhvr>
                                        <p:cTn id="43" dur="1" fill="hold">
                                          <p:stCondLst>
                                            <p:cond delay="499"/>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44" restart="whenNotActive" fill="hold" evtFilter="cancelBubble" nodeType="interactiveSeq">
                <p:stCondLst>
                  <p:cond evt="onClick" delay="0">
                    <p:tgtEl>
                      <p:spTgt spid="5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6"/>
                                        </p:tgtEl>
                                      </p:cBhvr>
                                    </p:animEffect>
                                    <p:set>
                                      <p:cBhvr>
                                        <p:cTn id="49"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0" restart="whenNotActive" fill="hold" evtFilter="cancelBubble" nodeType="interactiveSeq">
                <p:stCondLst>
                  <p:cond evt="onClick" delay="0">
                    <p:tgtEl>
                      <p:spTgt spid="6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7"/>
                                        </p:tgtEl>
                                      </p:cBhvr>
                                    </p:animEffect>
                                    <p:set>
                                      <p:cBhvr>
                                        <p:cTn id="5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56" restart="whenNotActive" fill="hold" evtFilter="cancelBubble" nodeType="interactiveSeq">
                <p:stCondLst>
                  <p:cond evt="onClick" delay="0">
                    <p:tgtEl>
                      <p:spTgt spid="6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8"/>
                                        </p:tgtEl>
                                      </p:cBhvr>
                                    </p:animEffect>
                                    <p:set>
                                      <p:cBhvr>
                                        <p:cTn id="61"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2" restart="whenNotActive" fill="hold" evtFilter="cancelBubble" nodeType="interactiveSeq">
                <p:stCondLst>
                  <p:cond evt="onClick" delay="0">
                    <p:tgtEl>
                      <p:spTgt spid="6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68" restart="whenNotActive" fill="hold" evtFilter="cancelBubble" nodeType="interactiveSeq">
                <p:stCondLst>
                  <p:cond evt="onClick" delay="0">
                    <p:tgtEl>
                      <p:spTgt spid="7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70"/>
                                        </p:tgtEl>
                                      </p:cBhvr>
                                    </p:animEffect>
                                    <p:set>
                                      <p:cBhvr>
                                        <p:cTn id="73"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74" restart="whenNotActive" fill="hold" evtFilter="cancelBubble" nodeType="interactiveSeq">
                <p:stCondLst>
                  <p:cond evt="onClick" delay="0">
                    <p:tgtEl>
                      <p:spTgt spid="7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71"/>
                                        </p:tgtEl>
                                      </p:cBhvr>
                                    </p:animEffect>
                                    <p:set>
                                      <p:cBhvr>
                                        <p:cTn id="79"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80" restart="whenNotActive" fill="hold" evtFilter="cancelBubble" nodeType="interactiveSeq">
                <p:stCondLst>
                  <p:cond evt="onClick" delay="0">
                    <p:tgtEl>
                      <p:spTgt spid="7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72"/>
                                        </p:tgtEl>
                                      </p:cBhvr>
                                    </p:animEffect>
                                    <p:set>
                                      <p:cBhvr>
                                        <p:cTn id="85"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86" restart="whenNotActive" fill="hold" evtFilter="cancelBubble" nodeType="interactiveSeq">
                <p:stCondLst>
                  <p:cond evt="onClick" delay="0">
                    <p:tgtEl>
                      <p:spTgt spid="7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3"/>
                                        </p:tgtEl>
                                      </p:cBhvr>
                                    </p:animEffect>
                                    <p:set>
                                      <p:cBhvr>
                                        <p:cTn id="91"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92" restart="whenNotActive" fill="hold" evtFilter="cancelBubble" nodeType="interactiveSeq">
                <p:stCondLst>
                  <p:cond evt="onClick" delay="0">
                    <p:tgtEl>
                      <p:spTgt spid="74"/>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4"/>
                                        </p:tgtEl>
                                      </p:cBhvr>
                                    </p:animEffect>
                                    <p:set>
                                      <p:cBhvr>
                                        <p:cTn id="97"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98" restart="whenNotActive" fill="hold" evtFilter="cancelBubble" nodeType="interactiveSeq">
                <p:stCondLst>
                  <p:cond evt="onClick" delay="0">
                    <p:tgtEl>
                      <p:spTgt spid="7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75"/>
                                        </p:tgtEl>
                                      </p:cBhvr>
                                    </p:animEffect>
                                    <p:set>
                                      <p:cBhvr>
                                        <p:cTn id="10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04" restart="whenNotActive" fill="hold" evtFilter="cancelBubble" nodeType="interactiveSeq">
                <p:stCondLst>
                  <p:cond evt="onClick" delay="0">
                    <p:tgtEl>
                      <p:spTgt spid="76"/>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76"/>
                                        </p:tgtEl>
                                      </p:cBhvr>
                                    </p:animEffect>
                                    <p:set>
                                      <p:cBhvr>
                                        <p:cTn id="109"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bldLst>
      <p:bldP spid="107" grpId="0" animBg="1"/>
      <p:bldP spid="108" grpId="0" animBg="1"/>
      <p:bldP spid="109" grpId="0" animBg="1"/>
      <p:bldP spid="110" grpId="0" animBg="1"/>
      <p:bldP spid="111" grpId="0" animBg="1"/>
      <p:bldP spid="112" grpId="0" animBg="1"/>
      <p:bldP spid="113" grpId="0" animBg="1"/>
      <p:bldP spid="5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895986" y="258284"/>
            <a:ext cx="177531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468450" y="240630"/>
            <a:ext cx="2621894" cy="479402"/>
          </a:xfrm>
        </p:spPr>
        <p:txBody>
          <a:bodyPr>
            <a:normAutofit/>
          </a:bodyPr>
          <a:lstStyle/>
          <a:p>
            <a:r>
              <a:rPr lang="en-GB" sz="2000" b="1" dirty="0">
                <a:solidFill>
                  <a:schemeClr val="bg1"/>
                </a:solidFill>
              </a:rPr>
              <a:t>leer</a:t>
            </a:r>
          </a:p>
        </p:txBody>
      </p:sp>
      <p:sp>
        <p:nvSpPr>
          <p:cNvPr id="7" name="TextBox 6">
            <a:extLst>
              <a:ext uri="{FF2B5EF4-FFF2-40B4-BE49-F238E27FC236}">
                <a16:creationId xmlns:a16="http://schemas.microsoft.com/office/drawing/2014/main" id="{A01B6026-6024-B640-AA14-813D9C613E27}"/>
              </a:ext>
            </a:extLst>
          </p:cNvPr>
          <p:cNvSpPr txBox="1"/>
          <p:nvPr/>
        </p:nvSpPr>
        <p:spPr>
          <a:xfrm>
            <a:off x="4721911" y="972219"/>
            <a:ext cx="7392297" cy="25660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200" b="1" dirty="0">
                <a:latin typeface="Century Gothic" panose="020F0302020204030204"/>
              </a:rPr>
              <a:t>El cine </a:t>
            </a:r>
            <a:r>
              <a:rPr lang="en-US" sz="2200" b="1" dirty="0" err="1">
                <a:latin typeface="Century Gothic" panose="020F0302020204030204"/>
              </a:rPr>
              <a:t>está</a:t>
            </a:r>
            <a:r>
              <a:rPr lang="en-US" sz="2200" b="1" dirty="0">
                <a:latin typeface="Century Gothic" panose="020F0302020204030204"/>
              </a:rPr>
              <a:t> abierto hoy para mi fiesta. </a:t>
            </a:r>
            <a:r>
              <a:rPr lang="en-US" sz="2200" b="1" dirty="0" err="1">
                <a:latin typeface="Century Gothic" panose="020F0302020204030204"/>
              </a:rPr>
              <a:t>Está</a:t>
            </a:r>
            <a:r>
              <a:rPr lang="en-US" sz="2200" b="1" dirty="0">
                <a:latin typeface="Century Gothic" panose="020F0302020204030204"/>
              </a:rPr>
              <a:t> </a:t>
            </a:r>
            <a:r>
              <a:rPr lang="en-US" sz="2200" b="1" dirty="0" err="1">
                <a:latin typeface="Century Gothic" panose="020F0302020204030204"/>
              </a:rPr>
              <a:t>cerrado</a:t>
            </a:r>
            <a:r>
              <a:rPr lang="en-US" sz="2200" b="1" dirty="0">
                <a:latin typeface="Century Gothic" panose="020F0302020204030204"/>
              </a:rPr>
              <a:t> al </a:t>
            </a:r>
            <a:r>
              <a:rPr lang="en-US" sz="2200" b="1" dirty="0" err="1">
                <a:latin typeface="Century Gothic" panose="020F0302020204030204"/>
              </a:rPr>
              <a:t>público</a:t>
            </a:r>
            <a:r>
              <a:rPr lang="en-US" sz="2200" b="1" dirty="0">
                <a:latin typeface="Century Gothic" panose="020F0302020204030204"/>
              </a:rPr>
              <a:t>, ¡</a:t>
            </a:r>
            <a:r>
              <a:rPr lang="en-US" sz="2200" b="1" dirty="0" err="1">
                <a:latin typeface="Century Gothic" panose="020F0302020204030204"/>
              </a:rPr>
              <a:t>incluso</a:t>
            </a:r>
            <a:r>
              <a:rPr lang="en-US" sz="2200" b="1" dirty="0">
                <a:latin typeface="Century Gothic" panose="020F0302020204030204"/>
              </a:rPr>
              <a:t> a mis padres! Mis amigos están </a:t>
            </a:r>
            <a:r>
              <a:rPr lang="en-US" sz="2200" b="1" dirty="0" err="1">
                <a:latin typeface="Century Gothic" panose="020F0302020204030204"/>
              </a:rPr>
              <a:t>aquí</a:t>
            </a:r>
            <a:r>
              <a:rPr lang="en-US" sz="2200" b="1" dirty="0">
                <a:latin typeface="Century Gothic" panose="020F0302020204030204"/>
              </a:rPr>
              <a:t>, </a:t>
            </a:r>
            <a:r>
              <a:rPr lang="en-US" sz="2200" b="1" dirty="0" err="1">
                <a:latin typeface="Century Gothic" panose="020F0302020204030204"/>
              </a:rPr>
              <a:t>aunque</a:t>
            </a:r>
            <a:r>
              <a:rPr lang="en-US" sz="2200" b="1" dirty="0">
                <a:latin typeface="Century Gothic" panose="020F0302020204030204"/>
              </a:rPr>
              <a:t> </a:t>
            </a:r>
            <a:r>
              <a:rPr lang="en-US" sz="2200" b="1" dirty="0" err="1">
                <a:latin typeface="Century Gothic" panose="020F0302020204030204"/>
              </a:rPr>
              <a:t>Lucía</a:t>
            </a:r>
            <a:r>
              <a:rPr lang="en-US" sz="2200" b="1" dirty="0">
                <a:latin typeface="Century Gothic" panose="020F0302020204030204"/>
              </a:rPr>
              <a:t> </a:t>
            </a:r>
            <a:r>
              <a:rPr lang="en-US" sz="2200" b="1" dirty="0" err="1">
                <a:latin typeface="Century Gothic" panose="020F0302020204030204"/>
              </a:rPr>
              <a:t>llega</a:t>
            </a:r>
            <a:r>
              <a:rPr lang="en-US" sz="2200" b="1" dirty="0">
                <a:latin typeface="Century Gothic" panose="020F0302020204030204"/>
              </a:rPr>
              <a:t> </a:t>
            </a:r>
            <a:r>
              <a:rPr lang="en-US" sz="2200" b="1" dirty="0" err="1">
                <a:latin typeface="Century Gothic" panose="020F0302020204030204"/>
              </a:rPr>
              <a:t>tarde</a:t>
            </a:r>
            <a:r>
              <a:rPr lang="en-US" sz="2200" b="1" dirty="0">
                <a:latin typeface="Century Gothic" panose="020F0302020204030204"/>
              </a:rPr>
              <a:t> por el </a:t>
            </a:r>
            <a:r>
              <a:rPr lang="en-US" sz="2200" b="1" dirty="0" err="1">
                <a:latin typeface="Century Gothic" panose="020F0302020204030204"/>
              </a:rPr>
              <a:t>tráfico</a:t>
            </a:r>
            <a:r>
              <a:rPr lang="en-US" sz="2200" b="1" dirty="0">
                <a:latin typeface="Century Gothic" panose="020F0302020204030204"/>
              </a:rPr>
              <a:t>. </a:t>
            </a:r>
            <a:r>
              <a:rPr lang="en-US" sz="2200" b="1" dirty="0" err="1">
                <a:latin typeface="Century Gothic" panose="020F0302020204030204"/>
              </a:rPr>
              <a:t>Vamos</a:t>
            </a:r>
            <a:r>
              <a:rPr lang="en-US" sz="2200" b="1" dirty="0">
                <a:latin typeface="Century Gothic" panose="020F0302020204030204"/>
              </a:rPr>
              <a:t> a </a:t>
            </a:r>
            <a:r>
              <a:rPr lang="en-US" sz="2200" b="1" dirty="0" err="1">
                <a:latin typeface="Century Gothic" panose="020F0302020204030204"/>
              </a:rPr>
              <a:t>ver</a:t>
            </a:r>
            <a:r>
              <a:rPr lang="en-US" sz="2200" b="1" dirty="0">
                <a:latin typeface="Century Gothic" panose="020F0302020204030204"/>
              </a:rPr>
              <a:t> muchas </a:t>
            </a:r>
            <a:r>
              <a:rPr lang="en-US" sz="2200" b="1" dirty="0" err="1">
                <a:latin typeface="Century Gothic" panose="020F0302020204030204"/>
              </a:rPr>
              <a:t>películas</a:t>
            </a:r>
            <a:r>
              <a:rPr lang="en-US" sz="2200" b="1" dirty="0">
                <a:latin typeface="Century Gothic" panose="020F0302020204030204"/>
              </a:rPr>
              <a:t>. </a:t>
            </a:r>
            <a:r>
              <a:rPr kumimoji="0" lang="en-US" sz="2200" b="1" i="0" u="none" strike="noStrike" kern="1200" cap="none" spc="0" normalizeH="0" baseline="0" noProof="0" dirty="0" err="1">
                <a:ln>
                  <a:noFill/>
                </a:ln>
                <a:effectLst/>
                <a:uLnTx/>
                <a:uFillTx/>
                <a:latin typeface="Century Gothic" panose="020F0302020204030204"/>
              </a:rPr>
              <a:t>Además</a:t>
            </a:r>
            <a:r>
              <a:rPr kumimoji="0" lang="en-US" sz="2200" b="1" i="0" u="none" strike="noStrike" kern="1200" cap="none" spc="0" normalizeH="0" baseline="0" noProof="0" dirty="0">
                <a:ln>
                  <a:noFill/>
                </a:ln>
                <a:effectLst/>
                <a:uLnTx/>
                <a:uFillTx/>
                <a:latin typeface="Century Gothic" panose="020F0302020204030204"/>
              </a:rPr>
              <a:t>,</a:t>
            </a:r>
            <a:r>
              <a:rPr kumimoji="0" lang="en-US" sz="2200" b="1" i="0" u="none" strike="noStrike" kern="1200" cap="none" spc="0" normalizeH="0" noProof="0" dirty="0">
                <a:ln>
                  <a:noFill/>
                </a:ln>
                <a:effectLst/>
                <a:uLnTx/>
                <a:uFillTx/>
                <a:latin typeface="Century Gothic" panose="020F0302020204030204"/>
              </a:rPr>
              <a:t> </a:t>
            </a:r>
            <a:r>
              <a:rPr kumimoji="0" lang="en-US" sz="2200" b="1" i="0" u="none" strike="noStrike" kern="1200" cap="none" spc="0" normalizeH="0" noProof="0" dirty="0" err="1">
                <a:ln>
                  <a:noFill/>
                </a:ln>
                <a:effectLst/>
                <a:uLnTx/>
                <a:uFillTx/>
                <a:latin typeface="Century Gothic" panose="020F0302020204030204"/>
              </a:rPr>
              <a:t>vamos</a:t>
            </a:r>
            <a:r>
              <a:rPr kumimoji="0" lang="en-US" sz="2200" b="1" i="0" u="none" strike="noStrike" kern="1200" cap="none" spc="0" normalizeH="0" noProof="0" dirty="0">
                <a:ln>
                  <a:noFill/>
                </a:ln>
                <a:effectLst/>
                <a:uLnTx/>
                <a:uFillTx/>
                <a:latin typeface="Century Gothic" panose="020F0302020204030204"/>
              </a:rPr>
              <a:t> a comer </a:t>
            </a:r>
            <a:r>
              <a:rPr kumimoji="0" lang="en-US" sz="2200" b="1" i="0" u="none" strike="noStrike" kern="1200" cap="none" spc="0" normalizeH="0" noProof="0" dirty="0" err="1">
                <a:ln>
                  <a:noFill/>
                </a:ln>
                <a:effectLst/>
                <a:uLnTx/>
                <a:uFillTx/>
                <a:latin typeface="Century Gothic" panose="020F0302020204030204"/>
              </a:rPr>
              <a:t>tarta</a:t>
            </a:r>
            <a:r>
              <a:rPr lang="en-US" sz="2200" b="1" noProof="0" dirty="0">
                <a:latin typeface="Century Gothic" panose="020F0302020204030204"/>
              </a:rPr>
              <a:t>. </a:t>
            </a:r>
            <a:endParaRPr kumimoji="0" lang="en-US" sz="2200" b="1" i="0" u="none" strike="noStrike" kern="1200" cap="none" spc="0" normalizeH="0" noProof="0" dirty="0">
              <a:ln>
                <a:noFill/>
              </a:ln>
              <a:effectLst/>
              <a:uLnTx/>
              <a:uFillTx/>
              <a:latin typeface="Century Gothic" panose="020F0302020204030204"/>
            </a:endParaRPr>
          </a:p>
        </p:txBody>
      </p:sp>
      <p:grpSp>
        <p:nvGrpSpPr>
          <p:cNvPr id="14" name="Group 13"/>
          <p:cNvGrpSpPr/>
          <p:nvPr/>
        </p:nvGrpSpPr>
        <p:grpSpPr>
          <a:xfrm>
            <a:off x="881728" y="102962"/>
            <a:ext cx="2538427" cy="1046283"/>
            <a:chOff x="5169947" y="-48449"/>
            <a:chExt cx="4677182" cy="2198958"/>
          </a:xfrm>
        </p:grpSpPr>
        <p:grpSp>
          <p:nvGrpSpPr>
            <p:cNvPr id="12" name="Group 11"/>
            <p:cNvGrpSpPr/>
            <p:nvPr/>
          </p:nvGrpSpPr>
          <p:grpSpPr>
            <a:xfrm>
              <a:off x="5169947" y="-48449"/>
              <a:ext cx="4123371" cy="2198958"/>
              <a:chOff x="5169947" y="-48449"/>
              <a:chExt cx="4123371" cy="219895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971" y="-48449"/>
                <a:ext cx="2649347" cy="219895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9947" y="907306"/>
                <a:ext cx="1657604" cy="1243203"/>
              </a:xfrm>
              <a:prstGeom prst="rect">
                <a:avLst/>
              </a:prstGeom>
            </p:spPr>
          </p:pic>
        </p:grpSp>
        <p:grpSp>
          <p:nvGrpSpPr>
            <p:cNvPr id="11" name="Group 10"/>
            <p:cNvGrpSpPr/>
            <p:nvPr/>
          </p:nvGrpSpPr>
          <p:grpSpPr>
            <a:xfrm>
              <a:off x="8601382" y="124787"/>
              <a:ext cx="1245747" cy="1705629"/>
              <a:chOff x="9200690" y="94719"/>
              <a:chExt cx="1245747" cy="1705629"/>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2139">
                <a:off x="9200690" y="94719"/>
                <a:ext cx="690503" cy="113165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1658">
                <a:off x="9730132" y="143455"/>
                <a:ext cx="716305" cy="117394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1658">
                <a:off x="9260750" y="527634"/>
                <a:ext cx="776572" cy="1272714"/>
              </a:xfrm>
              <a:prstGeom prst="rect">
                <a:avLst/>
              </a:prstGeom>
            </p:spPr>
          </p:pic>
        </p:grpSp>
      </p:grpSp>
      <p:sp>
        <p:nvSpPr>
          <p:cNvPr id="17" name="Rounded Rectangular Callout 16"/>
          <p:cNvSpPr/>
          <p:nvPr/>
        </p:nvSpPr>
        <p:spPr>
          <a:xfrm>
            <a:off x="6847922" y="4436288"/>
            <a:ext cx="2441416" cy="463389"/>
          </a:xfrm>
          <a:prstGeom prst="wedgeRoundRectCallout">
            <a:avLst>
              <a:gd name="adj1" fmla="val 39028"/>
              <a:gd name="adj2" fmla="val 66964"/>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we are going to</a:t>
            </a:r>
          </a:p>
        </p:txBody>
      </p:sp>
      <p:sp>
        <p:nvSpPr>
          <p:cNvPr id="19" name="Rounded Rectangular Callout 18"/>
          <p:cNvSpPr/>
          <p:nvPr/>
        </p:nvSpPr>
        <p:spPr>
          <a:xfrm>
            <a:off x="241446" y="2700509"/>
            <a:ext cx="1847535" cy="728491"/>
          </a:xfrm>
          <a:prstGeom prst="wedgeRoundRectCallout">
            <a:avLst>
              <a:gd name="adj1" fmla="val -42199"/>
              <a:gd name="adj2" fmla="val 67092"/>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even to my parents</a:t>
            </a:r>
          </a:p>
        </p:txBody>
      </p:sp>
      <p:sp>
        <p:nvSpPr>
          <p:cNvPr id="20" name="Rounded Rectangular Callout 19"/>
          <p:cNvSpPr/>
          <p:nvPr/>
        </p:nvSpPr>
        <p:spPr>
          <a:xfrm>
            <a:off x="230793" y="4383352"/>
            <a:ext cx="2201494" cy="729489"/>
          </a:xfrm>
          <a:prstGeom prst="wedgeRoundRectCallout">
            <a:avLst>
              <a:gd name="adj1" fmla="val 40846"/>
              <a:gd name="adj2" fmla="val 65483"/>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It’s closed to the public</a:t>
            </a:r>
          </a:p>
        </p:txBody>
      </p:sp>
      <p:sp>
        <p:nvSpPr>
          <p:cNvPr id="21" name="Rounded Rectangular Callout 20"/>
          <p:cNvSpPr/>
          <p:nvPr/>
        </p:nvSpPr>
        <p:spPr>
          <a:xfrm>
            <a:off x="4630636" y="5503609"/>
            <a:ext cx="2381596" cy="658050"/>
          </a:xfrm>
          <a:prstGeom prst="wedgeRoundRectCallout">
            <a:avLst>
              <a:gd name="adj1" fmla="val 54619"/>
              <a:gd name="adj2" fmla="val 39254"/>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although Lucía is arriving late</a:t>
            </a:r>
          </a:p>
        </p:txBody>
      </p:sp>
      <p:sp>
        <p:nvSpPr>
          <p:cNvPr id="23" name="Rounded Rectangular Callout 22"/>
          <p:cNvSpPr/>
          <p:nvPr/>
        </p:nvSpPr>
        <p:spPr>
          <a:xfrm>
            <a:off x="2400951" y="1661842"/>
            <a:ext cx="1798705" cy="694702"/>
          </a:xfrm>
          <a:prstGeom prst="wedgeRoundRectCallout">
            <a:avLst>
              <a:gd name="adj1" fmla="val 55219"/>
              <a:gd name="adj2" fmla="val 43628"/>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my friends are here</a:t>
            </a:r>
          </a:p>
        </p:txBody>
      </p:sp>
      <p:sp>
        <p:nvSpPr>
          <p:cNvPr id="24" name="Rounded Rectangular Callout 23"/>
          <p:cNvSpPr/>
          <p:nvPr/>
        </p:nvSpPr>
        <p:spPr>
          <a:xfrm>
            <a:off x="10180503" y="5139404"/>
            <a:ext cx="1490796" cy="523521"/>
          </a:xfrm>
          <a:prstGeom prst="wedgeRoundRectCallout">
            <a:avLst>
              <a:gd name="adj1" fmla="val 471"/>
              <a:gd name="adj2" fmla="val 62675"/>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eat cake</a:t>
            </a:r>
          </a:p>
        </p:txBody>
      </p:sp>
      <p:sp>
        <p:nvSpPr>
          <p:cNvPr id="25" name="Rounded Rectangular Callout 24"/>
          <p:cNvSpPr/>
          <p:nvPr/>
        </p:nvSpPr>
        <p:spPr>
          <a:xfrm>
            <a:off x="2587449" y="2842665"/>
            <a:ext cx="1528216" cy="790069"/>
          </a:xfrm>
          <a:prstGeom prst="wedgeRoundRectCallout">
            <a:avLst>
              <a:gd name="adj1" fmla="val -65165"/>
              <a:gd name="adj2" fmla="val -20833"/>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we are going to</a:t>
            </a:r>
          </a:p>
        </p:txBody>
      </p:sp>
      <p:sp>
        <p:nvSpPr>
          <p:cNvPr id="26" name="Rounded Rectangular Callout 25"/>
          <p:cNvSpPr/>
          <p:nvPr/>
        </p:nvSpPr>
        <p:spPr>
          <a:xfrm>
            <a:off x="2174273" y="5503609"/>
            <a:ext cx="2025383" cy="632238"/>
          </a:xfrm>
          <a:prstGeom prst="wedgeRoundRectCallout">
            <a:avLst>
              <a:gd name="adj1" fmla="val -39616"/>
              <a:gd name="adj2" fmla="val 64138"/>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see a lot of films</a:t>
            </a:r>
          </a:p>
        </p:txBody>
      </p:sp>
      <p:sp>
        <p:nvSpPr>
          <p:cNvPr id="28" name="Rounded Rectangular Callout 27"/>
          <p:cNvSpPr/>
          <p:nvPr/>
        </p:nvSpPr>
        <p:spPr>
          <a:xfrm>
            <a:off x="133665" y="1262296"/>
            <a:ext cx="1847535" cy="678845"/>
          </a:xfrm>
          <a:prstGeom prst="wedgeRoundRectCallout">
            <a:avLst>
              <a:gd name="adj1" fmla="val 35966"/>
              <a:gd name="adj2" fmla="val 65780"/>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because of the traffic</a:t>
            </a:r>
          </a:p>
        </p:txBody>
      </p:sp>
      <p:sp>
        <p:nvSpPr>
          <p:cNvPr id="29" name="Rounded Rectangular Callout 28"/>
          <p:cNvSpPr/>
          <p:nvPr/>
        </p:nvSpPr>
        <p:spPr>
          <a:xfrm>
            <a:off x="9018145" y="3760070"/>
            <a:ext cx="1419549" cy="481318"/>
          </a:xfrm>
          <a:prstGeom prst="wedgeRoundRectCallout">
            <a:avLst>
              <a:gd name="adj1" fmla="val 46937"/>
              <a:gd name="adj2" fmla="val -78124"/>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besides</a:t>
            </a:r>
          </a:p>
        </p:txBody>
      </p:sp>
      <p:sp>
        <p:nvSpPr>
          <p:cNvPr id="30" name="TextBox 29"/>
          <p:cNvSpPr txBox="1"/>
          <p:nvPr/>
        </p:nvSpPr>
        <p:spPr>
          <a:xfrm>
            <a:off x="5569008" y="149381"/>
            <a:ext cx="4045760" cy="461665"/>
          </a:xfrm>
          <a:prstGeom prst="rect">
            <a:avLst/>
          </a:prstGeom>
          <a:noFill/>
        </p:spPr>
        <p:txBody>
          <a:bodyPr wrap="square" rtlCol="0">
            <a:spAutoFit/>
          </a:bodyPr>
          <a:lstStyle/>
          <a:p>
            <a:pPr algn="l"/>
            <a:r>
              <a:rPr lang="en-GB" sz="2400" b="1" dirty="0">
                <a:solidFill>
                  <a:schemeClr val="accent5">
                    <a:lumMod val="50000"/>
                  </a:schemeClr>
                </a:solidFill>
              </a:rPr>
              <a:t>İUna fiesta en el cine! [1]</a:t>
            </a:r>
          </a:p>
        </p:txBody>
      </p:sp>
      <p:sp>
        <p:nvSpPr>
          <p:cNvPr id="32" name="Rounded Rectangular Callout 31"/>
          <p:cNvSpPr/>
          <p:nvPr/>
        </p:nvSpPr>
        <p:spPr>
          <a:xfrm>
            <a:off x="5258199" y="4016526"/>
            <a:ext cx="1338958" cy="449724"/>
          </a:xfrm>
          <a:prstGeom prst="wedgeRoundRectCallout">
            <a:avLst>
              <a:gd name="adj1" fmla="val -57606"/>
              <a:gd name="adj2" fmla="val -9091"/>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outside</a:t>
            </a:r>
          </a:p>
        </p:txBody>
      </p:sp>
      <p:sp>
        <p:nvSpPr>
          <p:cNvPr id="33" name="Rounded Rectangular Callout 32"/>
          <p:cNvSpPr/>
          <p:nvPr/>
        </p:nvSpPr>
        <p:spPr>
          <a:xfrm>
            <a:off x="2706044" y="4000729"/>
            <a:ext cx="2087925" cy="725403"/>
          </a:xfrm>
          <a:prstGeom prst="wedgeRoundRectCallout">
            <a:avLst>
              <a:gd name="adj1" fmla="val 55643"/>
              <a:gd name="adj2" fmla="val 51883"/>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the cinema is open today</a:t>
            </a:r>
          </a:p>
        </p:txBody>
      </p:sp>
      <p:sp>
        <p:nvSpPr>
          <p:cNvPr id="35" name="Rounded Rectangular Callout 34"/>
          <p:cNvSpPr/>
          <p:nvPr/>
        </p:nvSpPr>
        <p:spPr>
          <a:xfrm>
            <a:off x="7426008" y="5324193"/>
            <a:ext cx="1984105" cy="508441"/>
          </a:xfrm>
          <a:prstGeom prst="wedgeRoundRectCallout">
            <a:avLst>
              <a:gd name="adj1" fmla="val 57037"/>
              <a:gd name="adj2" fmla="val 26670"/>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for my party</a:t>
            </a:r>
          </a:p>
        </p:txBody>
      </p:sp>
    </p:spTree>
    <p:extLst>
      <p:ext uri="{BB962C8B-B14F-4D97-AF65-F5344CB8AC3E}">
        <p14:creationId xmlns:p14="http://schemas.microsoft.com/office/powerpoint/2010/main" val="110898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3" grpId="0" animBg="1"/>
      <p:bldP spid="24" grpId="0" animBg="1"/>
      <p:bldP spid="25" grpId="0" animBg="1"/>
      <p:bldP spid="26" grpId="0" animBg="1"/>
      <p:bldP spid="28" grpId="0" animBg="1"/>
      <p:bldP spid="29" grpId="0" animBg="1"/>
      <p:bldP spid="32" grpId="0" animBg="1"/>
      <p:bldP spid="33"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895986" y="258284"/>
            <a:ext cx="177531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468450" y="240630"/>
            <a:ext cx="2621894" cy="479402"/>
          </a:xfrm>
        </p:spPr>
        <p:txBody>
          <a:bodyPr>
            <a:normAutofit/>
          </a:bodyPr>
          <a:lstStyle/>
          <a:p>
            <a:r>
              <a:rPr lang="en-GB" sz="2000" b="1" dirty="0">
                <a:solidFill>
                  <a:schemeClr val="bg1"/>
                </a:solidFill>
              </a:rPr>
              <a:t>leer</a:t>
            </a:r>
          </a:p>
        </p:txBody>
      </p:sp>
      <p:sp>
        <p:nvSpPr>
          <p:cNvPr id="7" name="TextBox 6">
            <a:extLst>
              <a:ext uri="{FF2B5EF4-FFF2-40B4-BE49-F238E27FC236}">
                <a16:creationId xmlns:a16="http://schemas.microsoft.com/office/drawing/2014/main" id="{A01B6026-6024-B640-AA14-813D9C613E27}"/>
              </a:ext>
            </a:extLst>
          </p:cNvPr>
          <p:cNvSpPr txBox="1"/>
          <p:nvPr/>
        </p:nvSpPr>
        <p:spPr>
          <a:xfrm>
            <a:off x="4387100" y="707133"/>
            <a:ext cx="7392297" cy="30738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200" b="1" noProof="0" dirty="0">
                <a:latin typeface="Century Gothic" panose="020F0302020204030204"/>
              </a:rPr>
              <a:t>E</a:t>
            </a:r>
            <a:r>
              <a:rPr kumimoji="0" lang="en-US" sz="2200" b="1" i="0" u="none" strike="noStrike" kern="1200" cap="none" spc="0" normalizeH="0" noProof="0" dirty="0">
                <a:ln>
                  <a:noFill/>
                </a:ln>
                <a:effectLst/>
                <a:uLnTx/>
                <a:uFillTx/>
                <a:latin typeface="Century Gothic" panose="020F0302020204030204"/>
              </a:rPr>
              <a:t>l director del cine va a </a:t>
            </a:r>
            <a:r>
              <a:rPr kumimoji="0" lang="en-US" sz="2200" b="1" i="0" u="none" strike="noStrike" kern="1200" cap="none" spc="0" normalizeH="0" noProof="0" dirty="0" err="1">
                <a:ln>
                  <a:noFill/>
                </a:ln>
                <a:effectLst/>
                <a:uLnTx/>
                <a:uFillTx/>
                <a:latin typeface="Century Gothic" panose="020F0302020204030204"/>
              </a:rPr>
              <a:t>cubrir</a:t>
            </a:r>
            <a:r>
              <a:rPr kumimoji="0" lang="en-US" sz="2200" b="1" i="0" u="none" strike="noStrike" kern="1200" cap="none" spc="0" normalizeH="0" noProof="0" dirty="0">
                <a:ln>
                  <a:noFill/>
                </a:ln>
                <a:effectLst/>
                <a:uLnTx/>
                <a:uFillTx/>
                <a:latin typeface="Century Gothic" panose="020F0302020204030204"/>
              </a:rPr>
              <a:t> el </a:t>
            </a:r>
            <a:r>
              <a:rPr kumimoji="0" lang="en-US" sz="2200" b="1" i="0" u="none" strike="noStrike" kern="1200" cap="none" spc="0" normalizeH="0" noProof="0" dirty="0" err="1">
                <a:ln>
                  <a:noFill/>
                </a:ln>
                <a:effectLst/>
                <a:uLnTx/>
                <a:uFillTx/>
                <a:latin typeface="Century Gothic" panose="020F0302020204030204"/>
              </a:rPr>
              <a:t>costo</a:t>
            </a:r>
            <a:r>
              <a:rPr lang="en-US" sz="2200" b="1" noProof="0" dirty="0">
                <a:latin typeface="Century Gothic" panose="020F0302020204030204"/>
              </a:rPr>
              <a:t>,</a:t>
            </a:r>
            <a:r>
              <a:rPr lang="en-US" sz="2200" b="1" dirty="0">
                <a:latin typeface="Century Gothic" panose="020F0302020204030204"/>
              </a:rPr>
              <a:t> </a:t>
            </a:r>
            <a:r>
              <a:rPr lang="en-US" sz="2200" b="1" dirty="0" err="1">
                <a:latin typeface="Century Gothic" panose="020F0302020204030204"/>
              </a:rPr>
              <a:t>pero</a:t>
            </a:r>
            <a:r>
              <a:rPr lang="en-US" sz="2200" b="1" dirty="0">
                <a:latin typeface="Century Gothic" panose="020F0302020204030204"/>
              </a:rPr>
              <a:t> no </a:t>
            </a:r>
            <a:r>
              <a:rPr lang="en-US" sz="2200" b="1" dirty="0" err="1">
                <a:latin typeface="Century Gothic" panose="020F0302020204030204"/>
              </a:rPr>
              <a:t>permite</a:t>
            </a:r>
            <a:r>
              <a:rPr lang="en-US" sz="2200" b="1" dirty="0">
                <a:latin typeface="Century Gothic" panose="020F0302020204030204"/>
              </a:rPr>
              <a:t> comida en el cine, </a:t>
            </a:r>
            <a:r>
              <a:rPr lang="en-US" sz="2200" b="1" dirty="0" err="1">
                <a:latin typeface="Century Gothic" panose="020F0302020204030204"/>
              </a:rPr>
              <a:t>entonces</a:t>
            </a:r>
            <a:r>
              <a:rPr lang="en-US" sz="2200" b="1" dirty="0">
                <a:latin typeface="Century Gothic" panose="020F0302020204030204"/>
              </a:rPr>
              <a:t> </a:t>
            </a:r>
            <a:r>
              <a:rPr lang="en-US" sz="2200" b="1" dirty="0" err="1">
                <a:latin typeface="Century Gothic" panose="020F0302020204030204"/>
              </a:rPr>
              <a:t>debemos</a:t>
            </a:r>
            <a:r>
              <a:rPr lang="en-US" sz="2200" b="1" dirty="0">
                <a:latin typeface="Century Gothic" panose="020F0302020204030204"/>
              </a:rPr>
              <a:t> </a:t>
            </a:r>
            <a:r>
              <a:rPr lang="en-US" sz="2200" b="1" dirty="0" err="1">
                <a:latin typeface="Century Gothic" panose="020F0302020204030204"/>
              </a:rPr>
              <a:t>dividir</a:t>
            </a:r>
            <a:r>
              <a:rPr lang="en-US" sz="2200" b="1" dirty="0">
                <a:latin typeface="Century Gothic" panose="020F0302020204030204"/>
              </a:rPr>
              <a:t> y </a:t>
            </a:r>
            <a:r>
              <a:rPr lang="en-US" sz="2200" b="1" dirty="0" err="1">
                <a:latin typeface="Century Gothic" panose="020F0302020204030204"/>
              </a:rPr>
              <a:t>repartir</a:t>
            </a:r>
            <a:r>
              <a:rPr lang="en-US" sz="2200" b="1" dirty="0">
                <a:latin typeface="Century Gothic" panose="020F0302020204030204"/>
              </a:rPr>
              <a:t> la </a:t>
            </a:r>
            <a:r>
              <a:rPr lang="en-US" sz="2200" b="1" dirty="0" err="1">
                <a:latin typeface="Century Gothic" panose="020F0302020204030204"/>
              </a:rPr>
              <a:t>tarta</a:t>
            </a:r>
            <a:r>
              <a:rPr lang="en-US" sz="2200" b="1" dirty="0">
                <a:latin typeface="Century Gothic" panose="020F0302020204030204"/>
              </a:rPr>
              <a:t> </a:t>
            </a:r>
            <a:r>
              <a:rPr lang="en-US" sz="2200" b="1" dirty="0" err="1">
                <a:latin typeface="Century Gothic" panose="020F0302020204030204"/>
              </a:rPr>
              <a:t>fuera</a:t>
            </a:r>
            <a:r>
              <a:rPr lang="en-US" sz="2200" b="1" dirty="0">
                <a:latin typeface="Century Gothic" panose="020F0302020204030204"/>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200" b="1" dirty="0">
              <a:latin typeface="Century Gothic" panose="020F03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2200" b="1" dirty="0">
                <a:latin typeface="Century Gothic" panose="020F0302020204030204"/>
              </a:rPr>
              <a:t>La </a:t>
            </a:r>
            <a:r>
              <a:rPr lang="en-US" sz="2200" b="1" dirty="0" err="1">
                <a:latin typeface="Century Gothic" panose="020F0302020204030204"/>
              </a:rPr>
              <a:t>película</a:t>
            </a:r>
            <a:r>
              <a:rPr lang="en-US" sz="2200" b="1" dirty="0">
                <a:latin typeface="Century Gothic" panose="020F0302020204030204"/>
              </a:rPr>
              <a:t> </a:t>
            </a:r>
            <a:r>
              <a:rPr lang="en-US" sz="2200" b="1" dirty="0" err="1">
                <a:latin typeface="Century Gothic" panose="020F0302020204030204"/>
              </a:rPr>
              <a:t>es</a:t>
            </a:r>
            <a:r>
              <a:rPr lang="en-US" sz="2200" b="1" dirty="0">
                <a:latin typeface="Century Gothic" panose="020F0302020204030204"/>
              </a:rPr>
              <a:t> genial. Un </a:t>
            </a:r>
            <a:r>
              <a:rPr lang="en-US" sz="2200" b="1" dirty="0" err="1">
                <a:latin typeface="Century Gothic" panose="020F0302020204030204"/>
              </a:rPr>
              <a:t>chico</a:t>
            </a:r>
            <a:r>
              <a:rPr lang="en-US" sz="2200" b="1" dirty="0">
                <a:latin typeface="Century Gothic" panose="020F0302020204030204"/>
              </a:rPr>
              <a:t> </a:t>
            </a:r>
            <a:r>
              <a:rPr lang="en-US" sz="2200" b="1" dirty="0" err="1">
                <a:latin typeface="Century Gothic" panose="020F0302020204030204"/>
              </a:rPr>
              <a:t>intenta</a:t>
            </a:r>
            <a:r>
              <a:rPr lang="en-US" sz="2200" b="1" dirty="0">
                <a:latin typeface="Century Gothic" panose="020F0302020204030204"/>
              </a:rPr>
              <a:t> </a:t>
            </a:r>
            <a:r>
              <a:rPr lang="en-US" sz="2200" b="1" dirty="0" err="1">
                <a:latin typeface="Century Gothic" panose="020F0302020204030204"/>
              </a:rPr>
              <a:t>hacer</a:t>
            </a:r>
            <a:r>
              <a:rPr lang="en-US" sz="2200" b="1" dirty="0">
                <a:latin typeface="Century Gothic" panose="020F0302020204030204"/>
              </a:rPr>
              <a:t> una </a:t>
            </a:r>
            <a:r>
              <a:rPr lang="en-US" sz="2200" b="1" dirty="0" err="1">
                <a:latin typeface="Century Gothic" panose="020F0302020204030204"/>
              </a:rPr>
              <a:t>máquina</a:t>
            </a:r>
            <a:r>
              <a:rPr lang="en-US" sz="2200" b="1" dirty="0">
                <a:latin typeface="Century Gothic" panose="020F0302020204030204"/>
              </a:rPr>
              <a:t> del </a:t>
            </a:r>
            <a:r>
              <a:rPr lang="en-US" sz="2200" b="1" dirty="0" err="1">
                <a:latin typeface="Century Gothic" panose="020F0302020204030204"/>
              </a:rPr>
              <a:t>tiempo</a:t>
            </a:r>
            <a:r>
              <a:rPr lang="en-US" sz="2200" b="1" dirty="0">
                <a:latin typeface="Century Gothic" panose="020F0302020204030204"/>
              </a:rPr>
              <a:t> y </a:t>
            </a:r>
            <a:r>
              <a:rPr lang="en-US" sz="2200" b="1" dirty="0" err="1">
                <a:latin typeface="Century Gothic" panose="020F0302020204030204"/>
              </a:rPr>
              <a:t>gana</a:t>
            </a:r>
            <a:r>
              <a:rPr lang="en-US" sz="2200" b="1" dirty="0">
                <a:latin typeface="Century Gothic" panose="020F0302020204030204"/>
              </a:rPr>
              <a:t> un </a:t>
            </a:r>
            <a:r>
              <a:rPr lang="en-US" sz="2200" b="1" dirty="0" err="1">
                <a:latin typeface="Century Gothic" panose="020F0302020204030204"/>
              </a:rPr>
              <a:t>premio</a:t>
            </a:r>
            <a:r>
              <a:rPr lang="en-US" sz="2200" b="1" dirty="0">
                <a:latin typeface="Century Gothic" panose="020F0302020204030204"/>
              </a:rPr>
              <a:t>. </a:t>
            </a:r>
            <a:endParaRPr kumimoji="0" lang="en-US" sz="2200" b="1" i="0" u="none" strike="noStrike" kern="1200" cap="none" spc="0" normalizeH="0" noProof="0" dirty="0">
              <a:ln>
                <a:noFill/>
              </a:ln>
              <a:effectLst/>
              <a:uLnTx/>
              <a:uFillTx/>
              <a:latin typeface="Century Gothic" panose="020F0302020204030204"/>
            </a:endParaRPr>
          </a:p>
        </p:txBody>
      </p:sp>
      <p:grpSp>
        <p:nvGrpSpPr>
          <p:cNvPr id="14" name="Group 13"/>
          <p:cNvGrpSpPr/>
          <p:nvPr/>
        </p:nvGrpSpPr>
        <p:grpSpPr>
          <a:xfrm>
            <a:off x="176037" y="38454"/>
            <a:ext cx="2538427" cy="1046283"/>
            <a:chOff x="5169947" y="-48449"/>
            <a:chExt cx="4677182" cy="2198958"/>
          </a:xfrm>
        </p:grpSpPr>
        <p:grpSp>
          <p:nvGrpSpPr>
            <p:cNvPr id="12" name="Group 11"/>
            <p:cNvGrpSpPr/>
            <p:nvPr/>
          </p:nvGrpSpPr>
          <p:grpSpPr>
            <a:xfrm>
              <a:off x="5169947" y="-48449"/>
              <a:ext cx="4123371" cy="2198958"/>
              <a:chOff x="5169947" y="-48449"/>
              <a:chExt cx="4123371" cy="219895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971" y="-48449"/>
                <a:ext cx="2649347" cy="219895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9947" y="907306"/>
                <a:ext cx="1657604" cy="1243203"/>
              </a:xfrm>
              <a:prstGeom prst="rect">
                <a:avLst/>
              </a:prstGeom>
            </p:spPr>
          </p:pic>
        </p:grpSp>
        <p:grpSp>
          <p:nvGrpSpPr>
            <p:cNvPr id="11" name="Group 10"/>
            <p:cNvGrpSpPr/>
            <p:nvPr/>
          </p:nvGrpSpPr>
          <p:grpSpPr>
            <a:xfrm>
              <a:off x="8601382" y="124787"/>
              <a:ext cx="1245747" cy="1705629"/>
              <a:chOff x="9200690" y="94719"/>
              <a:chExt cx="1245747" cy="1705629"/>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2139">
                <a:off x="9200690" y="94719"/>
                <a:ext cx="690503" cy="113165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1658">
                <a:off x="9730132" y="143455"/>
                <a:ext cx="716305" cy="117394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1658">
                <a:off x="9260750" y="527634"/>
                <a:ext cx="776572" cy="1272714"/>
              </a:xfrm>
              <a:prstGeom prst="rect">
                <a:avLst/>
              </a:prstGeom>
            </p:spPr>
          </p:pic>
        </p:grpSp>
      </p:grpSp>
      <p:sp>
        <p:nvSpPr>
          <p:cNvPr id="17" name="Rounded Rectangular Callout 16"/>
          <p:cNvSpPr/>
          <p:nvPr/>
        </p:nvSpPr>
        <p:spPr>
          <a:xfrm>
            <a:off x="4394705" y="4290931"/>
            <a:ext cx="2441416" cy="463389"/>
          </a:xfrm>
          <a:prstGeom prst="wedgeRoundRectCallout">
            <a:avLst>
              <a:gd name="adj1" fmla="val 39028"/>
              <a:gd name="adj2" fmla="val 66964"/>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we are going to</a:t>
            </a:r>
          </a:p>
        </p:txBody>
      </p:sp>
      <p:sp>
        <p:nvSpPr>
          <p:cNvPr id="18" name="Rounded Rectangular Callout 17"/>
          <p:cNvSpPr/>
          <p:nvPr/>
        </p:nvSpPr>
        <p:spPr>
          <a:xfrm>
            <a:off x="7322641" y="4360235"/>
            <a:ext cx="2157910" cy="686393"/>
          </a:xfrm>
          <a:prstGeom prst="wedgeRoundRectCallout">
            <a:avLst>
              <a:gd name="adj1" fmla="val -37493"/>
              <a:gd name="adj2" fmla="val -65186"/>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so we have to divide up</a:t>
            </a:r>
          </a:p>
        </p:txBody>
      </p:sp>
      <p:sp>
        <p:nvSpPr>
          <p:cNvPr id="22" name="Rounded Rectangular Callout 21"/>
          <p:cNvSpPr/>
          <p:nvPr/>
        </p:nvSpPr>
        <p:spPr>
          <a:xfrm>
            <a:off x="263092" y="1376525"/>
            <a:ext cx="2400300" cy="700842"/>
          </a:xfrm>
          <a:prstGeom prst="wedgeRoundRectCallout">
            <a:avLst>
              <a:gd name="adj1" fmla="val 54106"/>
              <a:gd name="adj2" fmla="val 38905"/>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the director of the cinema</a:t>
            </a:r>
          </a:p>
        </p:txBody>
      </p:sp>
      <p:sp>
        <p:nvSpPr>
          <p:cNvPr id="27" name="Rounded Rectangular Callout 26"/>
          <p:cNvSpPr/>
          <p:nvPr/>
        </p:nvSpPr>
        <p:spPr>
          <a:xfrm>
            <a:off x="332137" y="3356789"/>
            <a:ext cx="2226592" cy="685519"/>
          </a:xfrm>
          <a:prstGeom prst="wedgeRoundRectCallout">
            <a:avLst>
              <a:gd name="adj1" fmla="val -54891"/>
              <a:gd name="adj2" fmla="val -3331"/>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is going to cover the cost</a:t>
            </a:r>
          </a:p>
        </p:txBody>
      </p:sp>
      <p:sp>
        <p:nvSpPr>
          <p:cNvPr id="30" name="TextBox 29"/>
          <p:cNvSpPr txBox="1"/>
          <p:nvPr/>
        </p:nvSpPr>
        <p:spPr>
          <a:xfrm>
            <a:off x="5569008" y="149381"/>
            <a:ext cx="4045760" cy="461665"/>
          </a:xfrm>
          <a:prstGeom prst="rect">
            <a:avLst/>
          </a:prstGeom>
          <a:noFill/>
        </p:spPr>
        <p:txBody>
          <a:bodyPr wrap="square" rtlCol="0">
            <a:spAutoFit/>
          </a:bodyPr>
          <a:lstStyle/>
          <a:p>
            <a:pPr algn="l"/>
            <a:r>
              <a:rPr lang="en-GB" sz="2400" b="1" dirty="0">
                <a:solidFill>
                  <a:schemeClr val="accent5">
                    <a:lumMod val="50000"/>
                  </a:schemeClr>
                </a:solidFill>
              </a:rPr>
              <a:t>İUna fiesta en el cine! [2]</a:t>
            </a:r>
          </a:p>
        </p:txBody>
      </p:sp>
      <p:sp>
        <p:nvSpPr>
          <p:cNvPr id="31" name="Rounded Rectangular Callout 30"/>
          <p:cNvSpPr/>
          <p:nvPr/>
        </p:nvSpPr>
        <p:spPr>
          <a:xfrm>
            <a:off x="3750252" y="5298714"/>
            <a:ext cx="3402360" cy="744346"/>
          </a:xfrm>
          <a:prstGeom prst="wedgeRoundRectCallout">
            <a:avLst>
              <a:gd name="adj1" fmla="val -53790"/>
              <a:gd name="adj2" fmla="val 43721"/>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but s/he doesn’t allow food in the cinema</a:t>
            </a:r>
          </a:p>
        </p:txBody>
      </p:sp>
      <p:sp>
        <p:nvSpPr>
          <p:cNvPr id="36" name="Rounded Rectangular Callout 35"/>
          <p:cNvSpPr/>
          <p:nvPr/>
        </p:nvSpPr>
        <p:spPr>
          <a:xfrm>
            <a:off x="9262745" y="5353500"/>
            <a:ext cx="1554624" cy="689560"/>
          </a:xfrm>
          <a:prstGeom prst="wedgeRoundRectCallout">
            <a:avLst>
              <a:gd name="adj1" fmla="val 60568"/>
              <a:gd name="adj2" fmla="val -3689"/>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the film is great</a:t>
            </a:r>
          </a:p>
        </p:txBody>
      </p:sp>
      <p:sp>
        <p:nvSpPr>
          <p:cNvPr id="37" name="Rounded Rectangular Callout 36"/>
          <p:cNvSpPr/>
          <p:nvPr/>
        </p:nvSpPr>
        <p:spPr>
          <a:xfrm>
            <a:off x="9963440" y="3656854"/>
            <a:ext cx="1707859" cy="477542"/>
          </a:xfrm>
          <a:prstGeom prst="wedgeRoundRectCallout">
            <a:avLst>
              <a:gd name="adj1" fmla="val 37927"/>
              <a:gd name="adj2" fmla="val 62334"/>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a boy tries</a:t>
            </a:r>
          </a:p>
        </p:txBody>
      </p:sp>
      <p:sp>
        <p:nvSpPr>
          <p:cNvPr id="38" name="Rounded Rectangular Callout 37"/>
          <p:cNvSpPr/>
          <p:nvPr/>
        </p:nvSpPr>
        <p:spPr>
          <a:xfrm>
            <a:off x="1579443" y="2178990"/>
            <a:ext cx="2400300" cy="816209"/>
          </a:xfrm>
          <a:prstGeom prst="wedgeRoundRectCallout">
            <a:avLst>
              <a:gd name="adj1" fmla="val -55890"/>
              <a:gd name="adj2" fmla="val 50162"/>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and he wins a prize</a:t>
            </a:r>
          </a:p>
        </p:txBody>
      </p:sp>
      <p:sp>
        <p:nvSpPr>
          <p:cNvPr id="39" name="Rounded Rectangular Callout 38"/>
          <p:cNvSpPr/>
          <p:nvPr/>
        </p:nvSpPr>
        <p:spPr>
          <a:xfrm>
            <a:off x="1756073" y="4280456"/>
            <a:ext cx="2152113" cy="766172"/>
          </a:xfrm>
          <a:prstGeom prst="wedgeRoundRectCallout">
            <a:avLst>
              <a:gd name="adj1" fmla="val 61532"/>
              <a:gd name="adj2" fmla="val 39128"/>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to make a time machine</a:t>
            </a:r>
          </a:p>
        </p:txBody>
      </p:sp>
      <p:sp>
        <p:nvSpPr>
          <p:cNvPr id="40" name="Rounded Rectangular Callout 39"/>
          <p:cNvSpPr/>
          <p:nvPr/>
        </p:nvSpPr>
        <p:spPr>
          <a:xfrm>
            <a:off x="588108" y="5298714"/>
            <a:ext cx="2075284" cy="686393"/>
          </a:xfrm>
          <a:prstGeom prst="wedgeRoundRectCallout">
            <a:avLst>
              <a:gd name="adj1" fmla="val -43613"/>
              <a:gd name="adj2" fmla="val -59635"/>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rPr>
              <a:t>and hand out the cake</a:t>
            </a:r>
          </a:p>
        </p:txBody>
      </p:sp>
    </p:spTree>
    <p:extLst>
      <p:ext uri="{BB962C8B-B14F-4D97-AF65-F5344CB8AC3E}">
        <p14:creationId xmlns:p14="http://schemas.microsoft.com/office/powerpoint/2010/main" val="11262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P spid="27" grpId="0" animBg="1"/>
      <p:bldP spid="31" grpId="0" animBg="1"/>
      <p:bldP spid="36" grpId="0" animBg="1"/>
      <p:bldP spid="37" grpId="0" animBg="1"/>
      <p:bldP spid="38" grpId="0" animBg="1"/>
      <p:bldP spid="39" grpId="0" animBg="1"/>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895986" y="258284"/>
            <a:ext cx="1927714"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970867" y="243332"/>
            <a:ext cx="2621894" cy="479402"/>
          </a:xfrm>
        </p:spPr>
        <p:txBody>
          <a:bodyPr>
            <a:normAutofit/>
          </a:bodyPr>
          <a:lstStyle/>
          <a:p>
            <a:r>
              <a:rPr lang="en-GB" sz="2000" b="1" dirty="0">
                <a:solidFill>
                  <a:schemeClr val="bg1"/>
                </a:solidFill>
              </a:rPr>
              <a:t>leer / escribir</a:t>
            </a:r>
          </a:p>
        </p:txBody>
      </p:sp>
      <p:sp>
        <p:nvSpPr>
          <p:cNvPr id="7" name="TextBox 6">
            <a:extLst>
              <a:ext uri="{FF2B5EF4-FFF2-40B4-BE49-F238E27FC236}">
                <a16:creationId xmlns:a16="http://schemas.microsoft.com/office/drawing/2014/main" id="{A01B6026-6024-B640-AA14-813D9C613E27}"/>
              </a:ext>
            </a:extLst>
          </p:cNvPr>
          <p:cNvSpPr txBox="1"/>
          <p:nvPr/>
        </p:nvSpPr>
        <p:spPr>
          <a:xfrm>
            <a:off x="5715000" y="1282344"/>
            <a:ext cx="6318418" cy="496751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200" dirty="0">
                <a:latin typeface="Century Gothic" panose="020F0302020204030204"/>
              </a:rPr>
              <a:t>El cine </a:t>
            </a:r>
            <a:r>
              <a:rPr lang="en-US" sz="2200" dirty="0" err="1">
                <a:latin typeface="Century Gothic" panose="020F0302020204030204"/>
              </a:rPr>
              <a:t>está</a:t>
            </a:r>
            <a:r>
              <a:rPr lang="en-US" sz="2200" dirty="0">
                <a:latin typeface="Century Gothic" panose="020F0302020204030204"/>
              </a:rPr>
              <a:t> abierto hoy para mi fiesta. </a:t>
            </a:r>
            <a:r>
              <a:rPr lang="en-US" sz="2200" dirty="0" err="1">
                <a:latin typeface="Century Gothic" panose="020F0302020204030204"/>
              </a:rPr>
              <a:t>Está</a:t>
            </a:r>
            <a:r>
              <a:rPr lang="en-US" sz="2200" dirty="0">
                <a:latin typeface="Century Gothic" panose="020F0302020204030204"/>
              </a:rPr>
              <a:t> </a:t>
            </a:r>
            <a:r>
              <a:rPr lang="en-US" sz="2200" dirty="0" err="1">
                <a:latin typeface="Century Gothic" panose="020F0302020204030204"/>
              </a:rPr>
              <a:t>cerrado</a:t>
            </a:r>
            <a:r>
              <a:rPr lang="en-US" sz="2200" dirty="0">
                <a:latin typeface="Century Gothic" panose="020F0302020204030204"/>
              </a:rPr>
              <a:t> al </a:t>
            </a:r>
            <a:r>
              <a:rPr lang="en-US" sz="2200" dirty="0" err="1">
                <a:latin typeface="Century Gothic" panose="020F0302020204030204"/>
              </a:rPr>
              <a:t>público</a:t>
            </a:r>
            <a:r>
              <a:rPr lang="en-US" sz="2200" dirty="0">
                <a:latin typeface="Century Gothic" panose="020F0302020204030204"/>
              </a:rPr>
              <a:t>, ¡_________ a mis padres! Mis amigos están </a:t>
            </a:r>
            <a:r>
              <a:rPr lang="en-US" sz="2200" dirty="0" err="1">
                <a:latin typeface="Century Gothic" panose="020F0302020204030204"/>
              </a:rPr>
              <a:t>aquí</a:t>
            </a:r>
            <a:r>
              <a:rPr lang="en-US" sz="2200" dirty="0">
                <a:latin typeface="Century Gothic" panose="020F0302020204030204"/>
              </a:rPr>
              <a:t>, </a:t>
            </a:r>
            <a:r>
              <a:rPr lang="en-US" sz="2200" dirty="0" err="1">
                <a:latin typeface="Century Gothic" panose="020F0302020204030204"/>
              </a:rPr>
              <a:t>aunque</a:t>
            </a:r>
            <a:r>
              <a:rPr lang="en-US" sz="2200" dirty="0">
                <a:latin typeface="Century Gothic" panose="020F0302020204030204"/>
              </a:rPr>
              <a:t> </a:t>
            </a:r>
            <a:r>
              <a:rPr lang="en-US" sz="2200" dirty="0" err="1">
                <a:latin typeface="Century Gothic" panose="020F0302020204030204"/>
              </a:rPr>
              <a:t>Lucía</a:t>
            </a:r>
            <a:r>
              <a:rPr lang="en-US" sz="2200" dirty="0">
                <a:latin typeface="Century Gothic" panose="020F0302020204030204"/>
              </a:rPr>
              <a:t> </a:t>
            </a:r>
            <a:r>
              <a:rPr lang="en-US" sz="2200" dirty="0" err="1">
                <a:latin typeface="Century Gothic" panose="020F0302020204030204"/>
              </a:rPr>
              <a:t>llega</a:t>
            </a:r>
            <a:r>
              <a:rPr lang="en-US" sz="2200" dirty="0">
                <a:latin typeface="Century Gothic" panose="020F0302020204030204"/>
              </a:rPr>
              <a:t> </a:t>
            </a:r>
            <a:r>
              <a:rPr lang="en-US" sz="2200" dirty="0" err="1">
                <a:latin typeface="Century Gothic" panose="020F0302020204030204"/>
              </a:rPr>
              <a:t>tarde</a:t>
            </a:r>
            <a:r>
              <a:rPr lang="en-US" sz="2200" dirty="0">
                <a:latin typeface="Century Gothic" panose="020F0302020204030204"/>
              </a:rPr>
              <a:t> ____ el </a:t>
            </a:r>
            <a:r>
              <a:rPr lang="en-US" sz="2200" dirty="0" err="1">
                <a:latin typeface="Century Gothic" panose="020F0302020204030204"/>
              </a:rPr>
              <a:t>tráfico</a:t>
            </a:r>
            <a:r>
              <a:rPr lang="en-US" sz="2200" dirty="0">
                <a:latin typeface="Century Gothic" panose="020F0302020204030204"/>
              </a:rPr>
              <a:t>. </a:t>
            </a:r>
            <a:r>
              <a:rPr lang="en-US" sz="2200" dirty="0" err="1">
                <a:latin typeface="Century Gothic" panose="020F0302020204030204"/>
              </a:rPr>
              <a:t>Vamos</a:t>
            </a:r>
            <a:r>
              <a:rPr lang="en-US" sz="2200" dirty="0">
                <a:latin typeface="Century Gothic" panose="020F0302020204030204"/>
              </a:rPr>
              <a:t> a </a:t>
            </a:r>
            <a:r>
              <a:rPr lang="en-US" sz="2200" dirty="0" err="1">
                <a:latin typeface="Century Gothic" panose="020F0302020204030204"/>
              </a:rPr>
              <a:t>ver</a:t>
            </a:r>
            <a:r>
              <a:rPr lang="en-US" sz="2200" dirty="0">
                <a:latin typeface="Century Gothic" panose="020F0302020204030204"/>
              </a:rPr>
              <a:t> muchas </a:t>
            </a:r>
            <a:r>
              <a:rPr lang="en-US" sz="2200" dirty="0" err="1">
                <a:latin typeface="Century Gothic" panose="020F0302020204030204"/>
              </a:rPr>
              <a:t>películas</a:t>
            </a:r>
            <a:r>
              <a:rPr lang="en-US" sz="2200" dirty="0">
                <a:latin typeface="Century Gothic" panose="020F0302020204030204"/>
              </a:rPr>
              <a:t>. </a:t>
            </a:r>
            <a:r>
              <a:rPr kumimoji="0" lang="en-US" sz="2200" b="0" i="0" u="none" strike="noStrike" kern="1200" cap="none" spc="0" normalizeH="0" baseline="0" noProof="0" dirty="0">
                <a:ln>
                  <a:noFill/>
                </a:ln>
                <a:effectLst/>
                <a:uLnTx/>
                <a:uFillTx/>
                <a:latin typeface="Century Gothic" panose="020F0302020204030204"/>
              </a:rPr>
              <a:t>__________,</a:t>
            </a:r>
            <a:r>
              <a:rPr kumimoji="0" lang="en-US" sz="2200" b="0" i="0" u="none" strike="noStrike" kern="1200" cap="none" spc="0" normalizeH="0" noProof="0" dirty="0">
                <a:ln>
                  <a:noFill/>
                </a:ln>
                <a:effectLst/>
                <a:uLnTx/>
                <a:uFillTx/>
                <a:latin typeface="Century Gothic" panose="020F0302020204030204"/>
              </a:rPr>
              <a:t> </a:t>
            </a:r>
            <a:r>
              <a:rPr kumimoji="0" lang="en-US" sz="2200" b="0" i="0" u="none" strike="noStrike" kern="1200" cap="none" spc="0" normalizeH="0" noProof="0" dirty="0" err="1">
                <a:ln>
                  <a:noFill/>
                </a:ln>
                <a:effectLst/>
                <a:uLnTx/>
                <a:uFillTx/>
                <a:latin typeface="Century Gothic" panose="020F0302020204030204"/>
              </a:rPr>
              <a:t>vamos</a:t>
            </a:r>
            <a:r>
              <a:rPr kumimoji="0" lang="en-US" sz="2200" b="0" i="0" u="none" strike="noStrike" kern="1200" cap="none" spc="0" normalizeH="0" noProof="0" dirty="0">
                <a:ln>
                  <a:noFill/>
                </a:ln>
                <a:effectLst/>
                <a:uLnTx/>
                <a:uFillTx/>
                <a:latin typeface="Century Gothic" panose="020F0302020204030204"/>
              </a:rPr>
              <a:t> a comer </a:t>
            </a:r>
            <a:r>
              <a:rPr kumimoji="0" lang="en-US" sz="2200" b="0" i="0" u="none" strike="noStrike" kern="1200" cap="none" spc="0" normalizeH="0" noProof="0" dirty="0" err="1">
                <a:ln>
                  <a:noFill/>
                </a:ln>
                <a:effectLst/>
                <a:uLnTx/>
                <a:uFillTx/>
                <a:latin typeface="Century Gothic" panose="020F0302020204030204"/>
              </a:rPr>
              <a:t>tarta</a:t>
            </a:r>
            <a:r>
              <a:rPr lang="en-US" sz="2200" noProof="0" dirty="0">
                <a:latin typeface="Century Gothic" panose="020F0302020204030204"/>
              </a:rPr>
              <a:t>. E</a:t>
            </a:r>
            <a:r>
              <a:rPr kumimoji="0" lang="en-US" sz="2200" b="0" i="0" u="none" strike="noStrike" kern="1200" cap="none" spc="0" normalizeH="0" noProof="0" dirty="0">
                <a:ln>
                  <a:noFill/>
                </a:ln>
                <a:effectLst/>
                <a:uLnTx/>
                <a:uFillTx/>
                <a:latin typeface="Century Gothic" panose="020F0302020204030204"/>
              </a:rPr>
              <a:t>l director del cine va a _______ el ______</a:t>
            </a:r>
            <a:r>
              <a:rPr lang="en-US" sz="2200" noProof="0" dirty="0">
                <a:latin typeface="Century Gothic" panose="020F0302020204030204"/>
              </a:rPr>
              <a:t>,</a:t>
            </a:r>
            <a:r>
              <a:rPr lang="en-US" sz="2200" dirty="0">
                <a:latin typeface="Century Gothic" panose="020F0302020204030204"/>
              </a:rPr>
              <a:t> </a:t>
            </a:r>
            <a:r>
              <a:rPr lang="en-US" sz="2200" dirty="0" err="1">
                <a:latin typeface="Century Gothic" panose="020F0302020204030204"/>
              </a:rPr>
              <a:t>pero</a:t>
            </a:r>
            <a:r>
              <a:rPr lang="en-US" sz="2200" dirty="0">
                <a:latin typeface="Century Gothic" panose="020F0302020204030204"/>
              </a:rPr>
              <a:t> ___ __________ comida en el cine, </a:t>
            </a:r>
            <a:r>
              <a:rPr lang="en-US" sz="2200" dirty="0" err="1">
                <a:latin typeface="Century Gothic" panose="020F0302020204030204"/>
              </a:rPr>
              <a:t>entonces</a:t>
            </a:r>
            <a:r>
              <a:rPr lang="en-US" sz="2200" dirty="0">
                <a:latin typeface="Century Gothic" panose="020F0302020204030204"/>
              </a:rPr>
              <a:t> </a:t>
            </a:r>
            <a:r>
              <a:rPr lang="en-US" sz="2200" dirty="0" err="1">
                <a:latin typeface="Century Gothic" panose="020F0302020204030204"/>
              </a:rPr>
              <a:t>debemos</a:t>
            </a:r>
            <a:r>
              <a:rPr lang="en-US" sz="2200" dirty="0">
                <a:latin typeface="Century Gothic" panose="020F0302020204030204"/>
              </a:rPr>
              <a:t> __________ y ________ la </a:t>
            </a:r>
            <a:r>
              <a:rPr lang="en-US" sz="2200" dirty="0" err="1">
                <a:latin typeface="Century Gothic" panose="020F0302020204030204"/>
              </a:rPr>
              <a:t>tarta</a:t>
            </a:r>
            <a:r>
              <a:rPr lang="en-US" sz="2200" dirty="0">
                <a:latin typeface="Century Gothic" panose="020F0302020204030204"/>
              </a:rPr>
              <a:t> </a:t>
            </a:r>
            <a:r>
              <a:rPr lang="en-US" sz="2200" dirty="0" err="1">
                <a:latin typeface="Century Gothic" panose="020F0302020204030204"/>
              </a:rPr>
              <a:t>fuera</a:t>
            </a:r>
            <a:r>
              <a:rPr lang="en-US" sz="2200" dirty="0">
                <a:latin typeface="Century Gothic" panose="020F0302020204030204"/>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US" sz="2200" dirty="0">
              <a:latin typeface="Century Gothic" panose="020F0302020204030204"/>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sz="2200" dirty="0">
                <a:latin typeface="Century Gothic" panose="020F0302020204030204"/>
              </a:rPr>
              <a:t>La </a:t>
            </a:r>
            <a:r>
              <a:rPr lang="en-US" sz="2200" dirty="0" err="1">
                <a:latin typeface="Century Gothic" panose="020F0302020204030204"/>
              </a:rPr>
              <a:t>película</a:t>
            </a:r>
            <a:r>
              <a:rPr lang="en-US" sz="2200" dirty="0">
                <a:latin typeface="Century Gothic" panose="020F0302020204030204"/>
              </a:rPr>
              <a:t> </a:t>
            </a:r>
            <a:r>
              <a:rPr lang="en-US" sz="2200" dirty="0" err="1">
                <a:latin typeface="Century Gothic" panose="020F0302020204030204"/>
              </a:rPr>
              <a:t>es</a:t>
            </a:r>
            <a:r>
              <a:rPr lang="en-US" sz="2200" dirty="0">
                <a:latin typeface="Century Gothic" panose="020F0302020204030204"/>
              </a:rPr>
              <a:t> genial. Un </a:t>
            </a:r>
            <a:r>
              <a:rPr lang="en-US" sz="2200" dirty="0" err="1">
                <a:latin typeface="Century Gothic" panose="020F0302020204030204"/>
              </a:rPr>
              <a:t>chico</a:t>
            </a:r>
            <a:r>
              <a:rPr lang="en-US" sz="2200" dirty="0">
                <a:latin typeface="Century Gothic" panose="020F0302020204030204"/>
              </a:rPr>
              <a:t> ________ </a:t>
            </a:r>
            <a:r>
              <a:rPr lang="en-US" sz="2200" dirty="0" err="1">
                <a:latin typeface="Century Gothic" panose="020F0302020204030204"/>
              </a:rPr>
              <a:t>hacer</a:t>
            </a:r>
            <a:r>
              <a:rPr lang="en-US" sz="2200" dirty="0">
                <a:latin typeface="Century Gothic" panose="020F0302020204030204"/>
              </a:rPr>
              <a:t> una </a:t>
            </a:r>
            <a:r>
              <a:rPr lang="en-US" sz="2200" dirty="0" err="1">
                <a:latin typeface="Century Gothic" panose="020F0302020204030204"/>
              </a:rPr>
              <a:t>máquina</a:t>
            </a:r>
            <a:r>
              <a:rPr lang="en-US" sz="2200" dirty="0">
                <a:latin typeface="Century Gothic" panose="020F0302020204030204"/>
              </a:rPr>
              <a:t> del </a:t>
            </a:r>
            <a:r>
              <a:rPr lang="en-US" sz="2200" dirty="0" err="1">
                <a:latin typeface="Century Gothic" panose="020F0302020204030204"/>
              </a:rPr>
              <a:t>tiempo</a:t>
            </a:r>
            <a:r>
              <a:rPr lang="en-US" sz="2200" dirty="0">
                <a:latin typeface="Century Gothic" panose="020F0302020204030204"/>
              </a:rPr>
              <a:t> y _______ un ________. </a:t>
            </a:r>
            <a:endParaRPr kumimoji="0" lang="en-US" sz="2200" b="0" i="0" u="none" strike="noStrike" kern="1200" cap="none" spc="0" normalizeH="0" noProof="0" dirty="0">
              <a:ln>
                <a:noFill/>
              </a:ln>
              <a:effectLst/>
              <a:uLnTx/>
              <a:uFillTx/>
              <a:latin typeface="Century Gothic" panose="020F0302020204030204"/>
            </a:endParaRPr>
          </a:p>
        </p:txBody>
      </p:sp>
      <p:grpSp>
        <p:nvGrpSpPr>
          <p:cNvPr id="14" name="Group 13"/>
          <p:cNvGrpSpPr/>
          <p:nvPr/>
        </p:nvGrpSpPr>
        <p:grpSpPr>
          <a:xfrm>
            <a:off x="4446572" y="202193"/>
            <a:ext cx="2698378" cy="1019408"/>
            <a:chOff x="5169947" y="-48449"/>
            <a:chExt cx="4677182" cy="2198958"/>
          </a:xfrm>
        </p:grpSpPr>
        <p:grpSp>
          <p:nvGrpSpPr>
            <p:cNvPr id="12" name="Group 11"/>
            <p:cNvGrpSpPr/>
            <p:nvPr/>
          </p:nvGrpSpPr>
          <p:grpSpPr>
            <a:xfrm>
              <a:off x="5169947" y="-48449"/>
              <a:ext cx="4123371" cy="2198958"/>
              <a:chOff x="5169947" y="-48449"/>
              <a:chExt cx="4123371" cy="219895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971" y="-48449"/>
                <a:ext cx="2649347" cy="219895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9947" y="907306"/>
                <a:ext cx="1657604" cy="1243203"/>
              </a:xfrm>
              <a:prstGeom prst="rect">
                <a:avLst/>
              </a:prstGeom>
            </p:spPr>
          </p:pic>
        </p:grpSp>
        <p:grpSp>
          <p:nvGrpSpPr>
            <p:cNvPr id="11" name="Group 10"/>
            <p:cNvGrpSpPr/>
            <p:nvPr/>
          </p:nvGrpSpPr>
          <p:grpSpPr>
            <a:xfrm>
              <a:off x="8601382" y="124787"/>
              <a:ext cx="1245747" cy="1705629"/>
              <a:chOff x="9200690" y="94719"/>
              <a:chExt cx="1245747" cy="1705629"/>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2139">
                <a:off x="9200690" y="94719"/>
                <a:ext cx="690503" cy="113165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1658">
                <a:off x="9730132" y="143455"/>
                <a:ext cx="716305" cy="117394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1658">
                <a:off x="9260750" y="527634"/>
                <a:ext cx="776572" cy="1272714"/>
              </a:xfrm>
              <a:prstGeom prst="rect">
                <a:avLst/>
              </a:prstGeom>
            </p:spPr>
          </p:pic>
        </p:grpSp>
      </p:grpSp>
      <p:sp>
        <p:nvSpPr>
          <p:cNvPr id="30" name="TextBox 29"/>
          <p:cNvSpPr txBox="1"/>
          <p:nvPr/>
        </p:nvSpPr>
        <p:spPr>
          <a:xfrm>
            <a:off x="7010539" y="735610"/>
            <a:ext cx="4129629" cy="461665"/>
          </a:xfrm>
          <a:prstGeom prst="rect">
            <a:avLst/>
          </a:prstGeom>
          <a:noFill/>
        </p:spPr>
        <p:txBody>
          <a:bodyPr wrap="square" rtlCol="0">
            <a:spAutoFit/>
          </a:bodyPr>
          <a:lstStyle/>
          <a:p>
            <a:pPr algn="l"/>
            <a:r>
              <a:rPr lang="en-GB" sz="2400" b="1" dirty="0">
                <a:solidFill>
                  <a:schemeClr val="accent5">
                    <a:lumMod val="50000"/>
                  </a:schemeClr>
                </a:solidFill>
              </a:rPr>
              <a:t>İUna fiesta en el cine!</a:t>
            </a:r>
          </a:p>
        </p:txBody>
      </p:sp>
      <p:sp>
        <p:nvSpPr>
          <p:cNvPr id="34" name="TextBox 33">
            <a:extLst>
              <a:ext uri="{FF2B5EF4-FFF2-40B4-BE49-F238E27FC236}">
                <a16:creationId xmlns:a16="http://schemas.microsoft.com/office/drawing/2014/main" id="{A01B6026-6024-B640-AA14-813D9C613E27}"/>
              </a:ext>
            </a:extLst>
          </p:cNvPr>
          <p:cNvSpPr txBox="1"/>
          <p:nvPr/>
        </p:nvSpPr>
        <p:spPr>
          <a:xfrm>
            <a:off x="171282" y="1282344"/>
            <a:ext cx="5543718"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latin typeface="Century Gothic" panose="020F0302020204030204"/>
              </a:rPr>
              <a:t>The cinema is open today for my party. It is closed to the public, </a:t>
            </a:r>
            <a:r>
              <a:rPr lang="en-US" sz="2200" b="1" i="1" dirty="0">
                <a:latin typeface="Century Gothic" panose="020F0302020204030204"/>
              </a:rPr>
              <a:t>even</a:t>
            </a:r>
            <a:r>
              <a:rPr lang="en-US" sz="2200" i="1" dirty="0">
                <a:latin typeface="Century Gothic" panose="020F0302020204030204"/>
              </a:rPr>
              <a:t> to my parents! My friends are here, although </a:t>
            </a:r>
            <a:r>
              <a:rPr lang="en-US" sz="2200" i="1" dirty="0" err="1">
                <a:latin typeface="Century Gothic" panose="020F0302020204030204"/>
              </a:rPr>
              <a:t>Lucía</a:t>
            </a:r>
            <a:r>
              <a:rPr lang="en-US" sz="2200" i="1" dirty="0">
                <a:latin typeface="Century Gothic" panose="020F0302020204030204"/>
              </a:rPr>
              <a:t> is arriving late </a:t>
            </a:r>
            <a:r>
              <a:rPr lang="en-US" sz="2200" b="1" i="1" dirty="0">
                <a:latin typeface="Century Gothic" panose="020F0302020204030204"/>
              </a:rPr>
              <a:t>because of </a:t>
            </a:r>
            <a:r>
              <a:rPr lang="en-US" sz="2200" i="1" dirty="0">
                <a:latin typeface="Century Gothic" panose="020F0302020204030204"/>
              </a:rPr>
              <a:t>the traffic. We are going to watch lots of films. </a:t>
            </a:r>
            <a:r>
              <a:rPr lang="en-US" sz="2200" b="1" i="1" dirty="0">
                <a:latin typeface="Century Gothic" panose="020F0302020204030204"/>
              </a:rPr>
              <a:t>Besides</a:t>
            </a:r>
            <a:r>
              <a:rPr lang="en-US" sz="2200" i="1" dirty="0">
                <a:latin typeface="Century Gothic" panose="020F0302020204030204"/>
              </a:rPr>
              <a:t>, we are going to eat a lot of cake. The director of the cinema is going to </a:t>
            </a:r>
            <a:r>
              <a:rPr lang="en-US" sz="2200" b="1" i="1" dirty="0">
                <a:latin typeface="Century Gothic" panose="020F0302020204030204"/>
              </a:rPr>
              <a:t>cover</a:t>
            </a:r>
            <a:r>
              <a:rPr lang="en-US" sz="2200" i="1" dirty="0">
                <a:latin typeface="Century Gothic" panose="020F0302020204030204"/>
              </a:rPr>
              <a:t> the </a:t>
            </a:r>
            <a:r>
              <a:rPr lang="en-US" sz="2200" b="1" i="1" dirty="0">
                <a:latin typeface="Century Gothic" panose="020F0302020204030204"/>
              </a:rPr>
              <a:t>cost</a:t>
            </a:r>
            <a:r>
              <a:rPr lang="en-US" sz="2200" i="1" dirty="0">
                <a:latin typeface="Century Gothic" panose="020F0302020204030204"/>
              </a:rPr>
              <a:t>, but </a:t>
            </a:r>
            <a:r>
              <a:rPr lang="en-US" sz="2200" b="1" i="1" dirty="0">
                <a:latin typeface="Century Gothic" panose="020F0302020204030204"/>
              </a:rPr>
              <a:t>s/he doesn’t allow</a:t>
            </a:r>
            <a:r>
              <a:rPr lang="en-US" sz="2200" i="1" dirty="0">
                <a:latin typeface="Century Gothic" panose="020F0302020204030204"/>
              </a:rPr>
              <a:t> food in the cinema, so we have to </a:t>
            </a:r>
            <a:r>
              <a:rPr lang="en-US" sz="2200" b="1" i="1" dirty="0">
                <a:latin typeface="Century Gothic" panose="020F0302020204030204"/>
              </a:rPr>
              <a:t>divide up </a:t>
            </a:r>
            <a:r>
              <a:rPr lang="en-US" sz="2200" i="1" dirty="0">
                <a:latin typeface="Century Gothic" panose="020F0302020204030204"/>
              </a:rPr>
              <a:t>and </a:t>
            </a:r>
            <a:r>
              <a:rPr lang="en-US" sz="2200" b="1" i="1" dirty="0">
                <a:latin typeface="Century Gothic" panose="020F0302020204030204"/>
              </a:rPr>
              <a:t>share out </a:t>
            </a:r>
            <a:r>
              <a:rPr lang="en-US" sz="2200" i="1" dirty="0">
                <a:latin typeface="Century Gothic" panose="020F0302020204030204"/>
              </a:rPr>
              <a:t>the cake outside.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noProof="0" dirty="0">
              <a:ln>
                <a:noFill/>
              </a:ln>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noProof="0" dirty="0">
                <a:latin typeface="Century Gothic" panose="020F0302020204030204"/>
              </a:rPr>
              <a:t>The film is great. A boy </a:t>
            </a:r>
            <a:r>
              <a:rPr lang="en-US" sz="2200" b="1" i="1" noProof="0" dirty="0">
                <a:latin typeface="Century Gothic" panose="020F0302020204030204"/>
              </a:rPr>
              <a:t>tries to </a:t>
            </a:r>
            <a:r>
              <a:rPr lang="en-US" sz="2200" i="1" noProof="0" dirty="0">
                <a:latin typeface="Century Gothic" panose="020F0302020204030204"/>
              </a:rPr>
              <a:t>make a time machine and </a:t>
            </a:r>
            <a:r>
              <a:rPr lang="en-US" sz="2200" b="1" i="1" noProof="0" dirty="0">
                <a:latin typeface="Century Gothic" panose="020F0302020204030204"/>
              </a:rPr>
              <a:t>he</a:t>
            </a:r>
            <a:r>
              <a:rPr lang="en-US" sz="2200" i="1" noProof="0" dirty="0">
                <a:latin typeface="Century Gothic" panose="020F0302020204030204"/>
              </a:rPr>
              <a:t> </a:t>
            </a:r>
            <a:r>
              <a:rPr lang="en-US" sz="2200" b="1" i="1" noProof="0" dirty="0">
                <a:latin typeface="Century Gothic" panose="020F0302020204030204"/>
              </a:rPr>
              <a:t>wins</a:t>
            </a:r>
            <a:r>
              <a:rPr lang="en-US" sz="2200" i="1" noProof="0" dirty="0">
                <a:latin typeface="Century Gothic" panose="020F0302020204030204"/>
              </a:rPr>
              <a:t> a </a:t>
            </a:r>
            <a:r>
              <a:rPr lang="en-US" sz="2200" b="1" i="1" noProof="0" dirty="0">
                <a:latin typeface="Century Gothic" panose="020F0302020204030204"/>
              </a:rPr>
              <a:t>prize</a:t>
            </a:r>
            <a:r>
              <a:rPr lang="en-US" sz="2200" i="1" noProof="0" dirty="0">
                <a:latin typeface="Century Gothic" panose="020F0302020204030204"/>
              </a:rPr>
              <a:t>!</a:t>
            </a:r>
            <a:endParaRPr kumimoji="0" lang="en-US" sz="2200" b="0" i="1" u="none" strike="noStrike" kern="1200" cap="none" spc="0" normalizeH="0" noProof="0" dirty="0">
              <a:ln>
                <a:noFill/>
              </a:ln>
              <a:effectLst/>
              <a:uLnTx/>
              <a:uFillTx/>
              <a:latin typeface="Century Gothic" panose="020F0302020204030204"/>
            </a:endParaRPr>
          </a:p>
        </p:txBody>
      </p:sp>
      <p:sp>
        <p:nvSpPr>
          <p:cNvPr id="5" name="TextBox 4"/>
          <p:cNvSpPr txBox="1"/>
          <p:nvPr/>
        </p:nvSpPr>
        <p:spPr>
          <a:xfrm>
            <a:off x="8585200" y="1663700"/>
            <a:ext cx="1498600" cy="461665"/>
          </a:xfrm>
          <a:prstGeom prst="rect">
            <a:avLst/>
          </a:prstGeom>
          <a:noFill/>
        </p:spPr>
        <p:txBody>
          <a:bodyPr wrap="square" rtlCol="0">
            <a:spAutoFit/>
          </a:bodyPr>
          <a:lstStyle/>
          <a:p>
            <a:pPr algn="l"/>
            <a:r>
              <a:rPr lang="en-GB" sz="2400" b="1" dirty="0" err="1">
                <a:solidFill>
                  <a:srgbClr val="EA5F00"/>
                </a:solidFill>
              </a:rPr>
              <a:t>incluso</a:t>
            </a:r>
            <a:endParaRPr lang="en-GB" sz="2400" b="1" dirty="0">
              <a:solidFill>
                <a:srgbClr val="EA5F00"/>
              </a:solidFill>
            </a:endParaRPr>
          </a:p>
        </p:txBody>
      </p:sp>
      <p:sp>
        <p:nvSpPr>
          <p:cNvPr id="40" name="TextBox 39"/>
          <p:cNvSpPr txBox="1"/>
          <p:nvPr/>
        </p:nvSpPr>
        <p:spPr>
          <a:xfrm>
            <a:off x="6562127" y="2484938"/>
            <a:ext cx="752391" cy="461665"/>
          </a:xfrm>
          <a:prstGeom prst="rect">
            <a:avLst/>
          </a:prstGeom>
          <a:noFill/>
        </p:spPr>
        <p:txBody>
          <a:bodyPr wrap="square" rtlCol="0">
            <a:spAutoFit/>
          </a:bodyPr>
          <a:lstStyle/>
          <a:p>
            <a:pPr algn="l"/>
            <a:r>
              <a:rPr lang="en-GB" sz="2400" b="1" dirty="0">
                <a:solidFill>
                  <a:srgbClr val="EA5F00"/>
                </a:solidFill>
              </a:rPr>
              <a:t>por</a:t>
            </a:r>
          </a:p>
        </p:txBody>
      </p:sp>
      <p:sp>
        <p:nvSpPr>
          <p:cNvPr id="41" name="TextBox 40"/>
          <p:cNvSpPr txBox="1"/>
          <p:nvPr/>
        </p:nvSpPr>
        <p:spPr>
          <a:xfrm>
            <a:off x="7112168" y="2874068"/>
            <a:ext cx="1473032" cy="461665"/>
          </a:xfrm>
          <a:prstGeom prst="rect">
            <a:avLst/>
          </a:prstGeom>
          <a:noFill/>
        </p:spPr>
        <p:txBody>
          <a:bodyPr wrap="square" rtlCol="0">
            <a:spAutoFit/>
          </a:bodyPr>
          <a:lstStyle/>
          <a:p>
            <a:pPr algn="l"/>
            <a:r>
              <a:rPr lang="en-GB" sz="2400" b="1" dirty="0" err="1">
                <a:solidFill>
                  <a:srgbClr val="EA5F00"/>
                </a:solidFill>
              </a:rPr>
              <a:t>Además</a:t>
            </a:r>
            <a:endParaRPr lang="en-GB" sz="2400" b="1" dirty="0">
              <a:solidFill>
                <a:srgbClr val="EA5F00"/>
              </a:solidFill>
            </a:endParaRPr>
          </a:p>
        </p:txBody>
      </p:sp>
      <p:sp>
        <p:nvSpPr>
          <p:cNvPr id="42" name="TextBox 41"/>
          <p:cNvSpPr txBox="1"/>
          <p:nvPr/>
        </p:nvSpPr>
        <p:spPr>
          <a:xfrm>
            <a:off x="8836277" y="3285365"/>
            <a:ext cx="1473032" cy="461665"/>
          </a:xfrm>
          <a:prstGeom prst="rect">
            <a:avLst/>
          </a:prstGeom>
          <a:noFill/>
        </p:spPr>
        <p:txBody>
          <a:bodyPr wrap="square" rtlCol="0">
            <a:spAutoFit/>
          </a:bodyPr>
          <a:lstStyle/>
          <a:p>
            <a:pPr algn="l"/>
            <a:r>
              <a:rPr lang="en-GB" sz="2400" b="1" dirty="0" err="1">
                <a:solidFill>
                  <a:srgbClr val="EA5F00"/>
                </a:solidFill>
              </a:rPr>
              <a:t>cubrir</a:t>
            </a:r>
            <a:endParaRPr lang="en-GB" sz="2400" b="1" dirty="0">
              <a:solidFill>
                <a:srgbClr val="EA5F00"/>
              </a:solidFill>
            </a:endParaRPr>
          </a:p>
        </p:txBody>
      </p:sp>
      <p:sp>
        <p:nvSpPr>
          <p:cNvPr id="43" name="TextBox 42"/>
          <p:cNvSpPr txBox="1"/>
          <p:nvPr/>
        </p:nvSpPr>
        <p:spPr>
          <a:xfrm>
            <a:off x="10083800" y="3285364"/>
            <a:ext cx="1473032" cy="461665"/>
          </a:xfrm>
          <a:prstGeom prst="rect">
            <a:avLst/>
          </a:prstGeom>
          <a:noFill/>
        </p:spPr>
        <p:txBody>
          <a:bodyPr wrap="square" rtlCol="0">
            <a:spAutoFit/>
          </a:bodyPr>
          <a:lstStyle/>
          <a:p>
            <a:pPr algn="l"/>
            <a:r>
              <a:rPr lang="en-GB" sz="2400" b="1" dirty="0" err="1">
                <a:solidFill>
                  <a:srgbClr val="EA5F00"/>
                </a:solidFill>
              </a:rPr>
              <a:t>costo</a:t>
            </a:r>
            <a:endParaRPr lang="en-GB" sz="2400" b="1" dirty="0">
              <a:solidFill>
                <a:srgbClr val="EA5F00"/>
              </a:solidFill>
            </a:endParaRPr>
          </a:p>
        </p:txBody>
      </p:sp>
      <p:sp>
        <p:nvSpPr>
          <p:cNvPr id="44" name="TextBox 43"/>
          <p:cNvSpPr txBox="1"/>
          <p:nvPr/>
        </p:nvSpPr>
        <p:spPr>
          <a:xfrm>
            <a:off x="5740568" y="3666038"/>
            <a:ext cx="584032" cy="461665"/>
          </a:xfrm>
          <a:prstGeom prst="rect">
            <a:avLst/>
          </a:prstGeom>
          <a:noFill/>
        </p:spPr>
        <p:txBody>
          <a:bodyPr wrap="square" rtlCol="0">
            <a:spAutoFit/>
          </a:bodyPr>
          <a:lstStyle/>
          <a:p>
            <a:pPr algn="l"/>
            <a:r>
              <a:rPr lang="en-GB" sz="2400" b="1" dirty="0">
                <a:solidFill>
                  <a:srgbClr val="EA5F00"/>
                </a:solidFill>
              </a:rPr>
              <a:t>no</a:t>
            </a:r>
          </a:p>
        </p:txBody>
      </p:sp>
      <p:sp>
        <p:nvSpPr>
          <p:cNvPr id="45" name="TextBox 44"/>
          <p:cNvSpPr txBox="1"/>
          <p:nvPr/>
        </p:nvSpPr>
        <p:spPr>
          <a:xfrm>
            <a:off x="6324600" y="3666038"/>
            <a:ext cx="1473032" cy="461665"/>
          </a:xfrm>
          <a:prstGeom prst="rect">
            <a:avLst/>
          </a:prstGeom>
          <a:noFill/>
        </p:spPr>
        <p:txBody>
          <a:bodyPr wrap="square" rtlCol="0">
            <a:spAutoFit/>
          </a:bodyPr>
          <a:lstStyle/>
          <a:p>
            <a:pPr algn="l"/>
            <a:r>
              <a:rPr lang="en-GB" sz="2400" b="1" dirty="0">
                <a:solidFill>
                  <a:srgbClr val="EA5F00"/>
                </a:solidFill>
              </a:rPr>
              <a:t>permite</a:t>
            </a:r>
          </a:p>
        </p:txBody>
      </p:sp>
      <p:sp>
        <p:nvSpPr>
          <p:cNvPr id="46" name="TextBox 45"/>
          <p:cNvSpPr txBox="1"/>
          <p:nvPr/>
        </p:nvSpPr>
        <p:spPr>
          <a:xfrm>
            <a:off x="7378631" y="4088312"/>
            <a:ext cx="1473032" cy="461665"/>
          </a:xfrm>
          <a:prstGeom prst="rect">
            <a:avLst/>
          </a:prstGeom>
          <a:noFill/>
        </p:spPr>
        <p:txBody>
          <a:bodyPr wrap="square" rtlCol="0">
            <a:spAutoFit/>
          </a:bodyPr>
          <a:lstStyle/>
          <a:p>
            <a:pPr algn="l"/>
            <a:r>
              <a:rPr lang="en-GB" sz="2400" b="1" dirty="0" err="1">
                <a:solidFill>
                  <a:srgbClr val="EA5F00"/>
                </a:solidFill>
              </a:rPr>
              <a:t>dividir</a:t>
            </a:r>
            <a:endParaRPr lang="en-GB" sz="2400" b="1" dirty="0">
              <a:solidFill>
                <a:srgbClr val="EA5F00"/>
              </a:solidFill>
            </a:endParaRPr>
          </a:p>
        </p:txBody>
      </p:sp>
      <p:sp>
        <p:nvSpPr>
          <p:cNvPr id="47" name="TextBox 46"/>
          <p:cNvSpPr txBox="1"/>
          <p:nvPr/>
        </p:nvSpPr>
        <p:spPr>
          <a:xfrm>
            <a:off x="8851663" y="4088312"/>
            <a:ext cx="1473032" cy="461665"/>
          </a:xfrm>
          <a:prstGeom prst="rect">
            <a:avLst/>
          </a:prstGeom>
          <a:noFill/>
        </p:spPr>
        <p:txBody>
          <a:bodyPr wrap="square" rtlCol="0">
            <a:spAutoFit/>
          </a:bodyPr>
          <a:lstStyle/>
          <a:p>
            <a:pPr algn="l"/>
            <a:r>
              <a:rPr lang="en-GB" sz="2400" b="1" dirty="0" err="1">
                <a:solidFill>
                  <a:srgbClr val="EA5F00"/>
                </a:solidFill>
              </a:rPr>
              <a:t>repartir</a:t>
            </a:r>
            <a:endParaRPr lang="en-GB" sz="2400" b="1" dirty="0">
              <a:solidFill>
                <a:srgbClr val="EA5F00"/>
              </a:solidFill>
            </a:endParaRPr>
          </a:p>
        </p:txBody>
      </p:sp>
      <p:sp>
        <p:nvSpPr>
          <p:cNvPr id="48" name="TextBox 47"/>
          <p:cNvSpPr txBox="1"/>
          <p:nvPr/>
        </p:nvSpPr>
        <p:spPr>
          <a:xfrm>
            <a:off x="10047126" y="4881278"/>
            <a:ext cx="1473032" cy="461665"/>
          </a:xfrm>
          <a:prstGeom prst="rect">
            <a:avLst/>
          </a:prstGeom>
          <a:noFill/>
        </p:spPr>
        <p:txBody>
          <a:bodyPr wrap="square" rtlCol="0">
            <a:spAutoFit/>
          </a:bodyPr>
          <a:lstStyle/>
          <a:p>
            <a:pPr algn="l"/>
            <a:r>
              <a:rPr lang="en-GB" sz="2400" b="1" dirty="0" err="1">
                <a:solidFill>
                  <a:srgbClr val="EA5F00"/>
                </a:solidFill>
              </a:rPr>
              <a:t>intenta</a:t>
            </a:r>
            <a:endParaRPr lang="en-GB" sz="2400" b="1" dirty="0">
              <a:solidFill>
                <a:srgbClr val="EA5F00"/>
              </a:solidFill>
            </a:endParaRPr>
          </a:p>
        </p:txBody>
      </p:sp>
      <p:sp>
        <p:nvSpPr>
          <p:cNvPr id="49" name="TextBox 48"/>
          <p:cNvSpPr txBox="1"/>
          <p:nvPr/>
        </p:nvSpPr>
        <p:spPr>
          <a:xfrm>
            <a:off x="10350668" y="5285022"/>
            <a:ext cx="1473032" cy="461665"/>
          </a:xfrm>
          <a:prstGeom prst="rect">
            <a:avLst/>
          </a:prstGeom>
          <a:noFill/>
        </p:spPr>
        <p:txBody>
          <a:bodyPr wrap="square" rtlCol="0">
            <a:spAutoFit/>
          </a:bodyPr>
          <a:lstStyle/>
          <a:p>
            <a:pPr algn="l"/>
            <a:r>
              <a:rPr lang="en-GB" sz="2400" b="1" dirty="0" err="1">
                <a:solidFill>
                  <a:srgbClr val="EA5F00"/>
                </a:solidFill>
              </a:rPr>
              <a:t>gana</a:t>
            </a:r>
            <a:endParaRPr lang="en-GB" sz="2400" b="1" dirty="0">
              <a:solidFill>
                <a:srgbClr val="EA5F00"/>
              </a:solidFill>
            </a:endParaRPr>
          </a:p>
        </p:txBody>
      </p:sp>
      <p:sp>
        <p:nvSpPr>
          <p:cNvPr id="50" name="TextBox 49"/>
          <p:cNvSpPr txBox="1"/>
          <p:nvPr/>
        </p:nvSpPr>
        <p:spPr>
          <a:xfrm>
            <a:off x="5710018" y="5696665"/>
            <a:ext cx="1473032" cy="461665"/>
          </a:xfrm>
          <a:prstGeom prst="rect">
            <a:avLst/>
          </a:prstGeom>
          <a:noFill/>
        </p:spPr>
        <p:txBody>
          <a:bodyPr wrap="square" rtlCol="0">
            <a:spAutoFit/>
          </a:bodyPr>
          <a:lstStyle/>
          <a:p>
            <a:pPr algn="l"/>
            <a:r>
              <a:rPr lang="en-GB" sz="2400" b="1" dirty="0" err="1">
                <a:solidFill>
                  <a:srgbClr val="EA5F00"/>
                </a:solidFill>
              </a:rPr>
              <a:t>premio</a:t>
            </a:r>
            <a:endParaRPr lang="en-GB" sz="2400" b="1" dirty="0">
              <a:solidFill>
                <a:srgbClr val="EA5F00"/>
              </a:solidFill>
            </a:endParaRPr>
          </a:p>
        </p:txBody>
      </p:sp>
      <p:sp>
        <p:nvSpPr>
          <p:cNvPr id="51" name="TextBox 50"/>
          <p:cNvSpPr txBox="1"/>
          <p:nvPr/>
        </p:nvSpPr>
        <p:spPr>
          <a:xfrm>
            <a:off x="912996" y="644449"/>
            <a:ext cx="4129629" cy="461665"/>
          </a:xfrm>
          <a:prstGeom prst="rect">
            <a:avLst/>
          </a:prstGeom>
          <a:noFill/>
        </p:spPr>
        <p:txBody>
          <a:bodyPr wrap="square" rtlCol="0">
            <a:spAutoFit/>
          </a:bodyPr>
          <a:lstStyle/>
          <a:p>
            <a:pPr algn="l"/>
            <a:r>
              <a:rPr lang="en-GB" sz="2400" b="1" dirty="0">
                <a:solidFill>
                  <a:schemeClr val="accent5">
                    <a:lumMod val="50000"/>
                  </a:schemeClr>
                </a:solidFill>
              </a:rPr>
              <a:t>A party at the cinema!</a:t>
            </a:r>
          </a:p>
        </p:txBody>
      </p:sp>
    </p:spTree>
    <p:extLst>
      <p:ext uri="{BB962C8B-B14F-4D97-AF65-F5344CB8AC3E}">
        <p14:creationId xmlns:p14="http://schemas.microsoft.com/office/powerpoint/2010/main" val="303479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P spid="41" grpId="0"/>
      <p:bldP spid="42" grpId="0"/>
      <p:bldP spid="43" grpId="0"/>
      <p:bldP spid="44" grpId="0"/>
      <p:bldP spid="45" grpId="0"/>
      <p:bldP spid="46" grpId="0"/>
      <p:bldP spid="47" grpId="0"/>
      <p:bldP spid="48" grpId="0"/>
      <p:bldP spid="49"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704265" cy="647577"/>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122" y="1241133"/>
            <a:ext cx="1761217" cy="176121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7484" y="3891370"/>
            <a:ext cx="1609325" cy="1796176"/>
          </a:xfrm>
          <a:prstGeom prst="rect">
            <a:avLst/>
          </a:prstGeom>
        </p:spPr>
      </p:pic>
      <p:grpSp>
        <p:nvGrpSpPr>
          <p:cNvPr id="14" name="Group 13"/>
          <p:cNvGrpSpPr/>
          <p:nvPr/>
        </p:nvGrpSpPr>
        <p:grpSpPr>
          <a:xfrm>
            <a:off x="953545" y="3871660"/>
            <a:ext cx="2750720" cy="1688731"/>
            <a:chOff x="5502943" y="3316406"/>
            <a:chExt cx="2531907" cy="1395339"/>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8476" y="3316406"/>
              <a:ext cx="1306374" cy="13953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26408">
              <a:off x="5502943" y="3707307"/>
              <a:ext cx="1346177" cy="897451"/>
            </a:xfrm>
            <a:prstGeom prst="rect">
              <a:avLst/>
            </a:prstGeom>
          </p:spPr>
        </p:pic>
      </p:grpSp>
      <p:grpSp>
        <p:nvGrpSpPr>
          <p:cNvPr id="15" name="Group 14"/>
          <p:cNvGrpSpPr/>
          <p:nvPr/>
        </p:nvGrpSpPr>
        <p:grpSpPr>
          <a:xfrm>
            <a:off x="9089710" y="3461154"/>
            <a:ext cx="1833748" cy="2231143"/>
            <a:chOff x="9103781" y="3173340"/>
            <a:chExt cx="1833748" cy="2231143"/>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9503" y="4231537"/>
              <a:ext cx="1118026" cy="117294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3781" y="3173340"/>
              <a:ext cx="1681473" cy="1681473"/>
            </a:xfrm>
            <a:prstGeom prst="rect">
              <a:avLst/>
            </a:prstGeom>
          </p:spPr>
        </p:pic>
      </p:grpSp>
      <p:grpSp>
        <p:nvGrpSpPr>
          <p:cNvPr id="16" name="Group 15"/>
          <p:cNvGrpSpPr/>
          <p:nvPr/>
        </p:nvGrpSpPr>
        <p:grpSpPr>
          <a:xfrm>
            <a:off x="9165908" y="963854"/>
            <a:ext cx="1717992" cy="1975679"/>
            <a:chOff x="3044937" y="3110659"/>
            <a:chExt cx="1856808" cy="2315430"/>
          </a:xfrm>
        </p:grpSpPr>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4937" y="3110659"/>
              <a:ext cx="1856808" cy="2241756"/>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8296">
              <a:off x="3333695" y="3647702"/>
              <a:ext cx="1131701" cy="1778387"/>
            </a:xfrm>
            <a:prstGeom prst="rect">
              <a:avLst/>
            </a:prstGeom>
          </p:spPr>
        </p:pic>
      </p:grpSp>
      <p:grpSp>
        <p:nvGrpSpPr>
          <p:cNvPr id="19" name="Group 18"/>
          <p:cNvGrpSpPr/>
          <p:nvPr/>
        </p:nvGrpSpPr>
        <p:grpSpPr>
          <a:xfrm>
            <a:off x="4881303" y="834900"/>
            <a:ext cx="2893296" cy="2367308"/>
            <a:chOff x="7275396" y="976025"/>
            <a:chExt cx="2893296" cy="2367308"/>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424362">
              <a:off x="7275396" y="976025"/>
              <a:ext cx="2612807" cy="2367308"/>
            </a:xfrm>
            <a:prstGeom prst="rect">
              <a:avLst/>
            </a:prstGeom>
          </p:spPr>
        </p:pic>
        <p:sp>
          <p:nvSpPr>
            <p:cNvPr id="18" name="TextBox 17"/>
            <p:cNvSpPr txBox="1"/>
            <p:nvPr/>
          </p:nvSpPr>
          <p:spPr>
            <a:xfrm>
              <a:off x="7835764" y="1827464"/>
              <a:ext cx="2332928" cy="584775"/>
            </a:xfrm>
            <a:prstGeom prst="rect">
              <a:avLst/>
            </a:prstGeom>
            <a:noFill/>
          </p:spPr>
          <p:txBody>
            <a:bodyPr wrap="square" rtlCol="0">
              <a:spAutoFit/>
            </a:bodyPr>
            <a:lstStyle/>
            <a:p>
              <a:pPr algn="l"/>
              <a:r>
                <a:rPr lang="en-GB" sz="3200" dirty="0">
                  <a:solidFill>
                    <a:schemeClr val="accent5">
                      <a:lumMod val="50000"/>
                    </a:schemeClr>
                  </a:solidFill>
                </a:rPr>
                <a:t>reason</a:t>
              </a:r>
            </a:p>
          </p:txBody>
        </p:sp>
      </p:grpSp>
      <p:sp>
        <p:nvSpPr>
          <p:cNvPr id="20" name="TextBox 19">
            <a:hlinkClick r:id="" action="ppaction://noaction">
              <a:snd r:embed="rId12" name="el miedo.wav"/>
            </a:hlinkClick>
          </p:cNvPr>
          <p:cNvSpPr txBox="1"/>
          <p:nvPr/>
        </p:nvSpPr>
        <p:spPr>
          <a:xfrm>
            <a:off x="637364" y="3104002"/>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el </a:t>
            </a:r>
            <a:r>
              <a:rPr lang="en-GB" sz="3200" b="1" dirty="0" err="1"/>
              <a:t>miedo</a:t>
            </a:r>
            <a:endParaRPr lang="en-GB" sz="3200" b="1" dirty="0"/>
          </a:p>
        </p:txBody>
      </p:sp>
      <p:sp>
        <p:nvSpPr>
          <p:cNvPr id="21" name="TextBox 20">
            <a:hlinkClick r:id="" action="ppaction://noaction">
              <a:snd r:embed="rId13" name="la razón.wav"/>
            </a:hlinkClick>
          </p:cNvPr>
          <p:cNvSpPr txBox="1"/>
          <p:nvPr/>
        </p:nvSpPr>
        <p:spPr>
          <a:xfrm>
            <a:off x="4673233" y="3078131"/>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la </a:t>
            </a:r>
            <a:r>
              <a:rPr lang="en-GB" sz="3200" b="1" dirty="0" err="1"/>
              <a:t>razón</a:t>
            </a:r>
            <a:endParaRPr lang="en-GB" sz="3200" b="1" dirty="0"/>
          </a:p>
        </p:txBody>
      </p:sp>
      <p:sp>
        <p:nvSpPr>
          <p:cNvPr id="22" name="TextBox 21">
            <a:hlinkClick r:id="" action="ppaction://noaction">
              <a:snd r:embed="rId14" name="la suerte.wav"/>
            </a:hlinkClick>
          </p:cNvPr>
          <p:cNvSpPr txBox="1"/>
          <p:nvPr/>
        </p:nvSpPr>
        <p:spPr>
          <a:xfrm>
            <a:off x="8703653" y="3081788"/>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la suerte</a:t>
            </a:r>
          </a:p>
        </p:txBody>
      </p:sp>
      <p:sp>
        <p:nvSpPr>
          <p:cNvPr id="23" name="TextBox 22">
            <a:hlinkClick r:id="" action="ppaction://noaction">
              <a:snd r:embed="rId15" name="el éxito.wav"/>
            </a:hlinkClick>
          </p:cNvPr>
          <p:cNvSpPr txBox="1"/>
          <p:nvPr/>
        </p:nvSpPr>
        <p:spPr>
          <a:xfrm>
            <a:off x="733306"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el </a:t>
            </a:r>
            <a:r>
              <a:rPr lang="en-GB" sz="3200" b="1" dirty="0" err="1"/>
              <a:t>éxito</a:t>
            </a:r>
            <a:endParaRPr lang="en-GB" sz="3200" b="1" dirty="0"/>
          </a:p>
        </p:txBody>
      </p:sp>
      <p:sp>
        <p:nvSpPr>
          <p:cNvPr id="24" name="TextBox 23">
            <a:hlinkClick r:id="" action="ppaction://noaction">
              <a:snd r:embed="rId16" name="el sueño.wav"/>
            </a:hlinkClick>
          </p:cNvPr>
          <p:cNvSpPr txBox="1"/>
          <p:nvPr/>
        </p:nvSpPr>
        <p:spPr>
          <a:xfrm>
            <a:off x="4673233"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el </a:t>
            </a:r>
            <a:r>
              <a:rPr lang="en-GB" sz="3200" b="1" dirty="0" err="1"/>
              <a:t>sueño</a:t>
            </a:r>
            <a:endParaRPr lang="en-GB" sz="3200" b="1" dirty="0"/>
          </a:p>
        </p:txBody>
      </p:sp>
      <p:sp>
        <p:nvSpPr>
          <p:cNvPr id="25" name="TextBox 24">
            <a:hlinkClick r:id="" action="ppaction://noaction">
              <a:snd r:embed="rId17" name="el calor.wav"/>
            </a:hlinkClick>
          </p:cNvPr>
          <p:cNvSpPr txBox="1"/>
          <p:nvPr/>
        </p:nvSpPr>
        <p:spPr>
          <a:xfrm>
            <a:off x="8703654"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el </a:t>
            </a:r>
            <a:r>
              <a:rPr lang="en-GB" sz="3200" b="1" dirty="0" err="1"/>
              <a:t>calor</a:t>
            </a:r>
            <a:endParaRPr lang="en-GB" sz="3200" b="1" dirty="0"/>
          </a:p>
        </p:txBody>
      </p:sp>
      <p:sp>
        <p:nvSpPr>
          <p:cNvPr id="26" name="Rectangle 25"/>
          <p:cNvSpPr/>
          <p:nvPr/>
        </p:nvSpPr>
        <p:spPr>
          <a:xfrm>
            <a:off x="3128218" y="2796831"/>
            <a:ext cx="96532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b="1" cap="none" spc="0" dirty="0">
                <a:ln w="6600">
                  <a:solidFill>
                    <a:schemeClr val="accent2"/>
                  </a:solidFill>
                  <a:prstDash val="solid"/>
                </a:ln>
                <a:effectLst>
                  <a:outerShdw dist="38100" dir="2700000" algn="tl" rotWithShape="0">
                    <a:schemeClr val="accent2"/>
                  </a:outerShdw>
                </a:effectLst>
              </a:rPr>
              <a:t>fear</a:t>
            </a:r>
          </a:p>
        </p:txBody>
      </p:sp>
      <p:sp>
        <p:nvSpPr>
          <p:cNvPr id="28" name="Rectangle 27"/>
          <p:cNvSpPr/>
          <p:nvPr/>
        </p:nvSpPr>
        <p:spPr>
          <a:xfrm>
            <a:off x="10944067" y="2686841"/>
            <a:ext cx="103105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b="1" dirty="0">
                <a:ln w="6600">
                  <a:solidFill>
                    <a:schemeClr val="accent2"/>
                  </a:solidFill>
                  <a:prstDash val="solid"/>
                </a:ln>
                <a:effectLst>
                  <a:outerShdw dist="38100" dir="2700000" algn="tl" rotWithShape="0">
                    <a:schemeClr val="accent2"/>
                  </a:outerShdw>
                </a:effectLst>
              </a:rPr>
              <a:t>luck</a:t>
            </a:r>
            <a:endParaRPr lang="en-US" sz="3200" b="1" cap="none" spc="0" dirty="0">
              <a:ln w="6600">
                <a:solidFill>
                  <a:schemeClr val="accent2"/>
                </a:solidFill>
                <a:prstDash val="solid"/>
              </a:ln>
              <a:effectLst>
                <a:outerShdw dist="38100" dir="2700000" algn="tl" rotWithShape="0">
                  <a:schemeClr val="accent2"/>
                </a:outerShdw>
              </a:effectLst>
            </a:endParaRPr>
          </a:p>
        </p:txBody>
      </p:sp>
      <p:sp>
        <p:nvSpPr>
          <p:cNvPr id="29" name="Rectangle 28"/>
          <p:cNvSpPr/>
          <p:nvPr/>
        </p:nvSpPr>
        <p:spPr>
          <a:xfrm>
            <a:off x="2786397" y="5268003"/>
            <a:ext cx="176362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b="1" dirty="0">
                <a:ln w="6600">
                  <a:solidFill>
                    <a:schemeClr val="accent2"/>
                  </a:solidFill>
                  <a:prstDash val="solid"/>
                </a:ln>
                <a:effectLst>
                  <a:outerShdw dist="38100" dir="2700000" algn="tl" rotWithShape="0">
                    <a:schemeClr val="accent2"/>
                  </a:outerShdw>
                </a:effectLst>
              </a:rPr>
              <a:t>success</a:t>
            </a:r>
            <a:endParaRPr lang="en-US" sz="3200" b="1" cap="none" spc="0" dirty="0">
              <a:ln w="6600">
                <a:solidFill>
                  <a:schemeClr val="accent2"/>
                </a:solidFill>
                <a:prstDash val="solid"/>
              </a:ln>
              <a:effectLst>
                <a:outerShdw dist="38100" dir="2700000" algn="tl" rotWithShape="0">
                  <a:schemeClr val="accent2"/>
                </a:outerShdw>
              </a:effectLst>
            </a:endParaRPr>
          </a:p>
        </p:txBody>
      </p:sp>
      <p:sp>
        <p:nvSpPr>
          <p:cNvPr id="30" name="Rectangle 29"/>
          <p:cNvSpPr/>
          <p:nvPr/>
        </p:nvSpPr>
        <p:spPr>
          <a:xfrm>
            <a:off x="6524766" y="5262164"/>
            <a:ext cx="22300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b="1" dirty="0">
                <a:ln w="6600">
                  <a:solidFill>
                    <a:schemeClr val="accent2"/>
                  </a:solidFill>
                  <a:prstDash val="solid"/>
                </a:ln>
                <a:effectLst>
                  <a:outerShdw dist="38100" dir="2700000" algn="tl" rotWithShape="0">
                    <a:schemeClr val="accent2"/>
                  </a:outerShdw>
                </a:effectLst>
              </a:rPr>
              <a:t>sleepiness</a:t>
            </a:r>
            <a:endParaRPr lang="en-US" sz="3200" b="1" cap="none" spc="0" dirty="0">
              <a:ln w="6600">
                <a:solidFill>
                  <a:schemeClr val="accent2"/>
                </a:solidFill>
                <a:prstDash val="solid"/>
              </a:ln>
              <a:effectLst>
                <a:outerShdw dist="38100" dir="2700000" algn="tl" rotWithShape="0">
                  <a:schemeClr val="accent2"/>
                </a:outerShdw>
              </a:effectLst>
            </a:endParaRPr>
          </a:p>
        </p:txBody>
      </p:sp>
      <p:sp>
        <p:nvSpPr>
          <p:cNvPr id="32" name="Rectangle 31"/>
          <p:cNvSpPr/>
          <p:nvPr/>
        </p:nvSpPr>
        <p:spPr>
          <a:xfrm>
            <a:off x="10969107" y="5228487"/>
            <a:ext cx="108876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b="1" dirty="0">
                <a:ln w="6600">
                  <a:solidFill>
                    <a:schemeClr val="accent2"/>
                  </a:solidFill>
                  <a:prstDash val="solid"/>
                </a:ln>
                <a:effectLst>
                  <a:outerShdw dist="38100" dir="2700000" algn="tl" rotWithShape="0">
                    <a:schemeClr val="accent2"/>
                  </a:outerShdw>
                </a:effectLst>
              </a:rPr>
              <a:t>heat</a:t>
            </a:r>
            <a:endParaRPr lang="en-US" sz="3200" b="1" cap="none" spc="0" dirty="0">
              <a:ln w="6600">
                <a:solidFill>
                  <a:schemeClr val="accent2"/>
                </a:solidFill>
                <a:prstDash val="solid"/>
              </a:ln>
              <a:effectLst>
                <a:outerShdw dist="38100" dir="2700000" algn="tl" rotWithShape="0">
                  <a:schemeClr val="accent2"/>
                </a:outerShdw>
              </a:effectLst>
            </a:endParaRPr>
          </a:p>
        </p:txBody>
      </p:sp>
    </p:spTree>
    <p:extLst>
      <p:ext uri="{BB962C8B-B14F-4D97-AF65-F5344CB8AC3E}">
        <p14:creationId xmlns:p14="http://schemas.microsoft.com/office/powerpoint/2010/main" val="370707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8" grpId="0" animBg="1"/>
      <p:bldP spid="29" grpId="0" animBg="1"/>
      <p:bldP spid="30"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 / escribir</a:t>
            </a:r>
          </a:p>
        </p:txBody>
      </p:sp>
      <p:sp>
        <p:nvSpPr>
          <p:cNvPr id="7" name="TextBox 6">
            <a:extLst>
              <a:ext uri="{FF2B5EF4-FFF2-40B4-BE49-F238E27FC236}">
                <a16:creationId xmlns:a16="http://schemas.microsoft.com/office/drawing/2014/main" id="{CA4F4FA1-8675-47F2-AC19-00D5690019A3}"/>
              </a:ext>
            </a:extLst>
          </p:cNvPr>
          <p:cNvSpPr txBox="1"/>
          <p:nvPr/>
        </p:nvSpPr>
        <p:spPr>
          <a:xfrm>
            <a:off x="0" y="1051670"/>
            <a:ext cx="123476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Escucha y escribe la palabra. ¿Es ‘ca’, ‘co’ o ‘cu’?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Luego, escribe la frase en inglés.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8" name="CuadroTexto 14">
            <a:extLst>
              <a:ext uri="{FF2B5EF4-FFF2-40B4-BE49-F238E27FC236}">
                <a16:creationId xmlns:a16="http://schemas.microsoft.com/office/drawing/2014/main" id="{DA25D27F-2A92-4A74-8694-70C09AEBB9CE}"/>
              </a:ext>
            </a:extLst>
          </p:cNvPr>
          <p:cNvSpPr txBox="1"/>
          <p:nvPr/>
        </p:nvSpPr>
        <p:spPr>
          <a:xfrm>
            <a:off x="808263" y="1969639"/>
            <a:ext cx="471315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Hay una ______ azul en mi ______.</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9" name="CuadroTexto 15">
            <a:extLst>
              <a:ext uri="{FF2B5EF4-FFF2-40B4-BE49-F238E27FC236}">
                <a16:creationId xmlns:a16="http://schemas.microsoft.com/office/drawing/2014/main" id="{FF82818B-576F-4317-A4FB-7C7A8808D887}"/>
              </a:ext>
            </a:extLst>
          </p:cNvPr>
          <p:cNvSpPr txBox="1"/>
          <p:nvPr/>
        </p:nvSpPr>
        <p:spPr>
          <a:xfrm>
            <a:off x="827938" y="2673323"/>
            <a:ext cx="66480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latin typeface="Century Gothic" panose="020F0302020204030204"/>
              </a:rPr>
              <a:t>Quiero __________ ________ en un __________.</a:t>
            </a:r>
            <a:endParaRPr kumimoji="0" lang="es-GB" sz="2200" b="0" i="0" u="none" strike="noStrike" kern="1200" cap="none" spc="0" normalizeH="0" baseline="0" noProof="0" dirty="0">
              <a:ln>
                <a:noFill/>
              </a:ln>
              <a:effectLst/>
              <a:uLnTx/>
              <a:uFillTx/>
              <a:latin typeface="Century Gothic" panose="020F0302020204030204"/>
            </a:endParaRPr>
          </a:p>
        </p:txBody>
      </p:sp>
      <p:sp>
        <p:nvSpPr>
          <p:cNvPr id="10" name="CuadroTexto 16">
            <a:extLst>
              <a:ext uri="{FF2B5EF4-FFF2-40B4-BE49-F238E27FC236}">
                <a16:creationId xmlns:a16="http://schemas.microsoft.com/office/drawing/2014/main" id="{3F1FC946-81EA-4989-8AE1-E6736A2DA470}"/>
              </a:ext>
            </a:extLst>
          </p:cNvPr>
          <p:cNvSpPr txBox="1"/>
          <p:nvPr/>
        </p:nvSpPr>
        <p:spPr>
          <a:xfrm>
            <a:off x="841178" y="3457214"/>
            <a:ext cx="488467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Mi _______ está ______ del _______ .</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11" name="CuadroTexto 17">
            <a:extLst>
              <a:ext uri="{FF2B5EF4-FFF2-40B4-BE49-F238E27FC236}">
                <a16:creationId xmlns:a16="http://schemas.microsoft.com/office/drawing/2014/main" id="{360B5AD3-8C67-4C34-B140-5391E7A7AD84}"/>
              </a:ext>
            </a:extLst>
          </p:cNvPr>
          <p:cNvSpPr txBox="1"/>
          <p:nvPr/>
        </p:nvSpPr>
        <p:spPr>
          <a:xfrm>
            <a:off x="820907" y="4206939"/>
            <a:ext cx="458971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Es divertido _______ ____ amigos.</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12" name="CuadroTexto 18">
            <a:extLst>
              <a:ext uri="{FF2B5EF4-FFF2-40B4-BE49-F238E27FC236}">
                <a16:creationId xmlns:a16="http://schemas.microsoft.com/office/drawing/2014/main" id="{E627B2F5-39CF-41FF-AF75-67A7D3649C56}"/>
              </a:ext>
            </a:extLst>
          </p:cNvPr>
          <p:cNvSpPr txBox="1"/>
          <p:nvPr/>
        </p:nvSpPr>
        <p:spPr>
          <a:xfrm>
            <a:off x="813487" y="4799511"/>
            <a:ext cx="57533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Estudio ________</a:t>
            </a:r>
            <a:r>
              <a:rPr kumimoji="0" lang="es-ES" sz="2200" b="0" i="0" u="none" strike="noStrike" kern="1200" cap="none" spc="0" normalizeH="0" noProof="0" dirty="0">
                <a:ln>
                  <a:noFill/>
                </a:ln>
                <a:effectLst/>
                <a:uLnTx/>
                <a:uFillTx/>
                <a:latin typeface="Century Gothic" panose="020F0302020204030204"/>
                <a:ea typeface="+mn-ea"/>
                <a:cs typeface="+mn-cs"/>
              </a:rPr>
              <a:t> y _____________</a:t>
            </a:r>
            <a:r>
              <a:rPr kumimoji="0" lang="es-ES" sz="2200" b="0" i="0" u="none" strike="noStrike" kern="1200" cap="none" spc="0" normalizeH="0" baseline="0" noProof="0" dirty="0">
                <a:ln>
                  <a:noFill/>
                </a:ln>
                <a:effectLst/>
                <a:uLnTx/>
                <a:uFillTx/>
                <a:latin typeface="Century Gothic" panose="020F0302020204030204"/>
                <a:ea typeface="+mn-ea"/>
                <a:cs typeface="+mn-cs"/>
              </a:rPr>
              <a:t> antiguos en clase. </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13" name="CuadroTexto 19">
            <a:extLst>
              <a:ext uri="{FF2B5EF4-FFF2-40B4-BE49-F238E27FC236}">
                <a16:creationId xmlns:a16="http://schemas.microsoft.com/office/drawing/2014/main" id="{E2409F40-F9BE-4E50-BA46-02A161E5A906}"/>
              </a:ext>
            </a:extLst>
          </p:cNvPr>
          <p:cNvSpPr txBox="1"/>
          <p:nvPr/>
        </p:nvSpPr>
        <p:spPr>
          <a:xfrm>
            <a:off x="816546" y="5716120"/>
            <a:ext cx="553549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Quiero _________ el ________ ________ .</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14" name="CuadroTexto 20">
            <a:extLst>
              <a:ext uri="{FF2B5EF4-FFF2-40B4-BE49-F238E27FC236}">
                <a16:creationId xmlns:a16="http://schemas.microsoft.com/office/drawing/2014/main" id="{40F70B00-62BE-4364-82A7-205072F92B0E}"/>
              </a:ext>
            </a:extLst>
          </p:cNvPr>
          <p:cNvSpPr txBox="1"/>
          <p:nvPr/>
        </p:nvSpPr>
        <p:spPr>
          <a:xfrm>
            <a:off x="2011654" y="1949001"/>
            <a:ext cx="9713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25B00"/>
                </a:solidFill>
                <a:effectLst/>
                <a:uLnTx/>
                <a:uFillTx/>
                <a:latin typeface="Century Gothic" panose="020F0302020204030204"/>
                <a:ea typeface="+mn-ea"/>
                <a:cs typeface="+mn-cs"/>
              </a:rPr>
              <a:t>casa</a:t>
            </a:r>
          </a:p>
        </p:txBody>
      </p:sp>
      <p:sp>
        <p:nvSpPr>
          <p:cNvPr id="15" name="CuadroTexto 21">
            <a:extLst>
              <a:ext uri="{FF2B5EF4-FFF2-40B4-BE49-F238E27FC236}">
                <a16:creationId xmlns:a16="http://schemas.microsoft.com/office/drawing/2014/main" id="{5F817D05-BD57-4F06-964D-2B57A8F57C58}"/>
              </a:ext>
            </a:extLst>
          </p:cNvPr>
          <p:cNvSpPr txBox="1"/>
          <p:nvPr/>
        </p:nvSpPr>
        <p:spPr>
          <a:xfrm>
            <a:off x="2468947" y="4182706"/>
            <a:ext cx="110479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25B00"/>
                </a:solidFill>
                <a:effectLst/>
                <a:uLnTx/>
                <a:uFillTx/>
                <a:latin typeface="Century Gothic" panose="020F0302020204030204"/>
                <a:ea typeface="+mn-ea"/>
                <a:cs typeface="+mn-cs"/>
              </a:rPr>
              <a:t>cantar</a:t>
            </a:r>
            <a:endParaRPr kumimoji="0" lang="es-GB" sz="22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6" name="CuadroTexto 22">
            <a:extLst>
              <a:ext uri="{FF2B5EF4-FFF2-40B4-BE49-F238E27FC236}">
                <a16:creationId xmlns:a16="http://schemas.microsoft.com/office/drawing/2014/main" id="{2DCA6AF2-B147-44D8-BD6F-DCAEAA9CF854}"/>
              </a:ext>
            </a:extLst>
          </p:cNvPr>
          <p:cNvSpPr txBox="1"/>
          <p:nvPr/>
        </p:nvSpPr>
        <p:spPr>
          <a:xfrm>
            <a:off x="4449478" y="1925880"/>
            <a:ext cx="86754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25B00"/>
                </a:solidFill>
                <a:effectLst/>
                <a:uLnTx/>
                <a:uFillTx/>
                <a:latin typeface="Century Gothic" panose="020F0302020204030204"/>
                <a:ea typeface="+mn-ea"/>
                <a:cs typeface="+mn-cs"/>
              </a:rPr>
              <a:t>calle</a:t>
            </a:r>
            <a:endParaRPr kumimoji="0" lang="es-GB" sz="22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7" name="CuadroTexto 23">
            <a:extLst>
              <a:ext uri="{FF2B5EF4-FFF2-40B4-BE49-F238E27FC236}">
                <a16:creationId xmlns:a16="http://schemas.microsoft.com/office/drawing/2014/main" id="{332693E0-AF04-4AD0-9DE7-51EFBA7AC928}"/>
              </a:ext>
            </a:extLst>
          </p:cNvPr>
          <p:cNvSpPr txBox="1"/>
          <p:nvPr/>
        </p:nvSpPr>
        <p:spPr>
          <a:xfrm>
            <a:off x="4698851" y="5716120"/>
            <a:ext cx="116410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25B00"/>
                </a:solidFill>
                <a:effectLst/>
                <a:uLnTx/>
                <a:uFillTx/>
                <a:latin typeface="Century Gothic" panose="020F0302020204030204"/>
                <a:ea typeface="+mn-ea"/>
                <a:cs typeface="+mn-cs"/>
              </a:rPr>
              <a:t>blanco</a:t>
            </a:r>
            <a:endParaRPr kumimoji="0" lang="es-GB" sz="22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8" name="CuadroTexto 24">
            <a:extLst>
              <a:ext uri="{FF2B5EF4-FFF2-40B4-BE49-F238E27FC236}">
                <a16:creationId xmlns:a16="http://schemas.microsoft.com/office/drawing/2014/main" id="{300C6C6F-16E5-4A05-B1FD-984F9704E243}"/>
              </a:ext>
            </a:extLst>
          </p:cNvPr>
          <p:cNvSpPr txBox="1"/>
          <p:nvPr/>
        </p:nvSpPr>
        <p:spPr>
          <a:xfrm>
            <a:off x="3519716" y="4195501"/>
            <a:ext cx="72327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25B00"/>
                </a:solidFill>
                <a:effectLst/>
                <a:uLnTx/>
                <a:uFillTx/>
                <a:latin typeface="Century Gothic" panose="020F0302020204030204"/>
                <a:ea typeface="+mn-ea"/>
                <a:cs typeface="+mn-cs"/>
              </a:rPr>
              <a:t>con</a:t>
            </a:r>
            <a:endParaRPr kumimoji="0" lang="es-GB" sz="22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9" name="CuadroTexto 25">
            <a:extLst>
              <a:ext uri="{FF2B5EF4-FFF2-40B4-BE49-F238E27FC236}">
                <a16:creationId xmlns:a16="http://schemas.microsoft.com/office/drawing/2014/main" id="{1E1938A7-1DC8-463A-88DA-5772CA15E1B8}"/>
              </a:ext>
            </a:extLst>
          </p:cNvPr>
          <p:cNvSpPr txBox="1"/>
          <p:nvPr/>
        </p:nvSpPr>
        <p:spPr>
          <a:xfrm>
            <a:off x="1258492" y="3445644"/>
            <a:ext cx="108876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25B00"/>
                </a:solidFill>
                <a:effectLst/>
                <a:uLnTx/>
                <a:uFillTx/>
                <a:latin typeface="Century Gothic" panose="020F0302020204030204"/>
                <a:ea typeface="+mn-ea"/>
                <a:cs typeface="+mn-cs"/>
              </a:rPr>
              <a:t>coche</a:t>
            </a:r>
            <a:endParaRPr kumimoji="0" lang="es-GB" sz="22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0" name="CuadroTexto 26">
            <a:extLst>
              <a:ext uri="{FF2B5EF4-FFF2-40B4-BE49-F238E27FC236}">
                <a16:creationId xmlns:a16="http://schemas.microsoft.com/office/drawing/2014/main" id="{94FEFD53-8707-4E88-A803-232F7CC14FAE}"/>
              </a:ext>
            </a:extLst>
          </p:cNvPr>
          <p:cNvSpPr txBox="1"/>
          <p:nvPr/>
        </p:nvSpPr>
        <p:spPr>
          <a:xfrm>
            <a:off x="1873140" y="2662513"/>
            <a:ext cx="146225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25B00"/>
                </a:solidFill>
                <a:effectLst/>
                <a:uLnTx/>
                <a:uFillTx/>
                <a:latin typeface="Century Gothic" panose="020F0302020204030204"/>
                <a:ea typeface="+mn-ea"/>
                <a:cs typeface="+mn-cs"/>
              </a:rPr>
              <a:t>escuchar</a:t>
            </a:r>
            <a:endParaRPr kumimoji="0" lang="es-GB" sz="22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1" name="CuadroTexto 27">
            <a:extLst>
              <a:ext uri="{FF2B5EF4-FFF2-40B4-BE49-F238E27FC236}">
                <a16:creationId xmlns:a16="http://schemas.microsoft.com/office/drawing/2014/main" id="{3EB958C5-0B55-474E-9D44-910D49A34CD8}"/>
              </a:ext>
            </a:extLst>
          </p:cNvPr>
          <p:cNvSpPr txBox="1"/>
          <p:nvPr/>
        </p:nvSpPr>
        <p:spPr>
          <a:xfrm>
            <a:off x="5369839" y="2662514"/>
            <a:ext cx="151035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25B00"/>
                </a:solidFill>
                <a:effectLst/>
                <a:uLnTx/>
                <a:uFillTx/>
                <a:latin typeface="Century Gothic" panose="020F0302020204030204"/>
                <a:ea typeface="+mn-ea"/>
                <a:cs typeface="+mn-cs"/>
              </a:rPr>
              <a:t>concierto</a:t>
            </a:r>
            <a:endParaRPr kumimoji="0" lang="es-GB" sz="22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2" name="CuadroTexto 28">
            <a:extLst>
              <a:ext uri="{FF2B5EF4-FFF2-40B4-BE49-F238E27FC236}">
                <a16:creationId xmlns:a16="http://schemas.microsoft.com/office/drawing/2014/main" id="{9139A6E7-3AFC-413E-9F4B-0CB933CA75BF}"/>
              </a:ext>
            </a:extLst>
          </p:cNvPr>
          <p:cNvSpPr txBox="1"/>
          <p:nvPr/>
        </p:nvSpPr>
        <p:spPr>
          <a:xfrm>
            <a:off x="1898918" y="4775278"/>
            <a:ext cx="11400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E25B00"/>
                </a:solidFill>
                <a:effectLst/>
                <a:uLnTx/>
                <a:uFillTx/>
                <a:latin typeface="Century Gothic" panose="020F0302020204030204"/>
                <a:ea typeface="+mn-ea"/>
                <a:cs typeface="+mn-cs"/>
              </a:rPr>
              <a:t>cultura</a:t>
            </a:r>
            <a:endParaRPr kumimoji="0" lang="es-GB" sz="22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3" name="CuadroTexto 29">
            <a:extLst>
              <a:ext uri="{FF2B5EF4-FFF2-40B4-BE49-F238E27FC236}">
                <a16:creationId xmlns:a16="http://schemas.microsoft.com/office/drawing/2014/main" id="{A5F3DF1E-7C9B-423B-8E05-BE19AB24CFAB}"/>
              </a:ext>
            </a:extLst>
          </p:cNvPr>
          <p:cNvSpPr txBox="1"/>
          <p:nvPr/>
        </p:nvSpPr>
        <p:spPr>
          <a:xfrm>
            <a:off x="3365277" y="2659382"/>
            <a:ext cx="117692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25B00"/>
                </a:solidFill>
                <a:effectLst/>
                <a:uLnTx/>
                <a:uFillTx/>
                <a:latin typeface="Century Gothic" panose="020F0302020204030204"/>
                <a:ea typeface="+mn-ea"/>
                <a:cs typeface="+mn-cs"/>
              </a:rPr>
              <a:t>música</a:t>
            </a:r>
            <a:endParaRPr kumimoji="0" lang="es-GB" sz="22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4" name="CuadroTexto 30">
            <a:extLst>
              <a:ext uri="{FF2B5EF4-FFF2-40B4-BE49-F238E27FC236}">
                <a16:creationId xmlns:a16="http://schemas.microsoft.com/office/drawing/2014/main" id="{D1781106-DB8A-438A-969F-A3FA24D7972D}"/>
              </a:ext>
            </a:extLst>
          </p:cNvPr>
          <p:cNvSpPr txBox="1"/>
          <p:nvPr/>
        </p:nvSpPr>
        <p:spPr>
          <a:xfrm>
            <a:off x="2943526" y="3451237"/>
            <a:ext cx="101021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25B00"/>
                </a:solidFill>
                <a:effectLst/>
                <a:uLnTx/>
                <a:uFillTx/>
                <a:latin typeface="Century Gothic" panose="020F0302020204030204"/>
                <a:ea typeface="+mn-ea"/>
                <a:cs typeface="+mn-cs"/>
              </a:rPr>
              <a:t>cerca</a:t>
            </a:r>
            <a:endParaRPr kumimoji="0" lang="es-GB" sz="22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5" name="CuadroTexto 31">
            <a:extLst>
              <a:ext uri="{FF2B5EF4-FFF2-40B4-BE49-F238E27FC236}">
                <a16:creationId xmlns:a16="http://schemas.microsoft.com/office/drawing/2014/main" id="{233BA4C3-6F82-4EC2-B20D-B22829D0DD24}"/>
              </a:ext>
            </a:extLst>
          </p:cNvPr>
          <p:cNvSpPr txBox="1"/>
          <p:nvPr/>
        </p:nvSpPr>
        <p:spPr>
          <a:xfrm>
            <a:off x="4421656" y="3447350"/>
            <a:ext cx="110799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25B00"/>
                </a:solidFill>
                <a:effectLst/>
                <a:uLnTx/>
                <a:uFillTx/>
                <a:latin typeface="Century Gothic" panose="020F0302020204030204"/>
                <a:ea typeface="+mn-ea"/>
                <a:cs typeface="+mn-cs"/>
              </a:rPr>
              <a:t>banco</a:t>
            </a:r>
            <a:endParaRPr kumimoji="0" lang="es-GB" sz="22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6" name="CuadroTexto 32">
            <a:extLst>
              <a:ext uri="{FF2B5EF4-FFF2-40B4-BE49-F238E27FC236}">
                <a16:creationId xmlns:a16="http://schemas.microsoft.com/office/drawing/2014/main" id="{100AF59D-E3F9-4A82-AEC7-760B6AC0E0CA}"/>
              </a:ext>
            </a:extLst>
          </p:cNvPr>
          <p:cNvSpPr txBox="1"/>
          <p:nvPr/>
        </p:nvSpPr>
        <p:spPr>
          <a:xfrm>
            <a:off x="1862308" y="5709477"/>
            <a:ext cx="1370888"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25B00"/>
                </a:solidFill>
                <a:effectLst/>
                <a:uLnTx/>
                <a:uFillTx/>
                <a:latin typeface="Century Gothic" panose="020F0302020204030204"/>
                <a:ea typeface="+mn-ea"/>
                <a:cs typeface="+mn-cs"/>
              </a:rPr>
              <a:t>comprar</a:t>
            </a:r>
            <a:endParaRPr kumimoji="0" lang="es-GB" sz="22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7" name="CuadroTexto 33">
            <a:extLst>
              <a:ext uri="{FF2B5EF4-FFF2-40B4-BE49-F238E27FC236}">
                <a16:creationId xmlns:a16="http://schemas.microsoft.com/office/drawing/2014/main" id="{00C23C03-354E-4655-A556-DB90A81C4B3A}"/>
              </a:ext>
            </a:extLst>
          </p:cNvPr>
          <p:cNvSpPr txBox="1"/>
          <p:nvPr/>
        </p:nvSpPr>
        <p:spPr>
          <a:xfrm>
            <a:off x="3463339" y="5716120"/>
            <a:ext cx="124104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25B00"/>
                </a:solidFill>
                <a:effectLst/>
                <a:uLnTx/>
                <a:uFillTx/>
                <a:latin typeface="Century Gothic" panose="020F0302020204030204"/>
                <a:ea typeface="+mn-ea"/>
                <a:cs typeface="+mn-cs"/>
              </a:rPr>
              <a:t>caballo</a:t>
            </a:r>
            <a:endParaRPr kumimoji="0" lang="es-GB" sz="22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8" name="Action Button: Custom 20">
            <a:hlinkClick r:id="" action="ppaction://noaction" highlightClick="1">
              <a:snd r:embed="rId3" name="Hay una casa azul en mi calle.wav"/>
            </a:hlinkClick>
            <a:extLst>
              <a:ext uri="{FF2B5EF4-FFF2-40B4-BE49-F238E27FC236}">
                <a16:creationId xmlns:a16="http://schemas.microsoft.com/office/drawing/2014/main" id="{3E471303-4F1D-4AE0-8C42-2DF11BCDB8EC}"/>
              </a:ext>
            </a:extLst>
          </p:cNvPr>
          <p:cNvSpPr/>
          <p:nvPr/>
        </p:nvSpPr>
        <p:spPr>
          <a:xfrm>
            <a:off x="206575" y="2013612"/>
            <a:ext cx="441957" cy="382367"/>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29" name="Action Button: Custom 20">
            <a:hlinkClick r:id="" action="ppaction://noaction" highlightClick="1">
              <a:snd r:embed="rId4" name="Quiero escuchar música en un concierto.wav"/>
            </a:hlinkClick>
            <a:extLst>
              <a:ext uri="{FF2B5EF4-FFF2-40B4-BE49-F238E27FC236}">
                <a16:creationId xmlns:a16="http://schemas.microsoft.com/office/drawing/2014/main" id="{3A6D36AB-D3B3-4C81-8B8B-11419A230665}"/>
              </a:ext>
            </a:extLst>
          </p:cNvPr>
          <p:cNvSpPr/>
          <p:nvPr/>
        </p:nvSpPr>
        <p:spPr>
          <a:xfrm>
            <a:off x="206575" y="2755431"/>
            <a:ext cx="441957" cy="382367"/>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30" name="Action Button: Custom 20">
            <a:hlinkClick r:id="" action="ppaction://noaction" highlightClick="1">
              <a:snd r:embed="rId5" name="Mi coche está cerca del banco.wav"/>
            </a:hlinkClick>
            <a:extLst>
              <a:ext uri="{FF2B5EF4-FFF2-40B4-BE49-F238E27FC236}">
                <a16:creationId xmlns:a16="http://schemas.microsoft.com/office/drawing/2014/main" id="{077547F3-8574-4B78-B287-8549825CD510}"/>
              </a:ext>
            </a:extLst>
          </p:cNvPr>
          <p:cNvSpPr/>
          <p:nvPr/>
        </p:nvSpPr>
        <p:spPr>
          <a:xfrm>
            <a:off x="206575" y="3494164"/>
            <a:ext cx="441957" cy="382367"/>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31" name="Action Button: Custom 20">
            <a:hlinkClick r:id="" action="ppaction://noaction" highlightClick="1">
              <a:snd r:embed="rId6" name="Es divertido cantar con amigos.wav"/>
            </a:hlinkClick>
            <a:extLst>
              <a:ext uri="{FF2B5EF4-FFF2-40B4-BE49-F238E27FC236}">
                <a16:creationId xmlns:a16="http://schemas.microsoft.com/office/drawing/2014/main" id="{92D6BAB6-4A63-4D89-9812-C88C9FF0E0D4}"/>
              </a:ext>
            </a:extLst>
          </p:cNvPr>
          <p:cNvSpPr/>
          <p:nvPr/>
        </p:nvSpPr>
        <p:spPr>
          <a:xfrm>
            <a:off x="206574" y="4239608"/>
            <a:ext cx="441957" cy="382367"/>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32" name="Action Button: Custom 20">
            <a:hlinkClick r:id="" action="ppaction://noaction" highlightClick="1">
              <a:snd r:embed="rId7" name="Estudio cultura y documentos antiguos en clase.wav"/>
            </a:hlinkClick>
            <a:extLst>
              <a:ext uri="{FF2B5EF4-FFF2-40B4-BE49-F238E27FC236}">
                <a16:creationId xmlns:a16="http://schemas.microsoft.com/office/drawing/2014/main" id="{BD937821-B196-4A72-AE1D-A02096C111BC}"/>
              </a:ext>
            </a:extLst>
          </p:cNvPr>
          <p:cNvSpPr/>
          <p:nvPr/>
        </p:nvSpPr>
        <p:spPr>
          <a:xfrm>
            <a:off x="206573" y="4994935"/>
            <a:ext cx="441957" cy="382367"/>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5</a:t>
            </a:r>
          </a:p>
        </p:txBody>
      </p:sp>
      <p:sp>
        <p:nvSpPr>
          <p:cNvPr id="33" name="Action Button: Custom 20">
            <a:hlinkClick r:id="" action="ppaction://noaction" highlightClick="1">
              <a:snd r:embed="rId8" name="Quiero comprar el caballo blanco.wav"/>
            </a:hlinkClick>
            <a:extLst>
              <a:ext uri="{FF2B5EF4-FFF2-40B4-BE49-F238E27FC236}">
                <a16:creationId xmlns:a16="http://schemas.microsoft.com/office/drawing/2014/main" id="{C1F43D6E-7B8A-431F-87DC-3401094A4D58}"/>
              </a:ext>
            </a:extLst>
          </p:cNvPr>
          <p:cNvSpPr/>
          <p:nvPr/>
        </p:nvSpPr>
        <p:spPr>
          <a:xfrm>
            <a:off x="206573" y="5740379"/>
            <a:ext cx="441957" cy="382367"/>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6</a:t>
            </a:r>
          </a:p>
        </p:txBody>
      </p:sp>
      <p:sp>
        <p:nvSpPr>
          <p:cNvPr id="34" name="TextBox 33">
            <a:extLst>
              <a:ext uri="{FF2B5EF4-FFF2-40B4-BE49-F238E27FC236}">
                <a16:creationId xmlns:a16="http://schemas.microsoft.com/office/drawing/2014/main" id="{58A75DD0-614B-4363-A510-44D1B69D5BE3}"/>
              </a:ext>
            </a:extLst>
          </p:cNvPr>
          <p:cNvSpPr txBox="1"/>
          <p:nvPr/>
        </p:nvSpPr>
        <p:spPr>
          <a:xfrm>
            <a:off x="7013735" y="4799511"/>
            <a:ext cx="49447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effectLst/>
                <a:uLnTx/>
                <a:uFillTx/>
                <a:latin typeface="Century Gothic" panose="020F0302020204030204"/>
                <a:ea typeface="+mn-ea"/>
                <a:cs typeface="+mn-cs"/>
              </a:rPr>
              <a:t>I study culture and old documents in class.</a:t>
            </a:r>
          </a:p>
        </p:txBody>
      </p:sp>
      <p:sp>
        <p:nvSpPr>
          <p:cNvPr id="35" name="TextBox 34">
            <a:extLst>
              <a:ext uri="{FF2B5EF4-FFF2-40B4-BE49-F238E27FC236}">
                <a16:creationId xmlns:a16="http://schemas.microsoft.com/office/drawing/2014/main" id="{345F8EEE-2248-4CB7-9929-C7E1870D9FB0}"/>
              </a:ext>
            </a:extLst>
          </p:cNvPr>
          <p:cNvSpPr txBox="1"/>
          <p:nvPr/>
        </p:nvSpPr>
        <p:spPr>
          <a:xfrm>
            <a:off x="6999978" y="1969639"/>
            <a:ext cx="54051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effectLst/>
                <a:uLnTx/>
                <a:uFillTx/>
                <a:latin typeface="Century Gothic" panose="020F0302020204030204"/>
                <a:ea typeface="+mn-ea"/>
                <a:cs typeface="+mn-cs"/>
              </a:rPr>
              <a:t>There is a blue house on my street.</a:t>
            </a:r>
          </a:p>
        </p:txBody>
      </p:sp>
      <p:sp>
        <p:nvSpPr>
          <p:cNvPr id="36" name="TextBox 35">
            <a:extLst>
              <a:ext uri="{FF2B5EF4-FFF2-40B4-BE49-F238E27FC236}">
                <a16:creationId xmlns:a16="http://schemas.microsoft.com/office/drawing/2014/main" id="{87FB3942-8D30-4773-86EB-58B7AA95B725}"/>
              </a:ext>
            </a:extLst>
          </p:cNvPr>
          <p:cNvSpPr txBox="1"/>
          <p:nvPr/>
        </p:nvSpPr>
        <p:spPr>
          <a:xfrm>
            <a:off x="7013735" y="2553306"/>
            <a:ext cx="53610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effectLst/>
                <a:uLnTx/>
                <a:uFillTx/>
                <a:latin typeface="Century Gothic" panose="020F0302020204030204"/>
                <a:ea typeface="+mn-ea"/>
                <a:cs typeface="+mn-cs"/>
              </a:rPr>
              <a:t>I want to listen to music in / at</a:t>
            </a:r>
            <a:r>
              <a:rPr kumimoji="0" lang="en-GB" sz="2200" b="1" i="1" u="none" strike="noStrike" kern="1200" cap="none" spc="0" normalizeH="0" noProof="0" dirty="0">
                <a:ln>
                  <a:noFill/>
                </a:ln>
                <a:effectLst/>
                <a:uLnTx/>
                <a:uFillTx/>
                <a:latin typeface="Century Gothic" panose="020F0302020204030204"/>
                <a:ea typeface="+mn-ea"/>
                <a:cs typeface="+mn-cs"/>
              </a:rPr>
              <a:t> a concert.</a:t>
            </a:r>
            <a:endParaRPr kumimoji="0" lang="en-GB" sz="2200" b="1" i="1" u="none" strike="noStrike" kern="1200" cap="none" spc="0" normalizeH="0" baseline="0" noProof="0" dirty="0">
              <a:ln>
                <a:noFill/>
              </a:ln>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3CCACFAE-D554-49DA-90B5-4D0B7F49E1E0}"/>
              </a:ext>
            </a:extLst>
          </p:cNvPr>
          <p:cNvSpPr txBox="1"/>
          <p:nvPr/>
        </p:nvSpPr>
        <p:spPr>
          <a:xfrm>
            <a:off x="6999978" y="3475527"/>
            <a:ext cx="53610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effectLst/>
                <a:uLnTx/>
                <a:uFillTx/>
                <a:latin typeface="Century Gothic" panose="020F0302020204030204"/>
                <a:ea typeface="+mn-ea"/>
                <a:cs typeface="+mn-cs"/>
              </a:rPr>
              <a:t>My car is near the bank.</a:t>
            </a:r>
          </a:p>
        </p:txBody>
      </p:sp>
      <p:sp>
        <p:nvSpPr>
          <p:cNvPr id="38" name="TextBox 37">
            <a:extLst>
              <a:ext uri="{FF2B5EF4-FFF2-40B4-BE49-F238E27FC236}">
                <a16:creationId xmlns:a16="http://schemas.microsoft.com/office/drawing/2014/main" id="{2F18CF14-1F94-479D-9F54-9C970B674732}"/>
              </a:ext>
            </a:extLst>
          </p:cNvPr>
          <p:cNvSpPr txBox="1"/>
          <p:nvPr/>
        </p:nvSpPr>
        <p:spPr>
          <a:xfrm>
            <a:off x="7013735" y="4191088"/>
            <a:ext cx="53610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effectLst/>
                <a:uLnTx/>
                <a:uFillTx/>
                <a:latin typeface="Century Gothic" panose="020F0302020204030204"/>
                <a:ea typeface="+mn-ea"/>
                <a:cs typeface="+mn-cs"/>
              </a:rPr>
              <a:t>It is fun to sing with friends.</a:t>
            </a:r>
          </a:p>
        </p:txBody>
      </p:sp>
      <p:sp>
        <p:nvSpPr>
          <p:cNvPr id="39" name="TextBox 38">
            <a:extLst>
              <a:ext uri="{FF2B5EF4-FFF2-40B4-BE49-F238E27FC236}">
                <a16:creationId xmlns:a16="http://schemas.microsoft.com/office/drawing/2014/main" id="{D32957D4-9B22-4A53-9D18-6D2EE4D390B1}"/>
              </a:ext>
            </a:extLst>
          </p:cNvPr>
          <p:cNvSpPr txBox="1"/>
          <p:nvPr/>
        </p:nvSpPr>
        <p:spPr>
          <a:xfrm>
            <a:off x="7013735" y="5747556"/>
            <a:ext cx="493000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effectLst/>
                <a:uLnTx/>
                <a:uFillTx/>
                <a:latin typeface="Century Gothic" panose="020F0302020204030204"/>
                <a:ea typeface="+mn-ea"/>
                <a:cs typeface="+mn-cs"/>
              </a:rPr>
              <a:t>I want to buy the white horse.</a:t>
            </a:r>
          </a:p>
        </p:txBody>
      </p:sp>
      <p:sp>
        <p:nvSpPr>
          <p:cNvPr id="40" name="CuadroTexto 28">
            <a:extLst>
              <a:ext uri="{FF2B5EF4-FFF2-40B4-BE49-F238E27FC236}">
                <a16:creationId xmlns:a16="http://schemas.microsoft.com/office/drawing/2014/main" id="{9139A6E7-3AFC-413E-9F4B-0CB933CA75BF}"/>
              </a:ext>
            </a:extLst>
          </p:cNvPr>
          <p:cNvSpPr txBox="1"/>
          <p:nvPr/>
        </p:nvSpPr>
        <p:spPr>
          <a:xfrm>
            <a:off x="3318328" y="4767660"/>
            <a:ext cx="192552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E25B00"/>
                </a:solidFill>
                <a:effectLst/>
                <a:uLnTx/>
                <a:uFillTx/>
                <a:latin typeface="Century Gothic" panose="020F0302020204030204"/>
                <a:ea typeface="+mn-ea"/>
                <a:cs typeface="+mn-cs"/>
              </a:rPr>
              <a:t>documentos</a:t>
            </a:r>
            <a:endParaRPr kumimoji="0" lang="es-GB" sz="22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7771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1" grpId="0"/>
      <p:bldP spid="22" grpId="0"/>
      <p:bldP spid="23" grpId="0"/>
      <p:bldP spid="24" grpId="0"/>
      <p:bldP spid="25" grpId="0"/>
      <p:bldP spid="27" grpId="0"/>
      <p:bldP spid="34" grpId="0"/>
      <p:bldP spid="35" grpId="0"/>
      <p:bldP spid="36" grpId="0"/>
      <p:bldP spid="37" grpId="0"/>
      <p:bldP spid="38" grpId="0"/>
      <p:bldP spid="39" grpId="0"/>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el </a:t>
            </a:r>
            <a:r>
              <a:rPr lang="en-GB" sz="3200" b="1" dirty="0" err="1"/>
              <a:t>miedo</a:t>
            </a:r>
            <a:endParaRPr lang="en-GB" sz="3200" b="1" dirty="0"/>
          </a:p>
        </p:txBody>
      </p:sp>
      <p:sp>
        <p:nvSpPr>
          <p:cNvPr id="31" name="Rectangle 30"/>
          <p:cNvSpPr/>
          <p:nvPr/>
        </p:nvSpPr>
        <p:spPr>
          <a:xfrm>
            <a:off x="7395657" y="4530192"/>
            <a:ext cx="982962"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t>fear</a:t>
            </a:r>
          </a:p>
        </p:txBody>
      </p:sp>
      <p:sp>
        <p:nvSpPr>
          <p:cNvPr id="33" name="Rectangle 32"/>
          <p:cNvSpPr/>
          <p:nvPr/>
        </p:nvSpPr>
        <p:spPr>
          <a:xfrm>
            <a:off x="4653497" y="4530192"/>
            <a:ext cx="22300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t>sleepiness</a:t>
            </a:r>
          </a:p>
        </p:txBody>
      </p:sp>
      <p:sp>
        <p:nvSpPr>
          <p:cNvPr id="35" name="Rectangle 34"/>
          <p:cNvSpPr/>
          <p:nvPr/>
        </p:nvSpPr>
        <p:spPr>
          <a:xfrm>
            <a:off x="10397727" y="4536974"/>
            <a:ext cx="98937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t>luck</a:t>
            </a:r>
          </a:p>
        </p:txBody>
      </p:sp>
      <p:sp>
        <p:nvSpPr>
          <p:cNvPr id="36" name="Rectangle 35"/>
          <p:cNvSpPr/>
          <p:nvPr/>
        </p:nvSpPr>
        <p:spPr>
          <a:xfrm>
            <a:off x="2629434" y="4530192"/>
            <a:ext cx="176362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t>success</a:t>
            </a:r>
          </a:p>
        </p:txBody>
      </p:sp>
      <p:sp>
        <p:nvSpPr>
          <p:cNvPr id="37" name="Rectangle 36"/>
          <p:cNvSpPr/>
          <p:nvPr/>
        </p:nvSpPr>
        <p:spPr>
          <a:xfrm>
            <a:off x="8874651" y="4536974"/>
            <a:ext cx="1120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t>heat</a:t>
            </a:r>
          </a:p>
        </p:txBody>
      </p:sp>
      <p:sp>
        <p:nvSpPr>
          <p:cNvPr id="38" name="Rectangle 37"/>
          <p:cNvSpPr/>
          <p:nvPr/>
        </p:nvSpPr>
        <p:spPr>
          <a:xfrm>
            <a:off x="505326"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t>reason</a:t>
            </a:r>
          </a:p>
        </p:txBody>
      </p:sp>
      <p:sp>
        <p:nvSpPr>
          <p:cNvPr id="7" name="Rounded Rectangle 6"/>
          <p:cNvSpPr/>
          <p:nvPr/>
        </p:nvSpPr>
        <p:spPr>
          <a:xfrm>
            <a:off x="7086710" y="4454530"/>
            <a:ext cx="1600856" cy="74966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5365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7395657" y="4530192"/>
            <a:ext cx="982962"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t>fear</a:t>
            </a:r>
          </a:p>
        </p:txBody>
      </p:sp>
      <p:sp>
        <p:nvSpPr>
          <p:cNvPr id="33" name="Rectangle 32"/>
          <p:cNvSpPr/>
          <p:nvPr/>
        </p:nvSpPr>
        <p:spPr>
          <a:xfrm>
            <a:off x="4653497" y="4530192"/>
            <a:ext cx="22300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t>sleepiness</a:t>
            </a:r>
          </a:p>
        </p:txBody>
      </p:sp>
      <p:sp>
        <p:nvSpPr>
          <p:cNvPr id="35" name="Rectangle 34"/>
          <p:cNvSpPr/>
          <p:nvPr/>
        </p:nvSpPr>
        <p:spPr>
          <a:xfrm>
            <a:off x="10397727" y="4536974"/>
            <a:ext cx="98937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t>luck</a:t>
            </a:r>
          </a:p>
        </p:txBody>
      </p:sp>
      <p:sp>
        <p:nvSpPr>
          <p:cNvPr id="36" name="Rectangle 35"/>
          <p:cNvSpPr/>
          <p:nvPr/>
        </p:nvSpPr>
        <p:spPr>
          <a:xfrm>
            <a:off x="2629434" y="4530192"/>
            <a:ext cx="176362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t>success</a:t>
            </a:r>
          </a:p>
        </p:txBody>
      </p:sp>
      <p:sp>
        <p:nvSpPr>
          <p:cNvPr id="37" name="Rectangle 36"/>
          <p:cNvSpPr/>
          <p:nvPr/>
        </p:nvSpPr>
        <p:spPr>
          <a:xfrm>
            <a:off x="8874651" y="4536974"/>
            <a:ext cx="1120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t>heat</a:t>
            </a:r>
          </a:p>
        </p:txBody>
      </p:sp>
      <p:sp>
        <p:nvSpPr>
          <p:cNvPr id="38" name="Rectangle 37"/>
          <p:cNvSpPr/>
          <p:nvPr/>
        </p:nvSpPr>
        <p:spPr>
          <a:xfrm>
            <a:off x="505326"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t>reason</a:t>
            </a:r>
          </a:p>
        </p:txBody>
      </p:sp>
      <p:sp>
        <p:nvSpPr>
          <p:cNvPr id="7" name="Rounded Rectangle 6"/>
          <p:cNvSpPr/>
          <p:nvPr/>
        </p:nvSpPr>
        <p:spPr>
          <a:xfrm>
            <a:off x="2428986" y="4454530"/>
            <a:ext cx="2094888" cy="74966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p:cNvSpPr txBox="1"/>
          <p:nvPr/>
        </p:nvSpPr>
        <p:spPr>
          <a:xfrm>
            <a:off x="4653497" y="3440558"/>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el </a:t>
            </a:r>
            <a:r>
              <a:rPr lang="en-GB" sz="3200" b="1" dirty="0" err="1"/>
              <a:t>éxito</a:t>
            </a:r>
            <a:endParaRPr lang="en-GB" sz="3200" b="1" dirty="0"/>
          </a:p>
        </p:txBody>
      </p:sp>
    </p:spTree>
    <p:extLst>
      <p:ext uri="{BB962C8B-B14F-4D97-AF65-F5344CB8AC3E}">
        <p14:creationId xmlns:p14="http://schemas.microsoft.com/office/powerpoint/2010/main" val="353626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7395657" y="4530192"/>
            <a:ext cx="982962"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fear</a:t>
            </a:r>
          </a:p>
        </p:txBody>
      </p:sp>
      <p:sp>
        <p:nvSpPr>
          <p:cNvPr id="33" name="Rectangle 32"/>
          <p:cNvSpPr/>
          <p:nvPr/>
        </p:nvSpPr>
        <p:spPr>
          <a:xfrm>
            <a:off x="4653497" y="4530192"/>
            <a:ext cx="22300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sleepiness</a:t>
            </a:r>
          </a:p>
        </p:txBody>
      </p:sp>
      <p:sp>
        <p:nvSpPr>
          <p:cNvPr id="35" name="Rectangle 34"/>
          <p:cNvSpPr/>
          <p:nvPr/>
        </p:nvSpPr>
        <p:spPr>
          <a:xfrm>
            <a:off x="10397727" y="4536974"/>
            <a:ext cx="98937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luck</a:t>
            </a:r>
          </a:p>
        </p:txBody>
      </p:sp>
      <p:sp>
        <p:nvSpPr>
          <p:cNvPr id="36" name="Rectangle 35"/>
          <p:cNvSpPr/>
          <p:nvPr/>
        </p:nvSpPr>
        <p:spPr>
          <a:xfrm>
            <a:off x="2629434" y="4530192"/>
            <a:ext cx="176362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success</a:t>
            </a:r>
          </a:p>
        </p:txBody>
      </p:sp>
      <p:sp>
        <p:nvSpPr>
          <p:cNvPr id="37" name="Rectangle 36"/>
          <p:cNvSpPr/>
          <p:nvPr/>
        </p:nvSpPr>
        <p:spPr>
          <a:xfrm>
            <a:off x="8874651" y="4536974"/>
            <a:ext cx="1120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heat</a:t>
            </a:r>
          </a:p>
        </p:txBody>
      </p:sp>
      <p:sp>
        <p:nvSpPr>
          <p:cNvPr id="38" name="Rectangle 37"/>
          <p:cNvSpPr/>
          <p:nvPr/>
        </p:nvSpPr>
        <p:spPr>
          <a:xfrm>
            <a:off x="505326"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reason</a:t>
            </a:r>
          </a:p>
        </p:txBody>
      </p:sp>
      <p:sp>
        <p:nvSpPr>
          <p:cNvPr id="7" name="Rounded Rectangle 6"/>
          <p:cNvSpPr/>
          <p:nvPr/>
        </p:nvSpPr>
        <p:spPr>
          <a:xfrm>
            <a:off x="8726268" y="4454530"/>
            <a:ext cx="1404321" cy="74966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1" name="TextBox 20"/>
          <p:cNvSpPr txBox="1"/>
          <p:nvPr/>
        </p:nvSpPr>
        <p:spPr>
          <a:xfrm>
            <a:off x="4653497" y="3458673"/>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el </a:t>
            </a:r>
            <a:r>
              <a:rPr lang="en-GB" sz="3200" b="1" dirty="0" err="1"/>
              <a:t>calor</a:t>
            </a:r>
            <a:endParaRPr lang="en-GB" sz="3200" b="1" dirty="0"/>
          </a:p>
        </p:txBody>
      </p:sp>
    </p:spTree>
    <p:extLst>
      <p:ext uri="{BB962C8B-B14F-4D97-AF65-F5344CB8AC3E}">
        <p14:creationId xmlns:p14="http://schemas.microsoft.com/office/powerpoint/2010/main" val="412418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7395657" y="4530192"/>
            <a:ext cx="982962"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fear</a:t>
            </a:r>
          </a:p>
        </p:txBody>
      </p:sp>
      <p:sp>
        <p:nvSpPr>
          <p:cNvPr id="33" name="Rectangle 32"/>
          <p:cNvSpPr/>
          <p:nvPr/>
        </p:nvSpPr>
        <p:spPr>
          <a:xfrm>
            <a:off x="4653497" y="4530192"/>
            <a:ext cx="22300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sleepiness</a:t>
            </a:r>
          </a:p>
        </p:txBody>
      </p:sp>
      <p:sp>
        <p:nvSpPr>
          <p:cNvPr id="35" name="Rectangle 34"/>
          <p:cNvSpPr/>
          <p:nvPr/>
        </p:nvSpPr>
        <p:spPr>
          <a:xfrm>
            <a:off x="10397727" y="4536974"/>
            <a:ext cx="98937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luck</a:t>
            </a:r>
          </a:p>
        </p:txBody>
      </p:sp>
      <p:sp>
        <p:nvSpPr>
          <p:cNvPr id="36" name="Rectangle 35"/>
          <p:cNvSpPr/>
          <p:nvPr/>
        </p:nvSpPr>
        <p:spPr>
          <a:xfrm>
            <a:off x="2629434" y="4530192"/>
            <a:ext cx="176362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success</a:t>
            </a:r>
          </a:p>
        </p:txBody>
      </p:sp>
      <p:sp>
        <p:nvSpPr>
          <p:cNvPr id="37" name="Rectangle 36"/>
          <p:cNvSpPr/>
          <p:nvPr/>
        </p:nvSpPr>
        <p:spPr>
          <a:xfrm>
            <a:off x="8874651" y="4536974"/>
            <a:ext cx="1120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heat</a:t>
            </a:r>
          </a:p>
        </p:txBody>
      </p:sp>
      <p:sp>
        <p:nvSpPr>
          <p:cNvPr id="38" name="Rectangle 37"/>
          <p:cNvSpPr/>
          <p:nvPr/>
        </p:nvSpPr>
        <p:spPr>
          <a:xfrm>
            <a:off x="505326"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reason</a:t>
            </a:r>
          </a:p>
        </p:txBody>
      </p:sp>
      <p:sp>
        <p:nvSpPr>
          <p:cNvPr id="7" name="Rounded Rectangle 6"/>
          <p:cNvSpPr/>
          <p:nvPr/>
        </p:nvSpPr>
        <p:spPr>
          <a:xfrm>
            <a:off x="324229" y="4454530"/>
            <a:ext cx="2044766" cy="74966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2" name="TextBox 21"/>
          <p:cNvSpPr txBox="1"/>
          <p:nvPr/>
        </p:nvSpPr>
        <p:spPr>
          <a:xfrm>
            <a:off x="4653497" y="3414776"/>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la </a:t>
            </a:r>
            <a:r>
              <a:rPr lang="en-GB" sz="3200" b="1" dirty="0" err="1"/>
              <a:t>razón</a:t>
            </a:r>
            <a:endParaRPr lang="en-GB" sz="3200" b="1" dirty="0"/>
          </a:p>
        </p:txBody>
      </p:sp>
    </p:spTree>
    <p:extLst>
      <p:ext uri="{BB962C8B-B14F-4D97-AF65-F5344CB8AC3E}">
        <p14:creationId xmlns:p14="http://schemas.microsoft.com/office/powerpoint/2010/main" val="237808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7395657" y="4530192"/>
            <a:ext cx="982962"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fear</a:t>
            </a:r>
          </a:p>
        </p:txBody>
      </p:sp>
      <p:sp>
        <p:nvSpPr>
          <p:cNvPr id="33" name="Rectangle 32"/>
          <p:cNvSpPr/>
          <p:nvPr/>
        </p:nvSpPr>
        <p:spPr>
          <a:xfrm>
            <a:off x="4653497" y="4530192"/>
            <a:ext cx="22300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sleepiness</a:t>
            </a:r>
          </a:p>
        </p:txBody>
      </p:sp>
      <p:sp>
        <p:nvSpPr>
          <p:cNvPr id="35" name="Rectangle 34"/>
          <p:cNvSpPr/>
          <p:nvPr/>
        </p:nvSpPr>
        <p:spPr>
          <a:xfrm>
            <a:off x="10397727" y="4536974"/>
            <a:ext cx="98937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luck</a:t>
            </a:r>
          </a:p>
        </p:txBody>
      </p:sp>
      <p:sp>
        <p:nvSpPr>
          <p:cNvPr id="36" name="Rectangle 35"/>
          <p:cNvSpPr/>
          <p:nvPr/>
        </p:nvSpPr>
        <p:spPr>
          <a:xfrm>
            <a:off x="2629434" y="4530192"/>
            <a:ext cx="176362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success</a:t>
            </a:r>
          </a:p>
        </p:txBody>
      </p:sp>
      <p:sp>
        <p:nvSpPr>
          <p:cNvPr id="37" name="Rectangle 36"/>
          <p:cNvSpPr/>
          <p:nvPr/>
        </p:nvSpPr>
        <p:spPr>
          <a:xfrm>
            <a:off x="8874651" y="4536974"/>
            <a:ext cx="1120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heat</a:t>
            </a:r>
          </a:p>
        </p:txBody>
      </p:sp>
      <p:sp>
        <p:nvSpPr>
          <p:cNvPr id="38" name="Rectangle 37"/>
          <p:cNvSpPr/>
          <p:nvPr/>
        </p:nvSpPr>
        <p:spPr>
          <a:xfrm>
            <a:off x="505326"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reason</a:t>
            </a:r>
          </a:p>
        </p:txBody>
      </p:sp>
      <p:sp>
        <p:nvSpPr>
          <p:cNvPr id="7" name="Rounded Rectangle 6"/>
          <p:cNvSpPr/>
          <p:nvPr/>
        </p:nvSpPr>
        <p:spPr>
          <a:xfrm>
            <a:off x="10190252" y="4454530"/>
            <a:ext cx="1404321" cy="74966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3" name="TextBox 22"/>
          <p:cNvSpPr txBox="1"/>
          <p:nvPr/>
        </p:nvSpPr>
        <p:spPr>
          <a:xfrm>
            <a:off x="4653497" y="3415933"/>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la suerte</a:t>
            </a:r>
          </a:p>
        </p:txBody>
      </p:sp>
    </p:spTree>
    <p:extLst>
      <p:ext uri="{BB962C8B-B14F-4D97-AF65-F5344CB8AC3E}">
        <p14:creationId xmlns:p14="http://schemas.microsoft.com/office/powerpoint/2010/main" val="121588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7395657" y="4530192"/>
            <a:ext cx="982962"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fear</a:t>
            </a:r>
          </a:p>
        </p:txBody>
      </p:sp>
      <p:sp>
        <p:nvSpPr>
          <p:cNvPr id="33" name="Rectangle 32"/>
          <p:cNvSpPr/>
          <p:nvPr/>
        </p:nvSpPr>
        <p:spPr>
          <a:xfrm>
            <a:off x="4653497" y="4530192"/>
            <a:ext cx="22300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sleepiness</a:t>
            </a:r>
          </a:p>
        </p:txBody>
      </p:sp>
      <p:sp>
        <p:nvSpPr>
          <p:cNvPr id="35" name="Rectangle 34"/>
          <p:cNvSpPr/>
          <p:nvPr/>
        </p:nvSpPr>
        <p:spPr>
          <a:xfrm>
            <a:off x="10397727" y="4536974"/>
            <a:ext cx="98937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luck</a:t>
            </a:r>
          </a:p>
        </p:txBody>
      </p:sp>
      <p:sp>
        <p:nvSpPr>
          <p:cNvPr id="36" name="Rectangle 35"/>
          <p:cNvSpPr/>
          <p:nvPr/>
        </p:nvSpPr>
        <p:spPr>
          <a:xfrm>
            <a:off x="2629434" y="4530192"/>
            <a:ext cx="176362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success</a:t>
            </a:r>
          </a:p>
        </p:txBody>
      </p:sp>
      <p:sp>
        <p:nvSpPr>
          <p:cNvPr id="37" name="Rectangle 36"/>
          <p:cNvSpPr/>
          <p:nvPr/>
        </p:nvSpPr>
        <p:spPr>
          <a:xfrm>
            <a:off x="8874651" y="4536974"/>
            <a:ext cx="1120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heat</a:t>
            </a:r>
          </a:p>
        </p:txBody>
      </p:sp>
      <p:sp>
        <p:nvSpPr>
          <p:cNvPr id="38" name="Rectangle 37"/>
          <p:cNvSpPr/>
          <p:nvPr/>
        </p:nvSpPr>
        <p:spPr>
          <a:xfrm>
            <a:off x="505326"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reason</a:t>
            </a:r>
          </a:p>
        </p:txBody>
      </p:sp>
      <p:sp>
        <p:nvSpPr>
          <p:cNvPr id="7" name="Rounded Rectangle 6"/>
          <p:cNvSpPr/>
          <p:nvPr/>
        </p:nvSpPr>
        <p:spPr>
          <a:xfrm>
            <a:off x="4535388" y="4447748"/>
            <a:ext cx="2471639" cy="74966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8" name="TextBox 17"/>
          <p:cNvSpPr txBox="1"/>
          <p:nvPr/>
        </p:nvSpPr>
        <p:spPr>
          <a:xfrm>
            <a:off x="4653497" y="341714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el </a:t>
            </a:r>
            <a:r>
              <a:rPr lang="en-GB" sz="3200" b="1" dirty="0" err="1"/>
              <a:t>sueño</a:t>
            </a:r>
            <a:endParaRPr lang="en-GB" sz="3200" b="1" dirty="0"/>
          </a:p>
        </p:txBody>
      </p:sp>
    </p:spTree>
    <p:extLst>
      <p:ext uri="{BB962C8B-B14F-4D97-AF65-F5344CB8AC3E}">
        <p14:creationId xmlns:p14="http://schemas.microsoft.com/office/powerpoint/2010/main" val="207074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122" y="1241133"/>
            <a:ext cx="1761217" cy="176121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6394" y="3862643"/>
            <a:ext cx="1609325" cy="1796176"/>
          </a:xfrm>
          <a:prstGeom prst="rect">
            <a:avLst/>
          </a:prstGeom>
        </p:spPr>
      </p:pic>
      <p:grpSp>
        <p:nvGrpSpPr>
          <p:cNvPr id="14" name="Group 13"/>
          <p:cNvGrpSpPr/>
          <p:nvPr/>
        </p:nvGrpSpPr>
        <p:grpSpPr>
          <a:xfrm>
            <a:off x="389571" y="3871658"/>
            <a:ext cx="2750720" cy="1688731"/>
            <a:chOff x="5502943" y="3316406"/>
            <a:chExt cx="2531907" cy="1395339"/>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8476" y="3316406"/>
              <a:ext cx="1306374" cy="13953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26408">
              <a:off x="5502943" y="3707307"/>
              <a:ext cx="1346177" cy="897451"/>
            </a:xfrm>
            <a:prstGeom prst="rect">
              <a:avLst/>
            </a:prstGeom>
          </p:spPr>
        </p:pic>
      </p:grpSp>
      <p:grpSp>
        <p:nvGrpSpPr>
          <p:cNvPr id="15" name="Group 14"/>
          <p:cNvGrpSpPr/>
          <p:nvPr/>
        </p:nvGrpSpPr>
        <p:grpSpPr>
          <a:xfrm>
            <a:off x="8773626" y="3427676"/>
            <a:ext cx="1833748" cy="2231143"/>
            <a:chOff x="9103781" y="3173340"/>
            <a:chExt cx="1833748" cy="2231143"/>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9503" y="4231537"/>
              <a:ext cx="1118026" cy="117294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3781" y="3173340"/>
              <a:ext cx="1681473" cy="1681473"/>
            </a:xfrm>
            <a:prstGeom prst="rect">
              <a:avLst/>
            </a:prstGeom>
          </p:spPr>
        </p:pic>
      </p:grpSp>
      <p:grpSp>
        <p:nvGrpSpPr>
          <p:cNvPr id="16" name="Group 15"/>
          <p:cNvGrpSpPr/>
          <p:nvPr/>
        </p:nvGrpSpPr>
        <p:grpSpPr>
          <a:xfrm>
            <a:off x="9165908" y="963854"/>
            <a:ext cx="1717992" cy="1975679"/>
            <a:chOff x="3044937" y="3110659"/>
            <a:chExt cx="1856808" cy="2315430"/>
          </a:xfrm>
        </p:grpSpPr>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4937" y="3110659"/>
              <a:ext cx="1856808" cy="2241756"/>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8296">
              <a:off x="3333695" y="3647702"/>
              <a:ext cx="1131701" cy="1778387"/>
            </a:xfrm>
            <a:prstGeom prst="rect">
              <a:avLst/>
            </a:prstGeom>
          </p:spPr>
        </p:pic>
      </p:grpSp>
      <p:grpSp>
        <p:nvGrpSpPr>
          <p:cNvPr id="19" name="Group 18"/>
          <p:cNvGrpSpPr/>
          <p:nvPr/>
        </p:nvGrpSpPr>
        <p:grpSpPr>
          <a:xfrm>
            <a:off x="4282288" y="861322"/>
            <a:ext cx="2893296" cy="2367308"/>
            <a:chOff x="6676381" y="1002447"/>
            <a:chExt cx="2893296" cy="2367308"/>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424362">
              <a:off x="6676381" y="1002447"/>
              <a:ext cx="2612807" cy="2367308"/>
            </a:xfrm>
            <a:prstGeom prst="rect">
              <a:avLst/>
            </a:prstGeom>
          </p:spPr>
        </p:pic>
        <p:sp>
          <p:nvSpPr>
            <p:cNvPr id="18" name="TextBox 17"/>
            <p:cNvSpPr txBox="1"/>
            <p:nvPr/>
          </p:nvSpPr>
          <p:spPr>
            <a:xfrm>
              <a:off x="7236749" y="1853886"/>
              <a:ext cx="2332928" cy="584775"/>
            </a:xfrm>
            <a:prstGeom prst="rect">
              <a:avLst/>
            </a:prstGeom>
            <a:noFill/>
          </p:spPr>
          <p:txBody>
            <a:bodyPr wrap="square" rtlCol="0">
              <a:spAutoFit/>
            </a:bodyPr>
            <a:lstStyle/>
            <a:p>
              <a:pPr algn="l"/>
              <a:r>
                <a:rPr lang="en-GB" sz="3200" dirty="0"/>
                <a:t>reason</a:t>
              </a:r>
            </a:p>
          </p:txBody>
        </p:sp>
      </p:grpSp>
      <p:sp>
        <p:nvSpPr>
          <p:cNvPr id="20" name="TextBox 19"/>
          <p:cNvSpPr txBox="1"/>
          <p:nvPr/>
        </p:nvSpPr>
        <p:spPr>
          <a:xfrm>
            <a:off x="637364" y="3104002"/>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el </a:t>
            </a:r>
            <a:r>
              <a:rPr lang="en-GB" sz="3200" b="1" dirty="0" err="1"/>
              <a:t>miedo</a:t>
            </a:r>
            <a:endParaRPr lang="en-GB" sz="3200" b="1" dirty="0"/>
          </a:p>
        </p:txBody>
      </p:sp>
      <p:sp>
        <p:nvSpPr>
          <p:cNvPr id="21" name="TextBox 20"/>
          <p:cNvSpPr txBox="1"/>
          <p:nvPr/>
        </p:nvSpPr>
        <p:spPr>
          <a:xfrm>
            <a:off x="4673233" y="3078131"/>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la </a:t>
            </a:r>
            <a:r>
              <a:rPr lang="en-GB" sz="3200" b="1" dirty="0" err="1"/>
              <a:t>razón</a:t>
            </a:r>
            <a:endParaRPr lang="en-GB" sz="3200" b="1" dirty="0"/>
          </a:p>
        </p:txBody>
      </p:sp>
      <p:sp>
        <p:nvSpPr>
          <p:cNvPr id="22" name="TextBox 21"/>
          <p:cNvSpPr txBox="1"/>
          <p:nvPr/>
        </p:nvSpPr>
        <p:spPr>
          <a:xfrm>
            <a:off x="8703654" y="3078131"/>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la suerte</a:t>
            </a:r>
          </a:p>
        </p:txBody>
      </p:sp>
      <p:sp>
        <p:nvSpPr>
          <p:cNvPr id="23" name="TextBox 22"/>
          <p:cNvSpPr txBox="1"/>
          <p:nvPr/>
        </p:nvSpPr>
        <p:spPr>
          <a:xfrm>
            <a:off x="733306"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el </a:t>
            </a:r>
            <a:r>
              <a:rPr lang="en-GB" sz="3200" b="1" dirty="0" err="1"/>
              <a:t>éxito</a:t>
            </a:r>
            <a:endParaRPr lang="en-GB" sz="3200" b="1" dirty="0"/>
          </a:p>
        </p:txBody>
      </p:sp>
      <p:sp>
        <p:nvSpPr>
          <p:cNvPr id="24" name="TextBox 23"/>
          <p:cNvSpPr txBox="1"/>
          <p:nvPr/>
        </p:nvSpPr>
        <p:spPr>
          <a:xfrm>
            <a:off x="4673233"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el </a:t>
            </a:r>
            <a:r>
              <a:rPr lang="en-GB" sz="3200" b="1" dirty="0" err="1"/>
              <a:t>sueño</a:t>
            </a:r>
            <a:endParaRPr lang="en-GB" sz="3200" b="1" dirty="0"/>
          </a:p>
        </p:txBody>
      </p:sp>
      <p:sp>
        <p:nvSpPr>
          <p:cNvPr id="25" name="TextBox 24"/>
          <p:cNvSpPr txBox="1"/>
          <p:nvPr/>
        </p:nvSpPr>
        <p:spPr>
          <a:xfrm>
            <a:off x="8703654"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t>el </a:t>
            </a:r>
            <a:r>
              <a:rPr lang="en-GB" sz="3200" b="1" dirty="0" err="1"/>
              <a:t>calor</a:t>
            </a:r>
            <a:endParaRPr lang="en-GB" sz="3200" b="1" dirty="0"/>
          </a:p>
        </p:txBody>
      </p:sp>
      <p:sp>
        <p:nvSpPr>
          <p:cNvPr id="7" name="TextBox 6"/>
          <p:cNvSpPr txBox="1"/>
          <p:nvPr/>
        </p:nvSpPr>
        <p:spPr>
          <a:xfrm>
            <a:off x="2915502" y="1852951"/>
            <a:ext cx="1008875" cy="461665"/>
          </a:xfrm>
          <a:prstGeom prst="rect">
            <a:avLst/>
          </a:prstGeom>
          <a:noFill/>
        </p:spPr>
        <p:txBody>
          <a:bodyPr wrap="square" rtlCol="0">
            <a:spAutoFit/>
          </a:bodyPr>
          <a:lstStyle/>
          <a:p>
            <a:pPr algn="l"/>
            <a:r>
              <a:rPr lang="en-GB" sz="2400" b="1" dirty="0"/>
              <a:t>[fear]</a:t>
            </a:r>
          </a:p>
        </p:txBody>
      </p:sp>
      <p:sp>
        <p:nvSpPr>
          <p:cNvPr id="26" name="TextBox 25"/>
          <p:cNvSpPr txBox="1"/>
          <p:nvPr/>
        </p:nvSpPr>
        <p:spPr>
          <a:xfrm>
            <a:off x="10923458" y="1708399"/>
            <a:ext cx="1008875" cy="461665"/>
          </a:xfrm>
          <a:prstGeom prst="rect">
            <a:avLst/>
          </a:prstGeom>
          <a:noFill/>
        </p:spPr>
        <p:txBody>
          <a:bodyPr wrap="square" rtlCol="0">
            <a:spAutoFit/>
          </a:bodyPr>
          <a:lstStyle/>
          <a:p>
            <a:pPr algn="l"/>
            <a:r>
              <a:rPr lang="en-GB" sz="2400" b="1" dirty="0"/>
              <a:t>[luck]</a:t>
            </a:r>
          </a:p>
        </p:txBody>
      </p:sp>
      <p:sp>
        <p:nvSpPr>
          <p:cNvPr id="27" name="TextBox 26"/>
          <p:cNvSpPr txBox="1"/>
          <p:nvPr/>
        </p:nvSpPr>
        <p:spPr>
          <a:xfrm>
            <a:off x="10711300" y="4529898"/>
            <a:ext cx="1168400" cy="461665"/>
          </a:xfrm>
          <a:prstGeom prst="rect">
            <a:avLst/>
          </a:prstGeom>
          <a:noFill/>
        </p:spPr>
        <p:txBody>
          <a:bodyPr wrap="square" rtlCol="0">
            <a:spAutoFit/>
          </a:bodyPr>
          <a:lstStyle/>
          <a:p>
            <a:pPr algn="l"/>
            <a:r>
              <a:rPr lang="en-GB" sz="2400" b="1" dirty="0"/>
              <a:t>[heat]</a:t>
            </a:r>
          </a:p>
        </p:txBody>
      </p:sp>
      <p:sp>
        <p:nvSpPr>
          <p:cNvPr id="28" name="TextBox 27"/>
          <p:cNvSpPr txBox="1"/>
          <p:nvPr/>
        </p:nvSpPr>
        <p:spPr>
          <a:xfrm>
            <a:off x="6355719" y="4529897"/>
            <a:ext cx="1951283" cy="461665"/>
          </a:xfrm>
          <a:prstGeom prst="rect">
            <a:avLst/>
          </a:prstGeom>
          <a:noFill/>
        </p:spPr>
        <p:txBody>
          <a:bodyPr wrap="square" rtlCol="0">
            <a:spAutoFit/>
          </a:bodyPr>
          <a:lstStyle/>
          <a:p>
            <a:pPr algn="l"/>
            <a:r>
              <a:rPr lang="en-GB" sz="2400" b="1" dirty="0"/>
              <a:t>[sleepiness]</a:t>
            </a:r>
          </a:p>
        </p:txBody>
      </p:sp>
      <p:sp>
        <p:nvSpPr>
          <p:cNvPr id="29" name="TextBox 28"/>
          <p:cNvSpPr txBox="1"/>
          <p:nvPr/>
        </p:nvSpPr>
        <p:spPr>
          <a:xfrm>
            <a:off x="2564048" y="5013513"/>
            <a:ext cx="1951283" cy="461665"/>
          </a:xfrm>
          <a:prstGeom prst="rect">
            <a:avLst/>
          </a:prstGeom>
          <a:noFill/>
        </p:spPr>
        <p:txBody>
          <a:bodyPr wrap="square" rtlCol="0">
            <a:spAutoFit/>
          </a:bodyPr>
          <a:lstStyle/>
          <a:p>
            <a:pPr algn="l"/>
            <a:r>
              <a:rPr lang="en-GB" sz="2400" b="1" dirty="0"/>
              <a:t>[success]</a:t>
            </a:r>
          </a:p>
        </p:txBody>
      </p:sp>
      <p:sp>
        <p:nvSpPr>
          <p:cNvPr id="30" name="TextBox 29"/>
          <p:cNvSpPr txBox="1"/>
          <p:nvPr/>
        </p:nvSpPr>
        <p:spPr>
          <a:xfrm>
            <a:off x="6811732" y="1749475"/>
            <a:ext cx="1534716" cy="461665"/>
          </a:xfrm>
          <a:prstGeom prst="rect">
            <a:avLst/>
          </a:prstGeom>
          <a:noFill/>
        </p:spPr>
        <p:txBody>
          <a:bodyPr wrap="square" rtlCol="0">
            <a:spAutoFit/>
          </a:bodyPr>
          <a:lstStyle/>
          <a:p>
            <a:pPr algn="l"/>
            <a:r>
              <a:rPr lang="en-GB" sz="2400" b="1" dirty="0"/>
              <a:t>[reason]</a:t>
            </a:r>
          </a:p>
        </p:txBody>
      </p:sp>
    </p:spTree>
    <p:extLst>
      <p:ext uri="{BB962C8B-B14F-4D97-AF65-F5344CB8AC3E}">
        <p14:creationId xmlns:p14="http://schemas.microsoft.com/office/powerpoint/2010/main" val="190940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7398327" cy="647577"/>
          </a:xfrm>
        </p:spPr>
        <p:txBody>
          <a:bodyPr>
            <a:normAutofit/>
          </a:bodyPr>
          <a:lstStyle/>
          <a:p>
            <a:r>
              <a:rPr lang="en-GB" sz="2800" b="1" dirty="0">
                <a:solidFill>
                  <a:schemeClr val="bg1"/>
                </a:solidFill>
              </a:rPr>
              <a:t>Using ‘tener’ for idiomatic expressions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208197" y="940625"/>
            <a:ext cx="119231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To say ‘</a:t>
            </a:r>
            <a:r>
              <a:rPr lang="en-US" sz="2400" b="1" i="1" dirty="0">
                <a:latin typeface="Century Gothic" panose="020F0302020204030204"/>
              </a:rPr>
              <a:t>to be </a:t>
            </a:r>
            <a:r>
              <a:rPr lang="en-US" sz="2400" dirty="0">
                <a:latin typeface="Century Gothic" panose="020F0302020204030204"/>
              </a:rPr>
              <a:t>lucky’ and ‘</a:t>
            </a:r>
            <a:r>
              <a:rPr lang="en-US" sz="2400" b="1" i="1" dirty="0">
                <a:latin typeface="Century Gothic" panose="020F0302020204030204"/>
              </a:rPr>
              <a:t>to be </a:t>
            </a:r>
            <a:r>
              <a:rPr lang="en-US" sz="2400" dirty="0">
                <a:latin typeface="Century Gothic" panose="020F0302020204030204"/>
              </a:rPr>
              <a:t>scared’ in Spanish, use ‘tener’ (to have) + noun.  This is different from English. We use ‘to be’ + adjective.</a:t>
            </a:r>
            <a:endParaRPr kumimoji="0" lang="en-US" sz="2400" b="0" i="0" u="none" strike="noStrike" kern="1200" cap="none" spc="0" normalizeH="0" baseline="0" noProof="0" dirty="0">
              <a:ln>
                <a:noFill/>
              </a:ln>
              <a:effectLst/>
              <a:uLnTx/>
              <a:uFillTx/>
              <a:latin typeface="Century Gothic" panose="020F0302020204030204"/>
            </a:endParaRPr>
          </a:p>
        </p:txBody>
      </p:sp>
      <p:sp>
        <p:nvSpPr>
          <p:cNvPr id="6" name="TextBox 5">
            <a:extLst>
              <a:ext uri="{FF2B5EF4-FFF2-40B4-BE49-F238E27FC236}">
                <a16:creationId xmlns:a16="http://schemas.microsoft.com/office/drawing/2014/main" id="{A01B6026-6024-B640-AA14-813D9C613E27}"/>
              </a:ext>
            </a:extLst>
          </p:cNvPr>
          <p:cNvSpPr txBox="1"/>
          <p:nvPr/>
        </p:nvSpPr>
        <p:spPr>
          <a:xfrm>
            <a:off x="191793" y="1915953"/>
            <a:ext cx="47071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Here are some</a:t>
            </a:r>
            <a:r>
              <a:rPr kumimoji="0" lang="en-US" sz="2400" b="0" i="0" u="none" strike="noStrike" kern="1200" cap="none" spc="0" normalizeH="0" noProof="0" dirty="0">
                <a:ln>
                  <a:noFill/>
                </a:ln>
                <a:effectLst/>
                <a:uLnTx/>
                <a:uFillTx/>
                <a:latin typeface="Century Gothic" panose="020F0302020204030204"/>
                <a:ea typeface="+mn-ea"/>
                <a:cs typeface="+mn-cs"/>
              </a:rPr>
              <a:t> examples:</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A01B6026-6024-B640-AA14-813D9C613E27}"/>
              </a:ext>
            </a:extLst>
          </p:cNvPr>
          <p:cNvSpPr txBox="1"/>
          <p:nvPr/>
        </p:nvSpPr>
        <p:spPr>
          <a:xfrm>
            <a:off x="179999" y="2567079"/>
            <a:ext cx="1925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I am lucky.</a:t>
            </a:r>
            <a:endParaRPr kumimoji="0" lang="en-US" sz="2400" b="0" i="0" u="none" strike="noStrike" kern="1200" cap="none" spc="0" normalizeH="0" baseline="0" noProof="0" dirty="0">
              <a:ln>
                <a:noFill/>
              </a:ln>
              <a:effectLst/>
              <a:uLnTx/>
              <a:uFillTx/>
              <a:latin typeface="Century Gothic" panose="020F0302020204030204"/>
            </a:endParaRPr>
          </a:p>
        </p:txBody>
      </p:sp>
      <p:sp>
        <p:nvSpPr>
          <p:cNvPr id="9" name="TextBox 8">
            <a:extLst>
              <a:ext uri="{FF2B5EF4-FFF2-40B4-BE49-F238E27FC236}">
                <a16:creationId xmlns:a16="http://schemas.microsoft.com/office/drawing/2014/main" id="{A01B6026-6024-B640-AA14-813D9C613E27}"/>
              </a:ext>
            </a:extLst>
          </p:cNvPr>
          <p:cNvSpPr txBox="1"/>
          <p:nvPr/>
        </p:nvSpPr>
        <p:spPr>
          <a:xfrm>
            <a:off x="2769387" y="2567079"/>
            <a:ext cx="22922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Tengo</a:t>
            </a:r>
            <a:r>
              <a:rPr lang="en-US" sz="2400" b="1" dirty="0">
                <a:latin typeface="Century Gothic" panose="020F0302020204030204"/>
              </a:rPr>
              <a:t> </a:t>
            </a:r>
            <a:r>
              <a:rPr lang="en-US" sz="2400" b="1" dirty="0" err="1">
                <a:latin typeface="Century Gothic" panose="020F0302020204030204"/>
              </a:rPr>
              <a:t>suerte</a:t>
            </a:r>
            <a:r>
              <a:rPr lang="en-US" sz="2400" b="1" dirty="0">
                <a:latin typeface="Century Gothic" panose="020F0302020204030204"/>
              </a:rPr>
              <a:t>.</a:t>
            </a:r>
            <a:endParaRPr kumimoji="0" lang="en-US" sz="2400" i="0" u="none" strike="noStrike" kern="1200" cap="none" spc="0" normalizeH="0" baseline="0" noProof="0" dirty="0">
              <a:ln>
                <a:noFill/>
              </a:ln>
              <a:effectLst/>
              <a:uLnTx/>
              <a:uFillTx/>
              <a:latin typeface="Century Gothic" panose="020F0302020204030204"/>
            </a:endParaRPr>
          </a:p>
        </p:txBody>
      </p:sp>
      <p:sp>
        <p:nvSpPr>
          <p:cNvPr id="10" name="TextBox 9">
            <a:extLst>
              <a:ext uri="{FF2B5EF4-FFF2-40B4-BE49-F238E27FC236}">
                <a16:creationId xmlns:a16="http://schemas.microsoft.com/office/drawing/2014/main" id="{A01B6026-6024-B640-AA14-813D9C613E27}"/>
              </a:ext>
            </a:extLst>
          </p:cNvPr>
          <p:cNvSpPr txBox="1"/>
          <p:nvPr/>
        </p:nvSpPr>
        <p:spPr>
          <a:xfrm>
            <a:off x="191793" y="3232239"/>
            <a:ext cx="2719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You are scared.</a:t>
            </a:r>
            <a:endParaRPr kumimoji="0" lang="en-US" sz="2400" b="0" i="0" u="none" strike="noStrike" kern="1200" cap="none" spc="0" normalizeH="0" baseline="0" noProof="0" dirty="0">
              <a:ln>
                <a:noFill/>
              </a:ln>
              <a:effectLst/>
              <a:uLnTx/>
              <a:uFillTx/>
              <a:latin typeface="Century Gothic" panose="020F0302020204030204"/>
            </a:endParaRPr>
          </a:p>
        </p:txBody>
      </p:sp>
      <p:sp>
        <p:nvSpPr>
          <p:cNvPr id="11" name="TextBox 10">
            <a:extLst>
              <a:ext uri="{FF2B5EF4-FFF2-40B4-BE49-F238E27FC236}">
                <a16:creationId xmlns:a16="http://schemas.microsoft.com/office/drawing/2014/main" id="{A01B6026-6024-B640-AA14-813D9C613E27}"/>
              </a:ext>
            </a:extLst>
          </p:cNvPr>
          <p:cNvSpPr txBox="1"/>
          <p:nvPr/>
        </p:nvSpPr>
        <p:spPr>
          <a:xfrm>
            <a:off x="2769387" y="3229219"/>
            <a:ext cx="22922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Tienes</a:t>
            </a:r>
            <a:r>
              <a:rPr lang="en-US" sz="2400" b="1" dirty="0">
                <a:latin typeface="Century Gothic" panose="020F0302020204030204"/>
              </a:rPr>
              <a:t> </a:t>
            </a:r>
            <a:r>
              <a:rPr lang="en-US" sz="2400" b="1" dirty="0" err="1">
                <a:latin typeface="Century Gothic" panose="020F0302020204030204"/>
              </a:rPr>
              <a:t>miedo</a:t>
            </a:r>
            <a:r>
              <a:rPr lang="en-US" sz="2400" b="1" dirty="0">
                <a:latin typeface="Century Gothic" panose="020F0302020204030204"/>
              </a:rPr>
              <a:t>.</a:t>
            </a:r>
            <a:endParaRPr kumimoji="0" lang="en-US" sz="2400" i="0" u="none" strike="noStrike" kern="1200" cap="none" spc="0" normalizeH="0" baseline="0" noProof="0" dirty="0">
              <a:ln>
                <a:noFill/>
              </a:ln>
              <a:effectLst/>
              <a:uLnTx/>
              <a:uFillTx/>
              <a:latin typeface="Century Gothic" panose="020F0302020204030204"/>
            </a:endParaRPr>
          </a:p>
        </p:txBody>
      </p:sp>
      <p:sp>
        <p:nvSpPr>
          <p:cNvPr id="12" name="TextBox 11">
            <a:extLst>
              <a:ext uri="{FF2B5EF4-FFF2-40B4-BE49-F238E27FC236}">
                <a16:creationId xmlns:a16="http://schemas.microsoft.com/office/drawing/2014/main" id="{A01B6026-6024-B640-AA14-813D9C613E27}"/>
              </a:ext>
            </a:extLst>
          </p:cNvPr>
          <p:cNvSpPr txBox="1"/>
          <p:nvPr/>
        </p:nvSpPr>
        <p:spPr>
          <a:xfrm>
            <a:off x="191793" y="3897399"/>
            <a:ext cx="2719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He is successful.</a:t>
            </a:r>
            <a:endParaRPr kumimoji="0" lang="en-US" sz="2400" b="0" i="0" u="none" strike="noStrike" kern="1200" cap="none" spc="0" normalizeH="0" baseline="0" noProof="0" dirty="0">
              <a:ln>
                <a:noFill/>
              </a:ln>
              <a:effectLst/>
              <a:uLnTx/>
              <a:uFillTx/>
              <a:latin typeface="Century Gothic" panose="020F0302020204030204"/>
            </a:endParaRPr>
          </a:p>
        </p:txBody>
      </p:sp>
      <p:sp>
        <p:nvSpPr>
          <p:cNvPr id="13" name="TextBox 12">
            <a:extLst>
              <a:ext uri="{FF2B5EF4-FFF2-40B4-BE49-F238E27FC236}">
                <a16:creationId xmlns:a16="http://schemas.microsoft.com/office/drawing/2014/main" id="{A01B6026-6024-B640-AA14-813D9C613E27}"/>
              </a:ext>
            </a:extLst>
          </p:cNvPr>
          <p:cNvSpPr txBox="1"/>
          <p:nvPr/>
        </p:nvSpPr>
        <p:spPr>
          <a:xfrm>
            <a:off x="2769388" y="3886295"/>
            <a:ext cx="18606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Tiene </a:t>
            </a:r>
            <a:r>
              <a:rPr lang="en-US" sz="2400" b="1" dirty="0" err="1">
                <a:latin typeface="Century Gothic" panose="020F0302020204030204"/>
              </a:rPr>
              <a:t>éxito</a:t>
            </a:r>
            <a:r>
              <a:rPr lang="en-US" sz="2400" b="1" dirty="0">
                <a:latin typeface="Century Gothic" panose="020F0302020204030204"/>
              </a:rPr>
              <a:t>.</a:t>
            </a:r>
            <a:endParaRPr kumimoji="0" lang="en-US" sz="2400" b="1" i="0" u="none" strike="noStrike" kern="1200" cap="none" spc="0" normalizeH="0" baseline="0" noProof="0" dirty="0">
              <a:ln>
                <a:noFill/>
              </a:ln>
              <a:effectLst/>
              <a:uLnTx/>
              <a:uFillTx/>
              <a:latin typeface="Century Gothic" panose="020F0302020204030204"/>
            </a:endParaRPr>
          </a:p>
        </p:txBody>
      </p:sp>
      <p:sp>
        <p:nvSpPr>
          <p:cNvPr id="14" name="TextBox 13">
            <a:extLst>
              <a:ext uri="{FF2B5EF4-FFF2-40B4-BE49-F238E27FC236}">
                <a16:creationId xmlns:a16="http://schemas.microsoft.com/office/drawing/2014/main" id="{A01B6026-6024-B640-AA14-813D9C613E27}"/>
              </a:ext>
            </a:extLst>
          </p:cNvPr>
          <p:cNvSpPr txBox="1"/>
          <p:nvPr/>
        </p:nvSpPr>
        <p:spPr>
          <a:xfrm>
            <a:off x="191793" y="4562559"/>
            <a:ext cx="2719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He is sleepy.</a:t>
            </a:r>
            <a:endParaRPr kumimoji="0" lang="en-US" sz="2400" b="0" i="0" u="none" strike="noStrike" kern="1200" cap="none" spc="0" normalizeH="0" baseline="0" noProof="0" dirty="0">
              <a:ln>
                <a:noFill/>
              </a:ln>
              <a:effectLst/>
              <a:uLnTx/>
              <a:uFillTx/>
              <a:latin typeface="Century Gothic" panose="020F0302020204030204"/>
            </a:endParaRPr>
          </a:p>
        </p:txBody>
      </p:sp>
      <p:sp>
        <p:nvSpPr>
          <p:cNvPr id="15" name="TextBox 14">
            <a:extLst>
              <a:ext uri="{FF2B5EF4-FFF2-40B4-BE49-F238E27FC236}">
                <a16:creationId xmlns:a16="http://schemas.microsoft.com/office/drawing/2014/main" id="{A01B6026-6024-B640-AA14-813D9C613E27}"/>
              </a:ext>
            </a:extLst>
          </p:cNvPr>
          <p:cNvSpPr txBox="1"/>
          <p:nvPr/>
        </p:nvSpPr>
        <p:spPr>
          <a:xfrm>
            <a:off x="2769387" y="4583762"/>
            <a:ext cx="2531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Tiene </a:t>
            </a:r>
            <a:r>
              <a:rPr lang="en-US" sz="2400" b="1" dirty="0" err="1">
                <a:latin typeface="Century Gothic" panose="020F0302020204030204"/>
              </a:rPr>
              <a:t>sueño</a:t>
            </a:r>
            <a:r>
              <a:rPr lang="en-US" sz="2400" b="1" dirty="0">
                <a:latin typeface="Century Gothic" panose="020F0302020204030204"/>
              </a:rPr>
              <a:t>.</a:t>
            </a:r>
            <a:endParaRPr kumimoji="0" lang="en-US" sz="2400" b="1" i="0" u="none" strike="noStrike" kern="1200" cap="none" spc="0" normalizeH="0" baseline="0" noProof="0" dirty="0">
              <a:ln>
                <a:noFill/>
              </a:ln>
              <a:effectLst/>
              <a:uLnTx/>
              <a:uFillTx/>
              <a:latin typeface="Century Gothic" panose="020F0302020204030204"/>
            </a:endParaRPr>
          </a:p>
        </p:txBody>
      </p:sp>
      <p:sp>
        <p:nvSpPr>
          <p:cNvPr id="16" name="TextBox 15">
            <a:extLst>
              <a:ext uri="{FF2B5EF4-FFF2-40B4-BE49-F238E27FC236}">
                <a16:creationId xmlns:a16="http://schemas.microsoft.com/office/drawing/2014/main" id="{A01B6026-6024-B640-AA14-813D9C613E27}"/>
              </a:ext>
            </a:extLst>
          </p:cNvPr>
          <p:cNvSpPr txBox="1"/>
          <p:nvPr/>
        </p:nvSpPr>
        <p:spPr>
          <a:xfrm>
            <a:off x="191793" y="5892879"/>
            <a:ext cx="1925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I am hot.</a:t>
            </a:r>
            <a:endParaRPr kumimoji="0" lang="en-US" sz="2400" b="0" i="0" u="none" strike="noStrike" kern="1200" cap="none" spc="0" normalizeH="0" baseline="0" noProof="0" dirty="0">
              <a:ln>
                <a:noFill/>
              </a:ln>
              <a:effectLst/>
              <a:uLnTx/>
              <a:uFillTx/>
              <a:latin typeface="Century Gothic" panose="020F0302020204030204"/>
            </a:endParaRPr>
          </a:p>
        </p:txBody>
      </p:sp>
      <p:sp>
        <p:nvSpPr>
          <p:cNvPr id="17" name="TextBox 16">
            <a:extLst>
              <a:ext uri="{FF2B5EF4-FFF2-40B4-BE49-F238E27FC236}">
                <a16:creationId xmlns:a16="http://schemas.microsoft.com/office/drawing/2014/main" id="{A01B6026-6024-B640-AA14-813D9C613E27}"/>
              </a:ext>
            </a:extLst>
          </p:cNvPr>
          <p:cNvSpPr txBox="1"/>
          <p:nvPr/>
        </p:nvSpPr>
        <p:spPr>
          <a:xfrm>
            <a:off x="2769387" y="5867263"/>
            <a:ext cx="2531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Tengo</a:t>
            </a:r>
            <a:r>
              <a:rPr lang="en-US" sz="2400" b="1" dirty="0">
                <a:latin typeface="Century Gothic" panose="020F0302020204030204"/>
              </a:rPr>
              <a:t> </a:t>
            </a:r>
            <a:r>
              <a:rPr lang="en-US" sz="2400" b="1" dirty="0" err="1">
                <a:latin typeface="Century Gothic" panose="020F0302020204030204"/>
              </a:rPr>
              <a:t>calor</a:t>
            </a:r>
            <a:r>
              <a:rPr lang="en-US" sz="2400" b="1" dirty="0">
                <a:latin typeface="Century Gothic" panose="020F0302020204030204"/>
              </a:rPr>
              <a:t>.</a:t>
            </a:r>
            <a:endParaRPr kumimoji="0" lang="en-US" sz="2400" b="1" i="0" u="none" strike="noStrike" kern="1200" cap="none" spc="0" normalizeH="0" baseline="0" noProof="0" dirty="0">
              <a:ln>
                <a:noFill/>
              </a:ln>
              <a:effectLst/>
              <a:uLnTx/>
              <a:uFillTx/>
              <a:latin typeface="Century Gothic" panose="020F0302020204030204"/>
            </a:endParaRPr>
          </a:p>
        </p:txBody>
      </p:sp>
      <p:sp>
        <p:nvSpPr>
          <p:cNvPr id="18" name="TextBox 17">
            <a:extLst>
              <a:ext uri="{FF2B5EF4-FFF2-40B4-BE49-F238E27FC236}">
                <a16:creationId xmlns:a16="http://schemas.microsoft.com/office/drawing/2014/main" id="{A01B6026-6024-B640-AA14-813D9C613E27}"/>
              </a:ext>
            </a:extLst>
          </p:cNvPr>
          <p:cNvSpPr txBox="1"/>
          <p:nvPr/>
        </p:nvSpPr>
        <p:spPr>
          <a:xfrm>
            <a:off x="191793" y="5227719"/>
            <a:ext cx="2719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She is right.</a:t>
            </a:r>
            <a:endParaRPr kumimoji="0" lang="en-US" sz="2400" b="0" i="0" u="none" strike="noStrike" kern="1200" cap="none" spc="0" normalizeH="0" baseline="0" noProof="0" dirty="0">
              <a:ln>
                <a:noFill/>
              </a:ln>
              <a:effectLst/>
              <a:uLnTx/>
              <a:uFillTx/>
              <a:latin typeface="Century Gothic" panose="020F0302020204030204"/>
            </a:endParaRPr>
          </a:p>
        </p:txBody>
      </p:sp>
      <p:sp>
        <p:nvSpPr>
          <p:cNvPr id="19" name="TextBox 18">
            <a:extLst>
              <a:ext uri="{FF2B5EF4-FFF2-40B4-BE49-F238E27FC236}">
                <a16:creationId xmlns:a16="http://schemas.microsoft.com/office/drawing/2014/main" id="{A01B6026-6024-B640-AA14-813D9C613E27}"/>
              </a:ext>
            </a:extLst>
          </p:cNvPr>
          <p:cNvSpPr txBox="1"/>
          <p:nvPr/>
        </p:nvSpPr>
        <p:spPr>
          <a:xfrm>
            <a:off x="2769387" y="5249884"/>
            <a:ext cx="2531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Tiene </a:t>
            </a:r>
            <a:r>
              <a:rPr lang="en-US" sz="2400" b="1" dirty="0" err="1">
                <a:latin typeface="Century Gothic" panose="020F0302020204030204"/>
              </a:rPr>
              <a:t>razón</a:t>
            </a:r>
            <a:r>
              <a:rPr lang="en-US" sz="2400" b="1" dirty="0">
                <a:latin typeface="Century Gothic" panose="020F0302020204030204"/>
              </a:rPr>
              <a:t>.</a:t>
            </a:r>
            <a:endParaRPr kumimoji="0" lang="en-US" sz="2400" b="1" i="0" u="none" strike="noStrike" kern="1200" cap="none" spc="0" normalizeH="0" baseline="0" noProof="0" dirty="0">
              <a:ln>
                <a:noFill/>
              </a:ln>
              <a:effectLst/>
              <a:uLnTx/>
              <a:uFillTx/>
              <a:latin typeface="Century Gothic" panose="020F0302020204030204"/>
            </a:endParaRPr>
          </a:p>
        </p:txBody>
      </p:sp>
      <p:sp>
        <p:nvSpPr>
          <p:cNvPr id="22" name="TextBox 21">
            <a:extLst>
              <a:ext uri="{FF2B5EF4-FFF2-40B4-BE49-F238E27FC236}">
                <a16:creationId xmlns:a16="http://schemas.microsoft.com/office/drawing/2014/main" id="{A01B6026-6024-B640-AA14-813D9C613E27}"/>
              </a:ext>
            </a:extLst>
          </p:cNvPr>
          <p:cNvSpPr txBox="1"/>
          <p:nvPr/>
        </p:nvSpPr>
        <p:spPr>
          <a:xfrm>
            <a:off x="9112183" y="2625921"/>
            <a:ext cx="32985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She is 13 (years old).</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3" name="TextBox 22">
            <a:extLst>
              <a:ext uri="{FF2B5EF4-FFF2-40B4-BE49-F238E27FC236}">
                <a16:creationId xmlns:a16="http://schemas.microsoft.com/office/drawing/2014/main" id="{A01B6026-6024-B640-AA14-813D9C613E27}"/>
              </a:ext>
            </a:extLst>
          </p:cNvPr>
          <p:cNvSpPr txBox="1"/>
          <p:nvPr/>
        </p:nvSpPr>
        <p:spPr>
          <a:xfrm>
            <a:off x="9112183" y="3087586"/>
            <a:ext cx="31002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Tiene </a:t>
            </a:r>
            <a:r>
              <a:rPr lang="en-US" sz="2400" b="1" dirty="0" err="1">
                <a:latin typeface="Century Gothic" panose="020F0302020204030204"/>
              </a:rPr>
              <a:t>trece</a:t>
            </a:r>
            <a:r>
              <a:rPr lang="en-US" sz="2400" b="1" dirty="0">
                <a:latin typeface="Century Gothic" panose="020F0302020204030204"/>
              </a:rPr>
              <a:t> </a:t>
            </a:r>
            <a:r>
              <a:rPr lang="en-US" sz="2400" b="1" dirty="0" err="1">
                <a:latin typeface="Century Gothic" panose="020F0302020204030204"/>
              </a:rPr>
              <a:t>años</a:t>
            </a:r>
            <a:r>
              <a:rPr lang="en-US" sz="2400" b="1" dirty="0">
                <a:latin typeface="Century Gothic" panose="020F0302020204030204"/>
              </a:rPr>
              <a:t>.</a:t>
            </a:r>
            <a:endParaRPr kumimoji="0" lang="en-US" sz="2400" b="1" i="0" u="none" strike="noStrike" kern="1200" cap="none" spc="0" normalizeH="0" baseline="0" noProof="0" dirty="0">
              <a:ln>
                <a:noFill/>
              </a:ln>
              <a:effectLst/>
              <a:uLnTx/>
              <a:uFillTx/>
              <a:latin typeface="Century Gothic" panose="020F0302020204030204"/>
            </a:endParaRPr>
          </a:p>
        </p:txBody>
      </p:sp>
      <p:sp>
        <p:nvSpPr>
          <p:cNvPr id="3" name="Rectangle 2"/>
          <p:cNvSpPr/>
          <p:nvPr/>
        </p:nvSpPr>
        <p:spPr>
          <a:xfrm>
            <a:off x="4898959" y="2549360"/>
            <a:ext cx="3506088" cy="461665"/>
          </a:xfrm>
          <a:prstGeom prst="rect">
            <a:avLst/>
          </a:prstGeom>
        </p:spPr>
        <p:txBody>
          <a:bodyPr wrap="none">
            <a:spAutoFit/>
          </a:bodyPr>
          <a:lstStyle/>
          <a:p>
            <a:pPr lvl="0">
              <a:defRPr/>
            </a:pPr>
            <a:r>
              <a:rPr lang="en-US" sz="2400" dirty="0"/>
              <a:t>(literally, ‘I have luck’)</a:t>
            </a:r>
          </a:p>
        </p:txBody>
      </p:sp>
      <p:sp>
        <p:nvSpPr>
          <p:cNvPr id="20" name="Rectangle 19"/>
          <p:cNvSpPr/>
          <p:nvPr/>
        </p:nvSpPr>
        <p:spPr>
          <a:xfrm>
            <a:off x="4898959" y="3215528"/>
            <a:ext cx="3990195" cy="461665"/>
          </a:xfrm>
          <a:prstGeom prst="rect">
            <a:avLst/>
          </a:prstGeom>
        </p:spPr>
        <p:txBody>
          <a:bodyPr wrap="none">
            <a:spAutoFit/>
          </a:bodyPr>
          <a:lstStyle/>
          <a:p>
            <a:pPr lvl="0">
              <a:defRPr/>
            </a:pPr>
            <a:r>
              <a:rPr lang="en-US" sz="2400" dirty="0"/>
              <a:t>(literally, ‘you have fear’)</a:t>
            </a:r>
          </a:p>
        </p:txBody>
      </p:sp>
      <p:sp>
        <p:nvSpPr>
          <p:cNvPr id="24" name="Rectangle 23"/>
          <p:cNvSpPr/>
          <p:nvPr/>
        </p:nvSpPr>
        <p:spPr>
          <a:xfrm>
            <a:off x="4898959" y="3898856"/>
            <a:ext cx="4120039" cy="461665"/>
          </a:xfrm>
          <a:prstGeom prst="rect">
            <a:avLst/>
          </a:prstGeom>
        </p:spPr>
        <p:txBody>
          <a:bodyPr wrap="none">
            <a:spAutoFit/>
          </a:bodyPr>
          <a:lstStyle/>
          <a:p>
            <a:pPr lvl="0">
              <a:defRPr/>
            </a:pPr>
            <a:r>
              <a:rPr lang="en-US" sz="2400" dirty="0"/>
              <a:t>(literally, ‘he has success’)</a:t>
            </a:r>
            <a:endParaRPr lang="en-US" sz="2400" b="1" dirty="0"/>
          </a:p>
        </p:txBody>
      </p:sp>
      <p:sp>
        <p:nvSpPr>
          <p:cNvPr id="25" name="Rectangle 24"/>
          <p:cNvSpPr/>
          <p:nvPr/>
        </p:nvSpPr>
        <p:spPr>
          <a:xfrm>
            <a:off x="4878691" y="4577893"/>
            <a:ext cx="4455066" cy="461665"/>
          </a:xfrm>
          <a:prstGeom prst="rect">
            <a:avLst/>
          </a:prstGeom>
        </p:spPr>
        <p:txBody>
          <a:bodyPr wrap="none">
            <a:spAutoFit/>
          </a:bodyPr>
          <a:lstStyle/>
          <a:p>
            <a:pPr lvl="0">
              <a:defRPr/>
            </a:pPr>
            <a:r>
              <a:rPr lang="en-US" sz="2400" dirty="0"/>
              <a:t>(literally, ‘he has sleepiness’)</a:t>
            </a:r>
            <a:endParaRPr lang="en-US" sz="2400" b="1" dirty="0"/>
          </a:p>
        </p:txBody>
      </p:sp>
      <p:sp>
        <p:nvSpPr>
          <p:cNvPr id="26" name="Rectangle 25"/>
          <p:cNvSpPr/>
          <p:nvPr/>
        </p:nvSpPr>
        <p:spPr>
          <a:xfrm>
            <a:off x="4898959" y="5238501"/>
            <a:ext cx="3986989" cy="461665"/>
          </a:xfrm>
          <a:prstGeom prst="rect">
            <a:avLst/>
          </a:prstGeom>
        </p:spPr>
        <p:txBody>
          <a:bodyPr wrap="none">
            <a:spAutoFit/>
          </a:bodyPr>
          <a:lstStyle/>
          <a:p>
            <a:pPr lvl="0">
              <a:defRPr/>
            </a:pPr>
            <a:r>
              <a:rPr lang="en-US" sz="2400" dirty="0"/>
              <a:t>(literally, ‘she has reason’)</a:t>
            </a:r>
            <a:endParaRPr lang="en-US" sz="2400" b="1" dirty="0"/>
          </a:p>
        </p:txBody>
      </p:sp>
      <p:sp>
        <p:nvSpPr>
          <p:cNvPr id="27" name="Rectangle 26"/>
          <p:cNvSpPr/>
          <p:nvPr/>
        </p:nvSpPr>
        <p:spPr>
          <a:xfrm>
            <a:off x="4878690" y="5855880"/>
            <a:ext cx="3522118" cy="461665"/>
          </a:xfrm>
          <a:prstGeom prst="rect">
            <a:avLst/>
          </a:prstGeom>
        </p:spPr>
        <p:txBody>
          <a:bodyPr wrap="none">
            <a:spAutoFit/>
          </a:bodyPr>
          <a:lstStyle/>
          <a:p>
            <a:pPr lvl="0">
              <a:defRPr/>
            </a:pPr>
            <a:r>
              <a:rPr lang="en-US" sz="2400" dirty="0"/>
              <a:t>(literally, ‘I have heat’)</a:t>
            </a:r>
            <a:endParaRPr lang="en-US" sz="2400" b="1" dirty="0"/>
          </a:p>
        </p:txBody>
      </p:sp>
      <p:sp>
        <p:nvSpPr>
          <p:cNvPr id="28" name="Rectangle 27"/>
          <p:cNvSpPr/>
          <p:nvPr/>
        </p:nvSpPr>
        <p:spPr>
          <a:xfrm>
            <a:off x="9112183" y="3528067"/>
            <a:ext cx="3257604" cy="830997"/>
          </a:xfrm>
          <a:prstGeom prst="rect">
            <a:avLst/>
          </a:prstGeom>
        </p:spPr>
        <p:txBody>
          <a:bodyPr wrap="square">
            <a:spAutoFit/>
          </a:bodyPr>
          <a:lstStyle/>
          <a:p>
            <a:pPr lvl="0">
              <a:defRPr/>
            </a:pPr>
            <a:r>
              <a:rPr lang="en-US" sz="2400" dirty="0"/>
              <a:t>(literally, ‘she has thirteen years’)</a:t>
            </a:r>
            <a:endParaRPr lang="en-US" sz="2400" b="1" dirty="0"/>
          </a:p>
        </p:txBody>
      </p:sp>
    </p:spTree>
    <p:extLst>
      <p:ext uri="{BB962C8B-B14F-4D97-AF65-F5344CB8AC3E}">
        <p14:creationId xmlns:p14="http://schemas.microsoft.com/office/powerpoint/2010/main" val="382829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P spid="10" grpId="0"/>
      <p:bldP spid="11" grpId="0"/>
      <p:bldP spid="12" grpId="0"/>
      <p:bldP spid="13" grpId="0"/>
      <p:bldP spid="14" grpId="0"/>
      <p:bldP spid="15" grpId="0"/>
      <p:bldP spid="16" grpId="0"/>
      <p:bldP spid="17" grpId="0"/>
      <p:bldP spid="18" grpId="0"/>
      <p:bldP spid="19" grpId="0"/>
      <p:bldP spid="22" grpId="0"/>
      <p:bldP spid="23" grpId="0"/>
      <p:bldP spid="3" grpId="0"/>
      <p:bldP spid="20" grpId="0"/>
      <p:bldP spid="24" grpId="0"/>
      <p:bldP spid="25" grpId="0"/>
      <p:bldP spid="26"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Tener [revisited]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326201" y="1811778"/>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In Spanish the verb </a:t>
            </a:r>
            <a:r>
              <a:rPr kumimoji="0" lang="en-GB" sz="2800" b="1" i="1"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tener</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means =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____________________.</a:t>
            </a:r>
          </a:p>
        </p:txBody>
      </p:sp>
      <p:sp>
        <p:nvSpPr>
          <p:cNvPr id="8" name="TextBox 7"/>
          <p:cNvSpPr txBox="1"/>
          <p:nvPr/>
        </p:nvSpPr>
        <p:spPr>
          <a:xfrm>
            <a:off x="6566870" y="1705082"/>
            <a:ext cx="4131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to have / having</a:t>
            </a:r>
          </a:p>
        </p:txBody>
      </p:sp>
      <p:sp>
        <p:nvSpPr>
          <p:cNvPr id="9" name="TextBox 8"/>
          <p:cNvSpPr txBox="1"/>
          <p:nvPr/>
        </p:nvSpPr>
        <p:spPr>
          <a:xfrm>
            <a:off x="326201" y="2850452"/>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Century Gothic" panose="020B0502020202020204" pitchFamily="34" charset="0"/>
              </a:rPr>
              <a:t>we</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 have </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_______________________</a:t>
            </a:r>
          </a:p>
        </p:txBody>
      </p:sp>
      <p:sp>
        <p:nvSpPr>
          <p:cNvPr id="10" name="TextBox 9"/>
          <p:cNvSpPr txBox="1"/>
          <p:nvPr/>
        </p:nvSpPr>
        <p:spPr>
          <a:xfrm>
            <a:off x="3355345" y="2764888"/>
            <a:ext cx="27718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tenemos</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3" name="TextBox 12"/>
          <p:cNvSpPr txBox="1"/>
          <p:nvPr/>
        </p:nvSpPr>
        <p:spPr>
          <a:xfrm>
            <a:off x="3446535" y="3549928"/>
            <a:ext cx="4131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tienen</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4" name="TextBox 13"/>
          <p:cNvSpPr txBox="1"/>
          <p:nvPr/>
        </p:nvSpPr>
        <p:spPr>
          <a:xfrm>
            <a:off x="326201" y="3654954"/>
            <a:ext cx="107183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Century Gothic" panose="020B0502020202020204" pitchFamily="34" charset="0"/>
              </a:rPr>
              <a:t>they</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 have </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_______________________</a:t>
            </a:r>
          </a:p>
        </p:txBody>
      </p:sp>
    </p:spTree>
    <p:extLst>
      <p:ext uri="{BB962C8B-B14F-4D97-AF65-F5344CB8AC3E}">
        <p14:creationId xmlns:p14="http://schemas.microsoft.com/office/powerpoint/2010/main" val="362185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7392142" y="83628"/>
            <a:ext cx="2105688" cy="1944708"/>
            <a:chOff x="6794300" y="124070"/>
            <a:chExt cx="2105688" cy="1944708"/>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33174">
              <a:off x="6794300" y="124070"/>
              <a:ext cx="871923" cy="1686858"/>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54896">
              <a:off x="7943061" y="259204"/>
              <a:ext cx="956927" cy="1809574"/>
            </a:xfrm>
            <a:prstGeom prst="rect">
              <a:avLst/>
            </a:prstGeom>
          </p:spPr>
        </p:pic>
      </p:grpSp>
      <p:graphicFrame>
        <p:nvGraphicFramePr>
          <p:cNvPr id="6"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397860811"/>
              </p:ext>
            </p:extLst>
          </p:nvPr>
        </p:nvGraphicFramePr>
        <p:xfrm>
          <a:off x="368681" y="2528303"/>
          <a:ext cx="9388931" cy="3505200"/>
        </p:xfrm>
        <a:graphic>
          <a:graphicData uri="http://schemas.openxmlformats.org/drawingml/2006/table">
            <a:tbl>
              <a:tblPr firstRow="1" bandRow="1">
                <a:tableStyleId>{21E4AEA4-8DFA-4A89-87EB-49C32662AFE0}</a:tableStyleId>
              </a:tblPr>
              <a:tblGrid>
                <a:gridCol w="401718">
                  <a:extLst>
                    <a:ext uri="{9D8B030D-6E8A-4147-A177-3AD203B41FA5}">
                      <a16:colId xmlns:a16="http://schemas.microsoft.com/office/drawing/2014/main" val="2607353726"/>
                    </a:ext>
                  </a:extLst>
                </a:gridCol>
                <a:gridCol w="3405263">
                  <a:extLst>
                    <a:ext uri="{9D8B030D-6E8A-4147-A177-3AD203B41FA5}">
                      <a16:colId xmlns:a16="http://schemas.microsoft.com/office/drawing/2014/main" val="1600817978"/>
                    </a:ext>
                  </a:extLst>
                </a:gridCol>
                <a:gridCol w="1549442">
                  <a:extLst>
                    <a:ext uri="{9D8B030D-6E8A-4147-A177-3AD203B41FA5}">
                      <a16:colId xmlns:a16="http://schemas.microsoft.com/office/drawing/2014/main" val="4128092149"/>
                    </a:ext>
                  </a:extLst>
                </a:gridCol>
                <a:gridCol w="1159031">
                  <a:extLst>
                    <a:ext uri="{9D8B030D-6E8A-4147-A177-3AD203B41FA5}">
                      <a16:colId xmlns:a16="http://schemas.microsoft.com/office/drawing/2014/main" val="2609792770"/>
                    </a:ext>
                  </a:extLst>
                </a:gridCol>
                <a:gridCol w="2873477">
                  <a:extLst>
                    <a:ext uri="{9D8B030D-6E8A-4147-A177-3AD203B41FA5}">
                      <a16:colId xmlns:a16="http://schemas.microsoft.com/office/drawing/2014/main" val="2308643371"/>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chemeClr val="tx1"/>
                          </a:solidFill>
                        </a:rPr>
                        <a:t>tenemos</a:t>
                      </a:r>
                      <a:endParaRPr lang="en-GB" sz="2400" b="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chemeClr val="tx1"/>
                          </a:solidFill>
                        </a:rPr>
                        <a:t>tienen</a:t>
                      </a:r>
                      <a:endParaRPr lang="en-GB" sz="2400" b="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1200" dirty="0">
                          <a:solidFill>
                            <a:schemeClr val="tx1"/>
                          </a:solidFill>
                          <a:effectLst/>
                          <a:latin typeface="+mn-lt"/>
                          <a:ea typeface="+mn-ea"/>
                          <a:cs typeface="+mn-cs"/>
                        </a:rPr>
                        <a:t>¿</a:t>
                      </a:r>
                      <a:r>
                        <a:rPr lang="en-GB" sz="2200" b="1" kern="1200" dirty="0" err="1">
                          <a:solidFill>
                            <a:schemeClr val="tx1"/>
                          </a:solidFill>
                          <a:effectLst/>
                          <a:latin typeface="+mn-lt"/>
                          <a:ea typeface="+mn-ea"/>
                          <a:cs typeface="+mn-cs"/>
                        </a:rPr>
                        <a:t>Cómo</a:t>
                      </a:r>
                      <a:r>
                        <a:rPr lang="en-GB" sz="2200" b="1" kern="1200" dirty="0">
                          <a:solidFill>
                            <a:schemeClr val="tx1"/>
                          </a:solidFill>
                          <a:effectLst/>
                          <a:latin typeface="+mn-lt"/>
                          <a:ea typeface="+mn-ea"/>
                          <a:cs typeface="+mn-cs"/>
                        </a:rPr>
                        <a:t> </a:t>
                      </a:r>
                      <a:r>
                        <a:rPr lang="en-GB" sz="2200" b="1" kern="1200" dirty="0" err="1">
                          <a:solidFill>
                            <a:schemeClr val="tx1"/>
                          </a:solidFill>
                          <a:effectLst/>
                          <a:latin typeface="+mn-lt"/>
                          <a:ea typeface="+mn-ea"/>
                          <a:cs typeface="+mn-cs"/>
                        </a:rPr>
                        <a:t>termina</a:t>
                      </a:r>
                      <a:r>
                        <a:rPr lang="en-GB" sz="2200" b="1" kern="1200" dirty="0">
                          <a:solidFill>
                            <a:schemeClr val="tx1"/>
                          </a:solidFill>
                          <a:effectLst/>
                          <a:latin typeface="+mn-lt"/>
                          <a:ea typeface="+mn-ea"/>
                          <a:cs typeface="+mn-cs"/>
                        </a:rPr>
                        <a:t> la </a:t>
                      </a:r>
                      <a:r>
                        <a:rPr lang="en-GB" sz="2200" b="1" kern="1200" dirty="0" err="1">
                          <a:solidFill>
                            <a:schemeClr val="tx1"/>
                          </a:solidFill>
                          <a:effectLst/>
                          <a:latin typeface="+mn-lt"/>
                          <a:ea typeface="+mn-ea"/>
                          <a:cs typeface="+mn-cs"/>
                        </a:rPr>
                        <a:t>frase</a:t>
                      </a:r>
                      <a:r>
                        <a:rPr lang="en-GB" sz="2200" b="1" kern="1200" dirty="0">
                          <a:solidFill>
                            <a:schemeClr val="tx1"/>
                          </a:solidFill>
                          <a:effectLst/>
                          <a:latin typeface="+mn-lt"/>
                          <a:ea typeface="+mn-ea"/>
                          <a:cs typeface="+mn-cs"/>
                        </a:rPr>
                        <a:t>? </a:t>
                      </a:r>
                      <a:endParaRPr lang="en-GB" sz="2200" b="0" dirty="0">
                        <a:solidFill>
                          <a:schemeClr val="tx1"/>
                        </a:solidFill>
                      </a:endParaRPr>
                    </a:p>
                  </a:txBody>
                  <a:tcP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tc>
                <a:tc>
                  <a:txBody>
                    <a:bodyPr/>
                    <a:lstStyle/>
                    <a:p>
                      <a:r>
                        <a:rPr lang="en-GB" sz="2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We are scared. </a:t>
                      </a:r>
                      <a:endParaRPr lang="en-GB" sz="2400" b="1"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171492714"/>
                  </a:ext>
                </a:extLst>
              </a:tr>
              <a:tr h="370840">
                <a:tc>
                  <a:txBody>
                    <a:bodyPr/>
                    <a:lstStyle/>
                    <a:p>
                      <a:pPr algn="ctr"/>
                      <a:r>
                        <a:rPr lang="en-GB" sz="2000" b="1">
                          <a:solidFill>
                            <a:schemeClr val="accent1">
                              <a:lumMod val="50000"/>
                            </a:schemeClr>
                          </a:solidFill>
                        </a:rPr>
                        <a:t>2.</a:t>
                      </a:r>
                      <a:endParaRPr lang="en-GB" sz="2000" b="1" dirty="0">
                        <a:solidFill>
                          <a:schemeClr val="accent1">
                            <a:lumMod val="50000"/>
                          </a:schemeClr>
                        </a:solidFill>
                      </a:endParaRPr>
                    </a:p>
                  </a:txBody>
                  <a:tcPr/>
                </a:tc>
                <a:tc>
                  <a:txBody>
                    <a:bodyPr/>
                    <a:lstStyle/>
                    <a:p>
                      <a:r>
                        <a:rPr lang="en-GB" sz="2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They are happy.</a:t>
                      </a:r>
                      <a:endParaRPr lang="en-GB" sz="2400" b="1" dirty="0">
                        <a:solidFill>
                          <a:schemeClr val="tx1"/>
                        </a:solidFill>
                      </a:endParaRPr>
                    </a:p>
                  </a:txBody>
                  <a:tcP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61458278"/>
                  </a:ext>
                </a:extLst>
              </a:tr>
              <a:tr h="370840">
                <a:tc>
                  <a:txBody>
                    <a:bodyPr/>
                    <a:lstStyle/>
                    <a:p>
                      <a:pPr algn="ctr"/>
                      <a:r>
                        <a:rPr lang="en-GB" sz="2000" b="1">
                          <a:solidFill>
                            <a:schemeClr val="accent1">
                              <a:lumMod val="50000"/>
                            </a:schemeClr>
                          </a:solidFill>
                        </a:rPr>
                        <a:t>3.</a:t>
                      </a:r>
                      <a:endParaRPr lang="en-GB" sz="2000" b="1" dirty="0">
                        <a:solidFill>
                          <a:schemeClr val="accent1">
                            <a:lumMod val="50000"/>
                          </a:schemeClr>
                        </a:solidFill>
                      </a:endParaRPr>
                    </a:p>
                  </a:txBody>
                  <a:tcPr/>
                </a:tc>
                <a:tc>
                  <a:txBody>
                    <a:bodyPr/>
                    <a:lstStyle/>
                    <a:p>
                      <a:r>
                        <a:rPr lang="en-GB" sz="2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They are 14 </a:t>
                      </a:r>
                      <a:r>
                        <a:rPr lang="en-GB" sz="20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(years</a:t>
                      </a:r>
                      <a:r>
                        <a:rPr lang="en-GB" sz="2000" b="1" baseline="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old).</a:t>
                      </a:r>
                      <a:endParaRPr lang="en-GB" sz="2000" b="1" dirty="0">
                        <a:solidFill>
                          <a:schemeClr val="tx1"/>
                        </a:solidFill>
                      </a:endParaRPr>
                    </a:p>
                  </a:txBody>
                  <a:tcP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189313960"/>
                  </a:ext>
                </a:extLst>
              </a:tr>
              <a:tr h="370840">
                <a:tc>
                  <a:txBody>
                    <a:bodyPr/>
                    <a:lstStyle/>
                    <a:p>
                      <a:pPr algn="ctr"/>
                      <a:r>
                        <a:rPr lang="en-GB" sz="2000" b="1">
                          <a:solidFill>
                            <a:schemeClr val="accent1">
                              <a:lumMod val="50000"/>
                            </a:schemeClr>
                          </a:solidFill>
                        </a:rPr>
                        <a:t>4.</a:t>
                      </a:r>
                      <a:endParaRPr lang="en-GB" sz="2000" b="1" dirty="0">
                        <a:solidFill>
                          <a:schemeClr val="accent1">
                            <a:lumMod val="50000"/>
                          </a:schemeClr>
                        </a:solidFill>
                      </a:endParaRPr>
                    </a:p>
                  </a:txBody>
                  <a:tcPr/>
                </a:tc>
                <a:tc>
                  <a:txBody>
                    <a:bodyPr/>
                    <a:lstStyle/>
                    <a:p>
                      <a:r>
                        <a:rPr lang="en-GB" sz="2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We are </a:t>
                      </a:r>
                      <a:r>
                        <a:rPr lang="en-GB" sz="2400" b="1" i="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sleepy</a:t>
                      </a:r>
                      <a:r>
                        <a:rPr lang="en-GB" sz="2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400" b="1"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344197191"/>
                  </a:ext>
                </a:extLst>
              </a:tr>
              <a:tr h="370840">
                <a:tc>
                  <a:txBody>
                    <a:bodyPr/>
                    <a:lstStyle/>
                    <a:p>
                      <a:pPr algn="ctr"/>
                      <a:r>
                        <a:rPr lang="en-GB" sz="2000" b="1">
                          <a:solidFill>
                            <a:schemeClr val="accent1">
                              <a:lumMod val="50000"/>
                            </a:schemeClr>
                          </a:solidFill>
                        </a:rPr>
                        <a:t>5.</a:t>
                      </a:r>
                      <a:endParaRPr lang="en-GB" sz="2000" b="1" dirty="0">
                        <a:solidFill>
                          <a:schemeClr val="accent1">
                            <a:lumMod val="50000"/>
                          </a:schemeClr>
                        </a:solidFill>
                      </a:endParaRPr>
                    </a:p>
                  </a:txBody>
                  <a:tcPr/>
                </a:tc>
                <a:tc>
                  <a:txBody>
                    <a:bodyPr/>
                    <a:lstStyle/>
                    <a:p>
                      <a:r>
                        <a:rPr lang="en-GB" sz="2400" b="1" dirty="0">
                          <a:solidFill>
                            <a:schemeClr val="tx1"/>
                          </a:solidFill>
                        </a:rPr>
                        <a:t>We are right.</a:t>
                      </a:r>
                    </a:p>
                  </a:txBody>
                  <a:tcP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72389626"/>
                  </a:ext>
                </a:extLst>
              </a:tr>
              <a:tr h="370840">
                <a:tc>
                  <a:txBody>
                    <a:bodyPr/>
                    <a:lstStyle/>
                    <a:p>
                      <a:pPr algn="ctr"/>
                      <a:r>
                        <a:rPr lang="en-GB" sz="2000" b="1">
                          <a:solidFill>
                            <a:schemeClr val="accent1">
                              <a:lumMod val="50000"/>
                            </a:schemeClr>
                          </a:solidFill>
                        </a:rPr>
                        <a:t>6.</a:t>
                      </a:r>
                      <a:endParaRPr lang="en-GB" sz="2000" b="1" dirty="0">
                        <a:solidFill>
                          <a:schemeClr val="accent1">
                            <a:lumMod val="50000"/>
                          </a:schemeClr>
                        </a:solidFill>
                      </a:endParaRPr>
                    </a:p>
                  </a:txBody>
                  <a:tcPr/>
                </a:tc>
                <a:tc>
                  <a:txBody>
                    <a:bodyPr/>
                    <a:lstStyle/>
                    <a:p>
                      <a:r>
                        <a:rPr lang="en-GB" sz="2400" b="1" dirty="0">
                          <a:solidFill>
                            <a:schemeClr val="tx1"/>
                          </a:solidFill>
                        </a:rPr>
                        <a:t>They are hot.</a:t>
                      </a: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664931564"/>
                  </a:ext>
                </a:extLst>
              </a:tr>
            </a:tbl>
          </a:graphicData>
        </a:graphic>
      </p:graphicFrame>
      <p:sp>
        <p:nvSpPr>
          <p:cNvPr id="2" name="Title 1"/>
          <p:cNvSpPr>
            <a:spLocks noGrp="1"/>
          </p:cNvSpPr>
          <p:nvPr>
            <p:ph type="title"/>
          </p:nvPr>
        </p:nvSpPr>
        <p:spPr/>
        <p:txBody>
          <a:bodyPr>
            <a:normAutofit/>
          </a:bodyPr>
          <a:lstStyle/>
          <a:p>
            <a:r>
              <a:rPr lang="en-GB" sz="3600" b="1" dirty="0">
                <a:solidFill>
                  <a:schemeClr val="bg1"/>
                </a:solidFill>
              </a:rPr>
              <a:t>¿Tener o estar?</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757612" y="258166"/>
            <a:ext cx="2170532"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y escribir</a:t>
            </a:r>
          </a:p>
        </p:txBody>
      </p:sp>
      <p:pic>
        <p:nvPicPr>
          <p:cNvPr id="8" name="Picture 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1529" y="3332589"/>
            <a:ext cx="282522" cy="294294"/>
          </a:xfrm>
          <a:prstGeom prst="rect">
            <a:avLst/>
          </a:prstGeom>
        </p:spPr>
      </p:pic>
      <p:sp>
        <p:nvSpPr>
          <p:cNvPr id="3" name="TextBox 2"/>
          <p:cNvSpPr txBox="1"/>
          <p:nvPr/>
        </p:nvSpPr>
        <p:spPr>
          <a:xfrm>
            <a:off x="6885124" y="3295882"/>
            <a:ext cx="1949114" cy="469232"/>
          </a:xfrm>
          <a:prstGeom prst="rect">
            <a:avLst/>
          </a:prstGeom>
          <a:noFill/>
        </p:spPr>
        <p:txBody>
          <a:bodyPr wrap="square" rtlCol="0">
            <a:spAutoFit/>
          </a:bodyPr>
          <a:lstStyle/>
          <a:p>
            <a:pPr algn="l"/>
            <a:r>
              <a:rPr lang="en-GB" sz="2400" b="1" dirty="0" err="1"/>
              <a:t>miedo</a:t>
            </a:r>
            <a:endParaRPr lang="en-GB" sz="2400" b="1" dirty="0"/>
          </a:p>
        </p:txBody>
      </p:sp>
      <p:sp>
        <p:nvSpPr>
          <p:cNvPr id="10" name="TextBox 9"/>
          <p:cNvSpPr txBox="1"/>
          <p:nvPr/>
        </p:nvSpPr>
        <p:spPr>
          <a:xfrm>
            <a:off x="6885124" y="3766249"/>
            <a:ext cx="3000246" cy="461665"/>
          </a:xfrm>
          <a:prstGeom prst="rect">
            <a:avLst/>
          </a:prstGeom>
          <a:noFill/>
        </p:spPr>
        <p:txBody>
          <a:bodyPr wrap="square" rtlCol="0">
            <a:spAutoFit/>
          </a:bodyPr>
          <a:lstStyle/>
          <a:p>
            <a:pPr algn="l"/>
            <a:r>
              <a:rPr lang="en-GB" sz="2400" b="1" dirty="0" err="1"/>
              <a:t>éxito</a:t>
            </a:r>
            <a:endParaRPr lang="en-GB" sz="2400" b="1" dirty="0"/>
          </a:p>
        </p:txBody>
      </p:sp>
      <p:pic>
        <p:nvPicPr>
          <p:cNvPr id="11" name="Picture 1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7320" y="4297977"/>
            <a:ext cx="282522" cy="294294"/>
          </a:xfrm>
          <a:prstGeom prst="rect">
            <a:avLst/>
          </a:prstGeom>
        </p:spPr>
      </p:pic>
      <p:sp>
        <p:nvSpPr>
          <p:cNvPr id="12" name="TextBox 11"/>
          <p:cNvSpPr txBox="1"/>
          <p:nvPr/>
        </p:nvSpPr>
        <p:spPr>
          <a:xfrm>
            <a:off x="6885124" y="4226779"/>
            <a:ext cx="3000246" cy="461665"/>
          </a:xfrm>
          <a:prstGeom prst="rect">
            <a:avLst/>
          </a:prstGeom>
          <a:noFill/>
        </p:spPr>
        <p:txBody>
          <a:bodyPr wrap="square" rtlCol="0">
            <a:spAutoFit/>
          </a:bodyPr>
          <a:lstStyle/>
          <a:p>
            <a:pPr algn="l"/>
            <a:r>
              <a:rPr lang="en-GB" sz="2400" b="1" dirty="0" err="1"/>
              <a:t>catorce</a:t>
            </a:r>
            <a:r>
              <a:rPr lang="en-GB" sz="2400" b="1" dirty="0"/>
              <a:t> </a:t>
            </a:r>
            <a:r>
              <a:rPr lang="en-GB" sz="2400" b="1" dirty="0" err="1"/>
              <a:t>años</a:t>
            </a:r>
            <a:endParaRPr lang="en-GB" sz="2400" b="1" dirty="0"/>
          </a:p>
        </p:txBody>
      </p:sp>
      <p:sp>
        <p:nvSpPr>
          <p:cNvPr id="14" name="TextBox 13"/>
          <p:cNvSpPr txBox="1"/>
          <p:nvPr/>
        </p:nvSpPr>
        <p:spPr>
          <a:xfrm>
            <a:off x="6885124" y="4687341"/>
            <a:ext cx="3000246" cy="461665"/>
          </a:xfrm>
          <a:prstGeom prst="rect">
            <a:avLst/>
          </a:prstGeom>
          <a:noFill/>
        </p:spPr>
        <p:txBody>
          <a:bodyPr wrap="square" rtlCol="0">
            <a:spAutoFit/>
          </a:bodyPr>
          <a:lstStyle/>
          <a:p>
            <a:pPr algn="l"/>
            <a:r>
              <a:rPr lang="en-GB" sz="2400" b="1" dirty="0" err="1"/>
              <a:t>sueño</a:t>
            </a:r>
            <a:endParaRPr lang="en-GB" sz="2400" b="1" dirty="0"/>
          </a:p>
        </p:txBody>
      </p:sp>
      <p:pic>
        <p:nvPicPr>
          <p:cNvPr id="15" name="Picture 14" descr="green checkmark">
            <a:extLst>
              <a:ext uri="{FF2B5EF4-FFF2-40B4-BE49-F238E27FC236}">
                <a16:creationId xmlns:a16="http://schemas.microsoft.com/office/drawing/2014/main" id="{9B1A1948-2BF0-7647-9D12-1C87A74462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0437" y="5251451"/>
            <a:ext cx="282522" cy="294294"/>
          </a:xfrm>
          <a:prstGeom prst="rect">
            <a:avLst/>
          </a:prstGeom>
        </p:spPr>
      </p:pic>
      <p:sp>
        <p:nvSpPr>
          <p:cNvPr id="16" name="TextBox 15"/>
          <p:cNvSpPr txBox="1"/>
          <p:nvPr/>
        </p:nvSpPr>
        <p:spPr>
          <a:xfrm>
            <a:off x="6885124" y="5152630"/>
            <a:ext cx="3000246" cy="461665"/>
          </a:xfrm>
          <a:prstGeom prst="rect">
            <a:avLst/>
          </a:prstGeom>
          <a:noFill/>
        </p:spPr>
        <p:txBody>
          <a:bodyPr wrap="square" rtlCol="0">
            <a:spAutoFit/>
          </a:bodyPr>
          <a:lstStyle/>
          <a:p>
            <a:pPr algn="l"/>
            <a:r>
              <a:rPr lang="en-GB" sz="2400" b="1" dirty="0" err="1"/>
              <a:t>razón</a:t>
            </a:r>
            <a:endParaRPr lang="en-GB" sz="2400" b="1" dirty="0"/>
          </a:p>
        </p:txBody>
      </p:sp>
      <p:pic>
        <p:nvPicPr>
          <p:cNvPr id="17" name="Picture 1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4640" y="5675713"/>
            <a:ext cx="282522" cy="294294"/>
          </a:xfrm>
          <a:prstGeom prst="rect">
            <a:avLst/>
          </a:prstGeom>
        </p:spPr>
      </p:pic>
      <p:sp>
        <p:nvSpPr>
          <p:cNvPr id="18" name="TextBox 17"/>
          <p:cNvSpPr txBox="1"/>
          <p:nvPr/>
        </p:nvSpPr>
        <p:spPr>
          <a:xfrm>
            <a:off x="6885124" y="5617919"/>
            <a:ext cx="3000246" cy="461665"/>
          </a:xfrm>
          <a:prstGeom prst="rect">
            <a:avLst/>
          </a:prstGeom>
          <a:noFill/>
        </p:spPr>
        <p:txBody>
          <a:bodyPr wrap="square" rtlCol="0">
            <a:spAutoFit/>
          </a:bodyPr>
          <a:lstStyle/>
          <a:p>
            <a:pPr algn="l"/>
            <a:r>
              <a:rPr lang="en-GB" sz="2400" b="1" dirty="0" err="1"/>
              <a:t>calor</a:t>
            </a:r>
            <a:endParaRPr lang="en-GB" sz="2400" b="1" dirty="0"/>
          </a:p>
        </p:txBody>
      </p:sp>
      <p:pic>
        <p:nvPicPr>
          <p:cNvPr id="20" name="Picture 19" descr="green checkmark">
            <a:extLst>
              <a:ext uri="{FF2B5EF4-FFF2-40B4-BE49-F238E27FC236}">
                <a16:creationId xmlns:a16="http://schemas.microsoft.com/office/drawing/2014/main" id="{E216EF9A-8EBE-4C4F-9EA6-10D475F32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391" y="3818343"/>
            <a:ext cx="282522" cy="294294"/>
          </a:xfrm>
          <a:prstGeom prst="rect">
            <a:avLst/>
          </a:prstGeom>
        </p:spPr>
      </p:pic>
      <p:pic>
        <p:nvPicPr>
          <p:cNvPr id="21" name="Picture 20" descr="green checkmark">
            <a:extLst>
              <a:ext uri="{FF2B5EF4-FFF2-40B4-BE49-F238E27FC236}">
                <a16:creationId xmlns:a16="http://schemas.microsoft.com/office/drawing/2014/main" id="{7554AB18-E694-4E98-8827-49121B928A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0437" y="4771817"/>
            <a:ext cx="282522" cy="294294"/>
          </a:xfrm>
          <a:prstGeom prst="rect">
            <a:avLst/>
          </a:prstGeom>
        </p:spPr>
      </p:pic>
      <p:sp>
        <p:nvSpPr>
          <p:cNvPr id="22" name="TextBox 21">
            <a:extLst>
              <a:ext uri="{FF2B5EF4-FFF2-40B4-BE49-F238E27FC236}">
                <a16:creationId xmlns:a16="http://schemas.microsoft.com/office/drawing/2014/main" id="{89149FC3-BB40-4270-8DFB-8C5B5216BD4C}"/>
              </a:ext>
            </a:extLst>
          </p:cNvPr>
          <p:cNvSpPr txBox="1"/>
          <p:nvPr/>
        </p:nvSpPr>
        <p:spPr>
          <a:xfrm>
            <a:off x="10120371" y="5105985"/>
            <a:ext cx="1949114" cy="469232"/>
          </a:xfrm>
          <a:prstGeom prst="rect">
            <a:avLst/>
          </a:prstGeom>
          <a:noFill/>
        </p:spPr>
        <p:txBody>
          <a:bodyPr wrap="square" rtlCol="0">
            <a:spAutoFit/>
          </a:bodyPr>
          <a:lstStyle/>
          <a:p>
            <a:pPr algn="l"/>
            <a:r>
              <a:rPr lang="en-GB" sz="2400" b="1" dirty="0" err="1"/>
              <a:t>miedo</a:t>
            </a:r>
            <a:endParaRPr lang="en-GB" sz="2400" b="1" dirty="0"/>
          </a:p>
        </p:txBody>
      </p:sp>
      <p:sp>
        <p:nvSpPr>
          <p:cNvPr id="23" name="TextBox 22">
            <a:extLst>
              <a:ext uri="{FF2B5EF4-FFF2-40B4-BE49-F238E27FC236}">
                <a16:creationId xmlns:a16="http://schemas.microsoft.com/office/drawing/2014/main" id="{45E679D6-F565-453D-B277-1FB83C792A94}"/>
              </a:ext>
            </a:extLst>
          </p:cNvPr>
          <p:cNvSpPr txBox="1"/>
          <p:nvPr/>
        </p:nvSpPr>
        <p:spPr>
          <a:xfrm>
            <a:off x="10120371" y="4637066"/>
            <a:ext cx="3000246" cy="461665"/>
          </a:xfrm>
          <a:prstGeom prst="rect">
            <a:avLst/>
          </a:prstGeom>
          <a:noFill/>
        </p:spPr>
        <p:txBody>
          <a:bodyPr wrap="square" rtlCol="0">
            <a:spAutoFit/>
          </a:bodyPr>
          <a:lstStyle/>
          <a:p>
            <a:pPr algn="l"/>
            <a:r>
              <a:rPr lang="en-GB" sz="2400" b="1" dirty="0" err="1"/>
              <a:t>éxito</a:t>
            </a:r>
            <a:endParaRPr lang="en-GB" sz="2400" b="1" dirty="0"/>
          </a:p>
        </p:txBody>
      </p:sp>
      <p:sp>
        <p:nvSpPr>
          <p:cNvPr id="24" name="TextBox 23">
            <a:extLst>
              <a:ext uri="{FF2B5EF4-FFF2-40B4-BE49-F238E27FC236}">
                <a16:creationId xmlns:a16="http://schemas.microsoft.com/office/drawing/2014/main" id="{2444C768-4A09-4B5C-B139-52DF2A414AFF}"/>
              </a:ext>
            </a:extLst>
          </p:cNvPr>
          <p:cNvSpPr txBox="1"/>
          <p:nvPr/>
        </p:nvSpPr>
        <p:spPr>
          <a:xfrm>
            <a:off x="9962274" y="5612004"/>
            <a:ext cx="3000246" cy="461665"/>
          </a:xfrm>
          <a:prstGeom prst="rect">
            <a:avLst/>
          </a:prstGeom>
          <a:noFill/>
        </p:spPr>
        <p:txBody>
          <a:bodyPr wrap="square" rtlCol="0">
            <a:spAutoFit/>
          </a:bodyPr>
          <a:lstStyle/>
          <a:p>
            <a:pPr algn="l"/>
            <a:r>
              <a:rPr lang="en-GB" sz="2400" b="1" dirty="0" err="1"/>
              <a:t>catorce</a:t>
            </a:r>
            <a:r>
              <a:rPr lang="en-GB" sz="2400" b="1" dirty="0"/>
              <a:t> </a:t>
            </a:r>
            <a:r>
              <a:rPr lang="en-GB" sz="2400" b="1" dirty="0" err="1"/>
              <a:t>años</a:t>
            </a:r>
            <a:endParaRPr lang="en-GB" sz="2400" b="1" dirty="0"/>
          </a:p>
        </p:txBody>
      </p:sp>
      <p:sp>
        <p:nvSpPr>
          <p:cNvPr id="25" name="TextBox 24">
            <a:extLst>
              <a:ext uri="{FF2B5EF4-FFF2-40B4-BE49-F238E27FC236}">
                <a16:creationId xmlns:a16="http://schemas.microsoft.com/office/drawing/2014/main" id="{6436F51A-D368-4CDF-A0B6-298ABE321B8C}"/>
              </a:ext>
            </a:extLst>
          </p:cNvPr>
          <p:cNvSpPr txBox="1"/>
          <p:nvPr/>
        </p:nvSpPr>
        <p:spPr>
          <a:xfrm>
            <a:off x="10120371" y="3209703"/>
            <a:ext cx="3000246" cy="461665"/>
          </a:xfrm>
          <a:prstGeom prst="rect">
            <a:avLst/>
          </a:prstGeom>
          <a:noFill/>
        </p:spPr>
        <p:txBody>
          <a:bodyPr wrap="square" rtlCol="0">
            <a:spAutoFit/>
          </a:bodyPr>
          <a:lstStyle/>
          <a:p>
            <a:pPr algn="l"/>
            <a:r>
              <a:rPr lang="en-GB" sz="2400" b="1" dirty="0" err="1"/>
              <a:t>sueño</a:t>
            </a:r>
            <a:endParaRPr lang="en-GB" sz="2400" b="1" dirty="0"/>
          </a:p>
        </p:txBody>
      </p:sp>
      <p:sp>
        <p:nvSpPr>
          <p:cNvPr id="29" name="TextBox 28">
            <a:extLst>
              <a:ext uri="{FF2B5EF4-FFF2-40B4-BE49-F238E27FC236}">
                <a16:creationId xmlns:a16="http://schemas.microsoft.com/office/drawing/2014/main" id="{73E551BA-ECA7-4000-9823-E001679623AC}"/>
              </a:ext>
            </a:extLst>
          </p:cNvPr>
          <p:cNvSpPr txBox="1"/>
          <p:nvPr/>
        </p:nvSpPr>
        <p:spPr>
          <a:xfrm>
            <a:off x="10120371" y="3745372"/>
            <a:ext cx="3000246" cy="461665"/>
          </a:xfrm>
          <a:prstGeom prst="rect">
            <a:avLst/>
          </a:prstGeom>
          <a:noFill/>
        </p:spPr>
        <p:txBody>
          <a:bodyPr wrap="square" rtlCol="0">
            <a:spAutoFit/>
          </a:bodyPr>
          <a:lstStyle/>
          <a:p>
            <a:pPr algn="l"/>
            <a:r>
              <a:rPr lang="en-GB" sz="2400" b="1" dirty="0" err="1"/>
              <a:t>razón</a:t>
            </a:r>
            <a:endParaRPr lang="en-GB" sz="2400" b="1" dirty="0"/>
          </a:p>
        </p:txBody>
      </p:sp>
      <p:sp>
        <p:nvSpPr>
          <p:cNvPr id="30" name="TextBox 29">
            <a:extLst>
              <a:ext uri="{FF2B5EF4-FFF2-40B4-BE49-F238E27FC236}">
                <a16:creationId xmlns:a16="http://schemas.microsoft.com/office/drawing/2014/main" id="{84372383-3C0A-4EA6-B7B4-29632D9280CD}"/>
              </a:ext>
            </a:extLst>
          </p:cNvPr>
          <p:cNvSpPr txBox="1"/>
          <p:nvPr/>
        </p:nvSpPr>
        <p:spPr>
          <a:xfrm>
            <a:off x="10094521" y="4214291"/>
            <a:ext cx="3000246" cy="461665"/>
          </a:xfrm>
          <a:prstGeom prst="rect">
            <a:avLst/>
          </a:prstGeom>
          <a:noFill/>
        </p:spPr>
        <p:txBody>
          <a:bodyPr wrap="square" rtlCol="0">
            <a:spAutoFit/>
          </a:bodyPr>
          <a:lstStyle/>
          <a:p>
            <a:pPr algn="l"/>
            <a:r>
              <a:rPr lang="en-GB" sz="2400" b="1" dirty="0" err="1"/>
              <a:t>calor</a:t>
            </a:r>
            <a:endParaRPr lang="en-GB" sz="2400" b="1" dirty="0"/>
          </a:p>
        </p:txBody>
      </p:sp>
      <p:sp>
        <p:nvSpPr>
          <p:cNvPr id="31" name="TextBox 30">
            <a:extLst>
              <a:ext uri="{FF2B5EF4-FFF2-40B4-BE49-F238E27FC236}">
                <a16:creationId xmlns:a16="http://schemas.microsoft.com/office/drawing/2014/main" id="{F26C53B5-6ABB-44C4-B9CA-7ABE54C974D9}"/>
              </a:ext>
            </a:extLst>
          </p:cNvPr>
          <p:cNvSpPr txBox="1"/>
          <p:nvPr/>
        </p:nvSpPr>
        <p:spPr>
          <a:xfrm>
            <a:off x="9885370" y="2657167"/>
            <a:ext cx="1949114" cy="469232"/>
          </a:xfrm>
          <a:prstGeom prst="rect">
            <a:avLst/>
          </a:prstGeom>
          <a:noFill/>
        </p:spPr>
        <p:txBody>
          <a:bodyPr wrap="square" rtlCol="0">
            <a:spAutoFit/>
          </a:bodyPr>
          <a:lstStyle/>
          <a:p>
            <a:pPr algn="l"/>
            <a:r>
              <a:rPr lang="en-GB" sz="2400" b="1" u="sng" dirty="0" err="1"/>
              <a:t>Opciones</a:t>
            </a:r>
            <a:endParaRPr lang="en-GB" sz="2400" b="1" u="sng" dirty="0"/>
          </a:p>
        </p:txBody>
      </p:sp>
    </p:spTree>
    <p:extLst>
      <p:ext uri="{BB962C8B-B14F-4D97-AF65-F5344CB8AC3E}">
        <p14:creationId xmlns:p14="http://schemas.microsoft.com/office/powerpoint/2010/main" val="8050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4" grpId="0"/>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 / escribir</a:t>
            </a:r>
          </a:p>
        </p:txBody>
      </p:sp>
      <p:sp>
        <p:nvSpPr>
          <p:cNvPr id="7" name="TextBox 6">
            <a:extLst>
              <a:ext uri="{FF2B5EF4-FFF2-40B4-BE49-F238E27FC236}">
                <a16:creationId xmlns:a16="http://schemas.microsoft.com/office/drawing/2014/main" id="{CA4F4FA1-8675-47F2-AC19-00D5690019A3}"/>
              </a:ext>
            </a:extLst>
          </p:cNvPr>
          <p:cNvSpPr txBox="1"/>
          <p:nvPr/>
        </p:nvSpPr>
        <p:spPr>
          <a:xfrm>
            <a:off x="13411" y="1003737"/>
            <a:ext cx="123476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la palabra. ¿Es ‘ca’, ‘co’ o ‘cu’?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Luego, escribe la frase en inglés.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CuadroTexto 14">
            <a:extLst>
              <a:ext uri="{FF2B5EF4-FFF2-40B4-BE49-F238E27FC236}">
                <a16:creationId xmlns:a16="http://schemas.microsoft.com/office/drawing/2014/main" id="{DA25D27F-2A92-4A74-8694-70C09AEBB9CE}"/>
              </a:ext>
            </a:extLst>
          </p:cNvPr>
          <p:cNvSpPr txBox="1"/>
          <p:nvPr/>
        </p:nvSpPr>
        <p:spPr>
          <a:xfrm>
            <a:off x="808263" y="1969639"/>
            <a:ext cx="436690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latin typeface="Century Gothic" panose="020F0302020204030204"/>
              </a:rPr>
              <a:t>Hay una casa azul en mi calle.</a:t>
            </a:r>
            <a:endParaRPr kumimoji="0" lang="es-GB" sz="2200" b="0" i="0" u="none" strike="noStrike" kern="1200" cap="none" spc="0" normalizeH="0" baseline="0" noProof="0" dirty="0">
              <a:ln>
                <a:noFill/>
              </a:ln>
              <a:effectLst/>
              <a:uLnTx/>
              <a:uFillTx/>
              <a:latin typeface="Century Gothic" panose="020F0302020204030204"/>
            </a:endParaRPr>
          </a:p>
        </p:txBody>
      </p:sp>
      <p:sp>
        <p:nvSpPr>
          <p:cNvPr id="9" name="CuadroTexto 15">
            <a:extLst>
              <a:ext uri="{FF2B5EF4-FFF2-40B4-BE49-F238E27FC236}">
                <a16:creationId xmlns:a16="http://schemas.microsoft.com/office/drawing/2014/main" id="{FF82818B-576F-4317-A4FB-7C7A8808D887}"/>
              </a:ext>
            </a:extLst>
          </p:cNvPr>
          <p:cNvSpPr txBox="1"/>
          <p:nvPr/>
        </p:nvSpPr>
        <p:spPr>
          <a:xfrm>
            <a:off x="827938" y="2673323"/>
            <a:ext cx="66480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latin typeface="Century Gothic" panose="020F0302020204030204"/>
              </a:rPr>
              <a:t>Quiero escuchar música en un concierto.</a:t>
            </a:r>
            <a:endParaRPr kumimoji="0" lang="es-GB" sz="2200" b="0" i="0" u="none" strike="noStrike" kern="1200" cap="none" spc="0" normalizeH="0" baseline="0" noProof="0" dirty="0">
              <a:ln>
                <a:noFill/>
              </a:ln>
              <a:effectLst/>
              <a:uLnTx/>
              <a:uFillTx/>
              <a:latin typeface="Century Gothic" panose="020F0302020204030204"/>
            </a:endParaRPr>
          </a:p>
        </p:txBody>
      </p:sp>
      <p:sp>
        <p:nvSpPr>
          <p:cNvPr id="10" name="CuadroTexto 16">
            <a:extLst>
              <a:ext uri="{FF2B5EF4-FFF2-40B4-BE49-F238E27FC236}">
                <a16:creationId xmlns:a16="http://schemas.microsoft.com/office/drawing/2014/main" id="{3F1FC946-81EA-4989-8AE1-E6736A2DA470}"/>
              </a:ext>
            </a:extLst>
          </p:cNvPr>
          <p:cNvSpPr txBox="1"/>
          <p:nvPr/>
        </p:nvSpPr>
        <p:spPr>
          <a:xfrm>
            <a:off x="841178" y="3457214"/>
            <a:ext cx="463780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Mi coche está cerca del</a:t>
            </a:r>
            <a:r>
              <a:rPr kumimoji="0" lang="es-ES" sz="2200" b="0" i="0" u="none" strike="noStrike" kern="1200" cap="none" spc="0" normalizeH="0" noProof="0" dirty="0">
                <a:ln>
                  <a:noFill/>
                </a:ln>
                <a:effectLst/>
                <a:uLnTx/>
                <a:uFillTx/>
                <a:latin typeface="Century Gothic" panose="020F0302020204030204"/>
                <a:ea typeface="+mn-ea"/>
                <a:cs typeface="+mn-cs"/>
              </a:rPr>
              <a:t> banco</a:t>
            </a:r>
            <a:r>
              <a:rPr kumimoji="0" lang="es-ES" sz="2200" b="0" i="0" u="none" strike="noStrike" kern="1200" cap="none" spc="0" normalizeH="0" baseline="0" noProof="0" dirty="0">
                <a:ln>
                  <a:noFill/>
                </a:ln>
                <a:effectLst/>
                <a:uLnTx/>
                <a:uFillTx/>
                <a:latin typeface="Century Gothic" panose="020F0302020204030204"/>
                <a:ea typeface="+mn-ea"/>
                <a:cs typeface="+mn-cs"/>
              </a:rPr>
              <a:t>.</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11" name="CuadroTexto 17">
            <a:extLst>
              <a:ext uri="{FF2B5EF4-FFF2-40B4-BE49-F238E27FC236}">
                <a16:creationId xmlns:a16="http://schemas.microsoft.com/office/drawing/2014/main" id="{360B5AD3-8C67-4C34-B140-5391E7A7AD84}"/>
              </a:ext>
            </a:extLst>
          </p:cNvPr>
          <p:cNvSpPr txBox="1"/>
          <p:nvPr/>
        </p:nvSpPr>
        <p:spPr>
          <a:xfrm>
            <a:off x="820907" y="4206939"/>
            <a:ext cx="449674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Es divertido cantar</a:t>
            </a:r>
            <a:r>
              <a:rPr kumimoji="0" lang="es-ES" sz="2200" b="0" i="0" u="none" strike="noStrike" kern="1200" cap="none" spc="0" normalizeH="0" noProof="0" dirty="0">
                <a:ln>
                  <a:noFill/>
                </a:ln>
                <a:effectLst/>
                <a:uLnTx/>
                <a:uFillTx/>
                <a:latin typeface="Century Gothic" panose="020F0302020204030204"/>
                <a:ea typeface="+mn-ea"/>
                <a:cs typeface="+mn-cs"/>
              </a:rPr>
              <a:t> con amigos</a:t>
            </a:r>
            <a:r>
              <a:rPr kumimoji="0" lang="es-ES" sz="2200" b="0" i="0" u="none" strike="noStrike" kern="1200" cap="none" spc="0" normalizeH="0" baseline="0" noProof="0" dirty="0">
                <a:ln>
                  <a:noFill/>
                </a:ln>
                <a:effectLst/>
                <a:uLnTx/>
                <a:uFillTx/>
                <a:latin typeface="Century Gothic" panose="020F0302020204030204"/>
                <a:ea typeface="+mn-ea"/>
                <a:cs typeface="+mn-cs"/>
              </a:rPr>
              <a:t>.</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12" name="CuadroTexto 18">
            <a:extLst>
              <a:ext uri="{FF2B5EF4-FFF2-40B4-BE49-F238E27FC236}">
                <a16:creationId xmlns:a16="http://schemas.microsoft.com/office/drawing/2014/main" id="{E627B2F5-39CF-41FF-AF75-67A7D3649C56}"/>
              </a:ext>
            </a:extLst>
          </p:cNvPr>
          <p:cNvSpPr txBox="1"/>
          <p:nvPr/>
        </p:nvSpPr>
        <p:spPr>
          <a:xfrm>
            <a:off x="828640" y="4795413"/>
            <a:ext cx="57533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Estudio cultura y documentos</a:t>
            </a:r>
            <a:r>
              <a:rPr kumimoji="0" lang="es-ES" sz="2200" b="0" i="0" u="none" strike="noStrike" kern="1200" cap="none" spc="0" normalizeH="0" noProof="0" dirty="0">
                <a:ln>
                  <a:noFill/>
                </a:ln>
                <a:effectLst/>
                <a:uLnTx/>
                <a:uFillTx/>
                <a:latin typeface="Century Gothic" panose="020F0302020204030204"/>
                <a:ea typeface="+mn-ea"/>
                <a:cs typeface="+mn-cs"/>
              </a:rPr>
              <a:t> antiguos en clase</a:t>
            </a:r>
            <a:r>
              <a:rPr kumimoji="0" lang="es-ES" sz="2200" b="0" i="0" u="none" strike="noStrike" kern="1200" cap="none" spc="0" normalizeH="0" baseline="0" noProof="0" dirty="0">
                <a:ln>
                  <a:noFill/>
                </a:ln>
                <a:effectLst/>
                <a:uLnTx/>
                <a:uFillTx/>
                <a:latin typeface="Century Gothic" panose="020F0302020204030204"/>
                <a:ea typeface="+mn-ea"/>
                <a:cs typeface="+mn-cs"/>
              </a:rPr>
              <a:t>. </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13" name="CuadroTexto 19">
            <a:extLst>
              <a:ext uri="{FF2B5EF4-FFF2-40B4-BE49-F238E27FC236}">
                <a16:creationId xmlns:a16="http://schemas.microsoft.com/office/drawing/2014/main" id="{E2409F40-F9BE-4E50-BA46-02A161E5A906}"/>
              </a:ext>
            </a:extLst>
          </p:cNvPr>
          <p:cNvSpPr txBox="1"/>
          <p:nvPr/>
        </p:nvSpPr>
        <p:spPr>
          <a:xfrm>
            <a:off x="816546" y="5716120"/>
            <a:ext cx="496321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Quiero comprar el caballo blanco.</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28" name="Action Button: Custom 20">
            <a:hlinkClick r:id="" action="ppaction://noaction" highlightClick="1">
              <a:snd r:embed="rId3" name="Hay una casa azul en mi calle.wav"/>
            </a:hlinkClick>
            <a:extLst>
              <a:ext uri="{FF2B5EF4-FFF2-40B4-BE49-F238E27FC236}">
                <a16:creationId xmlns:a16="http://schemas.microsoft.com/office/drawing/2014/main" id="{3E471303-4F1D-4AE0-8C42-2DF11BCDB8EC}"/>
              </a:ext>
            </a:extLst>
          </p:cNvPr>
          <p:cNvSpPr/>
          <p:nvPr/>
        </p:nvSpPr>
        <p:spPr>
          <a:xfrm>
            <a:off x="206575" y="2013612"/>
            <a:ext cx="441957" cy="382367"/>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29" name="Action Button: Custom 20">
            <a:hlinkClick r:id="" action="ppaction://noaction" highlightClick="1">
              <a:snd r:embed="rId4" name="Quiero escuchar música en un concierto.wav"/>
            </a:hlinkClick>
            <a:extLst>
              <a:ext uri="{FF2B5EF4-FFF2-40B4-BE49-F238E27FC236}">
                <a16:creationId xmlns:a16="http://schemas.microsoft.com/office/drawing/2014/main" id="{3A6D36AB-D3B3-4C81-8B8B-11419A230665}"/>
              </a:ext>
            </a:extLst>
          </p:cNvPr>
          <p:cNvSpPr/>
          <p:nvPr/>
        </p:nvSpPr>
        <p:spPr>
          <a:xfrm>
            <a:off x="206575" y="2755431"/>
            <a:ext cx="441957" cy="382367"/>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30" name="Action Button: Custom 20">
            <a:hlinkClick r:id="" action="ppaction://noaction" highlightClick="1">
              <a:snd r:embed="rId5" name="Mi coche está cerca del banco.wav"/>
            </a:hlinkClick>
            <a:extLst>
              <a:ext uri="{FF2B5EF4-FFF2-40B4-BE49-F238E27FC236}">
                <a16:creationId xmlns:a16="http://schemas.microsoft.com/office/drawing/2014/main" id="{077547F3-8574-4B78-B287-8549825CD510}"/>
              </a:ext>
            </a:extLst>
          </p:cNvPr>
          <p:cNvSpPr/>
          <p:nvPr/>
        </p:nvSpPr>
        <p:spPr>
          <a:xfrm>
            <a:off x="206575" y="3494164"/>
            <a:ext cx="441957" cy="382367"/>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31" name="Action Button: Custom 20">
            <a:hlinkClick r:id="" action="ppaction://noaction" highlightClick="1">
              <a:snd r:embed="rId6" name="Es divertido cantar con amigos.wav"/>
            </a:hlinkClick>
            <a:extLst>
              <a:ext uri="{FF2B5EF4-FFF2-40B4-BE49-F238E27FC236}">
                <a16:creationId xmlns:a16="http://schemas.microsoft.com/office/drawing/2014/main" id="{92D6BAB6-4A63-4D89-9812-C88C9FF0E0D4}"/>
              </a:ext>
            </a:extLst>
          </p:cNvPr>
          <p:cNvSpPr/>
          <p:nvPr/>
        </p:nvSpPr>
        <p:spPr>
          <a:xfrm>
            <a:off x="206574" y="4239608"/>
            <a:ext cx="441957" cy="382367"/>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32" name="Action Button: Custom 20">
            <a:hlinkClick r:id="" action="ppaction://noaction" highlightClick="1">
              <a:snd r:embed="rId7" name="Estudio cultura y documentos antiguos en clase.wav"/>
            </a:hlinkClick>
            <a:extLst>
              <a:ext uri="{FF2B5EF4-FFF2-40B4-BE49-F238E27FC236}">
                <a16:creationId xmlns:a16="http://schemas.microsoft.com/office/drawing/2014/main" id="{BD937821-B196-4A72-AE1D-A02096C111BC}"/>
              </a:ext>
            </a:extLst>
          </p:cNvPr>
          <p:cNvSpPr/>
          <p:nvPr/>
        </p:nvSpPr>
        <p:spPr>
          <a:xfrm>
            <a:off x="206573" y="4994935"/>
            <a:ext cx="441957" cy="382367"/>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5</a:t>
            </a:r>
          </a:p>
        </p:txBody>
      </p:sp>
      <p:sp>
        <p:nvSpPr>
          <p:cNvPr id="33" name="Action Button: Custom 20">
            <a:hlinkClick r:id="" action="ppaction://noaction" highlightClick="1">
              <a:snd r:embed="rId8" name="Quiero comprar el caballo blanco.wav"/>
            </a:hlinkClick>
            <a:extLst>
              <a:ext uri="{FF2B5EF4-FFF2-40B4-BE49-F238E27FC236}">
                <a16:creationId xmlns:a16="http://schemas.microsoft.com/office/drawing/2014/main" id="{C1F43D6E-7B8A-431F-87DC-3401094A4D58}"/>
              </a:ext>
            </a:extLst>
          </p:cNvPr>
          <p:cNvSpPr/>
          <p:nvPr/>
        </p:nvSpPr>
        <p:spPr>
          <a:xfrm>
            <a:off x="206573" y="5740379"/>
            <a:ext cx="441957" cy="382367"/>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6</a:t>
            </a:r>
          </a:p>
        </p:txBody>
      </p:sp>
      <p:sp>
        <p:nvSpPr>
          <p:cNvPr id="34" name="TextBox 33">
            <a:extLst>
              <a:ext uri="{FF2B5EF4-FFF2-40B4-BE49-F238E27FC236}">
                <a16:creationId xmlns:a16="http://schemas.microsoft.com/office/drawing/2014/main" id="{58A75DD0-614B-4363-A510-44D1B69D5BE3}"/>
              </a:ext>
            </a:extLst>
          </p:cNvPr>
          <p:cNvSpPr txBox="1"/>
          <p:nvPr/>
        </p:nvSpPr>
        <p:spPr>
          <a:xfrm>
            <a:off x="7015131" y="4789092"/>
            <a:ext cx="48997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effectLst/>
                <a:uLnTx/>
                <a:uFillTx/>
                <a:latin typeface="Century Gothic" panose="020F0302020204030204"/>
                <a:ea typeface="+mn-ea"/>
                <a:cs typeface="+mn-cs"/>
              </a:rPr>
              <a:t>I study culture and old documents in class.</a:t>
            </a:r>
          </a:p>
        </p:txBody>
      </p:sp>
      <p:sp>
        <p:nvSpPr>
          <p:cNvPr id="35" name="TextBox 34">
            <a:extLst>
              <a:ext uri="{FF2B5EF4-FFF2-40B4-BE49-F238E27FC236}">
                <a16:creationId xmlns:a16="http://schemas.microsoft.com/office/drawing/2014/main" id="{345F8EEE-2248-4CB7-9929-C7E1870D9FB0}"/>
              </a:ext>
            </a:extLst>
          </p:cNvPr>
          <p:cNvSpPr txBox="1"/>
          <p:nvPr/>
        </p:nvSpPr>
        <p:spPr>
          <a:xfrm>
            <a:off x="6999978" y="1969639"/>
            <a:ext cx="54051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effectLst/>
                <a:uLnTx/>
                <a:uFillTx/>
                <a:latin typeface="Century Gothic" panose="020F0302020204030204"/>
                <a:ea typeface="+mn-ea"/>
                <a:cs typeface="+mn-cs"/>
              </a:rPr>
              <a:t>There is a blue house on my street.</a:t>
            </a:r>
          </a:p>
        </p:txBody>
      </p:sp>
      <p:sp>
        <p:nvSpPr>
          <p:cNvPr id="36" name="TextBox 35">
            <a:extLst>
              <a:ext uri="{FF2B5EF4-FFF2-40B4-BE49-F238E27FC236}">
                <a16:creationId xmlns:a16="http://schemas.microsoft.com/office/drawing/2014/main" id="{87FB3942-8D30-4773-86EB-58B7AA95B725}"/>
              </a:ext>
            </a:extLst>
          </p:cNvPr>
          <p:cNvSpPr txBox="1"/>
          <p:nvPr/>
        </p:nvSpPr>
        <p:spPr>
          <a:xfrm>
            <a:off x="7013735" y="2553306"/>
            <a:ext cx="53610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effectLst/>
                <a:uLnTx/>
                <a:uFillTx/>
                <a:latin typeface="Century Gothic" panose="020F0302020204030204"/>
                <a:ea typeface="+mn-ea"/>
                <a:cs typeface="+mn-cs"/>
              </a:rPr>
              <a:t>I want to listen to music in / at</a:t>
            </a:r>
            <a:r>
              <a:rPr kumimoji="0" lang="en-GB" sz="2200" b="1" i="1" u="none" strike="noStrike" kern="1200" cap="none" spc="0" normalizeH="0" noProof="0" dirty="0">
                <a:ln>
                  <a:noFill/>
                </a:ln>
                <a:effectLst/>
                <a:uLnTx/>
                <a:uFillTx/>
                <a:latin typeface="Century Gothic" panose="020F0302020204030204"/>
                <a:ea typeface="+mn-ea"/>
                <a:cs typeface="+mn-cs"/>
              </a:rPr>
              <a:t> a concert.</a:t>
            </a:r>
            <a:endParaRPr kumimoji="0" lang="en-GB" sz="2200" b="1" i="1" u="none" strike="noStrike" kern="1200" cap="none" spc="0" normalizeH="0" baseline="0" noProof="0" dirty="0">
              <a:ln>
                <a:noFill/>
              </a:ln>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3CCACFAE-D554-49DA-90B5-4D0B7F49E1E0}"/>
              </a:ext>
            </a:extLst>
          </p:cNvPr>
          <p:cNvSpPr txBox="1"/>
          <p:nvPr/>
        </p:nvSpPr>
        <p:spPr>
          <a:xfrm>
            <a:off x="6999978" y="3457979"/>
            <a:ext cx="53610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effectLst/>
                <a:uLnTx/>
                <a:uFillTx/>
                <a:latin typeface="Century Gothic" panose="020F0302020204030204"/>
                <a:ea typeface="+mn-ea"/>
                <a:cs typeface="+mn-cs"/>
              </a:rPr>
              <a:t>My car is near the bank.</a:t>
            </a:r>
          </a:p>
        </p:txBody>
      </p:sp>
      <p:sp>
        <p:nvSpPr>
          <p:cNvPr id="38" name="TextBox 37">
            <a:extLst>
              <a:ext uri="{FF2B5EF4-FFF2-40B4-BE49-F238E27FC236}">
                <a16:creationId xmlns:a16="http://schemas.microsoft.com/office/drawing/2014/main" id="{2F18CF14-1F94-479D-9F54-9C970B674732}"/>
              </a:ext>
            </a:extLst>
          </p:cNvPr>
          <p:cNvSpPr txBox="1"/>
          <p:nvPr/>
        </p:nvSpPr>
        <p:spPr>
          <a:xfrm>
            <a:off x="7013735" y="4191088"/>
            <a:ext cx="53610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effectLst/>
                <a:uLnTx/>
                <a:uFillTx/>
                <a:latin typeface="Century Gothic" panose="020F0302020204030204"/>
                <a:ea typeface="+mn-ea"/>
                <a:cs typeface="+mn-cs"/>
              </a:rPr>
              <a:t>It is fun to sing with friends.</a:t>
            </a:r>
          </a:p>
        </p:txBody>
      </p:sp>
      <p:sp>
        <p:nvSpPr>
          <p:cNvPr id="39" name="TextBox 38">
            <a:extLst>
              <a:ext uri="{FF2B5EF4-FFF2-40B4-BE49-F238E27FC236}">
                <a16:creationId xmlns:a16="http://schemas.microsoft.com/office/drawing/2014/main" id="{D32957D4-9B22-4A53-9D18-6D2EE4D390B1}"/>
              </a:ext>
            </a:extLst>
          </p:cNvPr>
          <p:cNvSpPr txBox="1"/>
          <p:nvPr/>
        </p:nvSpPr>
        <p:spPr>
          <a:xfrm>
            <a:off x="6984824" y="5716120"/>
            <a:ext cx="493000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effectLst/>
                <a:uLnTx/>
                <a:uFillTx/>
                <a:latin typeface="Century Gothic" panose="020F0302020204030204"/>
                <a:ea typeface="+mn-ea"/>
                <a:cs typeface="+mn-cs"/>
              </a:rPr>
              <a:t>I want to buy the white horse.</a:t>
            </a:r>
          </a:p>
        </p:txBody>
      </p:sp>
    </p:spTree>
    <p:extLst>
      <p:ext uri="{BB962C8B-B14F-4D97-AF65-F5344CB8AC3E}">
        <p14:creationId xmlns:p14="http://schemas.microsoft.com/office/powerpoint/2010/main" val="15517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34" grpId="0"/>
      <p:bldP spid="35" grpId="0"/>
      <p:bldP spid="36" grpId="0"/>
      <p:bldP spid="37" grpId="0"/>
      <p:bldP spid="38" grpId="0"/>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929055" cy="647577"/>
          </a:xfrm>
        </p:spPr>
        <p:txBody>
          <a:bodyPr>
            <a:normAutofit/>
          </a:bodyPr>
          <a:lstStyle/>
          <a:p>
            <a:r>
              <a:rPr lang="en-GB" sz="3000" b="1" dirty="0">
                <a:solidFill>
                  <a:schemeClr val="bg1"/>
                </a:solidFill>
              </a:rPr>
              <a:t>Subject pronouns [revisited]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326200" y="2133782"/>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Century Gothic" panose="020B0502020202020204" pitchFamily="34" charset="0"/>
              </a:rPr>
              <a:t>we</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 (all boys/mixed group) </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_______________________</a:t>
            </a:r>
          </a:p>
        </p:txBody>
      </p:sp>
      <p:sp>
        <p:nvSpPr>
          <p:cNvPr id="10" name="TextBox 9"/>
          <p:cNvSpPr txBox="1"/>
          <p:nvPr/>
        </p:nvSpPr>
        <p:spPr>
          <a:xfrm>
            <a:off x="5929054" y="2020999"/>
            <a:ext cx="4131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FF6600"/>
                </a:solidFill>
                <a:latin typeface="Century Gothic" panose="020B0502020202020204" pitchFamily="34" charset="0"/>
              </a:rPr>
              <a:t>nosotros</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1" name="TextBox 10"/>
          <p:cNvSpPr txBox="1"/>
          <p:nvPr/>
        </p:nvSpPr>
        <p:spPr>
          <a:xfrm>
            <a:off x="343341" y="3011992"/>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latin typeface="Century Gothic" panose="020B0502020202020204" pitchFamily="34" charset="0"/>
              </a:rPr>
              <a:t>we</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 (all girls) </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______________________</a:t>
            </a:r>
          </a:p>
        </p:txBody>
      </p:sp>
      <p:sp>
        <p:nvSpPr>
          <p:cNvPr id="13" name="TextBox 12"/>
          <p:cNvSpPr txBox="1"/>
          <p:nvPr/>
        </p:nvSpPr>
        <p:spPr>
          <a:xfrm>
            <a:off x="6127170" y="4219294"/>
            <a:ext cx="4131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6600"/>
                </a:solidFill>
                <a:latin typeface="Century Gothic" panose="020B0502020202020204" pitchFamily="34" charset="0"/>
              </a:rPr>
              <a:t>el</a:t>
            </a:r>
            <a:r>
              <a:rPr kumimoji="0" lang="en-GB" sz="28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los</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4" name="TextBox 13"/>
          <p:cNvSpPr txBox="1"/>
          <p:nvPr/>
        </p:nvSpPr>
        <p:spPr>
          <a:xfrm>
            <a:off x="343341" y="4314455"/>
            <a:ext cx="107183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Century Gothic" panose="020B0502020202020204" pitchFamily="34" charset="0"/>
              </a:rPr>
              <a:t>they</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 (all boys/mixed group) </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___________________</a:t>
            </a:r>
          </a:p>
        </p:txBody>
      </p:sp>
      <p:sp>
        <p:nvSpPr>
          <p:cNvPr id="15" name="TextBox 14"/>
          <p:cNvSpPr txBox="1"/>
          <p:nvPr/>
        </p:nvSpPr>
        <p:spPr>
          <a:xfrm>
            <a:off x="343341" y="5189699"/>
            <a:ext cx="103718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Century Gothic" panose="020B0502020202020204" pitchFamily="34" charset="0"/>
              </a:rPr>
              <a:t>they</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 have (all girls) </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__________________</a:t>
            </a:r>
          </a:p>
        </p:txBody>
      </p:sp>
      <p:sp>
        <p:nvSpPr>
          <p:cNvPr id="16" name="TextBox 15"/>
          <p:cNvSpPr txBox="1"/>
          <p:nvPr/>
        </p:nvSpPr>
        <p:spPr>
          <a:xfrm>
            <a:off x="4600713" y="5030910"/>
            <a:ext cx="4131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ellas</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1" name="TextBox 20"/>
          <p:cNvSpPr txBox="1"/>
          <p:nvPr/>
        </p:nvSpPr>
        <p:spPr>
          <a:xfrm>
            <a:off x="3636936" y="2894580"/>
            <a:ext cx="4131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FF6600"/>
                </a:solidFill>
                <a:latin typeface="Century Gothic" panose="020B0502020202020204" pitchFamily="34" charset="0"/>
              </a:rPr>
              <a:t>nosotras</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 name="Rectangle 2"/>
          <p:cNvSpPr/>
          <p:nvPr/>
        </p:nvSpPr>
        <p:spPr>
          <a:xfrm>
            <a:off x="343341" y="1097433"/>
            <a:ext cx="9914997" cy="830997"/>
          </a:xfrm>
          <a:prstGeom prst="rect">
            <a:avLst/>
          </a:prstGeom>
        </p:spPr>
        <p:txBody>
          <a:bodyPr wrap="square">
            <a:spAutoFit/>
          </a:bodyPr>
          <a:lstStyle/>
          <a:p>
            <a:r>
              <a:rPr lang="en-GB" sz="2400" dirty="0"/>
              <a:t>Remember, when comparing different people, subject pronouns are used in Spanish to add clarity about who the verb refers to.</a:t>
            </a:r>
          </a:p>
        </p:txBody>
      </p:sp>
      <p:sp>
        <p:nvSpPr>
          <p:cNvPr id="6" name="TextBox 5"/>
          <p:cNvSpPr txBox="1"/>
          <p:nvPr/>
        </p:nvSpPr>
        <p:spPr>
          <a:xfrm>
            <a:off x="326200" y="3668126"/>
            <a:ext cx="12026459" cy="461665"/>
          </a:xfrm>
          <a:prstGeom prst="rect">
            <a:avLst/>
          </a:prstGeom>
          <a:noFill/>
        </p:spPr>
        <p:txBody>
          <a:bodyPr wrap="square" rtlCol="0">
            <a:spAutoFit/>
          </a:bodyPr>
          <a:lstStyle/>
          <a:p>
            <a:pPr algn="l"/>
            <a:r>
              <a:rPr lang="en-GB" sz="2400" i="1" dirty="0" err="1"/>
              <a:t>Ejemplo</a:t>
            </a:r>
            <a:r>
              <a:rPr lang="en-GB" sz="2400" i="1" dirty="0"/>
              <a:t>: </a:t>
            </a:r>
            <a:r>
              <a:rPr lang="en-GB" sz="2400" i="1" dirty="0" err="1"/>
              <a:t>Tú</a:t>
            </a:r>
            <a:r>
              <a:rPr lang="en-GB" sz="2400" i="1" dirty="0"/>
              <a:t> </a:t>
            </a:r>
            <a:r>
              <a:rPr lang="en-GB" sz="2400" i="1" dirty="0" err="1"/>
              <a:t>escuchas</a:t>
            </a:r>
            <a:r>
              <a:rPr lang="en-GB" sz="2400" i="1" dirty="0"/>
              <a:t> música </a:t>
            </a:r>
            <a:r>
              <a:rPr lang="en-GB" sz="2400" i="1" dirty="0" err="1"/>
              <a:t>fuerte</a:t>
            </a:r>
            <a:r>
              <a:rPr lang="en-GB" sz="2400" i="1" dirty="0"/>
              <a:t>. En cambio, </a:t>
            </a:r>
            <a:r>
              <a:rPr lang="en-GB" sz="2400" i="1" dirty="0" err="1"/>
              <a:t>nosotros</a:t>
            </a:r>
            <a:r>
              <a:rPr lang="en-GB" sz="2400" i="1" dirty="0"/>
              <a:t> no </a:t>
            </a:r>
            <a:r>
              <a:rPr lang="en-GB" sz="2400" i="1" dirty="0" err="1"/>
              <a:t>hacemos</a:t>
            </a:r>
            <a:r>
              <a:rPr lang="en-GB" sz="2400" i="1" dirty="0"/>
              <a:t> </a:t>
            </a:r>
            <a:r>
              <a:rPr lang="en-GB" sz="2400" i="1" dirty="0" err="1"/>
              <a:t>ruido</a:t>
            </a:r>
            <a:r>
              <a:rPr lang="en-GB" sz="2400" i="1" dirty="0"/>
              <a:t>. </a:t>
            </a:r>
          </a:p>
        </p:txBody>
      </p:sp>
      <p:sp>
        <p:nvSpPr>
          <p:cNvPr id="17" name="TextBox 16"/>
          <p:cNvSpPr txBox="1"/>
          <p:nvPr/>
        </p:nvSpPr>
        <p:spPr>
          <a:xfrm>
            <a:off x="343341" y="5834110"/>
            <a:ext cx="12026459" cy="461665"/>
          </a:xfrm>
          <a:prstGeom prst="rect">
            <a:avLst/>
          </a:prstGeom>
          <a:noFill/>
        </p:spPr>
        <p:txBody>
          <a:bodyPr wrap="square" rtlCol="0">
            <a:spAutoFit/>
          </a:bodyPr>
          <a:lstStyle/>
          <a:p>
            <a:pPr algn="l"/>
            <a:r>
              <a:rPr lang="en-GB" sz="2400" i="1" dirty="0" err="1"/>
              <a:t>Ejemplo</a:t>
            </a:r>
            <a:r>
              <a:rPr lang="en-GB" sz="2400" i="1" dirty="0"/>
              <a:t>: </a:t>
            </a:r>
            <a:r>
              <a:rPr lang="en-GB" sz="2400" i="1" dirty="0" err="1"/>
              <a:t>Ellas</a:t>
            </a:r>
            <a:r>
              <a:rPr lang="en-GB" sz="2400" i="1" dirty="0"/>
              <a:t> van a Madrid. </a:t>
            </a:r>
            <a:r>
              <a:rPr lang="en-GB" sz="2400" i="1" dirty="0" err="1"/>
              <a:t>Nosotros</a:t>
            </a:r>
            <a:r>
              <a:rPr lang="en-GB" sz="2400" i="1" dirty="0"/>
              <a:t> solo </a:t>
            </a:r>
            <a:r>
              <a:rPr lang="en-GB" sz="2400" i="1" dirty="0" err="1"/>
              <a:t>vamos</a:t>
            </a:r>
            <a:r>
              <a:rPr lang="en-GB" sz="2400" i="1" dirty="0"/>
              <a:t> hasta Burgos.  </a:t>
            </a:r>
          </a:p>
        </p:txBody>
      </p:sp>
    </p:spTree>
    <p:extLst>
      <p:ext uri="{BB962C8B-B14F-4D97-AF65-F5344CB8AC3E}">
        <p14:creationId xmlns:p14="http://schemas.microsoft.com/office/powerpoint/2010/main" val="276398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15" grpId="0"/>
      <p:bldP spid="16" grpId="0"/>
      <p:bldP spid="21" grpId="0"/>
      <p:bldP spid="3" grpId="0"/>
      <p:bldP spid="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Quién</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7" name="TextBox 6">
            <a:extLst>
              <a:ext uri="{FF2B5EF4-FFF2-40B4-BE49-F238E27FC236}">
                <a16:creationId xmlns:a16="http://schemas.microsoft.com/office/drawing/2014/main" id="{9D1DF0A3-ADF5-7447-BD11-05540C447550}"/>
              </a:ext>
            </a:extLst>
          </p:cNvPr>
          <p:cNvSpPr txBox="1"/>
          <p:nvPr/>
        </p:nvSpPr>
        <p:spPr>
          <a:xfrm>
            <a:off x="162578" y="1175517"/>
            <a:ext cx="9902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Es</a:t>
            </a:r>
            <a:r>
              <a:rPr lang="en-US" sz="2400" b="1" dirty="0">
                <a:latin typeface="Century Gothic" panose="020F0302020204030204"/>
              </a:rPr>
              <a:t> la </a:t>
            </a:r>
            <a:r>
              <a:rPr lang="en-US" sz="2400" b="1" dirty="0" err="1">
                <a:latin typeface="Century Gothic" panose="020F0302020204030204"/>
              </a:rPr>
              <a:t>mañana</a:t>
            </a:r>
            <a:r>
              <a:rPr lang="en-US" sz="2400" b="1" dirty="0">
                <a:latin typeface="Century Gothic" panose="020F0302020204030204"/>
              </a:rPr>
              <a:t> antes de un </a:t>
            </a:r>
            <a:r>
              <a:rPr lang="en-US" sz="2400" b="1" dirty="0" err="1">
                <a:latin typeface="Century Gothic" panose="020F0302020204030204"/>
              </a:rPr>
              <a:t>examen</a:t>
            </a:r>
            <a:r>
              <a:rPr lang="en-US" sz="2400" b="1" dirty="0">
                <a:latin typeface="Century Gothic" panose="020F0302020204030204"/>
              </a:rPr>
              <a:t> </a:t>
            </a:r>
            <a:r>
              <a:rPr lang="en-US" sz="2400" b="1" dirty="0" err="1">
                <a:latin typeface="Century Gothic" panose="020F0302020204030204"/>
              </a:rPr>
              <a:t>muy</a:t>
            </a:r>
            <a:r>
              <a:rPr lang="en-US" sz="2400" b="1" dirty="0">
                <a:latin typeface="Century Gothic" panose="020F0302020204030204"/>
              </a:rPr>
              <a:t> importante.  </a:t>
            </a:r>
            <a:endParaRPr kumimoji="0" lang="en-US" sz="2400" b="1" i="0" u="none" strike="noStrike" kern="1200" cap="none" spc="0" normalizeH="0" baseline="0" noProof="0" dirty="0">
              <a:ln>
                <a:noFill/>
              </a:ln>
              <a:effectLst/>
              <a:uLnTx/>
              <a:uFillTx/>
              <a:latin typeface="Century Gothic" panose="020F0302020204030204"/>
            </a:endParaRPr>
          </a:p>
        </p:txBody>
      </p:sp>
      <p:sp>
        <p:nvSpPr>
          <p:cNvPr id="6" name="TextBox 5">
            <a:extLst>
              <a:ext uri="{FF2B5EF4-FFF2-40B4-BE49-F238E27FC236}">
                <a16:creationId xmlns:a16="http://schemas.microsoft.com/office/drawing/2014/main" id="{9D1DF0A3-ADF5-7447-BD11-05540C447550}"/>
              </a:ext>
            </a:extLst>
          </p:cNvPr>
          <p:cNvSpPr txBox="1"/>
          <p:nvPr/>
        </p:nvSpPr>
        <p:spPr>
          <a:xfrm>
            <a:off x="162578" y="1680586"/>
            <a:ext cx="111976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Los </a:t>
            </a:r>
            <a:r>
              <a:rPr lang="en-US" sz="2400" b="1" dirty="0" err="1">
                <a:latin typeface="Century Gothic" panose="020F0302020204030204"/>
              </a:rPr>
              <a:t>estudiantes</a:t>
            </a:r>
            <a:r>
              <a:rPr lang="en-US" sz="2400" b="1" dirty="0">
                <a:latin typeface="Century Gothic" panose="020F0302020204030204"/>
              </a:rPr>
              <a:t> </a:t>
            </a:r>
            <a:r>
              <a:rPr lang="en-US" sz="2400" b="1" dirty="0" err="1">
                <a:latin typeface="Century Gothic" panose="020F0302020204030204"/>
              </a:rPr>
              <a:t>deciden</a:t>
            </a:r>
            <a:r>
              <a:rPr lang="en-US" sz="2400" b="1" dirty="0">
                <a:latin typeface="Century Gothic" panose="020F0302020204030204"/>
              </a:rPr>
              <a:t> </a:t>
            </a:r>
            <a:r>
              <a:rPr lang="en-US" sz="2400" b="1" dirty="0" err="1">
                <a:latin typeface="Century Gothic" panose="020F0302020204030204"/>
              </a:rPr>
              <a:t>hablar</a:t>
            </a:r>
            <a:r>
              <a:rPr lang="en-US" sz="2400" b="1" dirty="0">
                <a:latin typeface="Century Gothic" panose="020F0302020204030204"/>
              </a:rPr>
              <a:t> con la </a:t>
            </a:r>
            <a:r>
              <a:rPr lang="en-US" sz="2400" b="1" dirty="0" err="1">
                <a:latin typeface="Century Gothic" panose="020F0302020204030204"/>
              </a:rPr>
              <a:t>Señora</a:t>
            </a:r>
            <a:r>
              <a:rPr lang="en-US" sz="2400" b="1" dirty="0">
                <a:latin typeface="Century Gothic" panose="020F0302020204030204"/>
              </a:rPr>
              <a:t> Perez </a:t>
            </a:r>
            <a:r>
              <a:rPr lang="en-US" sz="2400" b="1" dirty="0" err="1">
                <a:latin typeface="Century Gothic" panose="020F0302020204030204"/>
              </a:rPr>
              <a:t>sobre</a:t>
            </a:r>
            <a:r>
              <a:rPr lang="en-US" sz="2400" b="1" dirty="0">
                <a:latin typeface="Century Gothic" panose="020F0302020204030204"/>
              </a:rPr>
              <a:t> </a:t>
            </a:r>
            <a:r>
              <a:rPr lang="en-US" sz="2400" b="1" dirty="0" err="1">
                <a:latin typeface="Century Gothic" panose="020F0302020204030204"/>
              </a:rPr>
              <a:t>cómo</a:t>
            </a:r>
            <a:r>
              <a:rPr lang="en-US" sz="2400" b="1" dirty="0">
                <a:latin typeface="Century Gothic" panose="020F0302020204030204"/>
              </a:rPr>
              <a:t> están.  </a:t>
            </a:r>
            <a:endParaRPr kumimoji="0" lang="en-US" sz="2400" b="1" i="0" u="none" strike="noStrike" kern="1200" cap="none" spc="0" normalizeH="0" baseline="0" noProof="0" dirty="0">
              <a:ln>
                <a:noFill/>
              </a:ln>
              <a:effectLst/>
              <a:uLnTx/>
              <a:uFillTx/>
              <a:latin typeface="Century Gothic" panose="020F0302020204030204"/>
            </a:endParaRPr>
          </a:p>
        </p:txBody>
      </p:sp>
      <p:grpSp>
        <p:nvGrpSpPr>
          <p:cNvPr id="8" name="Group 7"/>
          <p:cNvGrpSpPr/>
          <p:nvPr/>
        </p:nvGrpSpPr>
        <p:grpSpPr>
          <a:xfrm>
            <a:off x="8343927" y="130291"/>
            <a:ext cx="1426493" cy="1366770"/>
            <a:chOff x="6118050" y="2911062"/>
            <a:chExt cx="1426493" cy="136677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050" y="3169176"/>
              <a:ext cx="1291079" cy="85054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738" y="2911062"/>
              <a:ext cx="822805" cy="1366770"/>
            </a:xfrm>
            <a:prstGeom prst="rect">
              <a:avLst/>
            </a:prstGeom>
          </p:spPr>
        </p:pic>
      </p:grpSp>
      <p:sp>
        <p:nvSpPr>
          <p:cNvPr id="12" name="TextBox 11">
            <a:extLst>
              <a:ext uri="{FF2B5EF4-FFF2-40B4-BE49-F238E27FC236}">
                <a16:creationId xmlns:a16="http://schemas.microsoft.com/office/drawing/2014/main" id="{9D1DF0A3-ADF5-7447-BD11-05540C447550}"/>
              </a:ext>
            </a:extLst>
          </p:cNvPr>
          <p:cNvSpPr txBox="1"/>
          <p:nvPr/>
        </p:nvSpPr>
        <p:spPr>
          <a:xfrm>
            <a:off x="211030" y="2225441"/>
            <a:ext cx="9902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Escucha</a:t>
            </a:r>
            <a:r>
              <a:rPr lang="en-US" sz="2400" b="1" dirty="0">
                <a:latin typeface="Century Gothic" panose="020F0302020204030204"/>
              </a:rPr>
              <a:t> y </a:t>
            </a:r>
            <a:r>
              <a:rPr lang="en-US" sz="2400" b="1" dirty="0" err="1">
                <a:latin typeface="Century Gothic" panose="020F0302020204030204"/>
              </a:rPr>
              <a:t>marca</a:t>
            </a:r>
            <a:r>
              <a:rPr lang="en-US" sz="2400" b="1" dirty="0">
                <a:latin typeface="Century Gothic" panose="020F0302020204030204"/>
              </a:rPr>
              <a:t> ‘we’ o ‘they’. </a:t>
            </a:r>
            <a:endParaRPr kumimoji="0" lang="en-US" sz="2400" b="1" i="0" u="none" strike="noStrike" kern="1200" cap="none" spc="0" normalizeH="0" baseline="0" noProof="0" dirty="0">
              <a:ln>
                <a:noFill/>
              </a:ln>
              <a:effectLst/>
              <a:uLnTx/>
              <a:uFillTx/>
              <a:latin typeface="Century Gothic" panose="020F0302020204030204"/>
            </a:endParaRPr>
          </a:p>
        </p:txBody>
      </p:sp>
      <p:graphicFrame>
        <p:nvGraphicFramePr>
          <p:cNvPr id="3" name="Table 2"/>
          <p:cNvGraphicFramePr>
            <a:graphicFrameLocks noGrp="1"/>
          </p:cNvGraphicFramePr>
          <p:nvPr>
            <p:extLst>
              <p:ext uri="{D42A27DB-BD31-4B8C-83A1-F6EECF244321}">
                <p14:modId xmlns:p14="http://schemas.microsoft.com/office/powerpoint/2010/main" val="749573568"/>
              </p:ext>
            </p:extLst>
          </p:nvPr>
        </p:nvGraphicFramePr>
        <p:xfrm>
          <a:off x="211031" y="3298852"/>
          <a:ext cx="7846622" cy="994134"/>
        </p:xfrm>
        <a:graphic>
          <a:graphicData uri="http://schemas.openxmlformats.org/drawingml/2006/table">
            <a:tbl>
              <a:tblPr firstRow="1" bandRow="1">
                <a:tableStyleId>{21E4AEA4-8DFA-4A89-87EB-49C32662AFE0}</a:tableStyleId>
              </a:tblPr>
              <a:tblGrid>
                <a:gridCol w="1068674">
                  <a:extLst>
                    <a:ext uri="{9D8B030D-6E8A-4147-A177-3AD203B41FA5}">
                      <a16:colId xmlns:a16="http://schemas.microsoft.com/office/drawing/2014/main" val="3912082395"/>
                    </a:ext>
                  </a:extLst>
                </a:gridCol>
                <a:gridCol w="4742568">
                  <a:extLst>
                    <a:ext uri="{9D8B030D-6E8A-4147-A177-3AD203B41FA5}">
                      <a16:colId xmlns:a16="http://schemas.microsoft.com/office/drawing/2014/main" val="1430010337"/>
                    </a:ext>
                  </a:extLst>
                </a:gridCol>
                <a:gridCol w="990543">
                  <a:extLst>
                    <a:ext uri="{9D8B030D-6E8A-4147-A177-3AD203B41FA5}">
                      <a16:colId xmlns:a16="http://schemas.microsoft.com/office/drawing/2014/main" val="2027263220"/>
                    </a:ext>
                  </a:extLst>
                </a:gridCol>
                <a:gridCol w="1044837">
                  <a:extLst>
                    <a:ext uri="{9D8B030D-6E8A-4147-A177-3AD203B41FA5}">
                      <a16:colId xmlns:a16="http://schemas.microsoft.com/office/drawing/2014/main" val="1715246531"/>
                    </a:ext>
                  </a:extLst>
                </a:gridCol>
              </a:tblGrid>
              <a:tr h="497067">
                <a:tc>
                  <a:txBody>
                    <a:bodyPr/>
                    <a:lstStyle/>
                    <a:p>
                      <a:endParaRPr lang="en-GB" dirty="0">
                        <a:solidFill>
                          <a:schemeClr val="tx1"/>
                        </a:solidFill>
                      </a:endParaRPr>
                    </a:p>
                  </a:txBody>
                  <a:tcPr>
                    <a:solidFill>
                      <a:schemeClr val="bg1"/>
                    </a:solidFill>
                  </a:tcPr>
                </a:tc>
                <a:tc>
                  <a:txBody>
                    <a:bodyPr/>
                    <a:lstStyle/>
                    <a:p>
                      <a:r>
                        <a:rPr lang="en-GB" sz="2400" dirty="0">
                          <a:solidFill>
                            <a:schemeClr val="tx1"/>
                          </a:solidFill>
                        </a:rPr>
                        <a:t>Who…?</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mn-lt"/>
                          <a:ea typeface="+mn-ea"/>
                          <a:cs typeface="+mn-cs"/>
                        </a:rPr>
                        <a:t>We</a:t>
                      </a:r>
                      <a:endParaRPr lang="en-GB" sz="2000" b="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They</a:t>
                      </a:r>
                      <a:endParaRPr lang="en-GB" sz="2000" b="0" dirty="0">
                        <a:solidFill>
                          <a:schemeClr val="tx1"/>
                        </a:solidFill>
                      </a:endParaRPr>
                    </a:p>
                  </a:txBody>
                  <a:tcPr/>
                </a:tc>
                <a:extLst>
                  <a:ext uri="{0D108BD9-81ED-4DB2-BD59-A6C34878D82A}">
                    <a16:rowId xmlns:a16="http://schemas.microsoft.com/office/drawing/2014/main" val="137646991"/>
                  </a:ext>
                </a:extLst>
              </a:tr>
              <a:tr h="497067">
                <a:tc>
                  <a:txBody>
                    <a:bodyPr/>
                    <a:lstStyle/>
                    <a:p>
                      <a:pPr algn="ctr"/>
                      <a:endParaRPr lang="en-GB" sz="2000" dirty="0">
                        <a:solidFill>
                          <a:schemeClr val="tx1"/>
                        </a:solidFill>
                      </a:endParaRPr>
                    </a:p>
                  </a:txBody>
                  <a:tcPr/>
                </a:tc>
                <a:tc>
                  <a:txBody>
                    <a:bodyPr/>
                    <a:lstStyle/>
                    <a:p>
                      <a:r>
                        <a:rPr lang="en-GB" sz="2400" dirty="0">
                          <a:solidFill>
                            <a:schemeClr val="tx1"/>
                          </a:solidFill>
                        </a:rPr>
                        <a:t>is</a:t>
                      </a:r>
                      <a:r>
                        <a:rPr lang="en-GB" sz="2400" baseline="0" dirty="0">
                          <a:solidFill>
                            <a:schemeClr val="tx1"/>
                          </a:solidFill>
                        </a:rPr>
                        <a:t> lucky</a:t>
                      </a:r>
                      <a:endParaRPr lang="en-GB" sz="24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3113957250"/>
                  </a:ext>
                </a:extLst>
              </a:tr>
            </a:tbl>
          </a:graphicData>
        </a:graphic>
      </p:graphicFrame>
      <p:sp>
        <p:nvSpPr>
          <p:cNvPr id="13" name="Action Button: Custom 12">
            <a:hlinkClick r:id="" action="ppaction://noaction" highlightClick="1">
              <a:snd r:embed="rId5" name="El autobus llega temprano. Nosotros [beep] suerte, pero ellas no.wav"/>
            </a:hlinkClick>
            <a:extLst>
              <a:ext uri="{FF2B5EF4-FFF2-40B4-BE49-F238E27FC236}">
                <a16:creationId xmlns:a16="http://schemas.microsoft.com/office/drawing/2014/main" id="{30030AF8-564D-734B-84B9-DB4C7A3A6A53}"/>
              </a:ext>
            </a:extLst>
          </p:cNvPr>
          <p:cNvSpPr/>
          <p:nvPr/>
        </p:nvSpPr>
        <p:spPr>
          <a:xfrm>
            <a:off x="531717" y="383627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EG</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green checkmark">
            <a:extLst>
              <a:ext uri="{FF2B5EF4-FFF2-40B4-BE49-F238E27FC236}">
                <a16:creationId xmlns:a16="http://schemas.microsoft.com/office/drawing/2014/main" id="{9B1A1948-2BF0-7647-9D12-1C87A74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8422" y="3887126"/>
            <a:ext cx="282522" cy="294294"/>
          </a:xfrm>
          <a:prstGeom prst="rect">
            <a:avLst/>
          </a:prstGeom>
        </p:spPr>
      </p:pic>
      <p:sp>
        <p:nvSpPr>
          <p:cNvPr id="19" name="Rounded Rectangular Callout 18"/>
          <p:cNvSpPr/>
          <p:nvPr/>
        </p:nvSpPr>
        <p:spPr>
          <a:xfrm>
            <a:off x="180000" y="4458853"/>
            <a:ext cx="9967327" cy="531933"/>
          </a:xfrm>
          <a:prstGeom prst="wedgeRoundRectCallout">
            <a:avLst>
              <a:gd name="adj1" fmla="val -31554"/>
              <a:gd name="adj2" fmla="val -43896"/>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El </a:t>
            </a:r>
            <a:r>
              <a:rPr lang="en-US" sz="2000" b="1" dirty="0" err="1">
                <a:solidFill>
                  <a:schemeClr val="tx1"/>
                </a:solidFill>
              </a:rPr>
              <a:t>autobús</a:t>
            </a:r>
            <a:r>
              <a:rPr lang="en-US" sz="2000" b="1" dirty="0">
                <a:solidFill>
                  <a:schemeClr val="tx1"/>
                </a:solidFill>
              </a:rPr>
              <a:t> </a:t>
            </a:r>
            <a:r>
              <a:rPr lang="en-US" sz="2000" b="1" dirty="0" err="1">
                <a:solidFill>
                  <a:schemeClr val="tx1"/>
                </a:solidFill>
              </a:rPr>
              <a:t>llega</a:t>
            </a:r>
            <a:r>
              <a:rPr lang="en-US" sz="2000" b="1" dirty="0">
                <a:solidFill>
                  <a:schemeClr val="tx1"/>
                </a:solidFill>
              </a:rPr>
              <a:t> </a:t>
            </a:r>
            <a:r>
              <a:rPr lang="en-US" sz="2000" b="1" dirty="0" err="1">
                <a:solidFill>
                  <a:schemeClr val="tx1"/>
                </a:solidFill>
              </a:rPr>
              <a:t>temprano</a:t>
            </a:r>
            <a:r>
              <a:rPr lang="en-US" sz="2000" b="1" dirty="0">
                <a:solidFill>
                  <a:schemeClr val="tx1"/>
                </a:solidFill>
              </a:rPr>
              <a:t>. </a:t>
            </a:r>
            <a:r>
              <a:rPr lang="en-US" sz="2000" b="1" dirty="0" err="1">
                <a:solidFill>
                  <a:schemeClr val="tx1"/>
                </a:solidFill>
              </a:rPr>
              <a:t>Nosotros</a:t>
            </a:r>
            <a:r>
              <a:rPr lang="en-US" sz="2000" b="1" dirty="0">
                <a:solidFill>
                  <a:schemeClr val="tx1"/>
                </a:solidFill>
              </a:rPr>
              <a:t> [beep] </a:t>
            </a:r>
            <a:r>
              <a:rPr lang="en-US" sz="2000" b="1" dirty="0" err="1">
                <a:solidFill>
                  <a:schemeClr val="tx1"/>
                </a:solidFill>
              </a:rPr>
              <a:t>suerte</a:t>
            </a:r>
            <a:r>
              <a:rPr lang="en-US" sz="2000" b="1" dirty="0">
                <a:solidFill>
                  <a:schemeClr val="tx1"/>
                </a:solidFill>
              </a:rPr>
              <a:t>, </a:t>
            </a:r>
            <a:r>
              <a:rPr lang="en-US" sz="2000" b="1" dirty="0" err="1">
                <a:solidFill>
                  <a:schemeClr val="tx1"/>
                </a:solidFill>
              </a:rPr>
              <a:t>pero</a:t>
            </a:r>
            <a:r>
              <a:rPr lang="en-US" sz="2000" b="1" dirty="0">
                <a:solidFill>
                  <a:schemeClr val="tx1"/>
                </a:solidFill>
              </a:rPr>
              <a:t> </a:t>
            </a:r>
            <a:r>
              <a:rPr lang="en-US" sz="2000" b="1" dirty="0" err="1">
                <a:solidFill>
                  <a:schemeClr val="tx1"/>
                </a:solidFill>
              </a:rPr>
              <a:t>ellas</a:t>
            </a:r>
            <a:r>
              <a:rPr lang="en-US" sz="2000" b="1" dirty="0">
                <a:solidFill>
                  <a:schemeClr val="tx1"/>
                </a:solidFill>
              </a:rPr>
              <a:t> no.</a:t>
            </a:r>
          </a:p>
        </p:txBody>
      </p:sp>
      <p:sp>
        <p:nvSpPr>
          <p:cNvPr id="17" name="Rounded Rectangular Callout 16"/>
          <p:cNvSpPr/>
          <p:nvPr/>
        </p:nvSpPr>
        <p:spPr>
          <a:xfrm>
            <a:off x="211030" y="5349866"/>
            <a:ext cx="8132897" cy="531933"/>
          </a:xfrm>
          <a:prstGeom prst="wedgeRoundRectCallout">
            <a:avLst>
              <a:gd name="adj1" fmla="val 38482"/>
              <a:gd name="adj2" fmla="val -97390"/>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In English we’d use a verb here (‘We are lucky, but </a:t>
            </a:r>
            <a:r>
              <a:rPr lang="en-GB"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they</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aren’t</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chemeClr val="tx1"/>
              </a:solidFill>
              <a:latin typeface="Century Gothic" panose="020B0502020202020204" pitchFamily="34" charset="0"/>
            </a:endParaRPr>
          </a:p>
        </p:txBody>
      </p:sp>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30842" r="33698" b="59801"/>
          <a:stretch/>
        </p:blipFill>
        <p:spPr>
          <a:xfrm>
            <a:off x="11377688" y="3446771"/>
            <a:ext cx="655977" cy="584024"/>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65257" t="21378" b="39400"/>
          <a:stretch/>
        </p:blipFill>
        <p:spPr>
          <a:xfrm rot="17308951">
            <a:off x="10435853" y="2404313"/>
            <a:ext cx="599811" cy="615579"/>
          </a:xfrm>
          <a:prstGeom prst="rect">
            <a:avLst/>
          </a:prstGeom>
        </p:spPr>
      </p:pic>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t="25723" r="64532" b="35753"/>
          <a:stretch/>
        </p:blipFill>
        <p:spPr>
          <a:xfrm rot="5214391">
            <a:off x="11077776" y="2342131"/>
            <a:ext cx="653700" cy="658099"/>
          </a:xfrm>
          <a:prstGeom prst="rect">
            <a:avLst/>
          </a:prstGeom>
        </p:spPr>
      </p:pic>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11214" t="64581" r="54198" b="1"/>
          <a:stretch/>
        </p:blipFill>
        <p:spPr>
          <a:xfrm rot="8179702">
            <a:off x="10856037" y="3470360"/>
            <a:ext cx="573726" cy="534069"/>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l="51451" t="57493" r="13088" b="-56525"/>
          <a:stretch/>
        </p:blipFill>
        <p:spPr>
          <a:xfrm rot="12778579">
            <a:off x="10458724" y="2610511"/>
            <a:ext cx="605122" cy="1536261"/>
          </a:xfrm>
          <a:prstGeom prst="rect">
            <a:avLst/>
          </a:prstGeom>
        </p:spPr>
      </p:pic>
    </p:spTree>
    <p:extLst>
      <p:ext uri="{BB962C8B-B14F-4D97-AF65-F5344CB8AC3E}">
        <p14:creationId xmlns:p14="http://schemas.microsoft.com/office/powerpoint/2010/main" val="411676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2" grpId="0"/>
      <p:bldP spid="13" grpId="0" animBg="1"/>
      <p:bldP spid="19"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3357300440"/>
              </p:ext>
            </p:extLst>
          </p:nvPr>
        </p:nvGraphicFramePr>
        <p:xfrm>
          <a:off x="579304" y="1824429"/>
          <a:ext cx="7846622" cy="3479469"/>
        </p:xfrm>
        <a:graphic>
          <a:graphicData uri="http://schemas.openxmlformats.org/drawingml/2006/table">
            <a:tbl>
              <a:tblPr firstRow="1" bandRow="1">
                <a:tableStyleId>{21E4AEA4-8DFA-4A89-87EB-49C32662AFE0}</a:tableStyleId>
              </a:tblPr>
              <a:tblGrid>
                <a:gridCol w="1068674">
                  <a:extLst>
                    <a:ext uri="{9D8B030D-6E8A-4147-A177-3AD203B41FA5}">
                      <a16:colId xmlns:a16="http://schemas.microsoft.com/office/drawing/2014/main" val="2607353726"/>
                    </a:ext>
                  </a:extLst>
                </a:gridCol>
                <a:gridCol w="4742568">
                  <a:extLst>
                    <a:ext uri="{9D8B030D-6E8A-4147-A177-3AD203B41FA5}">
                      <a16:colId xmlns:a16="http://schemas.microsoft.com/office/drawing/2014/main" val="1600817978"/>
                    </a:ext>
                  </a:extLst>
                </a:gridCol>
                <a:gridCol w="990543">
                  <a:extLst>
                    <a:ext uri="{9D8B030D-6E8A-4147-A177-3AD203B41FA5}">
                      <a16:colId xmlns:a16="http://schemas.microsoft.com/office/drawing/2014/main" val="4128092149"/>
                    </a:ext>
                  </a:extLst>
                </a:gridCol>
                <a:gridCol w="1044837">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sz="2400" dirty="0">
                        <a:solidFill>
                          <a:schemeClr val="accent5">
                            <a:lumMod val="50000"/>
                          </a:schemeClr>
                        </a:solidFill>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mn-lt"/>
                          <a:ea typeface="+mn-ea"/>
                          <a:cs typeface="+mn-cs"/>
                        </a:rPr>
                        <a:t>We</a:t>
                      </a:r>
                      <a:endParaRPr lang="en-GB" sz="2000" b="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They</a:t>
                      </a:r>
                      <a:endParaRPr lang="en-GB" sz="2000" b="0" dirty="0">
                        <a:solidFill>
                          <a:schemeClr val="tx1"/>
                        </a:solidFill>
                      </a:endParaRP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a:solidFill>
                            <a:schemeClr val="tx1"/>
                          </a:solidFill>
                        </a:rPr>
                        <a:t>are</a:t>
                      </a:r>
                      <a:r>
                        <a:rPr lang="en-GB" sz="2400" b="1" baseline="0" dirty="0">
                          <a:solidFill>
                            <a:schemeClr val="tx1"/>
                          </a:solidFill>
                        </a:rPr>
                        <a:t> scared</a:t>
                      </a:r>
                      <a:endParaRPr lang="en-GB" sz="2400" b="1" dirty="0">
                        <a:solidFill>
                          <a:schemeClr val="tx1"/>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a:solidFill>
                            <a:schemeClr val="tx1"/>
                          </a:solidFill>
                        </a:rPr>
                        <a:t>are</a:t>
                      </a:r>
                      <a:r>
                        <a:rPr lang="en-GB" sz="2400" b="1" baseline="0" dirty="0">
                          <a:solidFill>
                            <a:schemeClr val="tx1"/>
                          </a:solidFill>
                        </a:rPr>
                        <a:t> sleepy</a:t>
                      </a:r>
                      <a:endParaRPr lang="en-GB" sz="2400" b="1" dirty="0">
                        <a:solidFill>
                          <a:schemeClr val="tx1"/>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a:solidFill>
                            <a:schemeClr val="tx1"/>
                          </a:solidFill>
                        </a:rPr>
                        <a:t>are bored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22788306"/>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a:solidFill>
                            <a:schemeClr val="tx1"/>
                          </a:solidFill>
                        </a:rPr>
                        <a:t>are hot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a:solidFill>
                            <a:schemeClr val="tx1"/>
                          </a:solidFill>
                        </a:rPr>
                        <a:t>are lucky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a:solidFill>
                            <a:schemeClr val="tx1"/>
                          </a:solidFill>
                        </a:rPr>
                        <a:t>are calm</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075082558"/>
                  </a:ext>
                </a:extLst>
              </a:tr>
            </a:tbl>
          </a:graphicData>
        </a:graphic>
      </p:graphicFrame>
      <p:sp>
        <p:nvSpPr>
          <p:cNvPr id="2" name="Title 1"/>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Quiénes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8" name="Action Button: Custom 16">
            <a:hlinkClick r:id="" action="ppaction://noaction" highlightClick="1">
              <a:snd r:embed="rId3" name="1)_Nosotros [beep] miedo, pero ellas no.wav"/>
            </a:hlinkClick>
            <a:extLst>
              <a:ext uri="{FF2B5EF4-FFF2-40B4-BE49-F238E27FC236}">
                <a16:creationId xmlns:a16="http://schemas.microsoft.com/office/drawing/2014/main" id="{30030AF8-564D-734B-84B9-DB4C7A3A6A53}"/>
              </a:ext>
            </a:extLst>
          </p:cNvPr>
          <p:cNvSpPr/>
          <p:nvPr/>
        </p:nvSpPr>
        <p:spPr>
          <a:xfrm>
            <a:off x="886630" y="236893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4" name="2)_Es muy temprano. Ellos [beep] sueño, pero nosotras no.wav"/>
            </a:hlinkClick>
            <a:extLst>
              <a:ext uri="{FF2B5EF4-FFF2-40B4-BE49-F238E27FC236}">
                <a16:creationId xmlns:a16="http://schemas.microsoft.com/office/drawing/2014/main" id="{07BF8C7A-85C3-B348-9105-B6C7D7A99279}"/>
              </a:ext>
            </a:extLst>
          </p:cNvPr>
          <p:cNvSpPr/>
          <p:nvPr/>
        </p:nvSpPr>
        <p:spPr>
          <a:xfrm>
            <a:off x="888708" y="290323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5" name="3)_Nosotros [beep] raros, pero ellas [beep] aburridas.wav"/>
            </a:hlinkClick>
            <a:extLst>
              <a:ext uri="{FF2B5EF4-FFF2-40B4-BE49-F238E27FC236}">
                <a16:creationId xmlns:a16="http://schemas.microsoft.com/office/drawing/2014/main" id="{38F5D3D6-70F2-C44A-BDEE-C35951A667F4}"/>
              </a:ext>
            </a:extLst>
          </p:cNvPr>
          <p:cNvSpPr/>
          <p:nvPr/>
        </p:nvSpPr>
        <p:spPr>
          <a:xfrm>
            <a:off x="886630" y="341393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0">
            <a:hlinkClick r:id="" action="ppaction://noaction" highlightClick="1">
              <a:snd r:embed="rId6" name="4) Nosotras [beep] calor, mientras que ellos no .wav"/>
            </a:hlinkClick>
            <a:extLst>
              <a:ext uri="{FF2B5EF4-FFF2-40B4-BE49-F238E27FC236}">
                <a16:creationId xmlns:a16="http://schemas.microsoft.com/office/drawing/2014/main" id="{BC2CF6E3-124B-1B4F-85AF-96617E2B02E1}"/>
              </a:ext>
            </a:extLst>
          </p:cNvPr>
          <p:cNvSpPr/>
          <p:nvPr/>
        </p:nvSpPr>
        <p:spPr>
          <a:xfrm>
            <a:off x="886630" y="389609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7" name="5)_¡Aquí están las respuestas! Nosotros [beep] suerte, ellas no.wav"/>
            </a:hlinkClick>
            <a:extLst>
              <a:ext uri="{FF2B5EF4-FFF2-40B4-BE49-F238E27FC236}">
                <a16:creationId xmlns:a16="http://schemas.microsoft.com/office/drawing/2014/main" id="{996C48E9-B2F8-454E-8D47-6F1722784A4F}"/>
              </a:ext>
            </a:extLst>
          </p:cNvPr>
          <p:cNvSpPr/>
          <p:nvPr/>
        </p:nvSpPr>
        <p:spPr>
          <a:xfrm>
            <a:off x="886630" y="441363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8" name="6)_Ellos [beep] nerviosos, pero nosotras [beep] tranquilas.wav"/>
            </a:hlinkClick>
            <a:extLst>
              <a:ext uri="{FF2B5EF4-FFF2-40B4-BE49-F238E27FC236}">
                <a16:creationId xmlns:a16="http://schemas.microsoft.com/office/drawing/2014/main" id="{35CEC8AB-5083-7C4E-A3E2-4429467836F2}"/>
              </a:ext>
            </a:extLst>
          </p:cNvPr>
          <p:cNvSpPr/>
          <p:nvPr/>
        </p:nvSpPr>
        <p:spPr>
          <a:xfrm>
            <a:off x="891424" y="489955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3" name="Picture 32" descr="green checkmark">
            <a:extLst>
              <a:ext uri="{FF2B5EF4-FFF2-40B4-BE49-F238E27FC236}">
                <a16:creationId xmlns:a16="http://schemas.microsoft.com/office/drawing/2014/main" id="{9B1A1948-2BF0-7647-9D12-1C87A74462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3160" y="4899559"/>
            <a:ext cx="282522" cy="294294"/>
          </a:xfrm>
          <a:prstGeom prst="rect">
            <a:avLst/>
          </a:prstGeom>
        </p:spPr>
      </p:pic>
      <p:pic>
        <p:nvPicPr>
          <p:cNvPr id="35" name="Picture 34" descr="green checkmark">
            <a:extLst>
              <a:ext uri="{FF2B5EF4-FFF2-40B4-BE49-F238E27FC236}">
                <a16:creationId xmlns:a16="http://schemas.microsoft.com/office/drawing/2014/main" id="{9B1A1948-2BF0-7647-9D12-1C87A74462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3160" y="2481456"/>
            <a:ext cx="282522" cy="294294"/>
          </a:xfrm>
          <a:prstGeom prst="rect">
            <a:avLst/>
          </a:prstGeom>
        </p:spPr>
      </p:pic>
      <p:pic>
        <p:nvPicPr>
          <p:cNvPr id="36" name="Picture 3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2277" y="2954090"/>
            <a:ext cx="282522" cy="294294"/>
          </a:xfrm>
          <a:prstGeom prst="rect">
            <a:avLst/>
          </a:prstGeom>
        </p:spPr>
      </p:pic>
      <p:pic>
        <p:nvPicPr>
          <p:cNvPr id="37" name="Picture 3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2277" y="3464785"/>
            <a:ext cx="282522" cy="294294"/>
          </a:xfrm>
          <a:prstGeom prst="rect">
            <a:avLst/>
          </a:prstGeom>
        </p:spPr>
      </p:pic>
      <p:pic>
        <p:nvPicPr>
          <p:cNvPr id="38" name="Picture 3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603" y="3946948"/>
            <a:ext cx="282522" cy="294294"/>
          </a:xfrm>
          <a:prstGeom prst="rect">
            <a:avLst/>
          </a:prstGeom>
        </p:spPr>
      </p:pic>
      <p:pic>
        <p:nvPicPr>
          <p:cNvPr id="39" name="Picture 3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3160" y="4426477"/>
            <a:ext cx="282522" cy="294294"/>
          </a:xfrm>
          <a:prstGeom prst="rect">
            <a:avLst/>
          </a:prstGeom>
        </p:spPr>
      </p:pic>
      <p:grpSp>
        <p:nvGrpSpPr>
          <p:cNvPr id="53" name="Group 52"/>
          <p:cNvGrpSpPr/>
          <p:nvPr/>
        </p:nvGrpSpPr>
        <p:grpSpPr>
          <a:xfrm>
            <a:off x="10744683" y="973588"/>
            <a:ext cx="1058220" cy="1076615"/>
            <a:chOff x="6118050" y="2911062"/>
            <a:chExt cx="1426493" cy="1366770"/>
          </a:xfrm>
        </p:grpSpPr>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18050" y="3169176"/>
              <a:ext cx="1291079" cy="850542"/>
            </a:xfrm>
            <a:prstGeom prst="rect">
              <a:avLst/>
            </a:prstGeom>
          </p:spPr>
        </p:pic>
        <p:pic>
          <p:nvPicPr>
            <p:cNvPr id="55" name="Pictur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21738" y="2911062"/>
              <a:ext cx="822805" cy="1366770"/>
            </a:xfrm>
            <a:prstGeom prst="rect">
              <a:avLst/>
            </a:prstGeom>
          </p:spPr>
        </p:pic>
      </p:grpSp>
      <p:sp>
        <p:nvSpPr>
          <p:cNvPr id="26" name="TextBox 25">
            <a:extLst>
              <a:ext uri="{FF2B5EF4-FFF2-40B4-BE49-F238E27FC236}">
                <a16:creationId xmlns:a16="http://schemas.microsoft.com/office/drawing/2014/main" id="{0B58C956-C599-45DF-8F75-E70B6AFC40AF}"/>
              </a:ext>
            </a:extLst>
          </p:cNvPr>
          <p:cNvSpPr txBox="1"/>
          <p:nvPr/>
        </p:nvSpPr>
        <p:spPr>
          <a:xfrm>
            <a:off x="389097" y="1289865"/>
            <a:ext cx="9902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Escucha</a:t>
            </a:r>
            <a:r>
              <a:rPr lang="en-US" sz="2400" b="1" dirty="0">
                <a:latin typeface="Century Gothic" panose="020F0302020204030204"/>
              </a:rPr>
              <a:t> y </a:t>
            </a:r>
            <a:r>
              <a:rPr lang="en-US" sz="2400" b="1" dirty="0" err="1">
                <a:latin typeface="Century Gothic" panose="020F0302020204030204"/>
              </a:rPr>
              <a:t>marca</a:t>
            </a:r>
            <a:r>
              <a:rPr lang="en-US" sz="2400" b="1" dirty="0">
                <a:latin typeface="Century Gothic" panose="020F0302020204030204"/>
              </a:rPr>
              <a:t> ‘we’ o ‘they’. </a:t>
            </a:r>
            <a:endParaRPr kumimoji="0" lang="en-US" sz="2400" b="1" i="0" u="none" strike="noStrike" kern="120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39903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1538854332"/>
              </p:ext>
            </p:extLst>
          </p:nvPr>
        </p:nvGraphicFramePr>
        <p:xfrm>
          <a:off x="38536" y="1811948"/>
          <a:ext cx="6506541" cy="3390936"/>
        </p:xfrm>
        <a:graphic>
          <a:graphicData uri="http://schemas.openxmlformats.org/drawingml/2006/table">
            <a:tbl>
              <a:tblPr firstRow="1" bandRow="1">
                <a:tableStyleId>{21E4AEA4-8DFA-4A89-87EB-49C32662AFE0}</a:tableStyleId>
              </a:tblPr>
              <a:tblGrid>
                <a:gridCol w="504389">
                  <a:extLst>
                    <a:ext uri="{9D8B030D-6E8A-4147-A177-3AD203B41FA5}">
                      <a16:colId xmlns:a16="http://schemas.microsoft.com/office/drawing/2014/main" val="2607353726"/>
                    </a:ext>
                  </a:extLst>
                </a:gridCol>
                <a:gridCol w="6002152">
                  <a:extLst>
                    <a:ext uri="{9D8B030D-6E8A-4147-A177-3AD203B41FA5}">
                      <a16:colId xmlns:a16="http://schemas.microsoft.com/office/drawing/2014/main" val="1600817978"/>
                    </a:ext>
                  </a:extLst>
                </a:gridCol>
              </a:tblGrid>
              <a:tr h="565156">
                <a:tc>
                  <a:txBody>
                    <a:bodyPr/>
                    <a:lstStyle/>
                    <a:p>
                      <a:r>
                        <a:rPr lang="en-GB" dirty="0"/>
                        <a:t>  </a:t>
                      </a:r>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153431983"/>
                  </a:ext>
                </a:extLst>
              </a:tr>
              <a:tr h="565156">
                <a:tc>
                  <a:txBody>
                    <a:bodyPr/>
                    <a:lstStyle/>
                    <a:p>
                      <a:pPr algn="ctr"/>
                      <a:r>
                        <a:rPr lang="en-GB" sz="2000" b="1" dirty="0">
                          <a:solidFill>
                            <a:schemeClr val="tx1"/>
                          </a:solidFill>
                        </a:rPr>
                        <a:t>1.</a:t>
                      </a:r>
                    </a:p>
                  </a:txBody>
                  <a:tcPr anchor="ctr"/>
                </a:tc>
                <a:tc>
                  <a:txBody>
                    <a:bodyPr/>
                    <a:lstStyle/>
                    <a:p>
                      <a:r>
                        <a:rPr lang="en-GB" sz="2000" b="1" dirty="0">
                          <a:solidFill>
                            <a:schemeClr val="tx1"/>
                          </a:solidFill>
                        </a:rPr>
                        <a:t>We (f)</a:t>
                      </a:r>
                      <a:r>
                        <a:rPr lang="en-GB" sz="2000" b="1" baseline="0" dirty="0">
                          <a:solidFill>
                            <a:schemeClr val="tx1"/>
                          </a:solidFill>
                        </a:rPr>
                        <a:t> are sleepy, but they (m) are not.</a:t>
                      </a:r>
                      <a:endParaRPr lang="en-GB" sz="2000" b="1" dirty="0">
                        <a:solidFill>
                          <a:schemeClr val="tx1"/>
                        </a:solidFill>
                      </a:endParaRPr>
                    </a:p>
                  </a:txBody>
                  <a:tcPr anchor="ctr"/>
                </a:tc>
                <a:extLst>
                  <a:ext uri="{0D108BD9-81ED-4DB2-BD59-A6C34878D82A}">
                    <a16:rowId xmlns:a16="http://schemas.microsoft.com/office/drawing/2014/main" val="1171492714"/>
                  </a:ext>
                </a:extLst>
              </a:tr>
              <a:tr h="565156">
                <a:tc>
                  <a:txBody>
                    <a:bodyPr/>
                    <a:lstStyle/>
                    <a:p>
                      <a:pPr algn="ctr"/>
                      <a:r>
                        <a:rPr lang="en-GB" sz="2000" b="1" dirty="0">
                          <a:solidFill>
                            <a:schemeClr val="tx1"/>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We</a:t>
                      </a:r>
                      <a:r>
                        <a:rPr lang="en-GB" sz="2000" b="1" baseline="0" dirty="0">
                          <a:solidFill>
                            <a:schemeClr val="tx1"/>
                          </a:solidFill>
                        </a:rPr>
                        <a:t> (m)  are right and they (f) are not.</a:t>
                      </a:r>
                      <a:endParaRPr lang="en-GB" sz="2000" b="1" dirty="0">
                        <a:solidFill>
                          <a:schemeClr val="tx1"/>
                        </a:solidFill>
                      </a:endParaRPr>
                    </a:p>
                  </a:txBody>
                  <a:tcPr anchor="ctr"/>
                </a:tc>
                <a:extLst>
                  <a:ext uri="{0D108BD9-81ED-4DB2-BD59-A6C34878D82A}">
                    <a16:rowId xmlns:a16="http://schemas.microsoft.com/office/drawing/2014/main" val="2189313960"/>
                  </a:ext>
                </a:extLst>
              </a:tr>
              <a:tr h="565156">
                <a:tc>
                  <a:txBody>
                    <a:bodyPr/>
                    <a:lstStyle/>
                    <a:p>
                      <a:pPr algn="ctr"/>
                      <a:r>
                        <a:rPr lang="en-GB" sz="2000" b="1" dirty="0">
                          <a:solidFill>
                            <a:schemeClr val="tx1"/>
                          </a:solidFill>
                        </a:rPr>
                        <a:t>3.</a:t>
                      </a:r>
                    </a:p>
                  </a:txBody>
                  <a:tcPr anchor="ctr"/>
                </a:tc>
                <a:tc>
                  <a:txBody>
                    <a:bodyPr/>
                    <a:lstStyle/>
                    <a:p>
                      <a:r>
                        <a:rPr lang="en-GB" sz="2000" b="1" dirty="0">
                          <a:solidFill>
                            <a:schemeClr val="tx1"/>
                          </a:solidFill>
                        </a:rPr>
                        <a:t>We</a:t>
                      </a:r>
                      <a:r>
                        <a:rPr lang="en-GB" sz="2000" b="1" baseline="0" dirty="0">
                          <a:solidFill>
                            <a:schemeClr val="tx1"/>
                          </a:solidFill>
                        </a:rPr>
                        <a:t> (m) are thirteen. They (f) are fourteen.</a:t>
                      </a:r>
                      <a:endParaRPr lang="en-GB" sz="2000" b="1" dirty="0">
                        <a:solidFill>
                          <a:schemeClr val="tx1"/>
                        </a:solidFill>
                      </a:endParaRPr>
                    </a:p>
                  </a:txBody>
                  <a:tcPr anchor="ctr"/>
                </a:tc>
                <a:extLst>
                  <a:ext uri="{0D108BD9-81ED-4DB2-BD59-A6C34878D82A}">
                    <a16:rowId xmlns:a16="http://schemas.microsoft.com/office/drawing/2014/main" val="2344197191"/>
                  </a:ext>
                </a:extLst>
              </a:tr>
              <a:tr h="565156">
                <a:tc>
                  <a:txBody>
                    <a:bodyPr/>
                    <a:lstStyle/>
                    <a:p>
                      <a:pPr algn="ctr"/>
                      <a:r>
                        <a:rPr lang="en-GB" sz="2000" b="1" dirty="0">
                          <a:solidFill>
                            <a:schemeClr val="tx1"/>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They</a:t>
                      </a:r>
                      <a:r>
                        <a:rPr lang="en-GB" sz="2000" b="1" baseline="0" dirty="0">
                          <a:solidFill>
                            <a:schemeClr val="tx1"/>
                          </a:solidFill>
                        </a:rPr>
                        <a:t> (m) are lucky and we (f) are not.</a:t>
                      </a:r>
                      <a:endParaRPr lang="en-GB" sz="2000" b="1" dirty="0">
                        <a:solidFill>
                          <a:schemeClr val="tx1"/>
                        </a:solidFill>
                      </a:endParaRPr>
                    </a:p>
                  </a:txBody>
                  <a:tcPr anchor="ctr"/>
                </a:tc>
                <a:extLst>
                  <a:ext uri="{0D108BD9-81ED-4DB2-BD59-A6C34878D82A}">
                    <a16:rowId xmlns:a16="http://schemas.microsoft.com/office/drawing/2014/main" val="1972389626"/>
                  </a:ext>
                </a:extLst>
              </a:tr>
              <a:tr h="565156">
                <a:tc>
                  <a:txBody>
                    <a:bodyPr/>
                    <a:lstStyle/>
                    <a:p>
                      <a:pPr algn="ctr"/>
                      <a:r>
                        <a:rPr lang="en-GB" sz="2000" b="1" dirty="0">
                          <a:solidFill>
                            <a:schemeClr val="tx1"/>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We</a:t>
                      </a:r>
                      <a:r>
                        <a:rPr lang="en-GB" sz="2000" b="1" baseline="0" dirty="0">
                          <a:solidFill>
                            <a:schemeClr val="tx1"/>
                          </a:solidFill>
                        </a:rPr>
                        <a:t> (m) are very successful but they (f) are not. </a:t>
                      </a:r>
                      <a:endParaRPr lang="en-GB" sz="2000" b="1" dirty="0">
                        <a:solidFill>
                          <a:schemeClr val="tx1"/>
                        </a:solidFill>
                      </a:endParaRPr>
                    </a:p>
                  </a:txBody>
                  <a:tcPr anchor="ctr"/>
                </a:tc>
                <a:extLst>
                  <a:ext uri="{0D108BD9-81ED-4DB2-BD59-A6C34878D82A}">
                    <a16:rowId xmlns:a16="http://schemas.microsoft.com/office/drawing/2014/main" val="664931564"/>
                  </a:ext>
                </a:extLst>
              </a:tr>
            </a:tbl>
          </a:graphicData>
        </a:graphic>
      </p:graphicFrame>
      <p:sp>
        <p:nvSpPr>
          <p:cNvPr id="2" name="Title 1"/>
          <p:cNvSpPr>
            <a:spLocks noGrp="1"/>
          </p:cNvSpPr>
          <p:nvPr>
            <p:ph type="title"/>
          </p:nvPr>
        </p:nvSpPr>
        <p:spPr>
          <a:xfrm>
            <a:off x="0" y="213557"/>
            <a:ext cx="6096000" cy="647577"/>
          </a:xfrm>
        </p:spPr>
        <p:txBody>
          <a:bodyPr>
            <a:normAutofit/>
          </a:bodyPr>
          <a:lstStyle/>
          <a:p>
            <a:r>
              <a:rPr lang="en-GB" sz="2800" b="1" dirty="0">
                <a:solidFill>
                  <a:schemeClr val="bg1"/>
                </a:solidFill>
              </a:rPr>
              <a:t>¡</a:t>
            </a:r>
            <a:r>
              <a:rPr lang="en-GB" sz="2800" b="1" dirty="0" err="1">
                <a:solidFill>
                  <a:schemeClr val="bg1"/>
                </a:solidFill>
              </a:rPr>
              <a:t>Eres</a:t>
            </a:r>
            <a:r>
              <a:rPr lang="en-GB" sz="2800" b="1" dirty="0">
                <a:solidFill>
                  <a:schemeClr val="bg1"/>
                </a:solidFill>
              </a:rPr>
              <a:t> </a:t>
            </a:r>
            <a:r>
              <a:rPr lang="en-GB" sz="2800" b="1" dirty="0" err="1">
                <a:solidFill>
                  <a:schemeClr val="bg1"/>
                </a:solidFill>
              </a:rPr>
              <a:t>uno</a:t>
            </a:r>
            <a:r>
              <a:rPr lang="en-GB" sz="2800" b="1" dirty="0">
                <a:solidFill>
                  <a:schemeClr val="bg1"/>
                </a:solidFill>
              </a:rPr>
              <a:t> de </a:t>
            </a:r>
            <a:r>
              <a:rPr lang="en-GB" sz="2800" b="1" dirty="0" err="1">
                <a:solidFill>
                  <a:schemeClr val="bg1"/>
                </a:solidFill>
              </a:rPr>
              <a:t>los</a:t>
            </a:r>
            <a:r>
              <a:rPr lang="en-GB" sz="2800" b="1" dirty="0">
                <a:solidFill>
                  <a:schemeClr val="bg1"/>
                </a:solidFill>
              </a:rPr>
              <a:t> </a:t>
            </a:r>
            <a:r>
              <a:rPr lang="en-GB" sz="2800" b="1" dirty="0" err="1">
                <a:solidFill>
                  <a:schemeClr val="bg1"/>
                </a:solidFill>
              </a:rPr>
              <a:t>estudiantes</a:t>
            </a:r>
            <a:r>
              <a:rPr lang="en-GB" sz="28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escribir</a:t>
            </a:r>
          </a:p>
        </p:txBody>
      </p:sp>
      <p:sp>
        <p:nvSpPr>
          <p:cNvPr id="6" name="TextBox 5">
            <a:extLst>
              <a:ext uri="{FF2B5EF4-FFF2-40B4-BE49-F238E27FC236}">
                <a16:creationId xmlns:a16="http://schemas.microsoft.com/office/drawing/2014/main" id="{7F010251-589D-FD4D-A63A-07917D7B3A86}"/>
              </a:ext>
            </a:extLst>
          </p:cNvPr>
          <p:cNvSpPr txBox="1"/>
          <p:nvPr/>
        </p:nvSpPr>
        <p:spPr>
          <a:xfrm>
            <a:off x="38536" y="1208653"/>
            <a:ext cx="115012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latin typeface="Century Gothic" panose="020F0302020204030204"/>
              </a:rPr>
              <a:t>Imagina</a:t>
            </a:r>
            <a:r>
              <a:rPr lang="en-US" sz="2200" b="1" dirty="0">
                <a:latin typeface="Century Gothic" panose="020F0302020204030204"/>
              </a:rPr>
              <a:t> que </a:t>
            </a:r>
            <a:r>
              <a:rPr lang="en-US" sz="2200" b="1" dirty="0" err="1">
                <a:latin typeface="Century Gothic" panose="020F0302020204030204"/>
              </a:rPr>
              <a:t>eres</a:t>
            </a:r>
            <a:r>
              <a:rPr lang="en-US" sz="2200" b="1" dirty="0">
                <a:latin typeface="Century Gothic" panose="020F0302020204030204"/>
              </a:rPr>
              <a:t> </a:t>
            </a:r>
            <a:r>
              <a:rPr lang="en-US" sz="2200" b="1" dirty="0" err="1">
                <a:latin typeface="Century Gothic" panose="020F0302020204030204"/>
              </a:rPr>
              <a:t>uno</a:t>
            </a:r>
            <a:r>
              <a:rPr lang="en-US" sz="2200" b="1" dirty="0">
                <a:latin typeface="Century Gothic" panose="020F0302020204030204"/>
              </a:rPr>
              <a:t> de </a:t>
            </a:r>
            <a:r>
              <a:rPr lang="en-US" sz="2200" b="1" dirty="0" err="1">
                <a:latin typeface="Century Gothic" panose="020F0302020204030204"/>
              </a:rPr>
              <a:t>los</a:t>
            </a:r>
            <a:r>
              <a:rPr lang="en-US" sz="2200" b="1" dirty="0">
                <a:latin typeface="Century Gothic" panose="020F0302020204030204"/>
              </a:rPr>
              <a:t> </a:t>
            </a:r>
            <a:r>
              <a:rPr lang="en-US" sz="2200" b="1" dirty="0" err="1">
                <a:latin typeface="Century Gothic" panose="020F0302020204030204"/>
              </a:rPr>
              <a:t>estudiantes</a:t>
            </a:r>
            <a:r>
              <a:rPr lang="en-US" sz="2200" b="1" dirty="0">
                <a:latin typeface="Century Gothic" panose="020F0302020204030204"/>
              </a:rPr>
              <a:t> en la </a:t>
            </a:r>
            <a:r>
              <a:rPr lang="en-US" sz="2200" b="1" dirty="0" err="1">
                <a:latin typeface="Century Gothic" panose="020F0302020204030204"/>
              </a:rPr>
              <a:t>clase</a:t>
            </a:r>
            <a:r>
              <a:rPr lang="en-US" sz="2200" b="1" dirty="0">
                <a:latin typeface="Century Gothic" panose="020F0302020204030204"/>
              </a:rPr>
              <a:t> de </a:t>
            </a:r>
            <a:r>
              <a:rPr lang="en-US" sz="2200" b="1" dirty="0" err="1">
                <a:latin typeface="Century Gothic" panose="020F0302020204030204"/>
              </a:rPr>
              <a:t>Señora</a:t>
            </a:r>
            <a:r>
              <a:rPr lang="en-US" sz="2200" b="1" dirty="0">
                <a:latin typeface="Century Gothic" panose="020F0302020204030204"/>
              </a:rPr>
              <a:t> Perez.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latin typeface="Century Gothic" panose="020F0302020204030204"/>
              </a:rPr>
              <a:t>Escribe en </a:t>
            </a:r>
            <a:r>
              <a:rPr lang="en-US" sz="2200" b="1" dirty="0" err="1">
                <a:latin typeface="Century Gothic" panose="020F0302020204030204"/>
              </a:rPr>
              <a:t>español</a:t>
            </a:r>
            <a:r>
              <a:rPr lang="en-US" sz="2200" b="1" dirty="0">
                <a:latin typeface="Century Gothic" panose="020F0302020204030204"/>
              </a:rPr>
              <a:t> ocho </a:t>
            </a:r>
            <a:r>
              <a:rPr lang="en-US" sz="2200" b="1" dirty="0" err="1">
                <a:latin typeface="Century Gothic" panose="020F0302020204030204"/>
              </a:rPr>
              <a:t>frases</a:t>
            </a:r>
            <a:r>
              <a:rPr lang="en-US" sz="2200" b="1" dirty="0">
                <a:latin typeface="Century Gothic" panose="020F0302020204030204"/>
              </a:rPr>
              <a:t> para </a:t>
            </a:r>
            <a:r>
              <a:rPr lang="en-US" sz="2200" b="1" dirty="0" err="1">
                <a:latin typeface="Century Gothic" panose="020F0302020204030204"/>
              </a:rPr>
              <a:t>describir</a:t>
            </a:r>
            <a:r>
              <a:rPr lang="en-US" sz="2200" b="1" dirty="0">
                <a:latin typeface="Century Gothic" panose="020F0302020204030204"/>
              </a:rPr>
              <a:t> </a:t>
            </a:r>
            <a:r>
              <a:rPr lang="en-US" sz="2200" b="1" dirty="0" err="1">
                <a:latin typeface="Century Gothic" panose="020F0302020204030204"/>
              </a:rPr>
              <a:t>cómo</a:t>
            </a:r>
            <a:r>
              <a:rPr lang="en-US" sz="2200" b="1" dirty="0">
                <a:latin typeface="Century Gothic" panose="020F0302020204030204"/>
              </a:rPr>
              <a:t> están </a:t>
            </a:r>
            <a:r>
              <a:rPr lang="en-US" sz="2200" b="1" dirty="0" err="1">
                <a:latin typeface="Century Gothic" panose="020F0302020204030204"/>
              </a:rPr>
              <a:t>tus</a:t>
            </a:r>
            <a:r>
              <a:rPr lang="en-US" sz="2200" b="1" dirty="0">
                <a:latin typeface="Century Gothic" panose="020F0302020204030204"/>
              </a:rPr>
              <a:t> </a:t>
            </a:r>
            <a:r>
              <a:rPr lang="en-US" sz="2200" b="1" dirty="0" err="1">
                <a:latin typeface="Century Gothic" panose="020F0302020204030204"/>
              </a:rPr>
              <a:t>compañeros</a:t>
            </a:r>
            <a:r>
              <a:rPr lang="en-US" sz="2200" b="1" dirty="0">
                <a:latin typeface="Century Gothic" panose="020F0302020204030204"/>
              </a:rPr>
              <a:t>.</a:t>
            </a:r>
            <a:endParaRPr kumimoji="0" lang="en-US" sz="2200" b="1" i="0" u="none" strike="noStrike" kern="1200" cap="none" spc="0" normalizeH="0" baseline="0" noProof="0" dirty="0">
              <a:ln>
                <a:noFill/>
              </a:ln>
              <a:effectLst/>
              <a:uLnTx/>
              <a:uFillTx/>
              <a:latin typeface="Century Gothic" panose="020F0302020204030204"/>
            </a:endParaRPr>
          </a:p>
        </p:txBody>
      </p:sp>
      <p:grpSp>
        <p:nvGrpSpPr>
          <p:cNvPr id="7" name="Group 6"/>
          <p:cNvGrpSpPr/>
          <p:nvPr/>
        </p:nvGrpSpPr>
        <p:grpSpPr>
          <a:xfrm>
            <a:off x="10782300" y="690724"/>
            <a:ext cx="1058220" cy="1076615"/>
            <a:chOff x="6118050" y="2911062"/>
            <a:chExt cx="1426493" cy="136677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8050" y="3169176"/>
              <a:ext cx="1291079" cy="85054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1738" y="2911062"/>
              <a:ext cx="822805" cy="1366770"/>
            </a:xfrm>
            <a:prstGeom prst="rect">
              <a:avLst/>
            </a:prstGeom>
          </p:spPr>
        </p:pic>
      </p:gr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0842" r="33698" b="59801"/>
          <a:stretch/>
        </p:blipFill>
        <p:spPr>
          <a:xfrm>
            <a:off x="9726079" y="389672"/>
            <a:ext cx="655977" cy="58402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5257" t="21378" b="39400"/>
          <a:stretch/>
        </p:blipFill>
        <p:spPr>
          <a:xfrm rot="17308951">
            <a:off x="7415602" y="140276"/>
            <a:ext cx="599811" cy="615579"/>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25723" r="64532" b="35753"/>
          <a:stretch/>
        </p:blipFill>
        <p:spPr>
          <a:xfrm rot="5214391">
            <a:off x="8298419" y="302542"/>
            <a:ext cx="653700" cy="658099"/>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1214" t="64581" r="54198" b="1"/>
          <a:stretch/>
        </p:blipFill>
        <p:spPr>
          <a:xfrm rot="7975323">
            <a:off x="9075513" y="63981"/>
            <a:ext cx="573726" cy="534069"/>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51451" t="57493" r="13088" b="-56525"/>
          <a:stretch/>
        </p:blipFill>
        <p:spPr>
          <a:xfrm rot="12778579">
            <a:off x="6914421" y="-515333"/>
            <a:ext cx="605122" cy="1536261"/>
          </a:xfrm>
          <a:prstGeom prst="rect">
            <a:avLst/>
          </a:prstGeom>
        </p:spPr>
      </p:pic>
      <p:sp>
        <p:nvSpPr>
          <p:cNvPr id="78" name="TextBox 77"/>
          <p:cNvSpPr txBox="1"/>
          <p:nvPr/>
        </p:nvSpPr>
        <p:spPr>
          <a:xfrm>
            <a:off x="6566870" y="2454578"/>
            <a:ext cx="5361273" cy="400110"/>
          </a:xfrm>
          <a:prstGeom prst="rect">
            <a:avLst/>
          </a:prstGeom>
          <a:noFill/>
        </p:spPr>
        <p:txBody>
          <a:bodyPr wrap="square" rtlCol="0">
            <a:spAutoFit/>
          </a:bodyPr>
          <a:lstStyle/>
          <a:p>
            <a:pPr algn="l"/>
            <a:r>
              <a:rPr lang="en-GB" sz="2000" b="1" dirty="0" err="1"/>
              <a:t>Nosotras</a:t>
            </a:r>
            <a:r>
              <a:rPr lang="en-GB" sz="2000" b="1" dirty="0"/>
              <a:t> </a:t>
            </a:r>
            <a:r>
              <a:rPr lang="en-GB" sz="2000" b="1" dirty="0" err="1"/>
              <a:t>tenemos</a:t>
            </a:r>
            <a:r>
              <a:rPr lang="en-GB" sz="2000" b="1" dirty="0"/>
              <a:t> </a:t>
            </a:r>
            <a:r>
              <a:rPr lang="en-GB" sz="2000" b="1" dirty="0" err="1"/>
              <a:t>sueño</a:t>
            </a:r>
            <a:r>
              <a:rPr lang="en-GB" sz="2000" b="1" dirty="0"/>
              <a:t>, </a:t>
            </a:r>
            <a:r>
              <a:rPr lang="en-GB" sz="2000" b="1" dirty="0" err="1"/>
              <a:t>pero</a:t>
            </a:r>
            <a:r>
              <a:rPr lang="en-GB" sz="2000" b="1" dirty="0"/>
              <a:t> </a:t>
            </a:r>
            <a:r>
              <a:rPr lang="en-GB" sz="2000" b="1" dirty="0" err="1"/>
              <a:t>ellos</a:t>
            </a:r>
            <a:r>
              <a:rPr lang="en-GB" sz="2000" b="1" dirty="0"/>
              <a:t> no. </a:t>
            </a:r>
          </a:p>
        </p:txBody>
      </p:sp>
      <p:sp>
        <p:nvSpPr>
          <p:cNvPr id="83" name="TextBox 82"/>
          <p:cNvSpPr txBox="1"/>
          <p:nvPr/>
        </p:nvSpPr>
        <p:spPr>
          <a:xfrm>
            <a:off x="6566870" y="2959403"/>
            <a:ext cx="5361273" cy="400110"/>
          </a:xfrm>
          <a:prstGeom prst="rect">
            <a:avLst/>
          </a:prstGeom>
          <a:noFill/>
        </p:spPr>
        <p:txBody>
          <a:bodyPr wrap="square" rtlCol="0">
            <a:spAutoFit/>
          </a:bodyPr>
          <a:lstStyle/>
          <a:p>
            <a:pPr algn="l"/>
            <a:r>
              <a:rPr lang="en-GB" sz="2000" b="1" dirty="0" err="1"/>
              <a:t>Nosotros</a:t>
            </a:r>
            <a:r>
              <a:rPr lang="en-GB" sz="2000" b="1" dirty="0"/>
              <a:t> </a:t>
            </a:r>
            <a:r>
              <a:rPr lang="en-GB" sz="2000" b="1" dirty="0" err="1"/>
              <a:t>tenemos</a:t>
            </a:r>
            <a:r>
              <a:rPr lang="en-GB" sz="2000" b="1" dirty="0"/>
              <a:t> </a:t>
            </a:r>
            <a:r>
              <a:rPr lang="en-GB" sz="2000" b="1" dirty="0" err="1"/>
              <a:t>razón</a:t>
            </a:r>
            <a:r>
              <a:rPr lang="en-GB" sz="2000" b="1" dirty="0"/>
              <a:t> y </a:t>
            </a:r>
            <a:r>
              <a:rPr lang="en-GB" sz="2000" b="1" dirty="0" err="1"/>
              <a:t>ellas</a:t>
            </a:r>
            <a:r>
              <a:rPr lang="en-GB" sz="2000" b="1" dirty="0"/>
              <a:t> no.</a:t>
            </a:r>
          </a:p>
        </p:txBody>
      </p:sp>
      <p:sp>
        <p:nvSpPr>
          <p:cNvPr id="84" name="TextBox 83"/>
          <p:cNvSpPr txBox="1"/>
          <p:nvPr/>
        </p:nvSpPr>
        <p:spPr>
          <a:xfrm>
            <a:off x="6597236" y="3351003"/>
            <a:ext cx="5070801" cy="707886"/>
          </a:xfrm>
          <a:prstGeom prst="rect">
            <a:avLst/>
          </a:prstGeom>
          <a:noFill/>
        </p:spPr>
        <p:txBody>
          <a:bodyPr wrap="square" rtlCol="0">
            <a:spAutoFit/>
          </a:bodyPr>
          <a:lstStyle/>
          <a:p>
            <a:pPr algn="l"/>
            <a:r>
              <a:rPr lang="en-GB" sz="2000" b="1" dirty="0" err="1"/>
              <a:t>Nosotros</a:t>
            </a:r>
            <a:r>
              <a:rPr lang="en-GB" sz="2000" b="1" dirty="0"/>
              <a:t> </a:t>
            </a:r>
            <a:r>
              <a:rPr lang="en-GB" sz="2000" b="1" dirty="0" err="1"/>
              <a:t>tenemos</a:t>
            </a:r>
            <a:r>
              <a:rPr lang="en-GB" sz="2000" b="1" dirty="0"/>
              <a:t> trece </a:t>
            </a:r>
            <a:r>
              <a:rPr lang="en-GB" sz="2000" b="1" dirty="0" err="1"/>
              <a:t>años</a:t>
            </a:r>
            <a:r>
              <a:rPr lang="en-GB" sz="2000" b="1" dirty="0"/>
              <a:t>. </a:t>
            </a:r>
            <a:r>
              <a:rPr lang="en-GB" sz="2000" b="1" dirty="0" err="1"/>
              <a:t>Ellas</a:t>
            </a:r>
            <a:r>
              <a:rPr lang="en-GB" sz="2000" b="1" dirty="0"/>
              <a:t> </a:t>
            </a:r>
            <a:r>
              <a:rPr lang="en-GB" sz="2000" b="1" dirty="0" err="1"/>
              <a:t>tienen</a:t>
            </a:r>
            <a:r>
              <a:rPr lang="en-GB" sz="2000" b="1" dirty="0"/>
              <a:t> </a:t>
            </a:r>
            <a:r>
              <a:rPr lang="en-GB" sz="2000" b="1" dirty="0" err="1"/>
              <a:t>catorce</a:t>
            </a:r>
            <a:r>
              <a:rPr lang="en-GB" sz="2000" b="1" dirty="0"/>
              <a:t> (</a:t>
            </a:r>
            <a:r>
              <a:rPr lang="en-GB" sz="2000" b="1" dirty="0" err="1"/>
              <a:t>años</a:t>
            </a:r>
            <a:r>
              <a:rPr lang="en-GB" sz="2000" b="1" dirty="0"/>
              <a:t>).</a:t>
            </a:r>
          </a:p>
        </p:txBody>
      </p:sp>
      <p:sp>
        <p:nvSpPr>
          <p:cNvPr id="86" name="TextBox 85"/>
          <p:cNvSpPr txBox="1"/>
          <p:nvPr/>
        </p:nvSpPr>
        <p:spPr>
          <a:xfrm>
            <a:off x="6597236" y="4063307"/>
            <a:ext cx="4486536" cy="400110"/>
          </a:xfrm>
          <a:prstGeom prst="rect">
            <a:avLst/>
          </a:prstGeom>
          <a:noFill/>
        </p:spPr>
        <p:txBody>
          <a:bodyPr wrap="square" rtlCol="0">
            <a:spAutoFit/>
          </a:bodyPr>
          <a:lstStyle/>
          <a:p>
            <a:pPr algn="l"/>
            <a:r>
              <a:rPr lang="en-GB" sz="2000" b="1" dirty="0" err="1"/>
              <a:t>Ellos</a:t>
            </a:r>
            <a:r>
              <a:rPr lang="en-GB" sz="2000" b="1" dirty="0"/>
              <a:t> </a:t>
            </a:r>
            <a:r>
              <a:rPr lang="en-GB" sz="2000" b="1" dirty="0" err="1"/>
              <a:t>tienen</a:t>
            </a:r>
            <a:r>
              <a:rPr lang="en-GB" sz="2000" b="1" dirty="0"/>
              <a:t> suerte y </a:t>
            </a:r>
            <a:r>
              <a:rPr lang="en-GB" sz="2000" b="1" dirty="0" err="1"/>
              <a:t>nosotras</a:t>
            </a:r>
            <a:r>
              <a:rPr lang="en-GB" sz="2000" b="1" dirty="0"/>
              <a:t> no.</a:t>
            </a:r>
          </a:p>
        </p:txBody>
      </p:sp>
      <p:sp>
        <p:nvSpPr>
          <p:cNvPr id="87" name="TextBox 86"/>
          <p:cNvSpPr txBox="1"/>
          <p:nvPr/>
        </p:nvSpPr>
        <p:spPr>
          <a:xfrm>
            <a:off x="6597236" y="4468437"/>
            <a:ext cx="4727116" cy="707886"/>
          </a:xfrm>
          <a:prstGeom prst="rect">
            <a:avLst/>
          </a:prstGeom>
          <a:noFill/>
        </p:spPr>
        <p:txBody>
          <a:bodyPr wrap="square" rtlCol="0">
            <a:spAutoFit/>
          </a:bodyPr>
          <a:lstStyle/>
          <a:p>
            <a:pPr algn="l"/>
            <a:r>
              <a:rPr lang="en-GB" sz="2000" b="1" dirty="0" err="1"/>
              <a:t>Nosotros</a:t>
            </a:r>
            <a:r>
              <a:rPr lang="en-GB" sz="2000" b="1" dirty="0"/>
              <a:t> </a:t>
            </a:r>
            <a:r>
              <a:rPr lang="en-GB" sz="2000" b="1" dirty="0" err="1"/>
              <a:t>tenemos</a:t>
            </a:r>
            <a:r>
              <a:rPr lang="en-GB" sz="2000" b="1" dirty="0"/>
              <a:t> mucho </a:t>
            </a:r>
            <a:r>
              <a:rPr lang="en-GB" sz="2000" b="1" dirty="0" err="1"/>
              <a:t>éxito</a:t>
            </a:r>
            <a:r>
              <a:rPr lang="en-GB" sz="2000" b="1" dirty="0"/>
              <a:t>, </a:t>
            </a:r>
            <a:r>
              <a:rPr lang="en-GB" sz="2000" b="1" dirty="0" err="1"/>
              <a:t>pero</a:t>
            </a:r>
            <a:r>
              <a:rPr lang="en-GB" sz="2000" b="1" dirty="0"/>
              <a:t> </a:t>
            </a:r>
            <a:r>
              <a:rPr lang="en-GB" sz="2000" b="1" dirty="0" err="1"/>
              <a:t>ellas</a:t>
            </a:r>
            <a:r>
              <a:rPr lang="en-GB" sz="2000" b="1" dirty="0"/>
              <a:t> no.</a:t>
            </a:r>
          </a:p>
        </p:txBody>
      </p:sp>
    </p:spTree>
    <p:extLst>
      <p:ext uri="{BB962C8B-B14F-4D97-AF65-F5344CB8AC3E}">
        <p14:creationId xmlns:p14="http://schemas.microsoft.com/office/powerpoint/2010/main" val="140375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3" grpId="0"/>
      <p:bldP spid="84" grpId="0"/>
      <p:bldP spid="86" grpId="0"/>
      <p:bldP spid="8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4)</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11">
            <a:extLst>
              <a:ext uri="{FF2B5EF4-FFF2-40B4-BE49-F238E27FC236}">
                <a16:creationId xmlns:a16="http://schemas.microsoft.com/office/drawing/2014/main" id="{4A81600A-B15D-493E-8A60-FC06485D6D05}"/>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Y8 Term 1.2 Week 1</a:t>
            </a:r>
            <a:b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Y8 Term 1.1 Week 3</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93472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lue Rounded Rectangle With Number 13 Clip 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40" y="1463275"/>
            <a:ext cx="2828925" cy="23336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09956" y="258166"/>
            <a:ext cx="1418187"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9195" y="1531955"/>
            <a:ext cx="2675469" cy="206011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3993" y="1547218"/>
            <a:ext cx="2720378" cy="223071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902" y="4119541"/>
            <a:ext cx="2675469" cy="2060111"/>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162" y="4121484"/>
            <a:ext cx="2746970" cy="2192026"/>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9911" y="3982332"/>
            <a:ext cx="2675469" cy="2220639"/>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24672" y="3959147"/>
            <a:ext cx="2859019" cy="2220505"/>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4476" y="1547218"/>
            <a:ext cx="2719705" cy="2212027"/>
          </a:xfrm>
          <a:prstGeom prst="rect">
            <a:avLst/>
          </a:prstGeom>
        </p:spPr>
      </p:pic>
      <p:grpSp>
        <p:nvGrpSpPr>
          <p:cNvPr id="3" name="Group 2">
            <a:extLst>
              <a:ext uri="{FF2B5EF4-FFF2-40B4-BE49-F238E27FC236}">
                <a16:creationId xmlns:a16="http://schemas.microsoft.com/office/drawing/2014/main" id="{CA0CB4FF-6457-49CA-9A5F-E84075AB03A0}"/>
              </a:ext>
            </a:extLst>
          </p:cNvPr>
          <p:cNvGrpSpPr/>
          <p:nvPr/>
        </p:nvGrpSpPr>
        <p:grpSpPr>
          <a:xfrm>
            <a:off x="317452" y="3196111"/>
            <a:ext cx="396000" cy="396000"/>
            <a:chOff x="317452" y="3196111"/>
            <a:chExt cx="396000" cy="396000"/>
          </a:xfrm>
        </p:grpSpPr>
        <p:sp>
          <p:nvSpPr>
            <p:cNvPr id="27" name="Action Button: Custom 16">
              <a:hlinkClick r:id="" action="ppaction://noaction" highlightClick="1">
                <a:snd r:embed="rId11" name="trece.wav"/>
              </a:hlinkClick>
              <a:extLst>
                <a:ext uri="{FF2B5EF4-FFF2-40B4-BE49-F238E27FC236}">
                  <a16:creationId xmlns:a16="http://schemas.microsoft.com/office/drawing/2014/main" id="{07BF8C7A-85C3-B348-9105-B6C7D7A99279}"/>
                </a:ext>
              </a:extLst>
            </p:cNvPr>
            <p:cNvSpPr/>
            <p:nvPr/>
          </p:nvSpPr>
          <p:spPr>
            <a:xfrm>
              <a:off x="317452" y="319611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Isosceles Triangle 27">
              <a:hlinkClick r:id="" action="ppaction://noaction">
                <a:snd r:embed="rId11" name="trece.wav"/>
              </a:hlinkClick>
            </p:cNvPr>
            <p:cNvSpPr/>
            <p:nvPr/>
          </p:nvSpPr>
          <p:spPr>
            <a:xfrm rot="5400000">
              <a:off x="350957" y="3240396"/>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1964EAAB-D7E8-465C-AFF0-1CAAEB2CD1AF}"/>
              </a:ext>
            </a:extLst>
          </p:cNvPr>
          <p:cNvGrpSpPr/>
          <p:nvPr/>
        </p:nvGrpSpPr>
        <p:grpSpPr>
          <a:xfrm>
            <a:off x="3279195" y="3153210"/>
            <a:ext cx="396000" cy="396000"/>
            <a:chOff x="3279195" y="3153210"/>
            <a:chExt cx="396000" cy="396000"/>
          </a:xfrm>
        </p:grpSpPr>
        <p:sp>
          <p:nvSpPr>
            <p:cNvPr id="33" name="Action Button: Custom 16">
              <a:hlinkClick r:id="" action="ppaction://noaction" highlightClick="1">
                <a:snd r:embed="rId12" name="catorce.wav"/>
              </a:hlinkClick>
              <a:extLst>
                <a:ext uri="{FF2B5EF4-FFF2-40B4-BE49-F238E27FC236}">
                  <a16:creationId xmlns:a16="http://schemas.microsoft.com/office/drawing/2014/main" id="{07BF8C7A-85C3-B348-9105-B6C7D7A99279}"/>
                </a:ext>
              </a:extLst>
            </p:cNvPr>
            <p:cNvSpPr/>
            <p:nvPr/>
          </p:nvSpPr>
          <p:spPr>
            <a:xfrm>
              <a:off x="3279195" y="315321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Isosceles Triangle 33">
              <a:hlinkClick r:id="" action="ppaction://noaction">
                <a:snd r:embed="rId12" name="catorce.wav"/>
              </a:hlinkClick>
            </p:cNvPr>
            <p:cNvSpPr/>
            <p:nvPr/>
          </p:nvSpPr>
          <p:spPr>
            <a:xfrm rot="5400000">
              <a:off x="3312700" y="3197495"/>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446A8828-D31B-4E7D-A613-8D72D5EA020D}"/>
              </a:ext>
            </a:extLst>
          </p:cNvPr>
          <p:cNvGrpSpPr/>
          <p:nvPr/>
        </p:nvGrpSpPr>
        <p:grpSpPr>
          <a:xfrm>
            <a:off x="6275588" y="3110309"/>
            <a:ext cx="396000" cy="396000"/>
            <a:chOff x="6275588" y="3110309"/>
            <a:chExt cx="396000" cy="396000"/>
          </a:xfrm>
        </p:grpSpPr>
        <p:sp>
          <p:nvSpPr>
            <p:cNvPr id="36" name="Action Button: Custom 16">
              <a:hlinkClick r:id="" action="ppaction://noaction" highlightClick="1">
                <a:snd r:embed="rId13" name="quince.wav"/>
              </a:hlinkClick>
              <a:extLst>
                <a:ext uri="{FF2B5EF4-FFF2-40B4-BE49-F238E27FC236}">
                  <a16:creationId xmlns:a16="http://schemas.microsoft.com/office/drawing/2014/main" id="{07BF8C7A-85C3-B348-9105-B6C7D7A99279}"/>
                </a:ext>
              </a:extLst>
            </p:cNvPr>
            <p:cNvSpPr/>
            <p:nvPr/>
          </p:nvSpPr>
          <p:spPr>
            <a:xfrm>
              <a:off x="6275588" y="311030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Isosceles Triangle 36">
              <a:hlinkClick r:id="" action="ppaction://noaction">
                <a:snd r:embed="rId13" name="quince.wav"/>
              </a:hlinkClick>
            </p:cNvPr>
            <p:cNvSpPr/>
            <p:nvPr/>
          </p:nvSpPr>
          <p:spPr>
            <a:xfrm rot="5400000">
              <a:off x="6309093" y="3154594"/>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3" name="Group 12">
            <a:extLst>
              <a:ext uri="{FF2B5EF4-FFF2-40B4-BE49-F238E27FC236}">
                <a16:creationId xmlns:a16="http://schemas.microsoft.com/office/drawing/2014/main" id="{C078743E-7E46-44C5-B645-9DFA2294ACF1}"/>
              </a:ext>
            </a:extLst>
          </p:cNvPr>
          <p:cNvGrpSpPr/>
          <p:nvPr/>
        </p:nvGrpSpPr>
        <p:grpSpPr>
          <a:xfrm>
            <a:off x="9296068" y="3100913"/>
            <a:ext cx="396000" cy="396000"/>
            <a:chOff x="9296068" y="3100913"/>
            <a:chExt cx="396000" cy="396000"/>
          </a:xfrm>
        </p:grpSpPr>
        <p:sp>
          <p:nvSpPr>
            <p:cNvPr id="39" name="Action Button: Custom 16">
              <a:hlinkClick r:id="" action="ppaction://noaction" highlightClick="1">
                <a:snd r:embed="rId14" name="dieciséis.wav"/>
              </a:hlinkClick>
              <a:extLst>
                <a:ext uri="{FF2B5EF4-FFF2-40B4-BE49-F238E27FC236}">
                  <a16:creationId xmlns:a16="http://schemas.microsoft.com/office/drawing/2014/main" id="{07BF8C7A-85C3-B348-9105-B6C7D7A99279}"/>
                </a:ext>
              </a:extLst>
            </p:cNvPr>
            <p:cNvSpPr/>
            <p:nvPr/>
          </p:nvSpPr>
          <p:spPr>
            <a:xfrm>
              <a:off x="9296068" y="310091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Isosceles Triangle 39">
              <a:hlinkClick r:id="" action="ppaction://noaction">
                <a:snd r:embed="rId14" name="dieciséis.wav"/>
              </a:hlinkClick>
            </p:cNvPr>
            <p:cNvSpPr/>
            <p:nvPr/>
          </p:nvSpPr>
          <p:spPr>
            <a:xfrm rot="5400000">
              <a:off x="9329573" y="3145198"/>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7C5BA63D-A6DD-4E94-86C7-0359CF797411}"/>
              </a:ext>
            </a:extLst>
          </p:cNvPr>
          <p:cNvGrpSpPr/>
          <p:nvPr/>
        </p:nvGrpSpPr>
        <p:grpSpPr>
          <a:xfrm>
            <a:off x="274999" y="5810748"/>
            <a:ext cx="396000" cy="396000"/>
            <a:chOff x="274999" y="5810748"/>
            <a:chExt cx="396000" cy="396000"/>
          </a:xfrm>
        </p:grpSpPr>
        <p:sp>
          <p:nvSpPr>
            <p:cNvPr id="42" name="Action Button: Custom 16">
              <a:hlinkClick r:id="" action="ppaction://noaction" highlightClick="1">
                <a:snd r:embed="rId15" name="diecisiete.wav"/>
              </a:hlinkClick>
              <a:extLst>
                <a:ext uri="{FF2B5EF4-FFF2-40B4-BE49-F238E27FC236}">
                  <a16:creationId xmlns:a16="http://schemas.microsoft.com/office/drawing/2014/main" id="{07BF8C7A-85C3-B348-9105-B6C7D7A99279}"/>
                </a:ext>
              </a:extLst>
            </p:cNvPr>
            <p:cNvSpPr/>
            <p:nvPr/>
          </p:nvSpPr>
          <p:spPr>
            <a:xfrm>
              <a:off x="274999" y="581074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Isosceles Triangle 42">
              <a:hlinkClick r:id="" action="ppaction://noaction">
                <a:snd r:embed="rId15" name="diecisiete.wav"/>
              </a:hlinkClick>
            </p:cNvPr>
            <p:cNvSpPr/>
            <p:nvPr/>
          </p:nvSpPr>
          <p:spPr>
            <a:xfrm rot="5400000">
              <a:off x="308504" y="5855033"/>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5F938B45-A67B-408E-BEB5-758109E608DE}"/>
              </a:ext>
            </a:extLst>
          </p:cNvPr>
          <p:cNvGrpSpPr/>
          <p:nvPr/>
        </p:nvGrpSpPr>
        <p:grpSpPr>
          <a:xfrm>
            <a:off x="3052283" y="5834858"/>
            <a:ext cx="396000" cy="396000"/>
            <a:chOff x="3052283" y="5834858"/>
            <a:chExt cx="396000" cy="396000"/>
          </a:xfrm>
        </p:grpSpPr>
        <p:sp>
          <p:nvSpPr>
            <p:cNvPr id="45" name="Action Button: Custom 16">
              <a:hlinkClick r:id="" action="ppaction://noaction" highlightClick="1">
                <a:snd r:embed="rId16" name="dieciocho.wav"/>
              </a:hlinkClick>
              <a:extLst>
                <a:ext uri="{FF2B5EF4-FFF2-40B4-BE49-F238E27FC236}">
                  <a16:creationId xmlns:a16="http://schemas.microsoft.com/office/drawing/2014/main" id="{07BF8C7A-85C3-B348-9105-B6C7D7A99279}"/>
                </a:ext>
              </a:extLst>
            </p:cNvPr>
            <p:cNvSpPr/>
            <p:nvPr/>
          </p:nvSpPr>
          <p:spPr>
            <a:xfrm>
              <a:off x="3052283" y="583485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Isosceles Triangle 45">
              <a:hlinkClick r:id="" action="ppaction://noaction">
                <a:snd r:embed="rId16" name="dieciocho.wav"/>
              </a:hlinkClick>
            </p:cNvPr>
            <p:cNvSpPr/>
            <p:nvPr/>
          </p:nvSpPr>
          <p:spPr>
            <a:xfrm rot="5400000">
              <a:off x="3085788" y="5879143"/>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1" name="Group 10">
            <a:extLst>
              <a:ext uri="{FF2B5EF4-FFF2-40B4-BE49-F238E27FC236}">
                <a16:creationId xmlns:a16="http://schemas.microsoft.com/office/drawing/2014/main" id="{0E27366B-0C26-4F73-B71C-0DD7C63D017B}"/>
              </a:ext>
            </a:extLst>
          </p:cNvPr>
          <p:cNvGrpSpPr/>
          <p:nvPr/>
        </p:nvGrpSpPr>
        <p:grpSpPr>
          <a:xfrm>
            <a:off x="6099959" y="5779724"/>
            <a:ext cx="396000" cy="396000"/>
            <a:chOff x="6099959" y="5779724"/>
            <a:chExt cx="396000" cy="396000"/>
          </a:xfrm>
        </p:grpSpPr>
        <p:sp>
          <p:nvSpPr>
            <p:cNvPr id="48" name="Action Button: Custom 16">
              <a:hlinkClick r:id="" action="ppaction://noaction" highlightClick="1">
                <a:snd r:embed="rId17" name="diecinueve.wav"/>
              </a:hlinkClick>
              <a:extLst>
                <a:ext uri="{FF2B5EF4-FFF2-40B4-BE49-F238E27FC236}">
                  <a16:creationId xmlns:a16="http://schemas.microsoft.com/office/drawing/2014/main" id="{07BF8C7A-85C3-B348-9105-B6C7D7A99279}"/>
                </a:ext>
              </a:extLst>
            </p:cNvPr>
            <p:cNvSpPr/>
            <p:nvPr/>
          </p:nvSpPr>
          <p:spPr>
            <a:xfrm>
              <a:off x="6099959" y="577972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Isosceles Triangle 48">
              <a:hlinkClick r:id="" action="ppaction://noaction">
                <a:snd r:embed="rId17" name="diecinueve.wav"/>
              </a:hlinkClick>
            </p:cNvPr>
            <p:cNvSpPr/>
            <p:nvPr/>
          </p:nvSpPr>
          <p:spPr>
            <a:xfrm rot="5400000">
              <a:off x="6133464" y="5824009"/>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D94C0F54-6758-43CE-BC7D-BD8955B5909C}"/>
              </a:ext>
            </a:extLst>
          </p:cNvPr>
          <p:cNvGrpSpPr/>
          <p:nvPr/>
        </p:nvGrpSpPr>
        <p:grpSpPr>
          <a:xfrm>
            <a:off x="9224672" y="5727733"/>
            <a:ext cx="396000" cy="396000"/>
            <a:chOff x="9224672" y="5727733"/>
            <a:chExt cx="396000" cy="396000"/>
          </a:xfrm>
        </p:grpSpPr>
        <p:sp>
          <p:nvSpPr>
            <p:cNvPr id="51" name="Action Button: Custom 16">
              <a:hlinkClick r:id="" action="ppaction://noaction" highlightClick="1">
                <a:snd r:embed="rId18" name="veinte.wav"/>
              </a:hlinkClick>
              <a:extLst>
                <a:ext uri="{FF2B5EF4-FFF2-40B4-BE49-F238E27FC236}">
                  <a16:creationId xmlns:a16="http://schemas.microsoft.com/office/drawing/2014/main" id="{07BF8C7A-85C3-B348-9105-B6C7D7A99279}"/>
                </a:ext>
              </a:extLst>
            </p:cNvPr>
            <p:cNvSpPr/>
            <p:nvPr/>
          </p:nvSpPr>
          <p:spPr>
            <a:xfrm>
              <a:off x="9224672" y="572773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Isosceles Triangle 51">
              <a:hlinkClick r:id="" action="ppaction://noaction">
                <a:snd r:embed="rId18" name="veinte.wav"/>
              </a:hlinkClick>
            </p:cNvPr>
            <p:cNvSpPr/>
            <p:nvPr/>
          </p:nvSpPr>
          <p:spPr>
            <a:xfrm rot="5400000">
              <a:off x="9258177" y="5772018"/>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43563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Blue Rounded Rectangle With Number 13 Clip 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229" y="1216578"/>
            <a:ext cx="2828925" cy="23584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13557"/>
            <a:ext cx="4726379" cy="647577"/>
          </a:xfrm>
        </p:spPr>
        <p:txBody>
          <a:bodyPr>
            <a:normAutofit fontScale="90000"/>
          </a:bodyPr>
          <a:lstStyle/>
          <a:p>
            <a:r>
              <a:rPr lang="en-GB" sz="3600" b="1" dirty="0">
                <a:solidFill>
                  <a:schemeClr val="bg1"/>
                </a:solidFill>
              </a:rPr>
              <a:t>¿</a:t>
            </a:r>
            <a:r>
              <a:rPr lang="en-GB" sz="3600" b="1" dirty="0" err="1">
                <a:solidFill>
                  <a:schemeClr val="bg1"/>
                </a:solidFill>
              </a:rPr>
              <a:t>Cuál</a:t>
            </a:r>
            <a:r>
              <a:rPr lang="en-GB" sz="3600" b="1" dirty="0">
                <a:solidFill>
                  <a:schemeClr val="bg1"/>
                </a:solidFill>
              </a:rPr>
              <a:t> es el </a:t>
            </a:r>
            <a:r>
              <a:rPr lang="en-GB" sz="3600" b="1" dirty="0" err="1">
                <a:solidFill>
                  <a:schemeClr val="bg1"/>
                </a:solidFill>
              </a:rPr>
              <a:t>número</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09956" y="258166"/>
            <a:ext cx="1418187"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5171" y="1253572"/>
            <a:ext cx="2675469" cy="206011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9969" y="1268835"/>
            <a:ext cx="2720378" cy="223071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77" y="3887276"/>
            <a:ext cx="2675469" cy="2060111"/>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2389" y="3887276"/>
            <a:ext cx="2746970" cy="2192026"/>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7522" y="3795260"/>
            <a:ext cx="2675469" cy="2220639"/>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1947" y="3726882"/>
            <a:ext cx="2859019" cy="2220505"/>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70452" y="1268835"/>
            <a:ext cx="2719705" cy="2212027"/>
          </a:xfrm>
          <a:prstGeom prst="rect">
            <a:avLst/>
          </a:prstGeom>
        </p:spPr>
      </p:pic>
      <p:sp>
        <p:nvSpPr>
          <p:cNvPr id="53" name="TextBox 52"/>
          <p:cNvSpPr txBox="1"/>
          <p:nvPr/>
        </p:nvSpPr>
        <p:spPr>
          <a:xfrm>
            <a:off x="3099787" y="3150758"/>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err="1"/>
              <a:t>catorce</a:t>
            </a:r>
            <a:endParaRPr lang="en-GB" sz="3600" b="1" dirty="0"/>
          </a:p>
        </p:txBody>
      </p:sp>
      <p:sp>
        <p:nvSpPr>
          <p:cNvPr id="54" name="TextBox 53"/>
          <p:cNvSpPr txBox="1"/>
          <p:nvPr/>
        </p:nvSpPr>
        <p:spPr>
          <a:xfrm>
            <a:off x="124062" y="3150758"/>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a:t>trece</a:t>
            </a:r>
          </a:p>
        </p:txBody>
      </p:sp>
      <p:sp>
        <p:nvSpPr>
          <p:cNvPr id="55" name="TextBox 54"/>
          <p:cNvSpPr txBox="1"/>
          <p:nvPr/>
        </p:nvSpPr>
        <p:spPr>
          <a:xfrm>
            <a:off x="6107186" y="3150758"/>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a:t>quince</a:t>
            </a:r>
          </a:p>
        </p:txBody>
      </p:sp>
      <p:sp>
        <p:nvSpPr>
          <p:cNvPr id="56" name="TextBox 55"/>
          <p:cNvSpPr txBox="1"/>
          <p:nvPr/>
        </p:nvSpPr>
        <p:spPr>
          <a:xfrm>
            <a:off x="9137040" y="3148929"/>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a:t>dieciséis</a:t>
            </a:r>
          </a:p>
        </p:txBody>
      </p:sp>
      <p:sp>
        <p:nvSpPr>
          <p:cNvPr id="57" name="TextBox 56"/>
          <p:cNvSpPr txBox="1"/>
          <p:nvPr/>
        </p:nvSpPr>
        <p:spPr>
          <a:xfrm>
            <a:off x="62620" y="5613274"/>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err="1"/>
              <a:t>diecisiete</a:t>
            </a:r>
            <a:endParaRPr lang="en-GB" sz="3600" b="1" dirty="0"/>
          </a:p>
        </p:txBody>
      </p:sp>
      <p:sp>
        <p:nvSpPr>
          <p:cNvPr id="58" name="TextBox 57"/>
          <p:cNvSpPr txBox="1"/>
          <p:nvPr/>
        </p:nvSpPr>
        <p:spPr>
          <a:xfrm>
            <a:off x="3053176" y="5613276"/>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err="1"/>
              <a:t>dieciocho</a:t>
            </a:r>
            <a:endParaRPr lang="en-GB" sz="3600" b="1" dirty="0"/>
          </a:p>
        </p:txBody>
      </p:sp>
      <p:sp>
        <p:nvSpPr>
          <p:cNvPr id="59" name="TextBox 58"/>
          <p:cNvSpPr txBox="1"/>
          <p:nvPr/>
        </p:nvSpPr>
        <p:spPr>
          <a:xfrm>
            <a:off x="6135453" y="5613274"/>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err="1"/>
              <a:t>diecinueve</a:t>
            </a:r>
            <a:endParaRPr lang="en-GB" sz="3600" b="1" dirty="0"/>
          </a:p>
        </p:txBody>
      </p:sp>
      <p:sp>
        <p:nvSpPr>
          <p:cNvPr id="60" name="TextBox 59"/>
          <p:cNvSpPr txBox="1"/>
          <p:nvPr/>
        </p:nvSpPr>
        <p:spPr>
          <a:xfrm>
            <a:off x="9247678" y="5624221"/>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err="1"/>
              <a:t>veinte</a:t>
            </a:r>
            <a:endParaRPr lang="en-GB" sz="3600" b="1" dirty="0"/>
          </a:p>
        </p:txBody>
      </p:sp>
    </p:spTree>
    <p:extLst>
      <p:ext uri="{BB962C8B-B14F-4D97-AF65-F5344CB8AC3E}">
        <p14:creationId xmlns:p14="http://schemas.microsoft.com/office/powerpoint/2010/main" val="662588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Tener [revisited]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326201" y="1622426"/>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In Spanish the verb </a:t>
            </a:r>
            <a:r>
              <a:rPr lang="en-GB" sz="2800" b="1" i="1" dirty="0">
                <a:latin typeface="Century Gothic" panose="020B0502020202020204" pitchFamily="34" charset="0"/>
              </a:rPr>
              <a:t>tener</a:t>
            </a:r>
            <a:r>
              <a:rPr lang="en-GB" sz="2800" dirty="0">
                <a:latin typeface="Century Gothic" panose="020B0502020202020204" pitchFamily="34" charset="0"/>
              </a:rPr>
              <a:t> means</a:t>
            </a:r>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 =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____________________.</a:t>
            </a:r>
          </a:p>
        </p:txBody>
      </p:sp>
      <p:sp>
        <p:nvSpPr>
          <p:cNvPr id="8" name="TextBox 7"/>
          <p:cNvSpPr txBox="1"/>
          <p:nvPr/>
        </p:nvSpPr>
        <p:spPr>
          <a:xfrm>
            <a:off x="6566870" y="1515730"/>
            <a:ext cx="4131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Century Gothic" panose="020B0502020202020204" pitchFamily="34" charset="0"/>
              </a:rPr>
              <a:t>to have / having</a:t>
            </a:r>
            <a:endParaRPr kumimoji="0" lang="en-GB" sz="2800" b="1" i="0" u="none" strike="noStrike" kern="1200" cap="none" spc="0" normalizeH="0" baseline="0" noProof="0" dirty="0">
              <a:ln>
                <a:noFill/>
              </a:ln>
              <a:effectLst/>
              <a:uLnTx/>
              <a:uFillTx/>
              <a:latin typeface="Century Gothic" panose="020B0502020202020204" pitchFamily="34" charset="0"/>
            </a:endParaRPr>
          </a:p>
        </p:txBody>
      </p:sp>
      <p:sp>
        <p:nvSpPr>
          <p:cNvPr id="9" name="TextBox 8"/>
          <p:cNvSpPr txBox="1"/>
          <p:nvPr/>
        </p:nvSpPr>
        <p:spPr>
          <a:xfrm>
            <a:off x="326201" y="2500636"/>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I</a:t>
            </a:r>
            <a:r>
              <a:rPr kumimoji="0" lang="en-GB" sz="2800" b="1" i="0" u="none" strike="noStrike" kern="1200" cap="none" spc="0" normalizeH="0" noProof="0" dirty="0">
                <a:ln>
                  <a:noFill/>
                </a:ln>
                <a:effectLst/>
                <a:uLnTx/>
                <a:uFillTx/>
                <a:latin typeface="Century Gothic" panose="020B0502020202020204" pitchFamily="34" charset="0"/>
                <a:ea typeface="+mn-ea"/>
                <a:cs typeface="+mn-cs"/>
              </a:rPr>
              <a:t> have </a:t>
            </a:r>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_________________</a:t>
            </a:r>
          </a:p>
        </p:txBody>
      </p:sp>
      <p:sp>
        <p:nvSpPr>
          <p:cNvPr id="10" name="TextBox 9"/>
          <p:cNvSpPr txBox="1"/>
          <p:nvPr/>
        </p:nvSpPr>
        <p:spPr>
          <a:xfrm>
            <a:off x="3035430" y="2437985"/>
            <a:ext cx="18405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latin typeface="Century Gothic" panose="020B0502020202020204" pitchFamily="34" charset="0"/>
              </a:rPr>
              <a:t>tengo</a:t>
            </a:r>
            <a:endParaRPr kumimoji="0" lang="en-GB" sz="2800" b="1" i="0" u="none" strike="noStrike" kern="1200" cap="none" spc="0" normalizeH="0" baseline="0" noProof="0" dirty="0">
              <a:ln>
                <a:noFill/>
              </a:ln>
              <a:effectLst/>
              <a:uLnTx/>
              <a:uFillTx/>
              <a:latin typeface="Century Gothic" panose="020B0502020202020204" pitchFamily="34" charset="0"/>
            </a:endParaRPr>
          </a:p>
        </p:txBody>
      </p:sp>
      <p:sp>
        <p:nvSpPr>
          <p:cNvPr id="11" name="TextBox 10"/>
          <p:cNvSpPr txBox="1"/>
          <p:nvPr/>
        </p:nvSpPr>
        <p:spPr>
          <a:xfrm>
            <a:off x="343342" y="3263901"/>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Century Gothic" panose="020B0502020202020204" pitchFamily="34" charset="0"/>
              </a:rPr>
              <a:t>you</a:t>
            </a:r>
            <a:r>
              <a:rPr kumimoji="0" lang="en-GB" sz="2800" b="1" i="0" u="none" strike="noStrike" kern="1200" cap="none" spc="0" normalizeH="0" noProof="0" dirty="0">
                <a:ln>
                  <a:noFill/>
                </a:ln>
                <a:effectLst/>
                <a:uLnTx/>
                <a:uFillTx/>
                <a:latin typeface="Century Gothic" panose="020B0502020202020204" pitchFamily="34" charset="0"/>
              </a:rPr>
              <a:t> have </a:t>
            </a:r>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______________</a:t>
            </a:r>
          </a:p>
        </p:txBody>
      </p:sp>
      <p:sp>
        <p:nvSpPr>
          <p:cNvPr id="12" name="TextBox 11"/>
          <p:cNvSpPr txBox="1"/>
          <p:nvPr/>
        </p:nvSpPr>
        <p:spPr>
          <a:xfrm>
            <a:off x="3035430" y="3203029"/>
            <a:ext cx="14190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latin typeface="Century Gothic" panose="020B0502020202020204" pitchFamily="34" charset="0"/>
              </a:rPr>
              <a:t>tienes</a:t>
            </a:r>
            <a:endParaRPr kumimoji="0" lang="en-GB" sz="2800" b="1" i="0" u="none" strike="noStrike" kern="1200" cap="none" spc="0" normalizeH="0" baseline="0" noProof="0" dirty="0">
              <a:ln>
                <a:noFill/>
              </a:ln>
              <a:effectLst/>
              <a:uLnTx/>
              <a:uFillTx/>
              <a:latin typeface="Century Gothic" panose="020B0502020202020204" pitchFamily="34" charset="0"/>
            </a:endParaRPr>
          </a:p>
        </p:txBody>
      </p:sp>
      <p:sp>
        <p:nvSpPr>
          <p:cNvPr id="13" name="TextBox 12"/>
          <p:cNvSpPr txBox="1"/>
          <p:nvPr/>
        </p:nvSpPr>
        <p:spPr>
          <a:xfrm>
            <a:off x="3008543" y="4083816"/>
            <a:ext cx="13063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latin typeface="Century Gothic" panose="020B0502020202020204" pitchFamily="34" charset="0"/>
              </a:rPr>
              <a:t>tiene</a:t>
            </a:r>
            <a:endParaRPr kumimoji="0" lang="en-GB" sz="2800" b="1" i="0" u="none" strike="noStrike" kern="1200" cap="none" spc="0" normalizeH="0" baseline="0" noProof="0" dirty="0">
              <a:ln>
                <a:noFill/>
              </a:ln>
              <a:effectLst/>
              <a:uLnTx/>
              <a:uFillTx/>
              <a:latin typeface="Century Gothic" panose="020B0502020202020204" pitchFamily="34" charset="0"/>
            </a:endParaRPr>
          </a:p>
        </p:txBody>
      </p:sp>
      <p:sp>
        <p:nvSpPr>
          <p:cNvPr id="14" name="TextBox 13"/>
          <p:cNvSpPr txBox="1"/>
          <p:nvPr/>
        </p:nvSpPr>
        <p:spPr>
          <a:xfrm>
            <a:off x="343342" y="4144636"/>
            <a:ext cx="60494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latin typeface="Century Gothic" panose="020B0502020202020204" pitchFamily="34" charset="0"/>
              </a:rPr>
              <a:t>he </a:t>
            </a:r>
            <a:r>
              <a:rPr kumimoji="0" lang="en-GB" sz="2800" b="1" i="0" u="none" strike="noStrike" kern="1200" cap="none" spc="0" normalizeH="0" noProof="0" dirty="0">
                <a:ln>
                  <a:noFill/>
                </a:ln>
                <a:effectLst/>
                <a:uLnTx/>
                <a:uFillTx/>
                <a:latin typeface="Century Gothic" panose="020B0502020202020204" pitchFamily="34" charset="0"/>
              </a:rPr>
              <a:t>has </a:t>
            </a:r>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_________________</a:t>
            </a:r>
          </a:p>
        </p:txBody>
      </p:sp>
      <p:sp>
        <p:nvSpPr>
          <p:cNvPr id="15" name="TextBox 14"/>
          <p:cNvSpPr txBox="1"/>
          <p:nvPr/>
        </p:nvSpPr>
        <p:spPr>
          <a:xfrm>
            <a:off x="326201" y="4982677"/>
            <a:ext cx="60494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latin typeface="Century Gothic" panose="020B0502020202020204" pitchFamily="34" charset="0"/>
              </a:rPr>
              <a:t>she </a:t>
            </a:r>
            <a:r>
              <a:rPr kumimoji="0" lang="en-GB" sz="2800" b="1" i="0" u="none" strike="noStrike" kern="1200" cap="none" spc="0" normalizeH="0" noProof="0" dirty="0">
                <a:ln>
                  <a:noFill/>
                </a:ln>
                <a:effectLst/>
                <a:uLnTx/>
                <a:uFillTx/>
                <a:latin typeface="Century Gothic" panose="020B0502020202020204" pitchFamily="34" charset="0"/>
              </a:rPr>
              <a:t>has </a:t>
            </a:r>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________________</a:t>
            </a:r>
          </a:p>
        </p:txBody>
      </p:sp>
      <p:sp>
        <p:nvSpPr>
          <p:cNvPr id="16" name="TextBox 15"/>
          <p:cNvSpPr txBox="1"/>
          <p:nvPr/>
        </p:nvSpPr>
        <p:spPr>
          <a:xfrm>
            <a:off x="3008543" y="4903731"/>
            <a:ext cx="13063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latin typeface="Century Gothic" panose="020B0502020202020204" pitchFamily="34" charset="0"/>
              </a:rPr>
              <a:t>tiene</a:t>
            </a:r>
            <a:endParaRPr kumimoji="0" lang="en-GB" sz="2800" b="1" i="0" u="none" strike="noStrike" kern="1200" cap="none" spc="0" normalizeH="0" baseline="0" noProof="0" dirty="0">
              <a:ln>
                <a:noFill/>
              </a:ln>
              <a:effectLst/>
              <a:uLnTx/>
              <a:uFillTx/>
              <a:latin typeface="Century Gothic" panose="020B0502020202020204" pitchFamily="34" charset="0"/>
            </a:endParaRPr>
          </a:p>
        </p:txBody>
      </p:sp>
      <p:sp>
        <p:nvSpPr>
          <p:cNvPr id="3" name="Rounded Rectangular Callout 2"/>
          <p:cNvSpPr/>
          <p:nvPr/>
        </p:nvSpPr>
        <p:spPr>
          <a:xfrm>
            <a:off x="6649156" y="2380513"/>
            <a:ext cx="4731951" cy="2719061"/>
          </a:xfrm>
          <a:prstGeom prst="wedgeRoundRectCallout">
            <a:avLst>
              <a:gd name="adj1" fmla="val -74457"/>
              <a:gd name="adj2" fmla="val 13738"/>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Remember, when comparing different people, subject pronouns (I, you, etc.) are used in Spanish to add clarity about who the verb refers to.</a:t>
            </a:r>
          </a:p>
        </p:txBody>
      </p:sp>
      <p:sp>
        <p:nvSpPr>
          <p:cNvPr id="18" name="Oval 17"/>
          <p:cNvSpPr/>
          <p:nvPr/>
        </p:nvSpPr>
        <p:spPr>
          <a:xfrm>
            <a:off x="5766372" y="5623367"/>
            <a:ext cx="601579" cy="580261"/>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Oval 18"/>
          <p:cNvSpPr/>
          <p:nvPr/>
        </p:nvSpPr>
        <p:spPr>
          <a:xfrm>
            <a:off x="9364412" y="5630318"/>
            <a:ext cx="601579" cy="580261"/>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Box 20"/>
          <p:cNvSpPr txBox="1"/>
          <p:nvPr/>
        </p:nvSpPr>
        <p:spPr>
          <a:xfrm>
            <a:off x="2476750" y="2435474"/>
            <a:ext cx="7026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latin typeface="Century Gothic" panose="020B0502020202020204" pitchFamily="34" charset="0"/>
              </a:rPr>
              <a:t>yo</a:t>
            </a:r>
            <a:endParaRPr kumimoji="0" lang="en-GB" sz="2800" b="1" i="0" u="none" strike="noStrike" kern="1200" cap="none" spc="0" normalizeH="0" baseline="0" noProof="0" dirty="0">
              <a:ln>
                <a:noFill/>
              </a:ln>
              <a:effectLst/>
              <a:uLnTx/>
              <a:uFillTx/>
              <a:latin typeface="Century Gothic" panose="020B0502020202020204" pitchFamily="34" charset="0"/>
            </a:endParaRPr>
          </a:p>
        </p:txBody>
      </p:sp>
      <p:sp>
        <p:nvSpPr>
          <p:cNvPr id="22" name="TextBox 21"/>
          <p:cNvSpPr txBox="1"/>
          <p:nvPr/>
        </p:nvSpPr>
        <p:spPr>
          <a:xfrm>
            <a:off x="2616700" y="3206003"/>
            <a:ext cx="653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latin typeface="Century Gothic" panose="020B0502020202020204" pitchFamily="34" charset="0"/>
              </a:rPr>
              <a:t>tú</a:t>
            </a:r>
            <a:endParaRPr kumimoji="0" lang="en-GB" sz="2800" b="1" i="0" u="none" strike="noStrike" kern="1200" cap="none" spc="0" normalizeH="0" baseline="0" noProof="0" dirty="0">
              <a:ln>
                <a:noFill/>
              </a:ln>
              <a:effectLst/>
              <a:uLnTx/>
              <a:uFillTx/>
              <a:latin typeface="Century Gothic" panose="020B0502020202020204" pitchFamily="34" charset="0"/>
            </a:endParaRPr>
          </a:p>
        </p:txBody>
      </p:sp>
      <p:sp>
        <p:nvSpPr>
          <p:cNvPr id="23" name="TextBox 22"/>
          <p:cNvSpPr txBox="1"/>
          <p:nvPr/>
        </p:nvSpPr>
        <p:spPr>
          <a:xfrm>
            <a:off x="2587090" y="4093041"/>
            <a:ext cx="7124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latin typeface="Century Gothic" panose="020B0502020202020204" pitchFamily="34" charset="0"/>
              </a:rPr>
              <a:t>él</a:t>
            </a:r>
            <a:endParaRPr kumimoji="0" lang="en-GB" sz="2800" b="1" i="0" u="none" strike="noStrike" kern="1200" cap="none" spc="0" normalizeH="0" baseline="0" noProof="0" dirty="0">
              <a:ln>
                <a:noFill/>
              </a:ln>
              <a:effectLst/>
              <a:uLnTx/>
              <a:uFillTx/>
              <a:latin typeface="Century Gothic" panose="020B0502020202020204" pitchFamily="34" charset="0"/>
            </a:endParaRPr>
          </a:p>
        </p:txBody>
      </p:sp>
      <p:sp>
        <p:nvSpPr>
          <p:cNvPr id="24" name="TextBox 23"/>
          <p:cNvSpPr txBox="1"/>
          <p:nvPr/>
        </p:nvSpPr>
        <p:spPr>
          <a:xfrm>
            <a:off x="2276897" y="4902087"/>
            <a:ext cx="10226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latin typeface="Century Gothic" panose="020B0502020202020204" pitchFamily="34" charset="0"/>
              </a:rPr>
              <a:t>ella</a:t>
            </a:r>
            <a:endParaRPr kumimoji="0" lang="en-GB" sz="2800" b="1" i="0" u="none" strike="noStrike" kern="1200" cap="none" spc="0" normalizeH="0" baseline="0" noProof="0" dirty="0">
              <a:ln>
                <a:noFill/>
              </a:ln>
              <a:effectLst/>
              <a:uLnTx/>
              <a:uFillTx/>
              <a:latin typeface="Century Gothic" panose="020B0502020202020204" pitchFamily="34" charset="0"/>
            </a:endParaRPr>
          </a:p>
        </p:txBody>
      </p:sp>
      <p:sp>
        <p:nvSpPr>
          <p:cNvPr id="7" name="TextBox 6"/>
          <p:cNvSpPr txBox="1"/>
          <p:nvPr/>
        </p:nvSpPr>
        <p:spPr>
          <a:xfrm>
            <a:off x="326201" y="5689617"/>
            <a:ext cx="5274499" cy="461665"/>
          </a:xfrm>
          <a:prstGeom prst="rect">
            <a:avLst/>
          </a:prstGeom>
          <a:noFill/>
        </p:spPr>
        <p:txBody>
          <a:bodyPr wrap="square" rtlCol="0">
            <a:spAutoFit/>
          </a:bodyPr>
          <a:lstStyle/>
          <a:p>
            <a:pPr algn="l"/>
            <a:r>
              <a:rPr lang="en-GB" sz="2400" dirty="0"/>
              <a:t>I have a dog, but you have a cat. </a:t>
            </a:r>
          </a:p>
        </p:txBody>
      </p:sp>
      <p:sp>
        <p:nvSpPr>
          <p:cNvPr id="25" name="TextBox 24"/>
          <p:cNvSpPr txBox="1"/>
          <p:nvPr/>
        </p:nvSpPr>
        <p:spPr>
          <a:xfrm>
            <a:off x="5778645" y="5689617"/>
            <a:ext cx="6692755" cy="461665"/>
          </a:xfrm>
          <a:prstGeom prst="rect">
            <a:avLst/>
          </a:prstGeom>
          <a:noFill/>
        </p:spPr>
        <p:txBody>
          <a:bodyPr wrap="square" rtlCol="0">
            <a:spAutoFit/>
          </a:bodyPr>
          <a:lstStyle/>
          <a:p>
            <a:pPr algn="l"/>
            <a:r>
              <a:rPr lang="en-GB" sz="2400" dirty="0" err="1"/>
              <a:t>Yo</a:t>
            </a:r>
            <a:r>
              <a:rPr lang="en-GB" sz="2400" i="1" dirty="0"/>
              <a:t> </a:t>
            </a:r>
            <a:r>
              <a:rPr lang="en-GB" sz="2400" dirty="0" err="1"/>
              <a:t>tengo</a:t>
            </a:r>
            <a:r>
              <a:rPr lang="en-GB" sz="2400" dirty="0"/>
              <a:t> un </a:t>
            </a:r>
            <a:r>
              <a:rPr lang="en-GB" sz="2400" dirty="0" err="1"/>
              <a:t>perro</a:t>
            </a:r>
            <a:r>
              <a:rPr lang="en-GB" sz="2400" dirty="0"/>
              <a:t>, </a:t>
            </a:r>
            <a:r>
              <a:rPr lang="en-GB" sz="2400" dirty="0" err="1"/>
              <a:t>pero</a:t>
            </a:r>
            <a:r>
              <a:rPr lang="en-GB" sz="2400" dirty="0"/>
              <a:t> </a:t>
            </a:r>
            <a:r>
              <a:rPr lang="en-GB" sz="2400" dirty="0" err="1"/>
              <a:t>tú</a:t>
            </a:r>
            <a:r>
              <a:rPr lang="en-GB" sz="2400" dirty="0"/>
              <a:t> </a:t>
            </a:r>
            <a:r>
              <a:rPr lang="en-GB" sz="2400" dirty="0" err="1"/>
              <a:t>tienes</a:t>
            </a:r>
            <a:r>
              <a:rPr lang="en-GB" sz="2400" dirty="0"/>
              <a:t> un </a:t>
            </a:r>
            <a:r>
              <a:rPr lang="en-GB" sz="2400" dirty="0" err="1"/>
              <a:t>gato</a:t>
            </a:r>
            <a:r>
              <a:rPr lang="en-GB" sz="2400" dirty="0"/>
              <a:t>.</a:t>
            </a:r>
          </a:p>
        </p:txBody>
      </p:sp>
    </p:spTree>
    <p:extLst>
      <p:ext uri="{BB962C8B-B14F-4D97-AF65-F5344CB8AC3E}">
        <p14:creationId xmlns:p14="http://schemas.microsoft.com/office/powerpoint/2010/main" val="101252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p:bldP spid="3" grpId="0" animBg="1"/>
      <p:bldP spid="18" grpId="0" animBg="1"/>
      <p:bldP spid="19" grpId="0" animBg="1"/>
      <p:bldP spid="21" grpId="0"/>
      <p:bldP spid="22" grpId="0"/>
      <p:bldP spid="23" grpId="0"/>
      <p:bldP spid="24" grpId="0"/>
      <p:bldP spid="7"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Cuántas</a:t>
            </a:r>
            <a:r>
              <a:rPr lang="en-GB" sz="3600" b="1" dirty="0">
                <a:solidFill>
                  <a:schemeClr val="bg1"/>
                </a:solidFill>
              </a:rPr>
              <a:t> </a:t>
            </a:r>
            <a:r>
              <a:rPr lang="en-GB" sz="3600" b="1" dirty="0" err="1">
                <a:solidFill>
                  <a:schemeClr val="bg1"/>
                </a:solidFill>
              </a:rPr>
              <a:t>cosas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051174" y="258166"/>
            <a:ext cx="876969"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6"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900211782"/>
              </p:ext>
            </p:extLst>
          </p:nvPr>
        </p:nvGraphicFramePr>
        <p:xfrm>
          <a:off x="178864" y="1426190"/>
          <a:ext cx="11749279" cy="4743804"/>
        </p:xfrm>
        <a:graphic>
          <a:graphicData uri="http://schemas.openxmlformats.org/drawingml/2006/table">
            <a:tbl>
              <a:tblPr firstRow="1" bandRow="1">
                <a:tableStyleId>{21E4AEA4-8DFA-4A89-87EB-49C32662AFE0}</a:tableStyleId>
              </a:tblPr>
              <a:tblGrid>
                <a:gridCol w="435431">
                  <a:extLst>
                    <a:ext uri="{9D8B030D-6E8A-4147-A177-3AD203B41FA5}">
                      <a16:colId xmlns:a16="http://schemas.microsoft.com/office/drawing/2014/main" val="2607353726"/>
                    </a:ext>
                  </a:extLst>
                </a:gridCol>
                <a:gridCol w="7310505">
                  <a:extLst>
                    <a:ext uri="{9D8B030D-6E8A-4147-A177-3AD203B41FA5}">
                      <a16:colId xmlns:a16="http://schemas.microsoft.com/office/drawing/2014/main" val="1600817978"/>
                    </a:ext>
                  </a:extLst>
                </a:gridCol>
                <a:gridCol w="1026695">
                  <a:extLst>
                    <a:ext uri="{9D8B030D-6E8A-4147-A177-3AD203B41FA5}">
                      <a16:colId xmlns:a16="http://schemas.microsoft.com/office/drawing/2014/main" val="4128092149"/>
                    </a:ext>
                  </a:extLst>
                </a:gridCol>
                <a:gridCol w="1259305">
                  <a:extLst>
                    <a:ext uri="{9D8B030D-6E8A-4147-A177-3AD203B41FA5}">
                      <a16:colId xmlns:a16="http://schemas.microsoft.com/office/drawing/2014/main" val="2609792770"/>
                    </a:ext>
                  </a:extLst>
                </a:gridCol>
                <a:gridCol w="1717343">
                  <a:extLst>
                    <a:ext uri="{9D8B030D-6E8A-4147-A177-3AD203B41FA5}">
                      <a16:colId xmlns:a16="http://schemas.microsoft.com/office/drawing/2014/main" val="2375129341"/>
                    </a:ext>
                  </a:extLst>
                </a:gridCol>
              </a:tblGrid>
              <a:tr h="573847">
                <a:tc>
                  <a:txBody>
                    <a:bodyPr/>
                    <a:lstStyle/>
                    <a:p>
                      <a:endParaRPr lang="en-GB" dirty="0">
                        <a:latin typeface="+mn-lt"/>
                      </a:endParaRPr>
                    </a:p>
                  </a:txBody>
                  <a:tcPr>
                    <a:solidFill>
                      <a:schemeClr val="bg1"/>
                    </a:solidFill>
                  </a:tcPr>
                </a:tc>
                <a:tc>
                  <a:txBody>
                    <a:bodyPr/>
                    <a:lstStyle/>
                    <a:p>
                      <a:endParaRPr lang="en-GB" dirty="0">
                        <a:latin typeface="+mn-lt"/>
                      </a:endParaRPr>
                    </a:p>
                  </a:txBody>
                  <a:tcPr>
                    <a:solidFill>
                      <a:schemeClr val="bg1"/>
                    </a:solidFill>
                  </a:tcPr>
                </a:tc>
                <a:tc gridSpan="2">
                  <a:txBody>
                    <a:bodyPr/>
                    <a:lstStyle/>
                    <a:p>
                      <a:pPr algn="ctr"/>
                      <a:r>
                        <a:rPr lang="en-GB" sz="2400" dirty="0">
                          <a:solidFill>
                            <a:schemeClr val="tx1"/>
                          </a:solidFill>
                          <a:latin typeface="+mn-lt"/>
                        </a:rPr>
                        <a:t>¿</a:t>
                      </a:r>
                      <a:r>
                        <a:rPr lang="en-GB" sz="2400" dirty="0" err="1">
                          <a:solidFill>
                            <a:schemeClr val="tx1"/>
                          </a:solidFill>
                          <a:latin typeface="+mn-lt"/>
                        </a:rPr>
                        <a:t>Cuántos</a:t>
                      </a:r>
                      <a:r>
                        <a:rPr lang="en-GB" sz="2400" dirty="0">
                          <a:solidFill>
                            <a:schemeClr val="tx1"/>
                          </a:solidFill>
                          <a:latin typeface="+mn-lt"/>
                        </a:rPr>
                        <a:t>/as?</a:t>
                      </a:r>
                    </a:p>
                  </a:txBody>
                  <a:tcPr/>
                </a:tc>
                <a:tc hMerge="1">
                  <a:txBody>
                    <a:bodyPr/>
                    <a:lstStyle/>
                    <a:p>
                      <a:endParaRPr lang="en-GB" dirty="0"/>
                    </a:p>
                  </a:txBody>
                  <a:tcPr/>
                </a:tc>
                <a:tc>
                  <a:txBody>
                    <a:bodyPr/>
                    <a:lstStyle/>
                    <a:p>
                      <a:pPr algn="ctr"/>
                      <a:r>
                        <a:rPr lang="en-GB" sz="2400" dirty="0">
                          <a:solidFill>
                            <a:schemeClr val="tx1"/>
                          </a:solidFill>
                          <a:latin typeface="+mn-lt"/>
                        </a:rPr>
                        <a:t>¿Qué?</a:t>
                      </a:r>
                    </a:p>
                  </a:txBody>
                  <a:tcPr/>
                </a:tc>
                <a:extLst>
                  <a:ext uri="{0D108BD9-81ED-4DB2-BD59-A6C34878D82A}">
                    <a16:rowId xmlns:a16="http://schemas.microsoft.com/office/drawing/2014/main" val="1153431983"/>
                  </a:ext>
                </a:extLst>
              </a:tr>
              <a:tr h="573847">
                <a:tc>
                  <a:txBody>
                    <a:bodyPr/>
                    <a:lstStyle/>
                    <a:p>
                      <a:endParaRPr lang="en-GB" dirty="0">
                        <a:latin typeface="+mn-lt"/>
                      </a:endParaRPr>
                    </a:p>
                  </a:txBody>
                  <a:tcPr>
                    <a:solidFill>
                      <a:schemeClr val="bg1"/>
                    </a:solidFill>
                  </a:tcPr>
                </a:tc>
                <a:tc>
                  <a:txBody>
                    <a:bodyPr/>
                    <a:lstStyle/>
                    <a:p>
                      <a:endParaRPr lang="en-GB" dirty="0">
                        <a:latin typeface="+mn-lt"/>
                      </a:endParaRPr>
                    </a:p>
                  </a:txBody>
                  <a:tcPr>
                    <a:solidFill>
                      <a:schemeClr val="bg1"/>
                    </a:solidFill>
                  </a:tcPr>
                </a:tc>
                <a:tc>
                  <a:txBody>
                    <a:bodyPr/>
                    <a:lstStyle/>
                    <a:p>
                      <a:pPr algn="ctr"/>
                      <a:r>
                        <a:rPr lang="en-GB" sz="2400" b="1" dirty="0">
                          <a:solidFill>
                            <a:schemeClr val="tx1"/>
                          </a:solidFill>
                          <a:latin typeface="+mn-lt"/>
                        </a:rPr>
                        <a:t>I</a:t>
                      </a:r>
                    </a:p>
                  </a:txBody>
                  <a:tcPr>
                    <a:solidFill>
                      <a:schemeClr val="accent2">
                        <a:lumMod val="40000"/>
                        <a:lumOff val="60000"/>
                      </a:schemeClr>
                    </a:solidFill>
                  </a:tcPr>
                </a:tc>
                <a:tc>
                  <a:txBody>
                    <a:bodyPr/>
                    <a:lstStyle/>
                    <a:p>
                      <a:pPr algn="ctr"/>
                      <a:r>
                        <a:rPr lang="en-GB" sz="2400" b="1" dirty="0">
                          <a:solidFill>
                            <a:schemeClr val="tx1"/>
                          </a:solidFill>
                          <a:latin typeface="+mn-lt"/>
                        </a:rPr>
                        <a:t>you</a:t>
                      </a:r>
                    </a:p>
                  </a:txBody>
                  <a:tcPr>
                    <a:solidFill>
                      <a:schemeClr val="accent2">
                        <a:lumMod val="40000"/>
                        <a:lumOff val="60000"/>
                      </a:schemeClr>
                    </a:solidFill>
                  </a:tcPr>
                </a:tc>
                <a:tc>
                  <a:txBody>
                    <a:bodyPr/>
                    <a:lstStyle/>
                    <a:p>
                      <a:pPr algn="ctr"/>
                      <a:endParaRPr lang="en-GB" sz="2400" dirty="0">
                        <a:solidFill>
                          <a:schemeClr val="tx1"/>
                        </a:solidFill>
                        <a:latin typeface="+mn-lt"/>
                      </a:endParaRPr>
                    </a:p>
                  </a:txBody>
                  <a:tcPr>
                    <a:solidFill>
                      <a:schemeClr val="accent2">
                        <a:lumMod val="40000"/>
                        <a:lumOff val="60000"/>
                      </a:schemeClr>
                    </a:solidFill>
                  </a:tcPr>
                </a:tc>
                <a:extLst>
                  <a:ext uri="{0D108BD9-81ED-4DB2-BD59-A6C34878D82A}">
                    <a16:rowId xmlns:a16="http://schemas.microsoft.com/office/drawing/2014/main" val="3570707455"/>
                  </a:ext>
                </a:extLst>
              </a:tr>
              <a:tr h="497334">
                <a:tc>
                  <a:txBody>
                    <a:bodyPr/>
                    <a:lstStyle/>
                    <a:p>
                      <a:pPr algn="ctr"/>
                      <a:r>
                        <a:rPr lang="en-GB" sz="2000" b="1" dirty="0">
                          <a:solidFill>
                            <a:schemeClr val="accent1">
                              <a:lumMod val="50000"/>
                            </a:schemeClr>
                          </a:solidFill>
                          <a:latin typeface="+mn-lt"/>
                        </a:rPr>
                        <a:t>1.</a:t>
                      </a:r>
                    </a:p>
                  </a:txBody>
                  <a:tcPr/>
                </a:tc>
                <a:tc>
                  <a:txBody>
                    <a:bodyPr/>
                    <a:lstStyle/>
                    <a:p>
                      <a:pPr algn="l">
                        <a:lnSpc>
                          <a:spcPct val="107000"/>
                        </a:lnSpc>
                        <a:spcAft>
                          <a:spcPts val="800"/>
                        </a:spcAft>
                      </a:pPr>
                      <a:r>
                        <a:rPr lang="en-GB" sz="2200" b="0" dirty="0" err="1">
                          <a:solidFill>
                            <a:schemeClr val="tx1"/>
                          </a:solidFill>
                          <a:effectLst/>
                          <a:latin typeface="+mn-lt"/>
                          <a:ea typeface="Calibri" panose="020F0502020204030204" pitchFamily="34" charset="0"/>
                          <a:cs typeface="Times New Roman" panose="02020603050405020304" pitchFamily="18" charset="0"/>
                        </a:rPr>
                        <a:t>Tú</a:t>
                      </a:r>
                      <a:r>
                        <a:rPr lang="en-GB" sz="2200" b="0" dirty="0">
                          <a:solidFill>
                            <a:schemeClr val="tx1"/>
                          </a:solidFill>
                          <a:effectLst/>
                          <a:latin typeface="+mn-lt"/>
                          <a:ea typeface="Calibri" panose="020F0502020204030204" pitchFamily="34" charset="0"/>
                          <a:cs typeface="Times New Roman" panose="02020603050405020304" pitchFamily="18" charset="0"/>
                        </a:rPr>
                        <a:t> </a:t>
                      </a:r>
                      <a:r>
                        <a:rPr lang="en-GB" sz="2200" b="0" dirty="0" err="1">
                          <a:solidFill>
                            <a:schemeClr val="tx1"/>
                          </a:solidFill>
                          <a:effectLst/>
                          <a:latin typeface="+mn-lt"/>
                          <a:ea typeface="Calibri" panose="020F0502020204030204" pitchFamily="34" charset="0"/>
                          <a:cs typeface="Times New Roman" panose="02020603050405020304" pitchFamily="18" charset="0"/>
                        </a:rPr>
                        <a:t>tienes</a:t>
                      </a:r>
                      <a:r>
                        <a:rPr lang="en-GB" sz="2200" b="0" dirty="0">
                          <a:solidFill>
                            <a:schemeClr val="tx1"/>
                          </a:solidFill>
                          <a:effectLst/>
                          <a:latin typeface="+mn-lt"/>
                          <a:ea typeface="Calibri" panose="020F0502020204030204" pitchFamily="34" charset="0"/>
                          <a:cs typeface="Times New Roman" panose="02020603050405020304" pitchFamily="18" charset="0"/>
                        </a:rPr>
                        <a:t> </a:t>
                      </a:r>
                      <a:r>
                        <a:rPr lang="en-GB" sz="2200" b="0" dirty="0" err="1">
                          <a:solidFill>
                            <a:schemeClr val="tx1"/>
                          </a:solidFill>
                          <a:effectLst/>
                          <a:latin typeface="+mn-lt"/>
                          <a:ea typeface="Calibri" panose="020F0502020204030204" pitchFamily="34" charset="0"/>
                          <a:cs typeface="Times New Roman" panose="02020603050405020304" pitchFamily="18" charset="0"/>
                        </a:rPr>
                        <a:t>veinte</a:t>
                      </a:r>
                      <a:r>
                        <a:rPr lang="en-GB" sz="2200" b="0" dirty="0">
                          <a:solidFill>
                            <a:schemeClr val="tx1"/>
                          </a:solidFill>
                          <a:effectLst/>
                          <a:latin typeface="+mn-lt"/>
                          <a:ea typeface="Calibri" panose="020F0502020204030204" pitchFamily="34" charset="0"/>
                          <a:cs typeface="Times New Roman" panose="02020603050405020304" pitchFamily="18" charset="0"/>
                        </a:rPr>
                        <a:t> </a:t>
                      </a:r>
                      <a:r>
                        <a:rPr lang="en-GB" sz="2200" b="0" dirty="0" err="1">
                          <a:solidFill>
                            <a:schemeClr val="tx1"/>
                          </a:solidFill>
                          <a:effectLst/>
                          <a:latin typeface="+mn-lt"/>
                          <a:ea typeface="Calibri" panose="020F0502020204030204" pitchFamily="34" charset="0"/>
                          <a:cs typeface="Times New Roman" panose="02020603050405020304" pitchFamily="18" charset="0"/>
                        </a:rPr>
                        <a:t>respuestas</a:t>
                      </a:r>
                      <a:r>
                        <a:rPr lang="en-GB" sz="2200" b="0" dirty="0">
                          <a:solidFill>
                            <a:schemeClr val="tx1"/>
                          </a:solidFill>
                          <a:effectLst/>
                          <a:latin typeface="+mn-lt"/>
                          <a:ea typeface="Calibri" panose="020F0502020204030204" pitchFamily="34" charset="0"/>
                          <a:cs typeface="Times New Roman" panose="02020603050405020304" pitchFamily="18" charset="0"/>
                        </a:rPr>
                        <a:t> y </a:t>
                      </a:r>
                      <a:r>
                        <a:rPr lang="en-GB" sz="2200" b="0" dirty="0" err="1">
                          <a:solidFill>
                            <a:schemeClr val="tx1"/>
                          </a:solidFill>
                          <a:effectLst/>
                          <a:latin typeface="+mn-lt"/>
                          <a:ea typeface="Calibri" panose="020F0502020204030204" pitchFamily="34" charset="0"/>
                          <a:cs typeface="Times New Roman" panose="02020603050405020304" pitchFamily="18" charset="0"/>
                        </a:rPr>
                        <a:t>yo</a:t>
                      </a:r>
                      <a:r>
                        <a:rPr lang="en-GB" sz="2200" b="0" dirty="0">
                          <a:solidFill>
                            <a:schemeClr val="tx1"/>
                          </a:solidFill>
                          <a:effectLst/>
                          <a:latin typeface="+mn-lt"/>
                          <a:ea typeface="Calibri" panose="020F0502020204030204" pitchFamily="34" charset="0"/>
                          <a:cs typeface="Times New Roman" panose="02020603050405020304" pitchFamily="18" charset="0"/>
                        </a:rPr>
                        <a:t> </a:t>
                      </a:r>
                      <a:r>
                        <a:rPr lang="en-GB" sz="2200" b="0" dirty="0" err="1">
                          <a:solidFill>
                            <a:schemeClr val="tx1"/>
                          </a:solidFill>
                          <a:effectLst/>
                          <a:latin typeface="+mn-lt"/>
                          <a:ea typeface="Calibri" panose="020F0502020204030204" pitchFamily="34" charset="0"/>
                          <a:cs typeface="Times New Roman" panose="02020603050405020304" pitchFamily="18" charset="0"/>
                        </a:rPr>
                        <a:t>tengo</a:t>
                      </a:r>
                      <a:r>
                        <a:rPr lang="en-GB" sz="2200" b="0" dirty="0">
                          <a:solidFill>
                            <a:schemeClr val="tx1"/>
                          </a:solidFill>
                          <a:effectLst/>
                          <a:latin typeface="+mn-lt"/>
                          <a:ea typeface="Calibri" panose="020F0502020204030204" pitchFamily="34" charset="0"/>
                          <a:cs typeface="Times New Roman" panose="02020603050405020304" pitchFamily="18" charset="0"/>
                        </a:rPr>
                        <a:t> trece.</a:t>
                      </a:r>
                    </a:p>
                  </a:txBody>
                  <a:tcPr marL="114300" marR="114300" marT="0" marB="0"/>
                </a:tc>
                <a:tc>
                  <a:txBody>
                    <a:bodyPr/>
                    <a:lstStyle/>
                    <a:p>
                      <a:endParaRPr lang="en-GB" sz="2000" dirty="0">
                        <a:solidFill>
                          <a:schemeClr val="tx1"/>
                        </a:solidFill>
                        <a:latin typeface="+mn-lt"/>
                      </a:endParaRPr>
                    </a:p>
                  </a:txBody>
                  <a:tcPr/>
                </a:tc>
                <a:tc>
                  <a:txBody>
                    <a:bodyPr/>
                    <a:lstStyle/>
                    <a:p>
                      <a:endParaRPr lang="en-GB" sz="2000" dirty="0">
                        <a:solidFill>
                          <a:schemeClr val="tx1"/>
                        </a:solidFill>
                        <a:latin typeface="+mn-lt"/>
                      </a:endParaRPr>
                    </a:p>
                  </a:txBody>
                  <a:tcPr/>
                </a:tc>
                <a:tc>
                  <a:txBody>
                    <a:bodyPr/>
                    <a:lstStyle/>
                    <a:p>
                      <a:endParaRPr lang="en-GB" sz="2000" dirty="0">
                        <a:solidFill>
                          <a:schemeClr val="tx1"/>
                        </a:solidFill>
                        <a:latin typeface="+mn-lt"/>
                      </a:endParaRPr>
                    </a:p>
                  </a:txBody>
                  <a:tcPr/>
                </a:tc>
                <a:extLst>
                  <a:ext uri="{0D108BD9-81ED-4DB2-BD59-A6C34878D82A}">
                    <a16:rowId xmlns:a16="http://schemas.microsoft.com/office/drawing/2014/main" val="1171492714"/>
                  </a:ext>
                </a:extLst>
              </a:tr>
              <a:tr h="535591">
                <a:tc>
                  <a:txBody>
                    <a:bodyPr/>
                    <a:lstStyle/>
                    <a:p>
                      <a:pPr algn="ctr"/>
                      <a:r>
                        <a:rPr lang="en-GB" sz="2000" b="1" dirty="0">
                          <a:solidFill>
                            <a:schemeClr val="accent1">
                              <a:lumMod val="50000"/>
                            </a:schemeClr>
                          </a:solidFill>
                          <a:latin typeface="+mn-lt"/>
                        </a:rPr>
                        <a:t>2.</a:t>
                      </a:r>
                    </a:p>
                  </a:txBody>
                  <a:tcPr/>
                </a:tc>
                <a:tc>
                  <a:txBody>
                    <a:bodyPr/>
                    <a:lstStyle/>
                    <a:p>
                      <a:r>
                        <a:rPr lang="en-GB" sz="2200" b="0" dirty="0" err="1">
                          <a:solidFill>
                            <a:schemeClr val="tx1"/>
                          </a:solidFill>
                          <a:latin typeface="+mn-lt"/>
                        </a:rPr>
                        <a:t>Yo</a:t>
                      </a:r>
                      <a:r>
                        <a:rPr lang="en-GB" sz="2200" b="0" dirty="0">
                          <a:solidFill>
                            <a:schemeClr val="tx1"/>
                          </a:solidFill>
                          <a:latin typeface="+mn-lt"/>
                        </a:rPr>
                        <a:t> </a:t>
                      </a:r>
                      <a:r>
                        <a:rPr lang="en-GB" sz="2200" b="0" dirty="0" err="1">
                          <a:solidFill>
                            <a:schemeClr val="tx1"/>
                          </a:solidFill>
                          <a:latin typeface="+mn-lt"/>
                        </a:rPr>
                        <a:t>tengo</a:t>
                      </a:r>
                      <a:r>
                        <a:rPr lang="en-GB" sz="2200" b="0" dirty="0">
                          <a:solidFill>
                            <a:schemeClr val="tx1"/>
                          </a:solidFill>
                          <a:latin typeface="+mn-lt"/>
                        </a:rPr>
                        <a:t> dieciséis </a:t>
                      </a:r>
                      <a:r>
                        <a:rPr lang="en-GB" sz="2200" b="0" dirty="0" err="1">
                          <a:solidFill>
                            <a:schemeClr val="tx1"/>
                          </a:solidFill>
                          <a:latin typeface="+mn-lt"/>
                        </a:rPr>
                        <a:t>revistas</a:t>
                      </a:r>
                      <a:r>
                        <a:rPr lang="en-GB" sz="2200" b="0" dirty="0">
                          <a:solidFill>
                            <a:schemeClr val="tx1"/>
                          </a:solidFill>
                          <a:latin typeface="+mn-lt"/>
                        </a:rPr>
                        <a:t>. </a:t>
                      </a:r>
                      <a:r>
                        <a:rPr lang="en-GB" sz="2200" b="0" dirty="0" err="1">
                          <a:solidFill>
                            <a:schemeClr val="tx1"/>
                          </a:solidFill>
                          <a:latin typeface="+mn-lt"/>
                        </a:rPr>
                        <a:t>Tú</a:t>
                      </a:r>
                      <a:r>
                        <a:rPr lang="en-GB" sz="2200" b="0" dirty="0">
                          <a:solidFill>
                            <a:schemeClr val="tx1"/>
                          </a:solidFill>
                          <a:latin typeface="+mn-lt"/>
                        </a:rPr>
                        <a:t> solo </a:t>
                      </a:r>
                      <a:r>
                        <a:rPr lang="en-GB" sz="2200" b="0" dirty="0" err="1">
                          <a:solidFill>
                            <a:schemeClr val="tx1"/>
                          </a:solidFill>
                          <a:latin typeface="+mn-lt"/>
                        </a:rPr>
                        <a:t>tienes</a:t>
                      </a:r>
                      <a:r>
                        <a:rPr lang="en-GB" sz="2200" b="0" baseline="0" dirty="0">
                          <a:solidFill>
                            <a:schemeClr val="tx1"/>
                          </a:solidFill>
                          <a:latin typeface="+mn-lt"/>
                        </a:rPr>
                        <a:t> </a:t>
                      </a:r>
                      <a:r>
                        <a:rPr lang="en-GB" sz="2200" b="0" dirty="0" err="1">
                          <a:solidFill>
                            <a:schemeClr val="tx1"/>
                          </a:solidFill>
                          <a:latin typeface="+mn-lt"/>
                        </a:rPr>
                        <a:t>cuatro</a:t>
                      </a:r>
                      <a:r>
                        <a:rPr lang="en-GB" sz="2200" b="0" dirty="0">
                          <a:solidFill>
                            <a:schemeClr val="tx1"/>
                          </a:solidFill>
                          <a:latin typeface="+mn-lt"/>
                        </a:rPr>
                        <a:t>.</a:t>
                      </a:r>
                    </a:p>
                  </a:txBody>
                  <a:tcPr/>
                </a:tc>
                <a:tc>
                  <a:txBody>
                    <a:bodyPr/>
                    <a:lstStyle/>
                    <a:p>
                      <a:endParaRPr lang="en-GB" sz="2000">
                        <a:solidFill>
                          <a:schemeClr val="tx1"/>
                        </a:solidFill>
                        <a:latin typeface="+mn-lt"/>
                      </a:endParaRPr>
                    </a:p>
                  </a:txBody>
                  <a:tcPr/>
                </a:tc>
                <a:tc>
                  <a:txBody>
                    <a:bodyPr/>
                    <a:lstStyle/>
                    <a:p>
                      <a:endParaRPr lang="en-GB" sz="2000" dirty="0">
                        <a:solidFill>
                          <a:schemeClr val="tx1"/>
                        </a:solidFill>
                        <a:latin typeface="+mn-lt"/>
                      </a:endParaRPr>
                    </a:p>
                  </a:txBody>
                  <a:tcPr/>
                </a:tc>
                <a:tc>
                  <a:txBody>
                    <a:bodyPr/>
                    <a:lstStyle/>
                    <a:p>
                      <a:endParaRPr lang="en-GB" sz="2000" dirty="0">
                        <a:solidFill>
                          <a:schemeClr val="tx1"/>
                        </a:solidFill>
                        <a:latin typeface="+mn-lt"/>
                      </a:endParaRPr>
                    </a:p>
                  </a:txBody>
                  <a:tcPr/>
                </a:tc>
                <a:extLst>
                  <a:ext uri="{0D108BD9-81ED-4DB2-BD59-A6C34878D82A}">
                    <a16:rowId xmlns:a16="http://schemas.microsoft.com/office/drawing/2014/main" val="1961458278"/>
                  </a:ext>
                </a:extLst>
              </a:tr>
              <a:tr h="535591">
                <a:tc>
                  <a:txBody>
                    <a:bodyPr/>
                    <a:lstStyle/>
                    <a:p>
                      <a:pPr algn="ctr"/>
                      <a:r>
                        <a:rPr lang="en-GB" sz="2000" b="1">
                          <a:solidFill>
                            <a:schemeClr val="accent1">
                              <a:lumMod val="50000"/>
                            </a:schemeClr>
                          </a:solidFill>
                          <a:latin typeface="+mn-lt"/>
                        </a:rPr>
                        <a:t>3.</a:t>
                      </a:r>
                      <a:endParaRPr lang="en-GB" sz="2000" b="1" dirty="0">
                        <a:solidFill>
                          <a:schemeClr val="accent1">
                            <a:lumMod val="50000"/>
                          </a:schemeClr>
                        </a:solidFill>
                        <a:latin typeface="+mn-lt"/>
                      </a:endParaRPr>
                    </a:p>
                  </a:txBody>
                  <a:tcPr/>
                </a:tc>
                <a:tc>
                  <a:txBody>
                    <a:bodyPr/>
                    <a:lstStyle/>
                    <a:p>
                      <a:r>
                        <a:rPr lang="en-GB" sz="2200" b="0" dirty="0" err="1">
                          <a:solidFill>
                            <a:schemeClr val="tx1"/>
                          </a:solidFill>
                          <a:latin typeface="+mn-lt"/>
                        </a:rPr>
                        <a:t>Yo</a:t>
                      </a:r>
                      <a:r>
                        <a:rPr lang="en-GB" sz="2200" b="0" dirty="0">
                          <a:solidFill>
                            <a:schemeClr val="tx1"/>
                          </a:solidFill>
                          <a:latin typeface="+mn-lt"/>
                        </a:rPr>
                        <a:t> </a:t>
                      </a:r>
                      <a:r>
                        <a:rPr lang="en-GB" sz="2200" b="0" dirty="0" err="1">
                          <a:solidFill>
                            <a:schemeClr val="tx1"/>
                          </a:solidFill>
                          <a:latin typeface="+mn-lt"/>
                        </a:rPr>
                        <a:t>tengo</a:t>
                      </a:r>
                      <a:r>
                        <a:rPr lang="en-GB" sz="2200" b="0" dirty="0">
                          <a:solidFill>
                            <a:schemeClr val="tx1"/>
                          </a:solidFill>
                          <a:latin typeface="+mn-lt"/>
                        </a:rPr>
                        <a:t> </a:t>
                      </a:r>
                      <a:r>
                        <a:rPr lang="en-GB" sz="2200" b="0" dirty="0" err="1">
                          <a:solidFill>
                            <a:schemeClr val="tx1"/>
                          </a:solidFill>
                          <a:latin typeface="+mn-lt"/>
                        </a:rPr>
                        <a:t>catorce</a:t>
                      </a:r>
                      <a:r>
                        <a:rPr lang="en-GB" sz="2200" b="0" dirty="0">
                          <a:solidFill>
                            <a:schemeClr val="tx1"/>
                          </a:solidFill>
                          <a:latin typeface="+mn-lt"/>
                        </a:rPr>
                        <a:t> </a:t>
                      </a:r>
                      <a:r>
                        <a:rPr lang="en-GB" sz="2200" b="0" dirty="0" err="1">
                          <a:solidFill>
                            <a:schemeClr val="tx1"/>
                          </a:solidFill>
                          <a:latin typeface="+mn-lt"/>
                        </a:rPr>
                        <a:t>bebidas</a:t>
                      </a:r>
                      <a:r>
                        <a:rPr lang="en-GB" sz="2200" b="0" dirty="0">
                          <a:solidFill>
                            <a:schemeClr val="tx1"/>
                          </a:solidFill>
                          <a:latin typeface="+mn-lt"/>
                        </a:rPr>
                        <a:t> y </a:t>
                      </a:r>
                      <a:r>
                        <a:rPr lang="en-GB" sz="2200" b="0" dirty="0" err="1">
                          <a:solidFill>
                            <a:schemeClr val="tx1"/>
                          </a:solidFill>
                          <a:latin typeface="+mn-lt"/>
                        </a:rPr>
                        <a:t>tú</a:t>
                      </a:r>
                      <a:r>
                        <a:rPr lang="en-GB" sz="2200" b="0" dirty="0">
                          <a:solidFill>
                            <a:schemeClr val="tx1"/>
                          </a:solidFill>
                          <a:latin typeface="+mn-lt"/>
                        </a:rPr>
                        <a:t> </a:t>
                      </a:r>
                      <a:r>
                        <a:rPr lang="en-GB" sz="2200" b="0" dirty="0" err="1">
                          <a:solidFill>
                            <a:schemeClr val="tx1"/>
                          </a:solidFill>
                          <a:latin typeface="+mn-lt"/>
                        </a:rPr>
                        <a:t>tienes</a:t>
                      </a:r>
                      <a:r>
                        <a:rPr lang="en-GB" sz="2200" b="0" baseline="0" dirty="0">
                          <a:solidFill>
                            <a:schemeClr val="tx1"/>
                          </a:solidFill>
                          <a:latin typeface="+mn-lt"/>
                        </a:rPr>
                        <a:t> </a:t>
                      </a:r>
                      <a:r>
                        <a:rPr lang="en-GB" sz="2200" b="0" baseline="0" dirty="0" err="1">
                          <a:solidFill>
                            <a:schemeClr val="tx1"/>
                          </a:solidFill>
                          <a:latin typeface="+mn-lt"/>
                        </a:rPr>
                        <a:t>uno</a:t>
                      </a:r>
                      <a:r>
                        <a:rPr lang="en-GB" sz="2200" b="0" baseline="0" dirty="0">
                          <a:solidFill>
                            <a:schemeClr val="tx1"/>
                          </a:solidFill>
                          <a:latin typeface="+mn-lt"/>
                        </a:rPr>
                        <a:t>.</a:t>
                      </a:r>
                      <a:endParaRPr lang="en-GB" sz="2200" b="0" dirty="0">
                        <a:solidFill>
                          <a:schemeClr val="tx1"/>
                        </a:solidFill>
                        <a:latin typeface="+mn-lt"/>
                      </a:endParaRPr>
                    </a:p>
                  </a:txBody>
                  <a:tcPr/>
                </a:tc>
                <a:tc>
                  <a:txBody>
                    <a:bodyPr/>
                    <a:lstStyle/>
                    <a:p>
                      <a:endParaRPr lang="en-GB" sz="2000" dirty="0">
                        <a:solidFill>
                          <a:schemeClr val="tx1"/>
                        </a:solidFill>
                        <a:latin typeface="+mn-lt"/>
                      </a:endParaRPr>
                    </a:p>
                  </a:txBody>
                  <a:tcPr/>
                </a:tc>
                <a:tc>
                  <a:txBody>
                    <a:bodyPr/>
                    <a:lstStyle/>
                    <a:p>
                      <a:endParaRPr lang="en-GB" sz="2000" dirty="0">
                        <a:solidFill>
                          <a:schemeClr val="tx1"/>
                        </a:solidFill>
                        <a:latin typeface="+mn-lt"/>
                      </a:endParaRPr>
                    </a:p>
                  </a:txBody>
                  <a:tcPr/>
                </a:tc>
                <a:tc>
                  <a:txBody>
                    <a:bodyPr/>
                    <a:lstStyle/>
                    <a:p>
                      <a:endParaRPr lang="en-GB" sz="2000" dirty="0">
                        <a:solidFill>
                          <a:schemeClr val="tx1"/>
                        </a:solidFill>
                        <a:latin typeface="+mn-lt"/>
                      </a:endParaRPr>
                    </a:p>
                  </a:txBody>
                  <a:tcPr/>
                </a:tc>
                <a:extLst>
                  <a:ext uri="{0D108BD9-81ED-4DB2-BD59-A6C34878D82A}">
                    <a16:rowId xmlns:a16="http://schemas.microsoft.com/office/drawing/2014/main" val="2189313960"/>
                  </a:ext>
                </a:extLst>
              </a:tr>
              <a:tr h="535591">
                <a:tc>
                  <a:txBody>
                    <a:bodyPr/>
                    <a:lstStyle/>
                    <a:p>
                      <a:pPr algn="ctr"/>
                      <a:r>
                        <a:rPr lang="en-GB" sz="2000" b="1" dirty="0">
                          <a:solidFill>
                            <a:schemeClr val="accent1">
                              <a:lumMod val="50000"/>
                            </a:schemeClr>
                          </a:solidFill>
                          <a:latin typeface="+mn-lt"/>
                        </a:rPr>
                        <a:t>4.</a:t>
                      </a:r>
                    </a:p>
                  </a:txBody>
                  <a:tcPr/>
                </a:tc>
                <a:tc>
                  <a:txBody>
                    <a:bodyPr/>
                    <a:lstStyle/>
                    <a:p>
                      <a:r>
                        <a:rPr lang="en-GB" sz="2200" b="0" dirty="0" err="1">
                          <a:solidFill>
                            <a:schemeClr val="tx1"/>
                          </a:solidFill>
                          <a:latin typeface="+mn-lt"/>
                        </a:rPr>
                        <a:t>Tú</a:t>
                      </a:r>
                      <a:r>
                        <a:rPr lang="en-GB" sz="2200" b="0" dirty="0">
                          <a:solidFill>
                            <a:schemeClr val="tx1"/>
                          </a:solidFill>
                          <a:latin typeface="+mn-lt"/>
                        </a:rPr>
                        <a:t> </a:t>
                      </a:r>
                      <a:r>
                        <a:rPr lang="en-GB" sz="2200" b="0" dirty="0" err="1">
                          <a:solidFill>
                            <a:schemeClr val="tx1"/>
                          </a:solidFill>
                          <a:latin typeface="+mn-lt"/>
                        </a:rPr>
                        <a:t>tienes</a:t>
                      </a:r>
                      <a:r>
                        <a:rPr lang="en-GB" sz="2200" b="0" dirty="0">
                          <a:solidFill>
                            <a:schemeClr val="tx1"/>
                          </a:solidFill>
                          <a:latin typeface="+mn-lt"/>
                        </a:rPr>
                        <a:t> dos </a:t>
                      </a:r>
                      <a:r>
                        <a:rPr lang="en-GB" sz="2200" b="0" dirty="0" err="1">
                          <a:solidFill>
                            <a:schemeClr val="tx1"/>
                          </a:solidFill>
                          <a:latin typeface="+mn-lt"/>
                        </a:rPr>
                        <a:t>coches</a:t>
                      </a:r>
                      <a:r>
                        <a:rPr lang="en-GB" sz="2200" b="0" dirty="0">
                          <a:solidFill>
                            <a:schemeClr val="tx1"/>
                          </a:solidFill>
                          <a:latin typeface="+mn-lt"/>
                        </a:rPr>
                        <a:t>. En</a:t>
                      </a:r>
                      <a:r>
                        <a:rPr lang="en-GB" sz="2200" b="0" baseline="0" dirty="0">
                          <a:solidFill>
                            <a:schemeClr val="tx1"/>
                          </a:solidFill>
                          <a:latin typeface="+mn-lt"/>
                        </a:rPr>
                        <a:t> cambio,</a:t>
                      </a:r>
                      <a:r>
                        <a:rPr lang="en-GB" sz="2200" b="0" dirty="0">
                          <a:solidFill>
                            <a:schemeClr val="tx1"/>
                          </a:solidFill>
                          <a:latin typeface="+mn-lt"/>
                        </a:rPr>
                        <a:t> ¡</a:t>
                      </a:r>
                      <a:r>
                        <a:rPr lang="en-GB" sz="2200" b="0" dirty="0" err="1">
                          <a:solidFill>
                            <a:schemeClr val="tx1"/>
                          </a:solidFill>
                          <a:latin typeface="+mn-lt"/>
                        </a:rPr>
                        <a:t>yo</a:t>
                      </a:r>
                      <a:r>
                        <a:rPr lang="en-GB" sz="2200" b="0" dirty="0">
                          <a:solidFill>
                            <a:schemeClr val="tx1"/>
                          </a:solidFill>
                          <a:latin typeface="+mn-lt"/>
                        </a:rPr>
                        <a:t> </a:t>
                      </a:r>
                      <a:r>
                        <a:rPr lang="en-GB" sz="2200" b="0" dirty="0" err="1">
                          <a:solidFill>
                            <a:schemeClr val="tx1"/>
                          </a:solidFill>
                          <a:latin typeface="+mn-lt"/>
                        </a:rPr>
                        <a:t>tengo</a:t>
                      </a:r>
                      <a:r>
                        <a:rPr lang="en-GB" sz="2200" b="0" baseline="0" dirty="0">
                          <a:solidFill>
                            <a:schemeClr val="tx1"/>
                          </a:solidFill>
                          <a:latin typeface="+mn-lt"/>
                        </a:rPr>
                        <a:t> quince!</a:t>
                      </a:r>
                      <a:endParaRPr lang="en-GB" sz="2200" b="0" dirty="0">
                        <a:solidFill>
                          <a:schemeClr val="tx1"/>
                        </a:solidFill>
                        <a:latin typeface="+mn-lt"/>
                      </a:endParaRPr>
                    </a:p>
                  </a:txBody>
                  <a:tcPr/>
                </a:tc>
                <a:tc>
                  <a:txBody>
                    <a:bodyPr/>
                    <a:lstStyle/>
                    <a:p>
                      <a:endParaRPr lang="en-GB" sz="2000">
                        <a:solidFill>
                          <a:schemeClr val="tx1"/>
                        </a:solidFill>
                        <a:latin typeface="+mn-lt"/>
                      </a:endParaRPr>
                    </a:p>
                  </a:txBody>
                  <a:tcPr/>
                </a:tc>
                <a:tc>
                  <a:txBody>
                    <a:bodyPr/>
                    <a:lstStyle/>
                    <a:p>
                      <a:endParaRPr lang="en-GB" sz="2000" dirty="0">
                        <a:solidFill>
                          <a:schemeClr val="tx1"/>
                        </a:solidFill>
                        <a:latin typeface="+mn-lt"/>
                      </a:endParaRPr>
                    </a:p>
                  </a:txBody>
                  <a:tcPr/>
                </a:tc>
                <a:tc>
                  <a:txBody>
                    <a:bodyPr/>
                    <a:lstStyle/>
                    <a:p>
                      <a:endParaRPr lang="en-GB" sz="2000" dirty="0">
                        <a:solidFill>
                          <a:schemeClr val="tx1"/>
                        </a:solidFill>
                        <a:latin typeface="+mn-lt"/>
                      </a:endParaRPr>
                    </a:p>
                  </a:txBody>
                  <a:tcPr/>
                </a:tc>
                <a:extLst>
                  <a:ext uri="{0D108BD9-81ED-4DB2-BD59-A6C34878D82A}">
                    <a16:rowId xmlns:a16="http://schemas.microsoft.com/office/drawing/2014/main" val="2344197191"/>
                  </a:ext>
                </a:extLst>
              </a:tr>
              <a:tr h="956412">
                <a:tc>
                  <a:txBody>
                    <a:bodyPr/>
                    <a:lstStyle/>
                    <a:p>
                      <a:pPr algn="ctr"/>
                      <a:r>
                        <a:rPr lang="en-GB" sz="2000" b="1">
                          <a:solidFill>
                            <a:schemeClr val="accent1">
                              <a:lumMod val="50000"/>
                            </a:schemeClr>
                          </a:solidFill>
                          <a:latin typeface="+mn-lt"/>
                        </a:rPr>
                        <a:t>5.</a:t>
                      </a:r>
                      <a:endParaRPr lang="en-GB" sz="2000" b="1" dirty="0">
                        <a:solidFill>
                          <a:schemeClr val="accent1">
                            <a:lumMod val="50000"/>
                          </a:schemeClr>
                        </a:solidFill>
                        <a:latin typeface="+mn-lt"/>
                      </a:endParaRPr>
                    </a:p>
                  </a:txBody>
                  <a:tcPr/>
                </a:tc>
                <a:tc>
                  <a:txBody>
                    <a:bodyPr/>
                    <a:lstStyle/>
                    <a:p>
                      <a:r>
                        <a:rPr lang="en-GB" sz="2200" b="0" dirty="0" err="1">
                          <a:solidFill>
                            <a:schemeClr val="tx1"/>
                          </a:solidFill>
                          <a:latin typeface="+mn-lt"/>
                        </a:rPr>
                        <a:t>Tú</a:t>
                      </a:r>
                      <a:r>
                        <a:rPr lang="en-GB" sz="2200" b="0" dirty="0">
                          <a:solidFill>
                            <a:schemeClr val="tx1"/>
                          </a:solidFill>
                          <a:latin typeface="+mn-lt"/>
                        </a:rPr>
                        <a:t> </a:t>
                      </a:r>
                      <a:r>
                        <a:rPr lang="en-GB" sz="2200" b="0" dirty="0" err="1">
                          <a:solidFill>
                            <a:schemeClr val="tx1"/>
                          </a:solidFill>
                          <a:latin typeface="+mn-lt"/>
                        </a:rPr>
                        <a:t>tienes</a:t>
                      </a:r>
                      <a:r>
                        <a:rPr lang="en-GB" sz="2200" b="0" dirty="0">
                          <a:solidFill>
                            <a:schemeClr val="tx1"/>
                          </a:solidFill>
                          <a:latin typeface="+mn-lt"/>
                        </a:rPr>
                        <a:t> </a:t>
                      </a:r>
                      <a:r>
                        <a:rPr lang="en-GB" sz="2200" b="0" dirty="0" err="1">
                          <a:solidFill>
                            <a:schemeClr val="tx1"/>
                          </a:solidFill>
                          <a:latin typeface="+mn-lt"/>
                        </a:rPr>
                        <a:t>diecisiete</a:t>
                      </a:r>
                      <a:r>
                        <a:rPr lang="en-GB" sz="2200" b="0" dirty="0">
                          <a:solidFill>
                            <a:schemeClr val="tx1"/>
                          </a:solidFill>
                          <a:latin typeface="+mn-lt"/>
                        </a:rPr>
                        <a:t> </a:t>
                      </a:r>
                      <a:r>
                        <a:rPr lang="en-GB" sz="2200" b="0" dirty="0" err="1">
                          <a:solidFill>
                            <a:schemeClr val="tx1"/>
                          </a:solidFill>
                          <a:latin typeface="+mn-lt"/>
                        </a:rPr>
                        <a:t>canciones</a:t>
                      </a:r>
                      <a:r>
                        <a:rPr lang="en-GB" sz="2200" b="0" dirty="0">
                          <a:solidFill>
                            <a:schemeClr val="tx1"/>
                          </a:solidFill>
                          <a:latin typeface="+mn-lt"/>
                        </a:rPr>
                        <a:t>. Sin embargo, </a:t>
                      </a:r>
                      <a:r>
                        <a:rPr lang="en-GB" sz="2200" b="0" dirty="0" err="1">
                          <a:solidFill>
                            <a:schemeClr val="tx1"/>
                          </a:solidFill>
                          <a:latin typeface="+mn-lt"/>
                        </a:rPr>
                        <a:t>yo</a:t>
                      </a:r>
                      <a:r>
                        <a:rPr lang="en-GB" sz="2200" b="0" dirty="0">
                          <a:solidFill>
                            <a:schemeClr val="tx1"/>
                          </a:solidFill>
                          <a:latin typeface="+mn-lt"/>
                        </a:rPr>
                        <a:t> </a:t>
                      </a:r>
                      <a:r>
                        <a:rPr lang="en-GB" sz="2200" b="0" dirty="0" err="1">
                          <a:solidFill>
                            <a:schemeClr val="tx1"/>
                          </a:solidFill>
                          <a:latin typeface="+mn-lt"/>
                        </a:rPr>
                        <a:t>tengo</a:t>
                      </a:r>
                      <a:r>
                        <a:rPr lang="en-GB" sz="2200" b="0" dirty="0">
                          <a:solidFill>
                            <a:schemeClr val="tx1"/>
                          </a:solidFill>
                          <a:latin typeface="+mn-lt"/>
                        </a:rPr>
                        <a:t> </a:t>
                      </a:r>
                      <a:r>
                        <a:rPr lang="en-GB" sz="2200" b="0" dirty="0" err="1">
                          <a:solidFill>
                            <a:schemeClr val="tx1"/>
                          </a:solidFill>
                          <a:latin typeface="+mn-lt"/>
                        </a:rPr>
                        <a:t>tres</a:t>
                      </a:r>
                      <a:r>
                        <a:rPr lang="en-GB" sz="2200" b="0" dirty="0">
                          <a:solidFill>
                            <a:schemeClr val="tx1"/>
                          </a:solidFill>
                          <a:latin typeface="+mn-lt"/>
                        </a:rPr>
                        <a:t>.</a:t>
                      </a:r>
                    </a:p>
                  </a:txBody>
                  <a:tcPr/>
                </a:tc>
                <a:tc>
                  <a:txBody>
                    <a:bodyPr/>
                    <a:lstStyle/>
                    <a:p>
                      <a:endParaRPr lang="en-GB" sz="2000" dirty="0">
                        <a:solidFill>
                          <a:schemeClr val="tx1"/>
                        </a:solidFill>
                        <a:latin typeface="+mn-lt"/>
                      </a:endParaRPr>
                    </a:p>
                  </a:txBody>
                  <a:tcPr/>
                </a:tc>
                <a:tc>
                  <a:txBody>
                    <a:bodyPr/>
                    <a:lstStyle/>
                    <a:p>
                      <a:endParaRPr lang="en-GB" sz="2000" dirty="0">
                        <a:solidFill>
                          <a:schemeClr val="tx1"/>
                        </a:solidFill>
                        <a:latin typeface="+mn-lt"/>
                      </a:endParaRPr>
                    </a:p>
                  </a:txBody>
                  <a:tcPr/>
                </a:tc>
                <a:tc>
                  <a:txBody>
                    <a:bodyPr/>
                    <a:lstStyle/>
                    <a:p>
                      <a:endParaRPr lang="en-GB" sz="2000" dirty="0">
                        <a:solidFill>
                          <a:schemeClr val="tx1"/>
                        </a:solidFill>
                        <a:latin typeface="+mn-lt"/>
                      </a:endParaRPr>
                    </a:p>
                  </a:txBody>
                  <a:tcPr/>
                </a:tc>
                <a:extLst>
                  <a:ext uri="{0D108BD9-81ED-4DB2-BD59-A6C34878D82A}">
                    <a16:rowId xmlns:a16="http://schemas.microsoft.com/office/drawing/2014/main" val="1972389626"/>
                  </a:ext>
                </a:extLst>
              </a:tr>
              <a:tr h="535591">
                <a:tc>
                  <a:txBody>
                    <a:bodyPr/>
                    <a:lstStyle/>
                    <a:p>
                      <a:pPr algn="ctr"/>
                      <a:r>
                        <a:rPr lang="en-GB" sz="2000" b="1">
                          <a:solidFill>
                            <a:schemeClr val="accent1">
                              <a:lumMod val="50000"/>
                            </a:schemeClr>
                          </a:solidFill>
                          <a:latin typeface="+mn-lt"/>
                        </a:rPr>
                        <a:t>6.</a:t>
                      </a:r>
                      <a:endParaRPr lang="en-GB" sz="2000" b="1" dirty="0">
                        <a:solidFill>
                          <a:schemeClr val="accent1">
                            <a:lumMod val="50000"/>
                          </a:schemeClr>
                        </a:solidFill>
                        <a:latin typeface="+mn-lt"/>
                      </a:endParaRPr>
                    </a:p>
                  </a:txBody>
                  <a:tcPr/>
                </a:tc>
                <a:tc>
                  <a:txBody>
                    <a:bodyPr/>
                    <a:lstStyle/>
                    <a:p>
                      <a:r>
                        <a:rPr lang="en-GB" sz="2200" b="0" dirty="0" err="1">
                          <a:solidFill>
                            <a:schemeClr val="tx1"/>
                          </a:solidFill>
                          <a:latin typeface="+mn-lt"/>
                        </a:rPr>
                        <a:t>Yo</a:t>
                      </a:r>
                      <a:r>
                        <a:rPr lang="en-GB" sz="2200" b="0" dirty="0">
                          <a:solidFill>
                            <a:schemeClr val="tx1"/>
                          </a:solidFill>
                          <a:latin typeface="+mn-lt"/>
                        </a:rPr>
                        <a:t> </a:t>
                      </a:r>
                      <a:r>
                        <a:rPr lang="en-GB" sz="2200" b="0" dirty="0" err="1">
                          <a:solidFill>
                            <a:schemeClr val="tx1"/>
                          </a:solidFill>
                          <a:latin typeface="+mn-lt"/>
                        </a:rPr>
                        <a:t>tengo</a:t>
                      </a:r>
                      <a:r>
                        <a:rPr lang="en-GB" sz="2200" b="0" baseline="0" dirty="0">
                          <a:solidFill>
                            <a:schemeClr val="tx1"/>
                          </a:solidFill>
                          <a:latin typeface="+mn-lt"/>
                        </a:rPr>
                        <a:t> </a:t>
                      </a:r>
                      <a:r>
                        <a:rPr lang="en-GB" sz="2200" b="0" baseline="0" dirty="0" err="1">
                          <a:solidFill>
                            <a:schemeClr val="tx1"/>
                          </a:solidFill>
                          <a:latin typeface="+mn-lt"/>
                        </a:rPr>
                        <a:t>cinco</a:t>
                      </a:r>
                      <a:r>
                        <a:rPr lang="en-GB" sz="2200" b="0" baseline="0" dirty="0">
                          <a:solidFill>
                            <a:schemeClr val="tx1"/>
                          </a:solidFill>
                          <a:latin typeface="+mn-lt"/>
                        </a:rPr>
                        <a:t> </a:t>
                      </a:r>
                      <a:r>
                        <a:rPr lang="en-GB" sz="2200" b="0" baseline="0" dirty="0" err="1">
                          <a:solidFill>
                            <a:schemeClr val="tx1"/>
                          </a:solidFill>
                          <a:latin typeface="+mn-lt"/>
                        </a:rPr>
                        <a:t>premios</a:t>
                      </a:r>
                      <a:r>
                        <a:rPr lang="en-GB" sz="2200" b="0" baseline="0" dirty="0">
                          <a:solidFill>
                            <a:schemeClr val="tx1"/>
                          </a:solidFill>
                          <a:latin typeface="+mn-lt"/>
                        </a:rPr>
                        <a:t>, </a:t>
                      </a:r>
                      <a:r>
                        <a:rPr lang="en-GB" sz="2200" b="0" baseline="0" dirty="0" err="1">
                          <a:solidFill>
                            <a:schemeClr val="tx1"/>
                          </a:solidFill>
                          <a:latin typeface="+mn-lt"/>
                        </a:rPr>
                        <a:t>pero</a:t>
                      </a:r>
                      <a:r>
                        <a:rPr lang="en-GB" sz="2200" b="0" baseline="0" dirty="0">
                          <a:solidFill>
                            <a:schemeClr val="tx1"/>
                          </a:solidFill>
                          <a:latin typeface="+mn-lt"/>
                        </a:rPr>
                        <a:t> </a:t>
                      </a:r>
                      <a:r>
                        <a:rPr lang="en-GB" sz="2200" b="0" baseline="0" dirty="0" err="1">
                          <a:solidFill>
                            <a:schemeClr val="tx1"/>
                          </a:solidFill>
                          <a:latin typeface="+mn-lt"/>
                        </a:rPr>
                        <a:t>tú</a:t>
                      </a:r>
                      <a:r>
                        <a:rPr lang="en-GB" sz="2200" b="0" baseline="0" dirty="0">
                          <a:solidFill>
                            <a:schemeClr val="tx1"/>
                          </a:solidFill>
                          <a:latin typeface="+mn-lt"/>
                        </a:rPr>
                        <a:t> </a:t>
                      </a:r>
                      <a:r>
                        <a:rPr lang="en-GB" sz="2200" b="0" baseline="0" dirty="0" err="1">
                          <a:solidFill>
                            <a:schemeClr val="tx1"/>
                          </a:solidFill>
                          <a:latin typeface="+mn-lt"/>
                        </a:rPr>
                        <a:t>tienes</a:t>
                      </a:r>
                      <a:r>
                        <a:rPr lang="en-GB" sz="2200" b="0" baseline="0" dirty="0">
                          <a:solidFill>
                            <a:schemeClr val="tx1"/>
                          </a:solidFill>
                          <a:latin typeface="+mn-lt"/>
                        </a:rPr>
                        <a:t> </a:t>
                      </a:r>
                      <a:r>
                        <a:rPr lang="en-GB" sz="2200" b="0" baseline="0" dirty="0" err="1">
                          <a:solidFill>
                            <a:schemeClr val="tx1"/>
                          </a:solidFill>
                          <a:latin typeface="+mn-lt"/>
                        </a:rPr>
                        <a:t>dieciocho</a:t>
                      </a:r>
                      <a:r>
                        <a:rPr lang="en-GB" sz="2200" b="0" baseline="0" dirty="0">
                          <a:solidFill>
                            <a:schemeClr val="tx1"/>
                          </a:solidFill>
                          <a:latin typeface="+mn-lt"/>
                        </a:rPr>
                        <a:t>.</a:t>
                      </a:r>
                    </a:p>
                  </a:txBody>
                  <a:tcPr/>
                </a:tc>
                <a:tc>
                  <a:txBody>
                    <a:bodyPr/>
                    <a:lstStyle/>
                    <a:p>
                      <a:endParaRPr lang="en-GB" sz="2000" dirty="0">
                        <a:solidFill>
                          <a:schemeClr val="tx1"/>
                        </a:solidFill>
                        <a:latin typeface="+mn-lt"/>
                      </a:endParaRPr>
                    </a:p>
                  </a:txBody>
                  <a:tcPr/>
                </a:tc>
                <a:tc>
                  <a:txBody>
                    <a:bodyPr/>
                    <a:lstStyle/>
                    <a:p>
                      <a:endParaRPr lang="en-GB" sz="2000" dirty="0">
                        <a:solidFill>
                          <a:schemeClr val="tx1"/>
                        </a:solidFill>
                        <a:latin typeface="+mn-lt"/>
                      </a:endParaRPr>
                    </a:p>
                  </a:txBody>
                  <a:tcPr/>
                </a:tc>
                <a:tc>
                  <a:txBody>
                    <a:bodyPr/>
                    <a:lstStyle/>
                    <a:p>
                      <a:endParaRPr lang="en-GB" sz="2000" dirty="0">
                        <a:solidFill>
                          <a:schemeClr val="tx1"/>
                        </a:solidFill>
                        <a:latin typeface="+mn-lt"/>
                      </a:endParaRPr>
                    </a:p>
                  </a:txBody>
                  <a:tcPr/>
                </a:tc>
                <a:extLst>
                  <a:ext uri="{0D108BD9-81ED-4DB2-BD59-A6C34878D82A}">
                    <a16:rowId xmlns:a16="http://schemas.microsoft.com/office/drawing/2014/main" val="664931564"/>
                  </a:ext>
                </a:extLst>
              </a:tr>
            </a:tbl>
          </a:graphicData>
        </a:graphic>
      </p:graphicFrame>
      <p:sp>
        <p:nvSpPr>
          <p:cNvPr id="30" name="TextBox 29"/>
          <p:cNvSpPr txBox="1"/>
          <p:nvPr/>
        </p:nvSpPr>
        <p:spPr>
          <a:xfrm>
            <a:off x="8116623" y="2617823"/>
            <a:ext cx="940526" cy="461665"/>
          </a:xfrm>
          <a:prstGeom prst="rect">
            <a:avLst/>
          </a:prstGeom>
          <a:noFill/>
        </p:spPr>
        <p:txBody>
          <a:bodyPr wrap="square" rtlCol="0">
            <a:spAutoFit/>
          </a:bodyPr>
          <a:lstStyle/>
          <a:p>
            <a:pPr algn="l"/>
            <a:r>
              <a:rPr lang="en-GB" sz="2400" b="1" dirty="0"/>
              <a:t>13</a:t>
            </a:r>
          </a:p>
        </p:txBody>
      </p:sp>
      <p:sp>
        <p:nvSpPr>
          <p:cNvPr id="31" name="TextBox 30"/>
          <p:cNvSpPr txBox="1"/>
          <p:nvPr/>
        </p:nvSpPr>
        <p:spPr>
          <a:xfrm>
            <a:off x="9367278" y="2610408"/>
            <a:ext cx="940526" cy="461665"/>
          </a:xfrm>
          <a:prstGeom prst="rect">
            <a:avLst/>
          </a:prstGeom>
          <a:noFill/>
        </p:spPr>
        <p:txBody>
          <a:bodyPr wrap="square" rtlCol="0">
            <a:spAutoFit/>
          </a:bodyPr>
          <a:lstStyle/>
          <a:p>
            <a:pPr algn="l"/>
            <a:r>
              <a:rPr lang="en-GB" sz="2400" b="1" dirty="0"/>
              <a:t>20</a:t>
            </a:r>
          </a:p>
        </p:txBody>
      </p:sp>
      <p:sp>
        <p:nvSpPr>
          <p:cNvPr id="32" name="TextBox 31"/>
          <p:cNvSpPr txBox="1"/>
          <p:nvPr/>
        </p:nvSpPr>
        <p:spPr>
          <a:xfrm>
            <a:off x="10456416" y="2577982"/>
            <a:ext cx="1699695" cy="461665"/>
          </a:xfrm>
          <a:prstGeom prst="rect">
            <a:avLst/>
          </a:prstGeom>
          <a:noFill/>
        </p:spPr>
        <p:txBody>
          <a:bodyPr wrap="square" rtlCol="0">
            <a:spAutoFit/>
          </a:bodyPr>
          <a:lstStyle/>
          <a:p>
            <a:pPr algn="l"/>
            <a:r>
              <a:rPr lang="en-GB" sz="2400" b="1" dirty="0"/>
              <a:t>answers</a:t>
            </a:r>
          </a:p>
        </p:txBody>
      </p:sp>
      <p:sp>
        <p:nvSpPr>
          <p:cNvPr id="33" name="TextBox 32"/>
          <p:cNvSpPr txBox="1"/>
          <p:nvPr/>
        </p:nvSpPr>
        <p:spPr>
          <a:xfrm>
            <a:off x="8125293" y="3130259"/>
            <a:ext cx="940526" cy="461665"/>
          </a:xfrm>
          <a:prstGeom prst="rect">
            <a:avLst/>
          </a:prstGeom>
          <a:noFill/>
        </p:spPr>
        <p:txBody>
          <a:bodyPr wrap="square" rtlCol="0">
            <a:spAutoFit/>
          </a:bodyPr>
          <a:lstStyle/>
          <a:p>
            <a:pPr algn="l"/>
            <a:r>
              <a:rPr lang="en-GB" sz="2400" b="1" dirty="0"/>
              <a:t>16</a:t>
            </a:r>
          </a:p>
        </p:txBody>
      </p:sp>
      <p:sp>
        <p:nvSpPr>
          <p:cNvPr id="34" name="TextBox 33"/>
          <p:cNvSpPr txBox="1"/>
          <p:nvPr/>
        </p:nvSpPr>
        <p:spPr>
          <a:xfrm>
            <a:off x="9367278" y="3110418"/>
            <a:ext cx="940526" cy="461665"/>
          </a:xfrm>
          <a:prstGeom prst="rect">
            <a:avLst/>
          </a:prstGeom>
          <a:noFill/>
        </p:spPr>
        <p:txBody>
          <a:bodyPr wrap="square" rtlCol="0">
            <a:spAutoFit/>
          </a:bodyPr>
          <a:lstStyle/>
          <a:p>
            <a:pPr algn="l"/>
            <a:r>
              <a:rPr lang="en-GB" sz="2400" b="1" dirty="0"/>
              <a:t>4</a:t>
            </a:r>
          </a:p>
        </p:txBody>
      </p:sp>
      <p:sp>
        <p:nvSpPr>
          <p:cNvPr id="35" name="TextBox 34"/>
          <p:cNvSpPr txBox="1"/>
          <p:nvPr/>
        </p:nvSpPr>
        <p:spPr>
          <a:xfrm>
            <a:off x="10174926" y="3091264"/>
            <a:ext cx="1862244" cy="461665"/>
          </a:xfrm>
          <a:prstGeom prst="rect">
            <a:avLst/>
          </a:prstGeom>
          <a:noFill/>
        </p:spPr>
        <p:txBody>
          <a:bodyPr wrap="square" rtlCol="0">
            <a:spAutoFit/>
          </a:bodyPr>
          <a:lstStyle/>
          <a:p>
            <a:pPr algn="l"/>
            <a:r>
              <a:rPr lang="en-GB" sz="2400" b="1" dirty="0"/>
              <a:t>magazines</a:t>
            </a:r>
          </a:p>
        </p:txBody>
      </p:sp>
      <p:sp>
        <p:nvSpPr>
          <p:cNvPr id="36" name="TextBox 35"/>
          <p:cNvSpPr txBox="1"/>
          <p:nvPr/>
        </p:nvSpPr>
        <p:spPr>
          <a:xfrm>
            <a:off x="8166746" y="3664287"/>
            <a:ext cx="940526" cy="461665"/>
          </a:xfrm>
          <a:prstGeom prst="rect">
            <a:avLst/>
          </a:prstGeom>
          <a:noFill/>
        </p:spPr>
        <p:txBody>
          <a:bodyPr wrap="square" rtlCol="0">
            <a:spAutoFit/>
          </a:bodyPr>
          <a:lstStyle/>
          <a:p>
            <a:pPr algn="l"/>
            <a:r>
              <a:rPr lang="en-GB" sz="2400" b="1" dirty="0"/>
              <a:t>14</a:t>
            </a:r>
          </a:p>
        </p:txBody>
      </p:sp>
      <p:sp>
        <p:nvSpPr>
          <p:cNvPr id="37" name="TextBox 36"/>
          <p:cNvSpPr txBox="1"/>
          <p:nvPr/>
        </p:nvSpPr>
        <p:spPr>
          <a:xfrm>
            <a:off x="9367278" y="3628211"/>
            <a:ext cx="940526" cy="461665"/>
          </a:xfrm>
          <a:prstGeom prst="rect">
            <a:avLst/>
          </a:prstGeom>
          <a:noFill/>
        </p:spPr>
        <p:txBody>
          <a:bodyPr wrap="square" rtlCol="0">
            <a:spAutoFit/>
          </a:bodyPr>
          <a:lstStyle/>
          <a:p>
            <a:pPr algn="l"/>
            <a:r>
              <a:rPr lang="en-GB" sz="2400" b="1" dirty="0"/>
              <a:t>1</a:t>
            </a:r>
          </a:p>
        </p:txBody>
      </p:sp>
      <p:sp>
        <p:nvSpPr>
          <p:cNvPr id="38" name="TextBox 37"/>
          <p:cNvSpPr txBox="1"/>
          <p:nvPr/>
        </p:nvSpPr>
        <p:spPr>
          <a:xfrm>
            <a:off x="10540513" y="3634457"/>
            <a:ext cx="1862244" cy="461665"/>
          </a:xfrm>
          <a:prstGeom prst="rect">
            <a:avLst/>
          </a:prstGeom>
          <a:noFill/>
        </p:spPr>
        <p:txBody>
          <a:bodyPr wrap="square" rtlCol="0">
            <a:spAutoFit/>
          </a:bodyPr>
          <a:lstStyle/>
          <a:p>
            <a:pPr algn="l"/>
            <a:r>
              <a:rPr lang="en-GB" sz="2400" b="1" dirty="0"/>
              <a:t>pens</a:t>
            </a:r>
          </a:p>
        </p:txBody>
      </p:sp>
      <p:sp>
        <p:nvSpPr>
          <p:cNvPr id="39" name="TextBox 38"/>
          <p:cNvSpPr txBox="1"/>
          <p:nvPr/>
        </p:nvSpPr>
        <p:spPr>
          <a:xfrm>
            <a:off x="8209784" y="4213229"/>
            <a:ext cx="940526" cy="461665"/>
          </a:xfrm>
          <a:prstGeom prst="rect">
            <a:avLst/>
          </a:prstGeom>
          <a:noFill/>
        </p:spPr>
        <p:txBody>
          <a:bodyPr wrap="square" rtlCol="0">
            <a:spAutoFit/>
          </a:bodyPr>
          <a:lstStyle/>
          <a:p>
            <a:pPr algn="l"/>
            <a:r>
              <a:rPr lang="en-GB" sz="2400" b="1" dirty="0"/>
              <a:t>15</a:t>
            </a:r>
          </a:p>
        </p:txBody>
      </p:sp>
      <p:sp>
        <p:nvSpPr>
          <p:cNvPr id="40" name="TextBox 39"/>
          <p:cNvSpPr txBox="1"/>
          <p:nvPr/>
        </p:nvSpPr>
        <p:spPr>
          <a:xfrm>
            <a:off x="9420330" y="4202987"/>
            <a:ext cx="587064" cy="461665"/>
          </a:xfrm>
          <a:prstGeom prst="rect">
            <a:avLst/>
          </a:prstGeom>
          <a:noFill/>
        </p:spPr>
        <p:txBody>
          <a:bodyPr wrap="square" rtlCol="0">
            <a:spAutoFit/>
          </a:bodyPr>
          <a:lstStyle/>
          <a:p>
            <a:pPr algn="l"/>
            <a:r>
              <a:rPr lang="en-GB" sz="2400" b="1" dirty="0"/>
              <a:t>2</a:t>
            </a:r>
          </a:p>
        </p:txBody>
      </p:sp>
      <p:sp>
        <p:nvSpPr>
          <p:cNvPr id="41" name="TextBox 40"/>
          <p:cNvSpPr txBox="1"/>
          <p:nvPr/>
        </p:nvSpPr>
        <p:spPr>
          <a:xfrm>
            <a:off x="10563947" y="4209334"/>
            <a:ext cx="1862244" cy="461665"/>
          </a:xfrm>
          <a:prstGeom prst="rect">
            <a:avLst/>
          </a:prstGeom>
          <a:noFill/>
        </p:spPr>
        <p:txBody>
          <a:bodyPr wrap="square" rtlCol="0">
            <a:spAutoFit/>
          </a:bodyPr>
          <a:lstStyle/>
          <a:p>
            <a:pPr algn="l"/>
            <a:r>
              <a:rPr lang="en-GB" sz="2400" b="1" dirty="0"/>
              <a:t>cars</a:t>
            </a:r>
          </a:p>
        </p:txBody>
      </p:sp>
      <p:sp>
        <p:nvSpPr>
          <p:cNvPr id="42" name="TextBox 41"/>
          <p:cNvSpPr txBox="1"/>
          <p:nvPr/>
        </p:nvSpPr>
        <p:spPr>
          <a:xfrm>
            <a:off x="8250766" y="4913991"/>
            <a:ext cx="940526" cy="461665"/>
          </a:xfrm>
          <a:prstGeom prst="rect">
            <a:avLst/>
          </a:prstGeom>
          <a:noFill/>
        </p:spPr>
        <p:txBody>
          <a:bodyPr wrap="square" rtlCol="0">
            <a:spAutoFit/>
          </a:bodyPr>
          <a:lstStyle/>
          <a:p>
            <a:pPr algn="l"/>
            <a:r>
              <a:rPr lang="en-GB" sz="2400" b="1" dirty="0"/>
              <a:t>3</a:t>
            </a:r>
          </a:p>
        </p:txBody>
      </p:sp>
      <p:sp>
        <p:nvSpPr>
          <p:cNvPr id="43" name="TextBox 42"/>
          <p:cNvSpPr txBox="1"/>
          <p:nvPr/>
        </p:nvSpPr>
        <p:spPr>
          <a:xfrm>
            <a:off x="9324571" y="4934817"/>
            <a:ext cx="940526" cy="461665"/>
          </a:xfrm>
          <a:prstGeom prst="rect">
            <a:avLst/>
          </a:prstGeom>
          <a:noFill/>
        </p:spPr>
        <p:txBody>
          <a:bodyPr wrap="square" rtlCol="0">
            <a:spAutoFit/>
          </a:bodyPr>
          <a:lstStyle/>
          <a:p>
            <a:pPr algn="l"/>
            <a:r>
              <a:rPr lang="en-GB" sz="2400" b="1" dirty="0"/>
              <a:t>17</a:t>
            </a:r>
          </a:p>
        </p:txBody>
      </p:sp>
      <p:sp>
        <p:nvSpPr>
          <p:cNvPr id="44" name="TextBox 43"/>
          <p:cNvSpPr txBox="1"/>
          <p:nvPr/>
        </p:nvSpPr>
        <p:spPr>
          <a:xfrm>
            <a:off x="10521836" y="4923849"/>
            <a:ext cx="1862244" cy="461665"/>
          </a:xfrm>
          <a:prstGeom prst="rect">
            <a:avLst/>
          </a:prstGeom>
          <a:noFill/>
        </p:spPr>
        <p:txBody>
          <a:bodyPr wrap="square" rtlCol="0">
            <a:spAutoFit/>
          </a:bodyPr>
          <a:lstStyle/>
          <a:p>
            <a:pPr algn="l"/>
            <a:r>
              <a:rPr lang="en-GB" sz="2400" b="1" dirty="0"/>
              <a:t>songs</a:t>
            </a:r>
          </a:p>
        </p:txBody>
      </p:sp>
      <p:sp>
        <p:nvSpPr>
          <p:cNvPr id="45" name="TextBox 44"/>
          <p:cNvSpPr txBox="1"/>
          <p:nvPr/>
        </p:nvSpPr>
        <p:spPr>
          <a:xfrm>
            <a:off x="8213498" y="5609331"/>
            <a:ext cx="940526" cy="461665"/>
          </a:xfrm>
          <a:prstGeom prst="rect">
            <a:avLst/>
          </a:prstGeom>
          <a:noFill/>
        </p:spPr>
        <p:txBody>
          <a:bodyPr wrap="square" rtlCol="0">
            <a:spAutoFit/>
          </a:bodyPr>
          <a:lstStyle/>
          <a:p>
            <a:pPr algn="l"/>
            <a:r>
              <a:rPr lang="en-GB" sz="2400" b="1" dirty="0"/>
              <a:t>5</a:t>
            </a:r>
          </a:p>
        </p:txBody>
      </p:sp>
      <p:sp>
        <p:nvSpPr>
          <p:cNvPr id="46" name="TextBox 45"/>
          <p:cNvSpPr txBox="1"/>
          <p:nvPr/>
        </p:nvSpPr>
        <p:spPr>
          <a:xfrm>
            <a:off x="9279149" y="5628937"/>
            <a:ext cx="940526" cy="461665"/>
          </a:xfrm>
          <a:prstGeom prst="rect">
            <a:avLst/>
          </a:prstGeom>
          <a:noFill/>
        </p:spPr>
        <p:txBody>
          <a:bodyPr wrap="square" rtlCol="0">
            <a:spAutoFit/>
          </a:bodyPr>
          <a:lstStyle/>
          <a:p>
            <a:pPr algn="l"/>
            <a:r>
              <a:rPr lang="en-GB" sz="2400" b="1" dirty="0"/>
              <a:t>18</a:t>
            </a:r>
          </a:p>
        </p:txBody>
      </p:sp>
      <p:sp>
        <p:nvSpPr>
          <p:cNvPr id="47" name="TextBox 46"/>
          <p:cNvSpPr txBox="1"/>
          <p:nvPr/>
        </p:nvSpPr>
        <p:spPr>
          <a:xfrm>
            <a:off x="10521836" y="5675086"/>
            <a:ext cx="1862244" cy="461665"/>
          </a:xfrm>
          <a:prstGeom prst="rect">
            <a:avLst/>
          </a:prstGeom>
          <a:noFill/>
        </p:spPr>
        <p:txBody>
          <a:bodyPr wrap="square" rtlCol="0">
            <a:spAutoFit/>
          </a:bodyPr>
          <a:lstStyle/>
          <a:p>
            <a:pPr algn="l"/>
            <a:r>
              <a:rPr lang="en-GB" sz="2400" b="1" dirty="0"/>
              <a:t>prizes</a:t>
            </a:r>
          </a:p>
        </p:txBody>
      </p:sp>
      <p:sp>
        <p:nvSpPr>
          <p:cNvPr id="3" name="TextBox 2"/>
          <p:cNvSpPr txBox="1"/>
          <p:nvPr/>
        </p:nvSpPr>
        <p:spPr>
          <a:xfrm>
            <a:off x="69837" y="1014307"/>
            <a:ext cx="7370252" cy="1200329"/>
          </a:xfrm>
          <a:prstGeom prst="rect">
            <a:avLst/>
          </a:prstGeom>
          <a:noFill/>
        </p:spPr>
        <p:txBody>
          <a:bodyPr wrap="square" rtlCol="0">
            <a:spAutoFit/>
          </a:bodyPr>
          <a:lstStyle/>
          <a:p>
            <a:pPr algn="l"/>
            <a:r>
              <a:rPr lang="en-GB" sz="2400" b="1" dirty="0"/>
              <a:t>Lee las </a:t>
            </a:r>
            <a:r>
              <a:rPr lang="en-GB" sz="2400" b="1" dirty="0" err="1"/>
              <a:t>frases</a:t>
            </a:r>
            <a:r>
              <a:rPr lang="en-GB" sz="2400" b="1" dirty="0"/>
              <a:t>.  ¿</a:t>
            </a:r>
            <a:r>
              <a:rPr lang="en-GB" sz="2400" b="1" dirty="0" err="1"/>
              <a:t>Cuántas</a:t>
            </a:r>
            <a:r>
              <a:rPr lang="en-GB" sz="2400" b="1" dirty="0"/>
              <a:t> </a:t>
            </a:r>
            <a:r>
              <a:rPr lang="en-GB" sz="2400" b="1" dirty="0" err="1"/>
              <a:t>cosas</a:t>
            </a:r>
            <a:r>
              <a:rPr lang="en-GB" sz="2400" b="1" dirty="0"/>
              <a:t> </a:t>
            </a:r>
            <a:r>
              <a:rPr lang="en-GB" sz="2400" b="1" dirty="0" err="1"/>
              <a:t>tiene</a:t>
            </a:r>
            <a:r>
              <a:rPr lang="en-GB" sz="2400" b="1" dirty="0"/>
              <a:t> </a:t>
            </a:r>
            <a:r>
              <a:rPr lang="en-GB" sz="2400" b="1" dirty="0" err="1"/>
              <a:t>cada</a:t>
            </a:r>
            <a:r>
              <a:rPr lang="en-GB" sz="2400" b="1" dirty="0"/>
              <a:t> persona?  Escribe el </a:t>
            </a:r>
            <a:r>
              <a:rPr lang="en-GB" sz="2400" b="1" dirty="0" err="1"/>
              <a:t>número</a:t>
            </a:r>
            <a:r>
              <a:rPr lang="en-GB" sz="2400" b="1" dirty="0"/>
              <a:t> para ‘I’ y ‘you’.</a:t>
            </a:r>
          </a:p>
          <a:p>
            <a:pPr algn="l"/>
            <a:r>
              <a:rPr lang="en-GB" sz="2400" b="1" dirty="0" err="1"/>
              <a:t>También</a:t>
            </a:r>
            <a:r>
              <a:rPr lang="en-GB" sz="2400" b="1" dirty="0"/>
              <a:t> escribe en </a:t>
            </a:r>
            <a:r>
              <a:rPr lang="en-GB" sz="2400" b="1" dirty="0" err="1"/>
              <a:t>inglés</a:t>
            </a:r>
            <a:r>
              <a:rPr lang="en-GB" sz="2400" b="1" dirty="0"/>
              <a:t> la </a:t>
            </a:r>
            <a:r>
              <a:rPr lang="en-GB" sz="2400" b="1" dirty="0" err="1"/>
              <a:t>cosa</a:t>
            </a:r>
            <a:r>
              <a:rPr lang="en-GB" sz="2400" b="1" dirty="0"/>
              <a:t>. </a:t>
            </a:r>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2362" y="498897"/>
            <a:ext cx="968730" cy="745922"/>
          </a:xfrm>
          <a:prstGeom prst="rect">
            <a:avLst/>
          </a:prstGeom>
        </p:spPr>
      </p:pic>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15541">
            <a:off x="9582493" y="426151"/>
            <a:ext cx="984990" cy="807692"/>
          </a:xfrm>
          <a:prstGeom prst="rect">
            <a:avLst/>
          </a:prstGeom>
        </p:spPr>
      </p:pic>
      <p:pic>
        <p:nvPicPr>
          <p:cNvPr id="56"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12858">
            <a:off x="8324657" y="113894"/>
            <a:ext cx="968730" cy="745922"/>
          </a:xfrm>
          <a:prstGeom prst="rect">
            <a:avLst/>
          </a:prstGeom>
        </p:spPr>
      </p:pic>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499" y="606105"/>
            <a:ext cx="1035189" cy="803997"/>
          </a:xfrm>
          <a:prstGeom prst="rect">
            <a:avLst/>
          </a:prstGeom>
        </p:spPr>
      </p:pic>
      <p:pic>
        <p:nvPicPr>
          <p:cNvPr id="59" name="Picture 4" descr="Blue Rounded Rectangle With Number 13 Clip Art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762218">
            <a:off x="6477349" y="218337"/>
            <a:ext cx="949072" cy="79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50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Cuántas</a:t>
            </a:r>
            <a:r>
              <a:rPr lang="en-GB" sz="3600" b="1" dirty="0">
                <a:solidFill>
                  <a:schemeClr val="bg1"/>
                </a:solidFill>
              </a:rPr>
              <a:t> </a:t>
            </a:r>
            <a:r>
              <a:rPr lang="en-GB" sz="3600" b="1" dirty="0" err="1">
                <a:solidFill>
                  <a:schemeClr val="bg1"/>
                </a:solidFill>
              </a:rPr>
              <a:t>cosas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7" name="TextBox 6">
            <a:extLst>
              <a:ext uri="{FF2B5EF4-FFF2-40B4-BE49-F238E27FC236}">
                <a16:creationId xmlns:a16="http://schemas.microsoft.com/office/drawing/2014/main" id="{9D1DF0A3-ADF5-7447-BD11-05540C447550}"/>
              </a:ext>
            </a:extLst>
          </p:cNvPr>
          <p:cNvSpPr txBox="1"/>
          <p:nvPr/>
        </p:nvSpPr>
        <p:spPr>
          <a:xfrm>
            <a:off x="78905" y="1204501"/>
            <a:ext cx="95603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Escucha. ¿</a:t>
            </a:r>
            <a:r>
              <a:rPr lang="en-US" sz="2400" b="1" dirty="0">
                <a:latin typeface="Century Gothic" panose="020F0302020204030204"/>
              </a:rPr>
              <a:t>Quién </a:t>
            </a:r>
            <a:r>
              <a:rPr kumimoji="0" lang="en-US" sz="2400" b="1" i="0" u="none" strike="noStrike" kern="1200" cap="none" spc="0" normalizeH="0" noProof="0" dirty="0">
                <a:ln>
                  <a:noFill/>
                </a:ln>
                <a:effectLst/>
                <a:uLnTx/>
                <a:uFillTx/>
                <a:latin typeface="Century Gothic" panose="020F0302020204030204"/>
                <a:ea typeface="+mn-ea"/>
                <a:cs typeface="+mn-cs"/>
              </a:rPr>
              <a:t>tiene más, ‘</a:t>
            </a:r>
            <a:r>
              <a:rPr kumimoji="0" lang="en-US" sz="2400" b="1" i="0" u="none" strike="noStrike" kern="1200" cap="none" spc="0" normalizeH="0" noProof="0" dirty="0" err="1">
                <a:ln>
                  <a:noFill/>
                </a:ln>
                <a:effectLst/>
                <a:uLnTx/>
                <a:uFillTx/>
                <a:latin typeface="Century Gothic" panose="020F0302020204030204"/>
                <a:ea typeface="+mn-ea"/>
                <a:cs typeface="+mn-cs"/>
              </a:rPr>
              <a:t>él</a:t>
            </a:r>
            <a:r>
              <a:rPr kumimoji="0" lang="en-US" sz="2400" b="1" i="0" u="none" strike="noStrike" kern="1200" cap="none" spc="0" normalizeH="0" noProof="0" dirty="0">
                <a:ln>
                  <a:noFill/>
                </a:ln>
                <a:effectLst/>
                <a:uLnTx/>
                <a:uFillTx/>
                <a:latin typeface="Century Gothic" panose="020F0302020204030204"/>
                <a:ea typeface="+mn-ea"/>
                <a:cs typeface="+mn-cs"/>
              </a:rPr>
              <a:t>’ o ‘</a:t>
            </a:r>
            <a:r>
              <a:rPr kumimoji="0" lang="en-US" sz="2400" b="1" i="0" u="none" strike="noStrike" kern="1200" cap="none" spc="0" normalizeH="0" noProof="0" dirty="0" err="1">
                <a:ln>
                  <a:noFill/>
                </a:ln>
                <a:effectLst/>
                <a:uLnTx/>
                <a:uFillTx/>
                <a:latin typeface="Century Gothic" panose="020F0302020204030204"/>
                <a:ea typeface="+mn-ea"/>
                <a:cs typeface="+mn-cs"/>
              </a:rPr>
              <a:t>ella</a:t>
            </a:r>
            <a:r>
              <a:rPr kumimoji="0" lang="en-US" sz="2400" b="1" i="0" u="none" strike="noStrike" kern="1200" cap="none" spc="0" normalizeH="0" noProof="0" dirty="0">
                <a:ln>
                  <a:noFill/>
                </a:ln>
                <a:effectLst/>
                <a:uLnTx/>
                <a:uFillTx/>
                <a:latin typeface="Century Gothic" panose="020F0302020204030204"/>
                <a:ea typeface="+mn-ea"/>
                <a:cs typeface="+mn-cs"/>
              </a:rPr>
              <a:t>’</a:t>
            </a:r>
            <a:r>
              <a:rPr kumimoji="0" lang="en-US" sz="24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Escribe en inglés ‘he’ o ‘she’.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Luego, escribe </a:t>
            </a:r>
            <a:r>
              <a:rPr lang="en-US" sz="2400" b="1" dirty="0">
                <a:latin typeface="Century Gothic" panose="020F0302020204030204"/>
              </a:rPr>
              <a:t>el número </a:t>
            </a:r>
            <a:r>
              <a:rPr kumimoji="0" lang="en-US" sz="2400" b="1" i="0" u="none" strike="noStrike" kern="1200" cap="none" spc="0" normalizeH="0" baseline="0" noProof="0" dirty="0">
                <a:ln>
                  <a:noFill/>
                </a:ln>
                <a:effectLst/>
                <a:uLnTx/>
                <a:uFillTx/>
                <a:latin typeface="Century Gothic" panose="020F0302020204030204"/>
                <a:ea typeface="+mn-ea"/>
                <a:cs typeface="+mn-cs"/>
              </a:rPr>
              <a:t>y la </a:t>
            </a:r>
            <a:r>
              <a:rPr lang="en-US" sz="2400" b="1" dirty="0">
                <a:latin typeface="Century Gothic" panose="020F0302020204030204"/>
              </a:rPr>
              <a:t>cosa</a:t>
            </a:r>
            <a:r>
              <a:rPr kumimoji="0" lang="en-US" sz="2400" b="1" i="0" u="none" strike="noStrike" kern="1200" cap="none" spc="0" normalizeH="0" baseline="0" noProof="0" dirty="0">
                <a:ln>
                  <a:noFill/>
                </a:ln>
                <a:effectLst/>
                <a:uLnTx/>
                <a:uFillTx/>
                <a:latin typeface="Century Gothic" panose="020F0302020204030204"/>
                <a:ea typeface="+mn-ea"/>
                <a:cs typeface="+mn-cs"/>
              </a:rPr>
              <a:t> en inglés.</a:t>
            </a:r>
          </a:p>
        </p:txBody>
      </p:sp>
      <p:graphicFrame>
        <p:nvGraphicFramePr>
          <p:cNvPr id="6"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1694039695"/>
              </p:ext>
            </p:extLst>
          </p:nvPr>
        </p:nvGraphicFramePr>
        <p:xfrm>
          <a:off x="238561" y="4108146"/>
          <a:ext cx="7593723" cy="1584960"/>
        </p:xfrm>
        <a:graphic>
          <a:graphicData uri="http://schemas.openxmlformats.org/drawingml/2006/table">
            <a:tbl>
              <a:tblPr firstRow="1" bandRow="1">
                <a:tableStyleId>{21E4AEA4-8DFA-4A89-87EB-49C32662AFE0}</a:tableStyleId>
              </a:tblPr>
              <a:tblGrid>
                <a:gridCol w="963997">
                  <a:extLst>
                    <a:ext uri="{9D8B030D-6E8A-4147-A177-3AD203B41FA5}">
                      <a16:colId xmlns:a16="http://schemas.microsoft.com/office/drawing/2014/main" val="2607353726"/>
                    </a:ext>
                  </a:extLst>
                </a:gridCol>
                <a:gridCol w="3458342">
                  <a:extLst>
                    <a:ext uri="{9D8B030D-6E8A-4147-A177-3AD203B41FA5}">
                      <a16:colId xmlns:a16="http://schemas.microsoft.com/office/drawing/2014/main" val="935252179"/>
                    </a:ext>
                  </a:extLst>
                </a:gridCol>
                <a:gridCol w="3171384">
                  <a:extLst>
                    <a:ext uri="{9D8B030D-6E8A-4147-A177-3AD203B41FA5}">
                      <a16:colId xmlns:a16="http://schemas.microsoft.com/office/drawing/2014/main" val="1530733608"/>
                    </a:ext>
                  </a:extLst>
                </a:gridCol>
              </a:tblGrid>
              <a:tr h="901883">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tx1"/>
                          </a:solidFill>
                          <a:effectLst/>
                          <a:latin typeface="+mn-lt"/>
                          <a:ea typeface="+mn-ea"/>
                          <a:cs typeface="+mn-cs"/>
                        </a:rPr>
                        <a:t>¿Quién</a:t>
                      </a:r>
                      <a:r>
                        <a:rPr lang="en-US" sz="2800" b="1" kern="1200" baseline="0" dirty="0">
                          <a:solidFill>
                            <a:schemeClr val="tx1"/>
                          </a:solidFill>
                          <a:effectLst/>
                          <a:latin typeface="+mn-lt"/>
                          <a:ea typeface="+mn-ea"/>
                          <a:cs typeface="+mn-cs"/>
                        </a:rPr>
                        <a:t> </a:t>
                      </a:r>
                      <a:r>
                        <a:rPr lang="en-US" sz="2800" b="1" kern="1200" dirty="0">
                          <a:solidFill>
                            <a:schemeClr val="tx1"/>
                          </a:solidFill>
                          <a:effectLst/>
                          <a:latin typeface="+mn-lt"/>
                          <a:ea typeface="+mn-ea"/>
                          <a:cs typeface="+mn-cs"/>
                        </a:rPr>
                        <a:t>tiene más? </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mn-lt"/>
                          <a:ea typeface="+mn-ea"/>
                          <a:cs typeface="+mn-cs"/>
                        </a:rPr>
                        <a:t>(‘he’ or ‘she’)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tx1"/>
                          </a:solidFill>
                        </a:rPr>
                        <a:t>Item</a:t>
                      </a:r>
                      <a:r>
                        <a:rPr lang="en-GB" sz="2800" b="1" baseline="0" dirty="0">
                          <a:solidFill>
                            <a:schemeClr val="tx1"/>
                          </a:solidFill>
                        </a:rPr>
                        <a:t> and number</a:t>
                      </a:r>
                      <a:r>
                        <a:rPr lang="en-GB" sz="2800" b="1" dirty="0">
                          <a:solidFill>
                            <a:schemeClr val="tx1"/>
                          </a:solidFill>
                        </a:rPr>
                        <a:t> in English</a:t>
                      </a:r>
                    </a:p>
                  </a:txBody>
                  <a:tcPr/>
                </a:tc>
                <a:extLst>
                  <a:ext uri="{0D108BD9-81ED-4DB2-BD59-A6C34878D82A}">
                    <a16:rowId xmlns:a16="http://schemas.microsoft.com/office/drawing/2014/main" val="1153431983"/>
                  </a:ext>
                </a:extLst>
              </a:tr>
              <a:tr h="509760">
                <a:tc>
                  <a:txBody>
                    <a:bodyPr/>
                    <a:lstStyle/>
                    <a:p>
                      <a:pPr algn="ctr"/>
                      <a:endParaRPr lang="en-GB" sz="2000" dirty="0">
                        <a:solidFill>
                          <a:schemeClr val="accent1">
                            <a:lumMod val="50000"/>
                          </a:schemeClr>
                        </a:solidFill>
                      </a:endParaRPr>
                    </a:p>
                  </a:txBody>
                  <a:tcPr/>
                </a:tc>
                <a:tc>
                  <a:txBody>
                    <a:bodyPr/>
                    <a:lstStyle/>
                    <a:p>
                      <a:endParaRPr lang="en-GB" sz="3600" dirty="0">
                        <a:solidFill>
                          <a:schemeClr val="accent1">
                            <a:lumMod val="50000"/>
                          </a:schemeClr>
                        </a:solidFill>
                      </a:endParaRPr>
                    </a:p>
                  </a:txBody>
                  <a:tcPr/>
                </a:tc>
                <a:tc>
                  <a:txBody>
                    <a:bodyPr/>
                    <a:lstStyle/>
                    <a:p>
                      <a:endParaRPr lang="en-GB" sz="3600" dirty="0">
                        <a:solidFill>
                          <a:schemeClr val="accent1">
                            <a:lumMod val="50000"/>
                          </a:schemeClr>
                        </a:solidFill>
                      </a:endParaRPr>
                    </a:p>
                  </a:txBody>
                  <a:tcPr/>
                </a:tc>
                <a:extLst>
                  <a:ext uri="{0D108BD9-81ED-4DB2-BD59-A6C34878D82A}">
                    <a16:rowId xmlns:a16="http://schemas.microsoft.com/office/drawing/2014/main" val="1171492714"/>
                  </a:ext>
                </a:extLst>
              </a:tr>
            </a:tbl>
          </a:graphicData>
        </a:graphic>
      </p:graphicFrame>
      <p:sp>
        <p:nvSpPr>
          <p:cNvPr id="8" name="Action Button: Custom 20">
            <a:hlinkClick r:id="" action="ppaction://noaction" highlightClick="1">
              <a:snd r:embed="rId3" name="ella tiene catorce regalos, mientras que él tiene trece.wav"/>
            </a:hlinkClick>
            <a:extLst>
              <a:ext uri="{FF2B5EF4-FFF2-40B4-BE49-F238E27FC236}">
                <a16:creationId xmlns:a16="http://schemas.microsoft.com/office/drawing/2014/main" id="{9B60E718-08E6-B642-B6AA-DD1DC8BAEE90}"/>
              </a:ext>
            </a:extLst>
          </p:cNvPr>
          <p:cNvSpPr/>
          <p:nvPr/>
        </p:nvSpPr>
        <p:spPr>
          <a:xfrm>
            <a:off x="443383" y="5146833"/>
            <a:ext cx="527919" cy="360220"/>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EG</a:t>
            </a:r>
          </a:p>
        </p:txBody>
      </p:sp>
      <p:sp>
        <p:nvSpPr>
          <p:cNvPr id="20" name="CuadroTexto 39">
            <a:extLst>
              <a:ext uri="{FF2B5EF4-FFF2-40B4-BE49-F238E27FC236}">
                <a16:creationId xmlns:a16="http://schemas.microsoft.com/office/drawing/2014/main" id="{4EFF7992-3617-4C42-A02A-04C598FBBC7B}"/>
              </a:ext>
            </a:extLst>
          </p:cNvPr>
          <p:cNvSpPr txBox="1"/>
          <p:nvPr/>
        </p:nvSpPr>
        <p:spPr>
          <a:xfrm>
            <a:off x="2523432" y="5046774"/>
            <a:ext cx="9605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endParaRPr kumimoji="0" lang="es-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CuadroTexto 39">
            <a:extLst>
              <a:ext uri="{FF2B5EF4-FFF2-40B4-BE49-F238E27FC236}">
                <a16:creationId xmlns:a16="http://schemas.microsoft.com/office/drawing/2014/main" id="{4EFF7992-3617-4C42-A02A-04C598FBBC7B}"/>
              </a:ext>
            </a:extLst>
          </p:cNvPr>
          <p:cNvSpPr txBox="1"/>
          <p:nvPr/>
        </p:nvSpPr>
        <p:spPr>
          <a:xfrm>
            <a:off x="4916501" y="5046774"/>
            <a:ext cx="2745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4472C4">
                    <a:lumMod val="50000"/>
                  </a:srgbClr>
                </a:solidFill>
                <a:latin typeface="Century Gothic" panose="020F0302020204030204"/>
              </a:rPr>
              <a:t>14 presents</a:t>
            </a:r>
            <a:endParaRPr kumimoji="0" lang="es-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5459" y="823835"/>
            <a:ext cx="968730" cy="74592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15541">
            <a:off x="9738372" y="1119772"/>
            <a:ext cx="984990" cy="80769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12858">
            <a:off x="8437754" y="438832"/>
            <a:ext cx="968730" cy="745922"/>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0763" y="1012944"/>
            <a:ext cx="1035189" cy="803997"/>
          </a:xfrm>
          <a:prstGeom prst="rect">
            <a:avLst/>
          </a:prstGeom>
        </p:spPr>
      </p:pic>
      <p:pic>
        <p:nvPicPr>
          <p:cNvPr id="17" name="Picture 4" descr="Blue Rounded Rectangle With Number 13 Clip Art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762218">
            <a:off x="6617773" y="393784"/>
            <a:ext cx="949072" cy="79124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7601229" y="2246956"/>
            <a:ext cx="4020457" cy="1543170"/>
          </a:xfrm>
          <a:prstGeom prst="wedgeRoundRectCallout">
            <a:avLst>
              <a:gd name="adj1" fmla="val -81925"/>
              <a:gd name="adj2" fmla="val -52474"/>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Both people will have the same object, so listen carefully for the number – this will be different for ‘él’ and ‘ella’!</a:t>
            </a:r>
          </a:p>
        </p:txBody>
      </p:sp>
    </p:spTree>
    <p:extLst>
      <p:ext uri="{BB962C8B-B14F-4D97-AF65-F5344CB8AC3E}">
        <p14:creationId xmlns:p14="http://schemas.microsoft.com/office/powerpoint/2010/main" val="278930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0" grpId="0"/>
      <p:bldP spid="23"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1392046892"/>
              </p:ext>
            </p:extLst>
          </p:nvPr>
        </p:nvGraphicFramePr>
        <p:xfrm>
          <a:off x="520877" y="1656259"/>
          <a:ext cx="7563859" cy="4038102"/>
        </p:xfrm>
        <a:graphic>
          <a:graphicData uri="http://schemas.openxmlformats.org/drawingml/2006/table">
            <a:tbl>
              <a:tblPr firstRow="1" bandRow="1">
                <a:tableStyleId>{21E4AEA4-8DFA-4A89-87EB-49C32662AFE0}</a:tableStyleId>
              </a:tblPr>
              <a:tblGrid>
                <a:gridCol w="659988">
                  <a:extLst>
                    <a:ext uri="{9D8B030D-6E8A-4147-A177-3AD203B41FA5}">
                      <a16:colId xmlns:a16="http://schemas.microsoft.com/office/drawing/2014/main" val="2607353726"/>
                    </a:ext>
                  </a:extLst>
                </a:gridCol>
                <a:gridCol w="3455421">
                  <a:extLst>
                    <a:ext uri="{9D8B030D-6E8A-4147-A177-3AD203B41FA5}">
                      <a16:colId xmlns:a16="http://schemas.microsoft.com/office/drawing/2014/main" val="935252179"/>
                    </a:ext>
                  </a:extLst>
                </a:gridCol>
                <a:gridCol w="3448450">
                  <a:extLst>
                    <a:ext uri="{9D8B030D-6E8A-4147-A177-3AD203B41FA5}">
                      <a16:colId xmlns:a16="http://schemas.microsoft.com/office/drawing/2014/main" val="1530733608"/>
                    </a:ext>
                  </a:extLst>
                </a:gridCol>
              </a:tblGrid>
              <a:tr h="903439">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tx1"/>
                          </a:solidFill>
                          <a:effectLst/>
                          <a:latin typeface="+mn-lt"/>
                          <a:ea typeface="+mn-ea"/>
                          <a:cs typeface="+mn-cs"/>
                        </a:rPr>
                        <a:t>¿Quién</a:t>
                      </a:r>
                      <a:r>
                        <a:rPr lang="en-US" sz="2800" b="1" kern="1200" baseline="0" dirty="0">
                          <a:solidFill>
                            <a:schemeClr val="tx1"/>
                          </a:solidFill>
                          <a:effectLst/>
                          <a:latin typeface="+mn-lt"/>
                          <a:ea typeface="+mn-ea"/>
                          <a:cs typeface="+mn-cs"/>
                        </a:rPr>
                        <a:t> </a:t>
                      </a:r>
                      <a:r>
                        <a:rPr lang="en-US" sz="2800" b="1" kern="1200" dirty="0">
                          <a:solidFill>
                            <a:schemeClr val="tx1"/>
                          </a:solidFill>
                          <a:effectLst/>
                          <a:latin typeface="+mn-lt"/>
                          <a:ea typeface="+mn-ea"/>
                          <a:cs typeface="+mn-cs"/>
                        </a:rPr>
                        <a:t>tiene más? </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mn-lt"/>
                          <a:ea typeface="+mn-ea"/>
                          <a:cs typeface="+mn-cs"/>
                        </a:rPr>
                        <a:t>(‘he’ or ‘she’)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tx1"/>
                          </a:solidFill>
                        </a:rPr>
                        <a:t>Item</a:t>
                      </a:r>
                      <a:r>
                        <a:rPr lang="en-GB" sz="2800" b="1" baseline="0" dirty="0">
                          <a:solidFill>
                            <a:schemeClr val="tx1"/>
                          </a:solidFill>
                        </a:rPr>
                        <a:t> and quantity</a:t>
                      </a:r>
                      <a:r>
                        <a:rPr lang="en-GB" sz="2800" b="1" dirty="0">
                          <a:solidFill>
                            <a:schemeClr val="tx1"/>
                          </a:solidFill>
                        </a:rPr>
                        <a:t> in English</a:t>
                      </a:r>
                    </a:p>
                  </a:txBody>
                  <a:tcPr/>
                </a:tc>
                <a:extLst>
                  <a:ext uri="{0D108BD9-81ED-4DB2-BD59-A6C34878D82A}">
                    <a16:rowId xmlns:a16="http://schemas.microsoft.com/office/drawing/2014/main" val="1153431983"/>
                  </a:ext>
                </a:extLst>
              </a:tr>
              <a:tr h="515537">
                <a:tc>
                  <a:txBody>
                    <a:bodyPr/>
                    <a:lstStyle/>
                    <a:p>
                      <a:pPr algn="ctr"/>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extLst>
                  <a:ext uri="{0D108BD9-81ED-4DB2-BD59-A6C34878D82A}">
                    <a16:rowId xmlns:a16="http://schemas.microsoft.com/office/drawing/2014/main" val="1171492714"/>
                  </a:ext>
                </a:extLst>
              </a:tr>
              <a:tr h="515537">
                <a:tc>
                  <a:txBody>
                    <a:bodyPr/>
                    <a:lstStyle/>
                    <a:p>
                      <a:pPr algn="ctr"/>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extLst>
                  <a:ext uri="{0D108BD9-81ED-4DB2-BD59-A6C34878D82A}">
                    <a16:rowId xmlns:a16="http://schemas.microsoft.com/office/drawing/2014/main" val="3506816593"/>
                  </a:ext>
                </a:extLst>
              </a:tr>
              <a:tr h="515537">
                <a:tc>
                  <a:txBody>
                    <a:bodyPr/>
                    <a:lstStyle/>
                    <a:p>
                      <a:pPr algn="ctr"/>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extLst>
                  <a:ext uri="{0D108BD9-81ED-4DB2-BD59-A6C34878D82A}">
                    <a16:rowId xmlns:a16="http://schemas.microsoft.com/office/drawing/2014/main" val="3854564042"/>
                  </a:ext>
                </a:extLst>
              </a:tr>
              <a:tr h="515537">
                <a:tc>
                  <a:txBody>
                    <a:bodyPr/>
                    <a:lstStyle/>
                    <a:p>
                      <a:pPr algn="ctr"/>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extLst>
                  <a:ext uri="{0D108BD9-81ED-4DB2-BD59-A6C34878D82A}">
                    <a16:rowId xmlns:a16="http://schemas.microsoft.com/office/drawing/2014/main" val="1637836708"/>
                  </a:ext>
                </a:extLst>
              </a:tr>
              <a:tr h="515537">
                <a:tc>
                  <a:txBody>
                    <a:bodyPr/>
                    <a:lstStyle/>
                    <a:p>
                      <a:pPr algn="ctr"/>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extLst>
                  <a:ext uri="{0D108BD9-81ED-4DB2-BD59-A6C34878D82A}">
                    <a16:rowId xmlns:a16="http://schemas.microsoft.com/office/drawing/2014/main" val="1065792534"/>
                  </a:ext>
                </a:extLst>
              </a:tr>
              <a:tr h="515537">
                <a:tc>
                  <a:txBody>
                    <a:bodyPr/>
                    <a:lstStyle/>
                    <a:p>
                      <a:pPr algn="ctr"/>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extLst>
                  <a:ext uri="{0D108BD9-81ED-4DB2-BD59-A6C34878D82A}">
                    <a16:rowId xmlns:a16="http://schemas.microsoft.com/office/drawing/2014/main" val="3410845139"/>
                  </a:ext>
                </a:extLst>
              </a:tr>
            </a:tbl>
          </a:graphicData>
        </a:graphic>
      </p:graphicFrame>
      <p:sp>
        <p:nvSpPr>
          <p:cNvPr id="2" name="Title 1"/>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Cuántas</a:t>
            </a:r>
            <a:r>
              <a:rPr lang="en-GB" sz="3600" b="1" dirty="0">
                <a:solidFill>
                  <a:schemeClr val="bg1"/>
                </a:solidFill>
              </a:rPr>
              <a:t> </a:t>
            </a:r>
            <a:r>
              <a:rPr lang="en-GB" sz="3600" b="1" dirty="0" err="1">
                <a:solidFill>
                  <a:schemeClr val="bg1"/>
                </a:solidFill>
              </a:rPr>
              <a:t>cosas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8" name="Action Button: Custom 20">
            <a:hlinkClick r:id="" action="ppaction://noaction" highlightClick="1">
              <a:snd r:embed="rId3" name="1) Ella tiene dos cámaras, pero él tiene veinte.wav"/>
            </a:hlinkClick>
            <a:extLst>
              <a:ext uri="{FF2B5EF4-FFF2-40B4-BE49-F238E27FC236}">
                <a16:creationId xmlns:a16="http://schemas.microsoft.com/office/drawing/2014/main" id="{9B60E718-08E6-B642-B6AA-DD1DC8BAEE90}"/>
              </a:ext>
            </a:extLst>
          </p:cNvPr>
          <p:cNvSpPr/>
          <p:nvPr/>
        </p:nvSpPr>
        <p:spPr>
          <a:xfrm>
            <a:off x="718225" y="2665141"/>
            <a:ext cx="346047" cy="360220"/>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Action Button: Custom 20">
            <a:hlinkClick r:id="" action="ppaction://noaction" highlightClick="1">
              <a:snd r:embed="rId4" name="2) Él tiene cinco preguntas, mientras que ella tiene quince.wav"/>
            </a:hlinkClick>
            <a:extLst>
              <a:ext uri="{FF2B5EF4-FFF2-40B4-BE49-F238E27FC236}">
                <a16:creationId xmlns:a16="http://schemas.microsoft.com/office/drawing/2014/main" id="{51ABB534-4262-CD47-8C41-0CE62C8569DB}"/>
              </a:ext>
            </a:extLst>
          </p:cNvPr>
          <p:cNvSpPr/>
          <p:nvPr/>
        </p:nvSpPr>
        <p:spPr>
          <a:xfrm>
            <a:off x="718225" y="3181358"/>
            <a:ext cx="346047" cy="360220"/>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0" name="Action Button: Custom 20">
            <a:hlinkClick r:id="" action="ppaction://noaction" highlightClick="1">
              <a:snd r:embed="rId5" name="3) Él tiene dieciséis mensajes y ella tiene ocho.wav"/>
            </a:hlinkClick>
            <a:extLst>
              <a:ext uri="{FF2B5EF4-FFF2-40B4-BE49-F238E27FC236}">
                <a16:creationId xmlns:a16="http://schemas.microsoft.com/office/drawing/2014/main" id="{1BF6C6E1-F1D5-6C4B-8A5C-7828465D89C8}"/>
              </a:ext>
            </a:extLst>
          </p:cNvPr>
          <p:cNvSpPr/>
          <p:nvPr/>
        </p:nvSpPr>
        <p:spPr>
          <a:xfrm>
            <a:off x="726693" y="3690815"/>
            <a:ext cx="346047" cy="360220"/>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1" name="Action Button: Custom 20">
            <a:hlinkClick r:id="" action="ppaction://noaction" highlightClick="1">
              <a:snd r:embed="rId6" name="4) Ella tiene seis películas. Sin embargo, él tiene diecinueve .wav"/>
            </a:hlinkClick>
            <a:extLst>
              <a:ext uri="{FF2B5EF4-FFF2-40B4-BE49-F238E27FC236}">
                <a16:creationId xmlns:a16="http://schemas.microsoft.com/office/drawing/2014/main" id="{135FBE96-0134-244D-8CF0-A226B5E2000A}"/>
              </a:ext>
            </a:extLst>
          </p:cNvPr>
          <p:cNvSpPr/>
          <p:nvPr/>
        </p:nvSpPr>
        <p:spPr>
          <a:xfrm>
            <a:off x="726693" y="4154181"/>
            <a:ext cx="346047" cy="360220"/>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2" name="Action Button: Custom 20">
            <a:hlinkClick r:id="" action="ppaction://noaction" highlightClick="1">
              <a:snd r:embed="rId7" name="5) Ella tiene dieciocho llaves, pero él solo tiene tres.wav"/>
            </a:hlinkClick>
            <a:extLst>
              <a:ext uri="{FF2B5EF4-FFF2-40B4-BE49-F238E27FC236}">
                <a16:creationId xmlns:a16="http://schemas.microsoft.com/office/drawing/2014/main" id="{1786C734-63D1-5443-99F1-27BD7CA59915}"/>
              </a:ext>
            </a:extLst>
          </p:cNvPr>
          <p:cNvSpPr/>
          <p:nvPr/>
        </p:nvSpPr>
        <p:spPr>
          <a:xfrm>
            <a:off x="726693" y="4700724"/>
            <a:ext cx="346047" cy="360220"/>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3" name="Action Button: Custom 20">
            <a:hlinkClick r:id="" action="ppaction://noaction" highlightClick="1">
              <a:snd r:embed="rId8" name="6) Él tiene diecisiete móviles_ ella tiene siete.wav"/>
            </a:hlinkClick>
            <a:extLst>
              <a:ext uri="{FF2B5EF4-FFF2-40B4-BE49-F238E27FC236}">
                <a16:creationId xmlns:a16="http://schemas.microsoft.com/office/drawing/2014/main" id="{F7281D8A-D8A6-D341-97AA-595EBEC421EF}"/>
              </a:ext>
            </a:extLst>
          </p:cNvPr>
          <p:cNvSpPr/>
          <p:nvPr/>
        </p:nvSpPr>
        <p:spPr>
          <a:xfrm>
            <a:off x="718225" y="5247267"/>
            <a:ext cx="346047" cy="360220"/>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2" name="CuadroTexto 39">
            <a:extLst>
              <a:ext uri="{FF2B5EF4-FFF2-40B4-BE49-F238E27FC236}">
                <a16:creationId xmlns:a16="http://schemas.microsoft.com/office/drawing/2014/main" id="{4EFF7992-3617-4C42-A02A-04C598FBBC7B}"/>
              </a:ext>
            </a:extLst>
          </p:cNvPr>
          <p:cNvSpPr txBox="1"/>
          <p:nvPr/>
        </p:nvSpPr>
        <p:spPr>
          <a:xfrm>
            <a:off x="2574840" y="2594474"/>
            <a:ext cx="5389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he</a:t>
            </a:r>
            <a:endParaRPr kumimoji="0" lang="es-GB" sz="2200" b="1" i="0" u="none" strike="noStrike" kern="1200" cap="none" spc="0" normalizeH="0" baseline="0" noProof="0" dirty="0">
              <a:ln>
                <a:noFill/>
              </a:ln>
              <a:effectLst/>
              <a:uLnTx/>
              <a:uFillTx/>
              <a:latin typeface="Century Gothic" panose="020F0302020204030204"/>
              <a:ea typeface="+mn-ea"/>
              <a:cs typeface="+mn-cs"/>
            </a:endParaRPr>
          </a:p>
        </p:txBody>
      </p:sp>
      <p:sp>
        <p:nvSpPr>
          <p:cNvPr id="45" name="CuadroTexto 39">
            <a:extLst>
              <a:ext uri="{FF2B5EF4-FFF2-40B4-BE49-F238E27FC236}">
                <a16:creationId xmlns:a16="http://schemas.microsoft.com/office/drawing/2014/main" id="{4EFF7992-3617-4C42-A02A-04C598FBBC7B}"/>
              </a:ext>
            </a:extLst>
          </p:cNvPr>
          <p:cNvSpPr txBox="1"/>
          <p:nvPr/>
        </p:nvSpPr>
        <p:spPr>
          <a:xfrm>
            <a:off x="4706328" y="2623560"/>
            <a:ext cx="21464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latin typeface="Century Gothic" panose="020F0302020204030204"/>
              </a:rPr>
              <a:t>20 cameras</a:t>
            </a:r>
            <a:endParaRPr kumimoji="0" lang="es-GB" sz="2200" b="1" i="0" u="none" strike="noStrike" kern="1200" cap="none" spc="0" normalizeH="0" baseline="0" noProof="0" dirty="0">
              <a:ln>
                <a:noFill/>
              </a:ln>
              <a:effectLst/>
              <a:uLnTx/>
              <a:uFillTx/>
              <a:latin typeface="Century Gothic" panose="020F0302020204030204"/>
            </a:endParaRPr>
          </a:p>
        </p:txBody>
      </p:sp>
      <p:sp>
        <p:nvSpPr>
          <p:cNvPr id="46" name="CuadroTexto 39">
            <a:extLst>
              <a:ext uri="{FF2B5EF4-FFF2-40B4-BE49-F238E27FC236}">
                <a16:creationId xmlns:a16="http://schemas.microsoft.com/office/drawing/2014/main" id="{4EFF7992-3617-4C42-A02A-04C598FBBC7B}"/>
              </a:ext>
            </a:extLst>
          </p:cNvPr>
          <p:cNvSpPr txBox="1"/>
          <p:nvPr/>
        </p:nvSpPr>
        <p:spPr>
          <a:xfrm>
            <a:off x="2573965" y="3113868"/>
            <a:ext cx="65915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she</a:t>
            </a:r>
            <a:endParaRPr kumimoji="0" lang="es-GB" sz="2200" b="1" i="0" u="none" strike="noStrike" kern="1200" cap="none" spc="0" normalizeH="0" baseline="0" noProof="0" dirty="0">
              <a:ln>
                <a:noFill/>
              </a:ln>
              <a:effectLst/>
              <a:uLnTx/>
              <a:uFillTx/>
              <a:latin typeface="Century Gothic" panose="020F0302020204030204"/>
              <a:ea typeface="+mn-ea"/>
              <a:cs typeface="+mn-cs"/>
            </a:endParaRPr>
          </a:p>
        </p:txBody>
      </p:sp>
      <p:sp>
        <p:nvSpPr>
          <p:cNvPr id="48" name="CuadroTexto 39">
            <a:extLst>
              <a:ext uri="{FF2B5EF4-FFF2-40B4-BE49-F238E27FC236}">
                <a16:creationId xmlns:a16="http://schemas.microsoft.com/office/drawing/2014/main" id="{4EFF7992-3617-4C42-A02A-04C598FBBC7B}"/>
              </a:ext>
            </a:extLst>
          </p:cNvPr>
          <p:cNvSpPr txBox="1"/>
          <p:nvPr/>
        </p:nvSpPr>
        <p:spPr>
          <a:xfrm>
            <a:off x="4692344" y="3164806"/>
            <a:ext cx="21464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15</a:t>
            </a:r>
            <a:r>
              <a:rPr kumimoji="0" lang="en-GB" sz="2200" b="1" i="0" u="none" strike="noStrike" kern="1200" cap="none" spc="0" normalizeH="0" noProof="0" dirty="0">
                <a:ln>
                  <a:noFill/>
                </a:ln>
                <a:effectLst/>
                <a:uLnTx/>
                <a:uFillTx/>
                <a:latin typeface="Century Gothic" panose="020F0302020204030204"/>
                <a:ea typeface="+mn-ea"/>
                <a:cs typeface="+mn-cs"/>
              </a:rPr>
              <a:t> questions</a:t>
            </a:r>
            <a:endParaRPr kumimoji="0" lang="es-GB" sz="2200" b="1" i="0" u="none" strike="noStrike" kern="1200" cap="none" spc="0" normalizeH="0" baseline="0" noProof="0" dirty="0">
              <a:ln>
                <a:noFill/>
              </a:ln>
              <a:effectLst/>
              <a:uLnTx/>
              <a:uFillTx/>
              <a:latin typeface="Century Gothic" panose="020F0302020204030204"/>
              <a:ea typeface="+mn-ea"/>
              <a:cs typeface="+mn-cs"/>
            </a:endParaRPr>
          </a:p>
        </p:txBody>
      </p:sp>
      <p:sp>
        <p:nvSpPr>
          <p:cNvPr id="49" name="CuadroTexto 39">
            <a:extLst>
              <a:ext uri="{FF2B5EF4-FFF2-40B4-BE49-F238E27FC236}">
                <a16:creationId xmlns:a16="http://schemas.microsoft.com/office/drawing/2014/main" id="{4EFF7992-3617-4C42-A02A-04C598FBBC7B}"/>
              </a:ext>
            </a:extLst>
          </p:cNvPr>
          <p:cNvSpPr txBox="1"/>
          <p:nvPr/>
        </p:nvSpPr>
        <p:spPr>
          <a:xfrm>
            <a:off x="2573965" y="3655481"/>
            <a:ext cx="788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he</a:t>
            </a:r>
            <a:endParaRPr kumimoji="0" lang="es-GB" sz="2200" b="1" i="0" u="none" strike="noStrike" kern="1200" cap="none" spc="0" normalizeH="0" baseline="0" noProof="0" dirty="0">
              <a:ln>
                <a:noFill/>
              </a:ln>
              <a:effectLst/>
              <a:uLnTx/>
              <a:uFillTx/>
              <a:latin typeface="Century Gothic" panose="020F0302020204030204"/>
              <a:ea typeface="+mn-ea"/>
              <a:cs typeface="+mn-cs"/>
            </a:endParaRPr>
          </a:p>
        </p:txBody>
      </p:sp>
      <p:sp>
        <p:nvSpPr>
          <p:cNvPr id="51" name="CuadroTexto 39">
            <a:extLst>
              <a:ext uri="{FF2B5EF4-FFF2-40B4-BE49-F238E27FC236}">
                <a16:creationId xmlns:a16="http://schemas.microsoft.com/office/drawing/2014/main" id="{4EFF7992-3617-4C42-A02A-04C598FBBC7B}"/>
              </a:ext>
            </a:extLst>
          </p:cNvPr>
          <p:cNvSpPr txBox="1"/>
          <p:nvPr/>
        </p:nvSpPr>
        <p:spPr>
          <a:xfrm>
            <a:off x="4692344" y="3690876"/>
            <a:ext cx="25480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latin typeface="Century Gothic" panose="020F0302020204030204"/>
              </a:rPr>
              <a:t>16 messages</a:t>
            </a:r>
            <a:endParaRPr kumimoji="0" lang="es-GB" sz="2200" b="1" i="0" u="none" strike="noStrike" kern="1200" cap="none" spc="0" normalizeH="0" baseline="0" noProof="0" dirty="0">
              <a:ln>
                <a:noFill/>
              </a:ln>
              <a:effectLst/>
              <a:uLnTx/>
              <a:uFillTx/>
              <a:latin typeface="Century Gothic" panose="020F0302020204030204"/>
            </a:endParaRPr>
          </a:p>
        </p:txBody>
      </p:sp>
      <p:sp>
        <p:nvSpPr>
          <p:cNvPr id="52" name="CuadroTexto 39">
            <a:extLst>
              <a:ext uri="{FF2B5EF4-FFF2-40B4-BE49-F238E27FC236}">
                <a16:creationId xmlns:a16="http://schemas.microsoft.com/office/drawing/2014/main" id="{4EFF7992-3617-4C42-A02A-04C598FBBC7B}"/>
              </a:ext>
            </a:extLst>
          </p:cNvPr>
          <p:cNvSpPr txBox="1"/>
          <p:nvPr/>
        </p:nvSpPr>
        <p:spPr>
          <a:xfrm>
            <a:off x="2573965" y="4190847"/>
            <a:ext cx="788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he</a:t>
            </a:r>
            <a:endParaRPr kumimoji="0" lang="es-GB" sz="2200" b="1" i="0" u="none" strike="noStrike" kern="1200" cap="none" spc="0" normalizeH="0" baseline="0" noProof="0" dirty="0">
              <a:ln>
                <a:noFill/>
              </a:ln>
              <a:effectLst/>
              <a:uLnTx/>
              <a:uFillTx/>
              <a:latin typeface="Century Gothic" panose="020F0302020204030204"/>
              <a:ea typeface="+mn-ea"/>
              <a:cs typeface="+mn-cs"/>
            </a:endParaRPr>
          </a:p>
        </p:txBody>
      </p:sp>
      <p:sp>
        <p:nvSpPr>
          <p:cNvPr id="54" name="CuadroTexto 39">
            <a:extLst>
              <a:ext uri="{FF2B5EF4-FFF2-40B4-BE49-F238E27FC236}">
                <a16:creationId xmlns:a16="http://schemas.microsoft.com/office/drawing/2014/main" id="{4EFF7992-3617-4C42-A02A-04C598FBBC7B}"/>
              </a:ext>
            </a:extLst>
          </p:cNvPr>
          <p:cNvSpPr txBox="1"/>
          <p:nvPr/>
        </p:nvSpPr>
        <p:spPr>
          <a:xfrm>
            <a:off x="4692344" y="4193333"/>
            <a:ext cx="17587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latin typeface="Century Gothic" panose="020F0302020204030204"/>
              </a:rPr>
              <a:t>19 films</a:t>
            </a:r>
            <a:endParaRPr kumimoji="0" lang="es-GB" sz="2200" b="1" i="0" u="none" strike="noStrike" kern="1200" cap="none" spc="0" normalizeH="0" baseline="0" noProof="0" dirty="0">
              <a:ln>
                <a:noFill/>
              </a:ln>
              <a:effectLst/>
              <a:uLnTx/>
              <a:uFillTx/>
              <a:latin typeface="Century Gothic" panose="020F0302020204030204"/>
            </a:endParaRPr>
          </a:p>
        </p:txBody>
      </p:sp>
      <p:sp>
        <p:nvSpPr>
          <p:cNvPr id="55" name="CuadroTexto 39">
            <a:extLst>
              <a:ext uri="{FF2B5EF4-FFF2-40B4-BE49-F238E27FC236}">
                <a16:creationId xmlns:a16="http://schemas.microsoft.com/office/drawing/2014/main" id="{4EFF7992-3617-4C42-A02A-04C598FBBC7B}"/>
              </a:ext>
            </a:extLst>
          </p:cNvPr>
          <p:cNvSpPr txBox="1"/>
          <p:nvPr/>
        </p:nvSpPr>
        <p:spPr>
          <a:xfrm>
            <a:off x="2573965" y="4679781"/>
            <a:ext cx="788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she</a:t>
            </a:r>
            <a:endParaRPr kumimoji="0" lang="es-GB" sz="2200" b="1" i="0" u="none" strike="noStrike" kern="1200" cap="none" spc="0" normalizeH="0" baseline="0" noProof="0" dirty="0">
              <a:ln>
                <a:noFill/>
              </a:ln>
              <a:effectLst/>
              <a:uLnTx/>
              <a:uFillTx/>
              <a:latin typeface="Century Gothic" panose="020F0302020204030204"/>
              <a:ea typeface="+mn-ea"/>
              <a:cs typeface="+mn-cs"/>
            </a:endParaRPr>
          </a:p>
        </p:txBody>
      </p:sp>
      <p:sp>
        <p:nvSpPr>
          <p:cNvPr id="57" name="CuadroTexto 39">
            <a:extLst>
              <a:ext uri="{FF2B5EF4-FFF2-40B4-BE49-F238E27FC236}">
                <a16:creationId xmlns:a16="http://schemas.microsoft.com/office/drawing/2014/main" id="{4EFF7992-3617-4C42-A02A-04C598FBBC7B}"/>
              </a:ext>
            </a:extLst>
          </p:cNvPr>
          <p:cNvSpPr txBox="1"/>
          <p:nvPr/>
        </p:nvSpPr>
        <p:spPr>
          <a:xfrm>
            <a:off x="4692344" y="4705156"/>
            <a:ext cx="17587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latin typeface="Century Gothic" panose="020F0302020204030204"/>
              </a:rPr>
              <a:t>18 keys</a:t>
            </a:r>
            <a:endParaRPr kumimoji="0" lang="es-GB" sz="2200" b="1" i="0" u="none" strike="noStrike" kern="1200" cap="none" spc="0" normalizeH="0" baseline="0" noProof="0" dirty="0">
              <a:ln>
                <a:noFill/>
              </a:ln>
              <a:effectLst/>
              <a:uLnTx/>
              <a:uFillTx/>
              <a:latin typeface="Century Gothic" panose="020F0302020204030204"/>
            </a:endParaRPr>
          </a:p>
        </p:txBody>
      </p:sp>
      <p:sp>
        <p:nvSpPr>
          <p:cNvPr id="58" name="CuadroTexto 39">
            <a:extLst>
              <a:ext uri="{FF2B5EF4-FFF2-40B4-BE49-F238E27FC236}">
                <a16:creationId xmlns:a16="http://schemas.microsoft.com/office/drawing/2014/main" id="{4EFF7992-3617-4C42-A02A-04C598FBBC7B}"/>
              </a:ext>
            </a:extLst>
          </p:cNvPr>
          <p:cNvSpPr txBox="1"/>
          <p:nvPr/>
        </p:nvSpPr>
        <p:spPr>
          <a:xfrm>
            <a:off x="2573964" y="5185225"/>
            <a:ext cx="788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he</a:t>
            </a:r>
            <a:endParaRPr kumimoji="0" lang="es-GB" sz="2200" b="1" i="0" u="none" strike="noStrike" kern="1200" cap="none" spc="0" normalizeH="0" baseline="0" noProof="0" dirty="0">
              <a:ln>
                <a:noFill/>
              </a:ln>
              <a:effectLst/>
              <a:uLnTx/>
              <a:uFillTx/>
              <a:latin typeface="Century Gothic" panose="020F0302020204030204"/>
              <a:ea typeface="+mn-ea"/>
              <a:cs typeface="+mn-cs"/>
            </a:endParaRPr>
          </a:p>
        </p:txBody>
      </p:sp>
      <p:sp>
        <p:nvSpPr>
          <p:cNvPr id="60" name="CuadroTexto 39">
            <a:extLst>
              <a:ext uri="{FF2B5EF4-FFF2-40B4-BE49-F238E27FC236}">
                <a16:creationId xmlns:a16="http://schemas.microsoft.com/office/drawing/2014/main" id="{4EFF7992-3617-4C42-A02A-04C598FBBC7B}"/>
              </a:ext>
            </a:extLst>
          </p:cNvPr>
          <p:cNvSpPr txBox="1"/>
          <p:nvPr/>
        </p:nvSpPr>
        <p:spPr>
          <a:xfrm>
            <a:off x="4692344" y="5239779"/>
            <a:ext cx="27586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17</a:t>
            </a:r>
            <a:r>
              <a:rPr kumimoji="0" lang="en-GB" sz="2200" b="1" i="0" u="none" strike="noStrike" kern="1200" cap="none" spc="0" normalizeH="0" noProof="0" dirty="0">
                <a:ln>
                  <a:noFill/>
                </a:ln>
                <a:effectLst/>
                <a:uLnTx/>
                <a:uFillTx/>
                <a:latin typeface="Century Gothic" panose="020F0302020204030204"/>
                <a:ea typeface="+mn-ea"/>
                <a:cs typeface="+mn-cs"/>
              </a:rPr>
              <a:t> mobile phones</a:t>
            </a:r>
            <a:endParaRPr kumimoji="0" lang="es-GB" sz="2200" b="1" i="0" u="none" strike="noStrike" kern="1200" cap="none" spc="0" normalizeH="0" baseline="0" noProof="0" dirty="0">
              <a:ln>
                <a:noFill/>
              </a:ln>
              <a:effectLst/>
              <a:uLnTx/>
              <a:uFillTx/>
              <a:latin typeface="Century Gothic" panose="020F0302020204030204"/>
              <a:ea typeface="+mn-ea"/>
              <a:cs typeface="+mn-cs"/>
            </a:endParaRPr>
          </a:p>
        </p:txBody>
      </p:sp>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0076" y="791031"/>
            <a:ext cx="968730" cy="745922"/>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15541">
            <a:off x="10560703" y="981571"/>
            <a:ext cx="984990" cy="807692"/>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812858">
            <a:off x="9342371" y="406028"/>
            <a:ext cx="968730" cy="745922"/>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62697" y="1036117"/>
            <a:ext cx="1035189" cy="803997"/>
          </a:xfrm>
          <a:prstGeom prst="rect">
            <a:avLst/>
          </a:prstGeom>
        </p:spPr>
      </p:pic>
      <p:pic>
        <p:nvPicPr>
          <p:cNvPr id="34" name="Picture 4" descr="Blue Rounded Rectangle With Number 13 Clip Art "/>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762218">
            <a:off x="7522390" y="360980"/>
            <a:ext cx="949072" cy="79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34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5" grpId="0"/>
      <p:bldP spid="46" grpId="0"/>
      <p:bldP spid="48" grpId="0"/>
      <p:bldP spid="49" grpId="0"/>
      <p:bldP spid="51" grpId="0"/>
      <p:bldP spid="52" grpId="0"/>
      <p:bldP spid="54" grpId="0"/>
      <p:bldP spid="55" grpId="0"/>
      <p:bldP spid="57" grpId="0"/>
      <p:bldP spid="58" grpId="0"/>
      <p:bldP spid="60"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TotalTime>
  <Words>6692</Words>
  <Application>Microsoft Office PowerPoint</Application>
  <PresentationFormat>Widescreen</PresentationFormat>
  <Paragraphs>983</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Century Gothic</vt:lpstr>
      <vt:lpstr>NCELP_German_2022</vt:lpstr>
      <vt:lpstr>PowerPoint Presentation</vt:lpstr>
      <vt:lpstr>Fonética</vt:lpstr>
      <vt:lpstr>Fonética</vt:lpstr>
      <vt:lpstr>Vocabulario</vt:lpstr>
      <vt:lpstr>¿Cuál es el número?</vt:lpstr>
      <vt:lpstr>Tener [revisited]</vt:lpstr>
      <vt:lpstr>¿Cuántas cosas?</vt:lpstr>
      <vt:lpstr>¿Cuántas cosas?</vt:lpstr>
      <vt:lpstr>¿Cuántas cosas?</vt:lpstr>
      <vt:lpstr>¡A escribir!</vt:lpstr>
      <vt:lpstr>Un juego</vt:lpstr>
      <vt:lpstr>¿Cómo se dice en espanol?</vt:lpstr>
      <vt:lpstr>PowerPoint Presentation</vt:lpstr>
      <vt:lpstr>İUn minuto!</vt:lpstr>
      <vt:lpstr>¿Qué significan las palabras?</vt:lpstr>
      <vt:lpstr>leer</vt:lpstr>
      <vt:lpstr>leer</vt:lpstr>
      <vt:lpstr>leer / escribir</vt:lpstr>
      <vt:lpstr>Vocabulario</vt:lpstr>
      <vt:lpstr>Vocabulario</vt:lpstr>
      <vt:lpstr>Vocabulario</vt:lpstr>
      <vt:lpstr>Vocabulario</vt:lpstr>
      <vt:lpstr>Vocabulario</vt:lpstr>
      <vt:lpstr>Vocabulario</vt:lpstr>
      <vt:lpstr>Vocabulario</vt:lpstr>
      <vt:lpstr>Vocabulario</vt:lpstr>
      <vt:lpstr>Using ‘tener’ for idiomatic expressions</vt:lpstr>
      <vt:lpstr>Tener [revisited]</vt:lpstr>
      <vt:lpstr>¿Tener o estar?</vt:lpstr>
      <vt:lpstr>Subject pronouns [revisited]</vt:lpstr>
      <vt:lpstr>¿Quién…?</vt:lpstr>
      <vt:lpstr>¿Quiénes…?</vt:lpstr>
      <vt:lpstr>¡Eres uno de los estudiantes!</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69</cp:revision>
  <dcterms:created xsi:type="dcterms:W3CDTF">2023-08-25T07:10:30Z</dcterms:created>
  <dcterms:modified xsi:type="dcterms:W3CDTF">2023-11-17T14:51:18Z</dcterms:modified>
</cp:coreProperties>
</file>