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6" r:id="rId2"/>
    <p:sldId id="321" r:id="rId3"/>
    <p:sldId id="462" r:id="rId4"/>
    <p:sldId id="467" r:id="rId5"/>
    <p:sldId id="484" r:id="rId6"/>
    <p:sldId id="425" r:id="rId7"/>
    <p:sldId id="450" r:id="rId8"/>
    <p:sldId id="332" r:id="rId9"/>
    <p:sldId id="485" r:id="rId10"/>
    <p:sldId id="487" r:id="rId11"/>
    <p:sldId id="488" r:id="rId12"/>
    <p:sldId id="489" r:id="rId13"/>
    <p:sldId id="490" r:id="rId14"/>
    <p:sldId id="491" r:id="rId15"/>
    <p:sldId id="848" r:id="rId16"/>
    <p:sldId id="849" r:id="rId17"/>
    <p:sldId id="850" r:id="rId18"/>
    <p:sldId id="895" r:id="rId19"/>
    <p:sldId id="902" r:id="rId20"/>
    <p:sldId id="855" r:id="rId21"/>
    <p:sldId id="468" r:id="rId22"/>
    <p:sldId id="904" r:id="rId23"/>
    <p:sldId id="478" r:id="rId24"/>
    <p:sldId id="856" r:id="rId25"/>
    <p:sldId id="857" r:id="rId26"/>
    <p:sldId id="858" r:id="rId27"/>
    <p:sldId id="859" r:id="rId28"/>
    <p:sldId id="290" r:id="rId29"/>
    <p:sldId id="294" r:id="rId30"/>
    <p:sldId id="298" r:id="rId31"/>
    <p:sldId id="481" r:id="rId32"/>
    <p:sldId id="482" r:id="rId33"/>
    <p:sldId id="470" r:id="rId34"/>
    <p:sldId id="472" r:id="rId35"/>
    <p:sldId id="473" r:id="rId36"/>
    <p:sldId id="8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DA5E5-47BB-462A-9945-CF1C24C436CF}" v="2" dt="2023-11-09T19:09:11.913"/>
    <p1510:client id="{65E224D4-D965-4DBB-80CC-EE70A26DE85A}" v="309" dt="2023-11-02T14:47:42.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4" autoAdjust="0"/>
  </p:normalViewPr>
  <p:slideViewPr>
    <p:cSldViewPr snapToGrid="0">
      <p:cViewPr varScale="1">
        <p:scale>
          <a:sx n="102" d="100"/>
          <a:sy n="102" d="100"/>
        </p:scale>
        <p:origin x="834" y="102"/>
      </p:cViewPr>
      <p:guideLst/>
    </p:cSldViewPr>
  </p:slideViewPr>
  <p:notesTextViewPr>
    <p:cViewPr>
      <p:scale>
        <a:sx n="1" d="1"/>
        <a:sy n="1" d="1"/>
      </p:scale>
      <p:origin x="0" y="0"/>
    </p:cViewPr>
  </p:notesTextViewPr>
  <p:sorterViewPr>
    <p:cViewPr>
      <p:scale>
        <a:sx n="100" d="100"/>
        <a:sy n="100" d="100"/>
      </p:scale>
      <p:origin x="0" y="-1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40401-A761-4ECC-BCF4-245E7619FD6C}"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CCCB8-AF3A-4A48-8224-518D19B8EA36}" type="slidenum">
              <a:rPr lang="en-GB" smtClean="0"/>
              <a:t>‹#›</a:t>
            </a:fld>
            <a:endParaRPr lang="en-GB"/>
          </a:p>
        </p:txBody>
      </p:sp>
    </p:spTree>
    <p:extLst>
      <p:ext uri="{BB962C8B-B14F-4D97-AF65-F5344CB8AC3E}">
        <p14:creationId xmlns:p14="http://schemas.microsoft.com/office/powerpoint/2010/main" val="171094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FF0000"/>
                </a:solidFill>
              </a:rPr>
              <a:t>Note: all words in this week of the SOW appear on all three GCSE wordlists, with the following exceptions: </a:t>
            </a:r>
            <a:br>
              <a:rPr lang="en-GB" b="1">
                <a:solidFill>
                  <a:srgbClr val="FF0000"/>
                </a:solidFill>
              </a:rPr>
            </a:br>
            <a:r>
              <a:rPr lang="en-GB" b="1" u="sng" err="1">
                <a:solidFill>
                  <a:srgbClr val="FF0000"/>
                </a:solidFill>
              </a:rPr>
              <a:t>pues</a:t>
            </a:r>
            <a:r>
              <a:rPr lang="en-GB" b="0" u="none">
                <a:solidFill>
                  <a:srgbClr val="FF0000"/>
                </a:solidFill>
              </a:rPr>
              <a:t> is only on </a:t>
            </a:r>
            <a:r>
              <a:rPr lang="en-GB" b="0" u="none" err="1">
                <a:solidFill>
                  <a:srgbClr val="FF0000"/>
                </a:solidFill>
              </a:rPr>
              <a:t>edexcel</a:t>
            </a:r>
            <a:r>
              <a:rPr lang="en-GB" b="0" u="none">
                <a:solidFill>
                  <a:srgbClr val="FF0000"/>
                </a:solidFill>
              </a:rPr>
              <a:t>;</a:t>
            </a:r>
            <a:r>
              <a:rPr lang="en-GB" b="1" u="sng">
                <a:solidFill>
                  <a:srgbClr val="FF0000"/>
                </a:solidFill>
              </a:rPr>
              <a:t> fin</a:t>
            </a:r>
            <a:r>
              <a:rPr lang="en-GB" b="0" u="none">
                <a:solidFill>
                  <a:srgbClr val="FF0000"/>
                </a:solidFill>
              </a:rPr>
              <a:t> is only on AQA</a:t>
            </a:r>
            <a:endParaRPr lang="en-GB" b="1" u="sng">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a:solidFill>
                  <a:schemeClr val="tx1"/>
                </a:solidFill>
                <a:effectLst/>
                <a:latin typeface="+mn-lt"/>
                <a:ea typeface="+mn-ea"/>
                <a:cs typeface="+mn-cs"/>
              </a:rPr>
              <a:t>Artwork by Mark Davies. All additional pictures selected are available under a Creative Commons license, no attribution required.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1"/>
          </a:p>
          <a:p>
            <a:r>
              <a:rPr lang="en-GB" b="1"/>
              <a:t>Learning outcomes (lesson 1):</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Introduction of ante-penultimate syllable stress and spelling rules</a:t>
            </a:r>
            <a:endParaRPr lang="es-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Introduction of past tense (</a:t>
            </a:r>
            <a:r>
              <a:rPr lang="en-US" sz="1200" kern="1200" err="1">
                <a:solidFill>
                  <a:schemeClr val="tx1"/>
                </a:solidFill>
                <a:effectLst/>
                <a:latin typeface="+mn-lt"/>
                <a:ea typeface="+mn-ea"/>
                <a:cs typeface="+mn-cs"/>
              </a:rPr>
              <a:t>preterite</a:t>
            </a:r>
            <a:r>
              <a:rPr lang="en-US" sz="1200" kern="1200">
                <a:solidFill>
                  <a:schemeClr val="tx1"/>
                </a:solidFill>
                <a:effectLst/>
                <a:latin typeface="+mn-lt"/>
                <a:ea typeface="+mn-ea"/>
                <a:cs typeface="+mn-cs"/>
              </a:rPr>
              <a:t>) –er/-</a:t>
            </a:r>
            <a:r>
              <a:rPr lang="en-US" sz="1200" kern="1200" err="1">
                <a:solidFill>
                  <a:schemeClr val="tx1"/>
                </a:solidFill>
                <a:effectLst/>
                <a:latin typeface="+mn-lt"/>
                <a:ea typeface="+mn-ea"/>
                <a:cs typeface="+mn-cs"/>
              </a:rPr>
              <a:t>ir</a:t>
            </a:r>
            <a:r>
              <a:rPr lang="en-US" sz="1200" kern="1200">
                <a:solidFill>
                  <a:schemeClr val="tx1"/>
                </a:solidFill>
                <a:effectLst/>
                <a:latin typeface="+mn-lt"/>
                <a:ea typeface="+mn-ea"/>
                <a:cs typeface="+mn-cs"/>
              </a:rPr>
              <a:t> verbs in 2</a:t>
            </a:r>
            <a:r>
              <a:rPr lang="en-US" sz="1200" kern="1200" baseline="30000">
                <a:solidFill>
                  <a:schemeClr val="tx1"/>
                </a:solidFill>
                <a:effectLst/>
                <a:latin typeface="+mn-lt"/>
                <a:ea typeface="+mn-ea"/>
                <a:cs typeface="+mn-cs"/>
              </a:rPr>
              <a:t>nd</a:t>
            </a:r>
            <a:r>
              <a:rPr lang="en-US" sz="1200" kern="1200">
                <a:solidFill>
                  <a:schemeClr val="tx1"/>
                </a:solidFill>
                <a:effectLst/>
                <a:latin typeface="+mn-lt"/>
                <a:ea typeface="+mn-ea"/>
                <a:cs typeface="+mn-cs"/>
              </a:rPr>
              <a:t> person singular (-</a:t>
            </a:r>
            <a:r>
              <a:rPr lang="en-US" sz="1200" kern="1200" err="1">
                <a:solidFill>
                  <a:schemeClr val="tx1"/>
                </a:solidFill>
                <a:effectLst/>
                <a:latin typeface="+mn-lt"/>
                <a:ea typeface="+mn-ea"/>
                <a:cs typeface="+mn-cs"/>
              </a:rPr>
              <a:t>iste</a:t>
            </a:r>
            <a:r>
              <a:rPr lang="en-US" sz="1200" kern="1200">
                <a:solidFill>
                  <a:schemeClr val="tx1"/>
                </a:solidFill>
                <a:effectLst/>
                <a:latin typeface="+mn-lt"/>
                <a:ea typeface="+mn-ea"/>
                <a:cs typeface="+mn-cs"/>
              </a:rPr>
              <a:t>)</a:t>
            </a:r>
            <a:endParaRPr lang="es-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Consolidation of past tense (</a:t>
            </a:r>
            <a:r>
              <a:rPr lang="en-US" sz="1200" kern="1200" err="1">
                <a:solidFill>
                  <a:schemeClr val="tx1"/>
                </a:solidFill>
                <a:effectLst/>
                <a:latin typeface="+mn-lt"/>
                <a:ea typeface="+mn-ea"/>
                <a:cs typeface="+mn-cs"/>
              </a:rPr>
              <a:t>preterite</a:t>
            </a:r>
            <a:r>
              <a:rPr lang="en-US" sz="1200" kern="1200">
                <a:solidFill>
                  <a:schemeClr val="tx1"/>
                </a:solidFill>
                <a:effectLst/>
                <a:latin typeface="+mn-lt"/>
                <a:ea typeface="+mn-ea"/>
                <a:cs typeface="+mn-cs"/>
              </a:rPr>
              <a:t>) –er/-</a:t>
            </a:r>
            <a:r>
              <a:rPr lang="en-US" sz="1200" kern="1200" err="1">
                <a:solidFill>
                  <a:schemeClr val="tx1"/>
                </a:solidFill>
                <a:effectLst/>
                <a:latin typeface="+mn-lt"/>
                <a:ea typeface="+mn-ea"/>
                <a:cs typeface="+mn-cs"/>
              </a:rPr>
              <a:t>ir</a:t>
            </a:r>
            <a:r>
              <a:rPr lang="en-US" sz="1200" kern="1200">
                <a:solidFill>
                  <a:schemeClr val="tx1"/>
                </a:solidFill>
                <a:effectLst/>
                <a:latin typeface="+mn-lt"/>
                <a:ea typeface="+mn-ea"/>
                <a:cs typeface="+mn-cs"/>
              </a:rPr>
              <a:t> verbs in 1st person singular (-í)</a:t>
            </a:r>
            <a:r>
              <a:rPr lang="es-GB">
                <a:effectLst/>
              </a:rPr>
              <a:t> </a:t>
            </a:r>
            <a:endParaRPr lang="en-GB" b="0" u="none"/>
          </a:p>
          <a:p>
            <a:br>
              <a:rPr lang="en-GB" baseline="0"/>
            </a:br>
            <a:r>
              <a:rPr lang="en-GB" b="1"/>
              <a:t>Word frequency </a:t>
            </a:r>
            <a:r>
              <a:rPr lang="en-GB" b="1" baseline="0"/>
              <a:t>(1 is the most frequent word in Spanish): </a:t>
            </a:r>
            <a:endParaRPr lang="en-GB" sz="1200" b="1" i="0" u="none" strike="noStrike" kern="1200" cap="none">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a:solidFill>
                  <a:schemeClr val="tx1"/>
                </a:solidFill>
                <a:effectLst/>
                <a:latin typeface="+mn-lt"/>
                <a:ea typeface="Calibri"/>
                <a:cs typeface="Calibri"/>
                <a:sym typeface="Calibri"/>
              </a:rPr>
              <a:t>New vocabulary (introduce): </a:t>
            </a:r>
            <a:r>
              <a:rPr lang="es-419" sz="1200" kern="1200">
                <a:solidFill>
                  <a:schemeClr val="tx1"/>
                </a:solidFill>
                <a:effectLst/>
                <a:latin typeface="+mn-lt"/>
                <a:ea typeface="+mn-ea"/>
                <a:cs typeface="+mn-cs"/>
              </a:rPr>
              <a:t>salir [114]; subir [410]; perder [195]; recoger [828]; partido [302]; fútbol [1471]; entrada [767]; billete [292];  pues¹ [73]; fin [182]; semana [301]; inglés² [583]; jugador [1019]; </a:t>
            </a:r>
            <a:r>
              <a:rPr lang="es-ES" sz="1200" b="0" i="0" kern="1200">
                <a:solidFill>
                  <a:schemeClr val="tx1"/>
                </a:solidFill>
                <a:effectLst/>
                <a:latin typeface="+mn-lt"/>
                <a:ea typeface="+mn-ea"/>
                <a:cs typeface="+mn-cs"/>
              </a:rPr>
              <a:t>(a) pie [365]</a:t>
            </a:r>
            <a:endParaRPr lang="es-419" sz="1200" kern="1200">
              <a:solidFill>
                <a:schemeClr val="tx1"/>
              </a:solidFill>
              <a:effectLst/>
              <a:latin typeface="+mn-lt"/>
              <a:ea typeface="+mn-ea"/>
              <a:cs typeface="+mn-cs"/>
            </a:endParaRPr>
          </a:p>
          <a:p>
            <a:r>
              <a:rPr lang="es-419" sz="1200" b="1" kern="1200">
                <a:solidFill>
                  <a:schemeClr val="tx1"/>
                </a:solidFill>
                <a:effectLst/>
                <a:latin typeface="+mn-lt"/>
                <a:ea typeface="+mn-ea"/>
                <a:cs typeface="+mn-cs"/>
              </a:rPr>
              <a:t>8 1.1.6 </a:t>
            </a:r>
            <a:r>
              <a:rPr lang="es-GB" sz="1200" b="1" kern="1200">
                <a:solidFill>
                  <a:schemeClr val="tx1"/>
                </a:solidFill>
                <a:effectLst/>
                <a:latin typeface="+mn-lt"/>
                <a:ea typeface="+mn-ea"/>
                <a:cs typeface="+mn-cs"/>
                <a:sym typeface="Wingdings" pitchFamily="2" charset="2"/>
              </a:rPr>
              <a:t>(revisit): </a:t>
            </a:r>
            <a:r>
              <a:rPr lang="es-419" sz="1200" kern="1200">
                <a:solidFill>
                  <a:schemeClr val="tx1"/>
                </a:solidFill>
                <a:effectLst/>
                <a:latin typeface="+mn-lt"/>
                <a:ea typeface="+mn-ea"/>
                <a:cs typeface="+mn-cs"/>
              </a:rPr>
              <a:t>empezar [175]; terminar [253]; decir [31]; ver [38]; minuto [478]; ejemplo [187]; opinión [578]; verdad [176]; estudiante [795]; alemán [761]; todo² [472]</a:t>
            </a:r>
            <a:r>
              <a:rPr lang="es-GB">
                <a:effectLst/>
              </a:rPr>
              <a:t> </a:t>
            </a:r>
            <a:endParaRPr lang="en-GB">
              <a:effectLst/>
            </a:endParaRPr>
          </a:p>
          <a:p>
            <a:r>
              <a:rPr lang="es-419" sz="1200" b="1" kern="1200">
                <a:solidFill>
                  <a:schemeClr val="tx1"/>
                </a:solidFill>
                <a:effectLst/>
                <a:latin typeface="+mn-lt"/>
                <a:ea typeface="+mn-ea"/>
                <a:cs typeface="+mn-cs"/>
              </a:rPr>
              <a:t>8 1.1.1</a:t>
            </a:r>
            <a:r>
              <a:rPr lang="es-GB" sz="1200" b="1" kern="1200">
                <a:solidFill>
                  <a:schemeClr val="tx1"/>
                </a:solidFill>
                <a:effectLst/>
                <a:latin typeface="+mn-lt"/>
                <a:ea typeface="+mn-ea"/>
                <a:cs typeface="+mn-cs"/>
              </a:rPr>
              <a:t> (revisit): </a:t>
            </a:r>
            <a:r>
              <a:rPr lang="es-419" sz="1200" kern="1200">
                <a:solidFill>
                  <a:schemeClr val="tx1"/>
                </a:solidFill>
                <a:effectLst/>
                <a:latin typeface="+mn-lt"/>
                <a:ea typeface="+mn-ea"/>
                <a:cs typeface="+mn-cs"/>
              </a:rPr>
              <a:t>aprovechar [885]; quedar [100]; pintar [1329]; ayudar [328]; pared [778]; verano [1139]; pasado (adj.) [932]; libre [473]; máximo [935]; antes [190]; sin embargo [embargo-203]; poco (as </a:t>
            </a:r>
            <a:r>
              <a:rPr lang="es-419" sz="1200" kern="1200" err="1">
                <a:solidFill>
                  <a:schemeClr val="tx1"/>
                </a:solidFill>
                <a:effectLst/>
                <a:latin typeface="+mn-lt"/>
                <a:ea typeface="+mn-ea"/>
                <a:cs typeface="+mn-cs"/>
              </a:rPr>
              <a:t>adverb</a:t>
            </a:r>
            <a:r>
              <a:rPr lang="es-419" sz="1200" kern="1200">
                <a:solidFill>
                  <a:schemeClr val="tx1"/>
                </a:solidFill>
                <a:effectLst/>
                <a:latin typeface="+mn-lt"/>
                <a:ea typeface="+mn-ea"/>
                <a:cs typeface="+mn-cs"/>
              </a:rPr>
              <a:t> </a:t>
            </a:r>
            <a:r>
              <a:rPr lang="es-419" sz="1200" kern="1200" err="1">
                <a:solidFill>
                  <a:schemeClr val="tx1"/>
                </a:solidFill>
                <a:effectLst/>
                <a:latin typeface="+mn-lt"/>
                <a:ea typeface="+mn-ea"/>
                <a:cs typeface="+mn-cs"/>
              </a:rPr>
              <a:t>only</a:t>
            </a:r>
            <a:r>
              <a:rPr lang="es-419" sz="1200" kern="1200">
                <a:solidFill>
                  <a:schemeClr val="tx1"/>
                </a:solidFill>
                <a:effectLst/>
                <a:latin typeface="+mn-lt"/>
                <a:ea typeface="+mn-ea"/>
                <a:cs typeface="+mn-cs"/>
              </a:rPr>
              <a:t>) [76]; negro [307]</a:t>
            </a:r>
            <a:r>
              <a:rPr lang="es-GB">
                <a:effectLst/>
              </a:rPr>
              <a:t> </a:t>
            </a:r>
            <a:endParaRPr lang="en-GB">
              <a:effectLst/>
            </a:endParaRP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8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Timing: </a:t>
            </a:r>
            <a:r>
              <a:rPr lang="en-GB" sz="1200" b="0">
                <a:solidFill>
                  <a:srgbClr val="1F4E79"/>
                </a:solidFill>
                <a:effectLst/>
                <a:latin typeface="Century Gothic" panose="020B0502020202020204" pitchFamily="34" charset="0"/>
                <a:ea typeface="DengXian" panose="02010600030101010101" pitchFamily="2" charset="-122"/>
              </a:rPr>
              <a:t>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Aim: </a:t>
            </a:r>
            <a:r>
              <a:rPr lang="en-GB" sz="1200" b="0">
                <a:solidFill>
                  <a:srgbClr val="1F4E79"/>
                </a:solidFill>
                <a:effectLst/>
                <a:latin typeface="Century Gothic" panose="020B0502020202020204" pitchFamily="34" charset="0"/>
                <a:ea typeface="DengXian" panose="02010600030101010101" pitchFamily="2" charset="-122"/>
              </a:rPr>
              <a:t>to practise written production of language and grammar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Procedure: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Teacher explains to students that they will now be creating their own sentences in Spanish, using the words in each column.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Students write the sentences in Spanish.</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Teacher asks for answers and gives feedback. As part of this, examples can be shared with the rest of the class to practise aural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Notes</a:t>
            </a:r>
            <a:r>
              <a:rPr lang="en-GB"/>
              <a:t>:</a:t>
            </a:r>
          </a:p>
          <a:p>
            <a:pPr marL="228600" indent="-228600">
              <a:buAutoNum type="arabicParenR"/>
            </a:pPr>
            <a:r>
              <a:rPr lang="en-GB"/>
              <a:t>If there is more time, students can continue the activity in pairs OR the teacher can continue to give prompts for further sentences.</a:t>
            </a:r>
            <a:br>
              <a:rPr lang="en-GB"/>
            </a:br>
            <a:r>
              <a:rPr lang="en-GB"/>
              <a:t>2) If more support is needed, students could use the Knowledge Organiser or their Language Guide, but encourage most students to work from memory.  Tell them it is not a test and they will learn more by trying to remember the words, than by copying them across from a written source.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45785-2378-424C-B98F-5A55545C10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62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FF0000"/>
                </a:solidFill>
              </a:rPr>
              <a:t>Note: all words in this week of the SOW appear on all three GCSE wordlists, with the following exceptions: </a:t>
            </a:r>
            <a:br>
              <a:rPr lang="en-GB" b="1">
                <a:solidFill>
                  <a:srgbClr val="FF0000"/>
                </a:solidFill>
              </a:rPr>
            </a:br>
            <a:r>
              <a:rPr lang="en-GB" b="1" u="sng" err="1">
                <a:solidFill>
                  <a:srgbClr val="FF0000"/>
                </a:solidFill>
              </a:rPr>
              <a:t>pues</a:t>
            </a:r>
            <a:r>
              <a:rPr lang="en-GB" b="0" u="none">
                <a:solidFill>
                  <a:srgbClr val="FF0000"/>
                </a:solidFill>
              </a:rPr>
              <a:t> is only on </a:t>
            </a:r>
            <a:r>
              <a:rPr lang="en-GB" b="0" u="none" err="1">
                <a:solidFill>
                  <a:srgbClr val="FF0000"/>
                </a:solidFill>
              </a:rPr>
              <a:t>edexcel</a:t>
            </a:r>
            <a:r>
              <a:rPr lang="en-GB" b="0" u="none">
                <a:solidFill>
                  <a:srgbClr val="FF0000"/>
                </a:solidFill>
              </a:rPr>
              <a:t>;</a:t>
            </a:r>
            <a:r>
              <a:rPr lang="en-GB" b="1" u="sng">
                <a:solidFill>
                  <a:srgbClr val="FF0000"/>
                </a:solidFill>
              </a:rPr>
              <a:t> fin</a:t>
            </a:r>
            <a:r>
              <a:rPr lang="en-GB" b="0" u="none">
                <a:solidFill>
                  <a:srgbClr val="FF0000"/>
                </a:solidFill>
              </a:rPr>
              <a:t> is only on AQA</a:t>
            </a:r>
            <a:endParaRPr lang="en-GB" b="1" u="sng">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a:solidFill>
                  <a:schemeClr val="tx1"/>
                </a:solidFill>
                <a:effectLst/>
                <a:latin typeface="+mn-lt"/>
                <a:ea typeface="+mn-ea"/>
                <a:cs typeface="+mn-cs"/>
              </a:rPr>
              <a:t>Artwork by Mark Davies. All additional pictures selected are available under a Creative Commons license, no attribution required.</a:t>
            </a:r>
            <a:endParaRPr lang="en-GB" b="1"/>
          </a:p>
          <a:p>
            <a:endParaRPr lang="en-GB" b="1"/>
          </a:p>
          <a:p>
            <a:r>
              <a:rPr lang="en-GB" b="1"/>
              <a:t>Learning outcomes (lesson 2):</a:t>
            </a:r>
            <a:endParaRPr lang="en-GB" b="0" u="none"/>
          </a:p>
          <a:p>
            <a:r>
              <a:rPr lang="en-US" sz="1200" kern="1200">
                <a:solidFill>
                  <a:schemeClr val="tx1"/>
                </a:solidFill>
                <a:effectLst/>
                <a:latin typeface="+mn-lt"/>
                <a:ea typeface="+mn-ea"/>
                <a:cs typeface="+mn-cs"/>
              </a:rPr>
              <a:t>Consolidation of past tense (</a:t>
            </a:r>
            <a:r>
              <a:rPr lang="en-US" sz="1200" kern="1200" err="1">
                <a:solidFill>
                  <a:schemeClr val="tx1"/>
                </a:solidFill>
                <a:effectLst/>
                <a:latin typeface="+mn-lt"/>
                <a:ea typeface="+mn-ea"/>
                <a:cs typeface="+mn-cs"/>
              </a:rPr>
              <a:t>preterite</a:t>
            </a:r>
            <a:r>
              <a:rPr lang="en-US" sz="1200" kern="1200">
                <a:solidFill>
                  <a:schemeClr val="tx1"/>
                </a:solidFill>
                <a:effectLst/>
                <a:latin typeface="+mn-lt"/>
                <a:ea typeface="+mn-ea"/>
                <a:cs typeface="+mn-cs"/>
              </a:rPr>
              <a:t>) –er/–</a:t>
            </a:r>
            <a:r>
              <a:rPr lang="en-US" sz="1200" kern="1200" err="1">
                <a:solidFill>
                  <a:schemeClr val="tx1"/>
                </a:solidFill>
                <a:effectLst/>
                <a:latin typeface="+mn-lt"/>
                <a:ea typeface="+mn-ea"/>
                <a:cs typeface="+mn-cs"/>
              </a:rPr>
              <a:t>ir</a:t>
            </a:r>
            <a:r>
              <a:rPr lang="en-US" sz="1200" kern="1200">
                <a:solidFill>
                  <a:schemeClr val="tx1"/>
                </a:solidFill>
                <a:effectLst/>
                <a:latin typeface="+mn-lt"/>
                <a:ea typeface="+mn-ea"/>
                <a:cs typeface="+mn-cs"/>
              </a:rPr>
              <a:t> verbs in 2</a:t>
            </a:r>
            <a:r>
              <a:rPr lang="en-US" sz="1200" kern="1200" baseline="30000">
                <a:solidFill>
                  <a:schemeClr val="tx1"/>
                </a:solidFill>
                <a:effectLst/>
                <a:latin typeface="+mn-lt"/>
                <a:ea typeface="+mn-ea"/>
                <a:cs typeface="+mn-cs"/>
              </a:rPr>
              <a:t>nd</a:t>
            </a:r>
            <a:r>
              <a:rPr lang="en-US" sz="1200" kern="1200">
                <a:solidFill>
                  <a:schemeClr val="tx1"/>
                </a:solidFill>
                <a:effectLst/>
                <a:latin typeface="+mn-lt"/>
                <a:ea typeface="+mn-ea"/>
                <a:cs typeface="+mn-cs"/>
              </a:rPr>
              <a:t> person singular (-</a:t>
            </a:r>
            <a:r>
              <a:rPr lang="en-US" sz="1200" kern="1200" err="1">
                <a:solidFill>
                  <a:schemeClr val="tx1"/>
                </a:solidFill>
                <a:effectLst/>
                <a:latin typeface="+mn-lt"/>
                <a:ea typeface="+mn-ea"/>
                <a:cs typeface="+mn-cs"/>
              </a:rPr>
              <a:t>iste</a:t>
            </a:r>
            <a:r>
              <a:rPr lang="en-US" sz="1200" kern="1200">
                <a:solidFill>
                  <a:schemeClr val="tx1"/>
                </a:solidFill>
                <a:effectLst/>
                <a:latin typeface="+mn-lt"/>
                <a:ea typeface="+mn-ea"/>
                <a:cs typeface="+mn-cs"/>
              </a:rPr>
              <a:t>)</a:t>
            </a:r>
            <a:endParaRPr lang="es-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Consolidation of present tense –er/–</a:t>
            </a:r>
            <a:r>
              <a:rPr lang="en-US" sz="1200" kern="1200" err="1">
                <a:solidFill>
                  <a:schemeClr val="tx1"/>
                </a:solidFill>
                <a:effectLst/>
                <a:latin typeface="+mn-lt"/>
                <a:ea typeface="+mn-ea"/>
                <a:cs typeface="+mn-cs"/>
              </a:rPr>
              <a:t>ir</a:t>
            </a:r>
            <a:r>
              <a:rPr lang="en-US" sz="1200" kern="1200">
                <a:solidFill>
                  <a:schemeClr val="tx1"/>
                </a:solidFill>
                <a:effectLst/>
                <a:latin typeface="+mn-lt"/>
                <a:ea typeface="+mn-ea"/>
                <a:cs typeface="+mn-cs"/>
              </a:rPr>
              <a:t> verbs in 2</a:t>
            </a:r>
            <a:r>
              <a:rPr lang="en-US" sz="1200" kern="1200" baseline="30000">
                <a:solidFill>
                  <a:schemeClr val="tx1"/>
                </a:solidFill>
                <a:effectLst/>
                <a:latin typeface="+mn-lt"/>
                <a:ea typeface="+mn-ea"/>
                <a:cs typeface="+mn-cs"/>
              </a:rPr>
              <a:t>nd</a:t>
            </a:r>
            <a:r>
              <a:rPr lang="en-US" sz="1200" kern="1200">
                <a:solidFill>
                  <a:schemeClr val="tx1"/>
                </a:solidFill>
                <a:effectLst/>
                <a:latin typeface="+mn-lt"/>
                <a:ea typeface="+mn-ea"/>
                <a:cs typeface="+mn-cs"/>
              </a:rPr>
              <a:t> person singular (-es)</a:t>
            </a:r>
            <a:endParaRPr lang="es-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Consolidation of question words </a:t>
            </a:r>
          </a:p>
          <a:p>
            <a:r>
              <a:rPr lang="en-GB" b="0" u="none"/>
              <a:t>Consolidation of </a:t>
            </a:r>
            <a:r>
              <a:rPr lang="en-US" sz="1200" kern="1200">
                <a:solidFill>
                  <a:schemeClr val="tx1"/>
                </a:solidFill>
                <a:effectLst/>
                <a:latin typeface="+mn-lt"/>
                <a:ea typeface="+mn-ea"/>
                <a:cs typeface="+mn-cs"/>
              </a:rPr>
              <a:t>ante-penultimate syllable stress and spelling rules.</a:t>
            </a:r>
            <a:endParaRPr lang="es-GB" sz="1200" kern="1200">
              <a:solidFill>
                <a:schemeClr val="tx1"/>
              </a:solidFill>
              <a:effectLst/>
              <a:latin typeface="+mn-lt"/>
              <a:ea typeface="+mn-ea"/>
              <a:cs typeface="+mn-cs"/>
            </a:endParaRPr>
          </a:p>
          <a:p>
            <a:br>
              <a:rPr lang="en-GB" baseline="0"/>
            </a:br>
            <a:r>
              <a:rPr lang="en-GB" b="1"/>
              <a:t>Word frequency </a:t>
            </a:r>
            <a:r>
              <a:rPr lang="en-GB" b="1" baseline="0"/>
              <a:t>(1 is the most frequent word in Spanish): </a:t>
            </a:r>
            <a:endParaRPr lang="en-GB" sz="1200" b="1" i="0" u="none" strike="noStrike" kern="1200" cap="none">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a:solidFill>
                  <a:schemeClr val="tx1"/>
                </a:solidFill>
                <a:effectLst/>
                <a:latin typeface="+mn-lt"/>
                <a:ea typeface="Calibri"/>
                <a:cs typeface="Calibri"/>
                <a:sym typeface="Calibri"/>
              </a:rPr>
              <a:t>New vocabulary (introduce): </a:t>
            </a:r>
            <a:r>
              <a:rPr lang="es-419" sz="1200" kern="1200">
                <a:solidFill>
                  <a:schemeClr val="tx1"/>
                </a:solidFill>
                <a:effectLst/>
                <a:latin typeface="+mn-lt"/>
                <a:ea typeface="+mn-ea"/>
                <a:cs typeface="+mn-cs"/>
              </a:rPr>
              <a:t>salir [114]; subir [410]; perder [195]; recoger [828]; partido [302]; fútbol [1471]; entrada [767]; billete [292];  pues¹ [73]; fin [182]; semana [301]; inglés² [583]; jugador [1019]; </a:t>
            </a:r>
            <a:r>
              <a:rPr lang="es-ES" sz="1200" b="0" i="0" kern="1200">
                <a:solidFill>
                  <a:schemeClr val="tx1"/>
                </a:solidFill>
                <a:effectLst/>
                <a:latin typeface="+mn-lt"/>
                <a:ea typeface="+mn-ea"/>
                <a:cs typeface="+mn-cs"/>
              </a:rPr>
              <a:t>(a) pie [365]</a:t>
            </a:r>
            <a:endParaRPr lang="es-419" sz="1200" kern="1200">
              <a:solidFill>
                <a:schemeClr val="tx1"/>
              </a:solidFill>
              <a:effectLst/>
              <a:latin typeface="+mn-lt"/>
              <a:ea typeface="+mn-ea"/>
              <a:cs typeface="+mn-cs"/>
            </a:endParaRPr>
          </a:p>
          <a:p>
            <a:r>
              <a:rPr lang="es-419" sz="1200" b="1" kern="1200">
                <a:solidFill>
                  <a:schemeClr val="tx1"/>
                </a:solidFill>
                <a:effectLst/>
                <a:latin typeface="+mn-lt"/>
                <a:ea typeface="+mn-ea"/>
                <a:cs typeface="+mn-cs"/>
              </a:rPr>
              <a:t>8 1.1.6 </a:t>
            </a:r>
            <a:r>
              <a:rPr lang="es-GB" sz="1200" b="1" kern="1200">
                <a:solidFill>
                  <a:schemeClr val="tx1"/>
                </a:solidFill>
                <a:effectLst/>
                <a:latin typeface="+mn-lt"/>
                <a:ea typeface="+mn-ea"/>
                <a:cs typeface="+mn-cs"/>
                <a:sym typeface="Wingdings" pitchFamily="2" charset="2"/>
              </a:rPr>
              <a:t>(revisit): </a:t>
            </a:r>
            <a:r>
              <a:rPr lang="es-419" sz="1200" kern="1200">
                <a:solidFill>
                  <a:schemeClr val="tx1"/>
                </a:solidFill>
                <a:effectLst/>
                <a:latin typeface="+mn-lt"/>
                <a:ea typeface="+mn-ea"/>
                <a:cs typeface="+mn-cs"/>
              </a:rPr>
              <a:t>empezar [175]; terminar [253]; decir [31]; ver [38]; minuto [478]; ejemplo [187]; opinión [578]; verdad [176]; estudiante [795]; alemán [761]; todo² [472]</a:t>
            </a:r>
            <a:r>
              <a:rPr lang="es-GB">
                <a:effectLst/>
              </a:rPr>
              <a:t> </a:t>
            </a:r>
          </a:p>
          <a:p>
            <a:r>
              <a:rPr lang="es-419" sz="1200" b="1" kern="1200">
                <a:solidFill>
                  <a:schemeClr val="tx1"/>
                </a:solidFill>
                <a:effectLst/>
                <a:latin typeface="+mn-lt"/>
                <a:ea typeface="+mn-ea"/>
                <a:cs typeface="+mn-cs"/>
              </a:rPr>
              <a:t>8 1.1.1</a:t>
            </a:r>
            <a:r>
              <a:rPr lang="es-GB" sz="1200" b="1" kern="1200">
                <a:solidFill>
                  <a:schemeClr val="tx1"/>
                </a:solidFill>
                <a:effectLst/>
                <a:latin typeface="+mn-lt"/>
                <a:ea typeface="+mn-ea"/>
                <a:cs typeface="+mn-cs"/>
              </a:rPr>
              <a:t> (revisit): </a:t>
            </a:r>
            <a:r>
              <a:rPr lang="es-419" sz="1200" kern="1200">
                <a:solidFill>
                  <a:schemeClr val="tx1"/>
                </a:solidFill>
                <a:effectLst/>
                <a:latin typeface="+mn-lt"/>
                <a:ea typeface="+mn-ea"/>
                <a:cs typeface="+mn-cs"/>
              </a:rPr>
              <a:t>aprovechar [885]; quedar [100]; pintar [1329]; ayudar [328]; pared [778]; verano [1139]; pasado (adj.) [932]; libre [473]; máximo [935]; antes [190]; sin embargo [embargo-203]; poco (as </a:t>
            </a:r>
            <a:r>
              <a:rPr lang="es-419" sz="1200" kern="1200" err="1">
                <a:solidFill>
                  <a:schemeClr val="tx1"/>
                </a:solidFill>
                <a:effectLst/>
                <a:latin typeface="+mn-lt"/>
                <a:ea typeface="+mn-ea"/>
                <a:cs typeface="+mn-cs"/>
              </a:rPr>
              <a:t>adverb</a:t>
            </a:r>
            <a:r>
              <a:rPr lang="es-419" sz="1200" kern="1200">
                <a:solidFill>
                  <a:schemeClr val="tx1"/>
                </a:solidFill>
                <a:effectLst/>
                <a:latin typeface="+mn-lt"/>
                <a:ea typeface="+mn-ea"/>
                <a:cs typeface="+mn-cs"/>
              </a:rPr>
              <a:t> </a:t>
            </a:r>
            <a:r>
              <a:rPr lang="es-419" sz="1200" kern="1200" err="1">
                <a:solidFill>
                  <a:schemeClr val="tx1"/>
                </a:solidFill>
                <a:effectLst/>
                <a:latin typeface="+mn-lt"/>
                <a:ea typeface="+mn-ea"/>
                <a:cs typeface="+mn-cs"/>
              </a:rPr>
              <a:t>only</a:t>
            </a:r>
            <a:r>
              <a:rPr lang="es-419" sz="1200" kern="1200">
                <a:solidFill>
                  <a:schemeClr val="tx1"/>
                </a:solidFill>
                <a:effectLst/>
                <a:latin typeface="+mn-lt"/>
                <a:ea typeface="+mn-ea"/>
                <a:cs typeface="+mn-cs"/>
              </a:rPr>
              <a:t>) [76]; negro [307]</a:t>
            </a:r>
            <a:r>
              <a:rPr lang="es-GB">
                <a:effectLst/>
              </a:rPr>
              <a:t>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s-ES" err="1"/>
              <a:t>Source</a:t>
            </a:r>
            <a:r>
              <a:rPr lang="es-ES"/>
              <a:t>:</a:t>
            </a:r>
            <a:r>
              <a:rPr lang="es-ES" baseline="0"/>
              <a:t> Davies, M. &amp; Davies, K. (2018</a:t>
            </a:r>
            <a:r>
              <a:rPr lang="es-ES" i="1" baseline="0"/>
              <a:t>). A </a:t>
            </a:r>
            <a:r>
              <a:rPr lang="es-ES" i="1" baseline="0" err="1"/>
              <a:t>frequency</a:t>
            </a:r>
            <a:r>
              <a:rPr lang="es-ES" i="1" baseline="0"/>
              <a:t> </a:t>
            </a:r>
            <a:r>
              <a:rPr lang="es-ES" i="1" baseline="0" err="1"/>
              <a:t>dictionary</a:t>
            </a:r>
            <a:r>
              <a:rPr lang="es-ES" i="1" baseline="0"/>
              <a:t> </a:t>
            </a:r>
            <a:r>
              <a:rPr lang="es-ES" i="1" baseline="0" err="1"/>
              <a:t>of</a:t>
            </a:r>
            <a:r>
              <a:rPr lang="es-ES" i="1" baseline="0"/>
              <a:t> </a:t>
            </a:r>
            <a:r>
              <a:rPr lang="es-ES" i="1" baseline="0" err="1"/>
              <a:t>Spanish</a:t>
            </a:r>
            <a:r>
              <a:rPr lang="es-ES" i="1" baseline="0"/>
              <a:t>: Core </a:t>
            </a:r>
            <a:r>
              <a:rPr lang="es-ES" i="1" baseline="0" err="1"/>
              <a:t>vocabulary</a:t>
            </a:r>
            <a:r>
              <a:rPr lang="es-ES" i="1" baseline="0"/>
              <a:t> </a:t>
            </a:r>
            <a:r>
              <a:rPr lang="es-ES" i="1" baseline="0" err="1"/>
              <a:t>for</a:t>
            </a:r>
            <a:r>
              <a:rPr lang="es-ES" i="1" baseline="0"/>
              <a:t> </a:t>
            </a:r>
            <a:r>
              <a:rPr lang="es-ES" i="1" baseline="0" err="1"/>
              <a:t>learners</a:t>
            </a:r>
            <a:r>
              <a:rPr lang="es-ES" i="1" baseline="0"/>
              <a:t> </a:t>
            </a:r>
            <a:r>
              <a:rPr lang="es-ES" baseline="0"/>
              <a:t>(2nd ed.). Routledge: London</a:t>
            </a:r>
            <a:endParaRPr lang="en-GB" sz="1200" b="1"/>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38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Round 1</a:t>
            </a:r>
            <a:br>
              <a:rPr lang="en-GB" b="1"/>
            </a:br>
            <a:endParaRPr lang="en-GB" b="1"/>
          </a:p>
          <a:p>
            <a:r>
              <a:rPr lang="en-GB" b="1"/>
              <a:t>Timing: </a:t>
            </a:r>
            <a:r>
              <a:rPr lang="en-GB" b="0"/>
              <a:t>8 minutes</a:t>
            </a:r>
            <a:br>
              <a:rPr lang="en-GB" b="1"/>
            </a:br>
            <a:br>
              <a:rPr lang="en-GB" b="1"/>
            </a:br>
            <a:r>
              <a:rPr lang="en-US" b="1"/>
              <a:t>Aim: </a:t>
            </a:r>
            <a:r>
              <a:rPr lang="es-ES" sz="1200" kern="1200">
                <a:solidFill>
                  <a:schemeClr val="tx1"/>
                </a:solidFill>
                <a:effectLst/>
                <a:latin typeface="+mn-lt"/>
                <a:ea typeface="+mn-ea"/>
                <a:cs typeface="+mn-cs"/>
              </a:rPr>
              <a:t>To strengthen awareness </a:t>
            </a:r>
            <a:r>
              <a:rPr lang="es-ES" sz="1200" kern="1200" err="1">
                <a:solidFill>
                  <a:schemeClr val="tx1"/>
                </a:solidFill>
                <a:effectLst/>
                <a:latin typeface="+mn-lt"/>
                <a:ea typeface="+mn-ea"/>
                <a:cs typeface="+mn-cs"/>
              </a:rPr>
              <a:t>of</a:t>
            </a:r>
            <a:r>
              <a:rPr lang="es-ES" sz="1200" kern="1200">
                <a:solidFill>
                  <a:schemeClr val="tx1"/>
                </a:solidFill>
                <a:effectLst/>
                <a:latin typeface="+mn-lt"/>
                <a:ea typeface="+mn-ea"/>
                <a:cs typeface="+mn-cs"/>
              </a:rPr>
              <a:t> </a:t>
            </a:r>
            <a:r>
              <a:rPr lang="es-ES" sz="1200" kern="1200" err="1">
                <a:solidFill>
                  <a:schemeClr val="tx1"/>
                </a:solidFill>
                <a:effectLst/>
                <a:latin typeface="+mn-lt"/>
                <a:ea typeface="+mn-ea"/>
                <a:cs typeface="+mn-cs"/>
              </a:rPr>
              <a:t>antepenultimate</a:t>
            </a:r>
            <a:r>
              <a:rPr lang="es-ES" sz="1200" kern="1200">
                <a:solidFill>
                  <a:schemeClr val="tx1"/>
                </a:solidFill>
                <a:effectLst/>
                <a:latin typeface="+mn-lt"/>
                <a:ea typeface="+mn-ea"/>
                <a:cs typeface="+mn-cs"/>
              </a:rPr>
              <a:t> syllable stress.</a:t>
            </a:r>
          </a:p>
          <a:p>
            <a:endParaRPr lang="en-US" b="1"/>
          </a:p>
          <a:p>
            <a:r>
              <a:rPr lang="en-US" b="1"/>
              <a:t>Procedure:</a:t>
            </a:r>
          </a:p>
          <a:p>
            <a:pPr marL="228600" indent="-228600">
              <a:buAutoNum type="arabicPeriod"/>
            </a:pPr>
            <a:r>
              <a:rPr lang="en-US" b="0"/>
              <a:t>Click to show that Bs need to turn around.</a:t>
            </a:r>
          </a:p>
          <a:p>
            <a:pPr marL="228600" indent="-228600">
              <a:buAutoNum type="arabicPeriod"/>
            </a:pPr>
            <a:r>
              <a:rPr lang="en-US" b="0"/>
              <a:t>Do the first one as an example.</a:t>
            </a:r>
          </a:p>
          <a:p>
            <a:pPr marL="0" indent="0">
              <a:buNone/>
            </a:pPr>
            <a:r>
              <a:rPr lang="en-US" b="0"/>
              <a:t>3. As read the sentence aloud, focusing on pronouncing the words with the stress in the right place. </a:t>
            </a:r>
          </a:p>
          <a:p>
            <a:pPr marL="0" indent="0">
              <a:buNone/>
            </a:pPr>
            <a:r>
              <a:rPr lang="es-ES" sz="1200" noProof="0">
                <a:solidFill>
                  <a:srgbClr val="4472C4">
                    <a:lumMod val="50000"/>
                  </a:srgbClr>
                </a:solidFill>
              </a:rPr>
              <a:t>4. Bs l</a:t>
            </a:r>
            <a:r>
              <a:rPr lang="es-ES" sz="1200">
                <a:solidFill>
                  <a:srgbClr val="4472C4">
                    <a:lumMod val="50000"/>
                  </a:srgbClr>
                </a:solidFill>
              </a:rPr>
              <a:t>isten and </a:t>
            </a:r>
            <a:r>
              <a:rPr lang="es-ES" sz="1200" err="1">
                <a:solidFill>
                  <a:srgbClr val="4472C4">
                    <a:lumMod val="50000"/>
                  </a:srgbClr>
                </a:solidFill>
              </a:rPr>
              <a:t>write</a:t>
            </a:r>
            <a:r>
              <a:rPr lang="es-ES" sz="1200">
                <a:solidFill>
                  <a:srgbClr val="4472C4">
                    <a:lumMod val="50000"/>
                  </a:srgbClr>
                </a:solidFill>
              </a:rPr>
              <a:t> </a:t>
            </a:r>
            <a:r>
              <a:rPr lang="es-ES" sz="1200" err="1">
                <a:solidFill>
                  <a:srgbClr val="4472C4">
                    <a:lumMod val="50000"/>
                  </a:srgbClr>
                </a:solidFill>
              </a:rPr>
              <a:t>down</a:t>
            </a:r>
            <a:r>
              <a:rPr lang="es-ES" sz="1200">
                <a:solidFill>
                  <a:srgbClr val="4472C4">
                    <a:lumMod val="50000"/>
                  </a:srgbClr>
                </a:solidFill>
              </a:rPr>
              <a:t> </a:t>
            </a:r>
            <a:r>
              <a:rPr lang="es-ES" sz="1200" err="1">
                <a:solidFill>
                  <a:srgbClr val="4472C4">
                    <a:lumMod val="50000"/>
                  </a:srgbClr>
                </a:solidFill>
              </a:rPr>
              <a:t>the</a:t>
            </a:r>
            <a:r>
              <a:rPr lang="es-ES" sz="1200">
                <a:solidFill>
                  <a:srgbClr val="4472C4">
                    <a:lumMod val="50000"/>
                  </a:srgbClr>
                </a:solidFill>
              </a:rPr>
              <a:t> </a:t>
            </a:r>
            <a:r>
              <a:rPr lang="es-ES" sz="1200" err="1">
                <a:solidFill>
                  <a:srgbClr val="4472C4">
                    <a:lumMod val="50000"/>
                  </a:srgbClr>
                </a:solidFill>
              </a:rPr>
              <a:t>word</a:t>
            </a:r>
            <a:r>
              <a:rPr lang="es-ES" sz="1200">
                <a:solidFill>
                  <a:srgbClr val="4472C4">
                    <a:lumMod val="50000"/>
                  </a:srgbClr>
                </a:solidFill>
              </a:rPr>
              <a:t> </a:t>
            </a:r>
            <a:r>
              <a:rPr lang="es-ES" sz="1200" err="1">
                <a:solidFill>
                  <a:srgbClr val="4472C4">
                    <a:lumMod val="50000"/>
                  </a:srgbClr>
                </a:solidFill>
              </a:rPr>
              <a:t>they</a:t>
            </a:r>
            <a:r>
              <a:rPr lang="es-ES" sz="1200">
                <a:solidFill>
                  <a:srgbClr val="4472C4">
                    <a:lumMod val="50000"/>
                  </a:srgbClr>
                </a:solidFill>
              </a:rPr>
              <a:t> hear </a:t>
            </a:r>
            <a:r>
              <a:rPr lang="es-ES" sz="1200" err="1">
                <a:solidFill>
                  <a:srgbClr val="4472C4">
                    <a:lumMod val="50000"/>
                  </a:srgbClr>
                </a:solidFill>
              </a:rPr>
              <a:t>with</a:t>
            </a:r>
            <a:r>
              <a:rPr lang="es-ES" sz="1200">
                <a:solidFill>
                  <a:srgbClr val="4472C4">
                    <a:lumMod val="50000"/>
                  </a:srgbClr>
                </a:solidFill>
              </a:rPr>
              <a:t> </a:t>
            </a:r>
            <a:r>
              <a:rPr lang="es-ES" sz="1200" err="1">
                <a:solidFill>
                  <a:srgbClr val="4472C4">
                    <a:lumMod val="50000"/>
                  </a:srgbClr>
                </a:solidFill>
              </a:rPr>
              <a:t>antepenultimate</a:t>
            </a:r>
            <a:r>
              <a:rPr lang="es-ES" sz="1200">
                <a:solidFill>
                  <a:srgbClr val="4472C4">
                    <a:lumMod val="50000"/>
                  </a:srgbClr>
                </a:solidFill>
              </a:rPr>
              <a:t> syllable stress.</a:t>
            </a:r>
          </a:p>
          <a:p>
            <a:pPr marL="0" indent="0">
              <a:buNone/>
            </a:pPr>
            <a:r>
              <a:rPr lang="es-ES" sz="1200" b="0">
                <a:solidFill>
                  <a:srgbClr val="4472C4">
                    <a:lumMod val="50000"/>
                  </a:srgbClr>
                </a:solidFill>
              </a:rPr>
              <a:t>5. Bs turn back to the board – click to show correct answers.</a:t>
            </a:r>
          </a:p>
          <a:p>
            <a:pPr marL="0" indent="0">
              <a:buNone/>
            </a:pPr>
            <a:r>
              <a:rPr lang="es-ES" sz="1200" b="0">
                <a:solidFill>
                  <a:srgbClr val="4472C4">
                    <a:lumMod val="50000"/>
                  </a:srgbClr>
                </a:solidFill>
              </a:rPr>
              <a:t>6. Swap roles.</a:t>
            </a:r>
          </a:p>
          <a:p>
            <a:endParaRPr lang="en-US" b="0"/>
          </a:p>
          <a:p>
            <a:r>
              <a:rPr lang="en-US" b="1"/>
              <a:t>Note: </a:t>
            </a:r>
            <a:r>
              <a:rPr lang="en-US" b="0"/>
              <a:t>it may be also useful to elicit the translation</a:t>
            </a:r>
            <a:r>
              <a:rPr lang="en-US" b="0" baseline="0"/>
              <a:t> of the example sentence.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80D53-9782-4E54-AE2E-AB9A044D36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36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a:t>Round 2</a:t>
            </a:r>
            <a:br>
              <a:rPr lang="en-GB" b="1"/>
            </a:br>
            <a:br>
              <a:rPr lang="en-GB" b="1"/>
            </a:br>
            <a:r>
              <a:rPr lang="en-GB" b="1"/>
              <a:t>Procedure:</a:t>
            </a:r>
            <a:br>
              <a:rPr lang="en-GB" b="1"/>
            </a:br>
            <a:r>
              <a:rPr lang="en-US" b="0"/>
              <a:t>3. Bs read the sentence aloud, focusing on pronouncing the words with the stress in the right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noProof="0">
                <a:solidFill>
                  <a:srgbClr val="4472C4">
                    <a:lumMod val="50000"/>
                  </a:srgbClr>
                </a:solidFill>
              </a:rPr>
              <a:t>4. As l</a:t>
            </a:r>
            <a:r>
              <a:rPr lang="es-ES" sz="1200" err="1">
                <a:solidFill>
                  <a:srgbClr val="4472C4">
                    <a:lumMod val="50000"/>
                  </a:srgbClr>
                </a:solidFill>
              </a:rPr>
              <a:t>isten</a:t>
            </a:r>
            <a:r>
              <a:rPr lang="es-ES" sz="1200">
                <a:solidFill>
                  <a:srgbClr val="4472C4">
                    <a:lumMod val="50000"/>
                  </a:srgbClr>
                </a:solidFill>
              </a:rPr>
              <a:t> and </a:t>
            </a:r>
            <a:r>
              <a:rPr lang="es-ES" sz="1200" err="1">
                <a:solidFill>
                  <a:srgbClr val="4472C4">
                    <a:lumMod val="50000"/>
                  </a:srgbClr>
                </a:solidFill>
              </a:rPr>
              <a:t>and</a:t>
            </a:r>
            <a:r>
              <a:rPr lang="es-ES" sz="1200">
                <a:solidFill>
                  <a:srgbClr val="4472C4">
                    <a:lumMod val="50000"/>
                  </a:srgbClr>
                </a:solidFill>
              </a:rPr>
              <a:t> </a:t>
            </a:r>
            <a:r>
              <a:rPr lang="es-ES" sz="1200" err="1">
                <a:solidFill>
                  <a:srgbClr val="4472C4">
                    <a:lumMod val="50000"/>
                  </a:srgbClr>
                </a:solidFill>
              </a:rPr>
              <a:t>write</a:t>
            </a:r>
            <a:r>
              <a:rPr lang="es-ES" sz="1200">
                <a:solidFill>
                  <a:srgbClr val="4472C4">
                    <a:lumMod val="50000"/>
                  </a:srgbClr>
                </a:solidFill>
              </a:rPr>
              <a:t> </a:t>
            </a:r>
            <a:r>
              <a:rPr lang="es-ES" sz="1200" err="1">
                <a:solidFill>
                  <a:srgbClr val="4472C4">
                    <a:lumMod val="50000"/>
                  </a:srgbClr>
                </a:solidFill>
              </a:rPr>
              <a:t>down</a:t>
            </a:r>
            <a:r>
              <a:rPr lang="es-ES" sz="1200">
                <a:solidFill>
                  <a:srgbClr val="4472C4">
                    <a:lumMod val="50000"/>
                  </a:srgbClr>
                </a:solidFill>
              </a:rPr>
              <a:t> </a:t>
            </a:r>
            <a:r>
              <a:rPr lang="es-ES" sz="1200" err="1">
                <a:solidFill>
                  <a:srgbClr val="4472C4">
                    <a:lumMod val="50000"/>
                  </a:srgbClr>
                </a:solidFill>
              </a:rPr>
              <a:t>the</a:t>
            </a:r>
            <a:r>
              <a:rPr lang="es-ES" sz="1200">
                <a:solidFill>
                  <a:srgbClr val="4472C4">
                    <a:lumMod val="50000"/>
                  </a:srgbClr>
                </a:solidFill>
              </a:rPr>
              <a:t> </a:t>
            </a:r>
            <a:r>
              <a:rPr lang="es-ES" sz="1200" err="1">
                <a:solidFill>
                  <a:srgbClr val="4472C4">
                    <a:lumMod val="50000"/>
                  </a:srgbClr>
                </a:solidFill>
              </a:rPr>
              <a:t>word</a:t>
            </a:r>
            <a:r>
              <a:rPr lang="es-ES" sz="1200">
                <a:solidFill>
                  <a:srgbClr val="4472C4">
                    <a:lumMod val="50000"/>
                  </a:srgbClr>
                </a:solidFill>
              </a:rPr>
              <a:t> </a:t>
            </a:r>
            <a:r>
              <a:rPr lang="es-ES" sz="1200" err="1">
                <a:solidFill>
                  <a:srgbClr val="4472C4">
                    <a:lumMod val="50000"/>
                  </a:srgbClr>
                </a:solidFill>
              </a:rPr>
              <a:t>they</a:t>
            </a:r>
            <a:r>
              <a:rPr lang="es-ES" sz="1200">
                <a:solidFill>
                  <a:srgbClr val="4472C4">
                    <a:lumMod val="50000"/>
                  </a:srgbClr>
                </a:solidFill>
              </a:rPr>
              <a:t> </a:t>
            </a:r>
            <a:r>
              <a:rPr lang="es-ES" sz="1200" err="1">
                <a:solidFill>
                  <a:srgbClr val="4472C4">
                    <a:lumMod val="50000"/>
                  </a:srgbClr>
                </a:solidFill>
              </a:rPr>
              <a:t>hear</a:t>
            </a:r>
            <a:r>
              <a:rPr lang="es-ES" sz="1200">
                <a:solidFill>
                  <a:srgbClr val="4472C4">
                    <a:lumMod val="50000"/>
                  </a:srgbClr>
                </a:solidFill>
              </a:rPr>
              <a:t> </a:t>
            </a:r>
            <a:r>
              <a:rPr lang="es-ES" sz="1200" err="1">
                <a:solidFill>
                  <a:srgbClr val="4472C4">
                    <a:lumMod val="50000"/>
                  </a:srgbClr>
                </a:solidFill>
              </a:rPr>
              <a:t>with</a:t>
            </a:r>
            <a:r>
              <a:rPr lang="es-ES" sz="1200">
                <a:solidFill>
                  <a:srgbClr val="4472C4">
                    <a:lumMod val="50000"/>
                  </a:srgbClr>
                </a:solidFill>
              </a:rPr>
              <a:t> </a:t>
            </a:r>
            <a:r>
              <a:rPr lang="es-ES" sz="1200" err="1">
                <a:solidFill>
                  <a:srgbClr val="4472C4">
                    <a:lumMod val="50000"/>
                  </a:srgbClr>
                </a:solidFill>
              </a:rPr>
              <a:t>antepenultimate</a:t>
            </a:r>
            <a:r>
              <a:rPr lang="es-ES" sz="1200">
                <a:solidFill>
                  <a:srgbClr val="4472C4">
                    <a:lumMod val="50000"/>
                  </a:srgbClr>
                </a:solidFill>
              </a:rPr>
              <a:t> </a:t>
            </a:r>
            <a:r>
              <a:rPr lang="es-ES" sz="1200" err="1">
                <a:solidFill>
                  <a:srgbClr val="4472C4">
                    <a:lumMod val="50000"/>
                  </a:srgbClr>
                </a:solidFill>
              </a:rPr>
              <a:t>syllable</a:t>
            </a:r>
            <a:r>
              <a:rPr lang="es-ES" sz="1200">
                <a:solidFill>
                  <a:srgbClr val="4472C4">
                    <a:lumMod val="50000"/>
                  </a:srgbClr>
                </a:solidFill>
              </a:rPr>
              <a:t> stress.</a:t>
            </a:r>
          </a:p>
          <a:p>
            <a:pPr marL="0" indent="0">
              <a:buNone/>
            </a:pPr>
            <a:r>
              <a:rPr lang="es-ES" sz="1200" b="0">
                <a:solidFill>
                  <a:srgbClr val="4472C4">
                    <a:lumMod val="50000"/>
                  </a:srgbClr>
                </a:solidFill>
              </a:rPr>
              <a:t>5. As </a:t>
            </a:r>
            <a:r>
              <a:rPr lang="es-ES" sz="1200" b="0" err="1">
                <a:solidFill>
                  <a:srgbClr val="4472C4">
                    <a:lumMod val="50000"/>
                  </a:srgbClr>
                </a:solidFill>
              </a:rPr>
              <a:t>turn</a:t>
            </a:r>
            <a:r>
              <a:rPr lang="es-ES" sz="1200" b="0">
                <a:solidFill>
                  <a:srgbClr val="4472C4">
                    <a:lumMod val="50000"/>
                  </a:srgbClr>
                </a:solidFill>
              </a:rPr>
              <a:t> back </a:t>
            </a:r>
            <a:r>
              <a:rPr lang="es-ES" sz="1200" b="0" err="1">
                <a:solidFill>
                  <a:srgbClr val="4472C4">
                    <a:lumMod val="50000"/>
                  </a:srgbClr>
                </a:solidFill>
              </a:rPr>
              <a:t>to</a:t>
            </a:r>
            <a:r>
              <a:rPr lang="es-ES" sz="1200" b="0">
                <a:solidFill>
                  <a:srgbClr val="4472C4">
                    <a:lumMod val="50000"/>
                  </a:srgbClr>
                </a:solidFill>
              </a:rPr>
              <a:t> </a:t>
            </a:r>
            <a:r>
              <a:rPr lang="es-ES" sz="1200" b="0" err="1">
                <a:solidFill>
                  <a:srgbClr val="4472C4">
                    <a:lumMod val="50000"/>
                  </a:srgbClr>
                </a:solidFill>
              </a:rPr>
              <a:t>the</a:t>
            </a:r>
            <a:r>
              <a:rPr lang="es-ES" sz="1200" b="0">
                <a:solidFill>
                  <a:srgbClr val="4472C4">
                    <a:lumMod val="50000"/>
                  </a:srgbClr>
                </a:solidFill>
              </a:rPr>
              <a:t> </a:t>
            </a:r>
            <a:r>
              <a:rPr lang="es-ES" sz="1200" b="0" err="1">
                <a:solidFill>
                  <a:srgbClr val="4472C4">
                    <a:lumMod val="50000"/>
                  </a:srgbClr>
                </a:solidFill>
              </a:rPr>
              <a:t>board</a:t>
            </a:r>
            <a:r>
              <a:rPr lang="es-ES" sz="1200" b="0">
                <a:solidFill>
                  <a:srgbClr val="4472C4">
                    <a:lumMod val="50000"/>
                  </a:srgbClr>
                </a:solidFill>
              </a:rPr>
              <a:t> – </a:t>
            </a:r>
            <a:r>
              <a:rPr lang="es-ES" sz="1200" b="0" err="1">
                <a:solidFill>
                  <a:srgbClr val="4472C4">
                    <a:lumMod val="50000"/>
                  </a:srgbClr>
                </a:solidFill>
              </a:rPr>
              <a:t>click</a:t>
            </a:r>
            <a:r>
              <a:rPr lang="es-ES" sz="1200" b="0">
                <a:solidFill>
                  <a:srgbClr val="4472C4">
                    <a:lumMod val="50000"/>
                  </a:srgbClr>
                </a:solidFill>
              </a:rPr>
              <a:t> </a:t>
            </a:r>
            <a:r>
              <a:rPr lang="es-ES" sz="1200" b="0" err="1">
                <a:solidFill>
                  <a:srgbClr val="4472C4">
                    <a:lumMod val="50000"/>
                  </a:srgbClr>
                </a:solidFill>
              </a:rPr>
              <a:t>to</a:t>
            </a:r>
            <a:r>
              <a:rPr lang="es-ES" sz="1200" b="0">
                <a:solidFill>
                  <a:srgbClr val="4472C4">
                    <a:lumMod val="50000"/>
                  </a:srgbClr>
                </a:solidFill>
              </a:rPr>
              <a:t> show </a:t>
            </a:r>
            <a:r>
              <a:rPr lang="es-ES" sz="1200" b="0" err="1">
                <a:solidFill>
                  <a:srgbClr val="4472C4">
                    <a:lumMod val="50000"/>
                  </a:srgbClr>
                </a:solidFill>
              </a:rPr>
              <a:t>correct</a:t>
            </a:r>
            <a:r>
              <a:rPr lang="es-ES" sz="1200" b="0">
                <a:solidFill>
                  <a:srgbClr val="4472C4">
                    <a:lumMod val="50000"/>
                  </a:srgbClr>
                </a:solidFill>
              </a:rPr>
              <a:t> </a:t>
            </a:r>
            <a:r>
              <a:rPr lang="es-ES" sz="1200" b="0" err="1">
                <a:solidFill>
                  <a:srgbClr val="4472C4">
                    <a:lumMod val="50000"/>
                  </a:srgbClr>
                </a:solidFill>
              </a:rPr>
              <a:t>answers</a:t>
            </a:r>
            <a:r>
              <a:rPr lang="es-ES" sz="1200" b="0">
                <a:solidFill>
                  <a:srgbClr val="4472C4">
                    <a:lumMod val="50000"/>
                  </a:srgbClr>
                </a:solidFill>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80D53-9782-4E54-AE2E-AB9A044D36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93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err="1"/>
              <a:t>Vocabulario</a:t>
            </a:r>
            <a:endParaRPr lang="en-US" b="1"/>
          </a:p>
          <a:p>
            <a:endParaRPr lang="en-US" b="1"/>
          </a:p>
          <a:p>
            <a:r>
              <a:rPr lang="en-US" b="1"/>
              <a:t>Timing: </a:t>
            </a:r>
            <a:r>
              <a:rPr lang="en-US"/>
              <a:t>5 minutes</a:t>
            </a:r>
          </a:p>
          <a:p>
            <a:endParaRPr lang="en-US" b="1"/>
          </a:p>
          <a:p>
            <a:r>
              <a:rPr lang="en-US" b="1"/>
              <a:t>Aim: </a:t>
            </a:r>
            <a:r>
              <a:rPr lang="en-US" b="0"/>
              <a:t>To</a:t>
            </a:r>
            <a:r>
              <a:rPr lang="en-US"/>
              <a:t> revise items of vocabulary from this</a:t>
            </a:r>
            <a:r>
              <a:rPr lang="en-US" baseline="0"/>
              <a:t> week’s revisited vocabulary set</a:t>
            </a:r>
            <a:r>
              <a:rPr lang="en-US"/>
              <a:t>.</a:t>
            </a:r>
            <a:r>
              <a:rPr lang="en-US" baseline="0"/>
              <a:t> </a:t>
            </a:r>
            <a:r>
              <a:rPr lang="en-US"/>
              <a:t>Only</a:t>
            </a:r>
            <a:r>
              <a:rPr lang="en-US" baseline="0"/>
              <a:t> the first letter is provided so that students have to recall the noun.</a:t>
            </a:r>
            <a:endParaRPr lang="en-US" b="1"/>
          </a:p>
          <a:p>
            <a:endParaRPr lang="en-US" b="1"/>
          </a:p>
          <a:p>
            <a:r>
              <a:rPr lang="en-US" b="1"/>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1. Click for next English term.</a:t>
            </a:r>
          </a:p>
          <a:p>
            <a:r>
              <a:rPr lang="en-US" baseline="0"/>
              <a:t>2. S</a:t>
            </a:r>
            <a:r>
              <a:rPr lang="en-US"/>
              <a:t>tudents say the word in Spanish in choral response to match the English. </a:t>
            </a:r>
            <a:r>
              <a:rPr lang="en-US" baseline="0"/>
              <a:t> </a:t>
            </a:r>
            <a:endParaRPr lang="en-US" b="0"/>
          </a:p>
          <a:p>
            <a:r>
              <a:rPr lang="en-US" b="0"/>
              <a:t>3. Click again for answer.</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Revisited vocabulary:</a:t>
            </a:r>
            <a:br>
              <a:rPr lang="en-GB" baseline="0"/>
            </a:br>
            <a:r>
              <a:rPr lang="en-GB" b="1" baseline="0"/>
              <a:t>8.1.1.1: </a:t>
            </a:r>
            <a:r>
              <a:rPr lang="es-ES" baseline="0"/>
              <a:t>aprovechar [885]; quedar [100]; pintar [1329]; ayudar [328]; pared [778]; verano [1139]; pasado (adj.) [932]; libre [473]; máximo [935]; antes [190]; sin embargo [embargo-203]; poco (as </a:t>
            </a:r>
            <a:r>
              <a:rPr lang="es-ES" baseline="0" err="1"/>
              <a:t>adverb</a:t>
            </a:r>
            <a:r>
              <a:rPr lang="es-ES" baseline="0"/>
              <a:t> </a:t>
            </a:r>
            <a:r>
              <a:rPr lang="es-ES" baseline="0" err="1"/>
              <a:t>only</a:t>
            </a:r>
            <a:r>
              <a:rPr lang="es-ES" baseline="0"/>
              <a:t>) [76]; negro [307]</a:t>
            </a:r>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60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a:t>2 minutes</a:t>
            </a:r>
          </a:p>
          <a:p>
            <a:endParaRPr lang="en-US" b="1"/>
          </a:p>
          <a:p>
            <a:r>
              <a:rPr lang="en-US" b="1"/>
              <a:t>Aim: </a:t>
            </a:r>
            <a:r>
              <a:rPr lang="en-US" b="0"/>
              <a:t>to recap </a:t>
            </a:r>
            <a:r>
              <a:rPr lang="en-GB" sz="1200" b="0" kern="1200">
                <a:solidFill>
                  <a:schemeClr val="tx1"/>
                </a:solidFill>
                <a:effectLst/>
                <a:latin typeface="+mn-lt"/>
                <a:ea typeface="+mn-ea"/>
                <a:cs typeface="+mn-cs"/>
              </a:rPr>
              <a:t>2</a:t>
            </a:r>
            <a:r>
              <a:rPr lang="en-GB" sz="1200" b="0" kern="1200" baseline="30000">
                <a:solidFill>
                  <a:schemeClr val="tx1"/>
                </a:solidFill>
                <a:effectLst/>
                <a:latin typeface="+mn-lt"/>
                <a:ea typeface="+mn-ea"/>
                <a:cs typeface="+mn-cs"/>
              </a:rPr>
              <a:t>nd</a:t>
            </a:r>
            <a:r>
              <a:rPr lang="en-GB" sz="1200" kern="1200">
                <a:solidFill>
                  <a:schemeClr val="tx1"/>
                </a:solidFill>
                <a:effectLst/>
                <a:latin typeface="+mn-lt"/>
                <a:ea typeface="+mn-ea"/>
                <a:cs typeface="+mn-cs"/>
              </a:rPr>
              <a:t> person singular form of present and preterite tense for –er/–ir verbs.</a:t>
            </a:r>
          </a:p>
          <a:p>
            <a:endParaRPr lang="en-US" b="1"/>
          </a:p>
          <a:p>
            <a:r>
              <a:rPr lang="en-US" b="1"/>
              <a:t>Procedure:</a:t>
            </a:r>
          </a:p>
          <a:p>
            <a:pPr marL="228600" indent="-228600">
              <a:buAutoNum type="arabicPeriod"/>
            </a:pPr>
            <a:r>
              <a:rPr lang="en-US" b="0"/>
              <a:t>Go</a:t>
            </a:r>
            <a:r>
              <a:rPr lang="en-US" b="0" baseline="0"/>
              <a:t> through the grammar explanation with students, revealing each new sentence on a mouse click.</a:t>
            </a:r>
            <a:endParaRPr lang="en-US" b="0"/>
          </a:p>
          <a:p>
            <a:endParaRPr lang="en-US" b="0"/>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8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a:t>Timing: </a:t>
            </a:r>
            <a:r>
              <a:rPr lang="en-US" b="0"/>
              <a:t>7 minutes</a:t>
            </a:r>
          </a:p>
          <a:p>
            <a:endParaRPr lang="en-US" b="1"/>
          </a:p>
          <a:p>
            <a:r>
              <a:rPr lang="en-US" b="1"/>
              <a:t>Aim: </a:t>
            </a:r>
            <a:r>
              <a:rPr lang="en-US" b="0"/>
              <a:t>to </a:t>
            </a:r>
            <a:r>
              <a:rPr lang="es-ES" b="0" err="1"/>
              <a:t>consolidate</a:t>
            </a:r>
            <a:r>
              <a:rPr lang="es-ES" b="0"/>
              <a:t> –</a:t>
            </a:r>
            <a:r>
              <a:rPr lang="es-ES" b="0" err="1"/>
              <a:t>er</a:t>
            </a:r>
            <a:r>
              <a:rPr lang="es-ES" b="0"/>
              <a:t>/-ir </a:t>
            </a:r>
            <a:r>
              <a:rPr lang="es-ES" b="0" err="1"/>
              <a:t>verbs</a:t>
            </a:r>
            <a:r>
              <a:rPr lang="es-ES" b="0"/>
              <a:t> in 2nd </a:t>
            </a:r>
            <a:r>
              <a:rPr lang="es-ES" b="0" err="1"/>
              <a:t>person</a:t>
            </a:r>
            <a:r>
              <a:rPr lang="es-ES" b="0"/>
              <a:t> singular in </a:t>
            </a:r>
            <a:r>
              <a:rPr lang="es-ES" b="0" err="1"/>
              <a:t>the</a:t>
            </a:r>
            <a:r>
              <a:rPr lang="es-ES" b="0" baseline="0"/>
              <a:t> </a:t>
            </a:r>
            <a:r>
              <a:rPr lang="es-ES" b="0" baseline="0" err="1"/>
              <a:t>present</a:t>
            </a:r>
            <a:r>
              <a:rPr lang="es-ES" b="0" baseline="0"/>
              <a:t> and </a:t>
            </a:r>
            <a:r>
              <a:rPr lang="es-ES" b="0" baseline="0" err="1"/>
              <a:t>preterite</a:t>
            </a:r>
            <a:endParaRPr lang="es-ES" b="0" baseline="0"/>
          </a:p>
          <a:p>
            <a:endParaRPr lang="es-ES" b="0" baseline="0"/>
          </a:p>
          <a:p>
            <a:r>
              <a:rPr lang="en-US" b="1"/>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err="1"/>
              <a:t>Students</a:t>
            </a:r>
            <a:r>
              <a:rPr lang="es-ES"/>
              <a:t> </a:t>
            </a:r>
            <a:r>
              <a:rPr lang="es-ES" err="1"/>
              <a:t>read</a:t>
            </a:r>
            <a:r>
              <a:rPr lang="es-ES"/>
              <a:t> </a:t>
            </a:r>
            <a:r>
              <a:rPr lang="es-ES" err="1"/>
              <a:t>each</a:t>
            </a:r>
            <a:r>
              <a:rPr lang="es-ES"/>
              <a:t> </a:t>
            </a:r>
            <a:r>
              <a:rPr lang="es-ES" err="1"/>
              <a:t>sentence</a:t>
            </a:r>
            <a:r>
              <a:rPr lang="es-ES"/>
              <a:t> and decide </a:t>
            </a:r>
            <a:r>
              <a:rPr lang="es-ES" err="1"/>
              <a:t>whether</a:t>
            </a:r>
            <a:r>
              <a:rPr lang="es-ES"/>
              <a:t> </a:t>
            </a:r>
            <a:r>
              <a:rPr lang="es-ES" err="1"/>
              <a:t>the</a:t>
            </a:r>
            <a:r>
              <a:rPr lang="es-ES"/>
              <a:t> </a:t>
            </a:r>
            <a:r>
              <a:rPr lang="es-ES" err="1"/>
              <a:t>verb</a:t>
            </a:r>
            <a:r>
              <a:rPr lang="es-ES"/>
              <a:t> </a:t>
            </a:r>
            <a:r>
              <a:rPr lang="es-ES" err="1"/>
              <a:t>refers</a:t>
            </a:r>
            <a:r>
              <a:rPr lang="es-ES"/>
              <a:t> to </a:t>
            </a:r>
            <a:r>
              <a:rPr lang="es-ES" err="1"/>
              <a:t>the</a:t>
            </a:r>
            <a:r>
              <a:rPr lang="es-ES"/>
              <a:t> </a:t>
            </a:r>
            <a:r>
              <a:rPr lang="es-ES" err="1"/>
              <a:t>present</a:t>
            </a:r>
            <a:r>
              <a:rPr lang="es-ES"/>
              <a:t> </a:t>
            </a:r>
            <a:r>
              <a:rPr lang="es-ES" err="1"/>
              <a:t>or</a:t>
            </a:r>
            <a:r>
              <a:rPr lang="es-ES"/>
              <a:t> to </a:t>
            </a:r>
            <a:r>
              <a:rPr lang="es-ES" err="1"/>
              <a:t>the</a:t>
            </a:r>
            <a:r>
              <a:rPr lang="es-ES"/>
              <a:t> </a:t>
            </a:r>
            <a:r>
              <a:rPr lang="es-ES" err="1"/>
              <a:t>past</a:t>
            </a:r>
            <a:r>
              <a:rPr lang="es-E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t>Revisited vocabulary:</a:t>
            </a:r>
            <a:endParaRPr lang="es-419" sz="1200" kern="1200">
              <a:solidFill>
                <a:schemeClr val="tx1"/>
              </a:solidFill>
              <a:effectLst/>
              <a:latin typeface="+mn-lt"/>
              <a:ea typeface="+mn-ea"/>
              <a:cs typeface="+mn-cs"/>
            </a:endParaRPr>
          </a:p>
          <a:p>
            <a:r>
              <a:rPr lang="es-419" sz="1200" b="1" kern="1200">
                <a:solidFill>
                  <a:schemeClr val="tx1"/>
                </a:solidFill>
                <a:effectLst/>
                <a:latin typeface="+mn-lt"/>
                <a:ea typeface="+mn-ea"/>
                <a:cs typeface="+mn-cs"/>
              </a:rPr>
              <a:t>8.1.1.6</a:t>
            </a:r>
            <a:r>
              <a:rPr lang="es-GB" sz="1200" b="1" kern="1200">
                <a:solidFill>
                  <a:schemeClr val="tx1"/>
                </a:solidFill>
                <a:effectLst/>
                <a:latin typeface="+mn-lt"/>
                <a:ea typeface="+mn-ea"/>
                <a:cs typeface="+mn-cs"/>
                <a:sym typeface="Wingdings" pitchFamily="2" charset="2"/>
              </a:rPr>
              <a:t>: </a:t>
            </a:r>
            <a:r>
              <a:rPr lang="es-419" sz="1200" kern="1200">
                <a:solidFill>
                  <a:schemeClr val="tx1"/>
                </a:solidFill>
                <a:effectLst/>
                <a:latin typeface="+mn-lt"/>
                <a:ea typeface="+mn-ea"/>
                <a:cs typeface="+mn-cs"/>
              </a:rPr>
              <a:t>terminar [253]; alemán [761].</a:t>
            </a:r>
          </a:p>
          <a:p>
            <a:r>
              <a:rPr lang="es-419" sz="1200" b="1" kern="1200">
                <a:solidFill>
                  <a:schemeClr val="tx1"/>
                </a:solidFill>
                <a:effectLst/>
                <a:latin typeface="+mn-lt"/>
                <a:ea typeface="+mn-ea"/>
                <a:cs typeface="+mn-cs"/>
              </a:rPr>
              <a:t>8.1.1.1</a:t>
            </a:r>
            <a:r>
              <a:rPr lang="es-GB" sz="1200" b="1" kern="1200">
                <a:solidFill>
                  <a:schemeClr val="tx1"/>
                </a:solidFill>
                <a:effectLst/>
                <a:latin typeface="+mn-lt"/>
                <a:ea typeface="+mn-ea"/>
                <a:cs typeface="+mn-cs"/>
              </a:rPr>
              <a:t>: </a:t>
            </a:r>
            <a:r>
              <a:rPr lang="es-419" sz="1200" kern="1200">
                <a:solidFill>
                  <a:schemeClr val="tx1"/>
                </a:solidFill>
                <a:effectLst/>
                <a:latin typeface="+mn-lt"/>
                <a:ea typeface="+mn-ea"/>
                <a:cs typeface="+mn-cs"/>
              </a:rPr>
              <a:t>verano [1139]; pasado [932]; libre [473]; antes [190]; poco [76]</a:t>
            </a:r>
          </a:p>
          <a:p>
            <a:endParaRPr lang="es-419" sz="1200" kern="1200">
              <a:solidFill>
                <a:schemeClr val="tx1"/>
              </a:solidFill>
              <a:effectLst/>
              <a:latin typeface="+mn-lt"/>
              <a:ea typeface="+mn-ea"/>
              <a:cs typeface="+mn-cs"/>
            </a:endParaRPr>
          </a:p>
          <a:p>
            <a:r>
              <a:rPr lang="es-419" sz="1200" b="1" kern="1200">
                <a:solidFill>
                  <a:schemeClr val="tx1"/>
                </a:solidFill>
                <a:effectLst/>
                <a:latin typeface="+mn-lt"/>
                <a:ea typeface="+mn-ea"/>
                <a:cs typeface="+mn-cs"/>
              </a:rPr>
              <a:t>Note: </a:t>
            </a:r>
            <a:r>
              <a:rPr lang="es-419" sz="1200" kern="1200">
                <a:solidFill>
                  <a:schemeClr val="tx1"/>
                </a:solidFill>
                <a:effectLst/>
                <a:latin typeface="+mn-lt"/>
                <a:ea typeface="+mn-ea"/>
                <a:cs typeface="+mn-cs"/>
              </a:rPr>
              <a:t>We use the near-cognate ‘tenis’</a:t>
            </a:r>
            <a:r>
              <a:rPr lang="es-419" sz="1200" kern="1200" baseline="0">
                <a:solidFill>
                  <a:schemeClr val="tx1"/>
                </a:solidFill>
                <a:effectLst/>
                <a:latin typeface="+mn-lt"/>
                <a:ea typeface="+mn-ea"/>
                <a:cs typeface="+mn-cs"/>
              </a:rPr>
              <a:t> [4856] to facilitate practice with noun modifiers.</a:t>
            </a:r>
            <a:endParaRPr lang="es-GB">
              <a:effectLst/>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757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a:t>2 minutes</a:t>
            </a:r>
          </a:p>
          <a:p>
            <a:endParaRPr lang="en-US" b="1"/>
          </a:p>
          <a:p>
            <a:r>
              <a:rPr lang="en-US" b="1"/>
              <a:t>Aim: </a:t>
            </a:r>
            <a:r>
              <a:rPr lang="en-US" b="0"/>
              <a:t>to recap </a:t>
            </a:r>
            <a:r>
              <a:rPr lang="en-GB" sz="1200" b="0" kern="1200">
                <a:solidFill>
                  <a:schemeClr val="tx1"/>
                </a:solidFill>
                <a:effectLst/>
                <a:latin typeface="+mn-lt"/>
                <a:ea typeface="+mn-ea"/>
                <a:cs typeface="+mn-cs"/>
              </a:rPr>
              <a:t>2</a:t>
            </a:r>
            <a:r>
              <a:rPr lang="en-GB" sz="1200" b="0" kern="1200" baseline="30000">
                <a:solidFill>
                  <a:schemeClr val="tx1"/>
                </a:solidFill>
                <a:effectLst/>
                <a:latin typeface="+mn-lt"/>
                <a:ea typeface="+mn-ea"/>
                <a:cs typeface="+mn-cs"/>
              </a:rPr>
              <a:t>nd</a:t>
            </a:r>
            <a:r>
              <a:rPr lang="en-GB" sz="1200" kern="1200">
                <a:solidFill>
                  <a:schemeClr val="tx1"/>
                </a:solidFill>
                <a:effectLst/>
                <a:latin typeface="+mn-lt"/>
                <a:ea typeface="+mn-ea"/>
                <a:cs typeface="+mn-cs"/>
              </a:rPr>
              <a:t> person singular form of present and preterite tense for –er/–ir verbs.</a:t>
            </a:r>
          </a:p>
          <a:p>
            <a:endParaRPr lang="en-US" b="1"/>
          </a:p>
          <a:p>
            <a:r>
              <a:rPr lang="en-US" b="1"/>
              <a:t>Procedure:</a:t>
            </a:r>
          </a:p>
          <a:p>
            <a:pPr marL="228600" indent="-228600">
              <a:buAutoNum type="arabicPeriod"/>
            </a:pPr>
            <a:r>
              <a:rPr lang="en-US" b="0"/>
              <a:t>Go</a:t>
            </a:r>
            <a:r>
              <a:rPr lang="en-US" b="0" baseline="0"/>
              <a:t> through the grammar explanation with students, revealing each new sentence on a mouse click.</a:t>
            </a:r>
            <a:endParaRPr lang="en-US" b="0"/>
          </a:p>
          <a:p>
            <a:endParaRPr lang="en-US" b="0"/>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6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a:t>Timing: </a:t>
            </a:r>
            <a:r>
              <a:rPr lang="en-US" b="0"/>
              <a:t>7 minutes</a:t>
            </a:r>
          </a:p>
          <a:p>
            <a:endParaRPr lang="en-US" b="1"/>
          </a:p>
          <a:p>
            <a:r>
              <a:rPr lang="en-US" b="1"/>
              <a:t>Aim: </a:t>
            </a:r>
            <a:r>
              <a:rPr lang="es-ES" b="0" baseline="0" err="1"/>
              <a:t>to</a:t>
            </a:r>
            <a:r>
              <a:rPr lang="es-ES" b="0" baseline="0"/>
              <a:t> </a:t>
            </a:r>
            <a:r>
              <a:rPr lang="es-ES" b="0" baseline="0" err="1"/>
              <a:t>correctly</a:t>
            </a:r>
            <a:r>
              <a:rPr lang="es-ES" b="0" baseline="0"/>
              <a:t> </a:t>
            </a:r>
            <a:r>
              <a:rPr lang="es-ES" b="0" baseline="0" err="1"/>
              <a:t>translate</a:t>
            </a:r>
            <a:r>
              <a:rPr lang="es-ES" b="0" baseline="0"/>
              <a:t> noun </a:t>
            </a:r>
            <a:r>
              <a:rPr lang="es-ES" b="0" baseline="0" err="1"/>
              <a:t>modifiers</a:t>
            </a:r>
            <a:r>
              <a:rPr lang="es-ES" b="0" baseline="0"/>
              <a:t> </a:t>
            </a:r>
            <a:r>
              <a:rPr lang="es-ES" b="0" baseline="0" err="1"/>
              <a:t>into</a:t>
            </a:r>
            <a:r>
              <a:rPr lang="es-ES" b="0" baseline="0"/>
              <a:t> English</a:t>
            </a:r>
          </a:p>
          <a:p>
            <a:endParaRPr lang="en-US" b="1"/>
          </a:p>
          <a:p>
            <a:r>
              <a:rPr lang="en-US" b="1"/>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err="1"/>
              <a:t>Students</a:t>
            </a:r>
            <a:r>
              <a:rPr lang="es-ES"/>
              <a:t> </a:t>
            </a:r>
            <a:r>
              <a:rPr lang="es-ES" err="1"/>
              <a:t>re-read</a:t>
            </a:r>
            <a:r>
              <a:rPr lang="es-ES"/>
              <a:t> </a:t>
            </a:r>
            <a:r>
              <a:rPr lang="es-ES" err="1"/>
              <a:t>each</a:t>
            </a:r>
            <a:r>
              <a:rPr lang="es-ES"/>
              <a:t> </a:t>
            </a:r>
            <a:r>
              <a:rPr lang="es-ES" err="1"/>
              <a:t>sentence</a:t>
            </a:r>
            <a:r>
              <a:rPr lang="es-ES"/>
              <a:t> and </a:t>
            </a:r>
            <a:r>
              <a:rPr lang="es-ES" b="0" err="1"/>
              <a:t>write</a:t>
            </a:r>
            <a:r>
              <a:rPr lang="es-ES" b="0"/>
              <a:t> </a:t>
            </a:r>
            <a:r>
              <a:rPr lang="es-ES" b="0" err="1"/>
              <a:t>the</a:t>
            </a:r>
            <a:r>
              <a:rPr lang="es-ES" b="0"/>
              <a:t> </a:t>
            </a:r>
            <a:r>
              <a:rPr lang="es-ES" b="0" err="1"/>
              <a:t>underlined</a:t>
            </a:r>
            <a:r>
              <a:rPr lang="es-ES" b="0"/>
              <a:t> </a:t>
            </a:r>
            <a:r>
              <a:rPr lang="es-ES" b="0" err="1"/>
              <a:t>phrases</a:t>
            </a:r>
            <a:r>
              <a:rPr lang="es-ES" b="0"/>
              <a:t> in English. </a:t>
            </a:r>
            <a:r>
              <a:rPr lang="es-ES" b="0" err="1"/>
              <a:t>They</a:t>
            </a:r>
            <a:r>
              <a:rPr lang="es-ES" b="0"/>
              <a:t> </a:t>
            </a:r>
            <a:r>
              <a:rPr lang="es-ES" b="0" err="1"/>
              <a:t>will</a:t>
            </a:r>
            <a:r>
              <a:rPr lang="es-ES" b="0"/>
              <a:t> </a:t>
            </a:r>
            <a:r>
              <a:rPr lang="es-ES" b="0" err="1"/>
              <a:t>need</a:t>
            </a:r>
            <a:r>
              <a:rPr lang="es-ES" b="0"/>
              <a:t> </a:t>
            </a:r>
            <a:r>
              <a:rPr lang="es-ES" b="0" err="1"/>
              <a:t>to</a:t>
            </a:r>
            <a:r>
              <a:rPr lang="es-ES" b="0"/>
              <a:t> </a:t>
            </a:r>
            <a:r>
              <a:rPr lang="es-ES" b="0" err="1"/>
              <a:t>Pay</a:t>
            </a:r>
            <a:r>
              <a:rPr lang="es-ES" b="0"/>
              <a:t> </a:t>
            </a:r>
            <a:r>
              <a:rPr lang="es-ES" b="0" err="1"/>
              <a:t>attention</a:t>
            </a:r>
            <a:r>
              <a:rPr lang="es-ES" b="0"/>
              <a:t> to </a:t>
            </a:r>
            <a:r>
              <a:rPr lang="es-ES" b="0" err="1"/>
              <a:t>the</a:t>
            </a:r>
            <a:r>
              <a:rPr lang="es-ES" b="0"/>
              <a:t> use of ‘de’ and</a:t>
            </a:r>
            <a:r>
              <a:rPr lang="es-ES" b="0" baseline="0"/>
              <a:t> </a:t>
            </a:r>
            <a:r>
              <a:rPr lang="es-ES" b="0" baseline="0" err="1"/>
              <a:t>the</a:t>
            </a:r>
            <a:r>
              <a:rPr lang="es-ES" b="0" baseline="0"/>
              <a:t> </a:t>
            </a:r>
            <a:r>
              <a:rPr lang="es-ES" b="0" baseline="0" err="1"/>
              <a:t>order</a:t>
            </a:r>
            <a:r>
              <a:rPr lang="es-ES" b="0" baseline="0"/>
              <a:t> of </a:t>
            </a:r>
            <a:r>
              <a:rPr lang="es-ES" b="0" baseline="0" err="1"/>
              <a:t>the</a:t>
            </a:r>
            <a:r>
              <a:rPr lang="es-ES" b="0" baseline="0"/>
              <a:t> </a:t>
            </a:r>
            <a:r>
              <a:rPr lang="es-ES" b="0" baseline="0" err="1"/>
              <a:t>nouns</a:t>
            </a:r>
            <a:r>
              <a:rPr lang="es-ES" b="0" baseline="0"/>
              <a:t>, </a:t>
            </a:r>
            <a:r>
              <a:rPr lang="es-ES" b="0" baseline="0" err="1"/>
              <a:t>which</a:t>
            </a:r>
            <a:r>
              <a:rPr lang="es-ES" b="0" baseline="0"/>
              <a:t> </a:t>
            </a:r>
            <a:r>
              <a:rPr lang="es-ES" b="0" baseline="0" err="1"/>
              <a:t>is</a:t>
            </a:r>
            <a:r>
              <a:rPr lang="es-ES" b="0" baseline="0"/>
              <a:t> </a:t>
            </a:r>
            <a:r>
              <a:rPr lang="es-ES" b="0" baseline="0" err="1"/>
              <a:t>different</a:t>
            </a:r>
            <a:r>
              <a:rPr lang="es-ES" b="0" baseline="0"/>
              <a:t> in English.</a:t>
            </a:r>
            <a:endParaRPr lang="es-ES" b="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a:p>
          <a:p>
            <a:r>
              <a:rPr lang="en-GB" b="1"/>
              <a:t>Revisited vocabulary:</a:t>
            </a:r>
            <a:endParaRPr lang="es-419" sz="1200" kern="1200">
              <a:solidFill>
                <a:schemeClr val="tx1"/>
              </a:solidFill>
              <a:effectLst/>
              <a:latin typeface="+mn-lt"/>
              <a:ea typeface="+mn-ea"/>
              <a:cs typeface="+mn-cs"/>
            </a:endParaRPr>
          </a:p>
          <a:p>
            <a:r>
              <a:rPr lang="es-419" sz="1200" b="1" kern="1200">
                <a:solidFill>
                  <a:schemeClr val="tx1"/>
                </a:solidFill>
                <a:effectLst/>
                <a:latin typeface="+mn-lt"/>
                <a:ea typeface="+mn-ea"/>
                <a:cs typeface="+mn-cs"/>
              </a:rPr>
              <a:t>8.1.1.6</a:t>
            </a:r>
            <a:r>
              <a:rPr lang="es-GB" sz="1200" b="1" kern="1200">
                <a:solidFill>
                  <a:schemeClr val="tx1"/>
                </a:solidFill>
                <a:effectLst/>
                <a:latin typeface="+mn-lt"/>
                <a:ea typeface="+mn-ea"/>
                <a:cs typeface="+mn-cs"/>
                <a:sym typeface="Wingdings" pitchFamily="2" charset="2"/>
              </a:rPr>
              <a:t>: </a:t>
            </a:r>
            <a:r>
              <a:rPr lang="es-419" sz="1200" kern="1200">
                <a:solidFill>
                  <a:schemeClr val="tx1"/>
                </a:solidFill>
                <a:effectLst/>
                <a:latin typeface="+mn-lt"/>
                <a:ea typeface="+mn-ea"/>
                <a:cs typeface="+mn-cs"/>
              </a:rPr>
              <a:t>terminar [253]; alemán [761].</a:t>
            </a:r>
          </a:p>
          <a:p>
            <a:r>
              <a:rPr lang="es-419" sz="1200" b="1" kern="1200">
                <a:solidFill>
                  <a:schemeClr val="tx1"/>
                </a:solidFill>
                <a:effectLst/>
                <a:latin typeface="+mn-lt"/>
                <a:ea typeface="+mn-ea"/>
                <a:cs typeface="+mn-cs"/>
              </a:rPr>
              <a:t>8.1.1.1</a:t>
            </a:r>
            <a:r>
              <a:rPr lang="es-GB" sz="1200" b="1" kern="1200">
                <a:solidFill>
                  <a:schemeClr val="tx1"/>
                </a:solidFill>
                <a:effectLst/>
                <a:latin typeface="+mn-lt"/>
                <a:ea typeface="+mn-ea"/>
                <a:cs typeface="+mn-cs"/>
              </a:rPr>
              <a:t>: </a:t>
            </a:r>
            <a:r>
              <a:rPr lang="es-419" sz="1200" kern="1200">
                <a:solidFill>
                  <a:schemeClr val="tx1"/>
                </a:solidFill>
                <a:effectLst/>
                <a:latin typeface="+mn-lt"/>
                <a:ea typeface="+mn-ea"/>
                <a:cs typeface="+mn-cs"/>
              </a:rPr>
              <a:t>verano [1139]; pasado [932]; libre [473]; antes [190]; poco [76]</a:t>
            </a:r>
          </a:p>
          <a:p>
            <a:endParaRPr lang="es-419" sz="1200" kern="1200">
              <a:solidFill>
                <a:schemeClr val="tx1"/>
              </a:solidFill>
              <a:effectLst/>
              <a:latin typeface="+mn-lt"/>
              <a:ea typeface="+mn-ea"/>
              <a:cs typeface="+mn-cs"/>
            </a:endParaRPr>
          </a:p>
          <a:p>
            <a:r>
              <a:rPr lang="es-419" sz="1200" b="1" kern="1200">
                <a:solidFill>
                  <a:schemeClr val="tx1"/>
                </a:solidFill>
                <a:effectLst/>
                <a:latin typeface="+mn-lt"/>
                <a:ea typeface="+mn-ea"/>
                <a:cs typeface="+mn-cs"/>
              </a:rPr>
              <a:t>Note: </a:t>
            </a:r>
            <a:r>
              <a:rPr lang="es-419" sz="1200" kern="1200">
                <a:solidFill>
                  <a:schemeClr val="tx1"/>
                </a:solidFill>
                <a:effectLst/>
                <a:latin typeface="+mn-lt"/>
                <a:ea typeface="+mn-ea"/>
                <a:cs typeface="+mn-cs"/>
              </a:rPr>
              <a:t>We use the near-cognate ‘tenis’</a:t>
            </a:r>
            <a:r>
              <a:rPr lang="es-419" sz="1200" kern="1200" baseline="0">
                <a:solidFill>
                  <a:schemeClr val="tx1"/>
                </a:solidFill>
                <a:effectLst/>
                <a:latin typeface="+mn-lt"/>
                <a:ea typeface="+mn-ea"/>
                <a:cs typeface="+mn-cs"/>
              </a:rPr>
              <a:t> [4856] to facilitate practice with noun modifiers.</a:t>
            </a:r>
            <a:endParaRPr lang="es-GB">
              <a:effectLst/>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64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a:t>Timing: </a:t>
            </a:r>
            <a:r>
              <a:rPr lang="en-GB"/>
              <a:t>5</a:t>
            </a:r>
            <a:r>
              <a:rPr lang="en-GB" baseline="0"/>
              <a:t> minutes (slides 22-29)</a:t>
            </a:r>
          </a:p>
          <a:p>
            <a:endParaRPr lang="en-GB" b="1" baseline="0"/>
          </a:p>
          <a:p>
            <a:r>
              <a:rPr lang="en-GB" b="1" baseline="0"/>
              <a:t>Aim: </a:t>
            </a:r>
            <a:r>
              <a:rPr lang="en-GB" baseline="0"/>
              <a:t>to recap previously taught question words ahead of the subsequent activities; to further embed the 2</a:t>
            </a:r>
            <a:r>
              <a:rPr lang="en-GB" baseline="30000"/>
              <a:t>nd</a:t>
            </a:r>
            <a:r>
              <a:rPr lang="en-GB" baseline="0"/>
              <a:t> person singular preterite form of –</a:t>
            </a:r>
            <a:r>
              <a:rPr lang="en-GB" baseline="0" err="1"/>
              <a:t>er</a:t>
            </a:r>
            <a:r>
              <a:rPr lang="en-GB" baseline="0"/>
              <a:t>/–</a:t>
            </a:r>
            <a:r>
              <a:rPr lang="en-GB" baseline="0" err="1"/>
              <a:t>ir</a:t>
            </a:r>
            <a:r>
              <a:rPr lang="en-GB" baseline="0"/>
              <a:t> verbs</a:t>
            </a:r>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s-ES" b="1" err="1"/>
              <a:t>Procedure</a:t>
            </a:r>
            <a:r>
              <a:rPr lang="es-ES" b="1"/>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b="0" err="1"/>
              <a:t>Teacher</a:t>
            </a:r>
            <a:r>
              <a:rPr lang="es-ES" b="0"/>
              <a:t> </a:t>
            </a:r>
            <a:r>
              <a:rPr lang="es-ES" b="0" err="1"/>
              <a:t>brings</a:t>
            </a:r>
            <a:r>
              <a:rPr lang="es-ES" b="0"/>
              <a:t> up </a:t>
            </a:r>
            <a:r>
              <a:rPr lang="es-ES" b="0" err="1"/>
              <a:t>the</a:t>
            </a:r>
            <a:r>
              <a:rPr lang="es-ES" b="0"/>
              <a:t> English </a:t>
            </a:r>
            <a:r>
              <a:rPr lang="es-ES" b="0" err="1"/>
              <a:t>prompt</a:t>
            </a:r>
            <a:r>
              <a:rPr lang="es-ES" b="0"/>
              <a:t> in </a:t>
            </a:r>
            <a:r>
              <a:rPr lang="es-ES" b="0" err="1"/>
              <a:t>the</a:t>
            </a:r>
            <a:r>
              <a:rPr lang="es-ES" b="0"/>
              <a:t> centre of </a:t>
            </a:r>
            <a:r>
              <a:rPr lang="es-ES" b="0" err="1"/>
              <a:t>the</a:t>
            </a:r>
            <a:r>
              <a:rPr lang="es-ES" b="0"/>
              <a:t> </a:t>
            </a:r>
            <a:r>
              <a:rPr lang="es-ES" b="0" err="1"/>
              <a:t>screen</a:t>
            </a:r>
            <a:r>
              <a:rPr lang="es-ES" b="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b="0" err="1"/>
              <a:t>Teacher</a:t>
            </a:r>
            <a:r>
              <a:rPr lang="es-ES" b="0" baseline="0"/>
              <a:t> </a:t>
            </a:r>
            <a:r>
              <a:rPr lang="es-ES" b="0" baseline="0" err="1"/>
              <a:t>elicits</a:t>
            </a:r>
            <a:r>
              <a:rPr lang="es-ES" b="0" baseline="0"/>
              <a:t> </a:t>
            </a:r>
            <a:r>
              <a:rPr lang="es-ES" b="0" baseline="0" err="1"/>
              <a:t>the</a:t>
            </a:r>
            <a:r>
              <a:rPr lang="es-ES" b="0" baseline="0"/>
              <a:t> </a:t>
            </a:r>
            <a:r>
              <a:rPr lang="es-ES" b="0" baseline="0" err="1"/>
              <a:t>Spanish</a:t>
            </a:r>
            <a:r>
              <a:rPr lang="es-ES" b="0" baseline="0"/>
              <a:t> </a:t>
            </a:r>
            <a:r>
              <a:rPr lang="es-ES" b="0" baseline="0" err="1"/>
              <a:t>from</a:t>
            </a:r>
            <a:r>
              <a:rPr lang="es-ES" b="0" baseline="0"/>
              <a:t> </a:t>
            </a:r>
            <a:r>
              <a:rPr lang="es-ES" b="0" baseline="0" err="1"/>
              <a:t>students</a:t>
            </a:r>
            <a:r>
              <a:rPr lang="es-ES" b="0" baseline="0"/>
              <a:t>.</a:t>
            </a:r>
            <a:endParaRPr lang="es-ES" b="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b="0" err="1"/>
              <a:t>Teacher</a:t>
            </a:r>
            <a:r>
              <a:rPr lang="en-GB" b="0"/>
              <a:t> brings up the sentence in English at the bottom of the</a:t>
            </a:r>
            <a:r>
              <a:rPr lang="en-GB" b="0" baseline="0"/>
              <a:t> screen.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a:t>Teacher then either elicits the full sentence OR clicks again and elicits the missing question word only, depending on the ability of the students.</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76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a:t>2 min.</a:t>
            </a:r>
          </a:p>
          <a:p>
            <a:endParaRPr lang="en-US" b="1"/>
          </a:p>
          <a:p>
            <a:r>
              <a:rPr lang="en-US" b="1"/>
              <a:t>Aim: </a:t>
            </a:r>
            <a:r>
              <a:rPr lang="es-ES" sz="1200" kern="1200">
                <a:solidFill>
                  <a:schemeClr val="tx1"/>
                </a:solidFill>
                <a:effectLst/>
                <a:latin typeface="+mn-lt"/>
                <a:ea typeface="+mn-ea"/>
                <a:cs typeface="+mn-cs"/>
              </a:rPr>
              <a:t>To introduce </a:t>
            </a:r>
            <a:r>
              <a:rPr lang="en-US" sz="1200" kern="1200">
                <a:solidFill>
                  <a:schemeClr val="tx1"/>
                </a:solidFill>
                <a:effectLst/>
                <a:latin typeface="+mn-lt"/>
                <a:ea typeface="+mn-ea"/>
                <a:cs typeface="+mn-cs"/>
              </a:rPr>
              <a:t>ante-penultimate syllable stress and spelling rules</a:t>
            </a:r>
            <a:r>
              <a:rPr lang="es-GB" sz="1200" kern="1200">
                <a:solidFill>
                  <a:schemeClr val="tx1"/>
                </a:solidFill>
                <a:effectLst/>
                <a:latin typeface="+mn-lt"/>
                <a:ea typeface="+mn-ea"/>
                <a:cs typeface="+mn-cs"/>
              </a:rPr>
              <a:t>.</a:t>
            </a:r>
          </a:p>
          <a:p>
            <a:endParaRPr lang="en-US" b="1"/>
          </a:p>
          <a:p>
            <a:r>
              <a:rPr lang="en-US" b="1"/>
              <a:t>Procedure:</a:t>
            </a:r>
          </a:p>
          <a:p>
            <a:pPr marL="228600" indent="-228600">
              <a:buAutoNum type="arabicPeriod"/>
            </a:pPr>
            <a:r>
              <a:rPr lang="en-US" b="0"/>
              <a:t>Click to reveal each sentence to introduce ante-penultimate syllable stress</a:t>
            </a:r>
            <a:r>
              <a:rPr lang="en-US" b="0" baseline="0"/>
              <a:t> (stress on the third-last syllable).</a:t>
            </a:r>
            <a:endParaRPr lang="en-US" b="0"/>
          </a:p>
          <a:p>
            <a:pPr marL="228600" indent="-228600">
              <a:buAutoNum type="arabicPeriod"/>
            </a:pPr>
            <a:r>
              <a:rPr lang="en-US" b="0"/>
              <a:t>Students</a:t>
            </a:r>
            <a:r>
              <a:rPr lang="en-US" b="0" baseline="0"/>
              <a:t> l</a:t>
            </a:r>
            <a:r>
              <a:rPr lang="en-US" b="0"/>
              <a:t>isten to the examples and say the words</a:t>
            </a:r>
            <a:r>
              <a:rPr lang="en-US" b="0" baseline="0"/>
              <a:t> aloud.</a:t>
            </a:r>
            <a:endParaRPr lang="en-US" b="0"/>
          </a:p>
          <a:p>
            <a:pPr marL="228600" indent="-228600">
              <a:buAutoNum type="arabicPeriod"/>
            </a:pPr>
            <a:r>
              <a:rPr lang="en-US" b="0"/>
              <a:t>Click to reveal the spelling rule for </a:t>
            </a:r>
            <a:r>
              <a:rPr lang="en-US" b="0" baseline="0"/>
              <a:t>words with </a:t>
            </a:r>
            <a:r>
              <a:rPr lang="en-US" b="0"/>
              <a:t>ante-penultimate stress.</a:t>
            </a:r>
          </a:p>
          <a:p>
            <a:pPr marL="228600" indent="-228600">
              <a:buAutoNum type="arabicPeriod"/>
            </a:pPr>
            <a:r>
              <a:rPr lang="en-US" b="0"/>
              <a:t>Students listen to the second set of examples</a:t>
            </a:r>
            <a:r>
              <a:rPr lang="en-US" b="0" baseline="0"/>
              <a:t> and say the words aloud.</a:t>
            </a:r>
            <a:endParaRPr lang="en-US" b="0"/>
          </a:p>
          <a:p>
            <a:pPr marL="228600" indent="-228600">
              <a:buAutoNum type="arabicPeriod"/>
            </a:pPr>
            <a:endParaRPr lang="en-US" b="0"/>
          </a:p>
          <a:p>
            <a:pPr marL="0" indent="0">
              <a:buNone/>
            </a:pPr>
            <a:r>
              <a:rPr lang="en-US" b="1"/>
              <a:t>Note: </a:t>
            </a:r>
            <a:r>
              <a:rPr lang="en-US" b="0"/>
              <a:t>all 8 words were previously taught in the scheme of work.</a:t>
            </a:r>
          </a:p>
          <a:p>
            <a:endParaRPr lang="en-US" b="0"/>
          </a:p>
          <a:p>
            <a:r>
              <a:rPr lang="en-US" b="1"/>
              <a:t>Transcript:</a:t>
            </a:r>
          </a:p>
          <a:p>
            <a:pPr marL="228600" indent="-228600">
              <a:buAutoNum type="arabicPeriod"/>
            </a:pPr>
            <a:r>
              <a:rPr lang="en-US" b="0" err="1"/>
              <a:t>pájaro</a:t>
            </a:r>
            <a:r>
              <a:rPr lang="en-US" b="0"/>
              <a:t> </a:t>
            </a:r>
            <a:r>
              <a:rPr lang="en-US" b="0" err="1"/>
              <a:t>máximo</a:t>
            </a:r>
            <a:r>
              <a:rPr lang="en-US" b="0"/>
              <a:t>, </a:t>
            </a:r>
            <a:r>
              <a:rPr lang="en-US" b="0" err="1"/>
              <a:t>página</a:t>
            </a:r>
            <a:r>
              <a:rPr lang="en-US" b="0"/>
              <a:t>, </a:t>
            </a:r>
            <a:r>
              <a:rPr lang="en-US" b="0" err="1"/>
              <a:t>último</a:t>
            </a:r>
            <a:r>
              <a:rPr lang="en-US" b="0"/>
              <a:t>.</a:t>
            </a:r>
          </a:p>
          <a:p>
            <a:pPr marL="228600" indent="-228600">
              <a:buAutoNum type="arabicPeriod"/>
            </a:pPr>
            <a:r>
              <a:rPr lang="en-US" b="0" err="1"/>
              <a:t>cámara</a:t>
            </a:r>
            <a:r>
              <a:rPr lang="en-US" b="0"/>
              <a:t>, </a:t>
            </a:r>
            <a:r>
              <a:rPr lang="en-US" b="0" err="1"/>
              <a:t>periódico</a:t>
            </a:r>
            <a:r>
              <a:rPr lang="en-US" b="0"/>
              <a:t>, </a:t>
            </a:r>
            <a:r>
              <a:rPr lang="en-US" b="0" err="1"/>
              <a:t>diálogo</a:t>
            </a:r>
            <a:r>
              <a:rPr lang="en-US" b="0"/>
              <a:t>, </a:t>
            </a:r>
            <a:r>
              <a:rPr lang="en-US" b="0" err="1"/>
              <a:t>teléfono</a:t>
            </a:r>
            <a:r>
              <a:rPr lang="en-US" b="0"/>
              <a:t>.</a:t>
            </a:r>
            <a:br>
              <a:rPr lang="en-GB" baseline="0"/>
            </a:br>
            <a:endParaRPr lang="en-GB" baseline="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1963707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4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464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82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7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293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85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24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Timing: </a:t>
            </a:r>
            <a:r>
              <a:rPr lang="en-GB" sz="1200" b="0">
                <a:solidFill>
                  <a:srgbClr val="1F4E79"/>
                </a:solidFill>
                <a:effectLst/>
                <a:latin typeface="Century Gothic" panose="020B0502020202020204" pitchFamily="34" charset="0"/>
                <a:ea typeface="DengXian" panose="02010600030101010101" pitchFamily="2" charset="-122"/>
              </a:rPr>
              <a:t>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Aim: </a:t>
            </a:r>
            <a:r>
              <a:rPr lang="en-GB" sz="1200" b="0">
                <a:solidFill>
                  <a:srgbClr val="1F4E79"/>
                </a:solidFill>
                <a:effectLst/>
                <a:latin typeface="Century Gothic" panose="020B0502020202020204" pitchFamily="34" charset="0"/>
                <a:ea typeface="DengXian" panose="02010600030101010101" pitchFamily="2" charset="-122"/>
              </a:rPr>
              <a:t>to practise comprehension and read aloud of new and revisited language and grammar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Procedure: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Both pupils write 5 sentences (in English) made up of words from the table.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They swap sentences.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Partner A tries to say all B’s sentences in Spanish as quickly as possible.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Then Partner B tries to say all A’s sentences in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Adaption</a:t>
            </a:r>
            <a:r>
              <a:rPr lang="en-GB" sz="1200" b="0">
                <a:solidFill>
                  <a:srgbClr val="1F4E79"/>
                </a:solidFill>
                <a:effectLst/>
                <a:latin typeface="Century Gothic" panose="020B0502020202020204" pitchFamily="34" charset="0"/>
                <a:ea typeface="DengXian" panose="02010600030101010101" pitchFamily="2"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1F4E79"/>
                </a:solidFill>
                <a:effectLst/>
                <a:latin typeface="Century Gothic" panose="020B0502020202020204" pitchFamily="34" charset="0"/>
                <a:ea typeface="DengXian" panose="02010600030101010101" pitchFamily="2" charset="-122"/>
              </a:rPr>
              <a:t>The person speaking can face the board or face away from the board for greater challenge.</a:t>
            </a:r>
          </a:p>
          <a:p>
            <a:pPr algn="l"/>
            <a:endParaRPr lang="en-GB" sz="1200" b="1" kern="1200">
              <a:solidFill>
                <a:schemeClr val="tx1"/>
              </a:solidFill>
              <a:effectLst/>
              <a:latin typeface="+mn-lt"/>
              <a:ea typeface="+mn-ea"/>
              <a:cs typeface="+mn-cs"/>
            </a:endParaRPr>
          </a:p>
          <a:p>
            <a:pPr algn="l"/>
            <a:endParaRPr lang="en-GB" sz="1200" b="1" kern="1200">
              <a:solidFill>
                <a:schemeClr val="tx1"/>
              </a:solidFill>
              <a:effectLst/>
              <a:latin typeface="+mn-lt"/>
              <a:ea typeface="+mn-ea"/>
              <a:cs typeface="+mn-cs"/>
            </a:endParaRPr>
          </a:p>
          <a:p>
            <a:pPr algn="l"/>
            <a:endParaRPr lang="en-GB" sz="1200" b="1" kern="1200">
              <a:solidFill>
                <a:schemeClr val="tx1"/>
              </a:solidFill>
              <a:effectLst/>
              <a:latin typeface="+mn-lt"/>
              <a:ea typeface="+mn-ea"/>
              <a:cs typeface="+mn-cs"/>
            </a:endParaRPr>
          </a:p>
          <a:p>
            <a:pPr algn="l"/>
            <a:r>
              <a:rPr lang="en-GB" sz="1200" b="1" kern="1200">
                <a:solidFill>
                  <a:schemeClr val="tx1"/>
                </a:solidFill>
                <a:effectLst/>
                <a:latin typeface="+mn-lt"/>
                <a:ea typeface="+mn-ea"/>
                <a:cs typeface="+mn-cs"/>
              </a:rPr>
              <a:t>Timing: </a:t>
            </a:r>
            <a:r>
              <a:rPr lang="en-GB" sz="1200" kern="1200">
                <a:solidFill>
                  <a:schemeClr val="tx1"/>
                </a:solidFill>
                <a:effectLst/>
                <a:latin typeface="+mn-lt"/>
                <a:ea typeface="+mn-ea"/>
                <a:cs typeface="+mn-cs"/>
              </a:rPr>
              <a:t>10 minutes</a:t>
            </a:r>
          </a:p>
          <a:p>
            <a:pPr algn="l"/>
            <a:endParaRPr lang="en-GB" sz="1200" kern="1200">
              <a:solidFill>
                <a:schemeClr val="tx1"/>
              </a:solidFill>
              <a:effectLst/>
              <a:latin typeface="+mn-lt"/>
              <a:ea typeface="+mn-ea"/>
              <a:cs typeface="+mn-cs"/>
            </a:endParaRPr>
          </a:p>
          <a:p>
            <a:pPr algn="l"/>
            <a:r>
              <a:rPr lang="en-GB" sz="1200" b="1" kern="1200">
                <a:solidFill>
                  <a:schemeClr val="tx1"/>
                </a:solidFill>
                <a:effectLst/>
                <a:latin typeface="+mn-lt"/>
                <a:ea typeface="+mn-ea"/>
                <a:cs typeface="+mn-cs"/>
              </a:rPr>
              <a:t>Aim: </a:t>
            </a:r>
            <a:r>
              <a:rPr lang="en-GB" sz="1200" kern="1200">
                <a:solidFill>
                  <a:schemeClr val="tx1"/>
                </a:solidFill>
                <a:effectLst/>
                <a:latin typeface="+mn-lt"/>
                <a:ea typeface="+mn-ea"/>
                <a:cs typeface="+mn-cs"/>
              </a:rPr>
              <a:t>to produce questions in Spanish</a:t>
            </a:r>
            <a:r>
              <a:rPr lang="en-GB" sz="1200" kern="1200" baseline="0">
                <a:solidFill>
                  <a:schemeClr val="tx1"/>
                </a:solidFill>
                <a:effectLst/>
                <a:latin typeface="+mn-lt"/>
                <a:ea typeface="+mn-ea"/>
                <a:cs typeface="+mn-cs"/>
              </a:rPr>
              <a:t> using –er/-</a:t>
            </a:r>
            <a:r>
              <a:rPr lang="en-GB" sz="1200" kern="1200" baseline="0" err="1">
                <a:solidFill>
                  <a:schemeClr val="tx1"/>
                </a:solidFill>
                <a:effectLst/>
                <a:latin typeface="+mn-lt"/>
                <a:ea typeface="+mn-ea"/>
                <a:cs typeface="+mn-cs"/>
              </a:rPr>
              <a:t>ir</a:t>
            </a:r>
            <a:r>
              <a:rPr lang="en-GB" sz="1200" kern="1200" baseline="0">
                <a:solidFill>
                  <a:schemeClr val="tx1"/>
                </a:solidFill>
                <a:effectLst/>
                <a:latin typeface="+mn-lt"/>
                <a:ea typeface="+mn-ea"/>
                <a:cs typeface="+mn-cs"/>
              </a:rPr>
              <a:t> verbs in the 2</a:t>
            </a:r>
            <a:r>
              <a:rPr lang="en-GB" sz="1200" kern="1200" baseline="30000">
                <a:solidFill>
                  <a:schemeClr val="tx1"/>
                </a:solidFill>
                <a:effectLst/>
                <a:latin typeface="+mn-lt"/>
                <a:ea typeface="+mn-ea"/>
                <a:cs typeface="+mn-cs"/>
              </a:rPr>
              <a:t>nd</a:t>
            </a:r>
            <a:r>
              <a:rPr lang="en-GB" sz="1200" kern="1200" baseline="0">
                <a:solidFill>
                  <a:schemeClr val="tx1"/>
                </a:solidFill>
                <a:effectLst/>
                <a:latin typeface="+mn-lt"/>
                <a:ea typeface="+mn-ea"/>
                <a:cs typeface="+mn-cs"/>
              </a:rPr>
              <a:t> person singular present and past (</a:t>
            </a:r>
            <a:r>
              <a:rPr lang="en-GB" sz="1200" kern="1200" baseline="0" err="1">
                <a:solidFill>
                  <a:schemeClr val="tx1"/>
                </a:solidFill>
                <a:effectLst/>
                <a:latin typeface="+mn-lt"/>
                <a:ea typeface="+mn-ea"/>
                <a:cs typeface="+mn-cs"/>
              </a:rPr>
              <a:t>preterite</a:t>
            </a:r>
            <a:r>
              <a:rPr lang="en-GB" sz="1200" kern="1200" baseline="0">
                <a:solidFill>
                  <a:schemeClr val="tx1"/>
                </a:solidFill>
                <a:effectLst/>
                <a:latin typeface="+mn-lt"/>
                <a:ea typeface="+mn-ea"/>
                <a:cs typeface="+mn-cs"/>
              </a:rPr>
              <a:t>)</a:t>
            </a:r>
          </a:p>
          <a:p>
            <a:pPr algn="l"/>
            <a:endParaRPr lang="en-GB" sz="1200" kern="1200" baseline="0">
              <a:solidFill>
                <a:schemeClr val="tx1"/>
              </a:solidFill>
              <a:effectLst/>
              <a:latin typeface="+mn-lt"/>
              <a:ea typeface="+mn-ea"/>
              <a:cs typeface="+mn-cs"/>
            </a:endParaRPr>
          </a:p>
          <a:p>
            <a:pPr algn="l"/>
            <a:r>
              <a:rPr lang="en-GB" sz="1200" b="1" kern="1200" baseline="0">
                <a:solidFill>
                  <a:schemeClr val="tx1"/>
                </a:solidFill>
                <a:effectLst/>
                <a:latin typeface="+mn-lt"/>
                <a:ea typeface="+mn-ea"/>
                <a:cs typeface="+mn-cs"/>
              </a:rPr>
              <a:t>Procedure:</a:t>
            </a:r>
          </a:p>
          <a:p>
            <a:pPr marL="228600" indent="-228600" algn="l">
              <a:buAutoNum type="arabicPeriod"/>
            </a:pPr>
            <a:r>
              <a:rPr lang="en-GB" sz="1200" kern="1200">
                <a:solidFill>
                  <a:schemeClr val="tx1"/>
                </a:solidFill>
                <a:effectLst/>
                <a:latin typeface="+mn-lt"/>
                <a:ea typeface="+mn-ea"/>
                <a:cs typeface="+mn-cs"/>
              </a:rPr>
              <a:t>Player A rolls the dice twice to generate 1) a</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question word and 2) the</a:t>
            </a:r>
            <a:r>
              <a:rPr lang="en-GB" sz="1200" kern="1200" baseline="0">
                <a:solidFill>
                  <a:schemeClr val="tx1"/>
                </a:solidFill>
                <a:effectLst/>
                <a:latin typeface="+mn-lt"/>
                <a:ea typeface="+mn-ea"/>
                <a:cs typeface="+mn-cs"/>
              </a:rPr>
              <a:t> cue for a question in the </a:t>
            </a:r>
            <a:r>
              <a:rPr lang="en-GB" sz="1200" kern="1200">
                <a:solidFill>
                  <a:schemeClr val="tx1"/>
                </a:solidFill>
                <a:effectLst/>
                <a:latin typeface="+mn-lt"/>
                <a:ea typeface="+mn-ea"/>
                <a:cs typeface="+mn-cs"/>
              </a:rPr>
              <a:t>present or past (‘do you’ or ‘did you’).</a:t>
            </a:r>
            <a:r>
              <a:rPr lang="en-GB" sz="1200" kern="1200" baseline="0">
                <a:solidFill>
                  <a:schemeClr val="tx1"/>
                </a:solidFill>
                <a:effectLst/>
                <a:latin typeface="+mn-lt"/>
                <a:ea typeface="+mn-ea"/>
                <a:cs typeface="+mn-cs"/>
              </a:rPr>
              <a:t> To complete the question, Player A </a:t>
            </a:r>
            <a:r>
              <a:rPr lang="en-GB" sz="1200" kern="1200">
                <a:solidFill>
                  <a:schemeClr val="tx1"/>
                </a:solidFill>
                <a:effectLst/>
                <a:latin typeface="+mn-lt"/>
                <a:ea typeface="+mn-ea"/>
                <a:cs typeface="+mn-cs"/>
              </a:rPr>
              <a:t>chooses a word or phrase from the square.</a:t>
            </a:r>
            <a:r>
              <a:rPr lang="en-GB" sz="1200" kern="1200" baseline="0">
                <a:solidFill>
                  <a:schemeClr val="tx1"/>
                </a:solidFill>
                <a:effectLst/>
                <a:latin typeface="+mn-lt"/>
                <a:ea typeface="+mn-ea"/>
                <a:cs typeface="+mn-cs"/>
              </a:rPr>
              <a:t> The verb will</a:t>
            </a:r>
            <a:r>
              <a:rPr lang="en-GB" sz="1200" kern="1200">
                <a:solidFill>
                  <a:schemeClr val="tx1"/>
                </a:solidFill>
                <a:effectLst/>
                <a:latin typeface="+mn-lt"/>
                <a:ea typeface="+mn-ea"/>
                <a:cs typeface="+mn-cs"/>
              </a:rPr>
              <a:t> change</a:t>
            </a:r>
            <a:r>
              <a:rPr lang="en-GB" sz="1200" kern="1200" baseline="0">
                <a:solidFill>
                  <a:schemeClr val="tx1"/>
                </a:solidFill>
                <a:effectLst/>
                <a:latin typeface="+mn-lt"/>
                <a:ea typeface="+mn-ea"/>
                <a:cs typeface="+mn-cs"/>
              </a:rPr>
              <a:t> depending on whether the question is in the present (-es) or in the past (-</a:t>
            </a:r>
            <a:r>
              <a:rPr lang="en-GB" sz="1200" kern="1200" baseline="0" err="1">
                <a:solidFill>
                  <a:schemeClr val="tx1"/>
                </a:solidFill>
                <a:effectLst/>
                <a:latin typeface="+mn-lt"/>
                <a:ea typeface="+mn-ea"/>
                <a:cs typeface="+mn-cs"/>
              </a:rPr>
              <a:t>iste</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Each word/phrase from the square can only be used once. </a:t>
            </a:r>
          </a:p>
          <a:p>
            <a:pPr marL="228600" indent="-228600" algn="l">
              <a:buAutoNum type="arabicPeriod"/>
            </a:pPr>
            <a:r>
              <a:rPr lang="en-GB" sz="1200" kern="1200">
                <a:solidFill>
                  <a:schemeClr val="tx1"/>
                </a:solidFill>
                <a:effectLst/>
                <a:latin typeface="+mn-lt"/>
                <a:ea typeface="+mn-ea"/>
                <a:cs typeface="+mn-cs"/>
              </a:rPr>
              <a:t>For example, 1 + 6 + </a:t>
            </a:r>
            <a:r>
              <a:rPr lang="en-GB" sz="1200" kern="1200" err="1">
                <a:solidFill>
                  <a:schemeClr val="tx1"/>
                </a:solidFill>
                <a:effectLst/>
                <a:latin typeface="+mn-lt"/>
                <a:ea typeface="+mn-ea"/>
                <a:cs typeface="+mn-cs"/>
              </a:rPr>
              <a:t>subir</a:t>
            </a:r>
            <a:r>
              <a:rPr lang="en-GB" sz="1200" kern="1200">
                <a:solidFill>
                  <a:schemeClr val="tx1"/>
                </a:solidFill>
                <a:effectLst/>
                <a:latin typeface="+mn-lt"/>
                <a:ea typeface="+mn-ea"/>
                <a:cs typeface="+mn-cs"/>
              </a:rPr>
              <a:t> la </a:t>
            </a:r>
            <a:r>
              <a:rPr lang="en-GB" sz="1200" kern="1200" err="1">
                <a:solidFill>
                  <a:schemeClr val="tx1"/>
                </a:solidFill>
                <a:effectLst/>
                <a:latin typeface="+mn-lt"/>
                <a:ea typeface="+mn-ea"/>
                <a:cs typeface="+mn-cs"/>
              </a:rPr>
              <a:t>montaña</a:t>
            </a:r>
            <a:r>
              <a:rPr lang="en-GB" sz="1200" kern="1200">
                <a:solidFill>
                  <a:schemeClr val="tx1"/>
                </a:solidFill>
                <a:effectLst/>
                <a:latin typeface="+mn-lt"/>
                <a:ea typeface="+mn-ea"/>
                <a:cs typeface="+mn-cs"/>
              </a:rPr>
              <a:t> generates </a:t>
            </a:r>
            <a:r>
              <a:rPr lang="en-GB" sz="1200" i="1" kern="1200">
                <a:solidFill>
                  <a:schemeClr val="tx1"/>
                </a:solidFill>
                <a:effectLst/>
                <a:latin typeface="+mn-lt"/>
                <a:ea typeface="+mn-ea"/>
                <a:cs typeface="+mn-cs"/>
              </a:rPr>
              <a:t>‘¿</a:t>
            </a:r>
            <a:r>
              <a:rPr lang="en-GB" sz="1200" i="1" kern="1200" err="1">
                <a:solidFill>
                  <a:schemeClr val="tx1"/>
                </a:solidFill>
                <a:effectLst/>
                <a:latin typeface="+mn-lt"/>
                <a:ea typeface="+mn-ea"/>
                <a:cs typeface="+mn-cs"/>
              </a:rPr>
              <a:t>Cómo</a:t>
            </a:r>
            <a:r>
              <a:rPr lang="en-GB" sz="1200" i="1" kern="1200">
                <a:solidFill>
                  <a:schemeClr val="tx1"/>
                </a:solidFill>
                <a:effectLst/>
                <a:latin typeface="+mn-lt"/>
                <a:ea typeface="+mn-ea"/>
                <a:cs typeface="+mn-cs"/>
              </a:rPr>
              <a:t> </a:t>
            </a:r>
            <a:r>
              <a:rPr lang="en-GB" sz="1200" i="1" kern="1200" err="1">
                <a:solidFill>
                  <a:schemeClr val="tx1"/>
                </a:solidFill>
                <a:effectLst/>
                <a:latin typeface="+mn-lt"/>
                <a:ea typeface="+mn-ea"/>
                <a:cs typeface="+mn-cs"/>
              </a:rPr>
              <a:t>subiste</a:t>
            </a:r>
            <a:r>
              <a:rPr lang="en-GB" sz="1200" i="1" kern="1200">
                <a:solidFill>
                  <a:schemeClr val="tx1"/>
                </a:solidFill>
                <a:effectLst/>
                <a:latin typeface="+mn-lt"/>
                <a:ea typeface="+mn-ea"/>
                <a:cs typeface="+mn-cs"/>
              </a:rPr>
              <a:t> la </a:t>
            </a:r>
            <a:r>
              <a:rPr lang="en-GB" sz="1200" i="1" kern="1200" err="1">
                <a:solidFill>
                  <a:schemeClr val="tx1"/>
                </a:solidFill>
                <a:effectLst/>
                <a:latin typeface="+mn-lt"/>
                <a:ea typeface="+mn-ea"/>
                <a:cs typeface="+mn-cs"/>
              </a:rPr>
              <a:t>montaña</a:t>
            </a:r>
            <a:r>
              <a:rPr lang="en-GB" sz="1200" kern="1200">
                <a:solidFill>
                  <a:schemeClr val="tx1"/>
                </a:solidFill>
                <a:effectLst/>
                <a:latin typeface="+mn-lt"/>
                <a:ea typeface="+mn-ea"/>
                <a:cs typeface="+mn-cs"/>
              </a:rPr>
              <a:t>?</a:t>
            </a:r>
          </a:p>
          <a:p>
            <a:pPr marL="228600" indent="-228600" algn="l">
              <a:buAutoNum type="arabicPeriod"/>
            </a:pPr>
            <a:r>
              <a:rPr lang="en-GB" sz="1200" kern="1200">
                <a:solidFill>
                  <a:schemeClr val="tx1"/>
                </a:solidFill>
                <a:effectLst/>
                <a:latin typeface="+mn-lt"/>
                <a:ea typeface="+mn-ea"/>
                <a:cs typeface="+mn-cs"/>
              </a:rPr>
              <a:t>Players can keep a note of their correctly formed sentences in their exercise books if teachers wish (to then translate into English</a:t>
            </a:r>
            <a:r>
              <a:rPr lang="en-GB" sz="1200" kern="1200" baseline="0">
                <a:solidFill>
                  <a:schemeClr val="tx1"/>
                </a:solidFill>
                <a:effectLst/>
                <a:latin typeface="+mn-lt"/>
                <a:ea typeface="+mn-ea"/>
                <a:cs typeface="+mn-cs"/>
              </a:rPr>
              <a:t> to finish the activity)</a:t>
            </a:r>
            <a:r>
              <a:rPr lang="en-GB" sz="1200" kern="1200">
                <a:solidFill>
                  <a:schemeClr val="tx1"/>
                </a:solidFill>
                <a:effectLst/>
                <a:latin typeface="+mn-lt"/>
                <a:ea typeface="+mn-ea"/>
                <a:cs typeface="+mn-cs"/>
              </a:rPr>
              <a:t>.  Once a word is used it can be crossed out.  As the number of possible words decreases, players may have to ‘knock’ if there is no appropriate word to finish their sentence.  In this case, play passes to their partner. The player who is able to make the most sentences within the time or until all the words run out is the winner.  </a:t>
            </a:r>
          </a:p>
          <a:p>
            <a:pPr marL="228600" indent="-228600" algn="l">
              <a:buAutoNum type="arabicPeriod"/>
            </a:pPr>
            <a:r>
              <a:rPr lang="en-GB" sz="1200" kern="1200">
                <a:solidFill>
                  <a:schemeClr val="tx1"/>
                </a:solidFill>
                <a:effectLst/>
                <a:latin typeface="+mn-lt"/>
                <a:ea typeface="+mn-ea"/>
                <a:cs typeface="+mn-cs"/>
              </a:rPr>
              <a:t>In the first</a:t>
            </a:r>
            <a:r>
              <a:rPr lang="en-GB" sz="1200" kern="1200" baseline="0">
                <a:solidFill>
                  <a:schemeClr val="tx1"/>
                </a:solidFill>
                <a:effectLst/>
                <a:latin typeface="+mn-lt"/>
                <a:ea typeface="+mn-ea"/>
                <a:cs typeface="+mn-cs"/>
              </a:rPr>
              <a:t> instance, students will agree between themselves whether the questions produced make sense.  </a:t>
            </a:r>
            <a:r>
              <a:rPr lang="en-GB" sz="1200" kern="1200">
                <a:solidFill>
                  <a:schemeClr val="tx1"/>
                </a:solidFill>
                <a:effectLst/>
                <a:latin typeface="+mn-lt"/>
                <a:ea typeface="+mn-ea"/>
                <a:cs typeface="+mn-cs"/>
              </a:rPr>
              <a:t>Teachers may</a:t>
            </a:r>
            <a:r>
              <a:rPr lang="en-GB" sz="1200" kern="1200" baseline="0">
                <a:solidFill>
                  <a:schemeClr val="tx1"/>
                </a:solidFill>
                <a:effectLst/>
                <a:latin typeface="+mn-lt"/>
                <a:ea typeface="+mn-ea"/>
                <a:cs typeface="+mn-cs"/>
              </a:rPr>
              <a:t> need to arbitrate over the validity of certain sentences.   As the remaining words decrease, there will be increased creativity!</a:t>
            </a:r>
            <a:br>
              <a:rPr lang="en-GB" sz="1200" kern="1200" baseline="0">
                <a:solidFill>
                  <a:schemeClr val="tx1"/>
                </a:solidFill>
                <a:effectLst/>
                <a:latin typeface="+mn-lt"/>
                <a:ea typeface="+mn-ea"/>
                <a:cs typeface="+mn-cs"/>
              </a:rPr>
            </a:br>
            <a:r>
              <a:rPr lang="en-GB" sz="1200" kern="1200" baseline="0">
                <a:solidFill>
                  <a:schemeClr val="tx1"/>
                </a:solidFill>
                <a:effectLst/>
                <a:latin typeface="+mn-lt"/>
                <a:ea typeface="+mn-ea"/>
                <a:cs typeface="+mn-cs"/>
              </a:rPr>
              <a:t>To bring the learning to a close, students should translate into English the sentences that they made.  If teachers did not make this a requirement during the speaking activity, teachers could ask students to write sentences with given combinations (an example is given on the next slide), or have students write six of their own choice – the best six that they came up with for example.  </a:t>
            </a:r>
            <a:endParaRPr lang="en-GB"/>
          </a:p>
          <a:p>
            <a:endParaRPr lang="en-GB"/>
          </a:p>
          <a:p>
            <a:r>
              <a:rPr lang="en-GB" b="1"/>
              <a:t>Note: </a:t>
            </a:r>
            <a:r>
              <a:rPr lang="en-GB"/>
              <a:t>‘</a:t>
            </a:r>
            <a:r>
              <a:rPr lang="en-GB" err="1"/>
              <a:t>perder</a:t>
            </a:r>
            <a:r>
              <a:rPr lang="en-GB"/>
              <a:t>’ and ‘</a:t>
            </a:r>
            <a:r>
              <a:rPr lang="en-GB" err="1"/>
              <a:t>elegir</a:t>
            </a:r>
            <a:r>
              <a:rPr lang="en-GB"/>
              <a:t>’ are stem-changing in the 2</a:t>
            </a:r>
            <a:r>
              <a:rPr lang="en-GB" baseline="30000"/>
              <a:t>nd</a:t>
            </a:r>
            <a:r>
              <a:rPr lang="en-GB"/>
              <a:t> person singular present.</a:t>
            </a:r>
            <a:r>
              <a:rPr lang="en-GB" baseline="0"/>
              <a:t> Since this hasn’t yet been taught,</a:t>
            </a:r>
            <a:r>
              <a:rPr lang="en-GB"/>
              <a:t> the</a:t>
            </a:r>
            <a:r>
              <a:rPr lang="en-GB" baseline="0"/>
              <a:t> verb forms are given as a gloss.</a:t>
            </a:r>
            <a:endParaRPr lang="en-GB"/>
          </a:p>
          <a:p>
            <a:endParaRPr lang="en-GB"/>
          </a:p>
          <a:p>
            <a:r>
              <a:rPr lang="en-GB" b="1"/>
              <a:t>Revisited vocabulary:</a:t>
            </a:r>
            <a:endParaRPr lang="es-419"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kern="1200">
                <a:solidFill>
                  <a:schemeClr val="tx1"/>
                </a:solidFill>
                <a:effectLst/>
                <a:latin typeface="+mn-lt"/>
                <a:ea typeface="+mn-ea"/>
                <a:cs typeface="+mn-cs"/>
              </a:rPr>
              <a:t>8 1.1.6 </a:t>
            </a:r>
            <a:r>
              <a:rPr lang="es-GB" sz="1200" b="1" kern="1200">
                <a:solidFill>
                  <a:schemeClr val="tx1"/>
                </a:solidFill>
                <a:effectLst/>
                <a:latin typeface="+mn-lt"/>
                <a:ea typeface="+mn-ea"/>
                <a:cs typeface="+mn-cs"/>
                <a:sym typeface="Wingdings" pitchFamily="2" charset="2"/>
              </a:rPr>
              <a:t>(revisit): </a:t>
            </a:r>
            <a:r>
              <a:rPr lang="es-419" sz="1200" kern="1200">
                <a:solidFill>
                  <a:schemeClr val="tx1"/>
                </a:solidFill>
                <a:effectLst/>
                <a:latin typeface="+mn-lt"/>
                <a:ea typeface="+mn-ea"/>
                <a:cs typeface="+mn-cs"/>
              </a:rPr>
              <a:t>ver [38]; opinión [578]; alemán [761]</a:t>
            </a:r>
            <a:endParaRPr lang="es-GB">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827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sz="1200" b="1" kern="1200">
                <a:solidFill>
                  <a:schemeClr val="tx1"/>
                </a:solidFill>
                <a:effectLst/>
                <a:latin typeface="+mn-lt"/>
                <a:ea typeface="+mn-ea"/>
                <a:cs typeface="+mn-cs"/>
              </a:rPr>
              <a:t>Timing:</a:t>
            </a:r>
            <a:r>
              <a:rPr lang="en-GB" sz="1200" b="1" kern="1200" baseline="0">
                <a:solidFill>
                  <a:schemeClr val="tx1"/>
                </a:solidFill>
                <a:effectLst/>
                <a:latin typeface="+mn-lt"/>
                <a:ea typeface="+mn-ea"/>
                <a:cs typeface="+mn-cs"/>
              </a:rPr>
              <a:t> </a:t>
            </a:r>
            <a:r>
              <a:rPr lang="en-GB" sz="1200" kern="1200" baseline="0">
                <a:solidFill>
                  <a:schemeClr val="tx1"/>
                </a:solidFill>
                <a:effectLst/>
                <a:latin typeface="+mn-lt"/>
                <a:ea typeface="+mn-ea"/>
                <a:cs typeface="+mn-cs"/>
              </a:rPr>
              <a:t>5 minutes (slides 32-33)</a:t>
            </a:r>
          </a:p>
          <a:p>
            <a:pPr algn="l"/>
            <a:endParaRPr lang="en-GB" sz="1200" kern="1200" baseline="0">
              <a:solidFill>
                <a:schemeClr val="tx1"/>
              </a:solidFill>
              <a:effectLst/>
              <a:latin typeface="+mn-lt"/>
              <a:ea typeface="+mn-ea"/>
              <a:cs typeface="+mn-cs"/>
            </a:endParaRPr>
          </a:p>
          <a:p>
            <a:pPr algn="l"/>
            <a:r>
              <a:rPr lang="en-GB" sz="1200" b="1" kern="1200" baseline="0">
                <a:solidFill>
                  <a:schemeClr val="tx1"/>
                </a:solidFill>
                <a:effectLst/>
                <a:latin typeface="+mn-lt"/>
                <a:ea typeface="+mn-ea"/>
                <a:cs typeface="+mn-cs"/>
              </a:rPr>
              <a:t>Aim: </a:t>
            </a:r>
            <a:r>
              <a:rPr lang="en-GB" sz="1200" kern="1200" baseline="0">
                <a:solidFill>
                  <a:schemeClr val="tx1"/>
                </a:solidFill>
                <a:effectLst/>
                <a:latin typeface="+mn-lt"/>
                <a:ea typeface="+mn-ea"/>
                <a:cs typeface="+mn-cs"/>
              </a:rPr>
              <a:t>to practise written production of </a:t>
            </a:r>
            <a:r>
              <a:rPr lang="en-GB" sz="1200" kern="1200">
                <a:solidFill>
                  <a:schemeClr val="tx1"/>
                </a:solidFill>
                <a:effectLst/>
                <a:latin typeface="+mn-lt"/>
                <a:ea typeface="+mn-ea"/>
                <a:cs typeface="+mn-cs"/>
              </a:rPr>
              <a:t>-er/-ir</a:t>
            </a:r>
            <a:r>
              <a:rPr lang="en-GB" sz="1200" kern="1200" baseline="0">
                <a:solidFill>
                  <a:schemeClr val="tx1"/>
                </a:solidFill>
                <a:effectLst/>
                <a:latin typeface="+mn-lt"/>
                <a:ea typeface="+mn-ea"/>
                <a:cs typeface="+mn-cs"/>
              </a:rPr>
              <a:t> verbs in the second person singular and question words.</a:t>
            </a:r>
          </a:p>
          <a:p>
            <a:pPr algn="l"/>
            <a:endParaRPr lang="en-GB" sz="1200" kern="1200" baseline="0">
              <a:solidFill>
                <a:schemeClr val="tx1"/>
              </a:solidFill>
              <a:effectLst/>
              <a:latin typeface="+mn-lt"/>
              <a:ea typeface="+mn-ea"/>
              <a:cs typeface="+mn-cs"/>
            </a:endParaRPr>
          </a:p>
          <a:p>
            <a:r>
              <a:rPr lang="en-US" b="1"/>
              <a:t>Procedure:</a:t>
            </a:r>
          </a:p>
          <a:p>
            <a:pPr marL="228600" indent="-228600">
              <a:buAutoNum type="arabicPeriod"/>
            </a:pPr>
            <a:r>
              <a:rPr lang="en-US" b="0"/>
              <a:t>Students write a sentence in Spanish and English from the number combinations on the slide.</a:t>
            </a:r>
          </a:p>
          <a:p>
            <a:pPr marL="228600" indent="-228600">
              <a:buAutoNum type="arabicPeriod"/>
            </a:pPr>
            <a:r>
              <a:rPr lang="en-US" b="0" baseline="0"/>
              <a:t>The next slide can be used to check answers.</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367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sz="1200" b="1" kern="1200">
                <a:solidFill>
                  <a:schemeClr val="tx1"/>
                </a:solidFill>
                <a:effectLst/>
                <a:latin typeface="+mn-lt"/>
                <a:ea typeface="+mn-ea"/>
                <a:cs typeface="+mn-cs"/>
              </a:rPr>
              <a:t>ANSWERS</a:t>
            </a:r>
            <a:endParaRPr lang="en-GB" sz="1200" b="1"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6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a:t>6 min.</a:t>
            </a:r>
          </a:p>
          <a:p>
            <a:endParaRPr lang="en-US" b="1"/>
          </a:p>
          <a:p>
            <a:r>
              <a:rPr lang="en-US" b="1"/>
              <a:t>Aim: </a:t>
            </a:r>
            <a:r>
              <a:rPr lang="en-GB" sz="1200" kern="1200">
                <a:solidFill>
                  <a:schemeClr val="tx1"/>
                </a:solidFill>
                <a:effectLst/>
                <a:latin typeface="+mn-lt"/>
                <a:ea typeface="+mn-ea"/>
                <a:cs typeface="+mn-cs"/>
              </a:rPr>
              <a:t>to practise listening</a:t>
            </a:r>
            <a:r>
              <a:rPr lang="en-GB" sz="1200" kern="1200" baseline="0">
                <a:solidFill>
                  <a:schemeClr val="tx1"/>
                </a:solidFill>
                <a:effectLst/>
                <a:latin typeface="+mn-lt"/>
                <a:ea typeface="+mn-ea"/>
                <a:cs typeface="+mn-cs"/>
              </a:rPr>
              <a:t> out for ante-penultimate syllable stress in words; to successfully write the missing letters with correct accents.</a:t>
            </a:r>
            <a:endParaRPr lang="es-GB" sz="1200" kern="1200">
              <a:solidFill>
                <a:schemeClr val="tx1"/>
              </a:solidFill>
              <a:effectLst/>
              <a:latin typeface="+mn-lt"/>
              <a:ea typeface="+mn-ea"/>
              <a:cs typeface="+mn-cs"/>
            </a:endParaRPr>
          </a:p>
          <a:p>
            <a:endParaRPr lang="en-US" b="1"/>
          </a:p>
          <a:p>
            <a:r>
              <a:rPr lang="en-US" b="1"/>
              <a:t>Procedure:</a:t>
            </a:r>
          </a:p>
          <a:p>
            <a:pPr marL="228600" indent="-228600">
              <a:buAutoNum type="arabicPeriod"/>
            </a:pPr>
            <a:r>
              <a:rPr lang="en-US" b="0"/>
              <a:t>Click on the orange number</a:t>
            </a:r>
            <a:r>
              <a:rPr lang="en-US" b="0" baseline="0"/>
              <a:t> to play</a:t>
            </a:r>
            <a:r>
              <a:rPr lang="en-US" b="0"/>
              <a:t> the audio for each word.</a:t>
            </a:r>
          </a:p>
          <a:p>
            <a:pPr marL="228600" indent="-228600">
              <a:buAutoNum type="arabicPeriod"/>
            </a:pPr>
            <a:r>
              <a:rPr lang="en-US" b="0"/>
              <a:t>Students listen and write the missing letter for each word, adding an accent if needed.</a:t>
            </a:r>
          </a:p>
          <a:p>
            <a:pPr marL="228600" indent="-228600">
              <a:buAutoNum type="arabicPeriod"/>
            </a:pPr>
            <a:r>
              <a:rPr lang="en-US" b="0"/>
              <a:t>Reveal </a:t>
            </a:r>
            <a:r>
              <a:rPr lang="en-US" b="0" baseline="0"/>
              <a:t>the answers one by one.</a:t>
            </a:r>
          </a:p>
          <a:p>
            <a:pPr marL="228600" indent="-228600">
              <a:buAutoNum type="arabicPeriod"/>
            </a:pPr>
            <a:r>
              <a:rPr lang="en-US" b="0"/>
              <a:t>Practise pronunciation: students read each word out loud</a:t>
            </a:r>
            <a:r>
              <a:rPr lang="en-US" b="0" baseline="0"/>
              <a:t>, trying</a:t>
            </a:r>
            <a:r>
              <a:rPr lang="en-US" b="0"/>
              <a:t> to mimic/</a:t>
            </a:r>
            <a:r>
              <a:rPr lang="en-US" b="0" err="1"/>
              <a:t>emphasise</a:t>
            </a:r>
            <a:r>
              <a:rPr lang="en-US" b="0"/>
              <a:t> the ante-penultimate syllable stress heard in the recording.</a:t>
            </a:r>
          </a:p>
          <a:p>
            <a:endParaRPr lang="en-US" b="0"/>
          </a:p>
          <a:p>
            <a:r>
              <a:rPr lang="en-US" b="1"/>
              <a:t>Transcript:</a:t>
            </a:r>
          </a:p>
          <a:p>
            <a:pPr marL="228600" indent="-228600">
              <a:buFont typeface="+mj-lt"/>
              <a:buAutoNum type="arabicPeriod"/>
            </a:pPr>
            <a:r>
              <a:rPr lang="en-GB" err="1"/>
              <a:t>sábado</a:t>
            </a:r>
            <a:endParaRPr lang="pt-BR"/>
          </a:p>
          <a:p>
            <a:pPr marL="228600" indent="-228600">
              <a:buFont typeface="+mj-lt"/>
              <a:buAutoNum type="arabicPeriod"/>
            </a:pPr>
            <a:r>
              <a:rPr lang="pt-BR"/>
              <a:t>contento</a:t>
            </a:r>
          </a:p>
          <a:p>
            <a:pPr marL="228600" indent="-228600">
              <a:buFont typeface="+mj-lt"/>
              <a:buAutoNum type="arabicPeriod"/>
            </a:pPr>
            <a:r>
              <a:rPr lang="en-GB" err="1"/>
              <a:t>página</a:t>
            </a:r>
            <a:endParaRPr lang="en-GB"/>
          </a:p>
          <a:p>
            <a:pPr marL="228600" indent="-228600">
              <a:buFont typeface="+mj-lt"/>
              <a:buAutoNum type="arabicPeriod"/>
            </a:pPr>
            <a:r>
              <a:rPr lang="pt-BR"/>
              <a:t>entender</a:t>
            </a:r>
          </a:p>
          <a:p>
            <a:pPr marL="228600" indent="-228600">
              <a:buFont typeface="+mj-lt"/>
              <a:buAutoNum type="arabicPeriod"/>
            </a:pPr>
            <a:r>
              <a:rPr lang="pt-BR"/>
              <a:t>entrevista</a:t>
            </a:r>
          </a:p>
          <a:p>
            <a:pPr marL="228600" indent="-228600">
              <a:buFont typeface="+mj-lt"/>
              <a:buAutoNum type="arabicPeriod"/>
            </a:pPr>
            <a:r>
              <a:rPr lang="en-GB" err="1"/>
              <a:t>pájaro</a:t>
            </a:r>
            <a:endParaRPr lang="en-GB"/>
          </a:p>
          <a:p>
            <a:pPr marL="228600" indent="-228600">
              <a:buFont typeface="+mj-lt"/>
              <a:buAutoNum type="arabicPeriod"/>
            </a:pPr>
            <a:r>
              <a:rPr lang="en-GB"/>
              <a:t>América</a:t>
            </a:r>
          </a:p>
          <a:p>
            <a:pPr marL="228600" indent="-228600">
              <a:buFont typeface="+mj-lt"/>
              <a:buAutoNum type="arabicPeriod"/>
            </a:pPr>
            <a:r>
              <a:rPr lang="pt-BR"/>
              <a:t>teléfono</a:t>
            </a:r>
          </a:p>
          <a:p>
            <a:pPr marL="228600" indent="-228600">
              <a:buFont typeface="+mj-lt"/>
              <a:buAutoNum type="arabicPeriod"/>
            </a:pPr>
            <a:r>
              <a:rPr lang="en-GB" err="1"/>
              <a:t>diálogo</a:t>
            </a:r>
            <a:endParaRPr lang="en-GB"/>
          </a:p>
          <a:p>
            <a:pPr marL="228600" indent="-228600">
              <a:buFont typeface="+mj-lt"/>
              <a:buAutoNum type="arabicPeriod"/>
            </a:pPr>
            <a:r>
              <a:rPr lang="pt-BR"/>
              <a:t>periodista</a:t>
            </a:r>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847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The answer sheet for the Y8 vocabulary learning HW is here: https://rachelhawkes.com/LDPresources/Yr8Spanish/Spanish_Y8_Term1ii_Wk3_audio_HW_sheet_answers.docx </a:t>
            </a:r>
            <a:endParaRPr lang="en-GB" sz="1200" b="0" i="0" dirty="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lang="en-GB" sz="1200" b="0" i="0" dirty="0">
              <a:latin typeface="Calibri"/>
              <a:ea typeface="Calibri"/>
              <a:cs typeface="Calibri"/>
              <a:sym typeface="Calibri"/>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Notes: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 Teachers may, in addition, want to recommend use of a particular online app for the pre-learning of each week’s words.</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ii) Quizlet now requires parental involvement / registration / permissions for users below the age of 13, so it is perhaps most suitable for Y9 – 11 students.</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iii) Language Nut hosts LDP vocabulary lists and these are free for schools to use, though there is a registration process.  One benefit is that all of the student tracking data that Language Nut offers  are also available to schools that use the LDP lists for practice. Perhaps this makes it a good option for Y7/8.</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iv) There are other free apps, and new ones are always appearing. Teachers have told us that they are currently using:</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err="1">
                <a:effectLst/>
                <a:latin typeface="Calibri" panose="020F0502020204030204" pitchFamily="34" charset="0"/>
                <a:ea typeface="Calibri" panose="020F0502020204030204" pitchFamily="34" charset="0"/>
                <a:cs typeface="Times New Roman" panose="02020603050405020304" pitchFamily="18" charset="0"/>
              </a:rPr>
              <a:t>Flippity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Wordwall</a:t>
            </a:r>
            <a:r>
              <a:rPr lang="en-GB" sz="1200" dirty="0">
                <a:effectLst/>
                <a:latin typeface="Calibri" panose="020F0502020204030204" pitchFamily="34" charset="0"/>
                <a:ea typeface="Calibri" panose="020F0502020204030204" pitchFamily="34" charset="0"/>
                <a:cs typeface="Times New Roman" panose="02020603050405020304" pitchFamily="18" charset="0"/>
              </a:rPr>
              <a:t> (where using previously-created activities is free).</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v) Gaming Grammar has been acquired by Language Nut.  Its original content should still be available to teachers and much of it is appropriate for Y8 learners.  </a:t>
            </a:r>
            <a:endParaRPr lang="en-GB" sz="120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r>
              <a:rPr lang="en-GB" b="1" baseline="0" err="1"/>
              <a:t>Vocabulario</a:t>
            </a:r>
            <a:endParaRPr lang="en-GB" b="1" baseline="0"/>
          </a:p>
          <a:p>
            <a:pPr marL="0"/>
            <a:br>
              <a:rPr lang="en-GB" b="1" baseline="0"/>
            </a:br>
            <a:r>
              <a:rPr lang="en-GB" b="1" baseline="0"/>
              <a:t>Timing: </a:t>
            </a:r>
            <a:r>
              <a:rPr lang="en-GB" b="0" baseline="0"/>
              <a:t>5 minutes</a:t>
            </a:r>
          </a:p>
          <a:p>
            <a:pPr marL="0"/>
            <a:br>
              <a:rPr lang="en-GB" b="1" baseline="0"/>
            </a:br>
            <a:r>
              <a:rPr lang="en-GB" b="1" baseline="0"/>
              <a:t>Aim: </a:t>
            </a:r>
            <a:r>
              <a:rPr lang="en-GB" b="0" baseline="0"/>
              <a:t>to revisit previously taught adjectives in the oral and written modalities. In later activities, students will be using these words in production.</a:t>
            </a:r>
          </a:p>
          <a:p>
            <a:pPr marL="0"/>
            <a:endParaRPr lang="en-GB" sz="1200" kern="1200">
              <a:solidFill>
                <a:schemeClr val="tx1"/>
              </a:solidFill>
              <a:effectLst/>
              <a:latin typeface="+mn-lt"/>
              <a:ea typeface="+mn-ea"/>
              <a:cs typeface="+mn-cs"/>
            </a:endParaRPr>
          </a:p>
          <a:p>
            <a:pPr marL="0"/>
            <a:r>
              <a:rPr lang="en-GB" sz="1200" b="1" kern="1200">
                <a:solidFill>
                  <a:schemeClr val="tx1"/>
                </a:solidFill>
                <a:effectLst/>
                <a:latin typeface="+mn-lt"/>
                <a:ea typeface="+mn-ea"/>
                <a:cs typeface="+mn-cs"/>
              </a:rPr>
              <a:t>Procedure:</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1. Click to hear the word in Spanish.</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2. Students write down the word in Spanish.</a:t>
            </a:r>
          </a:p>
          <a:p>
            <a:pPr marL="0"/>
            <a:r>
              <a:rPr lang="en-GB" sz="1200" kern="1200">
                <a:solidFill>
                  <a:schemeClr val="tx1"/>
                </a:solidFill>
                <a:effectLst/>
                <a:latin typeface="+mn-lt"/>
                <a:ea typeface="+mn-ea"/>
                <a:cs typeface="+mn-cs"/>
              </a:rPr>
              <a:t>3. Students write down the translation</a:t>
            </a:r>
            <a:r>
              <a:rPr lang="en-GB" sz="1200" kern="1200" baseline="0">
                <a:solidFill>
                  <a:schemeClr val="tx1"/>
                </a:solidFill>
                <a:effectLst/>
                <a:latin typeface="+mn-lt"/>
                <a:ea typeface="+mn-ea"/>
                <a:cs typeface="+mn-cs"/>
              </a:rPr>
              <a:t> in English.</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3. Click to check answers.</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GB" sz="1200" b="1" kern="1200">
                <a:solidFill>
                  <a:schemeClr val="tx1"/>
                </a:solidFill>
                <a:effectLst/>
                <a:latin typeface="+mn-lt"/>
                <a:ea typeface="+mn-ea"/>
                <a:cs typeface="+mn-cs"/>
              </a:rPr>
              <a:t>Transcript:</a:t>
            </a:r>
            <a:br>
              <a:rPr lang="en-GB" sz="1200" b="1" kern="1200">
                <a:solidFill>
                  <a:schemeClr val="tx1"/>
                </a:solidFill>
                <a:effectLst/>
                <a:latin typeface="+mn-lt"/>
                <a:ea typeface="+mn-ea"/>
                <a:cs typeface="+mn-cs"/>
              </a:rPr>
            </a:br>
            <a:r>
              <a:rPr lang="en-GB" sz="1200" b="0" kern="1200">
                <a:solidFill>
                  <a:schemeClr val="tx1"/>
                </a:solidFill>
                <a:effectLst/>
                <a:latin typeface="+mn-lt"/>
                <a:ea typeface="+mn-ea"/>
                <a:cs typeface="+mn-cs"/>
              </a:rPr>
              <a:t>1. </a:t>
            </a:r>
            <a:r>
              <a:rPr lang="es-ES" sz="1800" b="0" i="0" u="none" strike="noStrike">
                <a:solidFill>
                  <a:srgbClr val="000000"/>
                </a:solidFill>
                <a:effectLst/>
                <a:latin typeface="Century Gothic" panose="020B0502020202020204" pitchFamily="34" charset="0"/>
              </a:rPr>
              <a:t>empezar</a:t>
            </a:r>
          </a:p>
          <a:p>
            <a:pPr marL="0"/>
            <a:r>
              <a:rPr lang="es-ES" sz="1800" b="0" i="0" u="none" strike="noStrike">
                <a:solidFill>
                  <a:srgbClr val="000000"/>
                </a:solidFill>
                <a:effectLst/>
                <a:latin typeface="Century Gothic" panose="020B0502020202020204" pitchFamily="34" charset="0"/>
              </a:rPr>
              <a:t>2. terminar</a:t>
            </a:r>
          </a:p>
          <a:p>
            <a:pPr marL="0"/>
            <a:r>
              <a:rPr lang="es-ES" sz="1800" b="0" i="0" u="none" strike="noStrike">
                <a:solidFill>
                  <a:srgbClr val="000000"/>
                </a:solidFill>
                <a:effectLst/>
                <a:latin typeface="Century Gothic" panose="020B0502020202020204" pitchFamily="34" charset="0"/>
              </a:rPr>
              <a:t>3. decir</a:t>
            </a:r>
          </a:p>
          <a:p>
            <a:pPr marL="0"/>
            <a:r>
              <a:rPr lang="es-ES" sz="1800" b="0" i="0" u="none" strike="noStrike">
                <a:solidFill>
                  <a:srgbClr val="000000"/>
                </a:solidFill>
                <a:effectLst/>
                <a:latin typeface="Century Gothic" panose="020B0502020202020204" pitchFamily="34" charset="0"/>
              </a:rPr>
              <a:t>4. ver </a:t>
            </a:r>
          </a:p>
          <a:p>
            <a:pPr marL="0"/>
            <a:r>
              <a:rPr lang="es-ES" sz="1800" b="0" i="0" u="none" strike="noStrike">
                <a:solidFill>
                  <a:srgbClr val="000000"/>
                </a:solidFill>
                <a:effectLst/>
                <a:latin typeface="Century Gothic" panose="020B0502020202020204" pitchFamily="34" charset="0"/>
              </a:rPr>
              <a:t>5. el minuto</a:t>
            </a:r>
            <a:r>
              <a:rPr lang="es-ES"/>
              <a:t> </a:t>
            </a:r>
          </a:p>
          <a:p>
            <a:pPr marL="0"/>
            <a:r>
              <a:rPr lang="es-ES" sz="1800" b="0" i="0" u="none" strike="noStrike">
                <a:solidFill>
                  <a:srgbClr val="000000"/>
                </a:solidFill>
                <a:effectLst/>
                <a:latin typeface="Century Gothic" panose="020B0502020202020204" pitchFamily="34" charset="0"/>
              </a:rPr>
              <a:t>6. el ejemplo</a:t>
            </a:r>
            <a:r>
              <a:rPr lang="es-ES"/>
              <a:t> </a:t>
            </a:r>
          </a:p>
          <a:p>
            <a:pPr marL="0"/>
            <a:r>
              <a:rPr lang="es-ES" sz="1800" b="0" i="0" u="none" strike="noStrike">
                <a:solidFill>
                  <a:srgbClr val="000000"/>
                </a:solidFill>
                <a:effectLst/>
                <a:latin typeface="Century Gothic" panose="020B0502020202020204" pitchFamily="34" charset="0"/>
              </a:rPr>
              <a:t>7. la opinión</a:t>
            </a:r>
            <a:r>
              <a:rPr lang="es-ES"/>
              <a:t> </a:t>
            </a:r>
          </a:p>
          <a:p>
            <a:pPr marL="0"/>
            <a:r>
              <a:rPr lang="es-ES" sz="1800" b="0" i="0" u="none" strike="noStrike">
                <a:solidFill>
                  <a:srgbClr val="000000"/>
                </a:solidFill>
                <a:effectLst/>
                <a:latin typeface="Century Gothic" panose="020B0502020202020204" pitchFamily="34" charset="0"/>
              </a:rPr>
              <a:t>8. la verdad</a:t>
            </a:r>
            <a:r>
              <a:rPr lang="es-ES"/>
              <a:t> </a:t>
            </a:r>
          </a:p>
          <a:p>
            <a:pPr marL="0"/>
            <a:r>
              <a:rPr lang="es-ES" sz="1800" b="0" i="0" u="none" strike="noStrike">
                <a:solidFill>
                  <a:srgbClr val="000000"/>
                </a:solidFill>
                <a:effectLst/>
                <a:latin typeface="Century Gothic" panose="020B0502020202020204" pitchFamily="34" charset="0"/>
              </a:rPr>
              <a:t>9. el/la estudiante</a:t>
            </a:r>
            <a:r>
              <a:rPr lang="es-ES"/>
              <a:t> </a:t>
            </a:r>
          </a:p>
          <a:p>
            <a:pPr marL="0"/>
            <a:r>
              <a:rPr lang="es-ES" sz="1800" b="0" i="0" u="none" strike="noStrike">
                <a:solidFill>
                  <a:srgbClr val="000000"/>
                </a:solidFill>
                <a:effectLst/>
                <a:latin typeface="Century Gothic" panose="020B0502020202020204" pitchFamily="34" charset="0"/>
              </a:rPr>
              <a:t>10. el alemán</a:t>
            </a:r>
            <a:r>
              <a:rPr lang="es-ES"/>
              <a:t> </a:t>
            </a:r>
          </a:p>
          <a:p>
            <a:pPr marL="0"/>
            <a:r>
              <a:rPr lang="es-ES" b="0"/>
              <a:t>11. </a:t>
            </a:r>
            <a:r>
              <a:rPr lang="es-ES" sz="1200" b="0" i="0" u="none" strike="noStrike">
                <a:solidFill>
                  <a:srgbClr val="000000"/>
                </a:solidFill>
                <a:effectLst/>
                <a:latin typeface="Century Gothic" panose="020B0502020202020204" pitchFamily="34" charset="0"/>
              </a:rPr>
              <a:t>todo</a:t>
            </a:r>
            <a:endParaRPr lang="en-US" b="0"/>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REVISITED vocabulary:</a:t>
            </a:r>
            <a:br>
              <a:rPr lang="en-GB" baseline="0"/>
            </a:br>
            <a:r>
              <a:rPr lang="en-GB" b="1" baseline="0"/>
              <a:t>8.1.1.6: </a:t>
            </a:r>
            <a:r>
              <a:rPr lang="es-ES" baseline="0"/>
              <a:t>empezar [175]; terminar [253]; decir [31]; ver [38]; minuto [478]; ejemplo [187]; opinión [578]; verdad [176]; estudiante [795]; alemán [761]; todo² [472]</a:t>
            </a:r>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423187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i="0"/>
              <a:t>4 minutes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Vocabulary practice</a:t>
            </a:r>
            <a:r>
              <a:rPr lang="en-GB" b="1" baseline="0"/>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Procedure</a:t>
            </a:r>
            <a:br>
              <a:rPr lang="en-GB" b="1"/>
            </a:br>
            <a:r>
              <a:rPr lang="en-GB" b="1"/>
              <a:t>1. </a:t>
            </a:r>
            <a:r>
              <a:rPr lang="en-GB"/>
              <a:t>Pupils</a:t>
            </a:r>
            <a:r>
              <a:rPr lang="en-GB" baseline="0"/>
              <a:t> either work by themselves or in pairs, reading out the words and recapping their English meaning (1 minute).</a:t>
            </a:r>
            <a:br>
              <a:rPr lang="en-GB" baseline="0"/>
            </a:br>
            <a:r>
              <a:rPr lang="en-GB" b="1" baseline="0"/>
              <a:t>2. </a:t>
            </a:r>
            <a:r>
              <a:rPr lang="en-GB" baseline="0"/>
              <a:t>Then the teacher removes the English words or pictures (one by one) and they try to recall the English orally (chorally), looking at the Spanish (1 minute).</a:t>
            </a:r>
            <a:br>
              <a:rPr lang="en-GB" baseline="0"/>
            </a:br>
            <a:r>
              <a:rPr lang="en-GB" b="1" baseline="0"/>
              <a:t>3. </a:t>
            </a:r>
            <a:r>
              <a:rPr lang="en-GB" baseline="0"/>
              <a:t>Then the Spanish meanings are removed (one by one) and they to recall them orally (again, chorally), looking at the English (1 minute)</a:t>
            </a:r>
            <a:br>
              <a:rPr lang="en-GB" baseline="0"/>
            </a:br>
            <a:r>
              <a:rPr lang="en-GB" b="1" baseline="0"/>
              <a:t>4. </a:t>
            </a:r>
            <a:r>
              <a:rPr lang="en-GB" baseline="0"/>
              <a:t>Further rounds of learning can be facilitated by one pupil turning away from the board, and his/her partner asking him/her the meanings (‘Cómo se dice X en </a:t>
            </a:r>
            <a:r>
              <a:rPr lang="en-GB" baseline="0" err="1"/>
              <a:t>español</a:t>
            </a:r>
            <a:r>
              <a:rPr lang="en-GB" baseline="0"/>
              <a:t>?’).  This activity can work from L2 </a:t>
            </a:r>
            <a:r>
              <a:rPr lang="en-GB" baseline="0">
                <a:sym typeface="Wingdings" panose="05000000000000000000" pitchFamily="2" charset="2"/>
              </a:rPr>
              <a:t></a:t>
            </a:r>
            <a:r>
              <a:rPr lang="en-GB" baseline="0"/>
              <a:t> L1 or L1 </a:t>
            </a:r>
            <a:r>
              <a:rPr lang="en-GB" baseline="0">
                <a:sym typeface="Wingdings" panose="05000000000000000000" pitchFamily="2" charset="2"/>
              </a:rPr>
              <a:t> L2.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a:solidFill>
                  <a:schemeClr val="tx1"/>
                </a:solidFill>
                <a:effectLst/>
                <a:latin typeface="+mn-lt"/>
                <a:ea typeface="Calibri"/>
                <a:cs typeface="Calibri"/>
                <a:sym typeface="Calibri"/>
              </a:rPr>
              <a:t>New vocabulary (introduce): </a:t>
            </a:r>
            <a:r>
              <a:rPr lang="es-419" sz="1200" kern="1200">
                <a:solidFill>
                  <a:schemeClr val="tx1"/>
                </a:solidFill>
                <a:effectLst/>
                <a:latin typeface="+mn-lt"/>
                <a:ea typeface="+mn-ea"/>
                <a:cs typeface="+mn-cs"/>
              </a:rPr>
              <a:t>salir [114]; subir [410]; perder [195]; recoger [828]; partido [302]; fútbol [1471]; entrada [767]; billete [292];  pues¹ [73]; fin [182]; semana [301]; inglés² [583]; jugador [1019];</a:t>
            </a:r>
            <a:r>
              <a:rPr lang="es-ES" sz="1200" b="0" i="0" kern="1200">
                <a:solidFill>
                  <a:schemeClr val="tx1"/>
                </a:solidFill>
                <a:effectLst/>
                <a:latin typeface="+mn-lt"/>
                <a:ea typeface="+mn-ea"/>
                <a:cs typeface="+mn-cs"/>
              </a:rPr>
              <a:t> (a) pie [365]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kern="1200">
                <a:solidFill>
                  <a:schemeClr val="tx1"/>
                </a:solidFill>
                <a:effectLst/>
                <a:latin typeface="+mn-lt"/>
                <a:ea typeface="+mn-ea"/>
                <a:cs typeface="+mn-cs"/>
              </a:rPr>
              <a:t>Note: </a:t>
            </a:r>
            <a:r>
              <a:rPr lang="es-ES" sz="1200" b="0" i="0" kern="1200" err="1">
                <a:solidFill>
                  <a:schemeClr val="tx1"/>
                </a:solidFill>
                <a:effectLst/>
                <a:latin typeface="+mn-lt"/>
                <a:ea typeface="+mn-ea"/>
                <a:cs typeface="+mn-cs"/>
              </a:rPr>
              <a:t>we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initially</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present</a:t>
            </a:r>
            <a:r>
              <a:rPr lang="es-ES" sz="1200" b="0" i="0" kern="1200" baseline="0">
                <a:solidFill>
                  <a:schemeClr val="tx1"/>
                </a:solidFill>
                <a:effectLst/>
                <a:latin typeface="+mn-lt"/>
                <a:ea typeface="+mn-ea"/>
                <a:cs typeface="+mn-cs"/>
              </a:rPr>
              <a:t> ‘fin’ and ‘semana’ </a:t>
            </a:r>
            <a:r>
              <a:rPr lang="es-ES" sz="1200" b="0" i="0" kern="1200" baseline="0" err="1">
                <a:solidFill>
                  <a:schemeClr val="tx1"/>
                </a:solidFill>
                <a:effectLst/>
                <a:latin typeface="+mn-lt"/>
                <a:ea typeface="+mn-ea"/>
                <a:cs typeface="+mn-cs"/>
              </a:rPr>
              <a:t>separately</a:t>
            </a:r>
            <a:r>
              <a:rPr lang="es-ES" sz="1200" b="0" i="0" kern="1200" baseline="0">
                <a:solidFill>
                  <a:schemeClr val="tx1"/>
                </a:solidFill>
                <a:effectLst/>
                <a:latin typeface="+mn-lt"/>
                <a:ea typeface="+mn-ea"/>
                <a:cs typeface="+mn-cs"/>
              </a:rPr>
              <a:t> so </a:t>
            </a:r>
            <a:r>
              <a:rPr lang="es-ES" sz="1200" b="0" i="0" kern="1200" baseline="0" err="1">
                <a:solidFill>
                  <a:schemeClr val="tx1"/>
                </a:solidFill>
                <a:effectLst/>
                <a:latin typeface="+mn-lt"/>
                <a:ea typeface="+mn-ea"/>
                <a:cs typeface="+mn-cs"/>
              </a:rPr>
              <a:t>that</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students</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learn</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the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meanings</a:t>
            </a:r>
            <a:r>
              <a:rPr lang="es-ES" sz="1200" b="0" i="0" kern="1200" baseline="0">
                <a:solidFill>
                  <a:schemeClr val="tx1"/>
                </a:solidFill>
                <a:effectLst/>
                <a:latin typeface="+mn-lt"/>
                <a:ea typeface="+mn-ea"/>
                <a:cs typeface="+mn-cs"/>
              </a:rPr>
              <a:t> of </a:t>
            </a:r>
            <a:r>
              <a:rPr lang="es-ES" sz="1200" b="0" i="0" kern="1200" baseline="0" err="1">
                <a:solidFill>
                  <a:schemeClr val="tx1"/>
                </a:solidFill>
                <a:effectLst/>
                <a:latin typeface="+mn-lt"/>
                <a:ea typeface="+mn-ea"/>
                <a:cs typeface="+mn-cs"/>
              </a:rPr>
              <a:t>these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words</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separately</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before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learning</a:t>
            </a:r>
            <a:r>
              <a:rPr lang="es-ES" sz="1200" b="0" i="0" kern="1200" baseline="0">
                <a:solidFill>
                  <a:schemeClr val="tx1"/>
                </a:solidFill>
                <a:effectLst/>
                <a:latin typeface="+mn-lt"/>
                <a:ea typeface="+mn-ea"/>
                <a:cs typeface="+mn-cs"/>
              </a:rPr>
              <a:t> ‘fin de semana’ (</a:t>
            </a:r>
            <a:r>
              <a:rPr lang="es-ES" sz="1200" b="0" i="0" kern="1200" baseline="0" err="1">
                <a:solidFill>
                  <a:schemeClr val="tx1"/>
                </a:solidFill>
                <a:effectLst/>
                <a:latin typeface="+mn-lt"/>
                <a:ea typeface="+mn-ea"/>
                <a:cs typeface="+mn-cs"/>
              </a:rPr>
              <a:t>see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lesson</a:t>
            </a:r>
            <a:r>
              <a:rPr lang="es-ES" sz="1200" b="0" i="0" kern="1200" baseline="0">
                <a:solidFill>
                  <a:schemeClr val="tx1"/>
                </a:solidFill>
                <a:effectLst/>
                <a:latin typeface="+mn-lt"/>
                <a:ea typeface="+mn-ea"/>
                <a:cs typeface="+mn-cs"/>
              </a:rPr>
              <a:t> 2).</a:t>
            </a:r>
            <a:endParaRPr lang="es-419" sz="1200" b="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1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i="0"/>
              <a:t>4 minutes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Vocabulary practice</a:t>
            </a:r>
            <a:r>
              <a:rPr lang="en-GB" b="1" baseline="0"/>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Procedure</a:t>
            </a:r>
            <a:br>
              <a:rPr lang="en-GB" b="1"/>
            </a:br>
            <a:r>
              <a:rPr lang="en-GB" b="1"/>
              <a:t>1. </a:t>
            </a:r>
            <a:r>
              <a:rPr lang="en-GB"/>
              <a:t>Pupils</a:t>
            </a:r>
            <a:r>
              <a:rPr lang="en-GB" baseline="0"/>
              <a:t> either work by themselves or in pairs, reading out the words and recapping their English meaning (1 minute).</a:t>
            </a:r>
            <a:br>
              <a:rPr lang="en-GB" baseline="0"/>
            </a:br>
            <a:r>
              <a:rPr lang="en-GB" b="1" baseline="0"/>
              <a:t>2. </a:t>
            </a:r>
            <a:r>
              <a:rPr lang="en-GB" baseline="0"/>
              <a:t>Then the teacher removes the English words or pictures (one by one) and they try to recall the English orally (chorally), looking at the Spanish (1 minute).</a:t>
            </a:r>
            <a:br>
              <a:rPr lang="en-GB" baseline="0"/>
            </a:br>
            <a:r>
              <a:rPr lang="en-GB" b="1" baseline="0"/>
              <a:t>3. </a:t>
            </a:r>
            <a:r>
              <a:rPr lang="en-GB" baseline="0"/>
              <a:t>Then the Spanish meanings are removed (one by one) and they to recall them orally (again, chorally), looking at the English (1 minute)</a:t>
            </a:r>
            <a:br>
              <a:rPr lang="en-GB" baseline="0"/>
            </a:br>
            <a:r>
              <a:rPr lang="en-GB" b="1" baseline="0"/>
              <a:t>4. </a:t>
            </a:r>
            <a:r>
              <a:rPr lang="en-GB" baseline="0"/>
              <a:t>Further rounds of learning can be facilitated by one pupil turning away from the board, and his/her partner asking him/her the meanings (‘Cómo se dice X en </a:t>
            </a:r>
            <a:r>
              <a:rPr lang="en-GB" baseline="0" err="1"/>
              <a:t>español</a:t>
            </a:r>
            <a:r>
              <a:rPr lang="en-GB" baseline="0"/>
              <a:t>?’).  This activity can work from L2 </a:t>
            </a:r>
            <a:r>
              <a:rPr lang="en-GB" baseline="0">
                <a:sym typeface="Wingdings" panose="05000000000000000000" pitchFamily="2" charset="2"/>
              </a:rPr>
              <a:t></a:t>
            </a:r>
            <a:r>
              <a:rPr lang="en-GB" baseline="0"/>
              <a:t> L1 or L1 </a:t>
            </a:r>
            <a:r>
              <a:rPr lang="en-GB" baseline="0">
                <a:sym typeface="Wingdings" panose="05000000000000000000" pitchFamily="2" charset="2"/>
              </a:rPr>
              <a:t> L2.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a:solidFill>
                  <a:schemeClr val="tx1"/>
                </a:solidFill>
                <a:effectLst/>
                <a:latin typeface="+mn-lt"/>
                <a:ea typeface="Calibri"/>
                <a:cs typeface="Calibri"/>
                <a:sym typeface="Calibri"/>
              </a:rPr>
              <a:t>New vocabulary (introduce): </a:t>
            </a:r>
            <a:r>
              <a:rPr lang="es-419" sz="1200" kern="1200">
                <a:solidFill>
                  <a:schemeClr val="tx1"/>
                </a:solidFill>
                <a:effectLst/>
                <a:latin typeface="+mn-lt"/>
                <a:ea typeface="+mn-ea"/>
                <a:cs typeface="+mn-cs"/>
              </a:rPr>
              <a:t>salir [114]; subir [410]; perder [195]; recoger [828]; partido [302]; fútbol [1471]; entrada [767]; billete [292];  pues¹ [73]; fin [182]; semana [301]; inglés² [583]; jugador [1019];</a:t>
            </a:r>
            <a:r>
              <a:rPr lang="es-ES" sz="1200" b="0" i="0" kern="1200">
                <a:solidFill>
                  <a:schemeClr val="tx1"/>
                </a:solidFill>
                <a:effectLst/>
                <a:latin typeface="+mn-lt"/>
                <a:ea typeface="+mn-ea"/>
                <a:cs typeface="+mn-cs"/>
              </a:rPr>
              <a:t> (a) pie [365]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kern="1200">
                <a:solidFill>
                  <a:schemeClr val="tx1"/>
                </a:solidFill>
                <a:effectLst/>
                <a:latin typeface="+mn-lt"/>
                <a:ea typeface="+mn-ea"/>
                <a:cs typeface="+mn-cs"/>
              </a:rPr>
              <a:t>Note: </a:t>
            </a:r>
            <a:r>
              <a:rPr lang="es-ES" sz="1200" b="0" i="0" kern="1200" err="1">
                <a:solidFill>
                  <a:schemeClr val="tx1"/>
                </a:solidFill>
                <a:effectLst/>
                <a:latin typeface="+mn-lt"/>
                <a:ea typeface="+mn-ea"/>
                <a:cs typeface="+mn-cs"/>
              </a:rPr>
              <a:t>we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initially</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present</a:t>
            </a:r>
            <a:r>
              <a:rPr lang="es-ES" sz="1200" b="0" i="0" kern="1200" baseline="0">
                <a:solidFill>
                  <a:schemeClr val="tx1"/>
                </a:solidFill>
                <a:effectLst/>
                <a:latin typeface="+mn-lt"/>
                <a:ea typeface="+mn-ea"/>
                <a:cs typeface="+mn-cs"/>
              </a:rPr>
              <a:t> ‘fin’ and ‘semana’ </a:t>
            </a:r>
            <a:r>
              <a:rPr lang="es-ES" sz="1200" b="0" i="0" kern="1200" baseline="0" err="1">
                <a:solidFill>
                  <a:schemeClr val="tx1"/>
                </a:solidFill>
                <a:effectLst/>
                <a:latin typeface="+mn-lt"/>
                <a:ea typeface="+mn-ea"/>
                <a:cs typeface="+mn-cs"/>
              </a:rPr>
              <a:t>separately</a:t>
            </a:r>
            <a:r>
              <a:rPr lang="es-ES" sz="1200" b="0" i="0" kern="1200" baseline="0">
                <a:solidFill>
                  <a:schemeClr val="tx1"/>
                </a:solidFill>
                <a:effectLst/>
                <a:latin typeface="+mn-lt"/>
                <a:ea typeface="+mn-ea"/>
                <a:cs typeface="+mn-cs"/>
              </a:rPr>
              <a:t> so </a:t>
            </a:r>
            <a:r>
              <a:rPr lang="es-ES" sz="1200" b="0" i="0" kern="1200" baseline="0" err="1">
                <a:solidFill>
                  <a:schemeClr val="tx1"/>
                </a:solidFill>
                <a:effectLst/>
                <a:latin typeface="+mn-lt"/>
                <a:ea typeface="+mn-ea"/>
                <a:cs typeface="+mn-cs"/>
              </a:rPr>
              <a:t>that</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students</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learn</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the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meanings</a:t>
            </a:r>
            <a:r>
              <a:rPr lang="es-ES" sz="1200" b="0" i="0" kern="1200" baseline="0">
                <a:solidFill>
                  <a:schemeClr val="tx1"/>
                </a:solidFill>
                <a:effectLst/>
                <a:latin typeface="+mn-lt"/>
                <a:ea typeface="+mn-ea"/>
                <a:cs typeface="+mn-cs"/>
              </a:rPr>
              <a:t> of </a:t>
            </a:r>
            <a:r>
              <a:rPr lang="es-ES" sz="1200" b="0" i="0" kern="1200" baseline="0" err="1">
                <a:solidFill>
                  <a:schemeClr val="tx1"/>
                </a:solidFill>
                <a:effectLst/>
                <a:latin typeface="+mn-lt"/>
                <a:ea typeface="+mn-ea"/>
                <a:cs typeface="+mn-cs"/>
              </a:rPr>
              <a:t>these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words</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separately</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before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learning</a:t>
            </a:r>
            <a:r>
              <a:rPr lang="es-ES" sz="1200" b="0" i="0" kern="1200" baseline="0">
                <a:solidFill>
                  <a:schemeClr val="tx1"/>
                </a:solidFill>
                <a:effectLst/>
                <a:latin typeface="+mn-lt"/>
                <a:ea typeface="+mn-ea"/>
                <a:cs typeface="+mn-cs"/>
              </a:rPr>
              <a:t> ‘fin de semana’ (</a:t>
            </a:r>
            <a:r>
              <a:rPr lang="es-ES" sz="1200" b="0" i="0" kern="1200" baseline="0" err="1">
                <a:solidFill>
                  <a:schemeClr val="tx1"/>
                </a:solidFill>
                <a:effectLst/>
                <a:latin typeface="+mn-lt"/>
                <a:ea typeface="+mn-ea"/>
                <a:cs typeface="+mn-cs"/>
              </a:rPr>
              <a:t>see</a:t>
            </a:r>
            <a:r>
              <a:rPr lang="es-ES" sz="1200" b="0" i="0" kern="1200" baseline="0">
                <a:solidFill>
                  <a:schemeClr val="tx1"/>
                </a:solidFill>
                <a:effectLst/>
                <a:latin typeface="+mn-lt"/>
                <a:ea typeface="+mn-ea"/>
                <a:cs typeface="+mn-cs"/>
              </a:rPr>
              <a:t> </a:t>
            </a:r>
            <a:r>
              <a:rPr lang="es-ES" sz="1200" b="0" i="0" kern="1200" baseline="0" err="1">
                <a:solidFill>
                  <a:schemeClr val="tx1"/>
                </a:solidFill>
                <a:effectLst/>
                <a:latin typeface="+mn-lt"/>
                <a:ea typeface="+mn-ea"/>
                <a:cs typeface="+mn-cs"/>
              </a:rPr>
              <a:t>lesson</a:t>
            </a:r>
            <a:r>
              <a:rPr lang="es-ES" sz="1200" b="0" i="0" kern="1200" baseline="0">
                <a:solidFill>
                  <a:schemeClr val="tx1"/>
                </a:solidFill>
                <a:effectLst/>
                <a:latin typeface="+mn-lt"/>
                <a:ea typeface="+mn-ea"/>
                <a:cs typeface="+mn-cs"/>
              </a:rPr>
              <a:t> 2).</a:t>
            </a:r>
            <a:endParaRPr lang="es-419" sz="1200" b="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0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a:t>3 minutes</a:t>
            </a:r>
          </a:p>
          <a:p>
            <a:endParaRPr lang="en-US" b="1"/>
          </a:p>
          <a:p>
            <a:r>
              <a:rPr lang="en-US" b="1"/>
              <a:t>Aim: </a:t>
            </a:r>
            <a:r>
              <a:rPr lang="en-US" b="0"/>
              <a:t>to recap </a:t>
            </a:r>
            <a:r>
              <a:rPr lang="en-GB" sz="1200" b="0" kern="1200">
                <a:solidFill>
                  <a:schemeClr val="tx1"/>
                </a:solidFill>
                <a:effectLst/>
                <a:latin typeface="+mn-lt"/>
                <a:ea typeface="+mn-ea"/>
                <a:cs typeface="+mn-cs"/>
              </a:rPr>
              <a:t>1</a:t>
            </a:r>
            <a:r>
              <a:rPr lang="en-GB" sz="1200" b="0" kern="1200" baseline="30000">
                <a:solidFill>
                  <a:schemeClr val="tx1"/>
                </a:solidFill>
                <a:effectLst/>
                <a:latin typeface="+mn-lt"/>
                <a:ea typeface="+mn-ea"/>
                <a:cs typeface="+mn-cs"/>
              </a:rPr>
              <a:t>st</a:t>
            </a:r>
            <a:r>
              <a:rPr lang="en-GB" sz="1200" b="0" kern="1200">
                <a:solidFill>
                  <a:schemeClr val="tx1"/>
                </a:solidFill>
                <a:effectLst/>
                <a:latin typeface="+mn-lt"/>
                <a:ea typeface="+mn-ea"/>
                <a:cs typeface="+mn-cs"/>
              </a:rPr>
              <a:t> </a:t>
            </a:r>
            <a:r>
              <a:rPr lang="en-GB" sz="1200" kern="1200">
                <a:solidFill>
                  <a:schemeClr val="tx1"/>
                </a:solidFill>
                <a:effectLst/>
                <a:latin typeface="+mn-lt"/>
                <a:ea typeface="+mn-ea"/>
                <a:cs typeface="+mn-cs"/>
              </a:rPr>
              <a:t> person singular form of preterite tense for –er/-ir verbs (-í) and introduce</a:t>
            </a:r>
            <a:r>
              <a:rPr lang="en-GB" sz="1200" kern="1200" baseline="0">
                <a:solidFill>
                  <a:schemeClr val="tx1"/>
                </a:solidFill>
                <a:effectLst/>
                <a:latin typeface="+mn-lt"/>
                <a:ea typeface="+mn-ea"/>
                <a:cs typeface="+mn-cs"/>
              </a:rPr>
              <a:t> the 2</a:t>
            </a:r>
            <a:r>
              <a:rPr lang="en-GB" sz="1200" kern="1200" baseline="30000">
                <a:solidFill>
                  <a:schemeClr val="tx1"/>
                </a:solidFill>
                <a:effectLst/>
                <a:latin typeface="+mn-lt"/>
                <a:ea typeface="+mn-ea"/>
                <a:cs typeface="+mn-cs"/>
              </a:rPr>
              <a:t>nd</a:t>
            </a:r>
            <a:r>
              <a:rPr lang="en-GB" sz="1200" kern="1200" baseline="0">
                <a:solidFill>
                  <a:schemeClr val="tx1"/>
                </a:solidFill>
                <a:effectLst/>
                <a:latin typeface="+mn-lt"/>
                <a:ea typeface="+mn-ea"/>
                <a:cs typeface="+mn-cs"/>
              </a:rPr>
              <a:t>  person singular (-iste)</a:t>
            </a:r>
            <a:endParaRPr lang="en-GB" sz="1200" kern="1200">
              <a:solidFill>
                <a:schemeClr val="tx1"/>
              </a:solidFill>
              <a:effectLst/>
              <a:latin typeface="+mn-lt"/>
              <a:ea typeface="+mn-ea"/>
              <a:cs typeface="+mn-cs"/>
            </a:endParaRPr>
          </a:p>
          <a:p>
            <a:endParaRPr lang="en-US" b="1"/>
          </a:p>
          <a:p>
            <a:r>
              <a:rPr lang="en-US" b="1"/>
              <a:t>Procedure:</a:t>
            </a:r>
          </a:p>
          <a:p>
            <a:pPr marL="228600" indent="-228600">
              <a:buAutoNum type="arabicPeriod"/>
            </a:pPr>
            <a:r>
              <a:rPr lang="en-US" b="0"/>
              <a:t>Go</a:t>
            </a:r>
            <a:r>
              <a:rPr lang="en-US" b="0" baseline="0"/>
              <a:t> through the grammar explanation with students, revealing each new sentence on a mouse click.</a:t>
            </a:r>
            <a:endParaRPr lang="en-US" b="0"/>
          </a:p>
          <a:p>
            <a:endParaRPr lang="en-US" b="0"/>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17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Timing: </a:t>
            </a:r>
            <a:r>
              <a:rPr lang="en-US" b="0"/>
              <a:t>7 min.</a:t>
            </a:r>
          </a:p>
          <a:p>
            <a:endParaRPr lang="en-US" b="1"/>
          </a:p>
          <a:p>
            <a:r>
              <a:rPr lang="en-US" b="1"/>
              <a:t>Aim: </a:t>
            </a:r>
            <a:r>
              <a:rPr lang="en-US" b="0"/>
              <a:t>Compare the difference between 1</a:t>
            </a:r>
            <a:r>
              <a:rPr lang="en-US" b="0" baseline="30000"/>
              <a:t>st</a:t>
            </a:r>
            <a:r>
              <a:rPr lang="en-US" b="0"/>
              <a:t> and 2</a:t>
            </a:r>
            <a:r>
              <a:rPr lang="en-US" b="0" baseline="30000"/>
              <a:t>nd</a:t>
            </a:r>
            <a:r>
              <a:rPr lang="en-US" b="0"/>
              <a:t> singular past.</a:t>
            </a:r>
          </a:p>
          <a:p>
            <a:endParaRPr lang="en-US" b="1"/>
          </a:p>
          <a:p>
            <a:r>
              <a:rPr lang="en-US" b="1"/>
              <a:t>Procedure:</a:t>
            </a:r>
          </a:p>
          <a:p>
            <a:r>
              <a:rPr lang="en-US" b="0"/>
              <a:t>1. Students read the phrases.</a:t>
            </a:r>
          </a:p>
          <a:p>
            <a:r>
              <a:rPr lang="en-US" b="0"/>
              <a:t>2. They decide who did the actions: Daniel (’I’) or Nick (‘you’).</a:t>
            </a:r>
          </a:p>
          <a:p>
            <a:endParaRPr lang="en-US" b="0"/>
          </a:p>
          <a:p>
            <a:r>
              <a:rPr lang="en-GB" b="1"/>
              <a:t>Revisited vocabulary:</a:t>
            </a:r>
            <a:endParaRPr lang="es-419"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kern="1200">
                <a:solidFill>
                  <a:schemeClr val="tx1"/>
                </a:solidFill>
                <a:effectLst/>
                <a:latin typeface="+mn-lt"/>
                <a:ea typeface="+mn-ea"/>
                <a:cs typeface="+mn-cs"/>
              </a:rPr>
              <a:t>8 1.1.6</a:t>
            </a:r>
            <a:r>
              <a:rPr lang="es-GB" sz="1200" b="1" kern="1200">
                <a:solidFill>
                  <a:schemeClr val="tx1"/>
                </a:solidFill>
                <a:effectLst/>
                <a:latin typeface="+mn-lt"/>
                <a:ea typeface="+mn-ea"/>
                <a:cs typeface="+mn-cs"/>
                <a:sym typeface="Wingdings" pitchFamily="2" charset="2"/>
              </a:rPr>
              <a:t>: </a:t>
            </a:r>
            <a:r>
              <a:rPr lang="es-419" sz="1200" kern="1200">
                <a:solidFill>
                  <a:schemeClr val="tx1"/>
                </a:solidFill>
                <a:effectLst/>
                <a:latin typeface="+mn-lt"/>
                <a:ea typeface="+mn-ea"/>
                <a:cs typeface="+mn-cs"/>
              </a:rPr>
              <a:t>ver [38]; </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kern="1200">
                <a:solidFill>
                  <a:schemeClr val="tx1"/>
                </a:solidFill>
                <a:effectLst/>
                <a:latin typeface="+mn-lt"/>
                <a:ea typeface="+mn-ea"/>
                <a:cs typeface="+mn-cs"/>
              </a:rPr>
              <a:t>8 1.1.1</a:t>
            </a:r>
            <a:r>
              <a:rPr lang="es-GB" sz="1200" b="1" kern="1200">
                <a:solidFill>
                  <a:schemeClr val="tx1"/>
                </a:solidFill>
                <a:effectLst/>
                <a:latin typeface="+mn-lt"/>
                <a:ea typeface="+mn-ea"/>
                <a:cs typeface="+mn-cs"/>
              </a:rPr>
              <a:t>: </a:t>
            </a:r>
            <a:r>
              <a:rPr lang="es-419" sz="1200" kern="1200">
                <a:solidFill>
                  <a:schemeClr val="tx1"/>
                </a:solidFill>
                <a:effectLst/>
                <a:latin typeface="+mn-lt"/>
                <a:ea typeface="+mn-ea"/>
                <a:cs typeface="+mn-cs"/>
              </a:rPr>
              <a:t>pintar [1329]; ayudar [328]; pared [778]; verano [1139]; pasado (adj.) [932]; sin embargo [embargo-203].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40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Timing: </a:t>
            </a:r>
            <a:r>
              <a:rPr lang="en-GB" sz="1200" b="0">
                <a:solidFill>
                  <a:srgbClr val="1F4E79"/>
                </a:solidFill>
                <a:effectLst/>
                <a:latin typeface="Century Gothic" panose="020B0502020202020204" pitchFamily="34" charset="0"/>
                <a:ea typeface="DengXian" panose="02010600030101010101" pitchFamily="2" charset="-122"/>
              </a:rPr>
              <a:t>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Aim: </a:t>
            </a:r>
            <a:r>
              <a:rPr lang="en-GB" sz="1200" b="0">
                <a:solidFill>
                  <a:srgbClr val="1F4E79"/>
                </a:solidFill>
                <a:effectLst/>
                <a:latin typeface="Century Gothic" panose="020B0502020202020204" pitchFamily="34" charset="0"/>
                <a:ea typeface="DengXian" panose="02010600030101010101" pitchFamily="2" charset="-122"/>
              </a:rPr>
              <a:t>to practise comprehension and read aloud of language and grammar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Procedure: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Both pupils write 5 sentences (in English) made up of words from the table.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They swap sentences.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Partner A tries to say all B’s sentences in Spanish as quickly as possible.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a:solidFill>
                  <a:srgbClr val="1F4E79"/>
                </a:solidFill>
                <a:effectLst/>
                <a:latin typeface="Century Gothic" panose="020B0502020202020204" pitchFamily="34" charset="0"/>
                <a:ea typeface="DengXian" panose="02010600030101010101" pitchFamily="2" charset="-122"/>
              </a:rPr>
              <a:t>Then Partner B tries to say all A’s sentences in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F4E79"/>
                </a:solidFill>
                <a:effectLst/>
                <a:latin typeface="Century Gothic" panose="020B0502020202020204" pitchFamily="34" charset="0"/>
                <a:ea typeface="DengXian" panose="02010600030101010101" pitchFamily="2" charset="-122"/>
              </a:rPr>
              <a:t>Adaption</a:t>
            </a:r>
            <a:r>
              <a:rPr lang="en-GB" sz="1200" b="0">
                <a:solidFill>
                  <a:srgbClr val="1F4E79"/>
                </a:solidFill>
                <a:effectLst/>
                <a:latin typeface="Century Gothic" panose="020B0502020202020204" pitchFamily="34" charset="0"/>
                <a:ea typeface="DengXian" panose="02010600030101010101" pitchFamily="2"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1F4E79"/>
                </a:solidFill>
                <a:effectLst/>
                <a:latin typeface="Century Gothic" panose="020B0502020202020204" pitchFamily="34" charset="0"/>
                <a:ea typeface="DengXian" panose="02010600030101010101" pitchFamily="2" charset="-122"/>
              </a:rPr>
              <a:t>The person speaking can face the board or face away from the board for greater challenge.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45785-2378-424C-B98F-5A55545C10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666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GB"/>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a:t>Click to Edit Title</a:t>
            </a:r>
          </a:p>
        </p:txBody>
      </p:sp>
      <p:pic>
        <p:nvPicPr>
          <p:cNvPr id="2" name="Picture 1">
            <a:extLst>
              <a:ext uri="{FF2B5EF4-FFF2-40B4-BE49-F238E27FC236}">
                <a16:creationId xmlns:a16="http://schemas.microsoft.com/office/drawing/2014/main" id="{8467F76C-DA5B-49DF-A177-918DB6A6C24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4384" y="6009186"/>
            <a:ext cx="1337616" cy="947465"/>
          </a:xfrm>
          <a:prstGeom prst="rect">
            <a:avLst/>
          </a:prstGeom>
        </p:spPr>
      </p:pic>
    </p:spTree>
    <p:extLst>
      <p:ext uri="{BB962C8B-B14F-4D97-AF65-F5344CB8AC3E}">
        <p14:creationId xmlns:p14="http://schemas.microsoft.com/office/powerpoint/2010/main" val="326085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014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a:t>Click icon to edit chart</a:t>
            </a:r>
          </a:p>
        </p:txBody>
      </p:sp>
      <p:sp>
        <p:nvSpPr>
          <p:cNvPr id="4" name="Title 3">
            <a:extLst>
              <a:ext uri="{FF2B5EF4-FFF2-40B4-BE49-F238E27FC236}">
                <a16:creationId xmlns:a16="http://schemas.microsoft.com/office/drawing/2014/main" id="{7F486051-81AD-43B6-AD4C-7A61DE5F90DD}"/>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34070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a:t>Click icon to edit chart</a:t>
            </a:r>
          </a:p>
        </p:txBody>
      </p:sp>
    </p:spTree>
    <p:extLst>
      <p:ext uri="{BB962C8B-B14F-4D97-AF65-F5344CB8AC3E}">
        <p14:creationId xmlns:p14="http://schemas.microsoft.com/office/powerpoint/2010/main" val="139102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8</a:t>
            </a:r>
          </a:p>
        </p:txBody>
      </p:sp>
      <p:sp>
        <p:nvSpPr>
          <p:cNvPr id="11" name="Title 3">
            <a:extLst>
              <a:ext uri="{FF2B5EF4-FFF2-40B4-BE49-F238E27FC236}">
                <a16:creationId xmlns:a16="http://schemas.microsoft.com/office/drawing/2014/main" id="{09994A4A-D944-41F2-8DEA-F17F60432A5D}"/>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3602108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BE1EE79E-FB38-4A37-BA9B-631DCFF801A7}"/>
              </a:ext>
            </a:extLst>
          </p:cNvPr>
          <p:cNvSpPr>
            <a:spLocks noGrp="1"/>
          </p:cNvSpPr>
          <p:nvPr>
            <p:ph type="body" sz="quarter" idx="14" hasCustomPrompt="1"/>
          </p:nvPr>
        </p:nvSpPr>
        <p:spPr>
          <a:xfrm>
            <a:off x="1089401" y="1327778"/>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1</a:t>
            </a:r>
          </a:p>
        </p:txBody>
      </p:sp>
      <p:sp>
        <p:nvSpPr>
          <p:cNvPr id="11" name="Text Placeholder 15">
            <a:extLst>
              <a:ext uri="{FF2B5EF4-FFF2-40B4-BE49-F238E27FC236}">
                <a16:creationId xmlns:a16="http://schemas.microsoft.com/office/drawing/2014/main" id="{A3CECB09-ECFC-4213-8BBB-5E3A94F6E479}"/>
              </a:ext>
            </a:extLst>
          </p:cNvPr>
          <p:cNvSpPr>
            <a:spLocks noGrp="1"/>
          </p:cNvSpPr>
          <p:nvPr>
            <p:ph type="body" sz="quarter" idx="43" hasCustomPrompt="1"/>
          </p:nvPr>
        </p:nvSpPr>
        <p:spPr>
          <a:xfrm>
            <a:off x="1072836" y="2374699"/>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2</a:t>
            </a:r>
          </a:p>
        </p:txBody>
      </p:sp>
      <p:sp>
        <p:nvSpPr>
          <p:cNvPr id="12" name="Text Placeholder 15">
            <a:extLst>
              <a:ext uri="{FF2B5EF4-FFF2-40B4-BE49-F238E27FC236}">
                <a16:creationId xmlns:a16="http://schemas.microsoft.com/office/drawing/2014/main" id="{E599634D-BD6D-4834-A7C9-980C8B48934F}"/>
              </a:ext>
            </a:extLst>
          </p:cNvPr>
          <p:cNvSpPr>
            <a:spLocks noGrp="1"/>
          </p:cNvSpPr>
          <p:nvPr>
            <p:ph type="body" sz="quarter" idx="44" hasCustomPrompt="1"/>
          </p:nvPr>
        </p:nvSpPr>
        <p:spPr>
          <a:xfrm>
            <a:off x="1066210" y="3481256"/>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3</a:t>
            </a:r>
          </a:p>
        </p:txBody>
      </p:sp>
      <p:sp>
        <p:nvSpPr>
          <p:cNvPr id="13" name="Text Placeholder 15">
            <a:extLst>
              <a:ext uri="{FF2B5EF4-FFF2-40B4-BE49-F238E27FC236}">
                <a16:creationId xmlns:a16="http://schemas.microsoft.com/office/drawing/2014/main" id="{46DC617B-6FDE-4A8F-B7D5-282D64FD78F8}"/>
              </a:ext>
            </a:extLst>
          </p:cNvPr>
          <p:cNvSpPr>
            <a:spLocks noGrp="1"/>
          </p:cNvSpPr>
          <p:nvPr>
            <p:ph type="body" sz="quarter" idx="45" hasCustomPrompt="1"/>
          </p:nvPr>
        </p:nvSpPr>
        <p:spPr>
          <a:xfrm>
            <a:off x="1079462" y="4697143"/>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4</a:t>
            </a:r>
          </a:p>
        </p:txBody>
      </p:sp>
      <p:sp>
        <p:nvSpPr>
          <p:cNvPr id="14" name="Text Placeholder 15">
            <a:extLst>
              <a:ext uri="{FF2B5EF4-FFF2-40B4-BE49-F238E27FC236}">
                <a16:creationId xmlns:a16="http://schemas.microsoft.com/office/drawing/2014/main" id="{1A456C8A-BE46-4D0F-8213-46E52C20CD60}"/>
              </a:ext>
            </a:extLst>
          </p:cNvPr>
          <p:cNvSpPr>
            <a:spLocks noGrp="1"/>
          </p:cNvSpPr>
          <p:nvPr>
            <p:ph type="body" sz="quarter" idx="46" hasCustomPrompt="1"/>
          </p:nvPr>
        </p:nvSpPr>
        <p:spPr>
          <a:xfrm>
            <a:off x="6598993" y="1341030"/>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5</a:t>
            </a:r>
          </a:p>
        </p:txBody>
      </p:sp>
      <p:sp>
        <p:nvSpPr>
          <p:cNvPr id="15" name="Text Placeholder 15">
            <a:extLst>
              <a:ext uri="{FF2B5EF4-FFF2-40B4-BE49-F238E27FC236}">
                <a16:creationId xmlns:a16="http://schemas.microsoft.com/office/drawing/2014/main" id="{55766683-7AC3-4E4F-A9A7-9EDC76C39CE8}"/>
              </a:ext>
            </a:extLst>
          </p:cNvPr>
          <p:cNvSpPr>
            <a:spLocks noGrp="1"/>
          </p:cNvSpPr>
          <p:nvPr>
            <p:ph type="body" sz="quarter" idx="47" hasCustomPrompt="1"/>
          </p:nvPr>
        </p:nvSpPr>
        <p:spPr>
          <a:xfrm>
            <a:off x="6582428" y="2387951"/>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6</a:t>
            </a:r>
          </a:p>
        </p:txBody>
      </p:sp>
      <p:sp>
        <p:nvSpPr>
          <p:cNvPr id="16" name="Text Placeholder 15">
            <a:extLst>
              <a:ext uri="{FF2B5EF4-FFF2-40B4-BE49-F238E27FC236}">
                <a16:creationId xmlns:a16="http://schemas.microsoft.com/office/drawing/2014/main" id="{B465416C-6A60-4818-972A-2F8D549106CB}"/>
              </a:ext>
            </a:extLst>
          </p:cNvPr>
          <p:cNvSpPr>
            <a:spLocks noGrp="1"/>
          </p:cNvSpPr>
          <p:nvPr>
            <p:ph type="body" sz="quarter" idx="48" hasCustomPrompt="1"/>
          </p:nvPr>
        </p:nvSpPr>
        <p:spPr>
          <a:xfrm>
            <a:off x="6575802" y="3494508"/>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7</a:t>
            </a:r>
          </a:p>
        </p:txBody>
      </p:sp>
      <p:sp>
        <p:nvSpPr>
          <p:cNvPr id="17" name="Text Placeholder 15">
            <a:extLst>
              <a:ext uri="{FF2B5EF4-FFF2-40B4-BE49-F238E27FC236}">
                <a16:creationId xmlns:a16="http://schemas.microsoft.com/office/drawing/2014/main" id="{8B48A780-5959-4411-94B3-5C6A479C2B6F}"/>
              </a:ext>
            </a:extLst>
          </p:cNvPr>
          <p:cNvSpPr>
            <a:spLocks noGrp="1"/>
          </p:cNvSpPr>
          <p:nvPr>
            <p:ph type="body" sz="quarter" idx="49" hasCustomPrompt="1"/>
          </p:nvPr>
        </p:nvSpPr>
        <p:spPr>
          <a:xfrm>
            <a:off x="6589054" y="4710395"/>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a:t>8</a:t>
            </a:r>
          </a:p>
        </p:txBody>
      </p:sp>
    </p:spTree>
    <p:extLst>
      <p:ext uri="{BB962C8B-B14F-4D97-AF65-F5344CB8AC3E}">
        <p14:creationId xmlns:p14="http://schemas.microsoft.com/office/powerpoint/2010/main" val="2821492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6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3">
            <a:extLst>
              <a:ext uri="{FF2B5EF4-FFF2-40B4-BE49-F238E27FC236}">
                <a16:creationId xmlns:a16="http://schemas.microsoft.com/office/drawing/2014/main" id="{B5626083-07F5-422B-BAF9-8C03F4F10DDA}"/>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5039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508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a:t>Click icon to edit table</a:t>
            </a:r>
          </a:p>
        </p:txBody>
      </p:sp>
      <p:sp>
        <p:nvSpPr>
          <p:cNvPr id="4" name="Title 3">
            <a:extLst>
              <a:ext uri="{FF2B5EF4-FFF2-40B4-BE49-F238E27FC236}">
                <a16:creationId xmlns:a16="http://schemas.microsoft.com/office/drawing/2014/main" id="{4B2BAD87-395B-431E-B3EE-E8110C1FEBA2}"/>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52390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edit table</a:t>
            </a:r>
          </a:p>
          <a:p>
            <a:endParaRPr lang="en-GB"/>
          </a:p>
        </p:txBody>
      </p:sp>
    </p:spTree>
    <p:extLst>
      <p:ext uri="{BB962C8B-B14F-4D97-AF65-F5344CB8AC3E}">
        <p14:creationId xmlns:p14="http://schemas.microsoft.com/office/powerpoint/2010/main" val="150131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3">
            <a:extLst>
              <a:ext uri="{FF2B5EF4-FFF2-40B4-BE49-F238E27FC236}">
                <a16:creationId xmlns:a16="http://schemas.microsoft.com/office/drawing/2014/main" id="{1C96604B-D187-48EB-B216-EF8EB1032A75}"/>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71614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68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6A75DCF8-1088-417D-A2D4-5DAC15A25951}"/>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10770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2769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tiff"/><Relationship Id="rId5" Type="http://schemas.openxmlformats.org/officeDocument/2006/relationships/image" Target="../media/image24.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tiff"/><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gi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4.wav"/></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0.gi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www.rachelhawkes.com/LDPresources/Yr8Spanish/Spanish_Y8_Term1ii_Wk3_audio_HW_sheet.docx" TargetMode="External"/><Relationship Id="rId4" Type="http://schemas.openxmlformats.org/officeDocument/2006/relationships/hyperlink" Target="https://www.rachelhawkes.com/LDPresources/Yr8Spanish/Spanish_Y8_Term1ii_Wk3_audio.html" TargetMode="External"/></Relationships>
</file>

<file path=ppt/slides/_rels/slide4.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audio" Target="../media/audio19.wav"/><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audio" Target="../media/audio18.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audio" Target="../media/audio12.wav"/><Relationship Id="rId11" Type="http://schemas.openxmlformats.org/officeDocument/2006/relationships/audio" Target="../media/audio17.wav"/><Relationship Id="rId5" Type="http://schemas.openxmlformats.org/officeDocument/2006/relationships/audio" Target="../media/audio11.wav"/><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2.tiff"/><Relationship Id="rId5" Type="http://schemas.openxmlformats.org/officeDocument/2006/relationships/image" Target="../media/image7.tiff"/><Relationship Id="rId10" Type="http://schemas.openxmlformats.org/officeDocument/2006/relationships/image" Target="../media/image11.tiff"/><Relationship Id="rId4" Type="http://schemas.openxmlformats.org/officeDocument/2006/relationships/image" Target="../media/image6.tiff"/><Relationship Id="rId9" Type="http://schemas.openxmlformats.org/officeDocument/2006/relationships/image" Target="../media/image10.tiff"/></Relationships>
</file>

<file path=ppt/slides/_rels/slide6.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 Id="rId9" Type="http://schemas.openxmlformats.org/officeDocument/2006/relationships/image" Target="../media/image19.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B03D1-0E8A-46CB-948D-0F7714258C1C}"/>
              </a:ext>
            </a:extLst>
          </p:cNvPr>
          <p:cNvSpPr>
            <a:spLocks noGrp="1"/>
          </p:cNvSpPr>
          <p:nvPr>
            <p:ph type="body" sz="quarter" idx="12"/>
          </p:nvPr>
        </p:nvSpPr>
        <p:spPr>
          <a:xfrm>
            <a:off x="154532" y="5269587"/>
            <a:ext cx="4864546" cy="1483977"/>
          </a:xfr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Y8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entury Gothic"/>
                <a:ea typeface="+mj-ea"/>
                <a:cs typeface="+mj-cs"/>
              </a:rPr>
              <a:t>Term </a:t>
            </a:r>
            <a:r>
              <a:rPr lang="en-GB" sz="2000" noProof="0">
                <a:solidFill>
                  <a:prstClr val="white"/>
                </a:solidFill>
                <a:latin typeface="Century Gothic"/>
              </a:rPr>
              <a:t>1.2</a:t>
            </a:r>
            <a:r>
              <a:rPr kumimoji="0" lang="en-GB" sz="2000" b="0" i="0" u="none" strike="noStrike" kern="1200" cap="none" spc="0" normalizeH="0" baseline="0" noProof="0">
                <a:ln>
                  <a:noFill/>
                </a:ln>
                <a:solidFill>
                  <a:prstClr val="white"/>
                </a:solidFill>
                <a:effectLst/>
                <a:uLnTx/>
                <a:uFillTx/>
                <a:latin typeface="Century Gothic"/>
                <a:ea typeface="+mj-ea"/>
                <a:cs typeface="+mj-cs"/>
              </a:rPr>
              <a:t> - Week </a:t>
            </a:r>
            <a:r>
              <a:rPr lang="en-GB" sz="2000">
                <a:solidFill>
                  <a:prstClr val="white"/>
                </a:solidFill>
                <a:latin typeface="Century Gothic"/>
                <a:ea typeface="+mj-ea"/>
                <a:cs typeface="+mj-cs"/>
              </a:rPr>
              <a:t>2</a:t>
            </a:r>
            <a:r>
              <a:rPr kumimoji="0" lang="en-GB" sz="2000" b="0" i="0" u="none" strike="noStrike" kern="1200" cap="none" spc="0" normalizeH="0" baseline="0" noProof="0">
                <a:ln>
                  <a:noFill/>
                </a:ln>
                <a:solidFill>
                  <a:prstClr val="white"/>
                </a:solidFill>
                <a:effectLst/>
                <a:uLnTx/>
                <a:uFillTx/>
                <a:latin typeface="Century Gothic"/>
                <a:ea typeface="+mj-ea"/>
                <a:cs typeface="+mj-cs"/>
              </a:rPr>
              <a:t> - Lesson 17</a:t>
            </a:r>
            <a:br>
              <a:rPr lang="en-GB" sz="1600"/>
            </a:br>
            <a:r>
              <a:rPr kumimoji="0" lang="en-GB" sz="1400" b="0" i="0" u="none" strike="noStrike" kern="1200" cap="none" spc="0" normalizeH="0" baseline="0" noProof="0">
                <a:ln>
                  <a:noFill/>
                </a:ln>
                <a:solidFill>
                  <a:prstClr val="white"/>
                </a:solidFill>
                <a:effectLst/>
                <a:uLnTx/>
                <a:uFillTx/>
                <a:latin typeface="Century Gothic"/>
                <a:ea typeface="+mj-ea"/>
                <a:cs typeface="+mj-cs"/>
              </a:rPr>
              <a:t>Amanda Izquierdo / Nick Avery / Jack Peacock</a:t>
            </a:r>
            <a:br>
              <a:rPr lang="en-GB" sz="1600" b="0" i="0" u="none" strike="noStrike" kern="1200" cap="none" spc="0" normalizeH="0" noProof="0">
                <a:ln>
                  <a:noFill/>
                </a:ln>
                <a:effectLst/>
                <a:uLnTx/>
                <a:uFillTx/>
                <a:latin typeface="Century Gothic" panose="020B0502020202020204" pitchFamily="34" charset="0"/>
                <a:ea typeface="+mj-ea"/>
                <a:cs typeface="+mj-cs"/>
              </a:rPr>
            </a:br>
            <a:r>
              <a:rPr kumimoji="0" lang="en-GB" sz="1400" b="0" i="0" u="none" strike="noStrike" kern="1200" cap="none" spc="0" normalizeH="0" noProof="0">
                <a:ln>
                  <a:noFill/>
                </a:ln>
                <a:solidFill>
                  <a:prstClr val="white"/>
                </a:solidFill>
                <a:effectLst/>
                <a:uLnTx/>
                <a:uFillTx/>
                <a:latin typeface="Century Gothic"/>
                <a:ea typeface="+mj-ea"/>
                <a:cs typeface="+mj-cs"/>
              </a:rPr>
              <a:t>Artwork: Mark Davies</a:t>
            </a:r>
            <a:endParaRPr kumimoji="0" lang="en-GB" sz="1800" b="0" i="0" u="none" strike="noStrike" kern="1200" cap="none" spc="0" normalizeH="0" baseline="0" noProof="0">
              <a:ln>
                <a:noFill/>
              </a:ln>
              <a:solidFill>
                <a:prstClr val="white"/>
              </a:solidFill>
              <a:effectLst/>
              <a:uLnTx/>
              <a:uFillTx/>
              <a:latin typeface="Century Gothic"/>
              <a:ea typeface="+mj-ea"/>
              <a:cs typeface="+mj-cs"/>
            </a:endParaRPr>
          </a:p>
          <a:p>
            <a:pPr lvl="0">
              <a:defRPr/>
            </a:pPr>
            <a:r>
              <a:rPr lang="en-GB" sz="1400">
                <a:solidFill>
                  <a:prstClr val="white"/>
                </a:solidFill>
                <a:latin typeface="Century Gothic" panose="020B0502020202020204" pitchFamily="34" charset="0"/>
              </a:rPr>
              <a:t>Date updated: 02/11/23</a:t>
            </a:r>
            <a:endPar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endParaRPr>
          </a:p>
        </p:txBody>
      </p:sp>
      <p:sp>
        <p:nvSpPr>
          <p:cNvPr id="7" name="Subtitle 5">
            <a:extLst>
              <a:ext uri="{FF2B5EF4-FFF2-40B4-BE49-F238E27FC236}">
                <a16:creationId xmlns:a16="http://schemas.microsoft.com/office/drawing/2014/main" id="{DDFED1B0-8365-D84A-847E-1CD3FA337399}"/>
              </a:ext>
            </a:extLst>
          </p:cNvPr>
          <p:cNvSpPr>
            <a:spLocks noGrp="1"/>
          </p:cNvSpPr>
          <p:nvPr/>
        </p:nvSpPr>
        <p:spPr>
          <a:xfrm>
            <a:off x="405907" y="2432963"/>
            <a:ext cx="7997452" cy="1283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prstClr val="white"/>
                </a:solidFill>
              </a:rPr>
              <a:t>-er/-</a:t>
            </a:r>
            <a:r>
              <a:rPr lang="en-GB" err="1">
                <a:solidFill>
                  <a:prstClr val="white"/>
                </a:solidFill>
              </a:rPr>
              <a:t>ir</a:t>
            </a:r>
            <a:r>
              <a:rPr lang="en-GB">
                <a:solidFill>
                  <a:prstClr val="white"/>
                </a:solidFill>
              </a:rPr>
              <a:t> verbs in 2nd person singular </a:t>
            </a:r>
            <a:r>
              <a:rPr lang="en-GB" err="1">
                <a:solidFill>
                  <a:prstClr val="white"/>
                </a:solidFill>
              </a:rPr>
              <a:t>preterite</a:t>
            </a:r>
            <a:r>
              <a:rPr lang="en-GB">
                <a:solidFill>
                  <a:prstClr val="white"/>
                </a:solidFill>
              </a:rPr>
              <a:t> (-</a:t>
            </a:r>
            <a:r>
              <a:rPr lang="en-GB" err="1">
                <a:solidFill>
                  <a:prstClr val="white"/>
                </a:solidFill>
              </a:rPr>
              <a:t>iste</a:t>
            </a:r>
            <a:r>
              <a:rPr lang="en-GB">
                <a:solidFill>
                  <a:prstClr val="white"/>
                </a:solidFill>
              </a:rPr>
              <a:t>)</a:t>
            </a:r>
          </a:p>
        </p:txBody>
      </p:sp>
      <p:sp>
        <p:nvSpPr>
          <p:cNvPr id="8" name="Subtitle 6">
            <a:extLst>
              <a:ext uri="{FF2B5EF4-FFF2-40B4-BE49-F238E27FC236}">
                <a16:creationId xmlns:a16="http://schemas.microsoft.com/office/drawing/2014/main" id="{ABC93937-5935-4FD6-909A-1159EB86D0C7}"/>
              </a:ext>
            </a:extLst>
          </p:cNvPr>
          <p:cNvSpPr txBox="1">
            <a:spLocks/>
          </p:cNvSpPr>
          <p:nvPr/>
        </p:nvSpPr>
        <p:spPr>
          <a:xfrm>
            <a:off x="405907" y="2914656"/>
            <a:ext cx="4715843" cy="5717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a:solidFill>
                  <a:prstClr val="white"/>
                </a:solidFill>
              </a:rPr>
              <a:t>final syllable stress [revisited]</a:t>
            </a:r>
            <a:endParaRPr kumimoji="0" lang="en-GB" sz="2400" b="0" i="0" u="none" strike="noStrike" kern="1200" cap="none" spc="0" normalizeH="0" baseline="0" noProof="0">
              <a:ln>
                <a:noFill/>
              </a:ln>
              <a:solidFill>
                <a:prstClr val="white"/>
              </a:solidFill>
              <a:effectLst/>
              <a:uLnTx/>
              <a:uFillTx/>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a:ln>
                <a:noFill/>
              </a:ln>
              <a:solidFill>
                <a:srgbClr val="4472C4">
                  <a:lumMod val="50000"/>
                </a:srgbClr>
              </a:solidFill>
              <a:effectLst/>
              <a:uLnTx/>
              <a:uFillTx/>
            </a:endParaRPr>
          </a:p>
        </p:txBody>
      </p:sp>
      <p:sp>
        <p:nvSpPr>
          <p:cNvPr id="13" name="Text Placeholder 12">
            <a:extLst>
              <a:ext uri="{FF2B5EF4-FFF2-40B4-BE49-F238E27FC236}">
                <a16:creationId xmlns:a16="http://schemas.microsoft.com/office/drawing/2014/main" id="{4C6A936B-9E01-D9CB-92EC-5A267C46A703}"/>
              </a:ext>
            </a:extLst>
          </p:cNvPr>
          <p:cNvSpPr>
            <a:spLocks noGrp="1"/>
          </p:cNvSpPr>
          <p:nvPr>
            <p:ph type="body" sz="quarter" idx="14"/>
          </p:nvPr>
        </p:nvSpPr>
        <p:spPr>
          <a:xfrm>
            <a:off x="363537" y="1588413"/>
            <a:ext cx="8406389" cy="844550"/>
          </a:xfrm>
        </p:spPr>
        <p:txBody>
          <a:bodyPr>
            <a:normAutofit fontScale="92500" lnSpcReduction="10000"/>
          </a:bodyPr>
          <a:lstStyle/>
          <a:p>
            <a:r>
              <a:rPr lang="en-GB" sz="3200" b="1">
                <a:solidFill>
                  <a:prstClr val="white"/>
                </a:solidFill>
              </a:rPr>
              <a:t>Describing events in the past and present (Free time activities)</a:t>
            </a:r>
            <a:endParaRPr lang="en-GB" sz="3200"/>
          </a:p>
        </p:txBody>
      </p:sp>
    </p:spTree>
    <p:extLst>
      <p:ext uri="{BB962C8B-B14F-4D97-AF65-F5344CB8AC3E}">
        <p14:creationId xmlns:p14="http://schemas.microsoft.com/office/powerpoint/2010/main" val="76840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EC3-9CDB-AB69-9FA1-7F1B13B09F00}"/>
              </a:ext>
            </a:extLst>
          </p:cNvPr>
          <p:cNvSpPr txBox="1"/>
          <p:nvPr/>
        </p:nvSpPr>
        <p:spPr>
          <a:xfrm>
            <a:off x="399143" y="362857"/>
            <a:ext cx="4223657" cy="523220"/>
          </a:xfrm>
          <a:prstGeom prst="rect">
            <a:avLst/>
          </a:prstGeom>
          <a:noFill/>
        </p:spPr>
        <p:txBody>
          <a:bodyPr wrap="square" rtlCol="0">
            <a:spAutoFit/>
          </a:bodyPr>
          <a:lstStyle/>
          <a:p>
            <a:r>
              <a:rPr lang="en-GB" sz="2800" b="1" err="1"/>
              <a:t>Completa</a:t>
            </a:r>
            <a:r>
              <a:rPr lang="en-GB" sz="2800" b="1"/>
              <a:t> las </a:t>
            </a:r>
            <a:r>
              <a:rPr lang="en-GB" sz="2800" b="1" err="1"/>
              <a:t>frases</a:t>
            </a:r>
            <a:r>
              <a:rPr lang="en-GB" sz="2800" b="1"/>
              <a:t>.</a:t>
            </a:r>
          </a:p>
        </p:txBody>
      </p:sp>
      <p:sp>
        <p:nvSpPr>
          <p:cNvPr id="3" name="TextBox 2">
            <a:extLst>
              <a:ext uri="{FF2B5EF4-FFF2-40B4-BE49-F238E27FC236}">
                <a16:creationId xmlns:a16="http://schemas.microsoft.com/office/drawing/2014/main" id="{314B48DC-032A-6115-AAA4-2804C7DDCA09}"/>
              </a:ext>
            </a:extLst>
          </p:cNvPr>
          <p:cNvSpPr txBox="1"/>
          <p:nvPr/>
        </p:nvSpPr>
        <p:spPr>
          <a:xfrm>
            <a:off x="1335315" y="1850832"/>
            <a:ext cx="9768114" cy="769441"/>
          </a:xfrm>
          <a:prstGeom prst="rect">
            <a:avLst/>
          </a:prstGeom>
          <a:noFill/>
        </p:spPr>
        <p:txBody>
          <a:bodyPr wrap="square" rtlCol="0">
            <a:spAutoFit/>
          </a:bodyPr>
          <a:lstStyle/>
          <a:p>
            <a:r>
              <a:rPr lang="en-GB" sz="4400" b="1"/>
              <a:t>You went out in the afternoon.</a:t>
            </a:r>
          </a:p>
        </p:txBody>
      </p:sp>
      <p:sp>
        <p:nvSpPr>
          <p:cNvPr id="4" name="TextBox 3">
            <a:extLst>
              <a:ext uri="{FF2B5EF4-FFF2-40B4-BE49-F238E27FC236}">
                <a16:creationId xmlns:a16="http://schemas.microsoft.com/office/drawing/2014/main" id="{124867F5-01AB-88D3-3C15-1556D1F69D0D}"/>
              </a:ext>
            </a:extLst>
          </p:cNvPr>
          <p:cNvSpPr txBox="1"/>
          <p:nvPr/>
        </p:nvSpPr>
        <p:spPr>
          <a:xfrm>
            <a:off x="1473201" y="2888158"/>
            <a:ext cx="8135257" cy="769441"/>
          </a:xfrm>
          <a:prstGeom prst="rect">
            <a:avLst/>
          </a:prstGeom>
          <a:noFill/>
        </p:spPr>
        <p:txBody>
          <a:bodyPr wrap="square" rtlCol="0">
            <a:spAutoFit/>
          </a:bodyPr>
          <a:lstStyle/>
          <a:p>
            <a:r>
              <a:rPr lang="en-GB" sz="4400"/>
              <a:t>_________ </a:t>
            </a:r>
            <a:r>
              <a:rPr lang="en-GB" sz="4400" err="1"/>
              <a:t>por</a:t>
            </a:r>
            <a:r>
              <a:rPr lang="en-GB" sz="4400"/>
              <a:t> la </a:t>
            </a:r>
            <a:r>
              <a:rPr lang="en-GB" sz="4400" err="1"/>
              <a:t>tarde</a:t>
            </a:r>
            <a:r>
              <a:rPr lang="en-GB" sz="4400"/>
              <a:t>.</a:t>
            </a:r>
          </a:p>
        </p:txBody>
      </p:sp>
      <p:sp>
        <p:nvSpPr>
          <p:cNvPr id="5" name="TextBox 4">
            <a:extLst>
              <a:ext uri="{FF2B5EF4-FFF2-40B4-BE49-F238E27FC236}">
                <a16:creationId xmlns:a16="http://schemas.microsoft.com/office/drawing/2014/main" id="{0C392196-E2C7-508B-AA63-367D913D777B}"/>
              </a:ext>
            </a:extLst>
          </p:cNvPr>
          <p:cNvSpPr txBox="1"/>
          <p:nvPr/>
        </p:nvSpPr>
        <p:spPr>
          <a:xfrm>
            <a:off x="1756229" y="2815403"/>
            <a:ext cx="2307771" cy="769441"/>
          </a:xfrm>
          <a:prstGeom prst="rect">
            <a:avLst/>
          </a:prstGeom>
          <a:noFill/>
        </p:spPr>
        <p:txBody>
          <a:bodyPr wrap="square" rtlCol="0">
            <a:spAutoFit/>
          </a:bodyPr>
          <a:lstStyle/>
          <a:p>
            <a:r>
              <a:rPr lang="en-GB" sz="4400" b="1" err="1">
                <a:solidFill>
                  <a:schemeClr val="tx2"/>
                </a:solidFill>
              </a:rPr>
              <a:t>Saliste</a:t>
            </a:r>
            <a:endParaRPr lang="en-GB" sz="4400" b="1">
              <a:solidFill>
                <a:schemeClr val="tx2"/>
              </a:solidFill>
            </a:endParaRPr>
          </a:p>
        </p:txBody>
      </p:sp>
      <p:sp>
        <p:nvSpPr>
          <p:cNvPr id="8" name="Rectangle: Rounded Corners 7">
            <a:extLst>
              <a:ext uri="{FF2B5EF4-FFF2-40B4-BE49-F238E27FC236}">
                <a16:creationId xmlns:a16="http://schemas.microsoft.com/office/drawing/2014/main" id="{CC570169-6985-1034-CADF-9A1E1586D517}"/>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to go out = </a:t>
            </a:r>
            <a:r>
              <a:rPr lang="en-GB" sz="2800" b="1" err="1">
                <a:solidFill>
                  <a:schemeClr val="tx1"/>
                </a:solidFill>
              </a:rPr>
              <a:t>salir</a:t>
            </a:r>
            <a:endParaRPr lang="en-GB" sz="2800" b="1">
              <a:solidFill>
                <a:schemeClr val="tx1"/>
              </a:solidFill>
            </a:endParaRPr>
          </a:p>
        </p:txBody>
      </p:sp>
      <p:sp>
        <p:nvSpPr>
          <p:cNvPr id="7" name="Rectangle: Rounded Corners 6">
            <a:extLst>
              <a:ext uri="{FF2B5EF4-FFF2-40B4-BE49-F238E27FC236}">
                <a16:creationId xmlns:a16="http://schemas.microsoft.com/office/drawing/2014/main" id="{50E97DC8-F67E-1D4D-4B49-A0B1904BE49B}"/>
              </a:ext>
            </a:extLst>
          </p:cNvPr>
          <p:cNvSpPr/>
          <p:nvPr/>
        </p:nvSpPr>
        <p:spPr>
          <a:xfrm>
            <a:off x="7609115" y="4673598"/>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a:t>
            </a:r>
            <a:r>
              <a:rPr lang="en-GB" sz="2800" b="1" err="1">
                <a:solidFill>
                  <a:schemeClr val="tx1"/>
                </a:solidFill>
              </a:rPr>
              <a:t>Necesitas</a:t>
            </a:r>
            <a:r>
              <a:rPr lang="en-GB" sz="2800" b="1">
                <a:solidFill>
                  <a:schemeClr val="tx1"/>
                </a:solidFill>
              </a:rPr>
              <a:t> </a:t>
            </a:r>
            <a:r>
              <a:rPr lang="en-GB" sz="2800" b="1" err="1">
                <a:solidFill>
                  <a:schemeClr val="tx1"/>
                </a:solidFill>
              </a:rPr>
              <a:t>ayuda</a:t>
            </a:r>
            <a:r>
              <a:rPr lang="en-GB" sz="2800" b="1">
                <a:solidFill>
                  <a:schemeClr val="tx1"/>
                </a:solidFill>
              </a:rPr>
              <a:t>?</a:t>
            </a:r>
          </a:p>
        </p:txBody>
      </p:sp>
      <p:sp>
        <p:nvSpPr>
          <p:cNvPr id="9" name="Rounded Rectangle 11">
            <a:extLst>
              <a:ext uri="{FF2B5EF4-FFF2-40B4-BE49-F238E27FC236}">
                <a16:creationId xmlns:a16="http://schemas.microsoft.com/office/drawing/2014/main" id="{37DA4768-6975-958A-848A-17181393EA7B}"/>
              </a:ext>
            </a:extLst>
          </p:cNvPr>
          <p:cNvSpPr/>
          <p:nvPr/>
        </p:nvSpPr>
        <p:spPr>
          <a:xfrm>
            <a:off x="10585574" y="258166"/>
            <a:ext cx="1342570"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itle 1">
            <a:extLst>
              <a:ext uri="{FF2B5EF4-FFF2-40B4-BE49-F238E27FC236}">
                <a16:creationId xmlns:a16="http://schemas.microsoft.com/office/drawing/2014/main" id="{3DAD0012-3FCD-5D68-8290-BDD3E5E6D328}"/>
              </a:ext>
            </a:extLst>
          </p:cNvPr>
          <p:cNvSpPr txBox="1">
            <a:spLocks/>
          </p:cNvSpPr>
          <p:nvPr/>
        </p:nvSpPr>
        <p:spPr>
          <a:xfrm>
            <a:off x="10727089" y="271365"/>
            <a:ext cx="1342570" cy="400919"/>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a:lstStyle>
          <a:p>
            <a:r>
              <a:rPr lang="en-GB" sz="2000" err="1">
                <a:solidFill>
                  <a:schemeClr val="bg1"/>
                </a:solidFill>
              </a:rPr>
              <a:t>escribir</a:t>
            </a:r>
            <a:endParaRPr lang="en-GB" sz="2000">
              <a:solidFill>
                <a:schemeClr val="bg1"/>
              </a:solidFill>
            </a:endParaRPr>
          </a:p>
        </p:txBody>
      </p:sp>
    </p:spTree>
    <p:extLst>
      <p:ext uri="{BB962C8B-B14F-4D97-AF65-F5344CB8AC3E}">
        <p14:creationId xmlns:p14="http://schemas.microsoft.com/office/powerpoint/2010/main" val="7777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EC3-9CDB-AB69-9FA1-7F1B13B09F00}"/>
              </a:ext>
            </a:extLst>
          </p:cNvPr>
          <p:cNvSpPr txBox="1"/>
          <p:nvPr/>
        </p:nvSpPr>
        <p:spPr>
          <a:xfrm>
            <a:off x="399143" y="362857"/>
            <a:ext cx="4223657" cy="523220"/>
          </a:xfrm>
          <a:prstGeom prst="rect">
            <a:avLst/>
          </a:prstGeom>
          <a:noFill/>
        </p:spPr>
        <p:txBody>
          <a:bodyPr wrap="square" rtlCol="0">
            <a:spAutoFit/>
          </a:bodyPr>
          <a:lstStyle/>
          <a:p>
            <a:r>
              <a:rPr lang="en-GB" sz="2800" b="1" err="1"/>
              <a:t>Completa</a:t>
            </a:r>
            <a:r>
              <a:rPr lang="en-GB" sz="2800" b="1"/>
              <a:t> las </a:t>
            </a:r>
            <a:r>
              <a:rPr lang="en-GB" sz="2800" b="1" err="1"/>
              <a:t>frases</a:t>
            </a:r>
            <a:r>
              <a:rPr lang="en-GB" sz="2800" b="1"/>
              <a:t>.</a:t>
            </a:r>
          </a:p>
        </p:txBody>
      </p:sp>
      <p:sp>
        <p:nvSpPr>
          <p:cNvPr id="3" name="TextBox 2">
            <a:extLst>
              <a:ext uri="{FF2B5EF4-FFF2-40B4-BE49-F238E27FC236}">
                <a16:creationId xmlns:a16="http://schemas.microsoft.com/office/drawing/2014/main" id="{314B48DC-032A-6115-AAA4-2804C7DDCA09}"/>
              </a:ext>
            </a:extLst>
          </p:cNvPr>
          <p:cNvSpPr txBox="1"/>
          <p:nvPr/>
        </p:nvSpPr>
        <p:spPr>
          <a:xfrm>
            <a:off x="1335315" y="1850832"/>
            <a:ext cx="9768114" cy="769441"/>
          </a:xfrm>
          <a:prstGeom prst="rect">
            <a:avLst/>
          </a:prstGeom>
          <a:noFill/>
        </p:spPr>
        <p:txBody>
          <a:bodyPr wrap="square" rtlCol="0">
            <a:spAutoFit/>
          </a:bodyPr>
          <a:lstStyle/>
          <a:p>
            <a:r>
              <a:rPr lang="en-GB" sz="4400" b="1"/>
              <a:t>I decided to do exercise.</a:t>
            </a:r>
          </a:p>
        </p:txBody>
      </p:sp>
      <p:sp>
        <p:nvSpPr>
          <p:cNvPr id="4" name="TextBox 3">
            <a:extLst>
              <a:ext uri="{FF2B5EF4-FFF2-40B4-BE49-F238E27FC236}">
                <a16:creationId xmlns:a16="http://schemas.microsoft.com/office/drawing/2014/main" id="{124867F5-01AB-88D3-3C15-1556D1F69D0D}"/>
              </a:ext>
            </a:extLst>
          </p:cNvPr>
          <p:cNvSpPr txBox="1"/>
          <p:nvPr/>
        </p:nvSpPr>
        <p:spPr>
          <a:xfrm>
            <a:off x="1473201" y="2888158"/>
            <a:ext cx="8135257" cy="769441"/>
          </a:xfrm>
          <a:prstGeom prst="rect">
            <a:avLst/>
          </a:prstGeom>
          <a:noFill/>
        </p:spPr>
        <p:txBody>
          <a:bodyPr wrap="square" rtlCol="0">
            <a:spAutoFit/>
          </a:bodyPr>
          <a:lstStyle/>
          <a:p>
            <a:r>
              <a:rPr lang="en-GB" sz="4400"/>
              <a:t>_________ </a:t>
            </a:r>
            <a:r>
              <a:rPr lang="en-GB" sz="4400" err="1"/>
              <a:t>hacer</a:t>
            </a:r>
            <a:r>
              <a:rPr lang="en-GB" sz="4400"/>
              <a:t> </a:t>
            </a:r>
            <a:r>
              <a:rPr lang="en-GB" sz="4400" err="1"/>
              <a:t>ejercicio</a:t>
            </a:r>
            <a:r>
              <a:rPr lang="en-GB" sz="4400"/>
              <a:t>.</a:t>
            </a:r>
          </a:p>
        </p:txBody>
      </p:sp>
      <p:sp>
        <p:nvSpPr>
          <p:cNvPr id="5" name="TextBox 4">
            <a:extLst>
              <a:ext uri="{FF2B5EF4-FFF2-40B4-BE49-F238E27FC236}">
                <a16:creationId xmlns:a16="http://schemas.microsoft.com/office/drawing/2014/main" id="{0C392196-E2C7-508B-AA63-367D913D777B}"/>
              </a:ext>
            </a:extLst>
          </p:cNvPr>
          <p:cNvSpPr txBox="1"/>
          <p:nvPr/>
        </p:nvSpPr>
        <p:spPr>
          <a:xfrm>
            <a:off x="1756229" y="2815403"/>
            <a:ext cx="2307771" cy="769441"/>
          </a:xfrm>
          <a:prstGeom prst="rect">
            <a:avLst/>
          </a:prstGeom>
          <a:noFill/>
        </p:spPr>
        <p:txBody>
          <a:bodyPr wrap="square" rtlCol="0">
            <a:spAutoFit/>
          </a:bodyPr>
          <a:lstStyle/>
          <a:p>
            <a:r>
              <a:rPr lang="en-GB" sz="4400" b="1" err="1">
                <a:solidFill>
                  <a:schemeClr val="tx2"/>
                </a:solidFill>
              </a:rPr>
              <a:t>Decidí</a:t>
            </a:r>
            <a:endParaRPr lang="en-GB" sz="4400" b="1">
              <a:solidFill>
                <a:schemeClr val="tx2"/>
              </a:solidFill>
            </a:endParaRPr>
          </a:p>
        </p:txBody>
      </p:sp>
      <p:sp>
        <p:nvSpPr>
          <p:cNvPr id="8" name="Rectangle: Rounded Corners 7">
            <a:extLst>
              <a:ext uri="{FF2B5EF4-FFF2-40B4-BE49-F238E27FC236}">
                <a16:creationId xmlns:a16="http://schemas.microsoft.com/office/drawing/2014/main" id="{CC570169-6985-1034-CADF-9A1E1586D517}"/>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to decide = </a:t>
            </a:r>
            <a:r>
              <a:rPr lang="en-GB" sz="2800" b="1" err="1">
                <a:solidFill>
                  <a:schemeClr val="tx1"/>
                </a:solidFill>
              </a:rPr>
              <a:t>decidir</a:t>
            </a:r>
            <a:endParaRPr lang="en-GB" sz="2800" b="1">
              <a:solidFill>
                <a:schemeClr val="tx1"/>
              </a:solidFill>
            </a:endParaRPr>
          </a:p>
        </p:txBody>
      </p:sp>
      <p:sp>
        <p:nvSpPr>
          <p:cNvPr id="7" name="Rectangle: Rounded Corners 6">
            <a:extLst>
              <a:ext uri="{FF2B5EF4-FFF2-40B4-BE49-F238E27FC236}">
                <a16:creationId xmlns:a16="http://schemas.microsoft.com/office/drawing/2014/main" id="{50E97DC8-F67E-1D4D-4B49-A0B1904BE49B}"/>
              </a:ext>
            </a:extLst>
          </p:cNvPr>
          <p:cNvSpPr/>
          <p:nvPr/>
        </p:nvSpPr>
        <p:spPr>
          <a:xfrm>
            <a:off x="7609115" y="4673598"/>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a:t>
            </a:r>
            <a:r>
              <a:rPr lang="en-GB" sz="2800" b="1" err="1">
                <a:solidFill>
                  <a:schemeClr val="tx1"/>
                </a:solidFill>
              </a:rPr>
              <a:t>Necesitas</a:t>
            </a:r>
            <a:r>
              <a:rPr lang="en-GB" sz="2800" b="1">
                <a:solidFill>
                  <a:schemeClr val="tx1"/>
                </a:solidFill>
              </a:rPr>
              <a:t> </a:t>
            </a:r>
            <a:r>
              <a:rPr lang="en-GB" sz="2800" b="1" err="1">
                <a:solidFill>
                  <a:schemeClr val="tx1"/>
                </a:solidFill>
              </a:rPr>
              <a:t>ayuda</a:t>
            </a:r>
            <a:r>
              <a:rPr lang="en-GB" sz="2800" b="1">
                <a:solidFill>
                  <a:schemeClr val="tx1"/>
                </a:solidFill>
              </a:rPr>
              <a:t>?</a:t>
            </a:r>
          </a:p>
        </p:txBody>
      </p:sp>
      <p:sp>
        <p:nvSpPr>
          <p:cNvPr id="6" name="Rounded Rectangle 11">
            <a:extLst>
              <a:ext uri="{FF2B5EF4-FFF2-40B4-BE49-F238E27FC236}">
                <a16:creationId xmlns:a16="http://schemas.microsoft.com/office/drawing/2014/main" id="{8212E92E-583D-2106-1699-C84F742F22C3}"/>
              </a:ext>
            </a:extLst>
          </p:cNvPr>
          <p:cNvSpPr/>
          <p:nvPr/>
        </p:nvSpPr>
        <p:spPr>
          <a:xfrm>
            <a:off x="10585574" y="258166"/>
            <a:ext cx="1342570"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itle 1">
            <a:extLst>
              <a:ext uri="{FF2B5EF4-FFF2-40B4-BE49-F238E27FC236}">
                <a16:creationId xmlns:a16="http://schemas.microsoft.com/office/drawing/2014/main" id="{C60111AF-237F-41DB-2DCE-73F70DD629AA}"/>
              </a:ext>
            </a:extLst>
          </p:cNvPr>
          <p:cNvSpPr txBox="1">
            <a:spLocks/>
          </p:cNvSpPr>
          <p:nvPr/>
        </p:nvSpPr>
        <p:spPr>
          <a:xfrm>
            <a:off x="10727089" y="271365"/>
            <a:ext cx="1342570" cy="400919"/>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a:lstStyle>
          <a:p>
            <a:r>
              <a:rPr lang="en-GB" sz="2000" err="1">
                <a:solidFill>
                  <a:schemeClr val="bg1"/>
                </a:solidFill>
              </a:rPr>
              <a:t>escribir</a:t>
            </a:r>
            <a:endParaRPr lang="en-GB" sz="2000">
              <a:solidFill>
                <a:schemeClr val="bg1"/>
              </a:solidFill>
            </a:endParaRPr>
          </a:p>
        </p:txBody>
      </p:sp>
    </p:spTree>
    <p:extLst>
      <p:ext uri="{BB962C8B-B14F-4D97-AF65-F5344CB8AC3E}">
        <p14:creationId xmlns:p14="http://schemas.microsoft.com/office/powerpoint/2010/main" val="252622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EC3-9CDB-AB69-9FA1-7F1B13B09F00}"/>
              </a:ext>
            </a:extLst>
          </p:cNvPr>
          <p:cNvSpPr txBox="1"/>
          <p:nvPr/>
        </p:nvSpPr>
        <p:spPr>
          <a:xfrm>
            <a:off x="399143" y="362857"/>
            <a:ext cx="4223657" cy="523220"/>
          </a:xfrm>
          <a:prstGeom prst="rect">
            <a:avLst/>
          </a:prstGeom>
          <a:noFill/>
        </p:spPr>
        <p:txBody>
          <a:bodyPr wrap="square" rtlCol="0">
            <a:spAutoFit/>
          </a:bodyPr>
          <a:lstStyle/>
          <a:p>
            <a:r>
              <a:rPr lang="en-GB" sz="2800" b="1" err="1"/>
              <a:t>Completa</a:t>
            </a:r>
            <a:r>
              <a:rPr lang="en-GB" sz="2800" b="1"/>
              <a:t> las </a:t>
            </a:r>
            <a:r>
              <a:rPr lang="en-GB" sz="2800" b="1" err="1"/>
              <a:t>frases</a:t>
            </a:r>
            <a:r>
              <a:rPr lang="en-GB" sz="2800" b="1"/>
              <a:t>.</a:t>
            </a:r>
          </a:p>
        </p:txBody>
      </p:sp>
      <p:sp>
        <p:nvSpPr>
          <p:cNvPr id="3" name="TextBox 2">
            <a:extLst>
              <a:ext uri="{FF2B5EF4-FFF2-40B4-BE49-F238E27FC236}">
                <a16:creationId xmlns:a16="http://schemas.microsoft.com/office/drawing/2014/main" id="{314B48DC-032A-6115-AAA4-2804C7DDCA09}"/>
              </a:ext>
            </a:extLst>
          </p:cNvPr>
          <p:cNvSpPr txBox="1"/>
          <p:nvPr/>
        </p:nvSpPr>
        <p:spPr>
          <a:xfrm>
            <a:off x="1335315" y="1850832"/>
            <a:ext cx="9768114" cy="769441"/>
          </a:xfrm>
          <a:prstGeom prst="rect">
            <a:avLst/>
          </a:prstGeom>
          <a:noFill/>
        </p:spPr>
        <p:txBody>
          <a:bodyPr wrap="square" rtlCol="0">
            <a:spAutoFit/>
          </a:bodyPr>
          <a:lstStyle/>
          <a:p>
            <a:r>
              <a:rPr lang="en-GB" sz="4400" b="1"/>
              <a:t>You lost your mobile phone.</a:t>
            </a:r>
          </a:p>
        </p:txBody>
      </p:sp>
      <p:sp>
        <p:nvSpPr>
          <p:cNvPr id="4" name="TextBox 3">
            <a:extLst>
              <a:ext uri="{FF2B5EF4-FFF2-40B4-BE49-F238E27FC236}">
                <a16:creationId xmlns:a16="http://schemas.microsoft.com/office/drawing/2014/main" id="{124867F5-01AB-88D3-3C15-1556D1F69D0D}"/>
              </a:ext>
            </a:extLst>
          </p:cNvPr>
          <p:cNvSpPr txBox="1"/>
          <p:nvPr/>
        </p:nvSpPr>
        <p:spPr>
          <a:xfrm>
            <a:off x="1473201" y="2888158"/>
            <a:ext cx="8135257" cy="769441"/>
          </a:xfrm>
          <a:prstGeom prst="rect">
            <a:avLst/>
          </a:prstGeom>
          <a:noFill/>
        </p:spPr>
        <p:txBody>
          <a:bodyPr wrap="square" rtlCol="0">
            <a:spAutoFit/>
          </a:bodyPr>
          <a:lstStyle/>
          <a:p>
            <a:r>
              <a:rPr lang="en-GB" sz="4400"/>
              <a:t>_________ </a:t>
            </a:r>
            <a:r>
              <a:rPr lang="en-GB" sz="4400" err="1"/>
              <a:t>tu</a:t>
            </a:r>
            <a:r>
              <a:rPr lang="en-GB" sz="4400"/>
              <a:t> </a:t>
            </a:r>
            <a:r>
              <a:rPr lang="en-GB" sz="4400" err="1"/>
              <a:t>móvil</a:t>
            </a:r>
            <a:r>
              <a:rPr lang="en-GB" sz="4400"/>
              <a:t>.</a:t>
            </a:r>
          </a:p>
        </p:txBody>
      </p:sp>
      <p:sp>
        <p:nvSpPr>
          <p:cNvPr id="5" name="TextBox 4">
            <a:extLst>
              <a:ext uri="{FF2B5EF4-FFF2-40B4-BE49-F238E27FC236}">
                <a16:creationId xmlns:a16="http://schemas.microsoft.com/office/drawing/2014/main" id="{0C392196-E2C7-508B-AA63-367D913D777B}"/>
              </a:ext>
            </a:extLst>
          </p:cNvPr>
          <p:cNvSpPr txBox="1"/>
          <p:nvPr/>
        </p:nvSpPr>
        <p:spPr>
          <a:xfrm>
            <a:off x="1473201" y="2815587"/>
            <a:ext cx="2953657" cy="769441"/>
          </a:xfrm>
          <a:prstGeom prst="rect">
            <a:avLst/>
          </a:prstGeom>
          <a:noFill/>
        </p:spPr>
        <p:txBody>
          <a:bodyPr wrap="square" rtlCol="0">
            <a:spAutoFit/>
          </a:bodyPr>
          <a:lstStyle/>
          <a:p>
            <a:r>
              <a:rPr lang="en-GB" sz="4400" b="1" err="1">
                <a:solidFill>
                  <a:schemeClr val="tx2"/>
                </a:solidFill>
              </a:rPr>
              <a:t>Perdiste</a:t>
            </a:r>
            <a:endParaRPr lang="en-GB" sz="4400" b="1">
              <a:solidFill>
                <a:schemeClr val="tx2"/>
              </a:solidFill>
            </a:endParaRPr>
          </a:p>
        </p:txBody>
      </p:sp>
      <p:sp>
        <p:nvSpPr>
          <p:cNvPr id="8" name="Rectangle: Rounded Corners 7">
            <a:extLst>
              <a:ext uri="{FF2B5EF4-FFF2-40B4-BE49-F238E27FC236}">
                <a16:creationId xmlns:a16="http://schemas.microsoft.com/office/drawing/2014/main" id="{CC570169-6985-1034-CADF-9A1E1586D517}"/>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to lose = </a:t>
            </a:r>
            <a:r>
              <a:rPr lang="en-GB" sz="2800" b="1" err="1">
                <a:solidFill>
                  <a:schemeClr val="tx1"/>
                </a:solidFill>
              </a:rPr>
              <a:t>perder</a:t>
            </a:r>
            <a:endParaRPr lang="en-GB" sz="2800" b="1">
              <a:solidFill>
                <a:schemeClr val="tx1"/>
              </a:solidFill>
            </a:endParaRPr>
          </a:p>
        </p:txBody>
      </p:sp>
      <p:sp>
        <p:nvSpPr>
          <p:cNvPr id="7" name="Rectangle: Rounded Corners 6">
            <a:extLst>
              <a:ext uri="{FF2B5EF4-FFF2-40B4-BE49-F238E27FC236}">
                <a16:creationId xmlns:a16="http://schemas.microsoft.com/office/drawing/2014/main" id="{50E97DC8-F67E-1D4D-4B49-A0B1904BE49B}"/>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a:t>
            </a:r>
            <a:r>
              <a:rPr lang="en-GB" sz="2800" b="1" err="1">
                <a:solidFill>
                  <a:schemeClr val="tx1"/>
                </a:solidFill>
              </a:rPr>
              <a:t>Necesitas</a:t>
            </a:r>
            <a:r>
              <a:rPr lang="en-GB" sz="2800" b="1">
                <a:solidFill>
                  <a:schemeClr val="tx1"/>
                </a:solidFill>
              </a:rPr>
              <a:t> </a:t>
            </a:r>
            <a:r>
              <a:rPr lang="en-GB" sz="2800" b="1" err="1">
                <a:solidFill>
                  <a:schemeClr val="tx1"/>
                </a:solidFill>
              </a:rPr>
              <a:t>ayuda</a:t>
            </a:r>
            <a:r>
              <a:rPr lang="en-GB" sz="2800" b="1">
                <a:solidFill>
                  <a:schemeClr val="tx1"/>
                </a:solidFill>
              </a:rPr>
              <a:t>?</a:t>
            </a:r>
          </a:p>
        </p:txBody>
      </p:sp>
      <p:sp>
        <p:nvSpPr>
          <p:cNvPr id="6" name="Rounded Rectangle 11">
            <a:extLst>
              <a:ext uri="{FF2B5EF4-FFF2-40B4-BE49-F238E27FC236}">
                <a16:creationId xmlns:a16="http://schemas.microsoft.com/office/drawing/2014/main" id="{BA2DF66F-E87F-75F4-998E-8DCB5A3F0067}"/>
              </a:ext>
            </a:extLst>
          </p:cNvPr>
          <p:cNvSpPr/>
          <p:nvPr/>
        </p:nvSpPr>
        <p:spPr>
          <a:xfrm>
            <a:off x="10585574" y="258166"/>
            <a:ext cx="1342570"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itle 1">
            <a:extLst>
              <a:ext uri="{FF2B5EF4-FFF2-40B4-BE49-F238E27FC236}">
                <a16:creationId xmlns:a16="http://schemas.microsoft.com/office/drawing/2014/main" id="{DB5011AD-2BDF-2350-9AF1-FFC34E89DB8D}"/>
              </a:ext>
            </a:extLst>
          </p:cNvPr>
          <p:cNvSpPr txBox="1">
            <a:spLocks/>
          </p:cNvSpPr>
          <p:nvPr/>
        </p:nvSpPr>
        <p:spPr>
          <a:xfrm>
            <a:off x="10727089" y="271365"/>
            <a:ext cx="1342570" cy="400919"/>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a:lstStyle>
          <a:p>
            <a:r>
              <a:rPr lang="en-GB" sz="2000" err="1">
                <a:solidFill>
                  <a:schemeClr val="bg1"/>
                </a:solidFill>
              </a:rPr>
              <a:t>escribir</a:t>
            </a:r>
            <a:endParaRPr lang="en-GB" sz="2000">
              <a:solidFill>
                <a:schemeClr val="bg1"/>
              </a:solidFill>
            </a:endParaRPr>
          </a:p>
        </p:txBody>
      </p:sp>
    </p:spTree>
    <p:extLst>
      <p:ext uri="{BB962C8B-B14F-4D97-AF65-F5344CB8AC3E}">
        <p14:creationId xmlns:p14="http://schemas.microsoft.com/office/powerpoint/2010/main" val="386364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EC3-9CDB-AB69-9FA1-7F1B13B09F00}"/>
              </a:ext>
            </a:extLst>
          </p:cNvPr>
          <p:cNvSpPr txBox="1"/>
          <p:nvPr/>
        </p:nvSpPr>
        <p:spPr>
          <a:xfrm>
            <a:off x="399143" y="362857"/>
            <a:ext cx="4223657" cy="523220"/>
          </a:xfrm>
          <a:prstGeom prst="rect">
            <a:avLst/>
          </a:prstGeom>
          <a:noFill/>
        </p:spPr>
        <p:txBody>
          <a:bodyPr wrap="square" rtlCol="0">
            <a:spAutoFit/>
          </a:bodyPr>
          <a:lstStyle/>
          <a:p>
            <a:r>
              <a:rPr lang="en-GB" sz="2800" b="1" err="1"/>
              <a:t>Completa</a:t>
            </a:r>
            <a:r>
              <a:rPr lang="en-GB" sz="2800" b="1"/>
              <a:t> las </a:t>
            </a:r>
            <a:r>
              <a:rPr lang="en-GB" sz="2800" b="1" err="1"/>
              <a:t>frases</a:t>
            </a:r>
            <a:r>
              <a:rPr lang="en-GB" sz="2800" b="1"/>
              <a:t>.</a:t>
            </a:r>
          </a:p>
        </p:txBody>
      </p:sp>
      <p:sp>
        <p:nvSpPr>
          <p:cNvPr id="3" name="TextBox 2">
            <a:extLst>
              <a:ext uri="{FF2B5EF4-FFF2-40B4-BE49-F238E27FC236}">
                <a16:creationId xmlns:a16="http://schemas.microsoft.com/office/drawing/2014/main" id="{314B48DC-032A-6115-AAA4-2804C7DDCA09}"/>
              </a:ext>
            </a:extLst>
          </p:cNvPr>
          <p:cNvSpPr txBox="1"/>
          <p:nvPr/>
        </p:nvSpPr>
        <p:spPr>
          <a:xfrm>
            <a:off x="1335315" y="1850832"/>
            <a:ext cx="9768114" cy="769441"/>
          </a:xfrm>
          <a:prstGeom prst="rect">
            <a:avLst/>
          </a:prstGeom>
          <a:noFill/>
        </p:spPr>
        <p:txBody>
          <a:bodyPr wrap="square" rtlCol="0">
            <a:spAutoFit/>
          </a:bodyPr>
          <a:lstStyle/>
          <a:p>
            <a:r>
              <a:rPr lang="en-GB" sz="4400" b="1"/>
              <a:t>I sold the tickets.</a:t>
            </a:r>
          </a:p>
        </p:txBody>
      </p:sp>
      <p:sp>
        <p:nvSpPr>
          <p:cNvPr id="4" name="TextBox 3">
            <a:extLst>
              <a:ext uri="{FF2B5EF4-FFF2-40B4-BE49-F238E27FC236}">
                <a16:creationId xmlns:a16="http://schemas.microsoft.com/office/drawing/2014/main" id="{124867F5-01AB-88D3-3C15-1556D1F69D0D}"/>
              </a:ext>
            </a:extLst>
          </p:cNvPr>
          <p:cNvSpPr txBox="1"/>
          <p:nvPr/>
        </p:nvSpPr>
        <p:spPr>
          <a:xfrm>
            <a:off x="1473201" y="2888158"/>
            <a:ext cx="8135257" cy="769441"/>
          </a:xfrm>
          <a:prstGeom prst="rect">
            <a:avLst/>
          </a:prstGeom>
          <a:noFill/>
        </p:spPr>
        <p:txBody>
          <a:bodyPr wrap="square" rtlCol="0">
            <a:spAutoFit/>
          </a:bodyPr>
          <a:lstStyle/>
          <a:p>
            <a:r>
              <a:rPr lang="en-GB" sz="4400"/>
              <a:t>_______ las entradas.</a:t>
            </a:r>
          </a:p>
        </p:txBody>
      </p:sp>
      <p:sp>
        <p:nvSpPr>
          <p:cNvPr id="5" name="TextBox 4">
            <a:extLst>
              <a:ext uri="{FF2B5EF4-FFF2-40B4-BE49-F238E27FC236}">
                <a16:creationId xmlns:a16="http://schemas.microsoft.com/office/drawing/2014/main" id="{0C392196-E2C7-508B-AA63-367D913D777B}"/>
              </a:ext>
            </a:extLst>
          </p:cNvPr>
          <p:cNvSpPr txBox="1"/>
          <p:nvPr/>
        </p:nvSpPr>
        <p:spPr>
          <a:xfrm>
            <a:off x="1473201" y="2815587"/>
            <a:ext cx="2235199" cy="769441"/>
          </a:xfrm>
          <a:prstGeom prst="rect">
            <a:avLst/>
          </a:prstGeom>
          <a:noFill/>
        </p:spPr>
        <p:txBody>
          <a:bodyPr wrap="square" rtlCol="0">
            <a:spAutoFit/>
          </a:bodyPr>
          <a:lstStyle/>
          <a:p>
            <a:r>
              <a:rPr lang="en-GB" sz="4400" b="1" err="1">
                <a:solidFill>
                  <a:schemeClr val="tx2"/>
                </a:solidFill>
              </a:rPr>
              <a:t>Vendí</a:t>
            </a:r>
            <a:endParaRPr lang="en-GB" sz="4400" b="1">
              <a:solidFill>
                <a:schemeClr val="tx2"/>
              </a:solidFill>
            </a:endParaRPr>
          </a:p>
        </p:txBody>
      </p:sp>
      <p:sp>
        <p:nvSpPr>
          <p:cNvPr id="8" name="Rectangle: Rounded Corners 7">
            <a:extLst>
              <a:ext uri="{FF2B5EF4-FFF2-40B4-BE49-F238E27FC236}">
                <a16:creationId xmlns:a16="http://schemas.microsoft.com/office/drawing/2014/main" id="{CC570169-6985-1034-CADF-9A1E1586D517}"/>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to sell = vender</a:t>
            </a:r>
          </a:p>
        </p:txBody>
      </p:sp>
      <p:sp>
        <p:nvSpPr>
          <p:cNvPr id="7" name="Rectangle: Rounded Corners 6">
            <a:extLst>
              <a:ext uri="{FF2B5EF4-FFF2-40B4-BE49-F238E27FC236}">
                <a16:creationId xmlns:a16="http://schemas.microsoft.com/office/drawing/2014/main" id="{50E97DC8-F67E-1D4D-4B49-A0B1904BE49B}"/>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a:t>
            </a:r>
            <a:r>
              <a:rPr lang="en-GB" sz="2800" b="1" err="1">
                <a:solidFill>
                  <a:schemeClr val="tx1"/>
                </a:solidFill>
              </a:rPr>
              <a:t>Necesitas</a:t>
            </a:r>
            <a:r>
              <a:rPr lang="en-GB" sz="2800" b="1">
                <a:solidFill>
                  <a:schemeClr val="tx1"/>
                </a:solidFill>
              </a:rPr>
              <a:t> </a:t>
            </a:r>
            <a:r>
              <a:rPr lang="en-GB" sz="2800" b="1" err="1">
                <a:solidFill>
                  <a:schemeClr val="tx1"/>
                </a:solidFill>
              </a:rPr>
              <a:t>ayuda</a:t>
            </a:r>
            <a:r>
              <a:rPr lang="en-GB" sz="2800" b="1">
                <a:solidFill>
                  <a:schemeClr val="tx1"/>
                </a:solidFill>
              </a:rPr>
              <a:t>?</a:t>
            </a:r>
          </a:p>
        </p:txBody>
      </p:sp>
      <p:sp>
        <p:nvSpPr>
          <p:cNvPr id="6" name="Rounded Rectangle 11">
            <a:extLst>
              <a:ext uri="{FF2B5EF4-FFF2-40B4-BE49-F238E27FC236}">
                <a16:creationId xmlns:a16="http://schemas.microsoft.com/office/drawing/2014/main" id="{A501DD88-F715-92AE-7970-56E647A66B14}"/>
              </a:ext>
            </a:extLst>
          </p:cNvPr>
          <p:cNvSpPr/>
          <p:nvPr/>
        </p:nvSpPr>
        <p:spPr>
          <a:xfrm>
            <a:off x="10585574" y="258166"/>
            <a:ext cx="1342570"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itle 1">
            <a:extLst>
              <a:ext uri="{FF2B5EF4-FFF2-40B4-BE49-F238E27FC236}">
                <a16:creationId xmlns:a16="http://schemas.microsoft.com/office/drawing/2014/main" id="{D78BE87E-625B-BDD2-DB69-D6B74E2C8149}"/>
              </a:ext>
            </a:extLst>
          </p:cNvPr>
          <p:cNvSpPr txBox="1">
            <a:spLocks/>
          </p:cNvSpPr>
          <p:nvPr/>
        </p:nvSpPr>
        <p:spPr>
          <a:xfrm>
            <a:off x="10727089" y="271365"/>
            <a:ext cx="1342570" cy="400919"/>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a:lstStyle>
          <a:p>
            <a:r>
              <a:rPr lang="en-GB" sz="2000" err="1">
                <a:solidFill>
                  <a:schemeClr val="bg1"/>
                </a:solidFill>
              </a:rPr>
              <a:t>escribir</a:t>
            </a:r>
            <a:endParaRPr lang="en-GB" sz="2000">
              <a:solidFill>
                <a:schemeClr val="bg1"/>
              </a:solidFill>
            </a:endParaRPr>
          </a:p>
        </p:txBody>
      </p:sp>
    </p:spTree>
    <p:extLst>
      <p:ext uri="{BB962C8B-B14F-4D97-AF65-F5344CB8AC3E}">
        <p14:creationId xmlns:p14="http://schemas.microsoft.com/office/powerpoint/2010/main" val="6210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EC3-9CDB-AB69-9FA1-7F1B13B09F00}"/>
              </a:ext>
            </a:extLst>
          </p:cNvPr>
          <p:cNvSpPr txBox="1"/>
          <p:nvPr/>
        </p:nvSpPr>
        <p:spPr>
          <a:xfrm>
            <a:off x="399143" y="362857"/>
            <a:ext cx="4223657" cy="523220"/>
          </a:xfrm>
          <a:prstGeom prst="rect">
            <a:avLst/>
          </a:prstGeom>
          <a:noFill/>
        </p:spPr>
        <p:txBody>
          <a:bodyPr wrap="square" rtlCol="0">
            <a:spAutoFit/>
          </a:bodyPr>
          <a:lstStyle/>
          <a:p>
            <a:r>
              <a:rPr lang="en-GB" sz="2800" b="1" err="1"/>
              <a:t>Completa</a:t>
            </a:r>
            <a:r>
              <a:rPr lang="en-GB" sz="2800" b="1"/>
              <a:t> las </a:t>
            </a:r>
            <a:r>
              <a:rPr lang="en-GB" sz="2800" b="1" err="1"/>
              <a:t>frases</a:t>
            </a:r>
            <a:r>
              <a:rPr lang="en-GB" sz="2800" b="1"/>
              <a:t>.</a:t>
            </a:r>
          </a:p>
        </p:txBody>
      </p:sp>
      <p:sp>
        <p:nvSpPr>
          <p:cNvPr id="3" name="TextBox 2">
            <a:extLst>
              <a:ext uri="{FF2B5EF4-FFF2-40B4-BE49-F238E27FC236}">
                <a16:creationId xmlns:a16="http://schemas.microsoft.com/office/drawing/2014/main" id="{314B48DC-032A-6115-AAA4-2804C7DDCA09}"/>
              </a:ext>
            </a:extLst>
          </p:cNvPr>
          <p:cNvSpPr txBox="1"/>
          <p:nvPr/>
        </p:nvSpPr>
        <p:spPr>
          <a:xfrm>
            <a:off x="1335315" y="1850832"/>
            <a:ext cx="9768114" cy="769441"/>
          </a:xfrm>
          <a:prstGeom prst="rect">
            <a:avLst/>
          </a:prstGeom>
          <a:noFill/>
        </p:spPr>
        <p:txBody>
          <a:bodyPr wrap="square" rtlCol="0">
            <a:spAutoFit/>
          </a:bodyPr>
          <a:lstStyle/>
          <a:p>
            <a:r>
              <a:rPr lang="en-GB" sz="4400" b="1"/>
              <a:t>I decided to help at home.</a:t>
            </a:r>
          </a:p>
        </p:txBody>
      </p:sp>
      <p:sp>
        <p:nvSpPr>
          <p:cNvPr id="4" name="TextBox 3">
            <a:extLst>
              <a:ext uri="{FF2B5EF4-FFF2-40B4-BE49-F238E27FC236}">
                <a16:creationId xmlns:a16="http://schemas.microsoft.com/office/drawing/2014/main" id="{124867F5-01AB-88D3-3C15-1556D1F69D0D}"/>
              </a:ext>
            </a:extLst>
          </p:cNvPr>
          <p:cNvSpPr txBox="1"/>
          <p:nvPr/>
        </p:nvSpPr>
        <p:spPr>
          <a:xfrm>
            <a:off x="1473201" y="2888158"/>
            <a:ext cx="8135257" cy="769441"/>
          </a:xfrm>
          <a:prstGeom prst="rect">
            <a:avLst/>
          </a:prstGeom>
          <a:noFill/>
        </p:spPr>
        <p:txBody>
          <a:bodyPr wrap="square" rtlCol="0">
            <a:spAutoFit/>
          </a:bodyPr>
          <a:lstStyle/>
          <a:p>
            <a:r>
              <a:rPr lang="en-GB" sz="4400"/>
              <a:t>_______ </a:t>
            </a:r>
            <a:r>
              <a:rPr lang="en-GB" sz="4400" err="1"/>
              <a:t>ayudar</a:t>
            </a:r>
            <a:r>
              <a:rPr lang="en-GB" sz="4400"/>
              <a:t> </a:t>
            </a:r>
            <a:r>
              <a:rPr lang="en-GB" sz="4400" err="1"/>
              <a:t>en</a:t>
            </a:r>
            <a:r>
              <a:rPr lang="en-GB" sz="4400"/>
              <a:t> casa.</a:t>
            </a:r>
          </a:p>
        </p:txBody>
      </p:sp>
      <p:sp>
        <p:nvSpPr>
          <p:cNvPr id="5" name="TextBox 4">
            <a:extLst>
              <a:ext uri="{FF2B5EF4-FFF2-40B4-BE49-F238E27FC236}">
                <a16:creationId xmlns:a16="http://schemas.microsoft.com/office/drawing/2014/main" id="{0C392196-E2C7-508B-AA63-367D913D777B}"/>
              </a:ext>
            </a:extLst>
          </p:cNvPr>
          <p:cNvSpPr txBox="1"/>
          <p:nvPr/>
        </p:nvSpPr>
        <p:spPr>
          <a:xfrm>
            <a:off x="1473201" y="2815587"/>
            <a:ext cx="2235199" cy="769441"/>
          </a:xfrm>
          <a:prstGeom prst="rect">
            <a:avLst/>
          </a:prstGeom>
          <a:noFill/>
        </p:spPr>
        <p:txBody>
          <a:bodyPr wrap="square" rtlCol="0">
            <a:spAutoFit/>
          </a:bodyPr>
          <a:lstStyle/>
          <a:p>
            <a:r>
              <a:rPr lang="en-GB" sz="4400" b="1" err="1">
                <a:solidFill>
                  <a:schemeClr val="tx2"/>
                </a:solidFill>
              </a:rPr>
              <a:t>Decidí</a:t>
            </a:r>
            <a:endParaRPr lang="en-GB" sz="4400" b="1">
              <a:solidFill>
                <a:schemeClr val="tx2"/>
              </a:solidFill>
            </a:endParaRPr>
          </a:p>
        </p:txBody>
      </p:sp>
      <p:sp>
        <p:nvSpPr>
          <p:cNvPr id="8" name="Rectangle: Rounded Corners 7">
            <a:extLst>
              <a:ext uri="{FF2B5EF4-FFF2-40B4-BE49-F238E27FC236}">
                <a16:creationId xmlns:a16="http://schemas.microsoft.com/office/drawing/2014/main" id="{CC570169-6985-1034-CADF-9A1E1586D517}"/>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to decide = </a:t>
            </a:r>
            <a:r>
              <a:rPr lang="en-GB" sz="2800" b="1" err="1">
                <a:solidFill>
                  <a:schemeClr val="tx1"/>
                </a:solidFill>
              </a:rPr>
              <a:t>decidir</a:t>
            </a:r>
            <a:endParaRPr lang="en-GB" sz="2800" b="1">
              <a:solidFill>
                <a:schemeClr val="tx1"/>
              </a:solidFill>
            </a:endParaRPr>
          </a:p>
        </p:txBody>
      </p:sp>
      <p:sp>
        <p:nvSpPr>
          <p:cNvPr id="7" name="Rectangle: Rounded Corners 6">
            <a:extLst>
              <a:ext uri="{FF2B5EF4-FFF2-40B4-BE49-F238E27FC236}">
                <a16:creationId xmlns:a16="http://schemas.microsoft.com/office/drawing/2014/main" id="{50E97DC8-F67E-1D4D-4B49-A0B1904BE49B}"/>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a:t>
            </a:r>
            <a:r>
              <a:rPr lang="en-GB" sz="2800" b="1" err="1">
                <a:solidFill>
                  <a:schemeClr val="tx1"/>
                </a:solidFill>
              </a:rPr>
              <a:t>Necesitas</a:t>
            </a:r>
            <a:r>
              <a:rPr lang="en-GB" sz="2800" b="1">
                <a:solidFill>
                  <a:schemeClr val="tx1"/>
                </a:solidFill>
              </a:rPr>
              <a:t> </a:t>
            </a:r>
            <a:r>
              <a:rPr lang="en-GB" sz="2800" b="1" err="1">
                <a:solidFill>
                  <a:schemeClr val="tx1"/>
                </a:solidFill>
              </a:rPr>
              <a:t>ayuda</a:t>
            </a:r>
            <a:r>
              <a:rPr lang="en-GB" sz="2800" b="1">
                <a:solidFill>
                  <a:schemeClr val="tx1"/>
                </a:solidFill>
              </a:rPr>
              <a:t>?</a:t>
            </a:r>
          </a:p>
        </p:txBody>
      </p:sp>
      <p:sp>
        <p:nvSpPr>
          <p:cNvPr id="6" name="Rounded Rectangle 11">
            <a:extLst>
              <a:ext uri="{FF2B5EF4-FFF2-40B4-BE49-F238E27FC236}">
                <a16:creationId xmlns:a16="http://schemas.microsoft.com/office/drawing/2014/main" id="{1E28313D-B952-FE0C-F593-70CA4145FA27}"/>
              </a:ext>
            </a:extLst>
          </p:cNvPr>
          <p:cNvSpPr/>
          <p:nvPr/>
        </p:nvSpPr>
        <p:spPr>
          <a:xfrm>
            <a:off x="10585574" y="258166"/>
            <a:ext cx="1342570"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itle 1">
            <a:extLst>
              <a:ext uri="{FF2B5EF4-FFF2-40B4-BE49-F238E27FC236}">
                <a16:creationId xmlns:a16="http://schemas.microsoft.com/office/drawing/2014/main" id="{EF6CC8EC-E2FC-DA77-8D8C-63323F9FBD88}"/>
              </a:ext>
            </a:extLst>
          </p:cNvPr>
          <p:cNvSpPr txBox="1">
            <a:spLocks/>
          </p:cNvSpPr>
          <p:nvPr/>
        </p:nvSpPr>
        <p:spPr>
          <a:xfrm>
            <a:off x="10727089" y="271365"/>
            <a:ext cx="1342570" cy="400919"/>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a:lstStyle>
          <a:p>
            <a:r>
              <a:rPr lang="en-GB" sz="2000" err="1">
                <a:solidFill>
                  <a:schemeClr val="bg1"/>
                </a:solidFill>
              </a:rPr>
              <a:t>escribir</a:t>
            </a:r>
            <a:endParaRPr lang="en-GB" sz="2000">
              <a:solidFill>
                <a:schemeClr val="bg1"/>
              </a:solidFill>
            </a:endParaRPr>
          </a:p>
        </p:txBody>
      </p:sp>
    </p:spTree>
    <p:extLst>
      <p:ext uri="{BB962C8B-B14F-4D97-AF65-F5344CB8AC3E}">
        <p14:creationId xmlns:p14="http://schemas.microsoft.com/office/powerpoint/2010/main" val="14319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ED7B8E5-F2A2-4377-AF34-CDA506BD9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5913" y="11096"/>
            <a:ext cx="914400" cy="914400"/>
          </a:xfrm>
          <a:prstGeom prst="rect">
            <a:avLst/>
          </a:prstGeom>
        </p:spPr>
      </p:pic>
      <p:sp>
        <p:nvSpPr>
          <p:cNvPr id="3" name="Title 2">
            <a:extLst>
              <a:ext uri="{FF2B5EF4-FFF2-40B4-BE49-F238E27FC236}">
                <a16:creationId xmlns:a16="http://schemas.microsoft.com/office/drawing/2014/main" id="{B3FE6FB0-8BA4-4CCE-AC70-690436BBA688}"/>
              </a:ext>
            </a:extLst>
          </p:cNvPr>
          <p:cNvSpPr>
            <a:spLocks noGrp="1"/>
          </p:cNvSpPr>
          <p:nvPr>
            <p:ph type="title"/>
          </p:nvPr>
        </p:nvSpPr>
        <p:spPr>
          <a:xfrm>
            <a:off x="0" y="213557"/>
            <a:ext cx="2595716" cy="700843"/>
          </a:xfrm>
        </p:spPr>
        <p:txBody>
          <a:bodyPr/>
          <a:lstStyle/>
          <a:p>
            <a:r>
              <a:rPr lang="en-GB" err="1"/>
              <a:t>En</a:t>
            </a:r>
            <a:r>
              <a:rPr lang="en-GB"/>
              <a:t> pareja</a:t>
            </a:r>
          </a:p>
        </p:txBody>
      </p:sp>
      <p:graphicFrame>
        <p:nvGraphicFramePr>
          <p:cNvPr id="9" name="Table 5">
            <a:extLst>
              <a:ext uri="{FF2B5EF4-FFF2-40B4-BE49-F238E27FC236}">
                <a16:creationId xmlns:a16="http://schemas.microsoft.com/office/drawing/2014/main" id="{399F5283-1570-4EF9-98B6-269FB7ADAB41}"/>
              </a:ext>
            </a:extLst>
          </p:cNvPr>
          <p:cNvGraphicFramePr>
            <a:graphicFrameLocks noGrp="1"/>
          </p:cNvGraphicFramePr>
          <p:nvPr>
            <p:extLst>
              <p:ext uri="{D42A27DB-BD31-4B8C-83A1-F6EECF244321}">
                <p14:modId xmlns:p14="http://schemas.microsoft.com/office/powerpoint/2010/main" val="644192242"/>
              </p:ext>
            </p:extLst>
          </p:nvPr>
        </p:nvGraphicFramePr>
        <p:xfrm>
          <a:off x="1968725" y="1343771"/>
          <a:ext cx="7979506" cy="4120170"/>
        </p:xfrm>
        <a:graphic>
          <a:graphicData uri="http://schemas.openxmlformats.org/drawingml/2006/table">
            <a:tbl>
              <a:tblPr firstRow="1" bandRow="1"/>
              <a:tblGrid>
                <a:gridCol w="3354446">
                  <a:extLst>
                    <a:ext uri="{9D8B030D-6E8A-4147-A177-3AD203B41FA5}">
                      <a16:colId xmlns:a16="http://schemas.microsoft.com/office/drawing/2014/main" val="2605482868"/>
                    </a:ext>
                  </a:extLst>
                </a:gridCol>
                <a:gridCol w="4625060">
                  <a:extLst>
                    <a:ext uri="{9D8B030D-6E8A-4147-A177-3AD203B41FA5}">
                      <a16:colId xmlns:a16="http://schemas.microsoft.com/office/drawing/2014/main" val="3998369992"/>
                    </a:ext>
                  </a:extLst>
                </a:gridCol>
              </a:tblGrid>
              <a:tr h="41201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50000"/>
                        </a:lnSpc>
                      </a:pPr>
                      <a:r>
                        <a:rPr lang="en-GB" sz="2400" b="1" err="1">
                          <a:solidFill>
                            <a:schemeClr val="tx1"/>
                          </a:solidFill>
                          <a:latin typeface="Century Gothic" panose="020B0502020202020204" pitchFamily="34" charset="0"/>
                        </a:rPr>
                        <a:t>salir</a:t>
                      </a:r>
                      <a:endParaRPr lang="en-GB" sz="2400" b="1">
                        <a:solidFill>
                          <a:schemeClr val="tx1"/>
                        </a:solidFill>
                        <a:latin typeface="Century Gothic" panose="020B0502020202020204" pitchFamily="34" charset="0"/>
                      </a:endParaRPr>
                    </a:p>
                    <a:p>
                      <a:pPr algn="ctr">
                        <a:lnSpc>
                          <a:spcPct val="150000"/>
                        </a:lnSpc>
                      </a:pPr>
                      <a:r>
                        <a:rPr lang="en-GB" sz="2400" b="1" err="1">
                          <a:solidFill>
                            <a:schemeClr val="tx1"/>
                          </a:solidFill>
                          <a:latin typeface="Century Gothic" panose="020B0502020202020204" pitchFamily="34" charset="0"/>
                        </a:rPr>
                        <a:t>decidir</a:t>
                      </a:r>
                      <a:endParaRPr lang="en-GB" sz="2400" b="1">
                        <a:solidFill>
                          <a:schemeClr val="tx1"/>
                        </a:solidFill>
                        <a:latin typeface="Century Gothic" panose="020B0502020202020204" pitchFamily="34" charset="0"/>
                      </a:endParaRPr>
                    </a:p>
                    <a:p>
                      <a:pPr algn="ctr">
                        <a:lnSpc>
                          <a:spcPct val="150000"/>
                        </a:lnSpc>
                      </a:pPr>
                      <a:r>
                        <a:rPr lang="en-GB" sz="2400" b="1" err="1">
                          <a:solidFill>
                            <a:schemeClr val="tx1"/>
                          </a:solidFill>
                          <a:latin typeface="Century Gothic" panose="020B0502020202020204" pitchFamily="34" charset="0"/>
                        </a:rPr>
                        <a:t>elegir</a:t>
                      </a:r>
                      <a:endParaRPr lang="en-GB" sz="2400" b="1">
                        <a:solidFill>
                          <a:schemeClr val="tx1"/>
                        </a:solidFill>
                        <a:latin typeface="Century Gothic" panose="020B0502020202020204" pitchFamily="34" charset="0"/>
                      </a:endParaRPr>
                    </a:p>
                    <a:p>
                      <a:pPr algn="ctr">
                        <a:lnSpc>
                          <a:spcPct val="150000"/>
                        </a:lnSpc>
                      </a:pPr>
                      <a:r>
                        <a:rPr lang="en-GB" sz="2400" b="1" err="1">
                          <a:solidFill>
                            <a:schemeClr val="tx1"/>
                          </a:solidFill>
                          <a:latin typeface="Century Gothic" panose="020B0502020202020204" pitchFamily="34" charset="0"/>
                        </a:rPr>
                        <a:t>subir</a:t>
                      </a:r>
                      <a:endParaRPr lang="en-GB" sz="2400" b="1">
                        <a:solidFill>
                          <a:schemeClr val="tx1"/>
                        </a:solidFill>
                        <a:latin typeface="Century Gothic" panose="020B0502020202020204" pitchFamily="34" charset="0"/>
                      </a:endParaRPr>
                    </a:p>
                    <a:p>
                      <a:pPr algn="ctr">
                        <a:lnSpc>
                          <a:spcPct val="150000"/>
                        </a:lnSpc>
                      </a:pPr>
                      <a:r>
                        <a:rPr lang="en-GB" sz="2400" b="1" err="1">
                          <a:solidFill>
                            <a:schemeClr val="tx1"/>
                          </a:solidFill>
                          <a:latin typeface="Century Gothic" panose="020B0502020202020204" pitchFamily="34" charset="0"/>
                        </a:rPr>
                        <a:t>perder</a:t>
                      </a:r>
                      <a:endParaRPr lang="en-GB" sz="2400" b="1">
                        <a:solidFill>
                          <a:schemeClr val="tx1"/>
                        </a:solidFill>
                        <a:latin typeface="Century Gothic" panose="020B0502020202020204" pitchFamily="34" charset="0"/>
                      </a:endParaRPr>
                    </a:p>
                    <a:p>
                      <a:pPr algn="ctr">
                        <a:lnSpc>
                          <a:spcPct val="150000"/>
                        </a:lnSpc>
                      </a:pPr>
                      <a:r>
                        <a:rPr lang="en-GB" sz="2400" b="1" err="1">
                          <a:solidFill>
                            <a:schemeClr val="tx1"/>
                          </a:solidFill>
                          <a:latin typeface="Century Gothic" panose="020B0502020202020204" pitchFamily="34" charset="0"/>
                        </a:rPr>
                        <a:t>recoger</a:t>
                      </a:r>
                      <a:endParaRPr lang="en-GB" sz="2400" b="1">
                        <a:solidFill>
                          <a:schemeClr val="tx1"/>
                        </a:solidFill>
                        <a:latin typeface="Century Gothic" panose="020B0502020202020204" pitchFamily="34" charset="0"/>
                      </a:endParaRPr>
                    </a:p>
                    <a:p>
                      <a:pPr algn="ctr">
                        <a:lnSpc>
                          <a:spcPct val="150000"/>
                        </a:lnSpc>
                      </a:pPr>
                      <a:r>
                        <a:rPr lang="en-GB" sz="2400" b="1">
                          <a:solidFill>
                            <a:schemeClr val="tx1"/>
                          </a:solidFill>
                          <a:latin typeface="Century Gothic" panose="020B0502020202020204" pitchFamily="34" charset="0"/>
                        </a:rPr>
                        <a:t>comer</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lnSpc>
                          <a:spcPct val="150000"/>
                        </a:lnSpc>
                      </a:pPr>
                      <a:r>
                        <a:rPr lang="en-GB" sz="2400" b="1" err="1">
                          <a:solidFill>
                            <a:schemeClr val="tx1"/>
                          </a:solidFill>
                          <a:latin typeface="Century Gothic" panose="020B0502020202020204" pitchFamily="34" charset="0"/>
                        </a:rPr>
                        <a:t>ayudar</a:t>
                      </a:r>
                      <a:r>
                        <a:rPr lang="en-GB" sz="2400" b="1">
                          <a:solidFill>
                            <a:schemeClr val="tx1"/>
                          </a:solidFill>
                          <a:latin typeface="Century Gothic" panose="020B0502020202020204" pitchFamily="34" charset="0"/>
                        </a:rPr>
                        <a:t> </a:t>
                      </a:r>
                      <a:r>
                        <a:rPr lang="en-GB" sz="2400" b="1" err="1">
                          <a:solidFill>
                            <a:schemeClr val="tx1"/>
                          </a:solidFill>
                          <a:latin typeface="Century Gothic" panose="020B0502020202020204" pitchFamily="34" charset="0"/>
                        </a:rPr>
                        <a:t>en</a:t>
                      </a:r>
                      <a:r>
                        <a:rPr lang="en-GB" sz="2400" b="1">
                          <a:solidFill>
                            <a:schemeClr val="tx1"/>
                          </a:solidFill>
                          <a:latin typeface="Century Gothic" panose="020B0502020202020204" pitchFamily="34" charset="0"/>
                        </a:rPr>
                        <a:t> casa</a:t>
                      </a:r>
                      <a:br>
                        <a:rPr lang="en-GB" sz="2400" b="1">
                          <a:solidFill>
                            <a:schemeClr val="tx1"/>
                          </a:solidFill>
                          <a:latin typeface="Century Gothic" panose="020B0502020202020204" pitchFamily="34" charset="0"/>
                        </a:rPr>
                      </a:br>
                      <a:r>
                        <a:rPr lang="en-GB" sz="2400" b="1" err="1">
                          <a:solidFill>
                            <a:schemeClr val="tx1"/>
                          </a:solidFill>
                          <a:latin typeface="Century Gothic" panose="020B0502020202020204" pitchFamily="34" charset="0"/>
                        </a:rPr>
                        <a:t>ir</a:t>
                      </a:r>
                      <a:r>
                        <a:rPr lang="en-GB" sz="2400" b="1">
                          <a:solidFill>
                            <a:schemeClr val="tx1"/>
                          </a:solidFill>
                          <a:latin typeface="Century Gothic" panose="020B0502020202020204" pitchFamily="34" charset="0"/>
                        </a:rPr>
                        <a:t> al </a:t>
                      </a:r>
                      <a:r>
                        <a:rPr lang="en-GB" sz="2400" b="1" err="1">
                          <a:solidFill>
                            <a:schemeClr val="tx1"/>
                          </a:solidFill>
                          <a:latin typeface="Century Gothic" panose="020B0502020202020204" pitchFamily="34" charset="0"/>
                        </a:rPr>
                        <a:t>centro</a:t>
                      </a:r>
                      <a:br>
                        <a:rPr lang="en-GB" sz="2400" b="1">
                          <a:solidFill>
                            <a:schemeClr val="tx1"/>
                          </a:solidFill>
                          <a:latin typeface="Century Gothic" panose="020B0502020202020204" pitchFamily="34" charset="0"/>
                        </a:rPr>
                      </a:br>
                      <a:r>
                        <a:rPr lang="en-GB" sz="2400" b="1" err="1">
                          <a:solidFill>
                            <a:schemeClr val="tx1"/>
                          </a:solidFill>
                          <a:latin typeface="Century Gothic" panose="020B0502020202020204" pitchFamily="34" charset="0"/>
                        </a:rPr>
                        <a:t>unas</a:t>
                      </a:r>
                      <a:r>
                        <a:rPr lang="en-GB" sz="2400" b="1">
                          <a:solidFill>
                            <a:schemeClr val="tx1"/>
                          </a:solidFill>
                          <a:latin typeface="Century Gothic" panose="020B0502020202020204" pitchFamily="34" charset="0"/>
                        </a:rPr>
                        <a:t> entradas</a:t>
                      </a:r>
                      <a:br>
                        <a:rPr lang="en-GB" sz="2400" b="1">
                          <a:solidFill>
                            <a:schemeClr val="tx1"/>
                          </a:solidFill>
                          <a:latin typeface="Century Gothic" panose="020B0502020202020204" pitchFamily="34" charset="0"/>
                        </a:rPr>
                      </a:br>
                      <a:r>
                        <a:rPr lang="en-GB" sz="2400" b="1" err="1">
                          <a:solidFill>
                            <a:schemeClr val="tx1"/>
                          </a:solidFill>
                          <a:latin typeface="Century Gothic" panose="020B0502020202020204" pitchFamily="34" charset="0"/>
                        </a:rPr>
                        <a:t>el</a:t>
                      </a:r>
                      <a:r>
                        <a:rPr lang="en-GB" sz="2400" b="1">
                          <a:solidFill>
                            <a:schemeClr val="tx1"/>
                          </a:solidFill>
                          <a:latin typeface="Century Gothic" panose="020B0502020202020204" pitchFamily="34" charset="0"/>
                        </a:rPr>
                        <a:t> </a:t>
                      </a:r>
                      <a:r>
                        <a:rPr lang="en-GB" sz="2400" b="1" err="1">
                          <a:solidFill>
                            <a:schemeClr val="tx1"/>
                          </a:solidFill>
                          <a:latin typeface="Century Gothic" panose="020B0502020202020204" pitchFamily="34" charset="0"/>
                        </a:rPr>
                        <a:t>partido</a:t>
                      </a:r>
                      <a:r>
                        <a:rPr lang="en-GB" sz="2400" b="1">
                          <a:solidFill>
                            <a:schemeClr val="tx1"/>
                          </a:solidFill>
                          <a:latin typeface="Century Gothic" panose="020B0502020202020204" pitchFamily="34" charset="0"/>
                        </a:rPr>
                        <a:t> de </a:t>
                      </a:r>
                      <a:r>
                        <a:rPr lang="en-GB" sz="2400" b="1" err="1">
                          <a:solidFill>
                            <a:schemeClr val="tx1"/>
                          </a:solidFill>
                          <a:latin typeface="Century Gothic" panose="020B0502020202020204" pitchFamily="34" charset="0"/>
                        </a:rPr>
                        <a:t>fútbol</a:t>
                      </a:r>
                      <a:br>
                        <a:rPr lang="en-GB" sz="2400" b="1">
                          <a:solidFill>
                            <a:schemeClr val="tx1"/>
                          </a:solidFill>
                          <a:latin typeface="Century Gothic" panose="020B0502020202020204" pitchFamily="34" charset="0"/>
                        </a:rPr>
                      </a:br>
                      <a:r>
                        <a:rPr lang="en-GB" sz="2400" b="1">
                          <a:solidFill>
                            <a:schemeClr val="tx1"/>
                          </a:solidFill>
                          <a:latin typeface="Century Gothic" panose="020B0502020202020204" pitchFamily="34" charset="0"/>
                        </a:rPr>
                        <a:t>con </a:t>
                      </a:r>
                      <a:r>
                        <a:rPr lang="en-GB" sz="2400" b="1" err="1">
                          <a:solidFill>
                            <a:schemeClr val="tx1"/>
                          </a:solidFill>
                          <a:latin typeface="Century Gothic" panose="020B0502020202020204" pitchFamily="34" charset="0"/>
                        </a:rPr>
                        <a:t>unos</a:t>
                      </a:r>
                      <a:r>
                        <a:rPr lang="en-GB" sz="2400" b="1">
                          <a:solidFill>
                            <a:schemeClr val="tx1"/>
                          </a:solidFill>
                          <a:latin typeface="Century Gothic" panose="020B0502020202020204" pitchFamily="34" charset="0"/>
                        </a:rPr>
                        <a:t> amigos</a:t>
                      </a:r>
                      <a:br>
                        <a:rPr lang="en-GB" sz="2400" b="1">
                          <a:solidFill>
                            <a:schemeClr val="tx1"/>
                          </a:solidFill>
                          <a:latin typeface="Century Gothic" panose="020B0502020202020204" pitchFamily="34" charset="0"/>
                        </a:rPr>
                      </a:br>
                      <a:r>
                        <a:rPr lang="en-GB" sz="2400" b="1" err="1">
                          <a:solidFill>
                            <a:schemeClr val="tx1"/>
                          </a:solidFill>
                          <a:latin typeface="Century Gothic" panose="020B0502020202020204" pitchFamily="34" charset="0"/>
                        </a:rPr>
                        <a:t>una</a:t>
                      </a:r>
                      <a:r>
                        <a:rPr lang="en-GB" sz="2400" b="1">
                          <a:solidFill>
                            <a:schemeClr val="tx1"/>
                          </a:solidFill>
                          <a:latin typeface="Century Gothic" panose="020B0502020202020204" pitchFamily="34" charset="0"/>
                        </a:rPr>
                        <a:t> </a:t>
                      </a:r>
                      <a:r>
                        <a:rPr lang="en-GB" sz="2400" b="1" err="1">
                          <a:solidFill>
                            <a:schemeClr val="tx1"/>
                          </a:solidFill>
                          <a:latin typeface="Century Gothic" panose="020B0502020202020204" pitchFamily="34" charset="0"/>
                        </a:rPr>
                        <a:t>montaña</a:t>
                      </a:r>
                      <a:br>
                        <a:rPr lang="en-GB" sz="2400" b="1">
                          <a:solidFill>
                            <a:schemeClr val="tx1"/>
                          </a:solidFill>
                          <a:latin typeface="Century Gothic" panose="020B0502020202020204" pitchFamily="34" charset="0"/>
                        </a:rPr>
                      </a:br>
                      <a:r>
                        <a:rPr lang="en-GB" sz="2400" b="1" err="1">
                          <a:solidFill>
                            <a:schemeClr val="tx1"/>
                          </a:solidFill>
                          <a:latin typeface="Century Gothic" panose="020B0502020202020204" pitchFamily="34" charset="0"/>
                        </a:rPr>
                        <a:t>mucho</a:t>
                      </a:r>
                      <a:endParaRPr lang="en-GB" sz="2400" b="1">
                        <a:solidFill>
                          <a:schemeClr val="tx1"/>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grpSp>
        <p:nvGrpSpPr>
          <p:cNvPr id="10" name="Group 9">
            <a:extLst>
              <a:ext uri="{FF2B5EF4-FFF2-40B4-BE49-F238E27FC236}">
                <a16:creationId xmlns:a16="http://schemas.microsoft.com/office/drawing/2014/main" id="{EB0E828A-0C5C-4E4C-9B84-4EA36E447399}"/>
              </a:ext>
            </a:extLst>
          </p:cNvPr>
          <p:cNvGrpSpPr/>
          <p:nvPr/>
        </p:nvGrpSpPr>
        <p:grpSpPr>
          <a:xfrm>
            <a:off x="221780" y="1170035"/>
            <a:ext cx="1394998" cy="988911"/>
            <a:chOff x="-2702857" y="836329"/>
            <a:chExt cx="9681882" cy="5884770"/>
          </a:xfrm>
        </p:grpSpPr>
        <p:pic>
          <p:nvPicPr>
            <p:cNvPr id="11" name="Picture 10" descr="A picture containing text, dark&#10;&#10;Description automatically generated">
              <a:extLst>
                <a:ext uri="{FF2B5EF4-FFF2-40B4-BE49-F238E27FC236}">
                  <a16:creationId xmlns:a16="http://schemas.microsoft.com/office/drawing/2014/main" id="{2E050B73-2D89-4765-8CDB-CC9B68DD694F}"/>
                </a:ext>
              </a:extLst>
            </p:cNvPr>
            <p:cNvPicPr>
              <a:picLocks noChangeAspect="1"/>
            </p:cNvPicPr>
            <p:nvPr/>
          </p:nvPicPr>
          <p:blipFill>
            <a:blip r:embed="rId5">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2702857" y="836329"/>
              <a:ext cx="9681882" cy="5884770"/>
            </a:xfrm>
            <a:prstGeom prst="rect">
              <a:avLst/>
            </a:prstGeom>
          </p:spPr>
        </p:pic>
        <p:sp>
          <p:nvSpPr>
            <p:cNvPr id="12" name="Rectangle: Rounded Corners 11">
              <a:extLst>
                <a:ext uri="{FF2B5EF4-FFF2-40B4-BE49-F238E27FC236}">
                  <a16:creationId xmlns:a16="http://schemas.microsoft.com/office/drawing/2014/main" id="{3DDC7720-9527-4E09-9FDB-FB6704B1FBFA}"/>
                </a:ext>
              </a:extLst>
            </p:cNvPr>
            <p:cNvSpPr/>
            <p:nvPr/>
          </p:nvSpPr>
          <p:spPr>
            <a:xfrm>
              <a:off x="14604" y="1870188"/>
              <a:ext cx="843749" cy="165640"/>
            </a:xfrm>
            <a:prstGeom prst="roundRect">
              <a:avLst/>
            </a:prstGeom>
            <a:solidFill>
              <a:srgbClr val="F4F7F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5875467-FBF0-49C2-A798-818730B9F8BB}"/>
                </a:ext>
              </a:extLst>
            </p:cNvPr>
            <p:cNvSpPr/>
            <p:nvPr/>
          </p:nvSpPr>
          <p:spPr>
            <a:xfrm rot="17788993">
              <a:off x="3033262" y="3185489"/>
              <a:ext cx="648655" cy="199651"/>
            </a:xfrm>
            <a:prstGeom prst="roundRect">
              <a:avLst/>
            </a:prstGeom>
            <a:solidFill>
              <a:srgbClr val="F4F7F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4" name="Rounded Rectangle 11">
            <a:extLst>
              <a:ext uri="{FF2B5EF4-FFF2-40B4-BE49-F238E27FC236}">
                <a16:creationId xmlns:a16="http://schemas.microsoft.com/office/drawing/2014/main" id="{CD43F218-2A11-4F2A-ABE3-7EEC0E04E8A6}"/>
              </a:ext>
            </a:extLst>
          </p:cNvPr>
          <p:cNvSpPr/>
          <p:nvPr/>
        </p:nvSpPr>
        <p:spPr>
          <a:xfrm>
            <a:off x="10134306" y="258166"/>
            <a:ext cx="1793838" cy="420260"/>
          </a:xfrm>
          <a:prstGeom prst="roundRect">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leer / </a:t>
            </a: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Speech Bubble: Rectangle with Corners Rounded 14">
            <a:extLst>
              <a:ext uri="{FF2B5EF4-FFF2-40B4-BE49-F238E27FC236}">
                <a16:creationId xmlns:a16="http://schemas.microsoft.com/office/drawing/2014/main" id="{D1E819AF-2968-4285-8F49-B94F42C6D699}"/>
              </a:ext>
            </a:extLst>
          </p:cNvPr>
          <p:cNvSpPr/>
          <p:nvPr/>
        </p:nvSpPr>
        <p:spPr>
          <a:xfrm>
            <a:off x="3470313" y="110294"/>
            <a:ext cx="6083262" cy="830997"/>
          </a:xfrm>
          <a:prstGeom prst="wedgeRoundRectCallout">
            <a:avLst>
              <a:gd name="adj1" fmla="val -54991"/>
              <a:gd name="adj2" fmla="val -7585"/>
              <a:gd name="adj3" fmla="val 16667"/>
            </a:avLst>
          </a:prstGeom>
          <a:solidFill>
            <a:srgbClr val="3A5E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entury Gothic"/>
                <a:ea typeface="+mn-ea"/>
                <a:cs typeface="+mn-cs"/>
              </a:rPr>
              <a:t>Escribe 5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frases</a:t>
            </a:r>
            <a:r>
              <a:rPr kumimoji="0" lang="en-GB" sz="2400" b="1" i="0" u="none" strike="noStrike" kern="1200" cap="none" spc="0" normalizeH="0" baseline="0" noProof="0">
                <a:ln>
                  <a:noFill/>
                </a:ln>
                <a:solidFill>
                  <a:srgbClr val="FFFFFF"/>
                </a:solidFill>
                <a:effectLst/>
                <a:uLnTx/>
                <a:uFillTx/>
                <a:latin typeface="Century Gothic"/>
                <a:ea typeface="+mn-ea"/>
                <a:cs typeface="+mn-cs"/>
              </a:rPr>
              <a:t>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en</a:t>
            </a:r>
            <a:r>
              <a:rPr kumimoji="0" lang="en-GB" sz="2400" b="1" i="0" u="none" strike="noStrike" kern="1200" cap="none" spc="0" normalizeH="0" baseline="0" noProof="0">
                <a:ln>
                  <a:noFill/>
                </a:ln>
                <a:solidFill>
                  <a:srgbClr val="FFFFFF"/>
                </a:solidFill>
                <a:effectLst/>
                <a:uLnTx/>
                <a:uFillTx/>
                <a:latin typeface="Century Gothic"/>
                <a:ea typeface="+mn-ea"/>
                <a:cs typeface="+mn-cs"/>
              </a:rPr>
              <a:t>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inglés</a:t>
            </a:r>
            <a:r>
              <a:rPr kumimoji="0" lang="en-GB" sz="2400" b="1" i="0" u="none" strike="noStrike" kern="1200" cap="none" spc="0" normalizeH="0" baseline="0" noProof="0">
                <a:ln>
                  <a:noFill/>
                </a:ln>
                <a:solidFill>
                  <a:srgbClr val="FFFFFF"/>
                </a:solidFill>
                <a:effectLst/>
                <a:uLnTx/>
                <a:uFillTx/>
                <a:latin typeface="Century Gothic"/>
                <a:ea typeface="+mn-ea"/>
                <a:cs typeface="+mn-cs"/>
              </a:rPr>
              <a:t>. </a:t>
            </a:r>
            <a:br>
              <a:rPr kumimoji="0" lang="en-GB" sz="2400" b="1" i="0" u="none" strike="noStrike" kern="1200" cap="none" spc="0" normalizeH="0" baseline="0" noProof="0">
                <a:ln>
                  <a:noFill/>
                </a:ln>
                <a:solidFill>
                  <a:srgbClr val="FFFFFF"/>
                </a:solidFill>
                <a:effectLst/>
                <a:uLnTx/>
                <a:uFillTx/>
                <a:latin typeface="Century Gothic"/>
                <a:ea typeface="+mn-ea"/>
                <a:cs typeface="+mn-cs"/>
              </a:rPr>
            </a:br>
            <a:r>
              <a:rPr kumimoji="0" lang="en-GB" sz="2400" b="1" i="0" u="none" strike="noStrike" kern="1200" cap="none" spc="0" normalizeH="0" baseline="0" noProof="0">
                <a:ln>
                  <a:noFill/>
                </a:ln>
                <a:solidFill>
                  <a:srgbClr val="FFFFFF"/>
                </a:solidFill>
                <a:effectLst/>
                <a:uLnTx/>
                <a:uFillTx/>
                <a:latin typeface="Century Gothic"/>
                <a:ea typeface="+mn-ea"/>
                <a:cs typeface="+mn-cs"/>
              </a:rPr>
              <a:t>Habla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en</a:t>
            </a:r>
            <a:r>
              <a:rPr kumimoji="0" lang="en-GB" sz="2400" b="1" i="0" u="none" strike="noStrike" kern="1200" cap="none" spc="0" normalizeH="0" baseline="0" noProof="0">
                <a:ln>
                  <a:noFill/>
                </a:ln>
                <a:solidFill>
                  <a:srgbClr val="FFFFFF"/>
                </a:solidFill>
                <a:effectLst/>
                <a:uLnTx/>
                <a:uFillTx/>
                <a:latin typeface="Century Gothic"/>
                <a:ea typeface="+mn-ea"/>
                <a:cs typeface="+mn-cs"/>
              </a:rPr>
              <a:t>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español</a:t>
            </a:r>
            <a:r>
              <a:rPr kumimoji="0" lang="en-GB" sz="2400" b="1" i="0" u="none" strike="noStrike" kern="1200" cap="none" spc="0" normalizeH="0" baseline="0" noProof="0">
                <a:ln>
                  <a:noFill/>
                </a:ln>
                <a:solidFill>
                  <a:srgbClr val="FFFFFF"/>
                </a:solidFill>
                <a:effectLst/>
                <a:uLnTx/>
                <a:uFillTx/>
                <a:latin typeface="Century Gothic"/>
                <a:ea typeface="+mn-ea"/>
                <a:cs typeface="+mn-cs"/>
              </a:rPr>
              <a:t>.</a:t>
            </a:r>
          </a:p>
        </p:txBody>
      </p:sp>
      <p:sp>
        <p:nvSpPr>
          <p:cNvPr id="20" name="Speech Bubble: Rectangle with Corners Rounded 19">
            <a:extLst>
              <a:ext uri="{FF2B5EF4-FFF2-40B4-BE49-F238E27FC236}">
                <a16:creationId xmlns:a16="http://schemas.microsoft.com/office/drawing/2014/main" id="{4CCA5240-955A-4064-8724-681B010A696A}"/>
              </a:ext>
            </a:extLst>
          </p:cNvPr>
          <p:cNvSpPr/>
          <p:nvPr/>
        </p:nvSpPr>
        <p:spPr>
          <a:xfrm>
            <a:off x="127017" y="2530421"/>
            <a:ext cx="2225658" cy="2555930"/>
          </a:xfrm>
          <a:prstGeom prst="wedgeRoundRectCallout">
            <a:avLst>
              <a:gd name="adj1" fmla="val 74459"/>
              <a:gd name="adj2" fmla="val -21284"/>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entury Gothic"/>
                <a:ea typeface="+mn-ea"/>
                <a:cs typeface="+mn-cs"/>
              </a:rPr>
              <a:t>Change the infinitive verb to ‘I’ or ‘you’ in the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preterite</a:t>
            </a:r>
            <a:endParaRPr kumimoji="0" lang="en-GB" sz="2400" b="1" i="0" u="none" strike="noStrike" kern="1200" cap="none" spc="0" normalizeH="0" baseline="0" noProof="0">
              <a:ln>
                <a:noFill/>
              </a:ln>
              <a:solidFill>
                <a:srgbClr val="FFFFFF"/>
              </a:solidFill>
              <a:effectLst/>
              <a:uLnTx/>
              <a:uFillTx/>
              <a:latin typeface="Century Gothic"/>
              <a:ea typeface="+mn-ea"/>
              <a:cs typeface="+mn-cs"/>
            </a:endParaRPr>
          </a:p>
        </p:txBody>
      </p:sp>
      <p:pic>
        <p:nvPicPr>
          <p:cNvPr id="4" name="Imagen 5">
            <a:extLst>
              <a:ext uri="{FF2B5EF4-FFF2-40B4-BE49-F238E27FC236}">
                <a16:creationId xmlns:a16="http://schemas.microsoft.com/office/drawing/2014/main" id="{B0C12930-2221-42EB-7D1D-F193106543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939" r="16269"/>
          <a:stretch/>
        </p:blipFill>
        <p:spPr>
          <a:xfrm>
            <a:off x="10080903" y="780007"/>
            <a:ext cx="1913176" cy="1886993"/>
          </a:xfrm>
          <a:prstGeom prst="rect">
            <a:avLst/>
          </a:prstGeom>
        </p:spPr>
      </p:pic>
    </p:spTree>
    <p:extLst>
      <p:ext uri="{BB962C8B-B14F-4D97-AF65-F5344CB8AC3E}">
        <p14:creationId xmlns:p14="http://schemas.microsoft.com/office/powerpoint/2010/main" val="28411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5">
            <a:extLst>
              <a:ext uri="{FF2B5EF4-FFF2-40B4-BE49-F238E27FC236}">
                <a16:creationId xmlns:a16="http://schemas.microsoft.com/office/drawing/2014/main" id="{2A93A15C-04D0-4B60-ACB6-B9E395222F98}"/>
              </a:ext>
            </a:extLst>
          </p:cNvPr>
          <p:cNvGraphicFramePr>
            <a:graphicFrameLocks noGrp="1"/>
          </p:cNvGraphicFramePr>
          <p:nvPr>
            <p:extLst>
              <p:ext uri="{D42A27DB-BD31-4B8C-83A1-F6EECF244321}">
                <p14:modId xmlns:p14="http://schemas.microsoft.com/office/powerpoint/2010/main" val="2847368522"/>
              </p:ext>
            </p:extLst>
          </p:nvPr>
        </p:nvGraphicFramePr>
        <p:xfrm>
          <a:off x="523127" y="1020969"/>
          <a:ext cx="9557776" cy="4409821"/>
        </p:xfrm>
        <a:graphic>
          <a:graphicData uri="http://schemas.openxmlformats.org/drawingml/2006/table">
            <a:tbl>
              <a:tblPr firstRow="1" bandRow="1"/>
              <a:tblGrid>
                <a:gridCol w="4698611">
                  <a:extLst>
                    <a:ext uri="{9D8B030D-6E8A-4147-A177-3AD203B41FA5}">
                      <a16:colId xmlns:a16="http://schemas.microsoft.com/office/drawing/2014/main" val="2605482868"/>
                    </a:ext>
                  </a:extLst>
                </a:gridCol>
                <a:gridCol w="4859165">
                  <a:extLst>
                    <a:ext uri="{9D8B030D-6E8A-4147-A177-3AD203B41FA5}">
                      <a16:colId xmlns:a16="http://schemas.microsoft.com/office/drawing/2014/main" val="3998369992"/>
                    </a:ext>
                  </a:extLst>
                </a:gridCol>
              </a:tblGrid>
              <a:tr h="41201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50000"/>
                        </a:lnSpc>
                      </a:pPr>
                      <a:r>
                        <a:rPr lang="en-GB" sz="2400" b="1">
                          <a:solidFill>
                            <a:schemeClr val="tx1"/>
                          </a:solidFill>
                          <a:latin typeface="Century Gothic" panose="020B0502020202020204" pitchFamily="34" charset="0"/>
                        </a:rPr>
                        <a:t>I ate / you ate</a:t>
                      </a:r>
                      <a:br>
                        <a:rPr lang="en-GB" sz="2400" b="1">
                          <a:solidFill>
                            <a:schemeClr val="tx1"/>
                          </a:solidFill>
                          <a:latin typeface="Century Gothic" panose="020B0502020202020204" pitchFamily="34" charset="0"/>
                        </a:rPr>
                      </a:br>
                      <a:r>
                        <a:rPr lang="en-GB" sz="2400" b="1">
                          <a:solidFill>
                            <a:schemeClr val="tx1"/>
                          </a:solidFill>
                          <a:latin typeface="Century Gothic" panose="020B0502020202020204" pitchFamily="34" charset="0"/>
                        </a:rPr>
                        <a:t>I chose / you chose</a:t>
                      </a:r>
                    </a:p>
                    <a:p>
                      <a:pPr algn="ctr">
                        <a:lnSpc>
                          <a:spcPct val="150000"/>
                        </a:lnSpc>
                      </a:pPr>
                      <a:r>
                        <a:rPr lang="en-GB" sz="2400" b="1">
                          <a:solidFill>
                            <a:schemeClr val="tx1"/>
                          </a:solidFill>
                          <a:latin typeface="Century Gothic" panose="020B0502020202020204" pitchFamily="34" charset="0"/>
                        </a:rPr>
                        <a:t>I decided / you decided </a:t>
                      </a:r>
                    </a:p>
                    <a:p>
                      <a:pPr algn="ctr">
                        <a:lnSpc>
                          <a:spcPct val="150000"/>
                        </a:lnSpc>
                      </a:pPr>
                      <a:r>
                        <a:rPr lang="en-GB" sz="2400" b="1">
                          <a:solidFill>
                            <a:schemeClr val="tx1"/>
                          </a:solidFill>
                          <a:latin typeface="Century Gothic" panose="020B0502020202020204" pitchFamily="34" charset="0"/>
                        </a:rPr>
                        <a:t>I picked up / you picked up</a:t>
                      </a:r>
                      <a:br>
                        <a:rPr lang="en-GB" sz="2400" b="1">
                          <a:solidFill>
                            <a:schemeClr val="tx1"/>
                          </a:solidFill>
                          <a:latin typeface="Century Gothic" panose="020B0502020202020204" pitchFamily="34" charset="0"/>
                        </a:rPr>
                      </a:br>
                      <a:r>
                        <a:rPr lang="en-GB" sz="2400" b="1">
                          <a:solidFill>
                            <a:schemeClr val="tx1"/>
                          </a:solidFill>
                          <a:latin typeface="Century Gothic" panose="020B0502020202020204" pitchFamily="34" charset="0"/>
                        </a:rPr>
                        <a:t>I went out / you went out</a:t>
                      </a:r>
                      <a:br>
                        <a:rPr lang="en-GB" sz="2400" b="1">
                          <a:solidFill>
                            <a:schemeClr val="tx1"/>
                          </a:solidFill>
                          <a:latin typeface="Century Gothic" panose="020B0502020202020204" pitchFamily="34" charset="0"/>
                        </a:rPr>
                      </a:br>
                      <a:r>
                        <a:rPr lang="en-GB" sz="2400" b="1">
                          <a:solidFill>
                            <a:schemeClr val="tx1"/>
                          </a:solidFill>
                          <a:latin typeface="Century Gothic" panose="020B0502020202020204" pitchFamily="34" charset="0"/>
                        </a:rPr>
                        <a:t>I went up / you went up</a:t>
                      </a:r>
                    </a:p>
                    <a:p>
                      <a:pPr algn="ctr">
                        <a:lnSpc>
                          <a:spcPct val="150000"/>
                        </a:lnSpc>
                      </a:pPr>
                      <a:r>
                        <a:rPr lang="en-GB" sz="2400" b="1">
                          <a:solidFill>
                            <a:schemeClr val="tx1"/>
                          </a:solidFill>
                          <a:latin typeface="Century Gothic" panose="020B0502020202020204" pitchFamily="34" charset="0"/>
                        </a:rPr>
                        <a:t>I lost / you lost</a:t>
                      </a:r>
                    </a:p>
                    <a:p>
                      <a:pPr algn="ctr">
                        <a:lnSpc>
                          <a:spcPct val="150000"/>
                        </a:lnSpc>
                      </a:pPr>
                      <a:r>
                        <a:rPr lang="en-GB" sz="2400" b="1">
                          <a:solidFill>
                            <a:schemeClr val="tx1"/>
                          </a:solidFill>
                          <a:latin typeface="Century Gothic" panose="020B0502020202020204" pitchFamily="34" charset="0"/>
                        </a:rPr>
                        <a:t>I sold / you sold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50000"/>
                        </a:lnSpc>
                      </a:pPr>
                      <a:r>
                        <a:rPr lang="en-GB" sz="2400" b="1">
                          <a:solidFill>
                            <a:schemeClr val="tx1"/>
                          </a:solidFill>
                          <a:latin typeface="Century Gothic" panose="020B0502020202020204" pitchFamily="34" charset="0"/>
                        </a:rPr>
                        <a:t>the food</a:t>
                      </a:r>
                      <a:br>
                        <a:rPr lang="en-GB" sz="2400" b="1">
                          <a:solidFill>
                            <a:schemeClr val="tx1"/>
                          </a:solidFill>
                          <a:latin typeface="Century Gothic" panose="020B0502020202020204" pitchFamily="34" charset="0"/>
                        </a:rPr>
                      </a:br>
                      <a:r>
                        <a:rPr lang="en-GB" sz="2400" b="1">
                          <a:solidFill>
                            <a:schemeClr val="tx1"/>
                          </a:solidFill>
                          <a:latin typeface="Century Gothic" panose="020B0502020202020204" pitchFamily="34" charset="0"/>
                        </a:rPr>
                        <a:t>to help at home</a:t>
                      </a:r>
                      <a:br>
                        <a:rPr lang="en-GB" sz="2400" b="1">
                          <a:solidFill>
                            <a:schemeClr val="tx1"/>
                          </a:solidFill>
                          <a:latin typeface="Century Gothic" panose="020B0502020202020204" pitchFamily="34" charset="0"/>
                        </a:rPr>
                      </a:br>
                      <a:r>
                        <a:rPr lang="en-GB" sz="2400" b="1">
                          <a:solidFill>
                            <a:schemeClr val="tx1"/>
                          </a:solidFill>
                          <a:latin typeface="Century Gothic" panose="020B0502020202020204" pitchFamily="34" charset="0"/>
                        </a:rPr>
                        <a:t>the drinks</a:t>
                      </a:r>
                    </a:p>
                    <a:p>
                      <a:pPr algn="ctr">
                        <a:lnSpc>
                          <a:spcPct val="150000"/>
                        </a:lnSpc>
                      </a:pPr>
                      <a:r>
                        <a:rPr lang="en-GB" sz="2400" b="1">
                          <a:solidFill>
                            <a:schemeClr val="tx1"/>
                          </a:solidFill>
                          <a:latin typeface="Century Gothic" panose="020B0502020202020204" pitchFamily="34" charset="0"/>
                        </a:rPr>
                        <a:t>with some friends</a:t>
                      </a:r>
                    </a:p>
                    <a:p>
                      <a:pPr algn="ctr">
                        <a:lnSpc>
                          <a:spcPct val="150000"/>
                        </a:lnSpc>
                      </a:pPr>
                      <a:r>
                        <a:rPr lang="en-GB" sz="2400" b="1">
                          <a:solidFill>
                            <a:schemeClr val="tx1"/>
                          </a:solidFill>
                          <a:latin typeface="Century Gothic" panose="020B0502020202020204" pitchFamily="34" charset="0"/>
                        </a:rPr>
                        <a:t>the phone</a:t>
                      </a:r>
                    </a:p>
                    <a:p>
                      <a:pPr algn="ctr">
                        <a:lnSpc>
                          <a:spcPct val="150000"/>
                        </a:lnSpc>
                      </a:pPr>
                      <a:r>
                        <a:rPr lang="en-GB" sz="2400" b="1">
                          <a:solidFill>
                            <a:schemeClr val="tx1"/>
                          </a:solidFill>
                          <a:latin typeface="Century Gothic" panose="020B0502020202020204" pitchFamily="34" charset="0"/>
                        </a:rPr>
                        <a:t>the mountain</a:t>
                      </a:r>
                    </a:p>
                    <a:p>
                      <a:pPr algn="ctr">
                        <a:lnSpc>
                          <a:spcPct val="150000"/>
                        </a:lnSpc>
                      </a:pPr>
                      <a:r>
                        <a:rPr lang="en-GB" sz="2400" b="1">
                          <a:solidFill>
                            <a:schemeClr val="tx1"/>
                          </a:solidFill>
                          <a:latin typeface="Century Gothic" panose="020B0502020202020204" pitchFamily="34" charset="0"/>
                        </a:rPr>
                        <a:t>the tickets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pic>
        <p:nvPicPr>
          <p:cNvPr id="16" name="Graphic 15" descr="Teacher">
            <a:extLst>
              <a:ext uri="{FF2B5EF4-FFF2-40B4-BE49-F238E27FC236}">
                <a16:creationId xmlns:a16="http://schemas.microsoft.com/office/drawing/2014/main" id="{6ED7B8E5-F2A2-4377-AF34-CDA506BD9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1627" y="-34094"/>
            <a:ext cx="914400" cy="914400"/>
          </a:xfrm>
          <a:prstGeom prst="rect">
            <a:avLst/>
          </a:prstGeom>
        </p:spPr>
      </p:pic>
      <p:sp>
        <p:nvSpPr>
          <p:cNvPr id="3" name="Title 2">
            <a:extLst>
              <a:ext uri="{FF2B5EF4-FFF2-40B4-BE49-F238E27FC236}">
                <a16:creationId xmlns:a16="http://schemas.microsoft.com/office/drawing/2014/main" id="{B3FE6FB0-8BA4-4CCE-AC70-690436BBA688}"/>
              </a:ext>
            </a:extLst>
          </p:cNvPr>
          <p:cNvSpPr>
            <a:spLocks noGrp="1"/>
          </p:cNvSpPr>
          <p:nvPr>
            <p:ph type="title"/>
          </p:nvPr>
        </p:nvSpPr>
        <p:spPr>
          <a:xfrm>
            <a:off x="0" y="150615"/>
            <a:ext cx="4307595" cy="635362"/>
          </a:xfrm>
        </p:spPr>
        <p:txBody>
          <a:bodyPr>
            <a:normAutofit/>
          </a:bodyPr>
          <a:lstStyle/>
          <a:p>
            <a:r>
              <a:rPr lang="en-GB" sz="2800"/>
              <a:t>¿</a:t>
            </a:r>
            <a:r>
              <a:rPr lang="en-GB" sz="2800" err="1"/>
              <a:t>Cómo</a:t>
            </a:r>
            <a:r>
              <a:rPr lang="en-GB" sz="2800"/>
              <a:t> se dice…?</a:t>
            </a:r>
          </a:p>
        </p:txBody>
      </p:sp>
      <p:sp>
        <p:nvSpPr>
          <p:cNvPr id="14" name="Rounded Rectangle 11">
            <a:extLst>
              <a:ext uri="{FF2B5EF4-FFF2-40B4-BE49-F238E27FC236}">
                <a16:creationId xmlns:a16="http://schemas.microsoft.com/office/drawing/2014/main" id="{CD43F218-2A11-4F2A-ABE3-7EEC0E04E8A6}"/>
              </a:ext>
            </a:extLst>
          </p:cNvPr>
          <p:cNvSpPr/>
          <p:nvPr/>
        </p:nvSpPr>
        <p:spPr>
          <a:xfrm>
            <a:off x="10686360" y="211274"/>
            <a:ext cx="1241783" cy="464870"/>
          </a:xfrm>
          <a:prstGeom prst="roundRect">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Speech Bubble: Rectangle with Corners Rounded 14">
            <a:extLst>
              <a:ext uri="{FF2B5EF4-FFF2-40B4-BE49-F238E27FC236}">
                <a16:creationId xmlns:a16="http://schemas.microsoft.com/office/drawing/2014/main" id="{D1E819AF-2968-4285-8F49-B94F42C6D699}"/>
              </a:ext>
            </a:extLst>
          </p:cNvPr>
          <p:cNvSpPr/>
          <p:nvPr/>
        </p:nvSpPr>
        <p:spPr>
          <a:xfrm>
            <a:off x="4859832" y="200898"/>
            <a:ext cx="4087258" cy="464870"/>
          </a:xfrm>
          <a:prstGeom prst="wedgeRoundRectCallout">
            <a:avLst>
              <a:gd name="adj1" fmla="val -54991"/>
              <a:gd name="adj2" fmla="val -7585"/>
              <a:gd name="adj3" fmla="val 16667"/>
            </a:avLst>
          </a:prstGeom>
          <a:solidFill>
            <a:srgbClr val="3A5E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entury Gothic"/>
                <a:ea typeface="+mn-ea"/>
                <a:cs typeface="+mn-cs"/>
              </a:rPr>
              <a:t>Escribe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frases</a:t>
            </a:r>
            <a:r>
              <a:rPr kumimoji="0" lang="en-GB" sz="2400" b="1" i="0" u="none" strike="noStrike" kern="1200" cap="none" spc="0" normalizeH="0" baseline="0" noProof="0">
                <a:ln>
                  <a:noFill/>
                </a:ln>
                <a:solidFill>
                  <a:srgbClr val="FFFFFF"/>
                </a:solidFill>
                <a:effectLst/>
                <a:uLnTx/>
                <a:uFillTx/>
                <a:latin typeface="Century Gothic"/>
                <a:ea typeface="+mn-ea"/>
                <a:cs typeface="+mn-cs"/>
              </a:rPr>
              <a:t>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en</a:t>
            </a:r>
            <a:r>
              <a:rPr kumimoji="0" lang="en-GB" sz="2400" b="1" i="0" u="none" strike="noStrike" kern="1200" cap="none" spc="0" normalizeH="0" baseline="0" noProof="0">
                <a:ln>
                  <a:noFill/>
                </a:ln>
                <a:solidFill>
                  <a:srgbClr val="FFFFFF"/>
                </a:solidFill>
                <a:effectLst/>
                <a:uLnTx/>
                <a:uFillTx/>
                <a:latin typeface="Century Gothic"/>
                <a:ea typeface="+mn-ea"/>
                <a:cs typeface="+mn-cs"/>
              </a:rPr>
              <a:t> </a:t>
            </a:r>
            <a:r>
              <a:rPr kumimoji="0" lang="en-GB" sz="2400" b="1" i="0" u="none" strike="noStrike" kern="1200" cap="none" spc="0" normalizeH="0" baseline="0" noProof="0" err="1">
                <a:ln>
                  <a:noFill/>
                </a:ln>
                <a:solidFill>
                  <a:srgbClr val="FFFFFF"/>
                </a:solidFill>
                <a:effectLst/>
                <a:uLnTx/>
                <a:uFillTx/>
                <a:latin typeface="Century Gothic"/>
                <a:ea typeface="+mn-ea"/>
                <a:cs typeface="+mn-cs"/>
              </a:rPr>
              <a:t>español</a:t>
            </a:r>
            <a:r>
              <a:rPr kumimoji="0" lang="en-GB" sz="2400" b="1" i="0" u="none" strike="noStrike" kern="1200" cap="none" spc="0" normalizeH="0" baseline="0" noProof="0">
                <a:ln>
                  <a:noFill/>
                </a:ln>
                <a:solidFill>
                  <a:srgbClr val="FFFFFF"/>
                </a:solidFill>
                <a:effectLst/>
                <a:uLnTx/>
                <a:uFillTx/>
                <a:latin typeface="Century Gothic"/>
                <a:ea typeface="+mn-ea"/>
                <a:cs typeface="+mn-cs"/>
              </a:rPr>
              <a:t>.</a:t>
            </a:r>
          </a:p>
        </p:txBody>
      </p:sp>
      <p:pic>
        <p:nvPicPr>
          <p:cNvPr id="2" name="Imagen 5">
            <a:extLst>
              <a:ext uri="{FF2B5EF4-FFF2-40B4-BE49-F238E27FC236}">
                <a16:creationId xmlns:a16="http://schemas.microsoft.com/office/drawing/2014/main" id="{A94AA895-9516-830F-33AB-FBD9EAB80F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939" r="16269"/>
          <a:stretch/>
        </p:blipFill>
        <p:spPr>
          <a:xfrm>
            <a:off x="10245671" y="835590"/>
            <a:ext cx="1682472" cy="1659446"/>
          </a:xfrm>
          <a:prstGeom prst="rect">
            <a:avLst/>
          </a:prstGeom>
        </p:spPr>
      </p:pic>
    </p:spTree>
    <p:extLst>
      <p:ext uri="{BB962C8B-B14F-4D97-AF65-F5344CB8AC3E}">
        <p14:creationId xmlns:p14="http://schemas.microsoft.com/office/powerpoint/2010/main" val="18168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B03D1-0E8A-46CB-948D-0F7714258C1C}"/>
              </a:ext>
            </a:extLst>
          </p:cNvPr>
          <p:cNvSpPr>
            <a:spLocks noGrp="1"/>
          </p:cNvSpPr>
          <p:nvPr>
            <p:ph type="body" sz="quarter" idx="12"/>
          </p:nvPr>
        </p:nvSpPr>
        <p:spPr>
          <a:xfrm>
            <a:off x="154532" y="5269587"/>
            <a:ext cx="4864546" cy="1483977"/>
          </a:xfrm>
        </p:spPr>
        <p:txBody>
          <a:bodyPr>
            <a:normAutofit fontScale="92500" lnSpcReduction="20000"/>
          </a:bodyPr>
          <a:lstStyle/>
          <a:p>
            <a:pPr lvl="0">
              <a:defRPr/>
            </a:pPr>
            <a:r>
              <a:rPr lang="en-GB" sz="2000" b="1">
                <a:solidFill>
                  <a:prstClr val="white"/>
                </a:solidFill>
                <a:latin typeface="Century Gothic" panose="020B0502020202020204" pitchFamily="34" charset="0"/>
              </a:rPr>
              <a:t>Y8 Spanish</a:t>
            </a:r>
          </a:p>
          <a:p>
            <a:pPr lvl="0">
              <a:defRPr/>
            </a:pPr>
            <a:r>
              <a:rPr lang="en-GB" sz="2000">
                <a:solidFill>
                  <a:prstClr val="white"/>
                </a:solidFill>
                <a:latin typeface="Century Gothic" panose="020B0502020202020204" pitchFamily="34" charset="0"/>
              </a:rPr>
              <a:t>Term 1.2 - Week 2 – Lesson 18</a:t>
            </a:r>
          </a:p>
          <a:p>
            <a:pPr marL="0" marR="0" lvl="0" indent="0" algn="l" defTabSz="914400" rtl="0" eaLnBrk="1" fontAlgn="auto" latinLnBrk="0" hangingPunct="1">
              <a:lnSpc>
                <a:spcPct val="90000"/>
              </a:lnSpc>
              <a:spcBef>
                <a:spcPct val="0"/>
              </a:spcBef>
              <a:spcAft>
                <a:spcPts val="0"/>
              </a:spcAft>
              <a:buClrTx/>
              <a:buSzTx/>
              <a:buFontTx/>
              <a:buNone/>
              <a:tabLst/>
              <a:defRPr/>
            </a:pPr>
            <a:br>
              <a:rPr lang="en-GB" sz="1600"/>
            </a:b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Amanda Izquierdo / Nick Avery / Rachel</a:t>
            </a:r>
            <a:r>
              <a:rPr kumimoji="0" lang="en-GB" sz="1400" b="0" i="0" u="none" strike="noStrike" kern="1200" cap="none" spc="0" normalizeH="0" noProof="0">
                <a:ln>
                  <a:noFill/>
                </a:ln>
                <a:solidFill>
                  <a:prstClr val="white"/>
                </a:solidFill>
                <a:effectLst/>
                <a:uLnTx/>
                <a:uFillTx/>
                <a:latin typeface="Century Gothic" panose="020B0502020202020204" pitchFamily="34" charset="0"/>
                <a:ea typeface="+mj-ea"/>
                <a:cs typeface="+mj-cs"/>
              </a:rPr>
              <a:t> Hawkes</a:t>
            </a:r>
            <a:br>
              <a:rPr kumimoji="0" lang="en-GB" sz="1400" b="0" i="0" u="none" strike="noStrike" kern="1200" cap="none" spc="0" normalizeH="0" noProof="0">
                <a:ln>
                  <a:noFill/>
                </a:ln>
                <a:solidFill>
                  <a:prstClr val="white"/>
                </a:solidFill>
                <a:effectLst/>
                <a:uLnTx/>
                <a:uFillTx/>
                <a:latin typeface="Century Gothic" panose="020B0502020202020204" pitchFamily="34" charset="0"/>
                <a:ea typeface="+mj-ea"/>
                <a:cs typeface="+mj-cs"/>
              </a:rPr>
            </a:br>
            <a:r>
              <a:rPr kumimoji="0" lang="en-GB" sz="1400" b="0" i="0" u="none" strike="noStrike" kern="1200" cap="none" spc="0" normalizeH="0" noProof="0">
                <a:ln>
                  <a:noFill/>
                </a:ln>
                <a:solidFill>
                  <a:prstClr val="white"/>
                </a:solidFill>
                <a:effectLst/>
                <a:uLnTx/>
                <a:uFillTx/>
                <a:latin typeface="Century Gothic" panose="020B0502020202020204" pitchFamily="34" charset="0"/>
                <a:ea typeface="+mj-ea"/>
                <a:cs typeface="+mj-cs"/>
              </a:rPr>
              <a:t>Artwork: Mark Davies</a:t>
            </a: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endParaRPr>
          </a:p>
          <a:p>
            <a:pPr lvl="0">
              <a:defRPr/>
            </a:pPr>
            <a:r>
              <a:rPr lang="en-GB" sz="1600">
                <a:solidFill>
                  <a:prstClr val="white"/>
                </a:solidFill>
                <a:latin typeface="Century Gothic" panose="020B0502020202020204" pitchFamily="34" charset="0"/>
              </a:rPr>
              <a:t>Date updated: 02/11/23</a:t>
            </a: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endParaRPr>
          </a:p>
        </p:txBody>
      </p:sp>
      <p:sp>
        <p:nvSpPr>
          <p:cNvPr id="7" name="Subtitle 5">
            <a:extLst>
              <a:ext uri="{FF2B5EF4-FFF2-40B4-BE49-F238E27FC236}">
                <a16:creationId xmlns:a16="http://schemas.microsoft.com/office/drawing/2014/main" id="{DDFED1B0-8365-D84A-847E-1CD3FA337399}"/>
              </a:ext>
            </a:extLst>
          </p:cNvPr>
          <p:cNvSpPr>
            <a:spLocks noGrp="1"/>
          </p:cNvSpPr>
          <p:nvPr/>
        </p:nvSpPr>
        <p:spPr>
          <a:xfrm>
            <a:off x="405907" y="2432963"/>
            <a:ext cx="7997452" cy="1283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400">
                <a:solidFill>
                  <a:prstClr val="white"/>
                </a:solidFill>
              </a:rPr>
              <a:t>-er/-</a:t>
            </a:r>
            <a:r>
              <a:rPr lang="en-GB" sz="2400" err="1">
                <a:solidFill>
                  <a:prstClr val="white"/>
                </a:solidFill>
              </a:rPr>
              <a:t>ir</a:t>
            </a:r>
            <a:r>
              <a:rPr lang="en-GB" sz="2400">
                <a:solidFill>
                  <a:prstClr val="white"/>
                </a:solidFill>
              </a:rPr>
              <a:t> verbs in 2nd person singular </a:t>
            </a:r>
            <a:r>
              <a:rPr lang="en-GB" sz="2400" err="1">
                <a:solidFill>
                  <a:prstClr val="white"/>
                </a:solidFill>
              </a:rPr>
              <a:t>preterite</a:t>
            </a:r>
            <a:r>
              <a:rPr lang="en-GB" sz="2400">
                <a:solidFill>
                  <a:prstClr val="white"/>
                </a:solidFill>
              </a:rPr>
              <a:t> (-</a:t>
            </a:r>
            <a:r>
              <a:rPr lang="en-GB" sz="2400" err="1">
                <a:solidFill>
                  <a:prstClr val="white"/>
                </a:solidFill>
              </a:rPr>
              <a:t>iste</a:t>
            </a:r>
            <a:r>
              <a:rPr lang="en-GB" sz="2400">
                <a:solidFill>
                  <a:prstClr val="white"/>
                </a:solidFill>
              </a:rPr>
              <a:t>)</a:t>
            </a:r>
          </a:p>
        </p:txBody>
      </p:sp>
      <p:sp>
        <p:nvSpPr>
          <p:cNvPr id="8" name="Subtitle 6">
            <a:extLst>
              <a:ext uri="{FF2B5EF4-FFF2-40B4-BE49-F238E27FC236}">
                <a16:creationId xmlns:a16="http://schemas.microsoft.com/office/drawing/2014/main" id="{ABC93937-5935-4FD6-909A-1159EB86D0C7}"/>
              </a:ext>
            </a:extLst>
          </p:cNvPr>
          <p:cNvSpPr txBox="1">
            <a:spLocks/>
          </p:cNvSpPr>
          <p:nvPr/>
        </p:nvSpPr>
        <p:spPr>
          <a:xfrm>
            <a:off x="405907" y="2914656"/>
            <a:ext cx="4715843" cy="571756"/>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a:solidFill>
                  <a:prstClr val="white"/>
                </a:solidFill>
              </a:rPr>
              <a:t>ante-penultimate syllable stress</a:t>
            </a:r>
          </a:p>
        </p:txBody>
      </p:sp>
      <p:sp>
        <p:nvSpPr>
          <p:cNvPr id="13" name="Text Placeholder 12">
            <a:extLst>
              <a:ext uri="{FF2B5EF4-FFF2-40B4-BE49-F238E27FC236}">
                <a16:creationId xmlns:a16="http://schemas.microsoft.com/office/drawing/2014/main" id="{4C6A936B-9E01-D9CB-92EC-5A267C46A703}"/>
              </a:ext>
            </a:extLst>
          </p:cNvPr>
          <p:cNvSpPr>
            <a:spLocks noGrp="1"/>
          </p:cNvSpPr>
          <p:nvPr>
            <p:ph type="body" sz="quarter" idx="14"/>
          </p:nvPr>
        </p:nvSpPr>
        <p:spPr>
          <a:xfrm>
            <a:off x="363537" y="1588413"/>
            <a:ext cx="8406389" cy="844550"/>
          </a:xfrm>
        </p:spPr>
        <p:txBody>
          <a:bodyPr>
            <a:normAutofit fontScale="92500" lnSpcReduction="10000"/>
          </a:bodyPr>
          <a:lstStyle/>
          <a:p>
            <a:r>
              <a:rPr lang="en-GB" sz="3200" b="1">
                <a:solidFill>
                  <a:prstClr val="white"/>
                </a:solidFill>
              </a:rPr>
              <a:t>Describing events in the past and present (Free time activities) [2]</a:t>
            </a:r>
            <a:endParaRPr lang="en-GB" sz="3200"/>
          </a:p>
        </p:txBody>
      </p:sp>
    </p:spTree>
    <p:extLst>
      <p:ext uri="{BB962C8B-B14F-4D97-AF65-F5344CB8AC3E}">
        <p14:creationId xmlns:p14="http://schemas.microsoft.com/office/powerpoint/2010/main" val="270706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3">
            <a:extLst>
              <a:ext uri="{FF2B5EF4-FFF2-40B4-BE49-F238E27FC236}">
                <a16:creationId xmlns:a16="http://schemas.microsoft.com/office/drawing/2014/main" id="{9706C9E1-9EFC-43A5-82E3-7AAFE561AC82}"/>
              </a:ext>
            </a:extLst>
          </p:cNvPr>
          <p:cNvGraphicFramePr>
            <a:graphicFrameLocks noGrp="1"/>
          </p:cNvGraphicFramePr>
          <p:nvPr>
            <p:extLst>
              <p:ext uri="{D42A27DB-BD31-4B8C-83A1-F6EECF244321}">
                <p14:modId xmlns:p14="http://schemas.microsoft.com/office/powerpoint/2010/main" val="960694284"/>
              </p:ext>
            </p:extLst>
          </p:nvPr>
        </p:nvGraphicFramePr>
        <p:xfrm>
          <a:off x="7046021" y="999382"/>
          <a:ext cx="5003104" cy="5258545"/>
        </p:xfrm>
        <a:graphic>
          <a:graphicData uri="http://schemas.openxmlformats.org/drawingml/2006/table">
            <a:tbl>
              <a:tblPr firstRow="1" bandRow="1">
                <a:tableStyleId>{C4B1156A-380E-4F78-BDF5-A606A8083BF9}</a:tableStyleId>
              </a:tblPr>
              <a:tblGrid>
                <a:gridCol w="1045036">
                  <a:extLst>
                    <a:ext uri="{9D8B030D-6E8A-4147-A177-3AD203B41FA5}">
                      <a16:colId xmlns:a16="http://schemas.microsoft.com/office/drawing/2014/main" val="3222313912"/>
                    </a:ext>
                  </a:extLst>
                </a:gridCol>
                <a:gridCol w="3958068">
                  <a:extLst>
                    <a:ext uri="{9D8B030D-6E8A-4147-A177-3AD203B41FA5}">
                      <a16:colId xmlns:a16="http://schemas.microsoft.com/office/drawing/2014/main" val="3884287556"/>
                    </a:ext>
                  </a:extLst>
                </a:gridCol>
              </a:tblGrid>
              <a:tr h="1051709">
                <a:tc gridSpan="2">
                  <a:txBody>
                    <a:bodyPr/>
                    <a:lstStyle/>
                    <a:p>
                      <a:endParaRPr lang="en-GB"/>
                    </a:p>
                  </a:txBody>
                  <a:tcPr/>
                </a:tc>
                <a:tc hMerge="1">
                  <a:txBody>
                    <a:bodyPr/>
                    <a:lstStyle/>
                    <a:p>
                      <a:endParaRPr lang="en-GB"/>
                    </a:p>
                  </a:txBody>
                  <a:tcPr/>
                </a:tc>
                <a:extLst>
                  <a:ext uri="{0D108BD9-81ED-4DB2-BD59-A6C34878D82A}">
                    <a16:rowId xmlns:a16="http://schemas.microsoft.com/office/drawing/2014/main" val="1915569821"/>
                  </a:ext>
                </a:extLst>
              </a:tr>
              <a:tr h="1051709">
                <a:tc>
                  <a:txBody>
                    <a:bodyPr/>
                    <a:lstStyle/>
                    <a:p>
                      <a:pPr algn="ctr"/>
                      <a:r>
                        <a:rPr lang="en-GB" sz="2400" b="1">
                          <a:solidFill>
                            <a:schemeClr val="tx1"/>
                          </a:solidFill>
                        </a:rPr>
                        <a:t>1</a:t>
                      </a:r>
                    </a:p>
                  </a:txBody>
                  <a:tcPr anchor="ctr"/>
                </a:tc>
                <a:tc>
                  <a:txBody>
                    <a:bodyPr/>
                    <a:lstStyle/>
                    <a:p>
                      <a:endParaRPr lang="en-GB"/>
                    </a:p>
                  </a:txBody>
                  <a:tcPr/>
                </a:tc>
                <a:extLst>
                  <a:ext uri="{0D108BD9-81ED-4DB2-BD59-A6C34878D82A}">
                    <a16:rowId xmlns:a16="http://schemas.microsoft.com/office/drawing/2014/main" val="3990300627"/>
                  </a:ext>
                </a:extLst>
              </a:tr>
              <a:tr h="1051709">
                <a:tc>
                  <a:txBody>
                    <a:bodyPr/>
                    <a:lstStyle/>
                    <a:p>
                      <a:pPr algn="ctr"/>
                      <a:r>
                        <a:rPr lang="en-GB" sz="2400" b="1">
                          <a:solidFill>
                            <a:schemeClr val="tx1"/>
                          </a:solidFill>
                        </a:rPr>
                        <a:t>2</a:t>
                      </a:r>
                    </a:p>
                  </a:txBody>
                  <a:tcPr anchor="ctr"/>
                </a:tc>
                <a:tc>
                  <a:txBody>
                    <a:bodyPr/>
                    <a:lstStyle/>
                    <a:p>
                      <a:endParaRPr lang="en-GB"/>
                    </a:p>
                  </a:txBody>
                  <a:tcPr/>
                </a:tc>
                <a:extLst>
                  <a:ext uri="{0D108BD9-81ED-4DB2-BD59-A6C34878D82A}">
                    <a16:rowId xmlns:a16="http://schemas.microsoft.com/office/drawing/2014/main" val="636794188"/>
                  </a:ext>
                </a:extLst>
              </a:tr>
              <a:tr h="1051709">
                <a:tc>
                  <a:txBody>
                    <a:bodyPr/>
                    <a:lstStyle/>
                    <a:p>
                      <a:pPr algn="ctr"/>
                      <a:r>
                        <a:rPr lang="en-GB" sz="2400" b="1">
                          <a:solidFill>
                            <a:schemeClr val="tx1"/>
                          </a:solidFill>
                        </a:rPr>
                        <a:t>3</a:t>
                      </a:r>
                    </a:p>
                  </a:txBody>
                  <a:tcPr anchor="ctr"/>
                </a:tc>
                <a:tc>
                  <a:txBody>
                    <a:bodyPr/>
                    <a:lstStyle/>
                    <a:p>
                      <a:endParaRPr lang="en-GB"/>
                    </a:p>
                  </a:txBody>
                  <a:tcPr/>
                </a:tc>
                <a:extLst>
                  <a:ext uri="{0D108BD9-81ED-4DB2-BD59-A6C34878D82A}">
                    <a16:rowId xmlns:a16="http://schemas.microsoft.com/office/drawing/2014/main" val="705357895"/>
                  </a:ext>
                </a:extLst>
              </a:tr>
              <a:tr h="1051709">
                <a:tc>
                  <a:txBody>
                    <a:bodyPr/>
                    <a:lstStyle/>
                    <a:p>
                      <a:pPr algn="ctr"/>
                      <a:r>
                        <a:rPr lang="en-GB" sz="2400" b="1">
                          <a:solidFill>
                            <a:schemeClr val="tx1"/>
                          </a:solidFill>
                        </a:rPr>
                        <a:t>4</a:t>
                      </a:r>
                    </a:p>
                  </a:txBody>
                  <a:tcPr anchor="ctr"/>
                </a:tc>
                <a:tc>
                  <a:txBody>
                    <a:bodyPr/>
                    <a:lstStyle/>
                    <a:p>
                      <a:endParaRPr lang="en-GB"/>
                    </a:p>
                  </a:txBody>
                  <a:tcPr/>
                </a:tc>
                <a:extLst>
                  <a:ext uri="{0D108BD9-81ED-4DB2-BD59-A6C34878D82A}">
                    <a16:rowId xmlns:a16="http://schemas.microsoft.com/office/drawing/2014/main" val="2453323450"/>
                  </a:ext>
                </a:extLst>
              </a:tr>
            </a:tbl>
          </a:graphicData>
        </a:graphic>
      </p:graphicFrame>
      <p:sp>
        <p:nvSpPr>
          <p:cNvPr id="3" name="Title 2">
            <a:extLst>
              <a:ext uri="{FF2B5EF4-FFF2-40B4-BE49-F238E27FC236}">
                <a16:creationId xmlns:a16="http://schemas.microsoft.com/office/drawing/2014/main" id="{E3AB9587-7719-4A6A-831A-3DD7E3D4733B}"/>
              </a:ext>
            </a:extLst>
          </p:cNvPr>
          <p:cNvSpPr>
            <a:spLocks noGrp="1"/>
          </p:cNvSpPr>
          <p:nvPr>
            <p:ph type="title"/>
          </p:nvPr>
        </p:nvSpPr>
        <p:spPr>
          <a:xfrm>
            <a:off x="0" y="213557"/>
            <a:ext cx="2007476" cy="647577"/>
          </a:xfrm>
        </p:spPr>
        <p:txBody>
          <a:bodyPr>
            <a:normAutofit/>
          </a:bodyPr>
          <a:lstStyle/>
          <a:p>
            <a:r>
              <a:rPr lang="en-GB" sz="2800" err="1"/>
              <a:t>Fonética</a:t>
            </a:r>
            <a:endParaRPr lang="en-GB" sz="2800"/>
          </a:p>
        </p:txBody>
      </p:sp>
      <p:sp>
        <p:nvSpPr>
          <p:cNvPr id="5" name="Google Shape;152;p2">
            <a:extLst>
              <a:ext uri="{FF2B5EF4-FFF2-40B4-BE49-F238E27FC236}">
                <a16:creationId xmlns:a16="http://schemas.microsoft.com/office/drawing/2014/main" id="{44A0C36E-53BB-4DBE-8A41-E0F4C70E0299}"/>
              </a:ext>
            </a:extLst>
          </p:cNvPr>
          <p:cNvSpPr/>
          <p:nvPr/>
        </p:nvSpPr>
        <p:spPr>
          <a:xfrm>
            <a:off x="8669867" y="145824"/>
            <a:ext cx="3254655" cy="396044"/>
          </a:xfrm>
          <a:prstGeom prst="roundRect">
            <a:avLst>
              <a:gd name="adj" fmla="val 16667"/>
            </a:avLst>
          </a:prstGeom>
          <a:solidFill>
            <a:schemeClr val="tx2"/>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leer / </a:t>
            </a:r>
            <a:r>
              <a:rPr kumimoji="0" lang="en-GB" sz="2000" b="1" i="0" u="none" strike="noStrike" kern="1200" cap="none" spc="0" normalizeH="0" baseline="0" noProof="0" err="1">
                <a:ln>
                  <a:noFill/>
                </a:ln>
                <a:solidFill>
                  <a:srgbClr val="FFFFFF"/>
                </a:solidFill>
                <a:effectLst/>
                <a:uLnTx/>
                <a:uFillTx/>
                <a:latin typeface="Century Gothic"/>
                <a:ea typeface="Century Gothic"/>
                <a:cs typeface="Century Gothic"/>
                <a:sym typeface="Century Gothic"/>
              </a:rPr>
              <a:t>hablar</a:t>
            </a: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 / </a:t>
            </a:r>
            <a:r>
              <a:rPr kumimoji="0" lang="en-GB" sz="2000" b="1" i="0" u="none" strike="noStrike" kern="1200" cap="none" spc="0" normalizeH="0" baseline="0" noProof="0" err="1">
                <a:ln>
                  <a:noFill/>
                </a:ln>
                <a:solidFill>
                  <a:srgbClr val="FFFFFF"/>
                </a:solidFill>
                <a:effectLst/>
                <a:uLnTx/>
                <a:uFillTx/>
                <a:latin typeface="Century Gothic"/>
                <a:ea typeface="Century Gothic"/>
                <a:cs typeface="Century Gothic"/>
                <a:sym typeface="Century Gothic"/>
              </a:rPr>
              <a:t>escuchar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graphicFrame>
        <p:nvGraphicFramePr>
          <p:cNvPr id="6" name="Table 5">
            <a:extLst>
              <a:ext uri="{FF2B5EF4-FFF2-40B4-BE49-F238E27FC236}">
                <a16:creationId xmlns:a16="http://schemas.microsoft.com/office/drawing/2014/main" id="{4282C7E2-4C9D-4CD1-9F76-87C6B3221CD4}"/>
              </a:ext>
            </a:extLst>
          </p:cNvPr>
          <p:cNvGraphicFramePr>
            <a:graphicFrameLocks noGrp="1"/>
          </p:cNvGraphicFramePr>
          <p:nvPr>
            <p:extLst>
              <p:ext uri="{D42A27DB-BD31-4B8C-83A1-F6EECF244321}">
                <p14:modId xmlns:p14="http://schemas.microsoft.com/office/powerpoint/2010/main" val="1126193231"/>
              </p:ext>
            </p:extLst>
          </p:nvPr>
        </p:nvGraphicFramePr>
        <p:xfrm>
          <a:off x="142875" y="997407"/>
          <a:ext cx="5953125" cy="5260519"/>
        </p:xfrm>
        <a:graphic>
          <a:graphicData uri="http://schemas.openxmlformats.org/drawingml/2006/table">
            <a:tbl>
              <a:tblPr firstRow="1" bandRow="1">
                <a:tableStyleId>{5DA37D80-6434-44D0-A028-1B22A696006F}</a:tableStyleId>
              </a:tblPr>
              <a:tblGrid>
                <a:gridCol w="682021">
                  <a:extLst>
                    <a:ext uri="{9D8B030D-6E8A-4147-A177-3AD203B41FA5}">
                      <a16:colId xmlns:a16="http://schemas.microsoft.com/office/drawing/2014/main" val="1622917078"/>
                    </a:ext>
                  </a:extLst>
                </a:gridCol>
                <a:gridCol w="5271104">
                  <a:extLst>
                    <a:ext uri="{9D8B030D-6E8A-4147-A177-3AD203B41FA5}">
                      <a16:colId xmlns:a16="http://schemas.microsoft.com/office/drawing/2014/main" val="1712208521"/>
                    </a:ext>
                  </a:extLst>
                </a:gridCol>
              </a:tblGrid>
              <a:tr h="977619">
                <a:tc>
                  <a:txBody>
                    <a:bodyPr/>
                    <a:lstStyle/>
                    <a:p>
                      <a:endParaRPr lang="es-GB">
                        <a:solidFill>
                          <a:schemeClr val="tx1"/>
                        </a:solidFill>
                      </a:endParaRPr>
                    </a:p>
                  </a:txBody>
                  <a:tcPr>
                    <a:lnL w="12700" cap="flat" cmpd="sng" algn="ctr">
                      <a:solidFill>
                        <a:srgbClr val="E66700"/>
                      </a:solidFill>
                      <a:prstDash val="solid"/>
                      <a:round/>
                      <a:headEnd type="none" w="med" len="med"/>
                      <a:tailEnd type="none" w="med" len="med"/>
                    </a:lnL>
                  </a:tcPr>
                </a:tc>
                <a:tc>
                  <a:txBody>
                    <a:bodyPr/>
                    <a:lstStyle/>
                    <a:p>
                      <a:pPr algn="ctr"/>
                      <a:endParaRPr lang="es-GB" b="0">
                        <a:solidFill>
                          <a:schemeClr val="tx1"/>
                        </a:solidFill>
                      </a:endParaRPr>
                    </a:p>
                    <a:p>
                      <a:pPr algn="ctr"/>
                      <a:r>
                        <a:rPr lang="en-GB" sz="2200" b="1" err="1">
                          <a:solidFill>
                            <a:schemeClr val="tx1"/>
                          </a:solidFill>
                        </a:rPr>
                        <a:t>Frases</a:t>
                      </a:r>
                      <a:r>
                        <a:rPr lang="en-GB" sz="2200" b="1">
                          <a:solidFill>
                            <a:schemeClr val="tx1"/>
                          </a:solidFill>
                        </a:rPr>
                        <a:t> de Persona A</a:t>
                      </a:r>
                    </a:p>
                  </a:txBody>
                  <a:tcPr anchor="ctr">
                    <a:noFill/>
                  </a:tcPr>
                </a:tc>
                <a:extLst>
                  <a:ext uri="{0D108BD9-81ED-4DB2-BD59-A6C34878D82A}">
                    <a16:rowId xmlns:a16="http://schemas.microsoft.com/office/drawing/2014/main" val="2504402967"/>
                  </a:ext>
                </a:extLst>
              </a:tr>
              <a:tr h="1070725">
                <a:tc>
                  <a:txBody>
                    <a:bodyPr/>
                    <a:lstStyle/>
                    <a:p>
                      <a:r>
                        <a:rPr lang="es-GB" b="1">
                          <a:solidFill>
                            <a:schemeClr val="tx1"/>
                          </a:solidFill>
                        </a:rPr>
                        <a:t>1</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chemeClr val="tx1"/>
                          </a:solidFill>
                          <a:effectLst/>
                          <a:uLnTx/>
                          <a:uFillTx/>
                          <a:latin typeface="+mn-lt"/>
                          <a:ea typeface="+mn-ea"/>
                          <a:cs typeface="+mn-cs"/>
                        </a:rPr>
                        <a:t>¿Escribiste tu opinión en el periódico?</a:t>
                      </a:r>
                      <a:endParaRPr lang="es-ES" sz="2400" b="1">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1884781609"/>
                  </a:ext>
                </a:extLst>
              </a:tr>
              <a:tr h="1070725">
                <a:tc>
                  <a:txBody>
                    <a:bodyPr/>
                    <a:lstStyle/>
                    <a:p>
                      <a:r>
                        <a:rPr lang="es-GB" b="1">
                          <a:solidFill>
                            <a:schemeClr val="tx1"/>
                          </a:solidFill>
                        </a:rPr>
                        <a:t>2</a:t>
                      </a:r>
                    </a:p>
                  </a:txBody>
                  <a:tcPr anchor="ctr" anchorCtr="1"/>
                </a:tc>
                <a:tc>
                  <a:txBody>
                    <a:bodyPr/>
                    <a:lstStyle/>
                    <a:p>
                      <a:pPr algn="l">
                        <a:spcBef>
                          <a:spcPts val="0"/>
                        </a:spcBef>
                        <a:spcAft>
                          <a:spcPts val="0"/>
                        </a:spcAft>
                      </a:pPr>
                      <a:endParaRPr lang="es-ES">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2759658910"/>
                  </a:ext>
                </a:extLst>
              </a:tr>
              <a:tr h="1070725">
                <a:tc>
                  <a:txBody>
                    <a:bodyPr/>
                    <a:lstStyle/>
                    <a:p>
                      <a:r>
                        <a:rPr lang="es-GB" b="1">
                          <a:solidFill>
                            <a:schemeClr val="tx1"/>
                          </a:solidFill>
                        </a:rPr>
                        <a:t>3</a:t>
                      </a:r>
                    </a:p>
                  </a:txBody>
                  <a:tcPr anchor="ctr" anchorCtr="1">
                    <a:noFill/>
                  </a:tcPr>
                </a:tc>
                <a:tc>
                  <a:txBody>
                    <a:bodyPr/>
                    <a:lstStyle/>
                    <a:p>
                      <a:pPr algn="l">
                        <a:spcBef>
                          <a:spcPts val="0"/>
                        </a:spcBef>
                        <a:spcAft>
                          <a:spcPts val="0"/>
                        </a:spcAft>
                      </a:pPr>
                      <a:endParaRPr lang="es-ES">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3418535615"/>
                  </a:ext>
                </a:extLst>
              </a:tr>
              <a:tr h="1070725">
                <a:tc>
                  <a:txBody>
                    <a:bodyPr/>
                    <a:lstStyle/>
                    <a:p>
                      <a:r>
                        <a:rPr lang="es-GB" b="1">
                          <a:solidFill>
                            <a:schemeClr val="tx1"/>
                          </a:solidFill>
                        </a:rPr>
                        <a:t>4</a:t>
                      </a:r>
                    </a:p>
                  </a:txBody>
                  <a:tcPr anchor="ctr" anchorCtr="1"/>
                </a:tc>
                <a:tc>
                  <a:txBody>
                    <a:bodyPr/>
                    <a:lstStyle/>
                    <a:p>
                      <a:pPr algn="l">
                        <a:spcBef>
                          <a:spcPts val="0"/>
                        </a:spcBef>
                        <a:spcAft>
                          <a:spcPts val="0"/>
                        </a:spcAft>
                      </a:pPr>
                      <a:endParaRPr lang="es-ES">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2041046968"/>
                  </a:ext>
                </a:extLst>
              </a:tr>
            </a:tbl>
          </a:graphicData>
        </a:graphic>
      </p:graphicFrame>
      <p:pic>
        <p:nvPicPr>
          <p:cNvPr id="13" name="Picture 12" descr="A blue and white person with a letter&#10;&#10;Description automatically generated">
            <a:extLst>
              <a:ext uri="{FF2B5EF4-FFF2-40B4-BE49-F238E27FC236}">
                <a16:creationId xmlns:a16="http://schemas.microsoft.com/office/drawing/2014/main" id="{47415998-58F9-485C-8317-3E0E8DD73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4899"/>
            <a:ext cx="914479" cy="987638"/>
          </a:xfrm>
          <a:prstGeom prst="rect">
            <a:avLst/>
          </a:prstGeom>
        </p:spPr>
      </p:pic>
      <p:pic>
        <p:nvPicPr>
          <p:cNvPr id="15" name="Picture 14" descr="A blue and white person with a white b on a black background&#10;&#10;Description automatically generated">
            <a:extLst>
              <a:ext uri="{FF2B5EF4-FFF2-40B4-BE49-F238E27FC236}">
                <a16:creationId xmlns:a16="http://schemas.microsoft.com/office/drawing/2014/main" id="{CBE82AE6-A844-4B0E-9652-B259A6D85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061" y="1047012"/>
            <a:ext cx="914479" cy="1018120"/>
          </a:xfrm>
          <a:prstGeom prst="rect">
            <a:avLst/>
          </a:prstGeom>
        </p:spPr>
      </p:pic>
      <p:pic>
        <p:nvPicPr>
          <p:cNvPr id="17" name="Picture 16" descr="A blue person icon on a black background&#10;&#10;Description automatically generated">
            <a:extLst>
              <a:ext uri="{FF2B5EF4-FFF2-40B4-BE49-F238E27FC236}">
                <a16:creationId xmlns:a16="http://schemas.microsoft.com/office/drawing/2014/main" id="{B2140531-BF1A-42A6-9047-7C3EB84760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826" y="997407"/>
            <a:ext cx="977207" cy="971808"/>
          </a:xfrm>
          <a:prstGeom prst="rect">
            <a:avLst/>
          </a:prstGeom>
        </p:spPr>
      </p:pic>
      <p:pic>
        <p:nvPicPr>
          <p:cNvPr id="18" name="Graphic 17" descr="Teacher with solid fill">
            <a:extLst>
              <a:ext uri="{FF2B5EF4-FFF2-40B4-BE49-F238E27FC236}">
                <a16:creationId xmlns:a16="http://schemas.microsoft.com/office/drawing/2014/main" id="{3AC9C12F-25CF-4609-A402-3FB3AF1873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7620" y="39792"/>
            <a:ext cx="914400" cy="914400"/>
          </a:xfrm>
          <a:prstGeom prst="rect">
            <a:avLst/>
          </a:prstGeom>
        </p:spPr>
      </p:pic>
      <p:sp>
        <p:nvSpPr>
          <p:cNvPr id="19" name="Speech Bubble: Rectangle with Corners Rounded 18">
            <a:extLst>
              <a:ext uri="{FF2B5EF4-FFF2-40B4-BE49-F238E27FC236}">
                <a16:creationId xmlns:a16="http://schemas.microsoft.com/office/drawing/2014/main" id="{57743FF2-FB3D-4DE4-9CEB-6174D83D1A75}"/>
              </a:ext>
            </a:extLst>
          </p:cNvPr>
          <p:cNvSpPr/>
          <p:nvPr/>
        </p:nvSpPr>
        <p:spPr>
          <a:xfrm>
            <a:off x="2872020" y="145824"/>
            <a:ext cx="4519380" cy="745551"/>
          </a:xfrm>
          <a:prstGeom prst="wedgeRoundRectCallout">
            <a:avLst>
              <a:gd name="adj1" fmla="val -54929"/>
              <a:gd name="adj2" fmla="val -17614"/>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a:ln>
                  <a:noFill/>
                </a:ln>
                <a:solidFill>
                  <a:srgbClr val="3A3838"/>
                </a:solidFill>
                <a:effectLst/>
                <a:uLnTx/>
                <a:uFillTx/>
                <a:latin typeface="Century Gothic"/>
                <a:ea typeface="+mn-ea"/>
                <a:cs typeface="+mn-cs"/>
              </a:rPr>
              <a:t>A: Lee las frases a tu pareja.</a:t>
            </a:r>
            <a:br>
              <a:rPr kumimoji="0" lang="es-ES" sz="2200" b="1" i="0" u="none" strike="noStrike" kern="1200" cap="none" spc="0" normalizeH="0" baseline="0" noProof="0">
                <a:ln>
                  <a:noFill/>
                </a:ln>
                <a:solidFill>
                  <a:srgbClr val="3A3838"/>
                </a:solidFill>
                <a:effectLst/>
                <a:uLnTx/>
                <a:uFillTx/>
                <a:latin typeface="Century Gothic"/>
                <a:ea typeface="+mn-ea"/>
                <a:cs typeface="+mn-cs"/>
              </a:rPr>
            </a:br>
            <a:r>
              <a:rPr kumimoji="0" lang="es-ES" sz="2200" b="1" i="0" u="none" strike="noStrike" kern="1200" cap="none" spc="0" normalizeH="0" baseline="0" noProof="0">
                <a:ln>
                  <a:noFill/>
                </a:ln>
                <a:solidFill>
                  <a:srgbClr val="3A3838"/>
                </a:solidFill>
                <a:effectLst/>
                <a:uLnTx/>
                <a:uFillTx/>
                <a:latin typeface="Century Gothic"/>
                <a:ea typeface="+mn-ea"/>
                <a:cs typeface="+mn-cs"/>
              </a:rPr>
              <a:t>B: Escucha.</a:t>
            </a:r>
            <a:endParaRPr kumimoji="0" lang="en-GB" sz="2200" b="1" i="0" u="none" strike="noStrike" kern="1200" cap="none" spc="0" normalizeH="0" baseline="0" noProof="0">
              <a:ln>
                <a:noFill/>
              </a:ln>
              <a:solidFill>
                <a:srgbClr val="3A3838"/>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272AC243-CD92-4F3D-8F2B-B9F3AC6112D6}"/>
              </a:ext>
            </a:extLst>
          </p:cNvPr>
          <p:cNvSpPr txBox="1"/>
          <p:nvPr/>
        </p:nvSpPr>
        <p:spPr>
          <a:xfrm>
            <a:off x="8337175" y="1145268"/>
            <a:ext cx="37119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3A3838"/>
                </a:solidFill>
                <a:effectLst/>
                <a:uLnTx/>
                <a:uFillTx/>
                <a:latin typeface="Century Gothic"/>
                <a:ea typeface="+mn-ea"/>
                <a:cs typeface="+mn-cs"/>
              </a:rPr>
              <a:t>Write the word with stress on the third-last syllable</a:t>
            </a:r>
          </a:p>
        </p:txBody>
      </p:sp>
      <p:sp>
        <p:nvSpPr>
          <p:cNvPr id="24" name="Rectangle 23">
            <a:extLst>
              <a:ext uri="{FF2B5EF4-FFF2-40B4-BE49-F238E27FC236}">
                <a16:creationId xmlns:a16="http://schemas.microsoft.com/office/drawing/2014/main" id="{FD1D3D10-FAF0-4BA5-A5A7-4273C1A1B6B1}"/>
              </a:ext>
            </a:extLst>
          </p:cNvPr>
          <p:cNvSpPr/>
          <p:nvPr/>
        </p:nvSpPr>
        <p:spPr>
          <a:xfrm>
            <a:off x="8283125" y="2310668"/>
            <a:ext cx="30289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a:ea typeface="+mn-ea"/>
                <a:cs typeface="+mn-cs"/>
              </a:rPr>
              <a:t>periódico</a:t>
            </a:r>
            <a:endParaRPr kumimoji="0" lang="es-GB" sz="2400" b="1" i="0" u="none" strike="noStrike" kern="1200" cap="none" spc="0" normalizeH="0" baseline="0" noProof="0">
              <a:ln>
                <a:noFill/>
              </a:ln>
              <a:effectLst/>
              <a:uLnTx/>
              <a:uFillTx/>
              <a:latin typeface="Century Gothic"/>
              <a:ea typeface="+mn-ea"/>
              <a:cs typeface="+mn-cs"/>
            </a:endParaRPr>
          </a:p>
        </p:txBody>
      </p:sp>
      <p:sp>
        <p:nvSpPr>
          <p:cNvPr id="25" name="Rectangle 24">
            <a:extLst>
              <a:ext uri="{FF2B5EF4-FFF2-40B4-BE49-F238E27FC236}">
                <a16:creationId xmlns:a16="http://schemas.microsoft.com/office/drawing/2014/main" id="{CDE11C42-C968-44CD-8640-617BCBB9E489}"/>
              </a:ext>
            </a:extLst>
          </p:cNvPr>
          <p:cNvSpPr/>
          <p:nvPr/>
        </p:nvSpPr>
        <p:spPr>
          <a:xfrm>
            <a:off x="8337175" y="3396833"/>
            <a:ext cx="355950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err="1">
                <a:latin typeface="Century Gothic"/>
              </a:rPr>
              <a:t>música</a:t>
            </a:r>
            <a:r>
              <a:rPr lang="en-GB" sz="2400" b="1">
                <a:latin typeface="Century Gothic"/>
              </a:rPr>
              <a:t> </a:t>
            </a:r>
            <a:endParaRPr kumimoji="0" lang="es-GB" sz="2400" b="1" i="0" u="none" strike="noStrike" kern="1200" cap="none" spc="0" normalizeH="0" baseline="0" noProof="0">
              <a:ln>
                <a:noFill/>
              </a:ln>
              <a:effectLst/>
              <a:uLnTx/>
              <a:uFillTx/>
              <a:latin typeface="Century Gothic"/>
            </a:endParaRPr>
          </a:p>
        </p:txBody>
      </p:sp>
      <p:sp>
        <p:nvSpPr>
          <p:cNvPr id="26" name="Rectangle 25">
            <a:extLst>
              <a:ext uri="{FF2B5EF4-FFF2-40B4-BE49-F238E27FC236}">
                <a16:creationId xmlns:a16="http://schemas.microsoft.com/office/drawing/2014/main" id="{3CC71734-2ED9-4C65-9169-F0D3E0DCE827}"/>
              </a:ext>
            </a:extLst>
          </p:cNvPr>
          <p:cNvSpPr/>
          <p:nvPr/>
        </p:nvSpPr>
        <p:spPr>
          <a:xfrm>
            <a:off x="8283125" y="4501699"/>
            <a:ext cx="28141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a:ea typeface="+mn-ea"/>
                <a:cs typeface="+mn-cs"/>
              </a:rPr>
              <a:t>sábado</a:t>
            </a:r>
            <a:endParaRPr kumimoji="0" lang="es-GB" sz="2400" b="1" i="0" u="none" strike="noStrike" kern="1200" cap="none" spc="0" normalizeH="0" baseline="0" noProof="0">
              <a:ln>
                <a:noFill/>
              </a:ln>
              <a:effectLst/>
              <a:uLnTx/>
              <a:uFillTx/>
              <a:latin typeface="Century Gothic"/>
              <a:ea typeface="+mn-ea"/>
              <a:cs typeface="+mn-cs"/>
            </a:endParaRPr>
          </a:p>
        </p:txBody>
      </p:sp>
      <p:sp>
        <p:nvSpPr>
          <p:cNvPr id="27" name="Rectangle 26">
            <a:extLst>
              <a:ext uri="{FF2B5EF4-FFF2-40B4-BE49-F238E27FC236}">
                <a16:creationId xmlns:a16="http://schemas.microsoft.com/office/drawing/2014/main" id="{EE929F4F-E3A6-4493-93BB-7290069A3B05}"/>
              </a:ext>
            </a:extLst>
          </p:cNvPr>
          <p:cNvSpPr/>
          <p:nvPr/>
        </p:nvSpPr>
        <p:spPr>
          <a:xfrm>
            <a:off x="8283125" y="5480708"/>
            <a:ext cx="38109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a:ea typeface="+mn-ea"/>
                <a:cs typeface="+mn-cs"/>
              </a:rPr>
              <a:t>página</a:t>
            </a:r>
            <a:endParaRPr kumimoji="0" lang="es-GB" sz="2400" b="1" i="0" u="none" strike="noStrike" kern="1200" cap="none" spc="0" normalizeH="0" baseline="0" noProof="0">
              <a:ln>
                <a:noFill/>
              </a:ln>
              <a:effectLst/>
              <a:uLnTx/>
              <a:uFillTx/>
              <a:latin typeface="Century Gothic"/>
              <a:ea typeface="+mn-ea"/>
              <a:cs typeface="+mn-cs"/>
            </a:endParaRPr>
          </a:p>
        </p:txBody>
      </p:sp>
      <p:sp>
        <p:nvSpPr>
          <p:cNvPr id="28" name="Rectangle 27">
            <a:extLst>
              <a:ext uri="{FF2B5EF4-FFF2-40B4-BE49-F238E27FC236}">
                <a16:creationId xmlns:a16="http://schemas.microsoft.com/office/drawing/2014/main" id="{E338B5BA-3D9A-4977-98B9-C0AD28AFCE85}"/>
              </a:ext>
            </a:extLst>
          </p:cNvPr>
          <p:cNvSpPr/>
          <p:nvPr/>
        </p:nvSpPr>
        <p:spPr>
          <a:xfrm>
            <a:off x="914479" y="4226897"/>
            <a:ext cx="4731987" cy="461665"/>
          </a:xfrm>
          <a:prstGeom prst="rect">
            <a:avLst/>
          </a:prstGeom>
          <a:solidFill>
            <a:schemeClr val="accent4">
              <a:lumMod val="20000"/>
              <a:lumOff val="80000"/>
            </a:schemeClr>
          </a:solidFill>
        </p:spPr>
        <p:txBody>
          <a:bodyPr wrap="square">
            <a:spAutoFit/>
          </a:bodyPr>
          <a:lstStyle/>
          <a:p>
            <a:pPr lvl="0">
              <a:defRPr/>
            </a:pPr>
            <a:r>
              <a:rPr lang="es-ES" sz="2400" b="1"/>
              <a:t>Saliste el sábado sin tu móvil.</a:t>
            </a:r>
          </a:p>
        </p:txBody>
      </p:sp>
      <p:sp>
        <p:nvSpPr>
          <p:cNvPr id="29" name="Rectangle 28">
            <a:extLst>
              <a:ext uri="{FF2B5EF4-FFF2-40B4-BE49-F238E27FC236}">
                <a16:creationId xmlns:a16="http://schemas.microsoft.com/office/drawing/2014/main" id="{4CFA0ECF-9AF3-4599-8DA9-D5444103C435}"/>
              </a:ext>
            </a:extLst>
          </p:cNvPr>
          <p:cNvSpPr/>
          <p:nvPr/>
        </p:nvSpPr>
        <p:spPr>
          <a:xfrm>
            <a:off x="914479" y="5296043"/>
            <a:ext cx="4348272" cy="830997"/>
          </a:xfrm>
          <a:prstGeom prst="rect">
            <a:avLst/>
          </a:prstGeom>
          <a:solidFill>
            <a:schemeClr val="accent4">
              <a:lumMod val="20000"/>
              <a:lumOff val="80000"/>
            </a:schemeClr>
          </a:solidFill>
        </p:spPr>
        <p:txBody>
          <a:bodyPr wrap="square">
            <a:spAutoFit/>
          </a:bodyPr>
          <a:lstStyle/>
          <a:p>
            <a:pPr lvl="0">
              <a:defRPr/>
            </a:pPr>
            <a:r>
              <a:rPr lang="es-ES" sz="2400" b="1"/>
              <a:t>Recogiste las páginas del libro.</a:t>
            </a:r>
          </a:p>
        </p:txBody>
      </p:sp>
      <p:sp>
        <p:nvSpPr>
          <p:cNvPr id="30" name="Rectangle 29">
            <a:extLst>
              <a:ext uri="{FF2B5EF4-FFF2-40B4-BE49-F238E27FC236}">
                <a16:creationId xmlns:a16="http://schemas.microsoft.com/office/drawing/2014/main" id="{18E8981F-5917-4FD3-BF1E-680020FFD65D}"/>
              </a:ext>
            </a:extLst>
          </p:cNvPr>
          <p:cNvSpPr/>
          <p:nvPr/>
        </p:nvSpPr>
        <p:spPr>
          <a:xfrm>
            <a:off x="975986" y="3120067"/>
            <a:ext cx="4557881" cy="830997"/>
          </a:xfrm>
          <a:prstGeom prst="rect">
            <a:avLst/>
          </a:prstGeom>
          <a:solidFill>
            <a:schemeClr val="accent4">
              <a:lumMod val="20000"/>
              <a:lumOff val="80000"/>
            </a:schemeClr>
          </a:solidFill>
        </p:spPr>
        <p:txBody>
          <a:bodyPr wrap="square">
            <a:spAutoFit/>
          </a:bodyPr>
          <a:lstStyle/>
          <a:p>
            <a:pPr lvl="0">
              <a:defRPr/>
            </a:pPr>
            <a:r>
              <a:rPr lang="es-ES" sz="2400" b="1"/>
              <a:t>La semana pasada elegiste música divertida.</a:t>
            </a:r>
          </a:p>
        </p:txBody>
      </p:sp>
    </p:spTree>
    <p:extLst>
      <p:ext uri="{BB962C8B-B14F-4D97-AF65-F5344CB8AC3E}">
        <p14:creationId xmlns:p14="http://schemas.microsoft.com/office/powerpoint/2010/main" val="346998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3">
            <a:extLst>
              <a:ext uri="{FF2B5EF4-FFF2-40B4-BE49-F238E27FC236}">
                <a16:creationId xmlns:a16="http://schemas.microsoft.com/office/drawing/2014/main" id="{9706C9E1-9EFC-43A5-82E3-7AAFE561AC82}"/>
              </a:ext>
            </a:extLst>
          </p:cNvPr>
          <p:cNvGraphicFramePr>
            <a:graphicFrameLocks noGrp="1"/>
          </p:cNvGraphicFramePr>
          <p:nvPr>
            <p:extLst>
              <p:ext uri="{D42A27DB-BD31-4B8C-83A1-F6EECF244321}">
                <p14:modId xmlns:p14="http://schemas.microsoft.com/office/powerpoint/2010/main" val="3658652227"/>
              </p:ext>
            </p:extLst>
          </p:nvPr>
        </p:nvGraphicFramePr>
        <p:xfrm>
          <a:off x="7046021" y="999381"/>
          <a:ext cx="5003104" cy="5258545"/>
        </p:xfrm>
        <a:graphic>
          <a:graphicData uri="http://schemas.openxmlformats.org/drawingml/2006/table">
            <a:tbl>
              <a:tblPr firstRow="1" bandRow="1">
                <a:tableStyleId>{C4B1156A-380E-4F78-BDF5-A606A8083BF9}</a:tableStyleId>
              </a:tblPr>
              <a:tblGrid>
                <a:gridCol w="1045036">
                  <a:extLst>
                    <a:ext uri="{9D8B030D-6E8A-4147-A177-3AD203B41FA5}">
                      <a16:colId xmlns:a16="http://schemas.microsoft.com/office/drawing/2014/main" val="3222313912"/>
                    </a:ext>
                  </a:extLst>
                </a:gridCol>
                <a:gridCol w="3958068">
                  <a:extLst>
                    <a:ext uri="{9D8B030D-6E8A-4147-A177-3AD203B41FA5}">
                      <a16:colId xmlns:a16="http://schemas.microsoft.com/office/drawing/2014/main" val="3884287556"/>
                    </a:ext>
                  </a:extLst>
                </a:gridCol>
              </a:tblGrid>
              <a:tr h="1051709">
                <a:tc gridSpan="2">
                  <a:txBody>
                    <a:bodyPr/>
                    <a:lstStyle/>
                    <a:p>
                      <a:endParaRPr lang="en-GB"/>
                    </a:p>
                  </a:txBody>
                  <a:tcPr/>
                </a:tc>
                <a:tc hMerge="1">
                  <a:txBody>
                    <a:bodyPr/>
                    <a:lstStyle/>
                    <a:p>
                      <a:endParaRPr lang="en-GB"/>
                    </a:p>
                  </a:txBody>
                  <a:tcPr/>
                </a:tc>
                <a:extLst>
                  <a:ext uri="{0D108BD9-81ED-4DB2-BD59-A6C34878D82A}">
                    <a16:rowId xmlns:a16="http://schemas.microsoft.com/office/drawing/2014/main" val="1915569821"/>
                  </a:ext>
                </a:extLst>
              </a:tr>
              <a:tr h="1051709">
                <a:tc>
                  <a:txBody>
                    <a:bodyPr/>
                    <a:lstStyle/>
                    <a:p>
                      <a:pPr algn="ctr"/>
                      <a:r>
                        <a:rPr lang="en-GB" sz="2400" b="1">
                          <a:solidFill>
                            <a:schemeClr val="tx1"/>
                          </a:solidFill>
                        </a:rPr>
                        <a:t>1</a:t>
                      </a:r>
                    </a:p>
                  </a:txBody>
                  <a:tcPr anchor="ctr"/>
                </a:tc>
                <a:tc>
                  <a:txBody>
                    <a:bodyPr/>
                    <a:lstStyle/>
                    <a:p>
                      <a:endParaRPr lang="en-GB"/>
                    </a:p>
                  </a:txBody>
                  <a:tcPr/>
                </a:tc>
                <a:extLst>
                  <a:ext uri="{0D108BD9-81ED-4DB2-BD59-A6C34878D82A}">
                    <a16:rowId xmlns:a16="http://schemas.microsoft.com/office/drawing/2014/main" val="3990300627"/>
                  </a:ext>
                </a:extLst>
              </a:tr>
              <a:tr h="1051709">
                <a:tc>
                  <a:txBody>
                    <a:bodyPr/>
                    <a:lstStyle/>
                    <a:p>
                      <a:pPr algn="ctr"/>
                      <a:r>
                        <a:rPr lang="en-GB" sz="2400" b="1">
                          <a:solidFill>
                            <a:schemeClr val="tx1"/>
                          </a:solidFill>
                        </a:rPr>
                        <a:t>2</a:t>
                      </a:r>
                    </a:p>
                  </a:txBody>
                  <a:tcPr anchor="ctr"/>
                </a:tc>
                <a:tc>
                  <a:txBody>
                    <a:bodyPr/>
                    <a:lstStyle/>
                    <a:p>
                      <a:endParaRPr lang="en-GB"/>
                    </a:p>
                  </a:txBody>
                  <a:tcPr/>
                </a:tc>
                <a:extLst>
                  <a:ext uri="{0D108BD9-81ED-4DB2-BD59-A6C34878D82A}">
                    <a16:rowId xmlns:a16="http://schemas.microsoft.com/office/drawing/2014/main" val="636794188"/>
                  </a:ext>
                </a:extLst>
              </a:tr>
              <a:tr h="1051709">
                <a:tc>
                  <a:txBody>
                    <a:bodyPr/>
                    <a:lstStyle/>
                    <a:p>
                      <a:pPr algn="ctr"/>
                      <a:r>
                        <a:rPr lang="en-GB" sz="2400" b="1">
                          <a:solidFill>
                            <a:schemeClr val="tx1"/>
                          </a:solidFill>
                        </a:rPr>
                        <a:t>3</a:t>
                      </a:r>
                    </a:p>
                  </a:txBody>
                  <a:tcPr anchor="ctr"/>
                </a:tc>
                <a:tc>
                  <a:txBody>
                    <a:bodyPr/>
                    <a:lstStyle/>
                    <a:p>
                      <a:endParaRPr lang="en-GB"/>
                    </a:p>
                  </a:txBody>
                  <a:tcPr/>
                </a:tc>
                <a:extLst>
                  <a:ext uri="{0D108BD9-81ED-4DB2-BD59-A6C34878D82A}">
                    <a16:rowId xmlns:a16="http://schemas.microsoft.com/office/drawing/2014/main" val="705357895"/>
                  </a:ext>
                </a:extLst>
              </a:tr>
              <a:tr h="1051709">
                <a:tc>
                  <a:txBody>
                    <a:bodyPr/>
                    <a:lstStyle/>
                    <a:p>
                      <a:pPr algn="ctr"/>
                      <a:r>
                        <a:rPr lang="en-GB" sz="2400" b="1">
                          <a:solidFill>
                            <a:schemeClr val="tx1"/>
                          </a:solidFill>
                        </a:rPr>
                        <a:t>4</a:t>
                      </a:r>
                    </a:p>
                  </a:txBody>
                  <a:tcPr anchor="ctr"/>
                </a:tc>
                <a:tc>
                  <a:txBody>
                    <a:bodyPr/>
                    <a:lstStyle/>
                    <a:p>
                      <a:endParaRPr lang="en-GB"/>
                    </a:p>
                  </a:txBody>
                  <a:tcPr/>
                </a:tc>
                <a:extLst>
                  <a:ext uri="{0D108BD9-81ED-4DB2-BD59-A6C34878D82A}">
                    <a16:rowId xmlns:a16="http://schemas.microsoft.com/office/drawing/2014/main" val="2453323450"/>
                  </a:ext>
                </a:extLst>
              </a:tr>
            </a:tbl>
          </a:graphicData>
        </a:graphic>
      </p:graphicFrame>
      <p:sp>
        <p:nvSpPr>
          <p:cNvPr id="3" name="Title 2">
            <a:extLst>
              <a:ext uri="{FF2B5EF4-FFF2-40B4-BE49-F238E27FC236}">
                <a16:creationId xmlns:a16="http://schemas.microsoft.com/office/drawing/2014/main" id="{E3AB9587-7719-4A6A-831A-3DD7E3D4733B}"/>
              </a:ext>
            </a:extLst>
          </p:cNvPr>
          <p:cNvSpPr>
            <a:spLocks noGrp="1"/>
          </p:cNvSpPr>
          <p:nvPr>
            <p:ph type="title"/>
          </p:nvPr>
        </p:nvSpPr>
        <p:spPr>
          <a:xfrm>
            <a:off x="0" y="213557"/>
            <a:ext cx="2007476" cy="647577"/>
          </a:xfrm>
        </p:spPr>
        <p:txBody>
          <a:bodyPr>
            <a:normAutofit/>
          </a:bodyPr>
          <a:lstStyle/>
          <a:p>
            <a:r>
              <a:rPr lang="en-GB" sz="2800" err="1"/>
              <a:t>Fonética</a:t>
            </a:r>
            <a:endParaRPr lang="en-GB" sz="2800"/>
          </a:p>
        </p:txBody>
      </p:sp>
      <p:sp>
        <p:nvSpPr>
          <p:cNvPr id="5" name="Google Shape;152;p2">
            <a:extLst>
              <a:ext uri="{FF2B5EF4-FFF2-40B4-BE49-F238E27FC236}">
                <a16:creationId xmlns:a16="http://schemas.microsoft.com/office/drawing/2014/main" id="{44A0C36E-53BB-4DBE-8A41-E0F4C70E0299}"/>
              </a:ext>
            </a:extLst>
          </p:cNvPr>
          <p:cNvSpPr/>
          <p:nvPr/>
        </p:nvSpPr>
        <p:spPr>
          <a:xfrm>
            <a:off x="8669867" y="145824"/>
            <a:ext cx="3254655" cy="396044"/>
          </a:xfrm>
          <a:prstGeom prst="roundRect">
            <a:avLst>
              <a:gd name="adj" fmla="val 16667"/>
            </a:avLst>
          </a:prstGeom>
          <a:solidFill>
            <a:schemeClr val="tx2"/>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leer / </a:t>
            </a:r>
            <a:r>
              <a:rPr kumimoji="0" lang="en-GB" sz="2000" b="1" i="0" u="none" strike="noStrike" kern="1200" cap="none" spc="0" normalizeH="0" baseline="0" noProof="0" err="1">
                <a:ln>
                  <a:noFill/>
                </a:ln>
                <a:solidFill>
                  <a:srgbClr val="FFFFFF"/>
                </a:solidFill>
                <a:effectLst/>
                <a:uLnTx/>
                <a:uFillTx/>
                <a:latin typeface="Century Gothic"/>
                <a:ea typeface="Century Gothic"/>
                <a:cs typeface="Century Gothic"/>
                <a:sym typeface="Century Gothic"/>
              </a:rPr>
              <a:t>hablar</a:t>
            </a: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 / </a:t>
            </a:r>
            <a:r>
              <a:rPr kumimoji="0" lang="en-GB" sz="2000" b="1" i="0" u="none" strike="noStrike" kern="1200" cap="none" spc="0" normalizeH="0" baseline="0" noProof="0" err="1">
                <a:ln>
                  <a:noFill/>
                </a:ln>
                <a:solidFill>
                  <a:srgbClr val="FFFFFF"/>
                </a:solidFill>
                <a:effectLst/>
                <a:uLnTx/>
                <a:uFillTx/>
                <a:latin typeface="Century Gothic"/>
                <a:ea typeface="Century Gothic"/>
                <a:cs typeface="Century Gothic"/>
                <a:sym typeface="Century Gothic"/>
              </a:rPr>
              <a:t>escuchar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graphicFrame>
        <p:nvGraphicFramePr>
          <p:cNvPr id="6" name="Table 5">
            <a:extLst>
              <a:ext uri="{FF2B5EF4-FFF2-40B4-BE49-F238E27FC236}">
                <a16:creationId xmlns:a16="http://schemas.microsoft.com/office/drawing/2014/main" id="{4282C7E2-4C9D-4CD1-9F76-87C6B3221CD4}"/>
              </a:ext>
            </a:extLst>
          </p:cNvPr>
          <p:cNvGraphicFramePr>
            <a:graphicFrameLocks noGrp="1"/>
          </p:cNvGraphicFramePr>
          <p:nvPr>
            <p:extLst>
              <p:ext uri="{D42A27DB-BD31-4B8C-83A1-F6EECF244321}">
                <p14:modId xmlns:p14="http://schemas.microsoft.com/office/powerpoint/2010/main" val="1524948773"/>
              </p:ext>
            </p:extLst>
          </p:nvPr>
        </p:nvGraphicFramePr>
        <p:xfrm>
          <a:off x="142875" y="997407"/>
          <a:ext cx="5953125" cy="5260519"/>
        </p:xfrm>
        <a:graphic>
          <a:graphicData uri="http://schemas.openxmlformats.org/drawingml/2006/table">
            <a:tbl>
              <a:tblPr firstRow="1" bandRow="1">
                <a:tableStyleId>{5DA37D80-6434-44D0-A028-1B22A696006F}</a:tableStyleId>
              </a:tblPr>
              <a:tblGrid>
                <a:gridCol w="682021">
                  <a:extLst>
                    <a:ext uri="{9D8B030D-6E8A-4147-A177-3AD203B41FA5}">
                      <a16:colId xmlns:a16="http://schemas.microsoft.com/office/drawing/2014/main" val="1622917078"/>
                    </a:ext>
                  </a:extLst>
                </a:gridCol>
                <a:gridCol w="5271104">
                  <a:extLst>
                    <a:ext uri="{9D8B030D-6E8A-4147-A177-3AD203B41FA5}">
                      <a16:colId xmlns:a16="http://schemas.microsoft.com/office/drawing/2014/main" val="1712208521"/>
                    </a:ext>
                  </a:extLst>
                </a:gridCol>
              </a:tblGrid>
              <a:tr h="977619">
                <a:tc>
                  <a:txBody>
                    <a:bodyPr/>
                    <a:lstStyle/>
                    <a:p>
                      <a:endParaRPr lang="es-GB">
                        <a:solidFill>
                          <a:schemeClr val="tx1"/>
                        </a:solidFill>
                      </a:endParaRPr>
                    </a:p>
                  </a:txBody>
                  <a:tcPr>
                    <a:lnL w="12700" cap="flat" cmpd="sng" algn="ctr">
                      <a:solidFill>
                        <a:srgbClr val="E66700"/>
                      </a:solidFill>
                      <a:prstDash val="solid"/>
                      <a:round/>
                      <a:headEnd type="none" w="med" len="med"/>
                      <a:tailEnd type="none" w="med" len="med"/>
                    </a:lnL>
                  </a:tcPr>
                </a:tc>
                <a:tc>
                  <a:txBody>
                    <a:bodyPr/>
                    <a:lstStyle/>
                    <a:p>
                      <a:pPr algn="ctr"/>
                      <a:endParaRPr lang="es-GB" b="0">
                        <a:solidFill>
                          <a:schemeClr val="tx1"/>
                        </a:solidFill>
                      </a:endParaRPr>
                    </a:p>
                    <a:p>
                      <a:pPr algn="ctr"/>
                      <a:r>
                        <a:rPr lang="en-GB" sz="2200" b="1" err="1">
                          <a:solidFill>
                            <a:schemeClr val="tx1"/>
                          </a:solidFill>
                        </a:rPr>
                        <a:t>Frases</a:t>
                      </a:r>
                      <a:r>
                        <a:rPr lang="en-GB" sz="2200" b="1">
                          <a:solidFill>
                            <a:schemeClr val="tx1"/>
                          </a:solidFill>
                        </a:rPr>
                        <a:t> de Persona B</a:t>
                      </a:r>
                    </a:p>
                  </a:txBody>
                  <a:tcPr anchor="ctr">
                    <a:noFill/>
                  </a:tcPr>
                </a:tc>
                <a:extLst>
                  <a:ext uri="{0D108BD9-81ED-4DB2-BD59-A6C34878D82A}">
                    <a16:rowId xmlns:a16="http://schemas.microsoft.com/office/drawing/2014/main" val="2504402967"/>
                  </a:ext>
                </a:extLst>
              </a:tr>
              <a:tr h="1070725">
                <a:tc>
                  <a:txBody>
                    <a:bodyPr/>
                    <a:lstStyle/>
                    <a:p>
                      <a:r>
                        <a:rPr lang="es-GB" b="1">
                          <a:solidFill>
                            <a:schemeClr val="tx1"/>
                          </a:solidFill>
                        </a:rPr>
                        <a:t>1</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b="1">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1884781609"/>
                  </a:ext>
                </a:extLst>
              </a:tr>
              <a:tr h="1070725">
                <a:tc>
                  <a:txBody>
                    <a:bodyPr/>
                    <a:lstStyle/>
                    <a:p>
                      <a:r>
                        <a:rPr lang="es-GB" b="1">
                          <a:solidFill>
                            <a:schemeClr val="tx1"/>
                          </a:solidFill>
                        </a:rPr>
                        <a:t>2</a:t>
                      </a:r>
                    </a:p>
                  </a:txBody>
                  <a:tcPr anchor="ctr" anchorCtr="1"/>
                </a:tc>
                <a:tc>
                  <a:txBody>
                    <a:bodyPr/>
                    <a:lstStyle/>
                    <a:p>
                      <a:pPr algn="l">
                        <a:spcBef>
                          <a:spcPts val="0"/>
                        </a:spcBef>
                        <a:spcAft>
                          <a:spcPts val="0"/>
                        </a:spcAft>
                      </a:pPr>
                      <a:endParaRPr lang="es-ES">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2759658910"/>
                  </a:ext>
                </a:extLst>
              </a:tr>
              <a:tr h="1070725">
                <a:tc>
                  <a:txBody>
                    <a:bodyPr/>
                    <a:lstStyle/>
                    <a:p>
                      <a:r>
                        <a:rPr lang="es-GB" b="1">
                          <a:solidFill>
                            <a:schemeClr val="tx1"/>
                          </a:solidFill>
                        </a:rPr>
                        <a:t>3</a:t>
                      </a:r>
                    </a:p>
                  </a:txBody>
                  <a:tcPr anchor="ctr" anchorCtr="1">
                    <a:noFill/>
                  </a:tcPr>
                </a:tc>
                <a:tc>
                  <a:txBody>
                    <a:bodyPr/>
                    <a:lstStyle/>
                    <a:p>
                      <a:pPr algn="l">
                        <a:spcBef>
                          <a:spcPts val="0"/>
                        </a:spcBef>
                        <a:spcAft>
                          <a:spcPts val="0"/>
                        </a:spcAft>
                      </a:pPr>
                      <a:endParaRPr lang="es-ES">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3418535615"/>
                  </a:ext>
                </a:extLst>
              </a:tr>
              <a:tr h="1070725">
                <a:tc>
                  <a:txBody>
                    <a:bodyPr/>
                    <a:lstStyle/>
                    <a:p>
                      <a:r>
                        <a:rPr lang="es-GB" b="1">
                          <a:solidFill>
                            <a:schemeClr val="tx1"/>
                          </a:solidFill>
                        </a:rPr>
                        <a:t>4</a:t>
                      </a:r>
                    </a:p>
                  </a:txBody>
                  <a:tcPr anchor="ctr" anchorCtr="1"/>
                </a:tc>
                <a:tc>
                  <a:txBody>
                    <a:bodyPr/>
                    <a:lstStyle/>
                    <a:p>
                      <a:pPr algn="l">
                        <a:spcBef>
                          <a:spcPts val="0"/>
                        </a:spcBef>
                        <a:spcAft>
                          <a:spcPts val="0"/>
                        </a:spcAft>
                      </a:pPr>
                      <a:endParaRPr lang="es-ES">
                        <a:solidFill>
                          <a:schemeClr val="tx1"/>
                        </a:solidFill>
                      </a:endParaRPr>
                    </a:p>
                  </a:txBody>
                  <a:tcPr anchor="ctr" anchorCtr="1">
                    <a:solidFill>
                      <a:schemeClr val="accent4">
                        <a:lumMod val="20000"/>
                        <a:lumOff val="80000"/>
                      </a:schemeClr>
                    </a:solidFill>
                  </a:tcPr>
                </a:tc>
                <a:extLst>
                  <a:ext uri="{0D108BD9-81ED-4DB2-BD59-A6C34878D82A}">
                    <a16:rowId xmlns:a16="http://schemas.microsoft.com/office/drawing/2014/main" val="2041046968"/>
                  </a:ext>
                </a:extLst>
              </a:tr>
            </a:tbl>
          </a:graphicData>
        </a:graphic>
      </p:graphicFrame>
      <p:pic>
        <p:nvPicPr>
          <p:cNvPr id="15" name="Picture 14" descr="A blue and white person with a white b on a black background&#10;&#10;Description automatically generated">
            <a:extLst>
              <a:ext uri="{FF2B5EF4-FFF2-40B4-BE49-F238E27FC236}">
                <a16:creationId xmlns:a16="http://schemas.microsoft.com/office/drawing/2014/main" id="{CBE82AE6-A844-4B0E-9652-B259A6D85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61" y="1047012"/>
            <a:ext cx="914479" cy="1018120"/>
          </a:xfrm>
          <a:prstGeom prst="rect">
            <a:avLst/>
          </a:prstGeom>
        </p:spPr>
      </p:pic>
      <p:pic>
        <p:nvPicPr>
          <p:cNvPr id="17" name="Picture 16" descr="A blue person icon on a black background&#10;&#10;Description automatically generated">
            <a:extLst>
              <a:ext uri="{FF2B5EF4-FFF2-40B4-BE49-F238E27FC236}">
                <a16:creationId xmlns:a16="http://schemas.microsoft.com/office/drawing/2014/main" id="{B2140531-BF1A-42A6-9047-7C3EB8476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696" y="985073"/>
            <a:ext cx="977207" cy="971808"/>
          </a:xfrm>
          <a:prstGeom prst="rect">
            <a:avLst/>
          </a:prstGeom>
        </p:spPr>
      </p:pic>
      <p:pic>
        <p:nvPicPr>
          <p:cNvPr id="18" name="Graphic 17" descr="Teacher with solid fill">
            <a:extLst>
              <a:ext uri="{FF2B5EF4-FFF2-40B4-BE49-F238E27FC236}">
                <a16:creationId xmlns:a16="http://schemas.microsoft.com/office/drawing/2014/main" id="{3AC9C12F-25CF-4609-A402-3FB3AF1873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7620" y="39792"/>
            <a:ext cx="914400" cy="914400"/>
          </a:xfrm>
          <a:prstGeom prst="rect">
            <a:avLst/>
          </a:prstGeom>
        </p:spPr>
      </p:pic>
      <p:sp>
        <p:nvSpPr>
          <p:cNvPr id="19" name="Speech Bubble: Rectangle with Corners Rounded 18">
            <a:extLst>
              <a:ext uri="{FF2B5EF4-FFF2-40B4-BE49-F238E27FC236}">
                <a16:creationId xmlns:a16="http://schemas.microsoft.com/office/drawing/2014/main" id="{57743FF2-FB3D-4DE4-9CEB-6174D83D1A75}"/>
              </a:ext>
            </a:extLst>
          </p:cNvPr>
          <p:cNvSpPr/>
          <p:nvPr/>
        </p:nvSpPr>
        <p:spPr>
          <a:xfrm>
            <a:off x="2872020" y="145824"/>
            <a:ext cx="4933303" cy="745551"/>
          </a:xfrm>
          <a:prstGeom prst="wedgeRoundRectCallout">
            <a:avLst>
              <a:gd name="adj1" fmla="val -54929"/>
              <a:gd name="adj2" fmla="val -17614"/>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a:ln>
                  <a:noFill/>
                </a:ln>
                <a:solidFill>
                  <a:srgbClr val="3A3838"/>
                </a:solidFill>
                <a:effectLst/>
                <a:uLnTx/>
                <a:uFillTx/>
                <a:latin typeface="Century Gothic"/>
                <a:ea typeface="+mn-ea"/>
                <a:cs typeface="+mn-cs"/>
              </a:rPr>
              <a:t>A: Lee las frases a tu pareja.</a:t>
            </a:r>
            <a:br>
              <a:rPr kumimoji="0" lang="es-ES" sz="2200" b="1" i="0" u="none" strike="noStrike" kern="1200" cap="none" spc="0" normalizeH="0" baseline="0" noProof="0">
                <a:ln>
                  <a:noFill/>
                </a:ln>
                <a:solidFill>
                  <a:srgbClr val="3A3838"/>
                </a:solidFill>
                <a:effectLst/>
                <a:uLnTx/>
                <a:uFillTx/>
                <a:latin typeface="Century Gothic"/>
                <a:ea typeface="+mn-ea"/>
                <a:cs typeface="+mn-cs"/>
              </a:rPr>
            </a:br>
            <a:r>
              <a:rPr kumimoji="0" lang="es-ES" sz="2200" b="1" i="0" u="none" strike="noStrike" kern="1200" cap="none" spc="0" normalizeH="0" baseline="0" noProof="0">
                <a:ln>
                  <a:noFill/>
                </a:ln>
                <a:solidFill>
                  <a:srgbClr val="3A3838"/>
                </a:solidFill>
                <a:effectLst/>
                <a:uLnTx/>
                <a:uFillTx/>
                <a:latin typeface="Century Gothic"/>
                <a:ea typeface="+mn-ea"/>
                <a:cs typeface="+mn-cs"/>
              </a:rPr>
              <a:t>B: Escucha.</a:t>
            </a:r>
            <a:endParaRPr kumimoji="0" lang="en-GB" sz="2200" b="1" i="0" u="none" strike="noStrike" kern="1200" cap="none" spc="0" normalizeH="0" baseline="0" noProof="0">
              <a:ln>
                <a:noFill/>
              </a:ln>
              <a:solidFill>
                <a:srgbClr val="3A3838"/>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272AC243-CD92-4F3D-8F2B-B9F3AC6112D6}"/>
              </a:ext>
            </a:extLst>
          </p:cNvPr>
          <p:cNvSpPr txBox="1"/>
          <p:nvPr/>
        </p:nvSpPr>
        <p:spPr>
          <a:xfrm>
            <a:off x="8337175" y="954192"/>
            <a:ext cx="37119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3A3838"/>
                </a:solidFill>
                <a:effectLst/>
                <a:uLnTx/>
                <a:uFillTx/>
                <a:latin typeface="Century Gothic"/>
                <a:ea typeface="+mn-ea"/>
                <a:cs typeface="+mn-cs"/>
              </a:rPr>
              <a:t>Write the word</a:t>
            </a:r>
            <a:r>
              <a:rPr kumimoji="0" lang="en-GB" sz="2200" b="1" i="0" u="none" strike="noStrike" kern="1200" cap="none" spc="0" normalizeH="0" noProof="0">
                <a:ln>
                  <a:noFill/>
                </a:ln>
                <a:solidFill>
                  <a:srgbClr val="3A3838"/>
                </a:solidFill>
                <a:effectLst/>
                <a:uLnTx/>
                <a:uFillTx/>
                <a:latin typeface="Century Gothic"/>
                <a:ea typeface="+mn-ea"/>
                <a:cs typeface="+mn-cs"/>
              </a:rPr>
              <a:t> </a:t>
            </a:r>
            <a:r>
              <a:rPr kumimoji="0" lang="en-GB" sz="2200" b="1" i="0" u="none" strike="noStrike" kern="1200" cap="none" spc="0" normalizeH="0" baseline="0" noProof="0">
                <a:ln>
                  <a:noFill/>
                </a:ln>
                <a:solidFill>
                  <a:srgbClr val="3A3838"/>
                </a:solidFill>
                <a:effectLst/>
                <a:uLnTx/>
                <a:uFillTx/>
                <a:latin typeface="Century Gothic"/>
                <a:ea typeface="+mn-ea"/>
                <a:cs typeface="+mn-cs"/>
              </a:rPr>
              <a:t>with stress on the third-last syllable</a:t>
            </a:r>
          </a:p>
        </p:txBody>
      </p:sp>
      <p:sp>
        <p:nvSpPr>
          <p:cNvPr id="24" name="Rectangle 23">
            <a:extLst>
              <a:ext uri="{FF2B5EF4-FFF2-40B4-BE49-F238E27FC236}">
                <a16:creationId xmlns:a16="http://schemas.microsoft.com/office/drawing/2014/main" id="{FD1D3D10-FAF0-4BA5-A5A7-4273C1A1B6B1}"/>
              </a:ext>
            </a:extLst>
          </p:cNvPr>
          <p:cNvSpPr/>
          <p:nvPr/>
        </p:nvSpPr>
        <p:spPr>
          <a:xfrm>
            <a:off x="8283125" y="2310668"/>
            <a:ext cx="30289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a:ea typeface="+mn-ea"/>
                <a:cs typeface="+mn-cs"/>
              </a:rPr>
              <a:t>número</a:t>
            </a:r>
            <a:endParaRPr kumimoji="0" lang="es-GB" sz="2400" b="1" i="0" u="none" strike="noStrike" kern="1200" cap="none" spc="0" normalizeH="0" baseline="0" noProof="0">
              <a:ln>
                <a:noFill/>
              </a:ln>
              <a:effectLst/>
              <a:uLnTx/>
              <a:uFillTx/>
              <a:latin typeface="Century Gothic"/>
              <a:ea typeface="+mn-ea"/>
              <a:cs typeface="+mn-cs"/>
            </a:endParaRPr>
          </a:p>
        </p:txBody>
      </p:sp>
      <p:sp>
        <p:nvSpPr>
          <p:cNvPr id="25" name="Rectangle 24">
            <a:extLst>
              <a:ext uri="{FF2B5EF4-FFF2-40B4-BE49-F238E27FC236}">
                <a16:creationId xmlns:a16="http://schemas.microsoft.com/office/drawing/2014/main" id="{CDE11C42-C968-44CD-8640-617BCBB9E489}"/>
              </a:ext>
            </a:extLst>
          </p:cNvPr>
          <p:cNvSpPr/>
          <p:nvPr/>
        </p:nvSpPr>
        <p:spPr>
          <a:xfrm>
            <a:off x="8337175" y="3396833"/>
            <a:ext cx="355950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err="1">
                <a:latin typeface="Century Gothic"/>
              </a:rPr>
              <a:t>pájaro</a:t>
            </a:r>
            <a:r>
              <a:rPr lang="en-GB" sz="2400" b="1">
                <a:latin typeface="Century Gothic"/>
              </a:rPr>
              <a:t> </a:t>
            </a:r>
            <a:endParaRPr kumimoji="0" lang="es-GB" sz="2400" b="1" i="0" u="none" strike="noStrike" kern="1200" cap="none" spc="0" normalizeH="0" baseline="0" noProof="0">
              <a:ln>
                <a:noFill/>
              </a:ln>
              <a:effectLst/>
              <a:uLnTx/>
              <a:uFillTx/>
              <a:latin typeface="Century Gothic"/>
            </a:endParaRPr>
          </a:p>
        </p:txBody>
      </p:sp>
      <p:sp>
        <p:nvSpPr>
          <p:cNvPr id="26" name="Rectangle 25">
            <a:extLst>
              <a:ext uri="{FF2B5EF4-FFF2-40B4-BE49-F238E27FC236}">
                <a16:creationId xmlns:a16="http://schemas.microsoft.com/office/drawing/2014/main" id="{3CC71734-2ED9-4C65-9169-F0D3E0DCE827}"/>
              </a:ext>
            </a:extLst>
          </p:cNvPr>
          <p:cNvSpPr/>
          <p:nvPr/>
        </p:nvSpPr>
        <p:spPr>
          <a:xfrm>
            <a:off x="8283125" y="4501699"/>
            <a:ext cx="28141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a:ea typeface="+mn-ea"/>
                <a:cs typeface="+mn-cs"/>
              </a:rPr>
              <a:t>electrónicos</a:t>
            </a:r>
            <a:endParaRPr kumimoji="0" lang="es-GB" sz="2400" b="1" i="0" u="none" strike="noStrike" kern="1200" cap="none" spc="0" normalizeH="0" baseline="0" noProof="0">
              <a:ln>
                <a:noFill/>
              </a:ln>
              <a:effectLst/>
              <a:uLnTx/>
              <a:uFillTx/>
              <a:latin typeface="Century Gothic"/>
              <a:ea typeface="+mn-ea"/>
              <a:cs typeface="+mn-cs"/>
            </a:endParaRPr>
          </a:p>
        </p:txBody>
      </p:sp>
      <p:sp>
        <p:nvSpPr>
          <p:cNvPr id="27" name="Rectangle 26">
            <a:extLst>
              <a:ext uri="{FF2B5EF4-FFF2-40B4-BE49-F238E27FC236}">
                <a16:creationId xmlns:a16="http://schemas.microsoft.com/office/drawing/2014/main" id="{EE929F4F-E3A6-4493-93BB-7290069A3B05}"/>
              </a:ext>
            </a:extLst>
          </p:cNvPr>
          <p:cNvSpPr/>
          <p:nvPr/>
        </p:nvSpPr>
        <p:spPr>
          <a:xfrm>
            <a:off x="8283125" y="5480708"/>
            <a:ext cx="38109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a:ea typeface="+mn-ea"/>
                <a:cs typeface="+mn-cs"/>
              </a:rPr>
              <a:t>simpático</a:t>
            </a:r>
            <a:endParaRPr kumimoji="0" lang="es-GB" sz="2400" b="1" i="0" u="none" strike="noStrike" kern="1200" cap="none" spc="0" normalizeH="0" baseline="0" noProof="0">
              <a:ln>
                <a:noFill/>
              </a:ln>
              <a:effectLst/>
              <a:uLnTx/>
              <a:uFillTx/>
              <a:latin typeface="Century Gothic"/>
              <a:ea typeface="+mn-ea"/>
              <a:cs typeface="+mn-cs"/>
            </a:endParaRPr>
          </a:p>
        </p:txBody>
      </p:sp>
      <p:sp>
        <p:nvSpPr>
          <p:cNvPr id="28" name="Rectangle 27">
            <a:extLst>
              <a:ext uri="{FF2B5EF4-FFF2-40B4-BE49-F238E27FC236}">
                <a16:creationId xmlns:a16="http://schemas.microsoft.com/office/drawing/2014/main" id="{E338B5BA-3D9A-4977-98B9-C0AD28AFCE85}"/>
              </a:ext>
            </a:extLst>
          </p:cNvPr>
          <p:cNvSpPr/>
          <p:nvPr/>
        </p:nvSpPr>
        <p:spPr>
          <a:xfrm>
            <a:off x="914479" y="4226897"/>
            <a:ext cx="4731987" cy="830997"/>
          </a:xfrm>
          <a:prstGeom prst="rect">
            <a:avLst/>
          </a:prstGeom>
          <a:solidFill>
            <a:schemeClr val="accent4">
              <a:lumMod val="20000"/>
              <a:lumOff val="80000"/>
            </a:schemeClr>
          </a:solidFill>
        </p:spPr>
        <p:txBody>
          <a:bodyPr wrap="square">
            <a:spAutoFit/>
          </a:bodyPr>
          <a:lstStyle/>
          <a:p>
            <a:pPr lvl="0">
              <a:defRPr/>
            </a:pPr>
            <a:r>
              <a:rPr lang="es-ES" sz="2400" b="1"/>
              <a:t>Recibiste muchos correos electrónicos.</a:t>
            </a:r>
          </a:p>
        </p:txBody>
      </p:sp>
      <p:sp>
        <p:nvSpPr>
          <p:cNvPr id="29" name="Rectangle 28">
            <a:extLst>
              <a:ext uri="{FF2B5EF4-FFF2-40B4-BE49-F238E27FC236}">
                <a16:creationId xmlns:a16="http://schemas.microsoft.com/office/drawing/2014/main" id="{4CFA0ECF-9AF3-4599-8DA9-D5444103C435}"/>
              </a:ext>
            </a:extLst>
          </p:cNvPr>
          <p:cNvSpPr/>
          <p:nvPr/>
        </p:nvSpPr>
        <p:spPr>
          <a:xfrm>
            <a:off x="914479" y="5296043"/>
            <a:ext cx="4348272" cy="830997"/>
          </a:xfrm>
          <a:prstGeom prst="rect">
            <a:avLst/>
          </a:prstGeom>
          <a:solidFill>
            <a:schemeClr val="accent4">
              <a:lumMod val="20000"/>
              <a:lumOff val="80000"/>
            </a:schemeClr>
          </a:solidFill>
        </p:spPr>
        <p:txBody>
          <a:bodyPr wrap="square">
            <a:spAutoFit/>
          </a:bodyPr>
          <a:lstStyle/>
          <a:p>
            <a:pPr lvl="0">
              <a:defRPr/>
            </a:pPr>
            <a:r>
              <a:rPr lang="es-ES" sz="2400" b="1"/>
              <a:t>En mi opinión el estudiante es muy simpático.</a:t>
            </a:r>
          </a:p>
        </p:txBody>
      </p:sp>
      <p:sp>
        <p:nvSpPr>
          <p:cNvPr id="30" name="Rectangle 29">
            <a:extLst>
              <a:ext uri="{FF2B5EF4-FFF2-40B4-BE49-F238E27FC236}">
                <a16:creationId xmlns:a16="http://schemas.microsoft.com/office/drawing/2014/main" id="{18E8981F-5917-4FD3-BF1E-680020FFD65D}"/>
              </a:ext>
            </a:extLst>
          </p:cNvPr>
          <p:cNvSpPr/>
          <p:nvPr/>
        </p:nvSpPr>
        <p:spPr>
          <a:xfrm>
            <a:off x="975986" y="3120067"/>
            <a:ext cx="4557881" cy="461665"/>
          </a:xfrm>
          <a:prstGeom prst="rect">
            <a:avLst/>
          </a:prstGeom>
          <a:solidFill>
            <a:schemeClr val="accent4">
              <a:lumMod val="20000"/>
              <a:lumOff val="80000"/>
            </a:schemeClr>
          </a:solidFill>
        </p:spPr>
        <p:txBody>
          <a:bodyPr wrap="square">
            <a:spAutoFit/>
          </a:bodyPr>
          <a:lstStyle/>
          <a:p>
            <a:pPr lvl="0">
              <a:defRPr/>
            </a:pPr>
            <a:r>
              <a:rPr lang="es-ES" sz="2400" b="1"/>
              <a:t>¿Viste el pájaro en el árbol?</a:t>
            </a:r>
          </a:p>
        </p:txBody>
      </p:sp>
      <p:sp>
        <p:nvSpPr>
          <p:cNvPr id="9" name="Rectangle 8">
            <a:extLst>
              <a:ext uri="{FF2B5EF4-FFF2-40B4-BE49-F238E27FC236}">
                <a16:creationId xmlns:a16="http://schemas.microsoft.com/office/drawing/2014/main" id="{528138F0-6E9D-1E44-CCB1-494263CC1492}"/>
              </a:ext>
            </a:extLst>
          </p:cNvPr>
          <p:cNvSpPr/>
          <p:nvPr/>
        </p:nvSpPr>
        <p:spPr>
          <a:xfrm>
            <a:off x="1003738" y="2158648"/>
            <a:ext cx="32118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effectLst/>
                <a:uLnTx/>
                <a:uFillTx/>
                <a:latin typeface="Century Gothic" panose="020F0302020204030204"/>
                <a:ea typeface="+mn-ea"/>
                <a:cs typeface="+mn-cs"/>
              </a:rPr>
              <a:t>El jugador inglés es el número doce.</a:t>
            </a:r>
          </a:p>
        </p:txBody>
      </p:sp>
      <p:pic>
        <p:nvPicPr>
          <p:cNvPr id="11" name="Picture 10" descr="A blue and white person with a white b on a black background&#10;&#10;Description automatically generated">
            <a:extLst>
              <a:ext uri="{FF2B5EF4-FFF2-40B4-BE49-F238E27FC236}">
                <a16:creationId xmlns:a16="http://schemas.microsoft.com/office/drawing/2014/main" id="{2632D1EE-75CE-F004-280C-3729984C5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0" y="1084972"/>
            <a:ext cx="914479" cy="1018120"/>
          </a:xfrm>
          <a:prstGeom prst="rect">
            <a:avLst/>
          </a:prstGeom>
        </p:spPr>
      </p:pic>
    </p:spTree>
    <p:extLst>
      <p:ext uri="{BB962C8B-B14F-4D97-AF65-F5344CB8AC3E}">
        <p14:creationId xmlns:p14="http://schemas.microsoft.com/office/powerpoint/2010/main" val="26619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Fonética</a:t>
            </a:r>
            <a:endParaRPr lang="en-GB" sz="3600" b="1">
              <a:solidFill>
                <a:schemeClr val="bg1"/>
              </a:solidFill>
            </a:endParaRPr>
          </a:p>
        </p:txBody>
      </p:sp>
      <p:sp>
        <p:nvSpPr>
          <p:cNvPr id="6" name="TextBox 5">
            <a:extLst>
              <a:ext uri="{FF2B5EF4-FFF2-40B4-BE49-F238E27FC236}">
                <a16:creationId xmlns:a16="http://schemas.microsoft.com/office/drawing/2014/main" id="{EF8CDABB-FE34-9B40-A7AC-9470E22856BF}"/>
              </a:ext>
            </a:extLst>
          </p:cNvPr>
          <p:cNvSpPr txBox="1"/>
          <p:nvPr/>
        </p:nvSpPr>
        <p:spPr>
          <a:xfrm>
            <a:off x="256096" y="1269270"/>
            <a:ext cx="11672047" cy="553998"/>
          </a:xfrm>
          <a:prstGeom prst="rect">
            <a:avLst/>
          </a:prstGeom>
          <a:noFill/>
        </p:spPr>
        <p:txBody>
          <a:bodyPr wrap="square" rtlCol="0">
            <a:spAutoFit/>
          </a:bodyPr>
          <a:lstStyle/>
          <a:p>
            <a:r>
              <a:rPr lang="en-US" sz="3000"/>
              <a:t>Some words in Spanish have stress on third-last syllable. </a:t>
            </a:r>
          </a:p>
        </p:txBody>
      </p:sp>
      <p:sp>
        <p:nvSpPr>
          <p:cNvPr id="9" name="CuadroTexto 8">
            <a:extLst>
              <a:ext uri="{FF2B5EF4-FFF2-40B4-BE49-F238E27FC236}">
                <a16:creationId xmlns:a16="http://schemas.microsoft.com/office/drawing/2014/main" id="{C27710E6-5FB5-274F-93F9-30AD50C3874F}"/>
              </a:ext>
            </a:extLst>
          </p:cNvPr>
          <p:cNvSpPr txBox="1"/>
          <p:nvPr/>
        </p:nvSpPr>
        <p:spPr>
          <a:xfrm>
            <a:off x="256094" y="2100351"/>
            <a:ext cx="11935906" cy="1015663"/>
          </a:xfrm>
          <a:prstGeom prst="rect">
            <a:avLst/>
          </a:prstGeom>
          <a:noFill/>
        </p:spPr>
        <p:txBody>
          <a:bodyPr wrap="square" rtlCol="0">
            <a:spAutoFit/>
          </a:bodyPr>
          <a:lstStyle/>
          <a:p>
            <a:r>
              <a:rPr lang="en-US" sz="3000"/>
              <a:t>This means that the third-last syllable is pronounced with most emphasis.</a:t>
            </a:r>
            <a:endParaRPr lang="es-GB" sz="3000"/>
          </a:p>
        </p:txBody>
      </p:sp>
      <p:sp>
        <p:nvSpPr>
          <p:cNvPr id="64" name="CuadroTexto 63">
            <a:extLst>
              <a:ext uri="{FF2B5EF4-FFF2-40B4-BE49-F238E27FC236}">
                <a16:creationId xmlns:a16="http://schemas.microsoft.com/office/drawing/2014/main" id="{0CC5DE17-33D2-7647-8769-B87A9FFA8EDA}"/>
              </a:ext>
            </a:extLst>
          </p:cNvPr>
          <p:cNvSpPr txBox="1"/>
          <p:nvPr/>
        </p:nvSpPr>
        <p:spPr>
          <a:xfrm>
            <a:off x="1104052" y="3393097"/>
            <a:ext cx="1585914" cy="553998"/>
          </a:xfrm>
          <a:prstGeom prst="rect">
            <a:avLst/>
          </a:prstGeom>
          <a:noFill/>
        </p:spPr>
        <p:txBody>
          <a:bodyPr wrap="square" rtlCol="0">
            <a:spAutoFit/>
          </a:bodyPr>
          <a:lstStyle/>
          <a:p>
            <a:pPr algn="ctr"/>
            <a:r>
              <a:rPr lang="en-US" sz="3000" err="1"/>
              <a:t>pájaro</a:t>
            </a:r>
            <a:endParaRPr lang="en-US" sz="3000"/>
          </a:p>
        </p:txBody>
      </p:sp>
      <p:sp>
        <p:nvSpPr>
          <p:cNvPr id="66" name="Action Button: Custom 20">
            <a:hlinkClick r:id="" action="ppaction://noaction" highlightClick="1">
              <a:snd r:embed="rId3" name="1._pájaro máximo, página, último.wav"/>
            </a:hlinkClick>
            <a:extLst>
              <a:ext uri="{FF2B5EF4-FFF2-40B4-BE49-F238E27FC236}">
                <a16:creationId xmlns:a16="http://schemas.microsoft.com/office/drawing/2014/main" id="{FD4C081D-166C-034C-9B8F-B9D6B0723E1E}"/>
              </a:ext>
            </a:extLst>
          </p:cNvPr>
          <p:cNvSpPr/>
          <p:nvPr/>
        </p:nvSpPr>
        <p:spPr>
          <a:xfrm>
            <a:off x="263858" y="3434774"/>
            <a:ext cx="473681" cy="439866"/>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latin typeface="Century Gothic" panose="020B0502020202020204" pitchFamily="34" charset="0"/>
              </a:rPr>
              <a:t>1</a:t>
            </a:r>
          </a:p>
        </p:txBody>
      </p:sp>
      <p:sp>
        <p:nvSpPr>
          <p:cNvPr id="67" name="CuadroTexto 66">
            <a:extLst>
              <a:ext uri="{FF2B5EF4-FFF2-40B4-BE49-F238E27FC236}">
                <a16:creationId xmlns:a16="http://schemas.microsoft.com/office/drawing/2014/main" id="{31D66F74-B246-3E4A-B600-38C037903CDF}"/>
              </a:ext>
            </a:extLst>
          </p:cNvPr>
          <p:cNvSpPr txBox="1"/>
          <p:nvPr/>
        </p:nvSpPr>
        <p:spPr>
          <a:xfrm>
            <a:off x="3928214" y="3393097"/>
            <a:ext cx="1793636" cy="553998"/>
          </a:xfrm>
          <a:prstGeom prst="rect">
            <a:avLst/>
          </a:prstGeom>
          <a:noFill/>
        </p:spPr>
        <p:txBody>
          <a:bodyPr wrap="square" rtlCol="0">
            <a:spAutoFit/>
          </a:bodyPr>
          <a:lstStyle/>
          <a:p>
            <a:pPr algn="ctr"/>
            <a:r>
              <a:rPr lang="en-US" sz="3000" err="1"/>
              <a:t>máximo</a:t>
            </a:r>
            <a:endParaRPr lang="en-US" sz="3000"/>
          </a:p>
        </p:txBody>
      </p:sp>
      <p:sp>
        <p:nvSpPr>
          <p:cNvPr id="68" name="CuadroTexto 67">
            <a:extLst>
              <a:ext uri="{FF2B5EF4-FFF2-40B4-BE49-F238E27FC236}">
                <a16:creationId xmlns:a16="http://schemas.microsoft.com/office/drawing/2014/main" id="{16EF2079-61BE-5F45-88B4-F1D0786E234E}"/>
              </a:ext>
            </a:extLst>
          </p:cNvPr>
          <p:cNvSpPr txBox="1"/>
          <p:nvPr/>
        </p:nvSpPr>
        <p:spPr>
          <a:xfrm>
            <a:off x="6485677" y="3393097"/>
            <a:ext cx="2090737" cy="553998"/>
          </a:xfrm>
          <a:prstGeom prst="rect">
            <a:avLst/>
          </a:prstGeom>
          <a:noFill/>
        </p:spPr>
        <p:txBody>
          <a:bodyPr wrap="square" rtlCol="0">
            <a:spAutoFit/>
          </a:bodyPr>
          <a:lstStyle/>
          <a:p>
            <a:pPr algn="ctr"/>
            <a:r>
              <a:rPr lang="en-US" sz="3000" err="1"/>
              <a:t>página</a:t>
            </a:r>
            <a:endParaRPr lang="en-US" sz="3000"/>
          </a:p>
        </p:txBody>
      </p:sp>
      <p:sp>
        <p:nvSpPr>
          <p:cNvPr id="69" name="CuadroTexto 68">
            <a:extLst>
              <a:ext uri="{FF2B5EF4-FFF2-40B4-BE49-F238E27FC236}">
                <a16:creationId xmlns:a16="http://schemas.microsoft.com/office/drawing/2014/main" id="{8BA99012-AA05-124F-A13C-CE99F2A996C7}"/>
              </a:ext>
            </a:extLst>
          </p:cNvPr>
          <p:cNvSpPr txBox="1"/>
          <p:nvPr/>
        </p:nvSpPr>
        <p:spPr>
          <a:xfrm>
            <a:off x="9547963" y="3378809"/>
            <a:ext cx="2090737" cy="553998"/>
          </a:xfrm>
          <a:prstGeom prst="rect">
            <a:avLst/>
          </a:prstGeom>
          <a:noFill/>
        </p:spPr>
        <p:txBody>
          <a:bodyPr wrap="square" rtlCol="0">
            <a:spAutoFit/>
          </a:bodyPr>
          <a:lstStyle/>
          <a:p>
            <a:pPr algn="ctr"/>
            <a:r>
              <a:rPr lang="en-US" sz="3000" err="1"/>
              <a:t>último</a:t>
            </a:r>
            <a:endParaRPr lang="en-US" sz="3000"/>
          </a:p>
        </p:txBody>
      </p:sp>
      <p:sp>
        <p:nvSpPr>
          <p:cNvPr id="70" name="TextBox 5">
            <a:extLst>
              <a:ext uri="{FF2B5EF4-FFF2-40B4-BE49-F238E27FC236}">
                <a16:creationId xmlns:a16="http://schemas.microsoft.com/office/drawing/2014/main" id="{E70A98DF-247A-574D-BF33-BA16D4E025BA}"/>
              </a:ext>
            </a:extLst>
          </p:cNvPr>
          <p:cNvSpPr txBox="1"/>
          <p:nvPr/>
        </p:nvSpPr>
        <p:spPr>
          <a:xfrm>
            <a:off x="263858" y="4241784"/>
            <a:ext cx="11672047" cy="1015663"/>
          </a:xfrm>
          <a:prstGeom prst="rect">
            <a:avLst/>
          </a:prstGeom>
          <a:noFill/>
        </p:spPr>
        <p:txBody>
          <a:bodyPr wrap="square" rtlCol="0">
            <a:spAutoFit/>
          </a:bodyPr>
          <a:lstStyle/>
          <a:p>
            <a:r>
              <a:rPr lang="en-US" sz="3000"/>
              <a:t>Words with stress on the third-last syllable have an accent on the stressed vowel.</a:t>
            </a:r>
          </a:p>
        </p:txBody>
      </p:sp>
      <p:sp>
        <p:nvSpPr>
          <p:cNvPr id="72" name="Action Button: Custom 20">
            <a:hlinkClick r:id="" action="ppaction://noaction" highlightClick="1">
              <a:snd r:embed="rId4" name="2._cámara, periódico, diálogo, teléfono.wav"/>
            </a:hlinkClick>
            <a:extLst>
              <a:ext uri="{FF2B5EF4-FFF2-40B4-BE49-F238E27FC236}">
                <a16:creationId xmlns:a16="http://schemas.microsoft.com/office/drawing/2014/main" id="{67E235EF-F8CD-5443-B97B-78B5BE016A21}"/>
              </a:ext>
            </a:extLst>
          </p:cNvPr>
          <p:cNvSpPr/>
          <p:nvPr/>
        </p:nvSpPr>
        <p:spPr>
          <a:xfrm>
            <a:off x="256095" y="5522899"/>
            <a:ext cx="473681" cy="439866"/>
          </a:xfrm>
          <a:prstGeom prst="actionButtonBlank">
            <a:avLst/>
          </a:prstGeom>
          <a:solidFill>
            <a:schemeClr val="tx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latin typeface="Century Gothic" panose="020B0502020202020204" pitchFamily="34" charset="0"/>
              </a:rPr>
              <a:t>2</a:t>
            </a:r>
          </a:p>
        </p:txBody>
      </p:sp>
      <p:sp>
        <p:nvSpPr>
          <p:cNvPr id="73" name="CuadroTexto 72">
            <a:extLst>
              <a:ext uri="{FF2B5EF4-FFF2-40B4-BE49-F238E27FC236}">
                <a16:creationId xmlns:a16="http://schemas.microsoft.com/office/drawing/2014/main" id="{50979F15-6747-4F44-88C5-238C8E8A8F3A}"/>
              </a:ext>
            </a:extLst>
          </p:cNvPr>
          <p:cNvSpPr txBox="1"/>
          <p:nvPr/>
        </p:nvSpPr>
        <p:spPr>
          <a:xfrm>
            <a:off x="1096288" y="5534530"/>
            <a:ext cx="2023013" cy="553998"/>
          </a:xfrm>
          <a:prstGeom prst="rect">
            <a:avLst/>
          </a:prstGeom>
          <a:noFill/>
        </p:spPr>
        <p:txBody>
          <a:bodyPr wrap="square" rtlCol="0">
            <a:spAutoFit/>
          </a:bodyPr>
          <a:lstStyle/>
          <a:p>
            <a:r>
              <a:rPr lang="en-US" sz="3000" err="1"/>
              <a:t>cámara</a:t>
            </a:r>
            <a:endParaRPr lang="en-US" sz="3000"/>
          </a:p>
        </p:txBody>
      </p:sp>
      <p:sp>
        <p:nvSpPr>
          <p:cNvPr id="74" name="CuadroTexto 73">
            <a:extLst>
              <a:ext uri="{FF2B5EF4-FFF2-40B4-BE49-F238E27FC236}">
                <a16:creationId xmlns:a16="http://schemas.microsoft.com/office/drawing/2014/main" id="{DA98E3A0-20D2-CB40-B1EA-976BCAE87682}"/>
              </a:ext>
            </a:extLst>
          </p:cNvPr>
          <p:cNvSpPr txBox="1"/>
          <p:nvPr/>
        </p:nvSpPr>
        <p:spPr>
          <a:xfrm>
            <a:off x="3710833" y="5542246"/>
            <a:ext cx="2175549" cy="553998"/>
          </a:xfrm>
          <a:prstGeom prst="rect">
            <a:avLst/>
          </a:prstGeom>
          <a:noFill/>
        </p:spPr>
        <p:txBody>
          <a:bodyPr wrap="square" rtlCol="0">
            <a:spAutoFit/>
          </a:bodyPr>
          <a:lstStyle/>
          <a:p>
            <a:r>
              <a:rPr lang="en-US" sz="3000" err="1"/>
              <a:t>periódico</a:t>
            </a:r>
            <a:endParaRPr lang="en-US" sz="3000"/>
          </a:p>
        </p:txBody>
      </p:sp>
      <p:sp>
        <p:nvSpPr>
          <p:cNvPr id="75" name="CuadroTexto 74">
            <a:extLst>
              <a:ext uri="{FF2B5EF4-FFF2-40B4-BE49-F238E27FC236}">
                <a16:creationId xmlns:a16="http://schemas.microsoft.com/office/drawing/2014/main" id="{228EC2E6-2C86-CA4E-9EC9-230BD57F3C1C}"/>
              </a:ext>
            </a:extLst>
          </p:cNvPr>
          <p:cNvSpPr txBox="1"/>
          <p:nvPr/>
        </p:nvSpPr>
        <p:spPr>
          <a:xfrm>
            <a:off x="6716038" y="5534530"/>
            <a:ext cx="2023013" cy="553998"/>
          </a:xfrm>
          <a:prstGeom prst="rect">
            <a:avLst/>
          </a:prstGeom>
          <a:noFill/>
        </p:spPr>
        <p:txBody>
          <a:bodyPr wrap="square" rtlCol="0">
            <a:spAutoFit/>
          </a:bodyPr>
          <a:lstStyle/>
          <a:p>
            <a:pPr algn="ctr"/>
            <a:r>
              <a:rPr lang="en-US" sz="3000" err="1"/>
              <a:t>diálogo</a:t>
            </a:r>
            <a:endParaRPr lang="en-US" sz="3000"/>
          </a:p>
        </p:txBody>
      </p:sp>
      <p:sp>
        <p:nvSpPr>
          <p:cNvPr id="76" name="CuadroTexto 75">
            <a:extLst>
              <a:ext uri="{FF2B5EF4-FFF2-40B4-BE49-F238E27FC236}">
                <a16:creationId xmlns:a16="http://schemas.microsoft.com/office/drawing/2014/main" id="{51F8CAD9-9661-C74F-8862-6D5BB4C7A71B}"/>
              </a:ext>
            </a:extLst>
          </p:cNvPr>
          <p:cNvSpPr txBox="1"/>
          <p:nvPr/>
        </p:nvSpPr>
        <p:spPr>
          <a:xfrm>
            <a:off x="9540200" y="5520242"/>
            <a:ext cx="2090737" cy="553998"/>
          </a:xfrm>
          <a:prstGeom prst="rect">
            <a:avLst/>
          </a:prstGeom>
          <a:noFill/>
        </p:spPr>
        <p:txBody>
          <a:bodyPr wrap="square" rtlCol="0">
            <a:spAutoFit/>
          </a:bodyPr>
          <a:lstStyle/>
          <a:p>
            <a:pPr algn="ctr"/>
            <a:r>
              <a:rPr lang="en-US" sz="3000" err="1"/>
              <a:t>teléfono</a:t>
            </a:r>
            <a:endParaRPr lang="en-US" sz="3000"/>
          </a:p>
        </p:txBody>
      </p:sp>
    </p:spTree>
    <p:extLst>
      <p:ext uri="{BB962C8B-B14F-4D97-AF65-F5344CB8AC3E}">
        <p14:creationId xmlns:p14="http://schemas.microsoft.com/office/powerpoint/2010/main" val="2215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66" grpId="0" animBg="1"/>
      <p:bldP spid="69" grpId="0"/>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Vocabulario</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883900" y="258166"/>
            <a:ext cx="1044243" cy="400919"/>
          </a:xfrm>
          <a:prstGeom prst="roundRect">
            <a:avLst/>
          </a:prstGeom>
          <a:solidFill>
            <a:schemeClr val="accent1"/>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hablar</a:t>
            </a:r>
          </a:p>
        </p:txBody>
      </p:sp>
      <p:sp>
        <p:nvSpPr>
          <p:cNvPr id="10" name="Rounded Rectangle 11">
            <a:extLst>
              <a:ext uri="{FF2B5EF4-FFF2-40B4-BE49-F238E27FC236}">
                <a16:creationId xmlns:a16="http://schemas.microsoft.com/office/drawing/2014/main" id="{0BC07DF7-C1F6-4294-9CDE-A0D6EE500C1C}"/>
              </a:ext>
            </a:extLst>
          </p:cNvPr>
          <p:cNvSpPr/>
          <p:nvPr/>
        </p:nvSpPr>
        <p:spPr>
          <a:xfrm>
            <a:off x="378595" y="3000160"/>
            <a:ext cx="2942885"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a_ _ _ _ _ _ _ _ _</a:t>
            </a:r>
          </a:p>
        </p:txBody>
      </p:sp>
      <p:sp>
        <p:nvSpPr>
          <p:cNvPr id="11" name="Rounded Rectangle 12">
            <a:extLst>
              <a:ext uri="{FF2B5EF4-FFF2-40B4-BE49-F238E27FC236}">
                <a16:creationId xmlns:a16="http://schemas.microsoft.com/office/drawing/2014/main" id="{3EAF0931-42CD-4811-B249-8DF195A689C1}"/>
              </a:ext>
            </a:extLst>
          </p:cNvPr>
          <p:cNvSpPr/>
          <p:nvPr/>
        </p:nvSpPr>
        <p:spPr>
          <a:xfrm>
            <a:off x="3985420" y="3010707"/>
            <a:ext cx="3208160"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a_ _ _ _ _</a:t>
            </a:r>
          </a:p>
        </p:txBody>
      </p:sp>
      <p:sp>
        <p:nvSpPr>
          <p:cNvPr id="12" name="Rounded Rectangle 13">
            <a:extLst>
              <a:ext uri="{FF2B5EF4-FFF2-40B4-BE49-F238E27FC236}">
                <a16:creationId xmlns:a16="http://schemas.microsoft.com/office/drawing/2014/main" id="{891B5C56-971E-4E26-92D5-1D6AA15086A8}"/>
              </a:ext>
            </a:extLst>
          </p:cNvPr>
          <p:cNvSpPr/>
          <p:nvPr/>
        </p:nvSpPr>
        <p:spPr>
          <a:xfrm>
            <a:off x="7861805" y="3060006"/>
            <a:ext cx="3221306"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s_ _  _ _ _ _ _ _ _</a:t>
            </a:r>
          </a:p>
        </p:txBody>
      </p:sp>
      <p:sp>
        <p:nvSpPr>
          <p:cNvPr id="15" name="Rounded Rectangle 17">
            <a:extLst>
              <a:ext uri="{FF2B5EF4-FFF2-40B4-BE49-F238E27FC236}">
                <a16:creationId xmlns:a16="http://schemas.microsoft.com/office/drawing/2014/main" id="{6F3EA9D1-6809-487C-B0C0-ED946129F7AD}"/>
              </a:ext>
            </a:extLst>
          </p:cNvPr>
          <p:cNvSpPr/>
          <p:nvPr/>
        </p:nvSpPr>
        <p:spPr>
          <a:xfrm>
            <a:off x="7854279" y="3914034"/>
            <a:ext cx="3221306"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el v_ _ _ _ _</a:t>
            </a:r>
          </a:p>
        </p:txBody>
      </p:sp>
      <p:sp>
        <p:nvSpPr>
          <p:cNvPr id="17" name="Rounded Rectangle 20">
            <a:extLst>
              <a:ext uri="{FF2B5EF4-FFF2-40B4-BE49-F238E27FC236}">
                <a16:creationId xmlns:a16="http://schemas.microsoft.com/office/drawing/2014/main" id="{C81A2679-196E-4431-8E3C-9989753FEA30}"/>
              </a:ext>
            </a:extLst>
          </p:cNvPr>
          <p:cNvSpPr/>
          <p:nvPr/>
        </p:nvSpPr>
        <p:spPr>
          <a:xfrm>
            <a:off x="7853464" y="4781037"/>
            <a:ext cx="3208735"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n_ _ _ _</a:t>
            </a:r>
          </a:p>
        </p:txBody>
      </p:sp>
      <p:sp>
        <p:nvSpPr>
          <p:cNvPr id="18" name="Rounded Rectangle 22">
            <a:extLst>
              <a:ext uri="{FF2B5EF4-FFF2-40B4-BE49-F238E27FC236}">
                <a16:creationId xmlns:a16="http://schemas.microsoft.com/office/drawing/2014/main" id="{9E20D935-ACF5-42FF-BF5E-7F9D361BB337}"/>
              </a:ext>
            </a:extLst>
          </p:cNvPr>
          <p:cNvSpPr/>
          <p:nvPr/>
        </p:nvSpPr>
        <p:spPr>
          <a:xfrm>
            <a:off x="3984814" y="3880977"/>
            <a:ext cx="3208734"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n_ _ _ _</a:t>
            </a:r>
          </a:p>
        </p:txBody>
      </p:sp>
      <p:pic>
        <p:nvPicPr>
          <p:cNvPr id="19" name="Picture 18">
            <a:extLst>
              <a:ext uri="{FF2B5EF4-FFF2-40B4-BE49-F238E27FC236}">
                <a16:creationId xmlns:a16="http://schemas.microsoft.com/office/drawing/2014/main" id="{6579BF50-6041-449A-9C26-2F64961D95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332853">
            <a:off x="6989699" y="-351560"/>
            <a:ext cx="4084477" cy="3700700"/>
          </a:xfrm>
          <a:prstGeom prst="rect">
            <a:avLst/>
          </a:prstGeom>
        </p:spPr>
      </p:pic>
      <p:sp>
        <p:nvSpPr>
          <p:cNvPr id="20" name="TextBox 19">
            <a:extLst>
              <a:ext uri="{FF2B5EF4-FFF2-40B4-BE49-F238E27FC236}">
                <a16:creationId xmlns:a16="http://schemas.microsoft.com/office/drawing/2014/main" id="{4D1B7B68-E695-4678-A2C0-B7B776D5E85F}"/>
              </a:ext>
            </a:extLst>
          </p:cNvPr>
          <p:cNvSpPr txBox="1"/>
          <p:nvPr/>
        </p:nvSpPr>
        <p:spPr>
          <a:xfrm rot="20824098">
            <a:off x="7498748" y="673318"/>
            <a:ext cx="295295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effectLst/>
                <a:uLnTx/>
                <a:uFillTx/>
                <a:latin typeface="Century Gothic" panose="020F0302020204030204"/>
                <a:ea typeface="+mn-ea"/>
                <a:cs typeface="+mn-cs"/>
              </a:rPr>
              <a:t>to help, helping</a:t>
            </a:r>
          </a:p>
        </p:txBody>
      </p:sp>
      <p:sp>
        <p:nvSpPr>
          <p:cNvPr id="21" name="TextBox 20">
            <a:extLst>
              <a:ext uri="{FF2B5EF4-FFF2-40B4-BE49-F238E27FC236}">
                <a16:creationId xmlns:a16="http://schemas.microsoft.com/office/drawing/2014/main" id="{5AC200BC-A94D-460E-AF4B-E17FDD16B9CA}"/>
              </a:ext>
            </a:extLst>
          </p:cNvPr>
          <p:cNvSpPr txBox="1"/>
          <p:nvPr/>
        </p:nvSpPr>
        <p:spPr>
          <a:xfrm rot="20824098">
            <a:off x="7421267" y="1076930"/>
            <a:ext cx="29529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effectLst/>
                <a:uLnTx/>
                <a:uFillTx/>
                <a:latin typeface="Century Gothic" panose="020F0302020204030204"/>
                <a:ea typeface="+mn-ea"/>
                <a:cs typeface="+mn-cs"/>
              </a:rPr>
              <a:t>before</a:t>
            </a:r>
          </a:p>
        </p:txBody>
      </p:sp>
      <p:sp>
        <p:nvSpPr>
          <p:cNvPr id="22" name="TextBox 21">
            <a:extLst>
              <a:ext uri="{FF2B5EF4-FFF2-40B4-BE49-F238E27FC236}">
                <a16:creationId xmlns:a16="http://schemas.microsoft.com/office/drawing/2014/main" id="{927B59AA-CD3F-400C-AFC7-2553D8FA81BB}"/>
              </a:ext>
            </a:extLst>
          </p:cNvPr>
          <p:cNvSpPr txBox="1"/>
          <p:nvPr/>
        </p:nvSpPr>
        <p:spPr>
          <a:xfrm rot="20824098">
            <a:off x="7515937" y="1090042"/>
            <a:ext cx="29529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black (f)</a:t>
            </a:r>
          </a:p>
        </p:txBody>
      </p:sp>
      <p:sp>
        <p:nvSpPr>
          <p:cNvPr id="23" name="TextBox 22">
            <a:extLst>
              <a:ext uri="{FF2B5EF4-FFF2-40B4-BE49-F238E27FC236}">
                <a16:creationId xmlns:a16="http://schemas.microsoft.com/office/drawing/2014/main" id="{194327C8-61FD-41C0-A66D-8F08DB60AFA1}"/>
              </a:ext>
            </a:extLst>
          </p:cNvPr>
          <p:cNvSpPr txBox="1"/>
          <p:nvPr/>
        </p:nvSpPr>
        <p:spPr>
          <a:xfrm rot="20824098">
            <a:off x="7444168" y="1053254"/>
            <a:ext cx="30195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effectLst/>
                <a:uLnTx/>
                <a:uFillTx/>
                <a:latin typeface="Century Gothic" panose="020F0302020204030204"/>
                <a:ea typeface="+mn-ea"/>
                <a:cs typeface="+mn-cs"/>
              </a:rPr>
              <a:t>summer</a:t>
            </a:r>
            <a:endParaRPr kumimoji="0" lang="en-GB" sz="4600" b="0" i="0" u="none" strike="noStrike" kern="1200" cap="none" spc="0" normalizeH="0" baseline="0" noProof="0">
              <a:ln>
                <a:noFill/>
              </a:ln>
              <a:effectLst/>
              <a:uLnTx/>
              <a:uFillTx/>
              <a:latin typeface="Century Gothic" panose="020F0302020204030204"/>
              <a:ea typeface="+mn-ea"/>
              <a:cs typeface="+mn-cs"/>
            </a:endParaRPr>
          </a:p>
        </p:txBody>
      </p:sp>
      <p:sp>
        <p:nvSpPr>
          <p:cNvPr id="24" name="TextBox 23">
            <a:extLst>
              <a:ext uri="{FF2B5EF4-FFF2-40B4-BE49-F238E27FC236}">
                <a16:creationId xmlns:a16="http://schemas.microsoft.com/office/drawing/2014/main" id="{1DAB0C64-4DAF-4284-879A-7F45FD40F91A}"/>
              </a:ext>
            </a:extLst>
          </p:cNvPr>
          <p:cNvSpPr txBox="1"/>
          <p:nvPr/>
        </p:nvSpPr>
        <p:spPr>
          <a:xfrm rot="20824098">
            <a:off x="7424835" y="859614"/>
            <a:ext cx="32589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to make the most of</a:t>
            </a:r>
            <a:endParaRPr kumimoji="0" lang="en-GB" sz="3800" b="0" i="0" u="none" strike="noStrike" kern="1200" cap="none" spc="0" normalizeH="0" baseline="0" noProof="0">
              <a:ln>
                <a:noFill/>
              </a:ln>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A1FD010-AE68-4113-8953-F6D4C62335CB}"/>
              </a:ext>
            </a:extLst>
          </p:cNvPr>
          <p:cNvSpPr txBox="1"/>
          <p:nvPr/>
        </p:nvSpPr>
        <p:spPr>
          <a:xfrm rot="20824098">
            <a:off x="7323279" y="985636"/>
            <a:ext cx="325895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effectLst/>
                <a:uLnTx/>
                <a:uFillTx/>
                <a:latin typeface="Century Gothic" panose="020F0302020204030204"/>
                <a:ea typeface="+mn-ea"/>
                <a:cs typeface="+mn-cs"/>
              </a:rPr>
              <a:t>wall</a:t>
            </a:r>
            <a:endParaRPr kumimoji="0" lang="en-GB" sz="5000" b="0" i="0" u="none" strike="noStrike" kern="1200" cap="none" spc="0" normalizeH="0" baseline="0" noProof="0">
              <a:ln>
                <a:noFill/>
              </a:ln>
              <a:effectLst/>
              <a:uLnTx/>
              <a:uFillTx/>
              <a:latin typeface="Century Gothic" panose="020F0302020204030204"/>
              <a:ea typeface="+mn-ea"/>
              <a:cs typeface="+mn-cs"/>
            </a:endParaRPr>
          </a:p>
        </p:txBody>
      </p:sp>
      <p:sp>
        <p:nvSpPr>
          <p:cNvPr id="26" name="TextBox 25">
            <a:extLst>
              <a:ext uri="{FF2B5EF4-FFF2-40B4-BE49-F238E27FC236}">
                <a16:creationId xmlns:a16="http://schemas.microsoft.com/office/drawing/2014/main" id="{845028CF-74FE-4A55-A80E-8D8513FB530E}"/>
              </a:ext>
            </a:extLst>
          </p:cNvPr>
          <p:cNvSpPr txBox="1"/>
          <p:nvPr/>
        </p:nvSpPr>
        <p:spPr>
          <a:xfrm rot="20824098">
            <a:off x="7368047" y="738610"/>
            <a:ext cx="32589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to paint, painting</a:t>
            </a:r>
          </a:p>
        </p:txBody>
      </p:sp>
      <p:sp>
        <p:nvSpPr>
          <p:cNvPr id="27" name="TextBox 26">
            <a:extLst>
              <a:ext uri="{FF2B5EF4-FFF2-40B4-BE49-F238E27FC236}">
                <a16:creationId xmlns:a16="http://schemas.microsoft.com/office/drawing/2014/main" id="{8260B754-A4CC-4861-9B11-45469F02F8C4}"/>
              </a:ext>
            </a:extLst>
          </p:cNvPr>
          <p:cNvSpPr txBox="1"/>
          <p:nvPr/>
        </p:nvSpPr>
        <p:spPr>
          <a:xfrm rot="20824098">
            <a:off x="7359239" y="1133168"/>
            <a:ext cx="32589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free</a:t>
            </a:r>
          </a:p>
        </p:txBody>
      </p:sp>
      <p:sp>
        <p:nvSpPr>
          <p:cNvPr id="28" name="TextBox 27">
            <a:extLst>
              <a:ext uri="{FF2B5EF4-FFF2-40B4-BE49-F238E27FC236}">
                <a16:creationId xmlns:a16="http://schemas.microsoft.com/office/drawing/2014/main" id="{5E1E35DF-CEFE-4719-848B-870D03D8AF8B}"/>
              </a:ext>
            </a:extLst>
          </p:cNvPr>
          <p:cNvSpPr txBox="1"/>
          <p:nvPr/>
        </p:nvSpPr>
        <p:spPr>
          <a:xfrm rot="20824098">
            <a:off x="7398439" y="1133169"/>
            <a:ext cx="32589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however</a:t>
            </a:r>
          </a:p>
        </p:txBody>
      </p:sp>
      <p:sp>
        <p:nvSpPr>
          <p:cNvPr id="29" name="TextBox 28">
            <a:extLst>
              <a:ext uri="{FF2B5EF4-FFF2-40B4-BE49-F238E27FC236}">
                <a16:creationId xmlns:a16="http://schemas.microsoft.com/office/drawing/2014/main" id="{4309E977-90FD-489A-9CD7-C594F086A770}"/>
              </a:ext>
            </a:extLst>
          </p:cNvPr>
          <p:cNvSpPr txBox="1"/>
          <p:nvPr/>
        </p:nvSpPr>
        <p:spPr>
          <a:xfrm rot="20824098">
            <a:off x="7825446" y="1034291"/>
            <a:ext cx="32589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black (m)</a:t>
            </a:r>
          </a:p>
        </p:txBody>
      </p:sp>
      <p:sp>
        <p:nvSpPr>
          <p:cNvPr id="30" name="TextBox 29">
            <a:extLst>
              <a:ext uri="{FF2B5EF4-FFF2-40B4-BE49-F238E27FC236}">
                <a16:creationId xmlns:a16="http://schemas.microsoft.com/office/drawing/2014/main" id="{020AC484-A122-42E4-B753-72DB7302EF33}"/>
              </a:ext>
            </a:extLst>
          </p:cNvPr>
          <p:cNvSpPr txBox="1"/>
          <p:nvPr/>
        </p:nvSpPr>
        <p:spPr>
          <a:xfrm rot="20824098">
            <a:off x="7617986" y="794490"/>
            <a:ext cx="32589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to meet up, meeting up</a:t>
            </a:r>
          </a:p>
        </p:txBody>
      </p:sp>
      <p:sp>
        <p:nvSpPr>
          <p:cNvPr id="31" name="TextBox 30">
            <a:extLst>
              <a:ext uri="{FF2B5EF4-FFF2-40B4-BE49-F238E27FC236}">
                <a16:creationId xmlns:a16="http://schemas.microsoft.com/office/drawing/2014/main" id="{81898F40-DFD2-4C72-B91F-B8EB6C636A0D}"/>
              </a:ext>
            </a:extLst>
          </p:cNvPr>
          <p:cNvSpPr txBox="1"/>
          <p:nvPr/>
        </p:nvSpPr>
        <p:spPr>
          <a:xfrm rot="20824098">
            <a:off x="7462453" y="1082117"/>
            <a:ext cx="32589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maximum</a:t>
            </a:r>
          </a:p>
        </p:txBody>
      </p:sp>
      <p:sp>
        <p:nvSpPr>
          <p:cNvPr id="32" name="Rounded Rectangle 126">
            <a:extLst>
              <a:ext uri="{FF2B5EF4-FFF2-40B4-BE49-F238E27FC236}">
                <a16:creationId xmlns:a16="http://schemas.microsoft.com/office/drawing/2014/main" id="{A91F0ACB-93C9-4AEA-BD8F-1CB695EA053F}"/>
              </a:ext>
            </a:extLst>
          </p:cNvPr>
          <p:cNvSpPr/>
          <p:nvPr/>
        </p:nvSpPr>
        <p:spPr>
          <a:xfrm>
            <a:off x="3976397" y="3006529"/>
            <a:ext cx="3208160"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err="1">
                <a:ln>
                  <a:noFill/>
                </a:ln>
                <a:solidFill>
                  <a:schemeClr val="tx1"/>
                </a:solidFill>
                <a:effectLst/>
                <a:uLnTx/>
                <a:uFillTx/>
                <a:latin typeface="Century Gothic" panose="020F0302020204030204"/>
                <a:ea typeface="+mn-ea"/>
                <a:cs typeface="+mn-cs"/>
              </a:rPr>
              <a:t>ayudar</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34" name="Rounded Rectangle 128">
            <a:extLst>
              <a:ext uri="{FF2B5EF4-FFF2-40B4-BE49-F238E27FC236}">
                <a16:creationId xmlns:a16="http://schemas.microsoft.com/office/drawing/2014/main" id="{0F54C0E2-B7CC-4EA5-B17C-7515744C34A5}"/>
              </a:ext>
            </a:extLst>
          </p:cNvPr>
          <p:cNvSpPr/>
          <p:nvPr/>
        </p:nvSpPr>
        <p:spPr>
          <a:xfrm>
            <a:off x="7836523" y="4782837"/>
            <a:ext cx="3208734"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err="1">
                <a:ln>
                  <a:noFill/>
                </a:ln>
                <a:solidFill>
                  <a:schemeClr val="tx1"/>
                </a:solidFill>
                <a:effectLst/>
                <a:uLnTx/>
                <a:uFillTx/>
                <a:latin typeface="Century Gothic" panose="020F0302020204030204"/>
                <a:ea typeface="+mn-ea"/>
                <a:cs typeface="+mn-cs"/>
              </a:rPr>
              <a:t>negra</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35" name="Rounded Rectangle 130">
            <a:extLst>
              <a:ext uri="{FF2B5EF4-FFF2-40B4-BE49-F238E27FC236}">
                <a16:creationId xmlns:a16="http://schemas.microsoft.com/office/drawing/2014/main" id="{3F8B6ABC-2F9B-4FE4-B9CF-8087E28C53D9}"/>
              </a:ext>
            </a:extLst>
          </p:cNvPr>
          <p:cNvSpPr/>
          <p:nvPr/>
        </p:nvSpPr>
        <p:spPr>
          <a:xfrm>
            <a:off x="7857620" y="3917233"/>
            <a:ext cx="3221306"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el </a:t>
            </a:r>
            <a:r>
              <a:rPr kumimoji="0" lang="en-GB" sz="2800" b="1" i="0" u="none" strike="noStrike" kern="1200" cap="none" spc="0" normalizeH="0" baseline="0" noProof="0" err="1">
                <a:ln>
                  <a:noFill/>
                </a:ln>
                <a:solidFill>
                  <a:schemeClr val="tx1"/>
                </a:solidFill>
                <a:effectLst/>
                <a:uLnTx/>
                <a:uFillTx/>
                <a:latin typeface="Century Gothic" panose="020F0302020204030204"/>
                <a:ea typeface="+mn-ea"/>
                <a:cs typeface="+mn-cs"/>
              </a:rPr>
              <a:t>verano</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36" name="Rounded Rectangle 132">
            <a:extLst>
              <a:ext uri="{FF2B5EF4-FFF2-40B4-BE49-F238E27FC236}">
                <a16:creationId xmlns:a16="http://schemas.microsoft.com/office/drawing/2014/main" id="{086E4D5F-92FF-444F-881C-D639C2DB0DD1}"/>
              </a:ext>
            </a:extLst>
          </p:cNvPr>
          <p:cNvSpPr/>
          <p:nvPr/>
        </p:nvSpPr>
        <p:spPr>
          <a:xfrm>
            <a:off x="379792" y="3001705"/>
            <a:ext cx="2961367"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chemeClr val="tx1"/>
                </a:solidFill>
                <a:effectLst/>
                <a:uLnTx/>
                <a:uFillTx/>
                <a:latin typeface="Century Gothic" panose="020F0302020204030204"/>
                <a:ea typeface="+mn-ea"/>
                <a:cs typeface="+mn-cs"/>
              </a:rPr>
              <a:t>aprovechar</a:t>
            </a:r>
          </a:p>
        </p:txBody>
      </p:sp>
      <p:sp>
        <p:nvSpPr>
          <p:cNvPr id="40" name="Rounded Rectangle 137">
            <a:extLst>
              <a:ext uri="{FF2B5EF4-FFF2-40B4-BE49-F238E27FC236}">
                <a16:creationId xmlns:a16="http://schemas.microsoft.com/office/drawing/2014/main" id="{F1B3371D-85F8-4B3E-91CC-710CB3176DBC}"/>
              </a:ext>
            </a:extLst>
          </p:cNvPr>
          <p:cNvSpPr/>
          <p:nvPr/>
        </p:nvSpPr>
        <p:spPr>
          <a:xfrm>
            <a:off x="7844271" y="3035014"/>
            <a:ext cx="3221306"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chemeClr val="tx1"/>
                </a:solidFill>
                <a:effectLst/>
                <a:uLnTx/>
                <a:uFillTx/>
                <a:latin typeface="Century Gothic" panose="020F0302020204030204"/>
                <a:ea typeface="+mn-ea"/>
                <a:cs typeface="+mn-cs"/>
              </a:rPr>
              <a:t>sin embargo</a:t>
            </a:r>
          </a:p>
        </p:txBody>
      </p:sp>
      <p:sp>
        <p:nvSpPr>
          <p:cNvPr id="41" name="Rounded Rectangle 138">
            <a:extLst>
              <a:ext uri="{FF2B5EF4-FFF2-40B4-BE49-F238E27FC236}">
                <a16:creationId xmlns:a16="http://schemas.microsoft.com/office/drawing/2014/main" id="{0DE8018C-6A23-49AF-9B73-CDC9AFDFCA0E}"/>
              </a:ext>
            </a:extLst>
          </p:cNvPr>
          <p:cNvSpPr/>
          <p:nvPr/>
        </p:nvSpPr>
        <p:spPr>
          <a:xfrm>
            <a:off x="3988761" y="3874595"/>
            <a:ext cx="3208160"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negro</a:t>
            </a:r>
          </a:p>
        </p:txBody>
      </p:sp>
      <p:sp>
        <p:nvSpPr>
          <p:cNvPr id="49" name="Rounded Rectangle 22">
            <a:extLst>
              <a:ext uri="{FF2B5EF4-FFF2-40B4-BE49-F238E27FC236}">
                <a16:creationId xmlns:a16="http://schemas.microsoft.com/office/drawing/2014/main" id="{26698076-7614-4E3F-ACCD-3933B14D5830}"/>
              </a:ext>
            </a:extLst>
          </p:cNvPr>
          <p:cNvSpPr/>
          <p:nvPr/>
        </p:nvSpPr>
        <p:spPr>
          <a:xfrm>
            <a:off x="3954275" y="2131533"/>
            <a:ext cx="3204737"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p_ _ _</a:t>
            </a:r>
          </a:p>
        </p:txBody>
      </p:sp>
      <p:sp>
        <p:nvSpPr>
          <p:cNvPr id="51" name="Rounded Rectangle 22">
            <a:extLst>
              <a:ext uri="{FF2B5EF4-FFF2-40B4-BE49-F238E27FC236}">
                <a16:creationId xmlns:a16="http://schemas.microsoft.com/office/drawing/2014/main" id="{9C5C33D1-E81A-4626-85CA-E55F1EFDB445}"/>
              </a:ext>
            </a:extLst>
          </p:cNvPr>
          <p:cNvSpPr/>
          <p:nvPr/>
        </p:nvSpPr>
        <p:spPr>
          <a:xfrm>
            <a:off x="376353" y="2124700"/>
            <a:ext cx="2908291"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p_ _ _ _ _</a:t>
            </a:r>
          </a:p>
        </p:txBody>
      </p:sp>
      <p:sp>
        <p:nvSpPr>
          <p:cNvPr id="46" name="Rounded Rectangle 138">
            <a:extLst>
              <a:ext uri="{FF2B5EF4-FFF2-40B4-BE49-F238E27FC236}">
                <a16:creationId xmlns:a16="http://schemas.microsoft.com/office/drawing/2014/main" id="{7B59A869-BBB0-4C20-844A-BB0E25307B84}"/>
              </a:ext>
            </a:extLst>
          </p:cNvPr>
          <p:cNvSpPr/>
          <p:nvPr/>
        </p:nvSpPr>
        <p:spPr>
          <a:xfrm>
            <a:off x="378594" y="2124699"/>
            <a:ext cx="2942885"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pasado</a:t>
            </a:r>
          </a:p>
        </p:txBody>
      </p:sp>
      <p:sp>
        <p:nvSpPr>
          <p:cNvPr id="47" name="Rounded Rectangle 138">
            <a:extLst>
              <a:ext uri="{FF2B5EF4-FFF2-40B4-BE49-F238E27FC236}">
                <a16:creationId xmlns:a16="http://schemas.microsoft.com/office/drawing/2014/main" id="{1D3193D5-0C75-4D78-83D1-271876ADFF72}"/>
              </a:ext>
            </a:extLst>
          </p:cNvPr>
          <p:cNvSpPr/>
          <p:nvPr/>
        </p:nvSpPr>
        <p:spPr>
          <a:xfrm>
            <a:off x="3954274" y="2131533"/>
            <a:ext cx="3204737"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err="1">
                <a:ln>
                  <a:noFill/>
                </a:ln>
                <a:solidFill>
                  <a:schemeClr val="tx1"/>
                </a:solidFill>
                <a:effectLst/>
                <a:uLnTx/>
                <a:uFillTx/>
                <a:latin typeface="Century Gothic" panose="020F0302020204030204"/>
                <a:ea typeface="+mn-ea"/>
                <a:cs typeface="+mn-cs"/>
              </a:rPr>
              <a:t>poco</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52" name="TextBox 51">
            <a:extLst>
              <a:ext uri="{FF2B5EF4-FFF2-40B4-BE49-F238E27FC236}">
                <a16:creationId xmlns:a16="http://schemas.microsoft.com/office/drawing/2014/main" id="{6EAE8052-9F5C-47EB-899A-4418E02DA14D}"/>
              </a:ext>
            </a:extLst>
          </p:cNvPr>
          <p:cNvSpPr txBox="1"/>
          <p:nvPr/>
        </p:nvSpPr>
        <p:spPr>
          <a:xfrm rot="20824098">
            <a:off x="7340359" y="1138486"/>
            <a:ext cx="32589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little</a:t>
            </a:r>
          </a:p>
        </p:txBody>
      </p:sp>
      <p:sp>
        <p:nvSpPr>
          <p:cNvPr id="53" name="TextBox 52">
            <a:extLst>
              <a:ext uri="{FF2B5EF4-FFF2-40B4-BE49-F238E27FC236}">
                <a16:creationId xmlns:a16="http://schemas.microsoft.com/office/drawing/2014/main" id="{9E2A76E1-FF75-41F4-B8C7-1B82E4257840}"/>
              </a:ext>
            </a:extLst>
          </p:cNvPr>
          <p:cNvSpPr txBox="1"/>
          <p:nvPr/>
        </p:nvSpPr>
        <p:spPr>
          <a:xfrm rot="20824098">
            <a:off x="7397146" y="1122624"/>
            <a:ext cx="32589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effectLst/>
                <a:uLnTx/>
                <a:uFillTx/>
                <a:latin typeface="Century Gothic" panose="020F0302020204030204"/>
                <a:ea typeface="+mn-ea"/>
                <a:cs typeface="+mn-cs"/>
              </a:rPr>
              <a:t>past, last</a:t>
            </a:r>
          </a:p>
        </p:txBody>
      </p:sp>
      <p:sp>
        <p:nvSpPr>
          <p:cNvPr id="6" name="Rounded Rectangle 5">
            <a:extLst>
              <a:ext uri="{FF2B5EF4-FFF2-40B4-BE49-F238E27FC236}">
                <a16:creationId xmlns:a16="http://schemas.microsoft.com/office/drawing/2014/main" id="{584CFBCB-2465-4C3E-8B5A-C83F9C85698D}"/>
              </a:ext>
            </a:extLst>
          </p:cNvPr>
          <p:cNvSpPr/>
          <p:nvPr/>
        </p:nvSpPr>
        <p:spPr>
          <a:xfrm>
            <a:off x="430657" y="5636234"/>
            <a:ext cx="2901506"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a_ _ _ _</a:t>
            </a:r>
          </a:p>
        </p:txBody>
      </p:sp>
      <p:sp>
        <p:nvSpPr>
          <p:cNvPr id="8" name="Rounded Rectangle 6">
            <a:extLst>
              <a:ext uri="{FF2B5EF4-FFF2-40B4-BE49-F238E27FC236}">
                <a16:creationId xmlns:a16="http://schemas.microsoft.com/office/drawing/2014/main" id="{440C85D4-33EE-4D53-85C6-12DA27169E1C}"/>
              </a:ext>
            </a:extLst>
          </p:cNvPr>
          <p:cNvSpPr/>
          <p:nvPr/>
        </p:nvSpPr>
        <p:spPr>
          <a:xfrm>
            <a:off x="3975903" y="5639325"/>
            <a:ext cx="3208735"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q_ _ _ _ _</a:t>
            </a:r>
          </a:p>
        </p:txBody>
      </p:sp>
      <p:sp>
        <p:nvSpPr>
          <p:cNvPr id="9" name="Rounded Rectangle 7">
            <a:extLst>
              <a:ext uri="{FF2B5EF4-FFF2-40B4-BE49-F238E27FC236}">
                <a16:creationId xmlns:a16="http://schemas.microsoft.com/office/drawing/2014/main" id="{7119BA63-3D07-4AF4-BEF9-791BE7EE6C0F}"/>
              </a:ext>
            </a:extLst>
          </p:cNvPr>
          <p:cNvSpPr/>
          <p:nvPr/>
        </p:nvSpPr>
        <p:spPr>
          <a:xfrm>
            <a:off x="7842049" y="5668273"/>
            <a:ext cx="3249917"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la p_ _ _ _</a:t>
            </a:r>
          </a:p>
        </p:txBody>
      </p:sp>
      <p:sp>
        <p:nvSpPr>
          <p:cNvPr id="13" name="Rounded Rectangle 15">
            <a:extLst>
              <a:ext uri="{FF2B5EF4-FFF2-40B4-BE49-F238E27FC236}">
                <a16:creationId xmlns:a16="http://schemas.microsoft.com/office/drawing/2014/main" id="{D2B532CF-F759-4DCE-AED5-A2C3E391C388}"/>
              </a:ext>
            </a:extLst>
          </p:cNvPr>
          <p:cNvSpPr/>
          <p:nvPr/>
        </p:nvSpPr>
        <p:spPr>
          <a:xfrm>
            <a:off x="431656" y="4759367"/>
            <a:ext cx="2916931"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l_ _ _ _</a:t>
            </a:r>
          </a:p>
        </p:txBody>
      </p:sp>
      <p:sp>
        <p:nvSpPr>
          <p:cNvPr id="14" name="Rounded Rectangle 16">
            <a:extLst>
              <a:ext uri="{FF2B5EF4-FFF2-40B4-BE49-F238E27FC236}">
                <a16:creationId xmlns:a16="http://schemas.microsoft.com/office/drawing/2014/main" id="{B8341D87-C32B-40FE-9B5B-34223EF37F30}"/>
              </a:ext>
            </a:extLst>
          </p:cNvPr>
          <p:cNvSpPr/>
          <p:nvPr/>
        </p:nvSpPr>
        <p:spPr>
          <a:xfrm>
            <a:off x="430656" y="3881562"/>
            <a:ext cx="2901506"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p_ _ _ _ _</a:t>
            </a:r>
          </a:p>
        </p:txBody>
      </p:sp>
      <p:sp>
        <p:nvSpPr>
          <p:cNvPr id="16" name="Rounded Rectangle 19">
            <a:extLst>
              <a:ext uri="{FF2B5EF4-FFF2-40B4-BE49-F238E27FC236}">
                <a16:creationId xmlns:a16="http://schemas.microsoft.com/office/drawing/2014/main" id="{477BCD34-865A-4333-81DC-F55934BF9A46}"/>
              </a:ext>
            </a:extLst>
          </p:cNvPr>
          <p:cNvSpPr/>
          <p:nvPr/>
        </p:nvSpPr>
        <p:spPr>
          <a:xfrm>
            <a:off x="3984814" y="4758782"/>
            <a:ext cx="3208734" cy="64497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el m_ _ _ _ _</a:t>
            </a:r>
          </a:p>
        </p:txBody>
      </p:sp>
      <p:sp>
        <p:nvSpPr>
          <p:cNvPr id="33" name="Rounded Rectangle 127">
            <a:extLst>
              <a:ext uri="{FF2B5EF4-FFF2-40B4-BE49-F238E27FC236}">
                <a16:creationId xmlns:a16="http://schemas.microsoft.com/office/drawing/2014/main" id="{A0B68C62-3D9C-4126-A282-A5BD94DEB048}"/>
              </a:ext>
            </a:extLst>
          </p:cNvPr>
          <p:cNvSpPr/>
          <p:nvPr/>
        </p:nvSpPr>
        <p:spPr>
          <a:xfrm>
            <a:off x="407573" y="5648946"/>
            <a:ext cx="2915433"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antes</a:t>
            </a:r>
          </a:p>
        </p:txBody>
      </p:sp>
      <p:sp>
        <p:nvSpPr>
          <p:cNvPr id="37" name="Rounded Rectangle 133">
            <a:extLst>
              <a:ext uri="{FF2B5EF4-FFF2-40B4-BE49-F238E27FC236}">
                <a16:creationId xmlns:a16="http://schemas.microsoft.com/office/drawing/2014/main" id="{F0EA68E9-DFF1-4827-BAAB-3AE72D4CCE8A}"/>
              </a:ext>
            </a:extLst>
          </p:cNvPr>
          <p:cNvSpPr/>
          <p:nvPr/>
        </p:nvSpPr>
        <p:spPr>
          <a:xfrm>
            <a:off x="7856247" y="5668273"/>
            <a:ext cx="3251692"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rPr>
              <a:t>la pared</a:t>
            </a:r>
          </a:p>
        </p:txBody>
      </p:sp>
      <p:sp>
        <p:nvSpPr>
          <p:cNvPr id="38" name="Rounded Rectangle 134">
            <a:extLst>
              <a:ext uri="{FF2B5EF4-FFF2-40B4-BE49-F238E27FC236}">
                <a16:creationId xmlns:a16="http://schemas.microsoft.com/office/drawing/2014/main" id="{82F5CAD9-B149-4F10-9841-C0608FDA00A7}"/>
              </a:ext>
            </a:extLst>
          </p:cNvPr>
          <p:cNvSpPr/>
          <p:nvPr/>
        </p:nvSpPr>
        <p:spPr>
          <a:xfrm>
            <a:off x="407573" y="3883906"/>
            <a:ext cx="2915433"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chemeClr val="tx1"/>
                </a:solidFill>
                <a:effectLst/>
                <a:uLnTx/>
                <a:uFillTx/>
                <a:latin typeface="Century Gothic" panose="020F0302020204030204"/>
                <a:ea typeface="+mn-ea"/>
                <a:cs typeface="+mn-cs"/>
              </a:rPr>
              <a:t>pintar</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39" name="Rounded Rectangle 136">
            <a:extLst>
              <a:ext uri="{FF2B5EF4-FFF2-40B4-BE49-F238E27FC236}">
                <a16:creationId xmlns:a16="http://schemas.microsoft.com/office/drawing/2014/main" id="{6BE1EF65-093A-48B7-A047-A01EB31AEAC9}"/>
              </a:ext>
            </a:extLst>
          </p:cNvPr>
          <p:cNvSpPr/>
          <p:nvPr/>
        </p:nvSpPr>
        <p:spPr>
          <a:xfrm>
            <a:off x="428280" y="4760070"/>
            <a:ext cx="2915433"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chemeClr val="tx1"/>
                </a:solidFill>
                <a:effectLst/>
                <a:uLnTx/>
                <a:uFillTx/>
                <a:latin typeface="Century Gothic" panose="020F0302020204030204"/>
                <a:ea typeface="+mn-ea"/>
                <a:cs typeface="+mn-cs"/>
              </a:rPr>
              <a:t>libre</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42" name="Rounded Rectangle 139">
            <a:extLst>
              <a:ext uri="{FF2B5EF4-FFF2-40B4-BE49-F238E27FC236}">
                <a16:creationId xmlns:a16="http://schemas.microsoft.com/office/drawing/2014/main" id="{E3F2F312-3488-4C37-89F7-3D088F95D522}"/>
              </a:ext>
            </a:extLst>
          </p:cNvPr>
          <p:cNvSpPr/>
          <p:nvPr/>
        </p:nvSpPr>
        <p:spPr>
          <a:xfrm>
            <a:off x="3959958" y="5645661"/>
            <a:ext cx="3208160"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chemeClr val="tx1"/>
                </a:solidFill>
                <a:effectLst/>
                <a:uLnTx/>
                <a:uFillTx/>
                <a:latin typeface="Century Gothic" panose="020F0302020204030204"/>
                <a:ea typeface="+mn-ea"/>
                <a:cs typeface="+mn-cs"/>
              </a:rPr>
              <a:t>quedar</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43" name="Rounded Rectangle 140">
            <a:extLst>
              <a:ext uri="{FF2B5EF4-FFF2-40B4-BE49-F238E27FC236}">
                <a16:creationId xmlns:a16="http://schemas.microsoft.com/office/drawing/2014/main" id="{BAD2672A-B4B7-4342-85BF-7536E3332C63}"/>
              </a:ext>
            </a:extLst>
          </p:cNvPr>
          <p:cNvSpPr/>
          <p:nvPr/>
        </p:nvSpPr>
        <p:spPr>
          <a:xfrm>
            <a:off x="3984777" y="4758782"/>
            <a:ext cx="3208160" cy="644973"/>
          </a:xfrm>
          <a:prstGeom prst="roundRect">
            <a:avLst/>
          </a:prstGeom>
          <a:solidFill>
            <a:schemeClr val="accent4">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chemeClr val="tx1"/>
                </a:solidFill>
                <a:effectLst/>
                <a:uLnTx/>
                <a:uFillTx/>
                <a:latin typeface="Century Gothic" panose="020F0302020204030204"/>
                <a:ea typeface="+mn-ea"/>
                <a:cs typeface="+mn-cs"/>
              </a:rPr>
              <a:t>el máximo</a:t>
            </a:r>
            <a:endParaRPr kumimoji="0" lang="en-GB" sz="28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44" name="CuadroTexto 3">
            <a:extLst>
              <a:ext uri="{FF2B5EF4-FFF2-40B4-BE49-F238E27FC236}">
                <a16:creationId xmlns:a16="http://schemas.microsoft.com/office/drawing/2014/main" id="{EDC10A4A-52EE-45FD-8096-0696E18C3550}"/>
              </a:ext>
            </a:extLst>
          </p:cNvPr>
          <p:cNvSpPr txBox="1"/>
          <p:nvPr/>
        </p:nvSpPr>
        <p:spPr>
          <a:xfrm>
            <a:off x="600777" y="1381369"/>
            <a:ext cx="1205948" cy="5539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GB" sz="3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96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5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2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2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5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30"/>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2" grpId="0" animBg="1"/>
      <p:bldP spid="34" grpId="0" animBg="1"/>
      <p:bldP spid="35" grpId="0" animBg="1"/>
      <p:bldP spid="36" grpId="0" animBg="1"/>
      <p:bldP spid="40" grpId="0" animBg="1"/>
      <p:bldP spid="41" grpId="0" animBg="1"/>
      <p:bldP spid="46" grpId="0" animBg="1"/>
      <p:bldP spid="47" grpId="0" animBg="1"/>
      <p:bldP spid="52" grpId="0"/>
      <p:bldP spid="52" grpId="1"/>
      <p:bldP spid="53" grpId="0"/>
      <p:bldP spid="53" grpId="1"/>
      <p:bldP spid="33" grpId="0" animBg="1"/>
      <p:bldP spid="37" grpId="0" animBg="1"/>
      <p:bldP spid="38" grpId="0" animBg="1"/>
      <p:bldP spid="39"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557"/>
            <a:ext cx="7258050" cy="852505"/>
          </a:xfrm>
        </p:spPr>
        <p:txBody>
          <a:bodyPr>
            <a:normAutofit/>
          </a:bodyPr>
          <a:lstStyle/>
          <a:p>
            <a:r>
              <a:rPr lang="en-GB" sz="2500" b="1">
                <a:solidFill>
                  <a:schemeClr val="bg1"/>
                </a:solidFill>
              </a:rPr>
              <a:t>Talking about ‘you’ in present and past:</a:t>
            </a:r>
            <a:br>
              <a:rPr lang="en-GB" sz="2500" b="1">
                <a:solidFill>
                  <a:schemeClr val="bg1"/>
                </a:solidFill>
              </a:rPr>
            </a:br>
            <a:r>
              <a:rPr lang="en-GB" sz="2500" b="1">
                <a:solidFill>
                  <a:schemeClr val="bg1"/>
                </a:solidFill>
              </a:rPr>
              <a:t>-er/-ir verbs in 2</a:t>
            </a:r>
            <a:r>
              <a:rPr lang="en-GB" sz="2500" b="1" baseline="30000">
                <a:solidFill>
                  <a:schemeClr val="bg1"/>
                </a:solidFill>
              </a:rPr>
              <a:t>nd</a:t>
            </a:r>
            <a:r>
              <a:rPr lang="en-GB" sz="2500" b="1">
                <a:solidFill>
                  <a:schemeClr val="bg1"/>
                </a:solidFill>
              </a:rPr>
              <a:t> person singular</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375900" y="258166"/>
            <a:ext cx="1552243"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gramática</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539088" y="1781937"/>
            <a:ext cx="111876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The verb ending changes depending on when the action takes place. </a:t>
            </a:r>
          </a:p>
        </p:txBody>
      </p:sp>
      <p:sp>
        <p:nvSpPr>
          <p:cNvPr id="8" name="TextBox 7"/>
          <p:cNvSpPr txBox="1"/>
          <p:nvPr/>
        </p:nvSpPr>
        <p:spPr>
          <a:xfrm>
            <a:off x="502153" y="1250881"/>
            <a:ext cx="108927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Remember, s</a:t>
            </a:r>
            <a:r>
              <a:rPr kumimoji="0" lang="en-GB" sz="2800" b="0" i="0" u="none" strike="noStrike" kern="1200" cap="none" spc="0" normalizeH="0" baseline="0" noProof="0" err="1">
                <a:ln>
                  <a:noFill/>
                </a:ln>
                <a:effectLst/>
                <a:uLnTx/>
                <a:uFillTx/>
                <a:latin typeface="Century Gothic" panose="020B0502020202020204" pitchFamily="34" charset="0"/>
                <a:ea typeface="+mn-ea"/>
                <a:cs typeface="+mn-cs"/>
              </a:rPr>
              <a:t>ome</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Spanish infinitives end in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er</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some in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a:t>
            </a:r>
            <a:r>
              <a:rPr kumimoji="0" lang="en-GB" sz="2800" b="1" i="0" u="none" strike="noStrike" kern="1200" cap="none" spc="0" normalizeH="0" baseline="0" noProof="0" err="1">
                <a:ln>
                  <a:noFill/>
                </a:ln>
                <a:effectLst/>
                <a:uLnTx/>
                <a:uFillTx/>
                <a:latin typeface="Century Gothic" panose="020B0502020202020204" pitchFamily="34" charset="0"/>
                <a:ea typeface="+mn-ea"/>
                <a:cs typeface="+mn-cs"/>
              </a:rPr>
              <a:t>ir</a:t>
            </a:r>
            <a:r>
              <a:rPr kumimoji="0" lang="en-GB" sz="2800" b="0" i="0" u="none" strike="noStrike" kern="1200" cap="none" spc="0" normalizeH="0" baseline="0" noProof="0" err="1">
                <a:ln>
                  <a:noFill/>
                </a:ln>
                <a:effectLst/>
                <a:uLnTx/>
                <a:uFillTx/>
                <a:latin typeface="Century Gothic" panose="020B0502020202020204" pitchFamily="34" charset="0"/>
                <a:ea typeface="+mn-ea"/>
                <a:cs typeface="+mn-cs"/>
              </a:rPr>
              <a:t>.</a:t>
            </a:r>
            <a:endParaRPr kumimoji="0" lang="en-GB" sz="2800" b="0" i="0" u="none" strike="noStrike" kern="1200" cap="none" spc="0" normalizeH="0" baseline="0" noProof="0">
              <a:ln>
                <a:noFill/>
              </a:ln>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effectLst/>
              <a:uLnTx/>
              <a:uFillTx/>
              <a:latin typeface="Tw Cen MT" panose="020B0602020104020603"/>
              <a:ea typeface="+mn-ea"/>
              <a:cs typeface="+mn-cs"/>
            </a:endParaRPr>
          </a:p>
        </p:txBody>
      </p:sp>
      <p:sp>
        <p:nvSpPr>
          <p:cNvPr id="9" name="TextBox 8"/>
          <p:cNvSpPr txBox="1"/>
          <p:nvPr/>
        </p:nvSpPr>
        <p:spPr>
          <a:xfrm>
            <a:off x="539088" y="2805683"/>
            <a:ext cx="114259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To mean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you</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for actions in the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present</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remove –er or –ir  and add _____.</a:t>
            </a:r>
          </a:p>
        </p:txBody>
      </p:sp>
      <p:sp>
        <p:nvSpPr>
          <p:cNvPr id="3" name="Rectangle 2"/>
          <p:cNvSpPr/>
          <p:nvPr/>
        </p:nvSpPr>
        <p:spPr>
          <a:xfrm>
            <a:off x="1543002" y="3192418"/>
            <a:ext cx="7521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–es</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 name="TextBox 9"/>
          <p:cNvSpPr txBox="1"/>
          <p:nvPr/>
        </p:nvSpPr>
        <p:spPr>
          <a:xfrm>
            <a:off x="578512" y="3884248"/>
            <a:ext cx="502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err="1">
                <a:ln>
                  <a:noFill/>
                </a:ln>
                <a:effectLst/>
                <a:uLnTx/>
                <a:uFillTx/>
                <a:latin typeface="Century Gothic" panose="020B0502020202020204" pitchFamily="34" charset="0"/>
                <a:ea typeface="+mn-ea"/>
                <a:cs typeface="+mn-cs"/>
              </a:rPr>
              <a:t>Recog</a:t>
            </a:r>
            <a:r>
              <a:rPr kumimoji="0" lang="en-GB" sz="2800" b="0" i="0" u="none" strike="noStrike" kern="1200" cap="none" spc="0" normalizeH="0" baseline="0" noProof="0" err="1">
                <a:ln>
                  <a:noFill/>
                </a:ln>
                <a:solidFill>
                  <a:srgbClr val="FF6600"/>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a:ln>
                  <a:noFill/>
                </a:ln>
                <a:solidFill>
                  <a:srgbClr val="FF6600"/>
                </a:solidFill>
                <a:effectLst/>
                <a:uLnTx/>
                <a:uFillTx/>
                <a:latin typeface="Century Gothic" panose="020B0502020202020204" pitchFamily="34" charset="0"/>
                <a:ea typeface="+mn-ea"/>
                <a:cs typeface="+mn-cs"/>
              </a:rPr>
              <a:t> = _____________.</a:t>
            </a:r>
          </a:p>
        </p:txBody>
      </p:sp>
      <p:sp>
        <p:nvSpPr>
          <p:cNvPr id="11" name="Rectangle 10"/>
          <p:cNvSpPr/>
          <p:nvPr/>
        </p:nvSpPr>
        <p:spPr>
          <a:xfrm>
            <a:off x="2723872" y="3840964"/>
            <a:ext cx="21387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you</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 </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collect</a:t>
            </a:r>
            <a:endParaRPr kumimoji="0" lang="en-GB" sz="1800" b="0" i="0" u="none" strike="noStrike" kern="1200" cap="none" spc="0" normalizeH="0" baseline="0" noProof="0">
              <a:ln>
                <a:noFill/>
              </a:ln>
              <a:effectLst/>
              <a:uLnTx/>
              <a:uFillTx/>
              <a:latin typeface="Century Gothic" panose="020F0302020204030204"/>
              <a:ea typeface="+mn-ea"/>
              <a:cs typeface="+mn-cs"/>
            </a:endParaRPr>
          </a:p>
        </p:txBody>
      </p:sp>
      <p:sp>
        <p:nvSpPr>
          <p:cNvPr id="12" name="TextBox 11"/>
          <p:cNvSpPr txBox="1"/>
          <p:nvPr/>
        </p:nvSpPr>
        <p:spPr>
          <a:xfrm>
            <a:off x="6330538" y="3884628"/>
            <a:ext cx="502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Sal</a:t>
            </a:r>
            <a:r>
              <a:rPr kumimoji="0" lang="en-GB" sz="2800" b="0" i="0" u="none" strike="noStrike" kern="1200" cap="none" spc="0" normalizeH="0" baseline="0" noProof="0">
                <a:ln>
                  <a:noFill/>
                </a:ln>
                <a:solidFill>
                  <a:srgbClr val="FF6600"/>
                </a:solidFill>
                <a:effectLst/>
                <a:uLnTx/>
                <a:uFillTx/>
                <a:latin typeface="Century Gothic" panose="020B0502020202020204" pitchFamily="34" charset="0"/>
                <a:ea typeface="+mn-ea"/>
                <a:cs typeface="+mn-cs"/>
              </a:rPr>
              <a:t>es = _____________.</a:t>
            </a:r>
          </a:p>
        </p:txBody>
      </p:sp>
      <p:sp>
        <p:nvSpPr>
          <p:cNvPr id="13" name="Rectangle 12"/>
          <p:cNvSpPr/>
          <p:nvPr/>
        </p:nvSpPr>
        <p:spPr>
          <a:xfrm>
            <a:off x="7923364" y="3840964"/>
            <a:ext cx="20842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you</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 </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go out</a:t>
            </a:r>
            <a:endParaRPr kumimoji="0" lang="en-GB" sz="1800" b="0" i="0" u="none" strike="noStrike" kern="1200" cap="none" spc="0" normalizeH="0" baseline="0" noProof="0">
              <a:ln>
                <a:noFill/>
              </a:ln>
              <a:effectLst/>
              <a:uLnTx/>
              <a:uFillTx/>
              <a:latin typeface="Century Gothic" panose="020F0302020204030204"/>
              <a:ea typeface="+mn-ea"/>
              <a:cs typeface="+mn-cs"/>
            </a:endParaRPr>
          </a:p>
        </p:txBody>
      </p:sp>
      <p:sp>
        <p:nvSpPr>
          <p:cNvPr id="14" name="TextBox 13"/>
          <p:cNvSpPr txBox="1"/>
          <p:nvPr/>
        </p:nvSpPr>
        <p:spPr>
          <a:xfrm>
            <a:off x="578512" y="4550619"/>
            <a:ext cx="109420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To mean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you</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for a completed action in the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past</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remove –ir and add </a:t>
            </a:r>
            <a:r>
              <a:rPr kumimoji="0" lang="en-GB" sz="2800" b="0" i="0" u="none" strike="noStrike" kern="1200" cap="none" spc="0" normalizeH="0" baseline="0" noProof="0">
                <a:ln>
                  <a:noFill/>
                </a:ln>
                <a:solidFill>
                  <a:srgbClr val="FF6600"/>
                </a:solidFill>
                <a:effectLst/>
                <a:uLnTx/>
                <a:uFillTx/>
                <a:latin typeface="Century Gothic" panose="020B0502020202020204" pitchFamily="34" charset="0"/>
                <a:ea typeface="+mn-ea"/>
                <a:cs typeface="+mn-cs"/>
              </a:rPr>
              <a:t>_____.</a:t>
            </a:r>
          </a:p>
        </p:txBody>
      </p:sp>
      <p:sp>
        <p:nvSpPr>
          <p:cNvPr id="25" name="Rectangle 2">
            <a:extLst>
              <a:ext uri="{FF2B5EF4-FFF2-40B4-BE49-F238E27FC236}">
                <a16:creationId xmlns:a16="http://schemas.microsoft.com/office/drawing/2014/main" id="{6BF87D98-1EA2-B14E-9FEC-87C245B88D3F}"/>
              </a:ext>
            </a:extLst>
          </p:cNvPr>
          <p:cNvSpPr/>
          <p:nvPr/>
        </p:nvSpPr>
        <p:spPr>
          <a:xfrm>
            <a:off x="2295131" y="4936687"/>
            <a:ext cx="946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–iste</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6" name="TextBox 9">
            <a:extLst>
              <a:ext uri="{FF2B5EF4-FFF2-40B4-BE49-F238E27FC236}">
                <a16:creationId xmlns:a16="http://schemas.microsoft.com/office/drawing/2014/main" id="{A3E8E98A-082C-CD47-8C35-84BCEDE918DF}"/>
              </a:ext>
            </a:extLst>
          </p:cNvPr>
          <p:cNvSpPr txBox="1"/>
          <p:nvPr/>
        </p:nvSpPr>
        <p:spPr>
          <a:xfrm>
            <a:off x="622819" y="5652708"/>
            <a:ext cx="502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err="1">
                <a:ln>
                  <a:noFill/>
                </a:ln>
                <a:effectLst/>
                <a:uLnTx/>
                <a:uFillTx/>
                <a:latin typeface="Century Gothic" panose="020B0502020202020204" pitchFamily="34" charset="0"/>
                <a:ea typeface="+mn-ea"/>
                <a:cs typeface="+mn-cs"/>
              </a:rPr>
              <a:t>Recog</a:t>
            </a:r>
            <a:r>
              <a:rPr kumimoji="0" lang="en-GB" sz="2800" b="0" i="0" u="none" strike="noStrike" kern="1200" cap="none" spc="0" normalizeH="0" baseline="0" noProof="0" err="1">
                <a:ln>
                  <a:noFill/>
                </a:ln>
                <a:solidFill>
                  <a:srgbClr val="FF6600"/>
                </a:solidFill>
                <a:effectLst/>
                <a:uLnTx/>
                <a:uFillTx/>
                <a:latin typeface="Century Gothic" panose="020B0502020202020204" pitchFamily="34" charset="0"/>
                <a:ea typeface="+mn-ea"/>
                <a:cs typeface="+mn-cs"/>
              </a:rPr>
              <a:t>iste</a:t>
            </a:r>
            <a:r>
              <a:rPr kumimoji="0" lang="en-GB" sz="2800" b="0" i="0" u="none" strike="noStrike" kern="1200" cap="none" spc="0" normalizeH="0" baseline="0" noProof="0">
                <a:ln>
                  <a:noFill/>
                </a:ln>
                <a:solidFill>
                  <a:srgbClr val="FF6600"/>
                </a:solidFill>
                <a:effectLst/>
                <a:uLnTx/>
                <a:uFillTx/>
                <a:latin typeface="Century Gothic" panose="020B0502020202020204" pitchFamily="34" charset="0"/>
                <a:ea typeface="+mn-ea"/>
                <a:cs typeface="+mn-cs"/>
              </a:rPr>
              <a:t> = ______________.</a:t>
            </a:r>
          </a:p>
        </p:txBody>
      </p:sp>
      <p:sp>
        <p:nvSpPr>
          <p:cNvPr id="27" name="Rectangle 10">
            <a:extLst>
              <a:ext uri="{FF2B5EF4-FFF2-40B4-BE49-F238E27FC236}">
                <a16:creationId xmlns:a16="http://schemas.microsoft.com/office/drawing/2014/main" id="{A12EF528-5ED2-5543-9A83-7155F3C5D9C8}"/>
              </a:ext>
            </a:extLst>
          </p:cNvPr>
          <p:cNvSpPr/>
          <p:nvPr/>
        </p:nvSpPr>
        <p:spPr>
          <a:xfrm>
            <a:off x="2768178" y="5597209"/>
            <a:ext cx="26116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you</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 </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collected</a:t>
            </a:r>
            <a:endParaRPr kumimoji="0" lang="en-GB" sz="1800" b="0" i="0" u="none" strike="noStrike" kern="1200" cap="none" spc="0" normalizeH="0" baseline="0" noProof="0">
              <a:ln>
                <a:noFill/>
              </a:ln>
              <a:effectLst/>
              <a:uLnTx/>
              <a:uFillTx/>
              <a:latin typeface="Century Gothic" panose="020F0302020204030204"/>
              <a:ea typeface="+mn-ea"/>
              <a:cs typeface="+mn-cs"/>
            </a:endParaRPr>
          </a:p>
        </p:txBody>
      </p:sp>
      <p:sp>
        <p:nvSpPr>
          <p:cNvPr id="28" name="TextBox 11">
            <a:extLst>
              <a:ext uri="{FF2B5EF4-FFF2-40B4-BE49-F238E27FC236}">
                <a16:creationId xmlns:a16="http://schemas.microsoft.com/office/drawing/2014/main" id="{016804B5-6A2A-4D4D-889F-CC1A64CCD0FA}"/>
              </a:ext>
            </a:extLst>
          </p:cNvPr>
          <p:cNvSpPr txBox="1"/>
          <p:nvPr/>
        </p:nvSpPr>
        <p:spPr>
          <a:xfrm>
            <a:off x="6374845" y="5653088"/>
            <a:ext cx="502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err="1">
                <a:ln>
                  <a:noFill/>
                </a:ln>
                <a:effectLst/>
                <a:uLnTx/>
                <a:uFillTx/>
                <a:latin typeface="Century Gothic" panose="020B0502020202020204" pitchFamily="34" charset="0"/>
                <a:ea typeface="+mn-ea"/>
                <a:cs typeface="+mn-cs"/>
              </a:rPr>
              <a:t>Sal</a:t>
            </a:r>
            <a:r>
              <a:rPr kumimoji="0" lang="en-GB" sz="2800" b="0" i="0" u="none" strike="noStrike" kern="1200" cap="none" spc="0" normalizeH="0" baseline="0" noProof="0" err="1">
                <a:ln>
                  <a:noFill/>
                </a:ln>
                <a:solidFill>
                  <a:srgbClr val="FF6600"/>
                </a:solidFill>
                <a:effectLst/>
                <a:uLnTx/>
                <a:uFillTx/>
                <a:latin typeface="Century Gothic" panose="020B0502020202020204" pitchFamily="34" charset="0"/>
                <a:ea typeface="+mn-ea"/>
                <a:cs typeface="+mn-cs"/>
              </a:rPr>
              <a:t>iste</a:t>
            </a:r>
            <a:r>
              <a:rPr kumimoji="0" lang="en-GB" sz="2800" b="0" i="0" u="none" strike="noStrike" kern="1200" cap="none" spc="0" normalizeH="0" baseline="0" noProof="0">
                <a:ln>
                  <a:noFill/>
                </a:ln>
                <a:solidFill>
                  <a:srgbClr val="FF6600"/>
                </a:solidFill>
                <a:effectLst/>
                <a:uLnTx/>
                <a:uFillTx/>
                <a:latin typeface="Century Gothic" panose="020B0502020202020204" pitchFamily="34" charset="0"/>
                <a:ea typeface="+mn-ea"/>
                <a:cs typeface="+mn-cs"/>
              </a:rPr>
              <a:t> = _____________.</a:t>
            </a:r>
          </a:p>
        </p:txBody>
      </p:sp>
      <p:sp>
        <p:nvSpPr>
          <p:cNvPr id="29" name="Rectangle 12">
            <a:extLst>
              <a:ext uri="{FF2B5EF4-FFF2-40B4-BE49-F238E27FC236}">
                <a16:creationId xmlns:a16="http://schemas.microsoft.com/office/drawing/2014/main" id="{10423775-09D3-D840-9AEA-380A5504C4D5}"/>
              </a:ext>
            </a:extLst>
          </p:cNvPr>
          <p:cNvSpPr/>
          <p:nvPr/>
        </p:nvSpPr>
        <p:spPr>
          <a:xfrm>
            <a:off x="7895734" y="5597209"/>
            <a:ext cx="24801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you</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 </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went out</a:t>
            </a:r>
            <a:endParaRPr kumimoji="0" lang="en-GB" sz="1800" b="0" i="0" u="none" strike="noStrike" kern="1200" cap="none" spc="0" normalizeH="0" baseline="0" noProof="0">
              <a:ln>
                <a:noFill/>
              </a:ln>
              <a:effectLst/>
              <a:uLnTx/>
              <a:uFillTx/>
              <a:latin typeface="Century Gothic" panose="020F0302020204030204"/>
              <a:ea typeface="+mn-ea"/>
              <a:cs typeface="+mn-cs"/>
            </a:endParaRPr>
          </a:p>
        </p:txBody>
      </p:sp>
      <p:sp>
        <p:nvSpPr>
          <p:cNvPr id="7" name="Rounded Rectangular Callout 6"/>
          <p:cNvSpPr/>
          <p:nvPr/>
        </p:nvSpPr>
        <p:spPr>
          <a:xfrm>
            <a:off x="4608795" y="2421228"/>
            <a:ext cx="6789975" cy="2129391"/>
          </a:xfrm>
          <a:prstGeom prst="wedgeRoundRectCallout">
            <a:avLst>
              <a:gd name="adj1" fmla="val -77321"/>
              <a:gd name="adj2" fmla="val -161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15" name="TextBox 14"/>
          <p:cNvSpPr txBox="1"/>
          <p:nvPr/>
        </p:nvSpPr>
        <p:spPr>
          <a:xfrm>
            <a:off x="4856793" y="3135834"/>
            <a:ext cx="10880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Century Gothic" panose="020F0302020204030204"/>
                <a:ea typeface="+mn-ea"/>
                <a:cs typeface="+mn-cs"/>
              </a:rPr>
              <a:t>Elegir</a:t>
            </a:r>
          </a:p>
        </p:txBody>
      </p:sp>
      <p:sp>
        <p:nvSpPr>
          <p:cNvPr id="21" name="TextBox 20"/>
          <p:cNvSpPr txBox="1"/>
          <p:nvPr/>
        </p:nvSpPr>
        <p:spPr>
          <a:xfrm>
            <a:off x="5981723" y="3184433"/>
            <a:ext cx="4880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entury Gothic" panose="020B0502020202020204" pitchFamily="34" charset="0"/>
                <a:ea typeface="+mn-ea"/>
                <a:cs typeface="+mn-cs"/>
                <a:sym typeface="Wingdings" pitchFamily="2" charset="2"/>
              </a:rPr>
              <a:t></a:t>
            </a:r>
            <a:r>
              <a:rPr kumimoji="0" lang="en-GB" sz="2400" b="1" i="0" u="none" strike="noStrike" kern="1200" cap="none" spc="0" normalizeH="0" baseline="0" noProof="0">
                <a:ln>
                  <a:noFill/>
                </a:ln>
                <a:effectLst/>
                <a:uLnTx/>
                <a:uFillTx/>
                <a:latin typeface="Century Gothic" panose="020F0302020204030204"/>
                <a:ea typeface="+mn-ea"/>
                <a:cs typeface="+mn-cs"/>
              </a:rPr>
              <a:t> </a:t>
            </a:r>
          </a:p>
        </p:txBody>
      </p:sp>
      <p:sp>
        <p:nvSpPr>
          <p:cNvPr id="22" name="TextBox 21"/>
          <p:cNvSpPr txBox="1"/>
          <p:nvPr/>
        </p:nvSpPr>
        <p:spPr>
          <a:xfrm>
            <a:off x="6504307" y="3124035"/>
            <a:ext cx="1328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Century Gothic" panose="020F0302020204030204"/>
                <a:ea typeface="+mn-ea"/>
                <a:cs typeface="+mn-cs"/>
              </a:rPr>
              <a:t>Eliges</a:t>
            </a:r>
          </a:p>
        </p:txBody>
      </p:sp>
      <p:sp>
        <p:nvSpPr>
          <p:cNvPr id="23" name="TextBox 22"/>
          <p:cNvSpPr txBox="1"/>
          <p:nvPr/>
        </p:nvSpPr>
        <p:spPr>
          <a:xfrm>
            <a:off x="4856793" y="3745229"/>
            <a:ext cx="12118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panose="020F0302020204030204"/>
                <a:ea typeface="+mn-ea"/>
                <a:cs typeface="+mn-cs"/>
              </a:rPr>
              <a:t>Perder</a:t>
            </a:r>
            <a:endParaRPr kumimoji="0" lang="en-GB" sz="2400" b="1" i="0" u="none" strike="noStrike" kern="1200" cap="none" spc="0" normalizeH="0" baseline="0" noProof="0">
              <a:ln>
                <a:noFill/>
              </a:ln>
              <a:effectLst/>
              <a:uLnTx/>
              <a:uFillTx/>
              <a:latin typeface="Century Gothic" panose="020F0302020204030204"/>
              <a:ea typeface="+mn-ea"/>
              <a:cs typeface="+mn-cs"/>
            </a:endParaRPr>
          </a:p>
        </p:txBody>
      </p:sp>
      <p:sp>
        <p:nvSpPr>
          <p:cNvPr id="24" name="TextBox 23"/>
          <p:cNvSpPr txBox="1"/>
          <p:nvPr/>
        </p:nvSpPr>
        <p:spPr>
          <a:xfrm>
            <a:off x="6068660" y="3830917"/>
            <a:ext cx="4880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entury Gothic" panose="020B0502020202020204" pitchFamily="34" charset="0"/>
                <a:ea typeface="+mn-ea"/>
                <a:cs typeface="+mn-cs"/>
                <a:sym typeface="Wingdings" pitchFamily="2" charset="2"/>
              </a:rPr>
              <a:t></a:t>
            </a:r>
            <a:r>
              <a:rPr kumimoji="0" lang="en-GB" sz="2400" b="1" i="0" u="none" strike="noStrike" kern="1200" cap="none" spc="0" normalizeH="0" baseline="0" noProof="0">
                <a:ln>
                  <a:noFill/>
                </a:ln>
                <a:effectLst/>
                <a:uLnTx/>
                <a:uFillTx/>
                <a:latin typeface="Century Gothic" panose="020F0302020204030204"/>
                <a:ea typeface="+mn-ea"/>
                <a:cs typeface="+mn-cs"/>
              </a:rPr>
              <a:t> </a:t>
            </a:r>
          </a:p>
        </p:txBody>
      </p:sp>
      <p:sp>
        <p:nvSpPr>
          <p:cNvPr id="30" name="TextBox 29"/>
          <p:cNvSpPr txBox="1"/>
          <p:nvPr/>
        </p:nvSpPr>
        <p:spPr>
          <a:xfrm>
            <a:off x="6503844" y="3745228"/>
            <a:ext cx="1328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effectLst/>
                <a:uLnTx/>
                <a:uFillTx/>
                <a:latin typeface="Century Gothic" panose="020F0302020204030204"/>
                <a:ea typeface="+mn-ea"/>
                <a:cs typeface="+mn-cs"/>
              </a:rPr>
              <a:t>Pierdes</a:t>
            </a:r>
            <a:endParaRPr kumimoji="0" lang="en-GB" sz="2400" b="1" i="0" u="none" strike="noStrike" kern="1200" cap="none" spc="0" normalizeH="0" baseline="0" noProof="0">
              <a:ln>
                <a:noFill/>
              </a:ln>
              <a:effectLst/>
              <a:uLnTx/>
              <a:uFillTx/>
              <a:latin typeface="Century Gothic" panose="020F0302020204030204"/>
              <a:ea typeface="+mn-ea"/>
              <a:cs typeface="+mn-cs"/>
            </a:endParaRPr>
          </a:p>
        </p:txBody>
      </p:sp>
      <p:sp>
        <p:nvSpPr>
          <p:cNvPr id="31" name="TextBox 30"/>
          <p:cNvSpPr txBox="1"/>
          <p:nvPr/>
        </p:nvSpPr>
        <p:spPr>
          <a:xfrm>
            <a:off x="4856792" y="2613857"/>
            <a:ext cx="6053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Century Gothic" panose="020F0302020204030204"/>
                <a:ea typeface="+mn-ea"/>
                <a:cs typeface="+mn-cs"/>
              </a:rPr>
              <a:t>¡</a:t>
            </a:r>
            <a:r>
              <a:rPr kumimoji="0" lang="en-GB" sz="2400" b="1" i="0" u="none" strike="noStrike" kern="1200" cap="none" spc="0" normalizeH="0" baseline="0" noProof="0" err="1">
                <a:ln>
                  <a:noFill/>
                </a:ln>
                <a:effectLst/>
                <a:uLnTx/>
                <a:uFillTx/>
                <a:latin typeface="Century Gothic" panose="020F0302020204030204"/>
                <a:ea typeface="+mn-ea"/>
                <a:cs typeface="+mn-cs"/>
              </a:rPr>
              <a:t>Cuidado</a:t>
            </a:r>
            <a:r>
              <a:rPr kumimoji="0" lang="en-GB" sz="2400" b="1" i="0" u="none" strike="noStrike" kern="1200" cap="none" spc="0" normalizeH="0" baseline="0" noProof="0">
                <a:ln>
                  <a:noFill/>
                </a:ln>
                <a:effectLst/>
                <a:uLnTx/>
                <a:uFillTx/>
                <a:latin typeface="Century Gothic" panose="020F0302020204030204"/>
                <a:ea typeface="+mn-ea"/>
                <a:cs typeface="+mn-cs"/>
              </a:rPr>
              <a:t>! Los </a:t>
            </a:r>
            <a:r>
              <a:rPr kumimoji="0" lang="en-GB" sz="2400" b="1" i="0" u="none" strike="noStrike" kern="1200" cap="none" spc="0" normalizeH="0" baseline="0" noProof="0" err="1">
                <a:ln>
                  <a:noFill/>
                </a:ln>
                <a:effectLst/>
                <a:uLnTx/>
                <a:uFillTx/>
                <a:latin typeface="Century Gothic" panose="020F0302020204030204"/>
                <a:ea typeface="+mn-ea"/>
                <a:cs typeface="+mn-cs"/>
              </a:rPr>
              <a:t>verbos</a:t>
            </a:r>
            <a:r>
              <a:rPr kumimoji="0" lang="en-GB" sz="2400" b="1" i="0" u="none" strike="noStrike" kern="1200" cap="none" spc="0" normalizeH="0" baseline="0" noProof="0">
                <a:ln>
                  <a:noFill/>
                </a:ln>
                <a:effectLst/>
                <a:uLnTx/>
                <a:uFillTx/>
                <a:latin typeface="Century Gothic" panose="020F0302020204030204"/>
                <a:ea typeface="+mn-ea"/>
                <a:cs typeface="+mn-cs"/>
              </a:rPr>
              <a:t> </a:t>
            </a:r>
            <a:r>
              <a:rPr kumimoji="0" lang="en-GB" sz="2400" b="1" i="0" u="none" strike="noStrike" kern="1200" cap="none" spc="0" normalizeH="0" baseline="0" noProof="0" err="1">
                <a:ln>
                  <a:noFill/>
                </a:ln>
                <a:effectLst/>
                <a:uLnTx/>
                <a:uFillTx/>
                <a:latin typeface="Century Gothic" panose="020F0302020204030204"/>
                <a:ea typeface="+mn-ea"/>
                <a:cs typeface="+mn-cs"/>
              </a:rPr>
              <a:t>pueden</a:t>
            </a:r>
            <a:r>
              <a:rPr kumimoji="0" lang="en-GB" sz="2400" b="1" i="0" u="none" strike="noStrike" kern="1200" cap="none" spc="0" normalizeH="0" baseline="0" noProof="0">
                <a:ln>
                  <a:noFill/>
                </a:ln>
                <a:effectLst/>
                <a:uLnTx/>
                <a:uFillTx/>
                <a:latin typeface="Century Gothic" panose="020F0302020204030204"/>
                <a:ea typeface="+mn-ea"/>
                <a:cs typeface="+mn-cs"/>
              </a:rPr>
              <a:t> </a:t>
            </a:r>
            <a:r>
              <a:rPr kumimoji="0" lang="en-GB" sz="2400" b="1" i="0" u="none" strike="noStrike" kern="1200" cap="none" spc="0" normalizeH="0" baseline="0" noProof="0" err="1">
                <a:ln>
                  <a:noFill/>
                </a:ln>
                <a:effectLst/>
                <a:uLnTx/>
                <a:uFillTx/>
                <a:latin typeface="Century Gothic" panose="020F0302020204030204"/>
                <a:ea typeface="+mn-ea"/>
                <a:cs typeface="+mn-cs"/>
              </a:rPr>
              <a:t>cambiar</a:t>
            </a:r>
            <a:r>
              <a:rPr kumimoji="0" lang="en-GB" sz="2400" b="1" i="0" u="none" strike="noStrike" kern="1200" cap="none" spc="0" normalizeH="0" baseline="0" noProof="0">
                <a:ln>
                  <a:noFill/>
                </a:ln>
                <a:effectLst/>
                <a:uLnTx/>
                <a:uFillTx/>
                <a:latin typeface="Century Gothic" panose="020F0302020204030204"/>
                <a:ea typeface="+mn-ea"/>
                <a:cs typeface="+mn-cs"/>
              </a:rPr>
              <a:t>.</a:t>
            </a:r>
          </a:p>
        </p:txBody>
      </p:sp>
    </p:spTree>
    <p:extLst>
      <p:ext uri="{BB962C8B-B14F-4D97-AF65-F5344CB8AC3E}">
        <p14:creationId xmlns:p14="http://schemas.microsoft.com/office/powerpoint/2010/main" val="29318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3" grpId="0"/>
      <p:bldP spid="10" grpId="0"/>
      <p:bldP spid="11" grpId="0"/>
      <p:bldP spid="12" grpId="0"/>
      <p:bldP spid="13" grpId="0"/>
      <p:bldP spid="14" grpId="0"/>
      <p:bldP spid="25" grpId="0"/>
      <p:bldP spid="26" grpId="0"/>
      <p:bldP spid="27" grpId="0"/>
      <p:bldP spid="28" grpId="0"/>
      <p:bldP spid="29" grpId="0"/>
      <p:bldP spid="7" grpId="0" animBg="1"/>
      <p:bldP spid="7" grpId="1" animBg="1"/>
      <p:bldP spid="15" grpId="0"/>
      <p:bldP spid="15" grpId="1"/>
      <p:bldP spid="21" grpId="0"/>
      <p:bldP spid="21" grpId="1"/>
      <p:bldP spid="22" grpId="0"/>
      <p:bldP spid="22" grpId="1"/>
      <p:bldP spid="23" grpId="0"/>
      <p:bldP spid="23" grpId="1"/>
      <p:bldP spid="24" grpId="0"/>
      <p:bldP spid="24" grpId="1"/>
      <p:bldP spid="30" grpId="0"/>
      <p:bldP spid="30" grpId="1"/>
      <p:bldP spid="31" grpId="0"/>
      <p:bldP spid="3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AF22734-4C12-C544-AF65-AC621AABC7B5}"/>
              </a:ext>
            </a:extLst>
          </p:cNvPr>
          <p:cNvGraphicFramePr>
            <a:graphicFrameLocks noGrp="1"/>
          </p:cNvGraphicFramePr>
          <p:nvPr>
            <p:extLst>
              <p:ext uri="{D42A27DB-BD31-4B8C-83A1-F6EECF244321}">
                <p14:modId xmlns:p14="http://schemas.microsoft.com/office/powerpoint/2010/main" val="721958807"/>
              </p:ext>
            </p:extLst>
          </p:nvPr>
        </p:nvGraphicFramePr>
        <p:xfrm>
          <a:off x="364564" y="1263004"/>
          <a:ext cx="8298964" cy="4866071"/>
        </p:xfrm>
        <a:graphic>
          <a:graphicData uri="http://schemas.openxmlformats.org/drawingml/2006/table">
            <a:tbl>
              <a:tblPr firstRow="1" bandRow="1">
                <a:tableStyleId>{5DA37D80-6434-44D0-A028-1B22A696006F}</a:tableStyleId>
              </a:tblPr>
              <a:tblGrid>
                <a:gridCol w="505971">
                  <a:extLst>
                    <a:ext uri="{9D8B030D-6E8A-4147-A177-3AD203B41FA5}">
                      <a16:colId xmlns:a16="http://schemas.microsoft.com/office/drawing/2014/main" val="4096287128"/>
                    </a:ext>
                  </a:extLst>
                </a:gridCol>
                <a:gridCol w="5269008">
                  <a:extLst>
                    <a:ext uri="{9D8B030D-6E8A-4147-A177-3AD203B41FA5}">
                      <a16:colId xmlns:a16="http://schemas.microsoft.com/office/drawing/2014/main" val="1706947503"/>
                    </a:ext>
                  </a:extLst>
                </a:gridCol>
                <a:gridCol w="1318161">
                  <a:extLst>
                    <a:ext uri="{9D8B030D-6E8A-4147-A177-3AD203B41FA5}">
                      <a16:colId xmlns:a16="http://schemas.microsoft.com/office/drawing/2014/main" val="3662379722"/>
                    </a:ext>
                  </a:extLst>
                </a:gridCol>
                <a:gridCol w="1205824">
                  <a:extLst>
                    <a:ext uri="{9D8B030D-6E8A-4147-A177-3AD203B41FA5}">
                      <a16:colId xmlns:a16="http://schemas.microsoft.com/office/drawing/2014/main" val="3226968380"/>
                    </a:ext>
                  </a:extLst>
                </a:gridCol>
              </a:tblGrid>
              <a:tr h="659831">
                <a:tc>
                  <a:txBody>
                    <a:bodyPr/>
                    <a:lstStyle/>
                    <a:p>
                      <a:pPr algn="ctr"/>
                      <a:endParaRPr lang="es-GB" sz="2000">
                        <a:solidFill>
                          <a:schemeClr val="tx1"/>
                        </a:solidFill>
                      </a:endParaRPr>
                    </a:p>
                  </a:txBody>
                  <a:tcPr anchor="ctr"/>
                </a:tc>
                <a:tc>
                  <a:txBody>
                    <a:bodyPr/>
                    <a:lstStyle/>
                    <a:p>
                      <a:pPr algn="ctr"/>
                      <a:r>
                        <a:rPr lang="es-GB" sz="2000">
                          <a:solidFill>
                            <a:schemeClr val="tx1"/>
                          </a:solidFill>
                        </a:rPr>
                        <a:t>Frases</a:t>
                      </a:r>
                    </a:p>
                  </a:txBody>
                  <a:tcPr anchor="ctr"/>
                </a:tc>
                <a:tc>
                  <a:txBody>
                    <a:bodyPr/>
                    <a:lstStyle/>
                    <a:p>
                      <a:pPr algn="ctr"/>
                      <a:r>
                        <a:rPr lang="es-GB" sz="2000">
                          <a:solidFill>
                            <a:schemeClr val="tx1"/>
                          </a:solidFill>
                        </a:rPr>
                        <a:t>Presente</a:t>
                      </a:r>
                    </a:p>
                  </a:txBody>
                  <a:tcPr anchor="ctr"/>
                </a:tc>
                <a:tc>
                  <a:txBody>
                    <a:bodyPr/>
                    <a:lstStyle/>
                    <a:p>
                      <a:pPr algn="ctr"/>
                      <a:r>
                        <a:rPr lang="es-GB" sz="2000">
                          <a:solidFill>
                            <a:schemeClr val="tx1"/>
                          </a:solidFill>
                        </a:rPr>
                        <a:t>Pasado</a:t>
                      </a:r>
                    </a:p>
                  </a:txBody>
                  <a:tcPr anchor="ctr"/>
                </a:tc>
                <a:extLst>
                  <a:ext uri="{0D108BD9-81ED-4DB2-BD59-A6C34878D82A}">
                    <a16:rowId xmlns:a16="http://schemas.microsoft.com/office/drawing/2014/main" val="333527275"/>
                  </a:ext>
                </a:extLst>
              </a:tr>
              <a:tr h="659831">
                <a:tc>
                  <a:txBody>
                    <a:bodyPr/>
                    <a:lstStyle/>
                    <a:p>
                      <a:pPr algn="ctr"/>
                      <a:r>
                        <a:rPr lang="es-GB" sz="2000">
                          <a:solidFill>
                            <a:schemeClr val="tx1"/>
                          </a:solidFill>
                        </a:rPr>
                        <a:t>1</a:t>
                      </a:r>
                    </a:p>
                  </a:txBody>
                  <a:tcPr anchor="ctr"/>
                </a:tc>
                <a:tc>
                  <a:txBody>
                    <a:bodyPr/>
                    <a:lstStyle/>
                    <a:p>
                      <a:r>
                        <a:rPr lang="es-GB" sz="2000" b="1" u="none">
                          <a:solidFill>
                            <a:schemeClr val="tx1"/>
                          </a:solidFill>
                        </a:rPr>
                        <a:t>Pues un día en las vacaciones de verano subiste a pie un edificio muy alto.</a:t>
                      </a:r>
                    </a:p>
                  </a:txBody>
                  <a:tcPr anchor="ctr"/>
                </a:tc>
                <a:tc>
                  <a:txBody>
                    <a:bodyPr/>
                    <a:lstStyle/>
                    <a:p>
                      <a:endParaRPr lang="es-GB" sz="2000">
                        <a:solidFill>
                          <a:schemeClr val="tx1"/>
                        </a:solidFill>
                      </a:endParaRPr>
                    </a:p>
                  </a:txBody>
                  <a:tcPr/>
                </a:tc>
                <a:tc>
                  <a:txBody>
                    <a:bodyPr/>
                    <a:lstStyle/>
                    <a:p>
                      <a:endParaRPr lang="es-GB" sz="2000">
                        <a:solidFill>
                          <a:schemeClr val="tx1"/>
                        </a:solidFill>
                      </a:endParaRPr>
                    </a:p>
                  </a:txBody>
                  <a:tcPr/>
                </a:tc>
                <a:extLst>
                  <a:ext uri="{0D108BD9-81ED-4DB2-BD59-A6C34878D82A}">
                    <a16:rowId xmlns:a16="http://schemas.microsoft.com/office/drawing/2014/main" val="3205217374"/>
                  </a:ext>
                </a:extLst>
              </a:tr>
              <a:tr h="659831">
                <a:tc>
                  <a:txBody>
                    <a:bodyPr/>
                    <a:lstStyle/>
                    <a:p>
                      <a:pPr algn="ctr"/>
                      <a:r>
                        <a:rPr lang="es-GB" sz="2000">
                          <a:solidFill>
                            <a:schemeClr val="tx1"/>
                          </a:solidFill>
                        </a:rPr>
                        <a:t>2</a:t>
                      </a:r>
                    </a:p>
                  </a:txBody>
                  <a:tcPr anchor="ctr"/>
                </a:tc>
                <a:tc>
                  <a:txBody>
                    <a:bodyPr/>
                    <a:lstStyle/>
                    <a:p>
                      <a:r>
                        <a:rPr lang="es-GB" sz="2000" b="1" u="none">
                          <a:solidFill>
                            <a:schemeClr val="tx1"/>
                          </a:solidFill>
                        </a:rPr>
                        <a:t>Perdiste un partido de </a:t>
                      </a:r>
                      <a:r>
                        <a:rPr lang="en-GB" sz="2000" b="1" u="none">
                          <a:solidFill>
                            <a:schemeClr val="tx1"/>
                          </a:solidFill>
                        </a:rPr>
                        <a:t>tenis</a:t>
                      </a:r>
                      <a:r>
                        <a:rPr lang="es-GB" sz="2000" b="1" u="none">
                          <a:solidFill>
                            <a:schemeClr val="tx1"/>
                          </a:solidFill>
                        </a:rPr>
                        <a:t> </a:t>
                      </a:r>
                      <a:r>
                        <a:rPr lang="en-GB" sz="2000" b="1" u="none">
                          <a:solidFill>
                            <a:schemeClr val="tx1"/>
                          </a:solidFill>
                        </a:rPr>
                        <a:t>en</a:t>
                      </a:r>
                      <a:r>
                        <a:rPr lang="en-GB" sz="2000" b="1" u="none" baseline="0">
                          <a:solidFill>
                            <a:schemeClr val="tx1"/>
                          </a:solidFill>
                        </a:rPr>
                        <a:t> el colegio el fin de semana pasado.</a:t>
                      </a:r>
                      <a:endParaRPr lang="es-GB" sz="2000" b="1" u="none">
                        <a:solidFill>
                          <a:schemeClr val="tx1"/>
                        </a:solidFill>
                      </a:endParaRPr>
                    </a:p>
                  </a:txBody>
                  <a:tcPr anchor="ctr"/>
                </a:tc>
                <a:tc>
                  <a:txBody>
                    <a:bodyPr/>
                    <a:lstStyle/>
                    <a:p>
                      <a:endParaRPr lang="es-GB" sz="2000">
                        <a:solidFill>
                          <a:schemeClr val="tx1"/>
                        </a:solidFill>
                      </a:endParaRPr>
                    </a:p>
                  </a:txBody>
                  <a:tcPr/>
                </a:tc>
                <a:tc>
                  <a:txBody>
                    <a:bodyPr/>
                    <a:lstStyle/>
                    <a:p>
                      <a:endParaRPr lang="es-GB" sz="2000">
                        <a:solidFill>
                          <a:schemeClr val="tx1"/>
                        </a:solidFill>
                      </a:endParaRPr>
                    </a:p>
                  </a:txBody>
                  <a:tcPr/>
                </a:tc>
                <a:extLst>
                  <a:ext uri="{0D108BD9-81ED-4DB2-BD59-A6C34878D82A}">
                    <a16:rowId xmlns:a16="http://schemas.microsoft.com/office/drawing/2014/main" val="2908566996"/>
                  </a:ext>
                </a:extLst>
              </a:tr>
              <a:tr h="659831">
                <a:tc>
                  <a:txBody>
                    <a:bodyPr/>
                    <a:lstStyle/>
                    <a:p>
                      <a:pPr algn="ctr"/>
                      <a:r>
                        <a:rPr lang="es-GB" sz="2000">
                          <a:solidFill>
                            <a:schemeClr val="tx1"/>
                          </a:solidFill>
                        </a:rPr>
                        <a:t>3</a:t>
                      </a:r>
                    </a:p>
                  </a:txBody>
                  <a:tcPr anchor="ctr"/>
                </a:tc>
                <a:tc>
                  <a:txBody>
                    <a:bodyPr/>
                    <a:lstStyle/>
                    <a:p>
                      <a:r>
                        <a:rPr lang="en-GB" sz="2000" b="1" u="none">
                          <a:solidFill>
                            <a:schemeClr val="tx1"/>
                          </a:solidFill>
                        </a:rPr>
                        <a:t>Eliges viajar en</a:t>
                      </a:r>
                      <a:r>
                        <a:rPr lang="en-GB" sz="2000" b="1" u="none" baseline="0">
                          <a:solidFill>
                            <a:schemeClr val="tx1"/>
                          </a:solidFill>
                        </a:rPr>
                        <a:t> tren. </a:t>
                      </a:r>
                      <a:r>
                        <a:rPr lang="es-GB" sz="2000" b="1" u="none">
                          <a:solidFill>
                            <a:schemeClr val="tx1"/>
                          </a:solidFill>
                        </a:rPr>
                        <a:t>Recoges los billetes de tren cada semana.</a:t>
                      </a:r>
                    </a:p>
                  </a:txBody>
                  <a:tcPr anchor="ctr"/>
                </a:tc>
                <a:tc>
                  <a:txBody>
                    <a:bodyPr/>
                    <a:lstStyle/>
                    <a:p>
                      <a:endParaRPr lang="es-GB" sz="2000">
                        <a:solidFill>
                          <a:schemeClr val="tx1"/>
                        </a:solidFill>
                      </a:endParaRPr>
                    </a:p>
                  </a:txBody>
                  <a:tcPr/>
                </a:tc>
                <a:tc>
                  <a:txBody>
                    <a:bodyPr/>
                    <a:lstStyle/>
                    <a:p>
                      <a:endParaRPr lang="es-GB" sz="2000">
                        <a:solidFill>
                          <a:schemeClr val="tx1"/>
                        </a:solidFill>
                      </a:endParaRPr>
                    </a:p>
                  </a:txBody>
                  <a:tcPr/>
                </a:tc>
                <a:extLst>
                  <a:ext uri="{0D108BD9-81ED-4DB2-BD59-A6C34878D82A}">
                    <a16:rowId xmlns:a16="http://schemas.microsoft.com/office/drawing/2014/main" val="950616738"/>
                  </a:ext>
                </a:extLst>
              </a:tr>
              <a:tr h="659831">
                <a:tc>
                  <a:txBody>
                    <a:bodyPr/>
                    <a:lstStyle/>
                    <a:p>
                      <a:pPr algn="ctr"/>
                      <a:r>
                        <a:rPr lang="es-GB" sz="2000">
                          <a:solidFill>
                            <a:schemeClr val="tx1"/>
                          </a:solidFill>
                        </a:rPr>
                        <a:t>4</a:t>
                      </a:r>
                    </a:p>
                  </a:txBody>
                  <a:tcPr anchor="ctr"/>
                </a:tc>
                <a:tc>
                  <a:txBody>
                    <a:bodyPr/>
                    <a:lstStyle/>
                    <a:p>
                      <a:r>
                        <a:rPr lang="es-GB" sz="2000" b="1" u="none">
                          <a:solidFill>
                            <a:schemeClr val="tx1"/>
                          </a:solidFill>
                        </a:rPr>
                        <a:t>Decidiste terminar la clase de alemán un poco antes.</a:t>
                      </a:r>
                    </a:p>
                  </a:txBody>
                  <a:tcPr anchor="ctr"/>
                </a:tc>
                <a:tc>
                  <a:txBody>
                    <a:bodyPr/>
                    <a:lstStyle/>
                    <a:p>
                      <a:endParaRPr lang="es-GB" sz="2000">
                        <a:solidFill>
                          <a:schemeClr val="tx1"/>
                        </a:solidFill>
                      </a:endParaRPr>
                    </a:p>
                  </a:txBody>
                  <a:tcPr/>
                </a:tc>
                <a:tc>
                  <a:txBody>
                    <a:bodyPr/>
                    <a:lstStyle/>
                    <a:p>
                      <a:endParaRPr lang="es-GB" sz="2000">
                        <a:solidFill>
                          <a:schemeClr val="tx1"/>
                        </a:solidFill>
                      </a:endParaRPr>
                    </a:p>
                  </a:txBody>
                  <a:tcPr/>
                </a:tc>
                <a:extLst>
                  <a:ext uri="{0D108BD9-81ED-4DB2-BD59-A6C34878D82A}">
                    <a16:rowId xmlns:a16="http://schemas.microsoft.com/office/drawing/2014/main" val="3816209660"/>
                  </a:ext>
                </a:extLst>
              </a:tr>
              <a:tr h="659831">
                <a:tc>
                  <a:txBody>
                    <a:bodyPr/>
                    <a:lstStyle/>
                    <a:p>
                      <a:pPr algn="ctr"/>
                      <a:r>
                        <a:rPr lang="es-GB" sz="2000">
                          <a:solidFill>
                            <a:schemeClr val="tx1"/>
                          </a:solidFill>
                        </a:rPr>
                        <a:t>5</a:t>
                      </a:r>
                    </a:p>
                  </a:txBody>
                  <a:tcPr anchor="ctr"/>
                </a:tc>
                <a:tc>
                  <a:txBody>
                    <a:bodyPr/>
                    <a:lstStyle/>
                    <a:p>
                      <a:r>
                        <a:rPr lang="es-GB" sz="2000" b="1" u="none">
                          <a:solidFill>
                            <a:schemeClr val="tx1"/>
                          </a:solidFill>
                        </a:rPr>
                        <a:t>Sales con la bicicleta de montaña en tu tiempo libre.</a:t>
                      </a:r>
                    </a:p>
                  </a:txBody>
                  <a:tcPr anchor="ctr"/>
                </a:tc>
                <a:tc>
                  <a:txBody>
                    <a:bodyPr/>
                    <a:lstStyle/>
                    <a:p>
                      <a:endParaRPr lang="es-GB" sz="2000">
                        <a:solidFill>
                          <a:schemeClr val="tx1"/>
                        </a:solidFill>
                      </a:endParaRPr>
                    </a:p>
                  </a:txBody>
                  <a:tcPr/>
                </a:tc>
                <a:tc>
                  <a:txBody>
                    <a:bodyPr/>
                    <a:lstStyle/>
                    <a:p>
                      <a:endParaRPr lang="es-GB" sz="2000">
                        <a:solidFill>
                          <a:schemeClr val="tx1"/>
                        </a:solidFill>
                      </a:endParaRPr>
                    </a:p>
                  </a:txBody>
                  <a:tcPr/>
                </a:tc>
                <a:extLst>
                  <a:ext uri="{0D108BD9-81ED-4DB2-BD59-A6C34878D82A}">
                    <a16:rowId xmlns:a16="http://schemas.microsoft.com/office/drawing/2014/main" val="3357529553"/>
                  </a:ext>
                </a:extLst>
              </a:tr>
              <a:tr h="659831">
                <a:tc>
                  <a:txBody>
                    <a:bodyPr/>
                    <a:lstStyle/>
                    <a:p>
                      <a:pPr algn="ctr"/>
                      <a:r>
                        <a:rPr lang="es-GB" sz="2000">
                          <a:solidFill>
                            <a:schemeClr val="tx1"/>
                          </a:solidFill>
                        </a:rPr>
                        <a:t>6</a:t>
                      </a:r>
                    </a:p>
                  </a:txBody>
                  <a:tcPr anchor="ctr"/>
                </a:tc>
                <a:tc>
                  <a:txBody>
                    <a:bodyPr/>
                    <a:lstStyle/>
                    <a:p>
                      <a:r>
                        <a:rPr lang="es-GB" sz="2000" b="1" u="none">
                          <a:solidFill>
                            <a:schemeClr val="tx1"/>
                          </a:solidFill>
                        </a:rPr>
                        <a:t>Siempre compartes las entradas de concierto con tus amigos.</a:t>
                      </a:r>
                    </a:p>
                  </a:txBody>
                  <a:tcPr anchor="ctr"/>
                </a:tc>
                <a:tc>
                  <a:txBody>
                    <a:bodyPr/>
                    <a:lstStyle/>
                    <a:p>
                      <a:endParaRPr lang="es-GB" sz="2000">
                        <a:solidFill>
                          <a:schemeClr val="tx1"/>
                        </a:solidFill>
                      </a:endParaRPr>
                    </a:p>
                  </a:txBody>
                  <a:tcPr/>
                </a:tc>
                <a:tc>
                  <a:txBody>
                    <a:bodyPr/>
                    <a:lstStyle/>
                    <a:p>
                      <a:endParaRPr lang="es-GB" sz="2000">
                        <a:solidFill>
                          <a:schemeClr val="tx1"/>
                        </a:solidFill>
                      </a:endParaRPr>
                    </a:p>
                  </a:txBody>
                  <a:tcPr/>
                </a:tc>
                <a:extLst>
                  <a:ext uri="{0D108BD9-81ED-4DB2-BD59-A6C34878D82A}">
                    <a16:rowId xmlns:a16="http://schemas.microsoft.com/office/drawing/2014/main" val="2220034442"/>
                  </a:ext>
                </a:extLst>
              </a:tr>
            </a:tbl>
          </a:graphicData>
        </a:graphic>
      </p:graphicFrame>
      <p:pic>
        <p:nvPicPr>
          <p:cNvPr id="13" name="Picture 2" descr="http://www.clker.com/cliparts/j/p/l/D/8/K/green-tick-md.png">
            <a:extLst>
              <a:ext uri="{FF2B5EF4-FFF2-40B4-BE49-F238E27FC236}">
                <a16:creationId xmlns:a16="http://schemas.microsoft.com/office/drawing/2014/main" id="{180CF68F-55F0-074B-A0CA-09FF7C4FC4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3152" y="201366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ker.com/cliparts/j/p/l/D/8/K/green-tick-md.png">
            <a:extLst>
              <a:ext uri="{FF2B5EF4-FFF2-40B4-BE49-F238E27FC236}">
                <a16:creationId xmlns:a16="http://schemas.microsoft.com/office/drawing/2014/main" id="{42E251EB-CC1A-D84F-9394-C7B583AFF5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3152" y="273520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ker.com/cliparts/j/p/l/D/8/K/green-tick-md.png">
            <a:extLst>
              <a:ext uri="{FF2B5EF4-FFF2-40B4-BE49-F238E27FC236}">
                <a16:creationId xmlns:a16="http://schemas.microsoft.com/office/drawing/2014/main" id="{39FB54C8-4EF3-AD49-8741-ED761B1431C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1630" y="3455411"/>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lker.com/cliparts/j/p/l/D/8/K/green-tick-md.png">
            <a:extLst>
              <a:ext uri="{FF2B5EF4-FFF2-40B4-BE49-F238E27FC236}">
                <a16:creationId xmlns:a16="http://schemas.microsoft.com/office/drawing/2014/main" id="{7B63DA91-5041-9E41-BEB6-8C0E181A34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3152" y="413671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ker.com/cliparts/j/p/l/D/8/K/green-tick-md.png">
            <a:extLst>
              <a:ext uri="{FF2B5EF4-FFF2-40B4-BE49-F238E27FC236}">
                <a16:creationId xmlns:a16="http://schemas.microsoft.com/office/drawing/2014/main" id="{D7C3E10D-55A6-3946-AF12-C98DF8F2C0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1630" y="4856035"/>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lker.com/cliparts/j/p/l/D/8/K/green-tick-md.png">
            <a:extLst>
              <a:ext uri="{FF2B5EF4-FFF2-40B4-BE49-F238E27FC236}">
                <a16:creationId xmlns:a16="http://schemas.microsoft.com/office/drawing/2014/main" id="{2FCCE2B1-F8E5-4842-9C32-993E64AFDA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1630" y="558441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8C8D6112-D475-4841-ADF0-3933F4000975}"/>
              </a:ext>
            </a:extLst>
          </p:cNvPr>
          <p:cNvSpPr txBox="1"/>
          <p:nvPr/>
        </p:nvSpPr>
        <p:spPr>
          <a:xfrm>
            <a:off x="243144" y="261921"/>
            <a:ext cx="73869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a:ln>
                  <a:noFill/>
                </a:ln>
                <a:effectLst/>
                <a:uLnTx/>
                <a:uFillTx/>
                <a:latin typeface="Century Gothic" panose="020F0302020204030204"/>
                <a:ea typeface="+mn-ea"/>
                <a:cs typeface="+mn-cs"/>
              </a:rPr>
              <a:t>Lucía habla con Daniel sobre actividades de tiempo libre.</a:t>
            </a:r>
          </a:p>
        </p:txBody>
      </p:sp>
      <p:sp>
        <p:nvSpPr>
          <p:cNvPr id="20" name="CuadroTexto 19">
            <a:extLst>
              <a:ext uri="{FF2B5EF4-FFF2-40B4-BE49-F238E27FC236}">
                <a16:creationId xmlns:a16="http://schemas.microsoft.com/office/drawing/2014/main" id="{F3959FB0-56BF-1646-9312-6AF15483AE09}"/>
              </a:ext>
            </a:extLst>
          </p:cNvPr>
          <p:cNvSpPr txBox="1"/>
          <p:nvPr/>
        </p:nvSpPr>
        <p:spPr>
          <a:xfrm>
            <a:off x="190085" y="613268"/>
            <a:ext cx="37465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a:ln>
                  <a:noFill/>
                </a:ln>
                <a:effectLst/>
                <a:uLnTx/>
                <a:uFillTx/>
                <a:latin typeface="Century Gothic" panose="020F0302020204030204"/>
                <a:ea typeface="+mn-ea"/>
                <a:cs typeface="+mn-cs"/>
              </a:rPr>
              <a:t>¿Es el presente o el pasado?</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845" y="108144"/>
            <a:ext cx="1110215" cy="111021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9167" y="98027"/>
            <a:ext cx="1171977" cy="1171977"/>
          </a:xfrm>
          <a:prstGeom prst="rect">
            <a:avLst/>
          </a:prstGeom>
        </p:spPr>
      </p:pic>
      <p:sp>
        <p:nvSpPr>
          <p:cNvPr id="28" name="Rounded Rectangle 11">
            <a:extLst>
              <a:ext uri="{FF2B5EF4-FFF2-40B4-BE49-F238E27FC236}">
                <a16:creationId xmlns:a16="http://schemas.microsoft.com/office/drawing/2014/main" id="{014DB82A-43B1-C7B7-0B52-0A7D88F1693F}"/>
              </a:ext>
            </a:extLst>
          </p:cNvPr>
          <p:cNvSpPr/>
          <p:nvPr/>
        </p:nvSpPr>
        <p:spPr>
          <a:xfrm>
            <a:off x="10749403" y="261921"/>
            <a:ext cx="1252512"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leer</a:t>
            </a:r>
          </a:p>
        </p:txBody>
      </p:sp>
    </p:spTree>
    <p:extLst>
      <p:ext uri="{BB962C8B-B14F-4D97-AF65-F5344CB8AC3E}">
        <p14:creationId xmlns:p14="http://schemas.microsoft.com/office/powerpoint/2010/main" val="35206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557"/>
            <a:ext cx="5353050" cy="814449"/>
          </a:xfrm>
        </p:spPr>
        <p:txBody>
          <a:bodyPr>
            <a:normAutofit/>
          </a:bodyPr>
          <a:lstStyle/>
          <a:p>
            <a:r>
              <a:rPr lang="en-GB" sz="2500" b="1">
                <a:solidFill>
                  <a:schemeClr val="bg1"/>
                </a:solidFill>
              </a:rPr>
              <a:t>Talking about types of things</a:t>
            </a:r>
            <a:br>
              <a:rPr lang="en-GB" sz="2500" b="1">
                <a:solidFill>
                  <a:schemeClr val="bg1"/>
                </a:solidFill>
              </a:rPr>
            </a:br>
            <a:r>
              <a:rPr lang="en-GB" sz="2500" b="1">
                <a:solidFill>
                  <a:schemeClr val="bg1"/>
                </a:solidFill>
              </a:rPr>
              <a:t>Using ‘de’ between two nouns</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375900" y="258166"/>
            <a:ext cx="1552243"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gramática</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502153" y="1250881"/>
            <a:ext cx="110665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In English, we often use one noun before another to describe a particular type of something. </a:t>
            </a:r>
            <a:endParaRPr kumimoji="0" lang="en-GB" sz="2000" b="0" i="0" u="none" strike="noStrike" kern="1200" cap="none" spc="0" normalizeH="0" baseline="0" noProof="0">
              <a:ln>
                <a:noFill/>
              </a:ln>
              <a:effectLst/>
              <a:uLnTx/>
              <a:uFillTx/>
              <a:latin typeface="Tw Cen MT" panose="020B0602020104020603"/>
              <a:ea typeface="+mn-ea"/>
              <a:cs typeface="+mn-cs"/>
            </a:endParaRPr>
          </a:p>
        </p:txBody>
      </p:sp>
      <p:sp>
        <p:nvSpPr>
          <p:cNvPr id="7" name="TextBox 6"/>
          <p:cNvSpPr txBox="1"/>
          <p:nvPr/>
        </p:nvSpPr>
        <p:spPr>
          <a:xfrm>
            <a:off x="502153" y="2565952"/>
            <a:ext cx="3440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entury Gothic" panose="020F0302020204030204"/>
                <a:ea typeface="+mn-ea"/>
                <a:cs typeface="+mn-cs"/>
              </a:rPr>
              <a:t>football match</a:t>
            </a:r>
          </a:p>
        </p:txBody>
      </p:sp>
      <p:sp>
        <p:nvSpPr>
          <p:cNvPr id="20" name="TextBox 19"/>
          <p:cNvSpPr txBox="1"/>
          <p:nvPr/>
        </p:nvSpPr>
        <p:spPr>
          <a:xfrm>
            <a:off x="5197641" y="2565951"/>
            <a:ext cx="1967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entury Gothic" panose="020F0302020204030204"/>
                <a:ea typeface="+mn-ea"/>
                <a:cs typeface="+mn-cs"/>
              </a:rPr>
              <a:t>train ticket</a:t>
            </a:r>
          </a:p>
        </p:txBody>
      </p:sp>
      <p:sp>
        <p:nvSpPr>
          <p:cNvPr id="22" name="TextBox 21"/>
          <p:cNvSpPr txBox="1"/>
          <p:nvPr/>
        </p:nvSpPr>
        <p:spPr>
          <a:xfrm>
            <a:off x="8824761" y="2565951"/>
            <a:ext cx="28681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entury Gothic" panose="020F0302020204030204"/>
                <a:ea typeface="+mn-ea"/>
                <a:cs typeface="+mn-cs"/>
              </a:rPr>
              <a:t>summer clothes</a:t>
            </a:r>
          </a:p>
        </p:txBody>
      </p:sp>
      <p:sp>
        <p:nvSpPr>
          <p:cNvPr id="23" name="TextBox 22"/>
          <p:cNvSpPr txBox="1"/>
          <p:nvPr/>
        </p:nvSpPr>
        <p:spPr>
          <a:xfrm>
            <a:off x="502152" y="3392816"/>
            <a:ext cx="114259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In Spanish, it is common to use ‘de’ between these two nouns.</a:t>
            </a:r>
            <a:endParaRPr kumimoji="0" lang="en-GB" sz="2000" b="0" i="0" u="none" strike="noStrike" kern="1200" cap="none" spc="0" normalizeH="0" baseline="0" noProof="0">
              <a:ln>
                <a:noFill/>
              </a:ln>
              <a:effectLst/>
              <a:uLnTx/>
              <a:uFillTx/>
              <a:latin typeface="Tw Cen MT" panose="020B0602020104020603"/>
              <a:ea typeface="+mn-ea"/>
              <a:cs typeface="+mn-cs"/>
            </a:endParaRPr>
          </a:p>
        </p:txBody>
      </p:sp>
      <p:sp>
        <p:nvSpPr>
          <p:cNvPr id="24" name="TextBox 23"/>
          <p:cNvSpPr txBox="1"/>
          <p:nvPr/>
        </p:nvSpPr>
        <p:spPr>
          <a:xfrm>
            <a:off x="502152" y="4432852"/>
            <a:ext cx="3440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entury Gothic" panose="020F0302020204030204"/>
                <a:ea typeface="+mn-ea"/>
                <a:cs typeface="+mn-cs"/>
              </a:rPr>
              <a:t>partido de fútbol</a:t>
            </a:r>
          </a:p>
        </p:txBody>
      </p:sp>
      <p:sp>
        <p:nvSpPr>
          <p:cNvPr id="30" name="TextBox 29"/>
          <p:cNvSpPr txBox="1"/>
          <p:nvPr/>
        </p:nvSpPr>
        <p:spPr>
          <a:xfrm>
            <a:off x="5010785" y="4432851"/>
            <a:ext cx="23844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effectLst/>
                <a:uLnTx/>
                <a:uFillTx/>
                <a:latin typeface="Century Gothic" panose="020F0302020204030204"/>
                <a:ea typeface="+mn-ea"/>
                <a:cs typeface="+mn-cs"/>
              </a:rPr>
              <a:t>billete</a:t>
            </a:r>
            <a:r>
              <a:rPr kumimoji="0" lang="en-GB" sz="2400" b="0" i="0" u="none" strike="noStrike" kern="1200" cap="none" spc="0" normalizeH="0" baseline="0" noProof="0">
                <a:ln>
                  <a:noFill/>
                </a:ln>
                <a:effectLst/>
                <a:uLnTx/>
                <a:uFillTx/>
                <a:latin typeface="Century Gothic" panose="020F0302020204030204"/>
                <a:ea typeface="+mn-ea"/>
                <a:cs typeface="+mn-cs"/>
              </a:rPr>
              <a:t> de tren</a:t>
            </a:r>
          </a:p>
        </p:txBody>
      </p:sp>
      <p:sp>
        <p:nvSpPr>
          <p:cNvPr id="31" name="TextBox 30"/>
          <p:cNvSpPr txBox="1"/>
          <p:nvPr/>
        </p:nvSpPr>
        <p:spPr>
          <a:xfrm>
            <a:off x="8948986" y="4432851"/>
            <a:ext cx="2619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effectLst/>
                <a:uLnTx/>
                <a:uFillTx/>
                <a:latin typeface="Century Gothic" panose="020F0302020204030204"/>
                <a:ea typeface="+mn-ea"/>
                <a:cs typeface="+mn-cs"/>
              </a:rPr>
              <a:t>ropa</a:t>
            </a:r>
            <a:r>
              <a:rPr kumimoji="0" lang="en-GB" sz="2400" b="0" i="0" u="none" strike="noStrike" kern="1200" cap="none" spc="0" normalizeH="0" baseline="0" noProof="0">
                <a:ln>
                  <a:noFill/>
                </a:ln>
                <a:effectLst/>
                <a:uLnTx/>
                <a:uFillTx/>
                <a:latin typeface="Century Gothic" panose="020F0302020204030204"/>
                <a:ea typeface="+mn-ea"/>
                <a:cs typeface="+mn-cs"/>
              </a:rPr>
              <a:t> de </a:t>
            </a:r>
            <a:r>
              <a:rPr kumimoji="0" lang="en-GB" sz="2400" b="0" i="0" u="none" strike="noStrike" kern="1200" cap="none" spc="0" normalizeH="0" baseline="0" noProof="0" err="1">
                <a:ln>
                  <a:noFill/>
                </a:ln>
                <a:effectLst/>
                <a:uLnTx/>
                <a:uFillTx/>
                <a:latin typeface="Century Gothic" panose="020F0302020204030204"/>
                <a:ea typeface="+mn-ea"/>
                <a:cs typeface="+mn-cs"/>
              </a:rPr>
              <a:t>verano</a:t>
            </a:r>
            <a:endParaRPr kumimoji="0" lang="en-GB" sz="2400" b="0" i="0" u="none" strike="noStrike" kern="1200" cap="none" spc="0" normalizeH="0" baseline="0" noProof="0">
              <a:ln>
                <a:noFill/>
              </a:ln>
              <a:effectLst/>
              <a:uLnTx/>
              <a:uFillTx/>
              <a:latin typeface="Century Gothic" panose="020F0302020204030204"/>
              <a:ea typeface="+mn-ea"/>
              <a:cs typeface="+mn-cs"/>
            </a:endParaRPr>
          </a:p>
        </p:txBody>
      </p:sp>
      <p:sp>
        <p:nvSpPr>
          <p:cNvPr id="15" name="Rounded Rectangular Callout 14"/>
          <p:cNvSpPr/>
          <p:nvPr/>
        </p:nvSpPr>
        <p:spPr>
          <a:xfrm>
            <a:off x="2553335" y="5321271"/>
            <a:ext cx="8038465" cy="812135"/>
          </a:xfrm>
          <a:prstGeom prst="wedgeRoundRectCallout">
            <a:avLst>
              <a:gd name="adj1" fmla="val -58735"/>
              <a:gd name="adj2" fmla="val -5466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chemeClr val="tx1"/>
                </a:solidFill>
                <a:effectLst/>
                <a:uLnTx/>
                <a:uFillTx/>
                <a:latin typeface="Century Gothic" panose="020F0302020204030204"/>
                <a:ea typeface="+mn-ea"/>
                <a:cs typeface="+mn-cs"/>
              </a:rPr>
              <a:t>The order of these nouns is different from English.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chemeClr val="tx1"/>
                </a:solidFill>
                <a:effectLst/>
                <a:uLnTx/>
                <a:uFillTx/>
                <a:latin typeface="Century Gothic" panose="020F0302020204030204"/>
                <a:ea typeface="+mn-ea"/>
                <a:cs typeface="+mn-cs"/>
              </a:rPr>
              <a:t>‘Partido de fútbol’ literally means ‘match of football’!</a:t>
            </a:r>
          </a:p>
        </p:txBody>
      </p:sp>
    </p:spTree>
    <p:extLst>
      <p:ext uri="{BB962C8B-B14F-4D97-AF65-F5344CB8AC3E}">
        <p14:creationId xmlns:p14="http://schemas.microsoft.com/office/powerpoint/2010/main" val="23720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0" grpId="0"/>
      <p:bldP spid="22" grpId="0"/>
      <p:bldP spid="23" grpId="0"/>
      <p:bldP spid="24" grpId="0"/>
      <p:bldP spid="30" grpId="0"/>
      <p:bldP spid="31"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AF22734-4C12-C544-AF65-AC621AABC7B5}"/>
              </a:ext>
            </a:extLst>
          </p:cNvPr>
          <p:cNvGraphicFramePr>
            <a:graphicFrameLocks noGrp="1"/>
          </p:cNvGraphicFramePr>
          <p:nvPr>
            <p:extLst>
              <p:ext uri="{D42A27DB-BD31-4B8C-83A1-F6EECF244321}">
                <p14:modId xmlns:p14="http://schemas.microsoft.com/office/powerpoint/2010/main" val="1438852274"/>
              </p:ext>
            </p:extLst>
          </p:nvPr>
        </p:nvGraphicFramePr>
        <p:xfrm>
          <a:off x="364564" y="1263004"/>
          <a:ext cx="5774979" cy="4866071"/>
        </p:xfrm>
        <a:graphic>
          <a:graphicData uri="http://schemas.openxmlformats.org/drawingml/2006/table">
            <a:tbl>
              <a:tblPr firstRow="1" bandRow="1">
                <a:tableStyleId>{5DA37D80-6434-44D0-A028-1B22A696006F}</a:tableStyleId>
              </a:tblPr>
              <a:tblGrid>
                <a:gridCol w="505971">
                  <a:extLst>
                    <a:ext uri="{9D8B030D-6E8A-4147-A177-3AD203B41FA5}">
                      <a16:colId xmlns:a16="http://schemas.microsoft.com/office/drawing/2014/main" val="4096287128"/>
                    </a:ext>
                  </a:extLst>
                </a:gridCol>
                <a:gridCol w="5269008">
                  <a:extLst>
                    <a:ext uri="{9D8B030D-6E8A-4147-A177-3AD203B41FA5}">
                      <a16:colId xmlns:a16="http://schemas.microsoft.com/office/drawing/2014/main" val="1706947503"/>
                    </a:ext>
                  </a:extLst>
                </a:gridCol>
              </a:tblGrid>
              <a:tr h="659831">
                <a:tc>
                  <a:txBody>
                    <a:bodyPr/>
                    <a:lstStyle/>
                    <a:p>
                      <a:pPr algn="ctr"/>
                      <a:endParaRPr lang="es-GB" sz="2000">
                        <a:solidFill>
                          <a:schemeClr val="tx1"/>
                        </a:solidFill>
                      </a:endParaRPr>
                    </a:p>
                  </a:txBody>
                  <a:tcPr anchor="ctr"/>
                </a:tc>
                <a:tc>
                  <a:txBody>
                    <a:bodyPr/>
                    <a:lstStyle/>
                    <a:p>
                      <a:pPr algn="ctr"/>
                      <a:r>
                        <a:rPr lang="es-GB" sz="2000">
                          <a:solidFill>
                            <a:schemeClr val="tx1"/>
                          </a:solidFill>
                        </a:rPr>
                        <a:t>Frases</a:t>
                      </a:r>
                    </a:p>
                  </a:txBody>
                  <a:tcPr anchor="ctr"/>
                </a:tc>
                <a:extLst>
                  <a:ext uri="{0D108BD9-81ED-4DB2-BD59-A6C34878D82A}">
                    <a16:rowId xmlns:a16="http://schemas.microsoft.com/office/drawing/2014/main" val="333527275"/>
                  </a:ext>
                </a:extLst>
              </a:tr>
              <a:tr h="659831">
                <a:tc>
                  <a:txBody>
                    <a:bodyPr/>
                    <a:lstStyle/>
                    <a:p>
                      <a:pPr algn="ctr"/>
                      <a:r>
                        <a:rPr lang="es-GB" sz="2000">
                          <a:solidFill>
                            <a:schemeClr val="tx1"/>
                          </a:solidFill>
                        </a:rPr>
                        <a:t>1</a:t>
                      </a:r>
                    </a:p>
                  </a:txBody>
                  <a:tcPr anchor="ctr"/>
                </a:tc>
                <a:tc>
                  <a:txBody>
                    <a:bodyPr/>
                    <a:lstStyle/>
                    <a:p>
                      <a:r>
                        <a:rPr lang="es-GB" sz="2000">
                          <a:solidFill>
                            <a:schemeClr val="tx1"/>
                          </a:solidFill>
                        </a:rPr>
                        <a:t>Pues un día en las </a:t>
                      </a:r>
                      <a:r>
                        <a:rPr lang="es-GB" sz="2000" b="1" u="sng">
                          <a:solidFill>
                            <a:schemeClr val="tx1"/>
                          </a:solidFill>
                        </a:rPr>
                        <a:t>vacaciones de verano </a:t>
                      </a:r>
                      <a:r>
                        <a:rPr lang="es-GB" sz="2000">
                          <a:solidFill>
                            <a:schemeClr val="tx1"/>
                          </a:solidFill>
                        </a:rPr>
                        <a:t>subiste a pie un edificio muy alto.</a:t>
                      </a:r>
                    </a:p>
                  </a:txBody>
                  <a:tcPr anchor="ctr"/>
                </a:tc>
                <a:extLst>
                  <a:ext uri="{0D108BD9-81ED-4DB2-BD59-A6C34878D82A}">
                    <a16:rowId xmlns:a16="http://schemas.microsoft.com/office/drawing/2014/main" val="3205217374"/>
                  </a:ext>
                </a:extLst>
              </a:tr>
              <a:tr h="659831">
                <a:tc>
                  <a:txBody>
                    <a:bodyPr/>
                    <a:lstStyle/>
                    <a:p>
                      <a:pPr algn="ctr"/>
                      <a:r>
                        <a:rPr lang="es-GB" sz="2000">
                          <a:solidFill>
                            <a:schemeClr val="tx1"/>
                          </a:solidFill>
                        </a:rPr>
                        <a:t>2</a:t>
                      </a:r>
                    </a:p>
                  </a:txBody>
                  <a:tcPr anchor="ctr"/>
                </a:tc>
                <a:tc>
                  <a:txBody>
                    <a:bodyPr/>
                    <a:lstStyle/>
                    <a:p>
                      <a:r>
                        <a:rPr lang="es-GB" sz="2000">
                          <a:solidFill>
                            <a:schemeClr val="tx1"/>
                          </a:solidFill>
                        </a:rPr>
                        <a:t>Perdiste un </a:t>
                      </a:r>
                      <a:r>
                        <a:rPr lang="es-GB" sz="2000" b="1" u="sng">
                          <a:solidFill>
                            <a:schemeClr val="tx1"/>
                          </a:solidFill>
                        </a:rPr>
                        <a:t>partido de </a:t>
                      </a:r>
                      <a:r>
                        <a:rPr lang="en-GB" sz="2000" b="1" u="sng">
                          <a:solidFill>
                            <a:schemeClr val="tx1"/>
                          </a:solidFill>
                        </a:rPr>
                        <a:t>tenis</a:t>
                      </a:r>
                      <a:r>
                        <a:rPr lang="es-GB" sz="2000" b="1" u="none">
                          <a:solidFill>
                            <a:schemeClr val="tx1"/>
                          </a:solidFill>
                        </a:rPr>
                        <a:t> </a:t>
                      </a:r>
                      <a:r>
                        <a:rPr lang="en-GB" sz="2000" b="0" u="none">
                          <a:solidFill>
                            <a:schemeClr val="tx1"/>
                          </a:solidFill>
                        </a:rPr>
                        <a:t>en</a:t>
                      </a:r>
                      <a:r>
                        <a:rPr lang="en-GB" sz="2000" b="0" u="none" baseline="0">
                          <a:solidFill>
                            <a:schemeClr val="tx1"/>
                          </a:solidFill>
                        </a:rPr>
                        <a:t> el colegio el </a:t>
                      </a:r>
                      <a:r>
                        <a:rPr lang="en-GB" sz="2000" b="1" u="sng" baseline="0">
                          <a:solidFill>
                            <a:schemeClr val="tx1"/>
                          </a:solidFill>
                        </a:rPr>
                        <a:t>fin de semana</a:t>
                      </a:r>
                      <a:r>
                        <a:rPr lang="en-GB" sz="2000" b="1" u="none" baseline="0">
                          <a:solidFill>
                            <a:schemeClr val="tx1"/>
                          </a:solidFill>
                        </a:rPr>
                        <a:t> </a:t>
                      </a:r>
                      <a:r>
                        <a:rPr lang="en-GB" sz="2000" b="0" u="none" baseline="0">
                          <a:solidFill>
                            <a:schemeClr val="tx1"/>
                          </a:solidFill>
                        </a:rPr>
                        <a:t>pasado.</a:t>
                      </a:r>
                      <a:endParaRPr lang="es-GB" sz="2000">
                        <a:solidFill>
                          <a:schemeClr val="tx1"/>
                        </a:solidFill>
                      </a:endParaRPr>
                    </a:p>
                  </a:txBody>
                  <a:tcPr anchor="ctr"/>
                </a:tc>
                <a:extLst>
                  <a:ext uri="{0D108BD9-81ED-4DB2-BD59-A6C34878D82A}">
                    <a16:rowId xmlns:a16="http://schemas.microsoft.com/office/drawing/2014/main" val="2908566996"/>
                  </a:ext>
                </a:extLst>
              </a:tr>
              <a:tr h="659831">
                <a:tc>
                  <a:txBody>
                    <a:bodyPr/>
                    <a:lstStyle/>
                    <a:p>
                      <a:pPr algn="ctr"/>
                      <a:r>
                        <a:rPr lang="es-GB" sz="2000">
                          <a:solidFill>
                            <a:schemeClr val="tx1"/>
                          </a:solidFill>
                        </a:rPr>
                        <a:t>3</a:t>
                      </a:r>
                    </a:p>
                  </a:txBody>
                  <a:tcPr anchor="ctr"/>
                </a:tc>
                <a:tc>
                  <a:txBody>
                    <a:bodyPr/>
                    <a:lstStyle/>
                    <a:p>
                      <a:r>
                        <a:rPr lang="en-GB" sz="2000">
                          <a:solidFill>
                            <a:schemeClr val="tx1"/>
                          </a:solidFill>
                        </a:rPr>
                        <a:t>Eliges viajar en</a:t>
                      </a:r>
                      <a:r>
                        <a:rPr lang="en-GB" sz="2000" baseline="0">
                          <a:solidFill>
                            <a:schemeClr val="tx1"/>
                          </a:solidFill>
                        </a:rPr>
                        <a:t> tren. </a:t>
                      </a:r>
                      <a:r>
                        <a:rPr lang="es-GB" sz="2000">
                          <a:solidFill>
                            <a:schemeClr val="tx1"/>
                          </a:solidFill>
                        </a:rPr>
                        <a:t>Recoges los </a:t>
                      </a:r>
                      <a:r>
                        <a:rPr lang="es-GB" sz="2000" b="1" u="sng">
                          <a:solidFill>
                            <a:schemeClr val="tx1"/>
                          </a:solidFill>
                        </a:rPr>
                        <a:t>billetes de tren</a:t>
                      </a:r>
                      <a:r>
                        <a:rPr lang="es-GB" sz="2000" b="1">
                          <a:solidFill>
                            <a:schemeClr val="tx1"/>
                          </a:solidFill>
                        </a:rPr>
                        <a:t> </a:t>
                      </a:r>
                      <a:r>
                        <a:rPr lang="es-GB" sz="2000">
                          <a:solidFill>
                            <a:schemeClr val="tx1"/>
                          </a:solidFill>
                        </a:rPr>
                        <a:t>cada semana.</a:t>
                      </a:r>
                    </a:p>
                  </a:txBody>
                  <a:tcPr anchor="ctr"/>
                </a:tc>
                <a:extLst>
                  <a:ext uri="{0D108BD9-81ED-4DB2-BD59-A6C34878D82A}">
                    <a16:rowId xmlns:a16="http://schemas.microsoft.com/office/drawing/2014/main" val="950616738"/>
                  </a:ext>
                </a:extLst>
              </a:tr>
              <a:tr h="659831">
                <a:tc>
                  <a:txBody>
                    <a:bodyPr/>
                    <a:lstStyle/>
                    <a:p>
                      <a:pPr algn="ctr"/>
                      <a:r>
                        <a:rPr lang="es-GB" sz="2000">
                          <a:solidFill>
                            <a:schemeClr val="tx1"/>
                          </a:solidFill>
                        </a:rPr>
                        <a:t>4</a:t>
                      </a:r>
                    </a:p>
                  </a:txBody>
                  <a:tcPr anchor="ctr"/>
                </a:tc>
                <a:tc>
                  <a:txBody>
                    <a:bodyPr/>
                    <a:lstStyle/>
                    <a:p>
                      <a:r>
                        <a:rPr lang="es-GB" sz="2000">
                          <a:solidFill>
                            <a:schemeClr val="tx1"/>
                          </a:solidFill>
                        </a:rPr>
                        <a:t>Decidiste terminar la </a:t>
                      </a:r>
                      <a:r>
                        <a:rPr lang="es-GB" sz="2000" b="1" u="sng">
                          <a:solidFill>
                            <a:schemeClr val="tx1"/>
                          </a:solidFill>
                        </a:rPr>
                        <a:t>clase de alemán </a:t>
                      </a:r>
                      <a:r>
                        <a:rPr lang="es-GB" sz="2000" u="none">
                          <a:solidFill>
                            <a:schemeClr val="tx1"/>
                          </a:solidFill>
                        </a:rPr>
                        <a:t>un poco antes.</a:t>
                      </a:r>
                    </a:p>
                  </a:txBody>
                  <a:tcPr anchor="ctr"/>
                </a:tc>
                <a:extLst>
                  <a:ext uri="{0D108BD9-81ED-4DB2-BD59-A6C34878D82A}">
                    <a16:rowId xmlns:a16="http://schemas.microsoft.com/office/drawing/2014/main" val="3816209660"/>
                  </a:ext>
                </a:extLst>
              </a:tr>
              <a:tr h="659831">
                <a:tc>
                  <a:txBody>
                    <a:bodyPr/>
                    <a:lstStyle/>
                    <a:p>
                      <a:pPr algn="ctr"/>
                      <a:r>
                        <a:rPr lang="es-GB" sz="2000">
                          <a:solidFill>
                            <a:schemeClr val="tx1"/>
                          </a:solidFill>
                        </a:rPr>
                        <a:t>5</a:t>
                      </a:r>
                    </a:p>
                  </a:txBody>
                  <a:tcPr anchor="ctr"/>
                </a:tc>
                <a:tc>
                  <a:txBody>
                    <a:bodyPr/>
                    <a:lstStyle/>
                    <a:p>
                      <a:r>
                        <a:rPr lang="es-GB" sz="2000">
                          <a:solidFill>
                            <a:schemeClr val="tx1"/>
                          </a:solidFill>
                        </a:rPr>
                        <a:t>Sales con la </a:t>
                      </a:r>
                      <a:r>
                        <a:rPr lang="es-GB" sz="2000" b="1" u="sng">
                          <a:solidFill>
                            <a:schemeClr val="tx1"/>
                          </a:solidFill>
                        </a:rPr>
                        <a:t>bicicleta de montaña</a:t>
                      </a:r>
                      <a:r>
                        <a:rPr lang="es-GB" sz="2000" b="1">
                          <a:solidFill>
                            <a:schemeClr val="tx1"/>
                          </a:solidFill>
                        </a:rPr>
                        <a:t> </a:t>
                      </a:r>
                      <a:r>
                        <a:rPr lang="es-GB" sz="2000">
                          <a:solidFill>
                            <a:schemeClr val="tx1"/>
                          </a:solidFill>
                        </a:rPr>
                        <a:t>en tu tiempo libre.</a:t>
                      </a:r>
                    </a:p>
                  </a:txBody>
                  <a:tcPr anchor="ctr"/>
                </a:tc>
                <a:extLst>
                  <a:ext uri="{0D108BD9-81ED-4DB2-BD59-A6C34878D82A}">
                    <a16:rowId xmlns:a16="http://schemas.microsoft.com/office/drawing/2014/main" val="3357529553"/>
                  </a:ext>
                </a:extLst>
              </a:tr>
              <a:tr h="659831">
                <a:tc>
                  <a:txBody>
                    <a:bodyPr/>
                    <a:lstStyle/>
                    <a:p>
                      <a:pPr algn="ctr"/>
                      <a:r>
                        <a:rPr lang="es-GB" sz="2000">
                          <a:solidFill>
                            <a:schemeClr val="tx1"/>
                          </a:solidFill>
                        </a:rPr>
                        <a:t>6</a:t>
                      </a:r>
                    </a:p>
                  </a:txBody>
                  <a:tcPr anchor="ctr"/>
                </a:tc>
                <a:tc>
                  <a:txBody>
                    <a:bodyPr/>
                    <a:lstStyle/>
                    <a:p>
                      <a:r>
                        <a:rPr lang="es-GB" sz="2000">
                          <a:solidFill>
                            <a:schemeClr val="tx1"/>
                          </a:solidFill>
                        </a:rPr>
                        <a:t>Siempre compartes </a:t>
                      </a:r>
                      <a:r>
                        <a:rPr lang="es-GB" sz="2000" u="none">
                          <a:solidFill>
                            <a:schemeClr val="tx1"/>
                          </a:solidFill>
                        </a:rPr>
                        <a:t>las </a:t>
                      </a:r>
                      <a:r>
                        <a:rPr lang="es-GB" sz="2000" b="1" u="sng">
                          <a:solidFill>
                            <a:schemeClr val="tx1"/>
                          </a:solidFill>
                        </a:rPr>
                        <a:t>entradas de concierto</a:t>
                      </a:r>
                      <a:r>
                        <a:rPr lang="es-GB" sz="2000">
                          <a:solidFill>
                            <a:schemeClr val="tx1"/>
                          </a:solidFill>
                        </a:rPr>
                        <a:t> con tus amigos.</a:t>
                      </a:r>
                    </a:p>
                  </a:txBody>
                  <a:tcPr anchor="ctr"/>
                </a:tc>
                <a:extLst>
                  <a:ext uri="{0D108BD9-81ED-4DB2-BD59-A6C34878D82A}">
                    <a16:rowId xmlns:a16="http://schemas.microsoft.com/office/drawing/2014/main" val="2220034442"/>
                  </a:ext>
                </a:extLst>
              </a:tr>
            </a:tbl>
          </a:graphicData>
        </a:graphic>
      </p:graphicFrame>
      <p:graphicFrame>
        <p:nvGraphicFramePr>
          <p:cNvPr id="6" name="Tabla 5">
            <a:extLst>
              <a:ext uri="{FF2B5EF4-FFF2-40B4-BE49-F238E27FC236}">
                <a16:creationId xmlns:a16="http://schemas.microsoft.com/office/drawing/2014/main" id="{112B1C82-58F8-9F44-88EF-0E185E503177}"/>
              </a:ext>
            </a:extLst>
          </p:cNvPr>
          <p:cNvGraphicFramePr>
            <a:graphicFrameLocks noGrp="1"/>
          </p:cNvGraphicFramePr>
          <p:nvPr>
            <p:extLst>
              <p:ext uri="{D42A27DB-BD31-4B8C-83A1-F6EECF244321}">
                <p14:modId xmlns:p14="http://schemas.microsoft.com/office/powerpoint/2010/main" val="2278018837"/>
              </p:ext>
            </p:extLst>
          </p:nvPr>
        </p:nvGraphicFramePr>
        <p:xfrm>
          <a:off x="6968342" y="1280121"/>
          <a:ext cx="3133241" cy="4866069"/>
        </p:xfrm>
        <a:graphic>
          <a:graphicData uri="http://schemas.openxmlformats.org/drawingml/2006/table">
            <a:tbl>
              <a:tblPr firstRow="1" bandRow="1">
                <a:tableStyleId>{5DA37D80-6434-44D0-A028-1B22A696006F}</a:tableStyleId>
              </a:tblPr>
              <a:tblGrid>
                <a:gridCol w="3133241">
                  <a:extLst>
                    <a:ext uri="{9D8B030D-6E8A-4147-A177-3AD203B41FA5}">
                      <a16:colId xmlns:a16="http://schemas.microsoft.com/office/drawing/2014/main" val="2298558544"/>
                    </a:ext>
                  </a:extLst>
                </a:gridCol>
              </a:tblGrid>
              <a:tr h="715761">
                <a:tc>
                  <a:txBody>
                    <a:bodyPr/>
                    <a:lstStyle/>
                    <a:p>
                      <a:pPr algn="ctr"/>
                      <a:r>
                        <a:rPr lang="es-GB" sz="2000">
                          <a:solidFill>
                            <a:schemeClr val="tx1"/>
                          </a:solidFill>
                        </a:rPr>
                        <a:t>¿Cómo se dice la parte subrayada en inglés?</a:t>
                      </a:r>
                    </a:p>
                  </a:txBody>
                  <a:tcPr anchor="ctr"/>
                </a:tc>
                <a:extLst>
                  <a:ext uri="{0D108BD9-81ED-4DB2-BD59-A6C34878D82A}">
                    <a16:rowId xmlns:a16="http://schemas.microsoft.com/office/drawing/2014/main" val="2625032043"/>
                  </a:ext>
                </a:extLst>
              </a:tr>
              <a:tr h="691718">
                <a:tc>
                  <a:txBody>
                    <a:bodyPr/>
                    <a:lstStyle/>
                    <a:p>
                      <a:endParaRPr lang="es-GB">
                        <a:solidFill>
                          <a:schemeClr val="tx1"/>
                        </a:solidFill>
                      </a:endParaRPr>
                    </a:p>
                  </a:txBody>
                  <a:tcPr/>
                </a:tc>
                <a:extLst>
                  <a:ext uri="{0D108BD9-81ED-4DB2-BD59-A6C34878D82A}">
                    <a16:rowId xmlns:a16="http://schemas.microsoft.com/office/drawing/2014/main" val="3212866135"/>
                  </a:ext>
                </a:extLst>
              </a:tr>
              <a:tr h="691718">
                <a:tc>
                  <a:txBody>
                    <a:bodyPr/>
                    <a:lstStyle/>
                    <a:p>
                      <a:endParaRPr lang="es-GB">
                        <a:solidFill>
                          <a:schemeClr val="tx1"/>
                        </a:solidFill>
                      </a:endParaRPr>
                    </a:p>
                  </a:txBody>
                  <a:tcPr/>
                </a:tc>
                <a:extLst>
                  <a:ext uri="{0D108BD9-81ED-4DB2-BD59-A6C34878D82A}">
                    <a16:rowId xmlns:a16="http://schemas.microsoft.com/office/drawing/2014/main" val="2851449040"/>
                  </a:ext>
                </a:extLst>
              </a:tr>
              <a:tr h="691718">
                <a:tc>
                  <a:txBody>
                    <a:bodyPr/>
                    <a:lstStyle/>
                    <a:p>
                      <a:endParaRPr lang="es-GB">
                        <a:solidFill>
                          <a:schemeClr val="tx1"/>
                        </a:solidFill>
                      </a:endParaRPr>
                    </a:p>
                  </a:txBody>
                  <a:tcPr/>
                </a:tc>
                <a:extLst>
                  <a:ext uri="{0D108BD9-81ED-4DB2-BD59-A6C34878D82A}">
                    <a16:rowId xmlns:a16="http://schemas.microsoft.com/office/drawing/2014/main" val="1765061218"/>
                  </a:ext>
                </a:extLst>
              </a:tr>
              <a:tr h="691718">
                <a:tc>
                  <a:txBody>
                    <a:bodyPr/>
                    <a:lstStyle/>
                    <a:p>
                      <a:endParaRPr lang="es-GB">
                        <a:solidFill>
                          <a:schemeClr val="tx1"/>
                        </a:solidFill>
                      </a:endParaRPr>
                    </a:p>
                  </a:txBody>
                  <a:tcPr/>
                </a:tc>
                <a:extLst>
                  <a:ext uri="{0D108BD9-81ED-4DB2-BD59-A6C34878D82A}">
                    <a16:rowId xmlns:a16="http://schemas.microsoft.com/office/drawing/2014/main" val="1985441886"/>
                  </a:ext>
                </a:extLst>
              </a:tr>
              <a:tr h="691718">
                <a:tc>
                  <a:txBody>
                    <a:bodyPr/>
                    <a:lstStyle/>
                    <a:p>
                      <a:endParaRPr lang="es-GB">
                        <a:solidFill>
                          <a:schemeClr val="tx1"/>
                        </a:solidFill>
                      </a:endParaRPr>
                    </a:p>
                  </a:txBody>
                  <a:tcPr/>
                </a:tc>
                <a:extLst>
                  <a:ext uri="{0D108BD9-81ED-4DB2-BD59-A6C34878D82A}">
                    <a16:rowId xmlns:a16="http://schemas.microsoft.com/office/drawing/2014/main" val="2853939784"/>
                  </a:ext>
                </a:extLst>
              </a:tr>
              <a:tr h="691718">
                <a:tc>
                  <a:txBody>
                    <a:bodyPr/>
                    <a:lstStyle/>
                    <a:p>
                      <a:endParaRPr lang="es-GB">
                        <a:solidFill>
                          <a:schemeClr val="tx1"/>
                        </a:solidFill>
                      </a:endParaRPr>
                    </a:p>
                  </a:txBody>
                  <a:tcPr/>
                </a:tc>
                <a:extLst>
                  <a:ext uri="{0D108BD9-81ED-4DB2-BD59-A6C34878D82A}">
                    <a16:rowId xmlns:a16="http://schemas.microsoft.com/office/drawing/2014/main" val="1421573445"/>
                  </a:ext>
                </a:extLst>
              </a:tr>
            </a:tbl>
          </a:graphicData>
        </a:graphic>
      </p:graphicFrame>
      <p:sp>
        <p:nvSpPr>
          <p:cNvPr id="7" name="CuadroTexto 6">
            <a:extLst>
              <a:ext uri="{FF2B5EF4-FFF2-40B4-BE49-F238E27FC236}">
                <a16:creationId xmlns:a16="http://schemas.microsoft.com/office/drawing/2014/main" id="{A88D71F1-4F01-4D41-AA3E-E3E56A491789}"/>
              </a:ext>
            </a:extLst>
          </p:cNvPr>
          <p:cNvSpPr txBox="1"/>
          <p:nvPr/>
        </p:nvSpPr>
        <p:spPr>
          <a:xfrm>
            <a:off x="7451717" y="2168316"/>
            <a:ext cx="22509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a:ln>
                  <a:noFill/>
                </a:ln>
                <a:effectLst/>
                <a:uLnTx/>
                <a:uFillTx/>
                <a:latin typeface="Century Gothic" panose="020F0302020204030204"/>
                <a:ea typeface="+mn-ea"/>
                <a:cs typeface="+mn-cs"/>
              </a:rPr>
              <a:t>summer holidays</a:t>
            </a:r>
          </a:p>
        </p:txBody>
      </p:sp>
      <p:sp>
        <p:nvSpPr>
          <p:cNvPr id="8" name="CuadroTexto 7">
            <a:extLst>
              <a:ext uri="{FF2B5EF4-FFF2-40B4-BE49-F238E27FC236}">
                <a16:creationId xmlns:a16="http://schemas.microsoft.com/office/drawing/2014/main" id="{57E9E448-5BBD-9B48-8CC1-F18D18BEE36D}"/>
              </a:ext>
            </a:extLst>
          </p:cNvPr>
          <p:cNvSpPr txBox="1"/>
          <p:nvPr/>
        </p:nvSpPr>
        <p:spPr>
          <a:xfrm>
            <a:off x="7635514" y="2693658"/>
            <a:ext cx="17988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effectLst/>
                <a:uLnTx/>
                <a:uFillTx/>
                <a:latin typeface="Century Gothic" panose="020F0302020204030204"/>
                <a:ea typeface="+mn-ea"/>
                <a:cs typeface="+mn-cs"/>
              </a:rPr>
              <a:t>tennis</a:t>
            </a:r>
            <a:r>
              <a:rPr kumimoji="0" lang="es-GB" sz="2000" b="0" i="0" u="none" strike="noStrike" kern="1200" cap="none" spc="0" normalizeH="0" baseline="0" noProof="0">
                <a:ln>
                  <a:noFill/>
                </a:ln>
                <a:effectLst/>
                <a:uLnTx/>
                <a:uFillTx/>
                <a:latin typeface="Century Gothic" panose="020F0302020204030204"/>
                <a:ea typeface="+mn-ea"/>
                <a:cs typeface="+mn-cs"/>
              </a:rPr>
              <a:t> match</a:t>
            </a:r>
          </a:p>
        </p:txBody>
      </p:sp>
      <p:sp>
        <p:nvSpPr>
          <p:cNvPr id="9" name="CuadroTexto 8">
            <a:extLst>
              <a:ext uri="{FF2B5EF4-FFF2-40B4-BE49-F238E27FC236}">
                <a16:creationId xmlns:a16="http://schemas.microsoft.com/office/drawing/2014/main" id="{02B44B1A-DF3B-A04A-A6AF-85ADA0FB3593}"/>
              </a:ext>
            </a:extLst>
          </p:cNvPr>
          <p:cNvSpPr txBox="1"/>
          <p:nvPr/>
        </p:nvSpPr>
        <p:spPr>
          <a:xfrm>
            <a:off x="7783537" y="3509849"/>
            <a:ext cx="158729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a:ln>
                  <a:noFill/>
                </a:ln>
                <a:effectLst/>
                <a:uLnTx/>
                <a:uFillTx/>
                <a:latin typeface="Century Gothic" panose="020F0302020204030204"/>
                <a:ea typeface="+mn-ea"/>
                <a:cs typeface="+mn-cs"/>
              </a:rPr>
              <a:t>train tickets</a:t>
            </a:r>
          </a:p>
        </p:txBody>
      </p:sp>
      <p:sp>
        <p:nvSpPr>
          <p:cNvPr id="10" name="CuadroTexto 9">
            <a:extLst>
              <a:ext uri="{FF2B5EF4-FFF2-40B4-BE49-F238E27FC236}">
                <a16:creationId xmlns:a16="http://schemas.microsoft.com/office/drawing/2014/main" id="{04E74D93-4EE6-884C-9332-BA83BD0B87FD}"/>
              </a:ext>
            </a:extLst>
          </p:cNvPr>
          <p:cNvSpPr txBox="1"/>
          <p:nvPr/>
        </p:nvSpPr>
        <p:spPr>
          <a:xfrm>
            <a:off x="7591432" y="4219304"/>
            <a:ext cx="188705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a:ln>
                  <a:noFill/>
                </a:ln>
                <a:effectLst/>
                <a:uLnTx/>
                <a:uFillTx/>
                <a:latin typeface="Century Gothic" panose="020F0302020204030204"/>
                <a:ea typeface="+mn-ea"/>
                <a:cs typeface="+mn-cs"/>
              </a:rPr>
              <a:t>German class</a:t>
            </a:r>
          </a:p>
        </p:txBody>
      </p:sp>
      <p:sp>
        <p:nvSpPr>
          <p:cNvPr id="11" name="CuadroTexto 10">
            <a:extLst>
              <a:ext uri="{FF2B5EF4-FFF2-40B4-BE49-F238E27FC236}">
                <a16:creationId xmlns:a16="http://schemas.microsoft.com/office/drawing/2014/main" id="{B86CCCF2-7F7A-2141-8D38-DA2251EDFFCD}"/>
              </a:ext>
            </a:extLst>
          </p:cNvPr>
          <p:cNvSpPr txBox="1"/>
          <p:nvPr/>
        </p:nvSpPr>
        <p:spPr>
          <a:xfrm>
            <a:off x="7551358" y="4900591"/>
            <a:ext cx="196720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a:ln>
                  <a:noFill/>
                </a:ln>
                <a:effectLst/>
                <a:uLnTx/>
                <a:uFillTx/>
                <a:latin typeface="Century Gothic" panose="020F0302020204030204"/>
                <a:ea typeface="+mn-ea"/>
                <a:cs typeface="+mn-cs"/>
              </a:rPr>
              <a:t>mountain bike</a:t>
            </a:r>
          </a:p>
        </p:txBody>
      </p:sp>
      <p:sp>
        <p:nvSpPr>
          <p:cNvPr id="12" name="CuadroTexto 11">
            <a:extLst>
              <a:ext uri="{FF2B5EF4-FFF2-40B4-BE49-F238E27FC236}">
                <a16:creationId xmlns:a16="http://schemas.microsoft.com/office/drawing/2014/main" id="{698FBE23-04B4-B943-89BB-DB754933D06D}"/>
              </a:ext>
            </a:extLst>
          </p:cNvPr>
          <p:cNvSpPr txBox="1"/>
          <p:nvPr/>
        </p:nvSpPr>
        <p:spPr>
          <a:xfrm>
            <a:off x="7562323" y="5591365"/>
            <a:ext cx="20297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a:ln>
                  <a:noFill/>
                </a:ln>
                <a:effectLst/>
                <a:uLnTx/>
                <a:uFillTx/>
                <a:latin typeface="Century Gothic" panose="020F0302020204030204"/>
                <a:ea typeface="+mn-ea"/>
                <a:cs typeface="+mn-cs"/>
              </a:rPr>
              <a:t>concert tickets</a:t>
            </a:r>
          </a:p>
        </p:txBody>
      </p:sp>
      <p:sp>
        <p:nvSpPr>
          <p:cNvPr id="21" name="CuadroTexto 20">
            <a:extLst>
              <a:ext uri="{FF2B5EF4-FFF2-40B4-BE49-F238E27FC236}">
                <a16:creationId xmlns:a16="http://schemas.microsoft.com/office/drawing/2014/main" id="{ECFB9265-21E5-924D-9684-F79882B6B9E9}"/>
              </a:ext>
            </a:extLst>
          </p:cNvPr>
          <p:cNvSpPr txBox="1"/>
          <p:nvPr/>
        </p:nvSpPr>
        <p:spPr>
          <a:xfrm>
            <a:off x="190085" y="581717"/>
            <a:ext cx="81419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a:ln>
                  <a:noFill/>
                </a:ln>
                <a:effectLst/>
                <a:uLnTx/>
                <a:uFillTx/>
                <a:latin typeface="Century Gothic" panose="020F0302020204030204"/>
                <a:ea typeface="+mn-ea"/>
                <a:cs typeface="+mn-cs"/>
              </a:rPr>
              <a:t>Lee las frases otra vez y escribe las partes subrayadas en inglés.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4845" y="108144"/>
            <a:ext cx="1110215" cy="111021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9167" y="98027"/>
            <a:ext cx="1171977" cy="1171977"/>
          </a:xfrm>
          <a:prstGeom prst="rect">
            <a:avLst/>
          </a:prstGeom>
        </p:spPr>
      </p:pic>
      <p:sp>
        <p:nvSpPr>
          <p:cNvPr id="23" name="CuadroTexto 7">
            <a:extLst>
              <a:ext uri="{FF2B5EF4-FFF2-40B4-BE49-F238E27FC236}">
                <a16:creationId xmlns:a16="http://schemas.microsoft.com/office/drawing/2014/main" id="{57E9E448-5BBD-9B48-8CC1-F18D18BEE36D}"/>
              </a:ext>
            </a:extLst>
          </p:cNvPr>
          <p:cNvSpPr txBox="1"/>
          <p:nvPr/>
        </p:nvSpPr>
        <p:spPr>
          <a:xfrm>
            <a:off x="7838840" y="2987548"/>
            <a:ext cx="13596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effectLst/>
                <a:uLnTx/>
                <a:uFillTx/>
                <a:latin typeface="Century Gothic" panose="020F0302020204030204"/>
                <a:ea typeface="+mn-ea"/>
                <a:cs typeface="+mn-cs"/>
              </a:rPr>
              <a:t>weekend</a:t>
            </a:r>
            <a:endParaRPr kumimoji="0" lang="es-GB" sz="2000" b="0" i="0" u="none" strike="noStrike" kern="1200" cap="none" spc="0" normalizeH="0" baseline="0" noProof="0">
              <a:ln>
                <a:noFill/>
              </a:ln>
              <a:effectLst/>
              <a:uLnTx/>
              <a:uFillTx/>
              <a:latin typeface="Century Gothic" panose="020F0302020204030204"/>
              <a:ea typeface="+mn-ea"/>
              <a:cs typeface="+mn-cs"/>
            </a:endParaRPr>
          </a:p>
        </p:txBody>
      </p:sp>
      <p:sp>
        <p:nvSpPr>
          <p:cNvPr id="28" name="Rounded Rectangle 11">
            <a:extLst>
              <a:ext uri="{FF2B5EF4-FFF2-40B4-BE49-F238E27FC236}">
                <a16:creationId xmlns:a16="http://schemas.microsoft.com/office/drawing/2014/main" id="{014DB82A-43B1-C7B7-0B52-0A7D88F1693F}"/>
              </a:ext>
            </a:extLst>
          </p:cNvPr>
          <p:cNvSpPr/>
          <p:nvPr/>
        </p:nvSpPr>
        <p:spPr>
          <a:xfrm>
            <a:off x="10749403" y="261921"/>
            <a:ext cx="1252512"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leer</a:t>
            </a:r>
          </a:p>
        </p:txBody>
      </p:sp>
    </p:spTree>
    <p:extLst>
      <p:ext uri="{BB962C8B-B14F-4D97-AF65-F5344CB8AC3E}">
        <p14:creationId xmlns:p14="http://schemas.microsoft.com/office/powerpoint/2010/main" val="21369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1745032">
            <a:off x="5021650" y="2194025"/>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5081" y="2798987"/>
            <a:ext cx="206520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when?</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¿cuándo?</a:t>
            </a:r>
          </a:p>
        </p:txBody>
      </p:sp>
      <p:sp>
        <p:nvSpPr>
          <p:cNvPr id="10" name="Action Button: Help 9">
            <a:hlinkClick r:id="" action="ppaction://noaction" highlightClick="1"/>
          </p:cNvPr>
          <p:cNvSpPr/>
          <p:nvPr/>
        </p:nvSpPr>
        <p:spPr>
          <a:xfrm>
            <a:off x="2102150" y="3191816"/>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104707" y="3975800"/>
            <a:ext cx="121920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_______ decidiste estudiar alemán?</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1211475" y="5714390"/>
            <a:ext cx="1069570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When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did you decide to study German?</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1933976" y="3970212"/>
            <a:ext cx="3106941"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Cuándo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1830891" y="5759295"/>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033" y="193218"/>
            <a:ext cx="1997442" cy="1429391"/>
          </a:xfrm>
          <a:prstGeom prst="rect">
            <a:avLst/>
          </a:prstGeom>
        </p:spPr>
      </p:pic>
    </p:spTree>
    <p:extLst>
      <p:ext uri="{BB962C8B-B14F-4D97-AF65-F5344CB8AC3E}">
        <p14:creationId xmlns:p14="http://schemas.microsoft.com/office/powerpoint/2010/main" val="18693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927193"/>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what?</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a:t>
            </a:r>
            <a:r>
              <a:rPr kumimoji="0" lang="en-GB" sz="13800" b="1" i="0" u="none" strike="noStrike" kern="1200" cap="none" spc="0" normalizeH="0" baseline="0" noProof="0" err="1">
                <a:ln>
                  <a:noFill/>
                </a:ln>
                <a:effectLst/>
                <a:uLnTx/>
                <a:uFillTx/>
                <a:latin typeface="Century Gothic" panose="020B0502020202020204" pitchFamily="34" charset="0"/>
                <a:ea typeface="+mn-ea"/>
                <a:cs typeface="+mn-cs"/>
              </a:rPr>
              <a:t>qué</a:t>
            </a: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10110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¿____ billetes perdiste?</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0" y="533525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What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tickets did you lose?</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2648549" y="4101107"/>
            <a:ext cx="181972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Qué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388628"/>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746" y="57493"/>
            <a:ext cx="1495088" cy="1544094"/>
          </a:xfrm>
          <a:prstGeom prst="rect">
            <a:avLst/>
          </a:prstGeom>
        </p:spPr>
      </p:pic>
    </p:spTree>
    <p:extLst>
      <p:ext uri="{BB962C8B-B14F-4D97-AF65-F5344CB8AC3E}">
        <p14:creationId xmlns:p14="http://schemas.microsoft.com/office/powerpoint/2010/main" val="91920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927193"/>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why?</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a:t>
            </a:r>
            <a:r>
              <a:rPr kumimoji="0" lang="en-GB" sz="13800" b="1" i="0" u="none" strike="noStrike" kern="1200" cap="none" spc="0" normalizeH="0" baseline="0" noProof="0" err="1">
                <a:ln>
                  <a:noFill/>
                </a:ln>
                <a:effectLst/>
                <a:uLnTx/>
                <a:uFillTx/>
                <a:latin typeface="Century Gothic" panose="020B0502020202020204" pitchFamily="34" charset="0"/>
                <a:ea typeface="+mn-ea"/>
                <a:cs typeface="+mn-cs"/>
              </a:rPr>
              <a:t>por</a:t>
            </a: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 </a:t>
            </a:r>
            <a:r>
              <a:rPr kumimoji="0" lang="en-GB" sz="13800" b="1" i="0" u="none" strike="noStrike" kern="1200" cap="none" spc="0" normalizeH="0" baseline="0" noProof="0" err="1">
                <a:ln>
                  <a:noFill/>
                </a:ln>
                <a:effectLst/>
                <a:uLnTx/>
                <a:uFillTx/>
                <a:latin typeface="Century Gothic" panose="020B0502020202020204" pitchFamily="34" charset="0"/>
                <a:ea typeface="+mn-ea"/>
                <a:cs typeface="+mn-cs"/>
              </a:rPr>
              <a:t>qué</a:t>
            </a: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10110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  ____ subiste a pie?</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0" y="5388628"/>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Why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did you go up on foot?</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2648549" y="4110646"/>
            <a:ext cx="313579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Por  qué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442005"/>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8475"/>
            <a:ext cx="1808499" cy="1557490"/>
          </a:xfrm>
          <a:prstGeom prst="rect">
            <a:avLst/>
          </a:prstGeom>
        </p:spPr>
      </p:pic>
    </p:spTree>
    <p:extLst>
      <p:ext uri="{BB962C8B-B14F-4D97-AF65-F5344CB8AC3E}">
        <p14:creationId xmlns:p14="http://schemas.microsoft.com/office/powerpoint/2010/main" val="29819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988749"/>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which?</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¿cuál?</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10110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_____ escondiste?</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0" y="5318188"/>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Which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did you hide?</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3305910" y="4101107"/>
            <a:ext cx="1957587"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Cuál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343636"/>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07" y="72165"/>
            <a:ext cx="1712804" cy="1573296"/>
          </a:xfrm>
          <a:prstGeom prst="rect">
            <a:avLst/>
          </a:prstGeom>
        </p:spPr>
      </p:pic>
    </p:spTree>
    <p:extLst>
      <p:ext uri="{BB962C8B-B14F-4D97-AF65-F5344CB8AC3E}">
        <p14:creationId xmlns:p14="http://schemas.microsoft.com/office/powerpoint/2010/main" val="36169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680973"/>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how much?</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¿cuánto?</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10110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_______ entendiste?</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0" y="533525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How much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did you understand?</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2981724" y="4077815"/>
            <a:ext cx="285847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Cuánto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388628"/>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7058"/>
            <a:ext cx="2236018" cy="1504529"/>
          </a:xfrm>
          <a:prstGeom prst="rect">
            <a:avLst/>
          </a:prstGeom>
        </p:spPr>
      </p:pic>
    </p:spTree>
    <p:extLst>
      <p:ext uri="{BB962C8B-B14F-4D97-AF65-F5344CB8AC3E}">
        <p14:creationId xmlns:p14="http://schemas.microsoft.com/office/powerpoint/2010/main" val="81984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Fonética</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9359900" y="258166"/>
            <a:ext cx="2568243" cy="400919"/>
          </a:xfrm>
          <a:prstGeom prst="roundRect">
            <a:avLst/>
          </a:prstGeom>
          <a:solidFill>
            <a:schemeClr val="accent1"/>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escuchar / escribir</a:t>
            </a:r>
          </a:p>
        </p:txBody>
      </p:sp>
      <p:sp>
        <p:nvSpPr>
          <p:cNvPr id="3" name="TextBox 2">
            <a:extLst>
              <a:ext uri="{FF2B5EF4-FFF2-40B4-BE49-F238E27FC236}">
                <a16:creationId xmlns:a16="http://schemas.microsoft.com/office/drawing/2014/main" id="{49FE1EF1-4DF7-48D1-B9DE-101544B67131}"/>
              </a:ext>
            </a:extLst>
          </p:cNvPr>
          <p:cNvSpPr txBox="1"/>
          <p:nvPr/>
        </p:nvSpPr>
        <p:spPr>
          <a:xfrm>
            <a:off x="12971" y="1139442"/>
            <a:ext cx="12179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a:ln>
                  <a:noFill/>
                </a:ln>
                <a:effectLst/>
                <a:uLnTx/>
                <a:uFillTx/>
                <a:latin typeface="Century Gothic" panose="020F0302020204030204"/>
              </a:rPr>
              <a:t>Words with stress</a:t>
            </a:r>
            <a:r>
              <a:rPr kumimoji="0" lang="en-GB" sz="2400" i="0" u="none" strike="noStrike" kern="1200" cap="none" spc="0" normalizeH="0" noProof="0">
                <a:ln>
                  <a:noFill/>
                </a:ln>
                <a:effectLst/>
                <a:uLnTx/>
                <a:uFillTx/>
                <a:latin typeface="Century Gothic" panose="020F0302020204030204"/>
              </a:rPr>
              <a:t> on the </a:t>
            </a:r>
            <a:r>
              <a:rPr lang="en-GB" sz="2400" b="1">
                <a:latin typeface="Century Gothic" panose="020F0302020204030204"/>
              </a:rPr>
              <a:t>third-last</a:t>
            </a:r>
            <a:r>
              <a:rPr lang="en-GB" sz="2400">
                <a:latin typeface="Century Gothic" panose="020F0302020204030204"/>
              </a:rPr>
              <a:t> </a:t>
            </a:r>
            <a:r>
              <a:rPr kumimoji="0" lang="en-GB" sz="2400" i="0" u="none" strike="noStrike" kern="1200" cap="none" spc="0" normalizeH="0" baseline="0" noProof="0">
                <a:ln>
                  <a:noFill/>
                </a:ln>
                <a:effectLst/>
                <a:uLnTx/>
                <a:uFillTx/>
                <a:latin typeface="Century Gothic" panose="020F0302020204030204"/>
              </a:rPr>
              <a:t>syllable have an accent on the stressed vowel. </a:t>
            </a:r>
          </a:p>
        </p:txBody>
      </p:sp>
      <p:sp>
        <p:nvSpPr>
          <p:cNvPr id="48" name="Action Button: Custom 20">
            <a:hlinkClick r:id="" action="ppaction://noaction" highlightClick="1">
              <a:snd r:embed="rId3" name="sábado.wav"/>
            </a:hlinkClick>
            <a:extLst>
              <a:ext uri="{FF2B5EF4-FFF2-40B4-BE49-F238E27FC236}">
                <a16:creationId xmlns:a16="http://schemas.microsoft.com/office/drawing/2014/main" id="{5E030A47-1D03-4325-946A-1F1593022D9F}"/>
              </a:ext>
            </a:extLst>
          </p:cNvPr>
          <p:cNvSpPr/>
          <p:nvPr/>
        </p:nvSpPr>
        <p:spPr>
          <a:xfrm>
            <a:off x="530788" y="3504883"/>
            <a:ext cx="684075" cy="610634"/>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a:t>
            </a:r>
          </a:p>
        </p:txBody>
      </p:sp>
      <p:sp>
        <p:nvSpPr>
          <p:cNvPr id="49" name="Action Button: Custom 20">
            <a:hlinkClick r:id="" action="ppaction://noaction" highlightClick="1">
              <a:snd r:embed="rId4" name="contento.wav"/>
            </a:hlinkClick>
            <a:extLst>
              <a:ext uri="{FF2B5EF4-FFF2-40B4-BE49-F238E27FC236}">
                <a16:creationId xmlns:a16="http://schemas.microsoft.com/office/drawing/2014/main" id="{4FD1374C-2758-4A30-8D69-221269721336}"/>
              </a:ext>
            </a:extLst>
          </p:cNvPr>
          <p:cNvSpPr/>
          <p:nvPr/>
        </p:nvSpPr>
        <p:spPr>
          <a:xfrm>
            <a:off x="530788" y="4232540"/>
            <a:ext cx="684075" cy="610634"/>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2</a:t>
            </a:r>
          </a:p>
        </p:txBody>
      </p:sp>
      <p:sp>
        <p:nvSpPr>
          <p:cNvPr id="50" name="Action Button: Custom 20">
            <a:hlinkClick r:id="" action="ppaction://noaction" highlightClick="1">
              <a:snd r:embed="rId5" name="página.wav"/>
            </a:hlinkClick>
            <a:extLst>
              <a:ext uri="{FF2B5EF4-FFF2-40B4-BE49-F238E27FC236}">
                <a16:creationId xmlns:a16="http://schemas.microsoft.com/office/drawing/2014/main" id="{D976371C-2B2D-4B8F-9932-D24A159F5C4C}"/>
              </a:ext>
            </a:extLst>
          </p:cNvPr>
          <p:cNvSpPr/>
          <p:nvPr/>
        </p:nvSpPr>
        <p:spPr>
          <a:xfrm>
            <a:off x="530789" y="4929849"/>
            <a:ext cx="684075" cy="610634"/>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3</a:t>
            </a:r>
          </a:p>
        </p:txBody>
      </p:sp>
      <p:sp>
        <p:nvSpPr>
          <p:cNvPr id="51" name="Action Button: Custom 20">
            <a:hlinkClick r:id="" action="ppaction://noaction" highlightClick="1">
              <a:snd r:embed="rId6" name="entender.wav"/>
            </a:hlinkClick>
            <a:extLst>
              <a:ext uri="{FF2B5EF4-FFF2-40B4-BE49-F238E27FC236}">
                <a16:creationId xmlns:a16="http://schemas.microsoft.com/office/drawing/2014/main" id="{0692D7BE-C9DA-48C4-96B3-CAC386F18D9E}"/>
              </a:ext>
            </a:extLst>
          </p:cNvPr>
          <p:cNvSpPr/>
          <p:nvPr/>
        </p:nvSpPr>
        <p:spPr>
          <a:xfrm>
            <a:off x="4574267" y="3477453"/>
            <a:ext cx="684075" cy="610634"/>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a:t>
            </a:r>
          </a:p>
        </p:txBody>
      </p:sp>
      <p:sp>
        <p:nvSpPr>
          <p:cNvPr id="52" name="Action Button: Custom 20">
            <a:hlinkClick r:id="" action="ppaction://noaction" highlightClick="1">
              <a:snd r:embed="rId7" name="entrevista.wav"/>
            </a:hlinkClick>
            <a:extLst>
              <a:ext uri="{FF2B5EF4-FFF2-40B4-BE49-F238E27FC236}">
                <a16:creationId xmlns:a16="http://schemas.microsoft.com/office/drawing/2014/main" id="{E9FA1F75-4621-48A8-BFDA-E66AF433C374}"/>
              </a:ext>
            </a:extLst>
          </p:cNvPr>
          <p:cNvSpPr/>
          <p:nvPr/>
        </p:nvSpPr>
        <p:spPr>
          <a:xfrm>
            <a:off x="4574267" y="4213153"/>
            <a:ext cx="684075" cy="610634"/>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5</a:t>
            </a:r>
          </a:p>
        </p:txBody>
      </p:sp>
      <p:sp>
        <p:nvSpPr>
          <p:cNvPr id="56" name="CuadroTexto 15">
            <a:extLst>
              <a:ext uri="{FF2B5EF4-FFF2-40B4-BE49-F238E27FC236}">
                <a16:creationId xmlns:a16="http://schemas.microsoft.com/office/drawing/2014/main" id="{B9A1AB19-41A3-4EAA-89FD-2CD36566F939}"/>
              </a:ext>
            </a:extLst>
          </p:cNvPr>
          <p:cNvSpPr txBox="1"/>
          <p:nvPr/>
        </p:nvSpPr>
        <p:spPr>
          <a:xfrm>
            <a:off x="1456981" y="3550320"/>
            <a:ext cx="18646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s__</a:t>
            </a:r>
            <a:r>
              <a:rPr kumimoji="0" lang="en-GB" sz="3200" b="0" i="0" u="none" strike="noStrike" kern="1200" cap="none" spc="0" normalizeH="0" baseline="0" noProof="0" err="1">
                <a:ln>
                  <a:noFill/>
                </a:ln>
                <a:effectLst/>
                <a:uLnTx/>
                <a:uFillTx/>
                <a:latin typeface="Century Gothic" panose="020F0302020204030204"/>
                <a:ea typeface="+mn-ea"/>
                <a:cs typeface="+mn-cs"/>
              </a:rPr>
              <a:t>bado</a:t>
            </a:r>
            <a:endParaRPr kumimoji="0" lang="es-GB" sz="3200" b="0" i="0" u="none" strike="noStrike" kern="1200" cap="none" spc="0" normalizeH="0" baseline="0" noProof="0">
              <a:ln>
                <a:noFill/>
              </a:ln>
              <a:effectLst/>
              <a:uLnTx/>
              <a:uFillTx/>
              <a:latin typeface="Century Gothic" panose="020F0302020204030204"/>
              <a:ea typeface="+mn-ea"/>
              <a:cs typeface="+mn-cs"/>
            </a:endParaRPr>
          </a:p>
        </p:txBody>
      </p:sp>
      <p:sp>
        <p:nvSpPr>
          <p:cNvPr id="57" name="CuadroTexto 40">
            <a:extLst>
              <a:ext uri="{FF2B5EF4-FFF2-40B4-BE49-F238E27FC236}">
                <a16:creationId xmlns:a16="http://schemas.microsoft.com/office/drawing/2014/main" id="{D4CB0300-7114-411E-AC31-CED7CBCDCFAF}"/>
              </a:ext>
            </a:extLst>
          </p:cNvPr>
          <p:cNvSpPr txBox="1"/>
          <p:nvPr/>
        </p:nvSpPr>
        <p:spPr>
          <a:xfrm>
            <a:off x="1471383" y="4284223"/>
            <a:ext cx="22573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c__</a:t>
            </a:r>
            <a:r>
              <a:rPr kumimoji="0" lang="en-GB" sz="3200" b="0" i="0" u="none" strike="noStrike" kern="1200" cap="none" spc="0" normalizeH="0" baseline="0" noProof="0" err="1">
                <a:ln>
                  <a:noFill/>
                </a:ln>
                <a:effectLst/>
                <a:uLnTx/>
                <a:uFillTx/>
                <a:latin typeface="Century Gothic" panose="020F0302020204030204"/>
                <a:ea typeface="+mn-ea"/>
                <a:cs typeface="+mn-cs"/>
              </a:rPr>
              <a:t>ntento</a:t>
            </a:r>
            <a:endParaRPr kumimoji="0" lang="es-GB" sz="3200" b="0" i="0" u="none" strike="noStrike" kern="1200" cap="none" spc="0" normalizeH="0" baseline="0" noProof="0">
              <a:ln>
                <a:noFill/>
              </a:ln>
              <a:effectLst/>
              <a:uLnTx/>
              <a:uFillTx/>
              <a:latin typeface="Century Gothic" panose="020F0302020204030204"/>
              <a:ea typeface="+mn-ea"/>
              <a:cs typeface="+mn-cs"/>
            </a:endParaRPr>
          </a:p>
        </p:txBody>
      </p:sp>
      <p:sp>
        <p:nvSpPr>
          <p:cNvPr id="58" name="CuadroTexto 41">
            <a:extLst>
              <a:ext uri="{FF2B5EF4-FFF2-40B4-BE49-F238E27FC236}">
                <a16:creationId xmlns:a16="http://schemas.microsoft.com/office/drawing/2014/main" id="{3163F6A5-77CF-4552-AF01-2995CB5F1247}"/>
              </a:ext>
            </a:extLst>
          </p:cNvPr>
          <p:cNvSpPr txBox="1"/>
          <p:nvPr/>
        </p:nvSpPr>
        <p:spPr>
          <a:xfrm>
            <a:off x="1471383" y="5026233"/>
            <a:ext cx="20874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p__</a:t>
            </a:r>
            <a:r>
              <a:rPr kumimoji="0" lang="en-GB" sz="3200" b="0" i="0" u="none" strike="noStrike" kern="1200" cap="none" spc="0" normalizeH="0" baseline="0" noProof="0" err="1">
                <a:ln>
                  <a:noFill/>
                </a:ln>
                <a:effectLst/>
                <a:uLnTx/>
                <a:uFillTx/>
                <a:latin typeface="Century Gothic" panose="020F0302020204030204"/>
                <a:ea typeface="+mn-ea"/>
                <a:cs typeface="+mn-cs"/>
              </a:rPr>
              <a:t>gina</a:t>
            </a:r>
            <a:endParaRPr kumimoji="0" lang="es-GB" sz="3200" b="0" i="0" u="none" strike="noStrike" kern="1200" cap="none" spc="0" normalizeH="0" baseline="0" noProof="0">
              <a:ln>
                <a:noFill/>
              </a:ln>
              <a:effectLst/>
              <a:uLnTx/>
              <a:uFillTx/>
              <a:latin typeface="Century Gothic" panose="020F0302020204030204"/>
              <a:ea typeface="+mn-ea"/>
              <a:cs typeface="+mn-cs"/>
            </a:endParaRPr>
          </a:p>
        </p:txBody>
      </p:sp>
      <p:sp>
        <p:nvSpPr>
          <p:cNvPr id="59" name="CuadroTexto 42">
            <a:extLst>
              <a:ext uri="{FF2B5EF4-FFF2-40B4-BE49-F238E27FC236}">
                <a16:creationId xmlns:a16="http://schemas.microsoft.com/office/drawing/2014/main" id="{0D653563-1EFA-4F20-B9C1-953A7D20EDDE}"/>
              </a:ext>
            </a:extLst>
          </p:cNvPr>
          <p:cNvSpPr txBox="1"/>
          <p:nvPr/>
        </p:nvSpPr>
        <p:spPr>
          <a:xfrm>
            <a:off x="5500460" y="3520050"/>
            <a:ext cx="25537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latin typeface="Century Gothic" panose="020F0302020204030204"/>
              </a:rPr>
              <a:t>__</a:t>
            </a:r>
            <a:r>
              <a:rPr lang="en-GB" sz="3200" err="1">
                <a:latin typeface="Century Gothic" panose="020F0302020204030204"/>
              </a:rPr>
              <a:t>ntender</a:t>
            </a:r>
            <a:endParaRPr kumimoji="0" lang="es-GB" sz="3200" b="0" i="0" u="none" strike="noStrike" kern="1200" cap="none" spc="0" normalizeH="0" baseline="0" noProof="0">
              <a:ln>
                <a:noFill/>
              </a:ln>
              <a:effectLst/>
              <a:uLnTx/>
              <a:uFillTx/>
              <a:latin typeface="Century Gothic" panose="020F0302020204030204"/>
              <a:ea typeface="+mn-ea"/>
              <a:cs typeface="+mn-cs"/>
            </a:endParaRPr>
          </a:p>
        </p:txBody>
      </p:sp>
      <p:sp>
        <p:nvSpPr>
          <p:cNvPr id="62" name="CuadroTexto 47">
            <a:extLst>
              <a:ext uri="{FF2B5EF4-FFF2-40B4-BE49-F238E27FC236}">
                <a16:creationId xmlns:a16="http://schemas.microsoft.com/office/drawing/2014/main" id="{753C8FED-35BC-4079-8B5A-14A0B92801C4}"/>
              </a:ext>
            </a:extLst>
          </p:cNvPr>
          <p:cNvSpPr txBox="1"/>
          <p:nvPr/>
        </p:nvSpPr>
        <p:spPr>
          <a:xfrm>
            <a:off x="5500460" y="4227083"/>
            <a:ext cx="39998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effectLst/>
                <a:uLnTx/>
                <a:uFillTx/>
                <a:latin typeface="Century Gothic" panose="020F0302020204030204"/>
                <a:ea typeface="+mn-ea"/>
                <a:cs typeface="+mn-cs"/>
              </a:rPr>
              <a:t>entr</a:t>
            </a:r>
            <a:r>
              <a:rPr kumimoji="0" lang="en-GB" sz="3200" b="0" i="0" u="none" strike="noStrike" kern="1200" cap="none" spc="0" normalizeH="0" baseline="0" noProof="0">
                <a:ln>
                  <a:noFill/>
                </a:ln>
                <a:effectLst/>
                <a:uLnTx/>
                <a:uFillTx/>
                <a:latin typeface="Century Gothic" panose="020F0302020204030204"/>
                <a:ea typeface="+mn-ea"/>
                <a:cs typeface="+mn-cs"/>
              </a:rPr>
              <a:t>__vista</a:t>
            </a:r>
            <a:endParaRPr kumimoji="0" lang="es-GB" sz="3200" b="0" i="0" u="none" strike="noStrike" kern="1200" cap="none" spc="0" normalizeH="0" baseline="0" noProof="0">
              <a:ln>
                <a:noFill/>
              </a:ln>
              <a:effectLst/>
              <a:uLnTx/>
              <a:uFillTx/>
              <a:latin typeface="Century Gothic" panose="020F0302020204030204"/>
              <a:ea typeface="+mn-ea"/>
              <a:cs typeface="+mn-cs"/>
            </a:endParaRPr>
          </a:p>
        </p:txBody>
      </p:sp>
      <p:sp>
        <p:nvSpPr>
          <p:cNvPr id="65" name="Action Button: Custom 20">
            <a:hlinkClick r:id="" action="ppaction://noaction" highlightClick="1">
              <a:snd r:embed="rId8" name="periodista.wav"/>
            </a:hlinkClick>
            <a:extLst>
              <a:ext uri="{FF2B5EF4-FFF2-40B4-BE49-F238E27FC236}">
                <a16:creationId xmlns:a16="http://schemas.microsoft.com/office/drawing/2014/main" id="{2A81256D-6242-465E-B175-12744EF288F5}"/>
              </a:ext>
            </a:extLst>
          </p:cNvPr>
          <p:cNvSpPr/>
          <p:nvPr/>
        </p:nvSpPr>
        <p:spPr>
          <a:xfrm>
            <a:off x="4574267" y="4994152"/>
            <a:ext cx="684075" cy="610634"/>
          </a:xfrm>
          <a:prstGeom prst="actionButtonBlank">
            <a:avLst/>
          </a:prstGeom>
          <a:solidFill>
            <a:schemeClr val="tx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6</a:t>
            </a:r>
          </a:p>
        </p:txBody>
      </p:sp>
      <p:sp>
        <p:nvSpPr>
          <p:cNvPr id="66" name="CuadroTexto 46">
            <a:extLst>
              <a:ext uri="{FF2B5EF4-FFF2-40B4-BE49-F238E27FC236}">
                <a16:creationId xmlns:a16="http://schemas.microsoft.com/office/drawing/2014/main" id="{065F2321-F2B9-493A-A9EE-CF65E3C98B65}"/>
              </a:ext>
            </a:extLst>
          </p:cNvPr>
          <p:cNvSpPr txBox="1"/>
          <p:nvPr/>
        </p:nvSpPr>
        <p:spPr>
          <a:xfrm>
            <a:off x="5479652" y="5028569"/>
            <a:ext cx="2476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effectLst/>
                <a:uLnTx/>
                <a:uFillTx/>
                <a:latin typeface="Century Gothic" panose="020F0302020204030204"/>
                <a:ea typeface="+mn-ea"/>
                <a:cs typeface="+mn-cs"/>
              </a:rPr>
              <a:t>peri</a:t>
            </a:r>
            <a:r>
              <a:rPr kumimoji="0" lang="en-GB" sz="3200" b="0" i="0" u="none" strike="noStrike" kern="1200" cap="none" spc="0" normalizeH="0" baseline="0" noProof="0">
                <a:ln>
                  <a:noFill/>
                </a:ln>
                <a:effectLst/>
                <a:uLnTx/>
                <a:uFillTx/>
                <a:latin typeface="Century Gothic" panose="020F0302020204030204"/>
                <a:ea typeface="+mn-ea"/>
                <a:cs typeface="+mn-cs"/>
              </a:rPr>
              <a:t>__</a:t>
            </a:r>
            <a:r>
              <a:rPr kumimoji="0" lang="en-GB" sz="3200" b="0" i="0" u="none" strike="noStrike" kern="1200" cap="none" spc="0" normalizeH="0" baseline="0" noProof="0" err="1">
                <a:ln>
                  <a:noFill/>
                </a:ln>
                <a:effectLst/>
                <a:uLnTx/>
                <a:uFillTx/>
                <a:latin typeface="Century Gothic" panose="020F0302020204030204"/>
                <a:ea typeface="+mn-ea"/>
                <a:cs typeface="+mn-cs"/>
              </a:rPr>
              <a:t>dista</a:t>
            </a:r>
            <a:endParaRPr kumimoji="0" lang="es-GB" sz="3200" b="0" i="0" u="none" strike="noStrike" kern="1200" cap="none" spc="0" normalizeH="0" baseline="0" noProof="0">
              <a:ln>
                <a:noFill/>
              </a:ln>
              <a:effectLst/>
              <a:uLnTx/>
              <a:uFillTx/>
              <a:latin typeface="Century Gothic" panose="020F0302020204030204"/>
              <a:ea typeface="+mn-ea"/>
              <a:cs typeface="+mn-cs"/>
            </a:endParaRPr>
          </a:p>
        </p:txBody>
      </p:sp>
      <p:sp>
        <p:nvSpPr>
          <p:cNvPr id="73" name="TextBox 72">
            <a:extLst>
              <a:ext uri="{FF2B5EF4-FFF2-40B4-BE49-F238E27FC236}">
                <a16:creationId xmlns:a16="http://schemas.microsoft.com/office/drawing/2014/main" id="{853663F0-B983-4ECF-AD67-5CAAB555712D}"/>
              </a:ext>
            </a:extLst>
          </p:cNvPr>
          <p:cNvSpPr txBox="1"/>
          <p:nvPr/>
        </p:nvSpPr>
        <p:spPr>
          <a:xfrm>
            <a:off x="1796829" y="4280886"/>
            <a:ext cx="402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A7100"/>
                </a:solidFill>
                <a:effectLst/>
                <a:uLnTx/>
                <a:uFillTx/>
                <a:latin typeface="Century Gothic" panose="020F0302020204030204"/>
                <a:ea typeface="+mn-ea"/>
                <a:cs typeface="+mn-cs"/>
              </a:rPr>
              <a:t>o</a:t>
            </a:r>
          </a:p>
        </p:txBody>
      </p:sp>
      <p:sp>
        <p:nvSpPr>
          <p:cNvPr id="76" name="TextBox 75">
            <a:extLst>
              <a:ext uri="{FF2B5EF4-FFF2-40B4-BE49-F238E27FC236}">
                <a16:creationId xmlns:a16="http://schemas.microsoft.com/office/drawing/2014/main" id="{CCA18C19-C4DE-4872-88D9-791572E75C83}"/>
              </a:ext>
            </a:extLst>
          </p:cNvPr>
          <p:cNvSpPr txBox="1"/>
          <p:nvPr/>
        </p:nvSpPr>
        <p:spPr>
          <a:xfrm>
            <a:off x="6380543" y="4225791"/>
            <a:ext cx="402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A7100"/>
                </a:solidFill>
                <a:effectLst/>
                <a:uLnTx/>
                <a:uFillTx/>
                <a:latin typeface="Century Gothic" panose="020F0302020204030204"/>
                <a:ea typeface="+mn-ea"/>
                <a:cs typeface="+mn-cs"/>
              </a:rPr>
              <a:t>e</a:t>
            </a:r>
          </a:p>
        </p:txBody>
      </p:sp>
      <p:sp>
        <p:nvSpPr>
          <p:cNvPr id="78" name="TextBox 77">
            <a:extLst>
              <a:ext uri="{FF2B5EF4-FFF2-40B4-BE49-F238E27FC236}">
                <a16:creationId xmlns:a16="http://schemas.microsoft.com/office/drawing/2014/main" id="{BF8CD9B5-E9AF-4E0D-BD23-4E0358DD0F2A}"/>
              </a:ext>
            </a:extLst>
          </p:cNvPr>
          <p:cNvSpPr txBox="1"/>
          <p:nvPr/>
        </p:nvSpPr>
        <p:spPr>
          <a:xfrm>
            <a:off x="6276773" y="5048898"/>
            <a:ext cx="402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A7100"/>
                </a:solidFill>
                <a:effectLst/>
                <a:uLnTx/>
                <a:uFillTx/>
                <a:latin typeface="Century Gothic" panose="020F0302020204030204"/>
                <a:ea typeface="+mn-ea"/>
                <a:cs typeface="+mn-cs"/>
              </a:rPr>
              <a:t>o</a:t>
            </a:r>
          </a:p>
        </p:txBody>
      </p:sp>
      <p:sp>
        <p:nvSpPr>
          <p:cNvPr id="84" name="TextBox 83">
            <a:extLst>
              <a:ext uri="{FF2B5EF4-FFF2-40B4-BE49-F238E27FC236}">
                <a16:creationId xmlns:a16="http://schemas.microsoft.com/office/drawing/2014/main" id="{162419EE-94A8-4BF5-8B82-A1678B7976E6}"/>
              </a:ext>
            </a:extLst>
          </p:cNvPr>
          <p:cNvSpPr txBox="1"/>
          <p:nvPr/>
        </p:nvSpPr>
        <p:spPr>
          <a:xfrm>
            <a:off x="1820503" y="5015505"/>
            <a:ext cx="402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A7100"/>
                </a:solidFill>
                <a:effectLst/>
                <a:uLnTx/>
                <a:uFillTx/>
                <a:latin typeface="Century Gothic" panose="020F0302020204030204"/>
                <a:ea typeface="+mn-ea"/>
                <a:cs typeface="+mn-cs"/>
              </a:rPr>
              <a:t>á</a:t>
            </a:r>
          </a:p>
        </p:txBody>
      </p:sp>
      <p:sp>
        <p:nvSpPr>
          <p:cNvPr id="85" name="TextBox 84">
            <a:extLst>
              <a:ext uri="{FF2B5EF4-FFF2-40B4-BE49-F238E27FC236}">
                <a16:creationId xmlns:a16="http://schemas.microsoft.com/office/drawing/2014/main" id="{EA1734DE-519C-4ECB-A44A-DAFD412C9BC2}"/>
              </a:ext>
            </a:extLst>
          </p:cNvPr>
          <p:cNvSpPr txBox="1"/>
          <p:nvPr/>
        </p:nvSpPr>
        <p:spPr>
          <a:xfrm>
            <a:off x="24251" y="2013691"/>
            <a:ext cx="12262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i="0" u="none" strike="noStrike" kern="1200" cap="none" spc="0" normalizeH="0" baseline="0" noProof="0">
                <a:ln>
                  <a:noFill/>
                </a:ln>
                <a:effectLst/>
                <a:uLnTx/>
                <a:uFillTx/>
                <a:latin typeface="Century Gothic" panose="020F0302020204030204"/>
                <a:ea typeface="+mn-ea"/>
                <a:cs typeface="+mn-cs"/>
              </a:rPr>
              <a:t>Escucha cada palabra y escribe la/s letra/s que no está/n. ¿Tienen acento o no?</a:t>
            </a:r>
          </a:p>
        </p:txBody>
      </p:sp>
      <p:sp>
        <p:nvSpPr>
          <p:cNvPr id="86" name="TextBox 5">
            <a:extLst>
              <a:ext uri="{FF2B5EF4-FFF2-40B4-BE49-F238E27FC236}">
                <a16:creationId xmlns:a16="http://schemas.microsoft.com/office/drawing/2014/main" id="{2BDC5582-03C0-46C8-952A-EFC68A2981CB}"/>
              </a:ext>
            </a:extLst>
          </p:cNvPr>
          <p:cNvSpPr txBox="1"/>
          <p:nvPr/>
        </p:nvSpPr>
        <p:spPr>
          <a:xfrm>
            <a:off x="24253" y="2483308"/>
            <a:ext cx="7835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effectLst/>
                <a:uLnTx/>
                <a:uFillTx/>
                <a:latin typeface="Century Gothic" panose="020F0302020204030204"/>
                <a:ea typeface="+mn-ea"/>
                <a:cs typeface="+mn-cs"/>
              </a:rPr>
              <a:t>Ahora pronuncia las palabras con un compañero.</a:t>
            </a:r>
          </a:p>
        </p:txBody>
      </p:sp>
      <p:sp>
        <p:nvSpPr>
          <p:cNvPr id="87" name="TextBox 86">
            <a:extLst>
              <a:ext uri="{FF2B5EF4-FFF2-40B4-BE49-F238E27FC236}">
                <a16:creationId xmlns:a16="http://schemas.microsoft.com/office/drawing/2014/main" id="{9B3610CB-5489-4C62-9517-1400BCE529F4}"/>
              </a:ext>
            </a:extLst>
          </p:cNvPr>
          <p:cNvSpPr txBox="1"/>
          <p:nvPr/>
        </p:nvSpPr>
        <p:spPr>
          <a:xfrm>
            <a:off x="1687476" y="3552941"/>
            <a:ext cx="402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A7100"/>
                </a:solidFill>
                <a:effectLst/>
                <a:uLnTx/>
                <a:uFillTx/>
                <a:latin typeface="Century Gothic" panose="020F0302020204030204"/>
                <a:ea typeface="+mn-ea"/>
                <a:cs typeface="+mn-cs"/>
              </a:rPr>
              <a:t>á</a:t>
            </a:r>
          </a:p>
        </p:txBody>
      </p:sp>
      <p:sp>
        <p:nvSpPr>
          <p:cNvPr id="89" name="TextBox 88">
            <a:extLst>
              <a:ext uri="{FF2B5EF4-FFF2-40B4-BE49-F238E27FC236}">
                <a16:creationId xmlns:a16="http://schemas.microsoft.com/office/drawing/2014/main" id="{9B4CCC14-F080-44A8-A78F-3381009FA397}"/>
              </a:ext>
            </a:extLst>
          </p:cNvPr>
          <p:cNvSpPr txBox="1"/>
          <p:nvPr/>
        </p:nvSpPr>
        <p:spPr>
          <a:xfrm>
            <a:off x="5577817" y="3540886"/>
            <a:ext cx="402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A7100"/>
                </a:solidFill>
                <a:effectLst/>
                <a:uLnTx/>
                <a:uFillTx/>
                <a:latin typeface="Century Gothic" panose="020F0302020204030204"/>
                <a:ea typeface="+mn-ea"/>
                <a:cs typeface="+mn-cs"/>
              </a:rPr>
              <a:t>e</a:t>
            </a:r>
          </a:p>
        </p:txBody>
      </p:sp>
    </p:spTree>
    <p:extLst>
      <p:ext uri="{BB962C8B-B14F-4D97-AF65-F5344CB8AC3E}">
        <p14:creationId xmlns:p14="http://schemas.microsoft.com/office/powerpoint/2010/main" val="1613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3" grpId="0"/>
      <p:bldP spid="76" grpId="0"/>
      <p:bldP spid="78" grpId="0"/>
      <p:bldP spid="84" grpId="0"/>
      <p:bldP spid="85" grpId="0"/>
      <p:bldP spid="86" grpId="0"/>
      <p:bldP spid="87"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680973"/>
            <a:ext cx="20652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how many?</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a:t>
            </a:r>
            <a:r>
              <a:rPr kumimoji="0" lang="en-GB" sz="13800" b="1" i="0" u="none" strike="noStrike" kern="1200" cap="none" spc="0" normalizeH="0" baseline="0" noProof="0" err="1">
                <a:ln>
                  <a:noFill/>
                </a:ln>
                <a:effectLst/>
                <a:uLnTx/>
                <a:uFillTx/>
                <a:latin typeface="Century Gothic" panose="020B0502020202020204" pitchFamily="34" charset="0"/>
                <a:ea typeface="+mn-ea"/>
                <a:cs typeface="+mn-cs"/>
              </a:rPr>
              <a:t>cuántos</a:t>
            </a: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101107"/>
            <a:ext cx="1201118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________ días saliste?</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0" y="5327620"/>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How many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days did you go out?</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2752286" y="4038661"/>
            <a:ext cx="316304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Cuántos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380997"/>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907822" cy="1419031"/>
          </a:xfrm>
          <a:prstGeom prst="rect">
            <a:avLst/>
          </a:prstGeom>
        </p:spPr>
      </p:pic>
    </p:spTree>
    <p:extLst>
      <p:ext uri="{BB962C8B-B14F-4D97-AF65-F5344CB8AC3E}">
        <p14:creationId xmlns:p14="http://schemas.microsoft.com/office/powerpoint/2010/main" val="19141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927192"/>
            <a:ext cx="20652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how?</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¿cómo?</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271158"/>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______cubriste el costo?</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1330452" y="5341013"/>
            <a:ext cx="1038301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How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did you cover the cost?</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2201292" y="4271158"/>
            <a:ext cx="2457724"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Cómo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395258"/>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888" y="68439"/>
            <a:ext cx="2167128" cy="2068082"/>
          </a:xfrm>
          <a:prstGeom prst="rect">
            <a:avLst/>
          </a:prstGeom>
        </p:spPr>
      </p:pic>
    </p:spTree>
    <p:extLst>
      <p:ext uri="{BB962C8B-B14F-4D97-AF65-F5344CB8AC3E}">
        <p14:creationId xmlns:p14="http://schemas.microsoft.com/office/powerpoint/2010/main" val="26674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8962" y="2988748"/>
            <a:ext cx="2065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where?</a:t>
            </a:r>
          </a:p>
        </p:txBody>
      </p:sp>
      <p:sp>
        <p:nvSpPr>
          <p:cNvPr id="9" name="TextBox 8"/>
          <p:cNvSpPr txBox="1"/>
          <p:nvPr/>
        </p:nvSpPr>
        <p:spPr>
          <a:xfrm>
            <a:off x="104707" y="493592"/>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a:ln>
                  <a:noFill/>
                </a:ln>
                <a:effectLst/>
                <a:uLnTx/>
                <a:uFillTx/>
                <a:latin typeface="Century Gothic" panose="020B0502020202020204" pitchFamily="34" charset="0"/>
                <a:ea typeface="+mn-ea"/>
                <a:cs typeface="+mn-cs"/>
              </a:rPr>
              <a:t>¿dónde?</a:t>
            </a:r>
          </a:p>
        </p:txBody>
      </p:sp>
      <p:sp>
        <p:nvSpPr>
          <p:cNvPr id="10" name="Action Button: Help 9">
            <a:hlinkClick r:id="" action="ppaction://noaction" highlightClick="1"/>
          </p:cNvPr>
          <p:cNvSpPr/>
          <p:nvPr/>
        </p:nvSpPr>
        <p:spPr>
          <a:xfrm>
            <a:off x="2106031" y="3350800"/>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p:cNvSpPr txBox="1"/>
          <p:nvPr/>
        </p:nvSpPr>
        <p:spPr>
          <a:xfrm>
            <a:off x="0" y="4239030"/>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rPr>
              <a:t>¿ _______escribiste tus libros?</a:t>
            </a:r>
            <a:endParaRPr kumimoji="0" lang="fr-FR" sz="5400" b="0" i="0" u="none" strike="noStrike" kern="1200" cap="none" spc="0" normalizeH="0" baseline="0" noProof="0">
              <a:ln>
                <a:noFill/>
              </a:ln>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2377290" y="5420610"/>
            <a:ext cx="85744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Where </a:t>
            </a:r>
            <a:r>
              <a:rPr kumimoji="0" lang="en-HK" sz="3200" b="0" i="0" u="none" strike="noStrike" kern="1200" cap="none" spc="0" normalizeH="0" baseline="0" noProof="0">
                <a:ln>
                  <a:noFill/>
                </a:ln>
                <a:effectLst/>
                <a:uLnTx/>
                <a:uFillTx/>
                <a:latin typeface="Century Gothic" panose="020B0502020202020204" pitchFamily="34" charset="0"/>
                <a:ea typeface="+mn-ea"/>
                <a:cs typeface="+mn-cs"/>
              </a:rPr>
              <a:t>did you write your books?</a:t>
            </a:r>
            <a:r>
              <a:rPr kumimoji="0" lang="en-GB" sz="3200" b="0" i="0" u="none" strike="noStrike" kern="1200" cap="none" spc="0" normalizeH="0" baseline="0" noProof="0">
                <a:ln>
                  <a:noFill/>
                </a:ln>
                <a:effectLst/>
                <a:uLnTx/>
                <a:uFillTx/>
                <a:latin typeface="Century Gothic" panose="020B0502020202020204" pitchFamily="34" charset="0"/>
                <a:ea typeface="+mn-ea"/>
                <a:cs typeface="+mn-cs"/>
              </a:rPr>
              <a:t>]</a:t>
            </a:r>
          </a:p>
        </p:txBody>
      </p:sp>
      <p:sp>
        <p:nvSpPr>
          <p:cNvPr id="2" name="Rectangle 1"/>
          <p:cNvSpPr/>
          <p:nvPr/>
        </p:nvSpPr>
        <p:spPr>
          <a:xfrm>
            <a:off x="1909182" y="4233684"/>
            <a:ext cx="2622834"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Dónde </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106031" y="5473987"/>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Tree>
    <p:extLst>
      <p:ext uri="{BB962C8B-B14F-4D97-AF65-F5344CB8AC3E}">
        <p14:creationId xmlns:p14="http://schemas.microsoft.com/office/powerpoint/2010/main" val="11799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2"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3557"/>
            <a:ext cx="5060373" cy="647577"/>
          </a:xfrm>
        </p:spPr>
        <p:txBody>
          <a:bodyPr>
            <a:normAutofit/>
          </a:bodyPr>
          <a:lstStyle/>
          <a:p>
            <a:r>
              <a:rPr lang="en-GB" b="1" err="1">
                <a:solidFill>
                  <a:schemeClr val="bg1"/>
                </a:solidFill>
              </a:rPr>
              <a:t>İHabla</a:t>
            </a:r>
            <a:r>
              <a:rPr lang="en-GB" b="1">
                <a:solidFill>
                  <a:schemeClr val="bg1"/>
                </a:solidFill>
              </a:rPr>
              <a:t> en </a:t>
            </a:r>
            <a:r>
              <a:rPr lang="en-GB" b="1" err="1">
                <a:solidFill>
                  <a:schemeClr val="bg1"/>
                </a:solidFill>
              </a:rPr>
              <a:t>parejas</a:t>
            </a:r>
            <a:r>
              <a:rPr lang="en-GB" b="1">
                <a:solidFill>
                  <a:schemeClr val="bg1"/>
                </a:solidFill>
              </a:rPr>
              <a:t>!</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hablar</a:t>
            </a:r>
          </a:p>
        </p:txBody>
      </p:sp>
      <p:graphicFrame>
        <p:nvGraphicFramePr>
          <p:cNvPr id="21" name="Table 5">
            <a:extLst>
              <a:ext uri="{FF2B5EF4-FFF2-40B4-BE49-F238E27FC236}">
                <a16:creationId xmlns:a16="http://schemas.microsoft.com/office/drawing/2014/main" id="{F57EE048-B90F-CDC6-8DEC-EC3BBFDC1957}"/>
              </a:ext>
            </a:extLst>
          </p:cNvPr>
          <p:cNvGraphicFramePr>
            <a:graphicFrameLocks noGrp="1"/>
          </p:cNvGraphicFramePr>
          <p:nvPr>
            <p:extLst>
              <p:ext uri="{D42A27DB-BD31-4B8C-83A1-F6EECF244321}">
                <p14:modId xmlns:p14="http://schemas.microsoft.com/office/powerpoint/2010/main" val="2872520751"/>
              </p:ext>
            </p:extLst>
          </p:nvPr>
        </p:nvGraphicFramePr>
        <p:xfrm>
          <a:off x="1083366" y="949107"/>
          <a:ext cx="9720468" cy="5364036"/>
        </p:xfrm>
        <a:graphic>
          <a:graphicData uri="http://schemas.openxmlformats.org/drawingml/2006/table">
            <a:tbl>
              <a:tblPr firstRow="1" bandRow="1"/>
              <a:tblGrid>
                <a:gridCol w="3200400">
                  <a:extLst>
                    <a:ext uri="{9D8B030D-6E8A-4147-A177-3AD203B41FA5}">
                      <a16:colId xmlns:a16="http://schemas.microsoft.com/office/drawing/2014/main" val="2605482868"/>
                    </a:ext>
                  </a:extLst>
                </a:gridCol>
                <a:gridCol w="2902226">
                  <a:extLst>
                    <a:ext uri="{9D8B030D-6E8A-4147-A177-3AD203B41FA5}">
                      <a16:colId xmlns:a16="http://schemas.microsoft.com/office/drawing/2014/main" val="1761286376"/>
                    </a:ext>
                  </a:extLst>
                </a:gridCol>
                <a:gridCol w="3617842">
                  <a:extLst>
                    <a:ext uri="{9D8B030D-6E8A-4147-A177-3AD203B41FA5}">
                      <a16:colId xmlns:a16="http://schemas.microsoft.com/office/drawing/2014/main" val="3998369992"/>
                    </a:ext>
                  </a:extLst>
                </a:gridCol>
              </a:tblGrid>
              <a:tr h="52135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50000"/>
                        </a:lnSpc>
                      </a:pPr>
                      <a:r>
                        <a:rPr lang="en-GB" sz="2600" b="1">
                          <a:solidFill>
                            <a:schemeClr val="tx1"/>
                          </a:solidFill>
                          <a:latin typeface="Century Gothic" panose="020B0502020202020204" pitchFamily="34" charset="0"/>
                        </a:rPr>
                        <a:t>¿</a:t>
                      </a:r>
                      <a:r>
                        <a:rPr lang="en-GB" sz="2600" b="1" err="1">
                          <a:solidFill>
                            <a:schemeClr val="tx1"/>
                          </a:solidFill>
                          <a:latin typeface="Century Gothic" panose="020B0502020202020204" pitchFamily="34" charset="0"/>
                        </a:rPr>
                        <a:t>Cómo</a:t>
                      </a:r>
                      <a:endParaRPr lang="en-GB" sz="2600" b="1">
                        <a:solidFill>
                          <a:schemeClr val="tx1"/>
                        </a:solidFill>
                        <a:latin typeface="Century Gothic" panose="020B0502020202020204" pitchFamily="34" charset="0"/>
                      </a:endParaRPr>
                    </a:p>
                    <a:p>
                      <a:pPr algn="ctr">
                        <a:lnSpc>
                          <a:spcPct val="150000"/>
                        </a:lnSpc>
                      </a:pPr>
                      <a:r>
                        <a:rPr lang="en-GB" sz="2600" b="1">
                          <a:solidFill>
                            <a:schemeClr val="tx1"/>
                          </a:solidFill>
                          <a:latin typeface="Century Gothic" panose="020B0502020202020204" pitchFamily="34" charset="0"/>
                        </a:rPr>
                        <a:t>¿</a:t>
                      </a:r>
                      <a:r>
                        <a:rPr lang="en-GB" sz="2600" b="1" err="1">
                          <a:solidFill>
                            <a:schemeClr val="tx1"/>
                          </a:solidFill>
                          <a:latin typeface="Century Gothic" panose="020B0502020202020204" pitchFamily="34" charset="0"/>
                        </a:rPr>
                        <a:t>Qué</a:t>
                      </a:r>
                      <a:endParaRPr lang="en-GB" sz="2600" b="1">
                        <a:solidFill>
                          <a:schemeClr val="tx1"/>
                        </a:solidFill>
                        <a:latin typeface="Century Gothic" panose="020B0502020202020204" pitchFamily="34" charset="0"/>
                      </a:endParaRPr>
                    </a:p>
                    <a:p>
                      <a:pPr algn="ctr">
                        <a:lnSpc>
                          <a:spcPct val="150000"/>
                        </a:lnSpc>
                      </a:pPr>
                      <a:r>
                        <a:rPr lang="en-GB" sz="2600" b="1">
                          <a:solidFill>
                            <a:schemeClr val="tx1"/>
                          </a:solidFill>
                          <a:latin typeface="Century Gothic" panose="020B0502020202020204" pitchFamily="34" charset="0"/>
                        </a:rPr>
                        <a:t>¿</a:t>
                      </a:r>
                      <a:r>
                        <a:rPr lang="en-GB" sz="2600" b="1" err="1">
                          <a:solidFill>
                            <a:schemeClr val="tx1"/>
                          </a:solidFill>
                          <a:latin typeface="Century Gothic" panose="020B0502020202020204" pitchFamily="34" charset="0"/>
                        </a:rPr>
                        <a:t>Cuándo</a:t>
                      </a:r>
                      <a:endParaRPr lang="en-GB" sz="2600" b="1">
                        <a:solidFill>
                          <a:schemeClr val="tx1"/>
                        </a:solidFill>
                        <a:latin typeface="Century Gothic" panose="020B0502020202020204" pitchFamily="34" charset="0"/>
                      </a:endParaRPr>
                    </a:p>
                    <a:p>
                      <a:pPr algn="ctr">
                        <a:lnSpc>
                          <a:spcPct val="150000"/>
                        </a:lnSpc>
                      </a:pPr>
                      <a:r>
                        <a:rPr lang="en-GB" sz="2600" b="1">
                          <a:solidFill>
                            <a:schemeClr val="tx1"/>
                          </a:solidFill>
                          <a:latin typeface="Century Gothic" panose="020B0502020202020204" pitchFamily="34" charset="0"/>
                        </a:rPr>
                        <a:t>¿</a:t>
                      </a:r>
                      <a:r>
                        <a:rPr lang="en-GB" sz="2600" b="1" err="1">
                          <a:solidFill>
                            <a:schemeClr val="tx1"/>
                          </a:solidFill>
                          <a:latin typeface="Century Gothic" panose="020B0502020202020204" pitchFamily="34" charset="0"/>
                        </a:rPr>
                        <a:t>Dónde</a:t>
                      </a:r>
                      <a:endParaRPr lang="en-GB" sz="2600" b="1">
                        <a:solidFill>
                          <a:schemeClr val="tx1"/>
                        </a:solidFill>
                        <a:latin typeface="Century Gothic" panose="020B0502020202020204" pitchFamily="34" charset="0"/>
                      </a:endParaRPr>
                    </a:p>
                    <a:p>
                      <a:pPr algn="ctr">
                        <a:lnSpc>
                          <a:spcPct val="150000"/>
                        </a:lnSpc>
                      </a:pPr>
                      <a:r>
                        <a:rPr lang="en-GB" sz="2600" b="1">
                          <a:solidFill>
                            <a:schemeClr val="tx1"/>
                          </a:solidFill>
                          <a:latin typeface="Century Gothic" panose="020B0502020202020204" pitchFamily="34" charset="0"/>
                        </a:rPr>
                        <a:t>¿Por </a:t>
                      </a:r>
                      <a:r>
                        <a:rPr lang="en-GB" sz="2600" b="1" err="1">
                          <a:solidFill>
                            <a:schemeClr val="tx1"/>
                          </a:solidFill>
                          <a:latin typeface="Century Gothic" panose="020B0502020202020204" pitchFamily="34" charset="0"/>
                        </a:rPr>
                        <a:t>qué</a:t>
                      </a:r>
                      <a:endParaRPr lang="en-GB" sz="2600" b="1">
                        <a:solidFill>
                          <a:schemeClr val="tx1"/>
                        </a:solidFill>
                        <a:latin typeface="Century Gothic" panose="020B0502020202020204" pitchFamily="34" charset="0"/>
                      </a:endParaRPr>
                    </a:p>
                    <a:p>
                      <a:pPr algn="ctr">
                        <a:lnSpc>
                          <a:spcPct val="150000"/>
                        </a:lnSpc>
                      </a:pPr>
                      <a:r>
                        <a:rPr lang="en-GB" sz="2600" b="1">
                          <a:solidFill>
                            <a:schemeClr val="tx1"/>
                          </a:solidFill>
                          <a:latin typeface="Century Gothic" panose="020B0502020202020204" pitchFamily="34" charset="0"/>
                        </a:rPr>
                        <a:t>¿</a:t>
                      </a:r>
                      <a:r>
                        <a:rPr lang="en-GB" sz="2600" b="1" err="1">
                          <a:solidFill>
                            <a:schemeClr val="tx1"/>
                          </a:solidFill>
                          <a:latin typeface="Century Gothic" panose="020B0502020202020204" pitchFamily="34" charset="0"/>
                        </a:rPr>
                        <a:t>Cuál</a:t>
                      </a:r>
                      <a:endParaRPr lang="en-GB" sz="2600" b="1">
                        <a:solidFill>
                          <a:schemeClr val="tx1"/>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en-GB" sz="2600" b="1">
                          <a:solidFill>
                            <a:schemeClr val="tx1"/>
                          </a:solidFill>
                          <a:latin typeface="Century Gothic" panose="020B0502020202020204" pitchFamily="34" charset="0"/>
                        </a:rPr>
                        <a:t>Decides</a:t>
                      </a:r>
                    </a:p>
                    <a:p>
                      <a:pPr algn="ctr">
                        <a:lnSpc>
                          <a:spcPct val="150000"/>
                        </a:lnSpc>
                      </a:pPr>
                      <a:r>
                        <a:rPr lang="en-GB" sz="2600" b="1" err="1">
                          <a:solidFill>
                            <a:schemeClr val="tx1"/>
                          </a:solidFill>
                          <a:latin typeface="Century Gothic" panose="020B0502020202020204" pitchFamily="34" charset="0"/>
                        </a:rPr>
                        <a:t>Decidiste</a:t>
                      </a:r>
                      <a:endParaRPr lang="en-GB" sz="2600" b="1">
                        <a:solidFill>
                          <a:schemeClr val="tx1"/>
                        </a:solidFill>
                        <a:latin typeface="Century Gothic" panose="020B0502020202020204" pitchFamily="34" charset="0"/>
                      </a:endParaRPr>
                    </a:p>
                    <a:p>
                      <a:pPr algn="ctr">
                        <a:lnSpc>
                          <a:spcPct val="150000"/>
                        </a:lnSpc>
                      </a:pPr>
                      <a:r>
                        <a:rPr lang="en-GB" sz="2600" b="1">
                          <a:solidFill>
                            <a:schemeClr val="tx1"/>
                          </a:solidFill>
                          <a:latin typeface="Century Gothic" panose="020B0502020202020204" pitchFamily="34" charset="0"/>
                        </a:rPr>
                        <a:t>Sales</a:t>
                      </a:r>
                    </a:p>
                    <a:p>
                      <a:pPr algn="ctr">
                        <a:lnSpc>
                          <a:spcPct val="150000"/>
                        </a:lnSpc>
                      </a:pPr>
                      <a:r>
                        <a:rPr lang="en-GB" sz="2600" b="1" err="1">
                          <a:solidFill>
                            <a:schemeClr val="tx1"/>
                          </a:solidFill>
                          <a:latin typeface="Century Gothic" panose="020B0502020202020204" pitchFamily="34" charset="0"/>
                        </a:rPr>
                        <a:t>Saliste</a:t>
                      </a:r>
                      <a:endParaRPr lang="en-GB" sz="2600" b="1">
                        <a:solidFill>
                          <a:schemeClr val="tx1"/>
                        </a:solidFill>
                        <a:latin typeface="Century Gothic" panose="020B0502020202020204" pitchFamily="34" charset="0"/>
                      </a:endParaRPr>
                    </a:p>
                    <a:p>
                      <a:pPr algn="ctr">
                        <a:lnSpc>
                          <a:spcPct val="150000"/>
                        </a:lnSpc>
                      </a:pPr>
                      <a:r>
                        <a:rPr lang="en-GB" sz="2600" b="1" err="1">
                          <a:solidFill>
                            <a:schemeClr val="tx1"/>
                          </a:solidFill>
                          <a:latin typeface="Century Gothic" panose="020B0502020202020204" pitchFamily="34" charset="0"/>
                        </a:rPr>
                        <a:t>Aprendes</a:t>
                      </a:r>
                      <a:endParaRPr lang="en-GB" sz="2600" b="1">
                        <a:solidFill>
                          <a:schemeClr val="tx1"/>
                        </a:solidFill>
                        <a:latin typeface="Century Gothic" panose="020B0502020202020204" pitchFamily="34" charset="0"/>
                      </a:endParaRPr>
                    </a:p>
                    <a:p>
                      <a:pPr algn="ctr">
                        <a:lnSpc>
                          <a:spcPct val="150000"/>
                        </a:lnSpc>
                      </a:pPr>
                      <a:r>
                        <a:rPr lang="en-GB" sz="2600" b="1" err="1">
                          <a:solidFill>
                            <a:schemeClr val="tx1"/>
                          </a:solidFill>
                          <a:latin typeface="Century Gothic" panose="020B0502020202020204" pitchFamily="34" charset="0"/>
                        </a:rPr>
                        <a:t>Aprendiste</a:t>
                      </a:r>
                      <a:endParaRPr lang="en-GB" sz="2600" b="1">
                        <a:solidFill>
                          <a:schemeClr val="tx1"/>
                        </a:solidFill>
                        <a:latin typeface="Century Gothic" panose="020B0502020202020204" pitchFamily="34" charset="0"/>
                      </a:endParaRPr>
                    </a:p>
                    <a:p>
                      <a:pPr algn="ctr">
                        <a:lnSpc>
                          <a:spcPct val="150000"/>
                        </a:lnSpc>
                      </a:pPr>
                      <a:r>
                        <a:rPr lang="en-GB" sz="2600" b="1" err="1">
                          <a:solidFill>
                            <a:schemeClr val="tx1"/>
                          </a:solidFill>
                          <a:latin typeface="Century Gothic" panose="020B0502020202020204" pitchFamily="34" charset="0"/>
                        </a:rPr>
                        <a:t>Eliges</a:t>
                      </a:r>
                      <a:endParaRPr lang="en-GB" sz="2600" b="1">
                        <a:solidFill>
                          <a:schemeClr val="tx1"/>
                        </a:solidFill>
                        <a:latin typeface="Century Gothic" panose="020B0502020202020204" pitchFamily="34" charset="0"/>
                      </a:endParaRPr>
                    </a:p>
                    <a:p>
                      <a:pPr algn="ctr">
                        <a:lnSpc>
                          <a:spcPct val="150000"/>
                        </a:lnSpc>
                      </a:pPr>
                      <a:r>
                        <a:rPr lang="en-GB" sz="2600" b="1" err="1">
                          <a:solidFill>
                            <a:schemeClr val="tx1"/>
                          </a:solidFill>
                          <a:latin typeface="Century Gothic" panose="020B0502020202020204" pitchFamily="34" charset="0"/>
                        </a:rPr>
                        <a:t>Elegiste</a:t>
                      </a:r>
                      <a:endParaRPr lang="en-GB" sz="2600" b="1">
                        <a:solidFill>
                          <a:schemeClr val="tx1"/>
                        </a:solidFill>
                        <a:latin typeface="Century Gothic" panose="020B0502020202020204" pitchFamily="34" charset="0"/>
                      </a:endParaRPr>
                    </a:p>
                    <a:p>
                      <a:pPr algn="ctr">
                        <a:lnSpc>
                          <a:spcPct val="150000"/>
                        </a:lnSpc>
                      </a:pPr>
                      <a:endParaRPr lang="en-GB" sz="2600" b="1">
                        <a:solidFill>
                          <a:schemeClr val="tx1"/>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50000"/>
                        </a:lnSpc>
                      </a:pPr>
                      <a:r>
                        <a:rPr lang="en-GB" sz="2600" b="1" err="1">
                          <a:solidFill>
                            <a:schemeClr val="tx1"/>
                          </a:solidFill>
                          <a:latin typeface="Century Gothic" panose="020B0502020202020204" pitchFamily="34" charset="0"/>
                        </a:rPr>
                        <a:t>alemán</a:t>
                      </a:r>
                      <a:r>
                        <a:rPr lang="en-GB" sz="2600" b="1">
                          <a:solidFill>
                            <a:schemeClr val="tx1"/>
                          </a:solidFill>
                          <a:latin typeface="Century Gothic" panose="020B0502020202020204" pitchFamily="34" charset="0"/>
                        </a:rPr>
                        <a:t>?</a:t>
                      </a:r>
                    </a:p>
                    <a:p>
                      <a:pPr algn="ctr">
                        <a:lnSpc>
                          <a:spcPct val="150000"/>
                        </a:lnSpc>
                      </a:pPr>
                      <a:r>
                        <a:rPr lang="en-GB" sz="2600" b="1">
                          <a:solidFill>
                            <a:schemeClr val="tx1"/>
                          </a:solidFill>
                          <a:latin typeface="Century Gothic" panose="020B0502020202020204" pitchFamily="34" charset="0"/>
                        </a:rPr>
                        <a:t>con la </a:t>
                      </a:r>
                      <a:r>
                        <a:rPr lang="en-GB" sz="2600" b="1" err="1">
                          <a:solidFill>
                            <a:schemeClr val="tx1"/>
                          </a:solidFill>
                          <a:latin typeface="Century Gothic" panose="020B0502020202020204" pitchFamily="34" charset="0"/>
                        </a:rPr>
                        <a:t>familia</a:t>
                      </a:r>
                      <a:r>
                        <a:rPr lang="en-GB" sz="2600" b="1">
                          <a:solidFill>
                            <a:schemeClr val="tx1"/>
                          </a:solidFill>
                          <a:latin typeface="Century Gothic" panose="020B0502020202020204" pitchFamily="34" charset="0"/>
                        </a:rPr>
                        <a:t>?</a:t>
                      </a:r>
                    </a:p>
                    <a:p>
                      <a:pPr algn="ctr">
                        <a:lnSpc>
                          <a:spcPct val="150000"/>
                        </a:lnSpc>
                      </a:pPr>
                      <a:r>
                        <a:rPr lang="en-GB" sz="2600" b="1" err="1">
                          <a:solidFill>
                            <a:schemeClr val="tx1"/>
                          </a:solidFill>
                          <a:latin typeface="Century Gothic" panose="020B0502020202020204" pitchFamily="34" charset="0"/>
                        </a:rPr>
                        <a:t>español</a:t>
                      </a:r>
                      <a:r>
                        <a:rPr lang="en-GB" sz="2600" b="1">
                          <a:solidFill>
                            <a:schemeClr val="tx1"/>
                          </a:solidFill>
                          <a:latin typeface="Century Gothic" panose="020B0502020202020204" pitchFamily="34" charset="0"/>
                        </a:rPr>
                        <a:t>?</a:t>
                      </a:r>
                    </a:p>
                    <a:p>
                      <a:pPr algn="ctr">
                        <a:lnSpc>
                          <a:spcPct val="150000"/>
                        </a:lnSpc>
                      </a:pPr>
                      <a:r>
                        <a:rPr lang="en-GB" sz="2600" b="1" err="1">
                          <a:solidFill>
                            <a:schemeClr val="tx1"/>
                          </a:solidFill>
                          <a:latin typeface="Century Gothic" panose="020B0502020202020204" pitchFamily="34" charset="0"/>
                        </a:rPr>
                        <a:t>por</a:t>
                      </a:r>
                      <a:r>
                        <a:rPr lang="en-GB" sz="2600" b="1">
                          <a:solidFill>
                            <a:schemeClr val="tx1"/>
                          </a:solidFill>
                          <a:latin typeface="Century Gothic" panose="020B0502020202020204" pitchFamily="34" charset="0"/>
                        </a:rPr>
                        <a:t> la </a:t>
                      </a:r>
                      <a:r>
                        <a:rPr lang="en-GB" sz="2600" b="1" err="1">
                          <a:solidFill>
                            <a:schemeClr val="tx1"/>
                          </a:solidFill>
                          <a:latin typeface="Century Gothic" panose="020B0502020202020204" pitchFamily="34" charset="0"/>
                        </a:rPr>
                        <a:t>noche</a:t>
                      </a:r>
                      <a:r>
                        <a:rPr lang="en-GB" sz="2600" b="1">
                          <a:solidFill>
                            <a:schemeClr val="tx1"/>
                          </a:solidFill>
                          <a:latin typeface="Century Gothic" panose="020B0502020202020204" pitchFamily="34" charset="0"/>
                        </a:rPr>
                        <a:t>?</a:t>
                      </a:r>
                    </a:p>
                    <a:p>
                      <a:pPr algn="ctr">
                        <a:lnSpc>
                          <a:spcPct val="150000"/>
                        </a:lnSpc>
                      </a:pPr>
                      <a:r>
                        <a:rPr lang="en-GB" sz="2600" b="1" err="1">
                          <a:solidFill>
                            <a:schemeClr val="tx1"/>
                          </a:solidFill>
                          <a:latin typeface="Century Gothic" panose="020B0502020202020204" pitchFamily="34" charset="0"/>
                        </a:rPr>
                        <a:t>ayudar</a:t>
                      </a:r>
                      <a:r>
                        <a:rPr lang="en-GB" sz="2600" b="1">
                          <a:solidFill>
                            <a:schemeClr val="tx1"/>
                          </a:solidFill>
                          <a:latin typeface="Century Gothic" panose="020B0502020202020204" pitchFamily="34" charset="0"/>
                        </a:rPr>
                        <a:t> </a:t>
                      </a:r>
                      <a:r>
                        <a:rPr lang="en-GB" sz="2600" b="1" err="1">
                          <a:solidFill>
                            <a:schemeClr val="tx1"/>
                          </a:solidFill>
                          <a:latin typeface="Century Gothic" panose="020B0502020202020204" pitchFamily="34" charset="0"/>
                        </a:rPr>
                        <a:t>en</a:t>
                      </a:r>
                      <a:r>
                        <a:rPr lang="en-GB" sz="2600" b="1">
                          <a:solidFill>
                            <a:schemeClr val="tx1"/>
                          </a:solidFill>
                          <a:latin typeface="Century Gothic" panose="020B0502020202020204" pitchFamily="34" charset="0"/>
                        </a:rPr>
                        <a:t> casa?</a:t>
                      </a:r>
                    </a:p>
                    <a:p>
                      <a:pPr algn="ctr">
                        <a:lnSpc>
                          <a:spcPct val="150000"/>
                        </a:lnSpc>
                      </a:pPr>
                      <a:r>
                        <a:rPr lang="en-GB" sz="2600" b="1">
                          <a:solidFill>
                            <a:schemeClr val="tx1"/>
                          </a:solidFill>
                          <a:latin typeface="Century Gothic" panose="020B0502020202020204" pitchFamily="34" charset="0"/>
                        </a:rPr>
                        <a:t>comer?</a:t>
                      </a:r>
                    </a:p>
                    <a:p>
                      <a:pPr algn="ctr">
                        <a:lnSpc>
                          <a:spcPct val="150000"/>
                        </a:lnSpc>
                      </a:pPr>
                      <a:r>
                        <a:rPr lang="en-GB" sz="2600" b="1" err="1">
                          <a:solidFill>
                            <a:schemeClr val="tx1"/>
                          </a:solidFill>
                          <a:latin typeface="Century Gothic" panose="020B0502020202020204" pitchFamily="34" charset="0"/>
                        </a:rPr>
                        <a:t>ver</a:t>
                      </a:r>
                      <a:r>
                        <a:rPr lang="en-GB" sz="2600" b="1">
                          <a:solidFill>
                            <a:schemeClr val="tx1"/>
                          </a:solidFill>
                          <a:latin typeface="Century Gothic" panose="020B0502020202020204" pitchFamily="34" charset="0"/>
                        </a:rPr>
                        <a:t> </a:t>
                      </a:r>
                      <a:r>
                        <a:rPr lang="en-GB" sz="2600" b="1" err="1">
                          <a:solidFill>
                            <a:schemeClr val="tx1"/>
                          </a:solidFill>
                          <a:latin typeface="Century Gothic" panose="020B0502020202020204" pitchFamily="34" charset="0"/>
                        </a:rPr>
                        <a:t>una</a:t>
                      </a:r>
                      <a:r>
                        <a:rPr lang="en-GB" sz="2600" b="1">
                          <a:solidFill>
                            <a:schemeClr val="tx1"/>
                          </a:solidFill>
                          <a:latin typeface="Century Gothic" panose="020B0502020202020204" pitchFamily="34" charset="0"/>
                        </a:rPr>
                        <a:t> </a:t>
                      </a:r>
                      <a:r>
                        <a:rPr lang="en-GB" sz="2600" b="1" err="1">
                          <a:solidFill>
                            <a:schemeClr val="tx1"/>
                          </a:solidFill>
                          <a:latin typeface="Century Gothic" panose="020B0502020202020204" pitchFamily="34" charset="0"/>
                        </a:rPr>
                        <a:t>película</a:t>
                      </a:r>
                      <a:r>
                        <a:rPr lang="en-GB" sz="2600" b="1">
                          <a:solidFill>
                            <a:schemeClr val="tx1"/>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spTree>
    <p:extLst>
      <p:ext uri="{BB962C8B-B14F-4D97-AF65-F5344CB8AC3E}">
        <p14:creationId xmlns:p14="http://schemas.microsoft.com/office/powerpoint/2010/main" val="2672179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a:solidFill>
                  <a:schemeClr val="bg1"/>
                </a:solidFill>
              </a:rPr>
              <a:t>Escribe la </a:t>
            </a:r>
            <a:r>
              <a:rPr lang="en-GB" sz="3600" b="1" err="1">
                <a:solidFill>
                  <a:schemeClr val="bg1"/>
                </a:solidFill>
              </a:rPr>
              <a:t>pregunta</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08500202"/>
              </p:ext>
            </p:extLst>
          </p:nvPr>
        </p:nvGraphicFramePr>
        <p:xfrm>
          <a:off x="530557" y="2227220"/>
          <a:ext cx="6657477" cy="2743200"/>
        </p:xfrm>
        <a:graphic>
          <a:graphicData uri="http://schemas.openxmlformats.org/drawingml/2006/table">
            <a:tbl>
              <a:tblPr firstRow="1" bandRow="1">
                <a:tableStyleId>{8A107856-5554-42FB-B03E-39F5DBC370BA}</a:tableStyleId>
              </a:tblPr>
              <a:tblGrid>
                <a:gridCol w="476444">
                  <a:extLst>
                    <a:ext uri="{9D8B030D-6E8A-4147-A177-3AD203B41FA5}">
                      <a16:colId xmlns:a16="http://schemas.microsoft.com/office/drawing/2014/main" val="2645883835"/>
                    </a:ext>
                  </a:extLst>
                </a:gridCol>
                <a:gridCol w="6181033">
                  <a:extLst>
                    <a:ext uri="{9D8B030D-6E8A-4147-A177-3AD203B41FA5}">
                      <a16:colId xmlns:a16="http://schemas.microsoft.com/office/drawing/2014/main" val="4232053422"/>
                    </a:ext>
                  </a:extLst>
                </a:gridCol>
              </a:tblGrid>
              <a:tr h="370840">
                <a:tc>
                  <a:txBody>
                    <a:bodyPr/>
                    <a:lstStyle/>
                    <a:p>
                      <a:pPr algn="l"/>
                      <a:r>
                        <a:rPr lang="en-GB" sz="2400" b="1">
                          <a:solidFill>
                            <a:schemeClr val="tx1"/>
                          </a:solidFill>
                        </a:rPr>
                        <a:t>1</a:t>
                      </a:r>
                    </a:p>
                  </a:txBody>
                  <a:tcPr/>
                </a:tc>
                <a:tc>
                  <a:txBody>
                    <a:bodyPr/>
                    <a:lstStyle/>
                    <a:p>
                      <a:pPr algn="l"/>
                      <a:r>
                        <a:rPr lang="en-GB" sz="2400" b="1">
                          <a:solidFill>
                            <a:schemeClr val="tx1"/>
                          </a:solidFill>
                        </a:rPr>
                        <a:t>How do you go up the mountain?</a:t>
                      </a:r>
                    </a:p>
                  </a:txBody>
                  <a:tcPr anchor="ctr"/>
                </a:tc>
                <a:extLst>
                  <a:ext uri="{0D108BD9-81ED-4DB2-BD59-A6C34878D82A}">
                    <a16:rowId xmlns:a16="http://schemas.microsoft.com/office/drawing/2014/main" val="818132342"/>
                  </a:ext>
                </a:extLst>
              </a:tr>
              <a:tr h="370840">
                <a:tc>
                  <a:txBody>
                    <a:bodyPr/>
                    <a:lstStyle/>
                    <a:p>
                      <a:pPr algn="l"/>
                      <a:r>
                        <a:rPr lang="en-GB" sz="2400" b="1">
                          <a:solidFill>
                            <a:schemeClr val="tx1"/>
                          </a:solidFill>
                        </a:rPr>
                        <a:t>2</a:t>
                      </a:r>
                    </a:p>
                  </a:txBody>
                  <a:tcPr/>
                </a:tc>
                <a:tc>
                  <a:txBody>
                    <a:bodyPr/>
                    <a:lstStyle/>
                    <a:p>
                      <a:pPr algn="l"/>
                      <a:r>
                        <a:rPr lang="en-GB" sz="2400" b="1">
                          <a:solidFill>
                            <a:schemeClr val="tx1"/>
                          </a:solidFill>
                        </a:rPr>
                        <a:t>What did you decide to do in summer?</a:t>
                      </a:r>
                    </a:p>
                  </a:txBody>
                  <a:tcPr anchor="ctr"/>
                </a:tc>
                <a:extLst>
                  <a:ext uri="{0D108BD9-81ED-4DB2-BD59-A6C34878D82A}">
                    <a16:rowId xmlns:a16="http://schemas.microsoft.com/office/drawing/2014/main" val="3007537452"/>
                  </a:ext>
                </a:extLst>
              </a:tr>
              <a:tr h="370840">
                <a:tc>
                  <a:txBody>
                    <a:bodyPr/>
                    <a:lstStyle/>
                    <a:p>
                      <a:pPr algn="l"/>
                      <a:r>
                        <a:rPr lang="en-GB" sz="2400" b="1">
                          <a:solidFill>
                            <a:schemeClr val="tx1"/>
                          </a:solidFill>
                        </a:rPr>
                        <a:t>3</a:t>
                      </a:r>
                    </a:p>
                  </a:txBody>
                  <a:tcPr/>
                </a:tc>
                <a:tc>
                  <a:txBody>
                    <a:bodyPr/>
                    <a:lstStyle/>
                    <a:p>
                      <a:pPr algn="l"/>
                      <a:r>
                        <a:rPr lang="en-GB" sz="2400" b="1">
                          <a:solidFill>
                            <a:schemeClr val="tx1"/>
                          </a:solidFill>
                        </a:rPr>
                        <a:t>When did you pick up the tickets?</a:t>
                      </a:r>
                    </a:p>
                  </a:txBody>
                  <a:tcPr anchor="ctr"/>
                </a:tc>
                <a:extLst>
                  <a:ext uri="{0D108BD9-81ED-4DB2-BD59-A6C34878D82A}">
                    <a16:rowId xmlns:a16="http://schemas.microsoft.com/office/drawing/2014/main" val="1704318598"/>
                  </a:ext>
                </a:extLst>
              </a:tr>
              <a:tr h="370840">
                <a:tc>
                  <a:txBody>
                    <a:bodyPr/>
                    <a:lstStyle/>
                    <a:p>
                      <a:pPr algn="l"/>
                      <a:r>
                        <a:rPr lang="en-GB" sz="2400" b="1">
                          <a:solidFill>
                            <a:schemeClr val="tx1"/>
                          </a:solidFill>
                        </a:rPr>
                        <a:t>4</a:t>
                      </a:r>
                    </a:p>
                  </a:txBody>
                  <a:tcPr/>
                </a:tc>
                <a:tc>
                  <a:txBody>
                    <a:bodyPr/>
                    <a:lstStyle/>
                    <a:p>
                      <a:pPr algn="l"/>
                      <a:r>
                        <a:rPr lang="en-GB" sz="2400" b="1">
                          <a:solidFill>
                            <a:schemeClr val="tx1"/>
                          </a:solidFill>
                        </a:rPr>
                        <a:t>Where do you go out at the weekend?</a:t>
                      </a:r>
                    </a:p>
                  </a:txBody>
                  <a:tcPr anchor="ctr"/>
                </a:tc>
                <a:extLst>
                  <a:ext uri="{0D108BD9-81ED-4DB2-BD59-A6C34878D82A}">
                    <a16:rowId xmlns:a16="http://schemas.microsoft.com/office/drawing/2014/main" val="1051010701"/>
                  </a:ext>
                </a:extLst>
              </a:tr>
              <a:tr h="370840">
                <a:tc>
                  <a:txBody>
                    <a:bodyPr/>
                    <a:lstStyle/>
                    <a:p>
                      <a:pPr algn="l"/>
                      <a:r>
                        <a:rPr lang="en-GB" sz="2400" b="1">
                          <a:solidFill>
                            <a:schemeClr val="tx1"/>
                          </a:solidFill>
                        </a:rPr>
                        <a:t>5</a:t>
                      </a:r>
                    </a:p>
                  </a:txBody>
                  <a:tcPr/>
                </a:tc>
                <a:tc>
                  <a:txBody>
                    <a:bodyPr/>
                    <a:lstStyle/>
                    <a:p>
                      <a:pPr algn="l"/>
                      <a:r>
                        <a:rPr lang="en-GB" sz="2400" b="1">
                          <a:solidFill>
                            <a:schemeClr val="tx1"/>
                          </a:solidFill>
                        </a:rPr>
                        <a:t>Why do you learn Chinese?</a:t>
                      </a:r>
                    </a:p>
                  </a:txBody>
                  <a:tcPr anchor="ctr"/>
                </a:tc>
                <a:extLst>
                  <a:ext uri="{0D108BD9-81ED-4DB2-BD59-A6C34878D82A}">
                    <a16:rowId xmlns:a16="http://schemas.microsoft.com/office/drawing/2014/main" val="404569138"/>
                  </a:ext>
                </a:extLst>
              </a:tr>
              <a:tr h="140250">
                <a:tc>
                  <a:txBody>
                    <a:bodyPr/>
                    <a:lstStyle/>
                    <a:p>
                      <a:pPr algn="l"/>
                      <a:r>
                        <a:rPr lang="en-GB" sz="2400" b="1">
                          <a:solidFill>
                            <a:schemeClr val="tx1"/>
                          </a:solidFill>
                        </a:rPr>
                        <a:t>6</a:t>
                      </a:r>
                    </a:p>
                  </a:txBody>
                  <a:tcPr/>
                </a:tc>
                <a:tc>
                  <a:txBody>
                    <a:bodyPr/>
                    <a:lstStyle/>
                    <a:p>
                      <a:pPr algn="l"/>
                      <a:r>
                        <a:rPr lang="en-GB" sz="2400" b="1">
                          <a:solidFill>
                            <a:schemeClr val="tx1"/>
                          </a:solidFill>
                        </a:rPr>
                        <a:t>Which did you decide to study?</a:t>
                      </a:r>
                    </a:p>
                  </a:txBody>
                  <a:tcPr anchor="ctr"/>
                </a:tc>
                <a:extLst>
                  <a:ext uri="{0D108BD9-81ED-4DB2-BD59-A6C34878D82A}">
                    <a16:rowId xmlns:a16="http://schemas.microsoft.com/office/drawing/2014/main" val="1579046393"/>
                  </a:ext>
                </a:extLst>
              </a:tr>
            </a:tbl>
          </a:graphicData>
        </a:graphic>
      </p:graphicFrame>
      <p:pic>
        <p:nvPicPr>
          <p:cNvPr id="17" name="Imagen 16">
            <a:extLst>
              <a:ext uri="{FF2B5EF4-FFF2-40B4-BE49-F238E27FC236}">
                <a16:creationId xmlns:a16="http://schemas.microsoft.com/office/drawing/2014/main" id="{B1585B82-92E9-9644-9A02-A9C39B0925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0054" y="5252165"/>
            <a:ext cx="1096476" cy="873316"/>
          </a:xfrm>
          <a:prstGeom prst="rect">
            <a:avLst/>
          </a:prstGeom>
        </p:spPr>
      </p:pic>
      <p:sp>
        <p:nvSpPr>
          <p:cNvPr id="10" name="TextBox 9">
            <a:extLst>
              <a:ext uri="{FF2B5EF4-FFF2-40B4-BE49-F238E27FC236}">
                <a16:creationId xmlns:a16="http://schemas.microsoft.com/office/drawing/2014/main" id="{13168483-A693-19CF-EBEA-8F3617AF1FF0}"/>
              </a:ext>
            </a:extLst>
          </p:cNvPr>
          <p:cNvSpPr txBox="1"/>
          <p:nvPr/>
        </p:nvSpPr>
        <p:spPr>
          <a:xfrm>
            <a:off x="12639675" y="0"/>
            <a:ext cx="971550" cy="504825"/>
          </a:xfrm>
          <a:prstGeom prst="rect">
            <a:avLst/>
          </a:prstGeom>
          <a:noFill/>
        </p:spPr>
        <p:txBody>
          <a:bodyPr wrap="square" rtlCol="0">
            <a:spAutoFit/>
          </a:bodyPr>
          <a:lstStyle/>
          <a:p>
            <a:endParaRPr lang="en-GB"/>
          </a:p>
        </p:txBody>
      </p:sp>
      <p:sp>
        <p:nvSpPr>
          <p:cNvPr id="14" name="TextBox 13">
            <a:extLst>
              <a:ext uri="{FF2B5EF4-FFF2-40B4-BE49-F238E27FC236}">
                <a16:creationId xmlns:a16="http://schemas.microsoft.com/office/drawing/2014/main" id="{3FBE6F5F-FD47-964F-145A-F175FE70EE27}"/>
              </a:ext>
            </a:extLst>
          </p:cNvPr>
          <p:cNvSpPr txBox="1"/>
          <p:nvPr/>
        </p:nvSpPr>
        <p:spPr>
          <a:xfrm>
            <a:off x="7490142" y="1725676"/>
            <a:ext cx="2831768" cy="461665"/>
          </a:xfrm>
          <a:prstGeom prst="rect">
            <a:avLst/>
          </a:prstGeom>
          <a:noFill/>
        </p:spPr>
        <p:txBody>
          <a:bodyPr wrap="square" rtlCol="0">
            <a:spAutoFit/>
          </a:bodyPr>
          <a:lstStyle/>
          <a:p>
            <a:r>
              <a:rPr lang="en-GB" sz="2400" b="1"/>
              <a:t>Palabras </a:t>
            </a:r>
            <a:r>
              <a:rPr lang="en-GB" sz="2400" b="1" err="1"/>
              <a:t>útiles</a:t>
            </a:r>
            <a:endParaRPr lang="en-GB" sz="2400" b="1"/>
          </a:p>
        </p:txBody>
      </p:sp>
      <p:graphicFrame>
        <p:nvGraphicFramePr>
          <p:cNvPr id="15" name="Table 14">
            <a:extLst>
              <a:ext uri="{FF2B5EF4-FFF2-40B4-BE49-F238E27FC236}">
                <a16:creationId xmlns:a16="http://schemas.microsoft.com/office/drawing/2014/main" id="{E5A8531B-24C6-92AF-D558-388C78AEEE29}"/>
              </a:ext>
            </a:extLst>
          </p:cNvPr>
          <p:cNvGraphicFramePr>
            <a:graphicFrameLocks noGrp="1"/>
          </p:cNvGraphicFramePr>
          <p:nvPr>
            <p:extLst>
              <p:ext uri="{D42A27DB-BD31-4B8C-83A1-F6EECF244321}">
                <p14:modId xmlns:p14="http://schemas.microsoft.com/office/powerpoint/2010/main" val="972371352"/>
              </p:ext>
            </p:extLst>
          </p:nvPr>
        </p:nvGraphicFramePr>
        <p:xfrm>
          <a:off x="7626682" y="2238214"/>
          <a:ext cx="4003343" cy="2743200"/>
        </p:xfrm>
        <a:graphic>
          <a:graphicData uri="http://schemas.openxmlformats.org/drawingml/2006/table">
            <a:tbl>
              <a:tblPr firstRow="1" bandRow="1">
                <a:tableStyleId>{8A107856-5554-42FB-B03E-39F5DBC370BA}</a:tableStyleId>
              </a:tblPr>
              <a:tblGrid>
                <a:gridCol w="4003343">
                  <a:extLst>
                    <a:ext uri="{9D8B030D-6E8A-4147-A177-3AD203B41FA5}">
                      <a16:colId xmlns:a16="http://schemas.microsoft.com/office/drawing/2014/main" val="4232053422"/>
                    </a:ext>
                  </a:extLst>
                </a:gridCol>
              </a:tblGrid>
              <a:tr h="370840">
                <a:tc>
                  <a:txBody>
                    <a:bodyPr/>
                    <a:lstStyle/>
                    <a:p>
                      <a:pPr algn="l"/>
                      <a:r>
                        <a:rPr lang="en-GB" sz="2400" b="1">
                          <a:solidFill>
                            <a:schemeClr val="tx1"/>
                          </a:solidFill>
                        </a:rPr>
                        <a:t>Subir , </a:t>
                      </a:r>
                      <a:r>
                        <a:rPr lang="en-GB" sz="2400" b="1" err="1">
                          <a:solidFill>
                            <a:schemeClr val="tx1"/>
                          </a:solidFill>
                        </a:rPr>
                        <a:t>montaña</a:t>
                      </a:r>
                      <a:endParaRPr lang="en-GB" sz="2400" b="1">
                        <a:solidFill>
                          <a:schemeClr val="tx1"/>
                        </a:solidFill>
                      </a:endParaRPr>
                    </a:p>
                  </a:txBody>
                  <a:tcPr anchor="ctr"/>
                </a:tc>
                <a:extLst>
                  <a:ext uri="{0D108BD9-81ED-4DB2-BD59-A6C34878D82A}">
                    <a16:rowId xmlns:a16="http://schemas.microsoft.com/office/drawing/2014/main" val="8181323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err="1">
                          <a:solidFill>
                            <a:schemeClr val="tx1"/>
                          </a:solidFill>
                        </a:rPr>
                        <a:t>Decidir</a:t>
                      </a:r>
                      <a:r>
                        <a:rPr lang="en-GB" sz="2400" b="1">
                          <a:solidFill>
                            <a:schemeClr val="tx1"/>
                          </a:solidFill>
                        </a:rPr>
                        <a:t>, </a:t>
                      </a:r>
                      <a:r>
                        <a:rPr lang="en-GB" sz="2400" b="1" err="1">
                          <a:solidFill>
                            <a:schemeClr val="tx1"/>
                          </a:solidFill>
                        </a:rPr>
                        <a:t>hacer</a:t>
                      </a:r>
                      <a:r>
                        <a:rPr lang="en-GB" sz="2400" b="1">
                          <a:solidFill>
                            <a:schemeClr val="tx1"/>
                          </a:solidFill>
                        </a:rPr>
                        <a:t>, </a:t>
                      </a:r>
                      <a:r>
                        <a:rPr lang="en-GB" sz="2400" b="1" err="1">
                          <a:solidFill>
                            <a:schemeClr val="tx1"/>
                          </a:solidFill>
                        </a:rPr>
                        <a:t>verano</a:t>
                      </a:r>
                      <a:endParaRPr lang="en-GB" sz="2400" b="1">
                        <a:solidFill>
                          <a:schemeClr val="tx1"/>
                        </a:solidFill>
                      </a:endParaRPr>
                    </a:p>
                  </a:txBody>
                  <a:tcPr anchor="ctr"/>
                </a:tc>
                <a:extLst>
                  <a:ext uri="{0D108BD9-81ED-4DB2-BD59-A6C34878D82A}">
                    <a16:rowId xmlns:a16="http://schemas.microsoft.com/office/drawing/2014/main" val="3007537452"/>
                  </a:ext>
                </a:extLst>
              </a:tr>
              <a:tr h="370840">
                <a:tc>
                  <a:txBody>
                    <a:bodyPr/>
                    <a:lstStyle/>
                    <a:p>
                      <a:pPr algn="l"/>
                      <a:r>
                        <a:rPr lang="en-GB" sz="2400" b="1" err="1">
                          <a:solidFill>
                            <a:schemeClr val="tx1"/>
                          </a:solidFill>
                        </a:rPr>
                        <a:t>Recoger</a:t>
                      </a:r>
                      <a:r>
                        <a:rPr lang="en-GB" sz="2400" b="1">
                          <a:solidFill>
                            <a:schemeClr val="tx1"/>
                          </a:solidFill>
                        </a:rPr>
                        <a:t>, entradas</a:t>
                      </a:r>
                    </a:p>
                  </a:txBody>
                  <a:tcPr anchor="ctr"/>
                </a:tc>
                <a:extLst>
                  <a:ext uri="{0D108BD9-81ED-4DB2-BD59-A6C34878D82A}">
                    <a16:rowId xmlns:a16="http://schemas.microsoft.com/office/drawing/2014/main" val="1704318598"/>
                  </a:ext>
                </a:extLst>
              </a:tr>
              <a:tr h="370840">
                <a:tc>
                  <a:txBody>
                    <a:bodyPr/>
                    <a:lstStyle/>
                    <a:p>
                      <a:pPr algn="l"/>
                      <a:r>
                        <a:rPr lang="en-GB" sz="2400" b="1" err="1">
                          <a:solidFill>
                            <a:schemeClr val="tx1"/>
                          </a:solidFill>
                        </a:rPr>
                        <a:t>Salir</a:t>
                      </a:r>
                      <a:r>
                        <a:rPr lang="en-GB" sz="2400" b="1">
                          <a:solidFill>
                            <a:schemeClr val="tx1"/>
                          </a:solidFill>
                        </a:rPr>
                        <a:t>, </a:t>
                      </a:r>
                      <a:r>
                        <a:rPr lang="en-GB" sz="2400" b="1" err="1">
                          <a:solidFill>
                            <a:schemeClr val="tx1"/>
                          </a:solidFill>
                        </a:rPr>
                        <a:t>el</a:t>
                      </a:r>
                      <a:r>
                        <a:rPr lang="en-GB" sz="2400" b="1">
                          <a:solidFill>
                            <a:schemeClr val="tx1"/>
                          </a:solidFill>
                        </a:rPr>
                        <a:t> fin de </a:t>
                      </a:r>
                      <a:r>
                        <a:rPr lang="en-GB" sz="2400" b="1" err="1">
                          <a:solidFill>
                            <a:schemeClr val="tx1"/>
                          </a:solidFill>
                        </a:rPr>
                        <a:t>semana</a:t>
                      </a:r>
                      <a:endParaRPr lang="en-GB" sz="2400" b="1">
                        <a:solidFill>
                          <a:schemeClr val="tx1"/>
                        </a:solidFill>
                      </a:endParaRPr>
                    </a:p>
                  </a:txBody>
                  <a:tcPr anchor="ctr"/>
                </a:tc>
                <a:extLst>
                  <a:ext uri="{0D108BD9-81ED-4DB2-BD59-A6C34878D82A}">
                    <a16:rowId xmlns:a16="http://schemas.microsoft.com/office/drawing/2014/main" val="1051010701"/>
                  </a:ext>
                </a:extLst>
              </a:tr>
              <a:tr h="370840">
                <a:tc>
                  <a:txBody>
                    <a:bodyPr/>
                    <a:lstStyle/>
                    <a:p>
                      <a:pPr algn="l"/>
                      <a:r>
                        <a:rPr lang="en-GB" sz="2400" b="1" err="1">
                          <a:solidFill>
                            <a:schemeClr val="tx1"/>
                          </a:solidFill>
                        </a:rPr>
                        <a:t>Aprender</a:t>
                      </a:r>
                      <a:r>
                        <a:rPr lang="en-GB" sz="2400" b="1">
                          <a:solidFill>
                            <a:schemeClr val="tx1"/>
                          </a:solidFill>
                        </a:rPr>
                        <a:t>, chino</a:t>
                      </a:r>
                    </a:p>
                  </a:txBody>
                  <a:tcPr anchor="ctr"/>
                </a:tc>
                <a:extLst>
                  <a:ext uri="{0D108BD9-81ED-4DB2-BD59-A6C34878D82A}">
                    <a16:rowId xmlns:a16="http://schemas.microsoft.com/office/drawing/2014/main" val="404569138"/>
                  </a:ext>
                </a:extLst>
              </a:tr>
              <a:tr h="140250">
                <a:tc>
                  <a:txBody>
                    <a:bodyPr/>
                    <a:lstStyle/>
                    <a:p>
                      <a:pPr algn="l"/>
                      <a:r>
                        <a:rPr lang="en-GB" sz="2400" b="1" err="1">
                          <a:solidFill>
                            <a:schemeClr val="tx1"/>
                          </a:solidFill>
                        </a:rPr>
                        <a:t>Decidir</a:t>
                      </a:r>
                      <a:r>
                        <a:rPr lang="en-GB" sz="2400" b="1">
                          <a:solidFill>
                            <a:schemeClr val="tx1"/>
                          </a:solidFill>
                        </a:rPr>
                        <a:t>, </a:t>
                      </a:r>
                      <a:r>
                        <a:rPr lang="en-GB" sz="2400" b="1" err="1">
                          <a:solidFill>
                            <a:schemeClr val="tx1"/>
                          </a:solidFill>
                        </a:rPr>
                        <a:t>estudiar</a:t>
                      </a:r>
                      <a:endParaRPr lang="en-GB" sz="2400" b="1">
                        <a:solidFill>
                          <a:schemeClr val="tx1"/>
                        </a:solidFill>
                      </a:endParaRPr>
                    </a:p>
                  </a:txBody>
                  <a:tcPr anchor="ctr"/>
                </a:tc>
                <a:extLst>
                  <a:ext uri="{0D108BD9-81ED-4DB2-BD59-A6C34878D82A}">
                    <a16:rowId xmlns:a16="http://schemas.microsoft.com/office/drawing/2014/main" val="1579046393"/>
                  </a:ext>
                </a:extLst>
              </a:tr>
            </a:tbl>
          </a:graphicData>
        </a:graphic>
      </p:graphicFrame>
      <p:sp>
        <p:nvSpPr>
          <p:cNvPr id="18" name="TextBox 17">
            <a:extLst>
              <a:ext uri="{FF2B5EF4-FFF2-40B4-BE49-F238E27FC236}">
                <a16:creationId xmlns:a16="http://schemas.microsoft.com/office/drawing/2014/main" id="{7B3B62E7-8638-B86D-91A2-5C1EE77F1DF7}"/>
              </a:ext>
            </a:extLst>
          </p:cNvPr>
          <p:cNvSpPr txBox="1"/>
          <p:nvPr/>
        </p:nvSpPr>
        <p:spPr>
          <a:xfrm>
            <a:off x="352425" y="1264011"/>
            <a:ext cx="6581775" cy="461665"/>
          </a:xfrm>
          <a:prstGeom prst="rect">
            <a:avLst/>
          </a:prstGeom>
          <a:noFill/>
        </p:spPr>
        <p:txBody>
          <a:bodyPr wrap="square" rtlCol="0">
            <a:spAutoFit/>
          </a:bodyPr>
          <a:lstStyle/>
          <a:p>
            <a:r>
              <a:rPr lang="en-GB" sz="2400" b="1" err="1"/>
              <a:t>Ahora</a:t>
            </a:r>
            <a:r>
              <a:rPr lang="en-GB" sz="2400" b="1"/>
              <a:t> escribe las </a:t>
            </a:r>
            <a:r>
              <a:rPr lang="en-GB" sz="2400" b="1" err="1"/>
              <a:t>preguntas</a:t>
            </a:r>
            <a:r>
              <a:rPr lang="en-GB" sz="2400" b="1"/>
              <a:t> </a:t>
            </a:r>
            <a:r>
              <a:rPr lang="en-GB" sz="2400" b="1" err="1"/>
              <a:t>en</a:t>
            </a:r>
            <a:r>
              <a:rPr lang="en-GB" sz="2400" b="1"/>
              <a:t> </a:t>
            </a:r>
            <a:r>
              <a:rPr lang="en-GB" sz="2400" b="1" err="1"/>
              <a:t>español</a:t>
            </a:r>
            <a:r>
              <a:rPr lang="en-GB" sz="2400" b="1"/>
              <a:t>. </a:t>
            </a:r>
          </a:p>
        </p:txBody>
      </p:sp>
    </p:spTree>
    <p:extLst>
      <p:ext uri="{BB962C8B-B14F-4D97-AF65-F5344CB8AC3E}">
        <p14:creationId xmlns:p14="http://schemas.microsoft.com/office/powerpoint/2010/main" val="22067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Respuestas</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escribir</a:t>
            </a:r>
          </a:p>
        </p:txBody>
      </p:sp>
      <p:graphicFrame>
        <p:nvGraphicFramePr>
          <p:cNvPr id="3" name="Table 2"/>
          <p:cNvGraphicFramePr>
            <a:graphicFrameLocks noGrp="1"/>
          </p:cNvGraphicFramePr>
          <p:nvPr>
            <p:extLst>
              <p:ext uri="{D42A27DB-BD31-4B8C-83A1-F6EECF244321}">
                <p14:modId xmlns:p14="http://schemas.microsoft.com/office/powerpoint/2010/main" val="3070947573"/>
              </p:ext>
            </p:extLst>
          </p:nvPr>
        </p:nvGraphicFramePr>
        <p:xfrm>
          <a:off x="228909" y="1899246"/>
          <a:ext cx="11699234" cy="3977391"/>
        </p:xfrm>
        <a:graphic>
          <a:graphicData uri="http://schemas.openxmlformats.org/drawingml/2006/table">
            <a:tbl>
              <a:tblPr firstRow="1" bandRow="1">
                <a:tableStyleId>{8A107856-5554-42FB-B03E-39F5DBC370BA}</a:tableStyleId>
              </a:tblPr>
              <a:tblGrid>
                <a:gridCol w="519236">
                  <a:extLst>
                    <a:ext uri="{9D8B030D-6E8A-4147-A177-3AD203B41FA5}">
                      <a16:colId xmlns:a16="http://schemas.microsoft.com/office/drawing/2014/main" val="2645883835"/>
                    </a:ext>
                  </a:extLst>
                </a:gridCol>
                <a:gridCol w="5589999">
                  <a:extLst>
                    <a:ext uri="{9D8B030D-6E8A-4147-A177-3AD203B41FA5}">
                      <a16:colId xmlns:a16="http://schemas.microsoft.com/office/drawing/2014/main" val="4232053422"/>
                    </a:ext>
                  </a:extLst>
                </a:gridCol>
                <a:gridCol w="5589999">
                  <a:extLst>
                    <a:ext uri="{9D8B030D-6E8A-4147-A177-3AD203B41FA5}">
                      <a16:colId xmlns:a16="http://schemas.microsoft.com/office/drawing/2014/main" val="236763528"/>
                    </a:ext>
                  </a:extLst>
                </a:gridCol>
              </a:tblGrid>
              <a:tr h="624549">
                <a:tc>
                  <a:txBody>
                    <a:bodyPr/>
                    <a:lstStyle/>
                    <a:p>
                      <a:pPr algn="l"/>
                      <a:endParaRPr lang="en-GB" sz="3200" b="0">
                        <a:solidFill>
                          <a:schemeClr val="tx1"/>
                        </a:solidFill>
                      </a:endParaRPr>
                    </a:p>
                  </a:txBody>
                  <a:tcPr/>
                </a:tc>
                <a:tc>
                  <a:txBody>
                    <a:bodyPr/>
                    <a:lstStyle/>
                    <a:p>
                      <a:pPr algn="ctr"/>
                      <a:r>
                        <a:rPr lang="en-GB" sz="2200" b="1">
                          <a:solidFill>
                            <a:schemeClr val="tx1"/>
                          </a:solidFill>
                        </a:rPr>
                        <a:t>En </a:t>
                      </a:r>
                      <a:r>
                        <a:rPr lang="en-GB" sz="2200" b="1" err="1">
                          <a:solidFill>
                            <a:schemeClr val="tx1"/>
                          </a:solidFill>
                        </a:rPr>
                        <a:t>español</a:t>
                      </a:r>
                      <a:endParaRPr lang="en-GB" sz="2200" b="1">
                        <a:solidFill>
                          <a:schemeClr val="tx1"/>
                        </a:solidFill>
                      </a:endParaRPr>
                    </a:p>
                  </a:txBody>
                  <a:tcPr anchor="ctr"/>
                </a:tc>
                <a:tc>
                  <a:txBody>
                    <a:bodyPr/>
                    <a:lstStyle/>
                    <a:p>
                      <a:pPr algn="ctr"/>
                      <a:r>
                        <a:rPr lang="en-GB" sz="2200" b="1">
                          <a:solidFill>
                            <a:schemeClr val="tx1"/>
                          </a:solidFill>
                        </a:rPr>
                        <a:t>En inglés</a:t>
                      </a:r>
                    </a:p>
                  </a:txBody>
                  <a:tcPr anchor="ctr"/>
                </a:tc>
                <a:extLst>
                  <a:ext uri="{0D108BD9-81ED-4DB2-BD59-A6C34878D82A}">
                    <a16:rowId xmlns:a16="http://schemas.microsoft.com/office/drawing/2014/main" val="667009519"/>
                  </a:ext>
                </a:extLst>
              </a:tr>
              <a:tr h="558807">
                <a:tc>
                  <a:txBody>
                    <a:bodyPr/>
                    <a:lstStyle/>
                    <a:p>
                      <a:pPr algn="l"/>
                      <a:r>
                        <a:rPr lang="en-GB" sz="2800" b="1">
                          <a:solidFill>
                            <a:schemeClr val="tx1"/>
                          </a:solidFill>
                        </a:rPr>
                        <a:t>1</a:t>
                      </a:r>
                    </a:p>
                  </a:txBody>
                  <a:tcPr/>
                </a:tc>
                <a:tc>
                  <a:txBody>
                    <a:bodyPr/>
                    <a:lstStyle/>
                    <a:p>
                      <a:pPr algn="l"/>
                      <a:r>
                        <a:rPr lang="en-GB" sz="2200" b="1">
                          <a:solidFill>
                            <a:schemeClr val="tx1"/>
                          </a:solidFill>
                        </a:rPr>
                        <a:t>¿</a:t>
                      </a:r>
                      <a:r>
                        <a:rPr lang="en-GB" sz="2200" b="1" err="1">
                          <a:solidFill>
                            <a:schemeClr val="tx1"/>
                          </a:solidFill>
                        </a:rPr>
                        <a:t>Cómo</a:t>
                      </a:r>
                      <a:r>
                        <a:rPr lang="en-GB" sz="2200" b="1">
                          <a:solidFill>
                            <a:schemeClr val="tx1"/>
                          </a:solidFill>
                        </a:rPr>
                        <a:t> </a:t>
                      </a:r>
                      <a:r>
                        <a:rPr lang="en-GB" sz="2200" b="1" err="1">
                          <a:solidFill>
                            <a:schemeClr val="tx1"/>
                          </a:solidFill>
                        </a:rPr>
                        <a:t>subes</a:t>
                      </a:r>
                      <a:r>
                        <a:rPr lang="en-GB" sz="2200" b="1">
                          <a:solidFill>
                            <a:schemeClr val="tx1"/>
                          </a:solidFill>
                        </a:rPr>
                        <a:t> la </a:t>
                      </a:r>
                      <a:r>
                        <a:rPr lang="en-GB" sz="2200" b="1" err="1">
                          <a:solidFill>
                            <a:schemeClr val="tx1"/>
                          </a:solidFill>
                        </a:rPr>
                        <a:t>montaña</a:t>
                      </a:r>
                      <a:r>
                        <a:rPr lang="en-GB" sz="2200" b="1">
                          <a:solidFill>
                            <a:schemeClr val="tx1"/>
                          </a:solidFill>
                        </a:rPr>
                        <a:t>?</a:t>
                      </a:r>
                    </a:p>
                  </a:txBody>
                  <a:tcPr anchor="ctr"/>
                </a:tc>
                <a:tc>
                  <a:txBody>
                    <a:bodyPr/>
                    <a:lstStyle/>
                    <a:p>
                      <a:pPr algn="l"/>
                      <a:endParaRPr lang="en-GB" sz="2200" b="0">
                        <a:solidFill>
                          <a:schemeClr val="tx1"/>
                        </a:solidFill>
                      </a:endParaRPr>
                    </a:p>
                  </a:txBody>
                  <a:tcPr anchor="ctr"/>
                </a:tc>
                <a:extLst>
                  <a:ext uri="{0D108BD9-81ED-4DB2-BD59-A6C34878D82A}">
                    <a16:rowId xmlns:a16="http://schemas.microsoft.com/office/drawing/2014/main" val="818132342"/>
                  </a:ext>
                </a:extLst>
              </a:tr>
              <a:tr h="558807">
                <a:tc>
                  <a:txBody>
                    <a:bodyPr/>
                    <a:lstStyle/>
                    <a:p>
                      <a:pPr algn="l"/>
                      <a:r>
                        <a:rPr lang="en-GB" sz="2800" b="1">
                          <a:solidFill>
                            <a:schemeClr val="tx1"/>
                          </a:solidFill>
                        </a:rPr>
                        <a:t>2</a:t>
                      </a:r>
                    </a:p>
                  </a:txBody>
                  <a:tcPr/>
                </a:tc>
                <a:tc>
                  <a:txBody>
                    <a:bodyPr/>
                    <a:lstStyle/>
                    <a:p>
                      <a:pPr algn="l"/>
                      <a:r>
                        <a:rPr lang="en-GB" sz="2200" b="1">
                          <a:solidFill>
                            <a:schemeClr val="tx1"/>
                          </a:solidFill>
                        </a:rPr>
                        <a:t>¿Qué </a:t>
                      </a:r>
                      <a:r>
                        <a:rPr lang="en-GB" sz="2200" b="1" err="1">
                          <a:solidFill>
                            <a:schemeClr val="tx1"/>
                          </a:solidFill>
                        </a:rPr>
                        <a:t>decidiste</a:t>
                      </a:r>
                      <a:r>
                        <a:rPr lang="en-GB" sz="2200" b="1">
                          <a:solidFill>
                            <a:schemeClr val="tx1"/>
                          </a:solidFill>
                        </a:rPr>
                        <a:t> </a:t>
                      </a:r>
                      <a:r>
                        <a:rPr lang="en-GB" sz="2200" b="1" err="1">
                          <a:solidFill>
                            <a:schemeClr val="tx1"/>
                          </a:solidFill>
                        </a:rPr>
                        <a:t>hacer</a:t>
                      </a:r>
                      <a:r>
                        <a:rPr lang="en-GB" sz="2200" b="1">
                          <a:solidFill>
                            <a:schemeClr val="tx1"/>
                          </a:solidFill>
                        </a:rPr>
                        <a:t> en </a:t>
                      </a:r>
                      <a:r>
                        <a:rPr lang="en-GB" sz="2200" b="1" err="1">
                          <a:solidFill>
                            <a:schemeClr val="tx1"/>
                          </a:solidFill>
                        </a:rPr>
                        <a:t>verano</a:t>
                      </a:r>
                      <a:r>
                        <a:rPr lang="en-GB" sz="2200" b="1">
                          <a:solidFill>
                            <a:schemeClr val="tx1"/>
                          </a:solidFill>
                        </a:rPr>
                        <a:t>?</a:t>
                      </a:r>
                    </a:p>
                  </a:txBody>
                  <a:tcPr anchor="ctr"/>
                </a:tc>
                <a:tc>
                  <a:txBody>
                    <a:bodyPr/>
                    <a:lstStyle/>
                    <a:p>
                      <a:pPr algn="l"/>
                      <a:endParaRPr lang="en-GB" sz="2200" b="0">
                        <a:solidFill>
                          <a:schemeClr val="tx1"/>
                        </a:solidFill>
                      </a:endParaRPr>
                    </a:p>
                  </a:txBody>
                  <a:tcPr anchor="ctr"/>
                </a:tc>
                <a:extLst>
                  <a:ext uri="{0D108BD9-81ED-4DB2-BD59-A6C34878D82A}">
                    <a16:rowId xmlns:a16="http://schemas.microsoft.com/office/drawing/2014/main" val="3007537452"/>
                  </a:ext>
                </a:extLst>
              </a:tr>
              <a:tr h="558807">
                <a:tc>
                  <a:txBody>
                    <a:bodyPr/>
                    <a:lstStyle/>
                    <a:p>
                      <a:pPr algn="l"/>
                      <a:r>
                        <a:rPr lang="en-GB" sz="2800" b="1">
                          <a:solidFill>
                            <a:schemeClr val="tx1"/>
                          </a:solidFill>
                        </a:rPr>
                        <a:t>3</a:t>
                      </a:r>
                    </a:p>
                  </a:txBody>
                  <a:tcPr/>
                </a:tc>
                <a:tc>
                  <a:txBody>
                    <a:bodyPr/>
                    <a:lstStyle/>
                    <a:p>
                      <a:pPr algn="l"/>
                      <a:r>
                        <a:rPr lang="en-GB" sz="2200" b="1">
                          <a:solidFill>
                            <a:schemeClr val="tx1"/>
                          </a:solidFill>
                        </a:rPr>
                        <a:t>¿Cuándo </a:t>
                      </a:r>
                      <a:r>
                        <a:rPr lang="en-GB" sz="2200" b="1" err="1">
                          <a:solidFill>
                            <a:schemeClr val="tx1"/>
                          </a:solidFill>
                        </a:rPr>
                        <a:t>recogiste</a:t>
                      </a:r>
                      <a:r>
                        <a:rPr lang="en-GB" sz="2200" b="1">
                          <a:solidFill>
                            <a:schemeClr val="tx1"/>
                          </a:solidFill>
                        </a:rPr>
                        <a:t> las entradas?</a:t>
                      </a:r>
                    </a:p>
                  </a:txBody>
                  <a:tcPr anchor="ctr"/>
                </a:tc>
                <a:tc>
                  <a:txBody>
                    <a:bodyPr/>
                    <a:lstStyle/>
                    <a:p>
                      <a:pPr algn="l"/>
                      <a:endParaRPr lang="en-GB" sz="2200" b="0">
                        <a:solidFill>
                          <a:schemeClr val="tx1"/>
                        </a:solidFill>
                      </a:endParaRPr>
                    </a:p>
                  </a:txBody>
                  <a:tcPr anchor="ctr"/>
                </a:tc>
                <a:extLst>
                  <a:ext uri="{0D108BD9-81ED-4DB2-BD59-A6C34878D82A}">
                    <a16:rowId xmlns:a16="http://schemas.microsoft.com/office/drawing/2014/main" val="1704318598"/>
                  </a:ext>
                </a:extLst>
              </a:tr>
              <a:tr h="558807">
                <a:tc>
                  <a:txBody>
                    <a:bodyPr/>
                    <a:lstStyle/>
                    <a:p>
                      <a:pPr algn="l"/>
                      <a:r>
                        <a:rPr lang="en-GB" sz="2800" b="1">
                          <a:solidFill>
                            <a:schemeClr val="tx1"/>
                          </a:solidFill>
                        </a:rPr>
                        <a:t>4</a:t>
                      </a:r>
                    </a:p>
                  </a:txBody>
                  <a:tcPr/>
                </a:tc>
                <a:tc>
                  <a:txBody>
                    <a:bodyPr/>
                    <a:lstStyle/>
                    <a:p>
                      <a:pPr algn="l"/>
                      <a:r>
                        <a:rPr lang="en-GB" sz="2200" b="1">
                          <a:solidFill>
                            <a:schemeClr val="tx1"/>
                          </a:solidFill>
                        </a:rPr>
                        <a:t>¿</a:t>
                      </a:r>
                      <a:r>
                        <a:rPr lang="en-GB" sz="2200" b="1" err="1">
                          <a:solidFill>
                            <a:schemeClr val="tx1"/>
                          </a:solidFill>
                        </a:rPr>
                        <a:t>Dónde</a:t>
                      </a:r>
                      <a:r>
                        <a:rPr lang="en-GB" sz="2200" b="1">
                          <a:solidFill>
                            <a:schemeClr val="tx1"/>
                          </a:solidFill>
                        </a:rPr>
                        <a:t> sales el fin de semana?</a:t>
                      </a:r>
                    </a:p>
                  </a:txBody>
                  <a:tcPr anchor="ctr"/>
                </a:tc>
                <a:tc>
                  <a:txBody>
                    <a:bodyPr/>
                    <a:lstStyle/>
                    <a:p>
                      <a:pPr algn="l"/>
                      <a:endParaRPr lang="en-GB" sz="2200" b="0">
                        <a:solidFill>
                          <a:schemeClr val="tx1"/>
                        </a:solidFill>
                      </a:endParaRPr>
                    </a:p>
                  </a:txBody>
                  <a:tcPr anchor="ctr"/>
                </a:tc>
                <a:extLst>
                  <a:ext uri="{0D108BD9-81ED-4DB2-BD59-A6C34878D82A}">
                    <a16:rowId xmlns:a16="http://schemas.microsoft.com/office/drawing/2014/main" val="1051010701"/>
                  </a:ext>
                </a:extLst>
              </a:tr>
              <a:tr h="558807">
                <a:tc>
                  <a:txBody>
                    <a:bodyPr/>
                    <a:lstStyle/>
                    <a:p>
                      <a:pPr algn="l"/>
                      <a:r>
                        <a:rPr lang="en-GB" sz="2800" b="1">
                          <a:solidFill>
                            <a:schemeClr val="tx1"/>
                          </a:solidFill>
                        </a:rPr>
                        <a:t>5</a:t>
                      </a:r>
                    </a:p>
                  </a:txBody>
                  <a:tcPr/>
                </a:tc>
                <a:tc>
                  <a:txBody>
                    <a:bodyPr/>
                    <a:lstStyle/>
                    <a:p>
                      <a:pPr algn="l"/>
                      <a:r>
                        <a:rPr lang="en-GB" sz="2200" b="1">
                          <a:solidFill>
                            <a:schemeClr val="tx1"/>
                          </a:solidFill>
                        </a:rPr>
                        <a:t>¿Por </a:t>
                      </a:r>
                      <a:r>
                        <a:rPr lang="en-GB" sz="2200" b="1" err="1">
                          <a:solidFill>
                            <a:schemeClr val="tx1"/>
                          </a:solidFill>
                        </a:rPr>
                        <a:t>qué</a:t>
                      </a:r>
                      <a:r>
                        <a:rPr lang="en-GB" sz="2200" b="1">
                          <a:solidFill>
                            <a:schemeClr val="tx1"/>
                          </a:solidFill>
                        </a:rPr>
                        <a:t> </a:t>
                      </a:r>
                      <a:r>
                        <a:rPr lang="en-GB" sz="2200" b="1" err="1">
                          <a:solidFill>
                            <a:schemeClr val="tx1"/>
                          </a:solidFill>
                        </a:rPr>
                        <a:t>aprendes</a:t>
                      </a:r>
                      <a:r>
                        <a:rPr lang="en-GB" sz="2200" b="1">
                          <a:solidFill>
                            <a:schemeClr val="tx1"/>
                          </a:solidFill>
                        </a:rPr>
                        <a:t> chino?</a:t>
                      </a:r>
                    </a:p>
                  </a:txBody>
                  <a:tcPr anchor="ctr"/>
                </a:tc>
                <a:tc>
                  <a:txBody>
                    <a:bodyPr/>
                    <a:lstStyle/>
                    <a:p>
                      <a:pPr algn="l"/>
                      <a:endParaRPr lang="en-GB" sz="2200" b="0">
                        <a:solidFill>
                          <a:schemeClr val="tx1"/>
                        </a:solidFill>
                      </a:endParaRPr>
                    </a:p>
                  </a:txBody>
                  <a:tcPr anchor="ctr"/>
                </a:tc>
                <a:extLst>
                  <a:ext uri="{0D108BD9-81ED-4DB2-BD59-A6C34878D82A}">
                    <a16:rowId xmlns:a16="http://schemas.microsoft.com/office/drawing/2014/main" val="404569138"/>
                  </a:ext>
                </a:extLst>
              </a:tr>
              <a:tr h="558807">
                <a:tc>
                  <a:txBody>
                    <a:bodyPr/>
                    <a:lstStyle/>
                    <a:p>
                      <a:pPr algn="l"/>
                      <a:r>
                        <a:rPr lang="en-GB" sz="2800" b="1">
                          <a:solidFill>
                            <a:schemeClr val="tx1"/>
                          </a:solidFill>
                        </a:rPr>
                        <a:t>6</a:t>
                      </a:r>
                    </a:p>
                  </a:txBody>
                  <a:tcPr/>
                </a:tc>
                <a:tc>
                  <a:txBody>
                    <a:bodyPr/>
                    <a:lstStyle/>
                    <a:p>
                      <a:pPr algn="l"/>
                      <a:r>
                        <a:rPr lang="en-GB" sz="2200" b="1">
                          <a:solidFill>
                            <a:schemeClr val="tx1"/>
                          </a:solidFill>
                        </a:rPr>
                        <a:t>¿Cuál </a:t>
                      </a:r>
                      <a:r>
                        <a:rPr lang="en-GB" sz="2200" b="1" err="1">
                          <a:solidFill>
                            <a:schemeClr val="tx1"/>
                          </a:solidFill>
                        </a:rPr>
                        <a:t>decidiste</a:t>
                      </a:r>
                      <a:r>
                        <a:rPr lang="en-GB" sz="2200" b="1">
                          <a:solidFill>
                            <a:schemeClr val="tx1"/>
                          </a:solidFill>
                        </a:rPr>
                        <a:t> </a:t>
                      </a:r>
                      <a:r>
                        <a:rPr lang="en-GB" sz="2200" b="1" err="1">
                          <a:solidFill>
                            <a:schemeClr val="tx1"/>
                          </a:solidFill>
                        </a:rPr>
                        <a:t>estudiar</a:t>
                      </a:r>
                      <a:r>
                        <a:rPr lang="en-GB" sz="2200" b="1">
                          <a:solidFill>
                            <a:schemeClr val="tx1"/>
                          </a:solidFill>
                        </a:rPr>
                        <a:t>?</a:t>
                      </a:r>
                    </a:p>
                  </a:txBody>
                  <a:tcPr anchor="ctr"/>
                </a:tc>
                <a:tc>
                  <a:txBody>
                    <a:bodyPr/>
                    <a:lstStyle/>
                    <a:p>
                      <a:pPr algn="l"/>
                      <a:endParaRPr lang="en-GB" sz="2200" b="0">
                        <a:solidFill>
                          <a:schemeClr val="tx1"/>
                        </a:solidFill>
                      </a:endParaRPr>
                    </a:p>
                  </a:txBody>
                  <a:tcPr anchor="ctr"/>
                </a:tc>
                <a:extLst>
                  <a:ext uri="{0D108BD9-81ED-4DB2-BD59-A6C34878D82A}">
                    <a16:rowId xmlns:a16="http://schemas.microsoft.com/office/drawing/2014/main" val="1579046393"/>
                  </a:ext>
                </a:extLst>
              </a:tr>
            </a:tbl>
          </a:graphicData>
        </a:graphic>
      </p:graphicFrame>
      <p:pic>
        <p:nvPicPr>
          <p:cNvPr id="17" name="Imagen 16">
            <a:extLst>
              <a:ext uri="{FF2B5EF4-FFF2-40B4-BE49-F238E27FC236}">
                <a16:creationId xmlns:a16="http://schemas.microsoft.com/office/drawing/2014/main" id="{B1585B82-92E9-9644-9A02-A9C39B0925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5363" y="299613"/>
            <a:ext cx="1576068" cy="1255299"/>
          </a:xfrm>
          <a:prstGeom prst="rect">
            <a:avLst/>
          </a:prstGeom>
        </p:spPr>
      </p:pic>
      <p:sp>
        <p:nvSpPr>
          <p:cNvPr id="6" name="Rectangle 5"/>
          <p:cNvSpPr/>
          <p:nvPr/>
        </p:nvSpPr>
        <p:spPr>
          <a:xfrm>
            <a:off x="6380765" y="2602731"/>
            <a:ext cx="439575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entury Gothic" panose="020F0302020204030204"/>
                <a:ea typeface="+mn-ea"/>
                <a:cs typeface="+mn-cs"/>
              </a:rPr>
              <a:t>How do you go up the mountain?</a:t>
            </a:r>
          </a:p>
        </p:txBody>
      </p:sp>
      <p:sp>
        <p:nvSpPr>
          <p:cNvPr id="7" name="Rectangle 6"/>
          <p:cNvSpPr/>
          <p:nvPr/>
        </p:nvSpPr>
        <p:spPr>
          <a:xfrm>
            <a:off x="6351110" y="3173409"/>
            <a:ext cx="505298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entury Gothic" panose="020F0302020204030204"/>
                <a:ea typeface="+mn-ea"/>
                <a:cs typeface="+mn-cs"/>
              </a:rPr>
              <a:t>What did you decide to do in summer?</a:t>
            </a:r>
          </a:p>
        </p:txBody>
      </p:sp>
      <p:sp>
        <p:nvSpPr>
          <p:cNvPr id="8" name="Rectangle 7"/>
          <p:cNvSpPr/>
          <p:nvPr/>
        </p:nvSpPr>
        <p:spPr>
          <a:xfrm>
            <a:off x="6380765" y="3723655"/>
            <a:ext cx="433644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entury Gothic" panose="020F0302020204030204"/>
                <a:ea typeface="+mn-ea"/>
                <a:cs typeface="+mn-cs"/>
              </a:rPr>
              <a:t>When did you collect the tickets?</a:t>
            </a:r>
          </a:p>
        </p:txBody>
      </p:sp>
      <p:sp>
        <p:nvSpPr>
          <p:cNvPr id="9" name="Rectangle 8"/>
          <p:cNvSpPr/>
          <p:nvPr/>
        </p:nvSpPr>
        <p:spPr>
          <a:xfrm>
            <a:off x="6380765" y="4273901"/>
            <a:ext cx="504978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entury Gothic" panose="020F0302020204030204"/>
                <a:ea typeface="+mn-ea"/>
                <a:cs typeface="+mn-cs"/>
              </a:rPr>
              <a:t>Where do you go out at the weekend?</a:t>
            </a:r>
          </a:p>
        </p:txBody>
      </p:sp>
      <p:sp>
        <p:nvSpPr>
          <p:cNvPr id="10" name="Rectangle 9"/>
          <p:cNvSpPr/>
          <p:nvPr/>
        </p:nvSpPr>
        <p:spPr>
          <a:xfrm>
            <a:off x="6380765" y="4808683"/>
            <a:ext cx="360066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entury Gothic" panose="020F0302020204030204"/>
                <a:ea typeface="+mn-ea"/>
                <a:cs typeface="+mn-cs"/>
              </a:rPr>
              <a:t>Why do you learn Chinese?</a:t>
            </a:r>
          </a:p>
        </p:txBody>
      </p:sp>
      <p:sp>
        <p:nvSpPr>
          <p:cNvPr id="11" name="Rectangle 10"/>
          <p:cNvSpPr/>
          <p:nvPr/>
        </p:nvSpPr>
        <p:spPr>
          <a:xfrm>
            <a:off x="6380765" y="5379361"/>
            <a:ext cx="414889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entury Gothic" panose="020F0302020204030204"/>
                <a:ea typeface="+mn-ea"/>
                <a:cs typeface="+mn-cs"/>
              </a:rPr>
              <a:t>Which did you decide to study?</a:t>
            </a:r>
          </a:p>
        </p:txBody>
      </p:sp>
    </p:spTree>
    <p:extLst>
      <p:ext uri="{BB962C8B-B14F-4D97-AF65-F5344CB8AC3E}">
        <p14:creationId xmlns:p14="http://schemas.microsoft.com/office/powerpoint/2010/main" val="27736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D7054004-D91F-44A0-BC5F-8D0E834972A3}"/>
              </a:ext>
            </a:extLst>
          </p:cNvPr>
          <p:cNvSpPr>
            <a:spLocks noGrp="1"/>
          </p:cNvSpPr>
          <p:nvPr>
            <p:ph type="title"/>
          </p:nvPr>
        </p:nvSpPr>
        <p:spPr>
          <a:xfrm>
            <a:off x="0" y="213557"/>
            <a:ext cx="2492188" cy="647577"/>
          </a:xfrm>
        </p:spPr>
        <p:txBody>
          <a:bodyPr>
            <a:normAutofit/>
          </a:bodyPr>
          <a:lstStyle/>
          <a:p>
            <a:r>
              <a:rPr lang="en-GB" sz="3600" b="1" dirty="0" err="1">
                <a:solidFill>
                  <a:schemeClr val="bg1"/>
                </a:solidFill>
              </a:rPr>
              <a:t>Deberes</a:t>
            </a:r>
            <a:endParaRPr lang="en-GB" sz="3600" b="1" dirty="0">
              <a:solidFill>
                <a:schemeClr val="bg1"/>
              </a:solidFill>
            </a:endParaRPr>
          </a:p>
        </p:txBody>
      </p:sp>
      <p:sp>
        <p:nvSpPr>
          <p:cNvPr id="3" name="TextBox 2">
            <a:extLst>
              <a:ext uri="{FF2B5EF4-FFF2-40B4-BE49-F238E27FC236}">
                <a16:creationId xmlns:a16="http://schemas.microsoft.com/office/drawing/2014/main" id="{460DF8D2-68FD-4381-BCA5-55DDF56097FA}"/>
              </a:ext>
            </a:extLst>
          </p:cNvPr>
          <p:cNvSpPr txBox="1"/>
          <p:nvPr/>
        </p:nvSpPr>
        <p:spPr>
          <a:xfrm>
            <a:off x="0" y="1179265"/>
            <a:ext cx="975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Vocabulary Learning Homework</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(Y8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Term 1.2, Week 3)</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descr="A blue cartoon face with orange headphones&#10;&#10;Description automatically generated">
            <a:extLst>
              <a:ext uri="{FF2B5EF4-FFF2-40B4-BE49-F238E27FC236}">
                <a16:creationId xmlns:a16="http://schemas.microsoft.com/office/drawing/2014/main" id="{4770EEEF-88FB-4C07-A529-EFFC7E6B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200" y="89426"/>
            <a:ext cx="1143160" cy="1286054"/>
          </a:xfrm>
          <a:prstGeom prst="rect">
            <a:avLst/>
          </a:prstGeom>
        </p:spPr>
      </p:pic>
      <p:sp>
        <p:nvSpPr>
          <p:cNvPr id="8" name="TextBox 12">
            <a:extLst>
              <a:ext uri="{FF2B5EF4-FFF2-40B4-BE49-F238E27FC236}">
                <a16:creationId xmlns:a16="http://schemas.microsoft.com/office/drawing/2014/main" id="{6DCEA38E-A302-4C67-B09F-EABBA3DB0CD3}"/>
              </a:ext>
            </a:extLst>
          </p:cNvPr>
          <p:cNvSpPr txBox="1"/>
          <p:nvPr/>
        </p:nvSpPr>
        <p:spPr>
          <a:xfrm>
            <a:off x="175149" y="1919440"/>
            <a:ext cx="1088578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hlinkClick r:id="rId4"/>
              </a:rPr>
              <a:t>Audio file</a:t>
            </a: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0" name="TextBox 11">
            <a:extLst>
              <a:ext uri="{FF2B5EF4-FFF2-40B4-BE49-F238E27FC236}">
                <a16:creationId xmlns:a16="http://schemas.microsoft.com/office/drawing/2014/main" id="{4A81600A-B15D-493E-8A60-FC06485D6D05}"/>
              </a:ext>
            </a:extLst>
          </p:cNvPr>
          <p:cNvSpPr txBox="1"/>
          <p:nvPr/>
        </p:nvSpPr>
        <p:spPr>
          <a:xfrm>
            <a:off x="175149" y="3797490"/>
            <a:ext cx="1106680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hlinkClick r:id="rId5"/>
              </a:rPr>
              <a:t>Student worksheet</a:t>
            </a: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0C3E7A51-5848-4EAF-8DAD-F6BF5849E22C}"/>
              </a:ext>
            </a:extLst>
          </p:cNvPr>
          <p:cNvSpPr/>
          <p:nvPr/>
        </p:nvSpPr>
        <p:spPr>
          <a:xfrm>
            <a:off x="175149" y="5418637"/>
            <a:ext cx="920948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In addition, revisit:		Y8 Term 1.1 Week 7</a:t>
            </a:r>
            <a:b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b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Y8 Term 1.1 Week 2</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6934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Vocabulario</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9267825" y="258166"/>
            <a:ext cx="2660319"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a:solidFill>
                  <a:prstClr val="white"/>
                </a:solidFill>
                <a:latin typeface="Century Gothic" panose="020B0502020202020204" pitchFamily="34" charset="0"/>
              </a:rPr>
              <a:t>escuchar / escribir</a:t>
            </a:r>
          </a:p>
        </p:txBody>
      </p:sp>
      <p:graphicFrame>
        <p:nvGraphicFramePr>
          <p:cNvPr id="32" name="Table 31" descr="Table for exercises">
            <a:extLst>
              <a:ext uri="{FF2B5EF4-FFF2-40B4-BE49-F238E27FC236}">
                <a16:creationId xmlns:a16="http://schemas.microsoft.com/office/drawing/2014/main" id="{6F2B5ABC-C036-4840-BFC1-1BA6BED683A1}"/>
              </a:ext>
            </a:extLst>
          </p:cNvPr>
          <p:cNvGraphicFramePr>
            <a:graphicFrameLocks noGrp="1"/>
          </p:cNvGraphicFramePr>
          <p:nvPr/>
        </p:nvGraphicFramePr>
        <p:xfrm>
          <a:off x="767077" y="1578242"/>
          <a:ext cx="10461144" cy="4756499"/>
        </p:xfrm>
        <a:graphic>
          <a:graphicData uri="http://schemas.openxmlformats.org/drawingml/2006/table">
            <a:tbl>
              <a:tblPr firstRow="1" bandRow="1">
                <a:tableStyleId>{5940675A-B579-460E-94D1-54222C63F5DA}</a:tableStyleId>
              </a:tblPr>
              <a:tblGrid>
                <a:gridCol w="1154673">
                  <a:extLst>
                    <a:ext uri="{9D8B030D-6E8A-4147-A177-3AD203B41FA5}">
                      <a16:colId xmlns:a16="http://schemas.microsoft.com/office/drawing/2014/main" val="20000"/>
                    </a:ext>
                  </a:extLst>
                </a:gridCol>
                <a:gridCol w="4813691">
                  <a:extLst>
                    <a:ext uri="{9D8B030D-6E8A-4147-A177-3AD203B41FA5}">
                      <a16:colId xmlns:a16="http://schemas.microsoft.com/office/drawing/2014/main" val="2718503455"/>
                    </a:ext>
                  </a:extLst>
                </a:gridCol>
                <a:gridCol w="4492780">
                  <a:extLst>
                    <a:ext uri="{9D8B030D-6E8A-4147-A177-3AD203B41FA5}">
                      <a16:colId xmlns:a16="http://schemas.microsoft.com/office/drawing/2014/main" val="20001"/>
                    </a:ext>
                  </a:extLst>
                </a:gridCol>
              </a:tblGrid>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93973476"/>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31036484"/>
                  </a:ext>
                </a:extLst>
              </a:tr>
              <a:tr h="432409">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371441563"/>
                  </a:ext>
                </a:extLst>
              </a:tr>
            </a:tbl>
          </a:graphicData>
        </a:graphic>
      </p:graphicFrame>
      <p:sp>
        <p:nvSpPr>
          <p:cNvPr id="33" name="Action Button: Custom 3" descr="number 1">
            <a:hlinkClick r:id="" action="ppaction://noaction" highlightClick="1">
              <a:snd r:embed="rId3" name="empezar.wav"/>
            </a:hlinkClick>
            <a:extLst>
              <a:ext uri="{FF2B5EF4-FFF2-40B4-BE49-F238E27FC236}">
                <a16:creationId xmlns:a16="http://schemas.microsoft.com/office/drawing/2014/main" id="{223F0652-17A3-46BE-A31C-6B7A5359CDFB}"/>
              </a:ext>
            </a:extLst>
          </p:cNvPr>
          <p:cNvSpPr/>
          <p:nvPr/>
        </p:nvSpPr>
        <p:spPr>
          <a:xfrm>
            <a:off x="1027447" y="1589276"/>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1</a:t>
            </a:r>
          </a:p>
        </p:txBody>
      </p:sp>
      <p:sp>
        <p:nvSpPr>
          <p:cNvPr id="34" name="TextBox 33" descr="table content ">
            <a:extLst>
              <a:ext uri="{FF2B5EF4-FFF2-40B4-BE49-F238E27FC236}">
                <a16:creationId xmlns:a16="http://schemas.microsoft.com/office/drawing/2014/main" id="{CD3D06FD-8520-4241-8EC0-C88FFC5A474D}"/>
              </a:ext>
            </a:extLst>
          </p:cNvPr>
          <p:cNvSpPr txBox="1"/>
          <p:nvPr/>
        </p:nvSpPr>
        <p:spPr>
          <a:xfrm>
            <a:off x="1888321" y="1597338"/>
            <a:ext cx="47587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35" name="TextBox 34" descr="table content ">
            <a:extLst>
              <a:ext uri="{FF2B5EF4-FFF2-40B4-BE49-F238E27FC236}">
                <a16:creationId xmlns:a16="http://schemas.microsoft.com/office/drawing/2014/main" id="{D7F6C9C2-54D3-436A-85E2-69122AE28138}"/>
              </a:ext>
            </a:extLst>
          </p:cNvPr>
          <p:cNvSpPr txBox="1"/>
          <p:nvPr/>
        </p:nvSpPr>
        <p:spPr>
          <a:xfrm>
            <a:off x="6725505" y="1604483"/>
            <a:ext cx="4316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36" name="Action Button: Custom 30" descr="number 2">
            <a:hlinkClick r:id="" action="ppaction://noaction" highlightClick="1">
              <a:snd r:embed="rId4" name="terminar.wav"/>
            </a:hlinkClick>
            <a:extLst>
              <a:ext uri="{FF2B5EF4-FFF2-40B4-BE49-F238E27FC236}">
                <a16:creationId xmlns:a16="http://schemas.microsoft.com/office/drawing/2014/main" id="{EE658BDC-779D-4399-871A-E7022126A377}"/>
              </a:ext>
            </a:extLst>
          </p:cNvPr>
          <p:cNvSpPr/>
          <p:nvPr/>
        </p:nvSpPr>
        <p:spPr>
          <a:xfrm>
            <a:off x="1035971" y="2025695"/>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2</a:t>
            </a:r>
          </a:p>
        </p:txBody>
      </p:sp>
      <p:sp>
        <p:nvSpPr>
          <p:cNvPr id="37" name="TextBox 36" descr="table content ">
            <a:extLst>
              <a:ext uri="{FF2B5EF4-FFF2-40B4-BE49-F238E27FC236}">
                <a16:creationId xmlns:a16="http://schemas.microsoft.com/office/drawing/2014/main" id="{AC956B87-2C69-4E60-917C-6B84491CC16C}"/>
              </a:ext>
            </a:extLst>
          </p:cNvPr>
          <p:cNvSpPr txBox="1"/>
          <p:nvPr/>
        </p:nvSpPr>
        <p:spPr>
          <a:xfrm>
            <a:off x="1927554" y="2105933"/>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38" name="TextBox 37" descr="table content ">
            <a:extLst>
              <a:ext uri="{FF2B5EF4-FFF2-40B4-BE49-F238E27FC236}">
                <a16:creationId xmlns:a16="http://schemas.microsoft.com/office/drawing/2014/main" id="{9CB20C0B-D92E-4C11-AAE4-88C61F7C9FCE}"/>
              </a:ext>
            </a:extLst>
          </p:cNvPr>
          <p:cNvSpPr txBox="1"/>
          <p:nvPr/>
        </p:nvSpPr>
        <p:spPr>
          <a:xfrm>
            <a:off x="6746996" y="2095926"/>
            <a:ext cx="4396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39" name="Action Button: Custom 31" descr="number 3">
            <a:hlinkClick r:id="" action="ppaction://noaction" highlightClick="1">
              <a:snd r:embed="rId5" name="decir.wav"/>
            </a:hlinkClick>
            <a:extLst>
              <a:ext uri="{FF2B5EF4-FFF2-40B4-BE49-F238E27FC236}">
                <a16:creationId xmlns:a16="http://schemas.microsoft.com/office/drawing/2014/main" id="{90087CB2-7EAD-4C24-975C-A5A9E3824E5F}"/>
              </a:ext>
            </a:extLst>
          </p:cNvPr>
          <p:cNvSpPr/>
          <p:nvPr/>
        </p:nvSpPr>
        <p:spPr>
          <a:xfrm>
            <a:off x="1029178" y="2450742"/>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3</a:t>
            </a:r>
          </a:p>
        </p:txBody>
      </p:sp>
      <p:sp>
        <p:nvSpPr>
          <p:cNvPr id="40" name="TextBox 39" descr="table content ">
            <a:extLst>
              <a:ext uri="{FF2B5EF4-FFF2-40B4-BE49-F238E27FC236}">
                <a16:creationId xmlns:a16="http://schemas.microsoft.com/office/drawing/2014/main" id="{65EBF8D1-0729-4D87-9E03-93B0958B02B3}"/>
              </a:ext>
            </a:extLst>
          </p:cNvPr>
          <p:cNvSpPr txBox="1"/>
          <p:nvPr/>
        </p:nvSpPr>
        <p:spPr>
          <a:xfrm>
            <a:off x="1887118" y="2595184"/>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41" name="TextBox 40" descr="table content ">
            <a:extLst>
              <a:ext uri="{FF2B5EF4-FFF2-40B4-BE49-F238E27FC236}">
                <a16:creationId xmlns:a16="http://schemas.microsoft.com/office/drawing/2014/main" id="{697DB4BA-E86B-4336-97C9-C5F4CA21237B}"/>
              </a:ext>
            </a:extLst>
          </p:cNvPr>
          <p:cNvSpPr txBox="1"/>
          <p:nvPr/>
        </p:nvSpPr>
        <p:spPr>
          <a:xfrm>
            <a:off x="6725505" y="2598036"/>
            <a:ext cx="44338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42" name="Action Button: Custom 32" descr="number 4">
            <a:hlinkClick r:id="" action="ppaction://noaction" highlightClick="1">
              <a:snd r:embed="rId6" name="ver.wav"/>
            </a:hlinkClick>
            <a:extLst>
              <a:ext uri="{FF2B5EF4-FFF2-40B4-BE49-F238E27FC236}">
                <a16:creationId xmlns:a16="http://schemas.microsoft.com/office/drawing/2014/main" id="{6B2DD102-54B2-44E1-9263-1EA8EF7B6181}"/>
              </a:ext>
            </a:extLst>
          </p:cNvPr>
          <p:cNvSpPr/>
          <p:nvPr/>
        </p:nvSpPr>
        <p:spPr>
          <a:xfrm>
            <a:off x="1029178" y="2889779"/>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4</a:t>
            </a:r>
          </a:p>
        </p:txBody>
      </p:sp>
      <p:sp>
        <p:nvSpPr>
          <p:cNvPr id="43" name="TextBox 42" descr="table content ">
            <a:extLst>
              <a:ext uri="{FF2B5EF4-FFF2-40B4-BE49-F238E27FC236}">
                <a16:creationId xmlns:a16="http://schemas.microsoft.com/office/drawing/2014/main" id="{605D0113-A88D-46ED-A1AE-BA77D494B881}"/>
              </a:ext>
            </a:extLst>
          </p:cNvPr>
          <p:cNvSpPr txBox="1"/>
          <p:nvPr/>
        </p:nvSpPr>
        <p:spPr>
          <a:xfrm>
            <a:off x="1887118" y="3046012"/>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44" name="TextBox 43" descr="table content ">
            <a:extLst>
              <a:ext uri="{FF2B5EF4-FFF2-40B4-BE49-F238E27FC236}">
                <a16:creationId xmlns:a16="http://schemas.microsoft.com/office/drawing/2014/main" id="{45069D6E-0773-497F-9B3E-97EFED0D5427}"/>
              </a:ext>
            </a:extLst>
          </p:cNvPr>
          <p:cNvSpPr txBox="1"/>
          <p:nvPr/>
        </p:nvSpPr>
        <p:spPr>
          <a:xfrm>
            <a:off x="6746997" y="3087793"/>
            <a:ext cx="4412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45" name="Action Button: Custom 33" descr="number 5">
            <a:hlinkClick r:id="" action="ppaction://noaction" highlightClick="1">
              <a:snd r:embed="rId7" name="el minuto.wav"/>
            </a:hlinkClick>
            <a:extLst>
              <a:ext uri="{FF2B5EF4-FFF2-40B4-BE49-F238E27FC236}">
                <a16:creationId xmlns:a16="http://schemas.microsoft.com/office/drawing/2014/main" id="{04173B19-44B0-413A-9C30-43F832E3D377}"/>
              </a:ext>
            </a:extLst>
          </p:cNvPr>
          <p:cNvSpPr/>
          <p:nvPr/>
        </p:nvSpPr>
        <p:spPr>
          <a:xfrm>
            <a:off x="1027091" y="3327251"/>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5</a:t>
            </a:r>
          </a:p>
        </p:txBody>
      </p:sp>
      <p:sp>
        <p:nvSpPr>
          <p:cNvPr id="46" name="TextBox 45" descr="table content ">
            <a:extLst>
              <a:ext uri="{FF2B5EF4-FFF2-40B4-BE49-F238E27FC236}">
                <a16:creationId xmlns:a16="http://schemas.microsoft.com/office/drawing/2014/main" id="{62743CCD-F7BD-4784-A9AF-4AAFF8371731}"/>
              </a:ext>
            </a:extLst>
          </p:cNvPr>
          <p:cNvSpPr txBox="1"/>
          <p:nvPr/>
        </p:nvSpPr>
        <p:spPr>
          <a:xfrm>
            <a:off x="1947171" y="3594575"/>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47" name="TextBox 46" descr="table content ">
            <a:extLst>
              <a:ext uri="{FF2B5EF4-FFF2-40B4-BE49-F238E27FC236}">
                <a16:creationId xmlns:a16="http://schemas.microsoft.com/office/drawing/2014/main" id="{BFFD3928-92D5-4732-8397-5D6E2F9F0392}"/>
              </a:ext>
            </a:extLst>
          </p:cNvPr>
          <p:cNvSpPr txBox="1"/>
          <p:nvPr/>
        </p:nvSpPr>
        <p:spPr>
          <a:xfrm>
            <a:off x="6746997" y="3627827"/>
            <a:ext cx="4189257" cy="3694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48" name="Action Button: Custom 34" descr="number 6">
            <a:hlinkClick r:id="" action="ppaction://noaction" highlightClick="1">
              <a:snd r:embed="rId8" name="el ejemplo.wav"/>
            </a:hlinkClick>
            <a:extLst>
              <a:ext uri="{FF2B5EF4-FFF2-40B4-BE49-F238E27FC236}">
                <a16:creationId xmlns:a16="http://schemas.microsoft.com/office/drawing/2014/main" id="{E2C96CB3-9CBD-4926-B6D5-D44B6BE269D8}"/>
              </a:ext>
            </a:extLst>
          </p:cNvPr>
          <p:cNvSpPr/>
          <p:nvPr/>
        </p:nvSpPr>
        <p:spPr>
          <a:xfrm>
            <a:off x="1027090" y="3758110"/>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6</a:t>
            </a:r>
          </a:p>
        </p:txBody>
      </p:sp>
      <p:sp>
        <p:nvSpPr>
          <p:cNvPr id="49" name="TextBox 48" descr="table content ">
            <a:extLst>
              <a:ext uri="{FF2B5EF4-FFF2-40B4-BE49-F238E27FC236}">
                <a16:creationId xmlns:a16="http://schemas.microsoft.com/office/drawing/2014/main" id="{B1F12843-E97C-49A6-98F9-D2AD2B146B5C}"/>
              </a:ext>
            </a:extLst>
          </p:cNvPr>
          <p:cNvSpPr txBox="1"/>
          <p:nvPr/>
        </p:nvSpPr>
        <p:spPr>
          <a:xfrm>
            <a:off x="1927554" y="4044412"/>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0" name="TextBox 49" descr="table content ">
            <a:extLst>
              <a:ext uri="{FF2B5EF4-FFF2-40B4-BE49-F238E27FC236}">
                <a16:creationId xmlns:a16="http://schemas.microsoft.com/office/drawing/2014/main" id="{A068F9C7-58E1-4C1D-8C41-FCF38656593B}"/>
              </a:ext>
            </a:extLst>
          </p:cNvPr>
          <p:cNvSpPr txBox="1"/>
          <p:nvPr/>
        </p:nvSpPr>
        <p:spPr>
          <a:xfrm>
            <a:off x="6759537" y="4067509"/>
            <a:ext cx="45155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1" name="Action Button: Custom 35" descr="number 7">
            <a:hlinkClick r:id="" action="ppaction://noaction" highlightClick="1">
              <a:snd r:embed="rId9" name="la opinión.wav"/>
            </a:hlinkClick>
            <a:extLst>
              <a:ext uri="{FF2B5EF4-FFF2-40B4-BE49-F238E27FC236}">
                <a16:creationId xmlns:a16="http://schemas.microsoft.com/office/drawing/2014/main" id="{242B27C5-F44B-4D44-BDDE-CD8C6125D0B3}"/>
              </a:ext>
            </a:extLst>
          </p:cNvPr>
          <p:cNvSpPr/>
          <p:nvPr/>
        </p:nvSpPr>
        <p:spPr>
          <a:xfrm>
            <a:off x="1029177" y="4179653"/>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7</a:t>
            </a:r>
          </a:p>
        </p:txBody>
      </p:sp>
      <p:sp>
        <p:nvSpPr>
          <p:cNvPr id="52" name="TextBox 51" descr="table content ">
            <a:extLst>
              <a:ext uri="{FF2B5EF4-FFF2-40B4-BE49-F238E27FC236}">
                <a16:creationId xmlns:a16="http://schemas.microsoft.com/office/drawing/2014/main" id="{F04A4B8F-9FE7-4348-8EF3-2817ED0BD261}"/>
              </a:ext>
            </a:extLst>
          </p:cNvPr>
          <p:cNvSpPr txBox="1"/>
          <p:nvPr/>
        </p:nvSpPr>
        <p:spPr>
          <a:xfrm>
            <a:off x="1927554" y="4543649"/>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3" name="TextBox 52" descr="table content ">
            <a:extLst>
              <a:ext uri="{FF2B5EF4-FFF2-40B4-BE49-F238E27FC236}">
                <a16:creationId xmlns:a16="http://schemas.microsoft.com/office/drawing/2014/main" id="{B48DB87E-4710-4EBF-BDB9-C8D247AB51EB}"/>
              </a:ext>
            </a:extLst>
          </p:cNvPr>
          <p:cNvSpPr txBox="1"/>
          <p:nvPr/>
        </p:nvSpPr>
        <p:spPr>
          <a:xfrm>
            <a:off x="6746997" y="4556200"/>
            <a:ext cx="4528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4" name="Action Button: Custom 36" descr="number 8">
            <a:hlinkClick r:id="" action="ppaction://noaction" highlightClick="1">
              <a:snd r:embed="rId10" name="la verdad.wav"/>
            </a:hlinkClick>
            <a:extLst>
              <a:ext uri="{FF2B5EF4-FFF2-40B4-BE49-F238E27FC236}">
                <a16:creationId xmlns:a16="http://schemas.microsoft.com/office/drawing/2014/main" id="{CADB90AC-ED45-4A37-80C1-1E159B578A53}"/>
              </a:ext>
            </a:extLst>
          </p:cNvPr>
          <p:cNvSpPr/>
          <p:nvPr/>
        </p:nvSpPr>
        <p:spPr>
          <a:xfrm>
            <a:off x="1035970" y="4602703"/>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8</a:t>
            </a:r>
          </a:p>
        </p:txBody>
      </p:sp>
      <p:sp>
        <p:nvSpPr>
          <p:cNvPr id="55" name="TextBox 54" descr="table content ">
            <a:extLst>
              <a:ext uri="{FF2B5EF4-FFF2-40B4-BE49-F238E27FC236}">
                <a16:creationId xmlns:a16="http://schemas.microsoft.com/office/drawing/2014/main" id="{1708A37A-FD30-485F-A4B5-253C1DD75A65}"/>
              </a:ext>
            </a:extLst>
          </p:cNvPr>
          <p:cNvSpPr txBox="1"/>
          <p:nvPr/>
        </p:nvSpPr>
        <p:spPr>
          <a:xfrm>
            <a:off x="1947171" y="5051721"/>
            <a:ext cx="471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6" name="TextBox 55" descr="table content ">
            <a:extLst>
              <a:ext uri="{FF2B5EF4-FFF2-40B4-BE49-F238E27FC236}">
                <a16:creationId xmlns:a16="http://schemas.microsoft.com/office/drawing/2014/main" id="{96032F0E-5D77-47EA-9CD0-4AD8CBFB6A4E}"/>
              </a:ext>
            </a:extLst>
          </p:cNvPr>
          <p:cNvSpPr txBox="1"/>
          <p:nvPr/>
        </p:nvSpPr>
        <p:spPr>
          <a:xfrm>
            <a:off x="6731622" y="5060895"/>
            <a:ext cx="4412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7" name="Action Button: Custom 37" descr="number 9">
            <a:hlinkClick r:id="" action="ppaction://noaction" highlightClick="1">
              <a:snd r:embed="rId11" name="el la estudiante.wav"/>
            </a:hlinkClick>
            <a:extLst>
              <a:ext uri="{FF2B5EF4-FFF2-40B4-BE49-F238E27FC236}">
                <a16:creationId xmlns:a16="http://schemas.microsoft.com/office/drawing/2014/main" id="{D9DE7B21-DF4E-4559-A676-2F52E9538101}"/>
              </a:ext>
            </a:extLst>
          </p:cNvPr>
          <p:cNvSpPr/>
          <p:nvPr/>
        </p:nvSpPr>
        <p:spPr>
          <a:xfrm>
            <a:off x="1035969" y="5045319"/>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9</a:t>
            </a:r>
          </a:p>
        </p:txBody>
      </p:sp>
      <p:sp>
        <p:nvSpPr>
          <p:cNvPr id="58" name="TextBox 57" descr="table content ">
            <a:extLst>
              <a:ext uri="{FF2B5EF4-FFF2-40B4-BE49-F238E27FC236}">
                <a16:creationId xmlns:a16="http://schemas.microsoft.com/office/drawing/2014/main" id="{D6A4029C-FC00-4093-8B32-2462E4C9F372}"/>
              </a:ext>
            </a:extLst>
          </p:cNvPr>
          <p:cNvSpPr txBox="1"/>
          <p:nvPr/>
        </p:nvSpPr>
        <p:spPr>
          <a:xfrm>
            <a:off x="1957566" y="5546993"/>
            <a:ext cx="4412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59" name="TextBox 58" descr="table content ">
            <a:extLst>
              <a:ext uri="{FF2B5EF4-FFF2-40B4-BE49-F238E27FC236}">
                <a16:creationId xmlns:a16="http://schemas.microsoft.com/office/drawing/2014/main" id="{CAA310C9-45AF-419E-ADC7-95AEA89F1708}"/>
              </a:ext>
            </a:extLst>
          </p:cNvPr>
          <p:cNvSpPr txBox="1"/>
          <p:nvPr/>
        </p:nvSpPr>
        <p:spPr>
          <a:xfrm>
            <a:off x="6731622" y="5559350"/>
            <a:ext cx="4412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effectLst/>
              <a:uLnTx/>
              <a:uFillTx/>
              <a:latin typeface="+mj-lt"/>
              <a:ea typeface="+mn-ea"/>
              <a:cs typeface="+mn-cs"/>
            </a:endParaRPr>
          </a:p>
        </p:txBody>
      </p:sp>
      <p:sp>
        <p:nvSpPr>
          <p:cNvPr id="60" name="Action Button: Custom 39" descr="number 10">
            <a:hlinkClick r:id="" action="ppaction://noaction" highlightClick="1">
              <a:snd r:embed="rId12" name="el alemán.wav"/>
            </a:hlinkClick>
            <a:extLst>
              <a:ext uri="{FF2B5EF4-FFF2-40B4-BE49-F238E27FC236}">
                <a16:creationId xmlns:a16="http://schemas.microsoft.com/office/drawing/2014/main" id="{568C0B69-9258-4E4B-94A4-3384C61E5B81}"/>
              </a:ext>
            </a:extLst>
          </p:cNvPr>
          <p:cNvSpPr/>
          <p:nvPr/>
        </p:nvSpPr>
        <p:spPr>
          <a:xfrm>
            <a:off x="1029177" y="5474687"/>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10</a:t>
            </a:r>
          </a:p>
        </p:txBody>
      </p:sp>
      <p:sp>
        <p:nvSpPr>
          <p:cNvPr id="61" name="CuadroTexto 5">
            <a:extLst>
              <a:ext uri="{FF2B5EF4-FFF2-40B4-BE49-F238E27FC236}">
                <a16:creationId xmlns:a16="http://schemas.microsoft.com/office/drawing/2014/main" id="{68E4E174-0352-45D6-9165-231FA5D0CA7D}"/>
              </a:ext>
            </a:extLst>
          </p:cNvPr>
          <p:cNvSpPr txBox="1"/>
          <p:nvPr/>
        </p:nvSpPr>
        <p:spPr>
          <a:xfrm>
            <a:off x="3577113" y="1561888"/>
            <a:ext cx="1681871" cy="461665"/>
          </a:xfrm>
          <a:prstGeom prst="rect">
            <a:avLst/>
          </a:prstGeom>
          <a:noFill/>
        </p:spPr>
        <p:txBody>
          <a:bodyPr wrap="square" rtlCol="0">
            <a:spAutoFit/>
          </a:bodyPr>
          <a:lstStyle/>
          <a:p>
            <a:r>
              <a:rPr lang="es-ES" sz="2400" b="1"/>
              <a:t>empezar</a:t>
            </a:r>
            <a:endParaRPr lang="es-GB" sz="2400" b="1">
              <a:latin typeface="+mj-lt"/>
            </a:endParaRPr>
          </a:p>
        </p:txBody>
      </p:sp>
      <p:sp>
        <p:nvSpPr>
          <p:cNvPr id="62" name="CuadroTexto 44">
            <a:extLst>
              <a:ext uri="{FF2B5EF4-FFF2-40B4-BE49-F238E27FC236}">
                <a16:creationId xmlns:a16="http://schemas.microsoft.com/office/drawing/2014/main" id="{6550C8CA-CBE2-404D-B328-150D6CEDB5E8}"/>
              </a:ext>
            </a:extLst>
          </p:cNvPr>
          <p:cNvSpPr txBox="1"/>
          <p:nvPr/>
        </p:nvSpPr>
        <p:spPr>
          <a:xfrm>
            <a:off x="7750584" y="1561281"/>
            <a:ext cx="2999427" cy="830997"/>
          </a:xfrm>
          <a:prstGeom prst="rect">
            <a:avLst/>
          </a:prstGeom>
          <a:noFill/>
        </p:spPr>
        <p:txBody>
          <a:bodyPr wrap="square" rtlCol="0">
            <a:spAutoFit/>
          </a:bodyPr>
          <a:lstStyle/>
          <a:p>
            <a:r>
              <a:rPr lang="en-GB" sz="2400" b="1"/>
              <a:t>to start, starting</a:t>
            </a:r>
          </a:p>
          <a:p>
            <a:pPr algn="l"/>
            <a:endParaRPr lang="es-GB" sz="2400" b="1">
              <a:latin typeface="+mj-lt"/>
            </a:endParaRPr>
          </a:p>
        </p:txBody>
      </p:sp>
      <p:sp>
        <p:nvSpPr>
          <p:cNvPr id="63" name="CuadroTexto 47">
            <a:extLst>
              <a:ext uri="{FF2B5EF4-FFF2-40B4-BE49-F238E27FC236}">
                <a16:creationId xmlns:a16="http://schemas.microsoft.com/office/drawing/2014/main" id="{7A6926BB-DFAB-479A-9D1A-DE637F84F808}"/>
              </a:ext>
            </a:extLst>
          </p:cNvPr>
          <p:cNvSpPr txBox="1"/>
          <p:nvPr/>
        </p:nvSpPr>
        <p:spPr>
          <a:xfrm>
            <a:off x="3631939" y="2003593"/>
            <a:ext cx="1422184" cy="461665"/>
          </a:xfrm>
          <a:prstGeom prst="rect">
            <a:avLst/>
          </a:prstGeom>
          <a:noFill/>
        </p:spPr>
        <p:txBody>
          <a:bodyPr wrap="square" rtlCol="0">
            <a:spAutoFit/>
          </a:bodyPr>
          <a:lstStyle/>
          <a:p>
            <a:r>
              <a:rPr lang="es-ES" sz="2400" b="1"/>
              <a:t>terminar</a:t>
            </a:r>
            <a:endParaRPr lang="es-GB" sz="2400" b="1">
              <a:latin typeface="+mj-lt"/>
            </a:endParaRPr>
          </a:p>
        </p:txBody>
      </p:sp>
      <p:sp>
        <p:nvSpPr>
          <p:cNvPr id="64" name="CuadroTexto 48">
            <a:extLst>
              <a:ext uri="{FF2B5EF4-FFF2-40B4-BE49-F238E27FC236}">
                <a16:creationId xmlns:a16="http://schemas.microsoft.com/office/drawing/2014/main" id="{31237EA3-8663-437D-8BB8-4F6F34A3C017}"/>
              </a:ext>
            </a:extLst>
          </p:cNvPr>
          <p:cNvSpPr txBox="1"/>
          <p:nvPr/>
        </p:nvSpPr>
        <p:spPr>
          <a:xfrm>
            <a:off x="7672501" y="1994945"/>
            <a:ext cx="3113339" cy="830997"/>
          </a:xfrm>
          <a:prstGeom prst="rect">
            <a:avLst/>
          </a:prstGeom>
          <a:noFill/>
        </p:spPr>
        <p:txBody>
          <a:bodyPr wrap="square" rtlCol="0">
            <a:spAutoFit/>
          </a:bodyPr>
          <a:lstStyle/>
          <a:p>
            <a:r>
              <a:rPr lang="en-GB" sz="2400" b="1"/>
              <a:t>to finish, finishing</a:t>
            </a:r>
          </a:p>
          <a:p>
            <a:pPr algn="l"/>
            <a:endParaRPr lang="es-GB" sz="2400" b="1">
              <a:latin typeface="+mj-lt"/>
            </a:endParaRPr>
          </a:p>
        </p:txBody>
      </p:sp>
      <p:sp>
        <p:nvSpPr>
          <p:cNvPr id="65" name="CuadroTexto 49">
            <a:extLst>
              <a:ext uri="{FF2B5EF4-FFF2-40B4-BE49-F238E27FC236}">
                <a16:creationId xmlns:a16="http://schemas.microsoft.com/office/drawing/2014/main" id="{E4B35F33-8502-4651-90DF-6844CCD4AF32}"/>
              </a:ext>
            </a:extLst>
          </p:cNvPr>
          <p:cNvSpPr txBox="1"/>
          <p:nvPr/>
        </p:nvSpPr>
        <p:spPr>
          <a:xfrm>
            <a:off x="3832262" y="2429170"/>
            <a:ext cx="949299" cy="461665"/>
          </a:xfrm>
          <a:prstGeom prst="rect">
            <a:avLst/>
          </a:prstGeom>
          <a:noFill/>
        </p:spPr>
        <p:txBody>
          <a:bodyPr wrap="square" rtlCol="0">
            <a:spAutoFit/>
          </a:bodyPr>
          <a:lstStyle/>
          <a:p>
            <a:r>
              <a:rPr lang="es-ES" sz="2400" b="1"/>
              <a:t>decir</a:t>
            </a:r>
            <a:endParaRPr lang="es-GB" sz="2400" b="1">
              <a:latin typeface="+mj-lt"/>
            </a:endParaRPr>
          </a:p>
        </p:txBody>
      </p:sp>
      <p:sp>
        <p:nvSpPr>
          <p:cNvPr id="66" name="CuadroTexto 50">
            <a:extLst>
              <a:ext uri="{FF2B5EF4-FFF2-40B4-BE49-F238E27FC236}">
                <a16:creationId xmlns:a16="http://schemas.microsoft.com/office/drawing/2014/main" id="{192E34F0-8D7D-49C9-948B-CD084923C36C}"/>
              </a:ext>
            </a:extLst>
          </p:cNvPr>
          <p:cNvSpPr txBox="1"/>
          <p:nvPr/>
        </p:nvSpPr>
        <p:spPr>
          <a:xfrm>
            <a:off x="7849643" y="2399105"/>
            <a:ext cx="2801310" cy="830997"/>
          </a:xfrm>
          <a:prstGeom prst="rect">
            <a:avLst/>
          </a:prstGeom>
          <a:noFill/>
        </p:spPr>
        <p:txBody>
          <a:bodyPr wrap="square" rtlCol="0">
            <a:spAutoFit/>
          </a:bodyPr>
          <a:lstStyle/>
          <a:p>
            <a:r>
              <a:rPr lang="en-GB" sz="2400" b="1"/>
              <a:t>to say, saying</a:t>
            </a:r>
          </a:p>
          <a:p>
            <a:pPr algn="l"/>
            <a:endParaRPr lang="es-GB" sz="2400" b="1">
              <a:latin typeface="+mj-lt"/>
            </a:endParaRPr>
          </a:p>
        </p:txBody>
      </p:sp>
      <p:sp>
        <p:nvSpPr>
          <p:cNvPr id="67" name="CuadroTexto 51">
            <a:extLst>
              <a:ext uri="{FF2B5EF4-FFF2-40B4-BE49-F238E27FC236}">
                <a16:creationId xmlns:a16="http://schemas.microsoft.com/office/drawing/2014/main" id="{ACC09CEB-1352-40BC-BE42-7A2C1A3E6E11}"/>
              </a:ext>
            </a:extLst>
          </p:cNvPr>
          <p:cNvSpPr txBox="1"/>
          <p:nvPr/>
        </p:nvSpPr>
        <p:spPr>
          <a:xfrm>
            <a:off x="3963329" y="2870780"/>
            <a:ext cx="647934" cy="461665"/>
          </a:xfrm>
          <a:prstGeom prst="rect">
            <a:avLst/>
          </a:prstGeom>
          <a:noFill/>
        </p:spPr>
        <p:txBody>
          <a:bodyPr wrap="square" rtlCol="0">
            <a:spAutoFit/>
          </a:bodyPr>
          <a:lstStyle/>
          <a:p>
            <a:r>
              <a:rPr lang="es-ES" sz="2400" b="1"/>
              <a:t>ver</a:t>
            </a:r>
            <a:endParaRPr lang="es-GB" sz="2400" b="1">
              <a:latin typeface="+mj-lt"/>
            </a:endParaRPr>
          </a:p>
        </p:txBody>
      </p:sp>
      <p:sp>
        <p:nvSpPr>
          <p:cNvPr id="68" name="CuadroTexto 52">
            <a:extLst>
              <a:ext uri="{FF2B5EF4-FFF2-40B4-BE49-F238E27FC236}">
                <a16:creationId xmlns:a16="http://schemas.microsoft.com/office/drawing/2014/main" id="{20EA0A29-14B5-4E83-8355-82531D0DA819}"/>
              </a:ext>
            </a:extLst>
          </p:cNvPr>
          <p:cNvSpPr txBox="1"/>
          <p:nvPr/>
        </p:nvSpPr>
        <p:spPr>
          <a:xfrm>
            <a:off x="7818636" y="2850126"/>
            <a:ext cx="3113188" cy="830997"/>
          </a:xfrm>
          <a:prstGeom prst="rect">
            <a:avLst/>
          </a:prstGeom>
          <a:noFill/>
        </p:spPr>
        <p:txBody>
          <a:bodyPr wrap="square" rtlCol="0">
            <a:spAutoFit/>
          </a:bodyPr>
          <a:lstStyle/>
          <a:p>
            <a:r>
              <a:rPr lang="en-GB" sz="2400" b="1"/>
              <a:t>to see, seeing</a:t>
            </a:r>
          </a:p>
          <a:p>
            <a:pPr algn="l"/>
            <a:endParaRPr lang="es-GB" sz="2400" b="1">
              <a:latin typeface="+mj-lt"/>
            </a:endParaRPr>
          </a:p>
        </p:txBody>
      </p:sp>
      <p:sp>
        <p:nvSpPr>
          <p:cNvPr id="69" name="CuadroTexto 53">
            <a:extLst>
              <a:ext uri="{FF2B5EF4-FFF2-40B4-BE49-F238E27FC236}">
                <a16:creationId xmlns:a16="http://schemas.microsoft.com/office/drawing/2014/main" id="{A1724F7C-FB90-4B77-A861-9C09C1E8D995}"/>
              </a:ext>
            </a:extLst>
          </p:cNvPr>
          <p:cNvSpPr txBox="1"/>
          <p:nvPr/>
        </p:nvSpPr>
        <p:spPr>
          <a:xfrm>
            <a:off x="3522897" y="3292204"/>
            <a:ext cx="1689584" cy="461665"/>
          </a:xfrm>
          <a:prstGeom prst="rect">
            <a:avLst/>
          </a:prstGeom>
          <a:noFill/>
        </p:spPr>
        <p:txBody>
          <a:bodyPr wrap="square" rtlCol="0">
            <a:spAutoFit/>
          </a:bodyPr>
          <a:lstStyle/>
          <a:p>
            <a:r>
              <a:rPr lang="es-ES" sz="2400" b="1"/>
              <a:t>el minuto</a:t>
            </a:r>
            <a:endParaRPr lang="es-GB" sz="2400" b="1">
              <a:latin typeface="+mj-lt"/>
            </a:endParaRPr>
          </a:p>
        </p:txBody>
      </p:sp>
      <p:sp>
        <p:nvSpPr>
          <p:cNvPr id="70" name="CuadroTexto 54">
            <a:extLst>
              <a:ext uri="{FF2B5EF4-FFF2-40B4-BE49-F238E27FC236}">
                <a16:creationId xmlns:a16="http://schemas.microsoft.com/office/drawing/2014/main" id="{0B603A91-A969-4BF6-9321-E4332E3329BF}"/>
              </a:ext>
            </a:extLst>
          </p:cNvPr>
          <p:cNvSpPr txBox="1"/>
          <p:nvPr/>
        </p:nvSpPr>
        <p:spPr>
          <a:xfrm>
            <a:off x="8332761" y="3292890"/>
            <a:ext cx="1600786" cy="461665"/>
          </a:xfrm>
          <a:prstGeom prst="rect">
            <a:avLst/>
          </a:prstGeom>
          <a:noFill/>
        </p:spPr>
        <p:txBody>
          <a:bodyPr wrap="square" rtlCol="0">
            <a:spAutoFit/>
          </a:bodyPr>
          <a:lstStyle/>
          <a:p>
            <a:r>
              <a:rPr lang="en-GB" sz="2400" b="1"/>
              <a:t>minute</a:t>
            </a:r>
            <a:endParaRPr lang="es-GB" sz="2400" b="1">
              <a:latin typeface="+mj-lt"/>
            </a:endParaRPr>
          </a:p>
        </p:txBody>
      </p:sp>
      <p:sp>
        <p:nvSpPr>
          <p:cNvPr id="71" name="CuadroTexto 55">
            <a:extLst>
              <a:ext uri="{FF2B5EF4-FFF2-40B4-BE49-F238E27FC236}">
                <a16:creationId xmlns:a16="http://schemas.microsoft.com/office/drawing/2014/main" id="{C07F684B-375E-4FD5-9FC9-DB71BE7746EB}"/>
              </a:ext>
            </a:extLst>
          </p:cNvPr>
          <p:cNvSpPr txBox="1"/>
          <p:nvPr/>
        </p:nvSpPr>
        <p:spPr>
          <a:xfrm>
            <a:off x="3413058" y="3701980"/>
            <a:ext cx="1787701" cy="461665"/>
          </a:xfrm>
          <a:prstGeom prst="rect">
            <a:avLst/>
          </a:prstGeom>
          <a:noFill/>
        </p:spPr>
        <p:txBody>
          <a:bodyPr wrap="square" rtlCol="0">
            <a:spAutoFit/>
          </a:bodyPr>
          <a:lstStyle/>
          <a:p>
            <a:r>
              <a:rPr lang="es-ES" sz="2400" b="1"/>
              <a:t>el ejemplo</a:t>
            </a:r>
            <a:endParaRPr lang="es-GB" sz="2400" b="1">
              <a:latin typeface="+mj-lt"/>
            </a:endParaRPr>
          </a:p>
        </p:txBody>
      </p:sp>
      <p:sp>
        <p:nvSpPr>
          <p:cNvPr id="72" name="CuadroTexto 56">
            <a:extLst>
              <a:ext uri="{FF2B5EF4-FFF2-40B4-BE49-F238E27FC236}">
                <a16:creationId xmlns:a16="http://schemas.microsoft.com/office/drawing/2014/main" id="{28D40A3C-ADCE-4CB1-9A7D-F46F8E2646EE}"/>
              </a:ext>
            </a:extLst>
          </p:cNvPr>
          <p:cNvSpPr txBox="1"/>
          <p:nvPr/>
        </p:nvSpPr>
        <p:spPr>
          <a:xfrm>
            <a:off x="8195190" y="3704324"/>
            <a:ext cx="2192044" cy="461665"/>
          </a:xfrm>
          <a:prstGeom prst="rect">
            <a:avLst/>
          </a:prstGeom>
          <a:noFill/>
        </p:spPr>
        <p:txBody>
          <a:bodyPr wrap="square" rtlCol="0">
            <a:spAutoFit/>
          </a:bodyPr>
          <a:lstStyle/>
          <a:p>
            <a:r>
              <a:rPr lang="en-GB" sz="2400" b="1"/>
              <a:t>example</a:t>
            </a:r>
            <a:endParaRPr lang="es-GB" sz="2400" b="1">
              <a:latin typeface="+mj-lt"/>
            </a:endParaRPr>
          </a:p>
        </p:txBody>
      </p:sp>
      <p:sp>
        <p:nvSpPr>
          <p:cNvPr id="73" name="CuadroTexto 57">
            <a:extLst>
              <a:ext uri="{FF2B5EF4-FFF2-40B4-BE49-F238E27FC236}">
                <a16:creationId xmlns:a16="http://schemas.microsoft.com/office/drawing/2014/main" id="{939D1BEA-AB46-4268-85C7-594330AF3013}"/>
              </a:ext>
            </a:extLst>
          </p:cNvPr>
          <p:cNvSpPr txBox="1"/>
          <p:nvPr/>
        </p:nvSpPr>
        <p:spPr>
          <a:xfrm>
            <a:off x="3445991" y="4143460"/>
            <a:ext cx="2115222" cy="461665"/>
          </a:xfrm>
          <a:prstGeom prst="rect">
            <a:avLst/>
          </a:prstGeom>
          <a:noFill/>
        </p:spPr>
        <p:txBody>
          <a:bodyPr wrap="square" rtlCol="0">
            <a:spAutoFit/>
          </a:bodyPr>
          <a:lstStyle/>
          <a:p>
            <a:r>
              <a:rPr lang="es-ES" sz="2400" b="1"/>
              <a:t>la opinión</a:t>
            </a:r>
            <a:endParaRPr lang="es-GB" sz="2400" b="1">
              <a:latin typeface="+mj-lt"/>
            </a:endParaRPr>
          </a:p>
        </p:txBody>
      </p:sp>
      <p:sp>
        <p:nvSpPr>
          <p:cNvPr id="74" name="CuadroTexto 58">
            <a:extLst>
              <a:ext uri="{FF2B5EF4-FFF2-40B4-BE49-F238E27FC236}">
                <a16:creationId xmlns:a16="http://schemas.microsoft.com/office/drawing/2014/main" id="{8C4794EC-3B3E-4620-96C1-1FB06492CCF6}"/>
              </a:ext>
            </a:extLst>
          </p:cNvPr>
          <p:cNvSpPr txBox="1"/>
          <p:nvPr/>
        </p:nvSpPr>
        <p:spPr>
          <a:xfrm>
            <a:off x="8295454" y="4163165"/>
            <a:ext cx="2115223" cy="461665"/>
          </a:xfrm>
          <a:prstGeom prst="rect">
            <a:avLst/>
          </a:prstGeom>
          <a:noFill/>
        </p:spPr>
        <p:txBody>
          <a:bodyPr wrap="square" rtlCol="0">
            <a:spAutoFit/>
          </a:bodyPr>
          <a:lstStyle/>
          <a:p>
            <a:r>
              <a:rPr lang="en-GB" sz="2400" b="1"/>
              <a:t>opinion</a:t>
            </a:r>
            <a:endParaRPr lang="es-GB" sz="2400" b="1">
              <a:latin typeface="+mj-lt"/>
            </a:endParaRPr>
          </a:p>
        </p:txBody>
      </p:sp>
      <p:sp>
        <p:nvSpPr>
          <p:cNvPr id="75" name="CuadroTexto 59">
            <a:extLst>
              <a:ext uri="{FF2B5EF4-FFF2-40B4-BE49-F238E27FC236}">
                <a16:creationId xmlns:a16="http://schemas.microsoft.com/office/drawing/2014/main" id="{C75E1150-1245-413C-9866-D494F71D0917}"/>
              </a:ext>
            </a:extLst>
          </p:cNvPr>
          <p:cNvSpPr txBox="1"/>
          <p:nvPr/>
        </p:nvSpPr>
        <p:spPr>
          <a:xfrm>
            <a:off x="3459220" y="4577256"/>
            <a:ext cx="1772611" cy="461665"/>
          </a:xfrm>
          <a:prstGeom prst="rect">
            <a:avLst/>
          </a:prstGeom>
          <a:noFill/>
        </p:spPr>
        <p:txBody>
          <a:bodyPr wrap="square" rtlCol="0">
            <a:spAutoFit/>
          </a:bodyPr>
          <a:lstStyle/>
          <a:p>
            <a:r>
              <a:rPr lang="es-ES" sz="2400" b="1"/>
              <a:t>la verdad</a:t>
            </a:r>
            <a:endParaRPr lang="es-GB" sz="2400" b="1">
              <a:latin typeface="+mj-lt"/>
            </a:endParaRPr>
          </a:p>
        </p:txBody>
      </p:sp>
      <p:sp>
        <p:nvSpPr>
          <p:cNvPr id="76" name="CuadroTexto 60">
            <a:extLst>
              <a:ext uri="{FF2B5EF4-FFF2-40B4-BE49-F238E27FC236}">
                <a16:creationId xmlns:a16="http://schemas.microsoft.com/office/drawing/2014/main" id="{04DA0792-1015-4691-A542-210655985124}"/>
              </a:ext>
            </a:extLst>
          </p:cNvPr>
          <p:cNvSpPr txBox="1"/>
          <p:nvPr/>
        </p:nvSpPr>
        <p:spPr>
          <a:xfrm>
            <a:off x="8507649" y="4607673"/>
            <a:ext cx="1289135" cy="461665"/>
          </a:xfrm>
          <a:prstGeom prst="rect">
            <a:avLst/>
          </a:prstGeom>
          <a:noFill/>
        </p:spPr>
        <p:txBody>
          <a:bodyPr wrap="square" rtlCol="0">
            <a:spAutoFit/>
          </a:bodyPr>
          <a:lstStyle/>
          <a:p>
            <a:r>
              <a:rPr lang="en-GB" sz="2400" b="1"/>
              <a:t>truth</a:t>
            </a:r>
            <a:endParaRPr lang="es-GB" sz="2400" b="1">
              <a:latin typeface="+mj-lt"/>
            </a:endParaRPr>
          </a:p>
        </p:txBody>
      </p:sp>
      <p:sp>
        <p:nvSpPr>
          <p:cNvPr id="77" name="CuadroTexto 61">
            <a:extLst>
              <a:ext uri="{FF2B5EF4-FFF2-40B4-BE49-F238E27FC236}">
                <a16:creationId xmlns:a16="http://schemas.microsoft.com/office/drawing/2014/main" id="{B22F789A-DE86-4B0E-9FE0-F25CAE69FA14}"/>
              </a:ext>
            </a:extLst>
          </p:cNvPr>
          <p:cNvSpPr txBox="1"/>
          <p:nvPr/>
        </p:nvSpPr>
        <p:spPr>
          <a:xfrm>
            <a:off x="3000458" y="5015483"/>
            <a:ext cx="2612902" cy="461665"/>
          </a:xfrm>
          <a:prstGeom prst="rect">
            <a:avLst/>
          </a:prstGeom>
          <a:noFill/>
        </p:spPr>
        <p:txBody>
          <a:bodyPr wrap="square" rtlCol="0">
            <a:spAutoFit/>
          </a:bodyPr>
          <a:lstStyle/>
          <a:p>
            <a:r>
              <a:rPr lang="es-ES" sz="2400" b="1"/>
              <a:t>el/la estudiante</a:t>
            </a:r>
            <a:endParaRPr lang="es-GB" sz="2400" b="1">
              <a:latin typeface="+mj-lt"/>
            </a:endParaRPr>
          </a:p>
        </p:txBody>
      </p:sp>
      <p:sp>
        <p:nvSpPr>
          <p:cNvPr id="78" name="CuadroTexto 62">
            <a:extLst>
              <a:ext uri="{FF2B5EF4-FFF2-40B4-BE49-F238E27FC236}">
                <a16:creationId xmlns:a16="http://schemas.microsoft.com/office/drawing/2014/main" id="{577BBE9C-0D28-415D-8C4E-CC4D398B4254}"/>
              </a:ext>
            </a:extLst>
          </p:cNvPr>
          <p:cNvSpPr txBox="1"/>
          <p:nvPr/>
        </p:nvSpPr>
        <p:spPr>
          <a:xfrm>
            <a:off x="8295454" y="5004382"/>
            <a:ext cx="1502334" cy="461665"/>
          </a:xfrm>
          <a:prstGeom prst="rect">
            <a:avLst/>
          </a:prstGeom>
          <a:noFill/>
        </p:spPr>
        <p:txBody>
          <a:bodyPr wrap="square" rtlCol="0">
            <a:spAutoFit/>
          </a:bodyPr>
          <a:lstStyle/>
          <a:p>
            <a:r>
              <a:rPr lang="en-GB" sz="2400" b="1"/>
              <a:t>student</a:t>
            </a:r>
            <a:endParaRPr lang="es-GB" sz="2400" b="1">
              <a:latin typeface="+mj-lt"/>
            </a:endParaRPr>
          </a:p>
        </p:txBody>
      </p:sp>
      <p:sp>
        <p:nvSpPr>
          <p:cNvPr id="79" name="CuadroTexto 63">
            <a:extLst>
              <a:ext uri="{FF2B5EF4-FFF2-40B4-BE49-F238E27FC236}">
                <a16:creationId xmlns:a16="http://schemas.microsoft.com/office/drawing/2014/main" id="{FF06B79D-ED40-4BAE-81C0-5E932821584D}"/>
              </a:ext>
            </a:extLst>
          </p:cNvPr>
          <p:cNvSpPr txBox="1"/>
          <p:nvPr/>
        </p:nvSpPr>
        <p:spPr>
          <a:xfrm>
            <a:off x="3433950" y="5467017"/>
            <a:ext cx="1968195" cy="461665"/>
          </a:xfrm>
          <a:prstGeom prst="rect">
            <a:avLst/>
          </a:prstGeom>
          <a:noFill/>
        </p:spPr>
        <p:txBody>
          <a:bodyPr wrap="square" rtlCol="0">
            <a:spAutoFit/>
          </a:bodyPr>
          <a:lstStyle/>
          <a:p>
            <a:r>
              <a:rPr lang="es-ES" sz="2400" b="1"/>
              <a:t>el alemán</a:t>
            </a:r>
            <a:endParaRPr lang="es-GB" sz="2400" b="1">
              <a:latin typeface="+mj-lt"/>
            </a:endParaRPr>
          </a:p>
        </p:txBody>
      </p:sp>
      <p:sp>
        <p:nvSpPr>
          <p:cNvPr id="80" name="CuadroTexto 64">
            <a:extLst>
              <a:ext uri="{FF2B5EF4-FFF2-40B4-BE49-F238E27FC236}">
                <a16:creationId xmlns:a16="http://schemas.microsoft.com/office/drawing/2014/main" id="{FDAD58FB-91B4-4483-9DDD-C422044BC73B}"/>
              </a:ext>
            </a:extLst>
          </p:cNvPr>
          <p:cNvSpPr txBox="1"/>
          <p:nvPr/>
        </p:nvSpPr>
        <p:spPr>
          <a:xfrm>
            <a:off x="7871356" y="5865713"/>
            <a:ext cx="2715628" cy="830997"/>
          </a:xfrm>
          <a:prstGeom prst="rect">
            <a:avLst/>
          </a:prstGeom>
          <a:noFill/>
        </p:spPr>
        <p:txBody>
          <a:bodyPr wrap="square" rtlCol="0">
            <a:spAutoFit/>
          </a:bodyPr>
          <a:lstStyle/>
          <a:p>
            <a:r>
              <a:rPr lang="en-GB" sz="2400" b="1"/>
              <a:t>all, everything</a:t>
            </a:r>
          </a:p>
          <a:p>
            <a:pPr algn="l"/>
            <a:endParaRPr lang="es-GB" sz="2400" b="1">
              <a:latin typeface="+mj-lt"/>
            </a:endParaRPr>
          </a:p>
        </p:txBody>
      </p:sp>
      <p:sp>
        <p:nvSpPr>
          <p:cNvPr id="81" name="TextBox 80">
            <a:extLst>
              <a:ext uri="{FF2B5EF4-FFF2-40B4-BE49-F238E27FC236}">
                <a16:creationId xmlns:a16="http://schemas.microsoft.com/office/drawing/2014/main" id="{4FB70D31-2049-4C0F-A50A-F620D8038761}"/>
              </a:ext>
            </a:extLst>
          </p:cNvPr>
          <p:cNvSpPr txBox="1"/>
          <p:nvPr/>
        </p:nvSpPr>
        <p:spPr>
          <a:xfrm>
            <a:off x="3631738" y="1124311"/>
            <a:ext cx="1478280" cy="461665"/>
          </a:xfrm>
          <a:prstGeom prst="rect">
            <a:avLst/>
          </a:prstGeom>
          <a:noFill/>
        </p:spPr>
        <p:txBody>
          <a:bodyPr wrap="square" rtlCol="0">
            <a:spAutoFit/>
          </a:bodyPr>
          <a:lstStyle/>
          <a:p>
            <a:pPr algn="l"/>
            <a:r>
              <a:rPr lang="en-GB" sz="2400" b="1">
                <a:solidFill>
                  <a:schemeClr val="accent5">
                    <a:lumMod val="50000"/>
                  </a:schemeClr>
                </a:solidFill>
                <a:latin typeface="+mj-lt"/>
              </a:rPr>
              <a:t>español</a:t>
            </a:r>
          </a:p>
        </p:txBody>
      </p:sp>
      <p:sp>
        <p:nvSpPr>
          <p:cNvPr id="82" name="TextBox 81">
            <a:extLst>
              <a:ext uri="{FF2B5EF4-FFF2-40B4-BE49-F238E27FC236}">
                <a16:creationId xmlns:a16="http://schemas.microsoft.com/office/drawing/2014/main" id="{106EE2F7-5F19-437C-8FA2-CD34127ACA86}"/>
              </a:ext>
            </a:extLst>
          </p:cNvPr>
          <p:cNvSpPr txBox="1"/>
          <p:nvPr/>
        </p:nvSpPr>
        <p:spPr>
          <a:xfrm>
            <a:off x="8413077" y="1092525"/>
            <a:ext cx="1478280" cy="461665"/>
          </a:xfrm>
          <a:prstGeom prst="rect">
            <a:avLst/>
          </a:prstGeom>
          <a:noFill/>
        </p:spPr>
        <p:txBody>
          <a:bodyPr wrap="square" rtlCol="0">
            <a:spAutoFit/>
          </a:bodyPr>
          <a:lstStyle/>
          <a:p>
            <a:pPr algn="l"/>
            <a:r>
              <a:rPr lang="en-GB" sz="2400" b="1">
                <a:solidFill>
                  <a:schemeClr val="accent5">
                    <a:lumMod val="50000"/>
                  </a:schemeClr>
                </a:solidFill>
                <a:latin typeface="+mj-lt"/>
              </a:rPr>
              <a:t>inglés</a:t>
            </a:r>
          </a:p>
        </p:txBody>
      </p:sp>
      <p:sp>
        <p:nvSpPr>
          <p:cNvPr id="89" name="TextBox 88">
            <a:extLst>
              <a:ext uri="{FF2B5EF4-FFF2-40B4-BE49-F238E27FC236}">
                <a16:creationId xmlns:a16="http://schemas.microsoft.com/office/drawing/2014/main" id="{B6BAA277-245F-48B7-9FDE-243F161BD8A9}"/>
              </a:ext>
            </a:extLst>
          </p:cNvPr>
          <p:cNvSpPr txBox="1"/>
          <p:nvPr/>
        </p:nvSpPr>
        <p:spPr>
          <a:xfrm>
            <a:off x="3913458" y="5904714"/>
            <a:ext cx="1648589" cy="461665"/>
          </a:xfrm>
          <a:prstGeom prst="rect">
            <a:avLst/>
          </a:prstGeom>
          <a:noFill/>
        </p:spPr>
        <p:txBody>
          <a:bodyPr wrap="square" rtlCol="0">
            <a:spAutoFit/>
          </a:bodyPr>
          <a:lstStyle/>
          <a:p>
            <a:pPr algn="l"/>
            <a:r>
              <a:rPr lang="es-ES" sz="2400" b="1"/>
              <a:t>todo</a:t>
            </a:r>
            <a:endParaRPr lang="en-GB" sz="2400" b="1"/>
          </a:p>
        </p:txBody>
      </p:sp>
      <p:sp>
        <p:nvSpPr>
          <p:cNvPr id="90" name="TextBox 89">
            <a:extLst>
              <a:ext uri="{FF2B5EF4-FFF2-40B4-BE49-F238E27FC236}">
                <a16:creationId xmlns:a16="http://schemas.microsoft.com/office/drawing/2014/main" id="{1886908B-9A68-4657-9A48-DCE6C6A7F0EE}"/>
              </a:ext>
            </a:extLst>
          </p:cNvPr>
          <p:cNvSpPr txBox="1"/>
          <p:nvPr/>
        </p:nvSpPr>
        <p:spPr>
          <a:xfrm>
            <a:off x="8239001" y="5443375"/>
            <a:ext cx="1750979" cy="461665"/>
          </a:xfrm>
          <a:prstGeom prst="rect">
            <a:avLst/>
          </a:prstGeom>
          <a:noFill/>
        </p:spPr>
        <p:txBody>
          <a:bodyPr wrap="square" rtlCol="0">
            <a:spAutoFit/>
          </a:bodyPr>
          <a:lstStyle/>
          <a:p>
            <a:r>
              <a:rPr lang="en-GB" sz="2400" b="1"/>
              <a:t>German</a:t>
            </a:r>
          </a:p>
        </p:txBody>
      </p:sp>
      <p:sp>
        <p:nvSpPr>
          <p:cNvPr id="92" name="Action Button: Custom 39" descr="number 10">
            <a:hlinkClick r:id="" action="ppaction://noaction" highlightClick="1">
              <a:snd r:embed="rId13" name="todo.wav"/>
            </a:hlinkClick>
            <a:extLst>
              <a:ext uri="{FF2B5EF4-FFF2-40B4-BE49-F238E27FC236}">
                <a16:creationId xmlns:a16="http://schemas.microsoft.com/office/drawing/2014/main" id="{C3925CBA-DF75-46C1-8B78-25562BEC8DA4}"/>
              </a:ext>
            </a:extLst>
          </p:cNvPr>
          <p:cNvSpPr/>
          <p:nvPr/>
        </p:nvSpPr>
        <p:spPr>
          <a:xfrm>
            <a:off x="1036671" y="5904714"/>
            <a:ext cx="501695" cy="405669"/>
          </a:xfrm>
          <a:prstGeom prst="actionButtonBlank">
            <a:avLst/>
          </a:prstGeom>
          <a:solidFill>
            <a:schemeClr val="tx1"/>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mj-lt"/>
                <a:ea typeface="+mn-ea"/>
                <a:cs typeface="+mn-cs"/>
              </a:rPr>
              <a:t>11</a:t>
            </a:r>
          </a:p>
        </p:txBody>
      </p:sp>
    </p:spTree>
    <p:extLst>
      <p:ext uri="{BB962C8B-B14F-4D97-AF65-F5344CB8AC3E}">
        <p14:creationId xmlns:p14="http://schemas.microsoft.com/office/powerpoint/2010/main" val="42126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9"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Vocabulario</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228668" y="159903"/>
            <a:ext cx="1772407"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leer / </a:t>
            </a: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extBox 9"/>
          <p:cNvSpPr txBox="1"/>
          <p:nvPr/>
        </p:nvSpPr>
        <p:spPr>
          <a:xfrm>
            <a:off x="2228835" y="1441171"/>
            <a:ext cx="27555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effectLst/>
                <a:uLnTx/>
                <a:uFillTx/>
                <a:latin typeface="Century Gothic" panose="020F0302020204030204"/>
                <a:ea typeface="+mn-ea"/>
                <a:cs typeface="+mn-cs"/>
              </a:rPr>
              <a:t>salir</a:t>
            </a:r>
            <a:endParaRPr kumimoji="0" lang="en-GB" sz="3200" b="0" i="0" u="none" strike="noStrike" kern="1200" cap="none" spc="0" normalizeH="0" baseline="0" noProof="0">
              <a:ln>
                <a:noFill/>
              </a:ln>
              <a:effectLst/>
              <a:uLnTx/>
              <a:uFillTx/>
              <a:latin typeface="Century Gothic" panose="020F0302020204030204"/>
              <a:ea typeface="+mn-ea"/>
              <a:cs typeface="+mn-cs"/>
            </a:endParaRPr>
          </a:p>
        </p:txBody>
      </p:sp>
      <p:sp>
        <p:nvSpPr>
          <p:cNvPr id="14" name="TextBox 13"/>
          <p:cNvSpPr txBox="1"/>
          <p:nvPr/>
        </p:nvSpPr>
        <p:spPr>
          <a:xfrm>
            <a:off x="2228835" y="5229744"/>
            <a:ext cx="25313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el fútbol</a:t>
            </a:r>
          </a:p>
        </p:txBody>
      </p:sp>
      <p:sp>
        <p:nvSpPr>
          <p:cNvPr id="16" name="TextBox 15"/>
          <p:cNvSpPr txBox="1"/>
          <p:nvPr/>
        </p:nvSpPr>
        <p:spPr>
          <a:xfrm>
            <a:off x="9427302" y="2113148"/>
            <a:ext cx="22669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la semana</a:t>
            </a:r>
          </a:p>
        </p:txBody>
      </p:sp>
      <p:sp>
        <p:nvSpPr>
          <p:cNvPr id="17" name="TextBox 16"/>
          <p:cNvSpPr txBox="1"/>
          <p:nvPr/>
        </p:nvSpPr>
        <p:spPr>
          <a:xfrm>
            <a:off x="9427302" y="662781"/>
            <a:ext cx="15643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el fin</a:t>
            </a:r>
          </a:p>
        </p:txBody>
      </p:sp>
      <p:sp>
        <p:nvSpPr>
          <p:cNvPr id="18" name="TextBox 17"/>
          <p:cNvSpPr txBox="1"/>
          <p:nvPr/>
        </p:nvSpPr>
        <p:spPr>
          <a:xfrm>
            <a:off x="9427302" y="5491232"/>
            <a:ext cx="35956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la entrada</a:t>
            </a:r>
          </a:p>
        </p:txBody>
      </p:sp>
      <p:sp>
        <p:nvSpPr>
          <p:cNvPr id="20" name="TextBox 19"/>
          <p:cNvSpPr txBox="1"/>
          <p:nvPr/>
        </p:nvSpPr>
        <p:spPr>
          <a:xfrm>
            <a:off x="2228835" y="2716091"/>
            <a:ext cx="37308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effectLst/>
                <a:uLnTx/>
                <a:uFillTx/>
                <a:latin typeface="Century Gothic" panose="020F0302020204030204"/>
                <a:ea typeface="+mn-ea"/>
                <a:cs typeface="+mn-cs"/>
              </a:rPr>
              <a:t>subir</a:t>
            </a:r>
            <a:endParaRPr kumimoji="0" lang="en-GB" sz="3200" b="0" i="0" u="none" strike="noStrike" kern="1200" cap="none" spc="0" normalizeH="0" baseline="0" noProof="0">
              <a:ln>
                <a:noFill/>
              </a:ln>
              <a:effectLst/>
              <a:uLnTx/>
              <a:uFillTx/>
              <a:latin typeface="Century Gothic" panose="020F0302020204030204"/>
              <a:ea typeface="+mn-ea"/>
              <a:cs typeface="+mn-cs"/>
            </a:endParaRPr>
          </a:p>
        </p:txBody>
      </p:sp>
      <p:sp>
        <p:nvSpPr>
          <p:cNvPr id="34" name="TextBox 13">
            <a:extLst>
              <a:ext uri="{FF2B5EF4-FFF2-40B4-BE49-F238E27FC236}">
                <a16:creationId xmlns:a16="http://schemas.microsoft.com/office/drawing/2014/main" id="{A8E9E737-46AB-4F4A-8D31-937B64EFFEFE}"/>
              </a:ext>
            </a:extLst>
          </p:cNvPr>
          <p:cNvSpPr txBox="1"/>
          <p:nvPr/>
        </p:nvSpPr>
        <p:spPr>
          <a:xfrm>
            <a:off x="2213003" y="4048084"/>
            <a:ext cx="25313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el partido</a:t>
            </a:r>
          </a:p>
        </p:txBody>
      </p:sp>
      <p:pic>
        <p:nvPicPr>
          <p:cNvPr id="3" name="Imagen 2">
            <a:extLst>
              <a:ext uri="{FF2B5EF4-FFF2-40B4-BE49-F238E27FC236}">
                <a16:creationId xmlns:a16="http://schemas.microsoft.com/office/drawing/2014/main" id="{F2044C2B-5D4D-2E4B-B1C6-E4CA7F21A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934" y="1223876"/>
            <a:ext cx="757839" cy="1283021"/>
          </a:xfrm>
          <a:prstGeom prst="rect">
            <a:avLst/>
          </a:prstGeom>
        </p:spPr>
      </p:pic>
      <p:sp>
        <p:nvSpPr>
          <p:cNvPr id="47" name="CuadroTexto 46">
            <a:extLst>
              <a:ext uri="{FF2B5EF4-FFF2-40B4-BE49-F238E27FC236}">
                <a16:creationId xmlns:a16="http://schemas.microsoft.com/office/drawing/2014/main" id="{200E9B59-8BD4-804B-B896-319290315A90}"/>
              </a:ext>
            </a:extLst>
          </p:cNvPr>
          <p:cNvSpPr txBox="1"/>
          <p:nvPr/>
        </p:nvSpPr>
        <p:spPr>
          <a:xfrm>
            <a:off x="229877" y="2205481"/>
            <a:ext cx="1511952" cy="400110"/>
          </a:xfrm>
          <a:prstGeom prst="rect">
            <a:avLst/>
          </a:prstGeom>
          <a:noFill/>
        </p:spPr>
        <p:txBody>
          <a:bodyPr wrap="none" rtlCol="0">
            <a:spAutoFit/>
          </a:bodyPr>
          <a:lstStyle/>
          <a:p>
            <a:pPr algn="l"/>
            <a:r>
              <a:rPr lang="es-GB" sz="2000"/>
              <a:t>[</a:t>
            </a:r>
            <a:r>
              <a:rPr lang="es-GB" sz="2000">
                <a:highlight>
                  <a:srgbClr val="E3EAFD"/>
                </a:highlight>
              </a:rPr>
              <a:t>to go out</a:t>
            </a:r>
            <a:r>
              <a:rPr lang="es-GB" sz="2000"/>
              <a:t>]</a:t>
            </a:r>
          </a:p>
        </p:txBody>
      </p:sp>
      <p:pic>
        <p:nvPicPr>
          <p:cNvPr id="6" name="Imagen 5">
            <a:extLst>
              <a:ext uri="{FF2B5EF4-FFF2-40B4-BE49-F238E27FC236}">
                <a16:creationId xmlns:a16="http://schemas.microsoft.com/office/drawing/2014/main" id="{DFAAF288-BBF8-F942-8293-87D719F499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934" y="2630197"/>
            <a:ext cx="862553" cy="1002969"/>
          </a:xfrm>
          <a:prstGeom prst="rect">
            <a:avLst/>
          </a:prstGeom>
        </p:spPr>
      </p:pic>
      <p:sp>
        <p:nvSpPr>
          <p:cNvPr id="49" name="CuadroTexto 48">
            <a:extLst>
              <a:ext uri="{FF2B5EF4-FFF2-40B4-BE49-F238E27FC236}">
                <a16:creationId xmlns:a16="http://schemas.microsoft.com/office/drawing/2014/main" id="{E3FC6AEF-A721-2640-ACF9-CCEB6A9095ED}"/>
              </a:ext>
            </a:extLst>
          </p:cNvPr>
          <p:cNvSpPr txBox="1"/>
          <p:nvPr/>
        </p:nvSpPr>
        <p:spPr>
          <a:xfrm>
            <a:off x="269952" y="3389141"/>
            <a:ext cx="1431802" cy="400110"/>
          </a:xfrm>
          <a:prstGeom prst="rect">
            <a:avLst/>
          </a:prstGeom>
          <a:noFill/>
        </p:spPr>
        <p:txBody>
          <a:bodyPr wrap="none" rtlCol="0">
            <a:spAutoFit/>
          </a:bodyPr>
          <a:lstStyle/>
          <a:p>
            <a:pPr algn="l"/>
            <a:r>
              <a:rPr lang="es-GB" sz="2000"/>
              <a:t>[</a:t>
            </a:r>
            <a:r>
              <a:rPr lang="es-GB" sz="2000">
                <a:highlight>
                  <a:srgbClr val="E3EAFD"/>
                </a:highlight>
              </a:rPr>
              <a:t>to go up</a:t>
            </a:r>
            <a:r>
              <a:rPr lang="es-GB" sz="2000"/>
              <a:t>]</a:t>
            </a:r>
          </a:p>
        </p:txBody>
      </p:sp>
      <p:pic>
        <p:nvPicPr>
          <p:cNvPr id="9" name="Imagen 8">
            <a:extLst>
              <a:ext uri="{FF2B5EF4-FFF2-40B4-BE49-F238E27FC236}">
                <a16:creationId xmlns:a16="http://schemas.microsoft.com/office/drawing/2014/main" id="{C86F60CF-EA33-6B46-9749-E1420028E2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373" y="3913786"/>
            <a:ext cx="1499922" cy="917985"/>
          </a:xfrm>
          <a:prstGeom prst="rect">
            <a:avLst/>
          </a:prstGeom>
        </p:spPr>
      </p:pic>
      <p:sp>
        <p:nvSpPr>
          <p:cNvPr id="56" name="CuadroTexto 55">
            <a:extLst>
              <a:ext uri="{FF2B5EF4-FFF2-40B4-BE49-F238E27FC236}">
                <a16:creationId xmlns:a16="http://schemas.microsoft.com/office/drawing/2014/main" id="{1B4429DF-EFE1-BB4B-8DFE-431F115DF61A}"/>
              </a:ext>
            </a:extLst>
          </p:cNvPr>
          <p:cNvSpPr txBox="1"/>
          <p:nvPr/>
        </p:nvSpPr>
        <p:spPr>
          <a:xfrm>
            <a:off x="471459" y="4621824"/>
            <a:ext cx="1189749" cy="400110"/>
          </a:xfrm>
          <a:prstGeom prst="rect">
            <a:avLst/>
          </a:prstGeom>
          <a:noFill/>
        </p:spPr>
        <p:txBody>
          <a:bodyPr wrap="none" rtlCol="0">
            <a:spAutoFit/>
          </a:bodyPr>
          <a:lstStyle/>
          <a:p>
            <a:pPr algn="l"/>
            <a:r>
              <a:rPr lang="es-GB" sz="2000"/>
              <a:t>[</a:t>
            </a:r>
            <a:r>
              <a:rPr lang="es-GB" sz="2000">
                <a:highlight>
                  <a:srgbClr val="E3EAFD"/>
                </a:highlight>
              </a:rPr>
              <a:t>match</a:t>
            </a:r>
            <a:r>
              <a:rPr lang="es-GB" sz="2000"/>
              <a:t>]</a:t>
            </a:r>
          </a:p>
        </p:txBody>
      </p:sp>
      <p:pic>
        <p:nvPicPr>
          <p:cNvPr id="12" name="Imagen 11">
            <a:extLst>
              <a:ext uri="{FF2B5EF4-FFF2-40B4-BE49-F238E27FC236}">
                <a16:creationId xmlns:a16="http://schemas.microsoft.com/office/drawing/2014/main" id="{69A03383-A7B3-3146-B0AF-F8A4697CFF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4616" y="5174533"/>
            <a:ext cx="1541679" cy="1002487"/>
          </a:xfrm>
          <a:prstGeom prst="rect">
            <a:avLst/>
          </a:prstGeom>
        </p:spPr>
      </p:pic>
      <p:pic>
        <p:nvPicPr>
          <p:cNvPr id="19" name="Imagen 18">
            <a:extLst>
              <a:ext uri="{FF2B5EF4-FFF2-40B4-BE49-F238E27FC236}">
                <a16:creationId xmlns:a16="http://schemas.microsoft.com/office/drawing/2014/main" id="{D0DC1AD3-9B41-EF41-AF30-6E65BC1EA883}"/>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53" l="4538" r="92962">
                        <a14:foregroundMark x1="90577" y1="31056" x2="91577" y2="38655"/>
                        <a14:foregroundMark x1="91577" y1="38655" x2="90385" y2="45670"/>
                        <a14:foregroundMark x1="90385" y1="45670" x2="90154" y2="45707"/>
                        <a14:foregroundMark x1="92962" y1="34856" x2="92962" y2="39825"/>
                        <a14:foregroundMark x1="7769" y1="43040" x2="7769" y2="50201"/>
                        <a14:foregroundMark x1="7769" y1="50201" x2="4538" y2="56960"/>
                        <a14:foregroundMark x1="4538" y1="56960" x2="9269" y2="63756"/>
                        <a14:foregroundMark x1="9269" y1="63756" x2="11769" y2="63792"/>
                        <a14:foregroundMark x1="4538" y1="53526" x2="4538" y2="58458"/>
                      </a14:backgroundRemoval>
                    </a14:imgEffect>
                  </a14:imgLayer>
                </a14:imgProps>
              </a:ext>
              <a:ext uri="{28A0092B-C50C-407E-A947-70E740481C1C}">
                <a14:useLocalDpi xmlns:a14="http://schemas.microsoft.com/office/drawing/2010/main"/>
              </a:ext>
            </a:extLst>
          </a:blip>
          <a:stretch>
            <a:fillRect/>
          </a:stretch>
        </p:blipFill>
        <p:spPr>
          <a:xfrm>
            <a:off x="8105488" y="5033096"/>
            <a:ext cx="1321813" cy="1391463"/>
          </a:xfrm>
          <a:prstGeom prst="rect">
            <a:avLst/>
          </a:prstGeom>
        </p:spPr>
      </p:pic>
      <p:pic>
        <p:nvPicPr>
          <p:cNvPr id="40" name="Imagen 39">
            <a:extLst>
              <a:ext uri="{FF2B5EF4-FFF2-40B4-BE49-F238E27FC236}">
                <a16:creationId xmlns:a16="http://schemas.microsoft.com/office/drawing/2014/main" id="{74E7F98F-3D4D-854C-AA83-ECA2FA74CC9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97407" y="638332"/>
            <a:ext cx="1298785" cy="655886"/>
          </a:xfrm>
          <a:prstGeom prst="rect">
            <a:avLst/>
          </a:prstGeom>
        </p:spPr>
      </p:pic>
      <p:pic>
        <p:nvPicPr>
          <p:cNvPr id="57" name="Imagen 56">
            <a:extLst>
              <a:ext uri="{FF2B5EF4-FFF2-40B4-BE49-F238E27FC236}">
                <a16:creationId xmlns:a16="http://schemas.microsoft.com/office/drawing/2014/main" id="{887BB3D7-8548-DF4D-8C9F-EE2638C70F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02614" y="1961692"/>
            <a:ext cx="938368" cy="938368"/>
          </a:xfrm>
          <a:prstGeom prst="rect">
            <a:avLst/>
          </a:prstGeom>
        </p:spPr>
      </p:pic>
      <p:sp>
        <p:nvSpPr>
          <p:cNvPr id="68" name="Llamada rectangular redondeada 67">
            <a:extLst>
              <a:ext uri="{FF2B5EF4-FFF2-40B4-BE49-F238E27FC236}">
                <a16:creationId xmlns:a16="http://schemas.microsoft.com/office/drawing/2014/main" id="{619E5F60-7BEF-1048-92E9-6F757F23F3C6}"/>
              </a:ext>
            </a:extLst>
          </p:cNvPr>
          <p:cNvSpPr/>
          <p:nvPr/>
        </p:nvSpPr>
        <p:spPr>
          <a:xfrm>
            <a:off x="4164240" y="5354171"/>
            <a:ext cx="3941249" cy="735657"/>
          </a:xfrm>
          <a:prstGeom prst="wedgeRoundRectCallout">
            <a:avLst>
              <a:gd name="adj1" fmla="val 57296"/>
              <a:gd name="adj2" fmla="val -29340"/>
              <a:gd name="adj3" fmla="val 16667"/>
            </a:avLst>
          </a:prstGeom>
          <a:solidFill>
            <a:srgbClr val="FBF0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B" sz="2000">
                <a:solidFill>
                  <a:srgbClr val="203864"/>
                </a:solidFill>
              </a:rPr>
              <a:t>'Ticket’ (event) </a:t>
            </a:r>
            <a:r>
              <a:rPr lang="es-GB" sz="2000">
                <a:solidFill>
                  <a:srgbClr val="203864"/>
                </a:solidFill>
                <a:sym typeface="Wingdings" pitchFamily="2" charset="2"/>
              </a:rPr>
              <a:t> la entrada</a:t>
            </a:r>
          </a:p>
          <a:p>
            <a:pPr algn="ctr"/>
            <a:r>
              <a:rPr lang="es-GB" sz="2000">
                <a:solidFill>
                  <a:srgbClr val="203864"/>
                </a:solidFill>
                <a:sym typeface="Wingdings" pitchFamily="2" charset="2"/>
              </a:rPr>
              <a:t>‘Ticket’ (transport)  el billete</a:t>
            </a:r>
            <a:endParaRPr lang="es-GB" sz="2000">
              <a:solidFill>
                <a:srgbClr val="203864"/>
              </a:solidFill>
            </a:endParaRPr>
          </a:p>
        </p:txBody>
      </p:sp>
      <p:sp>
        <p:nvSpPr>
          <p:cNvPr id="44" name="TextBox 43">
            <a:extLst>
              <a:ext uri="{FF2B5EF4-FFF2-40B4-BE49-F238E27FC236}">
                <a16:creationId xmlns:a16="http://schemas.microsoft.com/office/drawing/2014/main" id="{B7D2F4A4-CC4D-E946-B878-8A78A6E2EE02}"/>
              </a:ext>
            </a:extLst>
          </p:cNvPr>
          <p:cNvSpPr txBox="1"/>
          <p:nvPr/>
        </p:nvSpPr>
        <p:spPr>
          <a:xfrm>
            <a:off x="9427302" y="3633166"/>
            <a:ext cx="35956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el </a:t>
            </a:r>
            <a:r>
              <a:rPr kumimoji="0" lang="en-GB" sz="3200" b="0" i="0" u="none" strike="noStrike" kern="1200" cap="none" spc="0" normalizeH="0" baseline="0" noProof="0" err="1">
                <a:ln>
                  <a:noFill/>
                </a:ln>
                <a:effectLst/>
                <a:uLnTx/>
                <a:uFillTx/>
                <a:latin typeface="Century Gothic" panose="020F0302020204030204"/>
                <a:ea typeface="+mn-ea"/>
                <a:cs typeface="+mn-cs"/>
              </a:rPr>
              <a:t>billete</a:t>
            </a:r>
            <a:endParaRPr kumimoji="0" lang="en-GB" sz="3200" b="0" i="0" u="none" strike="noStrike" kern="1200" cap="none" spc="0" normalizeH="0" baseline="0" noProof="0">
              <a:ln>
                <a:noFill/>
              </a:ln>
              <a:effectLst/>
              <a:uLnTx/>
              <a:uFillTx/>
              <a:latin typeface="Century Gothic" panose="020F0302020204030204"/>
              <a:ea typeface="+mn-ea"/>
              <a:cs typeface="+mn-cs"/>
            </a:endParaRPr>
          </a:p>
        </p:txBody>
      </p:sp>
      <p:pic>
        <p:nvPicPr>
          <p:cNvPr id="46" name="Imagen 32">
            <a:extLst>
              <a:ext uri="{FF2B5EF4-FFF2-40B4-BE49-F238E27FC236}">
                <a16:creationId xmlns:a16="http://schemas.microsoft.com/office/drawing/2014/main" id="{91D2A6D5-190A-6B4D-A1EC-58B65B71DD4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26836" y="3480955"/>
            <a:ext cx="1489924" cy="862718"/>
          </a:xfrm>
          <a:prstGeom prst="rect">
            <a:avLst/>
          </a:prstGeom>
        </p:spPr>
      </p:pic>
    </p:spTree>
    <p:extLst>
      <p:ext uri="{BB962C8B-B14F-4D97-AF65-F5344CB8AC3E}">
        <p14:creationId xmlns:p14="http://schemas.microsoft.com/office/powerpoint/2010/main" val="9034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1" nodeType="click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1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1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1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1" nodeType="clickEffect">
                                  <p:stCondLst>
                                    <p:cond delay="0"/>
                                  </p:stCondLst>
                                  <p:childTnLst>
                                    <p:set>
                                      <p:cBhvr>
                                        <p:cTn id="134" dur="1" fill="hold">
                                          <p:stCondLst>
                                            <p:cond delay="0"/>
                                          </p:stCondLst>
                                        </p:cTn>
                                        <p:tgtEl>
                                          <p:spTgt spid="1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4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44"/>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1" nodeType="clickEffect">
                                  <p:stCondLst>
                                    <p:cond delay="0"/>
                                  </p:stCondLst>
                                  <p:childTnLst>
                                    <p:set>
                                      <p:cBhvr>
                                        <p:cTn id="1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4" grpId="0"/>
      <p:bldP spid="14" grpId="1"/>
      <p:bldP spid="16" grpId="0"/>
      <p:bldP spid="16" grpId="1"/>
      <p:bldP spid="17" grpId="0"/>
      <p:bldP spid="17" grpId="1"/>
      <p:bldP spid="18" grpId="0"/>
      <p:bldP spid="18" grpId="1"/>
      <p:bldP spid="20" grpId="0"/>
      <p:bldP spid="20" grpId="1"/>
      <p:bldP spid="34" grpId="0"/>
      <p:bldP spid="34" grpId="1"/>
      <p:bldP spid="47" grpId="0"/>
      <p:bldP spid="47" grpId="1"/>
      <p:bldP spid="49" grpId="0"/>
      <p:bldP spid="49" grpId="1"/>
      <p:bldP spid="56" grpId="0"/>
      <p:bldP spid="56" grpId="1"/>
      <p:bldP spid="68" grpId="0" animBg="1"/>
      <p:bldP spid="68" grpId="1" animBg="1"/>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err="1">
                <a:solidFill>
                  <a:schemeClr val="bg1"/>
                </a:solidFill>
              </a:rPr>
              <a:t>Vocabulario</a:t>
            </a:r>
            <a:endParaRPr lang="en-GB" sz="3600" b="1">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165606" y="159903"/>
            <a:ext cx="1835469"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leer / </a:t>
            </a: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1" name="TextBox 10"/>
          <p:cNvSpPr txBox="1"/>
          <p:nvPr/>
        </p:nvSpPr>
        <p:spPr>
          <a:xfrm>
            <a:off x="2013073" y="1714372"/>
            <a:ext cx="27555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perder</a:t>
            </a:r>
          </a:p>
        </p:txBody>
      </p:sp>
      <p:sp>
        <p:nvSpPr>
          <p:cNvPr id="13" name="TextBox 12"/>
          <p:cNvSpPr txBox="1"/>
          <p:nvPr/>
        </p:nvSpPr>
        <p:spPr>
          <a:xfrm>
            <a:off x="2013073" y="3330473"/>
            <a:ext cx="30151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effectLst/>
                <a:uLnTx/>
                <a:uFillTx/>
                <a:latin typeface="Century Gothic" panose="020F0302020204030204"/>
                <a:ea typeface="+mn-ea"/>
                <a:cs typeface="+mn-cs"/>
              </a:rPr>
              <a:t>recoger</a:t>
            </a:r>
            <a:endParaRPr kumimoji="0" lang="en-GB" sz="3200" b="0" i="0" u="none" strike="noStrike" kern="1200" cap="none" spc="0" normalizeH="0" baseline="0" noProof="0">
              <a:ln>
                <a:noFill/>
              </a:ln>
              <a:effectLst/>
              <a:uLnTx/>
              <a:uFillTx/>
              <a:latin typeface="Century Gothic" panose="020F0302020204030204"/>
              <a:ea typeface="+mn-ea"/>
              <a:cs typeface="+mn-cs"/>
            </a:endParaRPr>
          </a:p>
        </p:txBody>
      </p:sp>
      <p:sp>
        <p:nvSpPr>
          <p:cNvPr id="15" name="TextBox 14"/>
          <p:cNvSpPr txBox="1"/>
          <p:nvPr/>
        </p:nvSpPr>
        <p:spPr>
          <a:xfrm>
            <a:off x="9216117" y="5276545"/>
            <a:ext cx="12226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effectLst/>
                <a:uLnTx/>
                <a:uFillTx/>
                <a:latin typeface="Century Gothic" panose="020F0302020204030204"/>
                <a:ea typeface="+mn-ea"/>
                <a:cs typeface="+mn-cs"/>
              </a:rPr>
              <a:t>pues</a:t>
            </a:r>
            <a:endParaRPr kumimoji="0" lang="en-GB" sz="3200" b="0" i="0" u="none" strike="noStrike" kern="1200" cap="none" spc="0" normalizeH="0" baseline="0" noProof="0">
              <a:ln>
                <a:noFill/>
              </a:ln>
              <a:effectLst/>
              <a:uLnTx/>
              <a:uFillTx/>
              <a:latin typeface="Century Gothic" panose="020F0302020204030204"/>
              <a:ea typeface="+mn-ea"/>
              <a:cs typeface="+mn-cs"/>
            </a:endParaRPr>
          </a:p>
        </p:txBody>
      </p:sp>
      <p:sp>
        <p:nvSpPr>
          <p:cNvPr id="45" name="TextBox 15">
            <a:extLst>
              <a:ext uri="{FF2B5EF4-FFF2-40B4-BE49-F238E27FC236}">
                <a16:creationId xmlns:a16="http://schemas.microsoft.com/office/drawing/2014/main" id="{0A1CFF96-A930-4746-9FE0-0E1B73A82A03}"/>
              </a:ext>
            </a:extLst>
          </p:cNvPr>
          <p:cNvSpPr txBox="1"/>
          <p:nvPr/>
        </p:nvSpPr>
        <p:spPr>
          <a:xfrm>
            <a:off x="2013073" y="4946574"/>
            <a:ext cx="226691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el/la </a:t>
            </a:r>
            <a:r>
              <a:rPr kumimoji="0" lang="en-GB" sz="3200" b="0" i="0" u="none" strike="noStrike" kern="1200" cap="none" spc="0" normalizeH="0" baseline="0" noProof="0" err="1">
                <a:ln>
                  <a:noFill/>
                </a:ln>
                <a:effectLst/>
                <a:uLnTx/>
                <a:uFillTx/>
                <a:latin typeface="Century Gothic" panose="020F0302020204030204"/>
                <a:ea typeface="+mn-ea"/>
                <a:cs typeface="+mn-cs"/>
              </a:rPr>
              <a:t>jugador</a:t>
            </a:r>
            <a:r>
              <a:rPr kumimoji="0" lang="en-GB" sz="3200" b="0" i="0" u="none" strike="noStrike" kern="1200" cap="none" spc="0" normalizeH="0" baseline="0" noProof="0">
                <a:ln>
                  <a:noFill/>
                </a:ln>
                <a:effectLst/>
                <a:uLnTx/>
                <a:uFillTx/>
                <a:latin typeface="Century Gothic" panose="020F0302020204030204"/>
                <a:ea typeface="+mn-ea"/>
                <a:cs typeface="+mn-cs"/>
              </a:rPr>
              <a:t>/a</a:t>
            </a:r>
          </a:p>
        </p:txBody>
      </p:sp>
      <p:pic>
        <p:nvPicPr>
          <p:cNvPr id="7" name="Imagen 6">
            <a:extLst>
              <a:ext uri="{FF2B5EF4-FFF2-40B4-BE49-F238E27FC236}">
                <a16:creationId xmlns:a16="http://schemas.microsoft.com/office/drawing/2014/main" id="{233BAAA8-BDA7-E743-89C9-4DB9300657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26" y="1380402"/>
            <a:ext cx="1117346" cy="1005612"/>
          </a:xfrm>
          <a:prstGeom prst="rect">
            <a:avLst/>
          </a:prstGeom>
        </p:spPr>
      </p:pic>
      <p:sp>
        <p:nvSpPr>
          <p:cNvPr id="51" name="CuadroTexto 50">
            <a:extLst>
              <a:ext uri="{FF2B5EF4-FFF2-40B4-BE49-F238E27FC236}">
                <a16:creationId xmlns:a16="http://schemas.microsoft.com/office/drawing/2014/main" id="{5869DF8A-D76F-A844-A792-42673E0DF94D}"/>
              </a:ext>
            </a:extLst>
          </p:cNvPr>
          <p:cNvSpPr txBox="1"/>
          <p:nvPr/>
        </p:nvSpPr>
        <p:spPr>
          <a:xfrm>
            <a:off x="473738" y="2223694"/>
            <a:ext cx="1175322" cy="400110"/>
          </a:xfrm>
          <a:prstGeom prst="rect">
            <a:avLst/>
          </a:prstGeom>
          <a:noFill/>
        </p:spPr>
        <p:txBody>
          <a:bodyPr wrap="none" rtlCol="0">
            <a:spAutoFit/>
          </a:bodyPr>
          <a:lstStyle/>
          <a:p>
            <a:pPr algn="l"/>
            <a:r>
              <a:rPr lang="es-GB" sz="2000"/>
              <a:t>[</a:t>
            </a:r>
            <a:r>
              <a:rPr lang="es-GB" sz="2000">
                <a:highlight>
                  <a:srgbClr val="E3EAFD"/>
                </a:highlight>
              </a:rPr>
              <a:t>to lose</a:t>
            </a:r>
            <a:r>
              <a:rPr lang="es-GB" sz="2000"/>
              <a:t>]</a:t>
            </a:r>
          </a:p>
        </p:txBody>
      </p:sp>
      <p:sp>
        <p:nvSpPr>
          <p:cNvPr id="53" name="CuadroTexto 52">
            <a:extLst>
              <a:ext uri="{FF2B5EF4-FFF2-40B4-BE49-F238E27FC236}">
                <a16:creationId xmlns:a16="http://schemas.microsoft.com/office/drawing/2014/main" id="{F28DF3E3-0FF2-2D4E-BB14-80EA58856BC8}"/>
              </a:ext>
            </a:extLst>
          </p:cNvPr>
          <p:cNvSpPr txBox="1"/>
          <p:nvPr/>
        </p:nvSpPr>
        <p:spPr>
          <a:xfrm>
            <a:off x="228522" y="4139511"/>
            <a:ext cx="2610010" cy="400110"/>
          </a:xfrm>
          <a:prstGeom prst="rect">
            <a:avLst/>
          </a:prstGeom>
          <a:noFill/>
        </p:spPr>
        <p:txBody>
          <a:bodyPr wrap="none" rtlCol="0">
            <a:spAutoFit/>
          </a:bodyPr>
          <a:lstStyle/>
          <a:p>
            <a:pPr algn="l"/>
            <a:r>
              <a:rPr lang="es-GB" sz="2000"/>
              <a:t>[</a:t>
            </a:r>
            <a:r>
              <a:rPr lang="es-GB" sz="2000">
                <a:highlight>
                  <a:srgbClr val="E3EAFD"/>
                </a:highlight>
              </a:rPr>
              <a:t>to </a:t>
            </a:r>
            <a:r>
              <a:rPr lang="en-GB" sz="2000">
                <a:highlight>
                  <a:srgbClr val="E3EAFD"/>
                </a:highlight>
              </a:rPr>
              <a:t>pick up, </a:t>
            </a:r>
            <a:r>
              <a:rPr lang="es-GB" sz="2000">
                <a:highlight>
                  <a:srgbClr val="E3EAFD"/>
                </a:highlight>
              </a:rPr>
              <a:t>collect</a:t>
            </a:r>
            <a:r>
              <a:rPr lang="es-GB" sz="2000"/>
              <a:t>]</a:t>
            </a:r>
          </a:p>
        </p:txBody>
      </p:sp>
      <p:pic>
        <p:nvPicPr>
          <p:cNvPr id="36" name="Imagen 35">
            <a:extLst>
              <a:ext uri="{FF2B5EF4-FFF2-40B4-BE49-F238E27FC236}">
                <a16:creationId xmlns:a16="http://schemas.microsoft.com/office/drawing/2014/main" id="{D36F5B11-700B-944B-9F6F-7C445EDDDC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0162" y="5405847"/>
            <a:ext cx="1497883" cy="455473"/>
          </a:xfrm>
          <a:prstGeom prst="rect">
            <a:avLst/>
          </a:prstGeom>
        </p:spPr>
      </p:pic>
      <p:sp>
        <p:nvSpPr>
          <p:cNvPr id="65" name="CuadroTexto 64">
            <a:extLst>
              <a:ext uri="{FF2B5EF4-FFF2-40B4-BE49-F238E27FC236}">
                <a16:creationId xmlns:a16="http://schemas.microsoft.com/office/drawing/2014/main" id="{A974FCCC-BA16-3F45-AD23-52B3C965222F}"/>
              </a:ext>
            </a:extLst>
          </p:cNvPr>
          <p:cNvSpPr txBox="1"/>
          <p:nvPr/>
        </p:nvSpPr>
        <p:spPr>
          <a:xfrm>
            <a:off x="403763" y="5872646"/>
            <a:ext cx="1146468" cy="400110"/>
          </a:xfrm>
          <a:prstGeom prst="rect">
            <a:avLst/>
          </a:prstGeom>
          <a:noFill/>
        </p:spPr>
        <p:txBody>
          <a:bodyPr wrap="none" rtlCol="0">
            <a:spAutoFit/>
          </a:bodyPr>
          <a:lstStyle/>
          <a:p>
            <a:pPr algn="l"/>
            <a:r>
              <a:rPr lang="es-GB" sz="2000"/>
              <a:t>[</a:t>
            </a:r>
            <a:r>
              <a:rPr lang="es-GB" sz="2000">
                <a:highlight>
                  <a:srgbClr val="E3EAFD"/>
                </a:highlight>
              </a:rPr>
              <a:t>player</a:t>
            </a:r>
            <a:r>
              <a:rPr lang="es-GB" sz="2000"/>
              <a:t>]</a:t>
            </a:r>
          </a:p>
        </p:txBody>
      </p:sp>
      <p:pic>
        <p:nvPicPr>
          <p:cNvPr id="69" name="Imagen 68">
            <a:extLst>
              <a:ext uri="{FF2B5EF4-FFF2-40B4-BE49-F238E27FC236}">
                <a16:creationId xmlns:a16="http://schemas.microsoft.com/office/drawing/2014/main" id="{FEFC82AA-8C41-C54F-90D8-4AD828EC44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022" y="4763884"/>
            <a:ext cx="842296" cy="1129192"/>
          </a:xfrm>
          <a:prstGeom prst="rect">
            <a:avLst/>
          </a:prstGeom>
        </p:spPr>
      </p:pic>
      <p:pic>
        <p:nvPicPr>
          <p:cNvPr id="70" name="Imagen 69">
            <a:extLst>
              <a:ext uri="{FF2B5EF4-FFF2-40B4-BE49-F238E27FC236}">
                <a16:creationId xmlns:a16="http://schemas.microsoft.com/office/drawing/2014/main" id="{BDD28A34-8777-FD4A-919C-9B3BE54201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0944" y="1536782"/>
            <a:ext cx="1120549" cy="686912"/>
          </a:xfrm>
          <a:prstGeom prst="rect">
            <a:avLst/>
          </a:prstGeom>
        </p:spPr>
      </p:pic>
      <p:sp>
        <p:nvSpPr>
          <p:cNvPr id="71" name="TextBox 15">
            <a:extLst>
              <a:ext uri="{FF2B5EF4-FFF2-40B4-BE49-F238E27FC236}">
                <a16:creationId xmlns:a16="http://schemas.microsoft.com/office/drawing/2014/main" id="{3967439C-2532-5E47-92CF-E082699D3942}"/>
              </a:ext>
            </a:extLst>
          </p:cNvPr>
          <p:cNvSpPr txBox="1"/>
          <p:nvPr/>
        </p:nvSpPr>
        <p:spPr>
          <a:xfrm>
            <a:off x="9451179" y="2079399"/>
            <a:ext cx="22669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latin typeface="Century Gothic" panose="020F0302020204030204"/>
              </a:rPr>
              <a:t>el pie</a:t>
            </a:r>
            <a:endParaRPr kumimoji="0" lang="en-GB" sz="3200" b="0" i="0" u="none" strike="noStrike" kern="1200" cap="none" spc="0" normalizeH="0" baseline="0" noProof="0">
              <a:ln>
                <a:noFill/>
              </a:ln>
              <a:effectLst/>
              <a:uLnTx/>
              <a:uFillTx/>
              <a:latin typeface="Century Gothic" panose="020F0302020204030204"/>
            </a:endParaRPr>
          </a:p>
        </p:txBody>
      </p:sp>
      <p:sp>
        <p:nvSpPr>
          <p:cNvPr id="72" name="Llamada rectangular redondeada 71">
            <a:extLst>
              <a:ext uri="{FF2B5EF4-FFF2-40B4-BE49-F238E27FC236}">
                <a16:creationId xmlns:a16="http://schemas.microsoft.com/office/drawing/2014/main" id="{0AFFCD68-216C-2046-B330-99D423AE3A84}"/>
              </a:ext>
            </a:extLst>
          </p:cNvPr>
          <p:cNvSpPr/>
          <p:nvPr/>
        </p:nvSpPr>
        <p:spPr>
          <a:xfrm>
            <a:off x="9216117" y="1285049"/>
            <a:ext cx="2527269" cy="735657"/>
          </a:xfrm>
          <a:prstGeom prst="wedgeRoundRectCallout">
            <a:avLst>
              <a:gd name="adj1" fmla="val -20899"/>
              <a:gd name="adj2" fmla="val 69637"/>
              <a:gd name="adj3" fmla="val 16667"/>
            </a:avLst>
          </a:prstGeom>
          <a:solidFill>
            <a:srgbClr val="FBF0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chemeClr val="tx1"/>
                </a:solidFill>
              </a:rPr>
              <a:t>‘</a:t>
            </a:r>
            <a:r>
              <a:rPr lang="es-ES" sz="2000" err="1">
                <a:solidFill>
                  <a:schemeClr val="tx1"/>
                </a:solidFill>
              </a:rPr>
              <a:t>Want</a:t>
            </a:r>
            <a:r>
              <a:rPr lang="es-ES" sz="2000">
                <a:solidFill>
                  <a:schemeClr val="tx1"/>
                </a:solidFill>
              </a:rPr>
              <a:t> to </a:t>
            </a:r>
            <a:r>
              <a:rPr lang="es-ES" sz="2000" err="1">
                <a:solidFill>
                  <a:schemeClr val="tx1"/>
                </a:solidFill>
              </a:rPr>
              <a:t>say</a:t>
            </a:r>
            <a:r>
              <a:rPr lang="es-ES" sz="2000">
                <a:solidFill>
                  <a:schemeClr val="tx1"/>
                </a:solidFill>
              </a:rPr>
              <a:t> ‘</a:t>
            </a:r>
            <a:r>
              <a:rPr lang="es-ES" sz="2000" b="1" err="1">
                <a:solidFill>
                  <a:schemeClr val="tx1"/>
                </a:solidFill>
              </a:rPr>
              <a:t>on</a:t>
            </a:r>
            <a:r>
              <a:rPr lang="es-ES" sz="2000">
                <a:solidFill>
                  <a:schemeClr val="tx1"/>
                </a:solidFill>
              </a:rPr>
              <a:t> </a:t>
            </a:r>
            <a:r>
              <a:rPr lang="es-ES" sz="2000" err="1">
                <a:solidFill>
                  <a:schemeClr val="tx1"/>
                </a:solidFill>
              </a:rPr>
              <a:t>foot</a:t>
            </a:r>
            <a:r>
              <a:rPr lang="es-ES" sz="2000">
                <a:solidFill>
                  <a:schemeClr val="tx1"/>
                </a:solidFill>
              </a:rPr>
              <a:t>’? Use ‘</a:t>
            </a:r>
            <a:r>
              <a:rPr lang="es-ES" sz="2000" b="1">
                <a:solidFill>
                  <a:schemeClr val="tx1"/>
                </a:solidFill>
              </a:rPr>
              <a:t>a</a:t>
            </a:r>
            <a:r>
              <a:rPr lang="es-ES" sz="2000">
                <a:solidFill>
                  <a:schemeClr val="tx1"/>
                </a:solidFill>
              </a:rPr>
              <a:t> pie’.</a:t>
            </a:r>
            <a:endParaRPr lang="es-GB" sz="2000">
              <a:solidFill>
                <a:schemeClr val="tx1"/>
              </a:solidFill>
            </a:endParaRPr>
          </a:p>
        </p:txBody>
      </p:sp>
      <p:pic>
        <p:nvPicPr>
          <p:cNvPr id="73" name="Imagen 72">
            <a:extLst>
              <a:ext uri="{FF2B5EF4-FFF2-40B4-BE49-F238E27FC236}">
                <a16:creationId xmlns:a16="http://schemas.microsoft.com/office/drawing/2014/main" id="{DEEFE2C6-69DE-A641-9002-DAA5E04A6B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3763" y="3108185"/>
            <a:ext cx="1128826" cy="1128826"/>
          </a:xfrm>
          <a:prstGeom prst="rect">
            <a:avLst/>
          </a:prstGeom>
        </p:spPr>
      </p:pic>
      <p:sp>
        <p:nvSpPr>
          <p:cNvPr id="44" name="TextBox 15">
            <a:extLst>
              <a:ext uri="{FF2B5EF4-FFF2-40B4-BE49-F238E27FC236}">
                <a16:creationId xmlns:a16="http://schemas.microsoft.com/office/drawing/2014/main" id="{ACB4D269-9652-AC40-8FE4-3080913B93CC}"/>
              </a:ext>
            </a:extLst>
          </p:cNvPr>
          <p:cNvSpPr txBox="1"/>
          <p:nvPr/>
        </p:nvSpPr>
        <p:spPr>
          <a:xfrm>
            <a:off x="9216117" y="3274034"/>
            <a:ext cx="226691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entury Gothic" panose="020F0302020204030204"/>
                <a:ea typeface="+mn-ea"/>
                <a:cs typeface="+mn-cs"/>
              </a:rPr>
              <a:t>el inglés, la inglesa</a:t>
            </a:r>
          </a:p>
        </p:txBody>
      </p:sp>
      <p:grpSp>
        <p:nvGrpSpPr>
          <p:cNvPr id="46" name="Grupo 65">
            <a:extLst>
              <a:ext uri="{FF2B5EF4-FFF2-40B4-BE49-F238E27FC236}">
                <a16:creationId xmlns:a16="http://schemas.microsoft.com/office/drawing/2014/main" id="{C6678F5B-A4AE-FA47-AE5B-6C44394062F3}"/>
              </a:ext>
            </a:extLst>
          </p:cNvPr>
          <p:cNvGrpSpPr/>
          <p:nvPr/>
        </p:nvGrpSpPr>
        <p:grpSpPr>
          <a:xfrm>
            <a:off x="6753095" y="3135015"/>
            <a:ext cx="1165472" cy="1129006"/>
            <a:chOff x="8286492" y="3702887"/>
            <a:chExt cx="1288347" cy="1288347"/>
          </a:xfrm>
        </p:grpSpPr>
        <p:pic>
          <p:nvPicPr>
            <p:cNvPr id="48" name="Imagen 60">
              <a:extLst>
                <a:ext uri="{FF2B5EF4-FFF2-40B4-BE49-F238E27FC236}">
                  <a16:creationId xmlns:a16="http://schemas.microsoft.com/office/drawing/2014/main" id="{CC256427-A1EF-6848-975B-454C99D5D4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6492" y="3702887"/>
              <a:ext cx="1288347" cy="1288347"/>
            </a:xfrm>
            <a:prstGeom prst="rect">
              <a:avLst/>
            </a:prstGeom>
          </p:spPr>
        </p:pic>
        <p:pic>
          <p:nvPicPr>
            <p:cNvPr id="50" name="Imagen 61">
              <a:extLst>
                <a:ext uri="{FF2B5EF4-FFF2-40B4-BE49-F238E27FC236}">
                  <a16:creationId xmlns:a16="http://schemas.microsoft.com/office/drawing/2014/main" id="{9160D154-C492-7F48-9AEB-D8E364CA19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382442">
              <a:off x="8525450" y="3726979"/>
              <a:ext cx="241275" cy="161112"/>
            </a:xfrm>
            <a:prstGeom prst="rect">
              <a:avLst/>
            </a:prstGeom>
          </p:spPr>
        </p:pic>
      </p:grpSp>
      <p:sp>
        <p:nvSpPr>
          <p:cNvPr id="54" name="CuadroTexto 66">
            <a:extLst>
              <a:ext uri="{FF2B5EF4-FFF2-40B4-BE49-F238E27FC236}">
                <a16:creationId xmlns:a16="http://schemas.microsoft.com/office/drawing/2014/main" id="{EE3F18B9-3DB2-304C-A770-DF284867E47A}"/>
              </a:ext>
            </a:extLst>
          </p:cNvPr>
          <p:cNvSpPr txBox="1"/>
          <p:nvPr/>
        </p:nvSpPr>
        <p:spPr>
          <a:xfrm>
            <a:off x="6316571" y="4289621"/>
            <a:ext cx="2105063" cy="400110"/>
          </a:xfrm>
          <a:prstGeom prst="rect">
            <a:avLst/>
          </a:prstGeom>
          <a:noFill/>
        </p:spPr>
        <p:txBody>
          <a:bodyPr wrap="none" rtlCol="0">
            <a:spAutoFit/>
          </a:bodyPr>
          <a:lstStyle/>
          <a:p>
            <a:pPr algn="l"/>
            <a:r>
              <a:rPr lang="es-GB" sz="2000"/>
              <a:t>[</a:t>
            </a:r>
            <a:r>
              <a:rPr lang="es-GB" sz="2000">
                <a:highlight>
                  <a:srgbClr val="E3EAFD"/>
                </a:highlight>
              </a:rPr>
              <a:t>English person</a:t>
            </a:r>
            <a:r>
              <a:rPr lang="es-GB" sz="2000"/>
              <a:t>]</a:t>
            </a:r>
          </a:p>
        </p:txBody>
      </p:sp>
      <p:sp>
        <p:nvSpPr>
          <p:cNvPr id="64" name="Rounded Rectangular Callout 63">
            <a:extLst>
              <a:ext uri="{FF2B5EF4-FFF2-40B4-BE49-F238E27FC236}">
                <a16:creationId xmlns:a16="http://schemas.microsoft.com/office/drawing/2014/main" id="{78B5C9C9-03D3-F74A-B256-E66E64569E3A}"/>
              </a:ext>
            </a:extLst>
          </p:cNvPr>
          <p:cNvSpPr/>
          <p:nvPr/>
        </p:nvSpPr>
        <p:spPr>
          <a:xfrm>
            <a:off x="5394959" y="1090703"/>
            <a:ext cx="6606116" cy="3957086"/>
          </a:xfrm>
          <a:prstGeom prst="wedgeRoundRectCallout">
            <a:avLst>
              <a:gd name="adj1" fmla="val -57602"/>
              <a:gd name="adj2" fmla="val -3316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This verb has a change (</a:t>
            </a:r>
            <a:r>
              <a:rPr lang="en-GB" sz="2400" b="1">
                <a:solidFill>
                  <a:schemeClr val="tx1"/>
                </a:solidFill>
              </a:rPr>
              <a:t>e&gt;</a:t>
            </a:r>
            <a:r>
              <a:rPr lang="en-GB" sz="2400" b="1" err="1">
                <a:solidFill>
                  <a:schemeClr val="tx1"/>
                </a:solidFill>
              </a:rPr>
              <a:t>ie</a:t>
            </a:r>
            <a:r>
              <a:rPr lang="en-GB" sz="2400">
                <a:solidFill>
                  <a:schemeClr val="tx1"/>
                </a:solidFill>
              </a:rPr>
              <a:t>)</a:t>
            </a:r>
            <a:r>
              <a:rPr lang="en-GB" sz="2400" b="1">
                <a:solidFill>
                  <a:schemeClr val="tx1"/>
                </a:solidFill>
              </a:rPr>
              <a:t> </a:t>
            </a:r>
            <a:r>
              <a:rPr lang="en-GB" sz="2400">
                <a:solidFill>
                  <a:schemeClr val="tx1"/>
                </a:solidFill>
              </a:rPr>
              <a:t>in</a:t>
            </a:r>
            <a:r>
              <a:rPr lang="en-GB" sz="2400" b="1">
                <a:solidFill>
                  <a:schemeClr val="tx1"/>
                </a:solidFill>
              </a:rPr>
              <a:t> </a:t>
            </a:r>
            <a:r>
              <a:rPr lang="en-GB" sz="2400">
                <a:solidFill>
                  <a:schemeClr val="tx1"/>
                </a:solidFill>
              </a:rPr>
              <a:t>the stem (the beginning of the verb) for ‘I’, ‘you singular’, ‘he/she’ and ‘they’:</a:t>
            </a:r>
          </a:p>
          <a:p>
            <a:pPr algn="ctr"/>
            <a:endParaRPr lang="en-GB" sz="2400">
              <a:solidFill>
                <a:schemeClr val="tx1"/>
              </a:solidFill>
            </a:endParaRPr>
          </a:p>
          <a:p>
            <a:pPr>
              <a:lnSpc>
                <a:spcPct val="150000"/>
              </a:lnSpc>
            </a:pPr>
            <a:r>
              <a:rPr lang="en-GB" sz="2400" err="1">
                <a:solidFill>
                  <a:schemeClr val="tx1"/>
                </a:solidFill>
              </a:rPr>
              <a:t>yo</a:t>
            </a:r>
            <a:r>
              <a:rPr lang="en-GB" sz="2400">
                <a:solidFill>
                  <a:schemeClr val="tx1"/>
                </a:solidFill>
              </a:rPr>
              <a:t> </a:t>
            </a:r>
            <a:r>
              <a:rPr lang="en-GB" sz="2400" err="1">
                <a:solidFill>
                  <a:schemeClr val="tx1"/>
                </a:solidFill>
              </a:rPr>
              <a:t>p</a:t>
            </a:r>
            <a:r>
              <a:rPr lang="en-GB" sz="2400" b="1" u="sng" err="1">
                <a:solidFill>
                  <a:schemeClr val="tx1"/>
                </a:solidFill>
              </a:rPr>
              <a:t>ie</a:t>
            </a:r>
            <a:r>
              <a:rPr lang="en-GB" sz="2400" err="1">
                <a:solidFill>
                  <a:schemeClr val="tx1"/>
                </a:solidFill>
              </a:rPr>
              <a:t>rdo</a:t>
            </a:r>
            <a:r>
              <a:rPr lang="en-GB" sz="2400">
                <a:solidFill>
                  <a:schemeClr val="tx1"/>
                </a:solidFill>
              </a:rPr>
              <a:t>			I lose</a:t>
            </a:r>
          </a:p>
          <a:p>
            <a:pPr>
              <a:lnSpc>
                <a:spcPct val="150000"/>
              </a:lnSpc>
            </a:pPr>
            <a:r>
              <a:rPr lang="en-GB" sz="2400" err="1">
                <a:solidFill>
                  <a:schemeClr val="tx1"/>
                </a:solidFill>
              </a:rPr>
              <a:t>tú</a:t>
            </a:r>
            <a:r>
              <a:rPr lang="en-GB" sz="2400">
                <a:solidFill>
                  <a:schemeClr val="tx1"/>
                </a:solidFill>
              </a:rPr>
              <a:t> </a:t>
            </a:r>
            <a:r>
              <a:rPr lang="en-GB" sz="2400" err="1">
                <a:solidFill>
                  <a:schemeClr val="tx1"/>
                </a:solidFill>
              </a:rPr>
              <a:t>p</a:t>
            </a:r>
            <a:r>
              <a:rPr lang="en-GB" sz="2400" b="1" u="sng" err="1">
                <a:solidFill>
                  <a:schemeClr val="tx1"/>
                </a:solidFill>
              </a:rPr>
              <a:t>ie</a:t>
            </a:r>
            <a:r>
              <a:rPr lang="en-GB" sz="2400" err="1">
                <a:solidFill>
                  <a:schemeClr val="tx1"/>
                </a:solidFill>
              </a:rPr>
              <a:t>rdes</a:t>
            </a:r>
            <a:r>
              <a:rPr lang="en-GB" sz="2400">
                <a:solidFill>
                  <a:schemeClr val="tx1"/>
                </a:solidFill>
              </a:rPr>
              <a:t>			you lose</a:t>
            </a:r>
          </a:p>
          <a:p>
            <a:pPr>
              <a:lnSpc>
                <a:spcPct val="150000"/>
              </a:lnSpc>
            </a:pPr>
            <a:r>
              <a:rPr lang="en-GB" sz="2400" err="1">
                <a:solidFill>
                  <a:schemeClr val="tx1"/>
                </a:solidFill>
              </a:rPr>
              <a:t>él</a:t>
            </a:r>
            <a:r>
              <a:rPr lang="en-GB" sz="2400">
                <a:solidFill>
                  <a:schemeClr val="tx1"/>
                </a:solidFill>
              </a:rPr>
              <a:t> /</a:t>
            </a:r>
            <a:r>
              <a:rPr lang="en-GB" sz="2400" err="1">
                <a:solidFill>
                  <a:schemeClr val="tx1"/>
                </a:solidFill>
              </a:rPr>
              <a:t>ella</a:t>
            </a:r>
            <a:r>
              <a:rPr lang="en-GB" sz="2400">
                <a:solidFill>
                  <a:schemeClr val="tx1"/>
                </a:solidFill>
              </a:rPr>
              <a:t> </a:t>
            </a:r>
            <a:r>
              <a:rPr lang="en-GB" sz="2400" err="1">
                <a:solidFill>
                  <a:schemeClr val="tx1"/>
                </a:solidFill>
              </a:rPr>
              <a:t>p</a:t>
            </a:r>
            <a:r>
              <a:rPr lang="en-GB" sz="2400" b="1" u="sng" err="1">
                <a:solidFill>
                  <a:schemeClr val="tx1"/>
                </a:solidFill>
              </a:rPr>
              <a:t>ie</a:t>
            </a:r>
            <a:r>
              <a:rPr lang="en-GB" sz="2400" err="1">
                <a:solidFill>
                  <a:schemeClr val="tx1"/>
                </a:solidFill>
              </a:rPr>
              <a:t>rde</a:t>
            </a:r>
            <a:r>
              <a:rPr lang="en-GB" sz="2400">
                <a:solidFill>
                  <a:schemeClr val="tx1"/>
                </a:solidFill>
              </a:rPr>
              <a:t>		he /she loses</a:t>
            </a:r>
          </a:p>
          <a:p>
            <a:pPr>
              <a:lnSpc>
                <a:spcPct val="150000"/>
              </a:lnSpc>
            </a:pPr>
            <a:r>
              <a:rPr lang="en-GB" sz="2400" err="1">
                <a:solidFill>
                  <a:schemeClr val="tx1"/>
                </a:solidFill>
              </a:rPr>
              <a:t>ellos</a:t>
            </a:r>
            <a:r>
              <a:rPr lang="en-GB" sz="2400">
                <a:solidFill>
                  <a:schemeClr val="tx1"/>
                </a:solidFill>
              </a:rPr>
              <a:t> /</a:t>
            </a:r>
            <a:r>
              <a:rPr lang="en-GB" sz="2400" err="1">
                <a:solidFill>
                  <a:schemeClr val="tx1"/>
                </a:solidFill>
              </a:rPr>
              <a:t>ellas</a:t>
            </a:r>
            <a:r>
              <a:rPr lang="en-GB" sz="2400">
                <a:solidFill>
                  <a:schemeClr val="tx1"/>
                </a:solidFill>
              </a:rPr>
              <a:t> </a:t>
            </a:r>
            <a:r>
              <a:rPr lang="en-GB" sz="2400" err="1">
                <a:solidFill>
                  <a:schemeClr val="tx1"/>
                </a:solidFill>
              </a:rPr>
              <a:t>p</a:t>
            </a:r>
            <a:r>
              <a:rPr lang="en-GB" sz="2400" b="1" u="sng" err="1">
                <a:solidFill>
                  <a:schemeClr val="tx1"/>
                </a:solidFill>
              </a:rPr>
              <a:t>ie</a:t>
            </a:r>
            <a:r>
              <a:rPr lang="en-GB" sz="2400" err="1">
                <a:solidFill>
                  <a:schemeClr val="tx1"/>
                </a:solidFill>
              </a:rPr>
              <a:t>rden</a:t>
            </a:r>
            <a:r>
              <a:rPr lang="en-GB" sz="2400">
                <a:solidFill>
                  <a:schemeClr val="tx1"/>
                </a:solidFill>
              </a:rPr>
              <a:t>	they lose</a:t>
            </a:r>
          </a:p>
        </p:txBody>
      </p:sp>
    </p:spTree>
    <p:extLst>
      <p:ext uri="{BB962C8B-B14F-4D97-AF65-F5344CB8AC3E}">
        <p14:creationId xmlns:p14="http://schemas.microsoft.com/office/powerpoint/2010/main" val="111737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7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46"/>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P spid="45" grpId="0"/>
      <p:bldP spid="45" grpId="1"/>
      <p:bldP spid="51" grpId="0"/>
      <p:bldP spid="51" grpId="1"/>
      <p:bldP spid="53" grpId="0"/>
      <p:bldP spid="53" grpId="1"/>
      <p:bldP spid="65" grpId="0"/>
      <p:bldP spid="65" grpId="1"/>
      <p:bldP spid="71" grpId="0"/>
      <p:bldP spid="71" grpId="1"/>
      <p:bldP spid="72" grpId="0" animBg="1"/>
      <p:bldP spid="72" grpId="1" animBg="1"/>
      <p:bldP spid="44" grpId="0"/>
      <p:bldP spid="44" grpId="1"/>
      <p:bldP spid="54" grpId="0"/>
      <p:bldP spid="54" grpId="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3557"/>
            <a:ext cx="4778333" cy="900871"/>
          </a:xfrm>
        </p:spPr>
        <p:txBody>
          <a:bodyPr>
            <a:normAutofit/>
          </a:bodyPr>
          <a:lstStyle/>
          <a:p>
            <a:r>
              <a:rPr lang="en-GB" sz="2400" b="1">
                <a:solidFill>
                  <a:schemeClr val="bg1"/>
                </a:solidFill>
              </a:rPr>
              <a:t>Preterite tense -er/-ir verbs:</a:t>
            </a:r>
            <a:br>
              <a:rPr lang="en-GB" sz="2400" b="1">
                <a:solidFill>
                  <a:schemeClr val="bg1"/>
                </a:solidFill>
              </a:rPr>
            </a:br>
            <a:r>
              <a:rPr lang="en-GB" sz="2400" b="1">
                <a:solidFill>
                  <a:schemeClr val="bg1"/>
                </a:solidFill>
              </a:rPr>
              <a:t>1</a:t>
            </a:r>
            <a:r>
              <a:rPr lang="en-GB" sz="2400" b="1" baseline="30000">
                <a:solidFill>
                  <a:schemeClr val="bg1"/>
                </a:solidFill>
              </a:rPr>
              <a:t>st</a:t>
            </a:r>
            <a:r>
              <a:rPr lang="en-GB" sz="2400" b="1">
                <a:solidFill>
                  <a:schemeClr val="bg1"/>
                </a:solidFill>
              </a:rPr>
              <a:t> and 2</a:t>
            </a:r>
            <a:r>
              <a:rPr lang="en-GB" sz="2400" b="1" baseline="30000">
                <a:solidFill>
                  <a:schemeClr val="bg1"/>
                </a:solidFill>
              </a:rPr>
              <a:t>nd</a:t>
            </a:r>
            <a:r>
              <a:rPr lang="en-GB" sz="2400" b="1">
                <a:solidFill>
                  <a:schemeClr val="bg1"/>
                </a:solidFill>
              </a:rPr>
              <a:t> person singular </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375900" y="258166"/>
            <a:ext cx="1552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gramática</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502153" y="1913767"/>
            <a:ext cx="122836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The verb ending changes depending on who the verb refers to. </a:t>
            </a:r>
          </a:p>
        </p:txBody>
      </p:sp>
      <p:sp>
        <p:nvSpPr>
          <p:cNvPr id="8" name="TextBox 7"/>
          <p:cNvSpPr txBox="1"/>
          <p:nvPr/>
        </p:nvSpPr>
        <p:spPr>
          <a:xfrm>
            <a:off x="502153" y="1287474"/>
            <a:ext cx="108927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Remember,</a:t>
            </a:r>
            <a:r>
              <a:rPr kumimoji="0" lang="en-GB" sz="2800" b="0" i="0" u="none" strike="noStrike" kern="1200" cap="none" spc="0" normalizeH="0" noProof="0">
                <a:ln>
                  <a:noFill/>
                </a:ln>
                <a:effectLst/>
                <a:uLnTx/>
                <a:uFillTx/>
                <a:latin typeface="Century Gothic" panose="020B0502020202020204" pitchFamily="34" charset="0"/>
                <a:ea typeface="+mn-ea"/>
                <a:cs typeface="+mn-cs"/>
              </a:rPr>
              <a:t> </a:t>
            </a:r>
            <a:r>
              <a:rPr lang="en-GB" sz="2800">
                <a:latin typeface="Century Gothic" panose="020B0502020202020204" pitchFamily="34" charset="0"/>
              </a:rPr>
              <a:t>s</a:t>
            </a:r>
            <a:r>
              <a:rPr kumimoji="0" lang="en-GB" sz="2800" b="0" i="0" u="none" strike="noStrike" kern="1200" cap="none" spc="0" normalizeH="0" baseline="0" noProof="0" err="1">
                <a:ln>
                  <a:noFill/>
                </a:ln>
                <a:effectLst/>
                <a:uLnTx/>
                <a:uFillTx/>
                <a:latin typeface="Century Gothic" panose="020B0502020202020204" pitchFamily="34" charset="0"/>
                <a:ea typeface="+mn-ea"/>
                <a:cs typeface="+mn-cs"/>
              </a:rPr>
              <a:t>ome</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Spanish infinitives end in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er</a:t>
            </a:r>
            <a:r>
              <a:rPr lang="en-GB" sz="2800">
                <a:latin typeface="Century Gothic" panose="020B0502020202020204" pitchFamily="34" charset="0"/>
              </a:rPr>
              <a:t>, some in –</a:t>
            </a:r>
            <a:r>
              <a:rPr lang="en-GB" sz="2800" b="1">
                <a:latin typeface="Century Gothic" panose="020B0502020202020204" pitchFamily="34" charset="0"/>
              </a:rPr>
              <a:t>ir</a:t>
            </a:r>
            <a:r>
              <a:rPr lang="en-GB" sz="2800">
                <a:latin typeface="Century Gothic" panose="020B0502020202020204" pitchFamily="34" charset="0"/>
              </a:rPr>
              <a:t>.</a:t>
            </a:r>
            <a:endParaRPr kumimoji="0" lang="en-GB" sz="2800" i="0" u="none" strike="noStrike" kern="1200" cap="none" spc="0" normalizeH="0" baseline="0" noProof="0">
              <a:ln>
                <a:noFill/>
              </a:ln>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effectLst/>
              <a:uLnTx/>
              <a:uFillTx/>
              <a:latin typeface="Tw Cen MT" panose="020B0602020104020603"/>
              <a:ea typeface="+mn-ea"/>
              <a:cs typeface="+mn-cs"/>
            </a:endParaRPr>
          </a:p>
        </p:txBody>
      </p:sp>
      <p:sp>
        <p:nvSpPr>
          <p:cNvPr id="9" name="TextBox 8"/>
          <p:cNvSpPr txBox="1"/>
          <p:nvPr/>
        </p:nvSpPr>
        <p:spPr>
          <a:xfrm>
            <a:off x="502153" y="2581453"/>
            <a:ext cx="114259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To mean ‘</a:t>
            </a:r>
            <a:r>
              <a:rPr kumimoji="0" lang="en-GB" sz="2800" b="1" i="0" u="none" strike="noStrike" kern="1200" cap="none" spc="0" normalizeH="0" baseline="0" noProof="0">
                <a:ln>
                  <a:noFill/>
                </a:ln>
                <a:effectLst/>
                <a:uLnTx/>
                <a:uFillTx/>
                <a:latin typeface="Century Gothic" panose="020B0502020202020204" pitchFamily="34" charset="0"/>
                <a:ea typeface="+mn-ea"/>
                <a:cs typeface="+mn-cs"/>
              </a:rPr>
              <a:t>I</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for a completed</a:t>
            </a:r>
            <a:r>
              <a:rPr kumimoji="0" lang="en-GB" sz="2800" b="0" i="0" u="none" strike="noStrike" kern="1200" cap="none" spc="0" normalizeH="0" noProof="0">
                <a:ln>
                  <a:noFill/>
                </a:ln>
                <a:effectLst/>
                <a:uLnTx/>
                <a:uFillTx/>
                <a:latin typeface="Century Gothic" panose="020B0502020202020204" pitchFamily="34" charset="0"/>
                <a:ea typeface="+mn-ea"/>
                <a:cs typeface="+mn-cs"/>
              </a:rPr>
              <a:t> action in the past</a:t>
            </a:r>
            <a:r>
              <a:rPr kumimoji="0" lang="en-GB" sz="2800" b="0" i="0" u="none" strike="noStrike" kern="1200" cap="none" spc="0" normalizeH="0" baseline="0" noProof="0">
                <a:ln>
                  <a:noFill/>
                </a:ln>
                <a:effectLst/>
                <a:uLnTx/>
                <a:uFillTx/>
                <a:latin typeface="Century Gothic" panose="020B0502020202020204" pitchFamily="34" charset="0"/>
                <a:ea typeface="+mn-ea"/>
                <a:cs typeface="+mn-cs"/>
              </a:rPr>
              <a:t>, remove –er or –ir  and add </a:t>
            </a:r>
            <a:r>
              <a:rPr kumimoji="0" lang="en-GB" sz="2800" i="0" u="none" strike="noStrike" kern="1200" cap="none" spc="0" normalizeH="0" baseline="0" noProof="0">
                <a:ln>
                  <a:noFill/>
                </a:ln>
                <a:effectLst/>
                <a:uLnTx/>
                <a:uFillTx/>
                <a:latin typeface="Century Gothic" panose="020B0502020202020204" pitchFamily="34" charset="0"/>
                <a:ea typeface="+mn-ea"/>
                <a:cs typeface="+mn-cs"/>
              </a:rPr>
              <a:t>_____.</a:t>
            </a:r>
          </a:p>
        </p:txBody>
      </p:sp>
      <p:sp>
        <p:nvSpPr>
          <p:cNvPr id="3" name="Rectangle 2"/>
          <p:cNvSpPr/>
          <p:nvPr/>
        </p:nvSpPr>
        <p:spPr>
          <a:xfrm>
            <a:off x="2424338" y="2951032"/>
            <a:ext cx="450764" cy="523220"/>
          </a:xfrm>
          <a:prstGeom prst="rect">
            <a:avLst/>
          </a:prstGeom>
        </p:spPr>
        <p:txBody>
          <a:bodyPr wrap="none">
            <a:spAutoFit/>
          </a:bodyPr>
          <a:lstStyle/>
          <a:p>
            <a:r>
              <a:rPr lang="en-GB" sz="2800" b="1">
                <a:solidFill>
                  <a:srgbClr val="ED7D31"/>
                </a:solidFill>
                <a:latin typeface="Century Gothic" panose="020B0502020202020204" pitchFamily="34" charset="0"/>
              </a:rPr>
              <a:t>–</a:t>
            </a:r>
            <a:r>
              <a:rPr lang="en-GB" sz="2800" b="1" err="1">
                <a:solidFill>
                  <a:srgbClr val="ED7D31"/>
                </a:solidFill>
                <a:latin typeface="Century Gothic" panose="020B0502020202020204" pitchFamily="34" charset="0"/>
              </a:rPr>
              <a:t>í</a:t>
            </a:r>
            <a:endParaRPr lang="en-GB"/>
          </a:p>
        </p:txBody>
      </p:sp>
      <p:sp>
        <p:nvSpPr>
          <p:cNvPr id="10" name="TextBox 9"/>
          <p:cNvSpPr txBox="1"/>
          <p:nvPr/>
        </p:nvSpPr>
        <p:spPr>
          <a:xfrm>
            <a:off x="629386" y="3708606"/>
            <a:ext cx="502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latin typeface="Century Gothic" panose="020B0502020202020204" pitchFamily="34" charset="0"/>
              </a:rPr>
              <a:t>Salí</a:t>
            </a:r>
            <a:r>
              <a:rPr kumimoji="0" lang="en-GB" sz="2800" i="0" u="none" strike="noStrike" kern="1200" cap="none" spc="0" normalizeH="0" baseline="0" noProof="0">
                <a:ln>
                  <a:noFill/>
                </a:ln>
                <a:effectLst/>
                <a:uLnTx/>
                <a:uFillTx/>
                <a:latin typeface="Century Gothic" panose="020B0502020202020204" pitchFamily="34" charset="0"/>
                <a:ea typeface="+mn-ea"/>
                <a:cs typeface="+mn-cs"/>
              </a:rPr>
              <a:t> = _____________.</a:t>
            </a:r>
          </a:p>
        </p:txBody>
      </p:sp>
      <p:sp>
        <p:nvSpPr>
          <p:cNvPr id="11" name="Rectangle 10"/>
          <p:cNvSpPr/>
          <p:nvPr/>
        </p:nvSpPr>
        <p:spPr>
          <a:xfrm>
            <a:off x="1907529" y="3653252"/>
            <a:ext cx="1935145" cy="523220"/>
          </a:xfrm>
          <a:prstGeom prst="rect">
            <a:avLst/>
          </a:prstGeom>
        </p:spPr>
        <p:txBody>
          <a:bodyPr wrap="none">
            <a:spAutoFit/>
          </a:bodyPr>
          <a:lstStyle/>
          <a:p>
            <a:r>
              <a:rPr lang="en-GB" sz="2800" b="1">
                <a:latin typeface="Century Gothic" panose="020B0502020202020204" pitchFamily="34" charset="0"/>
              </a:rPr>
              <a:t>I </a:t>
            </a:r>
            <a:r>
              <a:rPr lang="en-GB" sz="2800">
                <a:latin typeface="Century Gothic" panose="020B0502020202020204" pitchFamily="34" charset="0"/>
              </a:rPr>
              <a:t>went out</a:t>
            </a:r>
            <a:endParaRPr lang="en-GB"/>
          </a:p>
        </p:txBody>
      </p:sp>
      <p:sp>
        <p:nvSpPr>
          <p:cNvPr id="12" name="TextBox 11"/>
          <p:cNvSpPr txBox="1"/>
          <p:nvPr/>
        </p:nvSpPr>
        <p:spPr>
          <a:xfrm>
            <a:off x="6374845" y="3675837"/>
            <a:ext cx="502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err="1">
                <a:latin typeface="Century Gothic" panose="020B0502020202020204" pitchFamily="34" charset="0"/>
              </a:rPr>
              <a:t>Perdí</a:t>
            </a:r>
            <a:r>
              <a:rPr kumimoji="0" lang="en-GB" sz="2800" i="0" u="none" strike="noStrike" kern="1200" cap="none" spc="0" normalizeH="0" baseline="0" noProof="0">
                <a:ln>
                  <a:noFill/>
                </a:ln>
                <a:effectLst/>
                <a:uLnTx/>
                <a:uFillTx/>
                <a:latin typeface="Century Gothic" panose="020B0502020202020204" pitchFamily="34" charset="0"/>
                <a:ea typeface="+mn-ea"/>
                <a:cs typeface="+mn-cs"/>
              </a:rPr>
              <a:t> = _________.</a:t>
            </a:r>
          </a:p>
        </p:txBody>
      </p:sp>
      <p:sp>
        <p:nvSpPr>
          <p:cNvPr id="13" name="Rectangle 12"/>
          <p:cNvSpPr/>
          <p:nvPr/>
        </p:nvSpPr>
        <p:spPr>
          <a:xfrm>
            <a:off x="8069640" y="3618931"/>
            <a:ext cx="955711" cy="523220"/>
          </a:xfrm>
          <a:prstGeom prst="rect">
            <a:avLst/>
          </a:prstGeom>
        </p:spPr>
        <p:txBody>
          <a:bodyPr wrap="none">
            <a:spAutoFit/>
          </a:bodyPr>
          <a:lstStyle/>
          <a:p>
            <a:r>
              <a:rPr lang="en-GB" sz="2800" b="1">
                <a:latin typeface="Century Gothic" panose="020B0502020202020204" pitchFamily="34" charset="0"/>
              </a:rPr>
              <a:t>I </a:t>
            </a:r>
            <a:r>
              <a:rPr lang="en-GB" sz="2800">
                <a:latin typeface="Century Gothic" panose="020B0502020202020204" pitchFamily="34" charset="0"/>
              </a:rPr>
              <a:t>lost</a:t>
            </a:r>
            <a:endParaRPr lang="en-GB"/>
          </a:p>
        </p:txBody>
      </p:sp>
      <p:sp>
        <p:nvSpPr>
          <p:cNvPr id="14" name="TextBox 13"/>
          <p:cNvSpPr txBox="1"/>
          <p:nvPr/>
        </p:nvSpPr>
        <p:spPr>
          <a:xfrm>
            <a:off x="502153" y="4372103"/>
            <a:ext cx="10942038" cy="954107"/>
          </a:xfrm>
          <a:prstGeom prst="rect">
            <a:avLst/>
          </a:prstGeom>
          <a:noFill/>
        </p:spPr>
        <p:txBody>
          <a:bodyPr wrap="square" rtlCol="0">
            <a:spAutoFit/>
          </a:bodyPr>
          <a:lstStyle/>
          <a:p>
            <a:pPr lvl="0">
              <a:defRPr/>
            </a:pP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To mean ‘</a:t>
            </a: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you</a:t>
            </a: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 </a:t>
            </a:r>
            <a:r>
              <a:rPr lang="en-GB" sz="2800">
                <a:solidFill>
                  <a:srgbClr val="002060"/>
                </a:solidFill>
                <a:latin typeface="Century Gothic" panose="020B0502020202020204" pitchFamily="34" charset="0"/>
              </a:rPr>
              <a:t>for a completed action in the past</a:t>
            </a: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 remove –ir and add </a:t>
            </a:r>
            <a:r>
              <a:rPr lang="en-GB" sz="2800" b="1">
                <a:solidFill>
                  <a:srgbClr val="FF6600"/>
                </a:solidFill>
                <a:latin typeface="Century Gothic" panose="020B0502020202020204" pitchFamily="34" charset="0"/>
              </a:rPr>
              <a:t>–iste</a:t>
            </a:r>
            <a:r>
              <a:rPr kumimoji="0" lang="en-GB" sz="2800" i="0" u="none" strike="noStrike" kern="1200" cap="none" spc="0" normalizeH="0" baseline="0" noProof="0">
                <a:ln>
                  <a:noFill/>
                </a:ln>
                <a:solidFill>
                  <a:srgbClr val="FF6600"/>
                </a:solidFill>
                <a:effectLst/>
                <a:uLnTx/>
                <a:uFillTx/>
                <a:latin typeface="Century Gothic" panose="020B0502020202020204" pitchFamily="34" charset="0"/>
                <a:ea typeface="+mn-ea"/>
                <a:cs typeface="+mn-cs"/>
              </a:rPr>
              <a:t>. </a:t>
            </a:r>
          </a:p>
        </p:txBody>
      </p:sp>
      <p:sp>
        <p:nvSpPr>
          <p:cNvPr id="19" name="TextBox 18"/>
          <p:cNvSpPr txBox="1"/>
          <p:nvPr/>
        </p:nvSpPr>
        <p:spPr>
          <a:xfrm>
            <a:off x="4778333" y="5499158"/>
            <a:ext cx="17291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rgbClr val="002060"/>
                </a:solidFill>
                <a:latin typeface="Century Gothic" panose="020B0502020202020204" pitchFamily="34" charset="0"/>
              </a:rPr>
              <a:t>sub</a:t>
            </a:r>
            <a:endParaRPr kumimoji="0" lang="en-GB" sz="2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endParaRPr>
          </a:p>
        </p:txBody>
      </p:sp>
      <p:sp>
        <p:nvSpPr>
          <p:cNvPr id="20" name="TextBox 19"/>
          <p:cNvSpPr txBox="1"/>
          <p:nvPr/>
        </p:nvSpPr>
        <p:spPr>
          <a:xfrm>
            <a:off x="8762957" y="5157392"/>
            <a:ext cx="26621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err="1">
                <a:solidFill>
                  <a:srgbClr val="002060"/>
                </a:solidFill>
                <a:latin typeface="Century Gothic" panose="020B0502020202020204" pitchFamily="34" charset="0"/>
              </a:rPr>
              <a:t>sub</a:t>
            </a:r>
            <a:r>
              <a:rPr lang="en-GB" sz="2800" b="1" err="1">
                <a:solidFill>
                  <a:srgbClr val="ED7D31"/>
                </a:solidFill>
                <a:latin typeface="Century Gothic" panose="020B0502020202020204" pitchFamily="34" charset="0"/>
              </a:rPr>
              <a:t>iste</a:t>
            </a:r>
            <a:endPar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endParaRPr>
          </a:p>
        </p:txBody>
      </p:sp>
      <p:cxnSp>
        <p:nvCxnSpPr>
          <p:cNvPr id="21" name="Straight Arrow Connector 20"/>
          <p:cNvCxnSpPr/>
          <p:nvPr/>
        </p:nvCxnSpPr>
        <p:spPr>
          <a:xfrm>
            <a:off x="6374845" y="5706972"/>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33126" y="5680612"/>
            <a:ext cx="26621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r>
              <a:rPr lang="en-GB" sz="2800" b="1">
                <a:solidFill>
                  <a:srgbClr val="002060"/>
                </a:solidFill>
                <a:latin typeface="Century Gothic" panose="020B0502020202020204" pitchFamily="34" charset="0"/>
              </a:rPr>
              <a:t>you</a:t>
            </a:r>
            <a:r>
              <a:rPr lang="en-GB" sz="2800">
                <a:solidFill>
                  <a:srgbClr val="002060"/>
                </a:solidFill>
                <a:latin typeface="Century Gothic" panose="020B0502020202020204" pitchFamily="34" charset="0"/>
              </a:rPr>
              <a:t> went up</a:t>
            </a: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endParaRPr>
          </a:p>
        </p:txBody>
      </p:sp>
      <p:sp>
        <p:nvSpPr>
          <p:cNvPr id="23" name="TextBox 22"/>
          <p:cNvSpPr txBox="1"/>
          <p:nvPr/>
        </p:nvSpPr>
        <p:spPr>
          <a:xfrm>
            <a:off x="539088" y="5499158"/>
            <a:ext cx="21666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err="1">
                <a:solidFill>
                  <a:srgbClr val="002060"/>
                </a:solidFill>
                <a:latin typeface="Century Gothic" panose="020B0502020202020204" pitchFamily="34" charset="0"/>
              </a:rPr>
              <a:t>sub</a:t>
            </a:r>
            <a:r>
              <a:rPr lang="en-GB" sz="2800" strike="sngStrike" err="1">
                <a:solidFill>
                  <a:srgbClr val="002060"/>
                </a:solidFill>
                <a:latin typeface="Century Gothic" panose="020B0502020202020204" pitchFamily="34" charset="0"/>
              </a:rPr>
              <a:t>i</a:t>
            </a:r>
            <a:r>
              <a:rPr kumimoji="0" lang="en-GB" sz="2800" b="0" i="0" u="none" strike="sngStrike" kern="1200" cap="none" spc="0" normalizeH="0" baseline="0" noProof="0">
                <a:ln>
                  <a:noFill/>
                </a:ln>
                <a:solidFill>
                  <a:srgbClr val="002060"/>
                </a:solidFill>
                <a:effectLst/>
                <a:uLnTx/>
                <a:uFillTx/>
                <a:latin typeface="Century Gothic" panose="020B0502020202020204" pitchFamily="34" charset="0"/>
                <a:ea typeface="+mn-ea"/>
                <a:cs typeface="+mn-cs"/>
              </a:rPr>
              <a:t>r</a:t>
            </a:r>
            <a:endParaRPr kumimoji="0" lang="en-GB" sz="2800" b="1" i="0" u="none" strike="sngStrike" kern="1200" cap="none" spc="0" normalizeH="0" baseline="0" noProof="0">
              <a:ln>
                <a:noFill/>
              </a:ln>
              <a:solidFill>
                <a:srgbClr val="ED7D31"/>
              </a:solidFill>
              <a:effectLst/>
              <a:uLnTx/>
              <a:uFillTx/>
              <a:latin typeface="Century Gothic" panose="020B0502020202020204" pitchFamily="34" charset="0"/>
              <a:ea typeface="+mn-ea"/>
              <a:cs typeface="+mn-cs"/>
            </a:endParaRPr>
          </a:p>
        </p:txBody>
      </p:sp>
      <p:cxnSp>
        <p:nvCxnSpPr>
          <p:cNvPr id="24" name="Straight Arrow Connector 23"/>
          <p:cNvCxnSpPr/>
          <p:nvPr/>
        </p:nvCxnSpPr>
        <p:spPr>
          <a:xfrm>
            <a:off x="2753619" y="5786778"/>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3" grpId="0"/>
      <p:bldP spid="10" grpId="0"/>
      <p:bldP spid="11" grpId="0"/>
      <p:bldP spid="12" grpId="0"/>
      <p:bldP spid="13" grpId="0"/>
      <p:bldP spid="14" grpId="0"/>
      <p:bldP spid="19" grpId="0"/>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384872" y="258166"/>
            <a:ext cx="1543272"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955C1F40-282D-9A45-ABA7-965FD9383203}"/>
              </a:ext>
            </a:extLst>
          </p:cNvPr>
          <p:cNvSpPr txBox="1"/>
          <p:nvPr/>
        </p:nvSpPr>
        <p:spPr>
          <a:xfrm>
            <a:off x="159679" y="96240"/>
            <a:ext cx="10862127" cy="769441"/>
          </a:xfrm>
          <a:prstGeom prst="rect">
            <a:avLst/>
          </a:prstGeom>
          <a:noFill/>
        </p:spPr>
        <p:txBody>
          <a:bodyPr wrap="square" rtlCol="0">
            <a:spAutoFit/>
          </a:bodyPr>
          <a:lstStyle/>
          <a:p>
            <a:r>
              <a:rPr lang="en-US" sz="2200" b="1"/>
              <a:t>Daniel </a:t>
            </a:r>
            <a:r>
              <a:rPr lang="en-US" sz="2200" b="1" err="1"/>
              <a:t>habla</a:t>
            </a:r>
            <a:r>
              <a:rPr lang="en-US" sz="2200" b="1"/>
              <a:t> </a:t>
            </a:r>
            <a:r>
              <a:rPr lang="en-US" sz="2200" b="1" err="1"/>
              <a:t>sobre</a:t>
            </a:r>
            <a:r>
              <a:rPr lang="en-US" sz="2200" b="1"/>
              <a:t> la </a:t>
            </a:r>
            <a:r>
              <a:rPr lang="en-US" sz="2200" b="1" err="1"/>
              <a:t>semana</a:t>
            </a:r>
            <a:r>
              <a:rPr lang="en-US" sz="2200" b="1"/>
              <a:t> </a:t>
            </a:r>
            <a:r>
              <a:rPr lang="en-US" sz="2200" b="1" err="1"/>
              <a:t>pasada</a:t>
            </a:r>
            <a:r>
              <a:rPr lang="en-US" sz="2200" b="1"/>
              <a:t> con un amigo inglés. </a:t>
            </a:r>
          </a:p>
          <a:p>
            <a:r>
              <a:rPr lang="en-US" sz="2200" b="1"/>
              <a:t>Lee las </a:t>
            </a:r>
            <a:r>
              <a:rPr lang="en-US" sz="2200" b="1" err="1"/>
              <a:t>frases</a:t>
            </a:r>
            <a:r>
              <a:rPr lang="en-US" sz="2200" b="1"/>
              <a:t>: ¿es Daniel o </a:t>
            </a:r>
            <a:r>
              <a:rPr lang="en-US" sz="2200" b="1" err="1"/>
              <a:t>el</a:t>
            </a:r>
            <a:r>
              <a:rPr lang="en-US" sz="2200" b="1"/>
              <a:t> amigo?  </a:t>
            </a:r>
          </a:p>
        </p:txBody>
      </p:sp>
      <p:sp>
        <p:nvSpPr>
          <p:cNvPr id="2" name="Title 1"/>
          <p:cNvSpPr>
            <a:spLocks noGrp="1"/>
          </p:cNvSpPr>
          <p:nvPr>
            <p:ph type="title"/>
          </p:nvPr>
        </p:nvSpPr>
        <p:spPr>
          <a:xfrm>
            <a:off x="10874817" y="276936"/>
            <a:ext cx="726743" cy="400919"/>
          </a:xfrm>
        </p:spPr>
        <p:txBody>
          <a:bodyPr>
            <a:normAutofit/>
          </a:bodyPr>
          <a:lstStyle/>
          <a:p>
            <a:r>
              <a:rPr lang="en-GB" sz="2000" b="1">
                <a:solidFill>
                  <a:schemeClr val="bg1"/>
                </a:solidFill>
              </a:rPr>
              <a:t>leer</a:t>
            </a:r>
          </a:p>
        </p:txBody>
      </p:sp>
      <p:graphicFrame>
        <p:nvGraphicFramePr>
          <p:cNvPr id="51" name="Tabla 50">
            <a:extLst>
              <a:ext uri="{FF2B5EF4-FFF2-40B4-BE49-F238E27FC236}">
                <a16:creationId xmlns:a16="http://schemas.microsoft.com/office/drawing/2014/main" id="{929DAFA3-9825-BC47-9A24-D74B47BEB993}"/>
              </a:ext>
            </a:extLst>
          </p:cNvPr>
          <p:cNvGraphicFramePr>
            <a:graphicFrameLocks noGrp="1"/>
          </p:cNvGraphicFramePr>
          <p:nvPr>
            <p:extLst>
              <p:ext uri="{D42A27DB-BD31-4B8C-83A1-F6EECF244321}">
                <p14:modId xmlns:p14="http://schemas.microsoft.com/office/powerpoint/2010/main" val="2530753448"/>
              </p:ext>
            </p:extLst>
          </p:nvPr>
        </p:nvGraphicFramePr>
        <p:xfrm>
          <a:off x="5369382" y="844117"/>
          <a:ext cx="6661316" cy="4881410"/>
        </p:xfrm>
        <a:graphic>
          <a:graphicData uri="http://schemas.openxmlformats.org/drawingml/2006/table">
            <a:tbl>
              <a:tblPr firstRow="1" bandRow="1">
                <a:tableStyleId>{21E4AEA4-8DFA-4A89-87EB-49C32662AFE0}</a:tableStyleId>
              </a:tblPr>
              <a:tblGrid>
                <a:gridCol w="4617766">
                  <a:extLst>
                    <a:ext uri="{9D8B030D-6E8A-4147-A177-3AD203B41FA5}">
                      <a16:colId xmlns:a16="http://schemas.microsoft.com/office/drawing/2014/main" val="3642029948"/>
                    </a:ext>
                  </a:extLst>
                </a:gridCol>
                <a:gridCol w="997527">
                  <a:extLst>
                    <a:ext uri="{9D8B030D-6E8A-4147-A177-3AD203B41FA5}">
                      <a16:colId xmlns:a16="http://schemas.microsoft.com/office/drawing/2014/main" val="921083216"/>
                    </a:ext>
                  </a:extLst>
                </a:gridCol>
                <a:gridCol w="1046023">
                  <a:extLst>
                    <a:ext uri="{9D8B030D-6E8A-4147-A177-3AD203B41FA5}">
                      <a16:colId xmlns:a16="http://schemas.microsoft.com/office/drawing/2014/main" val="2589885725"/>
                    </a:ext>
                  </a:extLst>
                </a:gridCol>
              </a:tblGrid>
              <a:tr h="912603">
                <a:tc>
                  <a:txBody>
                    <a:bodyPr/>
                    <a:lstStyle/>
                    <a:p>
                      <a:endParaRPr lang="es-GB"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mn-lt"/>
                          <a:ea typeface="+mn-ea"/>
                          <a:cs typeface="+mn-cs"/>
                        </a:rPr>
                        <a:t>Daniel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mn-lt"/>
                          <a:ea typeface="+mn-ea"/>
                          <a:cs typeface="+mn-cs"/>
                        </a:rPr>
                        <a:t>(‘I’)</a:t>
                      </a:r>
                    </a:p>
                    <a:p>
                      <a:endParaRPr lang="es-GB" sz="2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rPr>
                        <a:t>el</a:t>
                      </a:r>
                      <a:r>
                        <a:rPr lang="en-GB" sz="2000">
                          <a:solidFill>
                            <a:schemeClr val="tx1"/>
                          </a:solidFill>
                        </a:rPr>
                        <a:t> amigo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rPr>
                        <a:t>(‘you’)</a:t>
                      </a:r>
                      <a:endParaRPr lang="es-GB" sz="2000">
                        <a:solidFill>
                          <a:schemeClr val="tx1"/>
                        </a:solidFill>
                      </a:endParaRPr>
                    </a:p>
                  </a:txBody>
                  <a:tcPr/>
                </a:tc>
                <a:extLst>
                  <a:ext uri="{0D108BD9-81ED-4DB2-BD59-A6C34878D82A}">
                    <a16:rowId xmlns:a16="http://schemas.microsoft.com/office/drawing/2014/main" val="2940741133"/>
                  </a:ext>
                </a:extLst>
              </a:tr>
              <a:tr h="636057">
                <a:tc>
                  <a:txBody>
                    <a:bodyPr/>
                    <a:lstStyle/>
                    <a:p>
                      <a:r>
                        <a:rPr lang="en-GB" sz="2000">
                          <a:solidFill>
                            <a:schemeClr val="tx1"/>
                          </a:solidFill>
                        </a:rPr>
                        <a:t>W</a:t>
                      </a:r>
                      <a:r>
                        <a:rPr lang="es-GB" sz="2000">
                          <a:solidFill>
                            <a:schemeClr val="tx1"/>
                          </a:solidFill>
                        </a:rPr>
                        <a:t>ho did not see the football match?</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2865587033"/>
                  </a:ext>
                </a:extLst>
              </a:tr>
              <a:tr h="49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rPr>
                        <a:t>W</a:t>
                      </a:r>
                      <a:r>
                        <a:rPr lang="es-GB" sz="2000">
                          <a:solidFill>
                            <a:schemeClr val="tx1"/>
                          </a:solidFill>
                        </a:rPr>
                        <a:t>ho decided to help at home?</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2931458622"/>
                  </a:ext>
                </a:extLst>
              </a:tr>
              <a:tr h="494698">
                <a:tc>
                  <a:txBody>
                    <a:bodyPr/>
                    <a:lstStyle/>
                    <a:p>
                      <a:r>
                        <a:rPr lang="en-GB" sz="2000">
                          <a:solidFill>
                            <a:schemeClr val="tx1"/>
                          </a:solidFill>
                        </a:rPr>
                        <a:t>W</a:t>
                      </a:r>
                      <a:r>
                        <a:rPr lang="es-GB" sz="2000">
                          <a:solidFill>
                            <a:schemeClr val="tx1"/>
                          </a:solidFill>
                        </a:rPr>
                        <a:t>ho printed the tickets?</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1770276491"/>
                  </a:ext>
                </a:extLst>
              </a:tr>
              <a:tr h="494698">
                <a:tc>
                  <a:txBody>
                    <a:bodyPr/>
                    <a:lstStyle/>
                    <a:p>
                      <a:r>
                        <a:rPr lang="en-GB" sz="2000">
                          <a:solidFill>
                            <a:schemeClr val="tx1"/>
                          </a:solidFill>
                        </a:rPr>
                        <a:t>W</a:t>
                      </a:r>
                      <a:r>
                        <a:rPr lang="es-GB" sz="2000">
                          <a:solidFill>
                            <a:schemeClr val="tx1"/>
                          </a:solidFill>
                        </a:rPr>
                        <a:t>ho collected the tickets?</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665159381"/>
                  </a:ext>
                </a:extLst>
              </a:tr>
              <a:tr h="49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rPr>
                        <a:t>W</a:t>
                      </a:r>
                      <a:r>
                        <a:rPr lang="es-GB" sz="2000">
                          <a:solidFill>
                            <a:schemeClr val="tx1"/>
                          </a:solidFill>
                        </a:rPr>
                        <a:t>ho chose to paint the walls blue?</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408892973"/>
                  </a:ext>
                </a:extLst>
              </a:tr>
              <a:tr h="494698">
                <a:tc>
                  <a:txBody>
                    <a:bodyPr/>
                    <a:lstStyle/>
                    <a:p>
                      <a:r>
                        <a:rPr lang="en-GB" sz="2000">
                          <a:solidFill>
                            <a:schemeClr val="tx1"/>
                          </a:solidFill>
                        </a:rPr>
                        <a:t>W</a:t>
                      </a:r>
                      <a:r>
                        <a:rPr lang="es-GB" sz="2000">
                          <a:solidFill>
                            <a:schemeClr val="tx1"/>
                          </a:solidFill>
                        </a:rPr>
                        <a:t>ho lost the tickets?</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1663468424"/>
                  </a:ext>
                </a:extLst>
              </a:tr>
              <a:tr h="49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rPr>
                        <a:t>W</a:t>
                      </a:r>
                      <a:r>
                        <a:rPr lang="es-GB" sz="2000">
                          <a:solidFill>
                            <a:schemeClr val="tx1"/>
                          </a:solidFill>
                        </a:rPr>
                        <a:t>ho shared </a:t>
                      </a:r>
                      <a:r>
                        <a:rPr lang="en-GB" sz="2000">
                          <a:solidFill>
                            <a:schemeClr val="tx1"/>
                          </a:solidFill>
                        </a:rPr>
                        <a:t>a moment </a:t>
                      </a:r>
                      <a:r>
                        <a:rPr lang="es-GB" sz="2000">
                          <a:solidFill>
                            <a:schemeClr val="tx1"/>
                          </a:solidFill>
                        </a:rPr>
                        <a:t>with an English player?</a:t>
                      </a:r>
                    </a:p>
                  </a:txBody>
                  <a:tcPr/>
                </a:tc>
                <a:tc>
                  <a:txBody>
                    <a:bodyPr/>
                    <a:lstStyle/>
                    <a:p>
                      <a:endParaRPr lang="es-GB" sz="2000"/>
                    </a:p>
                  </a:txBody>
                  <a:tcPr/>
                </a:tc>
                <a:tc>
                  <a:txBody>
                    <a:bodyPr/>
                    <a:lstStyle/>
                    <a:p>
                      <a:endParaRPr lang="es-GB" sz="2000"/>
                    </a:p>
                  </a:txBody>
                  <a:tcPr/>
                </a:tc>
                <a:extLst>
                  <a:ext uri="{0D108BD9-81ED-4DB2-BD59-A6C34878D82A}">
                    <a16:rowId xmlns:a16="http://schemas.microsoft.com/office/drawing/2014/main" val="766183606"/>
                  </a:ext>
                </a:extLst>
              </a:tr>
            </a:tbl>
          </a:graphicData>
        </a:graphic>
      </p:graphicFrame>
      <p:pic>
        <p:nvPicPr>
          <p:cNvPr id="52" name="Picture 8" descr="green checkmark">
            <a:extLst>
              <a:ext uri="{FF2B5EF4-FFF2-40B4-BE49-F238E27FC236}">
                <a16:creationId xmlns:a16="http://schemas.microsoft.com/office/drawing/2014/main" id="{ED93B860-1523-B348-8F02-5D9CDFDEEB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1768" y="2041555"/>
            <a:ext cx="326582" cy="340190"/>
          </a:xfrm>
          <a:prstGeom prst="rect">
            <a:avLst/>
          </a:prstGeom>
        </p:spPr>
      </p:pic>
      <p:pic>
        <p:nvPicPr>
          <p:cNvPr id="53" name="Picture 8" descr="green checkmark">
            <a:extLst>
              <a:ext uri="{FF2B5EF4-FFF2-40B4-BE49-F238E27FC236}">
                <a16:creationId xmlns:a16="http://schemas.microsoft.com/office/drawing/2014/main" id="{1711E2FC-9577-8248-8F29-F924293B0F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1768" y="2609647"/>
            <a:ext cx="326582" cy="340190"/>
          </a:xfrm>
          <a:prstGeom prst="rect">
            <a:avLst/>
          </a:prstGeom>
        </p:spPr>
      </p:pic>
      <p:pic>
        <p:nvPicPr>
          <p:cNvPr id="54" name="Picture 8" descr="green checkmark">
            <a:extLst>
              <a:ext uri="{FF2B5EF4-FFF2-40B4-BE49-F238E27FC236}">
                <a16:creationId xmlns:a16="http://schemas.microsoft.com/office/drawing/2014/main" id="{7F5FC99A-6EDF-5A48-8987-FFB17AA326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4978" y="3125150"/>
            <a:ext cx="326582" cy="340190"/>
          </a:xfrm>
          <a:prstGeom prst="rect">
            <a:avLst/>
          </a:prstGeom>
        </p:spPr>
      </p:pic>
      <p:pic>
        <p:nvPicPr>
          <p:cNvPr id="55" name="Picture 8" descr="green checkmark">
            <a:extLst>
              <a:ext uri="{FF2B5EF4-FFF2-40B4-BE49-F238E27FC236}">
                <a16:creationId xmlns:a16="http://schemas.microsoft.com/office/drawing/2014/main" id="{5AE748AD-87A4-0047-8792-B27F37722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0913" y="3570817"/>
            <a:ext cx="326582" cy="340190"/>
          </a:xfrm>
          <a:prstGeom prst="rect">
            <a:avLst/>
          </a:prstGeom>
        </p:spPr>
      </p:pic>
      <p:pic>
        <p:nvPicPr>
          <p:cNvPr id="56" name="Picture 8" descr="green checkmark">
            <a:extLst>
              <a:ext uri="{FF2B5EF4-FFF2-40B4-BE49-F238E27FC236}">
                <a16:creationId xmlns:a16="http://schemas.microsoft.com/office/drawing/2014/main" id="{DC8024FD-C359-4E4E-85B7-BE011E43EB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4978" y="4198783"/>
            <a:ext cx="326582" cy="340190"/>
          </a:xfrm>
          <a:prstGeom prst="rect">
            <a:avLst/>
          </a:prstGeom>
        </p:spPr>
      </p:pic>
      <p:pic>
        <p:nvPicPr>
          <p:cNvPr id="57" name="Picture 8" descr="green checkmark">
            <a:extLst>
              <a:ext uri="{FF2B5EF4-FFF2-40B4-BE49-F238E27FC236}">
                <a16:creationId xmlns:a16="http://schemas.microsoft.com/office/drawing/2014/main" id="{4015A1C0-71C9-2146-AC9C-3CC2FE9079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0913" y="4606854"/>
            <a:ext cx="326582" cy="340190"/>
          </a:xfrm>
          <a:prstGeom prst="rect">
            <a:avLst/>
          </a:prstGeom>
        </p:spPr>
      </p:pic>
      <p:pic>
        <p:nvPicPr>
          <p:cNvPr id="58" name="Picture 8" descr="green checkmark">
            <a:extLst>
              <a:ext uri="{FF2B5EF4-FFF2-40B4-BE49-F238E27FC236}">
                <a16:creationId xmlns:a16="http://schemas.microsoft.com/office/drawing/2014/main" id="{E8C106F9-93A1-684D-A576-3A27C5A29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4871" y="5247809"/>
            <a:ext cx="326582" cy="340190"/>
          </a:xfrm>
          <a:prstGeom prst="rect">
            <a:avLst/>
          </a:prstGeom>
        </p:spPr>
      </p:pic>
      <p:grpSp>
        <p:nvGrpSpPr>
          <p:cNvPr id="9" name="Group 8"/>
          <p:cNvGrpSpPr/>
          <p:nvPr/>
        </p:nvGrpSpPr>
        <p:grpSpPr>
          <a:xfrm>
            <a:off x="8289991" y="276936"/>
            <a:ext cx="1678488" cy="1561169"/>
            <a:chOff x="-450" y="4545058"/>
            <a:chExt cx="1555492" cy="1631535"/>
          </a:xfrm>
        </p:grpSpPr>
        <p:pic>
          <p:nvPicPr>
            <p:cNvPr id="5" name="Picture 4"/>
            <p:cNvPicPr>
              <a:picLocks noChangeAspect="1"/>
            </p:cNvPicPr>
            <p:nvPr/>
          </p:nvPicPr>
          <p:blipFill rotWithShape="1">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rcRect l="9516" r="38688"/>
            <a:stretch/>
          </p:blipFill>
          <p:spPr>
            <a:xfrm>
              <a:off x="-450" y="4545058"/>
              <a:ext cx="1502341" cy="1631535"/>
            </a:xfrm>
            <a:prstGeom prst="rect">
              <a:avLst/>
            </a:prstGeom>
          </p:spPr>
        </p:pic>
        <p:sp>
          <p:nvSpPr>
            <p:cNvPr id="8" name="Rectangle 7"/>
            <p:cNvSpPr/>
            <p:nvPr/>
          </p:nvSpPr>
          <p:spPr>
            <a:xfrm>
              <a:off x="1446112" y="4738092"/>
              <a:ext cx="108930" cy="476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F662A32C-B9A2-1538-E99E-F6BD524D20D3}"/>
              </a:ext>
            </a:extLst>
          </p:cNvPr>
          <p:cNvSpPr txBox="1"/>
          <p:nvPr/>
        </p:nvSpPr>
        <p:spPr>
          <a:xfrm>
            <a:off x="293791" y="1212773"/>
            <a:ext cx="4772025" cy="1015663"/>
          </a:xfrm>
          <a:prstGeom prst="rect">
            <a:avLst/>
          </a:prstGeom>
          <a:noFill/>
        </p:spPr>
        <p:txBody>
          <a:bodyPr wrap="square" rtlCol="0">
            <a:spAutoFit/>
          </a:bodyPr>
          <a:lstStyle/>
          <a:p>
            <a:r>
              <a:rPr lang="en-GB" sz="2000"/>
              <a:t>1. “Pues, la </a:t>
            </a:r>
            <a:r>
              <a:rPr lang="en-GB" sz="2000" err="1"/>
              <a:t>semana</a:t>
            </a:r>
            <a:r>
              <a:rPr lang="en-GB" sz="2000"/>
              <a:t> </a:t>
            </a:r>
            <a:r>
              <a:rPr lang="en-GB" sz="2000" err="1"/>
              <a:t>pasada</a:t>
            </a:r>
            <a:r>
              <a:rPr lang="en-GB" sz="2000"/>
              <a:t> no </a:t>
            </a:r>
            <a:r>
              <a:rPr lang="en-GB" sz="2000" b="1" err="1"/>
              <a:t>viste</a:t>
            </a:r>
            <a:r>
              <a:rPr lang="en-GB" sz="2000"/>
              <a:t> </a:t>
            </a:r>
            <a:r>
              <a:rPr lang="en-GB" sz="2000" err="1"/>
              <a:t>el</a:t>
            </a:r>
            <a:r>
              <a:rPr lang="en-GB" sz="2000"/>
              <a:t> </a:t>
            </a:r>
            <a:r>
              <a:rPr lang="en-GB" sz="2000" err="1"/>
              <a:t>partido</a:t>
            </a:r>
            <a:r>
              <a:rPr lang="en-GB" sz="2000"/>
              <a:t> de </a:t>
            </a:r>
            <a:r>
              <a:rPr lang="en-GB" sz="2000" err="1"/>
              <a:t>fútbol</a:t>
            </a:r>
            <a:r>
              <a:rPr lang="en-GB" sz="2000"/>
              <a:t> </a:t>
            </a:r>
            <a:r>
              <a:rPr lang="en-GB" sz="2000" err="1"/>
              <a:t>porque</a:t>
            </a:r>
            <a:r>
              <a:rPr lang="en-GB" sz="2000"/>
              <a:t> </a:t>
            </a:r>
            <a:r>
              <a:rPr lang="en-GB" sz="2000" b="1" err="1"/>
              <a:t>decidiste</a:t>
            </a:r>
            <a:r>
              <a:rPr lang="en-GB" sz="2000"/>
              <a:t> </a:t>
            </a:r>
            <a:r>
              <a:rPr lang="en-GB" sz="2000" err="1"/>
              <a:t>ayudar</a:t>
            </a:r>
            <a:r>
              <a:rPr lang="en-GB" sz="2000"/>
              <a:t> un poco </a:t>
            </a:r>
            <a:r>
              <a:rPr lang="en-GB" sz="2000" err="1"/>
              <a:t>en</a:t>
            </a:r>
            <a:r>
              <a:rPr lang="en-GB" sz="2000"/>
              <a:t> casa.” </a:t>
            </a:r>
          </a:p>
        </p:txBody>
      </p:sp>
      <p:sp>
        <p:nvSpPr>
          <p:cNvPr id="6" name="TextBox 5">
            <a:extLst>
              <a:ext uri="{FF2B5EF4-FFF2-40B4-BE49-F238E27FC236}">
                <a16:creationId xmlns:a16="http://schemas.microsoft.com/office/drawing/2014/main" id="{C9540A98-C6F7-7806-8580-8EFA8AB1693C}"/>
              </a:ext>
            </a:extLst>
          </p:cNvPr>
          <p:cNvSpPr txBox="1"/>
          <p:nvPr/>
        </p:nvSpPr>
        <p:spPr>
          <a:xfrm>
            <a:off x="293791" y="2449080"/>
            <a:ext cx="4772025" cy="707886"/>
          </a:xfrm>
          <a:prstGeom prst="rect">
            <a:avLst/>
          </a:prstGeom>
          <a:noFill/>
        </p:spPr>
        <p:txBody>
          <a:bodyPr wrap="square" rtlCol="0">
            <a:spAutoFit/>
          </a:bodyPr>
          <a:lstStyle/>
          <a:p>
            <a:r>
              <a:rPr lang="en-GB" sz="2000"/>
              <a:t>2. “Sin embargo, </a:t>
            </a:r>
            <a:r>
              <a:rPr lang="en-GB" sz="2000" b="1" err="1"/>
              <a:t>imprimiste</a:t>
            </a:r>
            <a:r>
              <a:rPr lang="en-GB" sz="2000"/>
              <a:t> las entradas.”</a:t>
            </a:r>
          </a:p>
        </p:txBody>
      </p:sp>
      <p:sp>
        <p:nvSpPr>
          <p:cNvPr id="10" name="TextBox 9">
            <a:extLst>
              <a:ext uri="{FF2B5EF4-FFF2-40B4-BE49-F238E27FC236}">
                <a16:creationId xmlns:a16="http://schemas.microsoft.com/office/drawing/2014/main" id="{D4EBD32C-45B9-3B3A-3B88-26DDA8C817B1}"/>
              </a:ext>
            </a:extLst>
          </p:cNvPr>
          <p:cNvSpPr txBox="1"/>
          <p:nvPr/>
        </p:nvSpPr>
        <p:spPr>
          <a:xfrm>
            <a:off x="293791" y="3265285"/>
            <a:ext cx="4772025" cy="400110"/>
          </a:xfrm>
          <a:prstGeom prst="rect">
            <a:avLst/>
          </a:prstGeom>
          <a:noFill/>
        </p:spPr>
        <p:txBody>
          <a:bodyPr wrap="square" rtlCol="0">
            <a:spAutoFit/>
          </a:bodyPr>
          <a:lstStyle/>
          <a:p>
            <a:r>
              <a:rPr lang="en-GB" sz="2000"/>
              <a:t>3. “</a:t>
            </a:r>
            <a:r>
              <a:rPr lang="en-GB" sz="2000" b="1" err="1"/>
              <a:t>Recogí</a:t>
            </a:r>
            <a:r>
              <a:rPr lang="en-GB" sz="2000"/>
              <a:t> las entradas </a:t>
            </a:r>
            <a:r>
              <a:rPr lang="en-GB" sz="2000" err="1"/>
              <a:t>el</a:t>
            </a:r>
            <a:r>
              <a:rPr lang="en-GB" sz="2000"/>
              <a:t> </a:t>
            </a:r>
            <a:r>
              <a:rPr lang="en-GB" sz="2000" err="1"/>
              <a:t>sábado</a:t>
            </a:r>
            <a:r>
              <a:rPr lang="en-GB" sz="2000"/>
              <a:t>.”</a:t>
            </a:r>
          </a:p>
        </p:txBody>
      </p:sp>
      <p:sp>
        <p:nvSpPr>
          <p:cNvPr id="11" name="TextBox 10">
            <a:extLst>
              <a:ext uri="{FF2B5EF4-FFF2-40B4-BE49-F238E27FC236}">
                <a16:creationId xmlns:a16="http://schemas.microsoft.com/office/drawing/2014/main" id="{8D47E3E6-1E3E-7932-87A0-E9330F2A4E6D}"/>
              </a:ext>
            </a:extLst>
          </p:cNvPr>
          <p:cNvSpPr txBox="1"/>
          <p:nvPr/>
        </p:nvSpPr>
        <p:spPr>
          <a:xfrm>
            <a:off x="293791" y="3899662"/>
            <a:ext cx="4772025" cy="707886"/>
          </a:xfrm>
          <a:prstGeom prst="rect">
            <a:avLst/>
          </a:prstGeom>
          <a:noFill/>
        </p:spPr>
        <p:txBody>
          <a:bodyPr wrap="square" rtlCol="0">
            <a:spAutoFit/>
          </a:bodyPr>
          <a:lstStyle/>
          <a:p>
            <a:r>
              <a:rPr lang="en-GB" sz="2000"/>
              <a:t>4. “El </a:t>
            </a:r>
            <a:r>
              <a:rPr lang="en-GB" sz="2000" err="1"/>
              <a:t>domingo</a:t>
            </a:r>
            <a:r>
              <a:rPr lang="en-GB" sz="2000"/>
              <a:t> </a:t>
            </a:r>
            <a:r>
              <a:rPr lang="en-GB" sz="2000" b="1" err="1"/>
              <a:t>elegiste</a:t>
            </a:r>
            <a:r>
              <a:rPr lang="en-GB" sz="2000"/>
              <a:t> </a:t>
            </a:r>
            <a:r>
              <a:rPr lang="en-GB" sz="2000" err="1"/>
              <a:t>pintar</a:t>
            </a:r>
            <a:r>
              <a:rPr lang="en-GB" sz="2000"/>
              <a:t> de </a:t>
            </a:r>
            <a:r>
              <a:rPr lang="en-GB" sz="2000" err="1"/>
              <a:t>azul</a:t>
            </a:r>
            <a:r>
              <a:rPr lang="en-GB" sz="2000"/>
              <a:t> las </a:t>
            </a:r>
            <a:r>
              <a:rPr lang="en-GB" sz="2000" err="1"/>
              <a:t>paredes</a:t>
            </a:r>
            <a:r>
              <a:rPr lang="en-GB" sz="2000"/>
              <a:t>.”</a:t>
            </a:r>
          </a:p>
        </p:txBody>
      </p:sp>
      <p:sp>
        <p:nvSpPr>
          <p:cNvPr id="13" name="TextBox 12">
            <a:extLst>
              <a:ext uri="{FF2B5EF4-FFF2-40B4-BE49-F238E27FC236}">
                <a16:creationId xmlns:a16="http://schemas.microsoft.com/office/drawing/2014/main" id="{A6180060-AF92-E4D0-BF05-C4922E4D1132}"/>
              </a:ext>
            </a:extLst>
          </p:cNvPr>
          <p:cNvSpPr txBox="1"/>
          <p:nvPr/>
        </p:nvSpPr>
        <p:spPr>
          <a:xfrm>
            <a:off x="293791" y="4939399"/>
            <a:ext cx="4772025" cy="1015663"/>
          </a:xfrm>
          <a:prstGeom prst="rect">
            <a:avLst/>
          </a:prstGeom>
          <a:noFill/>
        </p:spPr>
        <p:txBody>
          <a:bodyPr wrap="square" rtlCol="0">
            <a:spAutoFit/>
          </a:bodyPr>
          <a:lstStyle/>
          <a:p>
            <a:r>
              <a:rPr lang="en-GB" sz="2000"/>
              <a:t>5. “¡</a:t>
            </a:r>
            <a:r>
              <a:rPr lang="en-GB" sz="2000" b="1" err="1"/>
              <a:t>Perdí</a:t>
            </a:r>
            <a:r>
              <a:rPr lang="en-GB" sz="2000"/>
              <a:t> las entradas! </a:t>
            </a:r>
            <a:r>
              <a:rPr lang="en-GB" sz="2000" err="1"/>
              <a:t>Aunque</a:t>
            </a:r>
            <a:r>
              <a:rPr lang="en-GB" sz="2000"/>
              <a:t> </a:t>
            </a:r>
            <a:r>
              <a:rPr lang="en-GB" sz="2000" err="1"/>
              <a:t>después</a:t>
            </a:r>
            <a:r>
              <a:rPr lang="en-GB" sz="2000"/>
              <a:t> del </a:t>
            </a:r>
            <a:r>
              <a:rPr lang="en-GB" sz="2000" err="1"/>
              <a:t>partido</a:t>
            </a:r>
            <a:r>
              <a:rPr lang="en-GB" sz="2000"/>
              <a:t> </a:t>
            </a:r>
            <a:r>
              <a:rPr lang="en-GB" sz="2000" b="1" err="1"/>
              <a:t>compartí</a:t>
            </a:r>
            <a:r>
              <a:rPr lang="en-GB" sz="2000"/>
              <a:t> un </a:t>
            </a:r>
            <a:r>
              <a:rPr lang="en-GB" sz="2000" err="1"/>
              <a:t>momento</a:t>
            </a:r>
            <a:r>
              <a:rPr lang="en-GB" sz="2000"/>
              <a:t> con un </a:t>
            </a:r>
            <a:r>
              <a:rPr lang="en-GB" sz="2000" err="1"/>
              <a:t>jugador</a:t>
            </a:r>
            <a:r>
              <a:rPr lang="en-GB" sz="2000"/>
              <a:t> </a:t>
            </a:r>
            <a:r>
              <a:rPr lang="en-GB" sz="2000" err="1"/>
              <a:t>inglés</a:t>
            </a:r>
            <a:r>
              <a:rPr lang="en-GB" sz="2000"/>
              <a:t>!”</a:t>
            </a:r>
          </a:p>
        </p:txBody>
      </p:sp>
    </p:spTree>
    <p:extLst>
      <p:ext uri="{BB962C8B-B14F-4D97-AF65-F5344CB8AC3E}">
        <p14:creationId xmlns:p14="http://schemas.microsoft.com/office/powerpoint/2010/main" val="26475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EC3-9CDB-AB69-9FA1-7F1B13B09F00}"/>
              </a:ext>
            </a:extLst>
          </p:cNvPr>
          <p:cNvSpPr txBox="1"/>
          <p:nvPr/>
        </p:nvSpPr>
        <p:spPr>
          <a:xfrm>
            <a:off x="399143" y="362857"/>
            <a:ext cx="4223657" cy="523220"/>
          </a:xfrm>
          <a:prstGeom prst="rect">
            <a:avLst/>
          </a:prstGeom>
          <a:noFill/>
        </p:spPr>
        <p:txBody>
          <a:bodyPr wrap="square" rtlCol="0">
            <a:spAutoFit/>
          </a:bodyPr>
          <a:lstStyle/>
          <a:p>
            <a:r>
              <a:rPr lang="en-GB" sz="2800" b="1" err="1"/>
              <a:t>Completa</a:t>
            </a:r>
            <a:r>
              <a:rPr lang="en-GB" sz="2800" b="1"/>
              <a:t> las </a:t>
            </a:r>
            <a:r>
              <a:rPr lang="en-GB" sz="2800" b="1" err="1"/>
              <a:t>frases</a:t>
            </a:r>
            <a:r>
              <a:rPr lang="en-GB" sz="2800" b="1"/>
              <a:t>.</a:t>
            </a:r>
          </a:p>
        </p:txBody>
      </p:sp>
      <p:sp>
        <p:nvSpPr>
          <p:cNvPr id="3" name="TextBox 2">
            <a:extLst>
              <a:ext uri="{FF2B5EF4-FFF2-40B4-BE49-F238E27FC236}">
                <a16:creationId xmlns:a16="http://schemas.microsoft.com/office/drawing/2014/main" id="{314B48DC-032A-6115-AAA4-2804C7DDCA09}"/>
              </a:ext>
            </a:extLst>
          </p:cNvPr>
          <p:cNvSpPr txBox="1"/>
          <p:nvPr/>
        </p:nvSpPr>
        <p:spPr>
          <a:xfrm>
            <a:off x="1335315" y="1850832"/>
            <a:ext cx="9768114" cy="769441"/>
          </a:xfrm>
          <a:prstGeom prst="rect">
            <a:avLst/>
          </a:prstGeom>
          <a:noFill/>
        </p:spPr>
        <p:txBody>
          <a:bodyPr wrap="square" rtlCol="0">
            <a:spAutoFit/>
          </a:bodyPr>
          <a:lstStyle/>
          <a:p>
            <a:r>
              <a:rPr lang="en-GB" sz="4400" b="1"/>
              <a:t>You went up the mountain on foot.</a:t>
            </a:r>
          </a:p>
        </p:txBody>
      </p:sp>
      <p:sp>
        <p:nvSpPr>
          <p:cNvPr id="4" name="TextBox 3">
            <a:extLst>
              <a:ext uri="{FF2B5EF4-FFF2-40B4-BE49-F238E27FC236}">
                <a16:creationId xmlns:a16="http://schemas.microsoft.com/office/drawing/2014/main" id="{124867F5-01AB-88D3-3C15-1556D1F69D0D}"/>
              </a:ext>
            </a:extLst>
          </p:cNvPr>
          <p:cNvSpPr txBox="1"/>
          <p:nvPr/>
        </p:nvSpPr>
        <p:spPr>
          <a:xfrm>
            <a:off x="1473201" y="2888158"/>
            <a:ext cx="8135257" cy="769441"/>
          </a:xfrm>
          <a:prstGeom prst="rect">
            <a:avLst/>
          </a:prstGeom>
          <a:noFill/>
        </p:spPr>
        <p:txBody>
          <a:bodyPr wrap="square" rtlCol="0">
            <a:spAutoFit/>
          </a:bodyPr>
          <a:lstStyle/>
          <a:p>
            <a:r>
              <a:rPr lang="en-GB" sz="4400"/>
              <a:t>_________ la </a:t>
            </a:r>
            <a:r>
              <a:rPr lang="en-GB" sz="4400" err="1"/>
              <a:t>montaña</a:t>
            </a:r>
            <a:r>
              <a:rPr lang="en-GB" sz="4400"/>
              <a:t> a pie.</a:t>
            </a:r>
          </a:p>
        </p:txBody>
      </p:sp>
      <p:sp>
        <p:nvSpPr>
          <p:cNvPr id="5" name="TextBox 4">
            <a:extLst>
              <a:ext uri="{FF2B5EF4-FFF2-40B4-BE49-F238E27FC236}">
                <a16:creationId xmlns:a16="http://schemas.microsoft.com/office/drawing/2014/main" id="{0C392196-E2C7-508B-AA63-367D913D777B}"/>
              </a:ext>
            </a:extLst>
          </p:cNvPr>
          <p:cNvSpPr txBox="1"/>
          <p:nvPr/>
        </p:nvSpPr>
        <p:spPr>
          <a:xfrm>
            <a:off x="1756229" y="2815403"/>
            <a:ext cx="2307771" cy="769441"/>
          </a:xfrm>
          <a:prstGeom prst="rect">
            <a:avLst/>
          </a:prstGeom>
          <a:noFill/>
        </p:spPr>
        <p:txBody>
          <a:bodyPr wrap="square" rtlCol="0">
            <a:spAutoFit/>
          </a:bodyPr>
          <a:lstStyle/>
          <a:p>
            <a:r>
              <a:rPr lang="en-GB" sz="4400" b="1" err="1">
                <a:solidFill>
                  <a:schemeClr val="tx2"/>
                </a:solidFill>
              </a:rPr>
              <a:t>Subiste</a:t>
            </a:r>
            <a:endParaRPr lang="en-GB" sz="4400" b="1">
              <a:solidFill>
                <a:schemeClr val="tx2"/>
              </a:solidFill>
            </a:endParaRPr>
          </a:p>
        </p:txBody>
      </p:sp>
      <p:sp>
        <p:nvSpPr>
          <p:cNvPr id="8" name="Rectangle: Rounded Corners 7">
            <a:extLst>
              <a:ext uri="{FF2B5EF4-FFF2-40B4-BE49-F238E27FC236}">
                <a16:creationId xmlns:a16="http://schemas.microsoft.com/office/drawing/2014/main" id="{CC570169-6985-1034-CADF-9A1E1586D517}"/>
              </a:ext>
            </a:extLst>
          </p:cNvPr>
          <p:cNvSpPr/>
          <p:nvPr/>
        </p:nvSpPr>
        <p:spPr>
          <a:xfrm>
            <a:off x="7609115" y="4673599"/>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to go up = </a:t>
            </a:r>
            <a:r>
              <a:rPr lang="en-GB" sz="2800" b="1" err="1">
                <a:solidFill>
                  <a:schemeClr val="tx1"/>
                </a:solidFill>
              </a:rPr>
              <a:t>subir</a:t>
            </a:r>
            <a:endParaRPr lang="en-GB" sz="2800" b="1">
              <a:solidFill>
                <a:schemeClr val="tx1"/>
              </a:solidFill>
            </a:endParaRPr>
          </a:p>
        </p:txBody>
      </p:sp>
      <p:sp>
        <p:nvSpPr>
          <p:cNvPr id="7" name="Rectangle: Rounded Corners 6">
            <a:extLst>
              <a:ext uri="{FF2B5EF4-FFF2-40B4-BE49-F238E27FC236}">
                <a16:creationId xmlns:a16="http://schemas.microsoft.com/office/drawing/2014/main" id="{50E97DC8-F67E-1D4D-4B49-A0B1904BE49B}"/>
              </a:ext>
            </a:extLst>
          </p:cNvPr>
          <p:cNvSpPr/>
          <p:nvPr/>
        </p:nvSpPr>
        <p:spPr>
          <a:xfrm>
            <a:off x="7609115" y="4673598"/>
            <a:ext cx="3998686" cy="1161143"/>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a:t>
            </a:r>
            <a:r>
              <a:rPr lang="en-GB" sz="2800" b="1" err="1">
                <a:solidFill>
                  <a:schemeClr val="tx1"/>
                </a:solidFill>
              </a:rPr>
              <a:t>Necesitas</a:t>
            </a:r>
            <a:r>
              <a:rPr lang="en-GB" sz="2800" b="1">
                <a:solidFill>
                  <a:schemeClr val="tx1"/>
                </a:solidFill>
              </a:rPr>
              <a:t> </a:t>
            </a:r>
            <a:r>
              <a:rPr lang="en-GB" sz="2800" b="1" err="1">
                <a:solidFill>
                  <a:schemeClr val="tx1"/>
                </a:solidFill>
              </a:rPr>
              <a:t>ayuda</a:t>
            </a:r>
            <a:r>
              <a:rPr lang="en-GB" sz="2800" b="1">
                <a:solidFill>
                  <a:schemeClr val="tx1"/>
                </a:solidFill>
              </a:rPr>
              <a:t>?</a:t>
            </a:r>
          </a:p>
        </p:txBody>
      </p:sp>
      <p:sp>
        <p:nvSpPr>
          <p:cNvPr id="12" name="Rounded Rectangle 11">
            <a:extLst>
              <a:ext uri="{FF2B5EF4-FFF2-40B4-BE49-F238E27FC236}">
                <a16:creationId xmlns:a16="http://schemas.microsoft.com/office/drawing/2014/main" id="{138AEB9B-4730-DA80-7F37-E8449720168A}"/>
              </a:ext>
            </a:extLst>
          </p:cNvPr>
          <p:cNvSpPr/>
          <p:nvPr/>
        </p:nvSpPr>
        <p:spPr>
          <a:xfrm>
            <a:off x="10585574" y="258166"/>
            <a:ext cx="1342570" cy="400919"/>
          </a:xfrm>
          <a:prstGeom prst="roundRect">
            <a:avLst/>
          </a:prstGeom>
          <a:solidFill>
            <a:schemeClr val="tx2"/>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58CFE9B5-96E4-09A8-574E-741EDFB7EEF0}"/>
              </a:ext>
            </a:extLst>
          </p:cNvPr>
          <p:cNvSpPr txBox="1">
            <a:spLocks/>
          </p:cNvSpPr>
          <p:nvPr/>
        </p:nvSpPr>
        <p:spPr>
          <a:xfrm>
            <a:off x="10727089" y="271365"/>
            <a:ext cx="1342570" cy="400919"/>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a:lstStyle>
          <a:p>
            <a:r>
              <a:rPr lang="en-GB" sz="2000" err="1">
                <a:solidFill>
                  <a:schemeClr val="bg1"/>
                </a:solidFill>
              </a:rPr>
              <a:t>escribir</a:t>
            </a:r>
            <a:endParaRPr lang="en-GB" sz="2000">
              <a:solidFill>
                <a:schemeClr val="bg1"/>
              </a:solidFill>
            </a:endParaRPr>
          </a:p>
        </p:txBody>
      </p:sp>
    </p:spTree>
    <p:extLst>
      <p:ext uri="{BB962C8B-B14F-4D97-AF65-F5344CB8AC3E}">
        <p14:creationId xmlns:p14="http://schemas.microsoft.com/office/powerpoint/2010/main" val="40333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7" grpId="0" animBg="1"/>
    </p:bldLst>
  </p:timing>
</p:sld>
</file>

<file path=ppt/theme/theme1.xml><?xml version="1.0" encoding="utf-8"?>
<a:theme xmlns:a="http://schemas.openxmlformats.org/drawingml/2006/main" name="NCELP_German_2022">
  <a:themeElements>
    <a:clrScheme name="NCELP_Spanish">
      <a:dk1>
        <a:srgbClr val="3A3838"/>
      </a:dk1>
      <a:lt1>
        <a:srgbClr val="FFFFFF"/>
      </a:lt1>
      <a:dk2>
        <a:srgbClr val="AD1519"/>
      </a:dk2>
      <a:lt2>
        <a:srgbClr val="FFFFFF"/>
      </a:lt2>
      <a:accent1>
        <a:srgbClr val="AD1519"/>
      </a:accent1>
      <a:accent2>
        <a:srgbClr val="FABD00"/>
      </a:accent2>
      <a:accent3>
        <a:srgbClr val="3A5EAB"/>
      </a:accent3>
      <a:accent4>
        <a:srgbClr val="FFE597"/>
      </a:accent4>
      <a:accent5>
        <a:srgbClr val="F8C6C7"/>
      </a:accent5>
      <a:accent6>
        <a:srgbClr val="ABBCE2"/>
      </a:accent6>
      <a:hlink>
        <a:srgbClr val="48A1FA"/>
      </a:hlink>
      <a:folHlink>
        <a:srgbClr val="C490AA"/>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08476035-FE37-4A1E-9017-54745564295B}" vid="{CFD2779D-9734-472B-B15D-6BE8A98158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5616</Words>
  <Application>Microsoft Office PowerPoint</Application>
  <PresentationFormat>Widescreen</PresentationFormat>
  <Paragraphs>801</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Tw Cen MT</vt:lpstr>
      <vt:lpstr>NCELP_German_2022</vt:lpstr>
      <vt:lpstr>PowerPoint Presentation</vt:lpstr>
      <vt:lpstr>Fonética</vt:lpstr>
      <vt:lpstr>Fonética</vt:lpstr>
      <vt:lpstr>Vocabulario</vt:lpstr>
      <vt:lpstr>Vocabulario</vt:lpstr>
      <vt:lpstr>Vocabulario</vt:lpstr>
      <vt:lpstr>Preterite tense -er/-ir verbs: 1st and 2nd person singular </vt:lpstr>
      <vt:lpstr>leer</vt:lpstr>
      <vt:lpstr>PowerPoint Presentation</vt:lpstr>
      <vt:lpstr>PowerPoint Presentation</vt:lpstr>
      <vt:lpstr>PowerPoint Presentation</vt:lpstr>
      <vt:lpstr>PowerPoint Presentation</vt:lpstr>
      <vt:lpstr>PowerPoint Presentation</vt:lpstr>
      <vt:lpstr>PowerPoint Presentation</vt:lpstr>
      <vt:lpstr>En pareja</vt:lpstr>
      <vt:lpstr>¿Cómo se dice…?</vt:lpstr>
      <vt:lpstr>PowerPoint Presentation</vt:lpstr>
      <vt:lpstr>Fonética</vt:lpstr>
      <vt:lpstr>Fonética</vt:lpstr>
      <vt:lpstr>Vocabulario</vt:lpstr>
      <vt:lpstr>Talking about ‘you’ in present and past: -er/-ir verbs in 2nd person singular</vt:lpstr>
      <vt:lpstr>PowerPoint Presentation</vt:lpstr>
      <vt:lpstr>Talking about types of things Using ‘de’ between two nouns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İHabla en parejas!</vt:lpstr>
      <vt:lpstr>Escribe la pregunta</vt:lpstr>
      <vt:lpstr>Respuestas</vt:lpstr>
      <vt:lpstr>Deberes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Avery</dc:creator>
  <cp:lastModifiedBy>Rachel Hawkes</cp:lastModifiedBy>
  <cp:revision>3</cp:revision>
  <dcterms:created xsi:type="dcterms:W3CDTF">2023-10-20T17:19:57Z</dcterms:created>
  <dcterms:modified xsi:type="dcterms:W3CDTF">2023-11-17T14:44:23Z</dcterms:modified>
</cp:coreProperties>
</file>