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6" r:id="rId2"/>
    <p:sldId id="274" r:id="rId3"/>
    <p:sldId id="282" r:id="rId4"/>
    <p:sldId id="258" r:id="rId5"/>
    <p:sldId id="259" r:id="rId6"/>
    <p:sldId id="260" r:id="rId7"/>
    <p:sldId id="261" r:id="rId8"/>
    <p:sldId id="262" r:id="rId9"/>
    <p:sldId id="455" r:id="rId10"/>
    <p:sldId id="286" r:id="rId11"/>
    <p:sldId id="268" r:id="rId12"/>
    <p:sldId id="273" r:id="rId13"/>
    <p:sldId id="269" r:id="rId14"/>
    <p:sldId id="270" r:id="rId15"/>
    <p:sldId id="454" r:id="rId16"/>
    <p:sldId id="272" r:id="rId17"/>
    <p:sldId id="271" r:id="rId18"/>
    <p:sldId id="275" r:id="rId19"/>
    <p:sldId id="276" r:id="rId20"/>
    <p:sldId id="277" r:id="rId21"/>
    <p:sldId id="278" r:id="rId22"/>
    <p:sldId id="279" r:id="rId23"/>
    <p:sldId id="280" r:id="rId24"/>
    <p:sldId id="281" r:id="rId25"/>
    <p:sldId id="8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3B198C-237D-4ACF-B56C-64A53DAF7982}" v="51" dt="2023-11-09T19:28:30.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123" autoAdjust="0"/>
  </p:normalViewPr>
  <p:slideViewPr>
    <p:cSldViewPr snapToGrid="0">
      <p:cViewPr varScale="1">
        <p:scale>
          <a:sx n="47" d="100"/>
          <a:sy n="47" d="100"/>
        </p:scale>
        <p:origin x="2916" y="60"/>
      </p:cViewPr>
      <p:guideLst/>
    </p:cSldViewPr>
  </p:slideViewPr>
  <p:notesTextViewPr>
    <p:cViewPr>
      <p:scale>
        <a:sx n="1" d="1"/>
        <a:sy n="1" d="1"/>
      </p:scale>
      <p:origin x="0" y="0"/>
    </p:cViewPr>
  </p:notesTextViewPr>
  <p:sorterViewPr>
    <p:cViewPr>
      <p:scale>
        <a:sx n="100" d="100"/>
        <a:sy n="100" d="100"/>
      </p:scale>
      <p:origin x="0" y="-28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40401-A761-4ECC-BCF4-245E7619FD6C}" type="datetimeFigureOut">
              <a:rPr lang="en-GB" smtClean="0"/>
              <a:t>17/11/2023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CCCB8-AF3A-4A48-8224-518D19B8EA36}" type="slidenum">
              <a:rPr lang="en-GB" smtClean="0"/>
              <a:t>‹#›</a:t>
            </a:fld>
            <a:endParaRPr lang="en-GB"/>
          </a:p>
        </p:txBody>
      </p:sp>
    </p:spTree>
    <p:extLst>
      <p:ext uri="{BB962C8B-B14F-4D97-AF65-F5344CB8AC3E}">
        <p14:creationId xmlns:p14="http://schemas.microsoft.com/office/powerpoint/2010/main" val="171094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FF0000"/>
                </a:solidFill>
              </a:rPr>
              <a:t>Note: all words in this week of the SOW appear on all three GCSE wordlists, with the following exceptions: </a:t>
            </a:r>
            <a:br>
              <a:rPr lang="en-GB" b="1">
                <a:solidFill>
                  <a:srgbClr val="FF0000"/>
                </a:solidFill>
              </a:rPr>
            </a:br>
            <a:r>
              <a:rPr lang="en-GB" b="1" u="sng" err="1">
                <a:solidFill>
                  <a:srgbClr val="FF0000"/>
                </a:solidFill>
              </a:rPr>
              <a:t>diálogo</a:t>
            </a:r>
            <a:r>
              <a:rPr lang="en-GB" b="0" u="none">
                <a:solidFill>
                  <a:srgbClr val="FF0000"/>
                </a:solidFill>
              </a:rPr>
              <a:t> is only on AQA;</a:t>
            </a:r>
            <a:r>
              <a:rPr lang="en-GB" b="1" u="sng">
                <a:solidFill>
                  <a:srgbClr val="FF0000"/>
                </a:solidFill>
              </a:rPr>
              <a:t> </a:t>
            </a:r>
            <a:r>
              <a:rPr lang="en-GB" b="1" u="sng" err="1">
                <a:solidFill>
                  <a:srgbClr val="FF0000"/>
                </a:solidFill>
              </a:rPr>
              <a:t>describir</a:t>
            </a:r>
            <a:r>
              <a:rPr lang="en-GB" b="0" u="none">
                <a:solidFill>
                  <a:srgbClr val="FF0000"/>
                </a:solidFill>
              </a:rPr>
              <a:t> and </a:t>
            </a:r>
            <a:r>
              <a:rPr lang="en-GB" b="1" u="sng" err="1">
                <a:solidFill>
                  <a:srgbClr val="FF0000"/>
                </a:solidFill>
              </a:rPr>
              <a:t>imprimir</a:t>
            </a:r>
            <a:r>
              <a:rPr lang="en-GB" b="1" u="none">
                <a:solidFill>
                  <a:srgbClr val="FF0000"/>
                </a:solidFill>
              </a:rPr>
              <a:t> </a:t>
            </a:r>
            <a:r>
              <a:rPr lang="en-GB" b="0" u="none">
                <a:solidFill>
                  <a:srgbClr val="FF0000"/>
                </a:solidFill>
              </a:rPr>
              <a:t>are on neither AQA nor </a:t>
            </a:r>
            <a:r>
              <a:rPr lang="en-GB" b="0" u="none" err="1">
                <a:solidFill>
                  <a:srgbClr val="FF0000"/>
                </a:solidFill>
              </a:rPr>
              <a:t>edexcel</a:t>
            </a:r>
            <a:endParaRPr lang="en-GB" b="1" u="sng">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outcomes (lesson 1):</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Introduction</a:t>
            </a:r>
            <a:r>
              <a:rPr lang="en-GB" b="0" baseline="0"/>
              <a:t> of –er/–</a:t>
            </a:r>
            <a:r>
              <a:rPr lang="en-GB" b="0" baseline="0" err="1"/>
              <a:t>ir</a:t>
            </a:r>
            <a:r>
              <a:rPr lang="en-GB" b="0" baseline="0"/>
              <a:t> verbs in past tense (</a:t>
            </a:r>
            <a:r>
              <a:rPr lang="en-GB" b="0" baseline="0" err="1"/>
              <a:t>preterite</a:t>
            </a:r>
            <a:r>
              <a:rPr lang="en-GB" b="0" baseline="0"/>
              <a:t>) </a:t>
            </a:r>
            <a:r>
              <a:rPr lang="en-GB" b="0"/>
              <a:t>first</a:t>
            </a:r>
            <a:r>
              <a:rPr lang="en-GB" b="0" baseline="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Consolidation of –er/–</a:t>
            </a:r>
            <a:r>
              <a:rPr lang="en-GB" b="0" baseline="0" err="1"/>
              <a:t>ir</a:t>
            </a:r>
            <a:r>
              <a:rPr lang="en-GB" b="0" baseline="0"/>
              <a:t> verbs in present simple, </a:t>
            </a:r>
            <a:r>
              <a:rPr lang="en-GB" b="0"/>
              <a:t>first</a:t>
            </a:r>
            <a:r>
              <a:rPr lang="en-GB" b="0" baseline="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Consolidation</a:t>
            </a:r>
            <a:r>
              <a:rPr lang="en-GB" b="0" baseline="0"/>
              <a:t> of final syllable stress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r>
              <a:rPr lang="en-GB" b="1"/>
              <a:t>Word frequency </a:t>
            </a:r>
            <a:r>
              <a:rPr lang="en-GB" b="1" baseline="0"/>
              <a:t>(1 is the most frequent word in Spanish): </a:t>
            </a:r>
            <a:endParaRPr lang="en-GB" sz="1200" b="1" i="0" u="none" strike="noStrike" kern="1200" cap="none">
              <a:solidFill>
                <a:schemeClr val="tx1"/>
              </a:solidFill>
              <a:effectLst/>
              <a:latin typeface="+mn-lt"/>
              <a:ea typeface="Calibri"/>
              <a:cs typeface="Calibri"/>
              <a:sym typeface="Calibri"/>
            </a:endParaRPr>
          </a:p>
          <a:p>
            <a:r>
              <a:rPr lang="en-GB" sz="1200" b="1" i="0" u="none" strike="noStrike" kern="1200" cap="none">
                <a:solidFill>
                  <a:schemeClr val="tx1"/>
                </a:solidFill>
                <a:effectLst/>
                <a:latin typeface="+mn-lt"/>
                <a:ea typeface="Calibri"/>
                <a:cs typeface="Calibri"/>
                <a:sym typeface="Calibri"/>
              </a:rPr>
              <a:t>8.1.2.1 (introduce) </a:t>
            </a:r>
            <a:r>
              <a:rPr lang="en-GB" sz="1200" b="0" i="0">
                <a:solidFill>
                  <a:schemeClr val="dk1"/>
                </a:solidFill>
                <a:latin typeface="+mn-lt"/>
                <a:ea typeface="Calibri"/>
                <a:cs typeface="Calibri"/>
                <a:sym typeface="Calibri"/>
              </a:rPr>
              <a:t>vocab set: </a:t>
            </a:r>
            <a:r>
              <a:rPr lang="es-419" sz="1200" kern="1200">
                <a:solidFill>
                  <a:schemeClr val="tx1"/>
                </a:solidFill>
                <a:effectLst/>
                <a:latin typeface="+mn-lt"/>
                <a:ea typeface="+mn-ea"/>
                <a:cs typeface="+mn-cs"/>
              </a:rPr>
              <a:t>elegir [561]; elijo [elegir-561]; </a:t>
            </a:r>
            <a:r>
              <a:rPr lang="es-419" sz="1200" kern="1200" err="1">
                <a:solidFill>
                  <a:schemeClr val="tx1"/>
                </a:solidFill>
                <a:effectLst/>
                <a:latin typeface="+mn-lt"/>
                <a:ea typeface="+mn-ea"/>
                <a:cs typeface="+mn-cs"/>
              </a:rPr>
              <a:t>describrir</a:t>
            </a:r>
            <a:r>
              <a:rPr lang="es-419" sz="1200" kern="1200">
                <a:solidFill>
                  <a:schemeClr val="tx1"/>
                </a:solidFill>
                <a:effectLst/>
                <a:latin typeface="+mn-lt"/>
                <a:ea typeface="+mn-ea"/>
                <a:cs typeface="+mn-cs"/>
              </a:rPr>
              <a:t> [1272]; compartir [579]; imprimir [2736]; diálogo [1466]; corto [1055]; largo [300]; finalmente [948]</a:t>
            </a:r>
            <a:endParaRPr lang="en-GB"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prenominal </a:t>
            </a:r>
            <a:r>
              <a:rPr lang="es-419" sz="1200" kern="1200" err="1">
                <a:solidFill>
                  <a:schemeClr val="tx1"/>
                </a:solidFill>
                <a:effectLst/>
                <a:latin typeface="+mn-lt"/>
                <a:ea typeface="+mn-ea"/>
                <a:cs typeface="+mn-cs"/>
              </a:rPr>
              <a:t>adjectives</a:t>
            </a:r>
            <a:r>
              <a:rPr lang="es-419" sz="1200" kern="1200">
                <a:solidFill>
                  <a:schemeClr val="tx1"/>
                </a:solidFill>
                <a:effectLst/>
                <a:latin typeface="+mn-lt"/>
                <a:ea typeface="+mn-ea"/>
                <a:cs typeface="+mn-cs"/>
              </a:rPr>
              <a:t>: mismo [55]; último [188]; primero [82]; segundo [223]; tercero [450]; propio [183]; </a:t>
            </a:r>
            <a:endParaRPr lang="en-GB" sz="1200" b="0" i="0">
              <a:solidFill>
                <a:schemeClr val="dk1"/>
              </a:solidFill>
              <a:latin typeface="+mn-lt"/>
              <a:ea typeface="Calibri"/>
              <a:cs typeface="Calibri"/>
              <a:sym typeface="Calibri"/>
            </a:endParaRPr>
          </a:p>
          <a:p>
            <a:r>
              <a:rPr lang="es-419" sz="1200" b="1" kern="1200">
                <a:solidFill>
                  <a:schemeClr val="tx1"/>
                </a:solidFill>
                <a:effectLst/>
                <a:latin typeface="+mn-lt"/>
                <a:ea typeface="+mn-ea"/>
                <a:cs typeface="+mn-cs"/>
              </a:rPr>
              <a:t>8.1.1.5 (</a:t>
            </a:r>
            <a:r>
              <a:rPr lang="es-419" sz="1200" b="1" kern="1200" err="1">
                <a:solidFill>
                  <a:schemeClr val="tx1"/>
                </a:solidFill>
                <a:effectLst/>
                <a:latin typeface="+mn-lt"/>
                <a:ea typeface="+mn-ea"/>
                <a:cs typeface="+mn-cs"/>
              </a:rPr>
              <a:t>revisit</a:t>
            </a:r>
            <a:r>
              <a:rPr lang="es-419" sz="1200" b="1" kern="1200">
                <a:solidFill>
                  <a:schemeClr val="tx1"/>
                </a:solidFill>
                <a:effectLst/>
                <a:latin typeface="+mn-lt"/>
                <a:ea typeface="+mn-ea"/>
                <a:cs typeface="+mn-cs"/>
              </a:rPr>
              <a:t>)</a:t>
            </a:r>
            <a:r>
              <a:rPr lang="en-GB" sz="1200" b="0" kern="1200" baseline="0">
                <a:solidFill>
                  <a:schemeClr val="tx1"/>
                </a:solidFill>
                <a:effectLst/>
                <a:latin typeface="+mn-lt"/>
                <a:ea typeface="+mn-ea"/>
                <a:cs typeface="+mn-cs"/>
              </a:rPr>
              <a:t> </a:t>
            </a:r>
            <a:r>
              <a:rPr lang="es-419" sz="1200" kern="1200">
                <a:solidFill>
                  <a:schemeClr val="tx1"/>
                </a:solidFill>
                <a:effectLst/>
                <a:latin typeface="+mn-lt"/>
                <a:ea typeface="+mn-ea"/>
                <a:cs typeface="+mn-cs"/>
              </a:rPr>
              <a:t>cambio [319]; ruido [1034]; esfuerzo [601]; viaje [519]; gesto [928]; gracioso [3874];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a:solidFill>
                  <a:schemeClr val="tx1"/>
                </a:solidFill>
                <a:effectLst/>
                <a:latin typeface="+mn-lt"/>
                <a:ea typeface="+mn-ea"/>
                <a:cs typeface="+mn-cs"/>
              </a:rPr>
              <a:t>yo [28]; tú [184] él [9]; ella [72]; nosotros/as [164]; ellos/as [9-él]; mientras [127]; mientras que [mientras-127]</a:t>
            </a:r>
            <a:endParaRPr lang="en-GB" sz="1200" b="1" i="0" u="none" strike="noStrike" kern="1200" cap="none" baseline="0">
              <a:solidFill>
                <a:schemeClr val="tx1"/>
              </a:solidFill>
              <a:effectLst/>
              <a:latin typeface="+mn-lt"/>
              <a:ea typeface="Calibri"/>
              <a:cs typeface="Calibri"/>
              <a:sym typeface="Calibri"/>
            </a:endParaRPr>
          </a:p>
          <a:p>
            <a:r>
              <a:rPr lang="es-419" sz="1200" b="1" kern="1200">
                <a:solidFill>
                  <a:schemeClr val="tx1"/>
                </a:solidFill>
                <a:effectLst/>
                <a:latin typeface="+mn-lt"/>
                <a:ea typeface="+mn-ea"/>
                <a:cs typeface="+mn-cs"/>
              </a:rPr>
              <a:t>7.3.2.6 (</a:t>
            </a:r>
            <a:r>
              <a:rPr lang="es-419" sz="1200" b="1" kern="1200" err="1">
                <a:solidFill>
                  <a:schemeClr val="tx1"/>
                </a:solidFill>
                <a:effectLst/>
                <a:latin typeface="+mn-lt"/>
                <a:ea typeface="+mn-ea"/>
                <a:cs typeface="+mn-cs"/>
              </a:rPr>
              <a:t>revisit</a:t>
            </a:r>
            <a:r>
              <a:rPr lang="es-419" sz="1200" b="1" kern="1200">
                <a:solidFill>
                  <a:schemeClr val="tx1"/>
                </a:solidFill>
                <a:effectLst/>
                <a:latin typeface="+mn-lt"/>
                <a:ea typeface="+mn-ea"/>
                <a:cs typeface="+mn-cs"/>
              </a:rPr>
              <a:t>)</a:t>
            </a:r>
            <a:r>
              <a:rPr lang="en-GB" sz="1200" b="0" kern="1200" baseline="0">
                <a:solidFill>
                  <a:schemeClr val="tx1"/>
                </a:solidFill>
                <a:effectLst/>
                <a:latin typeface="+mn-lt"/>
                <a:ea typeface="+mn-ea"/>
                <a:cs typeface="+mn-cs"/>
              </a:rPr>
              <a:t> </a:t>
            </a:r>
            <a:r>
              <a:rPr lang="es-419" sz="1200" kern="1200">
                <a:solidFill>
                  <a:schemeClr val="tx1"/>
                </a:solidFill>
                <a:effectLst/>
                <a:latin typeface="+mn-lt"/>
                <a:ea typeface="+mn-ea"/>
                <a:cs typeface="+mn-cs"/>
              </a:rPr>
              <a:t>cielo [620]; cenar [3087]; dormir [403]; pelo [873]</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s-ES" err="1"/>
              <a:t>Source</a:t>
            </a:r>
            <a:r>
              <a:rPr lang="es-ES"/>
              <a:t>:</a:t>
            </a:r>
            <a:r>
              <a:rPr lang="es-ES" baseline="0"/>
              <a:t> Davies, M. &amp; Davies, K. (2018</a:t>
            </a:r>
            <a:r>
              <a:rPr lang="es-ES" i="0" baseline="0"/>
              <a:t>)</a:t>
            </a:r>
            <a:r>
              <a:rPr lang="es-ES" i="1" baseline="0"/>
              <a:t>. A </a:t>
            </a:r>
            <a:r>
              <a:rPr lang="es-ES" i="1" baseline="0" err="1"/>
              <a:t>frequency</a:t>
            </a:r>
            <a:r>
              <a:rPr lang="es-ES" i="1" baseline="0"/>
              <a:t> </a:t>
            </a:r>
            <a:r>
              <a:rPr lang="es-ES" i="1" baseline="0" err="1"/>
              <a:t>dictionary</a:t>
            </a:r>
            <a:r>
              <a:rPr lang="es-ES" i="1" baseline="0"/>
              <a:t> </a:t>
            </a:r>
            <a:r>
              <a:rPr lang="es-ES" i="1" baseline="0" err="1"/>
              <a:t>of</a:t>
            </a:r>
            <a:r>
              <a:rPr lang="es-ES" i="1" baseline="0"/>
              <a:t> </a:t>
            </a:r>
            <a:r>
              <a:rPr lang="es-ES" i="1" baseline="0" err="1"/>
              <a:t>Spanish</a:t>
            </a:r>
            <a:r>
              <a:rPr lang="es-ES" i="1" baseline="0"/>
              <a:t>: Core </a:t>
            </a:r>
            <a:r>
              <a:rPr lang="es-ES" i="1" baseline="0" err="1"/>
              <a:t>vocabulary</a:t>
            </a:r>
            <a:r>
              <a:rPr lang="es-ES" i="1" baseline="0"/>
              <a:t> </a:t>
            </a:r>
            <a:r>
              <a:rPr lang="es-ES" i="1" baseline="0" err="1"/>
              <a:t>for</a:t>
            </a:r>
            <a:r>
              <a:rPr lang="es-ES" i="1" baseline="0"/>
              <a:t> </a:t>
            </a:r>
            <a:r>
              <a:rPr lang="es-ES" i="1" baseline="0" err="1"/>
              <a:t>learners</a:t>
            </a:r>
            <a:r>
              <a:rPr lang="es-ES" i="1" baseline="0"/>
              <a:t> </a:t>
            </a:r>
            <a:r>
              <a:rPr lang="es-ES" baseline="0"/>
              <a:t>(2nd ed.). Routledge: London</a:t>
            </a:r>
            <a:endParaRPr lang="en-GB" sz="1200" b="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1 minute</a:t>
            </a:r>
          </a:p>
          <a:p>
            <a:endParaRPr lang="en-US" b="1"/>
          </a:p>
          <a:p>
            <a:r>
              <a:rPr lang="en-US" b="1"/>
              <a:t>Aim: </a:t>
            </a:r>
            <a:r>
              <a:rPr lang="en-US" b="0"/>
              <a:t>to recap the spelling rules for words with final syllable stress ahead</a:t>
            </a:r>
            <a:r>
              <a:rPr lang="en-US" b="0" baseline="0"/>
              <a:t> of the next activity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948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10 minutes</a:t>
            </a:r>
          </a:p>
          <a:p>
            <a:endParaRPr lang="en-US" b="1"/>
          </a:p>
          <a:p>
            <a:r>
              <a:rPr lang="en-US" b="1"/>
              <a:t>Aim: </a:t>
            </a:r>
            <a:r>
              <a:rPr lang="en-US" b="0"/>
              <a:t>to practice distinguishing between</a:t>
            </a:r>
            <a:r>
              <a:rPr lang="en-US" b="0" baseline="0"/>
              <a:t> first person singular present tense and first person singular preterite tense of –er and –ir verbs when listening.</a:t>
            </a:r>
            <a:endParaRPr lang="en-US" b="0"/>
          </a:p>
          <a:p>
            <a:endParaRPr lang="en-US" b="1"/>
          </a:p>
          <a:p>
            <a:r>
              <a:rPr lang="en-US" b="1"/>
              <a:t>Procedure:</a:t>
            </a:r>
          </a:p>
          <a:p>
            <a:pPr marL="228600" indent="-228600">
              <a:buAutoNum type="arabicPeriod"/>
            </a:pPr>
            <a:r>
              <a:rPr lang="en-US" sz="1200" kern="1200">
                <a:solidFill>
                  <a:schemeClr val="tx1"/>
                </a:solidFill>
                <a:effectLst/>
                <a:latin typeface="+mn-lt"/>
                <a:ea typeface="+mn-ea"/>
                <a:cs typeface="+mn-cs"/>
              </a:rPr>
              <a:t>Students first listen decide if the</a:t>
            </a:r>
            <a:r>
              <a:rPr lang="en-US" sz="1200" kern="1200" baseline="0">
                <a:solidFill>
                  <a:schemeClr val="tx1"/>
                </a:solidFill>
                <a:effectLst/>
                <a:latin typeface="+mn-lt"/>
                <a:ea typeface="+mn-ea"/>
                <a:cs typeface="+mn-cs"/>
              </a:rPr>
              <a:t> sentence happens normally (</a:t>
            </a:r>
            <a:r>
              <a:rPr lang="en-US" sz="1200" kern="1200">
                <a:solidFill>
                  <a:schemeClr val="tx1"/>
                </a:solidFill>
                <a:effectLst/>
                <a:latin typeface="+mn-lt"/>
                <a:ea typeface="+mn-ea"/>
                <a:cs typeface="+mn-cs"/>
              </a:rPr>
              <a:t>‘normalmente’) or last class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la última clase’).</a:t>
            </a:r>
            <a:endParaRPr lang="en-GB" sz="1200" kern="1200">
              <a:solidFill>
                <a:schemeClr val="tx1"/>
              </a:solidFill>
              <a:effectLst/>
              <a:latin typeface="+mn-lt"/>
              <a:ea typeface="+mn-ea"/>
              <a:cs typeface="+mn-cs"/>
            </a:endParaRPr>
          </a:p>
          <a:p>
            <a:pPr marL="228600" indent="-228600">
              <a:buAutoNum type="arabicPeriod"/>
            </a:pPr>
            <a:r>
              <a:rPr lang="en-US" sz="1200" kern="1200">
                <a:solidFill>
                  <a:schemeClr val="tx1"/>
                </a:solidFill>
                <a:effectLst/>
                <a:latin typeface="+mn-lt"/>
                <a:ea typeface="+mn-ea"/>
                <a:cs typeface="+mn-cs"/>
              </a:rPr>
              <a:t>Students listen again and write the sentence in Spanish, focusing in particular</a:t>
            </a:r>
            <a:r>
              <a:rPr lang="en-US" sz="1200" kern="1200" baseline="0">
                <a:solidFill>
                  <a:schemeClr val="tx1"/>
                </a:solidFill>
                <a:effectLst/>
                <a:latin typeface="+mn-lt"/>
                <a:ea typeface="+mn-ea"/>
                <a:cs typeface="+mn-cs"/>
              </a:rPr>
              <a:t> on the spelling of </a:t>
            </a:r>
            <a:r>
              <a:rPr lang="en-US" sz="1200" kern="1200">
                <a:solidFill>
                  <a:schemeClr val="tx1"/>
                </a:solidFill>
                <a:effectLst/>
                <a:latin typeface="+mn-lt"/>
                <a:ea typeface="+mn-ea"/>
                <a:cs typeface="+mn-cs"/>
              </a:rPr>
              <a:t>words with</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final syllable stress</a:t>
            </a:r>
            <a:r>
              <a:rPr lang="en-US" sz="1200" kern="1200" baseline="0">
                <a:solidFill>
                  <a:schemeClr val="tx1"/>
                </a:solidFill>
                <a:effectLst/>
                <a:latin typeface="+mn-lt"/>
                <a:ea typeface="+mn-ea"/>
                <a:cs typeface="+mn-cs"/>
              </a:rPr>
              <a:t>. All words with final syllable stress ending in a vowel or ‘n’ or ‘s’ will require an accent on the final vowel. </a:t>
            </a:r>
          </a:p>
          <a:p>
            <a:pPr marL="0" indent="0">
              <a:buNone/>
            </a:pPr>
            <a:endParaRPr lang="en-US" b="0"/>
          </a:p>
          <a:p>
            <a:r>
              <a:rPr lang="en-US" b="1"/>
              <a:t>Transcript:</a:t>
            </a:r>
          </a:p>
          <a:p>
            <a:pPr marL="228600" indent="-228600">
              <a:buAutoNum type="arabicParenR"/>
            </a:pPr>
            <a:r>
              <a:rPr lang="en-US" b="0" err="1"/>
              <a:t>Aprendí</a:t>
            </a:r>
            <a:r>
              <a:rPr lang="en-US" b="0"/>
              <a:t> palabras </a:t>
            </a:r>
            <a:r>
              <a:rPr lang="en-US" b="0" err="1"/>
              <a:t>largas</a:t>
            </a:r>
            <a:r>
              <a:rPr lang="en-US" b="0"/>
              <a:t> </a:t>
            </a:r>
            <a:r>
              <a:rPr lang="en-US" b="0" err="1"/>
              <a:t>en</a:t>
            </a:r>
            <a:r>
              <a:rPr lang="en-US" b="0"/>
              <a:t> </a:t>
            </a:r>
            <a:r>
              <a:rPr lang="en-US" b="0" err="1"/>
              <a:t>inglés</a:t>
            </a:r>
            <a:r>
              <a:rPr lang="en-US" b="0"/>
              <a:t>.</a:t>
            </a:r>
            <a:endParaRPr lang="en-US" b="1"/>
          </a:p>
          <a:p>
            <a:pPr marL="228600" indent="-228600">
              <a:buAutoNum type="arabicParenR"/>
            </a:pPr>
            <a:r>
              <a:rPr lang="en-US" b="0" err="1"/>
              <a:t>Bebí</a:t>
            </a:r>
            <a:r>
              <a:rPr lang="en-US" b="0"/>
              <a:t> un café con el </a:t>
            </a:r>
            <a:r>
              <a:rPr lang="en-US" b="0" err="1"/>
              <a:t>profesor</a:t>
            </a:r>
            <a:r>
              <a:rPr lang="en-US" b="0"/>
              <a:t>.</a:t>
            </a:r>
          </a:p>
          <a:p>
            <a:pPr marL="228600" indent="-228600">
              <a:buAutoNum type="arabicParenR"/>
            </a:pPr>
            <a:r>
              <a:rPr lang="en-US" b="0" err="1"/>
              <a:t>Reparto</a:t>
            </a:r>
            <a:r>
              <a:rPr lang="en-US" b="0" baseline="0"/>
              <a:t> </a:t>
            </a:r>
            <a:r>
              <a:rPr lang="en-US" b="0" baseline="0" err="1"/>
              <a:t>los</a:t>
            </a:r>
            <a:r>
              <a:rPr lang="en-US" b="0" baseline="0"/>
              <a:t> </a:t>
            </a:r>
            <a:r>
              <a:rPr lang="en-US" b="0" baseline="0" err="1"/>
              <a:t>libros</a:t>
            </a:r>
            <a:r>
              <a:rPr lang="en-US" b="0" baseline="0"/>
              <a:t> </a:t>
            </a:r>
            <a:r>
              <a:rPr lang="en-US" sz="1200">
                <a:solidFill>
                  <a:schemeClr val="accent5">
                    <a:lumMod val="50000"/>
                  </a:schemeClr>
                </a:solidFill>
              </a:rPr>
              <a:t>y </a:t>
            </a:r>
            <a:r>
              <a:rPr lang="en-US" sz="1200" err="1">
                <a:solidFill>
                  <a:schemeClr val="accent5">
                    <a:lumMod val="50000"/>
                  </a:schemeClr>
                </a:solidFill>
              </a:rPr>
              <a:t>otros</a:t>
            </a:r>
            <a:r>
              <a:rPr lang="en-US" sz="1200">
                <a:solidFill>
                  <a:schemeClr val="accent5">
                    <a:lumMod val="50000"/>
                  </a:schemeClr>
                </a:solidFill>
              </a:rPr>
              <a:t> </a:t>
            </a:r>
            <a:r>
              <a:rPr lang="en-US" sz="1200" err="1">
                <a:solidFill>
                  <a:schemeClr val="accent5">
                    <a:lumMod val="50000"/>
                  </a:schemeClr>
                </a:solidFill>
              </a:rPr>
              <a:t>materiales</a:t>
            </a:r>
            <a:r>
              <a:rPr lang="en-US" b="0" baseline="0"/>
              <a:t>.</a:t>
            </a:r>
          </a:p>
          <a:p>
            <a:pPr marL="228600" indent="-228600">
              <a:buAutoNum type="arabicParenR"/>
            </a:pPr>
            <a:r>
              <a:rPr lang="en-US" b="0" baseline="0" err="1"/>
              <a:t>Elijo</a:t>
            </a:r>
            <a:r>
              <a:rPr lang="en-US" b="0" baseline="0"/>
              <a:t> </a:t>
            </a:r>
            <a:r>
              <a:rPr lang="en-US" sz="1200" err="1">
                <a:solidFill>
                  <a:schemeClr val="accent5">
                    <a:lumMod val="50000"/>
                  </a:schemeClr>
                </a:solidFill>
              </a:rPr>
              <a:t>estudiar</a:t>
            </a:r>
            <a:r>
              <a:rPr lang="en-US" sz="1200">
                <a:solidFill>
                  <a:schemeClr val="accent5">
                    <a:lumMod val="50000"/>
                  </a:schemeClr>
                </a:solidFill>
              </a:rPr>
              <a:t> </a:t>
            </a:r>
            <a:r>
              <a:rPr lang="en-US" sz="1200" err="1">
                <a:solidFill>
                  <a:schemeClr val="accent5">
                    <a:lumMod val="50000"/>
                  </a:schemeClr>
                </a:solidFill>
              </a:rPr>
              <a:t>alemán</a:t>
            </a:r>
            <a:r>
              <a:rPr lang="en-US" sz="1200">
                <a:solidFill>
                  <a:schemeClr val="accent5">
                    <a:lumMod val="50000"/>
                  </a:schemeClr>
                </a:solidFill>
              </a:rPr>
              <a:t> </a:t>
            </a:r>
            <a:r>
              <a:rPr lang="en-US" sz="1200" err="1">
                <a:solidFill>
                  <a:schemeClr val="accent5">
                    <a:lumMod val="50000"/>
                  </a:schemeClr>
                </a:solidFill>
              </a:rPr>
              <a:t>también</a:t>
            </a:r>
            <a:r>
              <a:rPr lang="en-US" b="0" baseline="0"/>
              <a:t>.</a:t>
            </a:r>
          </a:p>
          <a:p>
            <a:pPr marL="228600" indent="-228600">
              <a:buAutoNum type="arabicParenR"/>
            </a:pPr>
            <a:r>
              <a:rPr lang="en-US" b="0" baseline="0" err="1"/>
              <a:t>Escribí</a:t>
            </a:r>
            <a:r>
              <a:rPr lang="en-US" b="0" baseline="0"/>
              <a:t> </a:t>
            </a:r>
            <a:r>
              <a:rPr lang="en-US" sz="1200" b="0">
                <a:solidFill>
                  <a:schemeClr val="accent5">
                    <a:lumMod val="50000"/>
                  </a:schemeClr>
                </a:solidFill>
              </a:rPr>
              <a:t>un </a:t>
            </a:r>
            <a:r>
              <a:rPr lang="en-US" sz="1200" b="0" err="1">
                <a:solidFill>
                  <a:schemeClr val="accent5">
                    <a:lumMod val="50000"/>
                  </a:schemeClr>
                </a:solidFill>
              </a:rPr>
              <a:t>diálogo</a:t>
            </a:r>
            <a:r>
              <a:rPr lang="en-US" sz="1200" b="0">
                <a:solidFill>
                  <a:schemeClr val="accent5">
                    <a:lumMod val="50000"/>
                  </a:schemeClr>
                </a:solidFill>
              </a:rPr>
              <a:t> </a:t>
            </a:r>
            <a:r>
              <a:rPr lang="en-US" b="0" baseline="0" err="1"/>
              <a:t>en</a:t>
            </a:r>
            <a:r>
              <a:rPr lang="en-US" b="0" baseline="0"/>
              <a:t> </a:t>
            </a:r>
            <a:r>
              <a:rPr lang="en-US" b="0" baseline="0" err="1"/>
              <a:t>español</a:t>
            </a:r>
            <a:r>
              <a:rPr lang="en-US" b="0" baseline="0"/>
              <a:t>.</a:t>
            </a:r>
          </a:p>
          <a:p>
            <a:pPr marL="228600" indent="-228600">
              <a:buAutoNum type="arabicParenR"/>
            </a:pPr>
            <a:r>
              <a:rPr lang="en-US" b="0" baseline="0" err="1"/>
              <a:t>Leí</a:t>
            </a:r>
            <a:r>
              <a:rPr lang="en-US" b="0" baseline="0"/>
              <a:t> un </a:t>
            </a:r>
            <a:r>
              <a:rPr lang="en-US" b="0" baseline="0" err="1"/>
              <a:t>libro</a:t>
            </a:r>
            <a:r>
              <a:rPr lang="en-US" b="0" baseline="0"/>
              <a:t> de un </a:t>
            </a:r>
            <a:r>
              <a:rPr lang="en-US" b="0" baseline="0" err="1"/>
              <a:t>autor</a:t>
            </a:r>
            <a:r>
              <a:rPr lang="en-US" b="0" baseline="0"/>
              <a:t> genial.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74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10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 practise using </a:t>
            </a:r>
            <a:r>
              <a:rPr lang="en-US" b="0" baseline="0"/>
              <a:t>first person singular present tense (-o) and first person singular preterite (-í) of –er and –ir verbs when speaking; to practise retrieving the new vocabulary in oral production</a:t>
            </a:r>
            <a:endParaRPr lang="en-US" b="0"/>
          </a:p>
          <a:p>
            <a:endParaRPr lang="en-US" b="1"/>
          </a:p>
          <a:p>
            <a:r>
              <a:rPr lang="en-US" b="1"/>
              <a:t>Procedure:</a:t>
            </a:r>
          </a:p>
          <a:p>
            <a:pPr marL="228600" indent="-228600">
              <a:buAutoNum type="arabicPeriod"/>
            </a:pPr>
            <a:r>
              <a:rPr lang="en-US" b="0" baseline="0"/>
              <a:t>Student A writes numbers 1-6 in their books. Next to each number they write the name of one character. This will determine the order in which to give the sentences.</a:t>
            </a:r>
          </a:p>
          <a:p>
            <a:pPr marL="228600" indent="-228600">
              <a:buAutoNum type="arabicPeriod"/>
            </a:pPr>
            <a:r>
              <a:rPr lang="en-US" b="0" baseline="0"/>
              <a:t>Student A then says each sentence, one at a time. They will be using the ‘I’ form in every sentence.</a:t>
            </a:r>
          </a:p>
          <a:p>
            <a:pPr marL="228600" indent="-228600">
              <a:buAutoNum type="arabicPeriod"/>
            </a:pPr>
            <a:r>
              <a:rPr lang="en-US" b="0"/>
              <a:t>Student B listens, looks at the board and gives the name</a:t>
            </a:r>
            <a:r>
              <a:rPr lang="en-US" b="0" baseline="0"/>
              <a:t> of the person which the sentence corresponds to.</a:t>
            </a:r>
          </a:p>
          <a:p>
            <a:pPr marL="228600" indent="-228600">
              <a:buAutoNum type="arabicPeriod"/>
            </a:pPr>
            <a:r>
              <a:rPr lang="en-US" b="0"/>
              <a:t>Student</a:t>
            </a:r>
            <a:r>
              <a:rPr lang="en-US" b="0" baseline="0"/>
              <a:t> A gives feedback to student B according to whether the answer is correct or not (</a:t>
            </a:r>
            <a:r>
              <a:rPr lang="en-US" b="0" baseline="0" err="1"/>
              <a:t>Sí</a:t>
            </a:r>
            <a:r>
              <a:rPr lang="en-US" b="0" baseline="0"/>
              <a:t>, </a:t>
            </a:r>
            <a:r>
              <a:rPr lang="en-US" b="0" baseline="0" err="1"/>
              <a:t>correcto</a:t>
            </a:r>
            <a:r>
              <a:rPr lang="en-US" b="0" baseline="0"/>
              <a:t> OR ‘No, </a:t>
            </a:r>
            <a:r>
              <a:rPr lang="en-US" b="0" baseline="0" err="1"/>
              <a:t>intenta</a:t>
            </a:r>
            <a:r>
              <a:rPr lang="en-US" b="0" baseline="0"/>
              <a:t> </a:t>
            </a:r>
            <a:r>
              <a:rPr lang="en-US" b="0" baseline="0" err="1"/>
              <a:t>otra</a:t>
            </a:r>
            <a:r>
              <a:rPr lang="en-US" b="0" baseline="0"/>
              <a:t> </a:t>
            </a:r>
            <a:r>
              <a:rPr lang="en-US" b="0" baseline="0" err="1"/>
              <a:t>vez</a:t>
            </a:r>
            <a:r>
              <a:rPr lang="en-US" b="0" baseline="0"/>
              <a:t>.)</a:t>
            </a:r>
          </a:p>
          <a:p>
            <a:pPr marL="228600" indent="-228600">
              <a:buAutoNum type="arabicPeriod"/>
            </a:pPr>
            <a:r>
              <a:rPr lang="en-US" b="0"/>
              <a:t>Students</a:t>
            </a:r>
            <a:r>
              <a:rPr lang="en-US" b="0" baseline="0"/>
              <a:t> swap roles (see next slide for prompts)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973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Student</a:t>
            </a:r>
            <a:r>
              <a:rPr lang="en-US" b="1" baseline="0"/>
              <a:t> A’s prompts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DISPLAY DURING ACTIVITY</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6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Student</a:t>
            </a:r>
            <a:r>
              <a:rPr lang="en-GB" b="1" baseline="0"/>
              <a:t> B’s prompts</a:t>
            </a:r>
          </a:p>
          <a:p>
            <a:r>
              <a:rPr lang="en-GB" b="1" baseline="0"/>
              <a:t>DISPLAY DURING ACTIVITY</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572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rgbClr val="FF0000"/>
                </a:solidFill>
              </a:rPr>
              <a:t>Note: all words in this week of the SOW appear on all three GCSE wordlists, with the following exceptions: </a:t>
            </a:r>
            <a:br>
              <a:rPr lang="en-GB" b="1">
                <a:solidFill>
                  <a:srgbClr val="FF0000"/>
                </a:solidFill>
              </a:rPr>
            </a:br>
            <a:r>
              <a:rPr lang="en-GB" b="1" u="sng" err="1">
                <a:solidFill>
                  <a:srgbClr val="FF0000"/>
                </a:solidFill>
              </a:rPr>
              <a:t>diálogo</a:t>
            </a:r>
            <a:r>
              <a:rPr lang="en-GB" b="0" u="none">
                <a:solidFill>
                  <a:srgbClr val="FF0000"/>
                </a:solidFill>
              </a:rPr>
              <a:t> is only on AQA;</a:t>
            </a:r>
            <a:r>
              <a:rPr lang="en-GB" b="1" u="sng">
                <a:solidFill>
                  <a:srgbClr val="FF0000"/>
                </a:solidFill>
              </a:rPr>
              <a:t> </a:t>
            </a:r>
            <a:r>
              <a:rPr lang="en-GB" b="1" u="sng" err="1">
                <a:solidFill>
                  <a:srgbClr val="FF0000"/>
                </a:solidFill>
              </a:rPr>
              <a:t>describir</a:t>
            </a:r>
            <a:r>
              <a:rPr lang="en-GB" b="0" u="none">
                <a:solidFill>
                  <a:srgbClr val="FF0000"/>
                </a:solidFill>
              </a:rPr>
              <a:t> and </a:t>
            </a:r>
            <a:r>
              <a:rPr lang="en-GB" b="1" u="sng" err="1">
                <a:solidFill>
                  <a:srgbClr val="FF0000"/>
                </a:solidFill>
              </a:rPr>
              <a:t>imprimir</a:t>
            </a:r>
            <a:r>
              <a:rPr lang="en-GB" b="1" u="none">
                <a:solidFill>
                  <a:srgbClr val="FF0000"/>
                </a:solidFill>
              </a:rPr>
              <a:t> </a:t>
            </a:r>
            <a:r>
              <a:rPr lang="en-GB" b="0" u="none">
                <a:solidFill>
                  <a:srgbClr val="FF0000"/>
                </a:solidFill>
              </a:rPr>
              <a:t>are on neither AQA nor </a:t>
            </a:r>
            <a:r>
              <a:rPr lang="en-GB" b="0" u="none" err="1">
                <a:solidFill>
                  <a:srgbClr val="FF0000"/>
                </a:solidFill>
              </a:rPr>
              <a:t>edexcel</a:t>
            </a:r>
            <a:endParaRPr lang="en-GB" b="1" u="sng">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outcomes (lesson 2):</a:t>
            </a:r>
            <a:endParaRPr lang="en-GB" b="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a:t>
            </a:r>
            <a:r>
              <a:rPr lang="en-GB" b="0" baseline="0"/>
              <a:t> of final syllable stress words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0"/>
              <a:t>Consolidation</a:t>
            </a:r>
            <a:r>
              <a:rPr lang="en-GB" b="0" baseline="0"/>
              <a:t> of</a:t>
            </a:r>
            <a:r>
              <a:rPr lang="en-GB" b="0"/>
              <a:t> first</a:t>
            </a:r>
            <a:r>
              <a:rPr lang="en-GB" b="0" baseline="0"/>
              <a:t> person singular of –er/-</a:t>
            </a:r>
            <a:r>
              <a:rPr lang="en-GB" b="0" baseline="0" err="1"/>
              <a:t>ir</a:t>
            </a:r>
            <a:r>
              <a:rPr lang="en-GB" b="0" baseline="0"/>
              <a:t> verbs in present tense and </a:t>
            </a:r>
            <a:r>
              <a:rPr lang="en-GB" b="0" baseline="0" err="1"/>
              <a:t>preterite</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Introduction of prenominal adjectives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r>
              <a:rPr lang="en-GB" b="1"/>
              <a:t>Word frequency </a:t>
            </a:r>
            <a:r>
              <a:rPr lang="en-GB" b="1" baseline="0"/>
              <a:t>(1 is the most frequent word in Spanish): </a:t>
            </a:r>
            <a:endParaRPr lang="en-GB" sz="1200" b="1" i="0" u="none" strike="noStrike" kern="1200" cap="none">
              <a:solidFill>
                <a:schemeClr val="tx1"/>
              </a:solidFill>
              <a:effectLst/>
              <a:latin typeface="+mn-lt"/>
              <a:ea typeface="Calibri"/>
              <a:cs typeface="Calibri"/>
              <a:sym typeface="Calibri"/>
            </a:endParaRPr>
          </a:p>
          <a:p>
            <a:r>
              <a:rPr lang="en-GB" sz="1200" b="1" i="0" u="none" strike="noStrike" kern="1200" cap="none">
                <a:solidFill>
                  <a:schemeClr val="tx1"/>
                </a:solidFill>
                <a:effectLst/>
                <a:latin typeface="+mn-lt"/>
                <a:ea typeface="Calibri"/>
                <a:cs typeface="Calibri"/>
                <a:sym typeface="Calibri"/>
              </a:rPr>
              <a:t>8.1.2.1 (introduce) </a:t>
            </a:r>
            <a:r>
              <a:rPr lang="en-GB" sz="1200" b="0" i="0">
                <a:solidFill>
                  <a:schemeClr val="dk1"/>
                </a:solidFill>
                <a:latin typeface="+mn-lt"/>
                <a:ea typeface="Calibri"/>
                <a:cs typeface="Calibri"/>
                <a:sym typeface="Calibri"/>
              </a:rPr>
              <a:t>vocab set: </a:t>
            </a:r>
            <a:r>
              <a:rPr lang="es-419" sz="1200" kern="1200">
                <a:solidFill>
                  <a:schemeClr val="tx1"/>
                </a:solidFill>
                <a:effectLst/>
                <a:latin typeface="+mn-lt"/>
                <a:ea typeface="+mn-ea"/>
                <a:cs typeface="+mn-cs"/>
              </a:rPr>
              <a:t>elegir [561]; elijo [elegir-561]; </a:t>
            </a:r>
            <a:r>
              <a:rPr lang="es-419" sz="1200" kern="1200" err="1">
                <a:solidFill>
                  <a:schemeClr val="tx1"/>
                </a:solidFill>
                <a:effectLst/>
                <a:latin typeface="+mn-lt"/>
                <a:ea typeface="+mn-ea"/>
                <a:cs typeface="+mn-cs"/>
              </a:rPr>
              <a:t>describrir</a:t>
            </a:r>
            <a:r>
              <a:rPr lang="es-419" sz="1200" kern="1200">
                <a:solidFill>
                  <a:schemeClr val="tx1"/>
                </a:solidFill>
                <a:effectLst/>
                <a:latin typeface="+mn-lt"/>
                <a:ea typeface="+mn-ea"/>
                <a:cs typeface="+mn-cs"/>
              </a:rPr>
              <a:t> [1272]; compartir [579]; imprimir [2736]; diálogo [1466]; corto [1055]; largo [300]; finalmente [948]</a:t>
            </a:r>
            <a:endParaRPr lang="en-GB"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prenominal </a:t>
            </a:r>
            <a:r>
              <a:rPr lang="es-419" sz="1200" kern="1200" err="1">
                <a:solidFill>
                  <a:schemeClr val="tx1"/>
                </a:solidFill>
                <a:effectLst/>
                <a:latin typeface="+mn-lt"/>
                <a:ea typeface="+mn-ea"/>
                <a:cs typeface="+mn-cs"/>
              </a:rPr>
              <a:t>adjectives</a:t>
            </a:r>
            <a:endParaRPr lang="en-GB"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mismo [55]; último [188]; primero [82]; segundo [223]; tercero [450]; propio [183]; </a:t>
            </a:r>
            <a:endParaRPr lang="en-GB" sz="1200" b="0" i="0">
              <a:solidFill>
                <a:schemeClr val="dk1"/>
              </a:solidFill>
              <a:latin typeface="+mn-lt"/>
              <a:ea typeface="Calibri"/>
              <a:cs typeface="Calibri"/>
              <a:sym typeface="Calibri"/>
            </a:endParaRPr>
          </a:p>
          <a:p>
            <a:r>
              <a:rPr lang="es-419" sz="1200" b="1" kern="1200">
                <a:solidFill>
                  <a:schemeClr val="tx1"/>
                </a:solidFill>
                <a:effectLst/>
                <a:latin typeface="+mn-lt"/>
                <a:ea typeface="+mn-ea"/>
                <a:cs typeface="+mn-cs"/>
              </a:rPr>
              <a:t>8.1.1.5 (</a:t>
            </a:r>
            <a:r>
              <a:rPr lang="es-419" sz="1200" b="1" kern="1200" err="1">
                <a:solidFill>
                  <a:schemeClr val="tx1"/>
                </a:solidFill>
                <a:effectLst/>
                <a:latin typeface="+mn-lt"/>
                <a:ea typeface="+mn-ea"/>
                <a:cs typeface="+mn-cs"/>
              </a:rPr>
              <a:t>revisit</a:t>
            </a:r>
            <a:r>
              <a:rPr lang="es-419" sz="1200" b="1" kern="1200">
                <a:solidFill>
                  <a:schemeClr val="tx1"/>
                </a:solidFill>
                <a:effectLst/>
                <a:latin typeface="+mn-lt"/>
                <a:ea typeface="+mn-ea"/>
                <a:cs typeface="+mn-cs"/>
              </a:rPr>
              <a:t>)</a:t>
            </a:r>
            <a:r>
              <a:rPr lang="en-GB" sz="1200" b="0" kern="1200" baseline="0">
                <a:solidFill>
                  <a:schemeClr val="tx1"/>
                </a:solidFill>
                <a:effectLst/>
                <a:latin typeface="+mn-lt"/>
                <a:ea typeface="+mn-ea"/>
                <a:cs typeface="+mn-cs"/>
              </a:rPr>
              <a:t> </a:t>
            </a:r>
            <a:r>
              <a:rPr lang="es-419" sz="1200" kern="1200">
                <a:solidFill>
                  <a:schemeClr val="tx1"/>
                </a:solidFill>
                <a:effectLst/>
                <a:latin typeface="+mn-lt"/>
                <a:ea typeface="+mn-ea"/>
                <a:cs typeface="+mn-cs"/>
              </a:rPr>
              <a:t>cambio [319]; ruido [1034]; esfuerzo [601]; viaje [519]; gracioso [3874]; genial [2890]; </a:t>
            </a:r>
          </a:p>
          <a:p>
            <a:r>
              <a:rPr lang="es-419" sz="1200" kern="1200">
                <a:solidFill>
                  <a:schemeClr val="tx1"/>
                </a:solidFill>
                <a:effectLst/>
                <a:latin typeface="+mn-lt"/>
                <a:ea typeface="+mn-ea"/>
                <a:cs typeface="+mn-cs"/>
              </a:rPr>
              <a:t> yo [28]; tú [184] él [9]; ella [72]; nosotros/as [164]; ellos/as [9-él]; mientras [127]; mientras que [mientras-127]</a:t>
            </a:r>
            <a:endParaRPr lang="en-GB" sz="1200" b="1" i="0" u="none" strike="noStrike" kern="1200" cap="none" baseline="0">
              <a:solidFill>
                <a:schemeClr val="tx1"/>
              </a:solidFill>
              <a:effectLst/>
              <a:latin typeface="+mn-lt"/>
              <a:ea typeface="Calibri"/>
              <a:cs typeface="Calibri"/>
              <a:sym typeface="Calibri"/>
            </a:endParaRPr>
          </a:p>
          <a:p>
            <a:r>
              <a:rPr lang="es-419" sz="1200" b="1" kern="1200">
                <a:solidFill>
                  <a:schemeClr val="tx1"/>
                </a:solidFill>
                <a:effectLst/>
                <a:latin typeface="+mn-lt"/>
                <a:ea typeface="+mn-ea"/>
                <a:cs typeface="+mn-cs"/>
              </a:rPr>
              <a:t>7.3.2.6 (</a:t>
            </a:r>
            <a:r>
              <a:rPr lang="es-419" sz="1200" b="1" kern="1200" err="1">
                <a:solidFill>
                  <a:schemeClr val="tx1"/>
                </a:solidFill>
                <a:effectLst/>
                <a:latin typeface="+mn-lt"/>
                <a:ea typeface="+mn-ea"/>
                <a:cs typeface="+mn-cs"/>
              </a:rPr>
              <a:t>revisit</a:t>
            </a:r>
            <a:r>
              <a:rPr lang="es-419" sz="1200" b="1" kern="1200">
                <a:solidFill>
                  <a:schemeClr val="tx1"/>
                </a:solidFill>
                <a:effectLst/>
                <a:latin typeface="+mn-lt"/>
                <a:ea typeface="+mn-ea"/>
                <a:cs typeface="+mn-cs"/>
              </a:rPr>
              <a:t>)</a:t>
            </a:r>
            <a:r>
              <a:rPr lang="en-GB" sz="1200" b="0" kern="1200" baseline="0">
                <a:solidFill>
                  <a:schemeClr val="tx1"/>
                </a:solidFill>
                <a:effectLst/>
                <a:latin typeface="+mn-lt"/>
                <a:ea typeface="+mn-ea"/>
                <a:cs typeface="+mn-cs"/>
              </a:rPr>
              <a:t> </a:t>
            </a:r>
            <a:r>
              <a:rPr lang="es-419" sz="1200" kern="1200">
                <a:solidFill>
                  <a:schemeClr val="tx1"/>
                </a:solidFill>
                <a:effectLst/>
                <a:latin typeface="+mn-lt"/>
                <a:ea typeface="+mn-ea"/>
                <a:cs typeface="+mn-cs"/>
              </a:rPr>
              <a:t>cielo [620]; cenar [3087]; dormir [403]; pelo [873]</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s-ES" err="1"/>
              <a:t>Source</a:t>
            </a:r>
            <a:r>
              <a:rPr lang="es-ES"/>
              <a:t>:</a:t>
            </a:r>
            <a:r>
              <a:rPr lang="es-ES" baseline="0"/>
              <a:t> Davies, M. &amp; Davies, K. (2018</a:t>
            </a:r>
            <a:r>
              <a:rPr lang="es-ES" i="1" baseline="0"/>
              <a:t>). A </a:t>
            </a:r>
            <a:r>
              <a:rPr lang="es-ES" i="1" baseline="0" err="1"/>
              <a:t>frequency</a:t>
            </a:r>
            <a:r>
              <a:rPr lang="es-ES" i="1" baseline="0"/>
              <a:t> </a:t>
            </a:r>
            <a:r>
              <a:rPr lang="es-ES" i="1" baseline="0" err="1"/>
              <a:t>dictionary</a:t>
            </a:r>
            <a:r>
              <a:rPr lang="es-ES" i="1" baseline="0"/>
              <a:t> </a:t>
            </a:r>
            <a:r>
              <a:rPr lang="es-ES" i="1" baseline="0" err="1"/>
              <a:t>of</a:t>
            </a:r>
            <a:r>
              <a:rPr lang="es-ES" i="1" baseline="0"/>
              <a:t> </a:t>
            </a:r>
            <a:r>
              <a:rPr lang="es-ES" i="1" baseline="0" err="1"/>
              <a:t>Spanish</a:t>
            </a:r>
            <a:r>
              <a:rPr lang="es-ES" i="1" baseline="0"/>
              <a:t>: Core </a:t>
            </a:r>
            <a:r>
              <a:rPr lang="es-ES" i="1" baseline="0" err="1"/>
              <a:t>vocabulary</a:t>
            </a:r>
            <a:r>
              <a:rPr lang="es-ES" i="1" baseline="0"/>
              <a:t> </a:t>
            </a:r>
            <a:r>
              <a:rPr lang="es-ES" i="1" baseline="0" err="1"/>
              <a:t>for</a:t>
            </a:r>
            <a:r>
              <a:rPr lang="es-ES" i="1" baseline="0"/>
              <a:t> </a:t>
            </a:r>
            <a:r>
              <a:rPr lang="es-ES" i="1" baseline="0" err="1"/>
              <a:t>learners</a:t>
            </a:r>
            <a:r>
              <a:rPr lang="es-ES" i="1" baseline="0"/>
              <a:t> </a:t>
            </a:r>
            <a:r>
              <a:rPr lang="es-ES" baseline="0"/>
              <a:t>(2nd ed.). Routledge: London</a:t>
            </a:r>
            <a:endParaRPr lang="en-GB" sz="1200" b="1"/>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2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7 minutes</a:t>
            </a:r>
          </a:p>
          <a:p>
            <a:endParaRPr lang="en-US" b="1"/>
          </a:p>
          <a:p>
            <a:r>
              <a:rPr lang="en-US" b="1"/>
              <a:t>Aim: </a:t>
            </a:r>
            <a:r>
              <a:rPr lang="en-US" b="0"/>
              <a:t>to identify</a:t>
            </a:r>
            <a:r>
              <a:rPr lang="en-US" b="0" baseline="0"/>
              <a:t> correctly whether the word needs an accent or not.</a:t>
            </a:r>
            <a:endParaRPr lang="en-US" b="0"/>
          </a:p>
          <a:p>
            <a:endParaRPr lang="en-US" b="1"/>
          </a:p>
          <a:p>
            <a:r>
              <a:rPr lang="en-US" b="1"/>
              <a:t>Procedure:</a:t>
            </a:r>
          </a:p>
          <a:p>
            <a:r>
              <a:rPr lang="en-US" b="0"/>
              <a:t>1. Play the audio.</a:t>
            </a:r>
          </a:p>
          <a:p>
            <a:r>
              <a:rPr lang="en-US" b="0"/>
              <a:t>2. Students </a:t>
            </a:r>
            <a:r>
              <a:rPr lang="en-US" b="0" baseline="0"/>
              <a:t>write the word in Spanish.</a:t>
            </a:r>
          </a:p>
          <a:p>
            <a:r>
              <a:rPr lang="en-US" b="0" baseline="0"/>
              <a:t>3. Elicit meanings in English during the feedback.</a:t>
            </a:r>
          </a:p>
          <a:p>
            <a:endParaRPr lang="en-US" b="0"/>
          </a:p>
          <a:p>
            <a:r>
              <a:rPr lang="en-US" b="1"/>
              <a:t>Transcript:</a:t>
            </a:r>
          </a:p>
          <a:p>
            <a:pPr marL="228600" indent="-228600">
              <a:buFont typeface="+mj-lt"/>
              <a:buAutoNum type="arabicPeriod"/>
            </a:pPr>
            <a:r>
              <a:rPr lang="es-ES"/>
              <a:t>cubrí</a:t>
            </a:r>
          </a:p>
          <a:p>
            <a:pPr marL="228600" indent="-228600">
              <a:buFont typeface="+mj-lt"/>
              <a:buAutoNum type="arabicPeriod"/>
            </a:pPr>
            <a:r>
              <a:rPr lang="es-ES"/>
              <a:t>feliz</a:t>
            </a:r>
          </a:p>
          <a:p>
            <a:pPr marL="228600" indent="-228600">
              <a:buFont typeface="+mj-lt"/>
              <a:buAutoNum type="arabicPeriod"/>
            </a:pPr>
            <a:r>
              <a:rPr lang="es-ES"/>
              <a:t>realidad</a:t>
            </a:r>
          </a:p>
          <a:p>
            <a:pPr marL="228600" indent="-228600">
              <a:buFont typeface="+mj-lt"/>
              <a:buAutoNum type="arabicPeriod"/>
            </a:pPr>
            <a:r>
              <a:rPr lang="es-ES"/>
              <a:t>según</a:t>
            </a:r>
          </a:p>
          <a:p>
            <a:pPr marL="228600" indent="-228600">
              <a:buFont typeface="+mj-lt"/>
              <a:buAutoNum type="arabicPeriod"/>
            </a:pPr>
            <a:r>
              <a:rPr lang="es-ES"/>
              <a:t>decidí</a:t>
            </a:r>
          </a:p>
          <a:p>
            <a:pPr marL="228600" indent="-228600">
              <a:buFont typeface="+mj-lt"/>
              <a:buAutoNum type="arabicPeriod"/>
            </a:pPr>
            <a:r>
              <a:rPr lang="es-ES"/>
              <a:t>comer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0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7 minutes</a:t>
            </a:r>
          </a:p>
          <a:p>
            <a:endParaRPr lang="en-US" b="1"/>
          </a:p>
          <a:p>
            <a:r>
              <a:rPr lang="en-US" b="1"/>
              <a:t>Aim: </a:t>
            </a:r>
            <a:r>
              <a:rPr lang="en-US" b="0"/>
              <a:t>to recap vocabulary from this lesson and sets </a:t>
            </a:r>
            <a:r>
              <a:rPr lang="es-419" sz="1200" b="0" kern="1200">
                <a:solidFill>
                  <a:schemeClr val="tx1"/>
                </a:solidFill>
                <a:effectLst/>
                <a:latin typeface="+mn-lt"/>
                <a:ea typeface="+mn-ea"/>
                <a:cs typeface="+mn-cs"/>
              </a:rPr>
              <a:t>Y8 1.1.5</a:t>
            </a:r>
            <a:r>
              <a:rPr lang="en-GB" sz="1200" b="0" kern="1200" baseline="0">
                <a:solidFill>
                  <a:schemeClr val="tx1"/>
                </a:solidFill>
                <a:effectLst/>
                <a:latin typeface="+mn-lt"/>
                <a:ea typeface="+mn-ea"/>
                <a:cs typeface="+mn-cs"/>
              </a:rPr>
              <a:t> and </a:t>
            </a:r>
            <a:r>
              <a:rPr lang="es-419" sz="1200" b="0" kern="1200">
                <a:solidFill>
                  <a:schemeClr val="tx1"/>
                </a:solidFill>
                <a:effectLst/>
                <a:latin typeface="+mn-lt"/>
                <a:ea typeface="+mn-ea"/>
                <a:cs typeface="+mn-cs"/>
              </a:rPr>
              <a:t>Y7 3.2.6 as per the SoW </a:t>
            </a:r>
            <a:r>
              <a:rPr lang="es-419" sz="1200" b="0" kern="1200" err="1">
                <a:solidFill>
                  <a:schemeClr val="tx1"/>
                </a:solidFill>
                <a:effectLst/>
                <a:latin typeface="+mn-lt"/>
                <a:ea typeface="+mn-ea"/>
                <a:cs typeface="+mn-cs"/>
              </a:rPr>
              <a:t>cycle</a:t>
            </a:r>
            <a:r>
              <a:rPr lang="es-419" sz="1200" b="0" kern="1200">
                <a:solidFill>
                  <a:schemeClr val="tx1"/>
                </a:solidFill>
                <a:effectLst/>
                <a:latin typeface="+mn-lt"/>
                <a:ea typeface="+mn-ea"/>
                <a:cs typeface="+mn-cs"/>
              </a:rPr>
              <a:t> of </a:t>
            </a:r>
            <a:r>
              <a:rPr lang="es-419" sz="1200" b="0" kern="1200" err="1">
                <a:solidFill>
                  <a:schemeClr val="tx1"/>
                </a:solidFill>
                <a:effectLst/>
                <a:latin typeface="+mn-lt"/>
                <a:ea typeface="+mn-ea"/>
                <a:cs typeface="+mn-cs"/>
              </a:rPr>
              <a:t>revisiting</a:t>
            </a:r>
            <a:r>
              <a:rPr lang="es-419" sz="1200" b="0" kern="1200">
                <a:solidFill>
                  <a:schemeClr val="tx1"/>
                </a:solidFill>
                <a:effectLst/>
                <a:latin typeface="+mn-lt"/>
                <a:ea typeface="+mn-ea"/>
                <a:cs typeface="+mn-cs"/>
              </a:rPr>
              <a:t>. </a:t>
            </a:r>
            <a:endParaRPr lang="en-GB" sz="1200" b="0" kern="1200">
              <a:solidFill>
                <a:schemeClr val="tx1"/>
              </a:solidFill>
              <a:effectLst/>
              <a:latin typeface="+mn-lt"/>
              <a:ea typeface="+mn-ea"/>
              <a:cs typeface="+mn-cs"/>
            </a:endParaRPr>
          </a:p>
          <a:p>
            <a:endParaRPr lang="en-US" b="1"/>
          </a:p>
          <a:p>
            <a:r>
              <a:rPr lang="en-US" b="1"/>
              <a:t>Procedure:</a:t>
            </a:r>
          </a:p>
          <a:p>
            <a:r>
              <a:rPr lang="en-US" b="0"/>
              <a:t>1. Give students</a:t>
            </a:r>
            <a:r>
              <a:rPr lang="en-US" b="0" baseline="0"/>
              <a:t> a minute in pairs to try to anticipate the vocabulary items they hear.  This gives the teacher a chance to gauge students’ understanding of the pictures and offer help where necessary.</a:t>
            </a:r>
            <a:endParaRPr lang="en-US" b="0"/>
          </a:p>
          <a:p>
            <a:r>
              <a:rPr lang="en-US" b="0"/>
              <a:t>2. Click</a:t>
            </a:r>
            <a:r>
              <a:rPr lang="en-US" b="0" baseline="0"/>
              <a:t> the number triggers to play the audio.</a:t>
            </a:r>
            <a:endParaRPr lang="en-US" b="0"/>
          </a:p>
          <a:p>
            <a:r>
              <a:rPr lang="en-US" b="0"/>
              <a:t>3. Go through the answers drawing attention to the vocabulary items.</a:t>
            </a:r>
          </a:p>
          <a:p>
            <a:endParaRPr lang="en-US" b="0"/>
          </a:p>
          <a:p>
            <a:r>
              <a:rPr lang="en-US" b="1"/>
              <a:t>Transcript:</a:t>
            </a:r>
          </a:p>
          <a:p>
            <a:pPr marL="228600" indent="-228600">
              <a:buAutoNum type="arabicParenR"/>
            </a:pPr>
            <a:r>
              <a:rPr lang="en-US" b="0" baseline="0" err="1"/>
              <a:t>hacer</a:t>
            </a:r>
            <a:r>
              <a:rPr lang="en-US" b="0" baseline="0"/>
              <a:t> un </a:t>
            </a:r>
            <a:r>
              <a:rPr lang="en-US" b="0" baseline="0" err="1"/>
              <a:t>cambio</a:t>
            </a:r>
            <a:r>
              <a:rPr lang="en-US" b="0" baseline="0"/>
              <a:t> genial</a:t>
            </a:r>
          </a:p>
          <a:p>
            <a:pPr marL="228600" indent="-228600">
              <a:buAutoNum type="arabicParenR"/>
            </a:pPr>
            <a:r>
              <a:rPr lang="en-US" b="0" baseline="0" err="1"/>
              <a:t>cenar</a:t>
            </a:r>
            <a:r>
              <a:rPr lang="en-US" b="0" baseline="0"/>
              <a:t> solo</a:t>
            </a:r>
          </a:p>
          <a:p>
            <a:pPr marL="228600" indent="-228600">
              <a:buAutoNum type="arabicParenR"/>
            </a:pPr>
            <a:r>
              <a:rPr lang="en-US" b="0" baseline="0"/>
              <a:t>el </a:t>
            </a:r>
            <a:r>
              <a:rPr lang="en-US" b="0" baseline="0" err="1"/>
              <a:t>pelo</a:t>
            </a:r>
            <a:r>
              <a:rPr lang="en-US" b="0" baseline="0"/>
              <a:t> largo</a:t>
            </a:r>
          </a:p>
          <a:p>
            <a:pPr marL="228600" indent="-228600">
              <a:buAutoNum type="arabicParenR"/>
            </a:pPr>
            <a:r>
              <a:rPr lang="en-US" b="0" baseline="0" err="1"/>
              <a:t>hacer</a:t>
            </a:r>
            <a:r>
              <a:rPr lang="en-US" b="0" baseline="0"/>
              <a:t> un </a:t>
            </a:r>
            <a:r>
              <a:rPr lang="en-US" b="0" baseline="0" err="1"/>
              <a:t>viaje</a:t>
            </a:r>
            <a:r>
              <a:rPr lang="en-US" b="0" baseline="0"/>
              <a:t> </a:t>
            </a:r>
            <a:r>
              <a:rPr lang="en-US" b="0" baseline="0" err="1"/>
              <a:t>corto</a:t>
            </a:r>
            <a:endParaRPr lang="en-US" b="0" baseline="0"/>
          </a:p>
          <a:p>
            <a:pPr marL="228600" indent="-228600">
              <a:buAutoNum type="arabicParenR"/>
            </a:pPr>
            <a:r>
              <a:rPr lang="en-US" b="0" baseline="0" err="1"/>
              <a:t>hacer</a:t>
            </a:r>
            <a:r>
              <a:rPr lang="en-US" b="0" baseline="0"/>
              <a:t> un </a:t>
            </a:r>
            <a:r>
              <a:rPr lang="en-US" b="0" baseline="0" err="1"/>
              <a:t>gesto</a:t>
            </a:r>
            <a:r>
              <a:rPr lang="en-US" b="0" baseline="0"/>
              <a:t> </a:t>
            </a:r>
            <a:r>
              <a:rPr lang="en-US" b="0" baseline="0" err="1"/>
              <a:t>gracioso</a:t>
            </a:r>
            <a:endParaRPr lang="en-US" b="0" baseline="0"/>
          </a:p>
          <a:p>
            <a:pPr marL="228600" indent="-228600">
              <a:buAutoNum type="arabicParenR"/>
            </a:pPr>
            <a:r>
              <a:rPr lang="en-US" b="0" baseline="0"/>
              <a:t>el </a:t>
            </a:r>
            <a:r>
              <a:rPr lang="en-US" b="0" baseline="0" err="1"/>
              <a:t>pelo</a:t>
            </a:r>
            <a:r>
              <a:rPr lang="en-US" b="0" baseline="0"/>
              <a:t> </a:t>
            </a:r>
            <a:r>
              <a:rPr lang="en-US" b="0" baseline="0" err="1"/>
              <a:t>corto</a:t>
            </a:r>
            <a:endParaRPr lang="en-US" b="0" baseline="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err="1"/>
              <a:t>hacer</a:t>
            </a:r>
            <a:r>
              <a:rPr lang="en-US" b="0" baseline="0"/>
              <a:t> un </a:t>
            </a:r>
            <a:r>
              <a:rPr lang="en-US" b="0" baseline="0" err="1"/>
              <a:t>esfuerzo</a:t>
            </a:r>
            <a:endParaRPr lang="en-US" b="0" baseline="0"/>
          </a:p>
          <a:p>
            <a:pPr marL="228600" indent="-228600">
              <a:buAutoNum type="arabicParenR"/>
            </a:pPr>
            <a:r>
              <a:rPr lang="en-US" b="0" baseline="0"/>
              <a:t>un </a:t>
            </a:r>
            <a:r>
              <a:rPr lang="en-US" b="0" baseline="0" err="1"/>
              <a:t>diálogo</a:t>
            </a:r>
            <a:r>
              <a:rPr lang="en-US" b="0" baseline="0"/>
              <a:t> largo</a:t>
            </a:r>
          </a:p>
          <a:p>
            <a:pPr marL="228600" indent="-228600">
              <a:buAutoNum type="arabicParenR"/>
            </a:pPr>
            <a:r>
              <a:rPr lang="en-US" b="0" baseline="0" err="1"/>
              <a:t>hacer</a:t>
            </a:r>
            <a:r>
              <a:rPr lang="en-US" b="0" baseline="0"/>
              <a:t> un </a:t>
            </a:r>
            <a:r>
              <a:rPr lang="en-US" b="0" baseline="0" err="1"/>
              <a:t>viaje</a:t>
            </a:r>
            <a:r>
              <a:rPr lang="en-US" b="0" baseline="0"/>
              <a:t> largo</a:t>
            </a:r>
          </a:p>
          <a:p>
            <a:pPr marL="228600" indent="-228600">
              <a:buAutoNum type="arabicParenR"/>
            </a:pPr>
            <a:r>
              <a:rPr lang="en-US" b="0" baseline="0"/>
              <a:t>el </a:t>
            </a:r>
            <a:r>
              <a:rPr lang="en-US" b="0" baseline="0" err="1"/>
              <a:t>cielo</a:t>
            </a:r>
            <a:r>
              <a:rPr lang="en-US" b="0" baseline="0"/>
              <a:t> </a:t>
            </a:r>
            <a:r>
              <a:rPr lang="en-US" b="0" baseline="0" err="1"/>
              <a:t>azul</a:t>
            </a:r>
            <a:endParaRPr lang="en-US" b="0" baseline="0"/>
          </a:p>
          <a:p>
            <a:pPr marL="0" indent="0">
              <a:buNone/>
            </a:pPr>
            <a:r>
              <a:rPr lang="en-US" b="0" baseline="0"/>
              <a:t>11) </a:t>
            </a:r>
            <a:r>
              <a:rPr lang="en-US" b="0" baseline="0" err="1"/>
              <a:t>hacer</a:t>
            </a:r>
            <a:r>
              <a:rPr lang="en-US" b="0" baseline="0"/>
              <a:t> </a:t>
            </a:r>
            <a:r>
              <a:rPr lang="en-US" b="0" baseline="0" err="1"/>
              <a:t>ruido</a:t>
            </a:r>
            <a:endParaRPr lang="en-US" b="0" baseline="0"/>
          </a:p>
          <a:p>
            <a:pPr marL="0" indent="0">
              <a:buNone/>
            </a:pPr>
            <a:r>
              <a:rPr lang="en-US" b="0" baseline="0"/>
              <a:t>12) </a:t>
            </a:r>
            <a:r>
              <a:rPr lang="en-US" b="0" baseline="0" err="1"/>
              <a:t>dormir</a:t>
            </a:r>
            <a:r>
              <a:rPr lang="en-US" b="0" baseline="0"/>
              <a:t> solo</a:t>
            </a:r>
          </a:p>
          <a:p>
            <a:pPr marL="0" indent="0">
              <a:buNone/>
            </a:pPr>
            <a:endParaRPr lang="en-US" b="0" baseline="0"/>
          </a:p>
          <a:p>
            <a:r>
              <a:rPr lang="es-419" sz="1200" b="1" kern="1200">
                <a:solidFill>
                  <a:schemeClr val="tx1"/>
                </a:solidFill>
                <a:effectLst/>
                <a:latin typeface="+mn-lt"/>
                <a:ea typeface="+mn-ea"/>
                <a:cs typeface="+mn-cs"/>
              </a:rPr>
              <a:t>Vocabulary </a:t>
            </a:r>
            <a:r>
              <a:rPr lang="es-419" sz="1200" b="1" kern="1200" err="1">
                <a:solidFill>
                  <a:schemeClr val="tx1"/>
                </a:solidFill>
                <a:effectLst/>
                <a:latin typeface="+mn-lt"/>
                <a:ea typeface="+mn-ea"/>
                <a:cs typeface="+mn-cs"/>
              </a:rPr>
              <a:t>from</a:t>
            </a:r>
            <a:r>
              <a:rPr lang="es-419" sz="1200" b="1" kern="1200">
                <a:solidFill>
                  <a:schemeClr val="tx1"/>
                </a:solidFill>
                <a:effectLst/>
                <a:latin typeface="+mn-lt"/>
                <a:ea typeface="+mn-ea"/>
                <a:cs typeface="+mn-cs"/>
              </a:rPr>
              <a:t> </a:t>
            </a:r>
            <a:r>
              <a:rPr lang="es-419" sz="1200" b="1" kern="1200" err="1">
                <a:solidFill>
                  <a:schemeClr val="tx1"/>
                </a:solidFill>
                <a:effectLst/>
                <a:latin typeface="+mn-lt"/>
                <a:ea typeface="+mn-ea"/>
                <a:cs typeface="+mn-cs"/>
              </a:rPr>
              <a:t>revisited</a:t>
            </a:r>
            <a:r>
              <a:rPr lang="es-419" sz="1200" b="1" kern="1200" baseline="0">
                <a:solidFill>
                  <a:schemeClr val="tx1"/>
                </a:solidFill>
                <a:effectLst/>
                <a:latin typeface="+mn-lt"/>
                <a:ea typeface="+mn-ea"/>
                <a:cs typeface="+mn-cs"/>
              </a:rPr>
              <a:t> sets</a:t>
            </a:r>
            <a:endParaRPr lang="es-419" sz="1200" b="1" kern="1200">
              <a:solidFill>
                <a:schemeClr val="tx1"/>
              </a:solidFill>
              <a:effectLst/>
              <a:latin typeface="+mn-lt"/>
              <a:ea typeface="+mn-ea"/>
              <a:cs typeface="+mn-cs"/>
            </a:endParaRPr>
          </a:p>
          <a:p>
            <a:r>
              <a:rPr lang="es-419" sz="1200" b="1" kern="1200">
                <a:solidFill>
                  <a:schemeClr val="tx1"/>
                </a:solidFill>
                <a:effectLst/>
                <a:latin typeface="+mn-lt"/>
                <a:ea typeface="+mn-ea"/>
                <a:cs typeface="+mn-cs"/>
              </a:rPr>
              <a:t>8.1.1.5:</a:t>
            </a:r>
            <a:r>
              <a:rPr lang="es-419" sz="1200" b="1" kern="1200" baseline="0">
                <a:solidFill>
                  <a:schemeClr val="tx1"/>
                </a:solidFill>
                <a:effectLst/>
                <a:latin typeface="+mn-lt"/>
                <a:ea typeface="+mn-ea"/>
                <a:cs typeface="+mn-cs"/>
              </a:rPr>
              <a:t> </a:t>
            </a:r>
            <a:r>
              <a:rPr lang="es-419" sz="1200" kern="120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a:solidFill>
                  <a:schemeClr val="tx1"/>
                </a:solidFill>
                <a:effectLst/>
                <a:latin typeface="+mn-lt"/>
                <a:ea typeface="+mn-ea"/>
                <a:cs typeface="+mn-cs"/>
              </a:rPr>
              <a:t>7.3.2.6: </a:t>
            </a:r>
            <a:r>
              <a:rPr lang="es-419" sz="1200" kern="1200">
                <a:solidFill>
                  <a:schemeClr val="tx1"/>
                </a:solidFill>
                <a:effectLst/>
                <a:latin typeface="+mn-lt"/>
                <a:ea typeface="+mn-ea"/>
                <a:cs typeface="+mn-cs"/>
              </a:rPr>
              <a:t>cielo [620]; pelo [873]; cenar [3087]; dormir [403]</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1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endParaRPr lang="en-US" b="0"/>
          </a:p>
          <a:p>
            <a:r>
              <a:rPr lang="en-GB" sz="1200" kern="1200">
                <a:solidFill>
                  <a:schemeClr val="tx1"/>
                </a:solidFill>
                <a:effectLst/>
                <a:latin typeface="+mn-lt"/>
                <a:ea typeface="+mn-ea"/>
                <a:cs typeface="+mn-cs"/>
              </a:rPr>
              <a:t>Grammar revision slide to elicit the rules on 1</a:t>
            </a:r>
            <a:r>
              <a:rPr lang="en-GB" sz="1200" kern="1200" baseline="30000">
                <a:solidFill>
                  <a:schemeClr val="tx1"/>
                </a:solidFill>
                <a:effectLst/>
                <a:latin typeface="+mn-lt"/>
                <a:ea typeface="+mn-ea"/>
                <a:cs typeface="+mn-cs"/>
              </a:rPr>
              <a:t>st</a:t>
            </a:r>
            <a:r>
              <a:rPr lang="en-GB" sz="1200" kern="1200">
                <a:solidFill>
                  <a:schemeClr val="tx1"/>
                </a:solidFill>
                <a:effectLst/>
                <a:latin typeface="+mn-lt"/>
                <a:ea typeface="+mn-ea"/>
                <a:cs typeface="+mn-cs"/>
              </a:rPr>
              <a:t> person singular present for –er/-ir verbs (-o) and elicit</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the new form (-í) for completed actions in the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past. </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664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r>
              <a:rPr lang="en-US" b="0"/>
              <a:t>Grammar explanation slide</a:t>
            </a:r>
            <a:r>
              <a:rPr lang="en-US" b="0" baseline="0"/>
              <a:t> – prenominal adjectives</a:t>
            </a:r>
            <a:endParaRPr lang="en-US" b="0"/>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a:solidFill>
                  <a:schemeClr val="tx1"/>
                </a:solidFill>
                <a:effectLst/>
                <a:latin typeface="+mn-lt"/>
                <a:ea typeface="+mn-ea"/>
                <a:cs typeface="+mn-cs"/>
              </a:rPr>
              <a:t>Notes</a:t>
            </a:r>
            <a:r>
              <a:rPr lang="es-419"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a:solidFill>
                  <a:schemeClr val="tx1"/>
                </a:solidFill>
                <a:effectLst/>
                <a:latin typeface="+mn-lt"/>
                <a:ea typeface="+mn-ea"/>
                <a:cs typeface="+mn-cs"/>
              </a:rPr>
              <a:t>1. </a:t>
            </a:r>
            <a:r>
              <a:rPr lang="es-419" sz="1200" kern="1200" err="1">
                <a:solidFill>
                  <a:schemeClr val="tx1"/>
                </a:solidFill>
                <a:effectLst/>
                <a:latin typeface="+mn-lt"/>
                <a:ea typeface="+mn-ea"/>
                <a:cs typeface="+mn-cs"/>
              </a:rPr>
              <a:t>Some</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adjectives</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meanings</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change</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depending</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on</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whether</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they</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appear</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before</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or</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after</a:t>
            </a:r>
            <a:r>
              <a:rPr lang="es-419" sz="1200" kern="1200">
                <a:solidFill>
                  <a:schemeClr val="tx1"/>
                </a:solidFill>
                <a:effectLst/>
                <a:latin typeface="+mn-lt"/>
                <a:ea typeface="+mn-ea"/>
                <a:cs typeface="+mn-cs"/>
              </a:rPr>
              <a:t> the noun (</a:t>
            </a:r>
            <a:r>
              <a:rPr lang="es-419" sz="1200" kern="1200" err="1">
                <a:solidFill>
                  <a:schemeClr val="tx1"/>
                </a:solidFill>
                <a:effectLst/>
                <a:latin typeface="+mn-lt"/>
                <a:ea typeface="+mn-ea"/>
                <a:cs typeface="+mn-cs"/>
              </a:rPr>
              <a:t>e.g</a:t>
            </a:r>
            <a:r>
              <a:rPr lang="es-419" sz="1200" kern="1200">
                <a:solidFill>
                  <a:schemeClr val="tx1"/>
                </a:solidFill>
                <a:effectLst/>
                <a:latin typeface="+mn-lt"/>
                <a:ea typeface="+mn-ea"/>
                <a:cs typeface="+mn-cs"/>
              </a:rPr>
              <a:t>. grande – </a:t>
            </a:r>
            <a:r>
              <a:rPr lang="es-419" sz="1200" kern="1200" err="1">
                <a:solidFill>
                  <a:schemeClr val="tx1"/>
                </a:solidFill>
                <a:effectLst/>
                <a:latin typeface="+mn-lt"/>
                <a:ea typeface="+mn-ea"/>
                <a:cs typeface="+mn-cs"/>
              </a:rPr>
              <a:t>big</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great</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We</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will</a:t>
            </a:r>
            <a:r>
              <a:rPr lang="es-419" sz="1200" kern="1200">
                <a:solidFill>
                  <a:schemeClr val="tx1"/>
                </a:solidFill>
                <a:effectLst/>
                <a:latin typeface="+mn-lt"/>
                <a:ea typeface="+mn-ea"/>
                <a:cs typeface="+mn-cs"/>
              </a:rPr>
              <a:t> introduce </a:t>
            </a:r>
            <a:r>
              <a:rPr lang="es-419" sz="1200" kern="1200" err="1">
                <a:solidFill>
                  <a:schemeClr val="tx1"/>
                </a:solidFill>
                <a:effectLst/>
                <a:latin typeface="+mn-lt"/>
                <a:ea typeface="+mn-ea"/>
                <a:cs typeface="+mn-cs"/>
              </a:rPr>
              <a:t>these</a:t>
            </a:r>
            <a:r>
              <a:rPr lang="es-419" sz="1200" kern="1200">
                <a:solidFill>
                  <a:schemeClr val="tx1"/>
                </a:solidFill>
                <a:effectLst/>
                <a:latin typeface="+mn-lt"/>
                <a:ea typeface="+mn-ea"/>
                <a:cs typeface="+mn-cs"/>
              </a:rPr>
              <a:t> </a:t>
            </a:r>
            <a:r>
              <a:rPr lang="es-419" sz="1200" kern="1200" err="1">
                <a:solidFill>
                  <a:schemeClr val="tx1"/>
                </a:solidFill>
                <a:effectLst/>
                <a:latin typeface="+mn-lt"/>
                <a:ea typeface="+mn-ea"/>
                <a:cs typeface="+mn-cs"/>
              </a:rPr>
              <a:t>later</a:t>
            </a:r>
            <a:r>
              <a:rPr lang="es-419" sz="1200" kern="1200">
                <a:solidFill>
                  <a:schemeClr val="tx1"/>
                </a:solidFill>
                <a:effectLst/>
                <a:latin typeface="+mn-lt"/>
                <a:ea typeface="+mn-ea"/>
                <a:cs typeface="+mn-cs"/>
              </a:rPr>
              <a:t> in the KS3</a:t>
            </a:r>
            <a:r>
              <a:rPr lang="es-419" sz="1200" kern="1200" baseline="0">
                <a:solidFill>
                  <a:schemeClr val="tx1"/>
                </a:solidFill>
                <a:effectLst/>
                <a:latin typeface="+mn-lt"/>
                <a:ea typeface="+mn-ea"/>
                <a:cs typeface="+mn-cs"/>
              </a:rPr>
              <a:t> </a:t>
            </a:r>
            <a:r>
              <a:rPr lang="es-419" sz="1200" kern="1200" baseline="0" err="1">
                <a:solidFill>
                  <a:schemeClr val="tx1"/>
                </a:solidFill>
                <a:effectLst/>
                <a:latin typeface="+mn-lt"/>
                <a:ea typeface="+mn-ea"/>
                <a:cs typeface="+mn-cs"/>
              </a:rPr>
              <a:t>Spanish</a:t>
            </a:r>
            <a:r>
              <a:rPr lang="es-419" sz="1200" kern="1200" baseline="0">
                <a:solidFill>
                  <a:schemeClr val="tx1"/>
                </a:solidFill>
                <a:effectLst/>
                <a:latin typeface="+mn-lt"/>
                <a:ea typeface="+mn-ea"/>
                <a:cs typeface="+mn-cs"/>
              </a:rPr>
              <a:t> </a:t>
            </a:r>
            <a:r>
              <a:rPr lang="es-419" sz="1200" kern="1200" baseline="0" err="1">
                <a:solidFill>
                  <a:schemeClr val="tx1"/>
                </a:solidFill>
                <a:effectLst/>
                <a:latin typeface="+mn-lt"/>
                <a:ea typeface="+mn-ea"/>
                <a:cs typeface="+mn-cs"/>
              </a:rPr>
              <a:t>scheme</a:t>
            </a:r>
            <a:r>
              <a:rPr lang="es-419" sz="1200" kern="1200" baseline="0">
                <a:solidFill>
                  <a:schemeClr val="tx1"/>
                </a:solidFill>
                <a:effectLst/>
                <a:latin typeface="+mn-lt"/>
                <a:ea typeface="+mn-ea"/>
                <a:cs typeface="+mn-cs"/>
              </a:rPr>
              <a:t> of </a:t>
            </a:r>
            <a:r>
              <a:rPr lang="es-419" sz="1200" kern="1200" baseline="0" err="1">
                <a:solidFill>
                  <a:schemeClr val="tx1"/>
                </a:solidFill>
                <a:effectLst/>
                <a:latin typeface="+mn-lt"/>
                <a:ea typeface="+mn-ea"/>
                <a:cs typeface="+mn-cs"/>
              </a:rPr>
              <a:t>work</a:t>
            </a:r>
            <a:r>
              <a:rPr lang="es-419" sz="1200" kern="1200" baseline="0">
                <a:solidFill>
                  <a:schemeClr val="tx1"/>
                </a:solidFill>
                <a:effectLst/>
                <a:latin typeface="+mn-lt"/>
                <a:ea typeface="+mn-ea"/>
                <a:cs typeface="+mn-cs"/>
              </a:rPr>
              <a:t>.</a:t>
            </a:r>
            <a:endParaRPr lang="es-419"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2: </a:t>
            </a:r>
            <a:r>
              <a:rPr lang="en-GB" sz="1200" kern="1200">
                <a:solidFill>
                  <a:schemeClr val="tx1"/>
                </a:solidFill>
                <a:effectLst/>
                <a:latin typeface="+mn-lt"/>
                <a:ea typeface="+mn-ea"/>
                <a:cs typeface="+mn-cs"/>
              </a:rPr>
              <a:t>‘</a:t>
            </a:r>
            <a:r>
              <a:rPr lang="en-GB" sz="1200" kern="1200" err="1">
                <a:solidFill>
                  <a:schemeClr val="tx1"/>
                </a:solidFill>
                <a:effectLst/>
                <a:latin typeface="+mn-lt"/>
                <a:ea typeface="+mn-ea"/>
                <a:cs typeface="+mn-cs"/>
              </a:rPr>
              <a:t>Propio</a:t>
            </a:r>
            <a:r>
              <a:rPr lang="en-GB" sz="1200" kern="1200">
                <a:solidFill>
                  <a:schemeClr val="tx1"/>
                </a:solidFill>
                <a:effectLst/>
                <a:latin typeface="+mn-lt"/>
                <a:ea typeface="+mn-ea"/>
                <a:cs typeface="+mn-cs"/>
              </a:rPr>
              <a:t>’ is always used </a:t>
            </a:r>
            <a:r>
              <a:rPr lang="en-GB" sz="1200" kern="1200" err="1">
                <a:solidFill>
                  <a:schemeClr val="tx1"/>
                </a:solidFill>
                <a:effectLst/>
                <a:latin typeface="+mn-lt"/>
                <a:ea typeface="+mn-ea"/>
                <a:cs typeface="+mn-cs"/>
              </a:rPr>
              <a:t>prenominally</a:t>
            </a:r>
            <a:r>
              <a:rPr lang="en-GB" sz="1200" kern="1200">
                <a:solidFill>
                  <a:schemeClr val="tx1"/>
                </a:solidFill>
                <a:effectLst/>
                <a:latin typeface="+mn-lt"/>
                <a:ea typeface="+mn-ea"/>
                <a:cs typeface="+mn-cs"/>
              </a:rPr>
              <a:t> with a possessive adjective to mean ‘own’ (mi </a:t>
            </a:r>
            <a:r>
              <a:rPr lang="en-GB" sz="1200" kern="1200" err="1">
                <a:solidFill>
                  <a:schemeClr val="tx1"/>
                </a:solidFill>
                <a:effectLst/>
                <a:latin typeface="+mn-lt"/>
                <a:ea typeface="+mn-ea"/>
                <a:cs typeface="+mn-cs"/>
              </a:rPr>
              <a:t>propio</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tu</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propia</a:t>
            </a:r>
            <a:r>
              <a:rPr lang="en-GB" sz="1200" kern="1200">
                <a:solidFill>
                  <a:schemeClr val="tx1"/>
                </a:solidFill>
                <a:effectLst/>
                <a:latin typeface="+mn-lt"/>
                <a:ea typeface="+mn-ea"/>
                <a:cs typeface="+mn-cs"/>
              </a:rPr>
              <a:t> etc.) It is in this context that we intend to teach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US" b="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24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2-4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Vocabulary practice slide</a:t>
            </a:r>
          </a:p>
          <a:p>
            <a:endParaRPr lang="en-US" b="1"/>
          </a:p>
          <a:p>
            <a:r>
              <a:rPr lang="en-US" b="1"/>
              <a:t>Aim: </a:t>
            </a:r>
            <a:r>
              <a:rPr lang="en-US" b="0"/>
              <a:t>to</a:t>
            </a:r>
            <a:r>
              <a:rPr lang="en-US" b="0" baseline="0"/>
              <a:t> embed word knowledge of this week’s vocabulary set.  </a:t>
            </a:r>
            <a:endParaRPr lang="en-US" b="1"/>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a:t>
            </a:r>
            <a:r>
              <a:rPr lang="en-GB" baseline="0"/>
              <a:t>  </a:t>
            </a:r>
            <a:r>
              <a:rPr lang="en-GB"/>
              <a:t>Pupils</a:t>
            </a:r>
            <a:r>
              <a:rPr lang="en-GB" baseline="0"/>
              <a:t> either work by themselves or in pairs, reading out the words and studying their English meaning (1 minute).</a:t>
            </a:r>
            <a:br>
              <a:rPr lang="en-GB" baseline="0"/>
            </a:br>
            <a:r>
              <a:rPr lang="en-GB" baseline="0"/>
              <a:t>2.  Then the English meanings are removed and they try to recall them, looking at the Spanish (1 minute).</a:t>
            </a:r>
            <a:br>
              <a:rPr lang="en-GB" baseline="0"/>
            </a:br>
            <a:r>
              <a:rPr lang="en-GB" baseline="0"/>
              <a:t>3.  Then the Spanish meanings are removed and they to recall them, looking at the English (1 minute)</a:t>
            </a:r>
            <a:br>
              <a:rPr lang="en-GB" baseline="0"/>
            </a:br>
            <a:r>
              <a:rPr lang="en-GB" baseline="0"/>
              <a:t>4.  Further rounds of learning can be facilitated by one pupil turning away from the board, and his/her partner asking him/her the meanings.  This activity can work from L2 </a:t>
            </a:r>
            <a:r>
              <a:rPr lang="en-GB" baseline="0">
                <a:sym typeface="Wingdings" panose="05000000000000000000" pitchFamily="2" charset="2"/>
              </a:rPr>
              <a:t></a:t>
            </a:r>
            <a:r>
              <a:rPr lang="en-GB" baseline="0"/>
              <a:t> L1 or L1 </a:t>
            </a:r>
            <a:r>
              <a:rPr lang="en-GB" baseline="0">
                <a:sym typeface="Wingdings" panose="05000000000000000000" pitchFamily="2" charset="2"/>
              </a:rPr>
              <a:t> L2.</a:t>
            </a:r>
          </a:p>
          <a:p>
            <a:endParaRPr lang="en-US" b="1"/>
          </a:p>
          <a:p>
            <a:r>
              <a:rPr lang="en-US" b="1"/>
              <a:t>Notes:</a:t>
            </a:r>
          </a:p>
          <a:p>
            <a:r>
              <a:rPr lang="en-US" b="0"/>
              <a:t>1. </a:t>
            </a:r>
            <a:r>
              <a:rPr lang="en-GB" sz="1200" kern="1200">
                <a:solidFill>
                  <a:schemeClr val="tx1"/>
                </a:solidFill>
                <a:effectLst/>
                <a:latin typeface="+mn-lt"/>
                <a:ea typeface="+mn-ea"/>
                <a:cs typeface="+mn-cs"/>
              </a:rPr>
              <a:t>We introduce ‘elijo’ as a separate lexical item due the spelling changes needed to turn the would-be regular form ‘elego’ into ‘elijo’). This brings it below the threshold for verb regularity used by NCELP </a:t>
            </a:r>
            <a:r>
              <a:rPr lang="en-GB" sz="1200" kern="1200" baseline="0">
                <a:solidFill>
                  <a:schemeClr val="tx1"/>
                </a:solidFill>
                <a:effectLst/>
                <a:latin typeface="+mn-lt"/>
                <a:ea typeface="+mn-ea"/>
                <a:cs typeface="+mn-cs"/>
              </a:rPr>
              <a:t>(Levenshtein distance).</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2. Prenominal adjectives</a:t>
            </a:r>
            <a:r>
              <a:rPr lang="en-GB" sz="1200" kern="1200" baseline="0">
                <a:solidFill>
                  <a:schemeClr val="tx1"/>
                </a:solidFill>
                <a:effectLst/>
                <a:latin typeface="+mn-lt"/>
                <a:ea typeface="+mn-ea"/>
                <a:cs typeface="+mn-cs"/>
              </a:rPr>
              <a:t> are also introduced as vocabulary items this week (see lesson 2).</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Spanish): </a:t>
            </a:r>
            <a:br>
              <a:rPr lang="en-GB" baseline="0"/>
            </a:br>
            <a:r>
              <a:rPr lang="es-419" sz="1200" kern="1200">
                <a:solidFill>
                  <a:schemeClr val="tx1"/>
                </a:solidFill>
                <a:effectLst/>
                <a:latin typeface="+mn-lt"/>
                <a:ea typeface="+mn-ea"/>
                <a:cs typeface="+mn-cs"/>
              </a:rPr>
              <a:t>elegir [561]; elijo [elegir-561]; </a:t>
            </a:r>
            <a:r>
              <a:rPr lang="es-419" sz="1200" kern="1200" err="1">
                <a:solidFill>
                  <a:schemeClr val="tx1"/>
                </a:solidFill>
                <a:effectLst/>
                <a:latin typeface="+mn-lt"/>
                <a:ea typeface="+mn-ea"/>
                <a:cs typeface="+mn-cs"/>
              </a:rPr>
              <a:t>describrir</a:t>
            </a:r>
            <a:r>
              <a:rPr lang="es-419" sz="1200" kern="1200">
                <a:solidFill>
                  <a:schemeClr val="tx1"/>
                </a:solidFill>
                <a:effectLst/>
                <a:latin typeface="+mn-lt"/>
                <a:ea typeface="+mn-ea"/>
                <a:cs typeface="+mn-cs"/>
              </a:rPr>
              <a:t> [1272]; imprimir [2736]; el diálogo [1466]; corto [1055]; largo [300]; compartir [579]</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err="1"/>
              <a:t>Source</a:t>
            </a:r>
            <a:r>
              <a:rPr lang="es-ES"/>
              <a:t>:</a:t>
            </a:r>
            <a:r>
              <a:rPr lang="es-ES" baseline="0"/>
              <a:t> Davies, M. &amp; Davies, K. (2018</a:t>
            </a:r>
            <a:r>
              <a:rPr lang="es-ES" i="0" baseline="0"/>
              <a:t>)</a:t>
            </a:r>
            <a:r>
              <a:rPr lang="es-ES" i="1" baseline="0"/>
              <a:t>. A </a:t>
            </a:r>
            <a:r>
              <a:rPr lang="es-ES" i="1" baseline="0" err="1"/>
              <a:t>frequency</a:t>
            </a:r>
            <a:r>
              <a:rPr lang="es-ES" i="1" baseline="0"/>
              <a:t> </a:t>
            </a:r>
            <a:r>
              <a:rPr lang="es-ES" i="1" baseline="0" err="1"/>
              <a:t>dictionary</a:t>
            </a:r>
            <a:r>
              <a:rPr lang="es-ES" i="1" baseline="0"/>
              <a:t> </a:t>
            </a:r>
            <a:r>
              <a:rPr lang="es-ES" i="1" baseline="0" err="1"/>
              <a:t>of</a:t>
            </a:r>
            <a:r>
              <a:rPr lang="es-ES" i="1" baseline="0"/>
              <a:t> </a:t>
            </a:r>
            <a:r>
              <a:rPr lang="es-ES" i="1" baseline="0" err="1"/>
              <a:t>Spanish</a:t>
            </a:r>
            <a:r>
              <a:rPr lang="es-ES" i="1" baseline="0"/>
              <a:t>: Core </a:t>
            </a:r>
            <a:r>
              <a:rPr lang="es-ES" i="1" baseline="0" err="1"/>
              <a:t>vocabulary</a:t>
            </a:r>
            <a:r>
              <a:rPr lang="es-ES" i="1" baseline="0"/>
              <a:t> </a:t>
            </a:r>
            <a:r>
              <a:rPr lang="es-ES" i="1" baseline="0" err="1"/>
              <a:t>for</a:t>
            </a:r>
            <a:r>
              <a:rPr lang="es-ES" i="1" baseline="0"/>
              <a:t> </a:t>
            </a:r>
            <a:r>
              <a:rPr lang="es-ES" i="1" baseline="0" err="1"/>
              <a:t>learners</a:t>
            </a:r>
            <a:r>
              <a:rPr lang="es-ES" i="1" baseline="0"/>
              <a:t> </a:t>
            </a:r>
            <a:r>
              <a:rPr lang="es-ES" baseline="0"/>
              <a:t>(2nd ed.). Routledge: London</a:t>
            </a:r>
            <a:endParaRPr lang="en-GB" sz="1200" b="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39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Grammar explanation slide</a:t>
            </a:r>
            <a:r>
              <a:rPr lang="en-US" b="0" baseline="0"/>
              <a:t> – prenominal adjectives continued.</a:t>
            </a:r>
            <a:endParaRPr lang="en-US" b="0"/>
          </a:p>
          <a:p>
            <a:endParaRPr lang="en-US" b="1"/>
          </a:p>
          <a:p>
            <a:endParaRPr lang="en-US" b="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76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Grammar explanation slide</a:t>
            </a:r>
            <a:r>
              <a:rPr lang="en-US" b="0" baseline="0"/>
              <a:t> – prenominal adjectives continued</a:t>
            </a:r>
            <a:endParaRPr lang="en-US" b="0"/>
          </a:p>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007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10 minutes</a:t>
            </a:r>
          </a:p>
          <a:p>
            <a:endParaRPr lang="en-US" b="1"/>
          </a:p>
          <a:p>
            <a:r>
              <a:rPr lang="en-US" b="1"/>
              <a:t>Aim: </a:t>
            </a:r>
            <a:r>
              <a:rPr lang="en-US" b="0"/>
              <a:t>to use</a:t>
            </a:r>
            <a:r>
              <a:rPr lang="en-US" b="0" baseline="0"/>
              <a:t> the form of the adjective to decide on the gender of the noun that must follow; to consolidate understanding of –er/–ir verb forms in present and past (preterite)</a:t>
            </a:r>
            <a:endParaRPr lang="en-US" b="0"/>
          </a:p>
          <a:p>
            <a:endParaRPr lang="en-US" b="1"/>
          </a:p>
          <a:p>
            <a:r>
              <a:rPr lang="en-US" b="1"/>
              <a:t>Procedure:</a:t>
            </a:r>
          </a:p>
          <a:p>
            <a:pPr marL="228600" indent="-228600">
              <a:buAutoNum type="arabicPeriod"/>
            </a:pPr>
            <a:r>
              <a:rPr lang="en-US" b="0"/>
              <a:t>Students write 1-6.</a:t>
            </a:r>
          </a:p>
          <a:p>
            <a:pPr marL="228600" indent="-228600">
              <a:buAutoNum type="arabicPeriod"/>
            </a:pPr>
            <a:r>
              <a:rPr lang="en-US" b="0"/>
              <a:t>Students</a:t>
            </a:r>
            <a:r>
              <a:rPr lang="en-US" b="0" baseline="0"/>
              <a:t> write the correct noun for each sentence, depending on the form of the adjective</a:t>
            </a:r>
          </a:p>
          <a:p>
            <a:pPr marL="228600" indent="-228600">
              <a:buAutoNum type="arabicPeriod"/>
            </a:pPr>
            <a:r>
              <a:rPr lang="en-US" b="0" baseline="0"/>
              <a:t>Students also write whether the sentence is in the present (</a:t>
            </a:r>
            <a:r>
              <a:rPr lang="en-US" b="0" baseline="0" err="1"/>
              <a:t>presente</a:t>
            </a:r>
            <a:r>
              <a:rPr lang="en-US" b="0" baseline="0"/>
              <a:t>) or past (</a:t>
            </a:r>
            <a:r>
              <a:rPr lang="en-US" b="0" baseline="0" err="1"/>
              <a:t>pasado</a:t>
            </a:r>
            <a:r>
              <a:rPr lang="en-US" b="0" baseline="0"/>
              <a:t>).</a:t>
            </a:r>
          </a:p>
          <a:p>
            <a:pPr marL="228600" indent="-228600">
              <a:buAutoNum type="arabicPeriod"/>
            </a:pPr>
            <a:r>
              <a:rPr lang="en-US" b="0" baseline="0"/>
              <a:t>The teacher elicits English translations of the sentences during feedback to check understanding of vocabulary.</a:t>
            </a:r>
          </a:p>
          <a:p>
            <a:pPr marL="0" indent="0">
              <a:buNone/>
            </a:pPr>
            <a:endParaRPr lang="en-US" b="0" baseline="0"/>
          </a:p>
          <a:p>
            <a:pPr marL="0" indent="0">
              <a:buNone/>
            </a:pPr>
            <a:r>
              <a:rPr lang="en-US" b="1" baseline="0"/>
              <a:t>Notes: </a:t>
            </a:r>
          </a:p>
          <a:p>
            <a:pPr marL="228600" indent="-228600">
              <a:buAutoNum type="arabicPeriod"/>
            </a:pPr>
            <a:r>
              <a:rPr lang="en-US" b="0" baseline="0"/>
              <a:t>Depending on the ability of the group, the two parts of the activity could be completed individually or at the same time.</a:t>
            </a:r>
          </a:p>
          <a:p>
            <a:pPr marL="228600" indent="-228600">
              <a:buAutoNum type="arabicPeriod"/>
            </a:pPr>
            <a:r>
              <a:rPr lang="en-US" b="0" baseline="0"/>
              <a:t>If students don’t remember the gender of the noun, this can be given or elicited from a fellow student. Recalling the gender of the nouns is not the main aim of the activity.</a:t>
            </a:r>
          </a:p>
          <a:p>
            <a:pPr marL="228600" indent="-228600">
              <a:buAutoNum type="arabicPeriod"/>
            </a:pPr>
            <a:r>
              <a:rPr lang="en-US" b="0"/>
              <a:t>Definite articles are obscured since this could otherwise</a:t>
            </a:r>
            <a:r>
              <a:rPr lang="en-US" b="0" baseline="0"/>
              <a:t> be used to decide on the noun, without reference to the form of the adjective.</a:t>
            </a:r>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64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8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a:t>
            </a:r>
            <a:r>
              <a:rPr lang="en-US" b="1"/>
              <a:t> </a:t>
            </a:r>
            <a:r>
              <a:rPr lang="en-GB" sz="1200" kern="1200">
                <a:solidFill>
                  <a:schemeClr val="tx1"/>
                </a:solidFill>
                <a:effectLst/>
                <a:latin typeface="+mn-lt"/>
                <a:ea typeface="+mn-ea"/>
                <a:cs typeface="+mn-cs"/>
              </a:rPr>
              <a:t>raise awareness of the position of the adjectives in relation to nouns; to accurately</a:t>
            </a:r>
            <a:r>
              <a:rPr lang="en-GB" sz="1200" kern="1200" baseline="0">
                <a:solidFill>
                  <a:schemeClr val="tx1"/>
                </a:solidFill>
                <a:effectLst/>
                <a:latin typeface="+mn-lt"/>
                <a:ea typeface="+mn-ea"/>
                <a:cs typeface="+mn-cs"/>
              </a:rPr>
              <a:t> translate these pairs of nouns and adjectives into English</a:t>
            </a:r>
            <a:endParaRPr lang="en-US" b="1"/>
          </a:p>
          <a:p>
            <a:endParaRPr lang="en-US" b="1"/>
          </a:p>
          <a:p>
            <a:r>
              <a:rPr lang="en-US" b="1"/>
              <a:t>Procedure:</a:t>
            </a:r>
          </a:p>
          <a:p>
            <a:r>
              <a:rPr lang="en-US" b="0"/>
              <a:t>1. Click</a:t>
            </a:r>
            <a:r>
              <a:rPr lang="en-US" b="0" baseline="0"/>
              <a:t> the number trigger to play the audio</a:t>
            </a:r>
            <a:endParaRPr lang="en-US" b="0"/>
          </a:p>
          <a:p>
            <a:r>
              <a:rPr lang="en-US" b="0"/>
              <a:t>2. </a:t>
            </a:r>
            <a:r>
              <a:rPr lang="en-GB" sz="1200" kern="1200">
                <a:solidFill>
                  <a:schemeClr val="tx1"/>
                </a:solidFill>
                <a:effectLst/>
                <a:latin typeface="+mn-lt"/>
                <a:ea typeface="+mn-ea"/>
                <a:cs typeface="+mn-cs"/>
              </a:rPr>
              <a:t>Students listen to a sentences that either have pre or post-nominal adjectives and decide whether</a:t>
            </a:r>
          </a:p>
          <a:p>
            <a:r>
              <a:rPr lang="en-GB" sz="1200" kern="1200">
                <a:solidFill>
                  <a:schemeClr val="tx1"/>
                </a:solidFill>
                <a:effectLst/>
                <a:latin typeface="+mn-lt"/>
                <a:ea typeface="+mn-ea"/>
                <a:cs typeface="+mn-cs"/>
              </a:rPr>
              <a:t>a) adjective comes before noun</a:t>
            </a:r>
          </a:p>
          <a:p>
            <a:r>
              <a:rPr lang="en-GB" sz="1200" kern="1200">
                <a:solidFill>
                  <a:schemeClr val="tx1"/>
                </a:solidFill>
                <a:effectLst/>
                <a:latin typeface="+mn-lt"/>
                <a:ea typeface="+mn-ea"/>
                <a:cs typeface="+mn-cs"/>
              </a:rPr>
              <a:t>b) adjective comes after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3. Students </a:t>
            </a:r>
            <a:r>
              <a:rPr lang="en-GB" sz="1200" b="0" kern="1200">
                <a:solidFill>
                  <a:schemeClr val="tx1"/>
                </a:solidFill>
                <a:effectLst/>
                <a:latin typeface="+mn-lt"/>
                <a:ea typeface="+mn-ea"/>
                <a:cs typeface="+mn-cs"/>
              </a:rPr>
              <a:t>t</a:t>
            </a:r>
            <a:r>
              <a:rPr lang="en-GB" sz="1200" kern="1200">
                <a:solidFill>
                  <a:schemeClr val="tx1"/>
                </a:solidFill>
                <a:effectLst/>
                <a:latin typeface="+mn-lt"/>
                <a:ea typeface="+mn-ea"/>
                <a:cs typeface="+mn-cs"/>
              </a:rPr>
              <a:t>hen write the English for the adjective and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Note: </a:t>
            </a:r>
            <a:r>
              <a:rPr lang="en-GB" sz="1200" kern="1200">
                <a:solidFill>
                  <a:schemeClr val="tx1"/>
                </a:solidFill>
                <a:effectLst/>
                <a:latin typeface="+mn-lt"/>
                <a:ea typeface="+mn-ea"/>
                <a:cs typeface="+mn-cs"/>
              </a:rPr>
              <a:t>Higher ability groups could write the whole sentence, if appropriate,</a:t>
            </a:r>
            <a:r>
              <a:rPr lang="en-GB" sz="1200" kern="1200" baseline="0">
                <a:solidFill>
                  <a:schemeClr val="tx1"/>
                </a:solidFill>
                <a:effectLst/>
                <a:latin typeface="+mn-lt"/>
                <a:ea typeface="+mn-ea"/>
                <a:cs typeface="+mn-cs"/>
              </a:rPr>
              <a:t> to </a:t>
            </a:r>
            <a:r>
              <a:rPr lang="en-GB" sz="1200" kern="1200">
                <a:solidFill>
                  <a:schemeClr val="tx1"/>
                </a:solidFill>
                <a:effectLst/>
                <a:latin typeface="+mn-lt"/>
                <a:ea typeface="+mn-ea"/>
                <a:cs typeface="+mn-cs"/>
              </a:rPr>
              <a:t>further practise the verb inflections</a:t>
            </a:r>
            <a:r>
              <a:rPr lang="en-GB" sz="1200" kern="1200" baseline="0">
                <a:solidFill>
                  <a:schemeClr val="tx1"/>
                </a:solidFill>
                <a:effectLst/>
                <a:latin typeface="+mn-lt"/>
                <a:ea typeface="+mn-ea"/>
                <a:cs typeface="+mn-cs"/>
              </a:rPr>
              <a:t> (-o and –í).</a:t>
            </a:r>
            <a:endParaRPr lang="en-GB" sz="1200">
              <a:solidFill>
                <a:schemeClr val="accent5">
                  <a:lumMod val="50000"/>
                </a:schemeClr>
              </a:solidFill>
            </a:endParaRPr>
          </a:p>
          <a:p>
            <a:endParaRPr lang="en-US" b="0"/>
          </a:p>
          <a:p>
            <a:r>
              <a:rPr lang="en-US" b="1"/>
              <a:t>Transcript:</a:t>
            </a:r>
            <a:endParaRPr lang="en-GB" sz="120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err="1">
                <a:solidFill>
                  <a:schemeClr val="accent5">
                    <a:lumMod val="50000"/>
                  </a:schemeClr>
                </a:solidFill>
              </a:rPr>
              <a:t>Descibí</a:t>
            </a:r>
            <a:r>
              <a:rPr lang="en-GB" sz="1200">
                <a:solidFill>
                  <a:schemeClr val="accent5">
                    <a:lumMod val="50000"/>
                  </a:schemeClr>
                </a:solidFill>
              </a:rPr>
              <a:t> la última</a:t>
            </a:r>
            <a:r>
              <a:rPr lang="en-GB" sz="1200" baseline="0">
                <a:solidFill>
                  <a:schemeClr val="accent5">
                    <a:lumMod val="50000"/>
                  </a:schemeClr>
                </a:solidFill>
              </a:rPr>
              <a:t> clase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err="1">
                <a:solidFill>
                  <a:schemeClr val="accent5">
                    <a:lumMod val="50000"/>
                  </a:schemeClr>
                </a:solidFill>
              </a:rPr>
              <a:t>Aprendí</a:t>
            </a:r>
            <a:r>
              <a:rPr lang="en-GB" sz="1200">
                <a:solidFill>
                  <a:schemeClr val="accent5">
                    <a:lumMod val="50000"/>
                  </a:schemeClr>
                </a:solidFill>
              </a:rPr>
              <a:t> </a:t>
            </a:r>
            <a:r>
              <a:rPr lang="en-GB" sz="1200" err="1">
                <a:solidFill>
                  <a:schemeClr val="accent5">
                    <a:lumMod val="50000"/>
                  </a:schemeClr>
                </a:solidFill>
              </a:rPr>
              <a:t>sobre</a:t>
            </a:r>
            <a:r>
              <a:rPr lang="en-GB" sz="1200">
                <a:solidFill>
                  <a:schemeClr val="accent5">
                    <a:lumMod val="50000"/>
                  </a:schemeClr>
                </a:solidFill>
              </a:rPr>
              <a:t> el</a:t>
            </a:r>
            <a:r>
              <a:rPr lang="en-GB" sz="1200" baseline="0">
                <a:solidFill>
                  <a:schemeClr val="accent5">
                    <a:lumMod val="50000"/>
                  </a:schemeClr>
                </a:solidFill>
              </a:rPr>
              <a:t> </a:t>
            </a:r>
            <a:r>
              <a:rPr lang="en-GB" sz="1200" baseline="0" err="1">
                <a:solidFill>
                  <a:schemeClr val="accent5">
                    <a:lumMod val="50000"/>
                  </a:schemeClr>
                </a:solidFill>
              </a:rPr>
              <a:t>autor</a:t>
            </a:r>
            <a:r>
              <a:rPr lang="en-GB" sz="1200" baseline="0">
                <a:solidFill>
                  <a:schemeClr val="accent5">
                    <a:lumMod val="50000"/>
                  </a:schemeClr>
                </a:solidFill>
              </a:rPr>
              <a:t> </a:t>
            </a:r>
            <a:r>
              <a:rPr lang="en-GB" sz="1200" baseline="0" err="1">
                <a:solidFill>
                  <a:schemeClr val="accent5">
                    <a:lumMod val="50000"/>
                  </a:schemeClr>
                </a:solidFill>
              </a:rPr>
              <a:t>famoso</a:t>
            </a:r>
            <a:r>
              <a:rPr lang="en-GB" sz="1200" baseline="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err="1">
                <a:solidFill>
                  <a:schemeClr val="accent5">
                    <a:lumMod val="50000"/>
                  </a:schemeClr>
                </a:solidFill>
              </a:rPr>
              <a:t>Recibo</a:t>
            </a:r>
            <a:r>
              <a:rPr lang="en-GB" sz="1200">
                <a:solidFill>
                  <a:schemeClr val="accent5">
                    <a:lumMod val="50000"/>
                  </a:schemeClr>
                </a:solidFill>
              </a:rPr>
              <a:t> mi</a:t>
            </a:r>
            <a:r>
              <a:rPr lang="en-GB" sz="1200" baseline="0">
                <a:solidFill>
                  <a:schemeClr val="accent5">
                    <a:lumMod val="50000"/>
                  </a:schemeClr>
                </a:solidFill>
              </a:rPr>
              <a:t> </a:t>
            </a:r>
            <a:r>
              <a:rPr lang="en-GB" sz="1200" baseline="0" err="1">
                <a:solidFill>
                  <a:schemeClr val="accent5">
                    <a:lumMod val="50000"/>
                  </a:schemeClr>
                </a:solidFill>
              </a:rPr>
              <a:t>propio</a:t>
            </a:r>
            <a:r>
              <a:rPr lang="en-GB" sz="1200" baseline="0">
                <a:solidFill>
                  <a:schemeClr val="accent5">
                    <a:lumMod val="50000"/>
                  </a:schemeClr>
                </a:solidFill>
              </a:rPr>
              <a:t> </a:t>
            </a:r>
            <a:r>
              <a:rPr lang="en-GB" sz="1200" err="1">
                <a:solidFill>
                  <a:schemeClr val="accent5">
                    <a:lumMod val="50000"/>
                  </a:schemeClr>
                </a:solidFill>
              </a:rPr>
              <a:t>móvil</a:t>
            </a:r>
            <a:r>
              <a:rPr lang="en-GB" sz="120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a:solidFill>
                  <a:schemeClr val="accent5">
                    <a:lumMod val="50000"/>
                  </a:schemeClr>
                </a:solidFill>
              </a:rPr>
              <a:t>Elijo</a:t>
            </a:r>
            <a:r>
              <a:rPr lang="en-GB" sz="1200" baseline="0">
                <a:solidFill>
                  <a:schemeClr val="accent5">
                    <a:lumMod val="50000"/>
                  </a:schemeClr>
                </a:solidFill>
              </a:rPr>
              <a:t> la</a:t>
            </a:r>
            <a:r>
              <a:rPr lang="en-GB" sz="1200">
                <a:solidFill>
                  <a:schemeClr val="accent5">
                    <a:lumMod val="50000"/>
                  </a:schemeClr>
                </a:solidFill>
              </a:rPr>
              <a:t> </a:t>
            </a:r>
            <a:r>
              <a:rPr lang="en-GB" sz="1200" err="1">
                <a:solidFill>
                  <a:schemeClr val="accent5">
                    <a:lumMod val="50000"/>
                  </a:schemeClr>
                </a:solidFill>
              </a:rPr>
              <a:t>primera</a:t>
            </a:r>
            <a:r>
              <a:rPr lang="en-GB" sz="1200">
                <a:solidFill>
                  <a:schemeClr val="accent5">
                    <a:lumMod val="50000"/>
                  </a:schemeClr>
                </a:solidFill>
              </a:rPr>
              <a:t> </a:t>
            </a:r>
            <a:r>
              <a:rPr lang="en-GB" sz="1200" err="1">
                <a:solidFill>
                  <a:schemeClr val="accent5">
                    <a:lumMod val="50000"/>
                  </a:schemeClr>
                </a:solidFill>
              </a:rPr>
              <a:t>actividad</a:t>
            </a:r>
            <a:r>
              <a:rPr lang="en-GB" sz="1200">
                <a:solidFill>
                  <a:schemeClr val="accent5">
                    <a:lumMod val="50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err="1">
                <a:solidFill>
                  <a:schemeClr val="accent5">
                    <a:lumMod val="50000"/>
                  </a:schemeClr>
                </a:solidFill>
              </a:rPr>
              <a:t>Escribí</a:t>
            </a:r>
            <a:r>
              <a:rPr lang="en-GB" sz="1200" baseline="0">
                <a:solidFill>
                  <a:schemeClr val="accent5">
                    <a:lumMod val="50000"/>
                  </a:schemeClr>
                </a:solidFill>
              </a:rPr>
              <a:t> en inglés el </a:t>
            </a:r>
            <a:r>
              <a:rPr lang="en-GB" sz="1200" baseline="0" err="1">
                <a:solidFill>
                  <a:schemeClr val="accent5">
                    <a:lumMod val="50000"/>
                  </a:schemeClr>
                </a:solidFill>
              </a:rPr>
              <a:t>diálogo</a:t>
            </a:r>
            <a:r>
              <a:rPr lang="en-GB" sz="1200" baseline="0">
                <a:solidFill>
                  <a:schemeClr val="accent5">
                    <a:lumMod val="50000"/>
                  </a:schemeClr>
                </a:solidFill>
              </a:rPr>
              <a:t> </a:t>
            </a:r>
            <a:r>
              <a:rPr lang="en-GB" sz="1200" baseline="0" err="1">
                <a:solidFill>
                  <a:schemeClr val="accent5">
                    <a:lumMod val="50000"/>
                  </a:schemeClr>
                </a:solidFill>
              </a:rPr>
              <a:t>interesante</a:t>
            </a:r>
            <a:r>
              <a:rPr lang="en-GB" sz="1200" baseline="0">
                <a:solidFill>
                  <a:schemeClr val="accent5">
                    <a:lumMod val="50000"/>
                  </a:schemeClr>
                </a:solidFill>
              </a:rPr>
              <a:t>.</a:t>
            </a:r>
            <a:endParaRPr lang="en-GB" sz="120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err="1">
                <a:solidFill>
                  <a:schemeClr val="accent5">
                    <a:lumMod val="50000"/>
                  </a:schemeClr>
                </a:solidFill>
              </a:rPr>
              <a:t>Imprimo</a:t>
            </a:r>
            <a:r>
              <a:rPr lang="en-GB" sz="1200">
                <a:solidFill>
                  <a:schemeClr val="accent5">
                    <a:lumMod val="50000"/>
                  </a:schemeClr>
                </a:solidFill>
              </a:rPr>
              <a:t> el </a:t>
            </a:r>
            <a:r>
              <a:rPr lang="en-GB" sz="1200" baseline="0" err="1">
                <a:solidFill>
                  <a:schemeClr val="accent5">
                    <a:lumMod val="50000"/>
                  </a:schemeClr>
                </a:solidFill>
              </a:rPr>
              <a:t>mensaje</a:t>
            </a:r>
            <a:r>
              <a:rPr lang="en-GB" sz="1200" baseline="0">
                <a:solidFill>
                  <a:schemeClr val="accent5">
                    <a:lumMod val="50000"/>
                  </a:schemeClr>
                </a:solidFill>
              </a:rPr>
              <a:t> largo.</a:t>
            </a:r>
            <a:endParaRPr lang="en-GB" sz="1200">
              <a:solidFill>
                <a:schemeClr val="accent5">
                  <a:lumMod val="50000"/>
                </a:schemeClr>
              </a:solidFill>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a:solidFill>
                <a:schemeClr val="accent5">
                  <a:lumMod val="50000"/>
                </a:schemeClr>
              </a:solidFill>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389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10 minutes</a:t>
            </a:r>
          </a:p>
          <a:p>
            <a:endParaRPr lang="en-US" b="1"/>
          </a:p>
          <a:p>
            <a:r>
              <a:rPr lang="en-US" b="1"/>
              <a:t>Aim: </a:t>
            </a:r>
            <a:r>
              <a:rPr lang="en-US" b="0"/>
              <a:t>to</a:t>
            </a:r>
            <a:r>
              <a:rPr lang="en-US" b="0" baseline="0"/>
              <a:t> bring the two features practised across the two lessons together in written production</a:t>
            </a:r>
          </a:p>
          <a:p>
            <a:pPr marL="228600" indent="-228600">
              <a:buAutoNum type="arabicParenR"/>
            </a:pPr>
            <a:r>
              <a:rPr lang="en-US" b="0" baseline="0"/>
              <a:t>first person singular present (-o) and preterite (-í) of –er/-ir verbs </a:t>
            </a:r>
          </a:p>
          <a:p>
            <a:pPr marL="228600" indent="-228600">
              <a:buAutoNum type="arabicParenR"/>
            </a:pPr>
            <a:r>
              <a:rPr lang="en-US" b="0" baseline="0"/>
              <a:t>prenominal vs post-nominal adjectives</a:t>
            </a:r>
            <a:endParaRPr lang="en-US" b="1"/>
          </a:p>
          <a:p>
            <a:endParaRPr lang="en-US" b="1"/>
          </a:p>
          <a:p>
            <a:r>
              <a:rPr lang="en-US" b="1"/>
              <a:t>Procedure:</a:t>
            </a:r>
          </a:p>
          <a:p>
            <a:r>
              <a:rPr lang="en-US" b="0"/>
              <a:t>1. Students write the sentence in Spanish</a:t>
            </a:r>
          </a:p>
          <a:p>
            <a:r>
              <a:rPr lang="en-US" b="0"/>
              <a:t>2. The English</a:t>
            </a:r>
            <a:r>
              <a:rPr lang="en-US" b="0" baseline="0"/>
              <a:t> is revealed on a mouse click.</a:t>
            </a:r>
          </a:p>
          <a:p>
            <a:endParaRPr lang="en-US" b="0" baseline="0"/>
          </a:p>
          <a:p>
            <a:r>
              <a:rPr lang="en-US" b="1" baseline="0"/>
              <a:t>Vocabulary from revisited sets:</a:t>
            </a:r>
          </a:p>
          <a:p>
            <a:r>
              <a:rPr lang="en-US" b="1" baseline="0"/>
              <a:t>7.3.2.6: </a:t>
            </a:r>
            <a:r>
              <a:rPr lang="en-US" b="0" baseline="0" err="1"/>
              <a:t>dormir</a:t>
            </a:r>
            <a:r>
              <a:rPr lang="en-US" b="0" baseline="0"/>
              <a:t> [403]; </a:t>
            </a:r>
            <a:r>
              <a:rPr lang="en-US" b="0" baseline="0" err="1"/>
              <a:t>cenar</a:t>
            </a:r>
            <a:r>
              <a:rPr lang="en-US" b="0" baseline="0"/>
              <a:t> [3087]</a:t>
            </a:r>
            <a:endParaRPr lang="en-US" b="0"/>
          </a:p>
          <a:p>
            <a:endParaRPr lang="en-US" b="0"/>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978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https://rachelhawkes.com/LDPresources/Yr8Spanish/Spanish_Y8_Term1ii_Wk2_audio_HW_sheet_answers.docx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r>
              <a:rPr lang="en-US" sz="1200" dirty="0">
                <a:effectLst/>
                <a:latin typeface="Calibri" panose="020F0502020204030204" pitchFamily="34" charset="0"/>
                <a:ea typeface="Calibri" panose="020F0502020204030204" pitchFamily="34" charset="0"/>
                <a:cs typeface="Times New Roman" panose="02020603050405020304" pitchFamily="18" charset="0"/>
              </a:rPr>
              <a:t>Gaming Grammar mini-game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person in the present &amp; past tense in the ‘Verb agreement (past)’ menu</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practises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aspects of this week’s lessons.</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Aim: </a:t>
            </a:r>
            <a:r>
              <a:rPr lang="en-US" b="0"/>
              <a:t>to revisit subject pronouns (as per the SoW vocabulary revisiting cycle</a:t>
            </a:r>
            <a:r>
              <a:rPr lang="en-GB" sz="1200" b="0" i="0" u="none" strike="noStrike" kern="1200" cap="none" baseline="0">
                <a:solidFill>
                  <a:schemeClr val="tx1"/>
                </a:solidFill>
                <a:effectLst/>
                <a:latin typeface="+mn-lt"/>
                <a:ea typeface="+mn-ea"/>
                <a:cs typeface="Calibri"/>
                <a:sym typeface="Calibri"/>
              </a:rPr>
              <a:t>)</a:t>
            </a:r>
            <a:r>
              <a:rPr lang="en-US" b="0"/>
              <a:t>, challenging students to recall the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Procedure:</a:t>
            </a:r>
          </a:p>
          <a:p>
            <a:r>
              <a:rPr lang="en-US" b="0"/>
              <a:t>1. Students offer answers orally or write the Spanish down</a:t>
            </a:r>
          </a:p>
          <a:p>
            <a:r>
              <a:rPr lang="en-US" b="0"/>
              <a:t>2. The Spanish is revealed by clicking on the text</a:t>
            </a:r>
            <a:r>
              <a:rPr lang="en-US" b="0" baseline="0"/>
              <a:t> box</a:t>
            </a:r>
            <a:r>
              <a:rPr lang="en-US" b="0"/>
              <a:t>. Answers can be volunteered in any order.</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Words from revisited vocabulary sets</a:t>
            </a:r>
            <a:br>
              <a:rPr lang="en-GB" baseline="0"/>
            </a:br>
            <a:r>
              <a:rPr lang="es-419" sz="1200" b="1" kern="1200">
                <a:solidFill>
                  <a:schemeClr val="tx1"/>
                </a:solidFill>
                <a:effectLst/>
                <a:latin typeface="+mn-lt"/>
                <a:ea typeface="+mn-ea"/>
                <a:cs typeface="+mn-cs"/>
              </a:rPr>
              <a:t>8.1.1.5: </a:t>
            </a:r>
            <a:r>
              <a:rPr lang="es-419" sz="1200" kern="1200">
                <a:solidFill>
                  <a:schemeClr val="tx1"/>
                </a:solidFill>
                <a:effectLst/>
                <a:latin typeface="+mn-lt"/>
                <a:ea typeface="+mn-ea"/>
                <a:cs typeface="+mn-cs"/>
              </a:rPr>
              <a:t>yo [28]; tú [184] él [9]; ella [72]; nosotros/as [164]; ellos/as [9-él];</a:t>
            </a:r>
            <a:r>
              <a:rPr lang="es-419" sz="1200" kern="1200" baseline="0">
                <a:solidFill>
                  <a:schemeClr val="tx1"/>
                </a:solidFill>
                <a:effectLst/>
                <a:latin typeface="+mn-lt"/>
                <a:ea typeface="+mn-ea"/>
                <a:cs typeface="+mn-cs"/>
              </a:rPr>
              <a:t> mientras [127]; mientras que [mientras-127]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86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 </a:t>
            </a:r>
            <a:r>
              <a:rPr lang="en-US" b="0"/>
              <a:t>2 minutes</a:t>
            </a:r>
          </a:p>
          <a:p>
            <a:endParaRPr lang="en-US" b="0"/>
          </a:p>
          <a:p>
            <a:r>
              <a:rPr lang="en-GB" sz="1200" kern="1200">
                <a:solidFill>
                  <a:schemeClr val="tx1"/>
                </a:solidFill>
                <a:effectLst/>
                <a:latin typeface="+mn-lt"/>
                <a:ea typeface="+mn-ea"/>
                <a:cs typeface="+mn-cs"/>
              </a:rPr>
              <a:t>Revision slide to elicit the rules on 1</a:t>
            </a:r>
            <a:r>
              <a:rPr lang="en-GB" sz="1200" kern="1200" baseline="30000">
                <a:solidFill>
                  <a:schemeClr val="tx1"/>
                </a:solidFill>
                <a:effectLst/>
                <a:latin typeface="+mn-lt"/>
                <a:ea typeface="+mn-ea"/>
                <a:cs typeface="+mn-cs"/>
              </a:rPr>
              <a:t>st</a:t>
            </a:r>
            <a:r>
              <a:rPr lang="en-GB" sz="1200" kern="1200">
                <a:solidFill>
                  <a:schemeClr val="tx1"/>
                </a:solidFill>
                <a:effectLst/>
                <a:latin typeface="+mn-lt"/>
                <a:ea typeface="+mn-ea"/>
                <a:cs typeface="+mn-cs"/>
              </a:rPr>
              <a:t> person singular present for –er/–ir verbs (-o) and introduce the 1</a:t>
            </a:r>
            <a:r>
              <a:rPr lang="en-GB" sz="1200" kern="1200" baseline="30000">
                <a:solidFill>
                  <a:schemeClr val="tx1"/>
                </a:solidFill>
                <a:effectLst/>
                <a:latin typeface="+mn-lt"/>
                <a:ea typeface="+mn-ea"/>
                <a:cs typeface="+mn-cs"/>
              </a:rPr>
              <a:t>st</a:t>
            </a:r>
            <a:r>
              <a:rPr lang="en-GB" sz="1200" kern="1200">
                <a:solidFill>
                  <a:schemeClr val="tx1"/>
                </a:solidFill>
                <a:effectLst/>
                <a:latin typeface="+mn-lt"/>
                <a:ea typeface="+mn-ea"/>
                <a:cs typeface="+mn-cs"/>
              </a:rPr>
              <a:t> person singular</a:t>
            </a:r>
            <a:r>
              <a:rPr lang="en-GB" sz="1200" kern="1200" baseline="0">
                <a:solidFill>
                  <a:schemeClr val="tx1"/>
                </a:solidFill>
                <a:effectLst/>
                <a:latin typeface="+mn-lt"/>
                <a:ea typeface="+mn-ea"/>
                <a:cs typeface="+mn-cs"/>
              </a:rPr>
              <a:t> preterite </a:t>
            </a:r>
            <a:r>
              <a:rPr lang="en-GB" sz="1200" kern="1200">
                <a:solidFill>
                  <a:schemeClr val="tx1"/>
                </a:solidFill>
                <a:effectLst/>
                <a:latin typeface="+mn-lt"/>
                <a:ea typeface="+mn-ea"/>
                <a:cs typeface="+mn-cs"/>
              </a:rPr>
              <a:t>(-í) for completed actions in past. </a:t>
            </a:r>
          </a:p>
          <a:p>
            <a:r>
              <a:rPr lang="en-GB" sz="1200" b="0" kern="1200">
                <a:solidFill>
                  <a:schemeClr val="tx1"/>
                </a:solidFill>
                <a:effectLst/>
                <a:latin typeface="+mn-lt"/>
                <a:ea typeface="+mn-ea"/>
                <a:cs typeface="+mn-cs"/>
              </a:rPr>
              <a:t>Click on the</a:t>
            </a:r>
            <a:r>
              <a:rPr lang="en-GB" sz="1200" b="0" kern="1200" baseline="0">
                <a:solidFill>
                  <a:schemeClr val="tx1"/>
                </a:solidFill>
                <a:effectLst/>
                <a:latin typeface="+mn-lt"/>
                <a:ea typeface="+mn-ea"/>
                <a:cs typeface="+mn-cs"/>
              </a:rPr>
              <a:t> orange action buttons to hear a native speaker model the final syllable stress.</a:t>
            </a:r>
            <a:endParaRPr lang="en-GB"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8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a:t>Timing: </a:t>
            </a:r>
            <a:r>
              <a:rPr lang="en-GB" b="0" baseline="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to reinforce the 1</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st</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person singular form of ‘elegir’ in the present tense and present the 1</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st</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person singular form of the verb in the preterite (í).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Bring up the form ‘elijo’</a:t>
            </a:r>
            <a:r>
              <a:rPr kumimoji="0" lang="en-GB" sz="1200" b="0" i="1"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the SSC</a:t>
            </a: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[j] and the spelling changes in first person singular present tense.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Then bring up the English translation.  Emphasise the two meanings of choose and am choosing.</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Bring up the form ‘elegí’</a:t>
            </a:r>
            <a:r>
              <a:rPr kumimoji="0" lang="en-GB" sz="1200" b="0" i="1"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ea typeface="Calibri"/>
                <a:cs typeface="Calibri"/>
                <a:sym typeface="Calibri"/>
              </a:rPr>
              <a:t>gí</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004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first</a:t>
            </a:r>
            <a:r>
              <a:rPr lang="en-GB" baseline="0"/>
              <a:t> person singular present and </a:t>
            </a:r>
            <a:r>
              <a:rPr lang="en-GB" baseline="0" err="1"/>
              <a:t>preterite</a:t>
            </a:r>
            <a:r>
              <a:rPr lang="en-GB" baseline="0"/>
              <a:t> tense </a:t>
            </a:r>
            <a:r>
              <a:rPr lang="en-GB"/>
              <a:t>again.</a:t>
            </a:r>
            <a:endParaRPr/>
          </a:p>
          <a:p>
            <a:pPr marL="457200" marR="0" lvl="0" indent="-228600" algn="l" rtl="0">
              <a:lnSpc>
                <a:spcPct val="100000"/>
              </a:lnSpc>
              <a:spcBef>
                <a:spcPts val="0"/>
              </a:spcBef>
              <a:spcAft>
                <a:spcPts val="0"/>
              </a:spcAft>
              <a:buSzPts val="1400"/>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3788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Reinforce the present</a:t>
            </a:r>
            <a:r>
              <a:rPr lang="en-GB" baseline="0"/>
              <a:t> tense </a:t>
            </a:r>
            <a:r>
              <a:rPr lang="en-GB"/>
              <a:t>in a sentence. </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828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preterite</a:t>
            </a:r>
            <a:r>
              <a:rPr lang="en-GB" baseline="0"/>
              <a:t> tense </a:t>
            </a:r>
            <a:r>
              <a:rPr lang="en-GB"/>
              <a:t>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187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a:t>
            </a:r>
            <a:r>
              <a:rPr lang="en-US" b="0"/>
              <a:t>5</a:t>
            </a:r>
            <a:r>
              <a:rPr lang="en-US" b="0" baseline="0"/>
              <a:t> minutes</a:t>
            </a:r>
            <a:endParaRPr lang="en-US" b="0"/>
          </a:p>
          <a:p>
            <a:endParaRPr lang="en-US" b="1"/>
          </a:p>
          <a:p>
            <a:r>
              <a:rPr lang="en-US" b="1"/>
              <a:t>Aim: </a:t>
            </a:r>
            <a:r>
              <a:rPr lang="en-US" b="0" baseline="0"/>
              <a:t>to make the connection between the –er/–ir verb ending and the corresponding tense (-o for habitual actions in present; -í for completed actions in the past). </a:t>
            </a:r>
          </a:p>
          <a:p>
            <a:endParaRPr lang="en-US" b="1"/>
          </a:p>
          <a:p>
            <a:r>
              <a:rPr lang="en-US" b="1"/>
              <a:t>Procedure:</a:t>
            </a:r>
          </a:p>
          <a:p>
            <a:pPr marL="228600" indent="-228600">
              <a:buAutoNum type="arabicPeriod"/>
            </a:pPr>
            <a:r>
              <a:rPr lang="en-US" b="0"/>
              <a:t>Students draw a basic 2-column grid in their books, numbered 1-4, with headers ‘normalmente’</a:t>
            </a:r>
            <a:r>
              <a:rPr lang="en-US" b="0" baseline="0"/>
              <a:t> and ‘la última clase’.</a:t>
            </a:r>
          </a:p>
          <a:p>
            <a:pPr marL="228600" indent="-228600">
              <a:buAutoNum type="arabicPeriod"/>
            </a:pPr>
            <a:r>
              <a:rPr lang="en-US" b="0" baseline="0"/>
              <a:t>Teacher checks understanding of the meaning of the column headers. All language in these headers has been previously taught.</a:t>
            </a:r>
            <a:endParaRPr lang="en-US" b="0"/>
          </a:p>
          <a:p>
            <a:pPr marL="228600" indent="-228600">
              <a:buAutoNum type="arabicPeriod"/>
            </a:pPr>
            <a:r>
              <a:rPr lang="en-US" b="0"/>
              <a:t>Students</a:t>
            </a:r>
            <a:r>
              <a:rPr lang="en-US" b="0" baseline="0"/>
              <a:t> read the sentences and complete the table in English, making sure to write the correct action in the correct column. This makes attention to the meaning of the vocabulary task-essential.</a:t>
            </a:r>
          </a:p>
          <a:p>
            <a:pPr marL="228600" indent="-228600">
              <a:buAutoNum type="arabicPeriod"/>
            </a:pPr>
            <a:endParaRPr lang="en-US" b="0" baseline="0"/>
          </a:p>
          <a:p>
            <a:pPr marL="0" indent="0">
              <a:buNone/>
            </a:pPr>
            <a:r>
              <a:rPr lang="en-US" b="1" baseline="0"/>
              <a:t>Revisited vocabulary</a:t>
            </a:r>
          </a:p>
          <a:p>
            <a:pPr marL="0" indent="0">
              <a:buNone/>
            </a:pPr>
            <a:r>
              <a:rPr lang="en-US" b="0" baseline="0"/>
              <a:t>8.1.1.5 mientras que [mientras-127]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401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26085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014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234070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a:t>Click icon to edit chart</a:t>
            </a:r>
          </a:p>
        </p:txBody>
      </p:sp>
    </p:spTree>
    <p:extLst>
      <p:ext uri="{BB962C8B-B14F-4D97-AF65-F5344CB8AC3E}">
        <p14:creationId xmlns:p14="http://schemas.microsoft.com/office/powerpoint/2010/main" val="1391022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3602108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a:t>8</a:t>
            </a:r>
          </a:p>
        </p:txBody>
      </p:sp>
    </p:spTree>
    <p:extLst>
      <p:ext uri="{BB962C8B-B14F-4D97-AF65-F5344CB8AC3E}">
        <p14:creationId xmlns:p14="http://schemas.microsoft.com/office/powerpoint/2010/main" val="2821492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97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92177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56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25039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5080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2523902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t>Click icon to edit table</a:t>
            </a:r>
          </a:p>
          <a:p>
            <a:endParaRPr lang="en-GB"/>
          </a:p>
        </p:txBody>
      </p:sp>
    </p:spTree>
    <p:extLst>
      <p:ext uri="{BB962C8B-B14F-4D97-AF65-F5344CB8AC3E}">
        <p14:creationId xmlns:p14="http://schemas.microsoft.com/office/powerpoint/2010/main" val="1501316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271614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68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07700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72769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audio" Target="../media/audio5.wav"/><Relationship Id="rId7" Type="http://schemas.openxmlformats.org/officeDocument/2006/relationships/audio" Target="../media/audio8.wav"/><Relationship Id="rId12"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audio" Target="../media/audio10.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audio" Target="../media/audio19.wav"/><Relationship Id="rId26" Type="http://schemas.openxmlformats.org/officeDocument/2006/relationships/audio" Target="../media/audio27.wav"/><Relationship Id="rId3" Type="http://schemas.openxmlformats.org/officeDocument/2006/relationships/image" Target="../media/image12.png"/><Relationship Id="rId21" Type="http://schemas.openxmlformats.org/officeDocument/2006/relationships/audio" Target="../media/audio22.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audio" Target="../media/audio18.wav"/><Relationship Id="rId25" Type="http://schemas.openxmlformats.org/officeDocument/2006/relationships/audio" Target="../media/audio26.wav"/><Relationship Id="rId2" Type="http://schemas.openxmlformats.org/officeDocument/2006/relationships/notesSlide" Target="../notesSlides/notesSlide17.xml"/><Relationship Id="rId16" Type="http://schemas.openxmlformats.org/officeDocument/2006/relationships/audio" Target="../media/audio17.wav"/><Relationship Id="rId20" Type="http://schemas.openxmlformats.org/officeDocument/2006/relationships/audio" Target="../media/audio21.wav"/><Relationship Id="rId29" Type="http://schemas.openxmlformats.org/officeDocument/2006/relationships/audio" Target="../media/audio28.wav"/><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audio" Target="../media/audio25.wav"/><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audio" Target="../media/audio24.wav"/><Relationship Id="rId28" Type="http://schemas.openxmlformats.org/officeDocument/2006/relationships/image" Target="../media/image26.jpeg"/><Relationship Id="rId10" Type="http://schemas.openxmlformats.org/officeDocument/2006/relationships/image" Target="../media/image19.png"/><Relationship Id="rId19" Type="http://schemas.openxmlformats.org/officeDocument/2006/relationships/audio" Target="../media/audio20.wav"/><Relationship Id="rId31"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audio" Target="../media/audio23.wav"/><Relationship Id="rId27" Type="http://schemas.openxmlformats.org/officeDocument/2006/relationships/image" Target="../media/image25.png"/><Relationship Id="rId30"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9.wav"/><Relationship Id="rId7" Type="http://schemas.openxmlformats.org/officeDocument/2006/relationships/audio" Target="../media/audio32.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31.wav"/><Relationship Id="rId11" Type="http://schemas.openxmlformats.org/officeDocument/2006/relationships/image" Target="../media/image11.png"/><Relationship Id="rId5" Type="http://schemas.openxmlformats.org/officeDocument/2006/relationships/audio" Target="../media/audio30.wav"/><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audio" Target="../media/audio34.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i_Wk2_audio_HW_sheet.docx" TargetMode="External"/><Relationship Id="rId4" Type="http://schemas.openxmlformats.org/officeDocument/2006/relationships/hyperlink" Target="https://www.rachelhawkes.com/LDPresources/Yr8Spanish/Spanish_Y8_Term1ii_Wk2_audio.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269587"/>
            <a:ext cx="4864546" cy="1483977"/>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noProof="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Week 1 - Lesson 15</a:t>
            </a:r>
            <a:br>
              <a:rPr lang="en-GB" sz="1600"/>
            </a:b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Amanda Izquierdo / Nick Avery / Jack Peacock</a:t>
            </a:r>
            <a:br>
              <a:rPr kumimoji="0" lang="en-GB" sz="1600" b="0" i="0" u="none" strike="noStrike" kern="1200" cap="none" spc="0" normalizeH="0" noProof="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a:ln>
                  <a:noFill/>
                </a:ln>
                <a:solidFill>
                  <a:prstClr val="white"/>
                </a:solidFill>
                <a:effectLst/>
                <a:uLnTx/>
                <a:uFillTx/>
                <a:latin typeface="Century Gothic" panose="020B0502020202020204" pitchFamily="34" charset="0"/>
                <a:ea typeface="+mj-ea"/>
                <a:cs typeface="+mj-cs"/>
              </a:rPr>
              <a:t>Artwork: Mark Davies</a:t>
            </a: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a:p>
            <a:pPr lvl="0">
              <a:defRPr/>
            </a:pPr>
            <a:r>
              <a:rPr lang="en-GB" sz="1600">
                <a:solidFill>
                  <a:prstClr val="white"/>
                </a:solidFill>
                <a:latin typeface="Century Gothic" panose="020B0502020202020204" pitchFamily="34" charset="0"/>
              </a:rPr>
              <a:t>Date updated: 09/11/23</a:t>
            </a:r>
            <a:endParaRPr kumimoji="0" lang="en-GB" sz="16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p:txBody>
      </p:sp>
      <p:sp>
        <p:nvSpPr>
          <p:cNvPr id="7" name="Subtitle 5">
            <a:extLst>
              <a:ext uri="{FF2B5EF4-FFF2-40B4-BE49-F238E27FC236}">
                <a16:creationId xmlns:a16="http://schemas.microsoft.com/office/drawing/2014/main" id="{DDFED1B0-8365-D84A-847E-1CD3FA337399}"/>
              </a:ext>
            </a:extLst>
          </p:cNvPr>
          <p:cNvSpPr>
            <a:spLocks noGrp="1"/>
          </p:cNvSpPr>
          <p:nvPr/>
        </p:nvSpPr>
        <p:spPr>
          <a:xfrm>
            <a:off x="405907" y="2432963"/>
            <a:ext cx="7997452" cy="12833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a:solidFill>
                  <a:schemeClr val="bg1"/>
                </a:solidFill>
              </a:rPr>
              <a:t>-er &amp; -</a:t>
            </a:r>
            <a:r>
              <a:rPr lang="en-US" sz="2400" err="1">
                <a:solidFill>
                  <a:schemeClr val="bg1"/>
                </a:solidFill>
              </a:rPr>
              <a:t>ir</a:t>
            </a:r>
            <a:r>
              <a:rPr lang="en-US" sz="2400">
                <a:solidFill>
                  <a:schemeClr val="bg1"/>
                </a:solidFill>
              </a:rPr>
              <a:t> verbs: 1st person singular </a:t>
            </a:r>
            <a:r>
              <a:rPr lang="en-US" sz="2400" err="1">
                <a:solidFill>
                  <a:schemeClr val="bg1"/>
                </a:solidFill>
              </a:rPr>
              <a:t>preterite</a:t>
            </a:r>
            <a:r>
              <a:rPr lang="en-US" sz="2400">
                <a:solidFill>
                  <a:schemeClr val="bg1"/>
                </a:solidFill>
              </a:rPr>
              <a:t> (-í)</a:t>
            </a:r>
          </a:p>
        </p:txBody>
      </p:sp>
      <p:sp>
        <p:nvSpPr>
          <p:cNvPr id="8" name="Subtitle 6">
            <a:extLst>
              <a:ext uri="{FF2B5EF4-FFF2-40B4-BE49-F238E27FC236}">
                <a16:creationId xmlns:a16="http://schemas.microsoft.com/office/drawing/2014/main" id="{ABC93937-5935-4FD6-909A-1159EB86D0C7}"/>
              </a:ext>
            </a:extLst>
          </p:cNvPr>
          <p:cNvSpPr txBox="1">
            <a:spLocks/>
          </p:cNvSpPr>
          <p:nvPr/>
        </p:nvSpPr>
        <p:spPr>
          <a:xfrm>
            <a:off x="405907" y="2914656"/>
            <a:ext cx="4715843" cy="571756"/>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400">
                <a:solidFill>
                  <a:prstClr val="white"/>
                </a:solidFill>
              </a:rPr>
              <a:t>final syllable stress [revisited]</a:t>
            </a:r>
            <a:endParaRPr kumimoji="0" lang="en-GB" sz="2400" b="0" i="0" u="none" strike="noStrike" kern="1200" cap="none" spc="0" normalizeH="0" baseline="0" noProof="0">
              <a:ln>
                <a:noFill/>
              </a:ln>
              <a:solidFill>
                <a:prstClr val="white"/>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a:ln>
                <a:noFill/>
              </a:ln>
              <a:solidFill>
                <a:srgbClr val="4472C4">
                  <a:lumMod val="50000"/>
                </a:srgbClr>
              </a:solidFill>
              <a:effectLst/>
              <a:uLnTx/>
              <a:uFillTx/>
            </a:endParaRPr>
          </a:p>
        </p:txBody>
      </p:sp>
      <p:sp>
        <p:nvSpPr>
          <p:cNvPr id="13" name="Text Placeholder 12">
            <a:extLst>
              <a:ext uri="{FF2B5EF4-FFF2-40B4-BE49-F238E27FC236}">
                <a16:creationId xmlns:a16="http://schemas.microsoft.com/office/drawing/2014/main" id="{4C6A936B-9E01-D9CB-92EC-5A267C46A703}"/>
              </a:ext>
            </a:extLst>
          </p:cNvPr>
          <p:cNvSpPr>
            <a:spLocks noGrp="1"/>
          </p:cNvSpPr>
          <p:nvPr>
            <p:ph type="body" sz="quarter" idx="14"/>
          </p:nvPr>
        </p:nvSpPr>
        <p:spPr>
          <a:xfrm>
            <a:off x="363537" y="1588413"/>
            <a:ext cx="8406389" cy="844550"/>
          </a:xfrm>
        </p:spPr>
        <p:txBody>
          <a:bodyPr>
            <a:normAutofit fontScale="92500" lnSpcReduction="10000"/>
          </a:bodyPr>
          <a:lstStyle/>
          <a:p>
            <a:r>
              <a:rPr lang="en-GB" sz="3200" b="1">
                <a:solidFill>
                  <a:prstClr val="white"/>
                </a:solidFill>
              </a:rPr>
              <a:t>Describing events in the past and present (At school) </a:t>
            </a:r>
            <a:endParaRPr lang="en-GB" sz="3200"/>
          </a:p>
        </p:txBody>
      </p:sp>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9029" cy="647577"/>
          </a:xfrm>
        </p:spPr>
        <p:txBody>
          <a:bodyPr>
            <a:normAutofit/>
          </a:bodyPr>
          <a:lstStyle/>
          <a:p>
            <a:r>
              <a:rPr lang="en-GB" sz="3600" b="1">
                <a:solidFill>
                  <a:schemeClr val="bg1"/>
                </a:solidFill>
              </a:rPr>
              <a:t>Fonética</a:t>
            </a:r>
          </a:p>
        </p:txBody>
      </p:sp>
      <p:sp>
        <p:nvSpPr>
          <p:cNvPr id="6" name="TextBox 5">
            <a:extLst>
              <a:ext uri="{FF2B5EF4-FFF2-40B4-BE49-F238E27FC236}">
                <a16:creationId xmlns:a16="http://schemas.microsoft.com/office/drawing/2014/main" id="{EF8CDABB-FE34-9B40-A7AC-9470E22856BF}"/>
              </a:ext>
            </a:extLst>
          </p:cNvPr>
          <p:cNvSpPr txBox="1"/>
          <p:nvPr/>
        </p:nvSpPr>
        <p:spPr>
          <a:xfrm>
            <a:off x="288892" y="1839317"/>
            <a:ext cx="111609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effectLst/>
                <a:uLnTx/>
                <a:uFillTx/>
                <a:latin typeface="Century Gothic" panose="020F0302020204030204"/>
              </a:rPr>
              <a:t>Remember,</a:t>
            </a:r>
            <a:r>
              <a:rPr kumimoji="0" lang="en-US" sz="2600" b="0" i="0" u="none" strike="noStrike" kern="1200" cap="none" spc="0" normalizeH="0" noProof="0">
                <a:ln>
                  <a:noFill/>
                </a:ln>
                <a:effectLst/>
                <a:uLnTx/>
                <a:uFillTx/>
                <a:latin typeface="Century Gothic" panose="020F0302020204030204"/>
              </a:rPr>
              <a:t> i</a:t>
            </a:r>
            <a:r>
              <a:rPr kumimoji="0" lang="en-GB" sz="2600" b="0"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f the final syllable is stressed and the word ends in </a:t>
            </a:r>
            <a:r>
              <a:rPr kumimoji="0" lang="en-GB" sz="2600" b="1"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a vowel or ‘n’ or ‘s’</a:t>
            </a:r>
            <a:r>
              <a:rPr kumimoji="0" lang="en-GB" sz="2600" b="0"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there </a:t>
            </a:r>
            <a:r>
              <a:rPr kumimoji="0" lang="en-GB" sz="2600"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is</a:t>
            </a:r>
            <a:r>
              <a:rPr kumimoji="0" lang="en-GB" sz="2600" b="0"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an accent on the final vowel.</a:t>
            </a:r>
            <a:endParaRPr kumimoji="0" lang="en-US" sz="2600" b="0" i="0" u="none" strike="noStrike" kern="1200" cap="none" spc="0" normalizeH="0" baseline="0" noProof="0">
              <a:ln>
                <a:noFill/>
              </a:ln>
              <a:effectLst/>
              <a:uLnTx/>
              <a:uFillTx/>
              <a:latin typeface="Century Gothic" panose="020F0302020204030204"/>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288892" y="1208949"/>
            <a:ext cx="11845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entury Gothic" panose="020F0302020204030204"/>
                <a:ea typeface="+mn-ea"/>
                <a:cs typeface="+mn-cs"/>
              </a:rPr>
              <a:t>Final Syllable Stress</a:t>
            </a:r>
            <a:endParaRPr kumimoji="0" lang="en-US" sz="2800" b="1" i="1" u="none" strike="noStrike" kern="1200" cap="none" spc="0" normalizeH="0" baseline="0" noProof="0">
              <a:ln>
                <a:noFill/>
              </a:ln>
              <a:effectLst/>
              <a:uLnTx/>
              <a:uFillTx/>
              <a:latin typeface="Century Gothic" panose="020F0302020204030204"/>
              <a:ea typeface="+mn-ea"/>
              <a:cs typeface="+mn-cs"/>
            </a:endParaRPr>
          </a:p>
        </p:txBody>
      </p:sp>
      <p:sp>
        <p:nvSpPr>
          <p:cNvPr id="9" name="TextBox 8"/>
          <p:cNvSpPr txBox="1"/>
          <p:nvPr/>
        </p:nvSpPr>
        <p:spPr>
          <a:xfrm>
            <a:off x="1447678" y="454049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F0302020204030204"/>
                <a:ea typeface="+mn-ea"/>
                <a:cs typeface="+mn-cs"/>
              </a:rPr>
              <a:t>caf</a:t>
            </a:r>
            <a:r>
              <a:rPr kumimoji="0" lang="en-GB" sz="3200" b="0" i="0" u="none" strike="noStrike" kern="1200" cap="none" spc="0" normalizeH="0" baseline="0" noProof="0">
                <a:ln>
                  <a:noFill/>
                </a:ln>
                <a:solidFill>
                  <a:srgbClr val="FF6600"/>
                </a:solidFill>
                <a:effectLst/>
                <a:uLnTx/>
                <a:uFillTx/>
                <a:latin typeface="Century Gothic" panose="020F0302020204030204"/>
                <a:ea typeface="+mn-ea"/>
                <a:cs typeface="+mn-cs"/>
              </a:rPr>
              <a:t>é</a:t>
            </a:r>
          </a:p>
        </p:txBody>
      </p:sp>
      <p:sp>
        <p:nvSpPr>
          <p:cNvPr id="10" name="TextBox 9"/>
          <p:cNvSpPr txBox="1"/>
          <p:nvPr/>
        </p:nvSpPr>
        <p:spPr>
          <a:xfrm>
            <a:off x="5046648" y="4540687"/>
            <a:ext cx="19392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err="1">
                <a:ln>
                  <a:noFill/>
                </a:ln>
                <a:effectLst/>
                <a:uLnTx/>
                <a:uFillTx/>
                <a:latin typeface="Century Gothic" panose="020F0302020204030204"/>
                <a:ea typeface="+mn-ea"/>
                <a:cs typeface="+mn-cs"/>
              </a:rPr>
              <a:t>tambi</a:t>
            </a:r>
            <a:r>
              <a:rPr lang="en-GB" sz="3200" err="1">
                <a:solidFill>
                  <a:srgbClr val="FF6600"/>
                </a:solidFill>
                <a:latin typeface="Century Gothic" panose="020F0302020204030204"/>
              </a:rPr>
              <a:t>é</a:t>
            </a:r>
            <a:r>
              <a:rPr lang="en-GB" sz="3200" err="1">
                <a:latin typeface="Century Gothic" panose="020F0302020204030204"/>
              </a:rPr>
              <a:t>n</a:t>
            </a:r>
            <a:endParaRPr kumimoji="0" lang="en-GB" sz="3200" b="0" i="0" u="none" strike="noStrike" kern="1200" cap="none" spc="0" normalizeH="0" baseline="0" noProof="0">
              <a:ln>
                <a:noFill/>
              </a:ln>
              <a:effectLst/>
              <a:uLnTx/>
              <a:uFillTx/>
              <a:latin typeface="Century Gothic" panose="020F0302020204030204"/>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0893"/>
          <a:stretch/>
        </p:blipFill>
        <p:spPr>
          <a:xfrm>
            <a:off x="1647519" y="3051066"/>
            <a:ext cx="1424243" cy="1181731"/>
          </a:xfrm>
          <a:prstGeom prst="rect">
            <a:avLst/>
          </a:prstGeom>
        </p:spPr>
      </p:pic>
      <p:sp>
        <p:nvSpPr>
          <p:cNvPr id="16" name="TextBox 15"/>
          <p:cNvSpPr txBox="1"/>
          <p:nvPr/>
        </p:nvSpPr>
        <p:spPr>
          <a:xfrm>
            <a:off x="9306009" y="454049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err="1">
                <a:ln>
                  <a:noFill/>
                </a:ln>
                <a:effectLst/>
                <a:uLnTx/>
                <a:uFillTx/>
                <a:latin typeface="Century Gothic" panose="020F0302020204030204"/>
                <a:ea typeface="+mn-ea"/>
                <a:cs typeface="+mn-cs"/>
              </a:rPr>
              <a:t>escrib</a:t>
            </a:r>
            <a:r>
              <a:rPr kumimoji="0" lang="en-GB" sz="3200" b="0" i="0" u="none" strike="noStrike" kern="1200" cap="none" spc="0" normalizeH="0" baseline="0" noProof="0" err="1">
                <a:ln>
                  <a:noFill/>
                </a:ln>
                <a:solidFill>
                  <a:schemeClr val="accent2"/>
                </a:solidFill>
                <a:effectLst/>
                <a:uLnTx/>
                <a:uFillTx/>
                <a:latin typeface="Century Gothic" panose="020F0302020204030204"/>
                <a:ea typeface="+mn-ea"/>
                <a:cs typeface="+mn-cs"/>
              </a:rPr>
              <a:t>í</a:t>
            </a:r>
            <a:endParaRPr kumimoji="0" lang="en-GB" sz="3200" b="0" i="0" u="none" strike="noStrike" kern="1200" cap="none" spc="0" normalizeH="0" baseline="0" noProof="0">
              <a:ln>
                <a:noFill/>
              </a:ln>
              <a:solidFill>
                <a:schemeClr val="accent2"/>
              </a:solidFill>
              <a:effectLst/>
              <a:uLnTx/>
              <a:uFillTx/>
              <a:latin typeface="Century Gothic" panose="020F0302020204030204"/>
              <a:ea typeface="+mn-ea"/>
              <a:cs typeface="+mn-cs"/>
            </a:endParaRPr>
          </a:p>
        </p:txBody>
      </p:sp>
      <p:grpSp>
        <p:nvGrpSpPr>
          <p:cNvPr id="19" name="Group 18"/>
          <p:cNvGrpSpPr/>
          <p:nvPr/>
        </p:nvGrpSpPr>
        <p:grpSpPr>
          <a:xfrm>
            <a:off x="8813110" y="2599746"/>
            <a:ext cx="2288422" cy="2015606"/>
            <a:chOff x="8225912" y="3667190"/>
            <a:chExt cx="2357284" cy="2135794"/>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6649">
              <a:off x="8225912" y="3667190"/>
              <a:ext cx="2357284" cy="2135794"/>
            </a:xfrm>
            <a:prstGeom prst="rect">
              <a:avLst/>
            </a:prstGeom>
          </p:spPr>
        </p:pic>
        <p:sp>
          <p:nvSpPr>
            <p:cNvPr id="18" name="TextBox 17"/>
            <p:cNvSpPr txBox="1"/>
            <p:nvPr/>
          </p:nvSpPr>
          <p:spPr>
            <a:xfrm rot="20905489">
              <a:off x="8613783" y="4352628"/>
              <a:ext cx="1912676" cy="619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F0302020204030204"/>
                  <a:ea typeface="+mn-ea"/>
                  <a:cs typeface="+mn-cs"/>
                </a:rPr>
                <a:t>I wrote</a:t>
              </a:r>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6649">
            <a:off x="4956168" y="2643317"/>
            <a:ext cx="2288422" cy="2015606"/>
          </a:xfrm>
          <a:prstGeom prst="rect">
            <a:avLst/>
          </a:prstGeom>
        </p:spPr>
      </p:pic>
      <p:sp>
        <p:nvSpPr>
          <p:cNvPr id="22" name="TextBox 21"/>
          <p:cNvSpPr txBox="1"/>
          <p:nvPr/>
        </p:nvSpPr>
        <p:spPr>
          <a:xfrm rot="20905489">
            <a:off x="5542926" y="3261817"/>
            <a:ext cx="18568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effectLst/>
                <a:uLnTx/>
                <a:uFillTx/>
                <a:latin typeface="Century Gothic" panose="020F0302020204030204"/>
                <a:ea typeface="+mn-ea"/>
                <a:cs typeface="+mn-cs"/>
              </a:rPr>
              <a:t>also</a:t>
            </a:r>
          </a:p>
        </p:txBody>
      </p:sp>
      <p:sp>
        <p:nvSpPr>
          <p:cNvPr id="4" name="Rounded Rectangular Callout 3"/>
          <p:cNvSpPr/>
          <p:nvPr/>
        </p:nvSpPr>
        <p:spPr>
          <a:xfrm>
            <a:off x="4484915" y="5497111"/>
            <a:ext cx="6081486" cy="758594"/>
          </a:xfrm>
          <a:prstGeom prst="wedgeRoundRectCallout">
            <a:avLst>
              <a:gd name="adj1" fmla="val 35400"/>
              <a:gd name="adj2" fmla="val -104398"/>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–er / –ir verbs in the 1</a:t>
            </a:r>
            <a:r>
              <a:rPr lang="en-GB" sz="2000" baseline="30000">
                <a:solidFill>
                  <a:schemeClr val="bg1"/>
                </a:solidFill>
              </a:rPr>
              <a:t>st</a:t>
            </a:r>
            <a:r>
              <a:rPr lang="en-GB" sz="2000">
                <a:solidFill>
                  <a:schemeClr val="bg1"/>
                </a:solidFill>
              </a:rPr>
              <a:t> person singular </a:t>
            </a:r>
            <a:r>
              <a:rPr lang="en-GB" sz="2000" b="1">
                <a:solidFill>
                  <a:schemeClr val="bg1"/>
                </a:solidFill>
              </a:rPr>
              <a:t>preterite</a:t>
            </a:r>
            <a:r>
              <a:rPr lang="en-GB" sz="2000">
                <a:solidFill>
                  <a:schemeClr val="bg1"/>
                </a:solidFill>
              </a:rPr>
              <a:t> always have an accent on the final vowel. </a:t>
            </a:r>
          </a:p>
        </p:txBody>
      </p:sp>
    </p:spTree>
    <p:extLst>
      <p:ext uri="{BB962C8B-B14F-4D97-AF65-F5344CB8AC3E}">
        <p14:creationId xmlns:p14="http://schemas.microsoft.com/office/powerpoint/2010/main" val="42854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2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err="1">
                <a:solidFill>
                  <a:schemeClr val="bg1"/>
                </a:solidFill>
              </a:rPr>
              <a:t>İEn</a:t>
            </a:r>
            <a:r>
              <a:rPr lang="en-GB" sz="3600" b="1">
                <a:solidFill>
                  <a:schemeClr val="bg1"/>
                </a:solidFill>
              </a:rPr>
              <a:t> clase!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274511" y="258166"/>
            <a:ext cx="265363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662320520"/>
              </p:ext>
            </p:extLst>
          </p:nvPr>
        </p:nvGraphicFramePr>
        <p:xfrm>
          <a:off x="309263" y="1673047"/>
          <a:ext cx="11746379" cy="3479469"/>
        </p:xfrm>
        <a:graphic>
          <a:graphicData uri="http://schemas.openxmlformats.org/drawingml/2006/table">
            <a:tbl>
              <a:tblPr firstRow="1" bandRow="1">
                <a:tableStyleId>{21E4AEA4-8DFA-4A89-87EB-49C32662AFE0}</a:tableStyleId>
              </a:tblPr>
              <a:tblGrid>
                <a:gridCol w="677708">
                  <a:extLst>
                    <a:ext uri="{9D8B030D-6E8A-4147-A177-3AD203B41FA5}">
                      <a16:colId xmlns:a16="http://schemas.microsoft.com/office/drawing/2014/main" val="2607353726"/>
                    </a:ext>
                  </a:extLst>
                </a:gridCol>
                <a:gridCol w="1886858">
                  <a:extLst>
                    <a:ext uri="{9D8B030D-6E8A-4147-A177-3AD203B41FA5}">
                      <a16:colId xmlns:a16="http://schemas.microsoft.com/office/drawing/2014/main" val="4128092149"/>
                    </a:ext>
                  </a:extLst>
                </a:gridCol>
                <a:gridCol w="2423885">
                  <a:extLst>
                    <a:ext uri="{9D8B030D-6E8A-4147-A177-3AD203B41FA5}">
                      <a16:colId xmlns:a16="http://schemas.microsoft.com/office/drawing/2014/main" val="2609792770"/>
                    </a:ext>
                  </a:extLst>
                </a:gridCol>
                <a:gridCol w="6757928">
                  <a:extLst>
                    <a:ext uri="{9D8B030D-6E8A-4147-A177-3AD203B41FA5}">
                      <a16:colId xmlns:a16="http://schemas.microsoft.com/office/drawing/2014/main" val="80496228"/>
                    </a:ext>
                  </a:extLst>
                </a:gridCol>
              </a:tblGrid>
              <a:tr h="497067">
                <a:tc>
                  <a:txBody>
                    <a:bodyPr/>
                    <a:lstStyle/>
                    <a:p>
                      <a:endParaRPr lang="en-GB"/>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mn-lt"/>
                          <a:ea typeface="+mn-ea"/>
                          <a:cs typeface="+mn-cs"/>
                        </a:rPr>
                        <a:t>Normalmente</a:t>
                      </a:r>
                      <a:endParaRPr lang="en-GB" sz="2000" b="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En</a:t>
                      </a:r>
                      <a:r>
                        <a:rPr lang="en-GB" sz="2000" b="1" baseline="0">
                          <a:solidFill>
                            <a:schemeClr val="tx1"/>
                          </a:solidFill>
                        </a:rPr>
                        <a:t> la última clase</a:t>
                      </a:r>
                      <a:endParaRPr lang="en-GB" sz="2000" b="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err="1">
                          <a:solidFill>
                            <a:schemeClr val="tx1"/>
                          </a:solidFill>
                        </a:rPr>
                        <a:t>Frase</a:t>
                      </a:r>
                      <a:r>
                        <a:rPr lang="en-GB" sz="2000" b="1">
                          <a:solidFill>
                            <a:schemeClr val="tx1"/>
                          </a:solidFill>
                        </a:rPr>
                        <a:t> en </a:t>
                      </a:r>
                      <a:r>
                        <a:rPr lang="en-GB" sz="2000" b="1" err="1">
                          <a:solidFill>
                            <a:schemeClr val="tx1"/>
                          </a:solidFill>
                        </a:rPr>
                        <a:t>español</a:t>
                      </a:r>
                      <a:endParaRPr lang="en-GB" sz="2000" b="1">
                        <a:solidFill>
                          <a:schemeClr val="tx1"/>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err="1">
                          <a:solidFill>
                            <a:schemeClr val="accent1">
                              <a:lumMod val="50000"/>
                            </a:schemeClr>
                          </a:solidFill>
                        </a:rPr>
                        <a:t>te</a:t>
                      </a: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1)_Aprendí palabras largas en inglés.wav"/>
            </a:hlinkClick>
            <a:extLst>
              <a:ext uri="{FF2B5EF4-FFF2-40B4-BE49-F238E27FC236}">
                <a16:creationId xmlns:a16="http://schemas.microsoft.com/office/drawing/2014/main" id="{30030AF8-564D-734B-84B9-DB4C7A3A6A53}"/>
              </a:ext>
            </a:extLst>
          </p:cNvPr>
          <p:cNvSpPr/>
          <p:nvPr/>
        </p:nvSpPr>
        <p:spPr>
          <a:xfrm>
            <a:off x="469554" y="222877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pic>
        <p:nvPicPr>
          <p:cNvPr id="9" name="Picture 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7507" y="2266557"/>
            <a:ext cx="282522" cy="294294"/>
          </a:xfrm>
          <a:prstGeom prst="rect">
            <a:avLst/>
          </a:prstGeom>
        </p:spPr>
      </p:pic>
      <p:sp>
        <p:nvSpPr>
          <p:cNvPr id="10" name="Action Button: Custom 16">
            <a:hlinkClick r:id="" action="ppaction://noaction" highlightClick="1">
              <a:snd r:embed="rId5" name="2)_Bebí un café con el profesor.wav"/>
            </a:hlinkClick>
            <a:extLst>
              <a:ext uri="{FF2B5EF4-FFF2-40B4-BE49-F238E27FC236}">
                <a16:creationId xmlns:a16="http://schemas.microsoft.com/office/drawing/2014/main" id="{07BF8C7A-85C3-B348-9105-B6C7D7A99279}"/>
              </a:ext>
            </a:extLst>
          </p:cNvPr>
          <p:cNvSpPr/>
          <p:nvPr/>
        </p:nvSpPr>
        <p:spPr>
          <a:xfrm>
            <a:off x="469554" y="270140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8973" y="2802704"/>
            <a:ext cx="282522" cy="294294"/>
          </a:xfrm>
          <a:prstGeom prst="rect">
            <a:avLst/>
          </a:prstGeom>
        </p:spPr>
      </p:pic>
      <p:sp>
        <p:nvSpPr>
          <p:cNvPr id="12" name="Action Button: Custom 16">
            <a:hlinkClick r:id="" action="ppaction://noaction" highlightClick="1">
              <a:snd r:embed="rId6" name="3)_Reparto los libros y otros materiales.wav"/>
            </a:hlinkClick>
            <a:extLst>
              <a:ext uri="{FF2B5EF4-FFF2-40B4-BE49-F238E27FC236}">
                <a16:creationId xmlns:a16="http://schemas.microsoft.com/office/drawing/2014/main" id="{38F5D3D6-70F2-C44A-BDEE-C35951A667F4}"/>
              </a:ext>
            </a:extLst>
          </p:cNvPr>
          <p:cNvSpPr/>
          <p:nvPr/>
        </p:nvSpPr>
        <p:spPr>
          <a:xfrm>
            <a:off x="467476" y="321209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pic>
        <p:nvPicPr>
          <p:cNvPr id="13" name="Picture 12" descr="green checkmark">
            <a:extLst>
              <a:ext uri="{FF2B5EF4-FFF2-40B4-BE49-F238E27FC236}">
                <a16:creationId xmlns:a16="http://schemas.microsoft.com/office/drawing/2014/main" id="{7ECDD7EE-706F-B845-9552-688F9C4B4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832" y="3301337"/>
            <a:ext cx="282522" cy="294294"/>
          </a:xfrm>
          <a:prstGeom prst="rect">
            <a:avLst/>
          </a:prstGeom>
        </p:spPr>
      </p:pic>
      <p:sp>
        <p:nvSpPr>
          <p:cNvPr id="14" name="Action Button: Custom 13">
            <a:hlinkClick r:id="" action="ppaction://noaction" highlightClick="1">
              <a:snd r:embed="rId7" name="4)_Elijo estudiar alemán también.wav"/>
            </a:hlinkClick>
            <a:extLst>
              <a:ext uri="{FF2B5EF4-FFF2-40B4-BE49-F238E27FC236}">
                <a16:creationId xmlns:a16="http://schemas.microsoft.com/office/drawing/2014/main" id="{BC2CF6E3-124B-1B4F-85AF-96617E2B02E1}"/>
              </a:ext>
            </a:extLst>
          </p:cNvPr>
          <p:cNvSpPr/>
          <p:nvPr/>
        </p:nvSpPr>
        <p:spPr>
          <a:xfrm>
            <a:off x="467476" y="369426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pic>
        <p:nvPicPr>
          <p:cNvPr id="15" name="Picture 14" descr="green checkmark">
            <a:extLst>
              <a:ext uri="{FF2B5EF4-FFF2-40B4-BE49-F238E27FC236}">
                <a16:creationId xmlns:a16="http://schemas.microsoft.com/office/drawing/2014/main" id="{29FBE1EB-FBCA-A849-BF63-9F7584534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832" y="3742045"/>
            <a:ext cx="282522" cy="294294"/>
          </a:xfrm>
          <a:prstGeom prst="rect">
            <a:avLst/>
          </a:prstGeom>
        </p:spPr>
      </p:pic>
      <p:sp>
        <p:nvSpPr>
          <p:cNvPr id="16" name="Action Button: Custom 16">
            <a:hlinkClick r:id="" action="ppaction://noaction" highlightClick="1">
              <a:snd r:embed="rId8" name="5)_Escribí un diálogo en español.wav"/>
            </a:hlinkClick>
            <a:extLst>
              <a:ext uri="{FF2B5EF4-FFF2-40B4-BE49-F238E27FC236}">
                <a16:creationId xmlns:a16="http://schemas.microsoft.com/office/drawing/2014/main" id="{996C48E9-B2F8-454E-8D47-6F1722784A4F}"/>
              </a:ext>
            </a:extLst>
          </p:cNvPr>
          <p:cNvSpPr/>
          <p:nvPr/>
        </p:nvSpPr>
        <p:spPr>
          <a:xfrm>
            <a:off x="467476" y="421180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pic>
        <p:nvPicPr>
          <p:cNvPr id="17" name="Picture 16" descr="green checkmark">
            <a:extLst>
              <a:ext uri="{FF2B5EF4-FFF2-40B4-BE49-F238E27FC236}">
                <a16:creationId xmlns:a16="http://schemas.microsoft.com/office/drawing/2014/main" id="{5A9D0DED-93A0-9143-A0D9-FE7D83FA9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7507" y="4262653"/>
            <a:ext cx="282522" cy="294294"/>
          </a:xfrm>
          <a:prstGeom prst="rect">
            <a:avLst/>
          </a:prstGeom>
        </p:spPr>
      </p:pic>
      <p:sp>
        <p:nvSpPr>
          <p:cNvPr id="18" name="Action Button: Custom 16">
            <a:hlinkClick r:id="" action="ppaction://noaction" highlightClick="1">
              <a:snd r:embed="rId9" name="6)_Leí un libro de un autor genial.wav"/>
            </a:hlinkClick>
            <a:extLst>
              <a:ext uri="{FF2B5EF4-FFF2-40B4-BE49-F238E27FC236}">
                <a16:creationId xmlns:a16="http://schemas.microsoft.com/office/drawing/2014/main" id="{35CEC8AB-5083-7C4E-A3E2-4429467836F2}"/>
              </a:ext>
            </a:extLst>
          </p:cNvPr>
          <p:cNvSpPr/>
          <p:nvPr/>
        </p:nvSpPr>
        <p:spPr>
          <a:xfrm>
            <a:off x="472270" y="469772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19" name="Picture 18" descr="green checkmark">
            <a:extLst>
              <a:ext uri="{FF2B5EF4-FFF2-40B4-BE49-F238E27FC236}">
                <a16:creationId xmlns:a16="http://schemas.microsoft.com/office/drawing/2014/main" id="{83045CD6-93E3-154A-985F-E6A321F85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7507" y="4827863"/>
            <a:ext cx="282522" cy="294294"/>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9093" y="278698"/>
            <a:ext cx="1291079" cy="850542"/>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676" y="153827"/>
            <a:ext cx="822805" cy="1366770"/>
          </a:xfrm>
          <a:prstGeom prst="rect">
            <a:avLst/>
          </a:prstGeom>
        </p:spPr>
      </p:pic>
      <p:pic>
        <p:nvPicPr>
          <p:cNvPr id="25" name="Picture 24"/>
          <p:cNvPicPr>
            <a:picLocks noChangeAspect="1"/>
          </p:cNvPicPr>
          <p:nvPr/>
        </p:nvPicPr>
        <p:blipFill rotWithShape="1">
          <a:blip r:embed="rId12">
            <a:extLst>
              <a:ext uri="{28A0092B-C50C-407E-A947-70E740481C1C}">
                <a14:useLocalDpi xmlns:a14="http://schemas.microsoft.com/office/drawing/2010/main" val="0"/>
              </a:ext>
            </a:extLst>
          </a:blip>
          <a:srcRect l="30842" r="33698" b="59801"/>
          <a:stretch/>
        </p:blipFill>
        <p:spPr>
          <a:xfrm>
            <a:off x="8253430" y="447498"/>
            <a:ext cx="552807" cy="541363"/>
          </a:xfrm>
          <a:prstGeom prst="rect">
            <a:avLst/>
          </a:prstGeom>
        </p:spPr>
      </p:pic>
      <p:pic>
        <p:nvPicPr>
          <p:cNvPr id="26" name="Picture 25"/>
          <p:cNvPicPr>
            <a:picLocks noChangeAspect="1"/>
          </p:cNvPicPr>
          <p:nvPr/>
        </p:nvPicPr>
        <p:blipFill rotWithShape="1">
          <a:blip r:embed="rId12">
            <a:extLst>
              <a:ext uri="{28A0092B-C50C-407E-A947-70E740481C1C}">
                <a14:useLocalDpi xmlns:a14="http://schemas.microsoft.com/office/drawing/2010/main" val="0"/>
              </a:ext>
            </a:extLst>
          </a:blip>
          <a:srcRect l="51451" t="57493" r="13088" b="-56525"/>
          <a:stretch/>
        </p:blipFill>
        <p:spPr>
          <a:xfrm rot="12778579">
            <a:off x="6608512" y="-513680"/>
            <a:ext cx="638534" cy="1621087"/>
          </a:xfrm>
          <a:prstGeom prst="rect">
            <a:avLst/>
          </a:prstGeom>
        </p:spPr>
      </p:pic>
      <p:pic>
        <p:nvPicPr>
          <p:cNvPr id="27" name="Picture 26"/>
          <p:cNvPicPr>
            <a:picLocks noChangeAspect="1"/>
          </p:cNvPicPr>
          <p:nvPr/>
        </p:nvPicPr>
        <p:blipFill rotWithShape="1">
          <a:blip r:embed="rId12">
            <a:extLst>
              <a:ext uri="{28A0092B-C50C-407E-A947-70E740481C1C}">
                <a14:useLocalDpi xmlns:a14="http://schemas.microsoft.com/office/drawing/2010/main" val="0"/>
              </a:ext>
            </a:extLst>
          </a:blip>
          <a:srcRect l="65257" t="21378" b="39400"/>
          <a:stretch/>
        </p:blipFill>
        <p:spPr>
          <a:xfrm rot="17308951">
            <a:off x="6995626" y="437058"/>
            <a:ext cx="584863" cy="600238"/>
          </a:xfrm>
          <a:prstGeom prst="rect">
            <a:avLst/>
          </a:prstGeom>
        </p:spPr>
      </p:pic>
      <p:pic>
        <p:nvPicPr>
          <p:cNvPr id="28" name="Picture 27"/>
          <p:cNvPicPr>
            <a:picLocks noChangeAspect="1"/>
          </p:cNvPicPr>
          <p:nvPr/>
        </p:nvPicPr>
        <p:blipFill rotWithShape="1">
          <a:blip r:embed="rId12">
            <a:extLst>
              <a:ext uri="{28A0092B-C50C-407E-A947-70E740481C1C}">
                <a14:useLocalDpi xmlns:a14="http://schemas.microsoft.com/office/drawing/2010/main" val="0"/>
              </a:ext>
            </a:extLst>
          </a:blip>
          <a:srcRect t="25723" r="64532" b="35753"/>
          <a:stretch/>
        </p:blipFill>
        <p:spPr>
          <a:xfrm rot="5214391">
            <a:off x="7618048" y="422886"/>
            <a:ext cx="642252" cy="646574"/>
          </a:xfrm>
          <a:prstGeom prst="rect">
            <a:avLst/>
          </a:prstGeom>
        </p:spPr>
      </p:pic>
      <p:sp>
        <p:nvSpPr>
          <p:cNvPr id="29" name="TextBox 28">
            <a:extLst>
              <a:ext uri="{FF2B5EF4-FFF2-40B4-BE49-F238E27FC236}">
                <a16:creationId xmlns:a16="http://schemas.microsoft.com/office/drawing/2014/main" id="{955C1F40-282D-9A45-ABA7-965FD9383203}"/>
              </a:ext>
            </a:extLst>
          </p:cNvPr>
          <p:cNvSpPr txBox="1"/>
          <p:nvPr/>
        </p:nvSpPr>
        <p:spPr>
          <a:xfrm>
            <a:off x="95803" y="1133496"/>
            <a:ext cx="57611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Escucha y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marca</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opción</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correcta.</a:t>
            </a:r>
            <a:endPar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955C1F40-282D-9A45-ABA7-965FD9383203}"/>
              </a:ext>
            </a:extLst>
          </p:cNvPr>
          <p:cNvSpPr txBox="1"/>
          <p:nvPr/>
        </p:nvSpPr>
        <p:spPr>
          <a:xfrm>
            <a:off x="5809473" y="1158282"/>
            <a:ext cx="576118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err="1">
                <a:solidFill>
                  <a:srgbClr val="4472C4">
                    <a:lumMod val="50000"/>
                  </a:srgbClr>
                </a:solidFill>
                <a:latin typeface="Century Gothic" panose="020F0302020204030204"/>
              </a:rPr>
              <a:t>Luego</a:t>
            </a:r>
            <a:r>
              <a:rPr lang="en-US" sz="2400" b="1">
                <a:solidFill>
                  <a:srgbClr val="4472C4">
                    <a:lumMod val="50000"/>
                  </a:srgbClr>
                </a:solidFill>
                <a:latin typeface="Century Gothic" panose="020F0302020204030204"/>
              </a:rPr>
              <a:t>, escribe la </a:t>
            </a:r>
            <a:r>
              <a:rPr lang="en-US" sz="2400" b="1" err="1">
                <a:solidFill>
                  <a:srgbClr val="4472C4">
                    <a:lumMod val="50000"/>
                  </a:srgbClr>
                </a:solidFill>
                <a:latin typeface="Century Gothic" panose="020F0302020204030204"/>
              </a:rPr>
              <a:t>frase</a:t>
            </a:r>
            <a:r>
              <a:rPr lang="en-US" sz="2400" b="1">
                <a:solidFill>
                  <a:srgbClr val="4472C4">
                    <a:lumMod val="50000"/>
                  </a:srgbClr>
                </a:solidFill>
                <a:latin typeface="Century Gothic" panose="020F0302020204030204"/>
              </a:rPr>
              <a:t> </a:t>
            </a:r>
            <a:r>
              <a:rPr lang="en-US" sz="2400" b="1" err="1">
                <a:solidFill>
                  <a:srgbClr val="4472C4">
                    <a:lumMod val="50000"/>
                  </a:srgbClr>
                </a:solidFill>
                <a:latin typeface="Century Gothic" panose="020F0302020204030204"/>
              </a:rPr>
              <a:t>en</a:t>
            </a:r>
            <a:r>
              <a:rPr lang="en-US" sz="2400" b="1">
                <a:solidFill>
                  <a:srgbClr val="4472C4">
                    <a:lumMod val="50000"/>
                  </a:srgbClr>
                </a:solidFill>
                <a:latin typeface="Century Gothic" panose="020F0302020204030204"/>
              </a:rPr>
              <a:t> </a:t>
            </a:r>
            <a:r>
              <a:rPr lang="en-US" sz="2400" b="1" err="1">
                <a:solidFill>
                  <a:srgbClr val="4472C4">
                    <a:lumMod val="50000"/>
                  </a:srgbClr>
                </a:solidFill>
                <a:latin typeface="Century Gothic" panose="020F0302020204030204"/>
              </a:rPr>
              <a:t>español</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5339096" y="2169784"/>
            <a:ext cx="6716546" cy="461665"/>
          </a:xfrm>
          <a:prstGeom prst="rect">
            <a:avLst/>
          </a:prstGeom>
          <a:noFill/>
        </p:spPr>
        <p:txBody>
          <a:bodyPr wrap="square" rtlCol="0">
            <a:spAutoFit/>
          </a:bodyPr>
          <a:lstStyle/>
          <a:p>
            <a:r>
              <a:rPr lang="en-US" sz="2400" b="0" err="1"/>
              <a:t>Aprendí</a:t>
            </a:r>
            <a:r>
              <a:rPr lang="en-US" sz="2400" b="0"/>
              <a:t> palabras </a:t>
            </a:r>
            <a:r>
              <a:rPr lang="en-US" sz="2400" b="0" err="1"/>
              <a:t>largas</a:t>
            </a:r>
            <a:r>
              <a:rPr lang="en-US" sz="2400" b="0"/>
              <a:t> </a:t>
            </a:r>
            <a:r>
              <a:rPr lang="en-US" sz="2400" b="0" err="1"/>
              <a:t>en</a:t>
            </a:r>
            <a:r>
              <a:rPr lang="en-US" sz="2400" b="0"/>
              <a:t> </a:t>
            </a:r>
            <a:r>
              <a:rPr lang="en-US" sz="2400" b="0" err="1"/>
              <a:t>inglés</a:t>
            </a:r>
            <a:r>
              <a:rPr lang="en-US" sz="2400" b="0"/>
              <a:t>.</a:t>
            </a:r>
            <a:endParaRPr lang="en-US" sz="2400" b="1"/>
          </a:p>
        </p:txBody>
      </p:sp>
      <p:sp>
        <p:nvSpPr>
          <p:cNvPr id="34" name="TextBox 33"/>
          <p:cNvSpPr txBox="1"/>
          <p:nvPr/>
        </p:nvSpPr>
        <p:spPr>
          <a:xfrm>
            <a:off x="5327372" y="2674107"/>
            <a:ext cx="5500211" cy="461665"/>
          </a:xfrm>
          <a:prstGeom prst="rect">
            <a:avLst/>
          </a:prstGeom>
          <a:noFill/>
        </p:spPr>
        <p:txBody>
          <a:bodyPr wrap="square" rtlCol="0">
            <a:spAutoFit/>
          </a:bodyPr>
          <a:lstStyle/>
          <a:p>
            <a:r>
              <a:rPr lang="en-US" sz="2400" err="1"/>
              <a:t>Beb</a:t>
            </a:r>
            <a:r>
              <a:rPr lang="en-US" sz="2400" b="0" err="1"/>
              <a:t>í</a:t>
            </a:r>
            <a:r>
              <a:rPr lang="en-US" sz="2400"/>
              <a:t> un caf</a:t>
            </a:r>
            <a:r>
              <a:rPr lang="en-US" sz="2400" b="0"/>
              <a:t>é con el </a:t>
            </a:r>
            <a:r>
              <a:rPr lang="en-US" sz="2400" b="0" err="1"/>
              <a:t>profesor</a:t>
            </a:r>
            <a:r>
              <a:rPr lang="en-US" sz="2400" b="0"/>
              <a:t>.</a:t>
            </a:r>
            <a:endParaRPr lang="en-US" sz="2400" b="1"/>
          </a:p>
        </p:txBody>
      </p:sp>
      <p:sp>
        <p:nvSpPr>
          <p:cNvPr id="35" name="TextBox 34"/>
          <p:cNvSpPr txBox="1"/>
          <p:nvPr/>
        </p:nvSpPr>
        <p:spPr>
          <a:xfrm>
            <a:off x="5339096" y="3163302"/>
            <a:ext cx="5500211" cy="461665"/>
          </a:xfrm>
          <a:prstGeom prst="rect">
            <a:avLst/>
          </a:prstGeom>
          <a:noFill/>
        </p:spPr>
        <p:txBody>
          <a:bodyPr wrap="square" rtlCol="0">
            <a:spAutoFit/>
          </a:bodyPr>
          <a:lstStyle/>
          <a:p>
            <a:r>
              <a:rPr lang="en-US" sz="2400" err="1"/>
              <a:t>Reparto</a:t>
            </a:r>
            <a:r>
              <a:rPr lang="en-US" sz="2400"/>
              <a:t> </a:t>
            </a:r>
            <a:r>
              <a:rPr lang="en-US" sz="2400" err="1"/>
              <a:t>los</a:t>
            </a:r>
            <a:r>
              <a:rPr lang="en-US" sz="2400"/>
              <a:t> </a:t>
            </a:r>
            <a:r>
              <a:rPr lang="en-US" sz="2400" err="1"/>
              <a:t>libros</a:t>
            </a:r>
            <a:r>
              <a:rPr lang="en-US" sz="2400"/>
              <a:t> y </a:t>
            </a:r>
            <a:r>
              <a:rPr lang="en-US" sz="2400" err="1"/>
              <a:t>otros</a:t>
            </a:r>
            <a:r>
              <a:rPr lang="en-US" sz="2400"/>
              <a:t> </a:t>
            </a:r>
            <a:r>
              <a:rPr lang="en-US" sz="2400" err="1"/>
              <a:t>materiales</a:t>
            </a:r>
            <a:r>
              <a:rPr lang="en-US" sz="2400" b="0"/>
              <a:t>.</a:t>
            </a:r>
            <a:endParaRPr lang="en-US" sz="2400" b="1"/>
          </a:p>
        </p:txBody>
      </p:sp>
      <p:sp>
        <p:nvSpPr>
          <p:cNvPr id="36" name="TextBox 35"/>
          <p:cNvSpPr txBox="1"/>
          <p:nvPr/>
        </p:nvSpPr>
        <p:spPr>
          <a:xfrm>
            <a:off x="5339096" y="3618517"/>
            <a:ext cx="5500211" cy="461665"/>
          </a:xfrm>
          <a:prstGeom prst="rect">
            <a:avLst/>
          </a:prstGeom>
          <a:noFill/>
        </p:spPr>
        <p:txBody>
          <a:bodyPr wrap="square" rtlCol="0">
            <a:spAutoFit/>
          </a:bodyPr>
          <a:lstStyle/>
          <a:p>
            <a:r>
              <a:rPr lang="en-US" sz="2400" err="1"/>
              <a:t>Elijo</a:t>
            </a:r>
            <a:r>
              <a:rPr lang="en-US" sz="2400"/>
              <a:t> </a:t>
            </a:r>
            <a:r>
              <a:rPr lang="en-US" sz="2400" err="1"/>
              <a:t>estudiar</a:t>
            </a:r>
            <a:r>
              <a:rPr lang="en-US" sz="2400"/>
              <a:t> </a:t>
            </a:r>
            <a:r>
              <a:rPr lang="en-US" sz="2400" err="1"/>
              <a:t>alemán</a:t>
            </a:r>
            <a:r>
              <a:rPr lang="en-US" sz="2400"/>
              <a:t> </a:t>
            </a:r>
            <a:r>
              <a:rPr lang="en-US" sz="2400" err="1"/>
              <a:t>también</a:t>
            </a:r>
            <a:r>
              <a:rPr lang="en-US" sz="2400" b="0"/>
              <a:t>.</a:t>
            </a:r>
            <a:endParaRPr lang="en-US" sz="2400" b="1"/>
          </a:p>
        </p:txBody>
      </p:sp>
      <p:sp>
        <p:nvSpPr>
          <p:cNvPr id="38" name="TextBox 37"/>
          <p:cNvSpPr txBox="1"/>
          <p:nvPr/>
        </p:nvSpPr>
        <p:spPr>
          <a:xfrm>
            <a:off x="5334107" y="4650042"/>
            <a:ext cx="5500211" cy="461665"/>
          </a:xfrm>
          <a:prstGeom prst="rect">
            <a:avLst/>
          </a:prstGeom>
          <a:noFill/>
        </p:spPr>
        <p:txBody>
          <a:bodyPr wrap="square" rtlCol="0">
            <a:spAutoFit/>
          </a:bodyPr>
          <a:lstStyle/>
          <a:p>
            <a:r>
              <a:rPr lang="en-US" sz="2400" err="1"/>
              <a:t>Le</a:t>
            </a:r>
            <a:r>
              <a:rPr lang="en-US" sz="2400" b="0" err="1"/>
              <a:t>í</a:t>
            </a:r>
            <a:r>
              <a:rPr lang="en-US" sz="2400" b="0"/>
              <a:t> un </a:t>
            </a:r>
            <a:r>
              <a:rPr lang="en-US" sz="2400" b="0" err="1"/>
              <a:t>libro</a:t>
            </a:r>
            <a:r>
              <a:rPr lang="en-US" sz="2400" b="0"/>
              <a:t> de un </a:t>
            </a:r>
            <a:r>
              <a:rPr lang="en-US" sz="2400" b="0" err="1"/>
              <a:t>autor</a:t>
            </a:r>
            <a:r>
              <a:rPr lang="en-US" sz="2400" b="0"/>
              <a:t> genial.</a:t>
            </a:r>
            <a:endParaRPr lang="en-US" sz="2400" b="1"/>
          </a:p>
        </p:txBody>
      </p:sp>
      <p:sp>
        <p:nvSpPr>
          <p:cNvPr id="41" name="TextBox 40"/>
          <p:cNvSpPr txBox="1"/>
          <p:nvPr/>
        </p:nvSpPr>
        <p:spPr>
          <a:xfrm>
            <a:off x="5334107" y="4147519"/>
            <a:ext cx="5500211" cy="461665"/>
          </a:xfrm>
          <a:prstGeom prst="rect">
            <a:avLst/>
          </a:prstGeom>
          <a:noFill/>
        </p:spPr>
        <p:txBody>
          <a:bodyPr wrap="square" rtlCol="0">
            <a:spAutoFit/>
          </a:bodyPr>
          <a:lstStyle/>
          <a:p>
            <a:r>
              <a:rPr lang="en-US" sz="2400" err="1"/>
              <a:t>Escrib</a:t>
            </a:r>
            <a:r>
              <a:rPr lang="en-US" sz="2400" b="0" err="1"/>
              <a:t>í</a:t>
            </a:r>
            <a:r>
              <a:rPr lang="en-US" sz="2400" b="0"/>
              <a:t> un </a:t>
            </a:r>
            <a:r>
              <a:rPr lang="en-US" sz="2400" b="0" err="1"/>
              <a:t>diálogo</a:t>
            </a:r>
            <a:r>
              <a:rPr lang="en-US" sz="2400" b="0"/>
              <a:t> </a:t>
            </a:r>
            <a:r>
              <a:rPr lang="en-US" sz="2400" b="0" err="1"/>
              <a:t>en</a:t>
            </a:r>
            <a:r>
              <a:rPr lang="en-US" sz="2400" b="0"/>
              <a:t> </a:t>
            </a:r>
            <a:r>
              <a:rPr lang="en-US" sz="2400" b="0" err="1"/>
              <a:t>español</a:t>
            </a:r>
            <a:r>
              <a:rPr lang="en-US" sz="2400" b="0"/>
              <a:t>.</a:t>
            </a:r>
            <a:endParaRPr lang="en-US" sz="2400" b="1"/>
          </a:p>
        </p:txBody>
      </p:sp>
    </p:spTree>
    <p:extLst>
      <p:ext uri="{BB962C8B-B14F-4D97-AF65-F5344CB8AC3E}">
        <p14:creationId xmlns:p14="http://schemas.microsoft.com/office/powerpoint/2010/main" val="363353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¿Quién </a:t>
            </a:r>
            <a:r>
              <a:rPr lang="en-GB" sz="3600" b="1" err="1">
                <a:solidFill>
                  <a:schemeClr val="bg1"/>
                </a:solidFill>
              </a:rPr>
              <a:t>es</a:t>
            </a:r>
            <a:r>
              <a:rPr lang="en-GB" sz="3600" b="1">
                <a:solidFill>
                  <a:schemeClr val="bg1"/>
                </a:solidFill>
              </a:rPr>
              <a:t>?</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321421" y="258166"/>
            <a:ext cx="260672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1451" t="57493" r="13088" b="-56525"/>
          <a:stretch/>
        </p:blipFill>
        <p:spPr>
          <a:xfrm rot="12778579">
            <a:off x="1896837" y="600091"/>
            <a:ext cx="1113687" cy="2827388"/>
          </a:xfrm>
          <a:prstGeom prst="rect">
            <a:avLst/>
          </a:prstGeom>
        </p:spPr>
      </p:pic>
      <p:grpSp>
        <p:nvGrpSpPr>
          <p:cNvPr id="9" name="Group 8"/>
          <p:cNvGrpSpPr/>
          <p:nvPr/>
        </p:nvGrpSpPr>
        <p:grpSpPr>
          <a:xfrm>
            <a:off x="6948637" y="2116362"/>
            <a:ext cx="1605898" cy="1209066"/>
            <a:chOff x="8217568" y="3947794"/>
            <a:chExt cx="1605898" cy="120906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2387" y="4139723"/>
              <a:ext cx="1291079" cy="85054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17568" y="3947794"/>
              <a:ext cx="701996" cy="1209066"/>
            </a:xfrm>
            <a:prstGeom prst="rect">
              <a:avLst/>
            </a:prstGeom>
          </p:spPr>
        </p:pic>
      </p:grpSp>
      <p:sp>
        <p:nvSpPr>
          <p:cNvPr id="12" name="TextBox 11"/>
          <p:cNvSpPr txBox="1"/>
          <p:nvPr/>
        </p:nvSpPr>
        <p:spPr>
          <a:xfrm>
            <a:off x="7047738" y="3306476"/>
            <a:ext cx="1407695" cy="830997"/>
          </a:xfrm>
          <a:prstGeom prst="rect">
            <a:avLst/>
          </a:prstGeom>
          <a:noFill/>
        </p:spPr>
        <p:txBody>
          <a:bodyPr wrap="square" rtlCol="0">
            <a:spAutoFit/>
          </a:bodyPr>
          <a:lstStyle/>
          <a:p>
            <a:pPr algn="l"/>
            <a:r>
              <a:rPr lang="en-GB" sz="2400" b="1" err="1"/>
              <a:t>Señora</a:t>
            </a:r>
            <a:r>
              <a:rPr lang="en-GB" sz="2400" b="1"/>
              <a:t> </a:t>
            </a:r>
          </a:p>
          <a:p>
            <a:pPr algn="l"/>
            <a:r>
              <a:rPr lang="en-GB" sz="2400" b="1" err="1"/>
              <a:t>Moliner</a:t>
            </a:r>
            <a:endParaRPr lang="en-GB" sz="2400" b="1"/>
          </a:p>
        </p:txBody>
      </p:sp>
      <p:sp>
        <p:nvSpPr>
          <p:cNvPr id="13" name="TextBox 12"/>
          <p:cNvSpPr txBox="1"/>
          <p:nvPr/>
        </p:nvSpPr>
        <p:spPr>
          <a:xfrm>
            <a:off x="1530215" y="3548446"/>
            <a:ext cx="1407695" cy="461665"/>
          </a:xfrm>
          <a:prstGeom prst="rect">
            <a:avLst/>
          </a:prstGeom>
          <a:noFill/>
        </p:spPr>
        <p:txBody>
          <a:bodyPr wrap="square" rtlCol="0">
            <a:spAutoFit/>
          </a:bodyPr>
          <a:lstStyle/>
          <a:p>
            <a:pPr algn="l"/>
            <a:r>
              <a:rPr lang="en-GB" sz="2400" b="1" err="1"/>
              <a:t>Asun</a:t>
            </a:r>
            <a:endParaRPr lang="en-GB" sz="2400" b="1"/>
          </a:p>
        </p:txBody>
      </p:sp>
      <p:sp>
        <p:nvSpPr>
          <p:cNvPr id="14" name="Rounded Rectangular Callout 13"/>
          <p:cNvSpPr/>
          <p:nvPr/>
        </p:nvSpPr>
        <p:spPr>
          <a:xfrm>
            <a:off x="2836709" y="2308291"/>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I write </a:t>
            </a:r>
            <a:r>
              <a:rPr lang="en-GB" sz="2400">
                <a:solidFill>
                  <a:schemeClr val="tx1"/>
                </a:solidFill>
              </a:rPr>
              <a:t>very little in class.</a:t>
            </a:r>
          </a:p>
        </p:txBody>
      </p:sp>
      <p:sp>
        <p:nvSpPr>
          <p:cNvPr id="15" name="Rounded Rectangular Callout 14"/>
          <p:cNvSpPr/>
          <p:nvPr/>
        </p:nvSpPr>
        <p:spPr>
          <a:xfrm>
            <a:off x="8294321" y="2266181"/>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I wrote </a:t>
            </a:r>
            <a:r>
              <a:rPr lang="en-GB" sz="2400">
                <a:solidFill>
                  <a:schemeClr val="tx1"/>
                </a:solidFill>
              </a:rPr>
              <a:t>very little in class.</a:t>
            </a:r>
          </a:p>
        </p:txBody>
      </p:sp>
      <p:sp>
        <p:nvSpPr>
          <p:cNvPr id="16" name="TextBox 15">
            <a:extLst>
              <a:ext uri="{FF2B5EF4-FFF2-40B4-BE49-F238E27FC236}">
                <a16:creationId xmlns:a16="http://schemas.microsoft.com/office/drawing/2014/main" id="{EB2573ED-B4A5-1D4C-AFCC-06101CBAFA6A}"/>
              </a:ext>
            </a:extLst>
          </p:cNvPr>
          <p:cNvSpPr txBox="1"/>
          <p:nvPr/>
        </p:nvSpPr>
        <p:spPr>
          <a:xfrm>
            <a:off x="179999" y="1451338"/>
            <a:ext cx="9276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Persona A habla.  Persona B identifica la persona correcta.</a:t>
            </a:r>
            <a:endParaRPr kumimoji="0" lang="en-US" sz="2400" b="1" i="0" u="none" strike="noStrike" kern="1200" cap="none" spc="0" normalizeH="0" baseline="0" noProof="0">
              <a:ln>
                <a:noFill/>
              </a:ln>
              <a:effectLst/>
              <a:uLnTx/>
              <a:uFillTx/>
              <a:latin typeface="Century Gothic" panose="020F0302020204030204"/>
            </a:endParaRPr>
          </a:p>
        </p:txBody>
      </p:sp>
      <p:sp>
        <p:nvSpPr>
          <p:cNvPr id="17" name="TextBox 16">
            <a:extLst>
              <a:ext uri="{FF2B5EF4-FFF2-40B4-BE49-F238E27FC236}">
                <a16:creationId xmlns:a16="http://schemas.microsoft.com/office/drawing/2014/main" id="{EB2573ED-B4A5-1D4C-AFCC-06101CBAFA6A}"/>
              </a:ext>
            </a:extLst>
          </p:cNvPr>
          <p:cNvSpPr txBox="1"/>
          <p:nvPr/>
        </p:nvSpPr>
        <p:spPr>
          <a:xfrm>
            <a:off x="483915" y="4305424"/>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Persona A</a:t>
            </a:r>
            <a:endParaRPr kumimoji="0" lang="en-US" sz="2400" b="1" i="0" u="none" strike="noStrike" kern="1200" cap="none" spc="0" normalizeH="0" baseline="0" noProof="0">
              <a:ln>
                <a:noFill/>
              </a:ln>
              <a:effectLst/>
              <a:uLnTx/>
              <a:uFillTx/>
              <a:latin typeface="Century Gothic" panose="020F0302020204030204"/>
            </a:endParaRPr>
          </a:p>
        </p:txBody>
      </p:sp>
      <p:sp>
        <p:nvSpPr>
          <p:cNvPr id="18" name="Rounded Rectangular Callout 17"/>
          <p:cNvSpPr/>
          <p:nvPr/>
        </p:nvSpPr>
        <p:spPr>
          <a:xfrm>
            <a:off x="2591913" y="4305424"/>
            <a:ext cx="4356724" cy="679488"/>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chemeClr val="tx1"/>
                </a:solidFill>
              </a:rPr>
              <a:t>Escribí</a:t>
            </a:r>
            <a:r>
              <a:rPr lang="en-GB" sz="2400">
                <a:solidFill>
                  <a:schemeClr val="tx1"/>
                </a:solidFill>
              </a:rPr>
              <a:t> </a:t>
            </a:r>
            <a:r>
              <a:rPr lang="en-GB" sz="2400" err="1">
                <a:solidFill>
                  <a:schemeClr val="tx1"/>
                </a:solidFill>
              </a:rPr>
              <a:t>muy</a:t>
            </a:r>
            <a:r>
              <a:rPr lang="en-GB" sz="2400">
                <a:solidFill>
                  <a:schemeClr val="tx1"/>
                </a:solidFill>
              </a:rPr>
              <a:t> poco en clase.</a:t>
            </a:r>
          </a:p>
        </p:txBody>
      </p:sp>
      <p:sp>
        <p:nvSpPr>
          <p:cNvPr id="19" name="TextBox 18">
            <a:extLst>
              <a:ext uri="{FF2B5EF4-FFF2-40B4-BE49-F238E27FC236}">
                <a16:creationId xmlns:a16="http://schemas.microsoft.com/office/drawing/2014/main" id="{EB2573ED-B4A5-1D4C-AFCC-06101CBAFA6A}"/>
              </a:ext>
            </a:extLst>
          </p:cNvPr>
          <p:cNvSpPr txBox="1"/>
          <p:nvPr/>
        </p:nvSpPr>
        <p:spPr>
          <a:xfrm>
            <a:off x="7190891" y="4318525"/>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Persona B</a:t>
            </a:r>
            <a:endParaRPr kumimoji="0" lang="en-US" sz="2400" b="1" i="0" u="none" strike="noStrike" kern="1200" cap="none" spc="0" normalizeH="0" baseline="0" noProof="0">
              <a:ln>
                <a:noFill/>
              </a:ln>
              <a:effectLst/>
              <a:uLnTx/>
              <a:uFillTx/>
              <a:latin typeface="Century Gothic" panose="020F0302020204030204"/>
            </a:endParaRPr>
          </a:p>
        </p:txBody>
      </p:sp>
      <p:sp>
        <p:nvSpPr>
          <p:cNvPr id="20" name="Rounded Rectangular Callout 19"/>
          <p:cNvSpPr/>
          <p:nvPr/>
        </p:nvSpPr>
        <p:spPr>
          <a:xfrm>
            <a:off x="9155993" y="4137473"/>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a:t>
            </a:r>
            <a:r>
              <a:rPr lang="en-GB" sz="2400" err="1">
                <a:solidFill>
                  <a:schemeClr val="tx1"/>
                </a:solidFill>
              </a:rPr>
              <a:t>Eres</a:t>
            </a:r>
            <a:r>
              <a:rPr lang="en-GB" sz="2400">
                <a:solidFill>
                  <a:schemeClr val="tx1"/>
                </a:solidFill>
              </a:rPr>
              <a:t> </a:t>
            </a:r>
            <a:r>
              <a:rPr lang="en-GB" sz="2400" err="1">
                <a:solidFill>
                  <a:schemeClr val="tx1"/>
                </a:solidFill>
              </a:rPr>
              <a:t>Asun</a:t>
            </a:r>
            <a:r>
              <a:rPr lang="en-GB" sz="2400">
                <a:solidFill>
                  <a:schemeClr val="tx1"/>
                </a:solidFill>
              </a:rPr>
              <a:t>?</a:t>
            </a:r>
          </a:p>
        </p:txBody>
      </p:sp>
      <p:sp>
        <p:nvSpPr>
          <p:cNvPr id="21" name="TextBox 20">
            <a:extLst>
              <a:ext uri="{FF2B5EF4-FFF2-40B4-BE49-F238E27FC236}">
                <a16:creationId xmlns:a16="http://schemas.microsoft.com/office/drawing/2014/main" id="{EB2573ED-B4A5-1D4C-AFCC-06101CBAFA6A}"/>
              </a:ext>
            </a:extLst>
          </p:cNvPr>
          <p:cNvSpPr txBox="1"/>
          <p:nvPr/>
        </p:nvSpPr>
        <p:spPr>
          <a:xfrm>
            <a:off x="483915" y="5285420"/>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Persona A</a:t>
            </a:r>
            <a:endParaRPr kumimoji="0" lang="en-US" sz="2400" b="1" i="0" u="none" strike="noStrike" kern="1200" cap="none" spc="0" normalizeH="0" baseline="0" noProof="0">
              <a:ln>
                <a:noFill/>
              </a:ln>
              <a:effectLst/>
              <a:uLnTx/>
              <a:uFillTx/>
              <a:latin typeface="Century Gothic" panose="020F0302020204030204"/>
            </a:endParaRPr>
          </a:p>
        </p:txBody>
      </p:sp>
      <p:sp>
        <p:nvSpPr>
          <p:cNvPr id="22" name="Rounded Rectangular Callout 21"/>
          <p:cNvSpPr/>
          <p:nvPr/>
        </p:nvSpPr>
        <p:spPr>
          <a:xfrm>
            <a:off x="2591913" y="5212286"/>
            <a:ext cx="2470322" cy="679488"/>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chemeClr val="tx1"/>
                </a:solidFill>
              </a:rPr>
              <a:t>İSí</a:t>
            </a:r>
            <a:r>
              <a:rPr lang="en-GB" sz="2400">
                <a:solidFill>
                  <a:schemeClr val="tx1"/>
                </a:solidFill>
              </a:rPr>
              <a:t> </a:t>
            </a:r>
            <a:r>
              <a:rPr lang="en-GB" sz="2400" err="1">
                <a:solidFill>
                  <a:schemeClr val="tx1"/>
                </a:solidFill>
              </a:rPr>
              <a:t>correcto</a:t>
            </a:r>
            <a:r>
              <a:rPr lang="en-GB" sz="2400">
                <a:solidFill>
                  <a:schemeClr val="tx1"/>
                </a:solidFill>
              </a:rPr>
              <a:t>!</a:t>
            </a:r>
          </a:p>
        </p:txBody>
      </p:sp>
      <p:sp>
        <p:nvSpPr>
          <p:cNvPr id="23" name="Rounded Rectangular Callout 22"/>
          <p:cNvSpPr/>
          <p:nvPr/>
        </p:nvSpPr>
        <p:spPr>
          <a:xfrm>
            <a:off x="5823999" y="5212286"/>
            <a:ext cx="2470322" cy="679488"/>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err="1">
                <a:solidFill>
                  <a:schemeClr val="tx1"/>
                </a:solidFill>
              </a:rPr>
              <a:t>İNo</a:t>
            </a:r>
            <a:r>
              <a:rPr lang="en-GB" sz="2400">
                <a:solidFill>
                  <a:schemeClr val="tx1"/>
                </a:solidFill>
              </a:rPr>
              <a:t>! </a:t>
            </a:r>
            <a:r>
              <a:rPr lang="en-GB" sz="2400" err="1">
                <a:solidFill>
                  <a:schemeClr val="tx1"/>
                </a:solidFill>
              </a:rPr>
              <a:t>Intenta</a:t>
            </a:r>
            <a:r>
              <a:rPr lang="en-GB" sz="2400">
                <a:solidFill>
                  <a:schemeClr val="tx1"/>
                </a:solidFill>
              </a:rPr>
              <a:t> </a:t>
            </a:r>
            <a:r>
              <a:rPr lang="en-GB" sz="2400" err="1">
                <a:solidFill>
                  <a:schemeClr val="tx1"/>
                </a:solidFill>
              </a:rPr>
              <a:t>otra</a:t>
            </a:r>
            <a:r>
              <a:rPr lang="en-GB" sz="2400">
                <a:solidFill>
                  <a:schemeClr val="tx1"/>
                </a:solidFill>
              </a:rPr>
              <a:t> </a:t>
            </a:r>
            <a:r>
              <a:rPr lang="en-GB" sz="2400" err="1">
                <a:solidFill>
                  <a:schemeClr val="tx1"/>
                </a:solidFill>
              </a:rPr>
              <a:t>vez</a:t>
            </a:r>
            <a:endParaRPr lang="en-GB" sz="2400">
              <a:solidFill>
                <a:schemeClr val="tx1"/>
              </a:solidFill>
            </a:endParaRPr>
          </a:p>
        </p:txBody>
      </p:sp>
      <p:sp>
        <p:nvSpPr>
          <p:cNvPr id="3" name="TextBox 2"/>
          <p:cNvSpPr txBox="1"/>
          <p:nvPr/>
        </p:nvSpPr>
        <p:spPr>
          <a:xfrm>
            <a:off x="5248799" y="5319515"/>
            <a:ext cx="642399" cy="523220"/>
          </a:xfrm>
          <a:prstGeom prst="rect">
            <a:avLst/>
          </a:prstGeom>
          <a:noFill/>
        </p:spPr>
        <p:txBody>
          <a:bodyPr wrap="square" rtlCol="0">
            <a:spAutoFit/>
          </a:bodyPr>
          <a:lstStyle/>
          <a:p>
            <a:pPr algn="l"/>
            <a:r>
              <a:rPr lang="en-GB" sz="2800" b="1">
                <a:solidFill>
                  <a:schemeClr val="accent5">
                    <a:lumMod val="50000"/>
                  </a:schemeClr>
                </a:solidFill>
              </a:rPr>
              <a:t>o</a:t>
            </a:r>
          </a:p>
        </p:txBody>
      </p:sp>
    </p:spTree>
    <p:extLst>
      <p:ext uri="{BB962C8B-B14F-4D97-AF65-F5344CB8AC3E}">
        <p14:creationId xmlns:p14="http://schemas.microsoft.com/office/powerpoint/2010/main" val="426685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3000" fill="hold" grpId="1" nodeType="clickEffect">
                                  <p:stCondLst>
                                    <p:cond delay="0"/>
                                  </p:stCondLst>
                                  <p:childTnLst>
                                    <p:animEffect transition="out" filter="fade">
                                      <p:cBhvr>
                                        <p:cTn id="28" dur="500" tmFilter="0, 0; .2, .5; .8, .5; 1, 0"/>
                                        <p:tgtEl>
                                          <p:spTgt spid="23"/>
                                        </p:tgtEl>
                                      </p:cBhvr>
                                    </p:animEffect>
                                    <p:animScale>
                                      <p:cBhvr>
                                        <p:cTn id="29"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animBg="1"/>
      <p:bldP spid="23" grpId="1"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¿Quién </a:t>
            </a:r>
            <a:r>
              <a:rPr lang="en-GB" sz="3600" b="1" err="1">
                <a:solidFill>
                  <a:schemeClr val="bg1"/>
                </a:solidFill>
              </a:rPr>
              <a:t>es</a:t>
            </a:r>
            <a:r>
              <a:rPr lang="en-GB" sz="3600" b="1">
                <a:solidFill>
                  <a:schemeClr val="bg1"/>
                </a:solidFill>
              </a:rPr>
              <a:t>?</a:t>
            </a:r>
          </a:p>
        </p:txBody>
      </p:sp>
      <p:sp>
        <p:nvSpPr>
          <p:cNvPr id="7" name="TextBox 6">
            <a:extLst>
              <a:ext uri="{FF2B5EF4-FFF2-40B4-BE49-F238E27FC236}">
                <a16:creationId xmlns:a16="http://schemas.microsoft.com/office/drawing/2014/main" id="{EB2573ED-B4A5-1D4C-AFCC-06101CBAFA6A}"/>
              </a:ext>
            </a:extLst>
          </p:cNvPr>
          <p:cNvSpPr txBox="1"/>
          <p:nvPr/>
        </p:nvSpPr>
        <p:spPr>
          <a:xfrm>
            <a:off x="179999" y="1296000"/>
            <a:ext cx="9276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Persona A habla.  Persona B identifica la persona correcta.</a:t>
            </a:r>
            <a:endParaRPr kumimoji="0" lang="en-US" sz="2400" b="1" i="0" u="none" strike="noStrike" kern="1200" cap="none" spc="0" normalizeH="0" baseline="0" noProof="0">
              <a:ln>
                <a:noFill/>
              </a:ln>
              <a:effectLst/>
              <a:uLnTx/>
              <a:uFillTx/>
              <a:latin typeface="Century Gothic" panose="020F0302020204030204"/>
            </a:endParaRPr>
          </a:p>
        </p:txBody>
      </p:sp>
      <p:grpSp>
        <p:nvGrpSpPr>
          <p:cNvPr id="14" name="Group 13"/>
          <p:cNvGrpSpPr/>
          <p:nvPr/>
        </p:nvGrpSpPr>
        <p:grpSpPr>
          <a:xfrm>
            <a:off x="4246524" y="1845527"/>
            <a:ext cx="1426493" cy="1366770"/>
            <a:chOff x="6118050" y="2911062"/>
            <a:chExt cx="1426493" cy="136677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842" r="33698" b="59801"/>
          <a:stretch/>
        </p:blipFill>
        <p:spPr>
          <a:xfrm>
            <a:off x="4555989" y="3999985"/>
            <a:ext cx="1045095" cy="102346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451" t="57493" r="13088" b="-56525"/>
          <a:stretch/>
        </p:blipFill>
        <p:spPr>
          <a:xfrm rot="12778579">
            <a:off x="788567" y="309525"/>
            <a:ext cx="1113687" cy="282738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5257" t="21378" b="39400"/>
          <a:stretch/>
        </p:blipFill>
        <p:spPr>
          <a:xfrm rot="17308951">
            <a:off x="370635" y="3983456"/>
            <a:ext cx="1104959" cy="113400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5723" r="64532" b="35753"/>
          <a:stretch/>
        </p:blipFill>
        <p:spPr>
          <a:xfrm rot="5214391">
            <a:off x="8284155" y="1890623"/>
            <a:ext cx="1214904" cy="1223080"/>
          </a:xfrm>
          <a:prstGeom prst="rect">
            <a:avLst/>
          </a:prstGeom>
        </p:spPr>
      </p:pic>
      <p:grpSp>
        <p:nvGrpSpPr>
          <p:cNvPr id="15" name="Group 14"/>
          <p:cNvGrpSpPr/>
          <p:nvPr/>
        </p:nvGrpSpPr>
        <p:grpSpPr>
          <a:xfrm>
            <a:off x="8317063" y="4101389"/>
            <a:ext cx="1605898" cy="1209066"/>
            <a:chOff x="8217568" y="3947794"/>
            <a:chExt cx="1605898" cy="120906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387" y="4139723"/>
              <a:ext cx="1291079" cy="85054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17568" y="3947794"/>
              <a:ext cx="701996" cy="1209066"/>
            </a:xfrm>
            <a:prstGeom prst="rect">
              <a:avLst/>
            </a:prstGeom>
          </p:spPr>
        </p:pic>
      </p:grpSp>
      <p:sp>
        <p:nvSpPr>
          <p:cNvPr id="16" name="TextBox 15"/>
          <p:cNvSpPr txBox="1"/>
          <p:nvPr/>
        </p:nvSpPr>
        <p:spPr>
          <a:xfrm>
            <a:off x="324852" y="5324673"/>
            <a:ext cx="1407695" cy="461665"/>
          </a:xfrm>
          <a:prstGeom prst="rect">
            <a:avLst/>
          </a:prstGeom>
          <a:noFill/>
        </p:spPr>
        <p:txBody>
          <a:bodyPr wrap="square" rtlCol="0">
            <a:spAutoFit/>
          </a:bodyPr>
          <a:lstStyle/>
          <a:p>
            <a:pPr algn="l"/>
            <a:r>
              <a:rPr lang="en-GB" sz="2400" b="1"/>
              <a:t>Carlos</a:t>
            </a:r>
          </a:p>
        </p:txBody>
      </p:sp>
      <p:sp>
        <p:nvSpPr>
          <p:cNvPr id="17" name="TextBox 16"/>
          <p:cNvSpPr txBox="1"/>
          <p:nvPr/>
        </p:nvSpPr>
        <p:spPr>
          <a:xfrm>
            <a:off x="8304046" y="3211523"/>
            <a:ext cx="1407695" cy="461665"/>
          </a:xfrm>
          <a:prstGeom prst="rect">
            <a:avLst/>
          </a:prstGeom>
          <a:noFill/>
        </p:spPr>
        <p:txBody>
          <a:bodyPr wrap="square" rtlCol="0">
            <a:spAutoFit/>
          </a:bodyPr>
          <a:lstStyle/>
          <a:p>
            <a:pPr algn="l"/>
            <a:r>
              <a:rPr lang="en-GB" sz="2400" b="1" err="1"/>
              <a:t>Rafa</a:t>
            </a:r>
            <a:endParaRPr lang="en-GB" sz="2400" b="1"/>
          </a:p>
        </p:txBody>
      </p:sp>
      <p:sp>
        <p:nvSpPr>
          <p:cNvPr id="18" name="TextBox 17"/>
          <p:cNvSpPr txBox="1"/>
          <p:nvPr/>
        </p:nvSpPr>
        <p:spPr>
          <a:xfrm>
            <a:off x="4266184" y="3173502"/>
            <a:ext cx="1407695" cy="830997"/>
          </a:xfrm>
          <a:prstGeom prst="rect">
            <a:avLst/>
          </a:prstGeom>
          <a:noFill/>
        </p:spPr>
        <p:txBody>
          <a:bodyPr wrap="square" rtlCol="0">
            <a:spAutoFit/>
          </a:bodyPr>
          <a:lstStyle/>
          <a:p>
            <a:pPr algn="l"/>
            <a:r>
              <a:rPr lang="en-GB" sz="2400" b="1" err="1"/>
              <a:t>Señora</a:t>
            </a:r>
            <a:r>
              <a:rPr lang="en-GB" sz="2400" b="1"/>
              <a:t> Perez</a:t>
            </a:r>
          </a:p>
        </p:txBody>
      </p:sp>
      <p:sp>
        <p:nvSpPr>
          <p:cNvPr id="20" name="TextBox 19"/>
          <p:cNvSpPr txBox="1"/>
          <p:nvPr/>
        </p:nvSpPr>
        <p:spPr>
          <a:xfrm>
            <a:off x="4377331" y="5094802"/>
            <a:ext cx="1407695" cy="461665"/>
          </a:xfrm>
          <a:prstGeom prst="rect">
            <a:avLst/>
          </a:prstGeom>
          <a:noFill/>
        </p:spPr>
        <p:txBody>
          <a:bodyPr wrap="square" rtlCol="0">
            <a:spAutoFit/>
          </a:bodyPr>
          <a:lstStyle/>
          <a:p>
            <a:pPr algn="l"/>
            <a:r>
              <a:rPr lang="en-GB" sz="2400" b="1" err="1"/>
              <a:t>María</a:t>
            </a:r>
            <a:endParaRPr lang="en-GB" sz="2400" b="1"/>
          </a:p>
        </p:txBody>
      </p:sp>
      <p:sp>
        <p:nvSpPr>
          <p:cNvPr id="21" name="TextBox 20"/>
          <p:cNvSpPr txBox="1"/>
          <p:nvPr/>
        </p:nvSpPr>
        <p:spPr>
          <a:xfrm>
            <a:off x="421945" y="3257880"/>
            <a:ext cx="1407695" cy="461665"/>
          </a:xfrm>
          <a:prstGeom prst="rect">
            <a:avLst/>
          </a:prstGeom>
          <a:noFill/>
        </p:spPr>
        <p:txBody>
          <a:bodyPr wrap="square" rtlCol="0">
            <a:spAutoFit/>
          </a:bodyPr>
          <a:lstStyle/>
          <a:p>
            <a:pPr algn="l"/>
            <a:r>
              <a:rPr lang="en-GB" sz="2400" b="1" err="1"/>
              <a:t>Asun</a:t>
            </a:r>
            <a:endParaRPr lang="en-GB" sz="2400" b="1"/>
          </a:p>
        </p:txBody>
      </p:sp>
      <p:sp>
        <p:nvSpPr>
          <p:cNvPr id="22" name="Rounded Rectangular Callout 21"/>
          <p:cNvSpPr/>
          <p:nvPr/>
        </p:nvSpPr>
        <p:spPr>
          <a:xfrm>
            <a:off x="1635727" y="2017725"/>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print my homework before class.</a:t>
            </a:r>
          </a:p>
        </p:txBody>
      </p:sp>
      <p:sp>
        <p:nvSpPr>
          <p:cNvPr id="23" name="Rounded Rectangular Callout 22"/>
          <p:cNvSpPr/>
          <p:nvPr/>
        </p:nvSpPr>
        <p:spPr>
          <a:xfrm>
            <a:off x="5838122" y="4407619"/>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printed my homework before class.</a:t>
            </a:r>
          </a:p>
        </p:txBody>
      </p:sp>
      <p:sp>
        <p:nvSpPr>
          <p:cNvPr id="24" name="Rounded Rectangular Callout 23"/>
          <p:cNvSpPr/>
          <p:nvPr/>
        </p:nvSpPr>
        <p:spPr>
          <a:xfrm>
            <a:off x="5785026" y="2083271"/>
            <a:ext cx="2344081"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describe the activity to the students.</a:t>
            </a:r>
          </a:p>
        </p:txBody>
      </p:sp>
      <p:sp>
        <p:nvSpPr>
          <p:cNvPr id="25" name="Rounded Rectangular Callout 24"/>
          <p:cNvSpPr/>
          <p:nvPr/>
        </p:nvSpPr>
        <p:spPr>
          <a:xfrm>
            <a:off x="9456820" y="4421606"/>
            <a:ext cx="2611931"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described the activity to the students.</a:t>
            </a:r>
          </a:p>
        </p:txBody>
      </p:sp>
      <p:sp>
        <p:nvSpPr>
          <p:cNvPr id="19" name="TextBox 18"/>
          <p:cNvSpPr txBox="1"/>
          <p:nvPr/>
        </p:nvSpPr>
        <p:spPr>
          <a:xfrm>
            <a:off x="8262755" y="5328182"/>
            <a:ext cx="1407695" cy="830997"/>
          </a:xfrm>
          <a:prstGeom prst="rect">
            <a:avLst/>
          </a:prstGeom>
          <a:noFill/>
        </p:spPr>
        <p:txBody>
          <a:bodyPr wrap="square" rtlCol="0">
            <a:spAutoFit/>
          </a:bodyPr>
          <a:lstStyle/>
          <a:p>
            <a:pPr algn="l"/>
            <a:r>
              <a:rPr lang="en-GB" sz="2400" b="1" err="1"/>
              <a:t>Señora</a:t>
            </a:r>
            <a:r>
              <a:rPr lang="en-GB" sz="2400" b="1"/>
              <a:t> </a:t>
            </a:r>
          </a:p>
          <a:p>
            <a:pPr algn="l"/>
            <a:r>
              <a:rPr lang="en-GB" sz="2400" b="1" err="1"/>
              <a:t>Moliner</a:t>
            </a:r>
            <a:endParaRPr lang="en-GB" sz="2400" b="1"/>
          </a:p>
        </p:txBody>
      </p:sp>
      <p:sp>
        <p:nvSpPr>
          <p:cNvPr id="27" name="Rounded Rectangular Callout 26"/>
          <p:cNvSpPr/>
          <p:nvPr/>
        </p:nvSpPr>
        <p:spPr>
          <a:xfrm>
            <a:off x="1658041" y="4367665"/>
            <a:ext cx="2344081"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write a short dialogue in Spanish.</a:t>
            </a:r>
          </a:p>
        </p:txBody>
      </p:sp>
      <p:sp>
        <p:nvSpPr>
          <p:cNvPr id="28" name="Rounded Rectangular Callout 27"/>
          <p:cNvSpPr/>
          <p:nvPr/>
        </p:nvSpPr>
        <p:spPr>
          <a:xfrm>
            <a:off x="9638417" y="2127543"/>
            <a:ext cx="2430334" cy="1311558"/>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wrote a short dialogue in Spanish.</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9321421" y="258166"/>
            <a:ext cx="2606722"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5787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¿Quién </a:t>
            </a:r>
            <a:r>
              <a:rPr lang="en-GB" sz="3600" b="1" err="1">
                <a:solidFill>
                  <a:schemeClr val="bg1"/>
                </a:solidFill>
              </a:rPr>
              <a:t>es</a:t>
            </a:r>
            <a:r>
              <a:rPr lang="en-GB" sz="3600" b="1">
                <a:solidFill>
                  <a:schemeClr val="bg1"/>
                </a:solidFill>
              </a:rPr>
              <a:t>?</a:t>
            </a:r>
          </a:p>
        </p:txBody>
      </p:sp>
      <p:sp>
        <p:nvSpPr>
          <p:cNvPr id="7" name="TextBox 6">
            <a:extLst>
              <a:ext uri="{FF2B5EF4-FFF2-40B4-BE49-F238E27FC236}">
                <a16:creationId xmlns:a16="http://schemas.microsoft.com/office/drawing/2014/main" id="{EB2573ED-B4A5-1D4C-AFCC-06101CBAFA6A}"/>
              </a:ext>
            </a:extLst>
          </p:cNvPr>
          <p:cNvSpPr txBox="1"/>
          <p:nvPr/>
        </p:nvSpPr>
        <p:spPr>
          <a:xfrm>
            <a:off x="179999" y="1296000"/>
            <a:ext cx="9276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Persona B habla.  Persona A identifica la persona correcta.</a:t>
            </a:r>
            <a:endParaRPr kumimoji="0" lang="en-US" sz="2400" b="1" i="0" u="none" strike="noStrike" kern="1200" cap="none" spc="0" normalizeH="0" baseline="0" noProof="0">
              <a:ln>
                <a:noFill/>
              </a:ln>
              <a:effectLst/>
              <a:uLnTx/>
              <a:uFillTx/>
              <a:latin typeface="Century Gothic" panose="020F0302020204030204"/>
            </a:endParaRPr>
          </a:p>
        </p:txBody>
      </p:sp>
      <p:grpSp>
        <p:nvGrpSpPr>
          <p:cNvPr id="14" name="Group 13"/>
          <p:cNvGrpSpPr/>
          <p:nvPr/>
        </p:nvGrpSpPr>
        <p:grpSpPr>
          <a:xfrm>
            <a:off x="4331048" y="1852366"/>
            <a:ext cx="1426493" cy="1366770"/>
            <a:chOff x="6118050" y="2911062"/>
            <a:chExt cx="1426493" cy="136677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050" y="3169176"/>
              <a:ext cx="1291079" cy="8505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738" y="2911062"/>
              <a:ext cx="822805" cy="1366770"/>
            </a:xfrm>
            <a:prstGeom prst="rect">
              <a:avLst/>
            </a:prstGeom>
          </p:spPr>
        </p:pic>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0842" r="33698" b="59801"/>
          <a:stretch/>
        </p:blipFill>
        <p:spPr>
          <a:xfrm>
            <a:off x="4712446" y="3999985"/>
            <a:ext cx="1045095" cy="102346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451" t="57493" r="13088" b="-56525"/>
          <a:stretch/>
        </p:blipFill>
        <p:spPr>
          <a:xfrm rot="12778579">
            <a:off x="788567" y="309525"/>
            <a:ext cx="1113687" cy="282738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5257" t="21378" b="39400"/>
          <a:stretch/>
        </p:blipFill>
        <p:spPr>
          <a:xfrm rot="17308951">
            <a:off x="370635" y="3983456"/>
            <a:ext cx="1104959" cy="113400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5723" r="64532" b="35753"/>
          <a:stretch/>
        </p:blipFill>
        <p:spPr>
          <a:xfrm rot="5214391">
            <a:off x="8455983" y="1865172"/>
            <a:ext cx="1214904" cy="1223080"/>
          </a:xfrm>
          <a:prstGeom prst="rect">
            <a:avLst/>
          </a:prstGeom>
        </p:spPr>
      </p:pic>
      <p:grpSp>
        <p:nvGrpSpPr>
          <p:cNvPr id="15" name="Group 14"/>
          <p:cNvGrpSpPr/>
          <p:nvPr/>
        </p:nvGrpSpPr>
        <p:grpSpPr>
          <a:xfrm>
            <a:off x="8526340" y="3999985"/>
            <a:ext cx="1605898" cy="1209066"/>
            <a:chOff x="8217568" y="3947794"/>
            <a:chExt cx="1605898" cy="120906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387" y="4139723"/>
              <a:ext cx="1291079" cy="85054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17568" y="3947794"/>
              <a:ext cx="701996" cy="1209066"/>
            </a:xfrm>
            <a:prstGeom prst="rect">
              <a:avLst/>
            </a:prstGeom>
          </p:spPr>
        </p:pic>
      </p:grpSp>
      <p:sp>
        <p:nvSpPr>
          <p:cNvPr id="16" name="TextBox 15"/>
          <p:cNvSpPr txBox="1"/>
          <p:nvPr/>
        </p:nvSpPr>
        <p:spPr>
          <a:xfrm>
            <a:off x="324852" y="5324673"/>
            <a:ext cx="1407695" cy="461665"/>
          </a:xfrm>
          <a:prstGeom prst="rect">
            <a:avLst/>
          </a:prstGeom>
          <a:noFill/>
        </p:spPr>
        <p:txBody>
          <a:bodyPr wrap="square" rtlCol="0">
            <a:spAutoFit/>
          </a:bodyPr>
          <a:lstStyle/>
          <a:p>
            <a:pPr algn="l"/>
            <a:r>
              <a:rPr lang="en-GB" sz="2400" b="1"/>
              <a:t>Carlos</a:t>
            </a:r>
          </a:p>
        </p:txBody>
      </p:sp>
      <p:sp>
        <p:nvSpPr>
          <p:cNvPr id="17" name="TextBox 16"/>
          <p:cNvSpPr txBox="1"/>
          <p:nvPr/>
        </p:nvSpPr>
        <p:spPr>
          <a:xfrm>
            <a:off x="8444066" y="3212247"/>
            <a:ext cx="1407695" cy="461665"/>
          </a:xfrm>
          <a:prstGeom prst="rect">
            <a:avLst/>
          </a:prstGeom>
          <a:noFill/>
        </p:spPr>
        <p:txBody>
          <a:bodyPr wrap="square" rtlCol="0">
            <a:spAutoFit/>
          </a:bodyPr>
          <a:lstStyle/>
          <a:p>
            <a:pPr algn="l"/>
            <a:r>
              <a:rPr lang="en-GB" sz="2400" b="1" err="1"/>
              <a:t>Rafa</a:t>
            </a:r>
            <a:endParaRPr lang="en-GB" sz="2400" b="1"/>
          </a:p>
        </p:txBody>
      </p:sp>
      <p:sp>
        <p:nvSpPr>
          <p:cNvPr id="18" name="TextBox 17"/>
          <p:cNvSpPr txBox="1"/>
          <p:nvPr/>
        </p:nvSpPr>
        <p:spPr>
          <a:xfrm>
            <a:off x="4266184" y="3173502"/>
            <a:ext cx="1407695" cy="830997"/>
          </a:xfrm>
          <a:prstGeom prst="rect">
            <a:avLst/>
          </a:prstGeom>
          <a:noFill/>
        </p:spPr>
        <p:txBody>
          <a:bodyPr wrap="square" rtlCol="0">
            <a:spAutoFit/>
          </a:bodyPr>
          <a:lstStyle/>
          <a:p>
            <a:pPr algn="l"/>
            <a:r>
              <a:rPr lang="en-GB" sz="2400" b="1" err="1"/>
              <a:t>Señora</a:t>
            </a:r>
            <a:r>
              <a:rPr lang="en-GB" sz="2400" b="1"/>
              <a:t> Perez</a:t>
            </a:r>
          </a:p>
        </p:txBody>
      </p:sp>
      <p:sp>
        <p:nvSpPr>
          <p:cNvPr id="19" name="TextBox 18"/>
          <p:cNvSpPr txBox="1"/>
          <p:nvPr/>
        </p:nvSpPr>
        <p:spPr>
          <a:xfrm>
            <a:off x="8625441" y="5190099"/>
            <a:ext cx="1407695" cy="830997"/>
          </a:xfrm>
          <a:prstGeom prst="rect">
            <a:avLst/>
          </a:prstGeom>
          <a:noFill/>
        </p:spPr>
        <p:txBody>
          <a:bodyPr wrap="square" rtlCol="0">
            <a:spAutoFit/>
          </a:bodyPr>
          <a:lstStyle/>
          <a:p>
            <a:pPr algn="l"/>
            <a:r>
              <a:rPr lang="en-GB" sz="2400" b="1" err="1"/>
              <a:t>Señora</a:t>
            </a:r>
            <a:r>
              <a:rPr lang="en-GB" sz="2400" b="1"/>
              <a:t> </a:t>
            </a:r>
          </a:p>
          <a:p>
            <a:pPr algn="l"/>
            <a:r>
              <a:rPr lang="en-GB" sz="2400" b="1" err="1"/>
              <a:t>Moliner</a:t>
            </a:r>
            <a:endParaRPr lang="en-GB" sz="2400" b="1"/>
          </a:p>
        </p:txBody>
      </p:sp>
      <p:sp>
        <p:nvSpPr>
          <p:cNvPr id="20" name="TextBox 19"/>
          <p:cNvSpPr txBox="1"/>
          <p:nvPr/>
        </p:nvSpPr>
        <p:spPr>
          <a:xfrm>
            <a:off x="4377331" y="5094802"/>
            <a:ext cx="1407695" cy="461665"/>
          </a:xfrm>
          <a:prstGeom prst="rect">
            <a:avLst/>
          </a:prstGeom>
          <a:noFill/>
        </p:spPr>
        <p:txBody>
          <a:bodyPr wrap="square" rtlCol="0">
            <a:spAutoFit/>
          </a:bodyPr>
          <a:lstStyle/>
          <a:p>
            <a:pPr algn="l"/>
            <a:r>
              <a:rPr lang="en-GB" sz="2400" b="1" err="1"/>
              <a:t>María</a:t>
            </a:r>
            <a:endParaRPr lang="en-GB" sz="2400" b="1"/>
          </a:p>
        </p:txBody>
      </p:sp>
      <p:sp>
        <p:nvSpPr>
          <p:cNvPr id="21" name="TextBox 20"/>
          <p:cNvSpPr txBox="1"/>
          <p:nvPr/>
        </p:nvSpPr>
        <p:spPr>
          <a:xfrm>
            <a:off x="421945" y="3257880"/>
            <a:ext cx="1407695" cy="461665"/>
          </a:xfrm>
          <a:prstGeom prst="rect">
            <a:avLst/>
          </a:prstGeom>
          <a:noFill/>
        </p:spPr>
        <p:txBody>
          <a:bodyPr wrap="square" rtlCol="0">
            <a:spAutoFit/>
          </a:bodyPr>
          <a:lstStyle/>
          <a:p>
            <a:pPr algn="l"/>
            <a:r>
              <a:rPr lang="en-GB" sz="2400" b="1" err="1"/>
              <a:t>Asun</a:t>
            </a:r>
            <a:endParaRPr lang="en-GB" sz="2400" b="1"/>
          </a:p>
        </p:txBody>
      </p:sp>
      <p:sp>
        <p:nvSpPr>
          <p:cNvPr id="22" name="Rounded Rectangular Callout 21"/>
          <p:cNvSpPr/>
          <p:nvPr/>
        </p:nvSpPr>
        <p:spPr>
          <a:xfrm>
            <a:off x="1728439" y="2017725"/>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share a book with my friend.</a:t>
            </a:r>
          </a:p>
        </p:txBody>
      </p:sp>
      <p:sp>
        <p:nvSpPr>
          <p:cNvPr id="24" name="Rounded Rectangular Callout 23"/>
          <p:cNvSpPr/>
          <p:nvPr/>
        </p:nvSpPr>
        <p:spPr>
          <a:xfrm>
            <a:off x="5918674" y="2024615"/>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drink a coffee before class.</a:t>
            </a:r>
          </a:p>
        </p:txBody>
      </p:sp>
      <p:sp>
        <p:nvSpPr>
          <p:cNvPr id="25" name="Rounded Rectangular Callout 24"/>
          <p:cNvSpPr/>
          <p:nvPr/>
        </p:nvSpPr>
        <p:spPr>
          <a:xfrm>
            <a:off x="9872024" y="4149804"/>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drank a coffee before class.</a:t>
            </a:r>
          </a:p>
        </p:txBody>
      </p:sp>
      <p:sp>
        <p:nvSpPr>
          <p:cNvPr id="26" name="Rounded Rectangular Callout 25"/>
          <p:cNvSpPr/>
          <p:nvPr/>
        </p:nvSpPr>
        <p:spPr>
          <a:xfrm>
            <a:off x="1694660" y="4161595"/>
            <a:ext cx="2344081"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chose to write a long dialogue.</a:t>
            </a:r>
          </a:p>
        </p:txBody>
      </p:sp>
      <p:sp>
        <p:nvSpPr>
          <p:cNvPr id="27" name="Rounded Rectangular Callout 26"/>
          <p:cNvSpPr/>
          <p:nvPr/>
        </p:nvSpPr>
        <p:spPr>
          <a:xfrm>
            <a:off x="9763163" y="2051928"/>
            <a:ext cx="2344081"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choose to write a long dialogue.</a:t>
            </a:r>
          </a:p>
        </p:txBody>
      </p:sp>
      <p:sp>
        <p:nvSpPr>
          <p:cNvPr id="28" name="Rounded Rectangular Callout 27"/>
          <p:cNvSpPr/>
          <p:nvPr/>
        </p:nvSpPr>
        <p:spPr>
          <a:xfrm>
            <a:off x="6043577" y="4161594"/>
            <a:ext cx="2196727" cy="1311559"/>
          </a:xfrm>
          <a:prstGeom prst="wedgeRoundRectCallout">
            <a:avLst>
              <a:gd name="adj1" fmla="val -58571"/>
              <a:gd name="adj2" fmla="val -28595"/>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I shared a book with my friend.</a:t>
            </a:r>
          </a:p>
        </p:txBody>
      </p:sp>
      <p:sp>
        <p:nvSpPr>
          <p:cNvPr id="31" name="Rounded Rectangle 11">
            <a:extLst>
              <a:ext uri="{FF2B5EF4-FFF2-40B4-BE49-F238E27FC236}">
                <a16:creationId xmlns:a16="http://schemas.microsoft.com/office/drawing/2014/main" id="{A316DD52-7894-4A75-969C-CA0645DA2978}"/>
              </a:ext>
            </a:extLst>
          </p:cNvPr>
          <p:cNvSpPr/>
          <p:nvPr/>
        </p:nvSpPr>
        <p:spPr>
          <a:xfrm>
            <a:off x="9321421" y="258166"/>
            <a:ext cx="2606722"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1613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DDFED1B0-8365-D84A-847E-1CD3FA337399}"/>
              </a:ext>
            </a:extLst>
          </p:cNvPr>
          <p:cNvSpPr>
            <a:spLocks noGrp="1"/>
          </p:cNvSpPr>
          <p:nvPr/>
        </p:nvSpPr>
        <p:spPr>
          <a:xfrm>
            <a:off x="315913" y="2325941"/>
            <a:ext cx="8088166" cy="12833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a:solidFill>
                  <a:schemeClr val="bg1"/>
                </a:solidFill>
              </a:rPr>
              <a:t>-er &amp; -ir verbs: 1st person singular preterite (-í)</a:t>
            </a:r>
          </a:p>
          <a:p>
            <a:pPr algn="l"/>
            <a:r>
              <a:rPr lang="en-US" sz="2600">
                <a:solidFill>
                  <a:schemeClr val="bg1"/>
                </a:solidFill>
              </a:rPr>
              <a:t>prenominal adjectives</a:t>
            </a:r>
          </a:p>
        </p:txBody>
      </p:sp>
      <p:sp>
        <p:nvSpPr>
          <p:cNvPr id="11" name="Text Placeholder 10">
            <a:extLst>
              <a:ext uri="{FF2B5EF4-FFF2-40B4-BE49-F238E27FC236}">
                <a16:creationId xmlns:a16="http://schemas.microsoft.com/office/drawing/2014/main" id="{5DC1AC35-1574-4841-4D11-24C079331225}"/>
              </a:ext>
            </a:extLst>
          </p:cNvPr>
          <p:cNvSpPr>
            <a:spLocks noGrp="1"/>
          </p:cNvSpPr>
          <p:nvPr>
            <p:ph type="body" sz="quarter" idx="14"/>
          </p:nvPr>
        </p:nvSpPr>
        <p:spPr>
          <a:xfrm>
            <a:off x="315913" y="1492250"/>
            <a:ext cx="6640512" cy="844550"/>
          </a:xfrm>
        </p:spPr>
        <p:txBody>
          <a:bodyPr>
            <a:normAutofit fontScale="62500" lnSpcReduction="20000"/>
          </a:bodyPr>
          <a:lstStyle/>
          <a:p>
            <a:r>
              <a:rPr lang="en-GB" sz="5400" b="1">
                <a:solidFill>
                  <a:prstClr val="white"/>
                </a:solidFill>
              </a:rPr>
              <a:t>Describing events in the past and present (At school)</a:t>
            </a:r>
            <a:endParaRPr lang="en-US" sz="5400"/>
          </a:p>
          <a:p>
            <a:endParaRPr lang="en-GB"/>
          </a:p>
        </p:txBody>
      </p:sp>
      <p:sp>
        <p:nvSpPr>
          <p:cNvPr id="14" name="Text Placeholder 13">
            <a:extLst>
              <a:ext uri="{FF2B5EF4-FFF2-40B4-BE49-F238E27FC236}">
                <a16:creationId xmlns:a16="http://schemas.microsoft.com/office/drawing/2014/main" id="{8B1CB884-84C5-735C-91E4-2154A40FCDB1}"/>
              </a:ext>
            </a:extLst>
          </p:cNvPr>
          <p:cNvSpPr>
            <a:spLocks noGrp="1"/>
          </p:cNvSpPr>
          <p:nvPr>
            <p:ph type="body" sz="quarter" idx="12"/>
          </p:nvPr>
        </p:nvSpPr>
        <p:spPr>
          <a:xfrm>
            <a:off x="211138" y="4943475"/>
            <a:ext cx="5884862" cy="1673473"/>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noProof="0">
                <a:solidFill>
                  <a:prstClr val="white"/>
                </a:solidFill>
                <a:latin typeface="Century Gothic" panose="020B0502020202020204" pitchFamily="34" charset="0"/>
              </a:rPr>
              <a:t>1.2</a:t>
            </a:r>
            <a:r>
              <a:rPr kumimoji="0" lang="en-GB"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Week 1 - Lesson 16</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Victoria</a:t>
            </a:r>
            <a:r>
              <a:rPr kumimoji="0" lang="en-GB" sz="1700" b="0" i="0" u="none" strike="noStrike" kern="1200" cap="none" spc="0" normalizeH="0" noProof="0">
                <a:ln>
                  <a:noFill/>
                </a:ln>
                <a:solidFill>
                  <a:prstClr val="white"/>
                </a:solidFill>
                <a:effectLst/>
                <a:uLnTx/>
                <a:uFillTx/>
                <a:latin typeface="Century Gothic" panose="020B0502020202020204" pitchFamily="34" charset="0"/>
                <a:ea typeface="+mj-ea"/>
                <a:cs typeface="+mj-cs"/>
              </a:rPr>
              <a:t> Hobson</a:t>
            </a:r>
            <a:r>
              <a:rPr kumimoji="0" lang="en-GB" sz="17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a:t>
            </a:r>
            <a:r>
              <a:rPr lang="en-GB" sz="1700">
                <a:solidFill>
                  <a:prstClr val="white"/>
                </a:solidFill>
                <a:latin typeface="Century Gothic" panose="020B0502020202020204" pitchFamily="34" charset="0"/>
              </a:rPr>
              <a:t>Nick Avery / Jack Peacock</a:t>
            </a:r>
            <a:br>
              <a:rPr kumimoji="0" lang="en-GB" sz="17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br>
            <a:r>
              <a:rPr kumimoji="0" lang="en-GB" sz="19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7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Date updated: 20.10.2023</a:t>
            </a: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endParaRPr>
          </a:p>
          <a:p>
            <a:endParaRPr lang="en-GB"/>
          </a:p>
        </p:txBody>
      </p:sp>
    </p:spTree>
    <p:extLst>
      <p:ext uri="{BB962C8B-B14F-4D97-AF65-F5344CB8AC3E}">
        <p14:creationId xmlns:p14="http://schemas.microsoft.com/office/powerpoint/2010/main" val="3846673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Table 6">
            <a:extLst>
              <a:ext uri="{FF2B5EF4-FFF2-40B4-BE49-F238E27FC236}">
                <a16:creationId xmlns:a16="http://schemas.microsoft.com/office/drawing/2014/main" id="{332C54D4-14F9-481A-AB21-FCC2664EE1EB}"/>
              </a:ext>
            </a:extLst>
          </p:cNvPr>
          <p:cNvGraphicFramePr>
            <a:graphicFrameLocks noGrp="1"/>
          </p:cNvGraphicFramePr>
          <p:nvPr>
            <p:extLst>
              <p:ext uri="{D42A27DB-BD31-4B8C-83A1-F6EECF244321}">
                <p14:modId xmlns:p14="http://schemas.microsoft.com/office/powerpoint/2010/main" val="3699718661"/>
              </p:ext>
            </p:extLst>
          </p:nvPr>
        </p:nvGraphicFramePr>
        <p:xfrm>
          <a:off x="422665" y="2496799"/>
          <a:ext cx="3477127" cy="3479469"/>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tblGrid>
              <a:tr h="497067">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a:solidFill>
                          <a:schemeClr val="accent1">
                            <a:lumMod val="50000"/>
                          </a:schemeClr>
                        </a:solidFill>
                      </a:endParaRPr>
                    </a:p>
                  </a:txBody>
                  <a:tcPr/>
                </a:tc>
                <a:tc>
                  <a:txBody>
                    <a:bodyPr/>
                    <a:lstStyle/>
                    <a:p>
                      <a:r>
                        <a:rPr lang="en-GB" sz="2400" b="1" err="1">
                          <a:solidFill>
                            <a:schemeClr val="accent1">
                              <a:lumMod val="50000"/>
                            </a:schemeClr>
                          </a:solidFill>
                        </a:rPr>
                        <a:t>cubr</a:t>
                      </a:r>
                      <a:r>
                        <a:rPr lang="en-GB" sz="2400" b="1" err="1">
                          <a:solidFill>
                            <a:schemeClr val="tx2"/>
                          </a:solidFill>
                        </a:rPr>
                        <a:t>í</a:t>
                      </a:r>
                      <a:endParaRPr lang="en-GB" sz="2400" b="1">
                        <a:solidFill>
                          <a:schemeClr val="tx2"/>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a:solidFill>
                          <a:schemeClr val="accent1">
                            <a:lumMod val="50000"/>
                          </a:schemeClr>
                        </a:solidFill>
                      </a:endParaRPr>
                    </a:p>
                  </a:txBody>
                  <a:tcPr/>
                </a:tc>
                <a:tc>
                  <a:txBody>
                    <a:bodyPr/>
                    <a:lstStyle/>
                    <a:p>
                      <a:r>
                        <a:rPr lang="en-GB" sz="2400" b="1" err="1">
                          <a:solidFill>
                            <a:schemeClr val="accent1">
                              <a:lumMod val="50000"/>
                            </a:schemeClr>
                          </a:solidFill>
                        </a:rPr>
                        <a:t>feliz</a:t>
                      </a:r>
                      <a:endParaRPr lang="en-GB" sz="2400" b="1">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a:solidFill>
                          <a:schemeClr val="accent1">
                            <a:lumMod val="50000"/>
                          </a:schemeClr>
                        </a:solidFill>
                      </a:endParaRPr>
                    </a:p>
                  </a:txBody>
                  <a:tcPr/>
                </a:tc>
                <a:tc>
                  <a:txBody>
                    <a:bodyPr/>
                    <a:lstStyle/>
                    <a:p>
                      <a:r>
                        <a:rPr lang="en-GB" sz="2400" b="1" err="1">
                          <a:solidFill>
                            <a:schemeClr val="accent1">
                              <a:lumMod val="50000"/>
                            </a:schemeClr>
                          </a:solidFill>
                        </a:rPr>
                        <a:t>realidad</a:t>
                      </a:r>
                      <a:endParaRPr lang="en-GB" sz="2400" b="1">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a:solidFill>
                          <a:schemeClr val="accent1">
                            <a:lumMod val="50000"/>
                          </a:schemeClr>
                        </a:solidFill>
                      </a:endParaRPr>
                    </a:p>
                  </a:txBody>
                  <a:tcPr/>
                </a:tc>
                <a:tc>
                  <a:txBody>
                    <a:bodyPr/>
                    <a:lstStyle/>
                    <a:p>
                      <a:r>
                        <a:rPr lang="en-GB" sz="2400" b="1" err="1">
                          <a:solidFill>
                            <a:schemeClr val="accent1">
                              <a:lumMod val="50000"/>
                            </a:schemeClr>
                          </a:solidFill>
                        </a:rPr>
                        <a:t>seg</a:t>
                      </a:r>
                      <a:r>
                        <a:rPr lang="en-GB" sz="2400" b="1" err="1">
                          <a:solidFill>
                            <a:schemeClr val="tx2"/>
                          </a:solidFill>
                        </a:rPr>
                        <a:t>ú</a:t>
                      </a:r>
                      <a:r>
                        <a:rPr lang="en-GB" sz="2400" b="1" err="1">
                          <a:solidFill>
                            <a:schemeClr val="accent1">
                              <a:lumMod val="50000"/>
                            </a:schemeClr>
                          </a:solidFill>
                        </a:rPr>
                        <a:t>n</a:t>
                      </a:r>
                      <a:endParaRPr lang="en-GB" sz="2400" b="1">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a:solidFill>
                          <a:schemeClr val="accent1">
                            <a:lumMod val="50000"/>
                          </a:schemeClr>
                        </a:solidFill>
                      </a:endParaRPr>
                    </a:p>
                  </a:txBody>
                  <a:tcPr/>
                </a:tc>
                <a:tc>
                  <a:txBody>
                    <a:bodyPr/>
                    <a:lstStyle/>
                    <a:p>
                      <a:r>
                        <a:rPr lang="en-GB" sz="2400" b="1" err="1">
                          <a:solidFill>
                            <a:schemeClr val="accent1">
                              <a:lumMod val="50000"/>
                            </a:schemeClr>
                          </a:solidFill>
                        </a:rPr>
                        <a:t>decid</a:t>
                      </a:r>
                      <a:r>
                        <a:rPr lang="en-GB" sz="2400" b="1" err="1">
                          <a:solidFill>
                            <a:schemeClr val="tx2"/>
                          </a:solidFill>
                        </a:rPr>
                        <a:t>í</a:t>
                      </a:r>
                      <a:endParaRPr lang="en-GB" sz="2400" b="1">
                        <a:solidFill>
                          <a:schemeClr val="tx2"/>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a:solidFill>
                          <a:schemeClr val="accent1">
                            <a:lumMod val="50000"/>
                          </a:schemeClr>
                        </a:solidFill>
                      </a:endParaRPr>
                    </a:p>
                  </a:txBody>
                  <a:tcPr/>
                </a:tc>
                <a:tc>
                  <a:txBody>
                    <a:bodyPr/>
                    <a:lstStyle/>
                    <a:p>
                      <a:r>
                        <a:rPr lang="en-GB" sz="2400" b="1">
                          <a:solidFill>
                            <a:schemeClr val="accent1">
                              <a:lumMod val="50000"/>
                            </a:schemeClr>
                          </a:solidFill>
                        </a:rPr>
                        <a:t>comer</a:t>
                      </a:r>
                      <a:endParaRPr lang="en-GB" sz="2400" b="1">
                        <a:solidFill>
                          <a:srgbClr val="FA7100"/>
                        </a:solidFill>
                      </a:endParaRPr>
                    </a:p>
                  </a:txBody>
                  <a:tcPr anchor="ctr"/>
                </a:tc>
                <a:extLst>
                  <a:ext uri="{0D108BD9-81ED-4DB2-BD59-A6C34878D82A}">
                    <a16:rowId xmlns:a16="http://schemas.microsoft.com/office/drawing/2014/main" val="2857339053"/>
                  </a:ext>
                </a:extLst>
              </a:tr>
            </a:tbl>
          </a:graphicData>
        </a:graphic>
      </p:graphicFrame>
      <p:sp>
        <p:nvSpPr>
          <p:cNvPr id="2" name="Title 1"/>
          <p:cNvSpPr>
            <a:spLocks noGrp="1"/>
          </p:cNvSpPr>
          <p:nvPr>
            <p:ph type="title"/>
          </p:nvPr>
        </p:nvSpPr>
        <p:spPr/>
        <p:txBody>
          <a:bodyPr>
            <a:normAutofit/>
          </a:bodyPr>
          <a:lstStyle/>
          <a:p>
            <a:r>
              <a:rPr lang="en-GB" sz="3600" b="1" err="1">
                <a:solidFill>
                  <a:schemeClr val="bg1"/>
                </a:solidFill>
              </a:rPr>
              <a:t>Fonética</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A37406D-9EE1-4437-90DC-DF8A76091D10}"/>
              </a:ext>
            </a:extLst>
          </p:cNvPr>
          <p:cNvSpPr txBox="1"/>
          <p:nvPr/>
        </p:nvSpPr>
        <p:spPr>
          <a:xfrm>
            <a:off x="274460" y="1526436"/>
            <a:ext cx="9869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If the stress is on the final syllable and the word ends in _________ or the consonants ___ or ___, then there will be an accent. </a:t>
            </a:r>
          </a:p>
        </p:txBody>
      </p:sp>
      <p:sp>
        <p:nvSpPr>
          <p:cNvPr id="15" name="TextBox 14">
            <a:extLst>
              <a:ext uri="{FF2B5EF4-FFF2-40B4-BE49-F238E27FC236}">
                <a16:creationId xmlns:a16="http://schemas.microsoft.com/office/drawing/2014/main" id="{9F64C139-44A6-4ABD-B437-776192047B89}"/>
              </a:ext>
            </a:extLst>
          </p:cNvPr>
          <p:cNvSpPr txBox="1"/>
          <p:nvPr/>
        </p:nvSpPr>
        <p:spPr>
          <a:xfrm>
            <a:off x="274460" y="910767"/>
            <a:ext cx="118458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Century Gothic" panose="020F0302020204030204"/>
                <a:ea typeface="+mn-ea"/>
                <a:cs typeface="+mn-cs"/>
              </a:rPr>
              <a:t>Final Syllable Stress</a:t>
            </a:r>
            <a:endParaRPr kumimoji="0" lang="en-US" sz="3600" b="1" i="1" u="none" strike="noStrike" kern="1200" cap="none" spc="0" normalizeH="0" baseline="0" noProof="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7E5DCF23-29CC-4303-B877-62F52C48C607}"/>
              </a:ext>
            </a:extLst>
          </p:cNvPr>
          <p:cNvSpPr txBox="1"/>
          <p:nvPr/>
        </p:nvSpPr>
        <p:spPr>
          <a:xfrm>
            <a:off x="274459" y="2408336"/>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Escucha y escribe la palabra en español.  </a:t>
            </a:r>
          </a:p>
        </p:txBody>
      </p:sp>
      <p:sp>
        <p:nvSpPr>
          <p:cNvPr id="63" name="Action Button: Custom 16">
            <a:hlinkClick r:id="" action="ppaction://noaction" highlightClick="1">
              <a:snd r:embed="rId3" name="cubrí.wav"/>
            </a:hlinkClick>
            <a:extLst>
              <a:ext uri="{FF2B5EF4-FFF2-40B4-BE49-F238E27FC236}">
                <a16:creationId xmlns:a16="http://schemas.microsoft.com/office/drawing/2014/main" id="{4E76DC49-CBB4-47CB-9B2A-0C2F6CC35479}"/>
              </a:ext>
            </a:extLst>
          </p:cNvPr>
          <p:cNvSpPr/>
          <p:nvPr/>
        </p:nvSpPr>
        <p:spPr>
          <a:xfrm>
            <a:off x="636258" y="304842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4" name="comer.wav"/>
            </a:hlinkClick>
            <a:extLst>
              <a:ext uri="{FF2B5EF4-FFF2-40B4-BE49-F238E27FC236}">
                <a16:creationId xmlns:a16="http://schemas.microsoft.com/office/drawing/2014/main" id="{7FDF6AF7-7AA3-4468-AEC7-33A95ECABB29}"/>
              </a:ext>
            </a:extLst>
          </p:cNvPr>
          <p:cNvSpPr/>
          <p:nvPr/>
        </p:nvSpPr>
        <p:spPr>
          <a:xfrm>
            <a:off x="634180" y="5543146"/>
            <a:ext cx="352791"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64" name="TextBox 63" descr="text box hiding answer">
            <a:extLst>
              <a:ext uri="{FF2B5EF4-FFF2-40B4-BE49-F238E27FC236}">
                <a16:creationId xmlns:a16="http://schemas.microsoft.com/office/drawing/2014/main" id="{BDF7B994-5A92-4AAE-B743-4433E47FAFBB}"/>
              </a:ext>
            </a:extLst>
          </p:cNvPr>
          <p:cNvSpPr txBox="1"/>
          <p:nvPr/>
        </p:nvSpPr>
        <p:spPr>
          <a:xfrm>
            <a:off x="1241695" y="3075092"/>
            <a:ext cx="1150706"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65" name="Action Button: Custom 16">
            <a:hlinkClick r:id="" action="ppaction://noaction" highlightClick="1">
              <a:snd r:embed="rId5" name="feliz.wav"/>
            </a:hlinkClick>
            <a:extLst>
              <a:ext uri="{FF2B5EF4-FFF2-40B4-BE49-F238E27FC236}">
                <a16:creationId xmlns:a16="http://schemas.microsoft.com/office/drawing/2014/main" id="{F15CD7B3-4CAA-4644-8E3D-D31944C21AD2}"/>
              </a:ext>
            </a:extLst>
          </p:cNvPr>
          <p:cNvSpPr/>
          <p:nvPr/>
        </p:nvSpPr>
        <p:spPr>
          <a:xfrm>
            <a:off x="636258" y="352105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66" name="TextBox 65" descr="text box hiding answer">
            <a:extLst>
              <a:ext uri="{FF2B5EF4-FFF2-40B4-BE49-F238E27FC236}">
                <a16:creationId xmlns:a16="http://schemas.microsoft.com/office/drawing/2014/main" id="{4DAF3877-F63B-4DF6-82CB-73C0D05D345E}"/>
              </a:ext>
            </a:extLst>
          </p:cNvPr>
          <p:cNvSpPr txBox="1"/>
          <p:nvPr/>
        </p:nvSpPr>
        <p:spPr>
          <a:xfrm>
            <a:off x="1279482" y="3582720"/>
            <a:ext cx="1150706" cy="369332"/>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67" name="Action Button: Custom 16">
            <a:hlinkClick r:id="" action="ppaction://noaction" highlightClick="1">
              <a:snd r:embed="rId6" name="realidad.wav"/>
            </a:hlinkClick>
            <a:extLst>
              <a:ext uri="{FF2B5EF4-FFF2-40B4-BE49-F238E27FC236}">
                <a16:creationId xmlns:a16="http://schemas.microsoft.com/office/drawing/2014/main" id="{1DDFFBEA-7AF7-4F65-8E89-7285BBBB0759}"/>
              </a:ext>
            </a:extLst>
          </p:cNvPr>
          <p:cNvSpPr/>
          <p:nvPr/>
        </p:nvSpPr>
        <p:spPr>
          <a:xfrm>
            <a:off x="634180" y="403175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68" name="TextBox 67" descr="text box hiding answer">
            <a:extLst>
              <a:ext uri="{FF2B5EF4-FFF2-40B4-BE49-F238E27FC236}">
                <a16:creationId xmlns:a16="http://schemas.microsoft.com/office/drawing/2014/main" id="{CFDBBD7B-BC4F-4E1A-B90A-8CE277D28122}"/>
              </a:ext>
            </a:extLst>
          </p:cNvPr>
          <p:cNvSpPr txBox="1"/>
          <p:nvPr/>
        </p:nvSpPr>
        <p:spPr>
          <a:xfrm>
            <a:off x="1270670" y="4051472"/>
            <a:ext cx="1381685"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69" name="Action Button: Custom 16">
            <a:hlinkClick r:id="" action="ppaction://noaction" highlightClick="1">
              <a:snd r:embed="rId7" name="según.wav"/>
            </a:hlinkClick>
            <a:extLst>
              <a:ext uri="{FF2B5EF4-FFF2-40B4-BE49-F238E27FC236}">
                <a16:creationId xmlns:a16="http://schemas.microsoft.com/office/drawing/2014/main" id="{A1FA7AF1-B73B-4555-A7BC-79167E65E163}"/>
              </a:ext>
            </a:extLst>
          </p:cNvPr>
          <p:cNvSpPr/>
          <p:nvPr/>
        </p:nvSpPr>
        <p:spPr>
          <a:xfrm>
            <a:off x="634180" y="451391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70" name="TextBox 69" descr="text box hiding answer">
            <a:extLst>
              <a:ext uri="{FF2B5EF4-FFF2-40B4-BE49-F238E27FC236}">
                <a16:creationId xmlns:a16="http://schemas.microsoft.com/office/drawing/2014/main" id="{2EA18C68-6089-4B9B-9831-8A091B59E004}"/>
              </a:ext>
            </a:extLst>
          </p:cNvPr>
          <p:cNvSpPr txBox="1"/>
          <p:nvPr/>
        </p:nvSpPr>
        <p:spPr>
          <a:xfrm>
            <a:off x="1296387" y="4526704"/>
            <a:ext cx="1701029" cy="369332"/>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71" name="Action Button: Custom 16">
            <a:hlinkClick r:id="" action="ppaction://noaction" highlightClick="1">
              <a:snd r:embed="rId8" name="decidí.wav"/>
            </a:hlinkClick>
            <a:extLst>
              <a:ext uri="{FF2B5EF4-FFF2-40B4-BE49-F238E27FC236}">
                <a16:creationId xmlns:a16="http://schemas.microsoft.com/office/drawing/2014/main" id="{B3929DC1-8822-4162-A4EA-D69EC8273F3A}"/>
              </a:ext>
            </a:extLst>
          </p:cNvPr>
          <p:cNvSpPr/>
          <p:nvPr/>
        </p:nvSpPr>
        <p:spPr>
          <a:xfrm>
            <a:off x="634180" y="503145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72" name="TextBox 71" descr="text box hiding answer">
            <a:extLst>
              <a:ext uri="{FF2B5EF4-FFF2-40B4-BE49-F238E27FC236}">
                <a16:creationId xmlns:a16="http://schemas.microsoft.com/office/drawing/2014/main" id="{CF42E544-CA0C-4566-9B5B-1E6E234DB1B7}"/>
              </a:ext>
            </a:extLst>
          </p:cNvPr>
          <p:cNvSpPr txBox="1"/>
          <p:nvPr/>
        </p:nvSpPr>
        <p:spPr>
          <a:xfrm>
            <a:off x="1279482" y="5077335"/>
            <a:ext cx="1192419"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74" name="TextBox 73" descr="text box hiding answer">
            <a:extLst>
              <a:ext uri="{FF2B5EF4-FFF2-40B4-BE49-F238E27FC236}">
                <a16:creationId xmlns:a16="http://schemas.microsoft.com/office/drawing/2014/main" id="{D20B7726-12A5-4E85-9AB4-3F660256C412}"/>
              </a:ext>
            </a:extLst>
          </p:cNvPr>
          <p:cNvSpPr txBox="1"/>
          <p:nvPr/>
        </p:nvSpPr>
        <p:spPr>
          <a:xfrm>
            <a:off x="1255511" y="5568365"/>
            <a:ext cx="2155542"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16B9C62B-4414-4B79-8291-692DBB78C0FA}"/>
              </a:ext>
            </a:extLst>
          </p:cNvPr>
          <p:cNvSpPr txBox="1"/>
          <p:nvPr/>
        </p:nvSpPr>
        <p:spPr>
          <a:xfrm>
            <a:off x="8368511" y="1524003"/>
            <a:ext cx="1536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F0302020204030204"/>
                <a:ea typeface="+mn-ea"/>
                <a:cs typeface="+mn-cs"/>
              </a:rPr>
              <a:t>a vowel</a:t>
            </a:r>
          </a:p>
        </p:txBody>
      </p:sp>
      <p:sp>
        <p:nvSpPr>
          <p:cNvPr id="85" name="TextBox 84">
            <a:extLst>
              <a:ext uri="{FF2B5EF4-FFF2-40B4-BE49-F238E27FC236}">
                <a16:creationId xmlns:a16="http://schemas.microsoft.com/office/drawing/2014/main" id="{80BBA8FA-F937-4540-AF3A-09A7613ED3C4}"/>
              </a:ext>
            </a:extLst>
          </p:cNvPr>
          <p:cNvSpPr txBox="1"/>
          <p:nvPr/>
        </p:nvSpPr>
        <p:spPr>
          <a:xfrm>
            <a:off x="3059745" y="1875314"/>
            <a:ext cx="587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F0302020204030204"/>
                <a:ea typeface="+mn-ea"/>
                <a:cs typeface="+mn-cs"/>
              </a:rPr>
              <a:t>‘n’</a:t>
            </a:r>
          </a:p>
        </p:txBody>
      </p:sp>
      <p:sp>
        <p:nvSpPr>
          <p:cNvPr id="87" name="TextBox 86">
            <a:extLst>
              <a:ext uri="{FF2B5EF4-FFF2-40B4-BE49-F238E27FC236}">
                <a16:creationId xmlns:a16="http://schemas.microsoft.com/office/drawing/2014/main" id="{28860FB7-6F94-4E37-BB05-2128613E877B}"/>
              </a:ext>
            </a:extLst>
          </p:cNvPr>
          <p:cNvSpPr txBox="1"/>
          <p:nvPr/>
        </p:nvSpPr>
        <p:spPr>
          <a:xfrm>
            <a:off x="3957416" y="1866183"/>
            <a:ext cx="5874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2"/>
                </a:solidFill>
                <a:effectLst/>
                <a:uLnTx/>
                <a:uFillTx/>
                <a:latin typeface="Century Gothic" panose="020F0302020204030204"/>
                <a:ea typeface="+mn-ea"/>
                <a:cs typeface="+mn-cs"/>
              </a:rPr>
              <a:t>‘s’</a:t>
            </a:r>
          </a:p>
        </p:txBody>
      </p:sp>
    </p:spTree>
    <p:extLst>
      <p:ext uri="{BB962C8B-B14F-4D97-AF65-F5344CB8AC3E}">
        <p14:creationId xmlns:p14="http://schemas.microsoft.com/office/powerpoint/2010/main" val="397677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64" grpId="0" animBg="1"/>
      <p:bldP spid="66" grpId="0" animBg="1"/>
      <p:bldP spid="68" grpId="0" animBg="1"/>
      <p:bldP spid="70" grpId="0" animBg="1"/>
      <p:bldP spid="72" grpId="0" animBg="1"/>
      <p:bldP spid="74" grpId="0" animBg="1"/>
      <p:bldP spid="84" grpId="0"/>
      <p:bldP spid="85"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extLst>
              <p:ext uri="{D42A27DB-BD31-4B8C-83A1-F6EECF244321}">
                <p14:modId xmlns:p14="http://schemas.microsoft.com/office/powerpoint/2010/main" val="2602981766"/>
              </p:ext>
            </p:extLst>
          </p:nvPr>
        </p:nvGraphicFramePr>
        <p:xfrm>
          <a:off x="264139" y="240998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61355" y="363626"/>
            <a:ext cx="8895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Century Gothic" panose="020F0302020204030204"/>
              </a:rPr>
              <a:t>Escucha. Identifica la imagen correcta y escribe su letra.</a:t>
            </a:r>
            <a:endParaRPr kumimoji="0" lang="en-US" sz="2400" b="1" i="0" u="none" strike="noStrike" kern="1200" cap="none" spc="0" normalizeH="0" baseline="0" noProof="0">
              <a:ln>
                <a:noFill/>
              </a:ln>
              <a:effectLst/>
              <a:uLnTx/>
              <a:uFillTx/>
              <a:latin typeface="Century Gothic" panose="020F0302020204030204"/>
            </a:endParaRPr>
          </a:p>
        </p:txBody>
      </p:sp>
      <p:grpSp>
        <p:nvGrpSpPr>
          <p:cNvPr id="11" name="Group 10"/>
          <p:cNvGrpSpPr/>
          <p:nvPr/>
        </p:nvGrpSpPr>
        <p:grpSpPr>
          <a:xfrm>
            <a:off x="5275680" y="4219050"/>
            <a:ext cx="795138" cy="1066096"/>
            <a:chOff x="1473868" y="1671851"/>
            <a:chExt cx="1678405" cy="255739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619" y="4396771"/>
            <a:ext cx="1138259" cy="913653"/>
          </a:xfrm>
          <a:prstGeom prst="rect">
            <a:avLst/>
          </a:prstGeom>
        </p:spPr>
      </p:pic>
      <p:sp>
        <p:nvSpPr>
          <p:cNvPr id="18" name="TextBox 17"/>
          <p:cNvSpPr txBox="1"/>
          <p:nvPr/>
        </p:nvSpPr>
        <p:spPr>
          <a:xfrm>
            <a:off x="216071" y="5209935"/>
            <a:ext cx="1992768" cy="707886"/>
          </a:xfrm>
          <a:prstGeom prst="rect">
            <a:avLst/>
          </a:prstGeom>
          <a:noFill/>
        </p:spPr>
        <p:txBody>
          <a:bodyPr wrap="square" rtlCol="0">
            <a:spAutoFit/>
          </a:bodyPr>
          <a:lstStyle/>
          <a:p>
            <a:pPr algn="l"/>
            <a:r>
              <a:rPr lang="en-GB" sz="2000" b="1"/>
              <a:t>[to go on a short trip]</a:t>
            </a:r>
          </a:p>
        </p:txBody>
      </p:sp>
      <p:grpSp>
        <p:nvGrpSpPr>
          <p:cNvPr id="20" name="Group 19"/>
          <p:cNvGrpSpPr/>
          <p:nvPr/>
        </p:nvGrpSpPr>
        <p:grpSpPr>
          <a:xfrm>
            <a:off x="6162988" y="2821480"/>
            <a:ext cx="2002567" cy="767745"/>
            <a:chOff x="2647869" y="4003009"/>
            <a:chExt cx="3149567" cy="957231"/>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nvGrpSpPr>
          <p:cNvPr id="35" name="Group 34"/>
          <p:cNvGrpSpPr/>
          <p:nvPr/>
        </p:nvGrpSpPr>
        <p:grpSpPr>
          <a:xfrm>
            <a:off x="2818829" y="2468785"/>
            <a:ext cx="1211046" cy="898978"/>
            <a:chOff x="9998032" y="860658"/>
            <a:chExt cx="2026266" cy="1662736"/>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4269" y="4382202"/>
            <a:ext cx="927677" cy="92458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855" y="2533019"/>
            <a:ext cx="900807" cy="1013409"/>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8192" y="2458989"/>
            <a:ext cx="706216" cy="908774"/>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28964" y="2457353"/>
            <a:ext cx="652677" cy="839879"/>
          </a:xfrm>
          <a:prstGeom prst="rect">
            <a:avLst/>
          </a:prstGeom>
        </p:spPr>
      </p:pic>
      <p:sp>
        <p:nvSpPr>
          <p:cNvPr id="40" name="Right Arrow 39"/>
          <p:cNvSpPr/>
          <p:nvPr/>
        </p:nvSpPr>
        <p:spPr>
          <a:xfrm>
            <a:off x="11070185" y="2582849"/>
            <a:ext cx="213017" cy="211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43" name="Action Button: Custom 16">
            <a:hlinkClick r:id="" action="ppaction://noaction" highlightClick="1">
              <a:snd r:embed="rId16" name="1)_hacer un cambio genial.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7" name="cenar solo.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a:solidFill>
                  <a:prstClr val="white"/>
                </a:solidFill>
                <a:latin typeface="Century Gothic" panose="020B0502020202020204" pitchFamily="34" charset="0"/>
              </a:rPr>
              <a:t>2</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6" name="Action Button: Custom 16">
            <a:hlinkClick r:id="" action="ppaction://noaction" highlightClick="1">
              <a:snd r:embed="rId18" name="el pelo largo.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3</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7" name="Action Button: Custom 16">
            <a:hlinkClick r:id="" action="ppaction://noaction" highlightClick="1">
              <a:snd r:embed="rId19" name="hacer un viaje corto.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4</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Action Button: Custom 16">
            <a:hlinkClick r:id="" action="ppaction://noaction" highlightClick="1">
              <a:snd r:embed="rId20" name="hacer un gesto gracioso.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5</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21" name="el pelo corto.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6</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0" name="Action Button: Custom 16">
            <a:hlinkClick r:id="" action="ppaction://noaction" highlightClick="1">
              <a:snd r:embed="rId22" name="hacer un esfuerzo.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7</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23" name="un diálogo largo.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8</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24" name="hacer un viaje largo.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9</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3" name="Action Button: Custom 16">
            <a:hlinkClick r:id="" action="ppaction://noaction" highlightClick="1">
              <a:snd r:embed="rId25" name="el cielo azul.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10</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Action Button: Custom 16">
            <a:hlinkClick r:id="" action="ppaction://noaction" highlightClick="1">
              <a:snd r:embed="rId26" name="hacer ruido.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11</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5" name="TextBox 54"/>
          <p:cNvSpPr txBox="1"/>
          <p:nvPr/>
        </p:nvSpPr>
        <p:spPr>
          <a:xfrm>
            <a:off x="261355" y="2408273"/>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a:t>A</a:t>
            </a:r>
          </a:p>
        </p:txBody>
      </p:sp>
      <p:sp>
        <p:nvSpPr>
          <p:cNvPr id="56" name="TextBox 55"/>
          <p:cNvSpPr txBox="1"/>
          <p:nvPr/>
        </p:nvSpPr>
        <p:spPr>
          <a:xfrm>
            <a:off x="261355" y="4152005"/>
            <a:ext cx="396000" cy="461665"/>
          </a:xfrm>
          <a:prstGeom prst="rect">
            <a:avLst/>
          </a:prstGeom>
          <a:solidFill>
            <a:schemeClr val="bg2"/>
          </a:solidFill>
          <a:ln>
            <a:solidFill>
              <a:srgbClr val="002060"/>
            </a:solidFill>
          </a:ln>
        </p:spPr>
        <p:txBody>
          <a:bodyPr wrap="square" rtlCol="0">
            <a:spAutoFit/>
          </a:bodyPr>
          <a:lstStyle/>
          <a:p>
            <a:pPr algn="l"/>
            <a:r>
              <a:rPr lang="en-GB" sz="2400" b="1"/>
              <a:t>G</a:t>
            </a:r>
          </a:p>
        </p:txBody>
      </p:sp>
      <p:sp>
        <p:nvSpPr>
          <p:cNvPr id="57" name="TextBox 56"/>
          <p:cNvSpPr txBox="1"/>
          <p:nvPr/>
        </p:nvSpPr>
        <p:spPr>
          <a:xfrm>
            <a:off x="2135351" y="2412495"/>
            <a:ext cx="396000" cy="461665"/>
          </a:xfrm>
          <a:prstGeom prst="rect">
            <a:avLst/>
          </a:prstGeom>
          <a:solidFill>
            <a:schemeClr val="bg2"/>
          </a:solidFill>
          <a:ln>
            <a:solidFill>
              <a:srgbClr val="002060"/>
            </a:solidFill>
          </a:ln>
        </p:spPr>
        <p:txBody>
          <a:bodyPr wrap="square" rtlCol="0">
            <a:spAutoFit/>
          </a:bodyPr>
          <a:lstStyle/>
          <a:p>
            <a:pPr algn="l"/>
            <a:r>
              <a:rPr lang="en-GB" sz="2400" b="1"/>
              <a:t>B</a:t>
            </a:r>
          </a:p>
        </p:txBody>
      </p:sp>
      <p:sp>
        <p:nvSpPr>
          <p:cNvPr id="58" name="TextBox 57"/>
          <p:cNvSpPr txBox="1"/>
          <p:nvPr/>
        </p:nvSpPr>
        <p:spPr>
          <a:xfrm>
            <a:off x="4248962" y="4152005"/>
            <a:ext cx="396000" cy="461665"/>
          </a:xfrm>
          <a:prstGeom prst="rect">
            <a:avLst/>
          </a:prstGeom>
          <a:solidFill>
            <a:schemeClr val="bg2"/>
          </a:solidFill>
          <a:ln>
            <a:solidFill>
              <a:srgbClr val="002060"/>
            </a:solidFill>
          </a:ln>
        </p:spPr>
        <p:txBody>
          <a:bodyPr wrap="square" rtlCol="0">
            <a:spAutoFit/>
          </a:bodyPr>
          <a:lstStyle/>
          <a:p>
            <a:pPr algn="l"/>
            <a:r>
              <a:rPr lang="en-GB" sz="2400" b="1"/>
              <a:t>I</a:t>
            </a:r>
          </a:p>
        </p:txBody>
      </p:sp>
      <p:sp>
        <p:nvSpPr>
          <p:cNvPr id="59" name="TextBox 58"/>
          <p:cNvSpPr txBox="1"/>
          <p:nvPr/>
        </p:nvSpPr>
        <p:spPr>
          <a:xfrm>
            <a:off x="4247386" y="2408273"/>
            <a:ext cx="396000" cy="461665"/>
          </a:xfrm>
          <a:prstGeom prst="rect">
            <a:avLst/>
          </a:prstGeom>
          <a:solidFill>
            <a:schemeClr val="bg2"/>
          </a:solidFill>
          <a:ln>
            <a:solidFill>
              <a:srgbClr val="002060"/>
            </a:solidFill>
          </a:ln>
        </p:spPr>
        <p:txBody>
          <a:bodyPr wrap="square" rtlCol="0">
            <a:spAutoFit/>
          </a:bodyPr>
          <a:lstStyle/>
          <a:p>
            <a:pPr algn="l"/>
            <a:r>
              <a:rPr lang="en-GB" sz="2400" b="1"/>
              <a:t>C</a:t>
            </a:r>
          </a:p>
        </p:txBody>
      </p:sp>
      <p:sp>
        <p:nvSpPr>
          <p:cNvPr id="61" name="TextBox 60"/>
          <p:cNvSpPr txBox="1"/>
          <p:nvPr/>
        </p:nvSpPr>
        <p:spPr>
          <a:xfrm>
            <a:off x="8104793" y="2414218"/>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a:t>E</a:t>
            </a:r>
          </a:p>
        </p:txBody>
      </p:sp>
      <p:sp>
        <p:nvSpPr>
          <p:cNvPr id="62" name="TextBox 61"/>
          <p:cNvSpPr txBox="1"/>
          <p:nvPr/>
        </p:nvSpPr>
        <p:spPr>
          <a:xfrm>
            <a:off x="6143007" y="4152005"/>
            <a:ext cx="396000" cy="461665"/>
          </a:xfrm>
          <a:prstGeom prst="rect">
            <a:avLst/>
          </a:prstGeom>
          <a:solidFill>
            <a:schemeClr val="bg2"/>
          </a:solidFill>
          <a:ln>
            <a:solidFill>
              <a:srgbClr val="002060"/>
            </a:solidFill>
          </a:ln>
        </p:spPr>
        <p:txBody>
          <a:bodyPr wrap="square" rtlCol="0">
            <a:spAutoFit/>
          </a:bodyPr>
          <a:lstStyle/>
          <a:p>
            <a:pPr algn="l"/>
            <a:r>
              <a:rPr lang="en-GB" sz="2400" b="1"/>
              <a:t>J</a:t>
            </a:r>
          </a:p>
        </p:txBody>
      </p:sp>
      <p:sp>
        <p:nvSpPr>
          <p:cNvPr id="63" name="TextBox 62"/>
          <p:cNvSpPr txBox="1"/>
          <p:nvPr/>
        </p:nvSpPr>
        <p:spPr>
          <a:xfrm>
            <a:off x="9930069" y="2415627"/>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a:t>F</a:t>
            </a:r>
          </a:p>
        </p:txBody>
      </p:sp>
      <p:sp>
        <p:nvSpPr>
          <p:cNvPr id="64" name="TextBox 63"/>
          <p:cNvSpPr txBox="1"/>
          <p:nvPr/>
        </p:nvSpPr>
        <p:spPr>
          <a:xfrm>
            <a:off x="2135351" y="4158747"/>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a:t>H</a:t>
            </a:r>
          </a:p>
        </p:txBody>
      </p:sp>
      <p:sp>
        <p:nvSpPr>
          <p:cNvPr id="66" name="TextBox 65"/>
          <p:cNvSpPr txBox="1"/>
          <p:nvPr/>
        </p:nvSpPr>
        <p:spPr>
          <a:xfrm>
            <a:off x="8104793" y="4155156"/>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a:t>K</a:t>
            </a:r>
          </a:p>
        </p:txBody>
      </p:sp>
      <p:sp>
        <p:nvSpPr>
          <p:cNvPr id="68" name="TextBox 67"/>
          <p:cNvSpPr txBox="1"/>
          <p:nvPr/>
        </p:nvSpPr>
        <p:spPr>
          <a:xfrm>
            <a:off x="6145771" y="2414289"/>
            <a:ext cx="396000" cy="461665"/>
          </a:xfrm>
          <a:prstGeom prst="rect">
            <a:avLst/>
          </a:prstGeom>
          <a:solidFill>
            <a:schemeClr val="bg2"/>
          </a:solidFill>
          <a:ln>
            <a:solidFill>
              <a:srgbClr val="002060"/>
            </a:solidFill>
          </a:ln>
        </p:spPr>
        <p:txBody>
          <a:bodyPr wrap="square" rtlCol="0">
            <a:spAutoFit/>
          </a:bodyPr>
          <a:lstStyle/>
          <a:p>
            <a:pPr algn="l"/>
            <a:r>
              <a:rPr lang="en-GB" sz="2400" b="1"/>
              <a:t>D</a:t>
            </a:r>
          </a:p>
        </p:txBody>
      </p:sp>
      <p:sp>
        <p:nvSpPr>
          <p:cNvPr id="69" name="TextBox 68"/>
          <p:cNvSpPr txBox="1"/>
          <p:nvPr/>
        </p:nvSpPr>
        <p:spPr>
          <a:xfrm>
            <a:off x="499826" y="165610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F</a:t>
            </a:r>
          </a:p>
        </p:txBody>
      </p:sp>
      <p:sp>
        <p:nvSpPr>
          <p:cNvPr id="70" name="TextBox 69"/>
          <p:cNvSpPr txBox="1"/>
          <p:nvPr/>
        </p:nvSpPr>
        <p:spPr>
          <a:xfrm>
            <a:off x="1174079" y="165593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J</a:t>
            </a:r>
          </a:p>
        </p:txBody>
      </p:sp>
      <p:sp>
        <p:nvSpPr>
          <p:cNvPr id="71" name="TextBox 70"/>
          <p:cNvSpPr txBox="1"/>
          <p:nvPr/>
        </p:nvSpPr>
        <p:spPr>
          <a:xfrm>
            <a:off x="1830395" y="165593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A</a:t>
            </a:r>
          </a:p>
        </p:txBody>
      </p:sp>
      <p:sp>
        <p:nvSpPr>
          <p:cNvPr id="72" name="TextBox 71"/>
          <p:cNvSpPr txBox="1"/>
          <p:nvPr/>
        </p:nvSpPr>
        <p:spPr>
          <a:xfrm>
            <a:off x="2512943" y="165230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G</a:t>
            </a:r>
          </a:p>
        </p:txBody>
      </p:sp>
      <p:sp>
        <p:nvSpPr>
          <p:cNvPr id="73" name="TextBox 72"/>
          <p:cNvSpPr txBox="1"/>
          <p:nvPr/>
        </p:nvSpPr>
        <p:spPr>
          <a:xfrm>
            <a:off x="3152092" y="165352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E</a:t>
            </a:r>
          </a:p>
        </p:txBody>
      </p:sp>
      <p:sp>
        <p:nvSpPr>
          <p:cNvPr id="74" name="TextBox 73"/>
          <p:cNvSpPr txBox="1"/>
          <p:nvPr/>
        </p:nvSpPr>
        <p:spPr>
          <a:xfrm>
            <a:off x="3796777"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H</a:t>
            </a:r>
          </a:p>
        </p:txBody>
      </p:sp>
      <p:sp>
        <p:nvSpPr>
          <p:cNvPr id="75" name="TextBox 74"/>
          <p:cNvSpPr txBox="1"/>
          <p:nvPr/>
        </p:nvSpPr>
        <p:spPr>
          <a:xfrm>
            <a:off x="4446962"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B</a:t>
            </a:r>
          </a:p>
        </p:txBody>
      </p:sp>
      <p:sp>
        <p:nvSpPr>
          <p:cNvPr id="76" name="TextBox 75"/>
          <p:cNvSpPr txBox="1"/>
          <p:nvPr/>
        </p:nvSpPr>
        <p:spPr>
          <a:xfrm>
            <a:off x="5137608" y="1653082"/>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I</a:t>
            </a:r>
          </a:p>
        </p:txBody>
      </p:sp>
      <p:sp>
        <p:nvSpPr>
          <p:cNvPr id="77" name="TextBox 76"/>
          <p:cNvSpPr txBox="1"/>
          <p:nvPr/>
        </p:nvSpPr>
        <p:spPr>
          <a:xfrm>
            <a:off x="5772624" y="1657733"/>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D</a:t>
            </a:r>
          </a:p>
        </p:txBody>
      </p:sp>
      <p:sp>
        <p:nvSpPr>
          <p:cNvPr id="78" name="TextBox 77"/>
          <p:cNvSpPr txBox="1"/>
          <p:nvPr/>
        </p:nvSpPr>
        <p:spPr>
          <a:xfrm>
            <a:off x="6437258"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L</a:t>
            </a:r>
          </a:p>
        </p:txBody>
      </p:sp>
      <p:sp>
        <p:nvSpPr>
          <p:cNvPr id="79" name="TextBox 78"/>
          <p:cNvSpPr txBox="1"/>
          <p:nvPr/>
        </p:nvSpPr>
        <p:spPr>
          <a:xfrm>
            <a:off x="7084682"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C</a:t>
            </a:r>
          </a:p>
        </p:txBody>
      </p:sp>
      <p:sp>
        <p:nvSpPr>
          <p:cNvPr id="8" name="TextBox 7"/>
          <p:cNvSpPr txBox="1"/>
          <p:nvPr/>
        </p:nvSpPr>
        <p:spPr>
          <a:xfrm>
            <a:off x="355505" y="3565396"/>
            <a:ext cx="1843412" cy="461665"/>
          </a:xfrm>
          <a:prstGeom prst="rect">
            <a:avLst/>
          </a:prstGeom>
          <a:noFill/>
        </p:spPr>
        <p:txBody>
          <a:bodyPr wrap="square" rtlCol="0">
            <a:spAutoFit/>
          </a:bodyPr>
          <a:lstStyle/>
          <a:p>
            <a:pPr algn="l"/>
            <a:r>
              <a:rPr lang="en-GB" sz="2400" b="1"/>
              <a:t>[long hair]</a:t>
            </a:r>
          </a:p>
        </p:txBody>
      </p:sp>
      <p:sp>
        <p:nvSpPr>
          <p:cNvPr id="81" name="TextBox 80"/>
          <p:cNvSpPr txBox="1"/>
          <p:nvPr/>
        </p:nvSpPr>
        <p:spPr>
          <a:xfrm>
            <a:off x="10034916" y="3393492"/>
            <a:ext cx="2090227" cy="707886"/>
          </a:xfrm>
          <a:prstGeom prst="rect">
            <a:avLst/>
          </a:prstGeom>
          <a:noFill/>
        </p:spPr>
        <p:txBody>
          <a:bodyPr wrap="square" rtlCol="0">
            <a:spAutoFit/>
          </a:bodyPr>
          <a:lstStyle/>
          <a:p>
            <a:pPr algn="l"/>
            <a:r>
              <a:rPr lang="en-GB" sz="2000" b="1"/>
              <a:t>[to make a great change]</a:t>
            </a:r>
          </a:p>
        </p:txBody>
      </p:sp>
      <p:sp>
        <p:nvSpPr>
          <p:cNvPr id="82" name="TextBox 81"/>
          <p:cNvSpPr txBox="1"/>
          <p:nvPr/>
        </p:nvSpPr>
        <p:spPr>
          <a:xfrm>
            <a:off x="4519158" y="3288174"/>
            <a:ext cx="2356144" cy="830997"/>
          </a:xfrm>
          <a:prstGeom prst="rect">
            <a:avLst/>
          </a:prstGeom>
          <a:noFill/>
        </p:spPr>
        <p:txBody>
          <a:bodyPr wrap="square" rtlCol="0">
            <a:spAutoFit/>
          </a:bodyPr>
          <a:lstStyle/>
          <a:p>
            <a:pPr algn="l"/>
            <a:r>
              <a:rPr lang="en-GB" sz="2400" b="1"/>
              <a:t>[to make</a:t>
            </a:r>
          </a:p>
          <a:p>
            <a:pPr algn="l"/>
            <a:r>
              <a:rPr lang="en-GB" sz="2400" b="1"/>
              <a:t>noise]</a:t>
            </a:r>
          </a:p>
        </p:txBody>
      </p:sp>
      <p:sp>
        <p:nvSpPr>
          <p:cNvPr id="83" name="TextBox 82"/>
          <p:cNvSpPr txBox="1"/>
          <p:nvPr/>
        </p:nvSpPr>
        <p:spPr>
          <a:xfrm>
            <a:off x="2407479" y="5385914"/>
            <a:ext cx="1843412" cy="461665"/>
          </a:xfrm>
          <a:prstGeom prst="rect">
            <a:avLst/>
          </a:prstGeom>
          <a:noFill/>
        </p:spPr>
        <p:txBody>
          <a:bodyPr wrap="square" rtlCol="0">
            <a:spAutoFit/>
          </a:bodyPr>
          <a:lstStyle/>
          <a:p>
            <a:pPr algn="l"/>
            <a:r>
              <a:rPr lang="en-GB" sz="2400" b="1"/>
              <a:t>[short hair]</a:t>
            </a:r>
          </a:p>
        </p:txBody>
      </p:sp>
      <p:sp>
        <p:nvSpPr>
          <p:cNvPr id="84" name="TextBox 83"/>
          <p:cNvSpPr txBox="1"/>
          <p:nvPr/>
        </p:nvSpPr>
        <p:spPr>
          <a:xfrm>
            <a:off x="10190074" y="5342830"/>
            <a:ext cx="2186255" cy="461665"/>
          </a:xfrm>
          <a:prstGeom prst="rect">
            <a:avLst/>
          </a:prstGeom>
          <a:noFill/>
        </p:spPr>
        <p:txBody>
          <a:bodyPr wrap="square" rtlCol="0">
            <a:spAutoFit/>
          </a:bodyPr>
          <a:lstStyle/>
          <a:p>
            <a:pPr algn="l"/>
            <a:r>
              <a:rPr lang="en-GB" sz="2400" b="1"/>
              <a:t>[blue sky]</a:t>
            </a:r>
          </a:p>
        </p:txBody>
      </p:sp>
      <p:sp>
        <p:nvSpPr>
          <p:cNvPr id="85" name="TextBox 84"/>
          <p:cNvSpPr txBox="1"/>
          <p:nvPr/>
        </p:nvSpPr>
        <p:spPr>
          <a:xfrm>
            <a:off x="4204370" y="5093793"/>
            <a:ext cx="1622866" cy="830997"/>
          </a:xfrm>
          <a:prstGeom prst="rect">
            <a:avLst/>
          </a:prstGeom>
          <a:noFill/>
        </p:spPr>
        <p:txBody>
          <a:bodyPr wrap="square" rtlCol="0">
            <a:spAutoFit/>
          </a:bodyPr>
          <a:lstStyle/>
          <a:p>
            <a:pPr algn="l"/>
            <a:r>
              <a:rPr lang="en-GB" sz="2400" b="1"/>
              <a:t>[a long dialogue]</a:t>
            </a:r>
          </a:p>
        </p:txBody>
      </p:sp>
      <p:sp>
        <p:nvSpPr>
          <p:cNvPr id="88" name="TextBox 87"/>
          <p:cNvSpPr txBox="1"/>
          <p:nvPr/>
        </p:nvSpPr>
        <p:spPr>
          <a:xfrm>
            <a:off x="2106060" y="3345514"/>
            <a:ext cx="2432091" cy="830997"/>
          </a:xfrm>
          <a:prstGeom prst="rect">
            <a:avLst/>
          </a:prstGeom>
          <a:noFill/>
        </p:spPr>
        <p:txBody>
          <a:bodyPr wrap="square" rtlCol="0">
            <a:spAutoFit/>
          </a:bodyPr>
          <a:lstStyle/>
          <a:p>
            <a:pPr algn="l"/>
            <a:r>
              <a:rPr lang="en-GB" sz="2400" b="1"/>
              <a:t>[to make an effort]</a:t>
            </a:r>
          </a:p>
        </p:txBody>
      </p:sp>
      <p:pic>
        <p:nvPicPr>
          <p:cNvPr id="1026" name="Picture 2" descr="A Perfect World "/>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09595" y="2412005"/>
            <a:ext cx="771364" cy="101048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054766" y="3411285"/>
            <a:ext cx="2417966" cy="707886"/>
          </a:xfrm>
          <a:prstGeom prst="rect">
            <a:avLst/>
          </a:prstGeom>
          <a:noFill/>
        </p:spPr>
        <p:txBody>
          <a:bodyPr wrap="square" rtlCol="0">
            <a:spAutoFit/>
          </a:bodyPr>
          <a:lstStyle/>
          <a:p>
            <a:pPr algn="l"/>
            <a:r>
              <a:rPr lang="en-GB" sz="2000" b="1"/>
              <a:t>[to make a </a:t>
            </a:r>
          </a:p>
          <a:p>
            <a:pPr algn="l"/>
            <a:r>
              <a:rPr lang="en-GB" sz="2000" b="1"/>
              <a:t>funny gesture]</a:t>
            </a:r>
          </a:p>
        </p:txBody>
      </p:sp>
      <p:pic>
        <p:nvPicPr>
          <p:cNvPr id="1028" name="Picture 4" descr="sound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35130" y="2441537"/>
            <a:ext cx="939705" cy="93351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092822" y="3449393"/>
            <a:ext cx="1930056" cy="707886"/>
          </a:xfrm>
          <a:prstGeom prst="rect">
            <a:avLst/>
          </a:prstGeom>
          <a:noFill/>
        </p:spPr>
        <p:txBody>
          <a:bodyPr wrap="square" rtlCol="0">
            <a:spAutoFit/>
          </a:bodyPr>
          <a:lstStyle/>
          <a:p>
            <a:pPr algn="l"/>
            <a:r>
              <a:rPr lang="en-GB" sz="2000" b="1"/>
              <a:t>[to go on a long trip]</a:t>
            </a:r>
          </a:p>
        </p:txBody>
      </p:sp>
      <p:grpSp>
        <p:nvGrpSpPr>
          <p:cNvPr id="94" name="Group 93"/>
          <p:cNvGrpSpPr/>
          <p:nvPr/>
        </p:nvGrpSpPr>
        <p:grpSpPr>
          <a:xfrm>
            <a:off x="275089" y="4579852"/>
            <a:ext cx="2002567" cy="767745"/>
            <a:chOff x="2647869" y="4003009"/>
            <a:chExt cx="3149567" cy="957231"/>
          </a:xfrm>
        </p:grpSpPr>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98" name="TextBox 97"/>
          <p:cNvSpPr txBox="1"/>
          <p:nvPr/>
        </p:nvSpPr>
        <p:spPr>
          <a:xfrm>
            <a:off x="6098301" y="5194212"/>
            <a:ext cx="2143161" cy="769441"/>
          </a:xfrm>
          <a:prstGeom prst="rect">
            <a:avLst/>
          </a:prstGeom>
          <a:noFill/>
        </p:spPr>
        <p:txBody>
          <a:bodyPr wrap="square" rtlCol="0">
            <a:spAutoFit/>
          </a:bodyPr>
          <a:lstStyle/>
          <a:p>
            <a:pPr algn="l"/>
            <a:r>
              <a:rPr lang="en-GB" sz="2200" b="1"/>
              <a:t>[to have dinner alone]</a:t>
            </a:r>
          </a:p>
        </p:txBody>
      </p:sp>
      <p:sp>
        <p:nvSpPr>
          <p:cNvPr id="101" name="TextBox 100"/>
          <p:cNvSpPr txBox="1"/>
          <p:nvPr/>
        </p:nvSpPr>
        <p:spPr>
          <a:xfrm>
            <a:off x="9930069" y="4160534"/>
            <a:ext cx="396000" cy="461665"/>
          </a:xfrm>
          <a:prstGeom prst="rect">
            <a:avLst/>
          </a:prstGeom>
          <a:solidFill>
            <a:schemeClr val="bg2"/>
          </a:solidFill>
          <a:ln>
            <a:solidFill>
              <a:schemeClr val="accent5">
                <a:lumMod val="50000"/>
              </a:schemeClr>
            </a:solidFill>
          </a:ln>
        </p:spPr>
        <p:txBody>
          <a:bodyPr wrap="square" rtlCol="0">
            <a:spAutoFit/>
          </a:bodyPr>
          <a:lstStyle/>
          <a:p>
            <a:pPr algn="l"/>
            <a:r>
              <a:rPr lang="en-GB" sz="2400" b="1"/>
              <a:t>L</a:t>
            </a:r>
          </a:p>
        </p:txBody>
      </p:sp>
      <p:sp>
        <p:nvSpPr>
          <p:cNvPr id="2" name="Title 1"/>
          <p:cNvSpPr>
            <a:spLocks noGrp="1"/>
          </p:cNvSpPr>
          <p:nvPr>
            <p:ph type="title"/>
          </p:nvPr>
        </p:nvSpPr>
        <p:spPr>
          <a:xfrm>
            <a:off x="10519813" y="-198156"/>
            <a:ext cx="2062078" cy="1325563"/>
          </a:xfrm>
        </p:spPr>
        <p:txBody>
          <a:bodyPr>
            <a:normAutofit/>
          </a:bodyPr>
          <a:lstStyle/>
          <a:p>
            <a:r>
              <a:rPr lang="en-GB" sz="2000" b="1" err="1">
                <a:solidFill>
                  <a:schemeClr val="bg1"/>
                </a:solidFill>
              </a:rPr>
              <a:t>escuchar</a:t>
            </a:r>
            <a:endParaRPr lang="en-GB" sz="2000" b="1">
              <a:solidFill>
                <a:schemeClr val="bg1"/>
              </a:solidFill>
            </a:endParaRPr>
          </a:p>
        </p:txBody>
      </p:sp>
      <p:sp>
        <p:nvSpPr>
          <p:cNvPr id="109" name="TextBox 108"/>
          <p:cNvSpPr txBox="1"/>
          <p:nvPr/>
        </p:nvSpPr>
        <p:spPr>
          <a:xfrm>
            <a:off x="8364157" y="5160003"/>
            <a:ext cx="2050027" cy="769441"/>
          </a:xfrm>
          <a:prstGeom prst="rect">
            <a:avLst/>
          </a:prstGeom>
          <a:noFill/>
        </p:spPr>
        <p:txBody>
          <a:bodyPr wrap="square" rtlCol="0">
            <a:spAutoFit/>
          </a:bodyPr>
          <a:lstStyle/>
          <a:p>
            <a:pPr algn="l"/>
            <a:r>
              <a:rPr lang="en-GB" sz="2200" b="1"/>
              <a:t>[to sleep alone]</a:t>
            </a:r>
          </a:p>
        </p:txBody>
      </p:sp>
      <p:sp>
        <p:nvSpPr>
          <p:cNvPr id="113" name="Action Button: Custom 16">
            <a:hlinkClick r:id="" action="ppaction://noaction" highlightClick="1">
              <a:snd r:embed="rId29" name="dormir solo.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12</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753643" y="4286102"/>
            <a:ext cx="789134" cy="9014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34716" y="4184983"/>
            <a:ext cx="926774" cy="114652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750788" y="167599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algn="ctr"/>
            <a:r>
              <a:rPr lang="en-GB" sz="2400" b="1"/>
              <a:t>K</a:t>
            </a:r>
          </a:p>
        </p:txBody>
      </p:sp>
    </p:spTree>
    <p:extLst>
      <p:ext uri="{BB962C8B-B14F-4D97-AF65-F5344CB8AC3E}">
        <p14:creationId xmlns:p14="http://schemas.microsoft.com/office/powerpoint/2010/main" val="12775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573487" cy="851656"/>
          </a:xfrm>
        </p:spPr>
        <p:txBody>
          <a:bodyPr>
            <a:normAutofit/>
          </a:bodyPr>
          <a:lstStyle/>
          <a:p>
            <a:r>
              <a:rPr lang="en-GB" sz="2400" b="1">
                <a:solidFill>
                  <a:schemeClr val="bg1"/>
                </a:solidFill>
              </a:rPr>
              <a:t>Saying what I do and I did</a:t>
            </a:r>
            <a:br>
              <a:rPr lang="en-GB" sz="2400" b="1">
                <a:solidFill>
                  <a:schemeClr val="bg1"/>
                </a:solidFill>
              </a:rPr>
            </a:br>
            <a:r>
              <a:rPr lang="en-GB" sz="2000">
                <a:solidFill>
                  <a:schemeClr val="bg1"/>
                </a:solidFill>
              </a:rPr>
              <a:t>-er/</a:t>
            </a:r>
            <a:r>
              <a:rPr lang="en-GB" sz="2000">
                <a:solidFill>
                  <a:prstClr val="white"/>
                </a:solidFill>
              </a:rPr>
              <a:t>-ir verbs in present &amp; past (preterite)</a:t>
            </a:r>
            <a:endParaRPr lang="en-GB" sz="2000" b="1">
              <a:solidFill>
                <a:schemeClr val="bg1"/>
              </a:solidFill>
            </a:endParaRPr>
          </a:p>
        </p:txBody>
      </p:sp>
      <p:sp>
        <p:nvSpPr>
          <p:cNvPr id="8" name="TextBox 7"/>
          <p:cNvSpPr txBox="1"/>
          <p:nvPr/>
        </p:nvSpPr>
        <p:spPr>
          <a:xfrm>
            <a:off x="709187" y="1457854"/>
            <a:ext cx="111925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Remember, the verb ending changes if you are referring to a </a:t>
            </a:r>
            <a:r>
              <a:rPr kumimoji="0" lang="en-GB" sz="2800" b="1" i="0" u="none" strike="noStrike" kern="1200" cap="none" spc="0" normalizeH="0" baseline="0" noProof="0">
                <a:ln>
                  <a:noFill/>
                </a:ln>
                <a:effectLst/>
                <a:uLnTx/>
                <a:uFillTx/>
                <a:latin typeface="Century Gothic" panose="020B0502020202020204" pitchFamily="34" charset="0"/>
                <a:ea typeface="+mn-ea"/>
                <a:cs typeface="+mn-cs"/>
              </a:rPr>
              <a:t>completed action in the past</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10" name="TextBox 9"/>
          <p:cNvSpPr txBox="1"/>
          <p:nvPr/>
        </p:nvSpPr>
        <p:spPr>
          <a:xfrm>
            <a:off x="709187" y="2831824"/>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learn the</a:t>
            </a:r>
            <a:r>
              <a:rPr kumimoji="0" lang="en-GB" sz="2800" b="0" i="0" u="none" strike="noStrike" kern="1200" cap="none" spc="0" normalizeH="0" noProof="0">
                <a:ln>
                  <a:noFill/>
                </a:ln>
                <a:effectLst/>
                <a:uLnTx/>
                <a:uFillTx/>
                <a:latin typeface="Century Gothic" panose="020B0502020202020204" pitchFamily="34" charset="0"/>
                <a:ea typeface="+mn-ea"/>
                <a:cs typeface="+mn-cs"/>
              </a:rPr>
              <a:t> vocabulary</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31" name="TextBox 30"/>
          <p:cNvSpPr txBox="1"/>
          <p:nvPr/>
        </p:nvSpPr>
        <p:spPr>
          <a:xfrm>
            <a:off x="5060083" y="2790179"/>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Aprend</a:t>
            </a:r>
            <a:r>
              <a:rPr kumimoji="0" lang="en-GB" sz="2800" b="1" i="0" u="sng" strike="noStrike" kern="1200" cap="none" spc="0" normalizeH="0" baseline="0" noProof="0">
                <a:ln>
                  <a:noFill/>
                </a:ln>
                <a:solidFill>
                  <a:srgbClr val="ED7D31"/>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 </a:t>
            </a:r>
            <a:r>
              <a:rPr lang="en-GB" sz="2800">
                <a:latin typeface="Century Gothic" panose="020B0502020202020204" pitchFamily="34" charset="0"/>
              </a:rPr>
              <a:t>el </a:t>
            </a:r>
            <a:r>
              <a:rPr lang="en-GB" sz="2800" err="1">
                <a:latin typeface="Century Gothic" panose="020B0502020202020204" pitchFamily="34" charset="0"/>
              </a:rPr>
              <a:t>vocabulario</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32" name="TextBox 31"/>
          <p:cNvSpPr txBox="1"/>
          <p:nvPr/>
        </p:nvSpPr>
        <p:spPr>
          <a:xfrm>
            <a:off x="6440150" y="2779569"/>
            <a:ext cx="4180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o</a:t>
            </a:r>
            <a:endPar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p:txBody>
      </p:sp>
      <p:sp>
        <p:nvSpPr>
          <p:cNvPr id="33" name="TextBox 32"/>
          <p:cNvSpPr txBox="1"/>
          <p:nvPr/>
        </p:nvSpPr>
        <p:spPr>
          <a:xfrm>
            <a:off x="709187" y="3506478"/>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lang="en-GB" sz="2800" b="1" noProof="0">
                <a:latin typeface="Century Gothic" panose="020B0502020202020204" pitchFamily="34" charset="0"/>
              </a:rPr>
              <a:t>learnt</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the</a:t>
            </a:r>
            <a:r>
              <a:rPr kumimoji="0" lang="en-GB" sz="2800" b="0" i="0" u="none" strike="noStrike" kern="1200" cap="none" spc="0" normalizeH="0" noProof="0">
                <a:ln>
                  <a:noFill/>
                </a:ln>
                <a:effectLst/>
                <a:uLnTx/>
                <a:uFillTx/>
                <a:latin typeface="Century Gothic" panose="020B0502020202020204" pitchFamily="34" charset="0"/>
                <a:ea typeface="+mn-ea"/>
                <a:cs typeface="+mn-cs"/>
              </a:rPr>
              <a:t> vocabulary</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35" name="TextBox 34"/>
          <p:cNvSpPr txBox="1"/>
          <p:nvPr/>
        </p:nvSpPr>
        <p:spPr>
          <a:xfrm>
            <a:off x="6440149" y="3451243"/>
            <a:ext cx="4180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a:solidFill>
                  <a:srgbClr val="ED7D31"/>
                </a:solidFill>
                <a:latin typeface="Century Gothic" panose="020B0502020202020204" pitchFamily="34" charset="0"/>
              </a:rPr>
              <a:t>í</a:t>
            </a:r>
            <a:endPar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p:txBody>
      </p:sp>
      <p:sp>
        <p:nvSpPr>
          <p:cNvPr id="36" name="TextBox 35"/>
          <p:cNvSpPr txBox="1"/>
          <p:nvPr/>
        </p:nvSpPr>
        <p:spPr>
          <a:xfrm>
            <a:off x="709187" y="4331761"/>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describe the activity.</a:t>
            </a:r>
          </a:p>
        </p:txBody>
      </p:sp>
      <p:sp>
        <p:nvSpPr>
          <p:cNvPr id="38" name="TextBox 37"/>
          <p:cNvSpPr txBox="1"/>
          <p:nvPr/>
        </p:nvSpPr>
        <p:spPr>
          <a:xfrm>
            <a:off x="709187" y="4941131"/>
            <a:ext cx="4400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lang="en-GB" sz="2800" b="1" err="1">
                <a:latin typeface="Century Gothic" panose="020B0502020202020204" pitchFamily="34" charset="0"/>
              </a:rPr>
              <a:t>describ</a:t>
            </a:r>
            <a:r>
              <a:rPr kumimoji="0" lang="en-GB" sz="2800" b="1" i="0" u="none" strike="noStrike" kern="1200" cap="none" spc="0" normalizeH="0" baseline="0" noProof="0" err="1">
                <a:ln>
                  <a:noFill/>
                </a:ln>
                <a:effectLst/>
                <a:uLnTx/>
                <a:uFillTx/>
                <a:latin typeface="Century Gothic" panose="020B0502020202020204" pitchFamily="34" charset="0"/>
                <a:ea typeface="+mn-ea"/>
                <a:cs typeface="+mn-cs"/>
              </a:rPr>
              <a:t>ed</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 the</a:t>
            </a:r>
            <a:r>
              <a:rPr kumimoji="0" lang="en-GB" sz="2800" b="0" i="0" u="none" strike="noStrike" kern="1200" cap="none" spc="0" normalizeH="0" noProof="0">
                <a:ln>
                  <a:noFill/>
                </a:ln>
                <a:effectLst/>
                <a:uLnTx/>
                <a:uFillTx/>
                <a:latin typeface="Century Gothic" panose="020B0502020202020204" pitchFamily="34" charset="0"/>
                <a:ea typeface="+mn-ea"/>
                <a:cs typeface="+mn-cs"/>
              </a:rPr>
              <a:t> activity</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3" name="TextBox 2"/>
          <p:cNvSpPr txBox="1"/>
          <p:nvPr/>
        </p:nvSpPr>
        <p:spPr>
          <a:xfrm>
            <a:off x="5060083" y="4326992"/>
            <a:ext cx="20956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err="1">
                <a:latin typeface="Century Gothic" panose="020B0502020202020204" pitchFamily="34" charset="0"/>
              </a:rPr>
              <a:t>Describ</a:t>
            </a:r>
            <a:r>
              <a:rPr kumimoji="0" lang="en-GB" sz="2800" b="1" i="0" u="sng" strike="noStrike" kern="1200" cap="none" spc="0" normalizeH="0" baseline="0" noProof="0">
                <a:ln>
                  <a:noFill/>
                </a:ln>
                <a:solidFill>
                  <a:srgbClr val="ED7D31"/>
                </a:solidFill>
                <a:effectLst/>
                <a:uLnTx/>
                <a:uFillTx/>
                <a:latin typeface="Century Gothic" panose="020B0502020202020204" pitchFamily="34" charset="0"/>
                <a:ea typeface="+mn-ea"/>
                <a:cs typeface="+mn-cs"/>
              </a:rPr>
              <a:t>o</a:t>
            </a:r>
            <a:endPar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5065264" y="4941131"/>
            <a:ext cx="2090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err="1">
                <a:latin typeface="Century Gothic" panose="020B0502020202020204" pitchFamily="34" charset="0"/>
              </a:rPr>
              <a:t>Describ</a:t>
            </a:r>
            <a:r>
              <a:rPr lang="en-GB" sz="2800" b="1" u="sng" err="1">
                <a:solidFill>
                  <a:srgbClr val="ED7D31"/>
                </a:solidFill>
                <a:latin typeface="Century Gothic" panose="020B0502020202020204" pitchFamily="34" charset="0"/>
              </a:rPr>
              <a:t>í</a:t>
            </a:r>
            <a:endPar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5060083" y="345124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Aprend</a:t>
            </a:r>
            <a:r>
              <a:rPr kumimoji="0" lang="en-GB" sz="2800" b="1" i="0" u="sng" strike="noStrike" kern="1200" cap="none" spc="0" normalizeH="0" baseline="0" noProof="0">
                <a:ln>
                  <a:noFill/>
                </a:ln>
                <a:solidFill>
                  <a:srgbClr val="ED7D31"/>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 </a:t>
            </a:r>
            <a:r>
              <a:rPr lang="en-GB" sz="2800">
                <a:latin typeface="Century Gothic" panose="020B0502020202020204" pitchFamily="34" charset="0"/>
              </a:rPr>
              <a:t>el </a:t>
            </a:r>
            <a:r>
              <a:rPr lang="en-GB" sz="2800" err="1">
                <a:latin typeface="Century Gothic" panose="020B0502020202020204" pitchFamily="34" charset="0"/>
              </a:rPr>
              <a:t>vocabulario</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28" name="TextBox 27"/>
          <p:cNvSpPr txBox="1"/>
          <p:nvPr/>
        </p:nvSpPr>
        <p:spPr>
          <a:xfrm>
            <a:off x="6763985" y="4331761"/>
            <a:ext cx="25926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la </a:t>
            </a:r>
            <a:r>
              <a:rPr kumimoji="0" lang="en-GB" sz="2800" b="0" i="0" u="none" strike="noStrike" kern="1200" cap="none" spc="0" normalizeH="0" baseline="0" noProof="0" err="1">
                <a:ln>
                  <a:noFill/>
                </a:ln>
                <a:effectLst/>
                <a:uLnTx/>
                <a:uFillTx/>
                <a:latin typeface="Century Gothic" panose="020B0502020202020204" pitchFamily="34" charset="0"/>
                <a:ea typeface="+mn-ea"/>
                <a:cs typeface="+mn-cs"/>
              </a:rPr>
              <a:t>actividad</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29" name="TextBox 28"/>
          <p:cNvSpPr txBox="1"/>
          <p:nvPr/>
        </p:nvSpPr>
        <p:spPr>
          <a:xfrm>
            <a:off x="6763985" y="4974839"/>
            <a:ext cx="25926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la </a:t>
            </a:r>
            <a:r>
              <a:rPr kumimoji="0" lang="en-GB" sz="2800" b="0" i="0" u="none" strike="noStrike" kern="1200" cap="none" spc="0" normalizeH="0" baseline="0" noProof="0" err="1">
                <a:ln>
                  <a:noFill/>
                </a:ln>
                <a:effectLst/>
                <a:uLnTx/>
                <a:uFillTx/>
                <a:latin typeface="Century Gothic" panose="020B0502020202020204" pitchFamily="34" charset="0"/>
                <a:ea typeface="+mn-ea"/>
                <a:cs typeface="+mn-cs"/>
              </a:rPr>
              <a:t>actividad</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11033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1" grpId="0"/>
      <p:bldP spid="32" grpId="0"/>
      <p:bldP spid="33" grpId="0"/>
      <p:bldP spid="35" grpId="0"/>
      <p:bldP spid="36" grpId="0"/>
      <p:bldP spid="38" grpId="0"/>
      <p:bldP spid="3" grpId="0"/>
      <p:bldP spid="17"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261429" cy="647577"/>
          </a:xfrm>
        </p:spPr>
        <p:txBody>
          <a:bodyPr>
            <a:normAutofit/>
          </a:bodyPr>
          <a:lstStyle/>
          <a:p>
            <a:r>
              <a:rPr lang="en-GB" b="1">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53200" y="4283212"/>
            <a:ext cx="11948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Century Gothic" panose="020F0302020204030204"/>
              </a:rPr>
              <a:t>However, some other adjectives can come </a:t>
            </a:r>
            <a:r>
              <a:rPr lang="en-US" sz="2400" b="1">
                <a:latin typeface="Century Gothic" panose="020F0302020204030204"/>
              </a:rPr>
              <a:t>before the noun</a:t>
            </a:r>
            <a:r>
              <a:rPr lang="en-US" sz="2400">
                <a:latin typeface="Century Gothic" panose="020F0302020204030204"/>
              </a:rPr>
              <a:t>, just like in English.</a:t>
            </a:r>
            <a:endParaRPr kumimoji="0" lang="en-US" sz="2400" b="0" i="0" u="none" strike="noStrike" kern="1200" cap="none" spc="0" normalizeH="0" baseline="0" noProof="0">
              <a:ln>
                <a:noFill/>
              </a:ln>
              <a:effectLst/>
              <a:uLnTx/>
              <a:uFillTx/>
              <a:latin typeface="Century Gothic" panose="020F0302020204030204"/>
            </a:endParaRPr>
          </a:p>
        </p:txBody>
      </p:sp>
      <p:grpSp>
        <p:nvGrpSpPr>
          <p:cNvPr id="6" name="Group 5"/>
          <p:cNvGrpSpPr/>
          <p:nvPr/>
        </p:nvGrpSpPr>
        <p:grpSpPr>
          <a:xfrm>
            <a:off x="5602106" y="811079"/>
            <a:ext cx="1678405" cy="2557391"/>
            <a:chOff x="1473868" y="1671851"/>
            <a:chExt cx="1678405" cy="2557391"/>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9" name="Oval Callout 8"/>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1" name="Oval Callout 10"/>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540" t="9863" r="11698" b="9622"/>
          <a:stretch/>
        </p:blipFill>
        <p:spPr>
          <a:xfrm>
            <a:off x="2266903" y="1774756"/>
            <a:ext cx="1443789" cy="1494897"/>
          </a:xfrm>
          <a:prstGeom prst="rect">
            <a:avLst/>
          </a:prstGeom>
        </p:spPr>
      </p:pic>
      <p:sp>
        <p:nvSpPr>
          <p:cNvPr id="13" name="TextBox 12">
            <a:extLst>
              <a:ext uri="{FF2B5EF4-FFF2-40B4-BE49-F238E27FC236}">
                <a16:creationId xmlns:a16="http://schemas.microsoft.com/office/drawing/2014/main" id="{3CC80B4A-8FB9-5141-8C3B-F7B756E6597D}"/>
              </a:ext>
            </a:extLst>
          </p:cNvPr>
          <p:cNvSpPr txBox="1"/>
          <p:nvPr/>
        </p:nvSpPr>
        <p:spPr>
          <a:xfrm>
            <a:off x="82286" y="1294927"/>
            <a:ext cx="89108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Century Gothic" panose="020F0302020204030204"/>
              </a:rPr>
              <a:t>¿</a:t>
            </a:r>
            <a:r>
              <a:rPr lang="en-US" sz="2400" err="1">
                <a:latin typeface="Century Gothic" panose="020F0302020204030204"/>
              </a:rPr>
              <a:t>Cómo</a:t>
            </a:r>
            <a:r>
              <a:rPr lang="en-US" sz="2400">
                <a:latin typeface="Century Gothic" panose="020F0302020204030204"/>
              </a:rPr>
              <a:t> se dice </a:t>
            </a:r>
            <a:r>
              <a:rPr lang="en-US" sz="2400" err="1">
                <a:latin typeface="Century Gothic" panose="020F0302020204030204"/>
              </a:rPr>
              <a:t>en</a:t>
            </a:r>
            <a:r>
              <a:rPr lang="en-US" sz="2400">
                <a:latin typeface="Century Gothic" panose="020F0302020204030204"/>
              </a:rPr>
              <a:t> </a:t>
            </a:r>
            <a:r>
              <a:rPr lang="en-US" sz="2400" err="1">
                <a:latin typeface="Century Gothic" panose="020F0302020204030204"/>
              </a:rPr>
              <a:t>español</a:t>
            </a:r>
            <a:r>
              <a:rPr lang="en-US" sz="2400">
                <a:latin typeface="Century Gothic" panose="020F0302020204030204"/>
              </a:rPr>
              <a:t>?</a:t>
            </a:r>
            <a:endParaRPr kumimoji="0" lang="en-US" sz="2400" b="0" i="0" u="none" strike="noStrike" kern="1200" cap="none" spc="0" normalizeH="0" baseline="0" noProof="0">
              <a:ln>
                <a:noFill/>
              </a:ln>
              <a:effectLst/>
              <a:uLnTx/>
              <a:uFillTx/>
              <a:latin typeface="Century Gothic" panose="020F0302020204030204"/>
            </a:endParaRPr>
          </a:p>
        </p:txBody>
      </p:sp>
      <p:sp>
        <p:nvSpPr>
          <p:cNvPr id="14" name="TextBox 13">
            <a:extLst>
              <a:ext uri="{FF2B5EF4-FFF2-40B4-BE49-F238E27FC236}">
                <a16:creationId xmlns:a16="http://schemas.microsoft.com/office/drawing/2014/main" id="{3CC80B4A-8FB9-5141-8C3B-F7B756E6597D}"/>
              </a:ext>
            </a:extLst>
          </p:cNvPr>
          <p:cNvSpPr txBox="1"/>
          <p:nvPr/>
        </p:nvSpPr>
        <p:spPr>
          <a:xfrm>
            <a:off x="1026712" y="3368470"/>
            <a:ext cx="392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latin typeface="Century Gothic" panose="020F0302020204030204"/>
              </a:rPr>
              <a:t>u_  d_ _ _ _ _ _  c_ _ _ _</a:t>
            </a:r>
            <a:endParaRPr kumimoji="0" lang="en-US" sz="2400" b="0" i="0" u="none" strike="noStrike" kern="1200" cap="none" spc="0" normalizeH="0" baseline="0" noProof="0">
              <a:ln>
                <a:noFill/>
              </a:ln>
              <a:effectLst/>
              <a:uLnTx/>
              <a:uFillTx/>
              <a:latin typeface="Century Gothic" panose="020F0302020204030204"/>
            </a:endParaRPr>
          </a:p>
        </p:txBody>
      </p:sp>
      <p:sp>
        <p:nvSpPr>
          <p:cNvPr id="15" name="TextBox 14">
            <a:extLst>
              <a:ext uri="{FF2B5EF4-FFF2-40B4-BE49-F238E27FC236}">
                <a16:creationId xmlns:a16="http://schemas.microsoft.com/office/drawing/2014/main" id="{3CC80B4A-8FB9-5141-8C3B-F7B756E6597D}"/>
              </a:ext>
            </a:extLst>
          </p:cNvPr>
          <p:cNvSpPr txBox="1"/>
          <p:nvPr/>
        </p:nvSpPr>
        <p:spPr>
          <a:xfrm>
            <a:off x="4950882" y="3343595"/>
            <a:ext cx="3924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latin typeface="Century Gothic" panose="020F0302020204030204"/>
              </a:rPr>
              <a:t>u_  d_ _ _ _ _ _  l_ _ _ _</a:t>
            </a:r>
            <a:endParaRPr kumimoji="0" lang="en-US" sz="2400" b="0" i="0" u="none" strike="noStrike" kern="1200" cap="none" spc="0" normalizeH="0" baseline="0" noProof="0">
              <a:ln>
                <a:noFill/>
              </a:ln>
              <a:effectLst/>
              <a:uLnTx/>
              <a:uFillTx/>
              <a:latin typeface="Century Gothic" panose="020F0302020204030204"/>
            </a:endParaRPr>
          </a:p>
        </p:txBody>
      </p:sp>
      <p:sp>
        <p:nvSpPr>
          <p:cNvPr id="17" name="TextBox 16">
            <a:extLst>
              <a:ext uri="{FF2B5EF4-FFF2-40B4-BE49-F238E27FC236}">
                <a16:creationId xmlns:a16="http://schemas.microsoft.com/office/drawing/2014/main" id="{3CC80B4A-8FB9-5141-8C3B-F7B756E6597D}"/>
              </a:ext>
            </a:extLst>
          </p:cNvPr>
          <p:cNvSpPr txBox="1"/>
          <p:nvPr/>
        </p:nvSpPr>
        <p:spPr>
          <a:xfrm>
            <a:off x="7554815" y="2344891"/>
            <a:ext cx="4373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a:latin typeface="Century Gothic" panose="020F0302020204030204"/>
              </a:rPr>
              <a:t>As you </a:t>
            </a:r>
            <a:r>
              <a:rPr lang="en-US" sz="2400" b="1">
                <a:latin typeface="Century Gothic" panose="020F0302020204030204"/>
              </a:rPr>
              <a:t>know, t</a:t>
            </a:r>
            <a:r>
              <a:rPr kumimoji="0" lang="en-US" sz="2400" b="1" i="0" u="none" strike="noStrike" kern="1200" cap="none" spc="0" normalizeH="0" baseline="0" noProof="0">
                <a:ln>
                  <a:noFill/>
                </a:ln>
                <a:effectLst/>
                <a:uLnTx/>
                <a:uFillTx/>
                <a:latin typeface="Century Gothic" panose="020F0302020204030204"/>
                <a:ea typeface="+mn-ea"/>
                <a:cs typeface="+mn-cs"/>
              </a:rPr>
              <a:t>he</a:t>
            </a:r>
            <a:r>
              <a:rPr kumimoji="0" lang="en-US" sz="2400" b="1" i="0" u="none" strike="noStrike" kern="1200" cap="none" spc="0" normalizeH="0" noProof="0">
                <a:ln>
                  <a:noFill/>
                </a:ln>
                <a:effectLst/>
                <a:uLnTx/>
                <a:uFillTx/>
                <a:latin typeface="Century Gothic" panose="020F0302020204030204"/>
                <a:ea typeface="+mn-ea"/>
                <a:cs typeface="+mn-cs"/>
              </a:rPr>
              <a:t> adjective often comes after the noun.</a:t>
            </a:r>
            <a:endParaRPr kumimoji="0" lang="en-US" sz="2400" b="1" i="0" u="none" strike="noStrike" kern="1200" cap="none" spc="0" normalizeH="0" baseline="0" noProof="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CC80B4A-8FB9-5141-8C3B-F7B756E6597D}"/>
              </a:ext>
            </a:extLst>
          </p:cNvPr>
          <p:cNvSpPr txBox="1"/>
          <p:nvPr/>
        </p:nvSpPr>
        <p:spPr>
          <a:xfrm>
            <a:off x="1082068" y="3432736"/>
            <a:ext cx="39241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latin typeface="Century Gothic" panose="020F0302020204030204"/>
              </a:rPr>
              <a:t>    un </a:t>
            </a:r>
            <a:r>
              <a:rPr lang="en-US" sz="2400" noProof="0" err="1">
                <a:latin typeface="Century Gothic" panose="020F0302020204030204"/>
              </a:rPr>
              <a:t>diálogo</a:t>
            </a:r>
            <a:r>
              <a:rPr lang="en-US" sz="2400" noProof="0">
                <a:latin typeface="Century Gothic" panose="020F0302020204030204"/>
              </a:rPr>
              <a:t> </a:t>
            </a:r>
            <a:r>
              <a:rPr lang="en-US" sz="2400" noProof="0" err="1">
                <a:latin typeface="Century Gothic" panose="020F0302020204030204"/>
              </a:rPr>
              <a:t>corto</a:t>
            </a:r>
            <a:endParaRPr kumimoji="0" lang="en-US" sz="2400" b="0" i="0" u="none" strike="noStrike" kern="1200" cap="none" spc="0" normalizeH="0" baseline="0" noProof="0">
              <a:ln>
                <a:noFill/>
              </a:ln>
              <a:effectLst/>
              <a:uLnTx/>
              <a:uFillTx/>
              <a:latin typeface="Century Gothic" panose="020F0302020204030204"/>
            </a:endParaRPr>
          </a:p>
        </p:txBody>
      </p:sp>
      <p:sp>
        <p:nvSpPr>
          <p:cNvPr id="3" name="Rounded Rectangle 2"/>
          <p:cNvSpPr/>
          <p:nvPr/>
        </p:nvSpPr>
        <p:spPr>
          <a:xfrm>
            <a:off x="3144555" y="3407551"/>
            <a:ext cx="1014313" cy="494869"/>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Box 18">
            <a:extLst>
              <a:ext uri="{FF2B5EF4-FFF2-40B4-BE49-F238E27FC236}">
                <a16:creationId xmlns:a16="http://schemas.microsoft.com/office/drawing/2014/main" id="{3CC80B4A-8FB9-5141-8C3B-F7B756E6597D}"/>
              </a:ext>
            </a:extLst>
          </p:cNvPr>
          <p:cNvSpPr txBox="1"/>
          <p:nvPr/>
        </p:nvSpPr>
        <p:spPr>
          <a:xfrm>
            <a:off x="4840171" y="3424154"/>
            <a:ext cx="392417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latin typeface="Century Gothic" panose="020F0302020204030204"/>
              </a:rPr>
              <a:t>    un </a:t>
            </a:r>
            <a:r>
              <a:rPr lang="en-US" sz="2400" noProof="0" err="1">
                <a:latin typeface="Century Gothic" panose="020F0302020204030204"/>
              </a:rPr>
              <a:t>diálogo</a:t>
            </a:r>
            <a:r>
              <a:rPr lang="en-US" sz="2400" noProof="0">
                <a:latin typeface="Century Gothic" panose="020F0302020204030204"/>
              </a:rPr>
              <a:t> largo</a:t>
            </a:r>
            <a:endParaRPr kumimoji="0" lang="en-US" sz="2400" b="0" i="0" u="none" strike="noStrike" kern="1200" cap="none" spc="0" normalizeH="0" baseline="0" noProof="0">
              <a:ln>
                <a:noFill/>
              </a:ln>
              <a:effectLst/>
              <a:uLnTx/>
              <a:uFillTx/>
              <a:latin typeface="Century Gothic" panose="020F0302020204030204"/>
            </a:endParaRPr>
          </a:p>
        </p:txBody>
      </p:sp>
      <p:sp>
        <p:nvSpPr>
          <p:cNvPr id="20" name="Rounded Rectangle 19"/>
          <p:cNvSpPr/>
          <p:nvPr/>
        </p:nvSpPr>
        <p:spPr>
          <a:xfrm>
            <a:off x="6912967" y="3432736"/>
            <a:ext cx="1014313" cy="494869"/>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p:cNvSpPr txBox="1"/>
          <p:nvPr/>
        </p:nvSpPr>
        <p:spPr>
          <a:xfrm>
            <a:off x="82286" y="4950837"/>
            <a:ext cx="1624084"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err="1"/>
              <a:t>mismo</a:t>
            </a:r>
            <a:endParaRPr lang="en-GB" sz="3200"/>
          </a:p>
        </p:txBody>
      </p:sp>
      <p:sp>
        <p:nvSpPr>
          <p:cNvPr id="24" name="TextBox 23"/>
          <p:cNvSpPr txBox="1"/>
          <p:nvPr/>
        </p:nvSpPr>
        <p:spPr>
          <a:xfrm>
            <a:off x="1822653" y="4950837"/>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err="1"/>
              <a:t>último</a:t>
            </a:r>
            <a:endParaRPr lang="en-GB" sz="3200"/>
          </a:p>
        </p:txBody>
      </p:sp>
      <p:sp>
        <p:nvSpPr>
          <p:cNvPr id="25" name="TextBox 24"/>
          <p:cNvSpPr txBox="1"/>
          <p:nvPr/>
        </p:nvSpPr>
        <p:spPr>
          <a:xfrm>
            <a:off x="3856276" y="4950837"/>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a:t>primero</a:t>
            </a:r>
          </a:p>
        </p:txBody>
      </p:sp>
      <p:sp>
        <p:nvSpPr>
          <p:cNvPr id="26" name="TextBox 25"/>
          <p:cNvSpPr txBox="1"/>
          <p:nvPr/>
        </p:nvSpPr>
        <p:spPr>
          <a:xfrm>
            <a:off x="5889899" y="4950836"/>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err="1"/>
              <a:t>segundo</a:t>
            </a:r>
            <a:endParaRPr lang="en-GB" sz="3200"/>
          </a:p>
        </p:txBody>
      </p:sp>
      <p:sp>
        <p:nvSpPr>
          <p:cNvPr id="27" name="TextBox 26"/>
          <p:cNvSpPr txBox="1"/>
          <p:nvPr/>
        </p:nvSpPr>
        <p:spPr>
          <a:xfrm>
            <a:off x="7923522" y="4950835"/>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err="1"/>
              <a:t>tercero</a:t>
            </a:r>
            <a:endParaRPr lang="en-GB" sz="3200"/>
          </a:p>
        </p:txBody>
      </p:sp>
      <p:sp>
        <p:nvSpPr>
          <p:cNvPr id="28" name="TextBox 27"/>
          <p:cNvSpPr txBox="1"/>
          <p:nvPr/>
        </p:nvSpPr>
        <p:spPr>
          <a:xfrm>
            <a:off x="9957145" y="4950834"/>
            <a:ext cx="1917340" cy="58477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200" err="1"/>
              <a:t>propio</a:t>
            </a:r>
            <a:endParaRPr lang="en-GB" sz="3200"/>
          </a:p>
        </p:txBody>
      </p:sp>
      <p:sp>
        <p:nvSpPr>
          <p:cNvPr id="29" name="TextBox 28">
            <a:extLst>
              <a:ext uri="{FF2B5EF4-FFF2-40B4-BE49-F238E27FC236}">
                <a16:creationId xmlns:a16="http://schemas.microsoft.com/office/drawing/2014/main" id="{3CC80B4A-8FB9-5141-8C3B-F7B756E6597D}"/>
              </a:ext>
            </a:extLst>
          </p:cNvPr>
          <p:cNvSpPr txBox="1"/>
          <p:nvPr/>
        </p:nvSpPr>
        <p:spPr>
          <a:xfrm>
            <a:off x="153200" y="5678429"/>
            <a:ext cx="1482255"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a:latin typeface="Century Gothic" panose="020F0302020204030204"/>
              </a:rPr>
              <a:t>same</a:t>
            </a:r>
            <a:endParaRPr kumimoji="0" lang="en-US" sz="3600" b="1" i="0" u="none" strike="noStrike" kern="1200" cap="none" spc="0" normalizeH="0" baseline="0" noProof="0">
              <a:ln>
                <a:noFill/>
              </a:ln>
              <a:effectLst/>
              <a:uLnTx/>
              <a:uFillTx/>
              <a:latin typeface="Century Gothic" panose="020F0302020204030204"/>
            </a:endParaRPr>
          </a:p>
        </p:txBody>
      </p:sp>
      <p:sp>
        <p:nvSpPr>
          <p:cNvPr id="30" name="TextBox 29">
            <a:extLst>
              <a:ext uri="{FF2B5EF4-FFF2-40B4-BE49-F238E27FC236}">
                <a16:creationId xmlns:a16="http://schemas.microsoft.com/office/drawing/2014/main" id="{3CC80B4A-8FB9-5141-8C3B-F7B756E6597D}"/>
              </a:ext>
            </a:extLst>
          </p:cNvPr>
          <p:cNvSpPr txBox="1"/>
          <p:nvPr/>
        </p:nvSpPr>
        <p:spPr>
          <a:xfrm>
            <a:off x="1941821" y="5670378"/>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last</a:t>
            </a:r>
            <a:endParaRPr kumimoji="0" lang="en-US" sz="3600" b="1" i="0" u="none" strike="noStrike" kern="1200" cap="none" spc="0" normalizeH="0" baseline="0" noProof="0">
              <a:ln>
                <a:noFill/>
              </a:ln>
              <a:effectLst/>
              <a:uLnTx/>
              <a:uFillTx/>
              <a:latin typeface="Century Gothic" panose="020F0302020204030204"/>
            </a:endParaRPr>
          </a:p>
        </p:txBody>
      </p:sp>
      <p:sp>
        <p:nvSpPr>
          <p:cNvPr id="31" name="TextBox 30">
            <a:extLst>
              <a:ext uri="{FF2B5EF4-FFF2-40B4-BE49-F238E27FC236}">
                <a16:creationId xmlns:a16="http://schemas.microsoft.com/office/drawing/2014/main" id="{3CC80B4A-8FB9-5141-8C3B-F7B756E6597D}"/>
              </a:ext>
            </a:extLst>
          </p:cNvPr>
          <p:cNvSpPr txBox="1"/>
          <p:nvPr/>
        </p:nvSpPr>
        <p:spPr>
          <a:xfrm>
            <a:off x="3979039" y="5670379"/>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first</a:t>
            </a:r>
            <a:endParaRPr kumimoji="0" lang="en-US" sz="3600" b="1" i="0" u="none" strike="noStrike" kern="1200" cap="none" spc="0" normalizeH="0" baseline="0" noProof="0">
              <a:ln>
                <a:noFill/>
              </a:ln>
              <a:effectLst/>
              <a:uLnTx/>
              <a:uFillTx/>
              <a:latin typeface="Century Gothic" panose="020F0302020204030204"/>
            </a:endParaRPr>
          </a:p>
        </p:txBody>
      </p:sp>
      <p:sp>
        <p:nvSpPr>
          <p:cNvPr id="32" name="TextBox 31">
            <a:extLst>
              <a:ext uri="{FF2B5EF4-FFF2-40B4-BE49-F238E27FC236}">
                <a16:creationId xmlns:a16="http://schemas.microsoft.com/office/drawing/2014/main" id="{3CC80B4A-8FB9-5141-8C3B-F7B756E6597D}"/>
              </a:ext>
            </a:extLst>
          </p:cNvPr>
          <p:cNvSpPr txBox="1"/>
          <p:nvPr/>
        </p:nvSpPr>
        <p:spPr>
          <a:xfrm>
            <a:off x="5971578" y="5678429"/>
            <a:ext cx="1882778"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second</a:t>
            </a:r>
            <a:endParaRPr kumimoji="0" lang="en-US" sz="3600" b="1" i="0" u="none" strike="noStrike" kern="1200" cap="none" spc="0" normalizeH="0" baseline="0" noProof="0">
              <a:ln>
                <a:noFill/>
              </a:ln>
              <a:effectLst/>
              <a:uLnTx/>
              <a:uFillTx/>
              <a:latin typeface="Century Gothic" panose="020F0302020204030204"/>
            </a:endParaRPr>
          </a:p>
        </p:txBody>
      </p:sp>
      <p:sp>
        <p:nvSpPr>
          <p:cNvPr id="33" name="TextBox 32">
            <a:extLst>
              <a:ext uri="{FF2B5EF4-FFF2-40B4-BE49-F238E27FC236}">
                <a16:creationId xmlns:a16="http://schemas.microsoft.com/office/drawing/2014/main" id="{3CC80B4A-8FB9-5141-8C3B-F7B756E6597D}"/>
              </a:ext>
            </a:extLst>
          </p:cNvPr>
          <p:cNvSpPr txBox="1"/>
          <p:nvPr/>
        </p:nvSpPr>
        <p:spPr>
          <a:xfrm>
            <a:off x="8078397" y="5678430"/>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third</a:t>
            </a:r>
            <a:endParaRPr kumimoji="0" lang="en-US" sz="3600" b="1" i="0" u="none" strike="noStrike" kern="1200" cap="none" spc="0" normalizeH="0" baseline="0" noProof="0">
              <a:ln>
                <a:noFill/>
              </a:ln>
              <a:effectLst/>
              <a:uLnTx/>
              <a:uFillTx/>
              <a:latin typeface="Century Gothic" panose="020F0302020204030204"/>
            </a:endParaRPr>
          </a:p>
        </p:txBody>
      </p:sp>
      <p:sp>
        <p:nvSpPr>
          <p:cNvPr id="34" name="TextBox 33">
            <a:extLst>
              <a:ext uri="{FF2B5EF4-FFF2-40B4-BE49-F238E27FC236}">
                <a16:creationId xmlns:a16="http://schemas.microsoft.com/office/drawing/2014/main" id="{3CC80B4A-8FB9-5141-8C3B-F7B756E6597D}"/>
              </a:ext>
            </a:extLst>
          </p:cNvPr>
          <p:cNvSpPr txBox="1"/>
          <p:nvPr/>
        </p:nvSpPr>
        <p:spPr>
          <a:xfrm>
            <a:off x="10080406" y="5692159"/>
            <a:ext cx="1730851" cy="646331"/>
          </a:xfrm>
          <a:prstGeom prst="rect">
            <a:avLst/>
          </a:prstGeom>
          <a:no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own</a:t>
            </a:r>
            <a:endParaRPr kumimoji="0" lang="en-US" sz="3600" b="1" i="0" u="none" strike="noStrike" kern="1200" cap="none" spc="0" normalizeH="0" baseline="0" noProof="0">
              <a:ln>
                <a:noFill/>
              </a:ln>
              <a:effectLst/>
              <a:uLnTx/>
              <a:uFillTx/>
              <a:latin typeface="Century Gothic" panose="020F0302020204030204"/>
            </a:endParaRPr>
          </a:p>
        </p:txBody>
      </p:sp>
    </p:spTree>
    <p:extLst>
      <p:ext uri="{BB962C8B-B14F-4D97-AF65-F5344CB8AC3E}">
        <p14:creationId xmlns:p14="http://schemas.microsoft.com/office/powerpoint/2010/main" val="35021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animBg="1"/>
      <p:bldP spid="3" grpId="0" animBg="1"/>
      <p:bldP spid="19" grpId="0" animBg="1"/>
      <p:bldP spid="20"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DABC6127-45BD-42DE-8032-093FBA99D7E8}"/>
              </a:ext>
            </a:extLst>
          </p:cNvPr>
          <p:cNvGraphicFramePr>
            <a:graphicFrameLocks noGrp="1"/>
          </p:cNvGraphicFramePr>
          <p:nvPr>
            <p:extLst>
              <p:ext uri="{D42A27DB-BD31-4B8C-83A1-F6EECF244321}">
                <p14:modId xmlns:p14="http://schemas.microsoft.com/office/powerpoint/2010/main" val="3354215385"/>
              </p:ext>
            </p:extLst>
          </p:nvPr>
        </p:nvGraphicFramePr>
        <p:xfrm>
          <a:off x="4232567" y="1466144"/>
          <a:ext cx="6023377" cy="4324850"/>
        </p:xfrm>
        <a:graphic>
          <a:graphicData uri="http://schemas.openxmlformats.org/drawingml/2006/table">
            <a:tbl>
              <a:tblPr firstRow="1" firstCol="1" bandRow="1">
                <a:tableStyleId>{5940675A-B579-460E-94D1-54222C63F5DA}</a:tableStyleId>
              </a:tblPr>
              <a:tblGrid>
                <a:gridCol w="516342">
                  <a:extLst>
                    <a:ext uri="{9D8B030D-6E8A-4147-A177-3AD203B41FA5}">
                      <a16:colId xmlns:a16="http://schemas.microsoft.com/office/drawing/2014/main" val="20000"/>
                    </a:ext>
                  </a:extLst>
                </a:gridCol>
                <a:gridCol w="2484249">
                  <a:extLst>
                    <a:ext uri="{9D8B030D-6E8A-4147-A177-3AD203B41FA5}">
                      <a16:colId xmlns:a16="http://schemas.microsoft.com/office/drawing/2014/main" val="20001"/>
                    </a:ext>
                  </a:extLst>
                </a:gridCol>
                <a:gridCol w="3022786">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a:solidFill>
                            <a:schemeClr val="tx1"/>
                          </a:solidFill>
                          <a:effectLst/>
                          <a:latin typeface="Century Gothic" panose="020B0502020202020204" pitchFamily="34" charset="0"/>
                        </a:rPr>
                        <a:t> </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a:solidFill>
                            <a:schemeClr val="tx1"/>
                          </a:solidFill>
                          <a:effectLst/>
                          <a:latin typeface="Century Gothic" panose="020B0502020202020204" pitchFamily="34" charset="0"/>
                        </a:rPr>
                        <a:t>Word</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a:solidFill>
                            <a:schemeClr val="tx1"/>
                          </a:solidFill>
                          <a:effectLst/>
                          <a:latin typeface="Century Gothic" panose="020B0502020202020204" pitchFamily="34" charset="0"/>
                        </a:rPr>
                        <a:t>English meaning</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1</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a:solidFill>
                            <a:schemeClr val="tx1"/>
                          </a:solidFill>
                          <a:effectLst/>
                          <a:latin typeface="Century Gothic" panose="020B0502020202020204" pitchFamily="34" charset="0"/>
                          <a:ea typeface="+mn-ea"/>
                          <a:cs typeface="+mn-cs"/>
                        </a:rPr>
                        <a:t>elegir</a:t>
                      </a:r>
                      <a:endParaRPr lang="en-GB" sz="16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choose, choosing</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2</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elijo</a:t>
                      </a: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a:t>
                      </a:r>
                      <a:r>
                        <a:rPr lang="en-GB" sz="2000" baseline="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choose, am choosing</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3</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describir</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describe, describing</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4</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imprimir</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print, printing</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5</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compartir</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share, sharing</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6</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diálogo</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dialogue</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7</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corto</a:t>
                      </a: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corta</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short</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a:solidFill>
                            <a:schemeClr val="tx1"/>
                          </a:solidFill>
                          <a:effectLst/>
                          <a:latin typeface="Century Gothic" panose="020B0502020202020204" pitchFamily="34" charset="0"/>
                        </a:rPr>
                        <a:t>8</a:t>
                      </a:r>
                      <a:endParaRPr lang="en-GB"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largo, </a:t>
                      </a: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larga</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long</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finalmente</a:t>
                      </a:r>
                      <a:endPar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finally</a:t>
                      </a:r>
                    </a:p>
                  </a:txBody>
                  <a:tcPr marL="68580" marR="68580" marT="0" marB="0" anchor="ctr"/>
                </a:tc>
                <a:extLst>
                  <a:ext uri="{0D108BD9-81ED-4DB2-BD59-A6C34878D82A}">
                    <a16:rowId xmlns:a16="http://schemas.microsoft.com/office/drawing/2014/main" val="727636668"/>
                  </a:ext>
                </a:extLst>
              </a:tr>
            </a:tbl>
          </a:graphicData>
        </a:graphic>
      </p:graphicFrame>
      <p:grpSp>
        <p:nvGrpSpPr>
          <p:cNvPr id="32" name="Group 31"/>
          <p:cNvGrpSpPr/>
          <p:nvPr/>
        </p:nvGrpSpPr>
        <p:grpSpPr>
          <a:xfrm>
            <a:off x="4948512" y="1994953"/>
            <a:ext cx="2014496" cy="3755327"/>
            <a:chOff x="4075056" y="2100445"/>
            <a:chExt cx="2014496" cy="3755327"/>
          </a:xfrm>
        </p:grpSpPr>
        <p:sp>
          <p:nvSpPr>
            <p:cNvPr id="16" name="Rectangle 15">
              <a:extLst>
                <a:ext uri="{FF2B5EF4-FFF2-40B4-BE49-F238E27FC236}">
                  <a16:creationId xmlns:a16="http://schemas.microsoft.com/office/drawing/2014/main" id="{4C88D7C1-2348-40D7-89AA-B0C6785A8E5D}"/>
                </a:ext>
              </a:extLst>
            </p:cNvPr>
            <p:cNvSpPr/>
            <p:nvPr/>
          </p:nvSpPr>
          <p:spPr>
            <a:xfrm>
              <a:off x="4082904" y="5087704"/>
              <a:ext cx="2006647" cy="32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grpSp>
          <p:nvGrpSpPr>
            <p:cNvPr id="30" name="Group 29"/>
            <p:cNvGrpSpPr/>
            <p:nvPr/>
          </p:nvGrpSpPr>
          <p:grpSpPr>
            <a:xfrm>
              <a:off x="4075056" y="2100445"/>
              <a:ext cx="2014496" cy="3755327"/>
              <a:chOff x="4075056" y="2100445"/>
              <a:chExt cx="2014496" cy="3755327"/>
            </a:xfrm>
          </p:grpSpPr>
          <p:sp>
            <p:nvSpPr>
              <p:cNvPr id="9" name="Rectangle 8">
                <a:extLst>
                  <a:ext uri="{FF2B5EF4-FFF2-40B4-BE49-F238E27FC236}">
                    <a16:creationId xmlns:a16="http://schemas.microsoft.com/office/drawing/2014/main" id="{F006E3DA-5766-41C6-A878-8277691697DD}"/>
                  </a:ext>
                </a:extLst>
              </p:cNvPr>
              <p:cNvSpPr/>
              <p:nvPr/>
            </p:nvSpPr>
            <p:spPr>
              <a:xfrm>
                <a:off x="4082904" y="2100445"/>
                <a:ext cx="2006647" cy="299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F9AD3627-DA53-492C-8D72-9B62944646F0}"/>
                  </a:ext>
                </a:extLst>
              </p:cNvPr>
              <p:cNvSpPr/>
              <p:nvPr/>
            </p:nvSpPr>
            <p:spPr>
              <a:xfrm>
                <a:off x="4082905" y="2488216"/>
                <a:ext cx="2006647" cy="310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91FF5D8-D74B-4A95-B8D2-97A7F7AFA666}"/>
                  </a:ext>
                </a:extLst>
              </p:cNvPr>
              <p:cNvSpPr/>
              <p:nvPr/>
            </p:nvSpPr>
            <p:spPr>
              <a:xfrm>
                <a:off x="4082904" y="2975964"/>
                <a:ext cx="2006647" cy="30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3C59A07E-CF37-4BF1-AE5C-C170C1C9468E}"/>
                  </a:ext>
                </a:extLst>
              </p:cNvPr>
              <p:cNvSpPr/>
              <p:nvPr/>
            </p:nvSpPr>
            <p:spPr>
              <a:xfrm>
                <a:off x="4082904" y="3395980"/>
                <a:ext cx="2006647" cy="27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21158FFC-B83E-4DCF-95A3-C7CE5B8DB174}"/>
                  </a:ext>
                </a:extLst>
              </p:cNvPr>
              <p:cNvSpPr/>
              <p:nvPr/>
            </p:nvSpPr>
            <p:spPr>
              <a:xfrm>
                <a:off x="4075056" y="3845766"/>
                <a:ext cx="2006647" cy="301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2BF4DAFF-8B7A-47A3-B33E-E1F24273703B}"/>
                  </a:ext>
                </a:extLst>
              </p:cNvPr>
              <p:cNvSpPr/>
              <p:nvPr/>
            </p:nvSpPr>
            <p:spPr>
              <a:xfrm>
                <a:off x="4082904" y="4215898"/>
                <a:ext cx="2006647" cy="31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16B767F8-121F-4A83-AE2D-9117A5774912}"/>
                  </a:ext>
                </a:extLst>
              </p:cNvPr>
              <p:cNvSpPr/>
              <p:nvPr/>
            </p:nvSpPr>
            <p:spPr>
              <a:xfrm>
                <a:off x="4082904" y="4672413"/>
                <a:ext cx="2006647" cy="31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C71A56D2-EE68-40FC-8DCF-F37B11A750AB}"/>
                  </a:ext>
                </a:extLst>
              </p:cNvPr>
              <p:cNvSpPr/>
              <p:nvPr/>
            </p:nvSpPr>
            <p:spPr>
              <a:xfrm>
                <a:off x="4082904" y="5561315"/>
                <a:ext cx="2006647" cy="29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grpSp>
      </p:grpSp>
      <p:grpSp>
        <p:nvGrpSpPr>
          <p:cNvPr id="31" name="Group 30"/>
          <p:cNvGrpSpPr/>
          <p:nvPr/>
        </p:nvGrpSpPr>
        <p:grpSpPr>
          <a:xfrm>
            <a:off x="7244255" y="1991874"/>
            <a:ext cx="2975286" cy="3748016"/>
            <a:chOff x="6370799" y="2107756"/>
            <a:chExt cx="2975286" cy="3748016"/>
          </a:xfrm>
        </p:grpSpPr>
        <p:sp>
          <p:nvSpPr>
            <p:cNvPr id="20" name="Rectangle 19">
              <a:extLst>
                <a:ext uri="{FF2B5EF4-FFF2-40B4-BE49-F238E27FC236}">
                  <a16:creationId xmlns:a16="http://schemas.microsoft.com/office/drawing/2014/main" id="{9CCB5B96-6888-4CF8-8996-66C7C083BE29}"/>
                </a:ext>
              </a:extLst>
            </p:cNvPr>
            <p:cNvSpPr/>
            <p:nvPr/>
          </p:nvSpPr>
          <p:spPr>
            <a:xfrm>
              <a:off x="6443601" y="2107756"/>
              <a:ext cx="2866085" cy="303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3342C41B-40ED-4640-8088-083E8FD984BA}"/>
                </a:ext>
              </a:extLst>
            </p:cNvPr>
            <p:cNvSpPr/>
            <p:nvPr/>
          </p:nvSpPr>
          <p:spPr>
            <a:xfrm>
              <a:off x="6370799" y="2516229"/>
              <a:ext cx="2938885" cy="31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3916510-771A-4640-B3FF-7D727233FF68}"/>
                </a:ext>
              </a:extLst>
            </p:cNvPr>
            <p:cNvSpPr/>
            <p:nvPr/>
          </p:nvSpPr>
          <p:spPr>
            <a:xfrm>
              <a:off x="6407197" y="2952962"/>
              <a:ext cx="2938888" cy="306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9A8AA8CA-5D64-4DEF-85A4-63E6E114E9A3}"/>
                </a:ext>
              </a:extLst>
            </p:cNvPr>
            <p:cNvSpPr/>
            <p:nvPr/>
          </p:nvSpPr>
          <p:spPr>
            <a:xfrm>
              <a:off x="6443601" y="3398196"/>
              <a:ext cx="2866085" cy="27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20E066ED-C444-4BCF-92A0-575661DC69C8}"/>
                </a:ext>
              </a:extLst>
            </p:cNvPr>
            <p:cNvSpPr/>
            <p:nvPr/>
          </p:nvSpPr>
          <p:spPr>
            <a:xfrm>
              <a:off x="6443600" y="3829004"/>
              <a:ext cx="2866085" cy="304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2248271-3A46-4D71-9EDA-45FBEA0A0095}"/>
                </a:ext>
              </a:extLst>
            </p:cNvPr>
            <p:cNvSpPr/>
            <p:nvPr/>
          </p:nvSpPr>
          <p:spPr>
            <a:xfrm>
              <a:off x="6443601" y="4209571"/>
              <a:ext cx="2866085" cy="319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B28CC632-0E56-4172-9F69-84F9C6373990}"/>
                </a:ext>
              </a:extLst>
            </p:cNvPr>
            <p:cNvSpPr/>
            <p:nvPr/>
          </p:nvSpPr>
          <p:spPr>
            <a:xfrm>
              <a:off x="6451448" y="4639623"/>
              <a:ext cx="2866085" cy="321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5FD5CA87-299D-4AA4-B8C8-A227D7E0EB53}"/>
                </a:ext>
              </a:extLst>
            </p:cNvPr>
            <p:cNvSpPr/>
            <p:nvPr/>
          </p:nvSpPr>
          <p:spPr>
            <a:xfrm>
              <a:off x="6443599" y="5111775"/>
              <a:ext cx="2866085" cy="320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ED8F893C-A3F3-4983-830F-5C290E75A211}"/>
                </a:ext>
              </a:extLst>
            </p:cNvPr>
            <p:cNvSpPr/>
            <p:nvPr/>
          </p:nvSpPr>
          <p:spPr>
            <a:xfrm>
              <a:off x="6443600" y="5557882"/>
              <a:ext cx="2866085" cy="297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grpSp>
      <p:sp>
        <p:nvSpPr>
          <p:cNvPr id="33" name="Rounded Rectangular Callout 32"/>
          <p:cNvSpPr/>
          <p:nvPr/>
        </p:nvSpPr>
        <p:spPr>
          <a:xfrm>
            <a:off x="366375" y="3728449"/>
            <a:ext cx="3603008" cy="1983497"/>
          </a:xfrm>
          <a:prstGeom prst="wedgeRoundRectCallout">
            <a:avLst>
              <a:gd name="adj1" fmla="val 81444"/>
              <a:gd name="adj2" fmla="val -105848"/>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Notice the change in spelling! </a:t>
            </a:r>
          </a:p>
          <a:p>
            <a:pPr algn="ctr"/>
            <a:endParaRPr lang="en-GB" sz="2000">
              <a:solidFill>
                <a:schemeClr val="bg1"/>
              </a:solidFill>
            </a:endParaRPr>
          </a:p>
          <a:p>
            <a:pPr algn="ctr"/>
            <a:r>
              <a:rPr lang="en-GB" sz="2000">
                <a:solidFill>
                  <a:schemeClr val="bg1"/>
                </a:solidFill>
              </a:rPr>
              <a:t>‘Elijo’ doesn’t follow the normal pattern of verb formation.</a:t>
            </a:r>
          </a:p>
        </p:txBody>
      </p:sp>
      <p:sp>
        <p:nvSpPr>
          <p:cNvPr id="34" name="Rounded Rectangular Callout 33"/>
          <p:cNvSpPr/>
          <p:nvPr/>
        </p:nvSpPr>
        <p:spPr>
          <a:xfrm>
            <a:off x="126635" y="1256471"/>
            <a:ext cx="3603008" cy="1983497"/>
          </a:xfrm>
          <a:prstGeom prst="wedgeRoundRectCallout">
            <a:avLst>
              <a:gd name="adj1" fmla="val 62107"/>
              <a:gd name="adj2" fmla="val -11452"/>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bg1"/>
                </a:solidFill>
              </a:rPr>
              <a:t>Want to say ‘to choose </a:t>
            </a:r>
            <a:r>
              <a:rPr lang="en-GB" sz="2000" b="1">
                <a:solidFill>
                  <a:schemeClr val="bg1"/>
                </a:solidFill>
              </a:rPr>
              <a:t>to do </a:t>
            </a:r>
            <a:r>
              <a:rPr lang="en-GB" sz="2000">
                <a:solidFill>
                  <a:schemeClr val="bg1"/>
                </a:solidFill>
              </a:rPr>
              <a:t>something’?</a:t>
            </a:r>
          </a:p>
          <a:p>
            <a:pPr algn="ctr"/>
            <a:endParaRPr lang="en-GB" sz="2000">
              <a:solidFill>
                <a:schemeClr val="bg1"/>
              </a:solidFill>
            </a:endParaRPr>
          </a:p>
          <a:p>
            <a:pPr algn="ctr"/>
            <a:r>
              <a:rPr lang="en-GB" sz="2000">
                <a:solidFill>
                  <a:schemeClr val="bg1"/>
                </a:solidFill>
              </a:rPr>
              <a:t>Use ‘elegir </a:t>
            </a:r>
            <a:r>
              <a:rPr lang="en-GB" sz="2000" b="1">
                <a:solidFill>
                  <a:schemeClr val="bg1"/>
                </a:solidFill>
              </a:rPr>
              <a:t>+ infinitive</a:t>
            </a:r>
            <a:r>
              <a:rPr lang="en-GB" sz="2000">
                <a:solidFill>
                  <a:schemeClr val="bg1"/>
                </a:solidFill>
              </a:rPr>
              <a:t>’.</a:t>
            </a:r>
          </a:p>
        </p:txBody>
      </p:sp>
    </p:spTree>
    <p:extLst>
      <p:ext uri="{BB962C8B-B14F-4D97-AF65-F5344CB8AC3E}">
        <p14:creationId xmlns:p14="http://schemas.microsoft.com/office/powerpoint/2010/main" val="66279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210629" cy="647577"/>
          </a:xfrm>
        </p:spPr>
        <p:txBody>
          <a:bodyPr>
            <a:normAutofit/>
          </a:bodyPr>
          <a:lstStyle/>
          <a:p>
            <a:r>
              <a:rPr lang="en-GB" sz="2800" b="1">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80000" y="1230021"/>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err="1">
                <a:solidFill>
                  <a:srgbClr val="4472C4">
                    <a:lumMod val="50000"/>
                  </a:srgbClr>
                </a:solidFill>
                <a:latin typeface="Century Gothic" panose="020F0302020204030204"/>
              </a:rPr>
              <a:t>Por</a:t>
            </a:r>
            <a:r>
              <a:rPr lang="en-US" sz="2400">
                <a:solidFill>
                  <a:srgbClr val="4472C4">
                    <a:lumMod val="50000"/>
                  </a:srgbClr>
                </a:solidFill>
                <a:latin typeface="Century Gothic" panose="020F0302020204030204"/>
              </a:rPr>
              <a:t> </a:t>
            </a:r>
            <a:r>
              <a:rPr lang="en-US" sz="2400" err="1">
                <a:solidFill>
                  <a:srgbClr val="4472C4">
                    <a:lumMod val="50000"/>
                  </a:srgbClr>
                </a:solidFill>
                <a:latin typeface="Century Gothic" panose="020F0302020204030204"/>
              </a:rPr>
              <a:t>ejemplo</a:t>
            </a:r>
            <a:r>
              <a:rPr lang="en-US" sz="2400">
                <a:solidFill>
                  <a:srgbClr val="4472C4">
                    <a:lumMod val="50000"/>
                  </a:srgbClr>
                </a:solidFill>
                <a:latin typeface="Century Gothic" panose="020F0302020204030204"/>
              </a:rPr>
              <a:t>:</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6" name="TextBox 5"/>
          <p:cNvSpPr txBox="1"/>
          <p:nvPr/>
        </p:nvSpPr>
        <p:spPr>
          <a:xfrm>
            <a:off x="1528948" y="1731309"/>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el </a:t>
            </a:r>
            <a:r>
              <a:rPr lang="en-GB" sz="3600" u="sng" err="1"/>
              <a:t>último</a:t>
            </a:r>
            <a:r>
              <a:rPr lang="en-GB" sz="3600"/>
              <a:t> </a:t>
            </a:r>
            <a:r>
              <a:rPr lang="en-GB" sz="3600" err="1"/>
              <a:t>mensaje</a:t>
            </a:r>
            <a:endParaRPr lang="en-GB" sz="3600"/>
          </a:p>
        </p:txBody>
      </p:sp>
      <p:sp>
        <p:nvSpPr>
          <p:cNvPr id="10" name="TextBox 9">
            <a:extLst>
              <a:ext uri="{FF2B5EF4-FFF2-40B4-BE49-F238E27FC236}">
                <a16:creationId xmlns:a16="http://schemas.microsoft.com/office/drawing/2014/main" id="{3CC80B4A-8FB9-5141-8C3B-F7B756E6597D}"/>
              </a:ext>
            </a:extLst>
          </p:cNvPr>
          <p:cNvSpPr txBox="1"/>
          <p:nvPr/>
        </p:nvSpPr>
        <p:spPr>
          <a:xfrm>
            <a:off x="6867899" y="1731309"/>
            <a:ext cx="3982071"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the </a:t>
            </a:r>
            <a:r>
              <a:rPr lang="en-US" sz="3600" b="1" u="sng">
                <a:latin typeface="Century Gothic" panose="020F0302020204030204"/>
              </a:rPr>
              <a:t>last</a:t>
            </a:r>
            <a:r>
              <a:rPr lang="en-US" sz="3600" b="1">
                <a:latin typeface="Century Gothic" panose="020F0302020204030204"/>
              </a:rPr>
              <a:t> message</a:t>
            </a:r>
            <a:endParaRPr kumimoji="0" lang="en-US" sz="3600" b="1" i="0" u="none" strike="noStrike" kern="1200" cap="none" spc="0" normalizeH="0" baseline="0" noProof="0">
              <a:ln>
                <a:noFill/>
              </a:ln>
              <a:effectLst/>
              <a:uLnTx/>
              <a:uFillTx/>
              <a:latin typeface="Century Gothic" panose="020F0302020204030204"/>
            </a:endParaRPr>
          </a:p>
        </p:txBody>
      </p:sp>
      <p:sp>
        <p:nvSpPr>
          <p:cNvPr id="11" name="TextBox 10"/>
          <p:cNvSpPr txBox="1"/>
          <p:nvPr/>
        </p:nvSpPr>
        <p:spPr>
          <a:xfrm>
            <a:off x="1528948" y="2609246"/>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solidFill>
                  <a:schemeClr val="accent5">
                    <a:lumMod val="50000"/>
                  </a:schemeClr>
                </a:solidFill>
              </a:rPr>
              <a:t>la </a:t>
            </a:r>
            <a:r>
              <a:rPr lang="en-GB" sz="3600" u="sng">
                <a:solidFill>
                  <a:schemeClr val="accent5">
                    <a:lumMod val="50000"/>
                  </a:schemeClr>
                </a:solidFill>
              </a:rPr>
              <a:t>última</a:t>
            </a:r>
            <a:r>
              <a:rPr lang="en-GB" sz="3600">
                <a:solidFill>
                  <a:schemeClr val="accent5">
                    <a:lumMod val="50000"/>
                  </a:schemeClr>
                </a:solidFill>
              </a:rPr>
              <a:t> </a:t>
            </a:r>
            <a:r>
              <a:rPr lang="en-GB" sz="3600" err="1">
                <a:solidFill>
                  <a:schemeClr val="accent5">
                    <a:lumMod val="50000"/>
                  </a:schemeClr>
                </a:solidFill>
              </a:rPr>
              <a:t>llamada</a:t>
            </a:r>
            <a:endParaRPr lang="en-GB" sz="3600">
              <a:solidFill>
                <a:srgbClr val="FF6600"/>
              </a:solidFill>
            </a:endParaRPr>
          </a:p>
        </p:txBody>
      </p:sp>
      <p:sp>
        <p:nvSpPr>
          <p:cNvPr id="12" name="TextBox 11">
            <a:extLst>
              <a:ext uri="{FF2B5EF4-FFF2-40B4-BE49-F238E27FC236}">
                <a16:creationId xmlns:a16="http://schemas.microsoft.com/office/drawing/2014/main" id="{3CC80B4A-8FB9-5141-8C3B-F7B756E6597D}"/>
              </a:ext>
            </a:extLst>
          </p:cNvPr>
          <p:cNvSpPr txBox="1"/>
          <p:nvPr/>
        </p:nvSpPr>
        <p:spPr>
          <a:xfrm>
            <a:off x="6867899" y="2609247"/>
            <a:ext cx="3982071"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the </a:t>
            </a:r>
            <a:r>
              <a:rPr lang="en-US" sz="3600" b="1" u="sng">
                <a:latin typeface="Century Gothic" panose="020F0302020204030204"/>
              </a:rPr>
              <a:t>last</a:t>
            </a:r>
            <a:r>
              <a:rPr lang="en-US" sz="3600" b="1">
                <a:latin typeface="Century Gothic" panose="020F0302020204030204"/>
              </a:rPr>
              <a:t> call</a:t>
            </a:r>
            <a:endParaRPr kumimoji="0" lang="en-US" sz="3600" b="1" i="0" u="none" strike="noStrike" kern="1200" cap="none" spc="0" normalizeH="0" baseline="0" noProof="0">
              <a:ln>
                <a:noFill/>
              </a:ln>
              <a:effectLst/>
              <a:uLnTx/>
              <a:uFillTx/>
              <a:latin typeface="Century Gothic" panose="020F0302020204030204"/>
            </a:endParaRPr>
          </a:p>
        </p:txBody>
      </p:sp>
      <p:sp>
        <p:nvSpPr>
          <p:cNvPr id="13" name="TextBox 12"/>
          <p:cNvSpPr txBox="1"/>
          <p:nvPr/>
        </p:nvSpPr>
        <p:spPr>
          <a:xfrm>
            <a:off x="1528948" y="2609247"/>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la </a:t>
            </a:r>
            <a:r>
              <a:rPr lang="en-GB" sz="3600" u="sng"/>
              <a:t>últim</a:t>
            </a:r>
            <a:r>
              <a:rPr lang="en-GB" sz="3600" b="1" u="sng"/>
              <a:t>a</a:t>
            </a:r>
            <a:r>
              <a:rPr lang="en-GB" sz="3600"/>
              <a:t> </a:t>
            </a:r>
            <a:r>
              <a:rPr lang="en-GB" sz="3600" err="1"/>
              <a:t>llamada</a:t>
            </a:r>
            <a:endParaRPr lang="en-GB" sz="3600"/>
          </a:p>
        </p:txBody>
      </p:sp>
      <p:sp>
        <p:nvSpPr>
          <p:cNvPr id="14" name="TextBox 13">
            <a:extLst>
              <a:ext uri="{FF2B5EF4-FFF2-40B4-BE49-F238E27FC236}">
                <a16:creationId xmlns:a16="http://schemas.microsoft.com/office/drawing/2014/main" id="{3CC80B4A-8FB9-5141-8C3B-F7B756E6597D}"/>
              </a:ext>
            </a:extLst>
          </p:cNvPr>
          <p:cNvSpPr txBox="1"/>
          <p:nvPr/>
        </p:nvSpPr>
        <p:spPr>
          <a:xfrm>
            <a:off x="266863" y="3363301"/>
            <a:ext cx="11758015" cy="830997"/>
          </a:xfrm>
          <a:prstGeom prst="rect">
            <a:avLst/>
          </a:prstGeom>
          <a:noFill/>
        </p:spPr>
        <p:txBody>
          <a:bodyPr wrap="square" rtlCol="0">
            <a:spAutoFit/>
          </a:bodyPr>
          <a:lstStyle/>
          <a:p>
            <a:pPr lvl="0">
              <a:defRPr/>
            </a:pPr>
            <a:r>
              <a:rPr lang="en-US" sz="2400"/>
              <a:t>As you know, most adjectives end in </a:t>
            </a:r>
            <a:r>
              <a:rPr lang="en-US" sz="2400" b="1">
                <a:sym typeface="Wingdings" panose="05000000000000000000" pitchFamily="2" charset="2"/>
              </a:rPr>
              <a:t>-o</a:t>
            </a:r>
            <a:r>
              <a:rPr lang="en-US" sz="2400">
                <a:sym typeface="Wingdings" panose="05000000000000000000" pitchFamily="2" charset="2"/>
              </a:rPr>
              <a:t> when they refer to a</a:t>
            </a:r>
            <a:r>
              <a:rPr lang="en-US" sz="2400" b="1">
                <a:sym typeface="Wingdings" panose="05000000000000000000" pitchFamily="2" charset="2"/>
              </a:rPr>
              <a:t> masculine noun </a:t>
            </a:r>
            <a:r>
              <a:rPr lang="en-US" sz="2400">
                <a:sym typeface="Wingdings" panose="05000000000000000000" pitchFamily="2" charset="2"/>
              </a:rPr>
              <a:t>&amp;</a:t>
            </a:r>
            <a:r>
              <a:rPr lang="en-US" sz="2400" b="1">
                <a:sym typeface="Wingdings" panose="05000000000000000000" pitchFamily="2" charset="2"/>
              </a:rPr>
              <a:t> -a </a:t>
            </a:r>
            <a:r>
              <a:rPr lang="en-US" sz="2400">
                <a:sym typeface="Wingdings" panose="05000000000000000000" pitchFamily="2" charset="2"/>
              </a:rPr>
              <a:t>for a </a:t>
            </a:r>
            <a:r>
              <a:rPr lang="en-US" sz="2400" b="1">
                <a:sym typeface="Wingdings" panose="05000000000000000000" pitchFamily="2" charset="2"/>
              </a:rPr>
              <a:t>feminine noun</a:t>
            </a:r>
            <a:r>
              <a:rPr lang="en-US" sz="2400">
                <a:sym typeface="Wingdings" panose="05000000000000000000" pitchFamily="2" charset="2"/>
              </a:rPr>
              <a:t>.</a:t>
            </a:r>
            <a:endParaRPr lang="en-US" sz="2400"/>
          </a:p>
        </p:txBody>
      </p:sp>
      <p:sp>
        <p:nvSpPr>
          <p:cNvPr id="15" name="TextBox 14"/>
          <p:cNvSpPr txBox="1"/>
          <p:nvPr/>
        </p:nvSpPr>
        <p:spPr>
          <a:xfrm>
            <a:off x="674643" y="4824315"/>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primero</a:t>
            </a:r>
          </a:p>
        </p:txBody>
      </p:sp>
      <p:sp>
        <p:nvSpPr>
          <p:cNvPr id="16" name="TextBox 15"/>
          <p:cNvSpPr txBox="1"/>
          <p:nvPr/>
        </p:nvSpPr>
        <p:spPr>
          <a:xfrm>
            <a:off x="674643" y="5629200"/>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err="1"/>
              <a:t>tercero</a:t>
            </a:r>
            <a:endParaRPr lang="en-GB" sz="3600"/>
          </a:p>
        </p:txBody>
      </p:sp>
      <p:sp>
        <p:nvSpPr>
          <p:cNvPr id="3" name="Rectangle 2"/>
          <p:cNvSpPr/>
          <p:nvPr/>
        </p:nvSpPr>
        <p:spPr>
          <a:xfrm>
            <a:off x="2998635" y="4784194"/>
            <a:ext cx="737702" cy="769441"/>
          </a:xfrm>
          <a:prstGeom prst="rect">
            <a:avLst/>
          </a:prstGeom>
        </p:spPr>
        <p:txBody>
          <a:bodyPr wrap="none">
            <a:spAutoFit/>
          </a:bodyPr>
          <a:lstStyle/>
          <a:p>
            <a:r>
              <a:rPr lang="en-US" sz="4400">
                <a:sym typeface="Wingdings" panose="05000000000000000000" pitchFamily="2" charset="2"/>
              </a:rPr>
              <a:t></a:t>
            </a:r>
            <a:endParaRPr lang="en-GB" sz="4400"/>
          </a:p>
        </p:txBody>
      </p:sp>
      <p:sp>
        <p:nvSpPr>
          <p:cNvPr id="17" name="TextBox 16">
            <a:extLst>
              <a:ext uri="{FF2B5EF4-FFF2-40B4-BE49-F238E27FC236}">
                <a16:creationId xmlns:a16="http://schemas.microsoft.com/office/drawing/2014/main" id="{3CC80B4A-8FB9-5141-8C3B-F7B756E6597D}"/>
              </a:ext>
            </a:extLst>
          </p:cNvPr>
          <p:cNvSpPr txBox="1"/>
          <p:nvPr/>
        </p:nvSpPr>
        <p:spPr>
          <a:xfrm>
            <a:off x="266862" y="4294259"/>
            <a:ext cx="120267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latin typeface="Century Gothic" panose="020F0302020204030204"/>
                <a:sym typeface="Wingdings" panose="05000000000000000000" pitchFamily="2" charset="2"/>
              </a:rPr>
              <a:t>However, there are several exceptions:</a:t>
            </a:r>
            <a:endParaRPr kumimoji="0" lang="en-US" sz="2400" i="0" u="none" strike="noStrike" kern="1200" cap="none" spc="0" normalizeH="0" baseline="0" noProof="0">
              <a:ln>
                <a:noFill/>
              </a:ln>
              <a:effectLst/>
              <a:uLnTx/>
              <a:uFillTx/>
              <a:latin typeface="Century Gothic" panose="020F0302020204030204"/>
            </a:endParaRPr>
          </a:p>
        </p:txBody>
      </p:sp>
      <p:sp>
        <p:nvSpPr>
          <p:cNvPr id="18" name="TextBox 17"/>
          <p:cNvSpPr txBox="1"/>
          <p:nvPr/>
        </p:nvSpPr>
        <p:spPr>
          <a:xfrm>
            <a:off x="3843790" y="4845748"/>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b="1"/>
              <a:t>primer</a:t>
            </a:r>
          </a:p>
        </p:txBody>
      </p:sp>
      <p:sp>
        <p:nvSpPr>
          <p:cNvPr id="19" name="TextBox 18"/>
          <p:cNvSpPr txBox="1"/>
          <p:nvPr/>
        </p:nvSpPr>
        <p:spPr>
          <a:xfrm>
            <a:off x="3843790" y="5655639"/>
            <a:ext cx="2074061"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b="1" err="1"/>
              <a:t>tercer</a:t>
            </a:r>
            <a:endParaRPr lang="en-GB" sz="3600" b="1"/>
          </a:p>
        </p:txBody>
      </p:sp>
      <p:sp>
        <p:nvSpPr>
          <p:cNvPr id="21" name="TextBox 20">
            <a:extLst>
              <a:ext uri="{FF2B5EF4-FFF2-40B4-BE49-F238E27FC236}">
                <a16:creationId xmlns:a16="http://schemas.microsoft.com/office/drawing/2014/main" id="{3CC80B4A-8FB9-5141-8C3B-F7B756E6597D}"/>
              </a:ext>
            </a:extLst>
          </p:cNvPr>
          <p:cNvSpPr txBox="1"/>
          <p:nvPr/>
        </p:nvSpPr>
        <p:spPr>
          <a:xfrm>
            <a:off x="6110847" y="4916647"/>
            <a:ext cx="5496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a:latin typeface="Century Gothic" panose="020F0302020204030204"/>
                <a:sym typeface="Wingdings" panose="05000000000000000000" pitchFamily="2" charset="2"/>
              </a:rPr>
              <a:t>before a singular masculine noun</a:t>
            </a:r>
            <a:endParaRPr kumimoji="0" lang="en-US" sz="2400" b="1" i="0" u="none" strike="noStrike" kern="1200" cap="none" spc="0" normalizeH="0" baseline="0" noProof="0">
              <a:ln>
                <a:noFill/>
              </a:ln>
              <a:effectLst/>
              <a:uLnTx/>
              <a:uFillTx/>
              <a:latin typeface="Century Gothic" panose="020F0302020204030204"/>
            </a:endParaRPr>
          </a:p>
        </p:txBody>
      </p:sp>
      <p:sp>
        <p:nvSpPr>
          <p:cNvPr id="20" name="Rectangle 19"/>
          <p:cNvSpPr/>
          <p:nvPr/>
        </p:nvSpPr>
        <p:spPr>
          <a:xfrm>
            <a:off x="2998635" y="5594085"/>
            <a:ext cx="737702" cy="769441"/>
          </a:xfrm>
          <a:prstGeom prst="rect">
            <a:avLst/>
          </a:prstGeom>
        </p:spPr>
        <p:txBody>
          <a:bodyPr wrap="none">
            <a:spAutoFit/>
          </a:bodyPr>
          <a:lstStyle/>
          <a:p>
            <a:r>
              <a:rPr lang="en-US" sz="4400">
                <a:sym typeface="Wingdings" panose="05000000000000000000" pitchFamily="2" charset="2"/>
              </a:rPr>
              <a:t></a:t>
            </a:r>
            <a:endParaRPr lang="en-GB" sz="4400"/>
          </a:p>
        </p:txBody>
      </p:sp>
      <p:sp>
        <p:nvSpPr>
          <p:cNvPr id="22" name="TextBox 21">
            <a:extLst>
              <a:ext uri="{FF2B5EF4-FFF2-40B4-BE49-F238E27FC236}">
                <a16:creationId xmlns:a16="http://schemas.microsoft.com/office/drawing/2014/main" id="{3CC80B4A-8FB9-5141-8C3B-F7B756E6597D}"/>
              </a:ext>
            </a:extLst>
          </p:cNvPr>
          <p:cNvSpPr txBox="1"/>
          <p:nvPr/>
        </p:nvSpPr>
        <p:spPr>
          <a:xfrm>
            <a:off x="6110848" y="5727142"/>
            <a:ext cx="59140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a:latin typeface="Century Gothic" panose="020F0302020204030204"/>
                <a:sym typeface="Wingdings" panose="05000000000000000000" pitchFamily="2" charset="2"/>
              </a:rPr>
              <a:t>before a singular masculine noun</a:t>
            </a:r>
            <a:endParaRPr kumimoji="0" lang="en-US" sz="2400" b="1" i="0" u="none" strike="noStrike" kern="1200" cap="none" spc="0" normalizeH="0" baseline="0" noProof="0">
              <a:ln>
                <a:noFill/>
              </a:ln>
              <a:effectLst/>
              <a:uLnTx/>
              <a:uFillTx/>
              <a:latin typeface="Century Gothic" panose="020F0302020204030204"/>
            </a:endParaRPr>
          </a:p>
        </p:txBody>
      </p:sp>
    </p:spTree>
    <p:extLst>
      <p:ext uri="{BB962C8B-B14F-4D97-AF65-F5344CB8AC3E}">
        <p14:creationId xmlns:p14="http://schemas.microsoft.com/office/powerpoint/2010/main" val="15742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p:bldP spid="15" grpId="0" animBg="1"/>
      <p:bldP spid="16" grpId="0" animBg="1"/>
      <p:bldP spid="3" grpId="0"/>
      <p:bldP spid="17" grpId="0"/>
      <p:bldP spid="18" grpId="0" animBg="1"/>
      <p:bldP spid="19" grpId="0" animBg="1"/>
      <p:bldP spid="21"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167086" cy="647577"/>
          </a:xfrm>
        </p:spPr>
        <p:txBody>
          <a:bodyPr>
            <a:normAutofit/>
          </a:bodyPr>
          <a:lstStyle/>
          <a:p>
            <a:r>
              <a:rPr lang="en-GB" b="1">
                <a:solidFill>
                  <a:schemeClr val="bg1"/>
                </a:solidFill>
              </a:rPr>
              <a:t>Prenominal 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528948" y="1812231"/>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el </a:t>
            </a:r>
            <a:r>
              <a:rPr lang="en-GB" sz="3600" b="1" u="sng">
                <a:solidFill>
                  <a:schemeClr val="tx2"/>
                </a:solidFill>
              </a:rPr>
              <a:t>primer</a:t>
            </a:r>
            <a:r>
              <a:rPr lang="en-GB" sz="3600"/>
              <a:t> </a:t>
            </a:r>
            <a:r>
              <a:rPr lang="en-GB" sz="3600" err="1"/>
              <a:t>diálogo</a:t>
            </a:r>
            <a:endParaRPr lang="en-GB" sz="3600"/>
          </a:p>
        </p:txBody>
      </p:sp>
      <p:sp>
        <p:nvSpPr>
          <p:cNvPr id="9" name="TextBox 8">
            <a:extLst>
              <a:ext uri="{FF2B5EF4-FFF2-40B4-BE49-F238E27FC236}">
                <a16:creationId xmlns:a16="http://schemas.microsoft.com/office/drawing/2014/main" id="{3CC80B4A-8FB9-5141-8C3B-F7B756E6597D}"/>
              </a:ext>
            </a:extLst>
          </p:cNvPr>
          <p:cNvSpPr txBox="1"/>
          <p:nvPr/>
        </p:nvSpPr>
        <p:spPr>
          <a:xfrm>
            <a:off x="6867899" y="1812231"/>
            <a:ext cx="4295970"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the </a:t>
            </a:r>
            <a:r>
              <a:rPr lang="en-US" sz="3600" b="1" u="sng">
                <a:solidFill>
                  <a:schemeClr val="tx2"/>
                </a:solidFill>
                <a:latin typeface="Century Gothic" panose="020F0302020204030204"/>
              </a:rPr>
              <a:t>first</a:t>
            </a:r>
            <a:r>
              <a:rPr lang="en-US" sz="3600" b="1">
                <a:latin typeface="Century Gothic" panose="020F0302020204030204"/>
              </a:rPr>
              <a:t> dialogue</a:t>
            </a:r>
            <a:endParaRPr kumimoji="0" lang="en-US" sz="3600" b="1" i="0" u="none" strike="noStrike" kern="1200" cap="none" spc="0" normalizeH="0" baseline="0" noProof="0">
              <a:ln>
                <a:noFill/>
              </a:ln>
              <a:effectLst/>
              <a:uLnTx/>
              <a:uFillTx/>
              <a:latin typeface="Century Gothic" panose="020F0302020204030204"/>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6867899" y="2690169"/>
            <a:ext cx="4295970"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the </a:t>
            </a:r>
            <a:r>
              <a:rPr lang="en-US" sz="3600" b="1" u="sng">
                <a:solidFill>
                  <a:schemeClr val="tx2"/>
                </a:solidFill>
                <a:latin typeface="Century Gothic" panose="020F0302020204030204"/>
              </a:rPr>
              <a:t>third</a:t>
            </a:r>
            <a:r>
              <a:rPr lang="en-US" sz="3600" b="1">
                <a:latin typeface="Century Gothic" panose="020F0302020204030204"/>
              </a:rPr>
              <a:t> dialogue</a:t>
            </a:r>
            <a:endParaRPr kumimoji="0" lang="en-US" sz="3600" b="1" i="0" u="none" strike="noStrike" kern="1200" cap="none" spc="0" normalizeH="0" baseline="0" noProof="0">
              <a:ln>
                <a:noFill/>
              </a:ln>
              <a:effectLst/>
              <a:uLnTx/>
              <a:uFillTx/>
              <a:latin typeface="Century Gothic" panose="020F0302020204030204"/>
            </a:endParaRPr>
          </a:p>
        </p:txBody>
      </p:sp>
      <p:sp>
        <p:nvSpPr>
          <p:cNvPr id="11" name="TextBox 10"/>
          <p:cNvSpPr txBox="1"/>
          <p:nvPr/>
        </p:nvSpPr>
        <p:spPr>
          <a:xfrm>
            <a:off x="1528948" y="2690169"/>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el </a:t>
            </a:r>
            <a:r>
              <a:rPr lang="en-GB" sz="3600" b="1" u="sng" err="1">
                <a:solidFill>
                  <a:schemeClr val="tx2"/>
                </a:solidFill>
              </a:rPr>
              <a:t>tercer</a:t>
            </a:r>
            <a:r>
              <a:rPr lang="en-GB" sz="3600"/>
              <a:t> </a:t>
            </a:r>
            <a:r>
              <a:rPr lang="en-GB" sz="3600" err="1"/>
              <a:t>diálogo</a:t>
            </a:r>
            <a:endParaRPr lang="en-GB" sz="3600"/>
          </a:p>
        </p:txBody>
      </p:sp>
      <p:sp>
        <p:nvSpPr>
          <p:cNvPr id="12" name="TextBox 11">
            <a:extLst>
              <a:ext uri="{FF2B5EF4-FFF2-40B4-BE49-F238E27FC236}">
                <a16:creationId xmlns:a16="http://schemas.microsoft.com/office/drawing/2014/main" id="{3CC80B4A-8FB9-5141-8C3B-F7B756E6597D}"/>
              </a:ext>
            </a:extLst>
          </p:cNvPr>
          <p:cNvSpPr txBox="1"/>
          <p:nvPr/>
        </p:nvSpPr>
        <p:spPr>
          <a:xfrm>
            <a:off x="180000" y="1230021"/>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err="1">
                <a:latin typeface="Century Gothic" panose="020F0302020204030204"/>
              </a:rPr>
              <a:t>Por</a:t>
            </a:r>
            <a:r>
              <a:rPr lang="en-US" sz="2400">
                <a:latin typeface="Century Gothic" panose="020F0302020204030204"/>
              </a:rPr>
              <a:t> </a:t>
            </a:r>
            <a:r>
              <a:rPr lang="en-US" sz="2400" err="1">
                <a:latin typeface="Century Gothic" panose="020F0302020204030204"/>
              </a:rPr>
              <a:t>ejemplo</a:t>
            </a:r>
            <a:r>
              <a:rPr lang="en-US" sz="2400">
                <a:latin typeface="Century Gothic" panose="020F0302020204030204"/>
              </a:rPr>
              <a:t>:</a:t>
            </a:r>
            <a:endParaRPr kumimoji="0" lang="en-US" sz="2400" b="0" i="0" u="none" strike="noStrike" kern="1200" cap="none" spc="0" normalizeH="0" baseline="0" noProof="0">
              <a:ln>
                <a:noFill/>
              </a:ln>
              <a:effectLst/>
              <a:uLnTx/>
              <a:uFillTx/>
              <a:latin typeface="Century Gothic" panose="020F0302020204030204"/>
            </a:endParaRPr>
          </a:p>
        </p:txBody>
      </p:sp>
      <p:sp>
        <p:nvSpPr>
          <p:cNvPr id="13" name="TextBox 12">
            <a:extLst>
              <a:ext uri="{FF2B5EF4-FFF2-40B4-BE49-F238E27FC236}">
                <a16:creationId xmlns:a16="http://schemas.microsoft.com/office/drawing/2014/main" id="{3CC80B4A-8FB9-5141-8C3B-F7B756E6597D}"/>
              </a:ext>
            </a:extLst>
          </p:cNvPr>
          <p:cNvSpPr txBox="1"/>
          <p:nvPr/>
        </p:nvSpPr>
        <p:spPr>
          <a:xfrm>
            <a:off x="179999" y="3661597"/>
            <a:ext cx="9617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solidFill>
                  <a:srgbClr val="4472C4">
                    <a:lumMod val="50000"/>
                  </a:srgbClr>
                </a:solidFill>
                <a:latin typeface="Century Gothic" panose="020F0302020204030204"/>
              </a:rPr>
              <a:t>The feminine form follows its usual pattern (ending in –a):</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1528948" y="4568904"/>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solidFill>
                  <a:schemeClr val="accent5">
                    <a:lumMod val="50000"/>
                  </a:schemeClr>
                </a:solidFill>
              </a:rPr>
              <a:t>la </a:t>
            </a:r>
            <a:r>
              <a:rPr lang="en-GB" sz="3600" u="sng" err="1">
                <a:solidFill>
                  <a:schemeClr val="accent5">
                    <a:lumMod val="50000"/>
                  </a:schemeClr>
                </a:solidFill>
              </a:rPr>
              <a:t>primer</a:t>
            </a:r>
            <a:r>
              <a:rPr lang="en-GB" sz="3600" b="1" u="sng" err="1">
                <a:solidFill>
                  <a:schemeClr val="accent5">
                    <a:lumMod val="50000"/>
                  </a:schemeClr>
                </a:solidFill>
              </a:rPr>
              <a:t>a</a:t>
            </a:r>
            <a:r>
              <a:rPr lang="en-GB" sz="3600">
                <a:solidFill>
                  <a:schemeClr val="accent5">
                    <a:lumMod val="50000"/>
                  </a:schemeClr>
                </a:solidFill>
              </a:rPr>
              <a:t> </a:t>
            </a:r>
            <a:r>
              <a:rPr lang="en-GB" sz="3600" err="1">
                <a:solidFill>
                  <a:schemeClr val="accent5">
                    <a:lumMod val="50000"/>
                  </a:schemeClr>
                </a:solidFill>
              </a:rPr>
              <a:t>actividad</a:t>
            </a:r>
            <a:endParaRPr lang="en-GB" sz="3600">
              <a:solidFill>
                <a:srgbClr val="FF6600"/>
              </a:solidFill>
            </a:endParaRPr>
          </a:p>
        </p:txBody>
      </p:sp>
      <p:sp>
        <p:nvSpPr>
          <p:cNvPr id="15" name="TextBox 14">
            <a:extLst>
              <a:ext uri="{FF2B5EF4-FFF2-40B4-BE49-F238E27FC236}">
                <a16:creationId xmlns:a16="http://schemas.microsoft.com/office/drawing/2014/main" id="{3CC80B4A-8FB9-5141-8C3B-F7B756E6597D}"/>
              </a:ext>
            </a:extLst>
          </p:cNvPr>
          <p:cNvSpPr txBox="1"/>
          <p:nvPr/>
        </p:nvSpPr>
        <p:spPr>
          <a:xfrm>
            <a:off x="6867899" y="4568904"/>
            <a:ext cx="4295970"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6600"/>
                </a:solidFill>
                <a:latin typeface="Century Gothic" panose="020F0302020204030204"/>
              </a:rPr>
              <a:t>the </a:t>
            </a:r>
            <a:r>
              <a:rPr lang="en-US" sz="3600" b="1" u="sng">
                <a:solidFill>
                  <a:srgbClr val="FF6600"/>
                </a:solidFill>
                <a:latin typeface="Century Gothic" panose="020F0302020204030204"/>
              </a:rPr>
              <a:t>first</a:t>
            </a:r>
            <a:r>
              <a:rPr lang="en-US" sz="3600" b="1">
                <a:solidFill>
                  <a:srgbClr val="FF6600"/>
                </a:solidFill>
                <a:latin typeface="Century Gothic" panose="020F0302020204030204"/>
              </a:rPr>
              <a:t> activity</a:t>
            </a:r>
            <a:endParaRPr kumimoji="0" lang="en-US" sz="3600" b="1" i="0" u="none" strike="noStrike" kern="1200" cap="none" spc="0" normalizeH="0" baseline="0" noProof="0">
              <a:ln>
                <a:noFill/>
              </a:ln>
              <a:solidFill>
                <a:srgbClr val="FF660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3CC80B4A-8FB9-5141-8C3B-F7B756E6597D}"/>
              </a:ext>
            </a:extLst>
          </p:cNvPr>
          <p:cNvSpPr txBox="1"/>
          <p:nvPr/>
        </p:nvSpPr>
        <p:spPr>
          <a:xfrm>
            <a:off x="6867899" y="5446842"/>
            <a:ext cx="4295970" cy="646331"/>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6600"/>
                </a:solidFill>
                <a:latin typeface="Century Gothic" panose="020F0302020204030204"/>
              </a:rPr>
              <a:t>the </a:t>
            </a:r>
            <a:r>
              <a:rPr lang="en-US" sz="3600" b="1" u="sng">
                <a:solidFill>
                  <a:srgbClr val="FF6600"/>
                </a:solidFill>
                <a:latin typeface="Century Gothic" panose="020F0302020204030204"/>
              </a:rPr>
              <a:t>third</a:t>
            </a:r>
            <a:r>
              <a:rPr lang="en-US" sz="3600" b="1">
                <a:solidFill>
                  <a:srgbClr val="FF6600"/>
                </a:solidFill>
                <a:latin typeface="Century Gothic" panose="020F0302020204030204"/>
              </a:rPr>
              <a:t> activity</a:t>
            </a:r>
            <a:endParaRPr kumimoji="0" lang="en-US" sz="3600" b="1" i="0" u="none" strike="noStrike" kern="1200" cap="none" spc="0" normalizeH="0" baseline="0" noProof="0">
              <a:ln>
                <a:noFill/>
              </a:ln>
              <a:solidFill>
                <a:srgbClr val="FF6600"/>
              </a:solidFill>
              <a:effectLst/>
              <a:uLnTx/>
              <a:uFillTx/>
              <a:latin typeface="Century Gothic" panose="020F0302020204030204"/>
            </a:endParaRPr>
          </a:p>
        </p:txBody>
      </p:sp>
      <p:sp>
        <p:nvSpPr>
          <p:cNvPr id="17" name="TextBox 16"/>
          <p:cNvSpPr txBox="1"/>
          <p:nvPr/>
        </p:nvSpPr>
        <p:spPr>
          <a:xfrm>
            <a:off x="1528948" y="5446842"/>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solidFill>
                  <a:schemeClr val="accent5">
                    <a:lumMod val="50000"/>
                  </a:schemeClr>
                </a:solidFill>
              </a:rPr>
              <a:t>la </a:t>
            </a:r>
            <a:r>
              <a:rPr lang="en-GB" sz="3600" u="sng" err="1">
                <a:solidFill>
                  <a:schemeClr val="accent5">
                    <a:lumMod val="50000"/>
                  </a:schemeClr>
                </a:solidFill>
              </a:rPr>
              <a:t>tercer</a:t>
            </a:r>
            <a:r>
              <a:rPr lang="en-GB" sz="3600" b="1" u="sng" err="1">
                <a:solidFill>
                  <a:schemeClr val="accent5">
                    <a:lumMod val="50000"/>
                  </a:schemeClr>
                </a:solidFill>
              </a:rPr>
              <a:t>a</a:t>
            </a:r>
            <a:r>
              <a:rPr lang="en-GB" sz="3600">
                <a:solidFill>
                  <a:schemeClr val="accent5">
                    <a:lumMod val="50000"/>
                  </a:schemeClr>
                </a:solidFill>
              </a:rPr>
              <a:t> </a:t>
            </a:r>
            <a:r>
              <a:rPr lang="en-GB" sz="3600" err="1">
                <a:solidFill>
                  <a:schemeClr val="accent5">
                    <a:lumMod val="50000"/>
                  </a:schemeClr>
                </a:solidFill>
              </a:rPr>
              <a:t>actividad</a:t>
            </a:r>
            <a:endParaRPr lang="en-GB" sz="3600">
              <a:solidFill>
                <a:srgbClr val="FF6600"/>
              </a:solidFill>
            </a:endParaRPr>
          </a:p>
        </p:txBody>
      </p:sp>
      <p:sp>
        <p:nvSpPr>
          <p:cNvPr id="18" name="TextBox 17">
            <a:extLst>
              <a:ext uri="{FF2B5EF4-FFF2-40B4-BE49-F238E27FC236}">
                <a16:creationId xmlns:a16="http://schemas.microsoft.com/office/drawing/2014/main" id="{3CC80B4A-8FB9-5141-8C3B-F7B756E6597D}"/>
              </a:ext>
            </a:extLst>
          </p:cNvPr>
          <p:cNvSpPr txBox="1"/>
          <p:nvPr/>
        </p:nvSpPr>
        <p:spPr>
          <a:xfrm>
            <a:off x="179999" y="3718418"/>
            <a:ext cx="1191040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a:latin typeface="Century Gothic" panose="020F0302020204030204"/>
              </a:rPr>
              <a:t>Two other adjectives also lose the –o ending before a singular masculine noun:</a:t>
            </a:r>
            <a:endParaRPr kumimoji="0" lang="en-US" sz="2400" b="0" i="0" u="none" strike="noStrike" kern="1200" cap="none" spc="0" normalizeH="0" baseline="0" noProof="0">
              <a:ln>
                <a:noFill/>
              </a:ln>
              <a:effectLst/>
              <a:uLnTx/>
              <a:uFillTx/>
              <a:latin typeface="Century Gothic" panose="020F0302020204030204"/>
            </a:endParaRPr>
          </a:p>
        </p:txBody>
      </p:sp>
      <p:sp>
        <p:nvSpPr>
          <p:cNvPr id="19" name="TextBox 18"/>
          <p:cNvSpPr txBox="1"/>
          <p:nvPr/>
        </p:nvSpPr>
        <p:spPr>
          <a:xfrm>
            <a:off x="1528948" y="4568904"/>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un </a:t>
            </a:r>
            <a:r>
              <a:rPr lang="en-GB" sz="3600" b="1" u="sng" err="1">
                <a:solidFill>
                  <a:schemeClr val="tx2"/>
                </a:solidFill>
              </a:rPr>
              <a:t>buen</a:t>
            </a:r>
            <a:r>
              <a:rPr lang="en-GB" sz="3600"/>
              <a:t> </a:t>
            </a:r>
            <a:r>
              <a:rPr lang="en-GB" sz="3600" err="1"/>
              <a:t>día</a:t>
            </a:r>
            <a:endParaRPr lang="en-GB" sz="3600"/>
          </a:p>
        </p:txBody>
      </p:sp>
      <p:sp>
        <p:nvSpPr>
          <p:cNvPr id="20" name="TextBox 19">
            <a:extLst>
              <a:ext uri="{FF2B5EF4-FFF2-40B4-BE49-F238E27FC236}">
                <a16:creationId xmlns:a16="http://schemas.microsoft.com/office/drawing/2014/main" id="{3CC80B4A-8FB9-5141-8C3B-F7B756E6597D}"/>
              </a:ext>
            </a:extLst>
          </p:cNvPr>
          <p:cNvSpPr txBox="1"/>
          <p:nvPr/>
        </p:nvSpPr>
        <p:spPr>
          <a:xfrm>
            <a:off x="6867899" y="4562002"/>
            <a:ext cx="4295970" cy="646331"/>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a </a:t>
            </a:r>
            <a:r>
              <a:rPr lang="en-US" sz="3600" b="1" u="sng">
                <a:solidFill>
                  <a:schemeClr val="tx2"/>
                </a:solidFill>
                <a:latin typeface="Century Gothic" panose="020F0302020204030204"/>
              </a:rPr>
              <a:t>good</a:t>
            </a:r>
            <a:r>
              <a:rPr lang="en-US" sz="3600" b="1">
                <a:latin typeface="Century Gothic" panose="020F0302020204030204"/>
              </a:rPr>
              <a:t> day</a:t>
            </a:r>
            <a:endParaRPr kumimoji="0" lang="en-US" sz="3600" b="1" i="0" u="none" strike="noStrike" kern="1200" cap="none" spc="0" normalizeH="0" baseline="0" noProof="0">
              <a:ln>
                <a:noFill/>
              </a:ln>
              <a:effectLst/>
              <a:uLnTx/>
              <a:uFillTx/>
              <a:latin typeface="Century Gothic" panose="020F0302020204030204"/>
            </a:endParaRPr>
          </a:p>
        </p:txBody>
      </p:sp>
      <p:sp>
        <p:nvSpPr>
          <p:cNvPr id="21" name="TextBox 20">
            <a:extLst>
              <a:ext uri="{FF2B5EF4-FFF2-40B4-BE49-F238E27FC236}">
                <a16:creationId xmlns:a16="http://schemas.microsoft.com/office/drawing/2014/main" id="{3CC80B4A-8FB9-5141-8C3B-F7B756E6597D}"/>
              </a:ext>
            </a:extLst>
          </p:cNvPr>
          <p:cNvSpPr txBox="1"/>
          <p:nvPr/>
        </p:nvSpPr>
        <p:spPr>
          <a:xfrm>
            <a:off x="6867899" y="5439940"/>
            <a:ext cx="4295970" cy="646331"/>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Century Gothic" panose="020F0302020204030204"/>
              </a:rPr>
              <a:t>a </a:t>
            </a:r>
            <a:r>
              <a:rPr lang="en-US" sz="3600" b="1" u="sng">
                <a:solidFill>
                  <a:schemeClr val="tx2"/>
                </a:solidFill>
                <a:latin typeface="Century Gothic" panose="020F0302020204030204"/>
              </a:rPr>
              <a:t>bad</a:t>
            </a:r>
            <a:r>
              <a:rPr lang="en-US" sz="3600" b="1">
                <a:latin typeface="Century Gothic" panose="020F0302020204030204"/>
              </a:rPr>
              <a:t> day</a:t>
            </a:r>
            <a:endParaRPr kumimoji="0" lang="en-US" sz="3600" b="1" i="0" u="none" strike="noStrike" kern="1200" cap="none" spc="0" normalizeH="0" baseline="0" noProof="0">
              <a:ln>
                <a:noFill/>
              </a:ln>
              <a:effectLst/>
              <a:uLnTx/>
              <a:uFillTx/>
              <a:latin typeface="Century Gothic" panose="020F0302020204030204"/>
            </a:endParaRPr>
          </a:p>
        </p:txBody>
      </p:sp>
      <p:sp>
        <p:nvSpPr>
          <p:cNvPr id="22" name="TextBox 21"/>
          <p:cNvSpPr txBox="1"/>
          <p:nvPr/>
        </p:nvSpPr>
        <p:spPr>
          <a:xfrm>
            <a:off x="1528948" y="5446842"/>
            <a:ext cx="4749022" cy="646331"/>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600"/>
              <a:t>un </a:t>
            </a:r>
            <a:r>
              <a:rPr lang="en-GB" sz="3600" b="1" u="sng">
                <a:solidFill>
                  <a:schemeClr val="tx2"/>
                </a:solidFill>
              </a:rPr>
              <a:t>mal</a:t>
            </a:r>
            <a:r>
              <a:rPr lang="en-GB" sz="3600"/>
              <a:t> </a:t>
            </a:r>
            <a:r>
              <a:rPr lang="en-GB" sz="3600" err="1"/>
              <a:t>día</a:t>
            </a:r>
            <a:endParaRPr lang="en-GB" sz="3600"/>
          </a:p>
        </p:txBody>
      </p:sp>
    </p:spTree>
    <p:extLst>
      <p:ext uri="{BB962C8B-B14F-4D97-AF65-F5344CB8AC3E}">
        <p14:creationId xmlns:p14="http://schemas.microsoft.com/office/powerpoint/2010/main" val="168189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3" grpId="1"/>
      <p:bldP spid="14" grpId="0" animBg="1"/>
      <p:bldP spid="14" grpId="1" animBg="1"/>
      <p:bldP spid="15" grpId="0" animBg="1"/>
      <p:bldP spid="15" grpId="1" animBg="1"/>
      <p:bldP spid="16" grpId="0" animBg="1"/>
      <p:bldP spid="16" grpId="1" animBg="1"/>
      <p:bldP spid="17" grpId="0" animBg="1"/>
      <p:bldP spid="17" grpId="1"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28304" y="258166"/>
            <a:ext cx="1299839"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73650810"/>
              </p:ext>
            </p:extLst>
          </p:nvPr>
        </p:nvGraphicFramePr>
        <p:xfrm>
          <a:off x="45030" y="2434916"/>
          <a:ext cx="5620300" cy="2956560"/>
        </p:xfrm>
        <a:graphic>
          <a:graphicData uri="http://schemas.openxmlformats.org/drawingml/2006/table">
            <a:tbl>
              <a:tblPr firstRow="1" bandRow="1">
                <a:tableStyleId>{21E4AEA4-8DFA-4A89-87EB-49C32662AFE0}</a:tableStyleId>
              </a:tblPr>
              <a:tblGrid>
                <a:gridCol w="365911">
                  <a:extLst>
                    <a:ext uri="{9D8B030D-6E8A-4147-A177-3AD203B41FA5}">
                      <a16:colId xmlns:a16="http://schemas.microsoft.com/office/drawing/2014/main" val="2607353726"/>
                    </a:ext>
                  </a:extLst>
                </a:gridCol>
                <a:gridCol w="2538484">
                  <a:extLst>
                    <a:ext uri="{9D8B030D-6E8A-4147-A177-3AD203B41FA5}">
                      <a16:colId xmlns:a16="http://schemas.microsoft.com/office/drawing/2014/main" val="1600817978"/>
                    </a:ext>
                  </a:extLst>
                </a:gridCol>
                <a:gridCol w="1597569">
                  <a:extLst>
                    <a:ext uri="{9D8B030D-6E8A-4147-A177-3AD203B41FA5}">
                      <a16:colId xmlns:a16="http://schemas.microsoft.com/office/drawing/2014/main" val="1082927627"/>
                    </a:ext>
                  </a:extLst>
                </a:gridCol>
                <a:gridCol w="566430">
                  <a:extLst>
                    <a:ext uri="{9D8B030D-6E8A-4147-A177-3AD203B41FA5}">
                      <a16:colId xmlns:a16="http://schemas.microsoft.com/office/drawing/2014/main" val="4128092149"/>
                    </a:ext>
                  </a:extLst>
                </a:gridCol>
                <a:gridCol w="551906">
                  <a:extLst>
                    <a:ext uri="{9D8B030D-6E8A-4147-A177-3AD203B41FA5}">
                      <a16:colId xmlns:a16="http://schemas.microsoft.com/office/drawing/2014/main" val="2609792770"/>
                    </a:ext>
                  </a:extLst>
                </a:gridCol>
              </a:tblGrid>
              <a:tr h="370840">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a:p>
                  </a:txBody>
                  <a:tcPr/>
                </a:tc>
                <a:extLst>
                  <a:ext uri="{0D108BD9-81ED-4DB2-BD59-A6C34878D82A}">
                    <a16:rowId xmlns:a16="http://schemas.microsoft.com/office/drawing/2014/main" val="1153431983"/>
                  </a:ext>
                </a:extLst>
              </a:tr>
              <a:tr h="350520">
                <a:tc rowSpan="2">
                  <a:txBody>
                    <a:bodyPr/>
                    <a:lstStyle/>
                    <a:p>
                      <a:pPr algn="ctr"/>
                      <a:r>
                        <a:rPr lang="en-GB" sz="2000" b="1">
                          <a:solidFill>
                            <a:schemeClr val="accent1">
                              <a:lumMod val="50000"/>
                            </a:schemeClr>
                          </a:solidFill>
                        </a:rPr>
                        <a:t>1</a:t>
                      </a:r>
                    </a:p>
                  </a:txBody>
                  <a:tcPr/>
                </a:tc>
                <a:tc rowSpan="2">
                  <a:txBody>
                    <a:bodyPr/>
                    <a:lstStyle/>
                    <a:p>
                      <a:r>
                        <a:rPr lang="en-GB" sz="2200" b="1">
                          <a:solidFill>
                            <a:schemeClr val="tx1"/>
                          </a:solidFill>
                        </a:rPr>
                        <a:t>Elijo</a:t>
                      </a:r>
                      <a:r>
                        <a:rPr lang="en-GB" sz="2200" b="1" baseline="0">
                          <a:solidFill>
                            <a:schemeClr val="tx1"/>
                          </a:solidFill>
                        </a:rPr>
                        <a:t> </a:t>
                      </a:r>
                      <a:r>
                        <a:rPr lang="en-GB" sz="2200" b="1">
                          <a:solidFill>
                            <a:schemeClr val="tx1"/>
                          </a:solidFill>
                        </a:rPr>
                        <a:t>el primer </a:t>
                      </a:r>
                    </a:p>
                  </a:txBody>
                  <a:tcPr/>
                </a:tc>
                <a:tc>
                  <a:txBody>
                    <a:bodyPr/>
                    <a:lstStyle/>
                    <a:p>
                      <a:r>
                        <a:rPr lang="en-GB" sz="2200" b="1" err="1">
                          <a:solidFill>
                            <a:schemeClr val="tx1"/>
                          </a:solidFill>
                        </a:rPr>
                        <a:t>texto</a:t>
                      </a:r>
                      <a:endParaRPr lang="en-GB" sz="2200" b="1">
                        <a:solidFill>
                          <a:schemeClr val="tx1"/>
                        </a:solidFill>
                      </a:endParaRPr>
                    </a:p>
                  </a:txBody>
                  <a:tcPr/>
                </a:tc>
                <a:tc rowSpan="2">
                  <a:txBody>
                    <a:bodyPr/>
                    <a:lstStyle/>
                    <a:p>
                      <a:endParaRPr lang="en-GB" sz="2000" b="1">
                        <a:solidFill>
                          <a:schemeClr val="tx1"/>
                        </a:solidFill>
                      </a:endParaRPr>
                    </a:p>
                  </a:txBody>
                  <a:tcPr/>
                </a:tc>
                <a:tc rowSpan="2">
                  <a:txBody>
                    <a:bodyPr/>
                    <a:lstStyle/>
                    <a:p>
                      <a:endParaRPr lang="en-GB" sz="2000" b="1">
                        <a:solidFill>
                          <a:schemeClr val="tx1"/>
                        </a:solidFill>
                      </a:endParaRPr>
                    </a:p>
                  </a:txBody>
                  <a:tcPr/>
                </a:tc>
                <a:extLst>
                  <a:ext uri="{0D108BD9-81ED-4DB2-BD59-A6C34878D82A}">
                    <a16:rowId xmlns:a16="http://schemas.microsoft.com/office/drawing/2014/main" val="1171492714"/>
                  </a:ext>
                </a:extLst>
              </a:tr>
              <a:tr h="3505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err="1">
                          <a:solidFill>
                            <a:schemeClr val="tx1"/>
                          </a:solidFill>
                        </a:rPr>
                        <a:t>actividad</a:t>
                      </a:r>
                      <a:endParaRPr lang="en-GB" sz="2200" b="1">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3608140"/>
                  </a:ext>
                </a:extLst>
              </a:tr>
              <a:tr h="198120">
                <a:tc rowSpan="2">
                  <a:txBody>
                    <a:bodyPr/>
                    <a:lstStyle/>
                    <a:p>
                      <a:pPr algn="ctr"/>
                      <a:r>
                        <a:rPr lang="en-GB" sz="2000" b="1">
                          <a:solidFill>
                            <a:schemeClr val="accent1">
                              <a:lumMod val="50000"/>
                            </a:schemeClr>
                          </a:solidFill>
                        </a:rPr>
                        <a:t>2</a:t>
                      </a:r>
                    </a:p>
                  </a:txBody>
                  <a:tcPr/>
                </a:tc>
                <a:tc rowSpan="2">
                  <a:txBody>
                    <a:bodyPr/>
                    <a:lstStyle/>
                    <a:p>
                      <a:r>
                        <a:rPr lang="en-GB" sz="2200" b="1" err="1">
                          <a:solidFill>
                            <a:schemeClr val="tx1"/>
                          </a:solidFill>
                        </a:rPr>
                        <a:t>Decidí</a:t>
                      </a:r>
                      <a:r>
                        <a:rPr lang="en-GB" sz="2200" b="1">
                          <a:solidFill>
                            <a:schemeClr val="tx1"/>
                          </a:solidFill>
                        </a:rPr>
                        <a:t> </a:t>
                      </a:r>
                      <a:r>
                        <a:rPr lang="en-GB" sz="2200" b="1" err="1">
                          <a:solidFill>
                            <a:schemeClr val="tx1"/>
                          </a:solidFill>
                        </a:rPr>
                        <a:t>escribir</a:t>
                      </a:r>
                      <a:r>
                        <a:rPr lang="en-GB" sz="2200" b="1" baseline="0">
                          <a:solidFill>
                            <a:schemeClr val="tx1"/>
                          </a:solidFill>
                        </a:rPr>
                        <a:t> en inglés el </a:t>
                      </a:r>
                      <a:r>
                        <a:rPr lang="en-GB" sz="2200" b="1" baseline="0" err="1">
                          <a:solidFill>
                            <a:schemeClr val="tx1"/>
                          </a:solidFill>
                        </a:rPr>
                        <a:t>tercer</a:t>
                      </a:r>
                      <a:endParaRPr lang="en-GB" sz="2200" b="1">
                        <a:solidFill>
                          <a:schemeClr val="tx1"/>
                        </a:solidFill>
                      </a:endParaRPr>
                    </a:p>
                  </a:txBody>
                  <a:tcPr/>
                </a:tc>
                <a:tc>
                  <a:txBody>
                    <a:bodyPr/>
                    <a:lstStyle/>
                    <a:p>
                      <a:r>
                        <a:rPr lang="en-GB" sz="2200" b="1">
                          <a:solidFill>
                            <a:schemeClr val="tx1"/>
                          </a:solidFill>
                        </a:rPr>
                        <a:t>palabra</a:t>
                      </a:r>
                    </a:p>
                  </a:txBody>
                  <a:tcPr/>
                </a:tc>
                <a:tc rowSpan="2">
                  <a:txBody>
                    <a:bodyPr/>
                    <a:lstStyle/>
                    <a:p>
                      <a:endParaRPr lang="en-GB" sz="2000" b="1">
                        <a:solidFill>
                          <a:schemeClr val="tx1"/>
                        </a:solidFill>
                      </a:endParaRPr>
                    </a:p>
                  </a:txBody>
                  <a:tcPr/>
                </a:tc>
                <a:tc rowSpan="2">
                  <a:txBody>
                    <a:bodyPr/>
                    <a:lstStyle/>
                    <a:p>
                      <a:endParaRPr lang="en-GB" sz="2000" b="1">
                        <a:solidFill>
                          <a:schemeClr val="tx1"/>
                        </a:solidFill>
                      </a:endParaRPr>
                    </a:p>
                  </a:txBody>
                  <a:tcPr/>
                </a:tc>
                <a:extLst>
                  <a:ext uri="{0D108BD9-81ED-4DB2-BD59-A6C34878D82A}">
                    <a16:rowId xmlns:a16="http://schemas.microsoft.com/office/drawing/2014/main" val="1961458278"/>
                  </a:ext>
                </a:extLst>
              </a:tr>
              <a:tr h="198120">
                <a:tc vMerge="1">
                  <a:txBody>
                    <a:bodyPr/>
                    <a:lstStyle/>
                    <a:p>
                      <a:endParaRPr lang="en-GB"/>
                    </a:p>
                  </a:txBody>
                  <a:tcPr/>
                </a:tc>
                <a:tc vMerge="1">
                  <a:txBody>
                    <a:bodyPr/>
                    <a:lstStyle/>
                    <a:p>
                      <a:endParaRPr lang="en-GB"/>
                    </a:p>
                  </a:txBody>
                  <a:tcPr/>
                </a:tc>
                <a:tc>
                  <a:txBody>
                    <a:bodyPr/>
                    <a:lstStyle/>
                    <a:p>
                      <a:r>
                        <a:rPr lang="en-GB" sz="2200" b="1" err="1">
                          <a:solidFill>
                            <a:schemeClr val="tx1"/>
                          </a:solidFill>
                        </a:rPr>
                        <a:t>diálogo</a:t>
                      </a:r>
                      <a:endParaRPr lang="en-GB" sz="2200" b="1">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256531615"/>
                  </a:ext>
                </a:extLst>
              </a:tr>
              <a:tr h="198120">
                <a:tc rowSpan="2">
                  <a:txBody>
                    <a:bodyPr/>
                    <a:lstStyle/>
                    <a:p>
                      <a:pPr algn="ctr"/>
                      <a:r>
                        <a:rPr lang="en-GB" sz="2000" b="1">
                          <a:solidFill>
                            <a:schemeClr val="accent1">
                              <a:lumMod val="50000"/>
                            </a:schemeClr>
                          </a:solidFill>
                        </a:rPr>
                        <a:t>3</a:t>
                      </a:r>
                    </a:p>
                  </a:txBody>
                  <a:tcPr/>
                </a:tc>
                <a:tc rowSpan="2">
                  <a:txBody>
                    <a:bodyPr/>
                    <a:lstStyle/>
                    <a:p>
                      <a:r>
                        <a:rPr lang="en-GB" sz="2200" b="1" err="1">
                          <a:solidFill>
                            <a:schemeClr val="tx1"/>
                          </a:solidFill>
                        </a:rPr>
                        <a:t>Describo</a:t>
                      </a:r>
                      <a:r>
                        <a:rPr lang="en-GB" sz="2200" b="1">
                          <a:solidFill>
                            <a:schemeClr val="tx1"/>
                          </a:solidFill>
                        </a:rPr>
                        <a:t> a mi </a:t>
                      </a:r>
                      <a:r>
                        <a:rPr lang="en-GB" sz="2200" b="1" err="1">
                          <a:solidFill>
                            <a:schemeClr val="tx1"/>
                          </a:solidFill>
                        </a:rPr>
                        <a:t>propio</a:t>
                      </a:r>
                      <a:r>
                        <a:rPr lang="en-GB" sz="2200" b="1">
                          <a:solidFill>
                            <a:schemeClr val="tx1"/>
                          </a:solidFill>
                        </a:rPr>
                        <a:t> </a:t>
                      </a:r>
                    </a:p>
                  </a:txBody>
                  <a:tcPr/>
                </a:tc>
                <a:tc>
                  <a:txBody>
                    <a:bodyPr/>
                    <a:lstStyle/>
                    <a:p>
                      <a:r>
                        <a:rPr lang="en-GB" sz="2200" b="1">
                          <a:solidFill>
                            <a:schemeClr val="tx1"/>
                          </a:solidFill>
                        </a:rPr>
                        <a:t>ciudad</a:t>
                      </a:r>
                    </a:p>
                  </a:txBody>
                  <a:tcPr/>
                </a:tc>
                <a:tc rowSpan="2">
                  <a:txBody>
                    <a:bodyPr/>
                    <a:lstStyle/>
                    <a:p>
                      <a:endParaRPr lang="en-GB" sz="2000" b="1">
                        <a:solidFill>
                          <a:schemeClr val="tx1"/>
                        </a:solidFill>
                      </a:endParaRPr>
                    </a:p>
                  </a:txBody>
                  <a:tcPr/>
                </a:tc>
                <a:tc rowSpan="2">
                  <a:txBody>
                    <a:bodyPr/>
                    <a:lstStyle/>
                    <a:p>
                      <a:endParaRPr lang="en-GB" sz="2000" b="1">
                        <a:solidFill>
                          <a:schemeClr val="tx1"/>
                        </a:solidFill>
                      </a:endParaRPr>
                    </a:p>
                  </a:txBody>
                  <a:tcPr/>
                </a:tc>
                <a:extLst>
                  <a:ext uri="{0D108BD9-81ED-4DB2-BD59-A6C34878D82A}">
                    <a16:rowId xmlns:a16="http://schemas.microsoft.com/office/drawing/2014/main" val="2189313960"/>
                  </a:ext>
                </a:extLst>
              </a:tr>
              <a:tr h="198120">
                <a:tc vMerge="1">
                  <a:txBody>
                    <a:bodyPr/>
                    <a:lstStyle/>
                    <a:p>
                      <a:endParaRPr lang="en-GB"/>
                    </a:p>
                  </a:txBody>
                  <a:tcPr/>
                </a:tc>
                <a:tc vMerge="1">
                  <a:txBody>
                    <a:bodyPr/>
                    <a:lstStyle/>
                    <a:p>
                      <a:endParaRPr lang="en-GB"/>
                    </a:p>
                  </a:txBody>
                  <a:tcPr/>
                </a:tc>
                <a:tc>
                  <a:txBody>
                    <a:bodyPr/>
                    <a:lstStyle/>
                    <a:p>
                      <a:r>
                        <a:rPr lang="en-GB" sz="2200" b="1" err="1">
                          <a:solidFill>
                            <a:schemeClr val="tx1"/>
                          </a:solidFill>
                        </a:rPr>
                        <a:t>profesor</a:t>
                      </a:r>
                      <a:endParaRPr lang="en-GB" sz="2200" b="1">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92992661"/>
                  </a:ext>
                </a:extLst>
              </a:tr>
            </a:tbl>
          </a:graphicData>
        </a:graphic>
      </p:graphicFrame>
      <p:sp>
        <p:nvSpPr>
          <p:cNvPr id="7" name="TextBox 6">
            <a:extLst>
              <a:ext uri="{FF2B5EF4-FFF2-40B4-BE49-F238E27FC236}">
                <a16:creationId xmlns:a16="http://schemas.microsoft.com/office/drawing/2014/main" id="{955C1F40-282D-9A45-ABA7-965FD9383203}"/>
              </a:ext>
            </a:extLst>
          </p:cNvPr>
          <p:cNvSpPr txBox="1"/>
          <p:nvPr/>
        </p:nvSpPr>
        <p:spPr>
          <a:xfrm>
            <a:off x="179999" y="252450"/>
            <a:ext cx="8339361" cy="142192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400" b="1">
                <a:solidFill>
                  <a:srgbClr val="002060"/>
                </a:solidFill>
                <a:latin typeface="Century Gothic" panose="020F0302020204030204"/>
              </a:rPr>
              <a:t>Daniel</a:t>
            </a:r>
            <a:r>
              <a:rPr kumimoji="0" lang="en-US" sz="2400" b="1" i="0" u="none" strike="noStrike" kern="1200" cap="none" spc="0" normalizeH="0" baseline="0" noProof="0">
                <a:ln>
                  <a:noFill/>
                </a:ln>
                <a:solidFill>
                  <a:srgbClr val="002060"/>
                </a:solidFill>
                <a:effectLst/>
                <a:uLnTx/>
                <a:uFillTx/>
                <a:latin typeface="Century Gothic" panose="020F0302020204030204"/>
                <a:ea typeface="+mn-ea"/>
                <a:cs typeface="+mn-cs"/>
              </a:rPr>
              <a:t> escribe </a:t>
            </a:r>
            <a:r>
              <a:rPr lang="en-US" sz="2400" b="1">
                <a:solidFill>
                  <a:srgbClr val="002060"/>
                </a:solidFill>
                <a:latin typeface="Century Gothic" panose="020F0302020204030204"/>
              </a:rPr>
              <a:t>carta</a:t>
            </a:r>
            <a:r>
              <a:rPr kumimoji="0" lang="en-US" sz="2400" b="1" i="0" u="none" strike="noStrike" kern="1200" cap="none" spc="0" normalizeH="0" baseline="0" noProof="0">
                <a:ln>
                  <a:noFill/>
                </a:ln>
                <a:solidFill>
                  <a:srgbClr val="002060"/>
                </a:solidFill>
                <a:effectLst/>
                <a:uLnTx/>
                <a:uFillTx/>
                <a:latin typeface="Century Gothic" panose="020F0302020204030204"/>
                <a:ea typeface="+mn-ea"/>
                <a:cs typeface="+mn-cs"/>
              </a:rPr>
              <a:t>s a </a:t>
            </a:r>
            <a:r>
              <a:rPr kumimoji="0" lang="en-US" sz="2400" b="1" i="0" u="none" strike="noStrike" kern="1200" cap="none" spc="0" normalizeH="0" baseline="0" noProof="0" err="1">
                <a:ln>
                  <a:noFill/>
                </a:ln>
                <a:solidFill>
                  <a:srgbClr val="002060"/>
                </a:solidFill>
                <a:effectLst/>
                <a:uLnTx/>
                <a:uFillTx/>
                <a:latin typeface="Century Gothic" panose="020F0302020204030204"/>
                <a:ea typeface="+mn-ea"/>
                <a:cs typeface="+mn-cs"/>
              </a:rPr>
              <a:t>unos</a:t>
            </a:r>
            <a:r>
              <a:rPr kumimoji="0" lang="en-US" sz="2400" b="1" i="0" u="none" strike="noStrike" kern="1200" cap="none" spc="0" normalizeH="0" baseline="0" noProof="0">
                <a:ln>
                  <a:noFill/>
                </a:ln>
                <a:solidFill>
                  <a:srgbClr val="002060"/>
                </a:solidFill>
                <a:effectLst/>
                <a:uLnTx/>
                <a:uFillTx/>
                <a:latin typeface="Century Gothic" panose="020F0302020204030204"/>
                <a:ea typeface="+mn-ea"/>
                <a:cs typeface="+mn-cs"/>
              </a:rPr>
              <a:t> amigos.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panose="020F0302020204030204"/>
                <a:ea typeface="+mn-ea"/>
                <a:cs typeface="+mn-cs"/>
              </a:rPr>
              <a:t>L</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ee el </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adjetivo</a:t>
            </a:r>
            <a:r>
              <a:rPr lang="en-US" sz="2400" b="1">
                <a:solidFill>
                  <a:srgbClr val="4472C4">
                    <a:lumMod val="50000"/>
                  </a:srgbClr>
                </a:solidFill>
                <a:latin typeface="Century Gothic" panose="020F0302020204030204"/>
              </a:rPr>
              <a:t>.</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US" sz="2400" b="1" err="1">
                <a:solidFill>
                  <a:srgbClr val="4472C4">
                    <a:lumMod val="50000"/>
                  </a:srgbClr>
                </a:solidFill>
                <a:latin typeface="Century Gothic" panose="020F0302020204030204"/>
              </a:rPr>
              <a:t>C</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uál</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debe</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ser</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la palabra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después</a:t>
            </a:r>
            <a:r>
              <a:rPr lang="en-US" sz="2400" b="1">
                <a:solidFill>
                  <a:srgbClr val="4472C4">
                    <a:lumMod val="50000"/>
                  </a:srgbClr>
                </a:solidFill>
                <a:latin typeface="Century Gothic" panose="020F0302020204030204"/>
              </a:rPr>
              <a:t>? </a:t>
            </a:r>
          </a:p>
          <a:p>
            <a:pPr lvl="0">
              <a:lnSpc>
                <a:spcPct val="120000"/>
              </a:lnSpc>
              <a:defRPr/>
            </a:pPr>
            <a:r>
              <a:rPr lang="en-US" sz="2400" b="1">
                <a:solidFill>
                  <a:srgbClr val="002060"/>
                </a:solidFill>
              </a:rPr>
              <a:t>Y la </a:t>
            </a:r>
            <a:r>
              <a:rPr lang="en-US" sz="2400" b="1" err="1">
                <a:solidFill>
                  <a:srgbClr val="002060"/>
                </a:solidFill>
              </a:rPr>
              <a:t>acción</a:t>
            </a:r>
            <a:r>
              <a:rPr lang="en-US" sz="2400" b="1">
                <a:solidFill>
                  <a:srgbClr val="002060"/>
                </a:solidFill>
              </a:rPr>
              <a:t>, </a:t>
            </a:r>
            <a:r>
              <a:rPr lang="en-US" sz="2400" b="1">
                <a:solidFill>
                  <a:srgbClr val="4472C4">
                    <a:lumMod val="50000"/>
                  </a:srgbClr>
                </a:solidFill>
              </a:rPr>
              <a:t>¿</a:t>
            </a:r>
            <a:r>
              <a:rPr lang="en-US" sz="2400" b="1" err="1">
                <a:solidFill>
                  <a:srgbClr val="002060"/>
                </a:solidFill>
              </a:rPr>
              <a:t>cuándo</a:t>
            </a:r>
            <a:r>
              <a:rPr lang="en-US" sz="2400" b="1">
                <a:solidFill>
                  <a:srgbClr val="002060"/>
                </a:solidFill>
              </a:rPr>
              <a:t> </a:t>
            </a:r>
            <a:r>
              <a:rPr lang="en-US" sz="2400" b="1" err="1">
                <a:solidFill>
                  <a:srgbClr val="002060"/>
                </a:solidFill>
              </a:rPr>
              <a:t>es</a:t>
            </a:r>
            <a:r>
              <a:rPr lang="en-US" sz="2400" b="1">
                <a:solidFill>
                  <a:srgbClr val="4472C4">
                    <a:lumMod val="50000"/>
                  </a:srgbClr>
                </a:solidFill>
              </a:rPr>
              <a:t>?  </a:t>
            </a:r>
            <a:r>
              <a:rPr lang="en-US" sz="2400" b="1" err="1">
                <a:solidFill>
                  <a:srgbClr val="4472C4">
                    <a:lumMod val="50000"/>
                  </a:srgbClr>
                </a:solidFill>
              </a:rPr>
              <a:t>Marca</a:t>
            </a:r>
            <a:r>
              <a:rPr lang="en-US" sz="2400" b="1">
                <a:solidFill>
                  <a:srgbClr val="4472C4">
                    <a:lumMod val="50000"/>
                  </a:srgbClr>
                </a:solidFill>
              </a:rPr>
              <a:t> la </a:t>
            </a:r>
            <a:r>
              <a:rPr lang="en-US" sz="2400" b="1" err="1">
                <a:solidFill>
                  <a:srgbClr val="4472C4">
                    <a:lumMod val="50000"/>
                  </a:srgbClr>
                </a:solidFill>
              </a:rPr>
              <a:t>opción</a:t>
            </a:r>
            <a:r>
              <a:rPr lang="en-US" sz="2400" b="1">
                <a:solidFill>
                  <a:srgbClr val="4472C4">
                    <a:lumMod val="50000"/>
                  </a:srgbClr>
                </a:solidFill>
              </a:rPr>
              <a:t> correcta.  </a:t>
            </a:r>
            <a:endPar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pic>
        <p:nvPicPr>
          <p:cNvPr id="9" name="Picture 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631" y="2985288"/>
            <a:ext cx="394426" cy="410861"/>
          </a:xfrm>
          <a:prstGeom prst="rect">
            <a:avLst/>
          </a:prstGeom>
        </p:spPr>
      </p:pic>
      <p:pic>
        <p:nvPicPr>
          <p:cNvPr id="25" name="Picture 24"/>
          <p:cNvPicPr>
            <a:picLocks noChangeAspect="1"/>
          </p:cNvPicPr>
          <p:nvPr/>
        </p:nvPicPr>
        <p:blipFill>
          <a:blip r:embed="rId4"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8117305" y="130125"/>
            <a:ext cx="2738177" cy="1540224"/>
          </a:xfrm>
          <a:prstGeom prst="rect">
            <a:avLst/>
          </a:prstGeom>
        </p:spPr>
      </p:pic>
      <p:graphicFrame>
        <p:nvGraphicFramePr>
          <p:cNvPr id="27"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3011066228"/>
              </p:ext>
            </p:extLst>
          </p:nvPr>
        </p:nvGraphicFramePr>
        <p:xfrm>
          <a:off x="5865728" y="2406527"/>
          <a:ext cx="5620300" cy="2956560"/>
        </p:xfrm>
        <a:graphic>
          <a:graphicData uri="http://schemas.openxmlformats.org/drawingml/2006/table">
            <a:tbl>
              <a:tblPr firstRow="1" bandRow="1">
                <a:tableStyleId>{21E4AEA4-8DFA-4A89-87EB-49C32662AFE0}</a:tableStyleId>
              </a:tblPr>
              <a:tblGrid>
                <a:gridCol w="420502">
                  <a:extLst>
                    <a:ext uri="{9D8B030D-6E8A-4147-A177-3AD203B41FA5}">
                      <a16:colId xmlns:a16="http://schemas.microsoft.com/office/drawing/2014/main" val="2607353726"/>
                    </a:ext>
                  </a:extLst>
                </a:gridCol>
                <a:gridCol w="2183642">
                  <a:extLst>
                    <a:ext uri="{9D8B030D-6E8A-4147-A177-3AD203B41FA5}">
                      <a16:colId xmlns:a16="http://schemas.microsoft.com/office/drawing/2014/main" val="1600817978"/>
                    </a:ext>
                  </a:extLst>
                </a:gridCol>
                <a:gridCol w="1897820">
                  <a:extLst>
                    <a:ext uri="{9D8B030D-6E8A-4147-A177-3AD203B41FA5}">
                      <a16:colId xmlns:a16="http://schemas.microsoft.com/office/drawing/2014/main" val="1082927627"/>
                    </a:ext>
                  </a:extLst>
                </a:gridCol>
                <a:gridCol w="566430">
                  <a:extLst>
                    <a:ext uri="{9D8B030D-6E8A-4147-A177-3AD203B41FA5}">
                      <a16:colId xmlns:a16="http://schemas.microsoft.com/office/drawing/2014/main" val="4128092149"/>
                    </a:ext>
                  </a:extLst>
                </a:gridCol>
                <a:gridCol w="551906">
                  <a:extLst>
                    <a:ext uri="{9D8B030D-6E8A-4147-A177-3AD203B41FA5}">
                      <a16:colId xmlns:a16="http://schemas.microsoft.com/office/drawing/2014/main" val="2609792770"/>
                    </a:ext>
                  </a:extLst>
                </a:gridCol>
              </a:tblGrid>
              <a:tr h="370840">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a:p>
                  </a:txBody>
                  <a:tcPr/>
                </a:tc>
                <a:extLst>
                  <a:ext uri="{0D108BD9-81ED-4DB2-BD59-A6C34878D82A}">
                    <a16:rowId xmlns:a16="http://schemas.microsoft.com/office/drawing/2014/main" val="1153431983"/>
                  </a:ext>
                </a:extLst>
              </a:tr>
              <a:tr h="403831">
                <a:tc rowSpan="2">
                  <a:txBody>
                    <a:bodyPr/>
                    <a:lstStyle/>
                    <a:p>
                      <a:pPr algn="ctr"/>
                      <a:r>
                        <a:rPr lang="en-GB" sz="2000" b="1">
                          <a:solidFill>
                            <a:schemeClr val="accent1">
                              <a:lumMod val="50000"/>
                            </a:schemeClr>
                          </a:solidFill>
                        </a:rPr>
                        <a:t>4.</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err="1">
                          <a:solidFill>
                            <a:schemeClr val="tx1"/>
                          </a:solidFill>
                        </a:rPr>
                        <a:t>Aprendí</a:t>
                      </a:r>
                      <a:r>
                        <a:rPr lang="en-GB" sz="2200" b="1">
                          <a:solidFill>
                            <a:schemeClr val="tx1"/>
                          </a:solidFill>
                        </a:rPr>
                        <a:t> </a:t>
                      </a:r>
                      <a:r>
                        <a:rPr lang="en-GB" sz="2200" b="1" err="1">
                          <a:solidFill>
                            <a:schemeClr val="tx1"/>
                          </a:solidFill>
                        </a:rPr>
                        <a:t>sobre</a:t>
                      </a:r>
                      <a:r>
                        <a:rPr lang="en-GB" sz="2200" b="1">
                          <a:solidFill>
                            <a:schemeClr val="tx1"/>
                          </a:solidFill>
                        </a:rPr>
                        <a:t> </a:t>
                      </a:r>
                      <a:r>
                        <a:rPr lang="en-GB" sz="2200" b="1" err="1">
                          <a:solidFill>
                            <a:schemeClr val="tx1"/>
                          </a:solidFill>
                        </a:rPr>
                        <a:t>el</a:t>
                      </a:r>
                      <a:r>
                        <a:rPr lang="en-GB" sz="2200" b="1" baseline="0">
                          <a:solidFill>
                            <a:schemeClr val="tx1"/>
                          </a:solidFill>
                        </a:rPr>
                        <a:t> </a:t>
                      </a:r>
                      <a:r>
                        <a:rPr lang="en-GB" sz="2200" b="1" baseline="0" err="1">
                          <a:solidFill>
                            <a:schemeClr val="tx1"/>
                          </a:solidFill>
                        </a:rPr>
                        <a:t>mismo</a:t>
                      </a:r>
                      <a:endParaRPr lang="en-GB" sz="2200" b="1">
                        <a:solidFill>
                          <a:schemeClr val="tx1"/>
                        </a:solidFill>
                      </a:endParaRPr>
                    </a:p>
                  </a:txBody>
                  <a:tcPr/>
                </a:tc>
                <a:tc>
                  <a:txBody>
                    <a:bodyPr/>
                    <a:lstStyle/>
                    <a:p>
                      <a:r>
                        <a:rPr lang="en-GB" sz="2200" b="1" err="1">
                          <a:solidFill>
                            <a:schemeClr val="tx1"/>
                          </a:solidFill>
                        </a:rPr>
                        <a:t>canción</a:t>
                      </a:r>
                      <a:endParaRPr lang="en-GB" sz="2200" b="1">
                        <a:solidFill>
                          <a:schemeClr val="tx1"/>
                        </a:solidFill>
                      </a:endParaRPr>
                    </a:p>
                  </a:txBody>
                  <a:tcPr/>
                </a:tc>
                <a:tc rowSpan="2">
                  <a:txBody>
                    <a:bodyPr/>
                    <a:lstStyle/>
                    <a:p>
                      <a:endParaRPr lang="en-GB" sz="2000">
                        <a:solidFill>
                          <a:schemeClr val="tx1"/>
                        </a:solidFill>
                      </a:endParaRPr>
                    </a:p>
                  </a:txBody>
                  <a:tcPr/>
                </a:tc>
                <a:tc rowSpan="2">
                  <a:txBody>
                    <a:bodyPr/>
                    <a:lstStyle/>
                    <a:p>
                      <a:endParaRPr lang="en-GB" sz="2000">
                        <a:solidFill>
                          <a:schemeClr val="tx1"/>
                        </a:solidFill>
                      </a:endParaRPr>
                    </a:p>
                  </a:txBody>
                  <a:tcPr/>
                </a:tc>
                <a:extLst>
                  <a:ext uri="{0D108BD9-81ED-4DB2-BD59-A6C34878D82A}">
                    <a16:rowId xmlns:a16="http://schemas.microsoft.com/office/drawing/2014/main" val="4140330694"/>
                  </a:ext>
                </a:extLst>
              </a:tr>
              <a:tr h="403831">
                <a:tc vMerge="1">
                  <a:txBody>
                    <a:bodyPr/>
                    <a:lstStyle/>
                    <a:p>
                      <a:endParaRPr lang="en-GB"/>
                    </a:p>
                  </a:txBody>
                  <a:tcPr/>
                </a:tc>
                <a:tc vMerge="1">
                  <a:txBody>
                    <a:bodyPr/>
                    <a:lstStyle/>
                    <a:p>
                      <a:endParaRPr lang="en-GB"/>
                    </a:p>
                  </a:txBody>
                  <a:tcPr/>
                </a:tc>
                <a:tc>
                  <a:txBody>
                    <a:bodyPr/>
                    <a:lstStyle/>
                    <a:p>
                      <a:r>
                        <a:rPr lang="en-GB" sz="2200" b="1" err="1">
                          <a:solidFill>
                            <a:schemeClr val="tx1"/>
                          </a:solidFill>
                        </a:rPr>
                        <a:t>lugar</a:t>
                      </a:r>
                      <a:endParaRPr lang="en-GB" sz="2200" b="1">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692920210"/>
                  </a:ext>
                </a:extLst>
              </a:tr>
              <a:tr h="350520">
                <a:tc rowSpan="2">
                  <a:txBody>
                    <a:bodyPr/>
                    <a:lstStyle/>
                    <a:p>
                      <a:pPr algn="ctr"/>
                      <a:r>
                        <a:rPr lang="en-GB" sz="2000" b="1">
                          <a:solidFill>
                            <a:schemeClr val="accent1">
                              <a:lumMod val="50000"/>
                            </a:schemeClr>
                          </a:solidFill>
                        </a:rPr>
                        <a:t>5.</a:t>
                      </a:r>
                    </a:p>
                  </a:txBody>
                  <a:tcPr/>
                </a:tc>
                <a:tc rowSpan="2">
                  <a:txBody>
                    <a:bodyPr/>
                    <a:lstStyle/>
                    <a:p>
                      <a:r>
                        <a:rPr lang="en-GB" sz="2200" b="1" err="1">
                          <a:solidFill>
                            <a:schemeClr val="tx1"/>
                          </a:solidFill>
                        </a:rPr>
                        <a:t>Imprimo</a:t>
                      </a:r>
                      <a:r>
                        <a:rPr lang="en-GB" sz="2200" b="1">
                          <a:solidFill>
                            <a:schemeClr val="tx1"/>
                          </a:solidFill>
                        </a:rPr>
                        <a:t> la </a:t>
                      </a:r>
                      <a:r>
                        <a:rPr lang="en-GB" sz="2200" b="1" err="1">
                          <a:solidFill>
                            <a:schemeClr val="tx1"/>
                          </a:solidFill>
                        </a:rPr>
                        <a:t>segunda</a:t>
                      </a:r>
                      <a:endParaRPr lang="en-GB" sz="2200" b="1">
                        <a:solidFill>
                          <a:schemeClr val="tx1"/>
                        </a:solidFill>
                      </a:endParaRPr>
                    </a:p>
                  </a:txBody>
                  <a:tcPr/>
                </a:tc>
                <a:tc>
                  <a:txBody>
                    <a:bodyPr/>
                    <a:lstStyle/>
                    <a:p>
                      <a:r>
                        <a:rPr lang="en-GB" sz="2200" b="1" err="1">
                          <a:solidFill>
                            <a:schemeClr val="tx1"/>
                          </a:solidFill>
                        </a:rPr>
                        <a:t>mensaje</a:t>
                      </a:r>
                      <a:endParaRPr lang="en-GB" sz="2200" b="1">
                        <a:solidFill>
                          <a:schemeClr val="tx1"/>
                        </a:solidFill>
                      </a:endParaRPr>
                    </a:p>
                  </a:txBody>
                  <a:tcPr/>
                </a:tc>
                <a:tc rowSpan="2">
                  <a:txBody>
                    <a:bodyPr/>
                    <a:lstStyle/>
                    <a:p>
                      <a:endParaRPr lang="en-GB" sz="2000">
                        <a:solidFill>
                          <a:schemeClr val="tx1"/>
                        </a:solidFill>
                      </a:endParaRPr>
                    </a:p>
                  </a:txBody>
                  <a:tcPr/>
                </a:tc>
                <a:tc rowSpan="2">
                  <a:txBody>
                    <a:bodyPr/>
                    <a:lstStyle/>
                    <a:p>
                      <a:endParaRPr lang="en-GB" sz="2000">
                        <a:solidFill>
                          <a:schemeClr val="tx1"/>
                        </a:solidFill>
                      </a:endParaRPr>
                    </a:p>
                  </a:txBody>
                  <a:tcPr/>
                </a:tc>
                <a:extLst>
                  <a:ext uri="{0D108BD9-81ED-4DB2-BD59-A6C34878D82A}">
                    <a16:rowId xmlns:a16="http://schemas.microsoft.com/office/drawing/2014/main" val="1171492714"/>
                  </a:ext>
                </a:extLst>
              </a:tr>
              <a:tr h="350520">
                <a:tc vMerge="1">
                  <a:txBody>
                    <a:bodyPr/>
                    <a:lstStyle/>
                    <a:p>
                      <a:endParaRPr lang="en-GB"/>
                    </a:p>
                  </a:txBody>
                  <a:tcPr/>
                </a:tc>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err="1">
                          <a:solidFill>
                            <a:schemeClr val="tx1"/>
                          </a:solidFill>
                        </a:rPr>
                        <a:t>imagen</a:t>
                      </a:r>
                      <a:endParaRPr lang="en-GB" sz="2200" b="1">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3608140"/>
                  </a:ext>
                </a:extLst>
              </a:tr>
              <a:tr h="198120">
                <a:tc rowSpan="2">
                  <a:txBody>
                    <a:bodyPr/>
                    <a:lstStyle/>
                    <a:p>
                      <a:pPr algn="ctr"/>
                      <a:r>
                        <a:rPr lang="en-GB" sz="2000" b="1">
                          <a:solidFill>
                            <a:schemeClr val="accent1">
                              <a:lumMod val="50000"/>
                            </a:schemeClr>
                          </a:solidFill>
                        </a:rPr>
                        <a:t>6.</a:t>
                      </a:r>
                    </a:p>
                  </a:txBody>
                  <a:tcPr/>
                </a:tc>
                <a:tc rowSpan="2">
                  <a:txBody>
                    <a:bodyPr/>
                    <a:lstStyle/>
                    <a:p>
                      <a:r>
                        <a:rPr lang="en-GB" sz="2200" b="1" err="1">
                          <a:solidFill>
                            <a:schemeClr val="tx1"/>
                          </a:solidFill>
                        </a:rPr>
                        <a:t>Compartí</a:t>
                      </a:r>
                      <a:r>
                        <a:rPr lang="en-GB" sz="2200" b="1">
                          <a:solidFill>
                            <a:schemeClr val="tx1"/>
                          </a:solidFill>
                        </a:rPr>
                        <a:t> la </a:t>
                      </a:r>
                      <a:r>
                        <a:rPr lang="en-GB" sz="2200" b="1" err="1">
                          <a:solidFill>
                            <a:schemeClr val="tx1"/>
                          </a:solidFill>
                        </a:rPr>
                        <a:t>misma</a:t>
                      </a:r>
                      <a:endParaRPr lang="en-GB" sz="2200" b="1">
                        <a:solidFill>
                          <a:schemeClr val="tx1"/>
                        </a:solidFill>
                      </a:endParaRPr>
                    </a:p>
                  </a:txBody>
                  <a:tcPr/>
                </a:tc>
                <a:tc>
                  <a:txBody>
                    <a:bodyPr/>
                    <a:lstStyle/>
                    <a:p>
                      <a:r>
                        <a:rPr lang="en-GB" sz="2200" b="1">
                          <a:solidFill>
                            <a:schemeClr val="tx1"/>
                          </a:solidFill>
                        </a:rPr>
                        <a:t>material</a:t>
                      </a:r>
                    </a:p>
                  </a:txBody>
                  <a:tcPr/>
                </a:tc>
                <a:tc rowSpan="2">
                  <a:txBody>
                    <a:bodyPr/>
                    <a:lstStyle/>
                    <a:p>
                      <a:endParaRPr lang="en-GB" sz="2000">
                        <a:solidFill>
                          <a:schemeClr val="tx1"/>
                        </a:solidFill>
                      </a:endParaRPr>
                    </a:p>
                  </a:txBody>
                  <a:tcPr/>
                </a:tc>
                <a:tc rowSpan="2">
                  <a:txBody>
                    <a:bodyPr/>
                    <a:lstStyle/>
                    <a:p>
                      <a:endParaRPr lang="en-GB" sz="2000">
                        <a:solidFill>
                          <a:schemeClr val="tx1"/>
                        </a:solidFill>
                      </a:endParaRPr>
                    </a:p>
                  </a:txBody>
                  <a:tcPr/>
                </a:tc>
                <a:extLst>
                  <a:ext uri="{0D108BD9-81ED-4DB2-BD59-A6C34878D82A}">
                    <a16:rowId xmlns:a16="http://schemas.microsoft.com/office/drawing/2014/main" val="1961458278"/>
                  </a:ext>
                </a:extLst>
              </a:tr>
              <a:tr h="198120">
                <a:tc vMerge="1">
                  <a:txBody>
                    <a:bodyPr/>
                    <a:lstStyle/>
                    <a:p>
                      <a:endParaRPr lang="en-GB"/>
                    </a:p>
                  </a:txBody>
                  <a:tcPr/>
                </a:tc>
                <a:tc vMerge="1">
                  <a:txBody>
                    <a:bodyPr/>
                    <a:lstStyle/>
                    <a:p>
                      <a:endParaRPr lang="en-GB"/>
                    </a:p>
                  </a:txBody>
                  <a:tcPr/>
                </a:tc>
                <a:tc>
                  <a:txBody>
                    <a:bodyPr/>
                    <a:lstStyle/>
                    <a:p>
                      <a:r>
                        <a:rPr lang="en-GB" sz="2200" b="1" err="1">
                          <a:solidFill>
                            <a:schemeClr val="tx1"/>
                          </a:solidFill>
                        </a:rPr>
                        <a:t>opinión</a:t>
                      </a:r>
                      <a:endParaRPr lang="en-GB" sz="2200" b="1">
                        <a:solidFill>
                          <a:schemeClr val="tx1"/>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256531615"/>
                  </a:ext>
                </a:extLst>
              </a:tr>
            </a:tbl>
          </a:graphicData>
        </a:graphic>
      </p:graphicFrame>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17957" t="1" r="37602" b="24531"/>
          <a:stretch/>
        </p:blipFill>
        <p:spPr>
          <a:xfrm>
            <a:off x="1079430" y="2765196"/>
            <a:ext cx="354843" cy="459509"/>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17957" t="1" r="37602" b="24531"/>
          <a:stretch/>
        </p:blipFill>
        <p:spPr>
          <a:xfrm rot="10800000">
            <a:off x="1256600" y="4115668"/>
            <a:ext cx="354843" cy="459509"/>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17957" t="1" r="37602" b="24531"/>
          <a:stretch/>
        </p:blipFill>
        <p:spPr>
          <a:xfrm>
            <a:off x="7570327" y="3500984"/>
            <a:ext cx="354843" cy="459509"/>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17957" t="1" r="37602" b="24531"/>
          <a:stretch/>
        </p:blipFill>
        <p:spPr>
          <a:xfrm>
            <a:off x="7769719" y="4368525"/>
            <a:ext cx="354843" cy="459509"/>
          </a:xfrm>
          <a:prstGeom prst="rect">
            <a:avLst/>
          </a:prstGeom>
        </p:spPr>
      </p:pic>
      <p:sp>
        <p:nvSpPr>
          <p:cNvPr id="34" name="Rounded Rectangle 33"/>
          <p:cNvSpPr/>
          <p:nvPr/>
        </p:nvSpPr>
        <p:spPr>
          <a:xfrm>
            <a:off x="2963073" y="2841642"/>
            <a:ext cx="1579647" cy="424142"/>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177" y="3876945"/>
            <a:ext cx="394426" cy="410861"/>
          </a:xfrm>
          <a:prstGeom prst="rect">
            <a:avLst/>
          </a:prstGeom>
        </p:spPr>
      </p:pic>
      <p:sp>
        <p:nvSpPr>
          <p:cNvPr id="36" name="Rounded Rectangle 35"/>
          <p:cNvSpPr/>
          <p:nvPr/>
        </p:nvSpPr>
        <p:spPr>
          <a:xfrm>
            <a:off x="2963073" y="4082376"/>
            <a:ext cx="1579647" cy="45950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631" y="4772021"/>
            <a:ext cx="394426" cy="410861"/>
          </a:xfrm>
          <a:prstGeom prst="rect">
            <a:avLst/>
          </a:prstGeom>
        </p:spPr>
      </p:pic>
      <p:sp>
        <p:nvSpPr>
          <p:cNvPr id="38" name="Rounded Rectangle 37"/>
          <p:cNvSpPr/>
          <p:nvPr/>
        </p:nvSpPr>
        <p:spPr>
          <a:xfrm>
            <a:off x="2947529" y="4968814"/>
            <a:ext cx="1579647" cy="45950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928" y="3019274"/>
            <a:ext cx="394426" cy="410861"/>
          </a:xfrm>
          <a:prstGeom prst="rect">
            <a:avLst/>
          </a:prstGeom>
        </p:spPr>
      </p:pic>
      <p:sp>
        <p:nvSpPr>
          <p:cNvPr id="40" name="Rounded Rectangle 39"/>
          <p:cNvSpPr/>
          <p:nvPr/>
        </p:nvSpPr>
        <p:spPr>
          <a:xfrm>
            <a:off x="8440458" y="3227634"/>
            <a:ext cx="1880566" cy="45950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2823" y="3759815"/>
            <a:ext cx="394426" cy="410861"/>
          </a:xfrm>
          <a:prstGeom prst="rect">
            <a:avLst/>
          </a:prstGeom>
        </p:spPr>
      </p:pic>
      <p:sp>
        <p:nvSpPr>
          <p:cNvPr id="42" name="Rounded Rectangle 41"/>
          <p:cNvSpPr/>
          <p:nvPr/>
        </p:nvSpPr>
        <p:spPr>
          <a:xfrm>
            <a:off x="8513843" y="4030202"/>
            <a:ext cx="1814463" cy="45950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8928" y="4652369"/>
            <a:ext cx="394426" cy="410861"/>
          </a:xfrm>
          <a:prstGeom prst="rect">
            <a:avLst/>
          </a:prstGeom>
        </p:spPr>
      </p:pic>
      <p:sp>
        <p:nvSpPr>
          <p:cNvPr id="44" name="Rounded Rectangle 43"/>
          <p:cNvSpPr/>
          <p:nvPr/>
        </p:nvSpPr>
        <p:spPr>
          <a:xfrm>
            <a:off x="8521127" y="4903578"/>
            <a:ext cx="1799897" cy="459509"/>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ular Callout 2"/>
          <p:cNvSpPr/>
          <p:nvPr/>
        </p:nvSpPr>
        <p:spPr>
          <a:xfrm>
            <a:off x="3392001" y="1941194"/>
            <a:ext cx="1448643" cy="520706"/>
          </a:xfrm>
          <a:prstGeom prst="wedgeRoundRectCallout">
            <a:avLst>
              <a:gd name="adj1" fmla="val 49874"/>
              <a:gd name="adj2" fmla="val 8366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presente</a:t>
            </a:r>
          </a:p>
        </p:txBody>
      </p:sp>
      <p:sp>
        <p:nvSpPr>
          <p:cNvPr id="46" name="Rounded Rectangular Callout 45"/>
          <p:cNvSpPr/>
          <p:nvPr/>
        </p:nvSpPr>
        <p:spPr>
          <a:xfrm>
            <a:off x="5135108" y="1941195"/>
            <a:ext cx="1638724" cy="520706"/>
          </a:xfrm>
          <a:prstGeom prst="wedgeRoundRectCallout">
            <a:avLst>
              <a:gd name="adj1" fmla="val -47667"/>
              <a:gd name="adj2" fmla="val 9000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pasado</a:t>
            </a:r>
          </a:p>
        </p:txBody>
      </p:sp>
      <p:sp>
        <p:nvSpPr>
          <p:cNvPr id="53" name="Rounded Rectangular Callout 52"/>
          <p:cNvSpPr/>
          <p:nvPr/>
        </p:nvSpPr>
        <p:spPr>
          <a:xfrm>
            <a:off x="9174171" y="1807169"/>
            <a:ext cx="1448643" cy="520706"/>
          </a:xfrm>
          <a:prstGeom prst="wedgeRoundRectCallout">
            <a:avLst>
              <a:gd name="adj1" fmla="val 47870"/>
              <a:gd name="adj2" fmla="val 89236"/>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presente</a:t>
            </a:r>
          </a:p>
        </p:txBody>
      </p:sp>
      <p:sp>
        <p:nvSpPr>
          <p:cNvPr id="54" name="Rounded Rectangular Callout 53"/>
          <p:cNvSpPr/>
          <p:nvPr/>
        </p:nvSpPr>
        <p:spPr>
          <a:xfrm>
            <a:off x="10804737" y="1798390"/>
            <a:ext cx="1325003" cy="520706"/>
          </a:xfrm>
          <a:prstGeom prst="wedgeRoundRectCallout">
            <a:avLst>
              <a:gd name="adj1" fmla="val -36500"/>
              <a:gd name="adj2" fmla="val 95584"/>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bg1"/>
                </a:solidFill>
              </a:rPr>
              <a:t>pasado</a:t>
            </a:r>
          </a:p>
        </p:txBody>
      </p:sp>
      <p:sp>
        <p:nvSpPr>
          <p:cNvPr id="2" name="Title 1"/>
          <p:cNvSpPr>
            <a:spLocks noGrp="1"/>
          </p:cNvSpPr>
          <p:nvPr>
            <p:ph type="title"/>
          </p:nvPr>
        </p:nvSpPr>
        <p:spPr>
          <a:xfrm>
            <a:off x="10964670" y="59459"/>
            <a:ext cx="854285" cy="797164"/>
          </a:xfrm>
        </p:spPr>
        <p:txBody>
          <a:bodyPr>
            <a:normAutofit/>
          </a:bodyPr>
          <a:lstStyle/>
          <a:p>
            <a:r>
              <a:rPr lang="en-GB" sz="2000" b="1">
                <a:solidFill>
                  <a:schemeClr val="bg1"/>
                </a:solidFill>
              </a:rPr>
              <a:t>leer</a:t>
            </a:r>
          </a:p>
        </p:txBody>
      </p:sp>
    </p:spTree>
    <p:extLst>
      <p:ext uri="{BB962C8B-B14F-4D97-AF65-F5344CB8AC3E}">
        <p14:creationId xmlns:p14="http://schemas.microsoft.com/office/powerpoint/2010/main" val="42595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0" grpId="0" animBg="1"/>
      <p:bldP spid="42"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err="1">
                <a:solidFill>
                  <a:schemeClr val="bg1"/>
                </a:solidFill>
              </a:rPr>
              <a:t>En</a:t>
            </a:r>
            <a:r>
              <a:rPr lang="en-GB" sz="3600" b="1">
                <a:solidFill>
                  <a:schemeClr val="bg1"/>
                </a:solidFill>
              </a:rPr>
              <a:t> </a:t>
            </a:r>
            <a:r>
              <a:rPr lang="en-GB" sz="3600" b="1" err="1">
                <a:solidFill>
                  <a:schemeClr val="bg1"/>
                </a:solidFill>
              </a:rPr>
              <a:t>clase</a:t>
            </a:r>
            <a:endParaRPr lang="en-GB" sz="3600" b="1">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a:t>
            </a:r>
          </a:p>
        </p:txBody>
      </p:sp>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2337701319"/>
              </p:ext>
            </p:extLst>
          </p:nvPr>
        </p:nvGraphicFramePr>
        <p:xfrm>
          <a:off x="180000" y="2106810"/>
          <a:ext cx="11570721" cy="3479469"/>
        </p:xfrm>
        <a:graphic>
          <a:graphicData uri="http://schemas.openxmlformats.org/drawingml/2006/table">
            <a:tbl>
              <a:tblPr firstRow="1" bandRow="1">
                <a:tableStyleId>{21E4AEA4-8DFA-4A89-87EB-49C32662AFE0}</a:tableStyleId>
              </a:tblPr>
              <a:tblGrid>
                <a:gridCol w="744381">
                  <a:extLst>
                    <a:ext uri="{9D8B030D-6E8A-4147-A177-3AD203B41FA5}">
                      <a16:colId xmlns:a16="http://schemas.microsoft.com/office/drawing/2014/main" val="2607353726"/>
                    </a:ext>
                  </a:extLst>
                </a:gridCol>
                <a:gridCol w="3456550">
                  <a:extLst>
                    <a:ext uri="{9D8B030D-6E8A-4147-A177-3AD203B41FA5}">
                      <a16:colId xmlns:a16="http://schemas.microsoft.com/office/drawing/2014/main" val="4128092149"/>
                    </a:ext>
                  </a:extLst>
                </a:gridCol>
                <a:gridCol w="3357350">
                  <a:extLst>
                    <a:ext uri="{9D8B030D-6E8A-4147-A177-3AD203B41FA5}">
                      <a16:colId xmlns:a16="http://schemas.microsoft.com/office/drawing/2014/main" val="2609792770"/>
                    </a:ext>
                  </a:extLst>
                </a:gridCol>
                <a:gridCol w="4012440">
                  <a:extLst>
                    <a:ext uri="{9D8B030D-6E8A-4147-A177-3AD203B41FA5}">
                      <a16:colId xmlns:a16="http://schemas.microsoft.com/office/drawing/2014/main" val="3096788124"/>
                    </a:ext>
                  </a:extLst>
                </a:gridCol>
              </a:tblGrid>
              <a:tr h="497067">
                <a:tc>
                  <a:txBody>
                    <a:bodyPr/>
                    <a:lstStyle/>
                    <a:p>
                      <a:endParaRPr lang="en-GB"/>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Adjective </a:t>
                      </a:r>
                      <a:r>
                        <a:rPr lang="en-GB" sz="2000" b="1">
                          <a:solidFill>
                            <a:schemeClr val="tx1"/>
                          </a:solidFill>
                        </a:rPr>
                        <a:t>before</a:t>
                      </a:r>
                      <a:r>
                        <a:rPr lang="en-GB" sz="2000" b="0" baseline="0">
                          <a:solidFill>
                            <a:schemeClr val="tx1"/>
                          </a:solidFill>
                        </a:rPr>
                        <a:t> the noun</a:t>
                      </a:r>
                      <a:endParaRPr lang="en-GB" sz="2000" b="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chemeClr val="tx1"/>
                          </a:solidFill>
                        </a:rPr>
                        <a:t>Adjective </a:t>
                      </a:r>
                      <a:r>
                        <a:rPr lang="en-GB" sz="2000" b="1">
                          <a:solidFill>
                            <a:schemeClr val="tx1"/>
                          </a:solidFill>
                        </a:rPr>
                        <a:t>after</a:t>
                      </a:r>
                      <a:r>
                        <a:rPr lang="en-GB" sz="2000" b="1" baseline="0">
                          <a:solidFill>
                            <a:schemeClr val="tx1"/>
                          </a:solidFill>
                        </a:rPr>
                        <a:t> </a:t>
                      </a:r>
                      <a:r>
                        <a:rPr lang="en-GB" sz="2000" b="0" baseline="0">
                          <a:solidFill>
                            <a:schemeClr val="tx1"/>
                          </a:solidFill>
                        </a:rPr>
                        <a:t>the noun</a:t>
                      </a:r>
                      <a:endParaRPr lang="en-GB" sz="2000" b="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Noun + adjective in English</a:t>
                      </a:r>
                    </a:p>
                  </a:txBody>
                  <a:tcPr/>
                </a:tc>
                <a:extLst>
                  <a:ext uri="{0D108BD9-81ED-4DB2-BD59-A6C34878D82A}">
                    <a16:rowId xmlns:a16="http://schemas.microsoft.com/office/drawing/2014/main" val="1153431983"/>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GB" sz="2400">
                          <a:solidFill>
                            <a:schemeClr val="accent1">
                              <a:lumMod val="50000"/>
                            </a:schemeClr>
                          </a:solidFill>
                        </a:rPr>
                        <a:t>the last class</a:t>
                      </a:r>
                    </a:p>
                  </a:txBody>
                  <a:tcPr/>
                </a:tc>
                <a:extLst>
                  <a:ext uri="{0D108BD9-81ED-4DB2-BD59-A6C34878D82A}">
                    <a16:rowId xmlns:a16="http://schemas.microsoft.com/office/drawing/2014/main" val="1171492714"/>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GB" sz="2400">
                          <a:solidFill>
                            <a:schemeClr val="accent1">
                              <a:lumMod val="50000"/>
                            </a:schemeClr>
                          </a:solidFill>
                        </a:rPr>
                        <a:t>the famous author</a:t>
                      </a:r>
                    </a:p>
                  </a:txBody>
                  <a:tcPr/>
                </a:tc>
                <a:extLst>
                  <a:ext uri="{0D108BD9-81ED-4DB2-BD59-A6C34878D82A}">
                    <a16:rowId xmlns:a16="http://schemas.microsoft.com/office/drawing/2014/main" val="1961458278"/>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GB" sz="2400">
                          <a:solidFill>
                            <a:schemeClr val="accent1">
                              <a:lumMod val="50000"/>
                            </a:schemeClr>
                          </a:solidFill>
                        </a:rPr>
                        <a:t>my own mobile</a:t>
                      </a:r>
                    </a:p>
                  </a:txBody>
                  <a:tcPr/>
                </a:tc>
                <a:extLst>
                  <a:ext uri="{0D108BD9-81ED-4DB2-BD59-A6C34878D82A}">
                    <a16:rowId xmlns:a16="http://schemas.microsoft.com/office/drawing/2014/main" val="2189313960"/>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GB" sz="2400">
                          <a:solidFill>
                            <a:schemeClr val="accent1">
                              <a:lumMod val="50000"/>
                            </a:schemeClr>
                          </a:solidFill>
                        </a:rPr>
                        <a:t>the first activity</a:t>
                      </a:r>
                    </a:p>
                  </a:txBody>
                  <a:tcPr/>
                </a:tc>
                <a:extLst>
                  <a:ext uri="{0D108BD9-81ED-4DB2-BD59-A6C34878D82A}">
                    <a16:rowId xmlns:a16="http://schemas.microsoft.com/office/drawing/2014/main" val="2344197191"/>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GB" sz="2400">
                          <a:solidFill>
                            <a:schemeClr val="accent1">
                              <a:lumMod val="50000"/>
                            </a:schemeClr>
                          </a:solidFill>
                        </a:rPr>
                        <a:t>the interesting dialogue</a:t>
                      </a:r>
                    </a:p>
                  </a:txBody>
                  <a:tcPr/>
                </a:tc>
                <a:extLst>
                  <a:ext uri="{0D108BD9-81ED-4DB2-BD59-A6C34878D82A}">
                    <a16:rowId xmlns:a16="http://schemas.microsoft.com/office/drawing/2014/main" val="1972389626"/>
                  </a:ext>
                </a:extLst>
              </a:tr>
              <a:tr h="497067">
                <a:tc>
                  <a:txBody>
                    <a:bodyPr/>
                    <a:lstStyle/>
                    <a:p>
                      <a:pPr algn="ctr"/>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GB" sz="2400">
                          <a:solidFill>
                            <a:schemeClr val="accent1">
                              <a:lumMod val="50000"/>
                            </a:schemeClr>
                          </a:solidFill>
                        </a:rPr>
                        <a:t>the long</a:t>
                      </a:r>
                      <a:r>
                        <a:rPr lang="en-GB" sz="2400" baseline="0">
                          <a:solidFill>
                            <a:schemeClr val="accent1">
                              <a:lumMod val="50000"/>
                            </a:schemeClr>
                          </a:solidFill>
                        </a:rPr>
                        <a:t> message</a:t>
                      </a:r>
                      <a:endParaRPr lang="en-GB" sz="240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1)_Descibí la última clase.wav"/>
            </a:hlinkClick>
            <a:extLst>
              <a:ext uri="{FF2B5EF4-FFF2-40B4-BE49-F238E27FC236}">
                <a16:creationId xmlns:a16="http://schemas.microsoft.com/office/drawing/2014/main" id="{30030AF8-564D-734B-84B9-DB4C7A3A6A53}"/>
              </a:ext>
            </a:extLst>
          </p:cNvPr>
          <p:cNvSpPr/>
          <p:nvPr/>
        </p:nvSpPr>
        <p:spPr>
          <a:xfrm>
            <a:off x="323611" y="27025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pic>
        <p:nvPicPr>
          <p:cNvPr id="9" name="Picture 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743" y="2611716"/>
            <a:ext cx="383315" cy="399287"/>
          </a:xfrm>
          <a:prstGeom prst="rect">
            <a:avLst/>
          </a:prstGeom>
        </p:spPr>
      </p:pic>
      <p:sp>
        <p:nvSpPr>
          <p:cNvPr id="10" name="Action Button: Custom 16">
            <a:hlinkClick r:id="" action="ppaction://noaction" highlightClick="1">
              <a:snd r:embed="rId5" name="2)_Aprendí sobre el autor famoso.wav"/>
            </a:hlinkClick>
            <a:extLst>
              <a:ext uri="{FF2B5EF4-FFF2-40B4-BE49-F238E27FC236}">
                <a16:creationId xmlns:a16="http://schemas.microsoft.com/office/drawing/2014/main" id="{07BF8C7A-85C3-B348-9105-B6C7D7A99279}"/>
              </a:ext>
            </a:extLst>
          </p:cNvPr>
          <p:cNvSpPr/>
          <p:nvPr/>
        </p:nvSpPr>
        <p:spPr>
          <a:xfrm>
            <a:off x="323611" y="31751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_Recibo mi propio móvil.wav"/>
            </a:hlinkClick>
            <a:extLst>
              <a:ext uri="{FF2B5EF4-FFF2-40B4-BE49-F238E27FC236}">
                <a16:creationId xmlns:a16="http://schemas.microsoft.com/office/drawing/2014/main" id="{38F5D3D6-70F2-C44A-BDEE-C35951A667F4}"/>
              </a:ext>
            </a:extLst>
          </p:cNvPr>
          <p:cNvSpPr/>
          <p:nvPr/>
        </p:nvSpPr>
        <p:spPr>
          <a:xfrm>
            <a:off x="321533" y="36858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4" name="Action Button: Custom 13">
            <a:hlinkClick r:id="" action="ppaction://noaction" highlightClick="1">
              <a:snd r:embed="rId7" name="4)_Elijo la primera actividad .wav"/>
            </a:hlinkClick>
            <a:extLst>
              <a:ext uri="{FF2B5EF4-FFF2-40B4-BE49-F238E27FC236}">
                <a16:creationId xmlns:a16="http://schemas.microsoft.com/office/drawing/2014/main" id="{BC2CF6E3-124B-1B4F-85AF-96617E2B02E1}"/>
              </a:ext>
            </a:extLst>
          </p:cNvPr>
          <p:cNvSpPr/>
          <p:nvPr/>
        </p:nvSpPr>
        <p:spPr>
          <a:xfrm>
            <a:off x="321533" y="416801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6" name="Action Button: Custom 16">
            <a:hlinkClick r:id="" action="ppaction://noaction" highlightClick="1">
              <a:snd r:embed="rId8" name="5)_Escribí en inglés el diálogo interesante.wav"/>
            </a:hlinkClick>
            <a:extLst>
              <a:ext uri="{FF2B5EF4-FFF2-40B4-BE49-F238E27FC236}">
                <a16:creationId xmlns:a16="http://schemas.microsoft.com/office/drawing/2014/main" id="{996C48E9-B2F8-454E-8D47-6F1722784A4F}"/>
              </a:ext>
            </a:extLst>
          </p:cNvPr>
          <p:cNvSpPr/>
          <p:nvPr/>
        </p:nvSpPr>
        <p:spPr>
          <a:xfrm>
            <a:off x="321533" y="468554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18" name="Action Button: Custom 16">
            <a:hlinkClick r:id="" action="ppaction://noaction" highlightClick="1">
              <a:snd r:embed="rId9" name="6)_Imprimo el mensaje largo.wav"/>
            </a:hlinkClick>
            <a:extLst>
              <a:ext uri="{FF2B5EF4-FFF2-40B4-BE49-F238E27FC236}">
                <a16:creationId xmlns:a16="http://schemas.microsoft.com/office/drawing/2014/main" id="{35CEC8AB-5083-7C4E-A3E2-4429467836F2}"/>
              </a:ext>
            </a:extLst>
          </p:cNvPr>
          <p:cNvSpPr/>
          <p:nvPr/>
        </p:nvSpPr>
        <p:spPr>
          <a:xfrm>
            <a:off x="326327" y="51714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045" y="3175152"/>
            <a:ext cx="383315" cy="399287"/>
          </a:xfrm>
          <a:prstGeom prst="rect">
            <a:avLst/>
          </a:prstGeom>
        </p:spPr>
      </p:pic>
      <p:pic>
        <p:nvPicPr>
          <p:cNvPr id="27" name="Picture 26"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742" y="3604300"/>
            <a:ext cx="383315" cy="399287"/>
          </a:xfrm>
          <a:prstGeom prst="rect">
            <a:avLst/>
          </a:prstGeom>
        </p:spPr>
      </p:pic>
      <p:pic>
        <p:nvPicPr>
          <p:cNvPr id="28" name="Picture 27"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742" y="4156001"/>
            <a:ext cx="383315" cy="399287"/>
          </a:xfrm>
          <a:prstGeom prst="rect">
            <a:avLst/>
          </a:prstGeom>
        </p:spPr>
      </p:pic>
      <p:pic>
        <p:nvPicPr>
          <p:cNvPr id="29" name="Picture 2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045" y="4635859"/>
            <a:ext cx="383315" cy="399287"/>
          </a:xfrm>
          <a:prstGeom prst="rect">
            <a:avLst/>
          </a:prstGeom>
        </p:spPr>
      </p:pic>
      <p:pic>
        <p:nvPicPr>
          <p:cNvPr id="30" name="Picture 2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045" y="5152368"/>
            <a:ext cx="383315" cy="399287"/>
          </a:xfrm>
          <a:prstGeom prst="rect">
            <a:avLst/>
          </a:prstGeom>
        </p:spPr>
      </p:pic>
      <p:sp>
        <p:nvSpPr>
          <p:cNvPr id="33" name="TextBox 32" descr="text box hiding answer">
            <a:extLst>
              <a:ext uri="{FF2B5EF4-FFF2-40B4-BE49-F238E27FC236}">
                <a16:creationId xmlns:a16="http://schemas.microsoft.com/office/drawing/2014/main" id="{7FB546E1-1C0A-1E42-9AD2-B289EB1C83C0}"/>
              </a:ext>
            </a:extLst>
          </p:cNvPr>
          <p:cNvSpPr txBox="1"/>
          <p:nvPr/>
        </p:nvSpPr>
        <p:spPr>
          <a:xfrm>
            <a:off x="8183818" y="2646029"/>
            <a:ext cx="2694263"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B8724ACC-85F4-A040-A088-87AB3470ADAA}"/>
              </a:ext>
            </a:extLst>
          </p:cNvPr>
          <p:cNvSpPr txBox="1"/>
          <p:nvPr/>
        </p:nvSpPr>
        <p:spPr>
          <a:xfrm>
            <a:off x="8196217" y="3145357"/>
            <a:ext cx="3327144" cy="369332"/>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C8141C81-028B-3C43-89E7-4839A1C61DAA}"/>
              </a:ext>
            </a:extLst>
          </p:cNvPr>
          <p:cNvSpPr txBox="1"/>
          <p:nvPr/>
        </p:nvSpPr>
        <p:spPr>
          <a:xfrm>
            <a:off x="8318772" y="3650686"/>
            <a:ext cx="2776587"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9ACC0B81-6266-E24A-B796-D762935FD969}"/>
              </a:ext>
            </a:extLst>
          </p:cNvPr>
          <p:cNvSpPr txBox="1"/>
          <p:nvPr/>
        </p:nvSpPr>
        <p:spPr>
          <a:xfrm>
            <a:off x="8523877" y="4171427"/>
            <a:ext cx="2843528" cy="369332"/>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AAB81052-1DDA-9C49-B7C4-544B03D387A0}"/>
              </a:ext>
            </a:extLst>
          </p:cNvPr>
          <p:cNvSpPr txBox="1"/>
          <p:nvPr/>
        </p:nvSpPr>
        <p:spPr>
          <a:xfrm>
            <a:off x="7885021" y="4635859"/>
            <a:ext cx="3638339" cy="36933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2D8E2B9C-BCD3-384F-BA96-446838822095}"/>
              </a:ext>
            </a:extLst>
          </p:cNvPr>
          <p:cNvSpPr txBox="1"/>
          <p:nvPr/>
        </p:nvSpPr>
        <p:spPr>
          <a:xfrm>
            <a:off x="8001255" y="5163136"/>
            <a:ext cx="3320678" cy="369332"/>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grpSp>
        <p:nvGrpSpPr>
          <p:cNvPr id="41" name="Group 40"/>
          <p:cNvGrpSpPr/>
          <p:nvPr/>
        </p:nvGrpSpPr>
        <p:grpSpPr>
          <a:xfrm>
            <a:off x="5501869" y="563184"/>
            <a:ext cx="1562101" cy="1238092"/>
            <a:chOff x="8217568" y="3947794"/>
            <a:chExt cx="1605898" cy="1209066"/>
          </a:xfrm>
        </p:grpSpPr>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2387" y="4139723"/>
              <a:ext cx="1291079" cy="850542"/>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17568" y="3947794"/>
              <a:ext cx="701996" cy="1209066"/>
            </a:xfrm>
            <a:prstGeom prst="rect">
              <a:avLst/>
            </a:prstGeom>
          </p:spPr>
        </p:pic>
      </p:grpSp>
      <p:sp>
        <p:nvSpPr>
          <p:cNvPr id="44" name="TextBox 43">
            <a:extLst>
              <a:ext uri="{FF2B5EF4-FFF2-40B4-BE49-F238E27FC236}">
                <a16:creationId xmlns:a16="http://schemas.microsoft.com/office/drawing/2014/main" id="{955C1F40-282D-9A45-ABA7-965FD9383203}"/>
              </a:ext>
            </a:extLst>
          </p:cNvPr>
          <p:cNvSpPr txBox="1"/>
          <p:nvPr/>
        </p:nvSpPr>
        <p:spPr>
          <a:xfrm>
            <a:off x="150949" y="1039312"/>
            <a:ext cx="58144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 la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Señora</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Moliner</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Marca</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la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posición</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adjetivo</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endPar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955C1F40-282D-9A45-ABA7-965FD9383203}"/>
              </a:ext>
            </a:extLst>
          </p:cNvPr>
          <p:cNvSpPr txBox="1"/>
          <p:nvPr/>
        </p:nvSpPr>
        <p:spPr>
          <a:xfrm>
            <a:off x="7560394" y="911864"/>
            <a:ext cx="43677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También</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escribe el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y </a:t>
            </a:r>
            <a:r>
              <a:rPr lang="en-US" sz="2400" b="1">
                <a:solidFill>
                  <a:srgbClr val="4472C4">
                    <a:lumMod val="50000"/>
                  </a:srgbClr>
                </a:solidFill>
                <a:latin typeface="Century Gothic" panose="020F0302020204030204"/>
              </a:rPr>
              <a:t>el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adjetivo</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err="1">
                <a:ln>
                  <a:noFill/>
                </a:ln>
                <a:solidFill>
                  <a:srgbClr val="4472C4">
                    <a:lumMod val="50000"/>
                  </a:srgbClr>
                </a:solidFill>
                <a:effectLst/>
                <a:uLnTx/>
                <a:uFillTx/>
                <a:latin typeface="Century Gothic" panose="020F0302020204030204"/>
                <a:ea typeface="+mn-ea"/>
                <a:cs typeface="+mn-cs"/>
              </a:rPr>
              <a:t>inglés</a:t>
            </a:r>
            <a:r>
              <a:rPr kumimoji="0" lang="en-US"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endPar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06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7CCD35A-FC61-783E-F4E1-865B7C9769D9}"/>
              </a:ext>
            </a:extLst>
          </p:cNvPr>
          <p:cNvSpPr>
            <a:spLocks noGrp="1"/>
          </p:cNvSpPr>
          <p:nvPr>
            <p:ph type="body" sz="quarter" idx="10"/>
          </p:nvPr>
        </p:nvSpPr>
        <p:spPr/>
        <p:txBody>
          <a:bodyPr/>
          <a:lstStyle/>
          <a:p>
            <a:r>
              <a:rPr lang="en-GB" b="1"/>
              <a:t>Traduce las </a:t>
            </a:r>
            <a:r>
              <a:rPr lang="en-GB" b="1" err="1"/>
              <a:t>frases</a:t>
            </a:r>
            <a:r>
              <a:rPr lang="en-GB" b="1"/>
              <a:t> al </a:t>
            </a:r>
            <a:r>
              <a:rPr lang="en-GB" b="1" err="1"/>
              <a:t>español</a:t>
            </a:r>
            <a:r>
              <a:rPr lang="en-GB" b="1"/>
              <a:t>. </a:t>
            </a:r>
          </a:p>
        </p:txBody>
      </p:sp>
      <p:sp>
        <p:nvSpPr>
          <p:cNvPr id="2" name="Title 1"/>
          <p:cNvSpPr>
            <a:spLocks noGrp="1"/>
          </p:cNvSpPr>
          <p:nvPr>
            <p:ph type="title"/>
          </p:nvPr>
        </p:nvSpPr>
        <p:spPr/>
        <p:txBody>
          <a:bodyPr>
            <a:normAutofit/>
          </a:bodyPr>
          <a:lstStyle/>
          <a:p>
            <a:r>
              <a:rPr lang="en-GB" sz="3600" b="1">
                <a:solidFill>
                  <a:schemeClr val="bg1"/>
                </a:solidFill>
              </a:rPr>
              <a:t>İA </a:t>
            </a:r>
            <a:r>
              <a:rPr lang="en-GB" sz="3600" b="1" err="1">
                <a:solidFill>
                  <a:schemeClr val="bg1"/>
                </a:solidFill>
              </a:rPr>
              <a:t>escribir</a:t>
            </a:r>
            <a:r>
              <a:rPr lang="en-GB" sz="3600" b="1">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33913787"/>
              </p:ext>
            </p:extLst>
          </p:nvPr>
        </p:nvGraphicFramePr>
        <p:xfrm>
          <a:off x="82286" y="1622426"/>
          <a:ext cx="11937261" cy="3093720"/>
        </p:xfrm>
        <a:graphic>
          <a:graphicData uri="http://schemas.openxmlformats.org/drawingml/2006/table">
            <a:tbl>
              <a:tblPr firstRow="1" bandRow="1">
                <a:tableStyleId>{8A107856-5554-42FB-B03E-39F5DBC370BA}</a:tableStyleId>
              </a:tblPr>
              <a:tblGrid>
                <a:gridCol w="555480">
                  <a:extLst>
                    <a:ext uri="{9D8B030D-6E8A-4147-A177-3AD203B41FA5}">
                      <a16:colId xmlns:a16="http://schemas.microsoft.com/office/drawing/2014/main" val="3666373735"/>
                    </a:ext>
                  </a:extLst>
                </a:gridCol>
                <a:gridCol w="5209581">
                  <a:extLst>
                    <a:ext uri="{9D8B030D-6E8A-4147-A177-3AD203B41FA5}">
                      <a16:colId xmlns:a16="http://schemas.microsoft.com/office/drawing/2014/main" val="2499314924"/>
                    </a:ext>
                  </a:extLst>
                </a:gridCol>
                <a:gridCol w="6172200">
                  <a:extLst>
                    <a:ext uri="{9D8B030D-6E8A-4147-A177-3AD203B41FA5}">
                      <a16:colId xmlns:a16="http://schemas.microsoft.com/office/drawing/2014/main" val="2845339025"/>
                    </a:ext>
                  </a:extLst>
                </a:gridCol>
              </a:tblGrid>
              <a:tr h="370840">
                <a:tc>
                  <a:txBody>
                    <a:bodyPr/>
                    <a:lstStyle/>
                    <a:p>
                      <a:r>
                        <a:rPr lang="en-GB" sz="2000" b="1">
                          <a:solidFill>
                            <a:schemeClr val="tx1"/>
                          </a:solidFill>
                        </a:rPr>
                        <a:t>1</a:t>
                      </a:r>
                    </a:p>
                  </a:txBody>
                  <a:tcPr/>
                </a:tc>
                <a:tc>
                  <a:txBody>
                    <a:bodyPr/>
                    <a:lstStyle/>
                    <a:p>
                      <a:r>
                        <a:rPr lang="en-GB" sz="2000" b="1">
                          <a:solidFill>
                            <a:schemeClr val="tx1"/>
                          </a:solidFill>
                        </a:rPr>
                        <a:t>I printed</a:t>
                      </a:r>
                      <a:r>
                        <a:rPr lang="en-GB" sz="2000" b="1" baseline="0">
                          <a:solidFill>
                            <a:schemeClr val="tx1"/>
                          </a:solidFill>
                        </a:rPr>
                        <a:t> the third message.</a:t>
                      </a:r>
                      <a:endParaRPr lang="en-GB" sz="2000" b="1">
                        <a:solidFill>
                          <a:schemeClr val="tx1"/>
                        </a:solidFill>
                      </a:endParaRP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4269956124"/>
                  </a:ext>
                </a:extLst>
              </a:tr>
              <a:tr h="370840">
                <a:tc>
                  <a:txBody>
                    <a:bodyPr/>
                    <a:lstStyle/>
                    <a:p>
                      <a:r>
                        <a:rPr lang="en-GB" sz="2000" b="1">
                          <a:solidFill>
                            <a:schemeClr val="tx1"/>
                          </a:solidFill>
                        </a:rPr>
                        <a:t>2</a:t>
                      </a:r>
                    </a:p>
                  </a:txBody>
                  <a:tcPr/>
                </a:tc>
                <a:tc>
                  <a:txBody>
                    <a:bodyPr/>
                    <a:lstStyle/>
                    <a:p>
                      <a:r>
                        <a:rPr lang="en-GB" sz="2000" b="1">
                          <a:solidFill>
                            <a:schemeClr val="tx1"/>
                          </a:solidFill>
                        </a:rPr>
                        <a:t>I share the same idea.</a:t>
                      </a: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1292000008"/>
                  </a:ext>
                </a:extLst>
              </a:tr>
              <a:tr h="370840">
                <a:tc>
                  <a:txBody>
                    <a:bodyPr/>
                    <a:lstStyle/>
                    <a:p>
                      <a:r>
                        <a:rPr lang="en-GB" sz="2000" b="1">
                          <a:solidFill>
                            <a:schemeClr val="tx1"/>
                          </a:solidFill>
                        </a:rPr>
                        <a:t>3</a:t>
                      </a:r>
                    </a:p>
                  </a:txBody>
                  <a:tcPr/>
                </a:tc>
                <a:tc>
                  <a:txBody>
                    <a:bodyPr/>
                    <a:lstStyle/>
                    <a:p>
                      <a:r>
                        <a:rPr lang="en-GB" sz="2000" b="1">
                          <a:solidFill>
                            <a:schemeClr val="tx1"/>
                          </a:solidFill>
                        </a:rPr>
                        <a:t>I received the second</a:t>
                      </a:r>
                      <a:r>
                        <a:rPr lang="en-GB" sz="2000" b="1" baseline="0">
                          <a:solidFill>
                            <a:schemeClr val="tx1"/>
                          </a:solidFill>
                        </a:rPr>
                        <a:t> present.</a:t>
                      </a:r>
                      <a:endParaRPr lang="en-GB" sz="2000" b="1">
                        <a:solidFill>
                          <a:schemeClr val="tx1"/>
                        </a:solidFill>
                      </a:endParaRP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3422687270"/>
                  </a:ext>
                </a:extLst>
              </a:tr>
              <a:tr h="370840">
                <a:tc>
                  <a:txBody>
                    <a:bodyPr/>
                    <a:lstStyle/>
                    <a:p>
                      <a:r>
                        <a:rPr lang="en-GB" sz="2000" b="1">
                          <a:solidFill>
                            <a:schemeClr val="tx1"/>
                          </a:solidFill>
                        </a:rPr>
                        <a:t>4</a:t>
                      </a:r>
                    </a:p>
                  </a:txBody>
                  <a:tcPr/>
                </a:tc>
                <a:tc>
                  <a:txBody>
                    <a:bodyPr/>
                    <a:lstStyle/>
                    <a:p>
                      <a:r>
                        <a:rPr lang="en-GB" sz="2000" b="1">
                          <a:solidFill>
                            <a:schemeClr val="tx1"/>
                          </a:solidFill>
                        </a:rPr>
                        <a:t>I decided</a:t>
                      </a:r>
                      <a:r>
                        <a:rPr lang="en-GB" sz="2000" b="1" baseline="0">
                          <a:solidFill>
                            <a:schemeClr val="tx1"/>
                          </a:solidFill>
                        </a:rPr>
                        <a:t> to sleep in the small bed.</a:t>
                      </a:r>
                      <a:endParaRPr lang="en-GB" sz="2000" b="1">
                        <a:solidFill>
                          <a:schemeClr val="tx1"/>
                        </a:solidFill>
                      </a:endParaRP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826631431"/>
                  </a:ext>
                </a:extLst>
              </a:tr>
              <a:tr h="370840">
                <a:tc>
                  <a:txBody>
                    <a:bodyPr/>
                    <a:lstStyle/>
                    <a:p>
                      <a:r>
                        <a:rPr lang="en-GB" sz="2000" b="1">
                          <a:solidFill>
                            <a:schemeClr val="tx1"/>
                          </a:solidFill>
                        </a:rPr>
                        <a:t>5</a:t>
                      </a:r>
                    </a:p>
                  </a:txBody>
                  <a:tcPr/>
                </a:tc>
                <a:tc>
                  <a:txBody>
                    <a:bodyPr/>
                    <a:lstStyle/>
                    <a:p>
                      <a:r>
                        <a:rPr lang="en-GB" sz="2000" b="1">
                          <a:solidFill>
                            <a:schemeClr val="tx1"/>
                          </a:solidFill>
                        </a:rPr>
                        <a:t>I write a lot</a:t>
                      </a:r>
                      <a:r>
                        <a:rPr lang="en-GB" sz="2000" b="1" baseline="0">
                          <a:solidFill>
                            <a:schemeClr val="tx1"/>
                          </a:solidFill>
                        </a:rPr>
                        <a:t> with my blue pen.</a:t>
                      </a:r>
                      <a:endParaRPr lang="en-GB" sz="2000" b="1">
                        <a:solidFill>
                          <a:schemeClr val="tx1"/>
                        </a:solidFill>
                      </a:endParaRP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3600882815"/>
                  </a:ext>
                </a:extLst>
              </a:tr>
              <a:tr h="370840">
                <a:tc>
                  <a:txBody>
                    <a:bodyPr/>
                    <a:lstStyle/>
                    <a:p>
                      <a:r>
                        <a:rPr lang="en-GB" sz="2000" b="1">
                          <a:solidFill>
                            <a:schemeClr val="tx1"/>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chemeClr val="tx1"/>
                          </a:solidFill>
                        </a:rPr>
                        <a:t>I choose to have dinner in the first</a:t>
                      </a:r>
                      <a:r>
                        <a:rPr lang="en-GB" sz="2000" b="1" baseline="0">
                          <a:solidFill>
                            <a:schemeClr val="tx1"/>
                          </a:solidFill>
                        </a:rPr>
                        <a:t> place.</a:t>
                      </a:r>
                      <a:endParaRPr lang="en-GB" sz="2000" b="1">
                        <a:solidFill>
                          <a:schemeClr val="tx1"/>
                        </a:solidFill>
                      </a:endParaRP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3434593601"/>
                  </a:ext>
                </a:extLst>
              </a:tr>
              <a:tr h="370840">
                <a:tc>
                  <a:txBody>
                    <a:bodyPr/>
                    <a:lstStyle/>
                    <a:p>
                      <a:r>
                        <a:rPr lang="en-GB" sz="2000" b="1">
                          <a:solidFill>
                            <a:schemeClr val="tx1"/>
                          </a:solidFill>
                        </a:rPr>
                        <a:t>7</a:t>
                      </a:r>
                    </a:p>
                  </a:txBody>
                  <a:tcPr/>
                </a:tc>
                <a:tc>
                  <a:txBody>
                    <a:bodyPr/>
                    <a:lstStyle/>
                    <a:p>
                      <a:r>
                        <a:rPr lang="en-GB" sz="2000" b="1">
                          <a:solidFill>
                            <a:schemeClr val="tx1"/>
                          </a:solidFill>
                        </a:rPr>
                        <a:t>I read strange books.</a:t>
                      </a:r>
                    </a:p>
                  </a:txBody>
                  <a:tcPr/>
                </a:tc>
                <a:tc>
                  <a:txBody>
                    <a:bodyPr/>
                    <a:lstStyle/>
                    <a:p>
                      <a:endParaRPr lang="en-GB" sz="2300" b="0">
                        <a:solidFill>
                          <a:schemeClr val="accent5">
                            <a:lumMod val="50000"/>
                          </a:schemeClr>
                        </a:solidFill>
                      </a:endParaRPr>
                    </a:p>
                  </a:txBody>
                  <a:tcPr/>
                </a:tc>
                <a:extLst>
                  <a:ext uri="{0D108BD9-81ED-4DB2-BD59-A6C34878D82A}">
                    <a16:rowId xmlns:a16="http://schemas.microsoft.com/office/drawing/2014/main" val="3993387770"/>
                  </a:ext>
                </a:extLst>
              </a:tr>
            </a:tbl>
          </a:graphicData>
        </a:graphic>
      </p:graphicFrame>
      <p:sp>
        <p:nvSpPr>
          <p:cNvPr id="6" name="TextBox 5"/>
          <p:cNvSpPr txBox="1"/>
          <p:nvPr/>
        </p:nvSpPr>
        <p:spPr>
          <a:xfrm>
            <a:off x="5855072" y="1611121"/>
            <a:ext cx="4572000" cy="430887"/>
          </a:xfrm>
          <a:prstGeom prst="rect">
            <a:avLst/>
          </a:prstGeom>
          <a:noFill/>
        </p:spPr>
        <p:txBody>
          <a:bodyPr wrap="square" rtlCol="0">
            <a:spAutoFit/>
          </a:bodyPr>
          <a:lstStyle/>
          <a:p>
            <a:pPr algn="l"/>
            <a:r>
              <a:rPr lang="en-GB" sz="2200" b="1" i="1" err="1"/>
              <a:t>Imprimí</a:t>
            </a:r>
            <a:r>
              <a:rPr lang="en-GB" sz="2200" b="1" i="1"/>
              <a:t> el </a:t>
            </a:r>
            <a:r>
              <a:rPr lang="en-GB" sz="2200" b="1" i="1" err="1"/>
              <a:t>tercer</a:t>
            </a:r>
            <a:r>
              <a:rPr lang="en-GB" sz="2200" b="1" i="1"/>
              <a:t> </a:t>
            </a:r>
            <a:r>
              <a:rPr lang="en-GB" sz="2200" b="1" i="1" err="1"/>
              <a:t>mensaje</a:t>
            </a:r>
            <a:r>
              <a:rPr lang="en-GB" sz="2200" b="1" i="1"/>
              <a:t>.</a:t>
            </a:r>
          </a:p>
        </p:txBody>
      </p:sp>
      <p:sp>
        <p:nvSpPr>
          <p:cNvPr id="7" name="TextBox 6"/>
          <p:cNvSpPr txBox="1"/>
          <p:nvPr/>
        </p:nvSpPr>
        <p:spPr>
          <a:xfrm>
            <a:off x="5855072" y="2027832"/>
            <a:ext cx="4572000" cy="430887"/>
          </a:xfrm>
          <a:prstGeom prst="rect">
            <a:avLst/>
          </a:prstGeom>
          <a:noFill/>
        </p:spPr>
        <p:txBody>
          <a:bodyPr wrap="square" rtlCol="0">
            <a:spAutoFit/>
          </a:bodyPr>
          <a:lstStyle/>
          <a:p>
            <a:pPr algn="l"/>
            <a:r>
              <a:rPr lang="en-GB" sz="2200" b="1" i="1" err="1"/>
              <a:t>Comparto</a:t>
            </a:r>
            <a:r>
              <a:rPr lang="en-GB" sz="2200" b="1" i="1"/>
              <a:t> la </a:t>
            </a:r>
            <a:r>
              <a:rPr lang="en-GB" sz="2200" b="1" i="1" err="1"/>
              <a:t>misma</a:t>
            </a:r>
            <a:r>
              <a:rPr lang="en-GB" sz="2200" b="1" i="1"/>
              <a:t> idea.</a:t>
            </a:r>
          </a:p>
        </p:txBody>
      </p:sp>
      <p:sp>
        <p:nvSpPr>
          <p:cNvPr id="8" name="TextBox 7"/>
          <p:cNvSpPr txBox="1"/>
          <p:nvPr/>
        </p:nvSpPr>
        <p:spPr>
          <a:xfrm>
            <a:off x="5855072" y="2473132"/>
            <a:ext cx="4572000" cy="430887"/>
          </a:xfrm>
          <a:prstGeom prst="rect">
            <a:avLst/>
          </a:prstGeom>
          <a:noFill/>
        </p:spPr>
        <p:txBody>
          <a:bodyPr wrap="square" rtlCol="0">
            <a:spAutoFit/>
          </a:bodyPr>
          <a:lstStyle/>
          <a:p>
            <a:pPr algn="l"/>
            <a:r>
              <a:rPr lang="en-GB" sz="2200" b="1" i="1" err="1"/>
              <a:t>Recibí</a:t>
            </a:r>
            <a:r>
              <a:rPr lang="en-GB" sz="2200" b="1" i="1"/>
              <a:t> el </a:t>
            </a:r>
            <a:r>
              <a:rPr lang="en-GB" sz="2200" b="1" i="1" err="1"/>
              <a:t>segundo</a:t>
            </a:r>
            <a:r>
              <a:rPr lang="en-GB" sz="2200" b="1" i="1"/>
              <a:t> </a:t>
            </a:r>
            <a:r>
              <a:rPr lang="en-GB" sz="2200" b="1" i="1" err="1"/>
              <a:t>regalo</a:t>
            </a:r>
            <a:r>
              <a:rPr lang="en-GB" sz="2200" b="1" i="1"/>
              <a:t>.</a:t>
            </a:r>
          </a:p>
        </p:txBody>
      </p:sp>
      <p:sp>
        <p:nvSpPr>
          <p:cNvPr id="9" name="TextBox 8"/>
          <p:cNvSpPr txBox="1"/>
          <p:nvPr/>
        </p:nvSpPr>
        <p:spPr>
          <a:xfrm>
            <a:off x="5855072" y="2933868"/>
            <a:ext cx="5542844" cy="430887"/>
          </a:xfrm>
          <a:prstGeom prst="rect">
            <a:avLst/>
          </a:prstGeom>
          <a:noFill/>
        </p:spPr>
        <p:txBody>
          <a:bodyPr wrap="square" rtlCol="0">
            <a:spAutoFit/>
          </a:bodyPr>
          <a:lstStyle/>
          <a:p>
            <a:pPr algn="l"/>
            <a:r>
              <a:rPr lang="en-GB" sz="2200" b="1" i="1" err="1"/>
              <a:t>Decidí</a:t>
            </a:r>
            <a:r>
              <a:rPr lang="en-GB" sz="2200" b="1" i="1"/>
              <a:t> </a:t>
            </a:r>
            <a:r>
              <a:rPr lang="en-GB" sz="2200" b="1" i="1" err="1"/>
              <a:t>dormir</a:t>
            </a:r>
            <a:r>
              <a:rPr lang="en-GB" sz="2200" b="1" i="1"/>
              <a:t> en la </a:t>
            </a:r>
            <a:r>
              <a:rPr lang="en-GB" sz="2200" b="1" i="1" err="1"/>
              <a:t>cama</a:t>
            </a:r>
            <a:r>
              <a:rPr lang="en-GB" sz="2200" b="1" i="1"/>
              <a:t> </a:t>
            </a:r>
            <a:r>
              <a:rPr lang="en-GB" sz="2200" b="1" i="1" err="1"/>
              <a:t>pequeña</a:t>
            </a:r>
            <a:r>
              <a:rPr lang="en-GB" sz="2200" b="1" i="1"/>
              <a:t>.</a:t>
            </a:r>
          </a:p>
        </p:txBody>
      </p:sp>
      <p:sp>
        <p:nvSpPr>
          <p:cNvPr id="10" name="TextBox 9"/>
          <p:cNvSpPr txBox="1"/>
          <p:nvPr/>
        </p:nvSpPr>
        <p:spPr>
          <a:xfrm>
            <a:off x="5855073" y="3395062"/>
            <a:ext cx="5193928" cy="430887"/>
          </a:xfrm>
          <a:prstGeom prst="rect">
            <a:avLst/>
          </a:prstGeom>
          <a:noFill/>
        </p:spPr>
        <p:txBody>
          <a:bodyPr wrap="square" rtlCol="0">
            <a:spAutoFit/>
          </a:bodyPr>
          <a:lstStyle/>
          <a:p>
            <a:pPr algn="l"/>
            <a:r>
              <a:rPr lang="en-GB" sz="2200" b="1" i="1" err="1"/>
              <a:t>Escribo</a:t>
            </a:r>
            <a:r>
              <a:rPr lang="en-GB" sz="2200" b="1" i="1"/>
              <a:t> mucho con mi bolígrafo </a:t>
            </a:r>
            <a:r>
              <a:rPr lang="en-GB" sz="2200" b="1" i="1" err="1"/>
              <a:t>azul</a:t>
            </a:r>
            <a:r>
              <a:rPr lang="en-GB" sz="2200" b="1" i="1"/>
              <a:t>.</a:t>
            </a:r>
          </a:p>
        </p:txBody>
      </p:sp>
      <p:sp>
        <p:nvSpPr>
          <p:cNvPr id="11" name="TextBox 10"/>
          <p:cNvSpPr txBox="1"/>
          <p:nvPr/>
        </p:nvSpPr>
        <p:spPr>
          <a:xfrm>
            <a:off x="5855072" y="3827632"/>
            <a:ext cx="6164475" cy="430887"/>
          </a:xfrm>
          <a:prstGeom prst="rect">
            <a:avLst/>
          </a:prstGeom>
          <a:noFill/>
        </p:spPr>
        <p:txBody>
          <a:bodyPr wrap="square" rtlCol="0">
            <a:spAutoFit/>
          </a:bodyPr>
          <a:lstStyle/>
          <a:p>
            <a:pPr algn="l"/>
            <a:r>
              <a:rPr lang="en-GB" sz="2200" b="1" i="1"/>
              <a:t>Elijo </a:t>
            </a:r>
            <a:r>
              <a:rPr lang="en-GB" sz="2200" b="1" i="1" err="1"/>
              <a:t>cenar</a:t>
            </a:r>
            <a:r>
              <a:rPr lang="en-GB" sz="2200" b="1" i="1"/>
              <a:t> en el primer </a:t>
            </a:r>
            <a:r>
              <a:rPr lang="en-GB" sz="2200" b="1" i="1" err="1"/>
              <a:t>lugar</a:t>
            </a:r>
            <a:r>
              <a:rPr lang="en-GB" sz="2200" b="1" i="1"/>
              <a:t>.</a:t>
            </a:r>
          </a:p>
        </p:txBody>
      </p:sp>
      <p:sp>
        <p:nvSpPr>
          <p:cNvPr id="12" name="TextBox 11"/>
          <p:cNvSpPr txBox="1"/>
          <p:nvPr/>
        </p:nvSpPr>
        <p:spPr>
          <a:xfrm>
            <a:off x="5855072" y="4260202"/>
            <a:ext cx="6164475" cy="430887"/>
          </a:xfrm>
          <a:prstGeom prst="rect">
            <a:avLst/>
          </a:prstGeom>
          <a:noFill/>
        </p:spPr>
        <p:txBody>
          <a:bodyPr wrap="square" rtlCol="0">
            <a:spAutoFit/>
          </a:bodyPr>
          <a:lstStyle/>
          <a:p>
            <a:pPr algn="l"/>
            <a:r>
              <a:rPr lang="en-GB" sz="2200" b="1" i="1"/>
              <a:t>Leo libros </a:t>
            </a:r>
            <a:r>
              <a:rPr lang="en-GB" sz="2200" b="1" i="1" err="1"/>
              <a:t>raros</a:t>
            </a:r>
            <a:r>
              <a:rPr lang="en-GB" sz="2200" b="1" i="1"/>
              <a:t>.</a:t>
            </a:r>
          </a:p>
        </p:txBody>
      </p:sp>
    </p:spTree>
    <p:extLst>
      <p:ext uri="{BB962C8B-B14F-4D97-AF65-F5344CB8AC3E}">
        <p14:creationId xmlns:p14="http://schemas.microsoft.com/office/powerpoint/2010/main" val="188527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1.1 Week 6</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Y8 Term 1.1 Week 1</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592236" y="409433"/>
            <a:ext cx="2335908" cy="4153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err="1">
                <a:solidFill>
                  <a:prstClr val="white"/>
                </a:solidFill>
                <a:latin typeface="Century Gothic" panose="020B0502020202020204" pitchFamily="34" charset="0"/>
              </a:rPr>
              <a:t>hablar</a:t>
            </a:r>
            <a:r>
              <a:rPr lang="en-GB" sz="2000" b="1" noProof="0">
                <a:solidFill>
                  <a:prstClr val="white"/>
                </a:solidFill>
                <a:latin typeface="Century Gothic" panose="020B0502020202020204" pitchFamily="34" charset="0"/>
              </a:rPr>
              <a:t> / </a:t>
            </a:r>
            <a:r>
              <a:rPr lang="en-GB" sz="2000" b="1" noProof="0" err="1">
                <a:solidFill>
                  <a:prstClr val="white"/>
                </a:solidFill>
                <a:latin typeface="Century Gothic" panose="020B0502020202020204" pitchFamily="34" charset="0"/>
              </a:rPr>
              <a:t>escribir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 name="Oval Callout 2"/>
          <p:cNvSpPr/>
          <p:nvPr/>
        </p:nvSpPr>
        <p:spPr>
          <a:xfrm>
            <a:off x="6534739" y="60832"/>
            <a:ext cx="2975211" cy="1136992"/>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t>¿Quién?</a:t>
            </a:r>
          </a:p>
        </p:txBody>
      </p:sp>
      <p:sp>
        <p:nvSpPr>
          <p:cNvPr id="46" name="Rounded Rectangle 45"/>
          <p:cNvSpPr/>
          <p:nvPr/>
        </p:nvSpPr>
        <p:spPr>
          <a:xfrm>
            <a:off x="1051987" y="155609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err="1">
                <a:solidFill>
                  <a:schemeClr val="tx1"/>
                </a:solidFill>
              </a:rPr>
              <a:t>yo</a:t>
            </a:r>
            <a:endParaRPr lang="en-GB" sz="3600" b="1">
              <a:solidFill>
                <a:schemeClr val="tx1"/>
              </a:solidFill>
            </a:endParaRPr>
          </a:p>
        </p:txBody>
      </p:sp>
      <p:sp>
        <p:nvSpPr>
          <p:cNvPr id="47" name="Rounded Rectangle 46"/>
          <p:cNvSpPr/>
          <p:nvPr/>
        </p:nvSpPr>
        <p:spPr>
          <a:xfrm>
            <a:off x="4091966" y="155609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err="1">
                <a:solidFill>
                  <a:schemeClr val="tx1"/>
                </a:solidFill>
              </a:rPr>
              <a:t>tú</a:t>
            </a:r>
            <a:endParaRPr lang="en-GB" sz="3600" b="1">
              <a:solidFill>
                <a:schemeClr val="tx1"/>
              </a:solidFill>
            </a:endParaRPr>
          </a:p>
        </p:txBody>
      </p:sp>
      <p:sp>
        <p:nvSpPr>
          <p:cNvPr id="48" name="Rounded Rectangle 47"/>
          <p:cNvSpPr/>
          <p:nvPr/>
        </p:nvSpPr>
        <p:spPr>
          <a:xfrm>
            <a:off x="7131945" y="155609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err="1">
                <a:solidFill>
                  <a:schemeClr val="tx1"/>
                </a:solidFill>
              </a:rPr>
              <a:t>él</a:t>
            </a:r>
            <a:endParaRPr lang="en-GB" sz="3600" b="1">
              <a:solidFill>
                <a:schemeClr val="tx1"/>
              </a:solidFill>
            </a:endParaRPr>
          </a:p>
        </p:txBody>
      </p:sp>
      <p:sp>
        <p:nvSpPr>
          <p:cNvPr id="49" name="Rounded Rectangle 48"/>
          <p:cNvSpPr/>
          <p:nvPr/>
        </p:nvSpPr>
        <p:spPr>
          <a:xfrm>
            <a:off x="3187750" y="30539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err="1">
                <a:solidFill>
                  <a:schemeClr val="tx1"/>
                </a:solidFill>
              </a:rPr>
              <a:t>nosotros</a:t>
            </a:r>
            <a:endParaRPr lang="en-GB" sz="3600" b="1">
              <a:solidFill>
                <a:schemeClr val="tx1"/>
              </a:solidFill>
            </a:endParaRPr>
          </a:p>
        </p:txBody>
      </p:sp>
      <p:sp>
        <p:nvSpPr>
          <p:cNvPr id="50" name="Rounded Rectangle 49"/>
          <p:cNvSpPr/>
          <p:nvPr/>
        </p:nvSpPr>
        <p:spPr>
          <a:xfrm>
            <a:off x="6197343" y="30539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err="1">
                <a:solidFill>
                  <a:schemeClr val="tx1"/>
                </a:solidFill>
              </a:rPr>
              <a:t>nosotras</a:t>
            </a:r>
            <a:endParaRPr lang="en-GB" sz="3600" b="1">
              <a:solidFill>
                <a:schemeClr val="tx1"/>
              </a:solidFill>
            </a:endParaRPr>
          </a:p>
        </p:txBody>
      </p:sp>
      <p:sp>
        <p:nvSpPr>
          <p:cNvPr id="51" name="Rounded Rectangle 50"/>
          <p:cNvSpPr/>
          <p:nvPr/>
        </p:nvSpPr>
        <p:spPr>
          <a:xfrm>
            <a:off x="179576" y="30539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err="1">
                <a:solidFill>
                  <a:schemeClr val="tx1"/>
                </a:solidFill>
              </a:rPr>
              <a:t>ella</a:t>
            </a:r>
            <a:endParaRPr lang="en-GB" sz="3600" b="1">
              <a:solidFill>
                <a:schemeClr val="tx1"/>
              </a:solidFill>
            </a:endParaRPr>
          </a:p>
        </p:txBody>
      </p:sp>
      <p:sp>
        <p:nvSpPr>
          <p:cNvPr id="52" name="Rounded Rectangle 51"/>
          <p:cNvSpPr/>
          <p:nvPr/>
        </p:nvSpPr>
        <p:spPr>
          <a:xfrm>
            <a:off x="9221481" y="30539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err="1">
                <a:solidFill>
                  <a:schemeClr val="tx1"/>
                </a:solidFill>
              </a:rPr>
              <a:t>ellos</a:t>
            </a:r>
            <a:endParaRPr lang="en-GB" sz="3600" b="1">
              <a:solidFill>
                <a:schemeClr val="tx1"/>
              </a:solidFill>
            </a:endParaRPr>
          </a:p>
        </p:txBody>
      </p:sp>
      <p:sp>
        <p:nvSpPr>
          <p:cNvPr id="53" name="Rounded Rectangle 52"/>
          <p:cNvSpPr/>
          <p:nvPr/>
        </p:nvSpPr>
        <p:spPr>
          <a:xfrm>
            <a:off x="954696" y="458695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err="1">
                <a:solidFill>
                  <a:schemeClr val="tx1"/>
                </a:solidFill>
              </a:rPr>
              <a:t>ellas</a:t>
            </a:r>
            <a:endParaRPr lang="en-GB" sz="3600" b="1">
              <a:solidFill>
                <a:schemeClr val="tx1"/>
              </a:solidFill>
            </a:endParaRPr>
          </a:p>
        </p:txBody>
      </p:sp>
      <p:sp>
        <p:nvSpPr>
          <p:cNvPr id="54" name="Rounded Rectangle 53"/>
          <p:cNvSpPr/>
          <p:nvPr/>
        </p:nvSpPr>
        <p:spPr>
          <a:xfrm>
            <a:off x="954696" y="140369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solidFill>
                  <a:schemeClr val="tx1"/>
                </a:solidFill>
              </a:rPr>
              <a:t>I</a:t>
            </a:r>
          </a:p>
        </p:txBody>
      </p:sp>
      <p:sp>
        <p:nvSpPr>
          <p:cNvPr id="55" name="Rounded Rectangle 54"/>
          <p:cNvSpPr/>
          <p:nvPr/>
        </p:nvSpPr>
        <p:spPr>
          <a:xfrm>
            <a:off x="3994676" y="140369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you</a:t>
            </a:r>
          </a:p>
        </p:txBody>
      </p:sp>
      <p:sp>
        <p:nvSpPr>
          <p:cNvPr id="56" name="Rounded Rectangle 55"/>
          <p:cNvSpPr/>
          <p:nvPr/>
        </p:nvSpPr>
        <p:spPr>
          <a:xfrm>
            <a:off x="7034655" y="1403692"/>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he</a:t>
            </a:r>
          </a:p>
        </p:txBody>
      </p:sp>
      <p:sp>
        <p:nvSpPr>
          <p:cNvPr id="57" name="Rounded Rectangle 56"/>
          <p:cNvSpPr/>
          <p:nvPr/>
        </p:nvSpPr>
        <p:spPr>
          <a:xfrm>
            <a:off x="3090460" y="29015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we</a:t>
            </a:r>
          </a:p>
          <a:p>
            <a:pPr lvl="0" algn="ctr"/>
            <a:r>
              <a:rPr lang="en-GB" sz="2000" b="1">
                <a:solidFill>
                  <a:schemeClr val="tx1"/>
                </a:solidFill>
              </a:rPr>
              <a:t>boys / mixed group</a:t>
            </a:r>
          </a:p>
          <a:p>
            <a:pPr algn="ctr"/>
            <a:endParaRPr lang="en-GB">
              <a:solidFill>
                <a:schemeClr val="tx1"/>
              </a:solidFill>
            </a:endParaRPr>
          </a:p>
        </p:txBody>
      </p:sp>
      <p:sp>
        <p:nvSpPr>
          <p:cNvPr id="58" name="Rounded Rectangle 57"/>
          <p:cNvSpPr/>
          <p:nvPr/>
        </p:nvSpPr>
        <p:spPr>
          <a:xfrm>
            <a:off x="6100053" y="29015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we</a:t>
            </a:r>
          </a:p>
          <a:p>
            <a:pPr lvl="0" algn="ctr"/>
            <a:r>
              <a:rPr lang="en-GB" sz="2000" b="1">
                <a:solidFill>
                  <a:schemeClr val="tx1"/>
                </a:solidFill>
              </a:rPr>
              <a:t>all girls</a:t>
            </a:r>
          </a:p>
        </p:txBody>
      </p:sp>
      <p:sp>
        <p:nvSpPr>
          <p:cNvPr id="59" name="Rounded Rectangle 58"/>
          <p:cNvSpPr/>
          <p:nvPr/>
        </p:nvSpPr>
        <p:spPr>
          <a:xfrm>
            <a:off x="82286" y="29015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she</a:t>
            </a:r>
          </a:p>
        </p:txBody>
      </p:sp>
      <p:sp>
        <p:nvSpPr>
          <p:cNvPr id="60" name="Rounded Rectangle 59"/>
          <p:cNvSpPr/>
          <p:nvPr/>
        </p:nvSpPr>
        <p:spPr>
          <a:xfrm>
            <a:off x="9124191" y="2901539"/>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5400" b="1">
              <a:solidFill>
                <a:schemeClr val="tx1"/>
              </a:solidFill>
            </a:endParaRPr>
          </a:p>
          <a:p>
            <a:pPr lvl="0" algn="ctr"/>
            <a:endParaRPr lang="en-GB" sz="5400" b="1">
              <a:solidFill>
                <a:schemeClr val="tx1"/>
              </a:solidFill>
            </a:endParaRPr>
          </a:p>
          <a:p>
            <a:pPr lvl="0" algn="ctr"/>
            <a:r>
              <a:rPr lang="en-GB" sz="5400" b="1">
                <a:solidFill>
                  <a:schemeClr val="tx1"/>
                </a:solidFill>
              </a:rPr>
              <a:t>they</a:t>
            </a:r>
          </a:p>
          <a:p>
            <a:pPr lvl="0" algn="ctr"/>
            <a:r>
              <a:rPr lang="en-GB" sz="2000" b="1">
                <a:solidFill>
                  <a:schemeClr val="tx1"/>
                </a:solidFill>
              </a:rPr>
              <a:t>boys / mixed group</a:t>
            </a:r>
          </a:p>
          <a:p>
            <a:pPr lvl="0" algn="ctr"/>
            <a:endParaRPr lang="en-GB" sz="5400" b="1">
              <a:solidFill>
                <a:schemeClr val="tx1"/>
              </a:solidFill>
            </a:endParaRPr>
          </a:p>
          <a:p>
            <a:pPr lvl="0" algn="ctr"/>
            <a:endParaRPr lang="en-GB" sz="5400" b="1">
              <a:solidFill>
                <a:schemeClr val="tx1"/>
              </a:solidFill>
            </a:endParaRPr>
          </a:p>
        </p:txBody>
      </p:sp>
      <p:sp>
        <p:nvSpPr>
          <p:cNvPr id="61" name="Rounded Rectangle 60"/>
          <p:cNvSpPr/>
          <p:nvPr/>
        </p:nvSpPr>
        <p:spPr>
          <a:xfrm>
            <a:off x="857406" y="4434554"/>
            <a:ext cx="2823411"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5400" b="1">
                <a:solidFill>
                  <a:schemeClr val="tx1"/>
                </a:solidFill>
              </a:rPr>
              <a:t>they</a:t>
            </a:r>
          </a:p>
          <a:p>
            <a:pPr lvl="0" algn="ctr"/>
            <a:r>
              <a:rPr lang="en-GB" sz="2000" b="1">
                <a:solidFill>
                  <a:schemeClr val="tx1"/>
                </a:solidFill>
              </a:rPr>
              <a:t>all girls</a:t>
            </a:r>
          </a:p>
        </p:txBody>
      </p:sp>
      <p:sp>
        <p:nvSpPr>
          <p:cNvPr id="26" name="Rounded Rectangle 25"/>
          <p:cNvSpPr/>
          <p:nvPr/>
        </p:nvSpPr>
        <p:spPr>
          <a:xfrm>
            <a:off x="7521106" y="4586954"/>
            <a:ext cx="3403952"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a:solidFill>
                  <a:schemeClr val="tx1"/>
                </a:solidFill>
              </a:rPr>
              <a:t>mientras que</a:t>
            </a:r>
          </a:p>
        </p:txBody>
      </p:sp>
      <p:sp>
        <p:nvSpPr>
          <p:cNvPr id="27" name="Rounded Rectangle 26"/>
          <p:cNvSpPr/>
          <p:nvPr/>
        </p:nvSpPr>
        <p:spPr>
          <a:xfrm>
            <a:off x="7326525" y="4434554"/>
            <a:ext cx="3493646"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a:solidFill>
                  <a:schemeClr val="tx1"/>
                </a:solidFill>
              </a:rPr>
              <a:t>whereas</a:t>
            </a:r>
          </a:p>
          <a:p>
            <a:pPr lvl="0" algn="ctr"/>
            <a:r>
              <a:rPr lang="en-GB" sz="2000" b="1">
                <a:solidFill>
                  <a:schemeClr val="tx1"/>
                </a:solidFill>
              </a:rPr>
              <a:t>(for comparisons)</a:t>
            </a:r>
            <a:endParaRPr lang="en-GB" sz="900" b="1">
              <a:solidFill>
                <a:schemeClr val="tx1"/>
              </a:solidFill>
            </a:endParaRPr>
          </a:p>
        </p:txBody>
      </p:sp>
      <p:sp>
        <p:nvSpPr>
          <p:cNvPr id="28" name="Rounded Rectangle 27"/>
          <p:cNvSpPr/>
          <p:nvPr/>
        </p:nvSpPr>
        <p:spPr>
          <a:xfrm>
            <a:off x="4043320" y="4586954"/>
            <a:ext cx="3185915"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3600" b="1">
                <a:solidFill>
                  <a:schemeClr val="tx1"/>
                </a:solidFill>
              </a:rPr>
              <a:t>mientras</a:t>
            </a:r>
          </a:p>
        </p:txBody>
      </p:sp>
      <p:sp>
        <p:nvSpPr>
          <p:cNvPr id="29" name="Rounded Rectangle 28"/>
          <p:cNvSpPr/>
          <p:nvPr/>
        </p:nvSpPr>
        <p:spPr>
          <a:xfrm>
            <a:off x="3946030" y="4434554"/>
            <a:ext cx="3185915" cy="1267327"/>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400" b="1">
                <a:solidFill>
                  <a:schemeClr val="tx1"/>
                </a:solidFill>
              </a:rPr>
              <a:t>while</a:t>
            </a:r>
          </a:p>
          <a:p>
            <a:pPr lvl="0" algn="ctr"/>
            <a:r>
              <a:rPr lang="en-GB" sz="2000" b="1">
                <a:solidFill>
                  <a:schemeClr val="tx1"/>
                </a:solidFill>
              </a:rPr>
              <a:t>(for things happening at the same time)</a:t>
            </a:r>
          </a:p>
        </p:txBody>
      </p:sp>
    </p:spTree>
    <p:extLst>
      <p:ext uri="{BB962C8B-B14F-4D97-AF65-F5344CB8AC3E}">
        <p14:creationId xmlns:p14="http://schemas.microsoft.com/office/powerpoint/2010/main" val="1892462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 restart="whenNotActive" fill="hold" evtFilter="cancelBubble" nodeType="interactiveSeq">
                <p:stCondLst>
                  <p:cond evt="onClick" delay="0">
                    <p:tgtEl>
                      <p:spTgt spid="5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7" restart="whenNotActive" fill="hold" evtFilter="cancelBubble" nodeType="interactiveSeq">
                <p:stCondLst>
                  <p:cond evt="onClick" delay="0">
                    <p:tgtEl>
                      <p:spTgt spid="5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2" restart="whenNotActive" fill="hold" evtFilter="cancelBubble" nodeType="interactiveSeq">
                <p:stCondLst>
                  <p:cond evt="onClick" delay="0">
                    <p:tgtEl>
                      <p:spTgt spid="5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7" restart="whenNotActive" fill="hold" evtFilter="cancelBubble" nodeType="interactiveSeq">
                <p:stCondLst>
                  <p:cond evt="onClick" delay="0">
                    <p:tgtEl>
                      <p:spTgt spid="6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2" restart="whenNotActive" fill="hold" evtFilter="cancelBubble" nodeType="interactiveSeq">
                <p:stCondLst>
                  <p:cond evt="onClick" delay="0">
                    <p:tgtEl>
                      <p:spTgt spid="6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2" restart="whenNotActive" fill="hold" evtFilter="cancelBubble" nodeType="interactiveSeq">
                <p:stCondLst>
                  <p:cond evt="onClick" delay="0">
                    <p:tgtEl>
                      <p:spTgt spid="4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46"/>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67" restart="whenNotActive" fill="hold" evtFilter="cancelBubble" nodeType="interactiveSeq">
                <p:stCondLst>
                  <p:cond evt="onClick" delay="0">
                    <p:tgtEl>
                      <p:spTgt spid="53"/>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61"/>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58"/>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7" restart="whenNotActive" fill="hold" evtFilter="cancelBubble" nodeType="interactiveSeq">
                <p:stCondLst>
                  <p:cond evt="onClick" delay="0">
                    <p:tgtEl>
                      <p:spTgt spid="2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7" restart="whenNotActive" fill="hold" evtFilter="cancelBubble" nodeType="interactiveSeq">
                <p:stCondLst>
                  <p:cond evt="onClick" delay="0">
                    <p:tgtEl>
                      <p:spTgt spid="28"/>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27" grpId="0" animBg="1"/>
      <p:bldP spid="27" grpId="1" animBg="1"/>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783944" cy="830997"/>
          </a:xfrm>
        </p:spPr>
        <p:txBody>
          <a:bodyPr>
            <a:normAutofit/>
          </a:bodyPr>
          <a:lstStyle/>
          <a:p>
            <a:r>
              <a:rPr lang="en-GB" sz="2000" b="1">
                <a:solidFill>
                  <a:schemeClr val="bg1"/>
                </a:solidFill>
              </a:rPr>
              <a:t>Saying what I do and I did</a:t>
            </a:r>
            <a:br>
              <a:rPr lang="en-GB" sz="2000" b="1">
                <a:solidFill>
                  <a:schemeClr val="bg1"/>
                </a:solidFill>
              </a:rPr>
            </a:br>
            <a:r>
              <a:rPr lang="en-GB" sz="2000">
                <a:solidFill>
                  <a:schemeClr val="bg1"/>
                </a:solidFill>
              </a:rPr>
              <a:t>-er/</a:t>
            </a:r>
            <a:r>
              <a:rPr lang="en-GB" sz="2000">
                <a:solidFill>
                  <a:prstClr val="white"/>
                </a:solidFill>
              </a:rPr>
              <a:t>-ir verbs in present &amp; past (preterite)</a:t>
            </a:r>
            <a:endParaRPr lang="en-GB" sz="2000" b="1">
              <a:solidFill>
                <a:schemeClr val="bg1"/>
              </a:solidFill>
            </a:endParaRPr>
          </a:p>
        </p:txBody>
      </p:sp>
      <p:sp>
        <p:nvSpPr>
          <p:cNvPr id="6" name="TextBox 5"/>
          <p:cNvSpPr txBox="1"/>
          <p:nvPr/>
        </p:nvSpPr>
        <p:spPr>
          <a:xfrm>
            <a:off x="5163447" y="2779018"/>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latin typeface="Century Gothic" panose="020B0502020202020204" pitchFamily="34" charset="0"/>
              </a:rPr>
              <a:t>Aprend</a:t>
            </a:r>
            <a:r>
              <a:rPr kumimoji="0" lang="en-GB" sz="2800" b="1" i="0" u="sng" strike="noStrike" kern="1200" cap="none" spc="0" normalizeH="0" baseline="0" noProof="0">
                <a:ln>
                  <a:noFill/>
                </a:ln>
                <a:solidFill>
                  <a:srgbClr val="ED7D31"/>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en clase</a:t>
            </a:r>
            <a:r>
              <a:rPr lang="en-GB" sz="2800">
                <a:latin typeface="Century Gothic" panose="020B0502020202020204" pitchFamily="34" charset="0"/>
              </a:rPr>
              <a:t>.</a:t>
            </a:r>
            <a:endParaRPr kumimoji="0" lang="en-GB" sz="2800" b="0" i="0" u="none" strike="noStrike" kern="1200" cap="none" spc="0" normalizeH="0" baseline="0" noProof="0">
              <a:ln>
                <a:noFill/>
              </a:ln>
              <a:effectLst/>
              <a:uLnTx/>
              <a:uFillTx/>
              <a:latin typeface="Century Gothic" panose="020B0502020202020204" pitchFamily="34" charset="0"/>
            </a:endParaRPr>
          </a:p>
        </p:txBody>
      </p:sp>
      <p:sp>
        <p:nvSpPr>
          <p:cNvPr id="8" name="TextBox 7"/>
          <p:cNvSpPr txBox="1"/>
          <p:nvPr/>
        </p:nvSpPr>
        <p:spPr>
          <a:xfrm>
            <a:off x="171952" y="1809853"/>
            <a:ext cx="1066856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effectLst/>
                <a:uLnTx/>
                <a:uFillTx/>
                <a:latin typeface="Century Gothic" panose="020B0502020202020204" pitchFamily="34" charset="0"/>
                <a:ea typeface="+mn-ea"/>
                <a:cs typeface="+mn-cs"/>
              </a:rPr>
              <a:t>Remember, the verb ending changes depending on who the verb refers to. </a:t>
            </a:r>
          </a:p>
        </p:txBody>
      </p:sp>
      <p:sp>
        <p:nvSpPr>
          <p:cNvPr id="9" name="TextBox 8"/>
          <p:cNvSpPr txBox="1"/>
          <p:nvPr/>
        </p:nvSpPr>
        <p:spPr>
          <a:xfrm>
            <a:off x="186019" y="1255006"/>
            <a:ext cx="11862885" cy="830997"/>
          </a:xfrm>
          <a:prstGeom prst="rect">
            <a:avLst/>
          </a:prstGeom>
          <a:noFill/>
        </p:spPr>
        <p:txBody>
          <a:bodyPr wrap="square" rtlCol="0">
            <a:spAutoFit/>
          </a:bodyPr>
          <a:lstStyle/>
          <a:p>
            <a:pPr lvl="0">
              <a:defRPr/>
            </a:pPr>
            <a:r>
              <a:rPr lang="en-GB" sz="2600">
                <a:latin typeface="Century Gothic" panose="020B0502020202020204" pitchFamily="34" charset="0"/>
              </a:rPr>
              <a:t>Some</a:t>
            </a:r>
            <a:r>
              <a:rPr kumimoji="0" lang="en-GB" sz="2600" b="0" i="0" u="none" strike="noStrike" kern="1200" cap="none" spc="0" normalizeH="0" baseline="0" noProof="0">
                <a:ln>
                  <a:noFill/>
                </a:ln>
                <a:effectLst/>
                <a:uLnTx/>
                <a:uFillTx/>
                <a:latin typeface="Century Gothic" panose="020B0502020202020204" pitchFamily="34" charset="0"/>
              </a:rPr>
              <a:t> Spanish infinitives end in –</a:t>
            </a:r>
            <a:r>
              <a:rPr kumimoji="0" lang="en-GB" sz="2600" b="1" i="0" u="none" strike="noStrike" kern="1200" cap="none" spc="0" normalizeH="0" baseline="0" noProof="0">
                <a:ln>
                  <a:noFill/>
                </a:ln>
                <a:effectLst/>
                <a:uLnTx/>
                <a:uFillTx/>
                <a:latin typeface="Century Gothic" panose="020B0502020202020204" pitchFamily="34" charset="0"/>
              </a:rPr>
              <a:t>er </a:t>
            </a:r>
            <a:r>
              <a:rPr kumimoji="0" lang="en-GB" sz="2600" i="0" u="none" strike="noStrike" kern="1200" cap="none" spc="0" normalizeH="0" baseline="0" noProof="0">
                <a:ln>
                  <a:noFill/>
                </a:ln>
                <a:effectLst/>
                <a:uLnTx/>
                <a:uFillTx/>
                <a:latin typeface="Century Gothic" panose="020B0502020202020204" pitchFamily="34" charset="0"/>
              </a:rPr>
              <a:t>and </a:t>
            </a:r>
            <a:r>
              <a:rPr lang="en-GB" sz="2600">
                <a:latin typeface="Century Gothic" panose="020B0502020202020204" pitchFamily="34" charset="0"/>
              </a:rPr>
              <a:t>–</a:t>
            </a:r>
            <a:r>
              <a:rPr lang="en-GB" sz="2600" b="1">
                <a:latin typeface="Century Gothic" panose="020B0502020202020204" pitchFamily="34" charset="0"/>
              </a:rPr>
              <a:t>ir</a:t>
            </a:r>
            <a:r>
              <a:rPr kumimoji="0" lang="en-GB" sz="2600" b="0" i="0" u="none" strike="noStrike" kern="1200" cap="none" spc="0" normalizeH="0" baseline="0" noProof="0">
                <a:ln>
                  <a:noFill/>
                </a:ln>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effectLst/>
              <a:uLnTx/>
              <a:uFillTx/>
              <a:latin typeface="Tw Cen MT" panose="020B0602020104020603"/>
              <a:ea typeface="+mn-ea"/>
              <a:cs typeface="+mn-cs"/>
            </a:endParaRPr>
          </a:p>
        </p:txBody>
      </p:sp>
      <p:sp>
        <p:nvSpPr>
          <p:cNvPr id="10" name="TextBox 9"/>
          <p:cNvSpPr txBox="1"/>
          <p:nvPr/>
        </p:nvSpPr>
        <p:spPr>
          <a:xfrm>
            <a:off x="225895" y="2807387"/>
            <a:ext cx="39841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learn in class.</a:t>
            </a:r>
          </a:p>
        </p:txBody>
      </p:sp>
      <p:sp>
        <p:nvSpPr>
          <p:cNvPr id="11" name="TextBox 10"/>
          <p:cNvSpPr txBox="1"/>
          <p:nvPr/>
        </p:nvSpPr>
        <p:spPr>
          <a:xfrm>
            <a:off x="225895" y="4002940"/>
            <a:ext cx="11296405" cy="892552"/>
          </a:xfrm>
          <a:prstGeom prst="rect">
            <a:avLst/>
          </a:prstGeom>
          <a:noFill/>
        </p:spPr>
        <p:txBody>
          <a:bodyPr wrap="square" rtlCol="0">
            <a:spAutoFit/>
          </a:bodyPr>
          <a:lstStyle/>
          <a:p>
            <a:pPr lvl="0">
              <a:defRPr/>
            </a:pPr>
            <a:r>
              <a:rPr kumimoji="0" lang="en-GB" sz="2600" b="0" i="0" u="none" strike="noStrike" kern="1200" cap="none" spc="0" normalizeH="0" baseline="0" noProof="0">
                <a:ln>
                  <a:noFill/>
                </a:ln>
                <a:effectLst/>
                <a:uLnTx/>
                <a:uFillTx/>
                <a:latin typeface="Century Gothic" panose="020B0502020202020204" pitchFamily="34" charset="0"/>
              </a:rPr>
              <a:t>To mean ‘I’ with an action completed in</a:t>
            </a:r>
            <a:r>
              <a:rPr kumimoji="0" lang="en-GB" sz="2600" b="0" i="0" u="none" strike="noStrike" kern="1200" cap="none" spc="0" normalizeH="0" noProof="0">
                <a:ln>
                  <a:noFill/>
                </a:ln>
                <a:effectLst/>
                <a:uLnTx/>
                <a:uFillTx/>
                <a:latin typeface="Century Gothic" panose="020B0502020202020204" pitchFamily="34" charset="0"/>
              </a:rPr>
              <a:t> the past</a:t>
            </a:r>
            <a:r>
              <a:rPr lang="en-GB" sz="2600">
                <a:latin typeface="Century Gothic" panose="020B0502020202020204" pitchFamily="34" charset="0"/>
              </a:rPr>
              <a:t>, remove –er/–ir</a:t>
            </a:r>
            <a:r>
              <a:rPr kumimoji="0" lang="en-GB" sz="2600" b="0" i="0" u="none" strike="noStrike" kern="1200" cap="none" spc="0" normalizeH="0" baseline="0" noProof="0">
                <a:ln>
                  <a:noFill/>
                </a:ln>
                <a:effectLst/>
                <a:uLnTx/>
                <a:uFillTx/>
                <a:latin typeface="Century Gothic" panose="020B0502020202020204" pitchFamily="34" charset="0"/>
              </a:rPr>
              <a:t> and add </a:t>
            </a:r>
            <a:r>
              <a:rPr kumimoji="0" lang="en-GB" sz="2600" b="1" i="0" u="none" strike="noStrike" kern="1200" cap="none" spc="0" normalizeH="0" baseline="0" noProof="0">
                <a:ln>
                  <a:noFill/>
                </a:ln>
                <a:solidFill>
                  <a:srgbClr val="ED7D31"/>
                </a:solidFill>
                <a:effectLst/>
                <a:uLnTx/>
                <a:uFillTx/>
                <a:latin typeface="Century Gothic" panose="020B0502020202020204" pitchFamily="34" charset="0"/>
              </a:rPr>
              <a:t>–í</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12" name="TextBox 11"/>
          <p:cNvSpPr txBox="1"/>
          <p:nvPr/>
        </p:nvSpPr>
        <p:spPr>
          <a:xfrm>
            <a:off x="225895" y="4961381"/>
            <a:ext cx="18470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err="1">
                <a:latin typeface="Century Gothic" panose="020B0502020202020204" pitchFamily="34" charset="0"/>
              </a:rPr>
              <a:t>Aprend</a:t>
            </a:r>
            <a:r>
              <a:rPr lang="en-GB" sz="2800" b="1" err="1">
                <a:solidFill>
                  <a:srgbClr val="ED7D31"/>
                </a:solidFill>
                <a:latin typeface="Century Gothic" panose="020B0502020202020204" pitchFamily="34" charset="0"/>
              </a:rPr>
              <a:t>e</a:t>
            </a: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r</a:t>
            </a:r>
          </a:p>
        </p:txBody>
      </p:sp>
      <p:sp>
        <p:nvSpPr>
          <p:cNvPr id="13" name="TextBox 12"/>
          <p:cNvSpPr txBox="1"/>
          <p:nvPr/>
        </p:nvSpPr>
        <p:spPr>
          <a:xfrm>
            <a:off x="4798153" y="4954367"/>
            <a:ext cx="56817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err="1">
                <a:latin typeface="Century Gothic" panose="020B0502020202020204" pitchFamily="34" charset="0"/>
              </a:rPr>
              <a:t>Aprend</a:t>
            </a:r>
            <a:r>
              <a:rPr lang="en-GB" sz="2800" b="1" err="1">
                <a:solidFill>
                  <a:srgbClr val="ED7D31"/>
                </a:solidFill>
                <a:latin typeface="Century Gothic" panose="020B0502020202020204" pitchFamily="34" charset="0"/>
              </a:rPr>
              <a:t>í</a:t>
            </a: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cxnSp>
        <p:nvCxnSpPr>
          <p:cNvPr id="14" name="Straight Arrow Connector 13"/>
          <p:cNvCxnSpPr/>
          <p:nvPr/>
        </p:nvCxnSpPr>
        <p:spPr>
          <a:xfrm>
            <a:off x="2462621" y="5251039"/>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33990" y="2775334"/>
            <a:ext cx="4180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o</a:t>
            </a:r>
            <a:endPar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p:txBody>
      </p:sp>
      <p:sp>
        <p:nvSpPr>
          <p:cNvPr id="16" name="Rounded Rectangular Callout 15"/>
          <p:cNvSpPr/>
          <p:nvPr/>
        </p:nvSpPr>
        <p:spPr>
          <a:xfrm>
            <a:off x="9158565" y="2580427"/>
            <a:ext cx="2363735" cy="1237662"/>
          </a:xfrm>
          <a:prstGeom prst="wedgeRoundRectCallout">
            <a:avLst>
              <a:gd name="adj1" fmla="val -66855"/>
              <a:gd name="adj2" fmla="val 23387"/>
              <a:gd name="adj3" fmla="val 16667"/>
            </a:avLst>
          </a:prstGeom>
          <a:solidFill>
            <a:schemeClr val="tx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This is the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present tense</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p>
        </p:txBody>
      </p:sp>
      <p:sp>
        <p:nvSpPr>
          <p:cNvPr id="17" name="Rounded Rectangular Callout 16"/>
          <p:cNvSpPr/>
          <p:nvPr/>
        </p:nvSpPr>
        <p:spPr>
          <a:xfrm>
            <a:off x="9033399" y="4842823"/>
            <a:ext cx="2404700" cy="1237662"/>
          </a:xfrm>
          <a:prstGeom prst="wedgeRoundRectCallout">
            <a:avLst>
              <a:gd name="adj1" fmla="val -74249"/>
              <a:gd name="adj2" fmla="val 16204"/>
              <a:gd name="adj3" fmla="val 16667"/>
            </a:avLst>
          </a:prstGeom>
          <a:solidFill>
            <a:schemeClr val="tx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This is the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past tense (preterite)</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p>
        </p:txBody>
      </p:sp>
      <p:sp>
        <p:nvSpPr>
          <p:cNvPr id="18" name="TextBox 17"/>
          <p:cNvSpPr txBox="1"/>
          <p:nvPr/>
        </p:nvSpPr>
        <p:spPr>
          <a:xfrm>
            <a:off x="225895" y="5662438"/>
            <a:ext cx="18470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err="1">
                <a:latin typeface="Century Gothic" panose="020B0502020202020204" pitchFamily="34" charset="0"/>
              </a:rPr>
              <a:t>Escrib</a:t>
            </a:r>
            <a:r>
              <a:rPr lang="en-GB" sz="2800" b="1" err="1">
                <a:solidFill>
                  <a:srgbClr val="ED7D31"/>
                </a:solidFill>
                <a:latin typeface="Century Gothic" panose="020B0502020202020204" pitchFamily="34" charset="0"/>
              </a:rPr>
              <a:t>i</a:t>
            </a: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r</a:t>
            </a:r>
          </a:p>
        </p:txBody>
      </p:sp>
      <p:cxnSp>
        <p:nvCxnSpPr>
          <p:cNvPr id="19" name="Straight Arrow Connector 18"/>
          <p:cNvCxnSpPr/>
          <p:nvPr/>
        </p:nvCxnSpPr>
        <p:spPr>
          <a:xfrm>
            <a:off x="2523484" y="5924048"/>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59016" y="5662438"/>
            <a:ext cx="56817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err="1">
                <a:latin typeface="Century Gothic" panose="020B0502020202020204" pitchFamily="34" charset="0"/>
              </a:rPr>
              <a:t>Escrib</a:t>
            </a:r>
            <a:r>
              <a:rPr lang="en-GB" sz="2800" b="1" err="1">
                <a:solidFill>
                  <a:srgbClr val="ED7D31"/>
                </a:solidFill>
                <a:latin typeface="Century Gothic" panose="020B0502020202020204" pitchFamily="34" charset="0"/>
              </a:rPr>
              <a:t>í</a:t>
            </a:r>
            <a:endPar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6996024" y="4961381"/>
            <a:ext cx="15674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 </a:t>
            </a:r>
            <a:r>
              <a:rPr lang="en-GB" sz="2800" b="1">
                <a:latin typeface="Century Gothic" panose="020B0502020202020204" pitchFamily="34" charset="0"/>
              </a:rPr>
              <a:t>learnt</a:t>
            </a:r>
            <a:endParaRPr kumimoji="0" lang="en-GB" sz="2800" b="1" i="0" u="sng" strike="noStrike" kern="1200" cap="none" spc="0" normalizeH="0" baseline="0" noProof="0">
              <a:ln>
                <a:noFill/>
              </a:ln>
              <a:effectLst/>
              <a:uLnTx/>
              <a:uFillTx/>
              <a:latin typeface="Century Gothic" panose="020B0502020202020204" pitchFamily="34" charset="0"/>
            </a:endParaRPr>
          </a:p>
        </p:txBody>
      </p:sp>
      <p:sp>
        <p:nvSpPr>
          <p:cNvPr id="22" name="TextBox 21"/>
          <p:cNvSpPr txBox="1"/>
          <p:nvPr/>
        </p:nvSpPr>
        <p:spPr>
          <a:xfrm>
            <a:off x="6996024" y="5655424"/>
            <a:ext cx="15674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 </a:t>
            </a:r>
            <a:r>
              <a:rPr lang="en-GB" sz="2800" b="1">
                <a:latin typeface="Century Gothic" panose="020B0502020202020204" pitchFamily="34" charset="0"/>
              </a:rPr>
              <a:t>wrote</a:t>
            </a:r>
            <a:endParaRPr kumimoji="0" lang="en-GB" sz="2800" b="1" i="0" u="sng" strike="noStrike" kern="1200" cap="none" spc="0" normalizeH="0" baseline="0" noProof="0">
              <a:ln>
                <a:noFill/>
              </a:ln>
              <a:effectLst/>
              <a:uLnTx/>
              <a:uFillTx/>
              <a:latin typeface="Century Gothic" panose="020B0502020202020204" pitchFamily="34" charset="0"/>
            </a:endParaRPr>
          </a:p>
        </p:txBody>
      </p:sp>
      <p:sp>
        <p:nvSpPr>
          <p:cNvPr id="31" name="TextBox 30"/>
          <p:cNvSpPr txBox="1"/>
          <p:nvPr/>
        </p:nvSpPr>
        <p:spPr>
          <a:xfrm>
            <a:off x="5162035" y="342199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a:latin typeface="Century Gothic" panose="020B0502020202020204" pitchFamily="34" charset="0"/>
              </a:rPr>
              <a:t>Escrib</a:t>
            </a:r>
            <a:r>
              <a:rPr kumimoji="0" lang="en-GB" sz="2800" b="1" i="0" u="sng" strike="noStrike" kern="1200" cap="none" spc="0" normalizeH="0" baseline="0" noProof="0">
                <a:ln>
                  <a:noFill/>
                </a:ln>
                <a:solidFill>
                  <a:srgbClr val="ED7D31"/>
                </a:solidFill>
                <a:effectLst/>
                <a:uLnTx/>
                <a:uFillTx/>
                <a:latin typeface="Century Gothic" panose="020B0502020202020204" pitchFamily="34" charset="0"/>
                <a:ea typeface="+mn-ea"/>
                <a:cs typeface="+mn-cs"/>
              </a:rPr>
              <a:t>__</a:t>
            </a:r>
            <a:r>
              <a:rPr kumimoji="0" lang="en-GB" sz="2800" b="0"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 </a:t>
            </a:r>
            <a:r>
              <a:rPr lang="en-GB" sz="2800">
                <a:latin typeface="Century Gothic" panose="020B0502020202020204" pitchFamily="34" charset="0"/>
              </a:rPr>
              <a:t>un poco.</a:t>
            </a:r>
            <a:endParaRPr kumimoji="0" lang="en-GB" sz="2800" b="0" i="0" u="none" strike="noStrike" kern="1200" cap="none" spc="0" normalizeH="0" baseline="0" noProof="0">
              <a:ln>
                <a:noFill/>
              </a:ln>
              <a:effectLst/>
              <a:uLnTx/>
              <a:uFillTx/>
              <a:latin typeface="Century Gothic" panose="020B0502020202020204" pitchFamily="34" charset="0"/>
            </a:endParaRPr>
          </a:p>
        </p:txBody>
      </p:sp>
      <p:sp>
        <p:nvSpPr>
          <p:cNvPr id="32" name="TextBox 31"/>
          <p:cNvSpPr txBox="1"/>
          <p:nvPr/>
        </p:nvSpPr>
        <p:spPr>
          <a:xfrm>
            <a:off x="6197243" y="3413831"/>
            <a:ext cx="4180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o</a:t>
            </a:r>
            <a:endParaRPr kumimoji="0" lang="en-GB" sz="2800" b="1" i="0" u="none" strike="noStrike" kern="1200" cap="none" spc="0" normalizeH="0" baseline="0" noProof="0">
              <a:ln>
                <a:noFill/>
              </a:ln>
              <a:solidFill>
                <a:srgbClr val="FF6600"/>
              </a:solidFill>
              <a:effectLst/>
              <a:uLnTx/>
              <a:uFillTx/>
              <a:latin typeface="Century Gothic" panose="020B0502020202020204" pitchFamily="34" charset="0"/>
              <a:ea typeface="+mn-ea"/>
              <a:cs typeface="+mn-cs"/>
            </a:endParaRPr>
          </a:p>
        </p:txBody>
      </p:sp>
      <p:sp>
        <p:nvSpPr>
          <p:cNvPr id="33" name="TextBox 32"/>
          <p:cNvSpPr txBox="1"/>
          <p:nvPr/>
        </p:nvSpPr>
        <p:spPr>
          <a:xfrm>
            <a:off x="225895" y="3405501"/>
            <a:ext cx="42318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write</a:t>
            </a:r>
            <a:r>
              <a:rPr kumimoji="0" lang="en-GB" sz="2800" b="0" i="0" u="none" strike="noStrike" kern="1200" cap="none" spc="0" normalizeH="0" noProof="0">
                <a:ln>
                  <a:noFill/>
                </a:ln>
                <a:effectLst/>
                <a:uLnTx/>
                <a:uFillTx/>
                <a:latin typeface="Century Gothic" panose="020B0502020202020204" pitchFamily="34" charset="0"/>
                <a:ea typeface="+mn-ea"/>
                <a:cs typeface="+mn-cs"/>
              </a:rPr>
              <a:t> a little</a:t>
            </a:r>
            <a:r>
              <a:rPr kumimoji="0" lang="en-GB" sz="2800" b="0" i="0" u="none" strike="noStrike" kern="1200" cap="none" spc="0" normalizeH="0" baseline="0" noProof="0">
                <a:ln>
                  <a:noFill/>
                </a:ln>
                <a:effectLst/>
                <a:uLnTx/>
                <a:uFillTx/>
                <a:latin typeface="Century Gothic" panose="020B0502020202020204" pitchFamily="34" charset="0"/>
                <a:ea typeface="+mn-ea"/>
                <a:cs typeface="+mn-cs"/>
              </a:rPr>
              <a:t>.</a:t>
            </a:r>
          </a:p>
        </p:txBody>
      </p:sp>
      <p:sp>
        <p:nvSpPr>
          <p:cNvPr id="23" name="Rectangle 22">
            <a:hlinkClick r:id="" action="ppaction://noaction">
              <a:snd r:embed="rId3" name="aprendí.wav"/>
            </a:hlinkClick>
          </p:cNvPr>
          <p:cNvSpPr/>
          <p:nvPr/>
        </p:nvSpPr>
        <p:spPr>
          <a:xfrm>
            <a:off x="4353025" y="5034416"/>
            <a:ext cx="433000" cy="3771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1</a:t>
            </a:r>
          </a:p>
        </p:txBody>
      </p:sp>
      <p:sp>
        <p:nvSpPr>
          <p:cNvPr id="24" name="Rectangle 23">
            <a:hlinkClick r:id="" action="ppaction://noaction">
              <a:snd r:embed="rId4" name="escribí.wav"/>
            </a:hlinkClick>
          </p:cNvPr>
          <p:cNvSpPr/>
          <p:nvPr/>
        </p:nvSpPr>
        <p:spPr>
          <a:xfrm>
            <a:off x="4364169" y="5735473"/>
            <a:ext cx="433000" cy="37714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2</a:t>
            </a:r>
          </a:p>
        </p:txBody>
      </p:sp>
    </p:spTree>
    <p:extLst>
      <p:ext uri="{BB962C8B-B14F-4D97-AF65-F5344CB8AC3E}">
        <p14:creationId xmlns:p14="http://schemas.microsoft.com/office/powerpoint/2010/main" val="5482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5" grpId="0"/>
      <p:bldP spid="16" grpId="0" animBg="1"/>
      <p:bldP spid="17" grpId="0" animBg="1"/>
      <p:bldP spid="18" grpId="0"/>
      <p:bldP spid="20" grpId="0"/>
      <p:bldP spid="21" grpId="0"/>
      <p:bldP spid="22" grpId="0"/>
      <p:bldP spid="31" grpId="0"/>
      <p:bldP spid="32" grpId="0"/>
      <p:bldP spid="33"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a:solidFill>
                  <a:schemeClr val="tx1"/>
                </a:solidFill>
              </a:rPr>
              <a:t>elijo</a:t>
            </a:r>
            <a:endParaRPr sz="3959">
              <a:solidFill>
                <a:schemeClr val="tx1"/>
              </a:solidFill>
            </a:endParaRPr>
          </a:p>
        </p:txBody>
      </p:sp>
      <p:sp>
        <p:nvSpPr>
          <p:cNvPr id="57" name="Google Shape;57;p13"/>
          <p:cNvSpPr txBox="1"/>
          <p:nvPr/>
        </p:nvSpPr>
        <p:spPr>
          <a:xfrm>
            <a:off x="0" y="231873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kern="0">
                <a:latin typeface="Century Gothic"/>
                <a:ea typeface="Century Gothic"/>
                <a:cs typeface="Century Gothic"/>
                <a:sym typeface="Century Gothic"/>
              </a:rPr>
              <a:t>I choose</a:t>
            </a:r>
            <a:r>
              <a:rPr kumimoji="0" lang="en-GB" sz="3200" b="0" i="0" u="none" strike="noStrike" kern="0" cap="none" spc="0" normalizeH="0" baseline="0" noProof="0">
                <a:ln>
                  <a:noFill/>
                </a:ln>
                <a:effectLst/>
                <a:uLnTx/>
                <a:uFillTx/>
                <a:latin typeface="Century Gothic"/>
                <a:ea typeface="Century Gothic"/>
                <a:cs typeface="Century Gothic"/>
                <a:sym typeface="Century Gothic"/>
              </a:rPr>
              <a:t> | </a:t>
            </a:r>
            <a:r>
              <a:rPr lang="en-GB" sz="3200" kern="0">
                <a:latin typeface="Century Gothic"/>
                <a:ea typeface="Century Gothic"/>
                <a:cs typeface="Century Gothic"/>
                <a:sym typeface="Century Gothic"/>
              </a:rPr>
              <a:t>am choos</a:t>
            </a:r>
            <a:r>
              <a:rPr kumimoji="0" lang="en-GB" sz="3200" b="0" i="0" u="none" strike="noStrike" kern="0" cap="none" spc="0" normalizeH="0" baseline="0" noProof="0" err="1">
                <a:ln>
                  <a:noFill/>
                </a:ln>
                <a:effectLst/>
                <a:uLnTx/>
                <a:uFillTx/>
                <a:latin typeface="Century Gothic"/>
                <a:ea typeface="Century Gothic"/>
                <a:cs typeface="Century Gothic"/>
                <a:sym typeface="Century Gothic"/>
              </a:rPr>
              <a:t>ing</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a:latin typeface="Century Gothic"/>
                <a:cs typeface="Arial"/>
                <a:sym typeface="Century Gothic"/>
              </a:rPr>
              <a:t>elegí</a:t>
            </a:r>
            <a:endParaRPr kumimoji="0" sz="1400" b="0" i="0" u="none" strike="noStrike" kern="0" cap="none" spc="0" normalizeH="0" baseline="0" noProof="0">
              <a:ln>
                <a:noFill/>
              </a:ln>
              <a:effectLst/>
              <a:uLnTx/>
              <a:uFillTx/>
              <a:latin typeface="Arial"/>
              <a:cs typeface="Arial"/>
              <a:sym typeface="Arial"/>
            </a:endParaRPr>
          </a:p>
        </p:txBody>
      </p:sp>
      <p:sp>
        <p:nvSpPr>
          <p:cNvPr id="59" name="Google Shape;59;p13"/>
          <p:cNvSpPr txBox="1"/>
          <p:nvPr/>
        </p:nvSpPr>
        <p:spPr>
          <a:xfrm>
            <a:off x="-1" y="519832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kern="0">
                <a:latin typeface="Century Gothic"/>
                <a:ea typeface="Century Gothic"/>
                <a:cs typeface="Century Gothic"/>
                <a:sym typeface="Century Gothic"/>
              </a:rPr>
              <a:t>I chose</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Tree>
    <p:extLst>
      <p:ext uri="{BB962C8B-B14F-4D97-AF65-F5344CB8AC3E}">
        <p14:creationId xmlns:p14="http://schemas.microsoft.com/office/powerpoint/2010/main" val="6712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elij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elegí.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a:solidFill>
                  <a:schemeClr val="tx1"/>
                </a:solidFill>
              </a:rPr>
              <a:t>elijo</a:t>
            </a:r>
            <a:endParaRPr sz="3959">
              <a:solidFill>
                <a:schemeClr val="tx1"/>
              </a:solidFill>
            </a:endParaRPr>
          </a:p>
        </p:txBody>
      </p:sp>
      <p:sp>
        <p:nvSpPr>
          <p:cNvPr id="68" name="Google Shape;68;p14"/>
          <p:cNvSpPr txBox="1"/>
          <p:nvPr/>
        </p:nvSpPr>
        <p:spPr>
          <a:xfrm>
            <a:off x="2014778" y="2296726"/>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kern="0">
                <a:latin typeface="Century Gothic"/>
                <a:ea typeface="Century Gothic"/>
                <a:cs typeface="Century Gothic"/>
                <a:sym typeface="Century Gothic"/>
              </a:rPr>
              <a:t>I choose</a:t>
            </a:r>
            <a:r>
              <a:rPr kumimoji="0" lang="en-GB" sz="3200" b="0" i="0" u="none" strike="noStrike" kern="0" cap="none" spc="0" normalizeH="0" baseline="0" noProof="0">
                <a:ln>
                  <a:noFill/>
                </a:ln>
                <a:effectLst/>
                <a:uLnTx/>
                <a:uFillTx/>
                <a:latin typeface="Century Gothic"/>
                <a:ea typeface="Century Gothic"/>
                <a:cs typeface="Century Gothic"/>
                <a:sym typeface="Century Gothic"/>
              </a:rPr>
              <a:t> | </a:t>
            </a:r>
            <a:r>
              <a:rPr lang="en-GB" sz="3200" kern="0">
                <a:latin typeface="Century Gothic"/>
                <a:ea typeface="Century Gothic"/>
                <a:cs typeface="Century Gothic"/>
                <a:sym typeface="Century Gothic"/>
              </a:rPr>
              <a:t>am </a:t>
            </a:r>
            <a:r>
              <a:rPr lang="en-GB" sz="3200" kern="0" err="1">
                <a:latin typeface="Century Gothic"/>
                <a:ea typeface="Century Gothic"/>
                <a:cs typeface="Century Gothic"/>
                <a:sym typeface="Century Gothic"/>
              </a:rPr>
              <a:t>choos</a:t>
            </a:r>
            <a:r>
              <a:rPr kumimoji="0" lang="en-GB" sz="3200" b="0" i="0" u="none" strike="noStrike" kern="0" cap="none" spc="0" normalizeH="0" baseline="0" noProof="0" err="1">
                <a:ln>
                  <a:noFill/>
                </a:ln>
                <a:effectLst/>
                <a:uLnTx/>
                <a:uFillTx/>
                <a:latin typeface="Century Gothic"/>
                <a:ea typeface="Century Gothic"/>
                <a:cs typeface="Century Gothic"/>
                <a:sym typeface="Century Gothic"/>
              </a:rPr>
              <a:t>ing</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
        <p:nvSpPr>
          <p:cNvPr id="69" name="Google Shape;69;p14"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a:latin typeface="Century Gothic"/>
                <a:cs typeface="Arial"/>
                <a:sym typeface="Century Gothic"/>
              </a:rPr>
              <a:t>elegí</a:t>
            </a:r>
            <a:endParaRPr kumimoji="0" sz="1400" b="0" i="0" u="none" strike="noStrike" kern="0" cap="none" spc="0" normalizeH="0" baseline="0" noProof="0">
              <a:ln>
                <a:noFill/>
              </a:ln>
              <a:effectLst/>
              <a:uLnTx/>
              <a:uFillTx/>
              <a:latin typeface="Arial"/>
              <a:cs typeface="Arial"/>
              <a:sym typeface="Arial"/>
            </a:endParaRPr>
          </a:p>
        </p:txBody>
      </p:sp>
      <p:sp>
        <p:nvSpPr>
          <p:cNvPr id="71" name="Google Shape;71;p14"/>
          <p:cNvSpPr txBox="1"/>
          <p:nvPr/>
        </p:nvSpPr>
        <p:spPr>
          <a:xfrm>
            <a:off x="2014778" y="5199248"/>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kern="0">
                <a:latin typeface="Century Gothic"/>
                <a:ea typeface="Century Gothic"/>
                <a:cs typeface="Century Gothic"/>
                <a:sym typeface="Century Gothic"/>
              </a:rPr>
              <a:t>I chose</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Tree>
    <p:extLst>
      <p:ext uri="{BB962C8B-B14F-4D97-AF65-F5344CB8AC3E}">
        <p14:creationId xmlns:p14="http://schemas.microsoft.com/office/powerpoint/2010/main" val="26188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elij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elegí.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a:solidFill>
                  <a:schemeClr val="tx1"/>
                </a:solidFill>
              </a:rPr>
              <a:t>elijo</a:t>
            </a:r>
            <a:endParaRPr sz="11500">
              <a:solidFill>
                <a:schemeClr val="tx1"/>
              </a:solidFill>
            </a:endParaRPr>
          </a:p>
        </p:txBody>
      </p:sp>
      <p:sp>
        <p:nvSpPr>
          <p:cNvPr id="78" name="Google Shape;78;p15"/>
          <p:cNvSpPr txBox="1"/>
          <p:nvPr/>
        </p:nvSpPr>
        <p:spPr>
          <a:xfrm>
            <a:off x="0" y="23805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kern="0">
                <a:latin typeface="Century Gothic"/>
                <a:ea typeface="Century Gothic"/>
                <a:cs typeface="Century Gothic"/>
                <a:sym typeface="Century Gothic"/>
              </a:rPr>
              <a:t>I choose |am choosing</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
        <p:nvSpPr>
          <p:cNvPr id="79" name="Google Shape;79;p15"/>
          <p:cNvSpPr txBox="1"/>
          <p:nvPr/>
        </p:nvSpPr>
        <p:spPr>
          <a:xfrm>
            <a:off x="1511301" y="3930051"/>
            <a:ext cx="99568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a:ln>
                  <a:noFill/>
                </a:ln>
                <a:solidFill>
                  <a:srgbClr val="C55A11"/>
                </a:solidFill>
                <a:effectLst/>
                <a:uLnTx/>
                <a:uFillTx/>
                <a:latin typeface="Century Gothic"/>
                <a:ea typeface="Century Gothic"/>
                <a:cs typeface="Century Gothic"/>
                <a:sym typeface="Century Gothic"/>
              </a:rPr>
              <a:t> </a:t>
            </a:r>
            <a:r>
              <a:rPr lang="en-GB" sz="6000" b="1" kern="0">
                <a:solidFill>
                  <a:schemeClr val="tx2"/>
                </a:solidFill>
                <a:latin typeface="Century Gothic"/>
                <a:ea typeface="Century Gothic"/>
                <a:cs typeface="Century Gothic"/>
                <a:sym typeface="Century Gothic"/>
              </a:rPr>
              <a:t>Eli</a:t>
            </a:r>
            <a:r>
              <a:rPr kumimoji="0" lang="en-GB" sz="6000" b="1" i="0" u="none" strike="noStrike" kern="0" cap="none" spc="0" normalizeH="0" baseline="0" noProof="0">
                <a:ln>
                  <a:noFill/>
                </a:ln>
                <a:solidFill>
                  <a:schemeClr val="tx2"/>
                </a:solidFill>
                <a:effectLst/>
                <a:uLnTx/>
                <a:uFillTx/>
                <a:latin typeface="Century Gothic"/>
                <a:ea typeface="Century Gothic"/>
                <a:cs typeface="Century Gothic"/>
                <a:sym typeface="Century Gothic"/>
              </a:rPr>
              <a:t>jo</a:t>
            </a:r>
            <a:r>
              <a:rPr kumimoji="0" lang="en-GB" sz="6000" b="1" i="0" u="none" strike="noStrike" kern="0" cap="none" spc="0" normalizeH="0" baseline="0" noProof="0">
                <a:ln>
                  <a:noFill/>
                </a:ln>
                <a:effectLst/>
                <a:uLnTx/>
                <a:uFillTx/>
                <a:latin typeface="Century Gothic"/>
                <a:ea typeface="Century Gothic"/>
                <a:cs typeface="Century Gothic"/>
                <a:sym typeface="Century Gothic"/>
              </a:rPr>
              <a:t> </a:t>
            </a:r>
            <a:r>
              <a:rPr kumimoji="0" lang="en-GB" sz="6000" i="0" u="none" strike="noStrike" kern="0" cap="none" spc="0" normalizeH="0" baseline="0" noProof="0" err="1">
                <a:ln>
                  <a:noFill/>
                </a:ln>
                <a:effectLst/>
                <a:uLnTx/>
                <a:uFillTx/>
                <a:latin typeface="Century Gothic"/>
                <a:ea typeface="Century Gothic"/>
                <a:cs typeface="Century Gothic"/>
                <a:sym typeface="Century Gothic"/>
              </a:rPr>
              <a:t>una</a:t>
            </a:r>
            <a:r>
              <a:rPr kumimoji="0" lang="en-GB" sz="6000" i="0" u="none" strike="noStrike" kern="0" cap="none" spc="0" normalizeH="0" baseline="0" noProof="0">
                <a:ln>
                  <a:noFill/>
                </a:ln>
                <a:effectLst/>
                <a:uLnTx/>
                <a:uFillTx/>
                <a:latin typeface="Century Gothic"/>
                <a:ea typeface="Century Gothic"/>
                <a:cs typeface="Century Gothic"/>
                <a:sym typeface="Century Gothic"/>
              </a:rPr>
              <a:t> camisa.</a:t>
            </a:r>
            <a:endParaRPr kumimoji="0" sz="6000" i="0" u="none" strike="noStrike" kern="0" cap="none" spc="0" normalizeH="0" baseline="0" noProof="0">
              <a:ln>
                <a:noFill/>
              </a:ln>
              <a:effectLst/>
              <a:uLnTx/>
              <a:uFillTx/>
              <a:latin typeface="Century Gothic"/>
              <a:ea typeface="Century Gothic"/>
              <a:cs typeface="Century Gothic"/>
              <a:sym typeface="Century Gothic"/>
            </a:endParaRPr>
          </a:p>
        </p:txBody>
      </p:sp>
      <p:sp>
        <p:nvSpPr>
          <p:cNvPr id="80" name="Google Shape;80;p15"/>
          <p:cNvSpPr txBox="1"/>
          <p:nvPr/>
        </p:nvSpPr>
        <p:spPr>
          <a:xfrm>
            <a:off x="2931886" y="4945714"/>
            <a:ext cx="7230345"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b="1" kern="0">
                <a:latin typeface="Century Gothic"/>
                <a:ea typeface="Century Gothic"/>
                <a:cs typeface="Century Gothic"/>
                <a:sym typeface="Century Gothic"/>
              </a:rPr>
              <a:t>I choose</a:t>
            </a:r>
            <a:r>
              <a:rPr kumimoji="0" lang="en-GB" sz="3200" b="1" i="0" u="none" strike="noStrike" kern="0" cap="none" spc="0" normalizeH="0" baseline="0" noProof="0">
                <a:ln>
                  <a:noFill/>
                </a:ln>
                <a:effectLst/>
                <a:uLnTx/>
                <a:uFillTx/>
                <a:latin typeface="Century Gothic"/>
                <a:ea typeface="Century Gothic"/>
                <a:cs typeface="Century Gothic"/>
                <a:sym typeface="Century Gothic"/>
              </a:rPr>
              <a:t> / am choosing </a:t>
            </a:r>
            <a:r>
              <a:rPr lang="en-GB" sz="3200" kern="0">
                <a:latin typeface="Century Gothic"/>
                <a:ea typeface="Century Gothic"/>
                <a:cs typeface="Century Gothic"/>
                <a:sym typeface="Century Gothic"/>
              </a:rPr>
              <a:t>a shirt</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Tree>
    <p:extLst>
      <p:ext uri="{BB962C8B-B14F-4D97-AF65-F5344CB8AC3E}">
        <p14:creationId xmlns:p14="http://schemas.microsoft.com/office/powerpoint/2010/main" val="5568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a:solidFill>
                  <a:schemeClr val="tx1"/>
                </a:solidFill>
              </a:rPr>
              <a:t>elegí</a:t>
            </a:r>
            <a:endParaRPr sz="3959">
              <a:solidFill>
                <a:schemeClr val="tx1"/>
              </a:solidFill>
            </a:endParaRPr>
          </a:p>
        </p:txBody>
      </p:sp>
      <p:sp>
        <p:nvSpPr>
          <p:cNvPr id="87" name="Google Shape;87;p16"/>
          <p:cNvSpPr txBox="1"/>
          <p:nvPr/>
        </p:nvSpPr>
        <p:spPr>
          <a:xfrm>
            <a:off x="0" y="23671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kern="0">
                <a:latin typeface="Century Gothic"/>
                <a:ea typeface="Century Gothic"/>
                <a:cs typeface="Century Gothic"/>
                <a:sym typeface="Century Gothic"/>
              </a:rPr>
              <a:t>I chose</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
        <p:nvSpPr>
          <p:cNvPr id="88" name="Google Shape;88;p16"/>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a:solidFill>
                  <a:schemeClr val="tx2"/>
                </a:solidFill>
                <a:latin typeface="Century Gothic"/>
                <a:ea typeface="Century Gothic"/>
                <a:cs typeface="Century Gothic"/>
                <a:sym typeface="Century Gothic"/>
              </a:rPr>
              <a:t>El</a:t>
            </a:r>
            <a:r>
              <a:rPr kumimoji="0" lang="en-GB" sz="6000" b="1" i="0" u="none" strike="noStrike" kern="0" cap="none" spc="0" normalizeH="0" baseline="0" noProof="0" err="1">
                <a:ln>
                  <a:noFill/>
                </a:ln>
                <a:solidFill>
                  <a:schemeClr val="tx2"/>
                </a:solidFill>
                <a:effectLst/>
                <a:uLnTx/>
                <a:uFillTx/>
                <a:latin typeface="Century Gothic"/>
                <a:ea typeface="Century Gothic"/>
                <a:cs typeface="Century Gothic"/>
                <a:sym typeface="Century Gothic"/>
              </a:rPr>
              <a:t>egí</a:t>
            </a:r>
            <a:r>
              <a:rPr kumimoji="0" lang="en-GB" sz="6000" b="1" i="0" u="none" strike="noStrike" kern="0" cap="none" spc="0" normalizeH="0" baseline="0" noProof="0">
                <a:ln>
                  <a:noFill/>
                </a:ln>
                <a:effectLst/>
                <a:uLnTx/>
                <a:uFillTx/>
                <a:latin typeface="Century Gothic"/>
                <a:ea typeface="Century Gothic"/>
                <a:cs typeface="Century Gothic"/>
                <a:sym typeface="Century Gothic"/>
              </a:rPr>
              <a:t> </a:t>
            </a:r>
            <a:r>
              <a:rPr lang="en-GB" sz="6000" kern="0" err="1">
                <a:latin typeface="Century Gothic"/>
                <a:ea typeface="Century Gothic"/>
                <a:cs typeface="Century Gothic"/>
                <a:sym typeface="Century Gothic"/>
              </a:rPr>
              <a:t>una</a:t>
            </a:r>
            <a:r>
              <a:rPr lang="en-GB" sz="6000" kern="0">
                <a:latin typeface="Century Gothic"/>
                <a:ea typeface="Century Gothic"/>
                <a:cs typeface="Century Gothic"/>
                <a:sym typeface="Century Gothic"/>
              </a:rPr>
              <a:t> camisa </a:t>
            </a:r>
            <a:r>
              <a:rPr lang="en-GB" sz="6000" kern="0" err="1">
                <a:latin typeface="Century Gothic"/>
                <a:ea typeface="Century Gothic"/>
                <a:cs typeface="Century Gothic"/>
                <a:sym typeface="Century Gothic"/>
              </a:rPr>
              <a:t>azul</a:t>
            </a:r>
            <a:r>
              <a:rPr kumimoji="0" lang="en-GB" sz="6000" b="0" i="0" u="none" strike="noStrike" kern="0" cap="none" spc="0" normalizeH="0" baseline="0" noProof="0">
                <a:ln>
                  <a:noFill/>
                </a:ln>
                <a:effectLst/>
                <a:uLnTx/>
                <a:uFillTx/>
                <a:latin typeface="Century Gothic"/>
                <a:ea typeface="Century Gothic"/>
                <a:cs typeface="Century Gothic"/>
                <a:sym typeface="Century Gothic"/>
              </a:rPr>
              <a:t>. </a:t>
            </a:r>
            <a:endParaRPr kumimoji="0" sz="6000" b="0" i="0" u="none" strike="noStrike" kern="0" cap="none" spc="0" normalizeH="0" baseline="0" noProof="0">
              <a:ln>
                <a:noFill/>
              </a:ln>
              <a:effectLst/>
              <a:uLnTx/>
              <a:uFillTx/>
              <a:latin typeface="Century Gothic"/>
              <a:ea typeface="Century Gothic"/>
              <a:cs typeface="Century Gothic"/>
              <a:sym typeface="Century Gothic"/>
            </a:endParaRPr>
          </a:p>
        </p:txBody>
      </p:sp>
      <p:sp>
        <p:nvSpPr>
          <p:cNvPr id="89" name="Google Shape;89;p16"/>
          <p:cNvSpPr txBox="1"/>
          <p:nvPr/>
        </p:nvSpPr>
        <p:spPr>
          <a:xfrm>
            <a:off x="2658323" y="5011926"/>
            <a:ext cx="751437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r>
              <a:rPr lang="en-GB" sz="3200" b="1" kern="0">
                <a:solidFill>
                  <a:schemeClr val="tx2"/>
                </a:solidFill>
                <a:latin typeface="Century Gothic"/>
                <a:ea typeface="Century Gothic"/>
                <a:cs typeface="Century Gothic"/>
                <a:sym typeface="Century Gothic"/>
              </a:rPr>
              <a:t>I</a:t>
            </a:r>
            <a:r>
              <a:rPr kumimoji="0" lang="en-GB" sz="3200" b="0" i="0" u="none" strike="noStrike" kern="0" cap="none" spc="0" normalizeH="0" baseline="0" noProof="0">
                <a:ln>
                  <a:noFill/>
                </a:ln>
                <a:solidFill>
                  <a:schemeClr val="tx2"/>
                </a:solidFill>
                <a:effectLst/>
                <a:uLnTx/>
                <a:uFillTx/>
                <a:latin typeface="Century Gothic"/>
                <a:ea typeface="Century Gothic"/>
                <a:cs typeface="Century Gothic"/>
                <a:sym typeface="Century Gothic"/>
              </a:rPr>
              <a:t> </a:t>
            </a:r>
            <a:r>
              <a:rPr lang="en-GB" sz="3200" b="1" kern="0">
                <a:solidFill>
                  <a:schemeClr val="tx2"/>
                </a:solidFill>
                <a:latin typeface="Century Gothic"/>
                <a:ea typeface="Century Gothic"/>
                <a:cs typeface="Century Gothic"/>
                <a:sym typeface="Century Gothic"/>
              </a:rPr>
              <a:t>chose</a:t>
            </a:r>
            <a:r>
              <a:rPr kumimoji="0" lang="en-GB" sz="3200" b="0" i="0" u="none" strike="noStrike" kern="0" cap="none" spc="0" normalizeH="0" baseline="0" noProof="0">
                <a:ln>
                  <a:noFill/>
                </a:ln>
                <a:solidFill>
                  <a:schemeClr val="tx2"/>
                </a:solidFill>
                <a:effectLst/>
                <a:uLnTx/>
                <a:uFillTx/>
                <a:latin typeface="Century Gothic"/>
                <a:ea typeface="Century Gothic"/>
                <a:cs typeface="Century Gothic"/>
                <a:sym typeface="Century Gothic"/>
              </a:rPr>
              <a:t> </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a:t>
            </a:r>
            <a:r>
              <a:rPr kumimoji="0" lang="en-GB" sz="3200" b="0" i="0" u="none" strike="noStrike" kern="0" cap="none" spc="0" normalizeH="0" noProof="0">
                <a:ln>
                  <a:noFill/>
                </a:ln>
                <a:effectLst/>
                <a:uLnTx/>
                <a:uFillTx/>
                <a:latin typeface="Century Gothic"/>
                <a:ea typeface="Century Gothic"/>
                <a:cs typeface="Century Gothic"/>
                <a:sym typeface="Century Gothic"/>
              </a:rPr>
              <a:t> blue shirt</a:t>
            </a:r>
            <a:r>
              <a:rPr kumimoji="0" lang="en-GB" sz="32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Tree>
    <p:extLst>
      <p:ext uri="{BB962C8B-B14F-4D97-AF65-F5344CB8AC3E}">
        <p14:creationId xmlns:p14="http://schemas.microsoft.com/office/powerpoint/2010/main" val="2378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1000095" y="253525"/>
            <a:ext cx="1001947"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200845" y="79065"/>
            <a:ext cx="890098" cy="769039"/>
          </a:xfrm>
        </p:spPr>
        <p:txBody>
          <a:bodyPr>
            <a:normAutofit/>
          </a:bodyPr>
          <a:lstStyle/>
          <a:p>
            <a:r>
              <a:rPr lang="en-GB" sz="2000" b="1">
                <a:solidFill>
                  <a:prstClr val="white"/>
                </a:solidFill>
              </a:rPr>
              <a:t>leer</a:t>
            </a:r>
            <a:endParaRPr lang="en-US" sz="2000"/>
          </a:p>
        </p:txBody>
      </p:sp>
      <p:sp>
        <p:nvSpPr>
          <p:cNvPr id="78" name="TextBox 77">
            <a:extLst>
              <a:ext uri="{FF2B5EF4-FFF2-40B4-BE49-F238E27FC236}">
                <a16:creationId xmlns:a16="http://schemas.microsoft.com/office/drawing/2014/main" id="{955C1F40-282D-9A45-ABA7-965FD9383203}"/>
              </a:ext>
            </a:extLst>
          </p:cNvPr>
          <p:cNvSpPr txBox="1"/>
          <p:nvPr/>
        </p:nvSpPr>
        <p:spPr>
          <a:xfrm>
            <a:off x="123471" y="94926"/>
            <a:ext cx="11575043" cy="93500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noProof="0">
                <a:ln>
                  <a:noFill/>
                </a:ln>
                <a:effectLst/>
                <a:uLnTx/>
                <a:uFillTx/>
                <a:latin typeface="Century Gothic" panose="020F0302020204030204"/>
                <a:ea typeface="+mn-ea"/>
                <a:cs typeface="+mn-cs"/>
              </a:rPr>
              <a:t>Los amigos de Daniel </a:t>
            </a:r>
            <a:r>
              <a:rPr kumimoji="0" lang="en-US" sz="2400" b="1" i="0" u="none" strike="noStrike" kern="1200" cap="none" spc="0" normalizeH="0" noProof="0" err="1">
                <a:ln>
                  <a:noFill/>
                </a:ln>
                <a:effectLst/>
                <a:uLnTx/>
                <a:uFillTx/>
                <a:latin typeface="Century Gothic" panose="020F0302020204030204"/>
                <a:ea typeface="+mn-ea"/>
                <a:cs typeface="+mn-cs"/>
              </a:rPr>
              <a:t>hablan</a:t>
            </a:r>
            <a:r>
              <a:rPr kumimoji="0" lang="en-US" sz="2400" b="1" i="0" u="none" strike="noStrike" kern="1200" cap="none" spc="0" normalizeH="0" noProof="0">
                <a:ln>
                  <a:noFill/>
                </a:ln>
                <a:effectLst/>
                <a:uLnTx/>
                <a:uFillTx/>
                <a:latin typeface="Century Gothic" panose="020F0302020204030204"/>
                <a:ea typeface="+mn-ea"/>
                <a:cs typeface="+mn-cs"/>
              </a:rPr>
              <a:t> de </a:t>
            </a:r>
            <a:r>
              <a:rPr kumimoji="0" lang="en-US" sz="2400" b="1" i="0" u="none" strike="noStrike" kern="1200" cap="none" spc="0" normalizeH="0" noProof="0" err="1">
                <a:ln>
                  <a:noFill/>
                </a:ln>
                <a:effectLst/>
                <a:uLnTx/>
                <a:uFillTx/>
                <a:latin typeface="Century Gothic" panose="020F0302020204030204"/>
                <a:ea typeface="+mn-ea"/>
                <a:cs typeface="+mn-cs"/>
              </a:rPr>
              <a:t>sus</a:t>
            </a:r>
            <a:r>
              <a:rPr kumimoji="0" lang="en-US" sz="2400" b="1" i="0" u="none" strike="noStrike" kern="1200" cap="none" spc="0" normalizeH="0" noProof="0">
                <a:ln>
                  <a:noFill/>
                </a:ln>
                <a:effectLst/>
                <a:uLnTx/>
                <a:uFillTx/>
                <a:latin typeface="Century Gothic" panose="020F0302020204030204"/>
                <a:ea typeface="+mn-ea"/>
                <a:cs typeface="+mn-cs"/>
              </a:rPr>
              <a:t> </a:t>
            </a:r>
            <a:r>
              <a:rPr kumimoji="0" lang="en-US" sz="2400" b="1" i="0" u="none" strike="noStrike" kern="1200" cap="none" spc="0" normalizeH="0" noProof="0" err="1">
                <a:ln>
                  <a:noFill/>
                </a:ln>
                <a:effectLst/>
                <a:uLnTx/>
                <a:uFillTx/>
                <a:latin typeface="Century Gothic" panose="020F0302020204030204"/>
                <a:ea typeface="+mn-ea"/>
                <a:cs typeface="+mn-cs"/>
              </a:rPr>
              <a:t>experiencias</a:t>
            </a:r>
            <a:r>
              <a:rPr kumimoji="0" lang="en-US" sz="2400" b="1" i="0" u="none" strike="noStrike" kern="1200" cap="none" spc="0" normalizeH="0" noProof="0">
                <a:ln>
                  <a:noFill/>
                </a:ln>
                <a:effectLst/>
                <a:uLnTx/>
                <a:uFillTx/>
                <a:latin typeface="Century Gothic" panose="020F0302020204030204"/>
                <a:ea typeface="+mn-ea"/>
                <a:cs typeface="+mn-cs"/>
              </a:rPr>
              <a:t> </a:t>
            </a:r>
            <a:r>
              <a:rPr kumimoji="0" lang="en-US" sz="2400" b="1" i="0" u="none" strike="noStrike" kern="1200" cap="none" spc="0" normalizeH="0" noProof="0" err="1">
                <a:ln>
                  <a:noFill/>
                </a:ln>
                <a:effectLst/>
                <a:uLnTx/>
                <a:uFillTx/>
                <a:latin typeface="Century Gothic" panose="020F0302020204030204"/>
                <a:ea typeface="+mn-ea"/>
                <a:cs typeface="+mn-cs"/>
              </a:rPr>
              <a:t>en</a:t>
            </a:r>
            <a:r>
              <a:rPr kumimoji="0" lang="en-US" sz="2400" b="1" i="0" u="none" strike="noStrike" kern="1200" cap="none" spc="0" normalizeH="0" noProof="0">
                <a:ln>
                  <a:noFill/>
                </a:ln>
                <a:effectLst/>
                <a:uLnTx/>
                <a:uFillTx/>
                <a:latin typeface="Century Gothic" panose="020F0302020204030204"/>
                <a:ea typeface="+mn-ea"/>
                <a:cs typeface="+mn-cs"/>
              </a:rPr>
              <a:t> la escuela.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noProof="0">
                <a:ln>
                  <a:noFill/>
                </a:ln>
                <a:effectLst/>
                <a:uLnTx/>
                <a:uFillTx/>
                <a:latin typeface="Century Gothic" panose="020F0302020204030204"/>
                <a:ea typeface="+mn-ea"/>
                <a:cs typeface="+mn-cs"/>
              </a:rPr>
              <a:t>La </a:t>
            </a:r>
            <a:r>
              <a:rPr kumimoji="0" lang="en-US" sz="2400" b="1" i="0" u="none" strike="noStrike" kern="1200" cap="none" spc="0" normalizeH="0" noProof="0" err="1">
                <a:ln>
                  <a:noFill/>
                </a:ln>
                <a:effectLst/>
                <a:uLnTx/>
                <a:uFillTx/>
                <a:latin typeface="Century Gothic" panose="020F0302020204030204"/>
                <a:ea typeface="+mn-ea"/>
                <a:cs typeface="+mn-cs"/>
              </a:rPr>
              <a:t>acción</a:t>
            </a:r>
            <a:r>
              <a:rPr lang="en-US" sz="2400" b="1">
                <a:latin typeface="Century Gothic" panose="020F0302020204030204"/>
              </a:rPr>
              <a:t>, ¿</a:t>
            </a:r>
            <a:r>
              <a:rPr lang="en-US" sz="2400" b="1" err="1">
                <a:latin typeface="Century Gothic" panose="020F0302020204030204"/>
              </a:rPr>
              <a:t>cuándo</a:t>
            </a:r>
            <a:r>
              <a:rPr lang="en-US" sz="2400" b="1">
                <a:latin typeface="Century Gothic" panose="020F0302020204030204"/>
              </a:rPr>
              <a:t> </a:t>
            </a:r>
            <a:r>
              <a:rPr lang="en-US" sz="2400" b="1" err="1">
                <a:latin typeface="Century Gothic" panose="020F0302020204030204"/>
              </a:rPr>
              <a:t>es</a:t>
            </a:r>
            <a:r>
              <a:rPr lang="en-US" sz="2400" b="1">
                <a:latin typeface="Century Gothic" panose="020F0302020204030204"/>
              </a:rPr>
              <a:t>? </a:t>
            </a:r>
            <a:r>
              <a:rPr kumimoji="0" lang="en-US" sz="2400" b="1" i="0" u="none" strike="noStrike" kern="1200" cap="none" spc="0" normalizeH="0" noProof="0">
                <a:ln>
                  <a:noFill/>
                </a:ln>
                <a:effectLst/>
                <a:uLnTx/>
                <a:uFillTx/>
                <a:latin typeface="Century Gothic" panose="020F0302020204030204"/>
                <a:ea typeface="+mn-ea"/>
                <a:cs typeface="+mn-cs"/>
              </a:rPr>
              <a:t>Escribe la </a:t>
            </a:r>
            <a:r>
              <a:rPr kumimoji="0" lang="en-US" sz="2400" b="1" i="0" u="none" strike="noStrike" kern="1200" cap="none" spc="0" normalizeH="0" noProof="0" err="1">
                <a:ln>
                  <a:noFill/>
                </a:ln>
                <a:effectLst/>
                <a:uLnTx/>
                <a:uFillTx/>
                <a:latin typeface="Century Gothic" panose="020F0302020204030204"/>
                <a:ea typeface="+mn-ea"/>
                <a:cs typeface="+mn-cs"/>
              </a:rPr>
              <a:t>acción</a:t>
            </a:r>
            <a:r>
              <a:rPr kumimoji="0" lang="en-US" sz="2400" b="1" i="0" u="none" strike="noStrike" kern="1200" cap="none" spc="0" normalizeH="0" noProof="0">
                <a:ln>
                  <a:noFill/>
                </a:ln>
                <a:effectLst/>
                <a:uLnTx/>
                <a:uFillTx/>
                <a:latin typeface="Century Gothic" panose="020F0302020204030204"/>
                <a:ea typeface="+mn-ea"/>
                <a:cs typeface="+mn-cs"/>
              </a:rPr>
              <a:t> </a:t>
            </a:r>
            <a:r>
              <a:rPr kumimoji="0" lang="en-US" sz="2400" b="1" i="0" u="none" strike="noStrike" kern="1200" cap="none" spc="0" normalizeH="0" noProof="0" err="1">
                <a:ln>
                  <a:noFill/>
                </a:ln>
                <a:effectLst/>
                <a:uLnTx/>
                <a:uFillTx/>
                <a:latin typeface="Century Gothic" panose="020F0302020204030204"/>
                <a:ea typeface="+mn-ea"/>
                <a:cs typeface="+mn-cs"/>
              </a:rPr>
              <a:t>en</a:t>
            </a:r>
            <a:r>
              <a:rPr kumimoji="0" lang="en-US" sz="2400" b="1" i="0" u="none" strike="noStrike" kern="1200" cap="none" spc="0" normalizeH="0" noProof="0">
                <a:ln>
                  <a:noFill/>
                </a:ln>
                <a:effectLst/>
                <a:uLnTx/>
                <a:uFillTx/>
                <a:latin typeface="Century Gothic" panose="020F0302020204030204"/>
                <a:ea typeface="+mn-ea"/>
                <a:cs typeface="+mn-cs"/>
              </a:rPr>
              <a:t> </a:t>
            </a:r>
            <a:r>
              <a:rPr kumimoji="0" lang="en-US" sz="2400" b="1" i="0" u="none" strike="noStrike" kern="1200" cap="none" spc="0" normalizeH="0" noProof="0" err="1">
                <a:ln>
                  <a:noFill/>
                </a:ln>
                <a:effectLst/>
                <a:uLnTx/>
                <a:uFillTx/>
                <a:latin typeface="Century Gothic" panose="020F0302020204030204"/>
                <a:ea typeface="+mn-ea"/>
                <a:cs typeface="+mn-cs"/>
              </a:rPr>
              <a:t>inglés</a:t>
            </a:r>
            <a:r>
              <a:rPr kumimoji="0" lang="en-US" sz="2400" b="1" i="0" u="none" strike="noStrike" kern="1200" cap="none" spc="0" normalizeH="0" noProof="0">
                <a:ln>
                  <a:noFill/>
                </a:ln>
                <a:effectLst/>
                <a:uLnTx/>
                <a:uFillTx/>
                <a:latin typeface="Century Gothic" panose="020F0302020204030204"/>
                <a:ea typeface="+mn-ea"/>
                <a:cs typeface="+mn-cs"/>
              </a:rPr>
              <a:t> </a:t>
            </a:r>
            <a:r>
              <a:rPr kumimoji="0" lang="en-US" sz="2400" b="1" i="0" u="none" strike="noStrike" kern="1200" cap="none" spc="0" normalizeH="0" noProof="0" err="1">
                <a:ln>
                  <a:noFill/>
                </a:ln>
                <a:effectLst/>
                <a:uLnTx/>
                <a:uFillTx/>
                <a:latin typeface="Century Gothic" panose="020F0302020204030204"/>
                <a:ea typeface="+mn-ea"/>
                <a:cs typeface="+mn-cs"/>
              </a:rPr>
              <a:t>en</a:t>
            </a:r>
            <a:r>
              <a:rPr kumimoji="0" lang="en-US" sz="2400" b="1" i="0" u="none" strike="noStrike" kern="1200" cap="none" spc="0" normalizeH="0" noProof="0">
                <a:ln>
                  <a:noFill/>
                </a:ln>
                <a:effectLst/>
                <a:uLnTx/>
                <a:uFillTx/>
                <a:latin typeface="Century Gothic" panose="020F0302020204030204"/>
                <a:ea typeface="+mn-ea"/>
                <a:cs typeface="+mn-cs"/>
              </a:rPr>
              <a:t> la </a:t>
            </a:r>
            <a:r>
              <a:rPr kumimoji="0" lang="en-US" sz="2400" b="1" i="0" u="none" strike="noStrike" kern="1200" cap="none" spc="0" normalizeH="0" noProof="0" err="1">
                <a:ln>
                  <a:noFill/>
                </a:ln>
                <a:effectLst/>
                <a:uLnTx/>
                <a:uFillTx/>
                <a:latin typeface="Century Gothic" panose="020F0302020204030204"/>
                <a:ea typeface="+mn-ea"/>
                <a:cs typeface="+mn-cs"/>
              </a:rPr>
              <a:t>columna</a:t>
            </a:r>
            <a:r>
              <a:rPr kumimoji="0" lang="en-US" sz="2400" b="1" i="0" u="none" strike="noStrike" kern="1200" cap="none" spc="0" normalizeH="0" noProof="0">
                <a:ln>
                  <a:noFill/>
                </a:ln>
                <a:effectLst/>
                <a:uLnTx/>
                <a:uFillTx/>
                <a:latin typeface="Century Gothic" panose="020F0302020204030204"/>
                <a:ea typeface="+mn-ea"/>
                <a:cs typeface="+mn-cs"/>
              </a:rPr>
              <a:t> correcta. </a:t>
            </a:r>
            <a:endParaRPr kumimoji="0" lang="en-US" sz="2400" b="1" i="0" u="none" strike="noStrike" kern="1200" cap="none" spc="0" normalizeH="0" baseline="0" noProof="0">
              <a:ln>
                <a:noFill/>
              </a:ln>
              <a:effectLst/>
              <a:uLnTx/>
              <a:uFillTx/>
              <a:latin typeface="Century Gothic" panose="020F0302020204030204"/>
              <a:ea typeface="+mn-ea"/>
              <a:cs typeface="+mn-cs"/>
            </a:endParaRPr>
          </a:p>
        </p:txBody>
      </p:sp>
      <p:pic>
        <p:nvPicPr>
          <p:cNvPr id="79" name="Picture 78"/>
          <p:cNvPicPr>
            <a:picLocks noChangeAspect="1"/>
          </p:cNvPicPr>
          <p:nvPr/>
        </p:nvPicPr>
        <p:blipFill rotWithShape="1">
          <a:blip r:embed="rId3">
            <a:extLst>
              <a:ext uri="{28A0092B-C50C-407E-A947-70E740481C1C}">
                <a14:useLocalDpi xmlns:a14="http://schemas.microsoft.com/office/drawing/2010/main" val="0"/>
              </a:ext>
            </a:extLst>
          </a:blip>
          <a:srcRect l="30842" r="33698" b="59801"/>
          <a:stretch/>
        </p:blipFill>
        <p:spPr>
          <a:xfrm>
            <a:off x="123471" y="4432973"/>
            <a:ext cx="983125" cy="962773"/>
          </a:xfrm>
          <a:prstGeom prst="rect">
            <a:avLst/>
          </a:prstGeom>
        </p:spPr>
      </p:pic>
      <p:pic>
        <p:nvPicPr>
          <p:cNvPr id="80" name="Picture 79"/>
          <p:cNvPicPr>
            <a:picLocks noChangeAspect="1"/>
          </p:cNvPicPr>
          <p:nvPr/>
        </p:nvPicPr>
        <p:blipFill rotWithShape="1">
          <a:blip r:embed="rId3">
            <a:extLst>
              <a:ext uri="{28A0092B-C50C-407E-A947-70E740481C1C}">
                <a14:useLocalDpi xmlns:a14="http://schemas.microsoft.com/office/drawing/2010/main" val="0"/>
              </a:ext>
            </a:extLst>
          </a:blip>
          <a:srcRect l="51451" t="57493" r="13088" b="-56525"/>
          <a:stretch/>
        </p:blipFill>
        <p:spPr>
          <a:xfrm rot="12778579">
            <a:off x="8338299" y="481520"/>
            <a:ext cx="868570" cy="2205092"/>
          </a:xfrm>
          <a:prstGeom prst="rect">
            <a:avLst/>
          </a:prstGeom>
        </p:spPr>
      </p:pic>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65257" t="21378" b="39400"/>
          <a:stretch/>
        </p:blipFill>
        <p:spPr>
          <a:xfrm rot="17308951">
            <a:off x="3900361" y="1921623"/>
            <a:ext cx="1033741" cy="1060916"/>
          </a:xfrm>
          <a:prstGeom prst="rect">
            <a:avLst/>
          </a:prstGeom>
        </p:spPr>
      </p:pic>
      <p:sp>
        <p:nvSpPr>
          <p:cNvPr id="82" name="Rounded Rectangular Callout 81"/>
          <p:cNvSpPr/>
          <p:nvPr/>
        </p:nvSpPr>
        <p:spPr>
          <a:xfrm>
            <a:off x="1245729" y="1090326"/>
            <a:ext cx="2616107" cy="2307544"/>
          </a:xfrm>
          <a:prstGeom prst="wedgeRoundRectCallout">
            <a:avLst>
              <a:gd name="adj1" fmla="val -58571"/>
              <a:gd name="adj2" fmla="val -17902"/>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 </a:t>
            </a:r>
            <a:r>
              <a:rPr lang="en-US" sz="2400" b="1" err="1">
                <a:solidFill>
                  <a:schemeClr val="tx1"/>
                </a:solidFill>
              </a:rPr>
              <a:t>aprendo</a:t>
            </a:r>
            <a:r>
              <a:rPr lang="en-US" sz="2400" b="1">
                <a:solidFill>
                  <a:schemeClr val="tx1"/>
                </a:solidFill>
              </a:rPr>
              <a:t> mucho </a:t>
            </a:r>
            <a:r>
              <a:rPr lang="en-US" sz="2400" b="1" err="1">
                <a:solidFill>
                  <a:schemeClr val="tx1"/>
                </a:solidFill>
              </a:rPr>
              <a:t>en</a:t>
            </a:r>
            <a:r>
              <a:rPr lang="en-US" sz="2400" b="1">
                <a:solidFill>
                  <a:schemeClr val="tx1"/>
                </a:solidFill>
              </a:rPr>
              <a:t> clase, </a:t>
            </a:r>
            <a:r>
              <a:rPr lang="en-US" sz="2400" b="1" err="1">
                <a:solidFill>
                  <a:schemeClr val="tx1"/>
                </a:solidFill>
              </a:rPr>
              <a:t>pero</a:t>
            </a:r>
            <a:r>
              <a:rPr lang="en-US" sz="2400" b="1">
                <a:solidFill>
                  <a:schemeClr val="tx1"/>
                </a:solidFill>
              </a:rPr>
              <a:t> […] </a:t>
            </a:r>
            <a:r>
              <a:rPr lang="en-US" sz="2400" b="1" err="1">
                <a:solidFill>
                  <a:schemeClr val="tx1"/>
                </a:solidFill>
              </a:rPr>
              <a:t>decidí</a:t>
            </a:r>
            <a:r>
              <a:rPr lang="en-US" sz="2400" b="1">
                <a:solidFill>
                  <a:schemeClr val="tx1"/>
                </a:solidFill>
              </a:rPr>
              <a:t> </a:t>
            </a:r>
            <a:r>
              <a:rPr lang="en-US" sz="2400" b="1" err="1">
                <a:solidFill>
                  <a:schemeClr val="tx1"/>
                </a:solidFill>
              </a:rPr>
              <a:t>hablar</a:t>
            </a:r>
            <a:r>
              <a:rPr lang="en-US" sz="2400" b="1">
                <a:solidFill>
                  <a:schemeClr val="tx1"/>
                </a:solidFill>
              </a:rPr>
              <a:t> con mis amigos.</a:t>
            </a:r>
            <a:endParaRPr lang="en-GB" sz="2400" b="1">
              <a:solidFill>
                <a:schemeClr val="tx1"/>
              </a:solidFill>
            </a:endParaRPr>
          </a:p>
        </p:txBody>
      </p:sp>
      <p:sp>
        <p:nvSpPr>
          <p:cNvPr id="85" name="Rounded Rectangular Callout 84"/>
          <p:cNvSpPr/>
          <p:nvPr/>
        </p:nvSpPr>
        <p:spPr>
          <a:xfrm>
            <a:off x="9004146" y="1092838"/>
            <a:ext cx="3067590" cy="1941785"/>
          </a:xfrm>
          <a:prstGeom prst="wedgeRoundRectCallout">
            <a:avLst>
              <a:gd name="adj1" fmla="val -59755"/>
              <a:gd name="adj2" fmla="val 24646"/>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 </a:t>
            </a:r>
            <a:r>
              <a:rPr lang="en-GB" sz="2400" b="1" err="1">
                <a:solidFill>
                  <a:schemeClr val="tx1"/>
                </a:solidFill>
              </a:rPr>
              <a:t>comparto</a:t>
            </a:r>
            <a:r>
              <a:rPr lang="en-GB" sz="2400" b="1">
                <a:solidFill>
                  <a:schemeClr val="tx1"/>
                </a:solidFill>
              </a:rPr>
              <a:t> mis </a:t>
            </a:r>
            <a:r>
              <a:rPr lang="en-GB" sz="2400" b="1" err="1">
                <a:solidFill>
                  <a:schemeClr val="tx1"/>
                </a:solidFill>
              </a:rPr>
              <a:t>respuestas</a:t>
            </a:r>
            <a:r>
              <a:rPr lang="en-US" sz="2400" b="1">
                <a:solidFill>
                  <a:schemeClr val="tx1"/>
                </a:solidFill>
              </a:rPr>
              <a:t>, </a:t>
            </a:r>
            <a:r>
              <a:rPr lang="en-US" sz="2400" b="1" err="1">
                <a:solidFill>
                  <a:schemeClr val="tx1"/>
                </a:solidFill>
              </a:rPr>
              <a:t>pero</a:t>
            </a:r>
            <a:r>
              <a:rPr lang="en-US" sz="2400" b="1">
                <a:solidFill>
                  <a:schemeClr val="tx1"/>
                </a:solidFill>
              </a:rPr>
              <a:t> […] </a:t>
            </a:r>
            <a:r>
              <a:rPr lang="en-US" sz="2400" b="1" err="1">
                <a:solidFill>
                  <a:schemeClr val="tx1"/>
                </a:solidFill>
              </a:rPr>
              <a:t>descubrí</a:t>
            </a:r>
            <a:r>
              <a:rPr lang="en-US" sz="2400" b="1">
                <a:solidFill>
                  <a:schemeClr val="tx1"/>
                </a:solidFill>
              </a:rPr>
              <a:t> que </a:t>
            </a:r>
            <a:r>
              <a:rPr lang="en-US" sz="2400" b="1" err="1">
                <a:solidFill>
                  <a:schemeClr val="tx1"/>
                </a:solidFill>
              </a:rPr>
              <a:t>es</a:t>
            </a:r>
            <a:r>
              <a:rPr lang="en-US" sz="2400" b="1">
                <a:solidFill>
                  <a:schemeClr val="tx1"/>
                </a:solidFill>
              </a:rPr>
              <a:t> </a:t>
            </a:r>
            <a:r>
              <a:rPr lang="en-US" sz="2400" b="1" err="1">
                <a:solidFill>
                  <a:schemeClr val="tx1"/>
                </a:solidFill>
              </a:rPr>
              <a:t>mejor</a:t>
            </a:r>
            <a:r>
              <a:rPr lang="en-US" sz="2400" b="1">
                <a:solidFill>
                  <a:schemeClr val="tx1"/>
                </a:solidFill>
              </a:rPr>
              <a:t> </a:t>
            </a:r>
            <a:r>
              <a:rPr lang="en-US" sz="2400" b="1" err="1">
                <a:solidFill>
                  <a:schemeClr val="tx1"/>
                </a:solidFill>
              </a:rPr>
              <a:t>trabajar</a:t>
            </a:r>
            <a:r>
              <a:rPr lang="en-US" sz="2400" b="1">
                <a:solidFill>
                  <a:schemeClr val="tx1"/>
                </a:solidFill>
              </a:rPr>
              <a:t> sola.</a:t>
            </a:r>
            <a:endParaRPr lang="en-GB" sz="2400" b="1">
              <a:solidFill>
                <a:schemeClr val="tx1"/>
              </a:solidFill>
            </a:endParaRPr>
          </a:p>
        </p:txBody>
      </p:sp>
      <p:graphicFrame>
        <p:nvGraphicFramePr>
          <p:cNvPr id="88" name="Table 87"/>
          <p:cNvGraphicFramePr>
            <a:graphicFrameLocks noGrp="1"/>
          </p:cNvGraphicFramePr>
          <p:nvPr>
            <p:extLst>
              <p:ext uri="{D42A27DB-BD31-4B8C-83A1-F6EECF244321}">
                <p14:modId xmlns:p14="http://schemas.microsoft.com/office/powerpoint/2010/main" val="2723637910"/>
              </p:ext>
            </p:extLst>
          </p:nvPr>
        </p:nvGraphicFramePr>
        <p:xfrm>
          <a:off x="4423498" y="3242137"/>
          <a:ext cx="7648239" cy="3086093"/>
        </p:xfrm>
        <a:graphic>
          <a:graphicData uri="http://schemas.openxmlformats.org/drawingml/2006/table">
            <a:tbl>
              <a:tblPr firstRow="1" bandRow="1">
                <a:tableStyleId>{21E4AEA4-8DFA-4A89-87EB-49C32662AFE0}</a:tableStyleId>
              </a:tblPr>
              <a:tblGrid>
                <a:gridCol w="414292">
                  <a:extLst>
                    <a:ext uri="{9D8B030D-6E8A-4147-A177-3AD203B41FA5}">
                      <a16:colId xmlns:a16="http://schemas.microsoft.com/office/drawing/2014/main" val="2798235613"/>
                    </a:ext>
                  </a:extLst>
                </a:gridCol>
                <a:gridCol w="3522439">
                  <a:extLst>
                    <a:ext uri="{9D8B030D-6E8A-4147-A177-3AD203B41FA5}">
                      <a16:colId xmlns:a16="http://schemas.microsoft.com/office/drawing/2014/main" val="147475984"/>
                    </a:ext>
                  </a:extLst>
                </a:gridCol>
                <a:gridCol w="3711508">
                  <a:extLst>
                    <a:ext uri="{9D8B030D-6E8A-4147-A177-3AD203B41FA5}">
                      <a16:colId xmlns:a16="http://schemas.microsoft.com/office/drawing/2014/main" val="2379310929"/>
                    </a:ext>
                  </a:extLst>
                </a:gridCol>
              </a:tblGrid>
              <a:tr h="490507">
                <a:tc>
                  <a:txBody>
                    <a:bodyPr/>
                    <a:lstStyle/>
                    <a:p>
                      <a:endParaRPr lang="en-GB" sz="2000"/>
                    </a:p>
                  </a:txBody>
                  <a:tcPr/>
                </a:tc>
                <a:tc>
                  <a:txBody>
                    <a:bodyPr/>
                    <a:lstStyle/>
                    <a:p>
                      <a:r>
                        <a:rPr lang="en-GB" sz="2200">
                          <a:solidFill>
                            <a:schemeClr val="tx1"/>
                          </a:solidFill>
                        </a:rPr>
                        <a:t>Normalmente</a:t>
                      </a:r>
                    </a:p>
                  </a:txBody>
                  <a:tcPr anchor="ctr"/>
                </a:tc>
                <a:tc>
                  <a:txBody>
                    <a:bodyPr/>
                    <a:lstStyle/>
                    <a:p>
                      <a:r>
                        <a:rPr lang="en-GB" sz="2200">
                          <a:solidFill>
                            <a:schemeClr val="tx1"/>
                          </a:solidFill>
                        </a:rPr>
                        <a:t>En la última clase</a:t>
                      </a:r>
                    </a:p>
                  </a:txBody>
                  <a:tcPr anchor="ctr"/>
                </a:tc>
                <a:extLst>
                  <a:ext uri="{0D108BD9-81ED-4DB2-BD59-A6C34878D82A}">
                    <a16:rowId xmlns:a16="http://schemas.microsoft.com/office/drawing/2014/main" val="1818924655"/>
                  </a:ext>
                </a:extLst>
              </a:tr>
              <a:tr h="676660">
                <a:tc>
                  <a:txBody>
                    <a:bodyPr/>
                    <a:lstStyle/>
                    <a:p>
                      <a:r>
                        <a:rPr lang="en-GB" sz="2400" b="1">
                          <a:solidFill>
                            <a:schemeClr val="tx1"/>
                          </a:solidFill>
                        </a:rPr>
                        <a:t>1</a:t>
                      </a:r>
                    </a:p>
                  </a:txBody>
                  <a:tcPr anchor="ct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3206323658"/>
                  </a:ext>
                </a:extLst>
              </a:tr>
              <a:tr h="564043">
                <a:tc>
                  <a:txBody>
                    <a:bodyPr/>
                    <a:lstStyle/>
                    <a:p>
                      <a:r>
                        <a:rPr lang="en-GB" sz="2400" b="1">
                          <a:solidFill>
                            <a:schemeClr val="tx1"/>
                          </a:solidFill>
                        </a:rPr>
                        <a:t>2</a:t>
                      </a:r>
                    </a:p>
                  </a:txBody>
                  <a:tcPr anchor="ct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1047526727"/>
                  </a:ext>
                </a:extLst>
              </a:tr>
              <a:tr h="790840">
                <a:tc>
                  <a:txBody>
                    <a:bodyPr/>
                    <a:lstStyle/>
                    <a:p>
                      <a:r>
                        <a:rPr lang="en-GB" sz="2400" b="1">
                          <a:solidFill>
                            <a:schemeClr val="tx1"/>
                          </a:solidFill>
                        </a:rPr>
                        <a:t>3</a:t>
                      </a:r>
                    </a:p>
                  </a:txBody>
                  <a:tcPr anchor="ctr"/>
                </a:tc>
                <a:tc>
                  <a:txBody>
                    <a:bodyPr/>
                    <a:lstStyle/>
                    <a:p>
                      <a:endParaRPr lang="en-GB" sz="2000"/>
                    </a:p>
                    <a:p>
                      <a:endParaRPr lang="en-GB" sz="2000"/>
                    </a:p>
                  </a:txBody>
                  <a:tcPr/>
                </a:tc>
                <a:tc>
                  <a:txBody>
                    <a:bodyPr/>
                    <a:lstStyle/>
                    <a:p>
                      <a:endParaRPr lang="en-GB" sz="2000"/>
                    </a:p>
                  </a:txBody>
                  <a:tcPr/>
                </a:tc>
                <a:extLst>
                  <a:ext uri="{0D108BD9-81ED-4DB2-BD59-A6C34878D82A}">
                    <a16:rowId xmlns:a16="http://schemas.microsoft.com/office/drawing/2014/main" val="3720793632"/>
                  </a:ext>
                </a:extLst>
              </a:tr>
              <a:tr h="564043">
                <a:tc>
                  <a:txBody>
                    <a:bodyPr/>
                    <a:lstStyle/>
                    <a:p>
                      <a:r>
                        <a:rPr lang="en-GB" sz="2400" b="1">
                          <a:solidFill>
                            <a:schemeClr val="tx1"/>
                          </a:solidFill>
                        </a:rPr>
                        <a:t>4</a:t>
                      </a:r>
                    </a:p>
                  </a:txBody>
                  <a:tcPr anchor="ct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568205797"/>
                  </a:ext>
                </a:extLst>
              </a:tr>
            </a:tbl>
          </a:graphicData>
        </a:graphic>
      </p:graphicFrame>
      <p:sp>
        <p:nvSpPr>
          <p:cNvPr id="89" name="Rounded Rectangular Callout 88"/>
          <p:cNvSpPr/>
          <p:nvPr/>
        </p:nvSpPr>
        <p:spPr>
          <a:xfrm>
            <a:off x="5010620" y="1118627"/>
            <a:ext cx="2964980" cy="1933766"/>
          </a:xfrm>
          <a:prstGeom prst="wedgeRoundRectCallout">
            <a:avLst>
              <a:gd name="adj1" fmla="val -57803"/>
              <a:gd name="adj2" fmla="val -9612"/>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 </a:t>
            </a:r>
            <a:r>
              <a:rPr lang="en-US" sz="2400" b="1" err="1">
                <a:solidFill>
                  <a:schemeClr val="tx1"/>
                </a:solidFill>
              </a:rPr>
              <a:t>elegí</a:t>
            </a:r>
            <a:r>
              <a:rPr lang="en-US" sz="2400" b="1">
                <a:solidFill>
                  <a:schemeClr val="tx1"/>
                </a:solidFill>
              </a:rPr>
              <a:t> no </a:t>
            </a:r>
            <a:r>
              <a:rPr lang="en-US" sz="2400" b="1" err="1">
                <a:solidFill>
                  <a:schemeClr val="tx1"/>
                </a:solidFill>
              </a:rPr>
              <a:t>ayudar</a:t>
            </a:r>
            <a:r>
              <a:rPr lang="en-US" sz="2400" b="1">
                <a:solidFill>
                  <a:schemeClr val="tx1"/>
                </a:solidFill>
              </a:rPr>
              <a:t>, mientras que […] </a:t>
            </a:r>
            <a:r>
              <a:rPr lang="en-US" sz="2400" b="1" err="1">
                <a:solidFill>
                  <a:schemeClr val="tx1"/>
                </a:solidFill>
              </a:rPr>
              <a:t>reparto</a:t>
            </a:r>
            <a:r>
              <a:rPr lang="en-US" sz="2400" b="1">
                <a:solidFill>
                  <a:schemeClr val="tx1"/>
                </a:solidFill>
              </a:rPr>
              <a:t> </a:t>
            </a:r>
            <a:r>
              <a:rPr lang="en-US" sz="2400" b="1" err="1">
                <a:solidFill>
                  <a:schemeClr val="tx1"/>
                </a:solidFill>
              </a:rPr>
              <a:t>los</a:t>
            </a:r>
            <a:r>
              <a:rPr lang="en-US" sz="2400" b="1">
                <a:solidFill>
                  <a:schemeClr val="tx1"/>
                </a:solidFill>
              </a:rPr>
              <a:t> </a:t>
            </a:r>
            <a:r>
              <a:rPr lang="en-US" sz="2400" b="1" err="1">
                <a:solidFill>
                  <a:schemeClr val="tx1"/>
                </a:solidFill>
              </a:rPr>
              <a:t>libros</a:t>
            </a:r>
            <a:r>
              <a:rPr lang="en-US" sz="2400" b="1">
                <a:solidFill>
                  <a:schemeClr val="tx1"/>
                </a:solidFill>
              </a:rPr>
              <a:t>.</a:t>
            </a:r>
            <a:endParaRPr lang="en-GB" sz="2400" b="1">
              <a:solidFill>
                <a:schemeClr val="tx1"/>
              </a:solidFill>
            </a:endParaRPr>
          </a:p>
        </p:txBody>
      </p:sp>
      <p:sp>
        <p:nvSpPr>
          <p:cNvPr id="90" name="Rounded Rectangular Callout 89"/>
          <p:cNvSpPr/>
          <p:nvPr/>
        </p:nvSpPr>
        <p:spPr>
          <a:xfrm>
            <a:off x="1464245" y="3862599"/>
            <a:ext cx="2703637" cy="2249349"/>
          </a:xfrm>
          <a:prstGeom prst="wedgeRoundRectCallout">
            <a:avLst>
              <a:gd name="adj1" fmla="val -67713"/>
              <a:gd name="adj2" fmla="val 29298"/>
              <a:gd name="adj3" fmla="val 16667"/>
            </a:avLst>
          </a:prstGeom>
          <a:solidFill>
            <a:schemeClr val="accent2">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 </a:t>
            </a:r>
            <a:r>
              <a:rPr lang="en-GB" sz="2400" b="1" err="1">
                <a:solidFill>
                  <a:schemeClr val="tx1"/>
                </a:solidFill>
              </a:rPr>
              <a:t>escribí</a:t>
            </a:r>
            <a:r>
              <a:rPr lang="en-GB" sz="2400" b="1">
                <a:solidFill>
                  <a:schemeClr val="tx1"/>
                </a:solidFill>
              </a:rPr>
              <a:t> </a:t>
            </a:r>
            <a:r>
              <a:rPr lang="en-GB" sz="2400" b="1" err="1">
                <a:solidFill>
                  <a:schemeClr val="tx1"/>
                </a:solidFill>
              </a:rPr>
              <a:t>muy</a:t>
            </a:r>
            <a:r>
              <a:rPr lang="en-GB" sz="2400" b="1">
                <a:solidFill>
                  <a:schemeClr val="tx1"/>
                </a:solidFill>
              </a:rPr>
              <a:t> poco. S</a:t>
            </a:r>
            <a:r>
              <a:rPr lang="en-US" sz="2400" b="1">
                <a:solidFill>
                  <a:schemeClr val="tx1"/>
                </a:solidFill>
              </a:rPr>
              <a:t>in embargo, </a:t>
            </a:r>
            <a:r>
              <a:rPr lang="en-GB" sz="2400" b="1">
                <a:solidFill>
                  <a:schemeClr val="tx1"/>
                </a:solidFill>
              </a:rPr>
              <a:t>[…] </a:t>
            </a:r>
            <a:r>
              <a:rPr lang="en-US" sz="2400" b="1">
                <a:solidFill>
                  <a:schemeClr val="tx1"/>
                </a:solidFill>
              </a:rPr>
              <a:t>respondo a muchas </a:t>
            </a:r>
            <a:r>
              <a:rPr lang="en-US" sz="2400" b="1" err="1">
                <a:solidFill>
                  <a:schemeClr val="tx1"/>
                </a:solidFill>
              </a:rPr>
              <a:t>preguntas</a:t>
            </a:r>
            <a:r>
              <a:rPr lang="en-US" sz="2400" b="1">
                <a:solidFill>
                  <a:schemeClr val="tx1"/>
                </a:solidFill>
              </a:rPr>
              <a:t>.</a:t>
            </a:r>
            <a:endParaRPr lang="en-GB" sz="2400" b="1">
              <a:solidFill>
                <a:schemeClr val="tx1"/>
              </a:solidFill>
            </a:endParaRPr>
          </a:p>
        </p:txBody>
      </p:sp>
      <p:pic>
        <p:nvPicPr>
          <p:cNvPr id="91" name="Picture 90"/>
          <p:cNvPicPr>
            <a:picLocks noChangeAspect="1"/>
          </p:cNvPicPr>
          <p:nvPr/>
        </p:nvPicPr>
        <p:blipFill rotWithShape="1">
          <a:blip r:embed="rId3">
            <a:extLst>
              <a:ext uri="{28A0092B-C50C-407E-A947-70E740481C1C}">
                <a14:useLocalDpi xmlns:a14="http://schemas.microsoft.com/office/drawing/2010/main" val="0"/>
              </a:ext>
            </a:extLst>
          </a:blip>
          <a:srcRect t="25723" r="64532" b="35753"/>
          <a:stretch/>
        </p:blipFill>
        <p:spPr>
          <a:xfrm rot="5214391">
            <a:off x="10276" y="1675439"/>
            <a:ext cx="895172" cy="930218"/>
          </a:xfrm>
          <a:prstGeom prst="rect">
            <a:avLst/>
          </a:prstGeom>
        </p:spPr>
      </p:pic>
      <p:sp>
        <p:nvSpPr>
          <p:cNvPr id="4" name="TextBox 3"/>
          <p:cNvSpPr txBox="1"/>
          <p:nvPr/>
        </p:nvSpPr>
        <p:spPr>
          <a:xfrm>
            <a:off x="4830414" y="3858165"/>
            <a:ext cx="3009900" cy="430887"/>
          </a:xfrm>
          <a:prstGeom prst="rect">
            <a:avLst/>
          </a:prstGeom>
          <a:noFill/>
          <a:ln>
            <a:noFill/>
          </a:ln>
        </p:spPr>
        <p:txBody>
          <a:bodyPr wrap="square" rtlCol="0">
            <a:spAutoFit/>
          </a:bodyPr>
          <a:lstStyle/>
          <a:p>
            <a:r>
              <a:rPr lang="en-GB" sz="2200" b="1"/>
              <a:t>learns a lot in class</a:t>
            </a:r>
          </a:p>
        </p:txBody>
      </p:sp>
      <p:sp>
        <p:nvSpPr>
          <p:cNvPr id="92" name="TextBox 91"/>
          <p:cNvSpPr txBox="1"/>
          <p:nvPr/>
        </p:nvSpPr>
        <p:spPr>
          <a:xfrm>
            <a:off x="8342298" y="3689951"/>
            <a:ext cx="3842553" cy="769441"/>
          </a:xfrm>
          <a:prstGeom prst="rect">
            <a:avLst/>
          </a:prstGeom>
          <a:noFill/>
          <a:ln>
            <a:noFill/>
          </a:ln>
        </p:spPr>
        <p:txBody>
          <a:bodyPr wrap="square" rtlCol="0">
            <a:spAutoFit/>
          </a:bodyPr>
          <a:lstStyle/>
          <a:p>
            <a:r>
              <a:rPr lang="en-GB" sz="2200" b="1"/>
              <a:t>decided to speak with friends</a:t>
            </a:r>
          </a:p>
        </p:txBody>
      </p:sp>
      <p:sp>
        <p:nvSpPr>
          <p:cNvPr id="93" name="TextBox 92"/>
          <p:cNvSpPr txBox="1"/>
          <p:nvPr/>
        </p:nvSpPr>
        <p:spPr>
          <a:xfrm>
            <a:off x="4821166" y="4466872"/>
            <a:ext cx="3009900" cy="430887"/>
          </a:xfrm>
          <a:prstGeom prst="rect">
            <a:avLst/>
          </a:prstGeom>
          <a:noFill/>
          <a:ln>
            <a:noFill/>
          </a:ln>
        </p:spPr>
        <p:txBody>
          <a:bodyPr wrap="square" rtlCol="0">
            <a:spAutoFit/>
          </a:bodyPr>
          <a:lstStyle/>
          <a:p>
            <a:r>
              <a:rPr lang="en-GB" sz="2200" b="1"/>
              <a:t>hands out books</a:t>
            </a:r>
          </a:p>
        </p:txBody>
      </p:sp>
      <p:sp>
        <p:nvSpPr>
          <p:cNvPr id="94" name="TextBox 93"/>
          <p:cNvSpPr txBox="1"/>
          <p:nvPr/>
        </p:nvSpPr>
        <p:spPr>
          <a:xfrm>
            <a:off x="8342298" y="4432974"/>
            <a:ext cx="3009900" cy="430887"/>
          </a:xfrm>
          <a:prstGeom prst="rect">
            <a:avLst/>
          </a:prstGeom>
          <a:noFill/>
          <a:ln>
            <a:noFill/>
          </a:ln>
        </p:spPr>
        <p:txBody>
          <a:bodyPr wrap="square" rtlCol="0">
            <a:spAutoFit/>
          </a:bodyPr>
          <a:lstStyle/>
          <a:p>
            <a:r>
              <a:rPr lang="en-GB" sz="2200" b="1"/>
              <a:t>chose not to help</a:t>
            </a:r>
          </a:p>
        </p:txBody>
      </p:sp>
      <p:sp>
        <p:nvSpPr>
          <p:cNvPr id="95" name="TextBox 94"/>
          <p:cNvSpPr txBox="1"/>
          <p:nvPr/>
        </p:nvSpPr>
        <p:spPr>
          <a:xfrm>
            <a:off x="4821166" y="5079108"/>
            <a:ext cx="3009900" cy="430887"/>
          </a:xfrm>
          <a:prstGeom prst="rect">
            <a:avLst/>
          </a:prstGeom>
          <a:noFill/>
          <a:ln>
            <a:noFill/>
          </a:ln>
        </p:spPr>
        <p:txBody>
          <a:bodyPr wrap="square" rtlCol="0">
            <a:spAutoFit/>
          </a:bodyPr>
          <a:lstStyle/>
          <a:p>
            <a:r>
              <a:rPr lang="en-GB" sz="2200" b="1"/>
              <a:t>shares her answers</a:t>
            </a:r>
          </a:p>
        </p:txBody>
      </p:sp>
      <p:sp>
        <p:nvSpPr>
          <p:cNvPr id="96" name="TextBox 95"/>
          <p:cNvSpPr txBox="1"/>
          <p:nvPr/>
        </p:nvSpPr>
        <p:spPr>
          <a:xfrm>
            <a:off x="8342298" y="4956118"/>
            <a:ext cx="3877000" cy="769441"/>
          </a:xfrm>
          <a:prstGeom prst="rect">
            <a:avLst/>
          </a:prstGeom>
          <a:noFill/>
          <a:ln>
            <a:noFill/>
          </a:ln>
        </p:spPr>
        <p:txBody>
          <a:bodyPr wrap="square" rtlCol="0">
            <a:spAutoFit/>
          </a:bodyPr>
          <a:lstStyle/>
          <a:p>
            <a:r>
              <a:rPr lang="en-GB" sz="2200" b="1"/>
              <a:t>discovered that it’s better to work alone</a:t>
            </a:r>
          </a:p>
        </p:txBody>
      </p:sp>
      <p:sp>
        <p:nvSpPr>
          <p:cNvPr id="97" name="TextBox 96"/>
          <p:cNvSpPr txBox="1"/>
          <p:nvPr/>
        </p:nvSpPr>
        <p:spPr>
          <a:xfrm>
            <a:off x="4821166" y="5829805"/>
            <a:ext cx="4126473" cy="430887"/>
          </a:xfrm>
          <a:prstGeom prst="rect">
            <a:avLst/>
          </a:prstGeom>
          <a:noFill/>
          <a:ln>
            <a:noFill/>
          </a:ln>
        </p:spPr>
        <p:txBody>
          <a:bodyPr wrap="square" rtlCol="0">
            <a:spAutoFit/>
          </a:bodyPr>
          <a:lstStyle/>
          <a:p>
            <a:r>
              <a:rPr lang="en-GB" sz="2200" b="1"/>
              <a:t>replies to many questions</a:t>
            </a:r>
          </a:p>
        </p:txBody>
      </p:sp>
      <p:sp>
        <p:nvSpPr>
          <p:cNvPr id="100" name="TextBox 99"/>
          <p:cNvSpPr txBox="1"/>
          <p:nvPr/>
        </p:nvSpPr>
        <p:spPr>
          <a:xfrm>
            <a:off x="8387057" y="5811451"/>
            <a:ext cx="3009900" cy="430887"/>
          </a:xfrm>
          <a:prstGeom prst="rect">
            <a:avLst/>
          </a:prstGeom>
          <a:noFill/>
          <a:ln>
            <a:noFill/>
          </a:ln>
        </p:spPr>
        <p:txBody>
          <a:bodyPr wrap="square" rtlCol="0">
            <a:spAutoFit/>
          </a:bodyPr>
          <a:lstStyle/>
          <a:p>
            <a:r>
              <a:rPr lang="en-GB" sz="2200" b="1"/>
              <a:t>wrote very little</a:t>
            </a:r>
          </a:p>
        </p:txBody>
      </p:sp>
      <p:sp>
        <p:nvSpPr>
          <p:cNvPr id="5" name="TextBox 4"/>
          <p:cNvSpPr txBox="1"/>
          <p:nvPr/>
        </p:nvSpPr>
        <p:spPr>
          <a:xfrm>
            <a:off x="225487" y="1112246"/>
            <a:ext cx="421681" cy="406400"/>
          </a:xfrm>
          <a:prstGeom prst="rect">
            <a:avLst/>
          </a:prstGeom>
          <a:solidFill>
            <a:schemeClr val="accent3">
              <a:lumMod val="20000"/>
              <a:lumOff val="80000"/>
            </a:schemeClr>
          </a:solidFill>
          <a:ln>
            <a:solidFill>
              <a:srgbClr val="002060"/>
            </a:solidFill>
          </a:ln>
        </p:spPr>
        <p:txBody>
          <a:bodyPr wrap="square" rtlCol="0">
            <a:spAutoFit/>
          </a:bodyPr>
          <a:lstStyle/>
          <a:p>
            <a:pPr algn="ctr"/>
            <a:r>
              <a:rPr lang="en-GB" sz="2000" b="1"/>
              <a:t>1</a:t>
            </a:r>
          </a:p>
        </p:txBody>
      </p:sp>
      <p:sp>
        <p:nvSpPr>
          <p:cNvPr id="27" name="TextBox 26"/>
          <p:cNvSpPr txBox="1"/>
          <p:nvPr/>
        </p:nvSpPr>
        <p:spPr>
          <a:xfrm>
            <a:off x="4399485" y="1096299"/>
            <a:ext cx="421681" cy="406400"/>
          </a:xfrm>
          <a:prstGeom prst="rect">
            <a:avLst/>
          </a:prstGeom>
          <a:solidFill>
            <a:schemeClr val="accent3">
              <a:lumMod val="20000"/>
              <a:lumOff val="80000"/>
            </a:schemeClr>
          </a:solidFill>
          <a:ln>
            <a:solidFill>
              <a:srgbClr val="002060"/>
            </a:solidFill>
          </a:ln>
        </p:spPr>
        <p:txBody>
          <a:bodyPr wrap="square" rtlCol="0">
            <a:spAutoFit/>
          </a:bodyPr>
          <a:lstStyle/>
          <a:p>
            <a:pPr algn="ctr"/>
            <a:r>
              <a:rPr lang="en-GB" sz="2000" b="1"/>
              <a:t>2</a:t>
            </a:r>
          </a:p>
        </p:txBody>
      </p:sp>
      <p:sp>
        <p:nvSpPr>
          <p:cNvPr id="28" name="TextBox 27"/>
          <p:cNvSpPr txBox="1"/>
          <p:nvPr/>
        </p:nvSpPr>
        <p:spPr>
          <a:xfrm>
            <a:off x="8393011" y="1112568"/>
            <a:ext cx="421681" cy="406400"/>
          </a:xfrm>
          <a:prstGeom prst="rect">
            <a:avLst/>
          </a:prstGeom>
          <a:solidFill>
            <a:schemeClr val="accent3">
              <a:lumMod val="20000"/>
              <a:lumOff val="80000"/>
            </a:schemeClr>
          </a:solidFill>
          <a:ln>
            <a:solidFill>
              <a:srgbClr val="002060"/>
            </a:solidFill>
          </a:ln>
        </p:spPr>
        <p:txBody>
          <a:bodyPr wrap="square" rtlCol="0">
            <a:spAutoFit/>
          </a:bodyPr>
          <a:lstStyle/>
          <a:p>
            <a:pPr algn="ctr"/>
            <a:r>
              <a:rPr lang="en-GB" sz="2000" b="1"/>
              <a:t>3</a:t>
            </a:r>
          </a:p>
        </p:txBody>
      </p:sp>
      <p:sp>
        <p:nvSpPr>
          <p:cNvPr id="29" name="TextBox 28"/>
          <p:cNvSpPr txBox="1"/>
          <p:nvPr/>
        </p:nvSpPr>
        <p:spPr>
          <a:xfrm>
            <a:off x="258488" y="3706517"/>
            <a:ext cx="421681" cy="406400"/>
          </a:xfrm>
          <a:prstGeom prst="rect">
            <a:avLst/>
          </a:prstGeom>
          <a:solidFill>
            <a:schemeClr val="accent3">
              <a:lumMod val="20000"/>
              <a:lumOff val="80000"/>
            </a:schemeClr>
          </a:solidFill>
          <a:ln>
            <a:solidFill>
              <a:srgbClr val="002060"/>
            </a:solidFill>
          </a:ln>
        </p:spPr>
        <p:txBody>
          <a:bodyPr wrap="square" rtlCol="0">
            <a:spAutoFit/>
          </a:bodyPr>
          <a:lstStyle/>
          <a:p>
            <a:pPr algn="ctr"/>
            <a:r>
              <a:rPr lang="en-GB" sz="2000" b="1"/>
              <a:t>4</a:t>
            </a:r>
          </a:p>
        </p:txBody>
      </p:sp>
    </p:spTree>
    <p:extLst>
      <p:ext uri="{BB962C8B-B14F-4D97-AF65-F5344CB8AC3E}">
        <p14:creationId xmlns:p14="http://schemas.microsoft.com/office/powerpoint/2010/main" val="53460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2" grpId="0"/>
      <p:bldP spid="93" grpId="0"/>
      <p:bldP spid="94" grpId="0"/>
      <p:bldP spid="95" grpId="0"/>
      <p:bldP spid="96" grpId="0"/>
      <p:bldP spid="97" grpId="0"/>
      <p:bldP spid="100"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4435</Words>
  <Application>Microsoft Office PowerPoint</Application>
  <PresentationFormat>Widescreen</PresentationFormat>
  <Paragraphs>699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vt:lpstr>
      <vt:lpstr>Calibri</vt:lpstr>
      <vt:lpstr>Century Gothic</vt:lpstr>
      <vt:lpstr>Tw Cen MT</vt:lpstr>
      <vt:lpstr>NCELP_German_2022</vt:lpstr>
      <vt:lpstr>PowerPoint Presentation</vt:lpstr>
      <vt:lpstr>Vocabulario</vt:lpstr>
      <vt:lpstr>Vocabulario</vt:lpstr>
      <vt:lpstr>Saying what I do and I did -er/-ir verbs in present &amp; past (preterite)</vt:lpstr>
      <vt:lpstr>elijo</vt:lpstr>
      <vt:lpstr>elijo</vt:lpstr>
      <vt:lpstr>elijo</vt:lpstr>
      <vt:lpstr>elegí</vt:lpstr>
      <vt:lpstr>leer</vt:lpstr>
      <vt:lpstr>Fonética</vt:lpstr>
      <vt:lpstr>İEn clase!</vt:lpstr>
      <vt:lpstr>¿Quién es?</vt:lpstr>
      <vt:lpstr>¿Quién es?</vt:lpstr>
      <vt:lpstr>¿Quién es?</vt:lpstr>
      <vt:lpstr>PowerPoint Presentation</vt:lpstr>
      <vt:lpstr>Fonética</vt:lpstr>
      <vt:lpstr>escuchar</vt:lpstr>
      <vt:lpstr>Saying what I do and I did -er/-ir verbs in present &amp; past (preterite)</vt:lpstr>
      <vt:lpstr>Prenominal adjectives</vt:lpstr>
      <vt:lpstr>Prenominal adjectives</vt:lpstr>
      <vt:lpstr>Prenominal adjectives</vt:lpstr>
      <vt:lpstr>leer</vt:lpstr>
      <vt:lpstr>En clase</vt:lpstr>
      <vt:lpstr>İA escribir!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dc:creator>
  <cp:lastModifiedBy>Rachel Hawkes</cp:lastModifiedBy>
  <cp:revision>3</cp:revision>
  <dcterms:created xsi:type="dcterms:W3CDTF">2023-10-20T17:19:57Z</dcterms:created>
  <dcterms:modified xsi:type="dcterms:W3CDTF">2023-11-17T14:28:08Z</dcterms:modified>
</cp:coreProperties>
</file>