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66" r:id="rId2"/>
    <p:sldId id="452" r:id="rId3"/>
    <p:sldId id="887" r:id="rId4"/>
    <p:sldId id="453" r:id="rId5"/>
    <p:sldId id="889" r:id="rId6"/>
    <p:sldId id="454" r:id="rId7"/>
    <p:sldId id="890" r:id="rId8"/>
    <p:sldId id="891" r:id="rId9"/>
    <p:sldId id="848" r:id="rId10"/>
    <p:sldId id="849" r:id="rId11"/>
    <p:sldId id="894" r:id="rId12"/>
    <p:sldId id="895" r:id="rId13"/>
    <p:sldId id="900" r:id="rId14"/>
    <p:sldId id="901" r:id="rId15"/>
    <p:sldId id="902" r:id="rId16"/>
    <p:sldId id="903" r:id="rId17"/>
    <p:sldId id="904" r:id="rId18"/>
    <p:sldId id="905" r:id="rId19"/>
    <p:sldId id="383" r:id="rId20"/>
    <p:sldId id="812" r:id="rId21"/>
    <p:sldId id="346" r:id="rId22"/>
    <p:sldId id="892" r:id="rId23"/>
    <p:sldId id="893" r:id="rId24"/>
    <p:sldId id="896" r:id="rId25"/>
    <p:sldId id="898" r:id="rId26"/>
    <p:sldId id="89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5F00"/>
    <a:srgbClr val="FEF4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89" autoAdjust="0"/>
    <p:restoredTop sz="88568" autoAdjust="0"/>
  </p:normalViewPr>
  <p:slideViewPr>
    <p:cSldViewPr snapToGrid="0">
      <p:cViewPr>
        <p:scale>
          <a:sx n="76" d="100"/>
          <a:sy n="76" d="100"/>
        </p:scale>
        <p:origin x="355" y="-14"/>
      </p:cViewPr>
      <p:guideLst/>
    </p:cSldViewPr>
  </p:slideViewPr>
  <p:notesTextViewPr>
    <p:cViewPr>
      <p:scale>
        <a:sx n="1" d="1"/>
        <a:sy n="1" d="1"/>
      </p:scale>
      <p:origin x="0" y="0"/>
    </p:cViewPr>
  </p:notesTextViewPr>
  <p:sorterViewPr>
    <p:cViewPr>
      <p:scale>
        <a:sx n="100" d="100"/>
        <a:sy n="100" d="100"/>
      </p:scale>
      <p:origin x="0" y="-4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95B71-9844-487E-8369-5ABDFF94BE01}" type="datetimeFigureOut">
              <a:rPr lang="en-GB" smtClean="0"/>
              <a:t>28/08/2023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680D53-9782-4E54-AE2E-AB9A044D3637}" type="slidenum">
              <a:rPr lang="en-GB" smtClean="0"/>
              <a:t>‹#›</a:t>
            </a:fld>
            <a:endParaRPr lang="en-GB"/>
          </a:p>
        </p:txBody>
      </p:sp>
    </p:spTree>
    <p:extLst>
      <p:ext uri="{BB962C8B-B14F-4D97-AF65-F5344CB8AC3E}">
        <p14:creationId xmlns:p14="http://schemas.microsoft.com/office/powerpoint/2010/main" val="130499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clipart-library.com/search2/?q=italy#gsc.tab=1&amp;gsc.q=italy&amp;gsc.page=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FF0000"/>
                </a:solidFill>
              </a:rPr>
              <a:t>Note: all words in this week of the SOW appear on all three GCSE wordlists, with the following exceptions: </a:t>
            </a:r>
            <a:br>
              <a:rPr lang="en-GB" b="1" dirty="0">
                <a:solidFill>
                  <a:srgbClr val="FF0000"/>
                </a:solidFill>
              </a:rPr>
            </a:br>
            <a:r>
              <a:rPr lang="en-GB" b="1" u="sng" dirty="0" err="1">
                <a:solidFill>
                  <a:srgbClr val="FF0000"/>
                </a:solidFill>
              </a:rPr>
              <a:t>costo</a:t>
            </a:r>
            <a:r>
              <a:rPr lang="en-GB" b="0" u="none" dirty="0">
                <a:solidFill>
                  <a:srgbClr val="FF0000"/>
                </a:solidFill>
              </a:rPr>
              <a:t> is only on AQA; </a:t>
            </a:r>
            <a:r>
              <a:rPr lang="en-GB" b="1" u="sng" dirty="0" err="1">
                <a:solidFill>
                  <a:srgbClr val="FF0000"/>
                </a:solidFill>
              </a:rPr>
              <a:t>dividir</a:t>
            </a:r>
            <a:r>
              <a:rPr lang="en-GB" b="1" u="none" dirty="0">
                <a:solidFill>
                  <a:srgbClr val="FF0000"/>
                </a:solidFill>
              </a:rPr>
              <a:t> </a:t>
            </a:r>
            <a:r>
              <a:rPr lang="en-GB" b="0" u="none" dirty="0">
                <a:solidFill>
                  <a:srgbClr val="FF0000"/>
                </a:solidFill>
              </a:rPr>
              <a:t>and </a:t>
            </a:r>
            <a:r>
              <a:rPr lang="en-GB" b="1" u="sng" dirty="0" err="1">
                <a:solidFill>
                  <a:srgbClr val="FF0000"/>
                </a:solidFill>
              </a:rPr>
              <a:t>repartir</a:t>
            </a:r>
            <a:r>
              <a:rPr lang="en-GB" b="1" u="none" dirty="0">
                <a:solidFill>
                  <a:srgbClr val="FF0000"/>
                </a:solidFill>
              </a:rPr>
              <a:t> </a:t>
            </a:r>
            <a:r>
              <a:rPr lang="en-GB" b="0" u="none" dirty="0">
                <a:solidFill>
                  <a:srgbClr val="FF0000"/>
                </a:solidFill>
              </a:rPr>
              <a:t>are not on AQA or Edexcel. In addition, Edexcel list doesn’t have </a:t>
            </a:r>
            <a:r>
              <a:rPr lang="en-GB" b="1" u="sng" dirty="0" err="1">
                <a:solidFill>
                  <a:srgbClr val="FF0000"/>
                </a:solidFill>
              </a:rPr>
              <a:t>cubrir</a:t>
            </a:r>
            <a:r>
              <a:rPr lang="en-GB" b="1" u="none" dirty="0">
                <a:solidFill>
                  <a:srgbClr val="FF0000"/>
                </a:solidFill>
              </a:rPr>
              <a:t> </a:t>
            </a:r>
            <a:r>
              <a:rPr lang="en-GB" b="0" u="none" dirty="0">
                <a:solidFill>
                  <a:srgbClr val="FF0000"/>
                </a:solidFill>
              </a:rPr>
              <a:t>or </a:t>
            </a:r>
            <a:r>
              <a:rPr lang="en-GB" b="1" u="sng" dirty="0" err="1">
                <a:solidFill>
                  <a:srgbClr val="FF0000"/>
                </a:solidFill>
              </a:rPr>
              <a:t>periodista</a:t>
            </a:r>
            <a:r>
              <a:rPr lang="en-GB" b="1" u="none" dirty="0">
                <a:solidFill>
                  <a:srgbClr val="FF0000"/>
                </a:solidFill>
              </a:rPr>
              <a:t>.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of </a:t>
            </a:r>
            <a:r>
              <a:rPr lang="en-US" sz="1200" b="0" kern="1200" dirty="0">
                <a:solidFill>
                  <a:schemeClr val="tx1"/>
                </a:solidFill>
                <a:effectLst/>
                <a:latin typeface="+mn-lt"/>
                <a:ea typeface="+mn-ea"/>
                <a:cs typeface="+mn-cs"/>
              </a:rPr>
              <a:t>present tense </a:t>
            </a:r>
            <a:r>
              <a:rPr lang="en-GB" sz="120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ir</a:t>
            </a:r>
            <a:r>
              <a:rPr lang="en-US" sz="1200" b="0" kern="1200" dirty="0">
                <a:solidFill>
                  <a:schemeClr val="tx1"/>
                </a:solidFill>
                <a:effectLst/>
                <a:latin typeface="+mn-lt"/>
                <a:ea typeface="+mn-ea"/>
                <a:cs typeface="+mn-cs"/>
              </a:rPr>
              <a:t> verbs: 1st person plural (-</a:t>
            </a:r>
            <a:r>
              <a:rPr lang="en-US" sz="1200" b="0" kern="1200" dirty="0" err="1">
                <a:solidFill>
                  <a:schemeClr val="tx1"/>
                </a:solidFill>
                <a:effectLst/>
                <a:latin typeface="+mn-lt"/>
                <a:ea typeface="+mn-ea"/>
                <a:cs typeface="+mn-cs"/>
              </a:rPr>
              <a:t>imos</a:t>
            </a:r>
            <a:r>
              <a:rPr lang="en-US"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Consolidation of present tense –er/–</a:t>
            </a:r>
            <a:r>
              <a:rPr lang="en-GB" sz="1200" kern="1200" dirty="0" err="1">
                <a:solidFill>
                  <a:schemeClr val="tx1"/>
                </a:solidFill>
                <a:effectLst/>
                <a:latin typeface="+mn-lt"/>
                <a:ea typeface="+mn-ea"/>
                <a:cs typeface="+mn-cs"/>
              </a:rPr>
              <a:t>ir</a:t>
            </a:r>
            <a:r>
              <a:rPr lang="en-GB" sz="1200" kern="1200" baseline="0" dirty="0">
                <a:solidFill>
                  <a:schemeClr val="tx1"/>
                </a:solidFill>
                <a:effectLst/>
                <a:latin typeface="+mn-lt"/>
                <a:ea typeface="+mn-ea"/>
                <a:cs typeface="+mn-cs"/>
              </a:rPr>
              <a:t> verbs: 3rd person plural (-</a:t>
            </a:r>
            <a:r>
              <a:rPr lang="en-GB" sz="1200" kern="1200" baseline="0" dirty="0" err="1">
                <a:solidFill>
                  <a:schemeClr val="tx1"/>
                </a:solidFill>
                <a:effectLst/>
                <a:latin typeface="+mn-lt"/>
                <a:ea typeface="+mn-ea"/>
                <a:cs typeface="+mn-cs"/>
              </a:rPr>
              <a:t>en</a:t>
            </a:r>
            <a:r>
              <a:rPr lang="en-GB" sz="1200" kern="1200" baseline="0" dirty="0">
                <a:solidFill>
                  <a:schemeClr val="tx1"/>
                </a:solidFill>
                <a:effectLst/>
                <a:latin typeface="+mn-lt"/>
                <a:ea typeface="+mn-ea"/>
                <a:cs typeface="+mn-cs"/>
              </a:rPr>
              <a:t>)</a:t>
            </a:r>
            <a:endParaRPr lang="es-GB" sz="1200" kern="1200" dirty="0">
              <a:solidFill>
                <a:schemeClr val="tx1"/>
              </a:solidFill>
              <a:effectLst/>
              <a:latin typeface="+mn-lt"/>
              <a:ea typeface="+mn-ea"/>
              <a:cs typeface="+mn-cs"/>
            </a:endParaRPr>
          </a:p>
          <a:p>
            <a:r>
              <a:rPr lang="en-GB" b="0" u="none" dirty="0"/>
              <a:t>Consolidation of penultimate</a:t>
            </a:r>
            <a:r>
              <a:rPr lang="en-GB" b="0" u="none" baseline="0" dirty="0"/>
              <a:t> syllable stress</a:t>
            </a:r>
            <a:endParaRPr lang="en-GB" b="0" u="none" dirty="0"/>
          </a:p>
          <a:p>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a:t>
            </a:r>
            <a:r>
              <a:rPr lang="es-419" sz="1200" kern="1200" dirty="0">
                <a:solidFill>
                  <a:schemeClr val="tx1"/>
                </a:solidFill>
                <a:effectLst/>
                <a:latin typeface="+mn-lt"/>
                <a:ea typeface="+mn-ea"/>
                <a:cs typeface="+mn-cs"/>
              </a:rPr>
              <a:t>permitir [218]; decidir [368]; dividir [1385]; cubrir [611]; repartir [2161]; fiesta [796]; canción [982]; bebida [2787]; costo [1707]; juego [409]; incluso [336]; fuerte² [435]</a:t>
            </a:r>
          </a:p>
          <a:p>
            <a:r>
              <a:rPr lang="es-CO" sz="1200" b="1" kern="1200" dirty="0">
                <a:solidFill>
                  <a:schemeClr val="tx1"/>
                </a:solidFill>
                <a:effectLst/>
                <a:latin typeface="+mn-lt"/>
                <a:ea typeface="+mn-ea"/>
                <a:cs typeface="+mn-cs"/>
              </a:rPr>
              <a:t>8.1.1.4 (revisit): </a:t>
            </a:r>
            <a:r>
              <a:rPr lang="es-419" sz="1200" kern="1200" dirty="0">
                <a:solidFill>
                  <a:schemeClr val="tx1"/>
                </a:solidFill>
                <a:effectLst/>
                <a:latin typeface="+mn-lt"/>
                <a:ea typeface="+mn-ea"/>
                <a:cs typeface="+mn-cs"/>
              </a:rPr>
              <a:t>vender [528]; entender [229]; creer (en) [83]; esconder [1130]; poner [91]; noticia [859]; periodista [1235]; entrevista [1653]; página [598]; sobre¹ [62]; que [3]; realidad [260]; sociedad [353]</a:t>
            </a:r>
            <a:r>
              <a:rPr lang="es-GB" dirty="0">
                <a:effectLst/>
              </a:rPr>
              <a:t> </a:t>
            </a:r>
          </a:p>
          <a:p>
            <a:r>
              <a:rPr lang="es-419" sz="1200" b="1" kern="1200" dirty="0">
                <a:solidFill>
                  <a:schemeClr val="tx1"/>
                </a:solidFill>
                <a:effectLst/>
                <a:latin typeface="+mn-lt"/>
                <a:ea typeface="+mn-ea"/>
                <a:cs typeface="+mn-cs"/>
              </a:rPr>
              <a:t>7.3.2.5</a:t>
            </a:r>
            <a:r>
              <a:rPr lang="es-ES" sz="1200" b="1" kern="1200" dirty="0">
                <a:solidFill>
                  <a:schemeClr val="tx1"/>
                </a:solidFill>
                <a:effectLst/>
                <a:latin typeface="+mn-lt"/>
                <a:ea typeface="+mn-ea"/>
                <a:cs typeface="+mn-cs"/>
              </a:rPr>
              <a:t> (revisit):</a:t>
            </a:r>
            <a:r>
              <a:rPr lang="es-ES"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vamos [ir-33]; marzo [1231]; abril [1064]; porque [40];  por qué [qué-50]; mañana² [215]; divertido [2446]; visitar [792]; descubrir [414]; parte¹ [92]; extranjero¹ [765]; mundo [123]</a:t>
            </a:r>
          </a:p>
          <a:p>
            <a:endParaRPr lang="en-GB" dirty="0"/>
          </a:p>
          <a:p>
            <a:r>
              <a:rPr lang="en-GB" sz="1200" b="0" i="0" kern="1200" dirty="0">
                <a:solidFill>
                  <a:schemeClr val="tx1"/>
                </a:solidFill>
                <a:effectLst/>
                <a:latin typeface="+mn-lt"/>
                <a:ea typeface="+mn-ea"/>
                <a:cs typeface="+mn-cs"/>
              </a:rPr>
              <a:t>The frequency rankings for words that occur in this </a:t>
            </a:r>
            <a:r>
              <a:rPr lang="en-GB" sz="1200" b="0" i="0" kern="1200" dirty="0" err="1">
                <a:solidFill>
                  <a:schemeClr val="tx1"/>
                </a:solidFill>
                <a:effectLst/>
                <a:latin typeface="+mn-lt"/>
                <a:ea typeface="+mn-ea"/>
                <a:cs typeface="+mn-cs"/>
              </a:rPr>
              <a:t>powerpoint</a:t>
            </a:r>
            <a:r>
              <a:rPr lang="en-GB" sz="1200" b="0" i="0" kern="1200" dirty="0">
                <a:solidFill>
                  <a:schemeClr val="tx1"/>
                </a:solidFill>
                <a:effectLst/>
                <a:latin typeface="+mn-lt"/>
                <a:ea typeface="+mn-ea"/>
                <a:cs typeface="+mn-cs"/>
              </a:rPr>
              <a:t> which have been</a:t>
            </a:r>
            <a:r>
              <a:rPr lang="en-GB" sz="1200" b="0" i="1" kern="1200" dirty="0">
                <a:solidFill>
                  <a:schemeClr val="tx1"/>
                </a:solidFill>
                <a:effectLst/>
                <a:latin typeface="+mn-lt"/>
                <a:ea typeface="+mn-ea"/>
                <a:cs typeface="+mn-cs"/>
              </a:rPr>
              <a:t> previously</a:t>
            </a:r>
            <a:r>
              <a:rPr lang="en-GB" sz="1200" b="0" i="0"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GB" sz="1200" b="0" i="0" kern="1200" dirty="0">
                <a:solidFill>
                  <a:schemeClr val="tx1"/>
                </a:solidFill>
                <a:effectLst/>
                <a:latin typeface="+mn-lt"/>
                <a:ea typeface="+mn-ea"/>
                <a:cs typeface="+mn-cs"/>
              </a:rPr>
              <a:t>For any </a:t>
            </a:r>
            <a:r>
              <a:rPr lang="en-GB" sz="1200" b="0" i="1" kern="1200" dirty="0">
                <a:solidFill>
                  <a:schemeClr val="tx1"/>
                </a:solidFill>
                <a:effectLst/>
                <a:latin typeface="+mn-lt"/>
                <a:ea typeface="+mn-ea"/>
                <a:cs typeface="+mn-cs"/>
              </a:rPr>
              <a:t>other </a:t>
            </a:r>
            <a:r>
              <a:rPr lang="en-GB" sz="1200" b="0" i="0" kern="1200" dirty="0">
                <a:solidFill>
                  <a:schemeClr val="tx1"/>
                </a:solidFill>
                <a:effectLst/>
                <a:latin typeface="+mn-lt"/>
                <a:ea typeface="+mn-ea"/>
                <a:cs typeface="+mn-cs"/>
              </a:rPr>
              <a:t>words that occur incidentally in this </a:t>
            </a:r>
            <a:r>
              <a:rPr lang="en-GB" sz="1200" b="0" i="0" kern="1200" dirty="0" err="1">
                <a:solidFill>
                  <a:schemeClr val="tx1"/>
                </a:solidFill>
                <a:effectLst/>
                <a:latin typeface="+mn-lt"/>
                <a:ea typeface="+mn-ea"/>
                <a:cs typeface="+mn-cs"/>
              </a:rPr>
              <a:t>powerpoint</a:t>
            </a:r>
            <a:r>
              <a:rPr lang="en-GB" sz="1200" b="0" i="0" kern="1200" dirty="0">
                <a:solidFill>
                  <a:schemeClr val="tx1"/>
                </a:solidFill>
                <a:effectLst/>
                <a:latin typeface="+mn-lt"/>
                <a:ea typeface="+mn-ea"/>
                <a:cs typeface="+mn-cs"/>
              </a:rPr>
              <a:t>, frequency rankings will be provided in the notes field wherever possible.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Timing: </a:t>
            </a:r>
            <a:r>
              <a:rPr lang="en-GB" sz="1200" b="0" dirty="0">
                <a:solidFill>
                  <a:srgbClr val="1F4E79"/>
                </a:solidFill>
                <a:effectLst/>
                <a:latin typeface="Century Gothic" panose="020B0502020202020204" pitchFamily="34" charset="0"/>
                <a:ea typeface="DengXian" panose="02010600030101010101" pitchFamily="2" charset="-122"/>
              </a:rPr>
              <a:t>5 -10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Aim: </a:t>
            </a:r>
            <a:r>
              <a:rPr lang="en-GB" sz="1200" b="0" dirty="0">
                <a:solidFill>
                  <a:srgbClr val="1F4E79"/>
                </a:solidFill>
                <a:effectLst/>
                <a:latin typeface="Century Gothic" panose="020B0502020202020204" pitchFamily="34" charset="0"/>
                <a:ea typeface="DengXian" panose="02010600030101010101" pitchFamily="2" charset="-122"/>
              </a:rPr>
              <a:t>to practise written production of new and revisited language and grammar from this and previous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Teacher clicks to bring up prompt 1.</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Students write the sentence in Spanish.</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Teacher clicks to provide feedback.</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Continue with items 2-5.</a:t>
            </a:r>
          </a:p>
          <a:p>
            <a:endParaRPr lang="en-GB" dirty="0"/>
          </a:p>
          <a:p>
            <a:r>
              <a:rPr lang="en-GB" b="1" dirty="0"/>
              <a:t>Notes</a:t>
            </a:r>
            <a:r>
              <a:rPr lang="en-GB" dirty="0"/>
              <a:t>:</a:t>
            </a:r>
          </a:p>
          <a:p>
            <a:r>
              <a:rPr lang="en-GB" dirty="0"/>
              <a:t>1) If there is more time, students can continue the activity in pairs OR the teacher can continue to give prompts for further sentences.</a:t>
            </a:r>
            <a:br>
              <a:rPr lang="en-GB" dirty="0"/>
            </a:br>
            <a:r>
              <a:rPr lang="en-GB" dirty="0"/>
              <a:t>2) If more support is needed, students could use the Knowledge Organiser or their Language Guide, but encourage most students to work from memory.  Tell them it is not a test and they will learn more by trying to remember the words, than by copying them across from a written source.</a:t>
            </a:r>
            <a:br>
              <a:rPr lang="en-GB" dirty="0"/>
            </a:br>
            <a:r>
              <a:rPr lang="en-GB" dirty="0"/>
              <a:t>3) This activity could also be completed as a speaking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45785-2378-424C-B98F-5A55545C10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623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FF0000"/>
                </a:solidFill>
              </a:rPr>
              <a:t>Note: all words in this week of the SOW appear on all three GCSE wordlists, with the following exceptions: </a:t>
            </a:r>
            <a:br>
              <a:rPr lang="en-GB" b="1" dirty="0">
                <a:solidFill>
                  <a:srgbClr val="FF0000"/>
                </a:solidFill>
              </a:rPr>
            </a:br>
            <a:r>
              <a:rPr lang="en-GB" b="1" u="sng" dirty="0" err="1">
                <a:solidFill>
                  <a:srgbClr val="FF0000"/>
                </a:solidFill>
              </a:rPr>
              <a:t>costo</a:t>
            </a:r>
            <a:r>
              <a:rPr lang="en-GB" b="0" u="none" dirty="0">
                <a:solidFill>
                  <a:srgbClr val="FF0000"/>
                </a:solidFill>
              </a:rPr>
              <a:t> is only on AQA; </a:t>
            </a:r>
            <a:r>
              <a:rPr lang="en-GB" b="1" u="sng" dirty="0" err="1">
                <a:solidFill>
                  <a:srgbClr val="FF0000"/>
                </a:solidFill>
              </a:rPr>
              <a:t>dividir</a:t>
            </a:r>
            <a:r>
              <a:rPr lang="en-GB" b="1" u="none" dirty="0">
                <a:solidFill>
                  <a:srgbClr val="FF0000"/>
                </a:solidFill>
              </a:rPr>
              <a:t> </a:t>
            </a:r>
            <a:r>
              <a:rPr lang="en-GB" b="0" u="none" dirty="0">
                <a:solidFill>
                  <a:srgbClr val="FF0000"/>
                </a:solidFill>
              </a:rPr>
              <a:t>and </a:t>
            </a:r>
            <a:r>
              <a:rPr lang="en-GB" b="1" u="sng" dirty="0" err="1">
                <a:solidFill>
                  <a:srgbClr val="FF0000"/>
                </a:solidFill>
              </a:rPr>
              <a:t>repartir</a:t>
            </a:r>
            <a:r>
              <a:rPr lang="en-GB" b="1" u="none" dirty="0">
                <a:solidFill>
                  <a:srgbClr val="FF0000"/>
                </a:solidFill>
              </a:rPr>
              <a:t> </a:t>
            </a:r>
            <a:r>
              <a:rPr lang="en-GB" b="0" u="none" dirty="0">
                <a:solidFill>
                  <a:srgbClr val="FF0000"/>
                </a:solidFill>
              </a:rPr>
              <a:t>are not on AQA or Edexcel. In addition, Edexcel list doesn’t have </a:t>
            </a:r>
            <a:r>
              <a:rPr lang="en-GB" b="1" u="sng" dirty="0" err="1">
                <a:solidFill>
                  <a:srgbClr val="FF0000"/>
                </a:solidFill>
              </a:rPr>
              <a:t>cubrir</a:t>
            </a:r>
            <a:r>
              <a:rPr lang="en-GB" b="1" u="none" dirty="0">
                <a:solidFill>
                  <a:srgbClr val="FF0000"/>
                </a:solidFill>
              </a:rPr>
              <a:t> </a:t>
            </a:r>
            <a:r>
              <a:rPr lang="en-GB" b="0" u="none" dirty="0">
                <a:solidFill>
                  <a:srgbClr val="FF0000"/>
                </a:solidFill>
              </a:rPr>
              <a:t>or </a:t>
            </a:r>
            <a:r>
              <a:rPr lang="en-GB" b="1" u="sng" dirty="0" err="1">
                <a:solidFill>
                  <a:srgbClr val="FF0000"/>
                </a:solidFill>
              </a:rPr>
              <a:t>periodista</a:t>
            </a:r>
            <a:r>
              <a:rPr lang="en-GB" b="1" u="none" dirty="0">
                <a:solidFill>
                  <a:srgbClr val="FF0000"/>
                </a:solidFill>
              </a:rPr>
              <a:t>.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of </a:t>
            </a:r>
            <a:r>
              <a:rPr lang="en-US" sz="1200" b="0" kern="1200" dirty="0">
                <a:solidFill>
                  <a:schemeClr val="tx1"/>
                </a:solidFill>
                <a:effectLst/>
                <a:latin typeface="+mn-lt"/>
                <a:ea typeface="+mn-ea"/>
                <a:cs typeface="+mn-cs"/>
              </a:rPr>
              <a:t>present tense </a:t>
            </a:r>
            <a:r>
              <a:rPr lang="en-GB" sz="120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ir</a:t>
            </a:r>
            <a:r>
              <a:rPr lang="en-US" sz="1200" b="0" kern="1200" dirty="0">
                <a:solidFill>
                  <a:schemeClr val="tx1"/>
                </a:solidFill>
                <a:effectLst/>
                <a:latin typeface="+mn-lt"/>
                <a:ea typeface="+mn-ea"/>
                <a:cs typeface="+mn-cs"/>
              </a:rPr>
              <a:t> verbs: 1st person plural (-</a:t>
            </a:r>
            <a:r>
              <a:rPr lang="en-US" sz="1200" b="0" kern="1200" dirty="0" err="1">
                <a:solidFill>
                  <a:schemeClr val="tx1"/>
                </a:solidFill>
                <a:effectLst/>
                <a:latin typeface="+mn-lt"/>
                <a:ea typeface="+mn-ea"/>
                <a:cs typeface="+mn-cs"/>
              </a:rPr>
              <a:t>imos</a:t>
            </a:r>
            <a:r>
              <a:rPr lang="en-US"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Consolidation of present tense –er/–</a:t>
            </a:r>
            <a:r>
              <a:rPr lang="en-GB" sz="1200" kern="1200" dirty="0" err="1">
                <a:solidFill>
                  <a:schemeClr val="tx1"/>
                </a:solidFill>
                <a:effectLst/>
                <a:latin typeface="+mn-lt"/>
                <a:ea typeface="+mn-ea"/>
                <a:cs typeface="+mn-cs"/>
              </a:rPr>
              <a:t>ir</a:t>
            </a:r>
            <a:r>
              <a:rPr lang="en-GB" sz="1200" kern="1200" baseline="0" dirty="0">
                <a:solidFill>
                  <a:schemeClr val="tx1"/>
                </a:solidFill>
                <a:effectLst/>
                <a:latin typeface="+mn-lt"/>
                <a:ea typeface="+mn-ea"/>
                <a:cs typeface="+mn-cs"/>
              </a:rPr>
              <a:t> verbs: 3rd person plural (-</a:t>
            </a:r>
            <a:r>
              <a:rPr lang="en-GB" sz="1200" kern="1200" baseline="0" dirty="0" err="1">
                <a:solidFill>
                  <a:schemeClr val="tx1"/>
                </a:solidFill>
                <a:effectLst/>
                <a:latin typeface="+mn-lt"/>
                <a:ea typeface="+mn-ea"/>
                <a:cs typeface="+mn-cs"/>
              </a:rPr>
              <a:t>en</a:t>
            </a:r>
            <a:r>
              <a:rPr lang="en-GB" sz="1200" kern="1200" baseline="0" dirty="0">
                <a:solidFill>
                  <a:schemeClr val="tx1"/>
                </a:solidFill>
                <a:effectLst/>
                <a:latin typeface="+mn-lt"/>
                <a:ea typeface="+mn-ea"/>
                <a:cs typeface="+mn-cs"/>
              </a:rPr>
              <a:t>)</a:t>
            </a:r>
            <a:endParaRPr lang="es-GB" sz="1200" kern="1200" dirty="0">
              <a:solidFill>
                <a:schemeClr val="tx1"/>
              </a:solidFill>
              <a:effectLst/>
              <a:latin typeface="+mn-lt"/>
              <a:ea typeface="+mn-ea"/>
              <a:cs typeface="+mn-cs"/>
            </a:endParaRPr>
          </a:p>
          <a:p>
            <a:r>
              <a:rPr lang="en-GB" b="0" u="none" dirty="0"/>
              <a:t>Consolidation of penultimate</a:t>
            </a:r>
            <a:r>
              <a:rPr lang="en-GB" b="0" u="none" baseline="0" dirty="0"/>
              <a:t> syllable stress</a:t>
            </a:r>
            <a:endParaRPr lang="en-GB" b="0" u="none" dirty="0"/>
          </a:p>
          <a:p>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a:t>
            </a:r>
            <a:r>
              <a:rPr lang="es-419" sz="1200" kern="1200" dirty="0">
                <a:solidFill>
                  <a:schemeClr val="tx1"/>
                </a:solidFill>
                <a:effectLst/>
                <a:latin typeface="+mn-lt"/>
                <a:ea typeface="+mn-ea"/>
                <a:cs typeface="+mn-cs"/>
              </a:rPr>
              <a:t>permitir [218]; decidir [368]; dividir [1385]; cubrir [611]; repartir [2161]; fiesta [796]; canción [982]; bebida [2787]; costo [1707]; juego [409]; incluso [336]; fuerte² [435]</a:t>
            </a:r>
          </a:p>
          <a:p>
            <a:r>
              <a:rPr lang="es-CO" sz="1200" b="1" kern="1200" dirty="0">
                <a:solidFill>
                  <a:schemeClr val="tx1"/>
                </a:solidFill>
                <a:effectLst/>
                <a:latin typeface="+mn-lt"/>
                <a:ea typeface="+mn-ea"/>
                <a:cs typeface="+mn-cs"/>
              </a:rPr>
              <a:t>8.1.1.4 (revisit): </a:t>
            </a:r>
            <a:r>
              <a:rPr lang="es-419" sz="1200" kern="1200" dirty="0">
                <a:solidFill>
                  <a:schemeClr val="tx1"/>
                </a:solidFill>
                <a:effectLst/>
                <a:latin typeface="+mn-lt"/>
                <a:ea typeface="+mn-ea"/>
                <a:cs typeface="+mn-cs"/>
              </a:rPr>
              <a:t>vender [528]; entender [229]; creer (en) [83]; esconder [1130]; poner [91]; noticia [859]; periodista [1235]; entrevista [1653]; página [598]; sobre¹ [62]; que [3]; realidad [260]; sociedad [353]</a:t>
            </a:r>
            <a:r>
              <a:rPr lang="es-GB" dirty="0">
                <a:effectLst/>
              </a:rPr>
              <a:t> </a:t>
            </a:r>
          </a:p>
          <a:p>
            <a:r>
              <a:rPr lang="es-419" sz="1200" b="1" kern="1200" dirty="0">
                <a:solidFill>
                  <a:schemeClr val="tx1"/>
                </a:solidFill>
                <a:effectLst/>
                <a:latin typeface="+mn-lt"/>
                <a:ea typeface="+mn-ea"/>
                <a:cs typeface="+mn-cs"/>
              </a:rPr>
              <a:t>7.3.2.5</a:t>
            </a:r>
            <a:r>
              <a:rPr lang="es-ES" sz="1200" b="1" kern="1200" dirty="0">
                <a:solidFill>
                  <a:schemeClr val="tx1"/>
                </a:solidFill>
                <a:effectLst/>
                <a:latin typeface="+mn-lt"/>
                <a:ea typeface="+mn-ea"/>
                <a:cs typeface="+mn-cs"/>
              </a:rPr>
              <a:t> (revisit):</a:t>
            </a:r>
            <a:r>
              <a:rPr lang="es-ES"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vamos [ir-33]; marzo [1231]; abril [1064]; porque [40];  por qué [qué-50]; mañana² [215]; divertido [2446]; visitar [792]; descubrir [414]; parte¹ [92]; extranjero¹ [765]; mundo [123]</a:t>
            </a:r>
          </a:p>
          <a:p>
            <a:endParaRPr lang="en-GB" dirty="0"/>
          </a:p>
          <a:p>
            <a:r>
              <a:rPr lang="en-GB" sz="1200" b="0" i="0" kern="1200" dirty="0">
                <a:solidFill>
                  <a:schemeClr val="tx1"/>
                </a:solidFill>
                <a:effectLst/>
                <a:latin typeface="+mn-lt"/>
                <a:ea typeface="+mn-ea"/>
                <a:cs typeface="+mn-cs"/>
              </a:rPr>
              <a:t>The frequency rankings for words that occur in this </a:t>
            </a:r>
            <a:r>
              <a:rPr lang="en-GB" sz="1200" b="0" i="0" kern="1200" dirty="0" err="1">
                <a:solidFill>
                  <a:schemeClr val="tx1"/>
                </a:solidFill>
                <a:effectLst/>
                <a:latin typeface="+mn-lt"/>
                <a:ea typeface="+mn-ea"/>
                <a:cs typeface="+mn-cs"/>
              </a:rPr>
              <a:t>powerpoint</a:t>
            </a:r>
            <a:r>
              <a:rPr lang="en-GB" sz="1200" b="0" i="0" kern="1200" dirty="0">
                <a:solidFill>
                  <a:schemeClr val="tx1"/>
                </a:solidFill>
                <a:effectLst/>
                <a:latin typeface="+mn-lt"/>
                <a:ea typeface="+mn-ea"/>
                <a:cs typeface="+mn-cs"/>
              </a:rPr>
              <a:t> which have been</a:t>
            </a:r>
            <a:r>
              <a:rPr lang="en-GB" sz="1200" b="0" i="1" kern="1200" dirty="0">
                <a:solidFill>
                  <a:schemeClr val="tx1"/>
                </a:solidFill>
                <a:effectLst/>
                <a:latin typeface="+mn-lt"/>
                <a:ea typeface="+mn-ea"/>
                <a:cs typeface="+mn-cs"/>
              </a:rPr>
              <a:t> previously</a:t>
            </a:r>
            <a:r>
              <a:rPr lang="en-GB" sz="1200" b="0" i="0"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GB" sz="1200" b="0" i="0" kern="1200" dirty="0">
                <a:solidFill>
                  <a:schemeClr val="tx1"/>
                </a:solidFill>
                <a:effectLst/>
                <a:latin typeface="+mn-lt"/>
                <a:ea typeface="+mn-ea"/>
                <a:cs typeface="+mn-cs"/>
              </a:rPr>
              <a:t>For any </a:t>
            </a:r>
            <a:r>
              <a:rPr lang="en-GB" sz="1200" b="0" i="1" kern="1200" dirty="0">
                <a:solidFill>
                  <a:schemeClr val="tx1"/>
                </a:solidFill>
                <a:effectLst/>
                <a:latin typeface="+mn-lt"/>
                <a:ea typeface="+mn-ea"/>
                <a:cs typeface="+mn-cs"/>
              </a:rPr>
              <a:t>other </a:t>
            </a:r>
            <a:r>
              <a:rPr lang="en-GB" sz="1200" b="0" i="0" kern="1200" dirty="0">
                <a:solidFill>
                  <a:schemeClr val="tx1"/>
                </a:solidFill>
                <a:effectLst/>
                <a:latin typeface="+mn-lt"/>
                <a:ea typeface="+mn-ea"/>
                <a:cs typeface="+mn-cs"/>
              </a:rPr>
              <a:t>words that occur incidentally in this </a:t>
            </a:r>
            <a:r>
              <a:rPr lang="en-GB" sz="1200" b="0" i="0" kern="1200" dirty="0" err="1">
                <a:solidFill>
                  <a:schemeClr val="tx1"/>
                </a:solidFill>
                <a:effectLst/>
                <a:latin typeface="+mn-lt"/>
                <a:ea typeface="+mn-ea"/>
                <a:cs typeface="+mn-cs"/>
              </a:rPr>
              <a:t>powerpoint</a:t>
            </a:r>
            <a:r>
              <a:rPr lang="en-GB" sz="1200" b="0" i="0" kern="1200" dirty="0">
                <a:solidFill>
                  <a:schemeClr val="tx1"/>
                </a:solidFill>
                <a:effectLst/>
                <a:latin typeface="+mn-lt"/>
                <a:ea typeface="+mn-ea"/>
                <a:cs typeface="+mn-cs"/>
              </a:rPr>
              <a:t>, frequency rankings will be provided in the notes field wherever possible.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384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Round 1</a:t>
            </a:r>
            <a:br>
              <a:rPr lang="en-GB" b="1" dirty="0"/>
            </a:br>
            <a:endParaRPr lang="en-GB" b="1" dirty="0"/>
          </a:p>
          <a:p>
            <a:r>
              <a:rPr lang="en-GB" b="1" dirty="0"/>
              <a:t>Timing: </a:t>
            </a:r>
            <a:r>
              <a:rPr lang="en-GB" b="0" dirty="0"/>
              <a:t>8 minutes</a:t>
            </a:r>
            <a:br>
              <a:rPr lang="en-GB" b="1" dirty="0"/>
            </a:br>
            <a:br>
              <a:rPr lang="en-GB" b="1" dirty="0"/>
            </a:br>
            <a:r>
              <a:rPr lang="en-US" b="1" dirty="0"/>
              <a:t>Aim: </a:t>
            </a:r>
            <a:r>
              <a:rPr lang="es-ES" sz="1200" kern="1200" dirty="0">
                <a:solidFill>
                  <a:schemeClr val="tx1"/>
                </a:solidFill>
                <a:effectLst/>
                <a:latin typeface="+mn-lt"/>
                <a:ea typeface="+mn-ea"/>
                <a:cs typeface="+mn-cs"/>
              </a:rPr>
              <a:t>To strengthen awareness of penultimate syllable stress.</a:t>
            </a:r>
          </a:p>
          <a:p>
            <a:endParaRPr lang="en-US" b="1" dirty="0"/>
          </a:p>
          <a:p>
            <a:r>
              <a:rPr lang="en-US" b="1" dirty="0"/>
              <a:t>Procedure:</a:t>
            </a:r>
          </a:p>
          <a:p>
            <a:pPr marL="228600" indent="-228600">
              <a:buAutoNum type="arabicPeriod"/>
            </a:pPr>
            <a:r>
              <a:rPr lang="en-US" b="0" dirty="0"/>
              <a:t>Click to show that Bs need to turn around.</a:t>
            </a:r>
          </a:p>
          <a:p>
            <a:pPr marL="228600" indent="-228600">
              <a:buAutoNum type="arabicPeriod"/>
            </a:pPr>
            <a:r>
              <a:rPr lang="en-US" b="0" dirty="0"/>
              <a:t>Do the first one as an example.</a:t>
            </a:r>
          </a:p>
          <a:p>
            <a:pPr marL="0" indent="0">
              <a:buNone/>
            </a:pPr>
            <a:r>
              <a:rPr lang="en-US" b="0" dirty="0"/>
              <a:t>3. As read the sentence aloud, focusing on pronouncing the words with the stress in the right place. </a:t>
            </a:r>
          </a:p>
          <a:p>
            <a:pPr marL="0" indent="0">
              <a:buNone/>
            </a:pPr>
            <a:r>
              <a:rPr lang="es-ES" sz="1200" noProof="0" dirty="0">
                <a:solidFill>
                  <a:srgbClr val="4472C4">
                    <a:lumMod val="50000"/>
                  </a:srgbClr>
                </a:solidFill>
              </a:rPr>
              <a:t>4. Bs l</a:t>
            </a:r>
            <a:r>
              <a:rPr lang="es-ES" sz="1200" dirty="0">
                <a:solidFill>
                  <a:srgbClr val="4472C4">
                    <a:lumMod val="50000"/>
                  </a:srgbClr>
                </a:solidFill>
              </a:rPr>
              <a:t>isten and keep a tally of how many words they hear with penultimate syllable stress.</a:t>
            </a:r>
          </a:p>
          <a:p>
            <a:pPr marL="0" indent="0">
              <a:buNone/>
            </a:pPr>
            <a:r>
              <a:rPr lang="es-ES" sz="1200" b="0" dirty="0">
                <a:solidFill>
                  <a:srgbClr val="4472C4">
                    <a:lumMod val="50000"/>
                  </a:srgbClr>
                </a:solidFill>
              </a:rPr>
              <a:t>5. Bs turn back to the board – click to show correct answers.</a:t>
            </a:r>
          </a:p>
          <a:p>
            <a:pPr marL="0" indent="0">
              <a:buNone/>
            </a:pPr>
            <a:r>
              <a:rPr lang="es-ES" sz="1200" b="0" dirty="0">
                <a:solidFill>
                  <a:srgbClr val="4472C4">
                    <a:lumMod val="50000"/>
                  </a:srgbClr>
                </a:solidFill>
              </a:rPr>
              <a:t>6. Swap roles.</a:t>
            </a:r>
            <a:endParaRPr lang="en-US" b="0" dirty="0"/>
          </a:p>
          <a:p>
            <a:endParaRPr lang="en-US" b="0" dirty="0"/>
          </a:p>
          <a:p>
            <a:r>
              <a:rPr lang="en-US" b="1" dirty="0"/>
              <a:t>Note: </a:t>
            </a:r>
            <a:r>
              <a:rPr lang="en-US" b="0" dirty="0"/>
              <a:t>it may be useful to elicit the translation</a:t>
            </a:r>
            <a:r>
              <a:rPr lang="en-US" b="0" baseline="0" dirty="0"/>
              <a:t> of the example sentence. It is an example of how the present simple can be used with ongoing/unfinished meaning (‘We are deciding who is going to the interview tomorrow). This feature was recently introduced in 8.1.1.4.</a:t>
            </a:r>
            <a:endParaRPr lang="en-US" b="0" dirty="0"/>
          </a:p>
          <a:p>
            <a:endParaRPr lang="en-GB" b="1" dirty="0"/>
          </a:p>
        </p:txBody>
      </p:sp>
      <p:sp>
        <p:nvSpPr>
          <p:cNvPr id="4" name="Slide Number Placeholder 3"/>
          <p:cNvSpPr>
            <a:spLocks noGrp="1"/>
          </p:cNvSpPr>
          <p:nvPr>
            <p:ph type="sldNum" sz="quarter" idx="5"/>
          </p:nvPr>
        </p:nvSpPr>
        <p:spPr/>
        <p:txBody>
          <a:bodyPr/>
          <a:lstStyle/>
          <a:p>
            <a:fld id="{D4680D53-9782-4E54-AE2E-AB9A044D3637}" type="slidenum">
              <a:rPr lang="en-GB" smtClean="0"/>
              <a:t>12</a:t>
            </a:fld>
            <a:endParaRPr lang="en-GB"/>
          </a:p>
        </p:txBody>
      </p:sp>
    </p:spTree>
    <p:extLst>
      <p:ext uri="{BB962C8B-B14F-4D97-AF65-F5344CB8AC3E}">
        <p14:creationId xmlns:p14="http://schemas.microsoft.com/office/powerpoint/2010/main" val="3921366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Round 2</a:t>
            </a:r>
            <a:br>
              <a:rPr lang="en-GB" b="1" dirty="0"/>
            </a:br>
            <a:br>
              <a:rPr lang="en-GB" b="1" dirty="0"/>
            </a:br>
            <a:r>
              <a:rPr lang="en-GB" b="1" dirty="0"/>
              <a:t>Procedure:</a:t>
            </a:r>
            <a:br>
              <a:rPr lang="en-GB" b="1" dirty="0"/>
            </a:br>
            <a:r>
              <a:rPr lang="en-US" b="0" dirty="0"/>
              <a:t>3. Bs read the sentence aloud, focusing on pronouncing the words with the stress in the right place. </a:t>
            </a:r>
          </a:p>
          <a:p>
            <a:pPr marL="0" indent="0">
              <a:buNone/>
            </a:pPr>
            <a:r>
              <a:rPr lang="es-ES" sz="1200" noProof="0" dirty="0">
                <a:solidFill>
                  <a:srgbClr val="4472C4">
                    <a:lumMod val="50000"/>
                  </a:srgbClr>
                </a:solidFill>
              </a:rPr>
              <a:t>4. As l</a:t>
            </a:r>
            <a:r>
              <a:rPr lang="es-ES" sz="1200" dirty="0">
                <a:solidFill>
                  <a:srgbClr val="4472C4">
                    <a:lumMod val="50000"/>
                  </a:srgbClr>
                </a:solidFill>
              </a:rPr>
              <a:t>isten and keep a tally of how many words they hear with penultimate syllable stress.</a:t>
            </a:r>
          </a:p>
          <a:p>
            <a:pPr marL="0" indent="0">
              <a:buNone/>
            </a:pPr>
            <a:r>
              <a:rPr lang="es-ES" sz="1200" b="0" dirty="0">
                <a:solidFill>
                  <a:srgbClr val="4472C4">
                    <a:lumMod val="50000"/>
                  </a:srgbClr>
                </a:solidFill>
              </a:rPr>
              <a:t>5. As turn back to the board – click to show correct answers.</a:t>
            </a:r>
          </a:p>
        </p:txBody>
      </p:sp>
      <p:sp>
        <p:nvSpPr>
          <p:cNvPr id="4" name="Slide Number Placeholder 3"/>
          <p:cNvSpPr>
            <a:spLocks noGrp="1"/>
          </p:cNvSpPr>
          <p:nvPr>
            <p:ph type="sldNum" sz="quarter" idx="5"/>
          </p:nvPr>
        </p:nvSpPr>
        <p:spPr/>
        <p:txBody>
          <a:bodyPr/>
          <a:lstStyle/>
          <a:p>
            <a:fld id="{D4680D53-9782-4E54-AE2E-AB9A044D3637}" type="slidenum">
              <a:rPr lang="en-GB" smtClean="0"/>
              <a:t>13</a:t>
            </a:fld>
            <a:endParaRPr lang="en-GB"/>
          </a:p>
        </p:txBody>
      </p:sp>
    </p:spTree>
    <p:extLst>
      <p:ext uri="{BB962C8B-B14F-4D97-AF65-F5344CB8AC3E}">
        <p14:creationId xmlns:p14="http://schemas.microsoft.com/office/powerpoint/2010/main" val="4048826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s-GB" b="1" dirty="0"/>
              <a:t>: </a:t>
            </a:r>
            <a:r>
              <a:rPr lang="en-GB" dirty="0"/>
              <a:t>5</a:t>
            </a:r>
            <a:r>
              <a:rPr lang="es-GB" dirty="0"/>
              <a:t> min</a:t>
            </a:r>
            <a:r>
              <a:rPr lang="en-GB" dirty="0" err="1"/>
              <a:t>utes</a:t>
            </a:r>
            <a:endParaRPr lang="en-GB" dirty="0"/>
          </a:p>
          <a:p>
            <a:endParaRPr lang="en-GB" dirty="0"/>
          </a:p>
          <a:p>
            <a:r>
              <a:rPr lang="en-GB" b="1" dirty="0"/>
              <a:t>Aim: t</a:t>
            </a:r>
            <a:r>
              <a:rPr lang="en-GB" dirty="0"/>
              <a:t>o recall previously taught vocabulary, including words from lesson 1,</a:t>
            </a:r>
            <a:r>
              <a:rPr lang="en-GB" baseline="0" dirty="0"/>
              <a:t> that will be used in this lesson.</a:t>
            </a:r>
            <a:endParaRPr lang="en-GB" dirty="0"/>
          </a:p>
          <a:p>
            <a:endParaRPr lang="en-GB" dirty="0"/>
          </a:p>
          <a:p>
            <a:r>
              <a:rPr lang="en-GB" b="1" dirty="0"/>
              <a:t>Procedure:</a:t>
            </a:r>
          </a:p>
          <a:p>
            <a:r>
              <a:rPr lang="en-GB" dirty="0"/>
              <a:t>Ask students</a:t>
            </a:r>
            <a:r>
              <a:rPr lang="en-GB" baseline="0" dirty="0"/>
              <a:t> to </a:t>
            </a:r>
            <a:r>
              <a:rPr lang="es-GB" dirty="0"/>
              <a:t>try to say the word in Spanish represented by each image. To encourage learners to recall this vocabulary only the first letter of each word is provided.</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14</a:t>
            </a:fld>
            <a:endParaRPr lang="en-GB"/>
          </a:p>
        </p:txBody>
      </p:sp>
    </p:spTree>
    <p:extLst>
      <p:ext uri="{BB962C8B-B14F-4D97-AF65-F5344CB8AC3E}">
        <p14:creationId xmlns:p14="http://schemas.microsoft.com/office/powerpoint/2010/main" val="604238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GB" sz="1200" kern="1200" dirty="0">
                <a:solidFill>
                  <a:schemeClr val="tx1"/>
                </a:solidFill>
                <a:effectLst/>
                <a:latin typeface="+mn-lt"/>
                <a:ea typeface="+mn-ea"/>
                <a:cs typeface="+mn-cs"/>
              </a:rPr>
              <a:t>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person singular form of present tense –</a:t>
            </a:r>
            <a:r>
              <a:rPr lang="en-GB" sz="1200" kern="1200" dirty="0" err="1">
                <a:solidFill>
                  <a:schemeClr val="tx1"/>
                </a:solidFill>
                <a:effectLst/>
                <a:latin typeface="+mn-lt"/>
                <a:ea typeface="+mn-ea"/>
                <a:cs typeface="+mn-cs"/>
              </a:rPr>
              <a:t>ir</a:t>
            </a:r>
            <a:r>
              <a:rPr lang="en-GB" sz="1200" kern="1200" dirty="0">
                <a:solidFill>
                  <a:schemeClr val="tx1"/>
                </a:solidFill>
                <a:effectLst/>
                <a:latin typeface="+mn-lt"/>
                <a:ea typeface="+mn-ea"/>
                <a:cs typeface="+mn-cs"/>
              </a:rPr>
              <a:t> verbs (-o) and introduce</a:t>
            </a:r>
            <a:r>
              <a:rPr lang="en-GB" sz="1200" kern="1200" baseline="0" dirty="0">
                <a:solidFill>
                  <a:schemeClr val="tx1"/>
                </a:solidFill>
                <a:effectLst/>
                <a:latin typeface="+mn-lt"/>
                <a:ea typeface="+mn-ea"/>
                <a:cs typeface="+mn-cs"/>
              </a:rPr>
              <a:t> the 1</a:t>
            </a:r>
            <a:r>
              <a:rPr lang="en-GB" sz="1200" kern="1200" baseline="30000" dirty="0">
                <a:solidFill>
                  <a:schemeClr val="tx1"/>
                </a:solidFill>
                <a:effectLst/>
                <a:latin typeface="+mn-lt"/>
                <a:ea typeface="+mn-ea"/>
                <a:cs typeface="+mn-cs"/>
              </a:rPr>
              <a:t>st</a:t>
            </a:r>
            <a:r>
              <a:rPr lang="en-GB" sz="1200" kern="1200" baseline="0" dirty="0">
                <a:solidFill>
                  <a:schemeClr val="tx1"/>
                </a:solidFill>
                <a:effectLst/>
                <a:latin typeface="+mn-lt"/>
                <a:ea typeface="+mn-ea"/>
                <a:cs typeface="+mn-cs"/>
              </a:rPr>
              <a:t> person plural (-</a:t>
            </a:r>
            <a:r>
              <a:rPr lang="en-GB" sz="1200" kern="1200" baseline="0" dirty="0" err="1">
                <a:solidFill>
                  <a:schemeClr val="tx1"/>
                </a:solidFill>
                <a:effectLst/>
                <a:latin typeface="+mn-lt"/>
                <a:ea typeface="+mn-ea"/>
                <a:cs typeface="+mn-cs"/>
              </a:rPr>
              <a:t>imos</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endParaRPr lang="en-US" b="0" dirty="0"/>
          </a:p>
          <a:p>
            <a:endParaRPr lang="en-US" b="0" dirty="0"/>
          </a:p>
          <a:p>
            <a:endParaRPr lang="en-US" b="1"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15</a:t>
            </a:fld>
            <a:endParaRPr lang="en-GB"/>
          </a:p>
        </p:txBody>
      </p:sp>
    </p:spTree>
    <p:extLst>
      <p:ext uri="{BB962C8B-B14F-4D97-AF65-F5344CB8AC3E}">
        <p14:creationId xmlns:p14="http://schemas.microsoft.com/office/powerpoint/2010/main" val="2249568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GB" sz="1200" kern="1200" dirty="0">
                <a:solidFill>
                  <a:schemeClr val="tx1"/>
                </a:solidFill>
                <a:effectLst/>
                <a:latin typeface="+mn-lt"/>
                <a:ea typeface="+mn-ea"/>
                <a:cs typeface="+mn-cs"/>
              </a:rPr>
              <a:t>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person singular form of present tense –</a:t>
            </a:r>
            <a:r>
              <a:rPr lang="en-GB" sz="1200" kern="1200" dirty="0" err="1">
                <a:solidFill>
                  <a:schemeClr val="tx1"/>
                </a:solidFill>
                <a:effectLst/>
                <a:latin typeface="+mn-lt"/>
                <a:ea typeface="+mn-ea"/>
                <a:cs typeface="+mn-cs"/>
              </a:rPr>
              <a:t>ir</a:t>
            </a:r>
            <a:r>
              <a:rPr lang="en-GB" sz="1200" kern="1200" dirty="0">
                <a:solidFill>
                  <a:schemeClr val="tx1"/>
                </a:solidFill>
                <a:effectLst/>
                <a:latin typeface="+mn-lt"/>
                <a:ea typeface="+mn-ea"/>
                <a:cs typeface="+mn-cs"/>
              </a:rPr>
              <a:t> verbs (-o) and introduce</a:t>
            </a:r>
            <a:r>
              <a:rPr lang="en-GB" sz="1200" kern="1200" baseline="0" dirty="0">
                <a:solidFill>
                  <a:schemeClr val="tx1"/>
                </a:solidFill>
                <a:effectLst/>
                <a:latin typeface="+mn-lt"/>
                <a:ea typeface="+mn-ea"/>
                <a:cs typeface="+mn-cs"/>
              </a:rPr>
              <a:t> the 1</a:t>
            </a:r>
            <a:r>
              <a:rPr lang="en-GB" sz="1200" kern="1200" baseline="30000" dirty="0">
                <a:solidFill>
                  <a:schemeClr val="tx1"/>
                </a:solidFill>
                <a:effectLst/>
                <a:latin typeface="+mn-lt"/>
                <a:ea typeface="+mn-ea"/>
                <a:cs typeface="+mn-cs"/>
              </a:rPr>
              <a:t>st</a:t>
            </a:r>
            <a:r>
              <a:rPr lang="en-GB" sz="1200" kern="1200" baseline="0" dirty="0">
                <a:solidFill>
                  <a:schemeClr val="tx1"/>
                </a:solidFill>
                <a:effectLst/>
                <a:latin typeface="+mn-lt"/>
                <a:ea typeface="+mn-ea"/>
                <a:cs typeface="+mn-cs"/>
              </a:rPr>
              <a:t> person plural (-</a:t>
            </a:r>
            <a:r>
              <a:rPr lang="en-GB" sz="1200" kern="1200" baseline="0" dirty="0" err="1">
                <a:solidFill>
                  <a:schemeClr val="tx1"/>
                </a:solidFill>
                <a:effectLst/>
                <a:latin typeface="+mn-lt"/>
                <a:ea typeface="+mn-ea"/>
                <a:cs typeface="+mn-cs"/>
              </a:rPr>
              <a:t>imos</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endParaRPr lang="en-US" b="0" dirty="0"/>
          </a:p>
          <a:p>
            <a:endParaRPr lang="en-US" b="0" dirty="0"/>
          </a:p>
          <a:p>
            <a:endParaRPr lang="en-US" b="1"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16</a:t>
            </a:fld>
            <a:endParaRPr lang="en-GB"/>
          </a:p>
        </p:txBody>
      </p:sp>
    </p:spTree>
    <p:extLst>
      <p:ext uri="{BB962C8B-B14F-4D97-AF65-F5344CB8AC3E}">
        <p14:creationId xmlns:p14="http://schemas.microsoft.com/office/powerpoint/2010/main" val="707303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to </a:t>
            </a:r>
            <a:r>
              <a:rPr lang="es-ES" b="0" dirty="0"/>
              <a:t>consolidate understanding of present tense –ir verbs in 1st person singular and plural;</a:t>
            </a:r>
            <a:r>
              <a:rPr lang="es-ES" b="0" baseline="0" dirty="0"/>
              <a:t> to</a:t>
            </a:r>
            <a:r>
              <a:rPr lang="es-ES" b="0" dirty="0"/>
              <a:t> consolidate understanding</a:t>
            </a:r>
            <a:r>
              <a:rPr lang="es-ES" b="0" baseline="0" dirty="0"/>
              <a:t> of how the </a:t>
            </a:r>
            <a:r>
              <a:rPr lang="es-ES" b="0" dirty="0"/>
              <a:t>present simple may be used for</a:t>
            </a:r>
            <a:r>
              <a:rPr lang="es-ES" b="0" baseline="0" dirty="0"/>
              <a:t> both </a:t>
            </a:r>
            <a:r>
              <a:rPr lang="es-ES" b="0" dirty="0"/>
              <a:t>routine actions and current/unfinished actions.</a:t>
            </a:r>
            <a:endParaRPr lang="en-GB" sz="1200" kern="1200" dirty="0">
              <a:solidFill>
                <a:schemeClr val="tx1"/>
              </a:solidFill>
              <a:effectLst/>
              <a:latin typeface="+mn-lt"/>
              <a:ea typeface="+mn-ea"/>
              <a:cs typeface="+mn-cs"/>
            </a:endParaRP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Read each sentence and decide whether the verb refers to ’I’ or ‘we’.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Write the verbs in English. Pay attention to the temporal adverbs: is it present continuous or present simple?</a:t>
            </a:r>
            <a:endParaRPr lang="en-US" b="0"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17</a:t>
            </a:fld>
            <a:endParaRPr lang="en-GB"/>
          </a:p>
        </p:txBody>
      </p:sp>
    </p:spTree>
    <p:extLst>
      <p:ext uri="{BB962C8B-B14F-4D97-AF65-F5344CB8AC3E}">
        <p14:creationId xmlns:p14="http://schemas.microsoft.com/office/powerpoint/2010/main" val="1074328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1)</a:t>
            </a:r>
            <a:r>
              <a:rPr lang="en-US" b="1" dirty="0"/>
              <a:t> </a:t>
            </a:r>
            <a:r>
              <a:rPr lang="en-US" b="0" dirty="0"/>
              <a:t>to </a:t>
            </a:r>
            <a:r>
              <a:rPr lang="en-US" b="0" dirty="0" err="1"/>
              <a:t>practise</a:t>
            </a:r>
            <a:r>
              <a:rPr lang="en-US" b="0" dirty="0"/>
              <a:t> distinguishing</a:t>
            </a:r>
            <a:r>
              <a:rPr lang="en-US" b="0" baseline="0" dirty="0"/>
              <a:t> between routine and current/ongoing actions in the oral modality; 2) to pay attention to the verb ending for person agreement (‘I’ or ‘we’)</a:t>
            </a:r>
            <a:endParaRPr lang="en-US" b="0" dirty="0"/>
          </a:p>
          <a:p>
            <a:endParaRPr lang="en-US" b="1" dirty="0"/>
          </a:p>
          <a:p>
            <a:r>
              <a:rPr lang="en-US" b="1" dirty="0"/>
              <a:t>Procedure:</a:t>
            </a:r>
          </a:p>
          <a:p>
            <a:r>
              <a:rPr lang="en-GB" sz="1200" kern="1200" dirty="0">
                <a:solidFill>
                  <a:schemeClr val="tx1"/>
                </a:solidFill>
                <a:effectLst/>
                <a:latin typeface="+mn-lt"/>
                <a:ea typeface="+mn-ea"/>
                <a:cs typeface="+mn-cs"/>
              </a:rPr>
              <a:t>1. Play audio – students note ‘I’ or ‘we’. Click to correct this stage.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Click to bring up verb choices.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Students listen again, focusing on the adverb to help them decide which of the two translations is correct.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Correct responses.</a:t>
            </a:r>
            <a:endParaRPr lang="en-US" b="0" dirty="0"/>
          </a:p>
          <a:p>
            <a:br>
              <a:rPr lang="en-US" b="1" dirty="0"/>
            </a:b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Decidimos</a:t>
            </a:r>
            <a:r>
              <a:rPr lang="en-US" sz="1200" kern="1200" dirty="0">
                <a:solidFill>
                  <a:schemeClr val="tx1"/>
                </a:solidFill>
                <a:effectLst/>
                <a:latin typeface="+mn-lt"/>
                <a:ea typeface="+mn-ea"/>
                <a:cs typeface="+mn-cs"/>
              </a:rPr>
              <a:t> las canciones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momento</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Permito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música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fuerte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fiesta.</a:t>
            </a:r>
          </a:p>
          <a:p>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Dividimos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costo</a:t>
            </a:r>
            <a:r>
              <a:rPr lang="en-US" sz="1200" kern="1200" dirty="0">
                <a:solidFill>
                  <a:schemeClr val="tx1"/>
                </a:solidFill>
                <a:effectLst/>
                <a:latin typeface="+mn-lt"/>
                <a:ea typeface="+mn-ea"/>
                <a:cs typeface="+mn-cs"/>
              </a:rPr>
              <a:t> de los regalos </a:t>
            </a:r>
            <a:r>
              <a:rPr lang="en-US" sz="1200" kern="1200" dirty="0" err="1">
                <a:solidFill>
                  <a:schemeClr val="tx1"/>
                </a:solidFill>
                <a:effectLst/>
                <a:latin typeface="+mn-lt"/>
                <a:ea typeface="+mn-ea"/>
                <a:cs typeface="+mn-cs"/>
              </a:rPr>
              <a:t>siempre</a:t>
            </a:r>
            <a:r>
              <a:rPr lang="en-US" sz="1200" kern="1200" dirty="0">
                <a:solidFill>
                  <a:schemeClr val="tx1"/>
                </a:solidFill>
                <a:effectLst/>
                <a:latin typeface="+mn-lt"/>
                <a:ea typeface="+mn-ea"/>
                <a:cs typeface="+mn-cs"/>
              </a:rPr>
              <a:t>.</a:t>
            </a: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4. </a:t>
            </a:r>
            <a:r>
              <a:rPr lang="en-US" sz="1200" kern="1200" baseline="0" dirty="0" err="1">
                <a:solidFill>
                  <a:schemeClr val="tx1"/>
                </a:solidFill>
                <a:effectLst/>
                <a:latin typeface="+mn-lt"/>
                <a:ea typeface="+mn-ea"/>
                <a:cs typeface="+mn-cs"/>
              </a:rPr>
              <a:t>Escribimos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invitaciones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este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momento</a:t>
            </a:r>
            <a:r>
              <a:rPr lang="en-US" sz="1200" kern="1200" baseline="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5. </a:t>
            </a:r>
            <a:r>
              <a:rPr lang="en-US" sz="1200" kern="1200" dirty="0" err="1">
                <a:solidFill>
                  <a:schemeClr val="tx1"/>
                </a:solidFill>
                <a:effectLst/>
                <a:latin typeface="+mn-lt"/>
                <a:ea typeface="+mn-ea"/>
                <a:cs typeface="+mn-cs"/>
              </a:rPr>
              <a:t>Reparto</a:t>
            </a:r>
            <a:r>
              <a:rPr lang="en-US" sz="1200" kern="1200" dirty="0">
                <a:solidFill>
                  <a:schemeClr val="tx1"/>
                </a:solidFill>
                <a:effectLst/>
                <a:latin typeface="+mn-lt"/>
                <a:ea typeface="+mn-ea"/>
                <a:cs typeface="+mn-cs"/>
              </a:rPr>
              <a:t> los </a:t>
            </a:r>
            <a:r>
              <a:rPr lang="en-US" sz="1200" kern="1200" dirty="0" err="1">
                <a:solidFill>
                  <a:schemeClr val="tx1"/>
                </a:solidFill>
                <a:effectLst/>
                <a:latin typeface="+mn-lt"/>
                <a:ea typeface="+mn-ea"/>
                <a:cs typeface="+mn-cs"/>
              </a:rPr>
              <a:t>platos</a:t>
            </a:r>
            <a:r>
              <a:rPr lang="en-US" sz="1200" kern="1200" dirty="0">
                <a:solidFill>
                  <a:schemeClr val="tx1"/>
                </a:solidFill>
                <a:effectLst/>
                <a:latin typeface="+mn-lt"/>
                <a:ea typeface="+mn-ea"/>
                <a:cs typeface="+mn-cs"/>
              </a:rPr>
              <a:t> de comida </a:t>
            </a:r>
            <a:r>
              <a:rPr lang="en-US" sz="1200" kern="1200" dirty="0" err="1">
                <a:solidFill>
                  <a:schemeClr val="tx1"/>
                </a:solidFill>
                <a:effectLst/>
                <a:latin typeface="+mn-lt"/>
                <a:ea typeface="+mn-ea"/>
                <a:cs typeface="+mn-cs"/>
              </a:rPr>
              <a:t>ahora</a:t>
            </a:r>
            <a:r>
              <a:rPr lang="en-US" sz="1200" kern="1200" dirty="0">
                <a:solidFill>
                  <a:schemeClr val="tx1"/>
                </a:solidFill>
                <a:effectLst/>
                <a:latin typeface="+mn-lt"/>
                <a:ea typeface="+mn-ea"/>
                <a:cs typeface="+mn-cs"/>
              </a:rPr>
              <a:t>.</a:t>
            </a:r>
          </a:p>
          <a:p>
            <a:r>
              <a:rPr lang="en-US" sz="1200" kern="1200" baseline="0" dirty="0">
                <a:solidFill>
                  <a:schemeClr val="tx1"/>
                </a:solidFill>
                <a:effectLst/>
                <a:latin typeface="+mn-lt"/>
                <a:ea typeface="+mn-ea"/>
                <a:cs typeface="+mn-cs"/>
              </a:rPr>
              <a:t>6. </a:t>
            </a:r>
            <a:r>
              <a:rPr lang="en-US" sz="1200" kern="1200" baseline="0" dirty="0" err="1">
                <a:solidFill>
                  <a:schemeClr val="tx1"/>
                </a:solidFill>
                <a:effectLst/>
                <a:latin typeface="+mn-lt"/>
                <a:ea typeface="+mn-ea"/>
                <a:cs typeface="+mn-cs"/>
              </a:rPr>
              <a:t>Recibo</a:t>
            </a:r>
            <a:r>
              <a:rPr lang="en-US" sz="1200" kern="1200" baseline="0" dirty="0">
                <a:solidFill>
                  <a:schemeClr val="tx1"/>
                </a:solidFill>
                <a:effectLst/>
                <a:latin typeface="+mn-lt"/>
                <a:ea typeface="+mn-ea"/>
                <a:cs typeface="+mn-cs"/>
              </a:rPr>
              <a:t> un regalo </a:t>
            </a:r>
            <a:r>
              <a:rPr lang="en-US" sz="1200" kern="1200" baseline="0" dirty="0" err="1">
                <a:solidFill>
                  <a:schemeClr val="tx1"/>
                </a:solidFill>
                <a:effectLst/>
                <a:latin typeface="+mn-lt"/>
                <a:ea typeface="+mn-ea"/>
                <a:cs typeface="+mn-cs"/>
              </a:rPr>
              <a:t>ahora</a:t>
            </a:r>
            <a:r>
              <a:rPr lang="en-US" sz="1200" kern="1200" baseline="0" dirty="0">
                <a:solidFill>
                  <a:schemeClr val="tx1"/>
                </a:solidFill>
                <a:effectLst/>
                <a:latin typeface="+mn-lt"/>
                <a:ea typeface="+mn-ea"/>
                <a:cs typeface="+mn-cs"/>
              </a:rPr>
              <a:t>. ¡Es un </a:t>
            </a:r>
            <a:r>
              <a:rPr lang="en-US" sz="1200" kern="1200" baseline="0" dirty="0" err="1">
                <a:solidFill>
                  <a:schemeClr val="tx1"/>
                </a:solidFill>
                <a:effectLst/>
                <a:latin typeface="+mn-lt"/>
                <a:ea typeface="+mn-ea"/>
                <a:cs typeface="+mn-cs"/>
              </a:rPr>
              <a:t>juego</a:t>
            </a:r>
            <a:r>
              <a:rPr lang="en-US" sz="1200" kern="1200" baseline="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18</a:t>
            </a:fld>
            <a:endParaRPr lang="en-GB"/>
          </a:p>
        </p:txBody>
      </p:sp>
    </p:spTree>
    <p:extLst>
      <p:ext uri="{BB962C8B-B14F-4D97-AF65-F5344CB8AC3E}">
        <p14:creationId xmlns:p14="http://schemas.microsoft.com/office/powerpoint/2010/main" val="1172753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18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vocabulary and structures from this week and previous learning.</a:t>
            </a:r>
          </a:p>
          <a:p>
            <a:pPr marL="216000" indent="-215280">
              <a:lnSpc>
                <a:spcPct val="100000"/>
              </a:lnSpc>
            </a:pPr>
            <a:endParaRPr lang="en-GB" sz="1200" b="0"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Students can either use the English message as their content and translate it into Spanish or they can write their own text, responding to the bullets in a more open-ended way.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Students read the message from </a:t>
            </a:r>
            <a:r>
              <a:rPr lang="en-GB" sz="1200" dirty="0">
                <a:solidFill>
                  <a:srgbClr val="002060"/>
                </a:solidFill>
                <a:latin typeface="Century Gothic" panose="020B0502020202020204" pitchFamily="34" charset="0"/>
              </a:rPr>
              <a:t>Daniel </a:t>
            </a:r>
            <a:r>
              <a:rPr lang="en-GB" sz="1200" b="0" strike="noStrike" spc="-1" dirty="0">
                <a:latin typeface="Arial"/>
              </a:rPr>
              <a:t>in the blue text box.</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Students use </a:t>
            </a:r>
            <a:r>
              <a:rPr lang="en-GB" sz="1200" dirty="0">
                <a:solidFill>
                  <a:srgbClr val="002060"/>
                </a:solidFill>
                <a:latin typeface="Century Gothic" panose="020B0502020202020204" pitchFamily="34" charset="0"/>
              </a:rPr>
              <a:t>Daniel’s</a:t>
            </a:r>
            <a:r>
              <a:rPr lang="en-GB" sz="1200" b="0" strike="noStrike" spc="-1" dirty="0">
                <a:latin typeface="Arial"/>
              </a:rPr>
              <a:t> message to a greater or lesser extent to support their own writing.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They write a similar length text.</a:t>
            </a:r>
          </a:p>
          <a:p>
            <a:r>
              <a:rPr lang="en-GB" dirty="0"/>
              <a:t>3.  Encourage students wherever possible to write from memory.  It could be useful, however for them to have this English content in view and to give them 10 minutes planning time using their KO or Language Guide or dictionaries to look up words they will need.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08855C-D387-4698-BF22-C3725FE2ED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281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 </a:t>
            </a:r>
            <a:r>
              <a:rPr lang="en-US" b="0" dirty="0"/>
              <a:t>to recap spelling</a:t>
            </a:r>
            <a:r>
              <a:rPr lang="en-US" b="0" baseline="0" dirty="0"/>
              <a:t> rules relating to penultimate syllable stress</a:t>
            </a:r>
            <a:endParaRPr lang="en-US" b="1" dirty="0"/>
          </a:p>
          <a:p>
            <a:endParaRPr lang="en-US" b="1" dirty="0"/>
          </a:p>
          <a:p>
            <a:r>
              <a:rPr lang="en-US" b="1" dirty="0"/>
              <a:t>Procedure:</a:t>
            </a:r>
          </a:p>
          <a:p>
            <a:pPr marL="228600" indent="-228600">
              <a:buAutoNum type="arabicPeriod"/>
            </a:pPr>
            <a:r>
              <a:rPr lang="en-US" b="0" dirty="0"/>
              <a:t>Teachers</a:t>
            </a:r>
            <a:r>
              <a:rPr lang="en-US" b="0" baseline="0" dirty="0"/>
              <a:t> go through the explanation, asking students to</a:t>
            </a:r>
            <a:r>
              <a:rPr lang="en-US" b="0" dirty="0"/>
              <a:t> listen and repeat the items</a:t>
            </a:r>
            <a:r>
              <a:rPr lang="en-US" b="0" baseline="0" dirty="0"/>
              <a:t> to </a:t>
            </a:r>
            <a:r>
              <a:rPr lang="en-US" b="0" baseline="0" dirty="0" err="1"/>
              <a:t>practise</a:t>
            </a:r>
            <a:r>
              <a:rPr lang="en-US" b="0" baseline="0" dirty="0"/>
              <a:t> putting the stress on the penultimate syllable.</a:t>
            </a:r>
          </a:p>
          <a:p>
            <a:pPr marL="228600" indent="-228600">
              <a:buAutoNum type="arabicPeriod"/>
            </a:pPr>
            <a:r>
              <a:rPr lang="en-US" b="0" baseline="0" dirty="0"/>
              <a:t>Students are given 30 seconds in pairs to think about the meanings of the previously taught words in English. </a:t>
            </a:r>
          </a:p>
          <a:p>
            <a:pPr marL="228600" indent="-228600">
              <a:buAutoNum type="arabicPeriod"/>
            </a:pPr>
            <a:r>
              <a:rPr lang="en-US" b="0" baseline="0" dirty="0"/>
              <a:t>Elicit the meanings in English before moving on.</a:t>
            </a:r>
          </a:p>
          <a:p>
            <a:pPr marL="0" indent="0">
              <a:buNone/>
            </a:pPr>
            <a:endParaRPr lang="en-US" b="0" baseline="0" dirty="0"/>
          </a:p>
          <a:p>
            <a:r>
              <a:rPr lang="en-US" b="1" dirty="0"/>
              <a:t>Notes:</a:t>
            </a:r>
            <a:r>
              <a:rPr lang="en-US" b="0" baseline="0" dirty="0"/>
              <a:t> </a:t>
            </a:r>
          </a:p>
          <a:p>
            <a:pPr marL="228600" indent="-228600">
              <a:buAutoNum type="arabicPeriod"/>
            </a:pPr>
            <a:r>
              <a:rPr lang="en-US" b="0" baseline="0" dirty="0"/>
              <a:t>Several words are not yet known (</a:t>
            </a:r>
            <a:r>
              <a:rPr lang="en-US" b="0" baseline="0" dirty="0" err="1"/>
              <a:t>fútbol</a:t>
            </a:r>
            <a:r>
              <a:rPr lang="en-US" b="0" baseline="0" dirty="0"/>
              <a:t> [1471]; </a:t>
            </a:r>
            <a:r>
              <a:rPr lang="en-US" b="0" baseline="0" dirty="0" err="1"/>
              <a:t>difícil</a:t>
            </a:r>
            <a:r>
              <a:rPr lang="en-US" b="0" baseline="0" dirty="0"/>
              <a:t> [374]; </a:t>
            </a:r>
            <a:r>
              <a:rPr lang="en-US" b="0" baseline="0" dirty="0" err="1"/>
              <a:t>fácil</a:t>
            </a:r>
            <a:r>
              <a:rPr lang="en-US" b="0" baseline="0" dirty="0"/>
              <a:t> [584]; </a:t>
            </a:r>
            <a:r>
              <a:rPr lang="en-US" b="0" baseline="0" dirty="0" err="1"/>
              <a:t>útil</a:t>
            </a:r>
            <a:r>
              <a:rPr lang="en-US" b="0" baseline="0" dirty="0"/>
              <a:t> [3951]), but will be taught in Year 8. Their meanings are given here.</a:t>
            </a:r>
            <a:endParaRPr lang="en-US" sz="1200" b="0" kern="1200" baseline="0" dirty="0">
              <a:solidFill>
                <a:schemeClr val="tx1"/>
              </a:solidFill>
              <a:effectLst/>
              <a:latin typeface="+mn-lt"/>
              <a:ea typeface="+mn-ea"/>
              <a:cs typeface="+mn-cs"/>
            </a:endParaRPr>
          </a:p>
          <a:p>
            <a:pPr marL="228600" indent="-228600">
              <a:buAutoNum type="arabicPeriod"/>
            </a:pPr>
            <a:r>
              <a:rPr lang="en-GB" sz="1200" b="0" kern="1200" dirty="0">
                <a:solidFill>
                  <a:schemeClr val="tx1"/>
                </a:solidFill>
                <a:effectLst/>
                <a:latin typeface="+mn-lt"/>
                <a:ea typeface="+mn-ea"/>
                <a:cs typeface="+mn-cs"/>
              </a:rPr>
              <a:t>The first</a:t>
            </a:r>
            <a:r>
              <a:rPr lang="en-GB" sz="1200" b="0" kern="1200" baseline="0" dirty="0">
                <a:solidFill>
                  <a:schemeClr val="tx1"/>
                </a:solidFill>
                <a:effectLst/>
                <a:latin typeface="+mn-lt"/>
                <a:ea typeface="+mn-ea"/>
                <a:cs typeface="+mn-cs"/>
              </a:rPr>
              <a:t> rule can be ca</a:t>
            </a:r>
            <a:r>
              <a:rPr lang="en-GB" sz="1200" b="0" kern="1200" dirty="0">
                <a:solidFill>
                  <a:schemeClr val="tx1"/>
                </a:solidFill>
                <a:effectLst/>
                <a:latin typeface="+mn-lt"/>
                <a:ea typeface="+mn-ea"/>
                <a:cs typeface="+mn-cs"/>
              </a:rPr>
              <a:t>n be elicited from students because it was introduced in 8.1.1.6.</a:t>
            </a:r>
            <a:endParaRPr lang="es-GB" b="0" dirty="0">
              <a:effectLst/>
            </a:endParaRP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a:t>
            </a:fld>
            <a:endParaRPr lang="en-GB"/>
          </a:p>
        </p:txBody>
      </p:sp>
    </p:spTree>
    <p:extLst>
      <p:ext uri="{BB962C8B-B14F-4D97-AF65-F5344CB8AC3E}">
        <p14:creationId xmlns:p14="http://schemas.microsoft.com/office/powerpoint/2010/main" val="3419116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https://rachelhawkes.com/LDPresources/Yr8Spanish/Spanish_Y8_Term1ii_Wk1_audio_HW_sheet_answers.docx </a:t>
            </a: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66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baseline="0" dirty="0"/>
              <a:t>ALTERNATIVE VERSION OF THE SPEAKING ACTIVITY FROM LESSON 1</a:t>
            </a:r>
            <a:br>
              <a:rPr lang="en-GB" b="1" baseline="0" dirty="0"/>
            </a:br>
            <a:br>
              <a:rPr lang="en-GB" b="1" baseline="0" dirty="0"/>
            </a:br>
            <a:r>
              <a:rPr lang="en-GB" b="1" baseline="0" dirty="0"/>
              <a:t>Timing: </a:t>
            </a:r>
            <a:r>
              <a:rPr lang="en-GB" b="0" baseline="0" dirty="0"/>
              <a:t>10 minutes</a:t>
            </a:r>
          </a:p>
          <a:p>
            <a:endParaRPr lang="en-GB" b="0" baseline="0" dirty="0"/>
          </a:p>
          <a:p>
            <a:r>
              <a:rPr lang="en-GB" b="1" baseline="0" dirty="0"/>
              <a:t>Aim: </a:t>
            </a:r>
            <a:r>
              <a:rPr lang="en-GB" b="0" baseline="0" dirty="0"/>
              <a:t>The main aim of this paired speaking/listening activity is correct use and understanding of present tense –ir verbs in the 1</a:t>
            </a:r>
            <a:r>
              <a:rPr lang="en-GB" b="0" baseline="30000" dirty="0"/>
              <a:t>st</a:t>
            </a:r>
            <a:r>
              <a:rPr lang="en-GB" b="0" baseline="0" dirty="0"/>
              <a:t> person plural and the 3</a:t>
            </a:r>
            <a:r>
              <a:rPr lang="en-GB" b="0" baseline="30000" dirty="0"/>
              <a:t>rd</a:t>
            </a:r>
            <a:r>
              <a:rPr lang="en-GB" b="0" baseline="0" dirty="0"/>
              <a:t> person plural.</a:t>
            </a:r>
            <a:br>
              <a:rPr lang="en-GB" b="0" baseline="0" dirty="0"/>
            </a:br>
            <a:r>
              <a:rPr lang="en-GB" b="0" baseline="0" dirty="0"/>
              <a:t>The activity also provides the opportunity to consolidate vocabulary.</a:t>
            </a:r>
          </a:p>
          <a:p>
            <a:endParaRPr lang="en-GB" b="0" baseline="0" dirty="0"/>
          </a:p>
          <a:p>
            <a:r>
              <a:rPr lang="en-GB" b="0" baseline="0" dirty="0"/>
              <a:t>The lexical information is given in Spanish to the person speaking. This allows for greater focus on the grammar (choosing whether to use –imos or –en). </a:t>
            </a:r>
            <a:br>
              <a:rPr lang="en-GB" b="0" baseline="0" dirty="0"/>
            </a:br>
            <a:r>
              <a:rPr lang="en-GB" b="0" baseline="0" dirty="0"/>
              <a:t>This also prevents copying, since the listener is expected to write the English.</a:t>
            </a:r>
          </a:p>
          <a:p>
            <a:endParaRPr lang="en-GB" b="0" baseline="0" dirty="0"/>
          </a:p>
          <a:p>
            <a:r>
              <a:rPr lang="en-GB" b="1" baseline="0" dirty="0"/>
              <a:t>Procedure:</a:t>
            </a:r>
            <a:br>
              <a:rPr lang="en-GB" b="0" baseline="0" dirty="0"/>
            </a:br>
            <a:r>
              <a:rPr lang="en-GB" b="0" baseline="0" dirty="0"/>
              <a:t>1. Before starting, copy down a blank version of the grid on the right-hand side of this slide, numbered 1-6</a:t>
            </a:r>
            <a:br>
              <a:rPr lang="en-GB" b="0" baseline="0" dirty="0"/>
            </a:br>
            <a:r>
              <a:rPr lang="en-GB" b="0" baseline="0" dirty="0"/>
              <a:t>2. Person A starts speaking – Person B completes the details in his/her grid.</a:t>
            </a:r>
            <a:br>
              <a:rPr lang="en-GB" b="0" baseline="0" dirty="0"/>
            </a:br>
            <a:r>
              <a:rPr lang="en-GB" b="0" baseline="0" dirty="0"/>
              <a:t>3. Roles can be swapped after every turn, or after Person A has done all six utterances.</a:t>
            </a:r>
          </a:p>
          <a:p>
            <a:r>
              <a:rPr lang="en-GB" b="0" baseline="0" dirty="0"/>
              <a:t>4. Answers are checked on the next slide.</a:t>
            </a:r>
            <a:br>
              <a:rPr lang="en-GB" b="0"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Clipart from </a:t>
            </a:r>
            <a:r>
              <a:rPr lang="es-ES" dirty="0">
                <a:hlinkClick r:id="rId3"/>
              </a:rPr>
              <a:t>http://clipart-library.com</a:t>
            </a:r>
            <a:endParaRPr lang="en-GB" dirty="0"/>
          </a:p>
          <a:p>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772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SPEAKING CARDS - DO NOT</a:t>
            </a:r>
            <a:r>
              <a:rPr lang="en-GB" b="1" baseline="0" dirty="0"/>
              <a:t> DISPLAY DURING ACTIVITY</a:t>
            </a:r>
          </a:p>
          <a:p>
            <a:endParaRPr lang="en-GB" b="1" baseline="0" dirty="0"/>
          </a:p>
          <a:p>
            <a:r>
              <a:rPr lang="en-GB" b="1" baseline="0" dirty="0"/>
              <a:t>Target sentences:</a:t>
            </a:r>
          </a:p>
          <a:p>
            <a:endParaRPr lang="en-GB" b="1" dirty="0"/>
          </a:p>
          <a:p>
            <a:r>
              <a:rPr lang="en-GB" b="1" dirty="0"/>
              <a:t>Person A</a:t>
            </a:r>
            <a:endParaRPr lang="es-GB" b="1" dirty="0"/>
          </a:p>
          <a:p>
            <a:pPr marL="228600" indent="-228600">
              <a:buAutoNum type="arabicPeriod"/>
            </a:pPr>
            <a:r>
              <a:rPr lang="en-GB" b="0" dirty="0" err="1"/>
              <a:t>Permitimos</a:t>
            </a:r>
            <a:r>
              <a:rPr lang="en-GB" b="0" dirty="0"/>
              <a:t> </a:t>
            </a:r>
            <a:r>
              <a:rPr lang="en-GB" b="0" dirty="0" err="1"/>
              <a:t>música</a:t>
            </a:r>
            <a:r>
              <a:rPr lang="en-GB" b="0" dirty="0"/>
              <a:t> </a:t>
            </a:r>
            <a:r>
              <a:rPr lang="en-GB" b="0" dirty="0" err="1"/>
              <a:t>fuerte</a:t>
            </a:r>
            <a:endParaRPr lang="en-GB" b="0" dirty="0"/>
          </a:p>
          <a:p>
            <a:pPr marL="228600" indent="-228600">
              <a:buAutoNum type="arabicPeriod"/>
            </a:pPr>
            <a:r>
              <a:rPr lang="en-GB" b="0" dirty="0" err="1"/>
              <a:t>Dividimos</a:t>
            </a:r>
            <a:r>
              <a:rPr lang="en-GB" b="0" dirty="0"/>
              <a:t> </a:t>
            </a:r>
            <a:r>
              <a:rPr lang="en-GB" b="0" dirty="0" err="1"/>
              <a:t>el</a:t>
            </a:r>
            <a:r>
              <a:rPr lang="en-GB" b="0" dirty="0"/>
              <a:t> </a:t>
            </a:r>
            <a:r>
              <a:rPr lang="en-GB" b="0" dirty="0" err="1"/>
              <a:t>costo</a:t>
            </a:r>
            <a:r>
              <a:rPr lang="en-GB" b="0" dirty="0"/>
              <a:t> de la comida.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Reciben</a:t>
            </a:r>
            <a:r>
              <a:rPr lang="en-GB" b="0" dirty="0"/>
              <a:t> </a:t>
            </a:r>
            <a:r>
              <a:rPr lang="en-GB" b="0" dirty="0" err="1"/>
              <a:t>muchos</a:t>
            </a:r>
            <a:r>
              <a:rPr lang="en-GB" b="0" dirty="0"/>
              <a:t> regalos.</a:t>
            </a:r>
          </a:p>
          <a:p>
            <a:pPr marL="228600" indent="-228600">
              <a:buAutoNum type="arabicPeriod"/>
            </a:pPr>
            <a:r>
              <a:rPr lang="en-GB" b="0" dirty="0" err="1"/>
              <a:t>Reparten</a:t>
            </a:r>
            <a:r>
              <a:rPr lang="en-GB" b="0" dirty="0"/>
              <a:t> las </a:t>
            </a:r>
            <a:r>
              <a:rPr lang="en-GB" b="0" dirty="0" err="1"/>
              <a:t>bebidas</a:t>
            </a:r>
            <a:r>
              <a:rPr lang="en-GB" b="0" dirty="0"/>
              <a:t>.</a:t>
            </a:r>
          </a:p>
          <a:p>
            <a:pPr marL="228600" indent="-228600">
              <a:buAutoNum type="arabicPeriod"/>
            </a:pPr>
            <a:r>
              <a:rPr lang="en-GB" b="0" dirty="0" err="1"/>
              <a:t>Decidimos</a:t>
            </a:r>
            <a:r>
              <a:rPr lang="en-GB" b="0" dirty="0"/>
              <a:t> las canciones de la fiesta.</a:t>
            </a:r>
          </a:p>
          <a:p>
            <a:pPr marL="228600" indent="-228600">
              <a:buAutoNum type="arabicPeriod"/>
            </a:pPr>
            <a:r>
              <a:rPr lang="en-GB" b="0" dirty="0" err="1"/>
              <a:t>Ponen</a:t>
            </a:r>
            <a:r>
              <a:rPr lang="en-GB" b="0" dirty="0"/>
              <a:t> la comida </a:t>
            </a:r>
            <a:r>
              <a:rPr lang="en-GB" b="0" dirty="0" err="1"/>
              <a:t>en</a:t>
            </a:r>
            <a:r>
              <a:rPr lang="en-GB" b="0" dirty="0"/>
              <a:t> la mesa.</a:t>
            </a:r>
          </a:p>
          <a:p>
            <a:pPr marL="228600" indent="-228600">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Person B</a:t>
            </a:r>
          </a:p>
          <a:p>
            <a:pPr marL="228600" indent="-228600">
              <a:buAutoNum type="arabicPeriod"/>
            </a:pPr>
            <a:r>
              <a:rPr lang="en-GB" b="0" dirty="0" err="1"/>
              <a:t>Repartimos</a:t>
            </a:r>
            <a:r>
              <a:rPr lang="en-GB" b="0" dirty="0"/>
              <a:t> los </a:t>
            </a:r>
            <a:r>
              <a:rPr lang="en-GB" b="0" dirty="0" err="1"/>
              <a:t>helados</a:t>
            </a:r>
            <a:r>
              <a:rPr lang="en-GB" b="0" dirty="0"/>
              <a:t>.</a:t>
            </a:r>
          </a:p>
          <a:p>
            <a:pPr marL="228600" indent="-228600">
              <a:buAutoNum type="arabicPeriod"/>
            </a:pPr>
            <a:r>
              <a:rPr lang="en-GB" b="0" dirty="0" err="1"/>
              <a:t>Deciden</a:t>
            </a:r>
            <a:r>
              <a:rPr lang="en-GB" b="0" dirty="0"/>
              <a:t> los </a:t>
            </a:r>
            <a:r>
              <a:rPr lang="en-GB" b="0" dirty="0" err="1"/>
              <a:t>juegos</a:t>
            </a:r>
            <a:r>
              <a:rPr lang="en-GB" b="0" dirty="0"/>
              <a:t> de la fiesta.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Comparten</a:t>
            </a:r>
            <a:r>
              <a:rPr lang="en-GB" b="0" dirty="0"/>
              <a:t> canciones </a:t>
            </a:r>
            <a:r>
              <a:rPr lang="en-GB" b="0" dirty="0" err="1"/>
              <a:t>divertidas</a:t>
            </a:r>
            <a:r>
              <a:rPr lang="en-GB" b="0" dirty="0"/>
              <a:t>.</a:t>
            </a:r>
          </a:p>
          <a:p>
            <a:pPr marL="228600" indent="-228600">
              <a:buAutoNum type="arabicPeriod"/>
            </a:pPr>
            <a:r>
              <a:rPr lang="en-GB" b="0" dirty="0" err="1"/>
              <a:t>Permitimos</a:t>
            </a:r>
            <a:r>
              <a:rPr lang="en-GB" b="0" dirty="0"/>
              <a:t> un poco de </a:t>
            </a:r>
            <a:r>
              <a:rPr lang="en-GB" b="0" dirty="0" err="1"/>
              <a:t>ruido</a:t>
            </a:r>
            <a:r>
              <a:rPr lang="en-GB" b="0" dirty="0"/>
              <a:t>.</a:t>
            </a:r>
          </a:p>
          <a:p>
            <a:pPr marL="228600" indent="-228600">
              <a:buAutoNum type="arabicPeriod"/>
            </a:pPr>
            <a:r>
              <a:rPr lang="en-GB" b="0" dirty="0" err="1"/>
              <a:t>Dividen</a:t>
            </a:r>
            <a:r>
              <a:rPr lang="en-GB" b="0" dirty="0"/>
              <a:t> las </a:t>
            </a:r>
            <a:r>
              <a:rPr lang="en-GB" b="0" dirty="0" err="1"/>
              <a:t>tareas</a:t>
            </a:r>
            <a:r>
              <a:rPr lang="en-GB" b="0" dirty="0"/>
              <a:t> </a:t>
            </a:r>
            <a:r>
              <a:rPr lang="en-GB" b="0" dirty="0" err="1"/>
              <a:t>aburridas</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Cubrimos</a:t>
            </a:r>
            <a:r>
              <a:rPr lang="en-GB" b="0" dirty="0"/>
              <a:t> </a:t>
            </a:r>
            <a:r>
              <a:rPr lang="en-GB" b="0" dirty="0" err="1"/>
              <a:t>el</a:t>
            </a:r>
            <a:r>
              <a:rPr lang="en-GB" b="0" dirty="0"/>
              <a:t> </a:t>
            </a:r>
            <a:r>
              <a:rPr lang="en-GB" b="0" dirty="0" err="1"/>
              <a:t>costo</a:t>
            </a:r>
            <a:r>
              <a:rPr lang="en-GB" b="0" dirty="0"/>
              <a:t> de las </a:t>
            </a:r>
            <a:r>
              <a:rPr lang="en-GB" b="0" dirty="0" err="1"/>
              <a:t>bebidas</a:t>
            </a:r>
            <a:r>
              <a:rPr lang="en-GB" b="0" dirty="0"/>
              <a:t>.</a:t>
            </a:r>
          </a:p>
          <a:p>
            <a:pPr marL="228600" indent="-228600">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a:t>
            </a:r>
            <a:r>
              <a:rPr lang="en-GB" b="0" dirty="0"/>
              <a:t>‘</a:t>
            </a:r>
            <a:r>
              <a:rPr lang="en-GB" b="0" dirty="0" err="1"/>
              <a:t>Poner</a:t>
            </a:r>
            <a:r>
              <a:rPr lang="en-GB" b="0" dirty="0"/>
              <a:t>’ is used in one instance as it shares the same –</a:t>
            </a:r>
            <a:r>
              <a:rPr lang="en-GB" b="0" dirty="0" err="1"/>
              <a:t>en</a:t>
            </a:r>
            <a:r>
              <a:rPr lang="en-GB" b="0" dirty="0"/>
              <a:t> ending as an –</a:t>
            </a:r>
            <a:r>
              <a:rPr lang="en-GB" b="0" dirty="0" err="1"/>
              <a:t>ir</a:t>
            </a:r>
            <a:r>
              <a:rPr lang="en-GB" b="0" dirty="0"/>
              <a:t> verb in 3</a:t>
            </a:r>
            <a:r>
              <a:rPr lang="en-GB" b="0" baseline="30000" dirty="0"/>
              <a:t>rd</a:t>
            </a:r>
            <a:r>
              <a:rPr lang="en-GB" b="0" dirty="0"/>
              <a:t> person singular. ‘</a:t>
            </a:r>
            <a:r>
              <a:rPr lang="en-GB" b="0" dirty="0" err="1"/>
              <a:t>Helado</a:t>
            </a:r>
            <a:r>
              <a:rPr lang="en-GB" b="0" dirty="0"/>
              <a:t>’</a:t>
            </a:r>
            <a:r>
              <a:rPr lang="en-GB" b="0" baseline="0" dirty="0"/>
              <a:t> has been previously used for phonics practice and encountered in the poem ‘La playa’ (7.3.2.6).</a:t>
            </a:r>
            <a:endParaRPr lang="en-GB" b="0" dirty="0"/>
          </a:p>
          <a:p>
            <a:pPr marL="0" indent="0">
              <a:buNone/>
            </a:pPr>
            <a:endParaRPr lang="en-GB" b="0" dirty="0"/>
          </a:p>
          <a:p>
            <a:pPr marL="228600" indent="-228600">
              <a:buAutoNum type="arabicPeriod"/>
            </a:pPr>
            <a:endParaRPr lang="en-GB" b="0"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22</a:t>
            </a:fld>
            <a:endParaRPr lang="en-GB"/>
          </a:p>
        </p:txBody>
      </p:sp>
    </p:spTree>
    <p:extLst>
      <p:ext uri="{BB962C8B-B14F-4D97-AF65-F5344CB8AC3E}">
        <p14:creationId xmlns:p14="http://schemas.microsoft.com/office/powerpoint/2010/main" val="2498435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a:t>
            </a:r>
            <a:r>
              <a:rPr lang="en-GB" b="1" baseline="0" dirty="0"/>
              <a:t> – DISPLAY DURING FEEDBACK</a:t>
            </a:r>
            <a:endParaRPr lang="es-GB" b="1"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23</a:t>
            </a:fld>
            <a:endParaRPr lang="en-GB"/>
          </a:p>
        </p:txBody>
      </p:sp>
    </p:spTree>
    <p:extLst>
      <p:ext uri="{BB962C8B-B14F-4D97-AF65-F5344CB8AC3E}">
        <p14:creationId xmlns:p14="http://schemas.microsoft.com/office/powerpoint/2010/main" val="1972817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ALTERNATIVE VERSION OF LESSON 2 PHONICS ACTIVITY – WITH HANDOUTS</a:t>
            </a:r>
            <a:br>
              <a:rPr lang="en-US" b="1" dirty="0"/>
            </a:br>
            <a:r>
              <a:rPr lang="en-US" b="1" dirty="0"/>
              <a:t>Timing: </a:t>
            </a:r>
            <a:r>
              <a:rPr lang="en-US" b="0" dirty="0"/>
              <a:t>10 minutes.</a:t>
            </a:r>
          </a:p>
          <a:p>
            <a:endParaRPr lang="en-US" b="1" dirty="0"/>
          </a:p>
          <a:p>
            <a:r>
              <a:rPr lang="en-US" b="1" dirty="0"/>
              <a:t>Aim: </a:t>
            </a:r>
            <a:r>
              <a:rPr lang="es-ES" sz="1200" kern="1200" dirty="0">
                <a:solidFill>
                  <a:schemeClr val="tx1"/>
                </a:solidFill>
                <a:effectLst/>
                <a:latin typeface="+mn-lt"/>
                <a:ea typeface="+mn-ea"/>
                <a:cs typeface="+mn-cs"/>
              </a:rPr>
              <a:t>To strengthen awareness of penultimate syllable stress.</a:t>
            </a:r>
          </a:p>
          <a:p>
            <a:endParaRPr lang="en-US" b="1" dirty="0"/>
          </a:p>
          <a:p>
            <a:r>
              <a:rPr lang="en-US" b="1" dirty="0"/>
              <a:t>Procedure:</a:t>
            </a:r>
          </a:p>
          <a:p>
            <a:pPr marL="228600" indent="-228600">
              <a:buAutoNum type="arabicPeriod"/>
            </a:pPr>
            <a:r>
              <a:rPr lang="en-US" b="0" dirty="0"/>
              <a:t>Read the sentence aloud, focusing on pronouncing the words with the stress in the right place. </a:t>
            </a:r>
          </a:p>
          <a:p>
            <a:pPr marL="228600" indent="-228600">
              <a:buAutoNum type="arabicPeriod"/>
            </a:pPr>
            <a:r>
              <a:rPr lang="es-ES" sz="1200" noProof="0" dirty="0">
                <a:solidFill>
                  <a:srgbClr val="4472C4">
                    <a:lumMod val="50000"/>
                  </a:srgbClr>
                </a:solidFill>
              </a:rPr>
              <a:t>L</a:t>
            </a:r>
            <a:r>
              <a:rPr lang="es-ES" sz="1200" dirty="0">
                <a:solidFill>
                  <a:srgbClr val="4472C4">
                    <a:lumMod val="50000"/>
                  </a:srgbClr>
                </a:solidFill>
              </a:rPr>
              <a:t>isten and keep a tally of how many words you hear with penultimate syllable stress.</a:t>
            </a:r>
            <a:endParaRPr lang="en-US" b="0" dirty="0"/>
          </a:p>
          <a:p>
            <a:endParaRPr lang="en-US" b="0" dirty="0"/>
          </a:p>
          <a:p>
            <a:r>
              <a:rPr lang="en-US" b="1" dirty="0"/>
              <a:t>Note: </a:t>
            </a:r>
            <a:r>
              <a:rPr lang="en-US" b="0" dirty="0"/>
              <a:t>it may be useful to elicit the translation</a:t>
            </a:r>
            <a:r>
              <a:rPr lang="en-US" b="0" baseline="0" dirty="0"/>
              <a:t> of the example sentence. It is an example of how the present simple can be used with ongoing/unfinished meaning (‘We are deciding who is going to the interview tomorrow). This feature was recently introduced in 8.1.1.4.</a:t>
            </a:r>
            <a:endParaRPr lang="en-US" b="0"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24</a:t>
            </a:fld>
            <a:endParaRPr lang="en-GB"/>
          </a:p>
        </p:txBody>
      </p:sp>
    </p:spTree>
    <p:extLst>
      <p:ext uri="{BB962C8B-B14F-4D97-AF65-F5344CB8AC3E}">
        <p14:creationId xmlns:p14="http://schemas.microsoft.com/office/powerpoint/2010/main" val="3223990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SPEAKING CARDS - DO NOT</a:t>
            </a:r>
            <a:r>
              <a:rPr lang="en-GB" b="1" baseline="0" dirty="0"/>
              <a:t> DISPLAY DURING ACTIVITY</a:t>
            </a:r>
          </a:p>
          <a:p>
            <a:endParaRPr lang="en-GB" b="1" baseline="0" dirty="0"/>
          </a:p>
          <a:p>
            <a:r>
              <a:rPr lang="en-GB" b="1" baseline="0" dirty="0"/>
              <a:t>Persona A</a:t>
            </a:r>
          </a:p>
          <a:p>
            <a:pPr marL="228600" indent="-228600">
              <a:buAutoNum type="arabicPeriod"/>
            </a:pPr>
            <a:r>
              <a:rPr lang="en-GB" b="0" dirty="0" err="1"/>
              <a:t>Vamos</a:t>
            </a:r>
            <a:r>
              <a:rPr lang="en-GB" b="0" dirty="0"/>
              <a:t> al </a:t>
            </a:r>
            <a:r>
              <a:rPr lang="en-GB" b="0" dirty="0" err="1"/>
              <a:t>extranjero</a:t>
            </a:r>
            <a:r>
              <a:rPr lang="en-GB" b="0" dirty="0"/>
              <a:t> </a:t>
            </a:r>
            <a:r>
              <a:rPr lang="en-GB" b="0" dirty="0" err="1"/>
              <a:t>en</a:t>
            </a:r>
            <a:r>
              <a:rPr lang="en-GB" b="0" dirty="0"/>
              <a:t> </a:t>
            </a:r>
            <a:r>
              <a:rPr lang="en-GB" b="0" dirty="0" err="1"/>
              <a:t>abril</a:t>
            </a:r>
            <a:r>
              <a:rPr lang="en-GB" b="0" dirty="0"/>
              <a:t>.</a:t>
            </a:r>
          </a:p>
          <a:p>
            <a:pPr marL="228600" indent="-228600">
              <a:buAutoNum type="arabicPeriod"/>
            </a:pPr>
            <a:r>
              <a:rPr lang="en-GB" b="0" dirty="0" err="1"/>
              <a:t>Escriben</a:t>
            </a:r>
            <a:r>
              <a:rPr lang="en-GB" b="0" dirty="0"/>
              <a:t> </a:t>
            </a:r>
            <a:r>
              <a:rPr lang="en-GB" b="0" dirty="0" err="1"/>
              <a:t>noticias</a:t>
            </a:r>
            <a:r>
              <a:rPr lang="en-GB" b="0" dirty="0"/>
              <a:t> </a:t>
            </a:r>
            <a:r>
              <a:rPr lang="en-GB" b="0" dirty="0" err="1"/>
              <a:t>sobre</a:t>
            </a:r>
            <a:r>
              <a:rPr lang="en-GB" b="0" dirty="0"/>
              <a:t> la </a:t>
            </a:r>
            <a:r>
              <a:rPr lang="en-GB" b="0" dirty="0" err="1"/>
              <a:t>sociedad</a:t>
            </a:r>
            <a:r>
              <a:rPr lang="en-GB" b="0" dirty="0"/>
              <a:t>.</a:t>
            </a:r>
          </a:p>
          <a:p>
            <a:pPr marL="228600" indent="-228600">
              <a:buAutoNum type="arabicPeriod"/>
            </a:pPr>
            <a:r>
              <a:rPr lang="en-GB" b="0" dirty="0" err="1"/>
              <a:t>Venden</a:t>
            </a:r>
            <a:r>
              <a:rPr lang="en-GB" b="0" dirty="0"/>
              <a:t> una </a:t>
            </a:r>
            <a:r>
              <a:rPr lang="en-GB" b="0" dirty="0" err="1"/>
              <a:t>entrevista</a:t>
            </a:r>
            <a:r>
              <a:rPr lang="en-GB" b="0" dirty="0"/>
              <a:t> </a:t>
            </a:r>
            <a:r>
              <a:rPr lang="en-GB" b="0" dirty="0" err="1"/>
              <a:t>en</a:t>
            </a:r>
            <a:r>
              <a:rPr lang="en-GB" b="0" dirty="0"/>
              <a:t> </a:t>
            </a:r>
            <a:r>
              <a:rPr lang="en-GB" b="0" dirty="0" err="1"/>
              <a:t>marzo</a:t>
            </a:r>
            <a:r>
              <a:rPr lang="en-GB" b="0" dirty="0"/>
              <a:t>.</a:t>
            </a:r>
          </a:p>
          <a:p>
            <a:pPr marL="228600" indent="-228600">
              <a:buAutoNum type="arabicPeriod"/>
            </a:pPr>
            <a:r>
              <a:rPr lang="en-GB" b="0" dirty="0" err="1"/>
              <a:t>Descubrimos</a:t>
            </a:r>
            <a:r>
              <a:rPr lang="en-GB" b="0" dirty="0"/>
              <a:t> </a:t>
            </a:r>
            <a:r>
              <a:rPr lang="en-GB" b="0" dirty="0" err="1"/>
              <a:t>partes</a:t>
            </a:r>
            <a:r>
              <a:rPr lang="en-GB" b="0" dirty="0"/>
              <a:t> </a:t>
            </a:r>
            <a:r>
              <a:rPr lang="en-GB" b="0" dirty="0" err="1"/>
              <a:t>diferentes</a:t>
            </a:r>
            <a:r>
              <a:rPr lang="en-GB" b="0" dirty="0"/>
              <a:t> del </a:t>
            </a:r>
            <a:r>
              <a:rPr lang="en-GB" b="0" dirty="0" err="1"/>
              <a:t>mundo</a:t>
            </a:r>
            <a:r>
              <a:rPr lang="en-GB" b="0" dirty="0"/>
              <a:t>.</a:t>
            </a:r>
          </a:p>
          <a:p>
            <a:pPr marL="228600" indent="-228600">
              <a:buAutoNum type="arabicPeriod"/>
            </a:pPr>
            <a:r>
              <a:rPr lang="en-GB" b="0" dirty="0"/>
              <a:t>Leen </a:t>
            </a:r>
            <a:r>
              <a:rPr lang="en-GB" b="0" dirty="0" err="1"/>
              <a:t>páginas</a:t>
            </a:r>
            <a:r>
              <a:rPr lang="en-GB" b="0" dirty="0"/>
              <a:t> </a:t>
            </a:r>
            <a:r>
              <a:rPr lang="en-GB" b="0" dirty="0" err="1"/>
              <a:t>en</a:t>
            </a:r>
            <a:r>
              <a:rPr lang="en-GB" b="0" dirty="0"/>
              <a:t> </a:t>
            </a:r>
            <a:r>
              <a:rPr lang="en-GB" b="0" dirty="0" err="1"/>
              <a:t>el</a:t>
            </a:r>
            <a:r>
              <a:rPr lang="en-GB" b="0" dirty="0"/>
              <a:t> </a:t>
            </a:r>
            <a:r>
              <a:rPr lang="en-GB" b="0" dirty="0" err="1"/>
              <a:t>periódico</a:t>
            </a:r>
            <a:r>
              <a:rPr lang="en-GB" b="0" dirty="0"/>
              <a:t>.</a:t>
            </a:r>
          </a:p>
          <a:p>
            <a:pPr marL="228600" indent="-228600">
              <a:buAutoNum type="arabicPeriod"/>
            </a:pPr>
            <a:r>
              <a:rPr lang="en-GB" b="0" dirty="0" err="1"/>
              <a:t>Pedimos</a:t>
            </a:r>
            <a:r>
              <a:rPr lang="en-GB" b="0" dirty="0"/>
              <a:t> una </a:t>
            </a:r>
            <a:r>
              <a:rPr lang="en-GB" b="0" dirty="0" err="1"/>
              <a:t>canción</a:t>
            </a:r>
            <a:r>
              <a:rPr lang="en-GB" b="0" dirty="0"/>
              <a:t> </a:t>
            </a:r>
            <a:r>
              <a:rPr lang="en-GB" b="0" dirty="0" err="1"/>
              <a:t>en</a:t>
            </a:r>
            <a:r>
              <a:rPr lang="en-GB" b="0" dirty="0"/>
              <a:t> la fiesta.</a:t>
            </a:r>
          </a:p>
          <a:p>
            <a:pPr marL="228600" indent="-228600">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Persona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¿Por </a:t>
            </a:r>
            <a:r>
              <a:rPr lang="en-GB" b="0" baseline="0" dirty="0" err="1"/>
              <a:t>qué</a:t>
            </a:r>
            <a:r>
              <a:rPr lang="en-GB" b="0" baseline="0" dirty="0"/>
              <a:t> </a:t>
            </a:r>
            <a:r>
              <a:rPr lang="en-GB" b="0" baseline="0" dirty="0" err="1"/>
              <a:t>vivimos</a:t>
            </a:r>
            <a:r>
              <a:rPr lang="en-GB" b="0" baseline="0" dirty="0"/>
              <a:t> </a:t>
            </a:r>
            <a:r>
              <a:rPr lang="en-GB" b="0" baseline="0" dirty="0" err="1"/>
              <a:t>en</a:t>
            </a:r>
            <a:r>
              <a:rPr lang="en-GB" b="0" baseline="0" dirty="0"/>
              <a:t> Italia? </a:t>
            </a:r>
            <a:r>
              <a:rPr lang="en-GB" b="0" baseline="0" dirty="0" err="1"/>
              <a:t>Porque</a:t>
            </a:r>
            <a:r>
              <a:rPr lang="en-GB" b="0" baseline="0" dirty="0"/>
              <a:t> es bonito.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Reparten</a:t>
            </a:r>
            <a:r>
              <a:rPr lang="en-GB" b="0" baseline="0" dirty="0"/>
              <a:t> </a:t>
            </a:r>
            <a:r>
              <a:rPr lang="en-GB" b="0" baseline="0" dirty="0" err="1"/>
              <a:t>bebidas</a:t>
            </a:r>
            <a:r>
              <a:rPr lang="en-GB" b="0" baseline="0" dirty="0"/>
              <a:t> por la </a:t>
            </a:r>
            <a:r>
              <a:rPr lang="en-GB" b="0" baseline="0" dirty="0" err="1"/>
              <a:t>tarde</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Los </a:t>
            </a:r>
            <a:r>
              <a:rPr lang="en-GB" b="0" baseline="0" dirty="0" err="1"/>
              <a:t>periodistas</a:t>
            </a:r>
            <a:r>
              <a:rPr lang="en-GB" b="0" baseline="0" dirty="0"/>
              <a:t> </a:t>
            </a:r>
            <a:r>
              <a:rPr lang="en-GB" b="0" baseline="0" dirty="0" err="1"/>
              <a:t>esconden</a:t>
            </a:r>
            <a:r>
              <a:rPr lang="en-GB" b="0" baseline="0" dirty="0"/>
              <a:t> la </a:t>
            </a:r>
            <a:r>
              <a:rPr lang="en-GB" b="0" baseline="0" dirty="0" err="1"/>
              <a:t>realidad</a:t>
            </a:r>
            <a:r>
              <a:rPr lang="en-GB" b="0" baseline="0" dirty="0"/>
              <a:t> de las </a:t>
            </a:r>
            <a:r>
              <a:rPr lang="en-GB" b="0" baseline="0" dirty="0" err="1"/>
              <a:t>cosas</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Dormimos</a:t>
            </a:r>
            <a:r>
              <a:rPr lang="en-GB" b="0" baseline="0" dirty="0"/>
              <a:t> por la </a:t>
            </a:r>
            <a:r>
              <a:rPr lang="en-GB" b="0" baseline="0" dirty="0" err="1"/>
              <a:t>mañana</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Venden</a:t>
            </a:r>
            <a:r>
              <a:rPr lang="en-GB" b="0" baseline="0" dirty="0"/>
              <a:t> </a:t>
            </a:r>
            <a:r>
              <a:rPr lang="en-GB" b="0" baseline="0" dirty="0" err="1"/>
              <a:t>juegos</a:t>
            </a:r>
            <a:r>
              <a:rPr lang="en-GB" b="0" baseline="0" dirty="0"/>
              <a:t> </a:t>
            </a:r>
            <a:r>
              <a:rPr lang="en-GB" b="0" baseline="0" dirty="0" err="1"/>
              <a:t>divertidos</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Entendemos</a:t>
            </a:r>
            <a:r>
              <a:rPr lang="en-GB" b="0" baseline="0" dirty="0"/>
              <a:t> que la </a:t>
            </a:r>
            <a:r>
              <a:rPr lang="en-GB" b="0" baseline="0" dirty="0" err="1"/>
              <a:t>música</a:t>
            </a:r>
            <a:r>
              <a:rPr lang="en-GB" b="0" baseline="0" dirty="0"/>
              <a:t> </a:t>
            </a:r>
            <a:r>
              <a:rPr lang="en-GB" b="0" baseline="0" dirty="0" err="1"/>
              <a:t>está</a:t>
            </a:r>
            <a:r>
              <a:rPr lang="en-GB" b="0" baseline="0" dirty="0"/>
              <a:t> </a:t>
            </a:r>
            <a:r>
              <a:rPr lang="en-GB" b="0" baseline="0" dirty="0" err="1"/>
              <a:t>bastante</a:t>
            </a:r>
            <a:r>
              <a:rPr lang="en-GB" b="0" baseline="0" dirty="0"/>
              <a:t> </a:t>
            </a:r>
            <a:r>
              <a:rPr lang="en-GB" b="0" baseline="0" dirty="0" err="1"/>
              <a:t>fuerte</a:t>
            </a:r>
            <a:r>
              <a:rPr lang="en-GB" b="0" baseline="0" dirty="0"/>
              <a:t>.</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25</a:t>
            </a:fld>
            <a:endParaRPr lang="en-GB"/>
          </a:p>
        </p:txBody>
      </p:sp>
    </p:spTree>
    <p:extLst>
      <p:ext uri="{BB962C8B-B14F-4D97-AF65-F5344CB8AC3E}">
        <p14:creationId xmlns:p14="http://schemas.microsoft.com/office/powerpoint/2010/main" val="3230688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a:t>
            </a:r>
            <a:r>
              <a:rPr lang="en-GB" b="1" baseline="0" dirty="0"/>
              <a:t> – DISPLAY DURING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Grids are coloured to highlight the fact that the sentences do not correspond the tally right next to them. The tally corresponds to the sentences on the partner’s grid.</a:t>
            </a:r>
            <a:endParaRPr lang="es-GB" b="0"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26</a:t>
            </a:fld>
            <a:endParaRPr lang="en-GB"/>
          </a:p>
        </p:txBody>
      </p:sp>
    </p:spTree>
    <p:extLst>
      <p:ext uri="{BB962C8B-B14F-4D97-AF65-F5344CB8AC3E}">
        <p14:creationId xmlns:p14="http://schemas.microsoft.com/office/powerpoint/2010/main" val="3415834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GB" sz="1200" kern="1200" dirty="0">
                <a:solidFill>
                  <a:schemeClr val="tx1"/>
                </a:solidFill>
                <a:effectLst/>
                <a:latin typeface="+mn-lt"/>
                <a:ea typeface="+mn-ea"/>
                <a:cs typeface="+mn-cs"/>
              </a:rPr>
              <a:t>To </a:t>
            </a:r>
            <a:r>
              <a:rPr lang="en-GB" sz="1200" kern="1200" baseline="0" dirty="0">
                <a:solidFill>
                  <a:schemeClr val="tx1"/>
                </a:solidFill>
                <a:effectLst/>
                <a:latin typeface="+mn-lt"/>
                <a:ea typeface="+mn-ea"/>
                <a:cs typeface="+mn-cs"/>
              </a:rPr>
              <a:t>successfully write the missing letters with correct accents when needed.</a:t>
            </a:r>
            <a:endParaRPr lang="es-GB" sz="1200" kern="1200" dirty="0">
              <a:solidFill>
                <a:schemeClr val="tx1"/>
              </a:solidFill>
              <a:effectLst/>
              <a:latin typeface="+mn-lt"/>
              <a:ea typeface="+mn-ea"/>
              <a:cs typeface="+mn-cs"/>
            </a:endParaRPr>
          </a:p>
          <a:p>
            <a:endParaRPr lang="en-US" b="1" dirty="0"/>
          </a:p>
          <a:p>
            <a:r>
              <a:rPr lang="en-US" b="1" dirty="0"/>
              <a:t>Procedure:</a:t>
            </a:r>
          </a:p>
          <a:p>
            <a:r>
              <a:rPr lang="en-US" b="0" dirty="0"/>
              <a:t>1. Play the audio for each word and write the missing letters. Do the letters have an accent?</a:t>
            </a:r>
          </a:p>
          <a:p>
            <a:r>
              <a:rPr lang="en-US" b="0" dirty="0"/>
              <a:t>2. Teacher shows the answers for each word, one by one.</a:t>
            </a:r>
          </a:p>
          <a:p>
            <a:r>
              <a:rPr lang="en-US" b="0" dirty="0"/>
              <a:t>3. Students </a:t>
            </a:r>
            <a:r>
              <a:rPr lang="en-US" b="0" dirty="0" err="1"/>
              <a:t>practise</a:t>
            </a:r>
            <a:r>
              <a:rPr lang="en-US" b="0" dirty="0"/>
              <a:t> pronunciation: read each word out loud. Try to mimic/</a:t>
            </a:r>
            <a:r>
              <a:rPr lang="en-US" b="0" dirty="0" err="1"/>
              <a:t>emphasise</a:t>
            </a:r>
            <a:r>
              <a:rPr lang="en-US" b="0" dirty="0"/>
              <a:t> the penultimate syllable stress in the recording.</a:t>
            </a:r>
          </a:p>
          <a:p>
            <a:endParaRPr lang="en-US" b="0" dirty="0"/>
          </a:p>
          <a:p>
            <a:r>
              <a:rPr lang="en-US" b="1" dirty="0"/>
              <a:t>Transcript:</a:t>
            </a:r>
          </a:p>
          <a:p>
            <a:pPr marL="228600" indent="-228600">
              <a:buAutoNum type="arabicPeriod"/>
            </a:pPr>
            <a:r>
              <a:rPr lang="es-ES" dirty="0"/>
              <a:t>fácil</a:t>
            </a:r>
          </a:p>
          <a:p>
            <a:pPr marL="228600" indent="-228600">
              <a:buAutoNum type="arabicPeriod"/>
            </a:pPr>
            <a:r>
              <a:rPr lang="es-ES" dirty="0"/>
              <a:t>venden</a:t>
            </a:r>
          </a:p>
          <a:p>
            <a:pPr marL="228600" indent="-228600">
              <a:buAutoNum type="arabicPeriod"/>
            </a:pPr>
            <a:r>
              <a:rPr lang="es-ES" dirty="0"/>
              <a:t>mundo</a:t>
            </a:r>
          </a:p>
          <a:p>
            <a:pPr marL="228600" indent="-228600">
              <a:buAutoNum type="arabicPeriod"/>
            </a:pPr>
            <a:r>
              <a:rPr lang="es-ES" dirty="0"/>
              <a:t>móvil</a:t>
            </a:r>
          </a:p>
          <a:p>
            <a:pPr marL="228600" indent="-228600">
              <a:buAutoNum type="arabicPeriod"/>
            </a:pPr>
            <a:r>
              <a:rPr lang="es-419" sz="1200" kern="1200" dirty="0">
                <a:solidFill>
                  <a:schemeClr val="tx1"/>
                </a:solidFill>
                <a:effectLst/>
                <a:latin typeface="+mn-lt"/>
                <a:ea typeface="+mn-ea"/>
                <a:cs typeface="+mn-cs"/>
              </a:rPr>
              <a:t>sobre</a:t>
            </a:r>
            <a:endParaRPr lang="es-ES" dirty="0"/>
          </a:p>
          <a:p>
            <a:pPr marL="228600" indent="-228600">
              <a:buAutoNum type="arabicPeriod"/>
            </a:pPr>
            <a:r>
              <a:rPr lang="es-ES" dirty="0"/>
              <a:t>ángel</a:t>
            </a:r>
          </a:p>
          <a:p>
            <a:pPr marL="0" indent="0">
              <a:buNone/>
            </a:pPr>
            <a:endParaRPr lang="es-ES" dirty="0"/>
          </a:p>
          <a:p>
            <a:pPr marL="0" indent="0">
              <a:buNone/>
            </a:pPr>
            <a:r>
              <a:rPr lang="es-ES" b="1" dirty="0"/>
              <a:t>Note: </a:t>
            </a:r>
            <a:r>
              <a:rPr lang="es-ES" b="0" dirty="0"/>
              <a:t>students should know </a:t>
            </a:r>
            <a:r>
              <a:rPr lang="es-ES" b="1" dirty="0"/>
              <a:t>venden, móvil, sobre, </a:t>
            </a:r>
            <a:r>
              <a:rPr lang="es-ES" b="0" dirty="0"/>
              <a:t>so teachers could elicit meanings of these.</a:t>
            </a:r>
            <a:endParaRPr lang="es-ES" b="1"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3</a:t>
            </a:fld>
            <a:endParaRPr lang="en-GB"/>
          </a:p>
        </p:txBody>
      </p:sp>
    </p:spTree>
    <p:extLst>
      <p:ext uri="{BB962C8B-B14F-4D97-AF65-F5344CB8AC3E}">
        <p14:creationId xmlns:p14="http://schemas.microsoft.com/office/powerpoint/2010/main" val="2017696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8 minutes</a:t>
            </a:r>
            <a:br>
              <a:rPr lang="en-GB" b="0" dirty="0"/>
            </a:br>
            <a:br>
              <a:rPr lang="en-GB" b="1" dirty="0"/>
            </a:br>
            <a:r>
              <a:rPr lang="en-GB" b="1" dirty="0"/>
              <a:t>Aim: </a:t>
            </a:r>
            <a:r>
              <a:rPr lang="en-GB" b="0" dirty="0"/>
              <a:t>To revisit two combined vocabulary sets (oral modality).</a:t>
            </a:r>
            <a:br>
              <a:rPr lang="en-GB" b="0" dirty="0"/>
            </a:br>
            <a:br>
              <a:rPr lang="en-GB" b="0" dirty="0"/>
            </a:br>
            <a:r>
              <a:rPr lang="en-GB" b="1" dirty="0"/>
              <a:t>Procedure: </a:t>
            </a:r>
            <a:br>
              <a:rPr lang="en-GB" b="1" dirty="0"/>
            </a:br>
            <a:r>
              <a:rPr lang="en-GB" b="1" dirty="0"/>
              <a:t>1. </a:t>
            </a:r>
            <a:r>
              <a:rPr lang="en-GB" b="0" dirty="0"/>
              <a:t>Think about the Spanish for the key words on the slide.</a:t>
            </a:r>
            <a:br>
              <a:rPr lang="en-GB" b="1" dirty="0"/>
            </a:br>
            <a:r>
              <a:rPr lang="en-GB" b="1" dirty="0"/>
              <a:t>2. </a:t>
            </a:r>
            <a:r>
              <a:rPr lang="en-GB" b="0" dirty="0"/>
              <a:t>Listen to the audio 1-5.  For each, choose the correct answer A, B or C.</a:t>
            </a:r>
            <a:br>
              <a:rPr lang="en-GB" b="0" dirty="0"/>
            </a:br>
            <a:r>
              <a:rPr lang="en-GB" b="1" dirty="0"/>
              <a:t>3. </a:t>
            </a:r>
            <a:r>
              <a:rPr lang="en-GB" b="0" dirty="0"/>
              <a:t>Click to see the answers.</a:t>
            </a:r>
            <a:br>
              <a:rPr lang="en-GB" b="1" dirty="0"/>
            </a:br>
            <a:r>
              <a:rPr lang="en-GB" b="1" dirty="0"/>
              <a:t>4. </a:t>
            </a:r>
            <a:r>
              <a:rPr lang="en-GB" b="0" dirty="0"/>
              <a:t>Think what would have been heard for either of the other two possible answers.</a:t>
            </a:r>
            <a:br>
              <a:rPr lang="en-GB" b="0" dirty="0"/>
            </a:b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s-ES" sz="1200" b="1" i="0" dirty="0">
                <a:solidFill>
                  <a:schemeClr val="dk1"/>
                </a:solidFill>
                <a:latin typeface="+mn-lt"/>
                <a:ea typeface="Calibri"/>
                <a:cs typeface="Calibri"/>
                <a:sym typeface="Calibri"/>
              </a:rPr>
              <a:t>Transcript:</a:t>
            </a:r>
          </a:p>
          <a:p>
            <a:pPr marL="228600" indent="-228600">
              <a:buAutoNum type="arabicPeriod"/>
            </a:pPr>
            <a:r>
              <a:rPr lang="en-GB" sz="1200" dirty="0" err="1">
                <a:solidFill>
                  <a:srgbClr val="002060"/>
                </a:solidFill>
              </a:rPr>
              <a:t>Creemos</a:t>
            </a:r>
            <a:r>
              <a:rPr lang="en-GB" sz="1200" dirty="0">
                <a:solidFill>
                  <a:srgbClr val="002060"/>
                </a:solidFill>
              </a:rPr>
              <a:t> que es </a:t>
            </a:r>
            <a:r>
              <a:rPr lang="en-GB" sz="1200" dirty="0" err="1">
                <a:solidFill>
                  <a:srgbClr val="002060"/>
                </a:solidFill>
              </a:rPr>
              <a:t>necesario</a:t>
            </a:r>
            <a:r>
              <a:rPr lang="en-GB" sz="1200" dirty="0">
                <a:solidFill>
                  <a:srgbClr val="002060"/>
                </a:solidFill>
              </a:rPr>
              <a:t> leer las </a:t>
            </a:r>
            <a:r>
              <a:rPr lang="en-GB" sz="1200" dirty="0" err="1">
                <a:solidFill>
                  <a:srgbClr val="002060"/>
                </a:solidFill>
              </a:rPr>
              <a:t>noticias</a:t>
            </a:r>
            <a:r>
              <a:rPr lang="en-GB" sz="1200" dirty="0">
                <a:solidFill>
                  <a:srgbClr val="002060"/>
                </a:solidFill>
              </a:rPr>
              <a:t> y </a:t>
            </a:r>
            <a:r>
              <a:rPr lang="en-GB" sz="1200" dirty="0" err="1">
                <a:solidFill>
                  <a:srgbClr val="002060"/>
                </a:solidFill>
              </a:rPr>
              <a:t>hablar</a:t>
            </a:r>
            <a:r>
              <a:rPr lang="en-GB" sz="1200" dirty="0">
                <a:solidFill>
                  <a:srgbClr val="002060"/>
                </a:solidFill>
              </a:rPr>
              <a:t> con los </a:t>
            </a:r>
            <a:r>
              <a:rPr lang="en-GB" sz="1200" dirty="0" err="1">
                <a:solidFill>
                  <a:srgbClr val="002060"/>
                </a:solidFill>
              </a:rPr>
              <a:t>periodistas</a:t>
            </a:r>
            <a:r>
              <a:rPr lang="en-GB" sz="1200" dirty="0">
                <a:solidFill>
                  <a:srgbClr val="002060"/>
                </a:solidFill>
              </a:rPr>
              <a:t>.</a:t>
            </a:r>
            <a:endParaRPr lang="en-GB" sz="1200" b="0" i="0" dirty="0">
              <a:solidFill>
                <a:srgbClr val="002060"/>
              </a:solidFill>
              <a:latin typeface="+mn-lt"/>
              <a:ea typeface="+mn-ea"/>
              <a:cs typeface="+mn-cs"/>
            </a:endParaRPr>
          </a:p>
          <a:p>
            <a:pPr marL="228600" indent="-228600">
              <a:buAutoNum type="arabicPeriod"/>
            </a:pPr>
            <a:r>
              <a:rPr lang="en-GB" sz="1200" b="0" i="0" dirty="0" err="1">
                <a:solidFill>
                  <a:srgbClr val="002060"/>
                </a:solidFill>
                <a:latin typeface="+mn-lt"/>
                <a:ea typeface="+mn-ea"/>
                <a:cs typeface="+mn-cs"/>
                <a:sym typeface="Calibri"/>
              </a:rPr>
              <a:t>En</a:t>
            </a:r>
            <a:r>
              <a:rPr lang="en-GB" sz="1200" b="0" i="0" dirty="0">
                <a:solidFill>
                  <a:srgbClr val="002060"/>
                </a:solidFill>
                <a:latin typeface="+mn-lt"/>
                <a:ea typeface="+mn-ea"/>
                <a:cs typeface="+mn-cs"/>
                <a:sym typeface="Calibri"/>
              </a:rPr>
              <a:t> </a:t>
            </a:r>
            <a:r>
              <a:rPr lang="en-GB" sz="1200" b="0" i="0" dirty="0" err="1">
                <a:solidFill>
                  <a:srgbClr val="002060"/>
                </a:solidFill>
                <a:latin typeface="+mn-lt"/>
                <a:ea typeface="+mn-ea"/>
                <a:cs typeface="+mn-cs"/>
                <a:sym typeface="Calibri"/>
              </a:rPr>
              <a:t>abril</a:t>
            </a:r>
            <a:r>
              <a:rPr lang="en-GB" sz="1200" b="0" i="0" dirty="0">
                <a:solidFill>
                  <a:srgbClr val="002060"/>
                </a:solidFill>
                <a:latin typeface="+mn-lt"/>
                <a:ea typeface="+mn-ea"/>
                <a:cs typeface="+mn-cs"/>
                <a:sym typeface="Calibri"/>
              </a:rPr>
              <a:t> </a:t>
            </a:r>
            <a:r>
              <a:rPr lang="en-GB" sz="1200" b="0" i="0" dirty="0" err="1">
                <a:solidFill>
                  <a:srgbClr val="002060"/>
                </a:solidFill>
                <a:latin typeface="+mn-lt"/>
                <a:ea typeface="+mn-ea"/>
                <a:cs typeface="+mn-cs"/>
                <a:sym typeface="Calibri"/>
              </a:rPr>
              <a:t>hacemos</a:t>
            </a:r>
            <a:r>
              <a:rPr lang="en-GB" sz="1200" b="0" i="0" dirty="0">
                <a:solidFill>
                  <a:srgbClr val="002060"/>
                </a:solidFill>
                <a:latin typeface="+mn-lt"/>
                <a:ea typeface="+mn-ea"/>
                <a:cs typeface="+mn-cs"/>
                <a:sym typeface="Calibri"/>
              </a:rPr>
              <a:t> </a:t>
            </a:r>
            <a:r>
              <a:rPr lang="en-GB" sz="1200" b="0" i="0" dirty="0" err="1">
                <a:solidFill>
                  <a:srgbClr val="002060"/>
                </a:solidFill>
                <a:latin typeface="+mn-lt"/>
                <a:ea typeface="+mn-ea"/>
                <a:cs typeface="+mn-cs"/>
                <a:sym typeface="Calibri"/>
              </a:rPr>
              <a:t>entrevistas</a:t>
            </a:r>
            <a:r>
              <a:rPr lang="en-GB" sz="1200" b="0" i="0" dirty="0">
                <a:solidFill>
                  <a:srgbClr val="002060"/>
                </a:solidFill>
                <a:latin typeface="+mn-lt"/>
                <a:ea typeface="+mn-ea"/>
                <a:cs typeface="+mn-cs"/>
                <a:sym typeface="Calibri"/>
              </a:rPr>
              <a:t> </a:t>
            </a:r>
            <a:r>
              <a:rPr lang="en-GB" sz="1200" b="0" i="0" dirty="0" err="1">
                <a:solidFill>
                  <a:srgbClr val="002060"/>
                </a:solidFill>
                <a:latin typeface="+mn-lt"/>
                <a:ea typeface="+mn-ea"/>
                <a:cs typeface="+mn-cs"/>
                <a:sym typeface="Calibri"/>
              </a:rPr>
              <a:t>en</a:t>
            </a:r>
            <a:r>
              <a:rPr lang="en-GB" sz="1200" b="0" i="0" dirty="0">
                <a:solidFill>
                  <a:srgbClr val="002060"/>
                </a:solidFill>
                <a:latin typeface="+mn-lt"/>
                <a:ea typeface="+mn-ea"/>
                <a:cs typeface="+mn-cs"/>
                <a:sym typeface="Calibri"/>
              </a:rPr>
              <a:t> </a:t>
            </a:r>
            <a:r>
              <a:rPr lang="en-GB" sz="1200" b="0" i="0" dirty="0" err="1">
                <a:solidFill>
                  <a:srgbClr val="002060"/>
                </a:solidFill>
                <a:latin typeface="+mn-lt"/>
                <a:ea typeface="+mn-ea"/>
                <a:cs typeface="+mn-cs"/>
                <a:sym typeface="Calibri"/>
              </a:rPr>
              <a:t>el</a:t>
            </a:r>
            <a:r>
              <a:rPr lang="en-GB" sz="1200" b="0" i="0" dirty="0">
                <a:solidFill>
                  <a:srgbClr val="002060"/>
                </a:solidFill>
                <a:latin typeface="+mn-lt"/>
                <a:ea typeface="+mn-ea"/>
                <a:cs typeface="+mn-cs"/>
                <a:sym typeface="Calibri"/>
              </a:rPr>
              <a:t> </a:t>
            </a:r>
            <a:r>
              <a:rPr lang="en-GB" sz="1200" b="0" i="0" dirty="0" err="1">
                <a:solidFill>
                  <a:srgbClr val="002060"/>
                </a:solidFill>
                <a:latin typeface="+mn-lt"/>
                <a:ea typeface="+mn-ea"/>
                <a:cs typeface="+mn-cs"/>
                <a:sym typeface="Calibri"/>
              </a:rPr>
              <a:t>extranjero</a:t>
            </a:r>
            <a:r>
              <a:rPr lang="en-GB" sz="1200" b="0" i="0" dirty="0">
                <a:solidFill>
                  <a:srgbClr val="002060"/>
                </a:solidFill>
                <a:latin typeface="+mn-lt"/>
                <a:ea typeface="+mn-ea"/>
                <a:cs typeface="+mn-cs"/>
                <a:sym typeface="Calibri"/>
              </a:rPr>
              <a:t> </a:t>
            </a:r>
            <a:r>
              <a:rPr lang="en-GB" sz="1200" b="0" i="0" dirty="0" err="1">
                <a:solidFill>
                  <a:srgbClr val="002060"/>
                </a:solidFill>
                <a:latin typeface="+mn-lt"/>
                <a:ea typeface="+mn-ea"/>
                <a:cs typeface="+mn-cs"/>
                <a:sym typeface="Calibri"/>
              </a:rPr>
              <a:t>porque</a:t>
            </a:r>
            <a:r>
              <a:rPr lang="en-GB" sz="1200" b="0" i="0" dirty="0">
                <a:solidFill>
                  <a:srgbClr val="002060"/>
                </a:solidFill>
                <a:latin typeface="+mn-lt"/>
                <a:ea typeface="+mn-ea"/>
                <a:cs typeface="+mn-cs"/>
                <a:sym typeface="Calibri"/>
              </a:rPr>
              <a:t> </a:t>
            </a:r>
            <a:r>
              <a:rPr lang="en-GB" sz="1200" b="0" i="0" dirty="0" err="1">
                <a:solidFill>
                  <a:srgbClr val="002060"/>
                </a:solidFill>
                <a:latin typeface="+mn-lt"/>
                <a:ea typeface="+mn-ea"/>
                <a:cs typeface="+mn-cs"/>
                <a:sym typeface="Calibri"/>
              </a:rPr>
              <a:t>queremos</a:t>
            </a:r>
            <a:r>
              <a:rPr lang="en-GB" sz="1200" b="0" i="0" dirty="0">
                <a:solidFill>
                  <a:srgbClr val="002060"/>
                </a:solidFill>
                <a:latin typeface="+mn-lt"/>
                <a:ea typeface="+mn-ea"/>
                <a:cs typeface="+mn-cs"/>
                <a:sym typeface="Calibri"/>
              </a:rPr>
              <a:t> </a:t>
            </a:r>
            <a:r>
              <a:rPr lang="en-GB" sz="1200" b="0" i="0" dirty="0" err="1">
                <a:solidFill>
                  <a:srgbClr val="002060"/>
                </a:solidFill>
                <a:latin typeface="+mn-lt"/>
                <a:ea typeface="+mn-ea"/>
                <a:cs typeface="+mn-cs"/>
                <a:sym typeface="Calibri"/>
              </a:rPr>
              <a:t>visitar</a:t>
            </a:r>
            <a:r>
              <a:rPr lang="en-GB" sz="1200" b="0" i="0" dirty="0">
                <a:solidFill>
                  <a:srgbClr val="002060"/>
                </a:solidFill>
                <a:latin typeface="+mn-lt"/>
                <a:ea typeface="+mn-ea"/>
                <a:cs typeface="+mn-cs"/>
                <a:sym typeface="Calibri"/>
              </a:rPr>
              <a:t> </a:t>
            </a:r>
            <a:r>
              <a:rPr lang="en-GB" sz="1200" b="0" i="0" dirty="0" err="1">
                <a:solidFill>
                  <a:srgbClr val="002060"/>
                </a:solidFill>
                <a:latin typeface="+mn-lt"/>
                <a:ea typeface="+mn-ea"/>
                <a:cs typeface="+mn-cs"/>
                <a:sym typeface="Calibri"/>
              </a:rPr>
              <a:t>otras</a:t>
            </a:r>
            <a:r>
              <a:rPr lang="en-GB" sz="1200" b="0" i="0" dirty="0">
                <a:solidFill>
                  <a:srgbClr val="002060"/>
                </a:solidFill>
                <a:latin typeface="+mn-lt"/>
                <a:ea typeface="+mn-ea"/>
                <a:cs typeface="+mn-cs"/>
                <a:sym typeface="Calibri"/>
              </a:rPr>
              <a:t> </a:t>
            </a:r>
            <a:r>
              <a:rPr lang="en-GB" sz="1200" b="0" i="0" dirty="0" err="1">
                <a:solidFill>
                  <a:srgbClr val="002060"/>
                </a:solidFill>
                <a:latin typeface="+mn-lt"/>
                <a:ea typeface="+mn-ea"/>
                <a:cs typeface="+mn-cs"/>
                <a:sym typeface="Calibri"/>
              </a:rPr>
              <a:t>ciudades</a:t>
            </a:r>
            <a:r>
              <a:rPr lang="en-GB" sz="1200" b="0" i="0" dirty="0">
                <a:solidFill>
                  <a:srgbClr val="002060"/>
                </a:solidFill>
                <a:latin typeface="+mn-lt"/>
                <a:ea typeface="+mn-ea"/>
                <a:cs typeface="+mn-cs"/>
                <a:sym typeface="Calibri"/>
              </a:rPr>
              <a:t>.</a:t>
            </a:r>
          </a:p>
          <a:p>
            <a:pPr marL="228600" indent="-228600">
              <a:buAutoNum type="arabicPeriod"/>
            </a:pPr>
            <a:r>
              <a:rPr lang="en-GB" sz="1200" b="0" i="0" dirty="0">
                <a:solidFill>
                  <a:srgbClr val="002060"/>
                </a:solidFill>
                <a:latin typeface="+mn-lt"/>
                <a:ea typeface="+mn-ea"/>
                <a:cs typeface="+mn-cs"/>
                <a:sym typeface="Calibri"/>
              </a:rPr>
              <a:t>Es </a:t>
            </a:r>
            <a:r>
              <a:rPr lang="en-GB" sz="1200" b="0" i="0" dirty="0" err="1">
                <a:solidFill>
                  <a:srgbClr val="002060"/>
                </a:solidFill>
                <a:latin typeface="+mn-lt"/>
                <a:ea typeface="+mn-ea"/>
                <a:cs typeface="+mn-cs"/>
                <a:sym typeface="Calibri"/>
              </a:rPr>
              <a:t>verdad</a:t>
            </a:r>
            <a:r>
              <a:rPr lang="en-GB" sz="1200" b="0" i="0" dirty="0">
                <a:solidFill>
                  <a:srgbClr val="002060"/>
                </a:solidFill>
                <a:latin typeface="+mn-lt"/>
                <a:ea typeface="+mn-ea"/>
                <a:cs typeface="+mn-cs"/>
                <a:sym typeface="Calibri"/>
              </a:rPr>
              <a:t> que </a:t>
            </a:r>
            <a:r>
              <a:rPr lang="en-GB" sz="1200" b="0" i="0" dirty="0" err="1">
                <a:solidFill>
                  <a:srgbClr val="002060"/>
                </a:solidFill>
                <a:latin typeface="+mn-lt"/>
                <a:ea typeface="+mn-ea"/>
                <a:cs typeface="+mn-cs"/>
                <a:sym typeface="Calibri"/>
              </a:rPr>
              <a:t>vendemos</a:t>
            </a:r>
            <a:r>
              <a:rPr lang="en-GB" sz="1200" b="0" i="0" dirty="0">
                <a:solidFill>
                  <a:srgbClr val="002060"/>
                </a:solidFill>
                <a:latin typeface="+mn-lt"/>
                <a:ea typeface="+mn-ea"/>
                <a:cs typeface="+mn-cs"/>
                <a:sym typeface="Calibri"/>
              </a:rPr>
              <a:t> </a:t>
            </a:r>
            <a:r>
              <a:rPr lang="en-GB" sz="1200" b="0" i="0" dirty="0" err="1">
                <a:solidFill>
                  <a:srgbClr val="002060"/>
                </a:solidFill>
                <a:latin typeface="+mn-lt"/>
                <a:ea typeface="+mn-ea"/>
                <a:cs typeface="+mn-cs"/>
                <a:sym typeface="Calibri"/>
              </a:rPr>
              <a:t>periódicos</a:t>
            </a:r>
            <a:r>
              <a:rPr lang="en-GB" sz="1200" b="0" i="0" dirty="0">
                <a:solidFill>
                  <a:srgbClr val="002060"/>
                </a:solidFill>
                <a:latin typeface="+mn-lt"/>
                <a:ea typeface="+mn-ea"/>
                <a:cs typeface="+mn-cs"/>
                <a:sym typeface="Calibri"/>
              </a:rPr>
              <a:t> </a:t>
            </a:r>
            <a:r>
              <a:rPr lang="en-GB" sz="1200" b="0" i="0" dirty="0" err="1">
                <a:solidFill>
                  <a:srgbClr val="002060"/>
                </a:solidFill>
                <a:latin typeface="+mn-lt"/>
                <a:ea typeface="+mn-ea"/>
                <a:cs typeface="+mn-cs"/>
                <a:sym typeface="Calibri"/>
              </a:rPr>
              <a:t>en</a:t>
            </a:r>
            <a:r>
              <a:rPr lang="en-GB" sz="1200" b="0" i="0" dirty="0">
                <a:solidFill>
                  <a:srgbClr val="002060"/>
                </a:solidFill>
                <a:latin typeface="+mn-lt"/>
                <a:ea typeface="+mn-ea"/>
                <a:cs typeface="+mn-cs"/>
                <a:sym typeface="Calibri"/>
              </a:rPr>
              <a:t> </a:t>
            </a:r>
            <a:r>
              <a:rPr lang="en-GB" sz="1200" b="0" i="0" dirty="0" err="1">
                <a:solidFill>
                  <a:srgbClr val="002060"/>
                </a:solidFill>
                <a:latin typeface="+mn-lt"/>
                <a:ea typeface="+mn-ea"/>
                <a:cs typeface="+mn-cs"/>
                <a:sym typeface="Calibri"/>
              </a:rPr>
              <a:t>muchas</a:t>
            </a:r>
            <a:r>
              <a:rPr lang="en-GB" sz="1200" b="0" i="0" dirty="0">
                <a:solidFill>
                  <a:srgbClr val="002060"/>
                </a:solidFill>
                <a:latin typeface="+mn-lt"/>
                <a:ea typeface="+mn-ea"/>
                <a:cs typeface="+mn-cs"/>
                <a:sym typeface="Calibri"/>
              </a:rPr>
              <a:t> </a:t>
            </a:r>
            <a:r>
              <a:rPr lang="en-GB" sz="1200" b="0" i="0" dirty="0" err="1">
                <a:solidFill>
                  <a:srgbClr val="002060"/>
                </a:solidFill>
                <a:latin typeface="+mn-lt"/>
                <a:ea typeface="+mn-ea"/>
                <a:cs typeface="+mn-cs"/>
                <a:sym typeface="Calibri"/>
              </a:rPr>
              <a:t>partes</a:t>
            </a:r>
            <a:r>
              <a:rPr lang="en-GB" sz="1200" b="0" i="0" dirty="0">
                <a:solidFill>
                  <a:srgbClr val="002060"/>
                </a:solidFill>
                <a:latin typeface="+mn-lt"/>
                <a:ea typeface="+mn-ea"/>
                <a:cs typeface="+mn-cs"/>
                <a:sym typeface="Calibri"/>
              </a:rPr>
              <a:t> del </a:t>
            </a:r>
            <a:r>
              <a:rPr lang="en-GB" sz="1200" b="0" i="0" dirty="0" err="1">
                <a:solidFill>
                  <a:srgbClr val="002060"/>
                </a:solidFill>
                <a:latin typeface="+mn-lt"/>
                <a:ea typeface="+mn-ea"/>
                <a:cs typeface="+mn-cs"/>
                <a:sym typeface="Calibri"/>
              </a:rPr>
              <a:t>mundo</a:t>
            </a:r>
            <a:r>
              <a:rPr lang="en-GB" sz="1200" b="0" i="0" dirty="0">
                <a:solidFill>
                  <a:srgbClr val="002060"/>
                </a:solidFill>
                <a:latin typeface="+mn-lt"/>
                <a:ea typeface="+mn-ea"/>
                <a:cs typeface="+mn-cs"/>
                <a:sym typeface="Calibri"/>
              </a:rPr>
              <a:t>.</a:t>
            </a:r>
          </a:p>
          <a:p>
            <a:pPr marL="228600" indent="-228600">
              <a:buAutoNum type="arabicPeriod"/>
            </a:pPr>
            <a:r>
              <a:rPr lang="en-GB" sz="1200" b="0" i="0" dirty="0" err="1">
                <a:solidFill>
                  <a:srgbClr val="002060"/>
                </a:solidFill>
                <a:latin typeface="+mn-lt"/>
                <a:ea typeface="+mn-ea"/>
                <a:cs typeface="+mn-cs"/>
                <a:sym typeface="Calibri"/>
              </a:rPr>
              <a:t>En</a:t>
            </a:r>
            <a:r>
              <a:rPr lang="en-GB" sz="1200" b="0" i="0" dirty="0">
                <a:solidFill>
                  <a:srgbClr val="002060"/>
                </a:solidFill>
                <a:latin typeface="+mn-lt"/>
                <a:ea typeface="+mn-ea"/>
                <a:cs typeface="+mn-cs"/>
                <a:sym typeface="Calibri"/>
              </a:rPr>
              <a:t> </a:t>
            </a:r>
            <a:r>
              <a:rPr lang="en-GB" sz="1200" b="0" i="0" dirty="0" err="1">
                <a:solidFill>
                  <a:srgbClr val="002060"/>
                </a:solidFill>
                <a:latin typeface="+mn-lt"/>
                <a:ea typeface="+mn-ea"/>
                <a:cs typeface="+mn-cs"/>
                <a:sym typeface="Calibri"/>
              </a:rPr>
              <a:t>realidad</a:t>
            </a:r>
            <a:r>
              <a:rPr lang="en-GB" sz="1200" b="0" i="0" dirty="0">
                <a:solidFill>
                  <a:srgbClr val="002060"/>
                </a:solidFill>
                <a:latin typeface="+mn-lt"/>
                <a:ea typeface="+mn-ea"/>
                <a:cs typeface="+mn-cs"/>
                <a:sym typeface="Calibri"/>
              </a:rPr>
              <a:t> </a:t>
            </a:r>
            <a:r>
              <a:rPr lang="en-GB" sz="1200" b="0" i="0" dirty="0" err="1">
                <a:solidFill>
                  <a:srgbClr val="002060"/>
                </a:solidFill>
                <a:latin typeface="+mn-lt"/>
                <a:ea typeface="+mn-ea"/>
                <a:cs typeface="+mn-cs"/>
                <a:sym typeface="Calibri"/>
              </a:rPr>
              <a:t>queremos</a:t>
            </a:r>
            <a:r>
              <a:rPr lang="en-GB" sz="1200" b="0" i="0" dirty="0">
                <a:solidFill>
                  <a:srgbClr val="002060"/>
                </a:solidFill>
                <a:latin typeface="+mn-lt"/>
                <a:ea typeface="+mn-ea"/>
                <a:cs typeface="+mn-cs"/>
                <a:sym typeface="Calibri"/>
              </a:rPr>
              <a:t> </a:t>
            </a:r>
            <a:r>
              <a:rPr lang="en-GB" sz="1200" b="0" i="0" dirty="0" err="1">
                <a:solidFill>
                  <a:srgbClr val="002060"/>
                </a:solidFill>
                <a:latin typeface="+mn-lt"/>
                <a:ea typeface="+mn-ea"/>
                <a:cs typeface="+mn-cs"/>
                <a:sym typeface="Calibri"/>
              </a:rPr>
              <a:t>escribir</a:t>
            </a:r>
            <a:r>
              <a:rPr lang="en-GB" sz="1200" b="0" i="0" dirty="0">
                <a:solidFill>
                  <a:srgbClr val="002060"/>
                </a:solidFill>
                <a:latin typeface="+mn-lt"/>
                <a:ea typeface="+mn-ea"/>
                <a:cs typeface="+mn-cs"/>
                <a:sym typeface="Calibri"/>
              </a:rPr>
              <a:t> </a:t>
            </a:r>
            <a:r>
              <a:rPr lang="en-GB" sz="1200" b="0" i="0" dirty="0" err="1">
                <a:solidFill>
                  <a:srgbClr val="002060"/>
                </a:solidFill>
                <a:latin typeface="+mn-lt"/>
                <a:ea typeface="+mn-ea"/>
                <a:cs typeface="+mn-cs"/>
                <a:sym typeface="Calibri"/>
              </a:rPr>
              <a:t>sobre</a:t>
            </a:r>
            <a:r>
              <a:rPr lang="en-GB" sz="1200" b="0" i="0" dirty="0">
                <a:solidFill>
                  <a:srgbClr val="002060"/>
                </a:solidFill>
                <a:latin typeface="+mn-lt"/>
                <a:ea typeface="+mn-ea"/>
                <a:cs typeface="+mn-cs"/>
                <a:sym typeface="Calibri"/>
              </a:rPr>
              <a:t> los </a:t>
            </a:r>
            <a:r>
              <a:rPr lang="en-GB" sz="1200" b="0" i="0" dirty="0" err="1">
                <a:solidFill>
                  <a:srgbClr val="002060"/>
                </a:solidFill>
                <a:latin typeface="+mn-lt"/>
                <a:ea typeface="+mn-ea"/>
                <a:cs typeface="+mn-cs"/>
                <a:sym typeface="Calibri"/>
              </a:rPr>
              <a:t>problemas</a:t>
            </a:r>
            <a:r>
              <a:rPr lang="en-GB" sz="1200" b="0" i="0" dirty="0">
                <a:solidFill>
                  <a:srgbClr val="002060"/>
                </a:solidFill>
                <a:latin typeface="+mn-lt"/>
                <a:ea typeface="+mn-ea"/>
                <a:cs typeface="+mn-cs"/>
                <a:sym typeface="Calibri"/>
              </a:rPr>
              <a:t> de la </a:t>
            </a:r>
            <a:r>
              <a:rPr lang="en-GB" sz="1200" b="0" i="0" dirty="0" err="1">
                <a:solidFill>
                  <a:srgbClr val="002060"/>
                </a:solidFill>
                <a:latin typeface="+mn-lt"/>
                <a:ea typeface="+mn-ea"/>
                <a:cs typeface="+mn-cs"/>
                <a:sym typeface="Calibri"/>
              </a:rPr>
              <a:t>sociedad</a:t>
            </a:r>
            <a:r>
              <a:rPr lang="en-GB" sz="1200" b="0" i="0" dirty="0">
                <a:solidFill>
                  <a:srgbClr val="002060"/>
                </a:solidFill>
                <a:latin typeface="+mn-lt"/>
                <a:ea typeface="+mn-ea"/>
                <a:cs typeface="+mn-cs"/>
                <a:sym typeface="Calibri"/>
              </a:rPr>
              <a:t>.</a:t>
            </a:r>
          </a:p>
          <a:p>
            <a:pPr marL="228600" indent="-228600">
              <a:buAutoNum type="arabicPeriod"/>
            </a:pPr>
            <a:r>
              <a:rPr lang="en-GB" sz="1200" b="0" i="0" dirty="0" err="1">
                <a:solidFill>
                  <a:srgbClr val="002060"/>
                </a:solidFill>
                <a:latin typeface="+mn-lt"/>
                <a:ea typeface="+mn-ea"/>
                <a:cs typeface="+mn-cs"/>
                <a:sym typeface="Calibri"/>
              </a:rPr>
              <a:t>En</a:t>
            </a:r>
            <a:r>
              <a:rPr lang="en-GB" sz="1200" b="0" i="0" dirty="0">
                <a:solidFill>
                  <a:srgbClr val="002060"/>
                </a:solidFill>
                <a:latin typeface="+mn-lt"/>
                <a:ea typeface="+mn-ea"/>
                <a:cs typeface="+mn-cs"/>
                <a:sym typeface="Calibri"/>
              </a:rPr>
              <a:t> </a:t>
            </a:r>
            <a:r>
              <a:rPr lang="en-GB" sz="1200" b="0" i="0" dirty="0" err="1">
                <a:solidFill>
                  <a:srgbClr val="002060"/>
                </a:solidFill>
                <a:latin typeface="+mn-lt"/>
                <a:ea typeface="+mn-ea"/>
                <a:cs typeface="+mn-cs"/>
                <a:sym typeface="Calibri"/>
              </a:rPr>
              <a:t>marzo</a:t>
            </a:r>
            <a:r>
              <a:rPr lang="en-GB" sz="1200" b="0" i="0" dirty="0">
                <a:solidFill>
                  <a:srgbClr val="002060"/>
                </a:solidFill>
                <a:latin typeface="+mn-lt"/>
                <a:ea typeface="+mn-ea"/>
                <a:cs typeface="+mn-cs"/>
                <a:sym typeface="Calibri"/>
              </a:rPr>
              <a:t> </a:t>
            </a:r>
            <a:r>
              <a:rPr lang="en-GB" sz="1200" b="0" i="0" dirty="0" err="1">
                <a:solidFill>
                  <a:srgbClr val="002060"/>
                </a:solidFill>
                <a:latin typeface="+mn-lt"/>
                <a:ea typeface="+mn-ea"/>
                <a:cs typeface="+mn-cs"/>
                <a:sym typeface="Calibri"/>
              </a:rPr>
              <a:t>ponemos</a:t>
            </a:r>
            <a:r>
              <a:rPr lang="en-GB" sz="1200" b="0" i="0" dirty="0">
                <a:solidFill>
                  <a:srgbClr val="002060"/>
                </a:solidFill>
                <a:latin typeface="+mn-lt"/>
                <a:ea typeface="+mn-ea"/>
                <a:cs typeface="+mn-cs"/>
                <a:sym typeface="Calibri"/>
              </a:rPr>
              <a:t> </a:t>
            </a:r>
            <a:r>
              <a:rPr lang="en-GB" sz="1200" b="0" i="0" dirty="0" err="1">
                <a:solidFill>
                  <a:srgbClr val="002060"/>
                </a:solidFill>
                <a:latin typeface="+mn-lt"/>
                <a:ea typeface="+mn-ea"/>
                <a:cs typeface="+mn-cs"/>
                <a:sym typeface="Calibri"/>
              </a:rPr>
              <a:t>unas</a:t>
            </a:r>
            <a:r>
              <a:rPr lang="en-GB" sz="1200" b="0" i="0" dirty="0">
                <a:solidFill>
                  <a:srgbClr val="002060"/>
                </a:solidFill>
                <a:latin typeface="+mn-lt"/>
                <a:ea typeface="+mn-ea"/>
                <a:cs typeface="+mn-cs"/>
                <a:sym typeface="Calibri"/>
              </a:rPr>
              <a:t> </a:t>
            </a:r>
            <a:r>
              <a:rPr lang="en-GB" sz="1200" b="0" i="0" dirty="0" err="1">
                <a:solidFill>
                  <a:srgbClr val="002060"/>
                </a:solidFill>
                <a:latin typeface="+mn-lt"/>
                <a:ea typeface="+mn-ea"/>
                <a:cs typeface="+mn-cs"/>
                <a:sym typeface="Calibri"/>
              </a:rPr>
              <a:t>páginas</a:t>
            </a:r>
            <a:r>
              <a:rPr lang="en-GB" sz="1200" b="0" i="0" dirty="0">
                <a:solidFill>
                  <a:srgbClr val="002060"/>
                </a:solidFill>
                <a:latin typeface="+mn-lt"/>
                <a:ea typeface="+mn-ea"/>
                <a:cs typeface="+mn-cs"/>
                <a:sym typeface="Calibri"/>
              </a:rPr>
              <a:t> </a:t>
            </a:r>
            <a:r>
              <a:rPr lang="en-GB" sz="1200" b="0" i="0" dirty="0" err="1">
                <a:solidFill>
                  <a:srgbClr val="002060"/>
                </a:solidFill>
                <a:latin typeface="+mn-lt"/>
                <a:ea typeface="+mn-ea"/>
                <a:cs typeface="+mn-cs"/>
                <a:sym typeface="Calibri"/>
              </a:rPr>
              <a:t>divertidas</a:t>
            </a:r>
            <a:r>
              <a:rPr lang="en-GB" sz="1200" b="0" i="0" dirty="0">
                <a:solidFill>
                  <a:srgbClr val="002060"/>
                </a:solidFill>
                <a:latin typeface="+mn-lt"/>
                <a:ea typeface="+mn-ea"/>
                <a:cs typeface="+mn-cs"/>
                <a:sym typeface="Calibri"/>
              </a:rPr>
              <a:t> </a:t>
            </a:r>
            <a:r>
              <a:rPr lang="en-GB" sz="1200" b="0" i="0" dirty="0" err="1">
                <a:solidFill>
                  <a:srgbClr val="002060"/>
                </a:solidFill>
                <a:latin typeface="+mn-lt"/>
                <a:ea typeface="+mn-ea"/>
                <a:cs typeface="+mn-cs"/>
                <a:sym typeface="Calibri"/>
              </a:rPr>
              <a:t>en</a:t>
            </a:r>
            <a:r>
              <a:rPr lang="en-GB" sz="1200" b="0" i="0" dirty="0">
                <a:solidFill>
                  <a:srgbClr val="002060"/>
                </a:solidFill>
                <a:latin typeface="+mn-lt"/>
                <a:ea typeface="+mn-ea"/>
                <a:cs typeface="+mn-cs"/>
                <a:sym typeface="Calibri"/>
              </a:rPr>
              <a:t> la </a:t>
            </a:r>
            <a:r>
              <a:rPr lang="en-GB" sz="1200" b="0" i="0" dirty="0" err="1">
                <a:solidFill>
                  <a:srgbClr val="002060"/>
                </a:solidFill>
                <a:latin typeface="+mn-lt"/>
                <a:ea typeface="+mn-ea"/>
                <a:cs typeface="+mn-cs"/>
                <a:sym typeface="Calibri"/>
              </a:rPr>
              <a:t>revista</a:t>
            </a:r>
            <a:r>
              <a:rPr lang="en-GB" sz="1200" b="0" i="0" dirty="0">
                <a:solidFill>
                  <a:srgbClr val="002060"/>
                </a:solidFill>
                <a:latin typeface="+mn-lt"/>
                <a:ea typeface="+mn-ea"/>
                <a:cs typeface="+mn-cs"/>
                <a:sym typeface="Calibri"/>
              </a:rPr>
              <a:t>.</a:t>
            </a:r>
            <a:endParaRPr lang="en-GB" sz="1200" b="0" i="0" dirty="0">
              <a:solidFill>
                <a:schemeClr val="dk1"/>
              </a:solidFill>
              <a:latin typeface="+mn-lt"/>
              <a:ea typeface="Calibri"/>
              <a:cs typeface="Calibri"/>
              <a:sym typeface="Calibri"/>
            </a:endParaRPr>
          </a:p>
          <a:p>
            <a:r>
              <a:rPr lang="en-GB" dirty="0"/>
              <a:t> </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4</a:t>
            </a:fld>
            <a:endParaRPr lang="en-GB"/>
          </a:p>
        </p:txBody>
      </p:sp>
    </p:spTree>
    <p:extLst>
      <p:ext uri="{BB962C8B-B14F-4D97-AF65-F5344CB8AC3E}">
        <p14:creationId xmlns:p14="http://schemas.microsoft.com/office/powerpoint/2010/main" val="2798476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i="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students’ knowledge of this week’s new vocabulary, from their pre-learning homework.</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baseline="0" dirty="0"/>
            </a:b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a:t>
            </a:r>
            <a:r>
              <a:rPr lang="en-GB" baseline="0" dirty="0" err="1"/>
              <a:t>Cómo</a:t>
            </a:r>
            <a:r>
              <a:rPr lang="en-GB" baseline="0" dirty="0"/>
              <a:t> se dice X </a:t>
            </a:r>
            <a:r>
              <a:rPr lang="en-GB" baseline="0" dirty="0" err="1"/>
              <a:t>en</a:t>
            </a:r>
            <a:r>
              <a:rPr lang="en-GB" baseline="0" dirty="0"/>
              <a:t> </a:t>
            </a:r>
            <a:r>
              <a:rPr lang="en-GB" baseline="0" dirty="0" err="1"/>
              <a:t>español</a:t>
            </a:r>
            <a:r>
              <a:rPr lang="en-GB" baseline="0" dirty="0"/>
              <a:t>?’).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5</a:t>
            </a:fld>
            <a:endParaRPr lang="en-GB"/>
          </a:p>
        </p:txBody>
      </p:sp>
    </p:spTree>
    <p:extLst>
      <p:ext uri="{BB962C8B-B14F-4D97-AF65-F5344CB8AC3E}">
        <p14:creationId xmlns:p14="http://schemas.microsoft.com/office/powerpoint/2010/main" val="3458680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GB" sz="1200" b="0" kern="1200" dirty="0">
                <a:solidFill>
                  <a:schemeClr val="tx1"/>
                </a:solidFill>
                <a:effectLst/>
                <a:latin typeface="+mn-lt"/>
                <a:ea typeface="+mn-ea"/>
                <a:cs typeface="+mn-cs"/>
              </a:rPr>
              <a:t>3rd</a:t>
            </a:r>
            <a:r>
              <a:rPr lang="en-GB" sz="1200" kern="1200" dirty="0">
                <a:solidFill>
                  <a:schemeClr val="tx1"/>
                </a:solidFill>
                <a:effectLst/>
                <a:latin typeface="+mn-lt"/>
                <a:ea typeface="+mn-ea"/>
                <a:cs typeface="+mn-cs"/>
              </a:rPr>
              <a:t> person plural form of present tense –er/-</a:t>
            </a:r>
            <a:r>
              <a:rPr lang="en-GB" sz="1200" kern="1200" dirty="0" err="1">
                <a:solidFill>
                  <a:schemeClr val="tx1"/>
                </a:solidFill>
                <a:effectLst/>
                <a:latin typeface="+mn-lt"/>
                <a:ea typeface="+mn-ea"/>
                <a:cs typeface="+mn-cs"/>
              </a:rPr>
              <a:t>ir</a:t>
            </a:r>
            <a:r>
              <a:rPr lang="en-GB" sz="1200" kern="1200" dirty="0">
                <a:solidFill>
                  <a:schemeClr val="tx1"/>
                </a:solidFill>
                <a:effectLst/>
                <a:latin typeface="+mn-lt"/>
                <a:ea typeface="+mn-ea"/>
                <a:cs typeface="+mn-cs"/>
              </a:rPr>
              <a:t> verbs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and introduce</a:t>
            </a:r>
            <a:r>
              <a:rPr lang="en-GB" sz="1200" kern="1200" baseline="0" dirty="0">
                <a:solidFill>
                  <a:schemeClr val="tx1"/>
                </a:solidFill>
                <a:effectLst/>
                <a:latin typeface="+mn-lt"/>
                <a:ea typeface="+mn-ea"/>
                <a:cs typeface="+mn-cs"/>
              </a:rPr>
              <a:t> the 1</a:t>
            </a:r>
            <a:r>
              <a:rPr lang="en-GB" sz="1200" kern="1200" baseline="30000" dirty="0">
                <a:solidFill>
                  <a:schemeClr val="tx1"/>
                </a:solidFill>
                <a:effectLst/>
                <a:latin typeface="+mn-lt"/>
                <a:ea typeface="+mn-ea"/>
                <a:cs typeface="+mn-cs"/>
              </a:rPr>
              <a:t>st</a:t>
            </a:r>
            <a:r>
              <a:rPr lang="en-GB" sz="1200" kern="1200" baseline="0" dirty="0">
                <a:solidFill>
                  <a:schemeClr val="tx1"/>
                </a:solidFill>
                <a:effectLst/>
                <a:latin typeface="+mn-lt"/>
                <a:ea typeface="+mn-ea"/>
                <a:cs typeface="+mn-cs"/>
              </a:rPr>
              <a:t> person plural (-</a:t>
            </a:r>
            <a:r>
              <a:rPr lang="en-GB" sz="1200" kern="1200" baseline="0" dirty="0" err="1">
                <a:solidFill>
                  <a:schemeClr val="tx1"/>
                </a:solidFill>
                <a:effectLst/>
                <a:latin typeface="+mn-lt"/>
                <a:ea typeface="+mn-ea"/>
                <a:cs typeface="+mn-cs"/>
              </a:rPr>
              <a:t>imos</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indent="-228600">
              <a:buAutoNum type="arabicPeriod"/>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GB" sz="1200" kern="1200" dirty="0">
                <a:solidFill>
                  <a:schemeClr val="tx1"/>
                </a:solidFill>
                <a:effectLst/>
                <a:latin typeface="+mn-lt"/>
                <a:ea typeface="+mn-ea"/>
                <a:cs typeface="+mn-cs"/>
              </a:rPr>
              <a:t>This will be the</a:t>
            </a:r>
            <a:r>
              <a:rPr lang="en-GB" sz="1200" kern="1200" baseline="0" dirty="0">
                <a:solidFill>
                  <a:schemeClr val="tx1"/>
                </a:solidFill>
                <a:effectLst/>
                <a:latin typeface="+mn-lt"/>
                <a:ea typeface="+mn-ea"/>
                <a:cs typeface="+mn-cs"/>
              </a:rPr>
              <a:t> first time </a:t>
            </a:r>
            <a:r>
              <a:rPr lang="en-GB" sz="1200" kern="1200" dirty="0">
                <a:solidFill>
                  <a:schemeClr val="tx1"/>
                </a:solidFill>
                <a:effectLst/>
                <a:latin typeface="+mn-lt"/>
                <a:ea typeface="+mn-ea"/>
                <a:cs typeface="+mn-cs"/>
              </a:rPr>
              <a:t>that students see –er and –</a:t>
            </a:r>
            <a:r>
              <a:rPr lang="en-GB" sz="1200" kern="1200" dirty="0" err="1">
                <a:solidFill>
                  <a:schemeClr val="tx1"/>
                </a:solidFill>
                <a:effectLst/>
                <a:latin typeface="+mn-lt"/>
                <a:ea typeface="+mn-ea"/>
                <a:cs typeface="+mn-cs"/>
              </a:rPr>
              <a:t>ir</a:t>
            </a:r>
            <a:r>
              <a:rPr lang="en-GB" sz="1200" kern="1200" dirty="0">
                <a:solidFill>
                  <a:schemeClr val="tx1"/>
                </a:solidFill>
                <a:effectLst/>
                <a:latin typeface="+mn-lt"/>
                <a:ea typeface="+mn-ea"/>
                <a:cs typeface="+mn-cs"/>
              </a:rPr>
              <a:t> verbs behaving differently. </a:t>
            </a:r>
            <a:r>
              <a:rPr lang="en-GB" sz="1200" kern="1200" baseline="0" dirty="0">
                <a:solidFill>
                  <a:schemeClr val="tx1"/>
                </a:solidFill>
                <a:effectLst/>
                <a:latin typeface="+mn-lt"/>
                <a:ea typeface="+mn-ea"/>
                <a:cs typeface="+mn-cs"/>
              </a:rPr>
              <a:t>The speech bubble highlights this.</a:t>
            </a:r>
            <a:endParaRPr lang="en-GB" sz="1200" kern="1200" dirty="0">
              <a:solidFill>
                <a:schemeClr val="tx1"/>
              </a:solidFill>
              <a:effectLst/>
              <a:latin typeface="+mn-lt"/>
              <a:ea typeface="+mn-ea"/>
              <a:cs typeface="+mn-cs"/>
            </a:endParaRP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6</a:t>
            </a:fld>
            <a:endParaRPr lang="en-GB"/>
          </a:p>
        </p:txBody>
      </p:sp>
    </p:spTree>
    <p:extLst>
      <p:ext uri="{BB962C8B-B14F-4D97-AF65-F5344CB8AC3E}">
        <p14:creationId xmlns:p14="http://schemas.microsoft.com/office/powerpoint/2010/main" val="187084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a:t>
            </a:r>
            <a:r>
              <a:rPr lang="en-US" b="0" dirty="0" err="1"/>
              <a:t>practise</a:t>
            </a:r>
            <a:r>
              <a:rPr lang="en-US" b="0" dirty="0"/>
              <a:t> connecting the verb</a:t>
            </a:r>
            <a:r>
              <a:rPr lang="en-US" b="0" baseline="0" dirty="0"/>
              <a:t> ending ‘–</a:t>
            </a:r>
            <a:r>
              <a:rPr lang="en-US" b="0" baseline="0" dirty="0" err="1"/>
              <a:t>imos</a:t>
            </a:r>
            <a:r>
              <a:rPr lang="en-US" b="0" baseline="0" dirty="0"/>
              <a:t>’ with the meaning ‘we’ and ‘–</a:t>
            </a:r>
            <a:r>
              <a:rPr lang="en-US" b="0" baseline="0" dirty="0" err="1"/>
              <a:t>en</a:t>
            </a:r>
            <a:r>
              <a:rPr lang="en-US" b="0" baseline="0" dirty="0"/>
              <a:t>’ with ‘they’ for –</a:t>
            </a:r>
            <a:r>
              <a:rPr lang="en-US" b="0" baseline="0" dirty="0" err="1"/>
              <a:t>ir</a:t>
            </a:r>
            <a:r>
              <a:rPr lang="en-US" b="0" baseline="0" dirty="0"/>
              <a:t> verbs; to raise awareness of the English auxiliary ‘do’ in negative statements.</a:t>
            </a:r>
            <a:endParaRPr lang="en-US" b="0" dirty="0"/>
          </a:p>
          <a:p>
            <a:endParaRPr lang="en-US" b="1" dirty="0"/>
          </a:p>
          <a:p>
            <a:r>
              <a:rPr lang="en-US" b="1" dirty="0"/>
              <a:t>Procedure:</a:t>
            </a:r>
          </a:p>
          <a:p>
            <a:r>
              <a:rPr lang="en-US" b="0" dirty="0"/>
              <a:t>1. Students</a:t>
            </a:r>
            <a:r>
              <a:rPr lang="en-US" b="0" baseline="0" dirty="0"/>
              <a:t> read the sentences and decide if the verb refers to ‘we’ or ‘they’ by focusing on the verb ending.</a:t>
            </a:r>
            <a:endParaRPr lang="en-US" b="0" dirty="0"/>
          </a:p>
          <a:p>
            <a:r>
              <a:rPr lang="en-US" b="0" dirty="0"/>
              <a:t>2. Students then translate the underlined</a:t>
            </a:r>
            <a:r>
              <a:rPr lang="en-US" b="0" baseline="0" dirty="0"/>
              <a:t> sections into English. </a:t>
            </a:r>
          </a:p>
          <a:p>
            <a:endParaRPr lang="en-US" b="0" baseline="0" dirty="0"/>
          </a:p>
          <a:p>
            <a:r>
              <a:rPr lang="en-US" b="1" baseline="0" dirty="0"/>
              <a:t>Notes: </a:t>
            </a:r>
          </a:p>
          <a:p>
            <a:r>
              <a:rPr lang="en-US" b="0" baseline="0" dirty="0"/>
              <a:t>i) the</a:t>
            </a:r>
            <a:r>
              <a:rPr lang="en-US" b="1" baseline="0" dirty="0"/>
              <a:t> </a:t>
            </a:r>
            <a:r>
              <a:rPr lang="en-US" b="0" baseline="0" dirty="0"/>
              <a:t>sentences to translate verbs include a negative, which is translated using the English auxiliary ‘do’. It is worth once again highlighting this difference between English and Spanish. </a:t>
            </a:r>
            <a:endParaRPr lang="en-GB" b="1" baseline="0" dirty="0"/>
          </a:p>
          <a:p>
            <a:r>
              <a:rPr lang="en-GB" dirty="0"/>
              <a:t>ii) students who finish more quickly could translate additional sentences.</a:t>
            </a:r>
          </a:p>
        </p:txBody>
      </p:sp>
      <p:sp>
        <p:nvSpPr>
          <p:cNvPr id="4" name="Slide Number Placeholder 3"/>
          <p:cNvSpPr>
            <a:spLocks noGrp="1"/>
          </p:cNvSpPr>
          <p:nvPr>
            <p:ph type="sldNum" sz="quarter" idx="5"/>
          </p:nvPr>
        </p:nvSpPr>
        <p:spPr/>
        <p:txBody>
          <a:bodyPr/>
          <a:lstStyle/>
          <a:p>
            <a:fld id="{D4680D53-9782-4E54-AE2E-AB9A044D3637}" type="slidenum">
              <a:rPr lang="en-GB" smtClean="0"/>
              <a:t>7</a:t>
            </a:fld>
            <a:endParaRPr lang="en-GB"/>
          </a:p>
        </p:txBody>
      </p:sp>
    </p:spTree>
    <p:extLst>
      <p:ext uri="{BB962C8B-B14F-4D97-AF65-F5344CB8AC3E}">
        <p14:creationId xmlns:p14="http://schemas.microsoft.com/office/powerpoint/2010/main" val="1530487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10 </a:t>
            </a:r>
            <a:r>
              <a:rPr lang="es-ES" b="0" dirty="0"/>
              <a:t>minutes</a:t>
            </a:r>
            <a:endParaRPr lang="en-US" b="0" dirty="0"/>
          </a:p>
          <a:p>
            <a:endParaRPr lang="en-US" b="1" dirty="0"/>
          </a:p>
          <a:p>
            <a:r>
              <a:rPr lang="en-US" b="1" dirty="0"/>
              <a:t>Aim: </a:t>
            </a:r>
            <a:r>
              <a:rPr lang="en-US" b="0" dirty="0"/>
              <a:t>Consolidate understanding</a:t>
            </a:r>
            <a:r>
              <a:rPr lang="en-US" b="0" baseline="0" dirty="0"/>
              <a:t> of present tense –</a:t>
            </a:r>
            <a:r>
              <a:rPr lang="en-US" b="0" baseline="0" dirty="0" err="1"/>
              <a:t>ir</a:t>
            </a:r>
            <a:r>
              <a:rPr lang="en-US" b="0" baseline="0" dirty="0"/>
              <a:t> verbs in (</a:t>
            </a:r>
            <a:r>
              <a:rPr lang="en-US" b="0" dirty="0"/>
              <a:t>1</a:t>
            </a:r>
            <a:r>
              <a:rPr lang="en-US" b="0" baseline="30000" dirty="0"/>
              <a:t>st</a:t>
            </a:r>
            <a:r>
              <a:rPr lang="en-US" b="0" dirty="0"/>
              <a:t> and 3</a:t>
            </a:r>
            <a:r>
              <a:rPr lang="en-US" b="0" baseline="30000" dirty="0"/>
              <a:t>rd</a:t>
            </a:r>
            <a:r>
              <a:rPr lang="en-US" b="0" dirty="0"/>
              <a:t> person plural)</a:t>
            </a:r>
            <a:r>
              <a:rPr lang="en-US" b="0" baseline="0" dirty="0"/>
              <a:t> in the oral modality.</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Listen to each phrase and decide if the action is completed by ‘we’ or ‘they’, listening out for the verb.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Then, listen again and write in English the main verb in each sentence and the rest of the sentence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b="0" dirty="0" err="1"/>
              <a:t>compartir</a:t>
            </a:r>
            <a:r>
              <a:rPr lang="en-US" b="0" dirty="0"/>
              <a:t> [579] will be formally introduced in 8.1.2.1 (the next teaching week) of the scheme of work. It is included here</a:t>
            </a:r>
            <a:r>
              <a:rPr lang="en-US" b="0" baseline="0" dirty="0"/>
              <a:t> as it is a further example of an –</a:t>
            </a:r>
            <a:r>
              <a:rPr lang="en-US" b="0" baseline="0" dirty="0" err="1"/>
              <a:t>ir</a:t>
            </a:r>
            <a:r>
              <a:rPr lang="en-US" b="0" baseline="0" dirty="0"/>
              <a:t> verb.</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Decidimos</a:t>
            </a:r>
            <a:r>
              <a:rPr lang="en-US" b="0" dirty="0"/>
              <a:t> </a:t>
            </a:r>
            <a:r>
              <a:rPr lang="en-US" b="0" dirty="0" err="1"/>
              <a:t>quién</a:t>
            </a:r>
            <a:r>
              <a:rPr lang="en-US" b="0" dirty="0"/>
              <a:t> </a:t>
            </a:r>
            <a:r>
              <a:rPr lang="en-US" b="0" dirty="0" err="1"/>
              <a:t>compra</a:t>
            </a:r>
            <a:r>
              <a:rPr lang="en-US" b="0" dirty="0"/>
              <a:t> las </a:t>
            </a:r>
            <a:r>
              <a:rPr lang="en-US" b="0" dirty="0" err="1"/>
              <a:t>bebidas</a:t>
            </a:r>
            <a:r>
              <a:rPr lang="en-US" b="0" dirty="0"/>
              <a:t> antes de la fiesta.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Compartimos</a:t>
            </a:r>
            <a:r>
              <a:rPr lang="en-US" b="0" dirty="0"/>
              <a:t> </a:t>
            </a:r>
            <a:r>
              <a:rPr lang="en-US" b="0" dirty="0" err="1"/>
              <a:t>el</a:t>
            </a:r>
            <a:r>
              <a:rPr lang="en-US" b="0" dirty="0"/>
              <a:t> </a:t>
            </a:r>
            <a:r>
              <a:rPr lang="en-US" b="0" dirty="0" err="1"/>
              <a:t>costo</a:t>
            </a:r>
            <a:r>
              <a:rPr lang="en-US" b="0" dirty="0"/>
              <a:t> </a:t>
            </a:r>
            <a:r>
              <a:rPr lang="en-US" b="0" dirty="0" err="1"/>
              <a:t>porque</a:t>
            </a:r>
            <a:r>
              <a:rPr lang="en-US" b="0" dirty="0"/>
              <a:t> es un poco </a:t>
            </a:r>
            <a:r>
              <a:rPr lang="en-US" b="0" dirty="0" err="1"/>
              <a:t>caro</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Aprenden</a:t>
            </a:r>
            <a:r>
              <a:rPr lang="en-US" b="0" dirty="0"/>
              <a:t> un </a:t>
            </a:r>
            <a:r>
              <a:rPr lang="en-US" b="0" dirty="0" err="1"/>
              <a:t>juego</a:t>
            </a:r>
            <a:r>
              <a:rPr lang="en-US" b="0" dirty="0"/>
              <a:t> nuevo que es </a:t>
            </a:r>
            <a:r>
              <a:rPr lang="en-US" b="0" dirty="0" err="1"/>
              <a:t>muy</a:t>
            </a:r>
            <a:r>
              <a:rPr lang="en-US" b="0" dirty="0"/>
              <a:t> </a:t>
            </a:r>
            <a:r>
              <a:rPr lang="en-US" b="0" dirty="0" err="1"/>
              <a:t>interesante</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No </a:t>
            </a:r>
            <a:r>
              <a:rPr lang="en-US" b="0" dirty="0" err="1"/>
              <a:t>permiten</a:t>
            </a:r>
            <a:r>
              <a:rPr lang="en-US" b="0" dirty="0"/>
              <a:t> canciones </a:t>
            </a:r>
            <a:r>
              <a:rPr lang="en-US" b="0" dirty="0" err="1"/>
              <a:t>aburridas</a:t>
            </a:r>
            <a:r>
              <a:rPr lang="en-US" b="0" dirty="0"/>
              <a:t> </a:t>
            </a:r>
            <a:r>
              <a:rPr lang="en-US" b="0" dirty="0" err="1"/>
              <a:t>porque</a:t>
            </a:r>
            <a:r>
              <a:rPr lang="en-US" b="0" dirty="0"/>
              <a:t> es una fiesta </a:t>
            </a:r>
            <a:r>
              <a:rPr lang="en-US" b="0" dirty="0" err="1"/>
              <a:t>divertida</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Repartimos</a:t>
            </a:r>
            <a:r>
              <a:rPr lang="en-US" b="0" dirty="0"/>
              <a:t> la comida por la </a:t>
            </a:r>
            <a:r>
              <a:rPr lang="en-US" b="0" dirty="0" err="1"/>
              <a:t>tarde</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Dividen</a:t>
            </a:r>
            <a:r>
              <a:rPr lang="en-US" b="0" dirty="0"/>
              <a:t> las </a:t>
            </a:r>
            <a:r>
              <a:rPr lang="en-US" b="0" dirty="0" err="1"/>
              <a:t>tareas</a:t>
            </a:r>
            <a:r>
              <a:rPr lang="en-US" b="0" dirty="0"/>
              <a:t> </a:t>
            </a:r>
            <a:r>
              <a:rPr lang="en-US" b="0" dirty="0" err="1"/>
              <a:t>después</a:t>
            </a:r>
            <a:r>
              <a:rPr lang="en-US" b="0" dirty="0"/>
              <a:t> de la fiesta </a:t>
            </a:r>
            <a:r>
              <a:rPr lang="en-US" b="0" dirty="0" err="1"/>
              <a:t>porque</a:t>
            </a:r>
            <a:r>
              <a:rPr lang="en-US" b="0" dirty="0"/>
              <a:t> ¡la casa </a:t>
            </a:r>
            <a:r>
              <a:rPr lang="en-US" b="0" dirty="0" err="1"/>
              <a:t>está</a:t>
            </a:r>
            <a:r>
              <a:rPr lang="en-US" b="0" dirty="0"/>
              <a:t> </a:t>
            </a:r>
            <a:r>
              <a:rPr lang="en-US" b="0" dirty="0" err="1"/>
              <a:t>sucia</a:t>
            </a:r>
            <a:r>
              <a:rPr lang="en-US" b="0" dirty="0"/>
              <a:t>!</a:t>
            </a:r>
          </a:p>
        </p:txBody>
      </p:sp>
      <p:sp>
        <p:nvSpPr>
          <p:cNvPr id="4" name="Slide Number Placeholder 3"/>
          <p:cNvSpPr>
            <a:spLocks noGrp="1"/>
          </p:cNvSpPr>
          <p:nvPr>
            <p:ph type="sldNum" sz="quarter" idx="5"/>
          </p:nvPr>
        </p:nvSpPr>
        <p:spPr/>
        <p:txBody>
          <a:bodyPr/>
          <a:lstStyle/>
          <a:p>
            <a:fld id="{D4680D53-9782-4E54-AE2E-AB9A044D3637}" type="slidenum">
              <a:rPr lang="en-GB" smtClean="0"/>
              <a:t>8</a:t>
            </a:fld>
            <a:endParaRPr lang="en-GB"/>
          </a:p>
        </p:txBody>
      </p:sp>
    </p:spTree>
    <p:extLst>
      <p:ext uri="{BB962C8B-B14F-4D97-AF65-F5344CB8AC3E}">
        <p14:creationId xmlns:p14="http://schemas.microsoft.com/office/powerpoint/2010/main" val="3099772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Timing: </a:t>
            </a:r>
            <a:r>
              <a:rPr lang="en-GB" sz="1200" b="0" dirty="0">
                <a:solidFill>
                  <a:srgbClr val="1F4E79"/>
                </a:solidFill>
                <a:effectLst/>
                <a:latin typeface="Century Gothic" panose="020B0502020202020204" pitchFamily="34" charset="0"/>
                <a:ea typeface="DengXian" panose="02010600030101010101" pitchFamily="2" charset="-122"/>
              </a:rPr>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Aim: </a:t>
            </a:r>
            <a:r>
              <a:rPr lang="en-GB" sz="1200" b="0" dirty="0">
                <a:solidFill>
                  <a:srgbClr val="1F4E79"/>
                </a:solidFill>
                <a:effectLst/>
                <a:latin typeface="Century Gothic" panose="020B0502020202020204" pitchFamily="34" charset="0"/>
                <a:ea typeface="DengXian" panose="02010600030101010101" pitchFamily="2" charset="-122"/>
              </a:rPr>
              <a:t>to practise comprehension and read aloud of new and revisited language and grammar from this and previous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Both pupils write 5 sentences (in English) made up of words from the table.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They swap sentences.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Partner A tries to say all B’s sentences in Spanish as quickly as possible.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Then Partner B tries to say all A’s sentences in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Adaption</a:t>
            </a:r>
            <a:r>
              <a:rPr lang="en-GB" sz="1200" b="0" dirty="0">
                <a:solidFill>
                  <a:srgbClr val="1F4E79"/>
                </a:solidFill>
                <a:effectLst/>
                <a:latin typeface="Century Gothic" panose="020B0502020202020204" pitchFamily="34" charset="0"/>
                <a:ea typeface="DengXian" panose="02010600030101010101" pitchFamily="2" charset="-12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1F4E79"/>
                </a:solidFill>
                <a:effectLst/>
                <a:latin typeface="Century Gothic" panose="020B0502020202020204" pitchFamily="34" charset="0"/>
                <a:ea typeface="DengXian" panose="02010600030101010101" pitchFamily="2" charset="-122"/>
              </a:rPr>
              <a:t>The person speaking can face the board or face away from the board for greater challenge.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45785-2378-424C-B98F-5A55545C10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6665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3190294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22940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15834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925805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54059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579335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642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204969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23377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28722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4275660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70364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0615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0468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6084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7.pn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5.svg"/><Relationship Id="rId5" Type="http://schemas.openxmlformats.org/officeDocument/2006/relationships/image" Target="../media/image24.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2.sv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2.sv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37.tiff"/><Relationship Id="rId13" Type="http://schemas.openxmlformats.org/officeDocument/2006/relationships/image" Target="../media/image42.tiff"/><Relationship Id="rId3" Type="http://schemas.openxmlformats.org/officeDocument/2006/relationships/image" Target="../media/image33.png"/><Relationship Id="rId7" Type="http://schemas.openxmlformats.org/officeDocument/2006/relationships/image" Target="../media/image36.tiff"/><Relationship Id="rId12" Type="http://schemas.openxmlformats.org/officeDocument/2006/relationships/image" Target="../media/image41.tiff"/><Relationship Id="rId17" Type="http://schemas.openxmlformats.org/officeDocument/2006/relationships/image" Target="../media/image46.tiff"/><Relationship Id="rId2" Type="http://schemas.openxmlformats.org/officeDocument/2006/relationships/notesSlide" Target="../notesSlides/notesSlide14.xml"/><Relationship Id="rId16" Type="http://schemas.openxmlformats.org/officeDocument/2006/relationships/image" Target="../media/image45.tiff"/><Relationship Id="rId1" Type="http://schemas.openxmlformats.org/officeDocument/2006/relationships/slideLayout" Target="../slideLayouts/slideLayout3.xml"/><Relationship Id="rId6" Type="http://schemas.openxmlformats.org/officeDocument/2006/relationships/image" Target="../media/image35.tiff"/><Relationship Id="rId11" Type="http://schemas.openxmlformats.org/officeDocument/2006/relationships/image" Target="../media/image40.tiff"/><Relationship Id="rId5" Type="http://schemas.microsoft.com/office/2007/relationships/hdphoto" Target="../media/hdphoto5.wdp"/><Relationship Id="rId15" Type="http://schemas.openxmlformats.org/officeDocument/2006/relationships/image" Target="../media/image44.tiff"/><Relationship Id="rId10" Type="http://schemas.openxmlformats.org/officeDocument/2006/relationships/image" Target="../media/image39.tiff"/><Relationship Id="rId4" Type="http://schemas.openxmlformats.org/officeDocument/2006/relationships/image" Target="../media/image34.png"/><Relationship Id="rId9" Type="http://schemas.openxmlformats.org/officeDocument/2006/relationships/image" Target="../media/image38.tiff"/><Relationship Id="rId14" Type="http://schemas.openxmlformats.org/officeDocument/2006/relationships/image" Target="../media/image43.tiff"/></Relationships>
</file>

<file path=ppt/slides/_rels/slide15.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tiff"/></Relationships>
</file>

<file path=ppt/slides/_rels/slide18.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audio" Target="../media/audio20.wav"/><Relationship Id="rId7" Type="http://schemas.openxmlformats.org/officeDocument/2006/relationships/audio" Target="../media/audio24.wav"/><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audio" Target="../media/audio23.wav"/><Relationship Id="rId11" Type="http://schemas.openxmlformats.org/officeDocument/2006/relationships/image" Target="../media/image48.jpeg"/><Relationship Id="rId5" Type="http://schemas.openxmlformats.org/officeDocument/2006/relationships/audio" Target="../media/audio22.wav"/><Relationship Id="rId10" Type="http://schemas.openxmlformats.org/officeDocument/2006/relationships/image" Target="../media/image47.jpeg"/><Relationship Id="rId4" Type="http://schemas.openxmlformats.org/officeDocument/2006/relationships/audio" Target="../media/audio21.wav"/><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sv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2.sv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hyperlink" Target="https://www.rachelhawkes.com/LDPresources/Yr8Spanish/Spanish_Y8_Term1ii_Wk1_audio_HW_sheet.docx" TargetMode="External"/><Relationship Id="rId4" Type="http://schemas.openxmlformats.org/officeDocument/2006/relationships/hyperlink" Target="https://www.rachelhawkes.com/LDPresources/Yr8Spanish/Spanish_Y8_Term1ii_Wk1_audio.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6.tif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6.png"/><Relationship Id="rId7"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audio" Target="../media/audio6.wav"/><Relationship Id="rId4" Type="http://schemas.openxmlformats.org/officeDocument/2006/relationships/image" Target="../media/image7.png"/><Relationship Id="rId9" Type="http://schemas.openxmlformats.org/officeDocument/2006/relationships/audio" Target="../media/audio5.wav"/></Relationships>
</file>

<file path=ppt/slides/_rels/slide4.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8.png"/><Relationship Id="rId7" Type="http://schemas.openxmlformats.org/officeDocument/2006/relationships/audio" Target="../media/audio10.wav"/><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s>
</file>

<file path=ppt/slides/_rels/slide5.xml.rels><?xml version="1.0" encoding="UTF-8" standalone="yes"?>
<Relationships xmlns="http://schemas.openxmlformats.org/package/2006/relationships"><Relationship Id="rId8" Type="http://schemas.openxmlformats.org/officeDocument/2006/relationships/image" Target="../media/image13.tiff"/><Relationship Id="rId13" Type="http://schemas.openxmlformats.org/officeDocument/2006/relationships/image" Target="../media/image18.tiff"/><Relationship Id="rId3" Type="http://schemas.openxmlformats.org/officeDocument/2006/relationships/image" Target="../media/image9.png"/><Relationship Id="rId7" Type="http://schemas.openxmlformats.org/officeDocument/2006/relationships/image" Target="../media/image12.tiff"/><Relationship Id="rId12"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16.tiff"/><Relationship Id="rId5" Type="http://schemas.openxmlformats.org/officeDocument/2006/relationships/image" Target="../media/image11.png"/><Relationship Id="rId10" Type="http://schemas.openxmlformats.org/officeDocument/2006/relationships/image" Target="../media/image15.tiff"/><Relationship Id="rId4" Type="http://schemas.openxmlformats.org/officeDocument/2006/relationships/image" Target="../media/image10.png"/><Relationship Id="rId9" Type="http://schemas.openxmlformats.org/officeDocument/2006/relationships/image" Target="../media/image14.tiff"/><Relationship Id="rId14" Type="http://schemas.openxmlformats.org/officeDocument/2006/relationships/image" Target="../media/image19.tiff"/></Relationships>
</file>

<file path=ppt/slides/_rels/slide6.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5.tiff"/><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audio" Target="../media/audio13.wav"/><Relationship Id="rId7" Type="http://schemas.openxmlformats.org/officeDocument/2006/relationships/audio" Target="../media/audio17.wav"/><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16.wav"/><Relationship Id="rId5" Type="http://schemas.openxmlformats.org/officeDocument/2006/relationships/audio" Target="../media/audio15.wav"/><Relationship Id="rId4" Type="http://schemas.openxmlformats.org/officeDocument/2006/relationships/audio" Target="../media/audio14.wav"/><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png"/><Relationship Id="rId7"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 Id="rId9"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Y8 Spanish</a:t>
            </a:r>
            <a:br>
              <a:rPr lang="en-GB" dirty="0"/>
            </a:br>
            <a:r>
              <a:rPr lang="en-GB" sz="1600" dirty="0"/>
              <a:t>Term 1.1 – Week 7 – Lesson 13</a:t>
            </a:r>
            <a:br>
              <a:rPr lang="en-GB" sz="1600"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Jack Peacock</a:t>
            </a:r>
            <a:br>
              <a:rPr lang="en-GB" sz="1400" dirty="0"/>
            </a:br>
            <a:r>
              <a:rPr lang="en-GB" sz="1400" dirty="0"/>
              <a:t>Artwork: Mark Davies</a:t>
            </a:r>
            <a:br>
              <a:rPr lang="en-GB" sz="1400" dirty="0"/>
            </a:br>
            <a:br>
              <a:rPr lang="en-GB" sz="1400" dirty="0"/>
            </a:br>
            <a:r>
              <a:rPr lang="en-GB" sz="1400" dirty="0"/>
              <a:t>Date updated: 28.08.23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128706"/>
            <a:ext cx="7138275" cy="1484251"/>
          </a:xfrm>
        </p:spPr>
        <p:txBody>
          <a:bodyPr>
            <a:normAutofit/>
          </a:bodyPr>
          <a:lstStyle/>
          <a:p>
            <a:pPr>
              <a:spcBef>
                <a:spcPts val="0"/>
              </a:spcBef>
              <a:buClr>
                <a:srgbClr val="FFFFFF"/>
              </a:buClr>
              <a:buSzPts val="2600"/>
            </a:pPr>
            <a:r>
              <a:rPr lang="en-GB" sz="2400" dirty="0">
                <a:solidFill>
                  <a:prstClr val="white"/>
                </a:solidFill>
              </a:rPr>
              <a:t>present tense -</a:t>
            </a:r>
            <a:r>
              <a:rPr lang="en-GB" sz="2400" dirty="0" err="1">
                <a:solidFill>
                  <a:prstClr val="white"/>
                </a:solidFill>
              </a:rPr>
              <a:t>ir</a:t>
            </a:r>
            <a:r>
              <a:rPr lang="en-GB" sz="2400" dirty="0">
                <a:solidFill>
                  <a:prstClr val="white"/>
                </a:solidFill>
              </a:rPr>
              <a:t> verbs: 1st person plural (-</a:t>
            </a:r>
            <a:r>
              <a:rPr lang="en-GB" sz="2400" dirty="0" err="1">
                <a:solidFill>
                  <a:prstClr val="white"/>
                </a:solidFill>
              </a:rPr>
              <a:t>imos</a:t>
            </a:r>
            <a:r>
              <a:rPr lang="en-GB" sz="2400" dirty="0">
                <a:solidFill>
                  <a:prstClr val="white"/>
                </a:solidFill>
              </a:rPr>
              <a:t>)</a:t>
            </a:r>
          </a:p>
          <a:p>
            <a:pPr>
              <a:spcBef>
                <a:spcPts val="0"/>
              </a:spcBef>
              <a:buClr>
                <a:srgbClr val="FFFFFF"/>
              </a:buClr>
              <a:buSzPts val="2600"/>
            </a:pPr>
            <a:r>
              <a:rPr lang="en-US" sz="2400" b="0" i="0" u="none" strike="noStrike" cap="none" dirty="0">
                <a:solidFill>
                  <a:srgbClr val="FFFFFF"/>
                </a:solidFill>
                <a:latin typeface="Century Gothic"/>
                <a:ea typeface="Century Gothic"/>
                <a:cs typeface="Century Gothic"/>
                <a:sym typeface="Century Gothic"/>
              </a:rPr>
              <a:t>penultimate stress</a:t>
            </a:r>
            <a:br>
              <a:rPr lang="en-US" sz="2400" b="0" i="0" u="none" strike="noStrike" cap="none" dirty="0">
                <a:solidFill>
                  <a:srgbClr val="FFFFFF"/>
                </a:solidFill>
                <a:latin typeface="Century Gothic"/>
                <a:ea typeface="Century Gothic"/>
                <a:cs typeface="Century Gothic"/>
                <a:sym typeface="Century Gothic"/>
              </a:rPr>
            </a:br>
            <a:endParaRPr lang="pt-BR" dirty="0"/>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706431"/>
            <a:ext cx="8360585" cy="844550"/>
          </a:xfrm>
        </p:spPr>
        <p:txBody>
          <a:bodyPr>
            <a:normAutofit fontScale="77500" lnSpcReduction="20000"/>
          </a:bodyPr>
          <a:lstStyle/>
          <a:p>
            <a:r>
              <a:rPr lang="en-GB" sz="4400" b="1" dirty="0">
                <a:solidFill>
                  <a:prstClr val="white"/>
                </a:solidFill>
              </a:rPr>
              <a:t>Talking about how we organise a party</a:t>
            </a:r>
            <a:endParaRPr lang="en-GB" sz="4400" dirty="0"/>
          </a:p>
        </p:txBody>
      </p:sp>
      <p:pic>
        <p:nvPicPr>
          <p:cNvPr id="5" name="Imagen 8">
            <a:extLst>
              <a:ext uri="{FF2B5EF4-FFF2-40B4-BE49-F238E27FC236}">
                <a16:creationId xmlns:a16="http://schemas.microsoft.com/office/drawing/2014/main" id="{70141455-DC0D-43B9-9D6F-05B8B2B45E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32173" y="2862344"/>
            <a:ext cx="3025526" cy="2965631"/>
          </a:xfrm>
          <a:prstGeom prst="rect">
            <a:avLst/>
          </a:prstGeom>
        </p:spPr>
      </p:pic>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Table 5">
            <a:extLst>
              <a:ext uri="{FF2B5EF4-FFF2-40B4-BE49-F238E27FC236}">
                <a16:creationId xmlns:a16="http://schemas.microsoft.com/office/drawing/2014/main" id="{2A93A15C-04D0-4B60-ACB6-B9E395222F98}"/>
              </a:ext>
            </a:extLst>
          </p:cNvPr>
          <p:cNvGraphicFramePr>
            <a:graphicFrameLocks noGrp="1"/>
          </p:cNvGraphicFramePr>
          <p:nvPr>
            <p:extLst>
              <p:ext uri="{D42A27DB-BD31-4B8C-83A1-F6EECF244321}">
                <p14:modId xmlns:p14="http://schemas.microsoft.com/office/powerpoint/2010/main" val="48538408"/>
              </p:ext>
            </p:extLst>
          </p:nvPr>
        </p:nvGraphicFramePr>
        <p:xfrm>
          <a:off x="1278866" y="956125"/>
          <a:ext cx="9557776" cy="4411028"/>
        </p:xfrm>
        <a:graphic>
          <a:graphicData uri="http://schemas.openxmlformats.org/drawingml/2006/table">
            <a:tbl>
              <a:tblPr firstRow="1" bandRow="1"/>
              <a:tblGrid>
                <a:gridCol w="4698611">
                  <a:extLst>
                    <a:ext uri="{9D8B030D-6E8A-4147-A177-3AD203B41FA5}">
                      <a16:colId xmlns:a16="http://schemas.microsoft.com/office/drawing/2014/main" val="2605482868"/>
                    </a:ext>
                  </a:extLst>
                </a:gridCol>
                <a:gridCol w="4859165">
                  <a:extLst>
                    <a:ext uri="{9D8B030D-6E8A-4147-A177-3AD203B41FA5}">
                      <a16:colId xmlns:a16="http://schemas.microsoft.com/office/drawing/2014/main" val="3998369992"/>
                    </a:ext>
                  </a:extLst>
                </a:gridCol>
              </a:tblGrid>
              <a:tr h="412017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pPr>
                      <a:r>
                        <a:rPr lang="en-GB" sz="2400" b="0" dirty="0">
                          <a:solidFill>
                            <a:schemeClr val="tx1"/>
                          </a:solidFill>
                          <a:latin typeface="Century Gothic" panose="020B0502020202020204" pitchFamily="34" charset="0"/>
                        </a:rPr>
                        <a:t>we divide / they divide</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we allow / they allow</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we receive / they receive</a:t>
                      </a:r>
                    </a:p>
                    <a:p>
                      <a:pPr algn="ctr">
                        <a:lnSpc>
                          <a:spcPct val="150000"/>
                        </a:lnSpc>
                      </a:pPr>
                      <a:r>
                        <a:rPr lang="en-GB" sz="2400" b="0" dirty="0">
                          <a:solidFill>
                            <a:schemeClr val="tx1"/>
                          </a:solidFill>
                          <a:latin typeface="Century Gothic" panose="020B0502020202020204" pitchFamily="34" charset="0"/>
                        </a:rPr>
                        <a:t>we cover / they cover</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we hand out / they hand out</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we decide / they decide</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we put / they put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pPr>
                      <a:r>
                        <a:rPr lang="en-GB" sz="2400" b="0" dirty="0">
                          <a:solidFill>
                            <a:schemeClr val="tx1"/>
                          </a:solidFill>
                          <a:latin typeface="Century Gothic" panose="020B0502020202020204" pitchFamily="34" charset="0"/>
                        </a:rPr>
                        <a:t>the cost of the food</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the party songs</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some dances</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some fun activities</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loud music</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the food on the table</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lots of presents</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the drinks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04299085"/>
                  </a:ext>
                </a:extLst>
              </a:tr>
            </a:tbl>
          </a:graphicData>
        </a:graphic>
      </p:graphicFrame>
      <p:pic>
        <p:nvPicPr>
          <p:cNvPr id="40" name="Imagen 2">
            <a:extLst>
              <a:ext uri="{FF2B5EF4-FFF2-40B4-BE49-F238E27FC236}">
                <a16:creationId xmlns:a16="http://schemas.microsoft.com/office/drawing/2014/main" id="{E15AFBD2-81B9-4634-8699-DF7CA74E2F10}"/>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foregroundMark x1="20000" y1="52500" x2="19556" y2="43750"/>
                        <a14:foregroundMark x1="31889" y1="57813" x2="31889" y2="49688"/>
                        <a14:foregroundMark x1="56889" y1="62187" x2="56556" y2="49688"/>
                        <a14:foregroundMark x1="56556" y1="49688" x2="56667" y2="49688"/>
                        <a14:foregroundMark x1="69222" y1="53438" x2="69000" y2="42813"/>
                        <a14:foregroundMark x1="79111" y1="43125" x2="79333" y2="39375"/>
                        <a14:foregroundMark x1="82667" y1="29063" x2="68111" y2="38750"/>
                        <a14:foregroundMark x1="68111" y1="38750" x2="25111" y2="37500"/>
                        <a14:foregroundMark x1="26889" y1="41250" x2="14556" y2="29375"/>
                        <a14:foregroundMark x1="77778" y1="33438" x2="81889" y2="30938"/>
                        <a14:foregroundMark x1="81889" y1="30938" x2="84333" y2="27187"/>
                        <a14:foregroundMark x1="85000" y1="25938" x2="80111" y2="32188"/>
                        <a14:foregroundMark x1="76111" y1="36563" x2="62333" y2="43125"/>
                        <a14:foregroundMark x1="62333" y1="43125" x2="61111" y2="45625"/>
                      </a14:backgroundRemoval>
                    </a14:imgEffect>
                  </a14:imgLayer>
                </a14:imgProps>
              </a:ext>
              <a:ext uri="{28A0092B-C50C-407E-A947-70E740481C1C}">
                <a14:useLocalDpi xmlns:a14="http://schemas.microsoft.com/office/drawing/2010/main"/>
              </a:ext>
            </a:extLst>
          </a:blip>
          <a:stretch>
            <a:fillRect/>
          </a:stretch>
        </p:blipFill>
        <p:spPr>
          <a:xfrm>
            <a:off x="8029789" y="-459902"/>
            <a:ext cx="3775363" cy="1342351"/>
          </a:xfrm>
          <a:prstGeom prst="rect">
            <a:avLst/>
          </a:prstGeom>
        </p:spPr>
      </p:pic>
      <p:pic>
        <p:nvPicPr>
          <p:cNvPr id="16" name="Graphic 15" descr="Teacher">
            <a:extLst>
              <a:ext uri="{FF2B5EF4-FFF2-40B4-BE49-F238E27FC236}">
                <a16:creationId xmlns:a16="http://schemas.microsoft.com/office/drawing/2014/main" id="{6ED7B8E5-F2A2-4377-AF34-CDA506BD9D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81627" y="-34094"/>
            <a:ext cx="914400" cy="914400"/>
          </a:xfrm>
          <a:prstGeom prst="rect">
            <a:avLst/>
          </a:prstGeom>
        </p:spPr>
      </p:pic>
      <p:sp>
        <p:nvSpPr>
          <p:cNvPr id="3" name="Title 2">
            <a:extLst>
              <a:ext uri="{FF2B5EF4-FFF2-40B4-BE49-F238E27FC236}">
                <a16:creationId xmlns:a16="http://schemas.microsoft.com/office/drawing/2014/main" id="{B3FE6FB0-8BA4-4CCE-AC70-690436BBA688}"/>
              </a:ext>
            </a:extLst>
          </p:cNvPr>
          <p:cNvSpPr>
            <a:spLocks noGrp="1"/>
          </p:cNvSpPr>
          <p:nvPr>
            <p:ph type="title"/>
          </p:nvPr>
        </p:nvSpPr>
        <p:spPr>
          <a:xfrm>
            <a:off x="0" y="150615"/>
            <a:ext cx="4307595" cy="635362"/>
          </a:xfrm>
        </p:spPr>
        <p:txBody>
          <a:bodyPr>
            <a:normAutofit/>
          </a:bodyPr>
          <a:lstStyle/>
          <a:p>
            <a:r>
              <a:rPr lang="en-GB" sz="2800" dirty="0"/>
              <a:t>¿</a:t>
            </a:r>
            <a:r>
              <a:rPr lang="en-GB" sz="2800" dirty="0" err="1"/>
              <a:t>Cómo</a:t>
            </a:r>
            <a:r>
              <a:rPr lang="en-GB" sz="2800" dirty="0"/>
              <a:t> se dice…?</a:t>
            </a:r>
          </a:p>
        </p:txBody>
      </p:sp>
      <p:sp>
        <p:nvSpPr>
          <p:cNvPr id="14" name="Rounded Rectangle 11">
            <a:extLst>
              <a:ext uri="{FF2B5EF4-FFF2-40B4-BE49-F238E27FC236}">
                <a16:creationId xmlns:a16="http://schemas.microsoft.com/office/drawing/2014/main" id="{CD43F218-2A11-4F2A-ABE3-7EEC0E04E8A6}"/>
              </a:ext>
            </a:extLst>
          </p:cNvPr>
          <p:cNvSpPr/>
          <p:nvPr/>
        </p:nvSpPr>
        <p:spPr>
          <a:xfrm>
            <a:off x="10686360" y="211274"/>
            <a:ext cx="1241783" cy="464870"/>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Speech Bubble: Rectangle with Corners Rounded 14">
            <a:extLst>
              <a:ext uri="{FF2B5EF4-FFF2-40B4-BE49-F238E27FC236}">
                <a16:creationId xmlns:a16="http://schemas.microsoft.com/office/drawing/2014/main" id="{D1E819AF-2968-4285-8F49-B94F42C6D699}"/>
              </a:ext>
            </a:extLst>
          </p:cNvPr>
          <p:cNvSpPr/>
          <p:nvPr/>
        </p:nvSpPr>
        <p:spPr>
          <a:xfrm>
            <a:off x="4859832" y="200898"/>
            <a:ext cx="4087258" cy="464870"/>
          </a:xfrm>
          <a:prstGeom prst="wedgeRoundRectCallout">
            <a:avLst>
              <a:gd name="adj1" fmla="val -54991"/>
              <a:gd name="adj2" fmla="val -7585"/>
              <a:gd name="adj3" fmla="val 16667"/>
            </a:avLst>
          </a:prstGeom>
          <a:solidFill>
            <a:srgbClr val="3A5EA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mn-ea"/>
                <a:cs typeface="+mn-cs"/>
              </a:rPr>
              <a:t>Escribe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frases</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español</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33" name="Rectangle 32">
            <a:extLst>
              <a:ext uri="{FF2B5EF4-FFF2-40B4-BE49-F238E27FC236}">
                <a16:creationId xmlns:a16="http://schemas.microsoft.com/office/drawing/2014/main" id="{B9DD9054-3D3B-47B7-9506-2500B2829682}"/>
              </a:ext>
            </a:extLst>
          </p:cNvPr>
          <p:cNvSpPr/>
          <p:nvPr/>
        </p:nvSpPr>
        <p:spPr>
          <a:xfrm>
            <a:off x="3535134" y="3032392"/>
            <a:ext cx="1932605"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224F01FE-7592-4894-9365-6ABDE2B2DDD2}"/>
              </a:ext>
            </a:extLst>
          </p:cNvPr>
          <p:cNvSpPr txBox="1"/>
          <p:nvPr/>
        </p:nvSpPr>
        <p:spPr>
          <a:xfrm>
            <a:off x="3128296" y="5640265"/>
            <a:ext cx="59354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Cubren</a:t>
            </a:r>
            <a:r>
              <a:rPr kumimoji="0" lang="en-GB" sz="28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8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costo</a:t>
            </a:r>
            <a:r>
              <a:rPr kumimoji="0" lang="en-GB" sz="2800" b="1" i="0" u="none" strike="noStrike" kern="1200" cap="none" spc="0" normalizeH="0" noProof="0" dirty="0">
                <a:ln>
                  <a:noFill/>
                </a:ln>
                <a:solidFill>
                  <a:srgbClr val="3A3838"/>
                </a:solidFill>
                <a:effectLst/>
                <a:uLnTx/>
                <a:uFillTx/>
                <a:latin typeface="Century Gothic"/>
                <a:ea typeface="+mn-ea"/>
                <a:cs typeface="+mn-cs"/>
              </a:rPr>
              <a:t> de la comida.</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38" name="Imagen 14" descr="Imagen que contiene dibujo&#10;&#10;Descripción generada automáticamente">
            <a:extLst>
              <a:ext uri="{FF2B5EF4-FFF2-40B4-BE49-F238E27FC236}">
                <a16:creationId xmlns:a16="http://schemas.microsoft.com/office/drawing/2014/main" id="{C6A2288E-CAC6-4869-AE52-2F0B8251954B}"/>
              </a:ext>
            </a:extLst>
          </p:cNvPr>
          <p:cNvPicPr>
            <a:picLocks noChangeAspect="1"/>
          </p:cNvPicPr>
          <p:nvPr/>
        </p:nvPicPr>
        <p:blipFill rotWithShape="1">
          <a:blip r:embed="rId7" cstate="screen">
            <a:clrChange>
              <a:clrFrom>
                <a:srgbClr val="FCFAFB"/>
              </a:clrFrom>
              <a:clrTo>
                <a:srgbClr val="FCFAFB">
                  <a:alpha val="0"/>
                </a:srgbClr>
              </a:clrTo>
            </a:clrChange>
            <a:extLst>
              <a:ext uri="{28A0092B-C50C-407E-A947-70E740481C1C}">
                <a14:useLocalDpi xmlns:a14="http://schemas.microsoft.com/office/drawing/2010/main"/>
              </a:ext>
            </a:extLst>
          </a:blip>
          <a:srcRect/>
          <a:stretch/>
        </p:blipFill>
        <p:spPr>
          <a:xfrm flipH="1">
            <a:off x="11437992" y="752430"/>
            <a:ext cx="734320" cy="2073842"/>
          </a:xfrm>
          <a:prstGeom prst="rect">
            <a:avLst/>
          </a:prstGeom>
        </p:spPr>
      </p:pic>
      <p:pic>
        <p:nvPicPr>
          <p:cNvPr id="39" name="Imagen 30" descr="Imagen que contiene dibujo&#10;&#10;Descripción generada automáticamente">
            <a:extLst>
              <a:ext uri="{FF2B5EF4-FFF2-40B4-BE49-F238E27FC236}">
                <a16:creationId xmlns:a16="http://schemas.microsoft.com/office/drawing/2014/main" id="{95993BC4-099B-41F4-847D-C242B4053A18}"/>
              </a:ext>
            </a:extLst>
          </p:cNvPr>
          <p:cNvPicPr>
            <a:picLocks noChangeAspect="1"/>
          </p:cNvPicPr>
          <p:nvPr/>
        </p:nvPicPr>
        <p:blipFill rotWithShape="1">
          <a:blip r:embed="rId8" cstate="screen">
            <a:clrChange>
              <a:clrFrom>
                <a:srgbClr val="FCFAFB"/>
              </a:clrFrom>
              <a:clrTo>
                <a:srgbClr val="FCFAFB">
                  <a:alpha val="0"/>
                </a:srgbClr>
              </a:clrTo>
            </a:clrChange>
            <a:extLst>
              <a:ext uri="{28A0092B-C50C-407E-A947-70E740481C1C}">
                <a14:useLocalDpi xmlns:a14="http://schemas.microsoft.com/office/drawing/2010/main"/>
              </a:ext>
            </a:extLst>
          </a:blip>
          <a:srcRect/>
          <a:stretch/>
        </p:blipFill>
        <p:spPr>
          <a:xfrm>
            <a:off x="10134307" y="846292"/>
            <a:ext cx="1341898" cy="1973310"/>
          </a:xfrm>
          <a:prstGeom prst="rect">
            <a:avLst/>
          </a:prstGeom>
        </p:spPr>
      </p:pic>
      <p:sp>
        <p:nvSpPr>
          <p:cNvPr id="18" name="Rectangle 17">
            <a:extLst>
              <a:ext uri="{FF2B5EF4-FFF2-40B4-BE49-F238E27FC236}">
                <a16:creationId xmlns:a16="http://schemas.microsoft.com/office/drawing/2014/main" id="{BC9C3278-903B-4E27-913B-830241797A12}"/>
              </a:ext>
            </a:extLst>
          </p:cNvPr>
          <p:cNvSpPr/>
          <p:nvPr/>
        </p:nvSpPr>
        <p:spPr>
          <a:xfrm>
            <a:off x="6920895" y="1094239"/>
            <a:ext cx="3018621"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1" name="Rectangle 40">
            <a:extLst>
              <a:ext uri="{FF2B5EF4-FFF2-40B4-BE49-F238E27FC236}">
                <a16:creationId xmlns:a16="http://schemas.microsoft.com/office/drawing/2014/main" id="{41ECF4CA-2C15-47C5-83B3-556868530B7D}"/>
              </a:ext>
            </a:extLst>
          </p:cNvPr>
          <p:cNvSpPr/>
          <p:nvPr/>
        </p:nvSpPr>
        <p:spPr>
          <a:xfrm>
            <a:off x="1602529" y="4154705"/>
            <a:ext cx="1932605"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2" name="Rectangle 41">
            <a:extLst>
              <a:ext uri="{FF2B5EF4-FFF2-40B4-BE49-F238E27FC236}">
                <a16:creationId xmlns:a16="http://schemas.microsoft.com/office/drawing/2014/main" id="{F3249993-F5F8-42BE-B3F8-638E98AC2D83}"/>
              </a:ext>
            </a:extLst>
          </p:cNvPr>
          <p:cNvSpPr/>
          <p:nvPr/>
        </p:nvSpPr>
        <p:spPr>
          <a:xfrm>
            <a:off x="6903461" y="2748625"/>
            <a:ext cx="3018621"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3" name="TextBox 42">
            <a:extLst>
              <a:ext uri="{FF2B5EF4-FFF2-40B4-BE49-F238E27FC236}">
                <a16:creationId xmlns:a16="http://schemas.microsoft.com/office/drawing/2014/main" id="{CACCBDD4-B1D8-4767-8AD3-4661148A40E0}"/>
              </a:ext>
            </a:extLst>
          </p:cNvPr>
          <p:cNvSpPr txBox="1"/>
          <p:nvPr/>
        </p:nvSpPr>
        <p:spPr>
          <a:xfrm>
            <a:off x="2121831" y="5657510"/>
            <a:ext cx="79483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Decidimos</a:t>
            </a:r>
            <a:r>
              <a:rPr kumimoji="0" lang="en-GB" sz="28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unas</a:t>
            </a:r>
            <a:r>
              <a:rPr kumimoji="0" lang="en-GB" sz="28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actividades</a:t>
            </a:r>
            <a:r>
              <a:rPr kumimoji="0" lang="en-GB" sz="28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divertidas</a:t>
            </a:r>
            <a:r>
              <a:rPr kumimoji="0" lang="en-GB" sz="28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44" name="Rectangle 43">
            <a:extLst>
              <a:ext uri="{FF2B5EF4-FFF2-40B4-BE49-F238E27FC236}">
                <a16:creationId xmlns:a16="http://schemas.microsoft.com/office/drawing/2014/main" id="{3CD478CC-BB10-48E4-8DC2-8839A07766D5}"/>
              </a:ext>
            </a:extLst>
          </p:cNvPr>
          <p:cNvSpPr/>
          <p:nvPr/>
        </p:nvSpPr>
        <p:spPr>
          <a:xfrm>
            <a:off x="3572524" y="3541605"/>
            <a:ext cx="2345955"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5" name="Rectangle 44">
            <a:extLst>
              <a:ext uri="{FF2B5EF4-FFF2-40B4-BE49-F238E27FC236}">
                <a16:creationId xmlns:a16="http://schemas.microsoft.com/office/drawing/2014/main" id="{FF1DFFEC-C135-4384-9FEC-954DD26E8FA3}"/>
              </a:ext>
            </a:extLst>
          </p:cNvPr>
          <p:cNvSpPr/>
          <p:nvPr/>
        </p:nvSpPr>
        <p:spPr>
          <a:xfrm>
            <a:off x="6898849" y="4900175"/>
            <a:ext cx="3018621"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6" name="TextBox 45">
            <a:extLst>
              <a:ext uri="{FF2B5EF4-FFF2-40B4-BE49-F238E27FC236}">
                <a16:creationId xmlns:a16="http://schemas.microsoft.com/office/drawing/2014/main" id="{D0DC9688-F5B8-4D46-BF57-102AD80902EF}"/>
              </a:ext>
            </a:extLst>
          </p:cNvPr>
          <p:cNvSpPr txBox="1"/>
          <p:nvPr/>
        </p:nvSpPr>
        <p:spPr>
          <a:xfrm>
            <a:off x="2185972" y="5663915"/>
            <a:ext cx="79483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Reparten</a:t>
            </a:r>
            <a:r>
              <a:rPr kumimoji="0" lang="en-GB" sz="2800" b="1" i="0" u="none" strike="noStrike" kern="1200" cap="none" spc="0" normalizeH="0" baseline="0" noProof="0" dirty="0">
                <a:ln>
                  <a:noFill/>
                </a:ln>
                <a:solidFill>
                  <a:srgbClr val="3A3838"/>
                </a:solidFill>
                <a:effectLst/>
                <a:uLnTx/>
                <a:uFillTx/>
                <a:latin typeface="Century Gothic"/>
                <a:ea typeface="+mn-ea"/>
                <a:cs typeface="+mn-cs"/>
              </a:rPr>
              <a:t> las </a:t>
            </a: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bebidas</a:t>
            </a:r>
            <a:r>
              <a:rPr kumimoji="0" lang="en-GB" sz="28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47" name="Rectangle 46">
            <a:extLst>
              <a:ext uri="{FF2B5EF4-FFF2-40B4-BE49-F238E27FC236}">
                <a16:creationId xmlns:a16="http://schemas.microsoft.com/office/drawing/2014/main" id="{9E5A63EB-0D9C-4B78-A249-0F3DB4141D1C}"/>
              </a:ext>
            </a:extLst>
          </p:cNvPr>
          <p:cNvSpPr/>
          <p:nvPr/>
        </p:nvSpPr>
        <p:spPr>
          <a:xfrm>
            <a:off x="3572524" y="1396472"/>
            <a:ext cx="1932605"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8" name="Rectangle 47">
            <a:extLst>
              <a:ext uri="{FF2B5EF4-FFF2-40B4-BE49-F238E27FC236}">
                <a16:creationId xmlns:a16="http://schemas.microsoft.com/office/drawing/2014/main" id="{F2E70818-0FDA-43D9-AE12-56779006629F}"/>
              </a:ext>
            </a:extLst>
          </p:cNvPr>
          <p:cNvSpPr/>
          <p:nvPr/>
        </p:nvSpPr>
        <p:spPr>
          <a:xfrm>
            <a:off x="6702826" y="3824400"/>
            <a:ext cx="3566589"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9" name="TextBox 48">
            <a:extLst>
              <a:ext uri="{FF2B5EF4-FFF2-40B4-BE49-F238E27FC236}">
                <a16:creationId xmlns:a16="http://schemas.microsoft.com/office/drawing/2014/main" id="{0BDC96ED-F12C-4F5E-8C83-418513769A8B}"/>
              </a:ext>
            </a:extLst>
          </p:cNvPr>
          <p:cNvSpPr txBox="1"/>
          <p:nvPr/>
        </p:nvSpPr>
        <p:spPr>
          <a:xfrm>
            <a:off x="1991181" y="5646670"/>
            <a:ext cx="79483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Dividen</a:t>
            </a:r>
            <a:r>
              <a:rPr kumimoji="0" lang="en-GB" sz="2800" b="1" i="0" u="none" strike="noStrike" kern="1200" cap="none" spc="0" normalizeH="0" baseline="0" noProof="0" dirty="0">
                <a:ln>
                  <a:noFill/>
                </a:ln>
                <a:solidFill>
                  <a:srgbClr val="3A3838"/>
                </a:solidFill>
                <a:effectLst/>
                <a:uLnTx/>
                <a:uFillTx/>
                <a:latin typeface="Century Gothic"/>
                <a:ea typeface="+mn-ea"/>
                <a:cs typeface="+mn-cs"/>
              </a:rPr>
              <a:t> la</a:t>
            </a:r>
            <a:r>
              <a:rPr kumimoji="0" lang="en-GB" sz="2800" b="1" i="0" u="none" strike="noStrike" kern="1200" cap="none" spc="0" normalizeH="0" noProof="0" dirty="0">
                <a:ln>
                  <a:noFill/>
                </a:ln>
                <a:solidFill>
                  <a:srgbClr val="3A3838"/>
                </a:solidFill>
                <a:effectLst/>
                <a:uLnTx/>
                <a:uFillTx/>
                <a:latin typeface="Century Gothic"/>
                <a:ea typeface="+mn-ea"/>
                <a:cs typeface="+mn-cs"/>
              </a:rPr>
              <a:t> comida </a:t>
            </a:r>
            <a:r>
              <a:rPr kumimoji="0" lang="en-GB" sz="2800" b="1" i="0" u="none" strike="noStrike" kern="1200" cap="none" spc="0" normalizeH="0" noProof="0" dirty="0" err="1">
                <a:ln>
                  <a:noFill/>
                </a:ln>
                <a:solidFill>
                  <a:srgbClr val="3A3838"/>
                </a:solidFill>
                <a:effectLst/>
                <a:uLnTx/>
                <a:uFillTx/>
                <a:latin typeface="Century Gothic"/>
                <a:ea typeface="+mn-ea"/>
                <a:cs typeface="+mn-cs"/>
              </a:rPr>
              <a:t>en</a:t>
            </a:r>
            <a:r>
              <a:rPr kumimoji="0" lang="en-GB" sz="2800" b="1" i="0" u="none" strike="noStrike" kern="1200" cap="none" spc="0" normalizeH="0" noProof="0" dirty="0">
                <a:ln>
                  <a:noFill/>
                </a:ln>
                <a:solidFill>
                  <a:srgbClr val="3A3838"/>
                </a:solidFill>
                <a:effectLst/>
                <a:uLnTx/>
                <a:uFillTx/>
                <a:latin typeface="Century Gothic"/>
                <a:ea typeface="+mn-ea"/>
                <a:cs typeface="+mn-cs"/>
              </a:rPr>
              <a:t> la mesa.</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0" name="Rectangle 49">
            <a:extLst>
              <a:ext uri="{FF2B5EF4-FFF2-40B4-BE49-F238E27FC236}">
                <a16:creationId xmlns:a16="http://schemas.microsoft.com/office/drawing/2014/main" id="{7E950A76-D389-4954-91A2-13A05E5F88A8}"/>
              </a:ext>
            </a:extLst>
          </p:cNvPr>
          <p:cNvSpPr/>
          <p:nvPr/>
        </p:nvSpPr>
        <p:spPr>
          <a:xfrm>
            <a:off x="1647531" y="1956733"/>
            <a:ext cx="1932605"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51" name="Rectangle 50">
            <a:extLst>
              <a:ext uri="{FF2B5EF4-FFF2-40B4-BE49-F238E27FC236}">
                <a16:creationId xmlns:a16="http://schemas.microsoft.com/office/drawing/2014/main" id="{943FA0CF-8E6F-4049-AFDD-D4860DB9FE69}"/>
              </a:ext>
            </a:extLst>
          </p:cNvPr>
          <p:cNvSpPr/>
          <p:nvPr/>
        </p:nvSpPr>
        <p:spPr>
          <a:xfrm>
            <a:off x="6949832" y="2191959"/>
            <a:ext cx="3018621"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52" name="TextBox 51">
            <a:extLst>
              <a:ext uri="{FF2B5EF4-FFF2-40B4-BE49-F238E27FC236}">
                <a16:creationId xmlns:a16="http://schemas.microsoft.com/office/drawing/2014/main" id="{9CD58551-C0D9-4225-8DF5-B847B8211D5B}"/>
              </a:ext>
            </a:extLst>
          </p:cNvPr>
          <p:cNvSpPr txBox="1"/>
          <p:nvPr/>
        </p:nvSpPr>
        <p:spPr>
          <a:xfrm>
            <a:off x="1860531" y="5690147"/>
            <a:ext cx="79483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Permitimos</a:t>
            </a:r>
            <a:r>
              <a:rPr kumimoji="0" lang="en-GB" sz="28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unos</a:t>
            </a:r>
            <a:r>
              <a:rPr kumimoji="0" lang="en-GB" sz="28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bailes</a:t>
            </a:r>
            <a:r>
              <a:rPr kumimoji="0" lang="en-GB" sz="2800" b="1" i="0" u="none" strike="noStrike" kern="1200" cap="none" spc="0" normalizeH="0" baseline="0" noProof="0" dirty="0">
                <a:ln>
                  <a:noFill/>
                </a:ln>
                <a:solidFill>
                  <a:srgbClr val="3A3838"/>
                </a:solidFill>
                <a:effectLst/>
                <a:uLnTx/>
                <a:uFillTx/>
                <a:latin typeface="Century Gothic"/>
                <a:ea typeface="+mn-ea"/>
                <a:cs typeface="+mn-cs"/>
              </a:rPr>
              <a:t>.</a:t>
            </a:r>
          </a:p>
        </p:txBody>
      </p:sp>
    </p:spTree>
    <p:extLst>
      <p:ext uri="{BB962C8B-B14F-4D97-AF65-F5344CB8AC3E}">
        <p14:creationId xmlns:p14="http://schemas.microsoft.com/office/powerpoint/2010/main" val="181683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3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left)">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left)">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41"/>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4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4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left)">
                                      <p:cBhvr>
                                        <p:cTn id="51" dur="500"/>
                                        <p:tgtEl>
                                          <p:spTgt spid="44"/>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wipe(left)">
                                      <p:cBhvr>
                                        <p:cTn id="55" dur="500"/>
                                        <p:tgtEl>
                                          <p:spTgt spid="4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wipe(left)">
                                      <p:cBhvr>
                                        <p:cTn id="60" dur="500"/>
                                        <p:tgtEl>
                                          <p:spTgt spid="46"/>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44"/>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45"/>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4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wipe(left)">
                                      <p:cBhvr>
                                        <p:cTn id="73" dur="500"/>
                                        <p:tgtEl>
                                          <p:spTgt spid="47"/>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wipe(left)">
                                      <p:cBhvr>
                                        <p:cTn id="77" dur="500"/>
                                        <p:tgtEl>
                                          <p:spTgt spid="4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wipe(left)">
                                      <p:cBhvr>
                                        <p:cTn id="82" dur="500"/>
                                        <p:tgtEl>
                                          <p:spTgt spid="49"/>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47"/>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48"/>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4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50"/>
                                        </p:tgtEl>
                                        <p:attrNameLst>
                                          <p:attrName>style.visibility</p:attrName>
                                        </p:attrNameLst>
                                      </p:cBhvr>
                                      <p:to>
                                        <p:strVal val="visible"/>
                                      </p:to>
                                    </p:set>
                                    <p:animEffect transition="in" filter="wipe(left)">
                                      <p:cBhvr>
                                        <p:cTn id="95" dur="500"/>
                                        <p:tgtEl>
                                          <p:spTgt spid="50"/>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51"/>
                                        </p:tgtEl>
                                        <p:attrNameLst>
                                          <p:attrName>style.visibility</p:attrName>
                                        </p:attrNameLst>
                                      </p:cBhvr>
                                      <p:to>
                                        <p:strVal val="visible"/>
                                      </p:to>
                                    </p:set>
                                    <p:animEffect transition="in" filter="wipe(left)">
                                      <p:cBhvr>
                                        <p:cTn id="99" dur="500"/>
                                        <p:tgtEl>
                                          <p:spTgt spid="51"/>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52"/>
                                        </p:tgtEl>
                                        <p:attrNameLst>
                                          <p:attrName>style.visibility</p:attrName>
                                        </p:attrNameLst>
                                      </p:cBhvr>
                                      <p:to>
                                        <p:strVal val="visible"/>
                                      </p:to>
                                    </p:set>
                                    <p:animEffect transition="in" filter="wipe(left)">
                                      <p:cBhvr>
                                        <p:cTn id="104" dur="500"/>
                                        <p:tgtEl>
                                          <p:spTgt spid="52"/>
                                        </p:tgtEl>
                                      </p:cBhvr>
                                    </p:animEffec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1" nodeType="clickEffect">
                                  <p:stCondLst>
                                    <p:cond delay="0"/>
                                  </p:stCondLst>
                                  <p:childTnLst>
                                    <p:set>
                                      <p:cBhvr>
                                        <p:cTn id="108" dur="1" fill="hold">
                                          <p:stCondLst>
                                            <p:cond delay="0"/>
                                          </p:stCondLst>
                                        </p:cTn>
                                        <p:tgtEl>
                                          <p:spTgt spid="50"/>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51"/>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6" grpId="0"/>
      <p:bldP spid="36" grpId="1"/>
      <p:bldP spid="18" grpId="0" animBg="1"/>
      <p:bldP spid="18" grpId="1" animBg="1"/>
      <p:bldP spid="41" grpId="0" animBg="1"/>
      <p:bldP spid="41" grpId="1" animBg="1"/>
      <p:bldP spid="42" grpId="0" animBg="1"/>
      <p:bldP spid="42" grpId="1" animBg="1"/>
      <p:bldP spid="43" grpId="0"/>
      <p:bldP spid="43" grpId="1"/>
      <p:bldP spid="44" grpId="0" animBg="1"/>
      <p:bldP spid="44" grpId="1" animBg="1"/>
      <p:bldP spid="45" grpId="0" animBg="1"/>
      <p:bldP spid="45" grpId="1" animBg="1"/>
      <p:bldP spid="46" grpId="0"/>
      <p:bldP spid="46" grpId="1"/>
      <p:bldP spid="47" grpId="0" animBg="1"/>
      <p:bldP spid="47" grpId="1" animBg="1"/>
      <p:bldP spid="48" grpId="0" animBg="1"/>
      <p:bldP spid="48" grpId="1" animBg="1"/>
      <p:bldP spid="49" grpId="0"/>
      <p:bldP spid="49" grpId="1"/>
      <p:bldP spid="50" grpId="0" animBg="1"/>
      <p:bldP spid="50" grpId="1" animBg="1"/>
      <p:bldP spid="51" grpId="0" animBg="1"/>
      <p:bldP spid="51" grpId="1" animBg="1"/>
      <p:bldP spid="52" grpId="0"/>
      <p:bldP spid="5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Y8 Spanish</a:t>
            </a:r>
            <a:br>
              <a:rPr lang="en-GB" dirty="0"/>
            </a:br>
            <a:r>
              <a:rPr lang="en-GB" sz="1600" dirty="0"/>
              <a:t>Term 1.1 – Week 7 – Lesson 14</a:t>
            </a:r>
            <a:br>
              <a:rPr lang="en-GB" sz="1600"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Rachel Hawkes</a:t>
            </a:r>
            <a:br>
              <a:rPr lang="en-GB" sz="1400" dirty="0"/>
            </a:br>
            <a:r>
              <a:rPr lang="en-GB" sz="1400" dirty="0"/>
              <a:t>Artwork: Mark Davies</a:t>
            </a:r>
            <a:br>
              <a:rPr lang="en-GB" sz="1400" dirty="0"/>
            </a:br>
            <a:br>
              <a:rPr lang="en-GB" sz="1400" dirty="0"/>
            </a:br>
            <a:r>
              <a:rPr lang="en-GB" sz="1400" dirty="0"/>
              <a:t>Date updated: 28.08.23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128706"/>
            <a:ext cx="7138275" cy="1484251"/>
          </a:xfrm>
        </p:spPr>
        <p:txBody>
          <a:bodyPr>
            <a:normAutofit/>
          </a:bodyPr>
          <a:lstStyle/>
          <a:p>
            <a:pPr>
              <a:spcBef>
                <a:spcPts val="0"/>
              </a:spcBef>
              <a:buClr>
                <a:srgbClr val="FFFFFF"/>
              </a:buClr>
              <a:buSzPts val="2600"/>
            </a:pPr>
            <a:r>
              <a:rPr lang="en-GB" sz="2400" dirty="0">
                <a:solidFill>
                  <a:prstClr val="white"/>
                </a:solidFill>
              </a:rPr>
              <a:t>present tense -</a:t>
            </a:r>
            <a:r>
              <a:rPr lang="en-GB" sz="2400" dirty="0" err="1">
                <a:solidFill>
                  <a:prstClr val="white"/>
                </a:solidFill>
              </a:rPr>
              <a:t>ir</a:t>
            </a:r>
            <a:r>
              <a:rPr lang="en-GB" sz="2400" dirty="0">
                <a:solidFill>
                  <a:prstClr val="white"/>
                </a:solidFill>
              </a:rPr>
              <a:t> verbs: 1st person plural (-</a:t>
            </a:r>
            <a:r>
              <a:rPr lang="en-GB" sz="2400" dirty="0" err="1">
                <a:solidFill>
                  <a:prstClr val="white"/>
                </a:solidFill>
              </a:rPr>
              <a:t>imos</a:t>
            </a:r>
            <a:r>
              <a:rPr lang="en-GB" sz="2400" dirty="0">
                <a:solidFill>
                  <a:prstClr val="white"/>
                </a:solidFill>
              </a:rPr>
              <a:t>)</a:t>
            </a:r>
          </a:p>
          <a:p>
            <a:pPr>
              <a:spcBef>
                <a:spcPts val="0"/>
              </a:spcBef>
              <a:buClr>
                <a:srgbClr val="FFFFFF"/>
              </a:buClr>
              <a:buSzPts val="2600"/>
            </a:pPr>
            <a:r>
              <a:rPr lang="en-US" sz="2400" b="0" i="0" u="none" strike="noStrike" cap="none" dirty="0">
                <a:solidFill>
                  <a:srgbClr val="FFFFFF"/>
                </a:solidFill>
                <a:latin typeface="Century Gothic"/>
                <a:ea typeface="Century Gothic"/>
                <a:cs typeface="Century Gothic"/>
                <a:sym typeface="Century Gothic"/>
              </a:rPr>
              <a:t>penultimate stress</a:t>
            </a:r>
            <a:br>
              <a:rPr lang="en-US" sz="2400" b="0" i="0" u="none" strike="noStrike" cap="none" dirty="0">
                <a:solidFill>
                  <a:srgbClr val="FFFFFF"/>
                </a:solidFill>
                <a:latin typeface="Century Gothic"/>
                <a:ea typeface="Century Gothic"/>
                <a:cs typeface="Century Gothic"/>
                <a:sym typeface="Century Gothic"/>
              </a:rPr>
            </a:br>
            <a:endParaRPr lang="pt-BR" dirty="0"/>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9241778" cy="844550"/>
          </a:xfrm>
        </p:spPr>
        <p:txBody>
          <a:bodyPr>
            <a:normAutofit fontScale="62500" lnSpcReduction="20000"/>
          </a:bodyPr>
          <a:lstStyle/>
          <a:p>
            <a:r>
              <a:rPr lang="en-GB" sz="5400" b="1" dirty="0">
                <a:solidFill>
                  <a:prstClr val="white"/>
                </a:solidFill>
              </a:rPr>
              <a:t>Talking about how </a:t>
            </a:r>
            <a:r>
              <a:rPr lang="en-GB" dirty="0">
                <a:solidFill>
                  <a:prstClr val="white"/>
                </a:solidFill>
              </a:rPr>
              <a:t>we </a:t>
            </a:r>
            <a:r>
              <a:rPr lang="en-GB" sz="5400" b="1" dirty="0">
                <a:solidFill>
                  <a:prstClr val="white"/>
                </a:solidFill>
              </a:rPr>
              <a:t>organise a party (2)</a:t>
            </a:r>
            <a:endParaRPr lang="en-GB" dirty="0"/>
          </a:p>
        </p:txBody>
      </p:sp>
      <p:pic>
        <p:nvPicPr>
          <p:cNvPr id="5" name="Imagen 8">
            <a:extLst>
              <a:ext uri="{FF2B5EF4-FFF2-40B4-BE49-F238E27FC236}">
                <a16:creationId xmlns:a16="http://schemas.microsoft.com/office/drawing/2014/main" id="{A1E5959F-31BF-4E89-9D4D-E854E4EB65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32173" y="2862344"/>
            <a:ext cx="3025526" cy="2965631"/>
          </a:xfrm>
          <a:prstGeom prst="rect">
            <a:avLst/>
          </a:prstGeom>
        </p:spPr>
      </p:pic>
    </p:spTree>
    <p:extLst>
      <p:ext uri="{BB962C8B-B14F-4D97-AF65-F5344CB8AC3E}">
        <p14:creationId xmlns:p14="http://schemas.microsoft.com/office/powerpoint/2010/main" val="3540157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e 23">
            <a:extLst>
              <a:ext uri="{FF2B5EF4-FFF2-40B4-BE49-F238E27FC236}">
                <a16:creationId xmlns:a16="http://schemas.microsoft.com/office/drawing/2014/main" id="{9706C9E1-9EFC-43A5-82E3-7AAFE561AC82}"/>
              </a:ext>
            </a:extLst>
          </p:cNvPr>
          <p:cNvGraphicFramePr>
            <a:graphicFrameLocks noGrp="1"/>
          </p:cNvGraphicFramePr>
          <p:nvPr>
            <p:extLst>
              <p:ext uri="{D42A27DB-BD31-4B8C-83A1-F6EECF244321}">
                <p14:modId xmlns:p14="http://schemas.microsoft.com/office/powerpoint/2010/main" val="562200639"/>
              </p:ext>
            </p:extLst>
          </p:nvPr>
        </p:nvGraphicFramePr>
        <p:xfrm>
          <a:off x="7613275" y="1851769"/>
          <a:ext cx="3242734" cy="3701600"/>
        </p:xfrm>
        <a:graphic>
          <a:graphicData uri="http://schemas.openxmlformats.org/drawingml/2006/table">
            <a:tbl>
              <a:tblPr firstRow="1" bandRow="1">
                <a:tableStyleId>{C4B1156A-380E-4F78-BDF5-A606A8083BF9}</a:tableStyleId>
              </a:tblPr>
              <a:tblGrid>
                <a:gridCol w="677334">
                  <a:extLst>
                    <a:ext uri="{9D8B030D-6E8A-4147-A177-3AD203B41FA5}">
                      <a16:colId xmlns:a16="http://schemas.microsoft.com/office/drawing/2014/main" val="3222313912"/>
                    </a:ext>
                  </a:extLst>
                </a:gridCol>
                <a:gridCol w="2565400">
                  <a:extLst>
                    <a:ext uri="{9D8B030D-6E8A-4147-A177-3AD203B41FA5}">
                      <a16:colId xmlns:a16="http://schemas.microsoft.com/office/drawing/2014/main" val="3884287556"/>
                    </a:ext>
                  </a:extLst>
                </a:gridCol>
              </a:tblGrid>
              <a:tr h="740320">
                <a:tc gridSpan="2">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915569821"/>
                  </a:ext>
                </a:extLst>
              </a:tr>
              <a:tr h="740320">
                <a:tc>
                  <a:txBody>
                    <a:bodyPr/>
                    <a:lstStyle/>
                    <a:p>
                      <a:pPr algn="ctr"/>
                      <a:r>
                        <a:rPr lang="en-GB" sz="2400" b="1" dirty="0">
                          <a:solidFill>
                            <a:schemeClr val="tx1"/>
                          </a:solidFill>
                        </a:rPr>
                        <a:t>1</a:t>
                      </a:r>
                    </a:p>
                  </a:txBody>
                  <a:tcPr anchor="ctr"/>
                </a:tc>
                <a:tc>
                  <a:txBody>
                    <a:bodyPr/>
                    <a:lstStyle/>
                    <a:p>
                      <a:endParaRPr lang="en-GB" dirty="0"/>
                    </a:p>
                  </a:txBody>
                  <a:tcPr/>
                </a:tc>
                <a:extLst>
                  <a:ext uri="{0D108BD9-81ED-4DB2-BD59-A6C34878D82A}">
                    <a16:rowId xmlns:a16="http://schemas.microsoft.com/office/drawing/2014/main" val="3990300627"/>
                  </a:ext>
                </a:extLst>
              </a:tr>
              <a:tr h="740320">
                <a:tc>
                  <a:txBody>
                    <a:bodyPr/>
                    <a:lstStyle/>
                    <a:p>
                      <a:pPr algn="ctr"/>
                      <a:r>
                        <a:rPr lang="en-GB" sz="2400" b="1" dirty="0">
                          <a:solidFill>
                            <a:schemeClr val="tx1"/>
                          </a:solidFill>
                        </a:rPr>
                        <a:t>2</a:t>
                      </a:r>
                    </a:p>
                  </a:txBody>
                  <a:tcPr anchor="ctr"/>
                </a:tc>
                <a:tc>
                  <a:txBody>
                    <a:bodyPr/>
                    <a:lstStyle/>
                    <a:p>
                      <a:endParaRPr lang="en-GB"/>
                    </a:p>
                  </a:txBody>
                  <a:tcPr/>
                </a:tc>
                <a:extLst>
                  <a:ext uri="{0D108BD9-81ED-4DB2-BD59-A6C34878D82A}">
                    <a16:rowId xmlns:a16="http://schemas.microsoft.com/office/drawing/2014/main" val="636794188"/>
                  </a:ext>
                </a:extLst>
              </a:tr>
              <a:tr h="740320">
                <a:tc>
                  <a:txBody>
                    <a:bodyPr/>
                    <a:lstStyle/>
                    <a:p>
                      <a:pPr algn="ctr"/>
                      <a:r>
                        <a:rPr lang="en-GB" sz="2400" b="1" dirty="0">
                          <a:solidFill>
                            <a:schemeClr val="tx1"/>
                          </a:solidFill>
                        </a:rPr>
                        <a:t>3</a:t>
                      </a:r>
                    </a:p>
                  </a:txBody>
                  <a:tcPr anchor="ctr"/>
                </a:tc>
                <a:tc>
                  <a:txBody>
                    <a:bodyPr/>
                    <a:lstStyle/>
                    <a:p>
                      <a:endParaRPr lang="en-GB"/>
                    </a:p>
                  </a:txBody>
                  <a:tcPr/>
                </a:tc>
                <a:extLst>
                  <a:ext uri="{0D108BD9-81ED-4DB2-BD59-A6C34878D82A}">
                    <a16:rowId xmlns:a16="http://schemas.microsoft.com/office/drawing/2014/main" val="705357895"/>
                  </a:ext>
                </a:extLst>
              </a:tr>
              <a:tr h="740320">
                <a:tc>
                  <a:txBody>
                    <a:bodyPr/>
                    <a:lstStyle/>
                    <a:p>
                      <a:pPr algn="ctr"/>
                      <a:r>
                        <a:rPr lang="en-GB" sz="2400" b="1" dirty="0">
                          <a:solidFill>
                            <a:schemeClr val="tx1"/>
                          </a:solidFill>
                        </a:rPr>
                        <a:t>4</a:t>
                      </a:r>
                    </a:p>
                  </a:txBody>
                  <a:tcPr anchor="ctr"/>
                </a:tc>
                <a:tc>
                  <a:txBody>
                    <a:bodyPr/>
                    <a:lstStyle/>
                    <a:p>
                      <a:endParaRPr lang="en-GB" dirty="0"/>
                    </a:p>
                  </a:txBody>
                  <a:tcPr/>
                </a:tc>
                <a:extLst>
                  <a:ext uri="{0D108BD9-81ED-4DB2-BD59-A6C34878D82A}">
                    <a16:rowId xmlns:a16="http://schemas.microsoft.com/office/drawing/2014/main" val="2453323450"/>
                  </a:ext>
                </a:extLst>
              </a:tr>
            </a:tbl>
          </a:graphicData>
        </a:graphic>
      </p:graphicFrame>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2007476" cy="647577"/>
          </a:xfrm>
        </p:spPr>
        <p:txBody>
          <a:bodyPr>
            <a:normAutofit/>
          </a:bodyPr>
          <a:lstStyle/>
          <a:p>
            <a:r>
              <a:rPr lang="en-GB" sz="2800" dirty="0" err="1"/>
              <a:t>Fonética</a:t>
            </a:r>
            <a:endParaRPr lang="en-GB" sz="2800" dirty="0"/>
          </a:p>
        </p:txBody>
      </p:sp>
      <p:sp>
        <p:nvSpPr>
          <p:cNvPr id="5" name="Google Shape;152;p2">
            <a:extLst>
              <a:ext uri="{FF2B5EF4-FFF2-40B4-BE49-F238E27FC236}">
                <a16:creationId xmlns:a16="http://schemas.microsoft.com/office/drawing/2014/main" id="{44A0C36E-53BB-4DBE-8A41-E0F4C70E0299}"/>
              </a:ext>
            </a:extLst>
          </p:cNvPr>
          <p:cNvSpPr/>
          <p:nvPr/>
        </p:nvSpPr>
        <p:spPr>
          <a:xfrm>
            <a:off x="8669867" y="145824"/>
            <a:ext cx="3254655" cy="396044"/>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6" name="Table 5">
            <a:extLst>
              <a:ext uri="{FF2B5EF4-FFF2-40B4-BE49-F238E27FC236}">
                <a16:creationId xmlns:a16="http://schemas.microsoft.com/office/drawing/2014/main" id="{4282C7E2-4C9D-4CD1-9F76-87C6B3221CD4}"/>
              </a:ext>
            </a:extLst>
          </p:cNvPr>
          <p:cNvGraphicFramePr>
            <a:graphicFrameLocks noGrp="1"/>
          </p:cNvGraphicFramePr>
          <p:nvPr>
            <p:extLst>
              <p:ext uri="{D42A27DB-BD31-4B8C-83A1-F6EECF244321}">
                <p14:modId xmlns:p14="http://schemas.microsoft.com/office/powerpoint/2010/main" val="1072743514"/>
              </p:ext>
            </p:extLst>
          </p:nvPr>
        </p:nvGraphicFramePr>
        <p:xfrm>
          <a:off x="1651000" y="1766147"/>
          <a:ext cx="3870810" cy="3787220"/>
        </p:xfrm>
        <a:graphic>
          <a:graphicData uri="http://schemas.openxmlformats.org/drawingml/2006/table">
            <a:tbl>
              <a:tblPr firstRow="1" bandRow="1">
                <a:tableStyleId>{5DA37D80-6434-44D0-A028-1B22A696006F}</a:tableStyleId>
              </a:tblPr>
              <a:tblGrid>
                <a:gridCol w="443460">
                  <a:extLst>
                    <a:ext uri="{9D8B030D-6E8A-4147-A177-3AD203B41FA5}">
                      <a16:colId xmlns:a16="http://schemas.microsoft.com/office/drawing/2014/main" val="1622917078"/>
                    </a:ext>
                  </a:extLst>
                </a:gridCol>
                <a:gridCol w="3427350">
                  <a:extLst>
                    <a:ext uri="{9D8B030D-6E8A-4147-A177-3AD203B41FA5}">
                      <a16:colId xmlns:a16="http://schemas.microsoft.com/office/drawing/2014/main" val="1712208521"/>
                    </a:ext>
                  </a:extLst>
                </a:gridCol>
              </a:tblGrid>
              <a:tr h="703820">
                <a:tc>
                  <a:txBody>
                    <a:bodyPr/>
                    <a:lstStyle/>
                    <a:p>
                      <a:endParaRPr lang="es-GB" dirty="0">
                        <a:solidFill>
                          <a:schemeClr val="tx1"/>
                        </a:solidFill>
                      </a:endParaRPr>
                    </a:p>
                  </a:txBody>
                  <a:tcPr>
                    <a:lnL w="12700" cap="flat" cmpd="sng" algn="ctr">
                      <a:solidFill>
                        <a:srgbClr val="E66700"/>
                      </a:solidFill>
                      <a:prstDash val="solid"/>
                      <a:round/>
                      <a:headEnd type="none" w="med" len="med"/>
                      <a:tailEnd type="none" w="med" len="med"/>
                    </a:lnL>
                  </a:tcPr>
                </a:tc>
                <a:tc>
                  <a:txBody>
                    <a:bodyPr/>
                    <a:lstStyle/>
                    <a:p>
                      <a:pPr algn="ctr"/>
                      <a:endParaRPr lang="es-GB" b="0" dirty="0">
                        <a:solidFill>
                          <a:schemeClr val="tx1"/>
                        </a:solidFill>
                      </a:endParaRPr>
                    </a:p>
                    <a:p>
                      <a:pPr algn="ctr"/>
                      <a:r>
                        <a:rPr lang="en-GB" b="1" dirty="0" err="1">
                          <a:solidFill>
                            <a:schemeClr val="tx1"/>
                          </a:solidFill>
                        </a:rPr>
                        <a:t>Frases</a:t>
                      </a:r>
                      <a:r>
                        <a:rPr lang="en-GB" b="1" dirty="0">
                          <a:solidFill>
                            <a:schemeClr val="tx1"/>
                          </a:solidFill>
                        </a:rPr>
                        <a:t> de Persona A</a:t>
                      </a:r>
                    </a:p>
                  </a:txBody>
                  <a:tcPr anchor="ctr">
                    <a:noFill/>
                  </a:tcPr>
                </a:tc>
                <a:extLst>
                  <a:ext uri="{0D108BD9-81ED-4DB2-BD59-A6C34878D82A}">
                    <a16:rowId xmlns:a16="http://schemas.microsoft.com/office/drawing/2014/main" val="2504402967"/>
                  </a:ext>
                </a:extLst>
              </a:tr>
              <a:tr h="770850">
                <a:tc>
                  <a:txBody>
                    <a:bodyPr/>
                    <a:lstStyle/>
                    <a:p>
                      <a:r>
                        <a:rPr lang="es-GB" b="1" dirty="0">
                          <a:solidFill>
                            <a:schemeClr val="tx1"/>
                          </a:solidFill>
                        </a:rPr>
                        <a:t>1</a:t>
                      </a:r>
                    </a:p>
                  </a:txBody>
                  <a:tcPr anchor="ctr" anchorCtr="1">
                    <a:noFill/>
                  </a:tcPr>
                </a:tc>
                <a:tc>
                  <a:txBody>
                    <a:bodyPr/>
                    <a:lstStyle/>
                    <a:p>
                      <a:pPr algn="l">
                        <a:spcBef>
                          <a:spcPts val="0"/>
                        </a:spcBef>
                        <a:spcAft>
                          <a:spcPts val="0"/>
                        </a:spcAft>
                      </a:pPr>
                      <a:r>
                        <a:rPr lang="es-ES" b="1" dirty="0">
                          <a:solidFill>
                            <a:schemeClr val="tx1"/>
                          </a:solidFill>
                        </a:rPr>
                        <a:t>Va</a:t>
                      </a:r>
                      <a:r>
                        <a:rPr lang="es-ES" dirty="0">
                          <a:solidFill>
                            <a:schemeClr val="tx1"/>
                          </a:solidFill>
                        </a:rPr>
                        <a:t>mos al extran</a:t>
                      </a:r>
                      <a:r>
                        <a:rPr lang="es-ES" b="1" dirty="0">
                          <a:solidFill>
                            <a:schemeClr val="tx1"/>
                          </a:solidFill>
                        </a:rPr>
                        <a:t>je</a:t>
                      </a:r>
                      <a:r>
                        <a:rPr lang="es-ES" dirty="0">
                          <a:solidFill>
                            <a:schemeClr val="tx1"/>
                          </a:solidFill>
                        </a:rPr>
                        <a:t>ro en abril.</a:t>
                      </a:r>
                    </a:p>
                  </a:txBody>
                  <a:tcPr anchor="ctr" anchorCtr="1">
                    <a:solidFill>
                      <a:schemeClr val="accent4">
                        <a:lumMod val="20000"/>
                        <a:lumOff val="80000"/>
                      </a:schemeClr>
                    </a:solidFill>
                  </a:tcPr>
                </a:tc>
                <a:extLst>
                  <a:ext uri="{0D108BD9-81ED-4DB2-BD59-A6C34878D82A}">
                    <a16:rowId xmlns:a16="http://schemas.microsoft.com/office/drawing/2014/main" val="1884781609"/>
                  </a:ext>
                </a:extLst>
              </a:tr>
              <a:tr h="770850">
                <a:tc>
                  <a:txBody>
                    <a:bodyPr/>
                    <a:lstStyle/>
                    <a:p>
                      <a:r>
                        <a:rPr lang="es-GB" b="1" dirty="0">
                          <a:solidFill>
                            <a:schemeClr val="tx1"/>
                          </a:solidFill>
                        </a:rPr>
                        <a:t>2</a:t>
                      </a:r>
                    </a:p>
                  </a:txBody>
                  <a:tcPr anchor="ctr" anchorCtr="1"/>
                </a:tc>
                <a:tc>
                  <a:txBody>
                    <a:bodyPr/>
                    <a:lstStyle/>
                    <a:p>
                      <a:pPr algn="l">
                        <a:spcBef>
                          <a:spcPts val="0"/>
                        </a:spcBef>
                        <a:spcAft>
                          <a:spcPts val="0"/>
                        </a:spcAft>
                      </a:pPr>
                      <a:endParaRPr lang="es-ES" dirty="0">
                        <a:solidFill>
                          <a:schemeClr val="tx1"/>
                        </a:solidFill>
                      </a:endParaRPr>
                    </a:p>
                  </a:txBody>
                  <a:tcPr anchor="ctr" anchorCtr="1">
                    <a:solidFill>
                      <a:schemeClr val="accent4">
                        <a:lumMod val="20000"/>
                        <a:lumOff val="80000"/>
                      </a:schemeClr>
                    </a:solidFill>
                  </a:tcPr>
                </a:tc>
                <a:extLst>
                  <a:ext uri="{0D108BD9-81ED-4DB2-BD59-A6C34878D82A}">
                    <a16:rowId xmlns:a16="http://schemas.microsoft.com/office/drawing/2014/main" val="2759658910"/>
                  </a:ext>
                </a:extLst>
              </a:tr>
              <a:tr h="770850">
                <a:tc>
                  <a:txBody>
                    <a:bodyPr/>
                    <a:lstStyle/>
                    <a:p>
                      <a:r>
                        <a:rPr lang="es-GB" b="1" dirty="0">
                          <a:solidFill>
                            <a:schemeClr val="tx1"/>
                          </a:solidFill>
                        </a:rPr>
                        <a:t>3</a:t>
                      </a:r>
                    </a:p>
                  </a:txBody>
                  <a:tcPr anchor="ctr" anchorCtr="1">
                    <a:noFill/>
                  </a:tcPr>
                </a:tc>
                <a:tc>
                  <a:txBody>
                    <a:bodyPr/>
                    <a:lstStyle/>
                    <a:p>
                      <a:pPr algn="l">
                        <a:spcBef>
                          <a:spcPts val="0"/>
                        </a:spcBef>
                        <a:spcAft>
                          <a:spcPts val="0"/>
                        </a:spcAft>
                      </a:pPr>
                      <a:endParaRPr lang="es-ES" dirty="0">
                        <a:solidFill>
                          <a:schemeClr val="tx1"/>
                        </a:solidFill>
                      </a:endParaRPr>
                    </a:p>
                  </a:txBody>
                  <a:tcPr anchor="ctr" anchorCtr="1">
                    <a:solidFill>
                      <a:schemeClr val="accent4">
                        <a:lumMod val="20000"/>
                        <a:lumOff val="80000"/>
                      </a:schemeClr>
                    </a:solidFill>
                  </a:tcPr>
                </a:tc>
                <a:extLst>
                  <a:ext uri="{0D108BD9-81ED-4DB2-BD59-A6C34878D82A}">
                    <a16:rowId xmlns:a16="http://schemas.microsoft.com/office/drawing/2014/main" val="3418535615"/>
                  </a:ext>
                </a:extLst>
              </a:tr>
              <a:tr h="770850">
                <a:tc>
                  <a:txBody>
                    <a:bodyPr/>
                    <a:lstStyle/>
                    <a:p>
                      <a:r>
                        <a:rPr lang="es-GB" b="1" dirty="0">
                          <a:solidFill>
                            <a:schemeClr val="tx1"/>
                          </a:solidFill>
                        </a:rPr>
                        <a:t>4</a:t>
                      </a:r>
                    </a:p>
                  </a:txBody>
                  <a:tcPr anchor="ctr" anchorCtr="1"/>
                </a:tc>
                <a:tc>
                  <a:txBody>
                    <a:bodyPr/>
                    <a:lstStyle/>
                    <a:p>
                      <a:pPr algn="l">
                        <a:spcBef>
                          <a:spcPts val="0"/>
                        </a:spcBef>
                        <a:spcAft>
                          <a:spcPts val="0"/>
                        </a:spcAft>
                      </a:pPr>
                      <a:endParaRPr lang="es-ES" dirty="0">
                        <a:solidFill>
                          <a:schemeClr val="tx1"/>
                        </a:solidFill>
                      </a:endParaRPr>
                    </a:p>
                  </a:txBody>
                  <a:tcPr anchor="ctr" anchorCtr="1">
                    <a:solidFill>
                      <a:schemeClr val="accent4">
                        <a:lumMod val="20000"/>
                        <a:lumOff val="80000"/>
                      </a:schemeClr>
                    </a:solidFill>
                  </a:tcPr>
                </a:tc>
                <a:extLst>
                  <a:ext uri="{0D108BD9-81ED-4DB2-BD59-A6C34878D82A}">
                    <a16:rowId xmlns:a16="http://schemas.microsoft.com/office/drawing/2014/main" val="2041046968"/>
                  </a:ext>
                </a:extLst>
              </a:tr>
            </a:tbl>
          </a:graphicData>
        </a:graphic>
      </p:graphicFrame>
      <p:sp>
        <p:nvSpPr>
          <p:cNvPr id="7" name="Rectangle 6">
            <a:extLst>
              <a:ext uri="{FF2B5EF4-FFF2-40B4-BE49-F238E27FC236}">
                <a16:creationId xmlns:a16="http://schemas.microsoft.com/office/drawing/2014/main" id="{E04BBC5C-39A1-46DB-8291-CFCAFBABC36C}"/>
              </a:ext>
            </a:extLst>
          </p:cNvPr>
          <p:cNvSpPr/>
          <p:nvPr/>
        </p:nvSpPr>
        <p:spPr>
          <a:xfrm>
            <a:off x="2135275" y="3311262"/>
            <a:ext cx="3284935" cy="646331"/>
          </a:xfrm>
          <a:prstGeom prst="rect">
            <a:avLst/>
          </a:prstGeom>
        </p:spPr>
        <p:txBody>
          <a:bodyPr wrap="square">
            <a:spAutoFit/>
          </a:bodyPr>
          <a:lstStyle/>
          <a:p>
            <a:r>
              <a:rPr lang="es-ES" dirty="0"/>
              <a:t>Escriben noticias sobre la sociedad.</a:t>
            </a:r>
          </a:p>
        </p:txBody>
      </p:sp>
      <p:sp>
        <p:nvSpPr>
          <p:cNvPr id="8" name="Rectangle 7">
            <a:extLst>
              <a:ext uri="{FF2B5EF4-FFF2-40B4-BE49-F238E27FC236}">
                <a16:creationId xmlns:a16="http://schemas.microsoft.com/office/drawing/2014/main" id="{0E6606A8-BA32-4948-88FA-6AE5DDEE5FF0}"/>
              </a:ext>
            </a:extLst>
          </p:cNvPr>
          <p:cNvSpPr/>
          <p:nvPr/>
        </p:nvSpPr>
        <p:spPr>
          <a:xfrm>
            <a:off x="2160064" y="4077194"/>
            <a:ext cx="3260146" cy="646331"/>
          </a:xfrm>
          <a:prstGeom prst="rect">
            <a:avLst/>
          </a:prstGeom>
        </p:spPr>
        <p:txBody>
          <a:bodyPr wrap="square">
            <a:spAutoFit/>
          </a:bodyPr>
          <a:lstStyle/>
          <a:p>
            <a:r>
              <a:rPr lang="es-ES" dirty="0"/>
              <a:t>Venden una entrevista en marzo.</a:t>
            </a:r>
          </a:p>
        </p:txBody>
      </p:sp>
      <p:sp>
        <p:nvSpPr>
          <p:cNvPr id="9" name="Rectangle 8">
            <a:extLst>
              <a:ext uri="{FF2B5EF4-FFF2-40B4-BE49-F238E27FC236}">
                <a16:creationId xmlns:a16="http://schemas.microsoft.com/office/drawing/2014/main" id="{B953B5D5-80EA-44DB-9310-91DD215C20D7}"/>
              </a:ext>
            </a:extLst>
          </p:cNvPr>
          <p:cNvSpPr/>
          <p:nvPr/>
        </p:nvSpPr>
        <p:spPr>
          <a:xfrm>
            <a:off x="2160064" y="4843126"/>
            <a:ext cx="3361746" cy="646331"/>
          </a:xfrm>
          <a:prstGeom prst="rect">
            <a:avLst/>
          </a:prstGeom>
        </p:spPr>
        <p:txBody>
          <a:bodyPr wrap="square">
            <a:spAutoFit/>
          </a:bodyPr>
          <a:lstStyle/>
          <a:p>
            <a:r>
              <a:rPr lang="es-ES" dirty="0"/>
              <a:t>Descubrimos partes diferentes del mundo.</a:t>
            </a:r>
          </a:p>
        </p:txBody>
      </p:sp>
      <p:pic>
        <p:nvPicPr>
          <p:cNvPr id="13" name="Picture 12" descr="A blue and white person with a letter&#10;&#10;Description automatically generated">
            <a:extLst>
              <a:ext uri="{FF2B5EF4-FFF2-40B4-BE49-F238E27FC236}">
                <a16:creationId xmlns:a16="http://schemas.microsoft.com/office/drawing/2014/main" id="{47415998-58F9-485C-8317-3E0E8DD735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5871" y="1661375"/>
            <a:ext cx="914479" cy="987638"/>
          </a:xfrm>
          <a:prstGeom prst="rect">
            <a:avLst/>
          </a:prstGeom>
        </p:spPr>
      </p:pic>
      <p:pic>
        <p:nvPicPr>
          <p:cNvPr id="15" name="Picture 14" descr="A blue and white person with a white b on a black background&#10;&#10;Description automatically generated">
            <a:extLst>
              <a:ext uri="{FF2B5EF4-FFF2-40B4-BE49-F238E27FC236}">
                <a16:creationId xmlns:a16="http://schemas.microsoft.com/office/drawing/2014/main" id="{CBE82AE6-A844-4B0E-9652-B259A6D85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3960" y="1646134"/>
            <a:ext cx="914479" cy="1018120"/>
          </a:xfrm>
          <a:prstGeom prst="rect">
            <a:avLst/>
          </a:prstGeom>
        </p:spPr>
      </p:pic>
      <p:pic>
        <p:nvPicPr>
          <p:cNvPr id="17" name="Picture 16" descr="A blue person icon on a black background&#10;&#10;Description automatically generated">
            <a:extLst>
              <a:ext uri="{FF2B5EF4-FFF2-40B4-BE49-F238E27FC236}">
                <a16:creationId xmlns:a16="http://schemas.microsoft.com/office/drawing/2014/main" id="{B2140531-BF1A-42A6-9047-7C3EB84760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2595" y="1584195"/>
            <a:ext cx="977207" cy="971808"/>
          </a:xfrm>
          <a:prstGeom prst="rect">
            <a:avLst/>
          </a:prstGeom>
        </p:spPr>
      </p:pic>
      <p:pic>
        <p:nvPicPr>
          <p:cNvPr id="18" name="Graphic 17" descr="Teacher with solid fill">
            <a:extLst>
              <a:ext uri="{FF2B5EF4-FFF2-40B4-BE49-F238E27FC236}">
                <a16:creationId xmlns:a16="http://schemas.microsoft.com/office/drawing/2014/main" id="{3AC9C12F-25CF-4609-A402-3FB3AF1873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57620" y="39792"/>
            <a:ext cx="914400" cy="914400"/>
          </a:xfrm>
          <a:prstGeom prst="rect">
            <a:avLst/>
          </a:prstGeom>
        </p:spPr>
      </p:pic>
      <p:sp>
        <p:nvSpPr>
          <p:cNvPr id="19" name="Speech Bubble: Rectangle with Corners Rounded 18">
            <a:extLst>
              <a:ext uri="{FF2B5EF4-FFF2-40B4-BE49-F238E27FC236}">
                <a16:creationId xmlns:a16="http://schemas.microsoft.com/office/drawing/2014/main" id="{57743FF2-FB3D-4DE4-9CEB-6174D83D1A75}"/>
              </a:ext>
            </a:extLst>
          </p:cNvPr>
          <p:cNvSpPr/>
          <p:nvPr/>
        </p:nvSpPr>
        <p:spPr>
          <a:xfrm>
            <a:off x="2872020" y="145824"/>
            <a:ext cx="4018903" cy="745551"/>
          </a:xfrm>
          <a:prstGeom prst="wedgeRoundRectCallout">
            <a:avLst>
              <a:gd name="adj1" fmla="val -54929"/>
              <a:gd name="adj2" fmla="val -17614"/>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s-ES" sz="2000" b="1" i="0" u="none" strike="noStrike" kern="1200" cap="none" spc="0" normalizeH="0" baseline="0" noProof="0" dirty="0">
                <a:ln>
                  <a:noFill/>
                </a:ln>
                <a:solidFill>
                  <a:schemeClr val="tx1"/>
                </a:solidFill>
                <a:effectLst/>
                <a:uLnTx/>
                <a:uFillTx/>
                <a:latin typeface="Century Gothic"/>
                <a:ea typeface="+mn-ea"/>
                <a:cs typeface="+mn-cs"/>
              </a:rPr>
              <a:t>A: Lee las frases a tu pareja.</a:t>
            </a:r>
            <a:br>
              <a:rPr kumimoji="0" lang="es-ES" sz="2000" b="1" i="0" u="none" strike="noStrike" kern="1200" cap="none" spc="0" normalizeH="0" baseline="0" noProof="0" dirty="0">
                <a:ln>
                  <a:noFill/>
                </a:ln>
                <a:solidFill>
                  <a:schemeClr val="tx1"/>
                </a:solidFill>
                <a:effectLst/>
                <a:uLnTx/>
                <a:uFillTx/>
                <a:latin typeface="Century Gothic"/>
                <a:ea typeface="+mn-ea"/>
                <a:cs typeface="+mn-cs"/>
              </a:rPr>
            </a:br>
            <a:r>
              <a:rPr kumimoji="0" lang="es-ES" sz="2000" b="1" i="0" u="none" strike="noStrike" kern="1200" cap="none" spc="0" normalizeH="0" baseline="0" noProof="0" dirty="0">
                <a:ln>
                  <a:noFill/>
                </a:ln>
                <a:solidFill>
                  <a:schemeClr val="tx1"/>
                </a:solidFill>
                <a:effectLst/>
                <a:uLnTx/>
                <a:uFillTx/>
                <a:latin typeface="Century Gothic"/>
                <a:ea typeface="+mn-ea"/>
                <a:cs typeface="+mn-cs"/>
              </a:rPr>
              <a:t>B: Escucha.</a:t>
            </a:r>
            <a:endParaRPr lang="en-GB" sz="2000" b="1" dirty="0">
              <a:solidFill>
                <a:schemeClr val="tx1"/>
              </a:solidFill>
            </a:endParaRPr>
          </a:p>
        </p:txBody>
      </p:sp>
      <p:sp>
        <p:nvSpPr>
          <p:cNvPr id="22" name="TextBox 21">
            <a:extLst>
              <a:ext uri="{FF2B5EF4-FFF2-40B4-BE49-F238E27FC236}">
                <a16:creationId xmlns:a16="http://schemas.microsoft.com/office/drawing/2014/main" id="{272AC243-CD92-4F3D-8F2B-B9F3AC6112D6}"/>
              </a:ext>
            </a:extLst>
          </p:cNvPr>
          <p:cNvSpPr txBox="1"/>
          <p:nvPr/>
        </p:nvSpPr>
        <p:spPr>
          <a:xfrm>
            <a:off x="7613275" y="1806579"/>
            <a:ext cx="356023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Tally the number of words with penultimate stress.</a:t>
            </a:r>
          </a:p>
        </p:txBody>
      </p:sp>
      <p:sp>
        <p:nvSpPr>
          <p:cNvPr id="24" name="Rectangle 23">
            <a:extLst>
              <a:ext uri="{FF2B5EF4-FFF2-40B4-BE49-F238E27FC236}">
                <a16:creationId xmlns:a16="http://schemas.microsoft.com/office/drawing/2014/main" id="{FD1D3D10-FAF0-4BA5-A5A7-4273C1A1B6B1}"/>
              </a:ext>
            </a:extLst>
          </p:cNvPr>
          <p:cNvSpPr/>
          <p:nvPr/>
        </p:nvSpPr>
        <p:spPr>
          <a:xfrm>
            <a:off x="9160738" y="2747024"/>
            <a:ext cx="593111" cy="461665"/>
          </a:xfrm>
          <a:prstGeom prst="rect">
            <a:avLst/>
          </a:prstGeom>
        </p:spPr>
        <p:txBody>
          <a:bodyPr wrap="square">
            <a:spAutoFit/>
          </a:bodyPr>
          <a:lstStyle/>
          <a:p>
            <a:r>
              <a:rPr lang="es-GB" sz="2400" b="1" dirty="0"/>
              <a:t>II</a:t>
            </a:r>
          </a:p>
        </p:txBody>
      </p:sp>
      <p:sp>
        <p:nvSpPr>
          <p:cNvPr id="25" name="Rectangle 24">
            <a:extLst>
              <a:ext uri="{FF2B5EF4-FFF2-40B4-BE49-F238E27FC236}">
                <a16:creationId xmlns:a16="http://schemas.microsoft.com/office/drawing/2014/main" id="{CDE11C42-C968-44CD-8640-617BCBB9E489}"/>
              </a:ext>
            </a:extLst>
          </p:cNvPr>
          <p:cNvSpPr/>
          <p:nvPr/>
        </p:nvSpPr>
        <p:spPr>
          <a:xfrm>
            <a:off x="9146848" y="3463955"/>
            <a:ext cx="593111" cy="461665"/>
          </a:xfrm>
          <a:prstGeom prst="rect">
            <a:avLst/>
          </a:prstGeom>
        </p:spPr>
        <p:txBody>
          <a:bodyPr wrap="square">
            <a:spAutoFit/>
          </a:bodyPr>
          <a:lstStyle/>
          <a:p>
            <a:r>
              <a:rPr lang="es-GB" sz="2400" b="1" dirty="0"/>
              <a:t>III</a:t>
            </a:r>
          </a:p>
        </p:txBody>
      </p:sp>
      <p:sp>
        <p:nvSpPr>
          <p:cNvPr id="26" name="Rectangle 25">
            <a:extLst>
              <a:ext uri="{FF2B5EF4-FFF2-40B4-BE49-F238E27FC236}">
                <a16:creationId xmlns:a16="http://schemas.microsoft.com/office/drawing/2014/main" id="{3CC71734-2ED9-4C65-9169-F0D3E0DCE827}"/>
              </a:ext>
            </a:extLst>
          </p:cNvPr>
          <p:cNvSpPr/>
          <p:nvPr/>
        </p:nvSpPr>
        <p:spPr>
          <a:xfrm>
            <a:off x="9146848" y="4157121"/>
            <a:ext cx="444738" cy="461665"/>
          </a:xfrm>
          <a:prstGeom prst="rect">
            <a:avLst/>
          </a:prstGeom>
        </p:spPr>
        <p:txBody>
          <a:bodyPr wrap="square">
            <a:spAutoFit/>
          </a:bodyPr>
          <a:lstStyle/>
          <a:p>
            <a:r>
              <a:rPr lang="es-GB" sz="2400" b="1" dirty="0"/>
              <a:t>III</a:t>
            </a:r>
          </a:p>
        </p:txBody>
      </p:sp>
      <p:sp>
        <p:nvSpPr>
          <p:cNvPr id="27" name="Rectangle 26">
            <a:extLst>
              <a:ext uri="{FF2B5EF4-FFF2-40B4-BE49-F238E27FC236}">
                <a16:creationId xmlns:a16="http://schemas.microsoft.com/office/drawing/2014/main" id="{EE929F4F-E3A6-4493-93BB-7290069A3B05}"/>
              </a:ext>
            </a:extLst>
          </p:cNvPr>
          <p:cNvSpPr/>
          <p:nvPr/>
        </p:nvSpPr>
        <p:spPr>
          <a:xfrm>
            <a:off x="9122439" y="4843126"/>
            <a:ext cx="551477" cy="461665"/>
          </a:xfrm>
          <a:prstGeom prst="rect">
            <a:avLst/>
          </a:prstGeom>
        </p:spPr>
        <p:txBody>
          <a:bodyPr wrap="square">
            <a:spAutoFit/>
          </a:bodyPr>
          <a:lstStyle/>
          <a:p>
            <a:r>
              <a:rPr lang="es-GB" sz="2400" b="1" dirty="0"/>
              <a:t>IIII</a:t>
            </a:r>
          </a:p>
        </p:txBody>
      </p:sp>
      <p:sp>
        <p:nvSpPr>
          <p:cNvPr id="28" name="Rectangle 27">
            <a:extLst>
              <a:ext uri="{FF2B5EF4-FFF2-40B4-BE49-F238E27FC236}">
                <a16:creationId xmlns:a16="http://schemas.microsoft.com/office/drawing/2014/main" id="{E338B5BA-3D9A-4977-98B9-C0AD28AFCE85}"/>
              </a:ext>
            </a:extLst>
          </p:cNvPr>
          <p:cNvSpPr/>
          <p:nvPr/>
        </p:nvSpPr>
        <p:spPr>
          <a:xfrm>
            <a:off x="2186075" y="3336632"/>
            <a:ext cx="3284935" cy="646331"/>
          </a:xfrm>
          <a:prstGeom prst="rect">
            <a:avLst/>
          </a:prstGeom>
          <a:solidFill>
            <a:schemeClr val="accent4">
              <a:lumMod val="20000"/>
              <a:lumOff val="80000"/>
            </a:schemeClr>
          </a:solidFill>
        </p:spPr>
        <p:txBody>
          <a:bodyPr wrap="square">
            <a:spAutoFit/>
          </a:bodyPr>
          <a:lstStyle/>
          <a:p>
            <a:r>
              <a:rPr lang="es-ES" dirty="0"/>
              <a:t>Es</a:t>
            </a:r>
            <a:r>
              <a:rPr lang="es-ES" b="1" dirty="0"/>
              <a:t>cri</a:t>
            </a:r>
            <a:r>
              <a:rPr lang="es-ES" dirty="0"/>
              <a:t>ben no</a:t>
            </a:r>
            <a:r>
              <a:rPr lang="es-ES" b="1" dirty="0"/>
              <a:t>ti</a:t>
            </a:r>
            <a:r>
              <a:rPr lang="es-ES" dirty="0"/>
              <a:t>cias </a:t>
            </a:r>
            <a:r>
              <a:rPr lang="es-ES" b="1" dirty="0"/>
              <a:t>so</a:t>
            </a:r>
            <a:r>
              <a:rPr lang="es-ES" dirty="0"/>
              <a:t>bre la sociedad.</a:t>
            </a:r>
          </a:p>
        </p:txBody>
      </p:sp>
      <p:sp>
        <p:nvSpPr>
          <p:cNvPr id="29" name="Rectangle 28">
            <a:extLst>
              <a:ext uri="{FF2B5EF4-FFF2-40B4-BE49-F238E27FC236}">
                <a16:creationId xmlns:a16="http://schemas.microsoft.com/office/drawing/2014/main" id="{4CFA0ECF-9AF3-4599-8DA9-D5444103C435}"/>
              </a:ext>
            </a:extLst>
          </p:cNvPr>
          <p:cNvSpPr/>
          <p:nvPr/>
        </p:nvSpPr>
        <p:spPr>
          <a:xfrm>
            <a:off x="2147669" y="4084677"/>
            <a:ext cx="3260146" cy="646331"/>
          </a:xfrm>
          <a:prstGeom prst="rect">
            <a:avLst/>
          </a:prstGeom>
          <a:solidFill>
            <a:schemeClr val="accent4">
              <a:lumMod val="20000"/>
              <a:lumOff val="80000"/>
            </a:schemeClr>
          </a:solidFill>
        </p:spPr>
        <p:txBody>
          <a:bodyPr wrap="square">
            <a:spAutoFit/>
          </a:bodyPr>
          <a:lstStyle/>
          <a:p>
            <a:r>
              <a:rPr lang="es-ES" b="1" dirty="0"/>
              <a:t>Ven</a:t>
            </a:r>
            <a:r>
              <a:rPr lang="es-ES" dirty="0"/>
              <a:t>den una entre</a:t>
            </a:r>
            <a:r>
              <a:rPr lang="es-ES" b="1" dirty="0"/>
              <a:t>vi</a:t>
            </a:r>
            <a:r>
              <a:rPr lang="es-ES" dirty="0"/>
              <a:t>sta en </a:t>
            </a:r>
            <a:r>
              <a:rPr lang="es-ES" b="1" dirty="0"/>
              <a:t>mar</a:t>
            </a:r>
            <a:r>
              <a:rPr lang="es-ES" dirty="0"/>
              <a:t>zo.</a:t>
            </a:r>
          </a:p>
        </p:txBody>
      </p:sp>
      <p:sp>
        <p:nvSpPr>
          <p:cNvPr id="30" name="Rectangle 29">
            <a:extLst>
              <a:ext uri="{FF2B5EF4-FFF2-40B4-BE49-F238E27FC236}">
                <a16:creationId xmlns:a16="http://schemas.microsoft.com/office/drawing/2014/main" id="{18E8981F-5917-4FD3-BF1E-680020FFD65D}"/>
              </a:ext>
            </a:extLst>
          </p:cNvPr>
          <p:cNvSpPr/>
          <p:nvPr/>
        </p:nvSpPr>
        <p:spPr>
          <a:xfrm>
            <a:off x="2141436" y="4846133"/>
            <a:ext cx="3361746" cy="646331"/>
          </a:xfrm>
          <a:prstGeom prst="rect">
            <a:avLst/>
          </a:prstGeom>
          <a:solidFill>
            <a:schemeClr val="accent4">
              <a:lumMod val="20000"/>
              <a:lumOff val="80000"/>
            </a:schemeClr>
          </a:solidFill>
        </p:spPr>
        <p:txBody>
          <a:bodyPr wrap="square">
            <a:spAutoFit/>
          </a:bodyPr>
          <a:lstStyle/>
          <a:p>
            <a:r>
              <a:rPr lang="es-ES" dirty="0"/>
              <a:t>Descu</a:t>
            </a:r>
            <a:r>
              <a:rPr lang="es-ES" b="1" dirty="0"/>
              <a:t>bri</a:t>
            </a:r>
            <a:r>
              <a:rPr lang="es-ES" dirty="0"/>
              <a:t>mos </a:t>
            </a:r>
            <a:r>
              <a:rPr lang="es-ES" b="1" dirty="0"/>
              <a:t>par</a:t>
            </a:r>
            <a:r>
              <a:rPr lang="es-ES" dirty="0"/>
              <a:t>tes dife</a:t>
            </a:r>
            <a:r>
              <a:rPr lang="es-ES" b="1" dirty="0"/>
              <a:t>ren</a:t>
            </a:r>
            <a:r>
              <a:rPr lang="es-ES" dirty="0"/>
              <a:t>tes del </a:t>
            </a:r>
            <a:r>
              <a:rPr lang="es-ES" b="1" dirty="0"/>
              <a:t>mun</a:t>
            </a:r>
            <a:r>
              <a:rPr lang="es-ES" dirty="0"/>
              <a:t>do.</a:t>
            </a:r>
          </a:p>
        </p:txBody>
      </p:sp>
    </p:spTree>
    <p:extLst>
      <p:ext uri="{BB962C8B-B14F-4D97-AF65-F5344CB8AC3E}">
        <p14:creationId xmlns:p14="http://schemas.microsoft.com/office/powerpoint/2010/main" val="346998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4" grpId="0"/>
      <p:bldP spid="25" grpId="0"/>
      <p:bldP spid="26" grpId="0"/>
      <p:bldP spid="27" grpId="0"/>
      <p:bldP spid="28" grpId="0" animBg="1"/>
      <p:bldP spid="2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e 23">
            <a:extLst>
              <a:ext uri="{FF2B5EF4-FFF2-40B4-BE49-F238E27FC236}">
                <a16:creationId xmlns:a16="http://schemas.microsoft.com/office/drawing/2014/main" id="{9706C9E1-9EFC-43A5-82E3-7AAFE561AC82}"/>
              </a:ext>
            </a:extLst>
          </p:cNvPr>
          <p:cNvGraphicFramePr>
            <a:graphicFrameLocks noGrp="1"/>
          </p:cNvGraphicFramePr>
          <p:nvPr>
            <p:extLst>
              <p:ext uri="{D42A27DB-BD31-4B8C-83A1-F6EECF244321}">
                <p14:modId xmlns:p14="http://schemas.microsoft.com/office/powerpoint/2010/main" val="4100285595"/>
              </p:ext>
            </p:extLst>
          </p:nvPr>
        </p:nvGraphicFramePr>
        <p:xfrm>
          <a:off x="1913893" y="1870057"/>
          <a:ext cx="3242734" cy="3701600"/>
        </p:xfrm>
        <a:graphic>
          <a:graphicData uri="http://schemas.openxmlformats.org/drawingml/2006/table">
            <a:tbl>
              <a:tblPr firstRow="1" bandRow="1">
                <a:tableStyleId>{C4B1156A-380E-4F78-BDF5-A606A8083BF9}</a:tableStyleId>
              </a:tblPr>
              <a:tblGrid>
                <a:gridCol w="677334">
                  <a:extLst>
                    <a:ext uri="{9D8B030D-6E8A-4147-A177-3AD203B41FA5}">
                      <a16:colId xmlns:a16="http://schemas.microsoft.com/office/drawing/2014/main" val="3222313912"/>
                    </a:ext>
                  </a:extLst>
                </a:gridCol>
                <a:gridCol w="2565400">
                  <a:extLst>
                    <a:ext uri="{9D8B030D-6E8A-4147-A177-3AD203B41FA5}">
                      <a16:colId xmlns:a16="http://schemas.microsoft.com/office/drawing/2014/main" val="3884287556"/>
                    </a:ext>
                  </a:extLst>
                </a:gridCol>
              </a:tblGrid>
              <a:tr h="740320">
                <a:tc gridSpan="2">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915569821"/>
                  </a:ext>
                </a:extLst>
              </a:tr>
              <a:tr h="740320">
                <a:tc>
                  <a:txBody>
                    <a:bodyPr/>
                    <a:lstStyle/>
                    <a:p>
                      <a:pPr algn="ctr"/>
                      <a:r>
                        <a:rPr lang="en-GB" sz="2400" b="1" dirty="0">
                          <a:solidFill>
                            <a:schemeClr val="tx1"/>
                          </a:solidFill>
                        </a:rPr>
                        <a:t>1</a:t>
                      </a:r>
                    </a:p>
                  </a:txBody>
                  <a:tcPr anchor="ctr"/>
                </a:tc>
                <a:tc>
                  <a:txBody>
                    <a:bodyPr/>
                    <a:lstStyle/>
                    <a:p>
                      <a:endParaRPr lang="en-GB" dirty="0"/>
                    </a:p>
                  </a:txBody>
                  <a:tcPr/>
                </a:tc>
                <a:extLst>
                  <a:ext uri="{0D108BD9-81ED-4DB2-BD59-A6C34878D82A}">
                    <a16:rowId xmlns:a16="http://schemas.microsoft.com/office/drawing/2014/main" val="3990300627"/>
                  </a:ext>
                </a:extLst>
              </a:tr>
              <a:tr h="740320">
                <a:tc>
                  <a:txBody>
                    <a:bodyPr/>
                    <a:lstStyle/>
                    <a:p>
                      <a:pPr algn="ctr"/>
                      <a:r>
                        <a:rPr lang="en-GB" sz="2400" b="1" dirty="0">
                          <a:solidFill>
                            <a:schemeClr val="tx1"/>
                          </a:solidFill>
                        </a:rPr>
                        <a:t>2</a:t>
                      </a:r>
                    </a:p>
                  </a:txBody>
                  <a:tcPr anchor="ctr"/>
                </a:tc>
                <a:tc>
                  <a:txBody>
                    <a:bodyPr/>
                    <a:lstStyle/>
                    <a:p>
                      <a:endParaRPr lang="en-GB"/>
                    </a:p>
                  </a:txBody>
                  <a:tcPr/>
                </a:tc>
                <a:extLst>
                  <a:ext uri="{0D108BD9-81ED-4DB2-BD59-A6C34878D82A}">
                    <a16:rowId xmlns:a16="http://schemas.microsoft.com/office/drawing/2014/main" val="636794188"/>
                  </a:ext>
                </a:extLst>
              </a:tr>
              <a:tr h="740320">
                <a:tc>
                  <a:txBody>
                    <a:bodyPr/>
                    <a:lstStyle/>
                    <a:p>
                      <a:pPr algn="ctr"/>
                      <a:r>
                        <a:rPr lang="en-GB" sz="2400" b="1" dirty="0">
                          <a:solidFill>
                            <a:schemeClr val="tx1"/>
                          </a:solidFill>
                        </a:rPr>
                        <a:t>3</a:t>
                      </a:r>
                    </a:p>
                  </a:txBody>
                  <a:tcPr anchor="ctr"/>
                </a:tc>
                <a:tc>
                  <a:txBody>
                    <a:bodyPr/>
                    <a:lstStyle/>
                    <a:p>
                      <a:endParaRPr lang="en-GB"/>
                    </a:p>
                  </a:txBody>
                  <a:tcPr/>
                </a:tc>
                <a:extLst>
                  <a:ext uri="{0D108BD9-81ED-4DB2-BD59-A6C34878D82A}">
                    <a16:rowId xmlns:a16="http://schemas.microsoft.com/office/drawing/2014/main" val="705357895"/>
                  </a:ext>
                </a:extLst>
              </a:tr>
              <a:tr h="740320">
                <a:tc>
                  <a:txBody>
                    <a:bodyPr/>
                    <a:lstStyle/>
                    <a:p>
                      <a:pPr algn="ctr"/>
                      <a:r>
                        <a:rPr lang="en-GB" sz="2400" b="1" dirty="0">
                          <a:solidFill>
                            <a:schemeClr val="tx1"/>
                          </a:solidFill>
                        </a:rPr>
                        <a:t>4</a:t>
                      </a:r>
                    </a:p>
                  </a:txBody>
                  <a:tcPr anchor="ctr"/>
                </a:tc>
                <a:tc>
                  <a:txBody>
                    <a:bodyPr/>
                    <a:lstStyle/>
                    <a:p>
                      <a:endParaRPr lang="en-GB" dirty="0"/>
                    </a:p>
                  </a:txBody>
                  <a:tcPr/>
                </a:tc>
                <a:extLst>
                  <a:ext uri="{0D108BD9-81ED-4DB2-BD59-A6C34878D82A}">
                    <a16:rowId xmlns:a16="http://schemas.microsoft.com/office/drawing/2014/main" val="2453323450"/>
                  </a:ext>
                </a:extLst>
              </a:tr>
            </a:tbl>
          </a:graphicData>
        </a:graphic>
      </p:graphicFrame>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2007476" cy="647577"/>
          </a:xfrm>
        </p:spPr>
        <p:txBody>
          <a:bodyPr>
            <a:normAutofit/>
          </a:bodyPr>
          <a:lstStyle/>
          <a:p>
            <a:r>
              <a:rPr lang="en-GB" sz="2800" dirty="0" err="1"/>
              <a:t>Fonética</a:t>
            </a:r>
            <a:endParaRPr lang="en-GB" sz="2800" dirty="0"/>
          </a:p>
        </p:txBody>
      </p:sp>
      <p:sp>
        <p:nvSpPr>
          <p:cNvPr id="5" name="Google Shape;152;p2">
            <a:extLst>
              <a:ext uri="{FF2B5EF4-FFF2-40B4-BE49-F238E27FC236}">
                <a16:creationId xmlns:a16="http://schemas.microsoft.com/office/drawing/2014/main" id="{44A0C36E-53BB-4DBE-8A41-E0F4C70E0299}"/>
              </a:ext>
            </a:extLst>
          </p:cNvPr>
          <p:cNvSpPr/>
          <p:nvPr/>
        </p:nvSpPr>
        <p:spPr>
          <a:xfrm>
            <a:off x="8669867" y="145824"/>
            <a:ext cx="3254655" cy="396044"/>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6" name="Table 5">
            <a:extLst>
              <a:ext uri="{FF2B5EF4-FFF2-40B4-BE49-F238E27FC236}">
                <a16:creationId xmlns:a16="http://schemas.microsoft.com/office/drawing/2014/main" id="{4282C7E2-4C9D-4CD1-9F76-87C6B3221CD4}"/>
              </a:ext>
            </a:extLst>
          </p:cNvPr>
          <p:cNvGraphicFramePr>
            <a:graphicFrameLocks noGrp="1"/>
          </p:cNvGraphicFramePr>
          <p:nvPr>
            <p:extLst>
              <p:ext uri="{D42A27DB-BD31-4B8C-83A1-F6EECF244321}">
                <p14:modId xmlns:p14="http://schemas.microsoft.com/office/powerpoint/2010/main" val="2510101611"/>
              </p:ext>
            </p:extLst>
          </p:nvPr>
        </p:nvGraphicFramePr>
        <p:xfrm>
          <a:off x="6704090" y="1757374"/>
          <a:ext cx="3870810" cy="3787220"/>
        </p:xfrm>
        <a:graphic>
          <a:graphicData uri="http://schemas.openxmlformats.org/drawingml/2006/table">
            <a:tbl>
              <a:tblPr firstRow="1" bandRow="1">
                <a:tableStyleId>{5DA37D80-6434-44D0-A028-1B22A696006F}</a:tableStyleId>
              </a:tblPr>
              <a:tblGrid>
                <a:gridCol w="443460">
                  <a:extLst>
                    <a:ext uri="{9D8B030D-6E8A-4147-A177-3AD203B41FA5}">
                      <a16:colId xmlns:a16="http://schemas.microsoft.com/office/drawing/2014/main" val="1622917078"/>
                    </a:ext>
                  </a:extLst>
                </a:gridCol>
                <a:gridCol w="3427350">
                  <a:extLst>
                    <a:ext uri="{9D8B030D-6E8A-4147-A177-3AD203B41FA5}">
                      <a16:colId xmlns:a16="http://schemas.microsoft.com/office/drawing/2014/main" val="1712208521"/>
                    </a:ext>
                  </a:extLst>
                </a:gridCol>
              </a:tblGrid>
              <a:tr h="703820">
                <a:tc>
                  <a:txBody>
                    <a:bodyPr/>
                    <a:lstStyle/>
                    <a:p>
                      <a:endParaRPr lang="es-GB" dirty="0">
                        <a:solidFill>
                          <a:schemeClr val="tx1"/>
                        </a:solidFill>
                      </a:endParaRPr>
                    </a:p>
                  </a:txBody>
                  <a:tcPr>
                    <a:lnL w="12700" cap="flat" cmpd="sng" algn="ctr">
                      <a:solidFill>
                        <a:srgbClr val="E66700"/>
                      </a:solidFill>
                      <a:prstDash val="solid"/>
                      <a:round/>
                      <a:headEnd type="none" w="med" len="med"/>
                      <a:tailEnd type="none" w="med" len="med"/>
                    </a:lnL>
                  </a:tcPr>
                </a:tc>
                <a:tc>
                  <a:txBody>
                    <a:bodyPr/>
                    <a:lstStyle/>
                    <a:p>
                      <a:pPr algn="ctr"/>
                      <a:endParaRPr lang="es-GB" b="0" dirty="0">
                        <a:solidFill>
                          <a:schemeClr val="tx1"/>
                        </a:solidFill>
                      </a:endParaRPr>
                    </a:p>
                    <a:p>
                      <a:pPr algn="ctr"/>
                      <a:r>
                        <a:rPr lang="en-GB" b="1" dirty="0" err="1">
                          <a:solidFill>
                            <a:schemeClr val="tx1"/>
                          </a:solidFill>
                        </a:rPr>
                        <a:t>Frases</a:t>
                      </a:r>
                      <a:r>
                        <a:rPr lang="en-GB" b="1" dirty="0">
                          <a:solidFill>
                            <a:schemeClr val="tx1"/>
                          </a:solidFill>
                        </a:rPr>
                        <a:t> de Persona A</a:t>
                      </a:r>
                    </a:p>
                  </a:txBody>
                  <a:tcPr anchor="ctr">
                    <a:noFill/>
                  </a:tcPr>
                </a:tc>
                <a:extLst>
                  <a:ext uri="{0D108BD9-81ED-4DB2-BD59-A6C34878D82A}">
                    <a16:rowId xmlns:a16="http://schemas.microsoft.com/office/drawing/2014/main" val="2504402967"/>
                  </a:ext>
                </a:extLst>
              </a:tr>
              <a:tr h="770850">
                <a:tc>
                  <a:txBody>
                    <a:bodyPr/>
                    <a:lstStyle/>
                    <a:p>
                      <a:r>
                        <a:rPr lang="es-GB" b="1" dirty="0">
                          <a:solidFill>
                            <a:schemeClr val="tx1"/>
                          </a:solidFill>
                        </a:rPr>
                        <a:t>1</a:t>
                      </a:r>
                    </a:p>
                  </a:txBody>
                  <a:tcPr anchor="ctr" anchorCtr="1">
                    <a:noFill/>
                  </a:tcPr>
                </a:tc>
                <a:tc>
                  <a:txBody>
                    <a:bodyPr/>
                    <a:lstStyle/>
                    <a:p>
                      <a:pPr algn="l">
                        <a:spcBef>
                          <a:spcPts val="0"/>
                        </a:spcBef>
                        <a:spcAft>
                          <a:spcPts val="0"/>
                        </a:spcAft>
                      </a:pPr>
                      <a:endParaRPr lang="es-ES" dirty="0">
                        <a:solidFill>
                          <a:schemeClr val="tx1"/>
                        </a:solidFill>
                      </a:endParaRPr>
                    </a:p>
                  </a:txBody>
                  <a:tcPr anchor="ctr" anchorCtr="1">
                    <a:solidFill>
                      <a:schemeClr val="accent4">
                        <a:lumMod val="20000"/>
                        <a:lumOff val="80000"/>
                      </a:schemeClr>
                    </a:solidFill>
                  </a:tcPr>
                </a:tc>
                <a:extLst>
                  <a:ext uri="{0D108BD9-81ED-4DB2-BD59-A6C34878D82A}">
                    <a16:rowId xmlns:a16="http://schemas.microsoft.com/office/drawing/2014/main" val="1884781609"/>
                  </a:ext>
                </a:extLst>
              </a:tr>
              <a:tr h="770850">
                <a:tc>
                  <a:txBody>
                    <a:bodyPr/>
                    <a:lstStyle/>
                    <a:p>
                      <a:r>
                        <a:rPr lang="es-GB" b="1" dirty="0">
                          <a:solidFill>
                            <a:schemeClr val="tx1"/>
                          </a:solidFill>
                        </a:rPr>
                        <a:t>2</a:t>
                      </a:r>
                    </a:p>
                  </a:txBody>
                  <a:tcPr anchor="ctr" anchorCtr="1"/>
                </a:tc>
                <a:tc>
                  <a:txBody>
                    <a:bodyPr/>
                    <a:lstStyle/>
                    <a:p>
                      <a:pPr algn="l">
                        <a:spcBef>
                          <a:spcPts val="0"/>
                        </a:spcBef>
                        <a:spcAft>
                          <a:spcPts val="0"/>
                        </a:spcAft>
                      </a:pPr>
                      <a:endParaRPr lang="es-ES" dirty="0">
                        <a:solidFill>
                          <a:schemeClr val="tx1"/>
                        </a:solidFill>
                      </a:endParaRPr>
                    </a:p>
                  </a:txBody>
                  <a:tcPr anchor="ctr" anchorCtr="1">
                    <a:solidFill>
                      <a:schemeClr val="accent4">
                        <a:lumMod val="20000"/>
                        <a:lumOff val="80000"/>
                      </a:schemeClr>
                    </a:solidFill>
                  </a:tcPr>
                </a:tc>
                <a:extLst>
                  <a:ext uri="{0D108BD9-81ED-4DB2-BD59-A6C34878D82A}">
                    <a16:rowId xmlns:a16="http://schemas.microsoft.com/office/drawing/2014/main" val="2759658910"/>
                  </a:ext>
                </a:extLst>
              </a:tr>
              <a:tr h="770850">
                <a:tc>
                  <a:txBody>
                    <a:bodyPr/>
                    <a:lstStyle/>
                    <a:p>
                      <a:r>
                        <a:rPr lang="es-GB" b="1" dirty="0">
                          <a:solidFill>
                            <a:schemeClr val="tx1"/>
                          </a:solidFill>
                        </a:rPr>
                        <a:t>3</a:t>
                      </a:r>
                    </a:p>
                  </a:txBody>
                  <a:tcPr anchor="ctr" anchorCtr="1">
                    <a:noFill/>
                  </a:tcPr>
                </a:tc>
                <a:tc>
                  <a:txBody>
                    <a:bodyPr/>
                    <a:lstStyle/>
                    <a:p>
                      <a:pPr algn="l">
                        <a:spcBef>
                          <a:spcPts val="0"/>
                        </a:spcBef>
                        <a:spcAft>
                          <a:spcPts val="0"/>
                        </a:spcAft>
                      </a:pPr>
                      <a:endParaRPr lang="es-ES" dirty="0">
                        <a:solidFill>
                          <a:schemeClr val="tx1"/>
                        </a:solidFill>
                      </a:endParaRPr>
                    </a:p>
                  </a:txBody>
                  <a:tcPr anchor="ctr" anchorCtr="1">
                    <a:solidFill>
                      <a:schemeClr val="accent4">
                        <a:lumMod val="20000"/>
                        <a:lumOff val="80000"/>
                      </a:schemeClr>
                    </a:solidFill>
                  </a:tcPr>
                </a:tc>
                <a:extLst>
                  <a:ext uri="{0D108BD9-81ED-4DB2-BD59-A6C34878D82A}">
                    <a16:rowId xmlns:a16="http://schemas.microsoft.com/office/drawing/2014/main" val="3418535615"/>
                  </a:ext>
                </a:extLst>
              </a:tr>
              <a:tr h="770850">
                <a:tc>
                  <a:txBody>
                    <a:bodyPr/>
                    <a:lstStyle/>
                    <a:p>
                      <a:r>
                        <a:rPr lang="es-GB" b="1" dirty="0">
                          <a:solidFill>
                            <a:schemeClr val="tx1"/>
                          </a:solidFill>
                        </a:rPr>
                        <a:t>4</a:t>
                      </a:r>
                    </a:p>
                  </a:txBody>
                  <a:tcPr anchor="ctr" anchorCtr="1"/>
                </a:tc>
                <a:tc>
                  <a:txBody>
                    <a:bodyPr/>
                    <a:lstStyle/>
                    <a:p>
                      <a:pPr algn="l">
                        <a:spcBef>
                          <a:spcPts val="0"/>
                        </a:spcBef>
                        <a:spcAft>
                          <a:spcPts val="0"/>
                        </a:spcAft>
                      </a:pPr>
                      <a:endParaRPr lang="es-ES" dirty="0">
                        <a:solidFill>
                          <a:schemeClr val="tx1"/>
                        </a:solidFill>
                      </a:endParaRPr>
                    </a:p>
                  </a:txBody>
                  <a:tcPr anchor="ctr" anchorCtr="1">
                    <a:solidFill>
                      <a:schemeClr val="accent4">
                        <a:lumMod val="20000"/>
                        <a:lumOff val="80000"/>
                      </a:schemeClr>
                    </a:solidFill>
                  </a:tcPr>
                </a:tc>
                <a:extLst>
                  <a:ext uri="{0D108BD9-81ED-4DB2-BD59-A6C34878D82A}">
                    <a16:rowId xmlns:a16="http://schemas.microsoft.com/office/drawing/2014/main" val="2041046968"/>
                  </a:ext>
                </a:extLst>
              </a:tr>
            </a:tbl>
          </a:graphicData>
        </a:graphic>
      </p:graphicFrame>
      <p:pic>
        <p:nvPicPr>
          <p:cNvPr id="13" name="Picture 12" descr="A blue and white person with a letter&#10;&#10;Description automatically generated">
            <a:extLst>
              <a:ext uri="{FF2B5EF4-FFF2-40B4-BE49-F238E27FC236}">
                <a16:creationId xmlns:a16="http://schemas.microsoft.com/office/drawing/2014/main" id="{47415998-58F9-485C-8317-3E0E8DD735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141" y="1748981"/>
            <a:ext cx="914479" cy="987638"/>
          </a:xfrm>
          <a:prstGeom prst="rect">
            <a:avLst/>
          </a:prstGeom>
        </p:spPr>
      </p:pic>
      <p:pic>
        <p:nvPicPr>
          <p:cNvPr id="15" name="Picture 14" descr="A blue and white person with a white b on a black background&#10;&#10;Description automatically generated">
            <a:extLst>
              <a:ext uri="{FF2B5EF4-FFF2-40B4-BE49-F238E27FC236}">
                <a16:creationId xmlns:a16="http://schemas.microsoft.com/office/drawing/2014/main" id="{CBE82AE6-A844-4B0E-9652-B259A6D85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669" y="1669750"/>
            <a:ext cx="914479" cy="1018120"/>
          </a:xfrm>
          <a:prstGeom prst="rect">
            <a:avLst/>
          </a:prstGeom>
        </p:spPr>
      </p:pic>
      <p:pic>
        <p:nvPicPr>
          <p:cNvPr id="17" name="Picture 16" descr="A blue person icon on a black background&#10;&#10;Description automatically generated">
            <a:extLst>
              <a:ext uri="{FF2B5EF4-FFF2-40B4-BE49-F238E27FC236}">
                <a16:creationId xmlns:a16="http://schemas.microsoft.com/office/drawing/2014/main" id="{B2140531-BF1A-42A6-9047-7C3EB84760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140" y="1734849"/>
            <a:ext cx="977207" cy="971808"/>
          </a:xfrm>
          <a:prstGeom prst="rect">
            <a:avLst/>
          </a:prstGeom>
        </p:spPr>
      </p:pic>
      <p:pic>
        <p:nvPicPr>
          <p:cNvPr id="18" name="Graphic 17" descr="Teacher with solid fill">
            <a:extLst>
              <a:ext uri="{FF2B5EF4-FFF2-40B4-BE49-F238E27FC236}">
                <a16:creationId xmlns:a16="http://schemas.microsoft.com/office/drawing/2014/main" id="{3AC9C12F-25CF-4609-A402-3FB3AF1873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57620" y="39792"/>
            <a:ext cx="914400" cy="914400"/>
          </a:xfrm>
          <a:prstGeom prst="rect">
            <a:avLst/>
          </a:prstGeom>
        </p:spPr>
      </p:pic>
      <p:sp>
        <p:nvSpPr>
          <p:cNvPr id="19" name="Speech Bubble: Rectangle with Corners Rounded 18">
            <a:extLst>
              <a:ext uri="{FF2B5EF4-FFF2-40B4-BE49-F238E27FC236}">
                <a16:creationId xmlns:a16="http://schemas.microsoft.com/office/drawing/2014/main" id="{57743FF2-FB3D-4DE4-9CEB-6174D83D1A75}"/>
              </a:ext>
            </a:extLst>
          </p:cNvPr>
          <p:cNvSpPr/>
          <p:nvPr/>
        </p:nvSpPr>
        <p:spPr>
          <a:xfrm>
            <a:off x="2872020" y="145824"/>
            <a:ext cx="4018903" cy="745551"/>
          </a:xfrm>
          <a:prstGeom prst="wedgeRoundRectCallout">
            <a:avLst>
              <a:gd name="adj1" fmla="val -54929"/>
              <a:gd name="adj2" fmla="val -17614"/>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b="1" dirty="0">
                <a:solidFill>
                  <a:schemeClr val="tx1"/>
                </a:solidFill>
                <a:latin typeface="Century Gothic"/>
              </a:rPr>
              <a:t>B</a:t>
            </a:r>
            <a:r>
              <a:rPr kumimoji="0" lang="es-ES" sz="2000" b="1" i="0" u="none" strike="noStrike" kern="1200" cap="none" spc="0" normalizeH="0" baseline="0" noProof="0" dirty="0">
                <a:ln>
                  <a:noFill/>
                </a:ln>
                <a:solidFill>
                  <a:schemeClr val="tx1"/>
                </a:solidFill>
                <a:effectLst/>
                <a:uLnTx/>
                <a:uFillTx/>
                <a:latin typeface="Century Gothic"/>
                <a:ea typeface="+mn-ea"/>
                <a:cs typeface="+mn-cs"/>
              </a:rPr>
              <a:t>: Lee las frases a tu pareja.</a:t>
            </a:r>
            <a:br>
              <a:rPr kumimoji="0" lang="es-ES" sz="2000" b="1" i="0" u="none" strike="noStrike" kern="1200" cap="none" spc="0" normalizeH="0" baseline="0" noProof="0" dirty="0">
                <a:ln>
                  <a:noFill/>
                </a:ln>
                <a:solidFill>
                  <a:schemeClr val="tx1"/>
                </a:solidFill>
                <a:effectLst/>
                <a:uLnTx/>
                <a:uFillTx/>
                <a:latin typeface="Century Gothic"/>
                <a:ea typeface="+mn-ea"/>
                <a:cs typeface="+mn-cs"/>
              </a:rPr>
            </a:br>
            <a:r>
              <a:rPr kumimoji="0" lang="es-ES" sz="2000" b="1" i="0" u="none" strike="noStrike" kern="1200" cap="none" spc="0" normalizeH="0" baseline="0" noProof="0" dirty="0">
                <a:ln>
                  <a:noFill/>
                </a:ln>
                <a:solidFill>
                  <a:schemeClr val="tx1"/>
                </a:solidFill>
                <a:effectLst/>
                <a:uLnTx/>
                <a:uFillTx/>
                <a:latin typeface="Century Gothic"/>
                <a:ea typeface="+mn-ea"/>
                <a:cs typeface="+mn-cs"/>
              </a:rPr>
              <a:t>A: Escucha.</a:t>
            </a:r>
            <a:endParaRPr lang="en-GB" sz="2000" b="1" dirty="0">
              <a:solidFill>
                <a:schemeClr val="tx1"/>
              </a:solidFill>
            </a:endParaRPr>
          </a:p>
        </p:txBody>
      </p:sp>
      <p:sp>
        <p:nvSpPr>
          <p:cNvPr id="22" name="TextBox 21">
            <a:extLst>
              <a:ext uri="{FF2B5EF4-FFF2-40B4-BE49-F238E27FC236}">
                <a16:creationId xmlns:a16="http://schemas.microsoft.com/office/drawing/2014/main" id="{272AC243-CD92-4F3D-8F2B-B9F3AC6112D6}"/>
              </a:ext>
            </a:extLst>
          </p:cNvPr>
          <p:cNvSpPr txBox="1"/>
          <p:nvPr/>
        </p:nvSpPr>
        <p:spPr>
          <a:xfrm>
            <a:off x="1913893" y="1824867"/>
            <a:ext cx="356023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Tally the number of words with penultimate stress.</a:t>
            </a:r>
          </a:p>
        </p:txBody>
      </p:sp>
      <p:sp>
        <p:nvSpPr>
          <p:cNvPr id="24" name="Rectangle 23">
            <a:extLst>
              <a:ext uri="{FF2B5EF4-FFF2-40B4-BE49-F238E27FC236}">
                <a16:creationId xmlns:a16="http://schemas.microsoft.com/office/drawing/2014/main" id="{FD1D3D10-FAF0-4BA5-A5A7-4273C1A1B6B1}"/>
              </a:ext>
            </a:extLst>
          </p:cNvPr>
          <p:cNvSpPr/>
          <p:nvPr/>
        </p:nvSpPr>
        <p:spPr>
          <a:xfrm>
            <a:off x="3461356" y="2765312"/>
            <a:ext cx="593111" cy="461665"/>
          </a:xfrm>
          <a:prstGeom prst="rect">
            <a:avLst/>
          </a:prstGeom>
        </p:spPr>
        <p:txBody>
          <a:bodyPr wrap="square">
            <a:spAutoFit/>
          </a:bodyPr>
          <a:lstStyle/>
          <a:p>
            <a:r>
              <a:rPr lang="es-GB" sz="2400" b="1" dirty="0"/>
              <a:t>II</a:t>
            </a:r>
            <a:r>
              <a:rPr lang="en-GB" sz="2400" b="1" dirty="0"/>
              <a:t>II</a:t>
            </a:r>
            <a:endParaRPr lang="es-GB" sz="2400" b="1" dirty="0"/>
          </a:p>
        </p:txBody>
      </p:sp>
      <p:sp>
        <p:nvSpPr>
          <p:cNvPr id="25" name="Rectangle 24">
            <a:extLst>
              <a:ext uri="{FF2B5EF4-FFF2-40B4-BE49-F238E27FC236}">
                <a16:creationId xmlns:a16="http://schemas.microsoft.com/office/drawing/2014/main" id="{CDE11C42-C968-44CD-8640-617BCBB9E489}"/>
              </a:ext>
            </a:extLst>
          </p:cNvPr>
          <p:cNvSpPr/>
          <p:nvPr/>
        </p:nvSpPr>
        <p:spPr>
          <a:xfrm>
            <a:off x="3461356" y="3466245"/>
            <a:ext cx="593111" cy="461665"/>
          </a:xfrm>
          <a:prstGeom prst="rect">
            <a:avLst/>
          </a:prstGeom>
        </p:spPr>
        <p:txBody>
          <a:bodyPr wrap="square">
            <a:spAutoFit/>
          </a:bodyPr>
          <a:lstStyle/>
          <a:p>
            <a:r>
              <a:rPr lang="es-GB" sz="2400" b="1" dirty="0"/>
              <a:t>III</a:t>
            </a:r>
          </a:p>
        </p:txBody>
      </p:sp>
      <p:sp>
        <p:nvSpPr>
          <p:cNvPr id="26" name="Rectangle 25">
            <a:extLst>
              <a:ext uri="{FF2B5EF4-FFF2-40B4-BE49-F238E27FC236}">
                <a16:creationId xmlns:a16="http://schemas.microsoft.com/office/drawing/2014/main" id="{3CC71734-2ED9-4C65-9169-F0D3E0DCE827}"/>
              </a:ext>
            </a:extLst>
          </p:cNvPr>
          <p:cNvSpPr/>
          <p:nvPr/>
        </p:nvSpPr>
        <p:spPr>
          <a:xfrm>
            <a:off x="3461356" y="4159411"/>
            <a:ext cx="444738" cy="461665"/>
          </a:xfrm>
          <a:prstGeom prst="rect">
            <a:avLst/>
          </a:prstGeom>
        </p:spPr>
        <p:txBody>
          <a:bodyPr wrap="square">
            <a:spAutoFit/>
          </a:bodyPr>
          <a:lstStyle/>
          <a:p>
            <a:r>
              <a:rPr lang="es-GB" sz="2400" b="1" dirty="0"/>
              <a:t>III</a:t>
            </a:r>
          </a:p>
        </p:txBody>
      </p:sp>
      <p:sp>
        <p:nvSpPr>
          <p:cNvPr id="27" name="Rectangle 26">
            <a:extLst>
              <a:ext uri="{FF2B5EF4-FFF2-40B4-BE49-F238E27FC236}">
                <a16:creationId xmlns:a16="http://schemas.microsoft.com/office/drawing/2014/main" id="{EE929F4F-E3A6-4493-93BB-7290069A3B05}"/>
              </a:ext>
            </a:extLst>
          </p:cNvPr>
          <p:cNvSpPr/>
          <p:nvPr/>
        </p:nvSpPr>
        <p:spPr>
          <a:xfrm>
            <a:off x="3516805" y="4994910"/>
            <a:ext cx="551477" cy="461665"/>
          </a:xfrm>
          <a:prstGeom prst="rect">
            <a:avLst/>
          </a:prstGeom>
        </p:spPr>
        <p:txBody>
          <a:bodyPr wrap="square">
            <a:spAutoFit/>
          </a:bodyPr>
          <a:lstStyle/>
          <a:p>
            <a:r>
              <a:rPr lang="es-GB" sz="2400" b="1" dirty="0"/>
              <a:t>II</a:t>
            </a:r>
          </a:p>
        </p:txBody>
      </p:sp>
      <p:sp>
        <p:nvSpPr>
          <p:cNvPr id="32" name="Rectangle 31">
            <a:extLst>
              <a:ext uri="{FF2B5EF4-FFF2-40B4-BE49-F238E27FC236}">
                <a16:creationId xmlns:a16="http://schemas.microsoft.com/office/drawing/2014/main" id="{82FF5164-E79E-427A-943F-FD872401608F}"/>
              </a:ext>
            </a:extLst>
          </p:cNvPr>
          <p:cNvSpPr/>
          <p:nvPr/>
        </p:nvSpPr>
        <p:spPr>
          <a:xfrm>
            <a:off x="7311236" y="2532753"/>
            <a:ext cx="3263664" cy="646331"/>
          </a:xfrm>
          <a:prstGeom prst="rect">
            <a:avLst/>
          </a:prstGeom>
        </p:spPr>
        <p:txBody>
          <a:bodyPr wrap="square">
            <a:spAutoFit/>
          </a:bodyPr>
          <a:lstStyle/>
          <a:p>
            <a:r>
              <a:rPr lang="es-ES" dirty="0"/>
              <a:t>¿Por qué vivimos en Italia? Porque es bonito.</a:t>
            </a:r>
          </a:p>
        </p:txBody>
      </p:sp>
      <p:sp>
        <p:nvSpPr>
          <p:cNvPr id="33" name="Rectangle 32">
            <a:extLst>
              <a:ext uri="{FF2B5EF4-FFF2-40B4-BE49-F238E27FC236}">
                <a16:creationId xmlns:a16="http://schemas.microsoft.com/office/drawing/2014/main" id="{9765260A-3E1F-4DE6-9C07-6EFCDD2368FC}"/>
              </a:ext>
            </a:extLst>
          </p:cNvPr>
          <p:cNvSpPr/>
          <p:nvPr/>
        </p:nvSpPr>
        <p:spPr>
          <a:xfrm>
            <a:off x="7311236" y="3327818"/>
            <a:ext cx="3005098" cy="646331"/>
          </a:xfrm>
          <a:prstGeom prst="rect">
            <a:avLst/>
          </a:prstGeom>
        </p:spPr>
        <p:txBody>
          <a:bodyPr wrap="square">
            <a:spAutoFit/>
          </a:bodyPr>
          <a:lstStyle/>
          <a:p>
            <a:r>
              <a:rPr lang="es-ES" dirty="0"/>
              <a:t>Reparten bebidas por la tarde.</a:t>
            </a:r>
          </a:p>
        </p:txBody>
      </p:sp>
      <p:sp>
        <p:nvSpPr>
          <p:cNvPr id="34" name="Rectangle 33">
            <a:extLst>
              <a:ext uri="{FF2B5EF4-FFF2-40B4-BE49-F238E27FC236}">
                <a16:creationId xmlns:a16="http://schemas.microsoft.com/office/drawing/2014/main" id="{0FF974CC-D797-41B3-9072-8FAD00B087A1}"/>
              </a:ext>
            </a:extLst>
          </p:cNvPr>
          <p:cNvSpPr/>
          <p:nvPr/>
        </p:nvSpPr>
        <p:spPr>
          <a:xfrm>
            <a:off x="7311236" y="4133516"/>
            <a:ext cx="3720494" cy="646331"/>
          </a:xfrm>
          <a:prstGeom prst="rect">
            <a:avLst/>
          </a:prstGeom>
        </p:spPr>
        <p:txBody>
          <a:bodyPr wrap="square">
            <a:spAutoFit/>
          </a:bodyPr>
          <a:lstStyle/>
          <a:p>
            <a:r>
              <a:rPr lang="es-ES" dirty="0"/>
              <a:t>Los periodistas esconden la realidad de las cosas.</a:t>
            </a:r>
          </a:p>
        </p:txBody>
      </p:sp>
      <p:sp>
        <p:nvSpPr>
          <p:cNvPr id="35" name="Rectangle 34">
            <a:extLst>
              <a:ext uri="{FF2B5EF4-FFF2-40B4-BE49-F238E27FC236}">
                <a16:creationId xmlns:a16="http://schemas.microsoft.com/office/drawing/2014/main" id="{C5091872-A383-45B2-84EE-0D4E83E6BC21}"/>
              </a:ext>
            </a:extLst>
          </p:cNvPr>
          <p:cNvSpPr/>
          <p:nvPr/>
        </p:nvSpPr>
        <p:spPr>
          <a:xfrm>
            <a:off x="7311236" y="4951264"/>
            <a:ext cx="3102131" cy="369332"/>
          </a:xfrm>
          <a:prstGeom prst="rect">
            <a:avLst/>
          </a:prstGeom>
        </p:spPr>
        <p:txBody>
          <a:bodyPr wrap="none">
            <a:spAutoFit/>
          </a:bodyPr>
          <a:lstStyle/>
          <a:p>
            <a:r>
              <a:rPr lang="es-ES" dirty="0"/>
              <a:t>Dormimos por la mañana.</a:t>
            </a:r>
          </a:p>
        </p:txBody>
      </p:sp>
      <p:sp>
        <p:nvSpPr>
          <p:cNvPr id="40" name="Rectangle 39">
            <a:extLst>
              <a:ext uri="{FF2B5EF4-FFF2-40B4-BE49-F238E27FC236}">
                <a16:creationId xmlns:a16="http://schemas.microsoft.com/office/drawing/2014/main" id="{B86E4C4E-7C7E-4F21-8F3A-E0762628EE8F}"/>
              </a:ext>
            </a:extLst>
          </p:cNvPr>
          <p:cNvSpPr/>
          <p:nvPr/>
        </p:nvSpPr>
        <p:spPr>
          <a:xfrm>
            <a:off x="7230469" y="2539434"/>
            <a:ext cx="3263664" cy="646331"/>
          </a:xfrm>
          <a:prstGeom prst="rect">
            <a:avLst/>
          </a:prstGeom>
          <a:solidFill>
            <a:schemeClr val="accent4">
              <a:lumMod val="20000"/>
              <a:lumOff val="80000"/>
            </a:schemeClr>
          </a:solidFill>
        </p:spPr>
        <p:txBody>
          <a:bodyPr wrap="square">
            <a:spAutoFit/>
          </a:bodyPr>
          <a:lstStyle/>
          <a:p>
            <a:r>
              <a:rPr lang="es-ES" dirty="0"/>
              <a:t>¿Por qué vi</a:t>
            </a:r>
            <a:r>
              <a:rPr lang="es-ES" b="1" dirty="0"/>
              <a:t>vi</a:t>
            </a:r>
            <a:r>
              <a:rPr lang="es-ES" dirty="0"/>
              <a:t>mos en I</a:t>
            </a:r>
            <a:r>
              <a:rPr lang="es-ES" b="1" dirty="0"/>
              <a:t>tal</a:t>
            </a:r>
            <a:r>
              <a:rPr lang="es-ES" dirty="0"/>
              <a:t>ia? </a:t>
            </a:r>
            <a:r>
              <a:rPr lang="es-ES" b="1" dirty="0"/>
              <a:t>Por</a:t>
            </a:r>
            <a:r>
              <a:rPr lang="es-ES" dirty="0"/>
              <a:t>que es bo</a:t>
            </a:r>
            <a:r>
              <a:rPr lang="es-ES" b="1" dirty="0"/>
              <a:t>ni</a:t>
            </a:r>
            <a:r>
              <a:rPr lang="es-ES" dirty="0"/>
              <a:t>to.</a:t>
            </a:r>
          </a:p>
        </p:txBody>
      </p:sp>
      <p:sp>
        <p:nvSpPr>
          <p:cNvPr id="41" name="Rectangle 40">
            <a:extLst>
              <a:ext uri="{FF2B5EF4-FFF2-40B4-BE49-F238E27FC236}">
                <a16:creationId xmlns:a16="http://schemas.microsoft.com/office/drawing/2014/main" id="{990978B6-714E-40A9-B0C4-BB5790E4699B}"/>
              </a:ext>
            </a:extLst>
          </p:cNvPr>
          <p:cNvSpPr/>
          <p:nvPr/>
        </p:nvSpPr>
        <p:spPr>
          <a:xfrm>
            <a:off x="7273009" y="3349070"/>
            <a:ext cx="3005098" cy="646331"/>
          </a:xfrm>
          <a:prstGeom prst="rect">
            <a:avLst/>
          </a:prstGeom>
          <a:solidFill>
            <a:schemeClr val="accent4">
              <a:lumMod val="20000"/>
              <a:lumOff val="80000"/>
            </a:schemeClr>
          </a:solidFill>
        </p:spPr>
        <p:txBody>
          <a:bodyPr wrap="square">
            <a:spAutoFit/>
          </a:bodyPr>
          <a:lstStyle/>
          <a:p>
            <a:r>
              <a:rPr lang="es-ES" dirty="0"/>
              <a:t>Re</a:t>
            </a:r>
            <a:r>
              <a:rPr lang="es-ES" b="1" dirty="0"/>
              <a:t>par</a:t>
            </a:r>
            <a:r>
              <a:rPr lang="es-ES" dirty="0"/>
              <a:t>ten be</a:t>
            </a:r>
            <a:r>
              <a:rPr lang="es-ES" b="1" dirty="0"/>
              <a:t>bi</a:t>
            </a:r>
            <a:r>
              <a:rPr lang="es-ES" dirty="0"/>
              <a:t>das por la </a:t>
            </a:r>
            <a:r>
              <a:rPr lang="es-ES" b="1" dirty="0"/>
              <a:t>tar</a:t>
            </a:r>
            <a:r>
              <a:rPr lang="es-ES" dirty="0"/>
              <a:t>de.</a:t>
            </a:r>
          </a:p>
        </p:txBody>
      </p:sp>
      <p:sp>
        <p:nvSpPr>
          <p:cNvPr id="42" name="Rectangle 41">
            <a:extLst>
              <a:ext uri="{FF2B5EF4-FFF2-40B4-BE49-F238E27FC236}">
                <a16:creationId xmlns:a16="http://schemas.microsoft.com/office/drawing/2014/main" id="{FFE1FDFD-5848-41F6-8935-3641C5A60813}"/>
              </a:ext>
            </a:extLst>
          </p:cNvPr>
          <p:cNvSpPr/>
          <p:nvPr/>
        </p:nvSpPr>
        <p:spPr>
          <a:xfrm>
            <a:off x="7257412" y="4112264"/>
            <a:ext cx="3263540" cy="646331"/>
          </a:xfrm>
          <a:prstGeom prst="rect">
            <a:avLst/>
          </a:prstGeom>
          <a:solidFill>
            <a:schemeClr val="accent4">
              <a:lumMod val="20000"/>
              <a:lumOff val="80000"/>
            </a:schemeClr>
          </a:solidFill>
        </p:spPr>
        <p:txBody>
          <a:bodyPr wrap="square">
            <a:spAutoFit/>
          </a:bodyPr>
          <a:lstStyle/>
          <a:p>
            <a:r>
              <a:rPr lang="es-ES" dirty="0"/>
              <a:t>Los perio</a:t>
            </a:r>
            <a:r>
              <a:rPr lang="es-ES" b="1" dirty="0"/>
              <a:t>dis</a:t>
            </a:r>
            <a:r>
              <a:rPr lang="es-ES" dirty="0"/>
              <a:t>tas es</a:t>
            </a:r>
            <a:r>
              <a:rPr lang="es-ES" b="1" dirty="0"/>
              <a:t>con</a:t>
            </a:r>
            <a:r>
              <a:rPr lang="es-ES" dirty="0"/>
              <a:t>den la realidad de las </a:t>
            </a:r>
            <a:r>
              <a:rPr lang="es-ES" b="1" dirty="0"/>
              <a:t>co</a:t>
            </a:r>
            <a:r>
              <a:rPr lang="es-ES" dirty="0"/>
              <a:t>sas.</a:t>
            </a:r>
          </a:p>
        </p:txBody>
      </p:sp>
      <p:sp>
        <p:nvSpPr>
          <p:cNvPr id="43" name="Rectangle 42">
            <a:extLst>
              <a:ext uri="{FF2B5EF4-FFF2-40B4-BE49-F238E27FC236}">
                <a16:creationId xmlns:a16="http://schemas.microsoft.com/office/drawing/2014/main" id="{247F0150-7A10-410D-AF1D-10CA73679A55}"/>
              </a:ext>
            </a:extLst>
          </p:cNvPr>
          <p:cNvSpPr/>
          <p:nvPr/>
        </p:nvSpPr>
        <p:spPr>
          <a:xfrm>
            <a:off x="7292591" y="4951264"/>
            <a:ext cx="3102131" cy="369332"/>
          </a:xfrm>
          <a:prstGeom prst="rect">
            <a:avLst/>
          </a:prstGeom>
          <a:solidFill>
            <a:schemeClr val="accent4">
              <a:lumMod val="20000"/>
              <a:lumOff val="80000"/>
            </a:schemeClr>
          </a:solidFill>
        </p:spPr>
        <p:txBody>
          <a:bodyPr wrap="none">
            <a:spAutoFit/>
          </a:bodyPr>
          <a:lstStyle/>
          <a:p>
            <a:r>
              <a:rPr lang="es-ES" dirty="0"/>
              <a:t>Dor</a:t>
            </a:r>
            <a:r>
              <a:rPr lang="es-ES" b="1" dirty="0"/>
              <a:t>mi</a:t>
            </a:r>
            <a:r>
              <a:rPr lang="es-ES" dirty="0"/>
              <a:t>mos por la ma</a:t>
            </a:r>
            <a:r>
              <a:rPr lang="es-ES" b="1" dirty="0"/>
              <a:t>ña</a:t>
            </a:r>
            <a:r>
              <a:rPr lang="es-ES" dirty="0"/>
              <a:t>na.</a:t>
            </a:r>
          </a:p>
        </p:txBody>
      </p:sp>
    </p:spTree>
    <p:extLst>
      <p:ext uri="{BB962C8B-B14F-4D97-AF65-F5344CB8AC3E}">
        <p14:creationId xmlns:p14="http://schemas.microsoft.com/office/powerpoint/2010/main" val="152501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32" grpId="0"/>
      <p:bldP spid="33" grpId="0"/>
      <p:bldP spid="34" grpId="0"/>
      <p:bldP spid="35" grpId="0"/>
      <p:bldP spid="40" grpId="0"/>
      <p:bldP spid="41" grpId="0"/>
      <p:bldP spid="42" grpId="0"/>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dirty="0" err="1"/>
              <a:t>Vocabulario</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880279" y="213557"/>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 name="CuadroTexto 9">
            <a:extLst>
              <a:ext uri="{FF2B5EF4-FFF2-40B4-BE49-F238E27FC236}">
                <a16:creationId xmlns:a16="http://schemas.microsoft.com/office/drawing/2014/main" id="{E424BAC9-C3E5-42E2-B149-5DD35B606100}"/>
              </a:ext>
            </a:extLst>
          </p:cNvPr>
          <p:cNvSpPr txBox="1"/>
          <p:nvPr/>
        </p:nvSpPr>
        <p:spPr>
          <a:xfrm>
            <a:off x="5912425" y="3493084"/>
            <a:ext cx="4225837" cy="584775"/>
          </a:xfrm>
          <a:prstGeom prst="rect">
            <a:avLst/>
          </a:prstGeom>
          <a:noFill/>
        </p:spPr>
        <p:txBody>
          <a:bodyPr wrap="none" rtlCol="0">
            <a:spAutoFit/>
          </a:bodyPr>
          <a:lstStyle/>
          <a:p>
            <a:r>
              <a:rPr lang="es-ES" sz="3200" dirty="0">
                <a:latin typeface="Century Gothic" panose="020B0502020202020204" pitchFamily="34" charset="0"/>
              </a:rPr>
              <a:t>el/la p_ _ _ _ _ _ _ _ _</a:t>
            </a:r>
            <a:endParaRPr lang="es-GB" sz="3200" dirty="0">
              <a:latin typeface="Century Gothic" panose="020B0502020202020204" pitchFamily="34" charset="0"/>
            </a:endParaRPr>
          </a:p>
        </p:txBody>
      </p:sp>
      <p:sp>
        <p:nvSpPr>
          <p:cNvPr id="8" name="CuadroTexto 10">
            <a:extLst>
              <a:ext uri="{FF2B5EF4-FFF2-40B4-BE49-F238E27FC236}">
                <a16:creationId xmlns:a16="http://schemas.microsoft.com/office/drawing/2014/main" id="{630D6D2D-A815-4E77-B2B0-E4C8B15587BC}"/>
              </a:ext>
            </a:extLst>
          </p:cNvPr>
          <p:cNvSpPr txBox="1"/>
          <p:nvPr/>
        </p:nvSpPr>
        <p:spPr>
          <a:xfrm>
            <a:off x="350520" y="1881524"/>
            <a:ext cx="1505540" cy="584775"/>
          </a:xfrm>
          <a:prstGeom prst="rect">
            <a:avLst/>
          </a:prstGeom>
          <a:noFill/>
        </p:spPr>
        <p:txBody>
          <a:bodyPr wrap="none" rtlCol="0">
            <a:spAutoFit/>
          </a:bodyPr>
          <a:lstStyle/>
          <a:p>
            <a:r>
              <a:rPr lang="es-ES" sz="3200" dirty="0">
                <a:latin typeface="Century Gothic" panose="020B0502020202020204" pitchFamily="34" charset="0"/>
              </a:rPr>
              <a:t>s_ _ _ _</a:t>
            </a:r>
            <a:endParaRPr lang="es-GB" sz="3200" dirty="0">
              <a:latin typeface="Century Gothic" panose="020B0502020202020204" pitchFamily="34" charset="0"/>
            </a:endParaRPr>
          </a:p>
        </p:txBody>
      </p:sp>
      <p:sp>
        <p:nvSpPr>
          <p:cNvPr id="9" name="CuadroTexto 11">
            <a:extLst>
              <a:ext uri="{FF2B5EF4-FFF2-40B4-BE49-F238E27FC236}">
                <a16:creationId xmlns:a16="http://schemas.microsoft.com/office/drawing/2014/main" id="{DD566F56-7C06-46B4-9E8B-4B6CCC61F7C1}"/>
              </a:ext>
            </a:extLst>
          </p:cNvPr>
          <p:cNvSpPr txBox="1"/>
          <p:nvPr/>
        </p:nvSpPr>
        <p:spPr>
          <a:xfrm>
            <a:off x="340385" y="1163676"/>
            <a:ext cx="2860258" cy="584775"/>
          </a:xfrm>
          <a:prstGeom prst="rect">
            <a:avLst/>
          </a:prstGeom>
          <a:noFill/>
        </p:spPr>
        <p:txBody>
          <a:bodyPr wrap="square" rtlCol="0">
            <a:spAutoFit/>
          </a:bodyPr>
          <a:lstStyle/>
          <a:p>
            <a:r>
              <a:rPr lang="es-ES" sz="3200" dirty="0">
                <a:latin typeface="Century Gothic" panose="020B0502020202020204" pitchFamily="34" charset="0"/>
              </a:rPr>
              <a:t>v_ _ _ _ _</a:t>
            </a:r>
            <a:endParaRPr lang="es-GB" sz="3200" dirty="0">
              <a:latin typeface="Century Gothic" panose="020B0502020202020204" pitchFamily="34" charset="0"/>
            </a:endParaRPr>
          </a:p>
        </p:txBody>
      </p:sp>
      <p:sp>
        <p:nvSpPr>
          <p:cNvPr id="10" name="CuadroTexto 12">
            <a:extLst>
              <a:ext uri="{FF2B5EF4-FFF2-40B4-BE49-F238E27FC236}">
                <a16:creationId xmlns:a16="http://schemas.microsoft.com/office/drawing/2014/main" id="{8445C704-D980-471D-9EAB-2A5E1BA9B482}"/>
              </a:ext>
            </a:extLst>
          </p:cNvPr>
          <p:cNvSpPr txBox="1"/>
          <p:nvPr/>
        </p:nvSpPr>
        <p:spPr>
          <a:xfrm>
            <a:off x="334329" y="3568211"/>
            <a:ext cx="2422458" cy="584775"/>
          </a:xfrm>
          <a:prstGeom prst="rect">
            <a:avLst/>
          </a:prstGeom>
          <a:noFill/>
        </p:spPr>
        <p:txBody>
          <a:bodyPr wrap="none" rtlCol="0">
            <a:spAutoFit/>
          </a:bodyPr>
          <a:lstStyle/>
          <a:p>
            <a:r>
              <a:rPr lang="es-ES" sz="3200" dirty="0">
                <a:latin typeface="Century Gothic" panose="020B0502020202020204" pitchFamily="34" charset="0"/>
              </a:rPr>
              <a:t>la p_ _ _ _ _</a:t>
            </a:r>
            <a:endParaRPr lang="es-GB" sz="3200" dirty="0">
              <a:latin typeface="Century Gothic" panose="020B0502020202020204" pitchFamily="34" charset="0"/>
            </a:endParaRPr>
          </a:p>
        </p:txBody>
      </p:sp>
      <p:sp>
        <p:nvSpPr>
          <p:cNvPr id="11" name="CuadroTexto 14">
            <a:extLst>
              <a:ext uri="{FF2B5EF4-FFF2-40B4-BE49-F238E27FC236}">
                <a16:creationId xmlns:a16="http://schemas.microsoft.com/office/drawing/2014/main" id="{031E2A65-50EB-4968-B738-631E77BBB8F5}"/>
              </a:ext>
            </a:extLst>
          </p:cNvPr>
          <p:cNvSpPr txBox="1"/>
          <p:nvPr/>
        </p:nvSpPr>
        <p:spPr>
          <a:xfrm>
            <a:off x="397844" y="5859973"/>
            <a:ext cx="3010761" cy="584775"/>
          </a:xfrm>
          <a:prstGeom prst="rect">
            <a:avLst/>
          </a:prstGeom>
          <a:noFill/>
        </p:spPr>
        <p:txBody>
          <a:bodyPr wrap="none" rtlCol="0">
            <a:spAutoFit/>
          </a:bodyPr>
          <a:lstStyle/>
          <a:p>
            <a:r>
              <a:rPr lang="es-ES" sz="3200" dirty="0">
                <a:latin typeface="Century Gothic" panose="020B0502020202020204" pitchFamily="34" charset="0"/>
              </a:rPr>
              <a:t>la r_ _ _ _ _ _ _</a:t>
            </a:r>
            <a:endParaRPr lang="es-GB" sz="3200" dirty="0">
              <a:latin typeface="Century Gothic" panose="020B0502020202020204" pitchFamily="34" charset="0"/>
            </a:endParaRPr>
          </a:p>
        </p:txBody>
      </p:sp>
      <p:sp>
        <p:nvSpPr>
          <p:cNvPr id="12" name="CuadroTexto 16">
            <a:extLst>
              <a:ext uri="{FF2B5EF4-FFF2-40B4-BE49-F238E27FC236}">
                <a16:creationId xmlns:a16="http://schemas.microsoft.com/office/drawing/2014/main" id="{C94CCC7C-575B-4D46-B47D-923270F3F657}"/>
              </a:ext>
            </a:extLst>
          </p:cNvPr>
          <p:cNvSpPr txBox="1"/>
          <p:nvPr/>
        </p:nvSpPr>
        <p:spPr>
          <a:xfrm>
            <a:off x="372794" y="2709320"/>
            <a:ext cx="2060179" cy="584775"/>
          </a:xfrm>
          <a:prstGeom prst="rect">
            <a:avLst/>
          </a:prstGeom>
          <a:noFill/>
        </p:spPr>
        <p:txBody>
          <a:bodyPr wrap="none" rtlCol="0">
            <a:spAutoFit/>
          </a:bodyPr>
          <a:lstStyle/>
          <a:p>
            <a:r>
              <a:rPr lang="es-ES" sz="3200" dirty="0">
                <a:latin typeface="Century Gothic" panose="020B0502020202020204" pitchFamily="34" charset="0"/>
              </a:rPr>
              <a:t>p _ _ _ _ _</a:t>
            </a:r>
            <a:endParaRPr lang="es-GB" sz="3200" dirty="0">
              <a:latin typeface="Century Gothic" panose="020B0502020202020204" pitchFamily="34" charset="0"/>
            </a:endParaRPr>
          </a:p>
        </p:txBody>
      </p:sp>
      <p:sp>
        <p:nvSpPr>
          <p:cNvPr id="13" name="CuadroTexto 17">
            <a:extLst>
              <a:ext uri="{FF2B5EF4-FFF2-40B4-BE49-F238E27FC236}">
                <a16:creationId xmlns:a16="http://schemas.microsoft.com/office/drawing/2014/main" id="{381D8EC3-6007-4551-9F32-3B8BB00B0ECA}"/>
              </a:ext>
            </a:extLst>
          </p:cNvPr>
          <p:cNvSpPr txBox="1"/>
          <p:nvPr/>
        </p:nvSpPr>
        <p:spPr>
          <a:xfrm>
            <a:off x="5922153" y="4277263"/>
            <a:ext cx="2193229" cy="584775"/>
          </a:xfrm>
          <a:prstGeom prst="rect">
            <a:avLst/>
          </a:prstGeom>
          <a:noFill/>
        </p:spPr>
        <p:txBody>
          <a:bodyPr wrap="none" rtlCol="0">
            <a:spAutoFit/>
          </a:bodyPr>
          <a:lstStyle/>
          <a:p>
            <a:r>
              <a:rPr lang="es-ES" sz="3200" dirty="0">
                <a:latin typeface="Century Gothic" panose="020B0502020202020204" pitchFamily="34" charset="0"/>
              </a:rPr>
              <a:t>el m_ _ _ _</a:t>
            </a:r>
            <a:endParaRPr lang="es-GB" sz="3200" dirty="0">
              <a:latin typeface="Century Gothic" panose="020B0502020202020204" pitchFamily="34" charset="0"/>
            </a:endParaRPr>
          </a:p>
        </p:txBody>
      </p:sp>
      <p:sp>
        <p:nvSpPr>
          <p:cNvPr id="14" name="CuadroTexto 18">
            <a:extLst>
              <a:ext uri="{FF2B5EF4-FFF2-40B4-BE49-F238E27FC236}">
                <a16:creationId xmlns:a16="http://schemas.microsoft.com/office/drawing/2014/main" id="{B2A0316B-E393-4A46-840F-A16E22C6456D}"/>
              </a:ext>
            </a:extLst>
          </p:cNvPr>
          <p:cNvSpPr txBox="1"/>
          <p:nvPr/>
        </p:nvSpPr>
        <p:spPr>
          <a:xfrm>
            <a:off x="5922153" y="4997354"/>
            <a:ext cx="2569934" cy="584775"/>
          </a:xfrm>
          <a:prstGeom prst="rect">
            <a:avLst/>
          </a:prstGeom>
          <a:noFill/>
        </p:spPr>
        <p:txBody>
          <a:bodyPr wrap="none" rtlCol="0">
            <a:spAutoFit/>
          </a:bodyPr>
          <a:lstStyle/>
          <a:p>
            <a:r>
              <a:rPr lang="es-GB" sz="3200" dirty="0">
                <a:latin typeface="Century Gothic" panose="020B0502020202020204" pitchFamily="34" charset="0"/>
              </a:rPr>
              <a:t>e_ _ _ _ _ _ _</a:t>
            </a:r>
          </a:p>
        </p:txBody>
      </p:sp>
      <p:sp>
        <p:nvSpPr>
          <p:cNvPr id="15" name="CuadroTexto 11">
            <a:extLst>
              <a:ext uri="{FF2B5EF4-FFF2-40B4-BE49-F238E27FC236}">
                <a16:creationId xmlns:a16="http://schemas.microsoft.com/office/drawing/2014/main" id="{B8579C28-E06B-4962-B9AB-E3EFA710A43D}"/>
              </a:ext>
            </a:extLst>
          </p:cNvPr>
          <p:cNvSpPr txBox="1"/>
          <p:nvPr/>
        </p:nvSpPr>
        <p:spPr>
          <a:xfrm>
            <a:off x="347217" y="1159848"/>
            <a:ext cx="1598515" cy="584775"/>
          </a:xfrm>
          <a:prstGeom prst="rect">
            <a:avLst/>
          </a:prstGeom>
          <a:noFill/>
        </p:spPr>
        <p:txBody>
          <a:bodyPr wrap="none" rtlCol="0">
            <a:spAutoFit/>
          </a:bodyPr>
          <a:lstStyle/>
          <a:p>
            <a:r>
              <a:rPr lang="en-GB" sz="3200" dirty="0">
                <a:latin typeface="Century Gothic" panose="020B0502020202020204" pitchFamily="34" charset="0"/>
              </a:rPr>
              <a:t>vender</a:t>
            </a:r>
            <a:endParaRPr lang="es-GB" sz="3200" dirty="0">
              <a:latin typeface="Century Gothic" panose="020B0502020202020204" pitchFamily="34" charset="0"/>
            </a:endParaRPr>
          </a:p>
        </p:txBody>
      </p:sp>
      <p:sp>
        <p:nvSpPr>
          <p:cNvPr id="16" name="CuadroTexto 14">
            <a:extLst>
              <a:ext uri="{FF2B5EF4-FFF2-40B4-BE49-F238E27FC236}">
                <a16:creationId xmlns:a16="http://schemas.microsoft.com/office/drawing/2014/main" id="{758BB9BD-6BEF-4CF1-8926-79E6430FCA04}"/>
              </a:ext>
            </a:extLst>
          </p:cNvPr>
          <p:cNvSpPr txBox="1"/>
          <p:nvPr/>
        </p:nvSpPr>
        <p:spPr>
          <a:xfrm>
            <a:off x="397844" y="5869099"/>
            <a:ext cx="2335896" cy="584775"/>
          </a:xfrm>
          <a:prstGeom prst="rect">
            <a:avLst/>
          </a:prstGeom>
          <a:noFill/>
        </p:spPr>
        <p:txBody>
          <a:bodyPr wrap="none" rtlCol="0">
            <a:spAutoFit/>
          </a:bodyPr>
          <a:lstStyle/>
          <a:p>
            <a:r>
              <a:rPr lang="en-GB" sz="3200" dirty="0">
                <a:latin typeface="Century Gothic" panose="020B0502020202020204" pitchFamily="34" charset="0"/>
              </a:rPr>
              <a:t>la </a:t>
            </a:r>
            <a:r>
              <a:rPr lang="en-GB" sz="3200" dirty="0" err="1">
                <a:latin typeface="Century Gothic" panose="020B0502020202020204" pitchFamily="34" charset="0"/>
              </a:rPr>
              <a:t>realidad</a:t>
            </a:r>
            <a:endParaRPr lang="es-GB" sz="3200" dirty="0">
              <a:latin typeface="Century Gothic" panose="020B0502020202020204" pitchFamily="34" charset="0"/>
            </a:endParaRPr>
          </a:p>
        </p:txBody>
      </p:sp>
      <p:sp>
        <p:nvSpPr>
          <p:cNvPr id="17" name="CuadroTexto 17">
            <a:extLst>
              <a:ext uri="{FF2B5EF4-FFF2-40B4-BE49-F238E27FC236}">
                <a16:creationId xmlns:a16="http://schemas.microsoft.com/office/drawing/2014/main" id="{16B7D9CC-92F3-4D82-AB61-86B4DD0CFBFA}"/>
              </a:ext>
            </a:extLst>
          </p:cNvPr>
          <p:cNvSpPr txBox="1"/>
          <p:nvPr/>
        </p:nvSpPr>
        <p:spPr>
          <a:xfrm>
            <a:off x="5919674" y="4270082"/>
            <a:ext cx="2081019" cy="584775"/>
          </a:xfrm>
          <a:prstGeom prst="rect">
            <a:avLst/>
          </a:prstGeom>
          <a:noFill/>
        </p:spPr>
        <p:txBody>
          <a:bodyPr wrap="none" rtlCol="0">
            <a:spAutoFit/>
          </a:bodyPr>
          <a:lstStyle/>
          <a:p>
            <a:r>
              <a:rPr lang="en-GB" sz="3200" dirty="0">
                <a:latin typeface="Century Gothic" panose="020B0502020202020204" pitchFamily="34" charset="0"/>
              </a:rPr>
              <a:t>el </a:t>
            </a:r>
            <a:r>
              <a:rPr lang="en-GB" sz="3200" dirty="0" err="1">
                <a:latin typeface="Century Gothic" panose="020B0502020202020204" pitchFamily="34" charset="0"/>
              </a:rPr>
              <a:t>mundo</a:t>
            </a:r>
            <a:endParaRPr lang="es-GB" sz="3200" dirty="0">
              <a:latin typeface="Century Gothic" panose="020B0502020202020204" pitchFamily="34" charset="0"/>
            </a:endParaRPr>
          </a:p>
        </p:txBody>
      </p:sp>
      <p:sp>
        <p:nvSpPr>
          <p:cNvPr id="18" name="CuadroTexto 12">
            <a:extLst>
              <a:ext uri="{FF2B5EF4-FFF2-40B4-BE49-F238E27FC236}">
                <a16:creationId xmlns:a16="http://schemas.microsoft.com/office/drawing/2014/main" id="{2FD89588-D312-4867-8A71-D89476115100}"/>
              </a:ext>
            </a:extLst>
          </p:cNvPr>
          <p:cNvSpPr txBox="1"/>
          <p:nvPr/>
        </p:nvSpPr>
        <p:spPr>
          <a:xfrm>
            <a:off x="342425" y="3560802"/>
            <a:ext cx="2109873" cy="584775"/>
          </a:xfrm>
          <a:prstGeom prst="rect">
            <a:avLst/>
          </a:prstGeom>
          <a:noFill/>
        </p:spPr>
        <p:txBody>
          <a:bodyPr wrap="none" rtlCol="0">
            <a:spAutoFit/>
          </a:bodyPr>
          <a:lstStyle/>
          <a:p>
            <a:r>
              <a:rPr lang="es-ES" sz="3200" dirty="0">
                <a:latin typeface="Century Gothic" panose="020B0502020202020204" pitchFamily="34" charset="0"/>
              </a:rPr>
              <a:t>la página</a:t>
            </a:r>
            <a:endParaRPr lang="es-GB" sz="3200" dirty="0">
              <a:latin typeface="Century Gothic" panose="020B0502020202020204" pitchFamily="34" charset="0"/>
            </a:endParaRPr>
          </a:p>
        </p:txBody>
      </p:sp>
      <p:sp>
        <p:nvSpPr>
          <p:cNvPr id="19" name="CuadroTexto 18">
            <a:extLst>
              <a:ext uri="{FF2B5EF4-FFF2-40B4-BE49-F238E27FC236}">
                <a16:creationId xmlns:a16="http://schemas.microsoft.com/office/drawing/2014/main" id="{00F6DD60-A7EF-4D62-8037-A855617C9E36}"/>
              </a:ext>
            </a:extLst>
          </p:cNvPr>
          <p:cNvSpPr txBox="1"/>
          <p:nvPr/>
        </p:nvSpPr>
        <p:spPr>
          <a:xfrm>
            <a:off x="5918452" y="5001859"/>
            <a:ext cx="2064989" cy="584775"/>
          </a:xfrm>
          <a:prstGeom prst="rect">
            <a:avLst/>
          </a:prstGeom>
          <a:noFill/>
        </p:spPr>
        <p:txBody>
          <a:bodyPr wrap="none" rtlCol="0">
            <a:spAutoFit/>
          </a:bodyPr>
          <a:lstStyle/>
          <a:p>
            <a:r>
              <a:rPr lang="es-ES" sz="3200" dirty="0">
                <a:latin typeface="Century Gothic" panose="020B0502020202020204" pitchFamily="34" charset="0"/>
              </a:rPr>
              <a:t>esconder</a:t>
            </a:r>
            <a:endParaRPr lang="es-GB" sz="3200" dirty="0">
              <a:latin typeface="Century Gothic" panose="020B0502020202020204" pitchFamily="34" charset="0"/>
            </a:endParaRPr>
          </a:p>
        </p:txBody>
      </p:sp>
      <p:sp>
        <p:nvSpPr>
          <p:cNvPr id="20" name="CuadroTexto 15">
            <a:extLst>
              <a:ext uri="{FF2B5EF4-FFF2-40B4-BE49-F238E27FC236}">
                <a16:creationId xmlns:a16="http://schemas.microsoft.com/office/drawing/2014/main" id="{120DEE5F-C9B5-49A3-9D57-773D136E1FC5}"/>
              </a:ext>
            </a:extLst>
          </p:cNvPr>
          <p:cNvSpPr txBox="1"/>
          <p:nvPr/>
        </p:nvSpPr>
        <p:spPr>
          <a:xfrm>
            <a:off x="298148" y="4374938"/>
            <a:ext cx="3669594" cy="584775"/>
          </a:xfrm>
          <a:prstGeom prst="rect">
            <a:avLst/>
          </a:prstGeom>
          <a:noFill/>
        </p:spPr>
        <p:txBody>
          <a:bodyPr wrap="none" rtlCol="0">
            <a:spAutoFit/>
          </a:bodyPr>
          <a:lstStyle/>
          <a:p>
            <a:r>
              <a:rPr lang="es-ES" sz="3200" dirty="0">
                <a:latin typeface="Century Gothic" panose="020B0502020202020204" pitchFamily="34" charset="0"/>
              </a:rPr>
              <a:t>el e_ _ _ _ _ _ _ _ _</a:t>
            </a:r>
            <a:endParaRPr lang="es-GB" sz="3200" dirty="0">
              <a:latin typeface="Century Gothic" panose="020B0502020202020204" pitchFamily="34" charset="0"/>
            </a:endParaRPr>
          </a:p>
        </p:txBody>
      </p:sp>
      <p:sp>
        <p:nvSpPr>
          <p:cNvPr id="21" name="CuadroTexto 9">
            <a:extLst>
              <a:ext uri="{FF2B5EF4-FFF2-40B4-BE49-F238E27FC236}">
                <a16:creationId xmlns:a16="http://schemas.microsoft.com/office/drawing/2014/main" id="{29C5B70D-B1A3-48D2-8358-3A8A16711781}"/>
              </a:ext>
            </a:extLst>
          </p:cNvPr>
          <p:cNvSpPr txBox="1"/>
          <p:nvPr/>
        </p:nvSpPr>
        <p:spPr>
          <a:xfrm>
            <a:off x="5919734" y="3491995"/>
            <a:ext cx="3150221" cy="584775"/>
          </a:xfrm>
          <a:prstGeom prst="rect">
            <a:avLst/>
          </a:prstGeom>
          <a:noFill/>
        </p:spPr>
        <p:txBody>
          <a:bodyPr wrap="none" rtlCol="0">
            <a:spAutoFit/>
          </a:bodyPr>
          <a:lstStyle/>
          <a:p>
            <a:r>
              <a:rPr lang="es-ES" sz="3200" dirty="0">
                <a:latin typeface="Century Gothic" panose="020B0502020202020204" pitchFamily="34" charset="0"/>
              </a:rPr>
              <a:t>el/la periodista</a:t>
            </a:r>
            <a:endParaRPr lang="es-GB" sz="3200" dirty="0">
              <a:latin typeface="Century Gothic" panose="020B0502020202020204" pitchFamily="34" charset="0"/>
            </a:endParaRPr>
          </a:p>
        </p:txBody>
      </p:sp>
      <p:sp>
        <p:nvSpPr>
          <p:cNvPr id="22" name="CuadroTexto 17">
            <a:extLst>
              <a:ext uri="{FF2B5EF4-FFF2-40B4-BE49-F238E27FC236}">
                <a16:creationId xmlns:a16="http://schemas.microsoft.com/office/drawing/2014/main" id="{7ED6429E-3735-4A74-B801-DC9B234C23AC}"/>
              </a:ext>
            </a:extLst>
          </p:cNvPr>
          <p:cNvSpPr txBox="1"/>
          <p:nvPr/>
        </p:nvSpPr>
        <p:spPr>
          <a:xfrm>
            <a:off x="5735332" y="1947702"/>
            <a:ext cx="1612942" cy="584775"/>
          </a:xfrm>
          <a:prstGeom prst="rect">
            <a:avLst/>
          </a:prstGeom>
          <a:noFill/>
        </p:spPr>
        <p:txBody>
          <a:bodyPr wrap="none" rtlCol="0">
            <a:spAutoFit/>
          </a:bodyPr>
          <a:lstStyle/>
          <a:p>
            <a:r>
              <a:rPr lang="es-ES" sz="3200" dirty="0">
                <a:latin typeface="Century Gothic" panose="020B0502020202020204" pitchFamily="34" charset="0"/>
              </a:rPr>
              <a:t>c_ _ _ _</a:t>
            </a:r>
            <a:endParaRPr lang="es-GB" sz="3200" dirty="0">
              <a:latin typeface="Century Gothic" panose="020B0502020202020204" pitchFamily="34" charset="0"/>
            </a:endParaRPr>
          </a:p>
        </p:txBody>
      </p:sp>
      <p:sp>
        <p:nvSpPr>
          <p:cNvPr id="23" name="CuadroTexto 17">
            <a:extLst>
              <a:ext uri="{FF2B5EF4-FFF2-40B4-BE49-F238E27FC236}">
                <a16:creationId xmlns:a16="http://schemas.microsoft.com/office/drawing/2014/main" id="{744DAAB9-B6DA-40C6-88A7-6C3FB8EA2AE7}"/>
              </a:ext>
            </a:extLst>
          </p:cNvPr>
          <p:cNvSpPr txBox="1"/>
          <p:nvPr/>
        </p:nvSpPr>
        <p:spPr>
          <a:xfrm>
            <a:off x="5741013" y="1954601"/>
            <a:ext cx="1229824" cy="584775"/>
          </a:xfrm>
          <a:prstGeom prst="rect">
            <a:avLst/>
          </a:prstGeom>
          <a:noFill/>
        </p:spPr>
        <p:txBody>
          <a:bodyPr wrap="none" rtlCol="0">
            <a:spAutoFit/>
          </a:bodyPr>
          <a:lstStyle/>
          <a:p>
            <a:r>
              <a:rPr lang="es-ES" sz="3200" dirty="0">
                <a:latin typeface="Century Gothic" panose="020B0502020202020204" pitchFamily="34" charset="0"/>
              </a:rPr>
              <a:t>creer</a:t>
            </a:r>
            <a:endParaRPr lang="es-GB" sz="3200" dirty="0">
              <a:latin typeface="Century Gothic" panose="020B0502020202020204" pitchFamily="34" charset="0"/>
            </a:endParaRPr>
          </a:p>
        </p:txBody>
      </p:sp>
      <p:sp>
        <p:nvSpPr>
          <p:cNvPr id="24" name="CuadroTexto 17">
            <a:extLst>
              <a:ext uri="{FF2B5EF4-FFF2-40B4-BE49-F238E27FC236}">
                <a16:creationId xmlns:a16="http://schemas.microsoft.com/office/drawing/2014/main" id="{51E227C7-519A-4B78-881E-01B201BD076A}"/>
              </a:ext>
            </a:extLst>
          </p:cNvPr>
          <p:cNvSpPr txBox="1"/>
          <p:nvPr/>
        </p:nvSpPr>
        <p:spPr>
          <a:xfrm>
            <a:off x="5909444" y="2706061"/>
            <a:ext cx="3797835" cy="584775"/>
          </a:xfrm>
          <a:prstGeom prst="rect">
            <a:avLst/>
          </a:prstGeom>
          <a:noFill/>
        </p:spPr>
        <p:txBody>
          <a:bodyPr wrap="none" rtlCol="0">
            <a:spAutoFit/>
          </a:bodyPr>
          <a:lstStyle/>
          <a:p>
            <a:r>
              <a:rPr lang="es-ES" sz="3200" dirty="0">
                <a:latin typeface="Century Gothic" panose="020B0502020202020204" pitchFamily="34" charset="0"/>
              </a:rPr>
              <a:t>la e_ _ _ _ _ _ _ _ _</a:t>
            </a:r>
            <a:endParaRPr lang="es-GB" sz="3200" dirty="0">
              <a:latin typeface="Century Gothic" panose="020B0502020202020204" pitchFamily="34" charset="0"/>
            </a:endParaRPr>
          </a:p>
        </p:txBody>
      </p:sp>
      <p:sp>
        <p:nvSpPr>
          <p:cNvPr id="25" name="CuadroTexto 17">
            <a:extLst>
              <a:ext uri="{FF2B5EF4-FFF2-40B4-BE49-F238E27FC236}">
                <a16:creationId xmlns:a16="http://schemas.microsoft.com/office/drawing/2014/main" id="{55D8FB72-CF60-44FE-B892-B4FD686F34EB}"/>
              </a:ext>
            </a:extLst>
          </p:cNvPr>
          <p:cNvSpPr txBox="1"/>
          <p:nvPr/>
        </p:nvSpPr>
        <p:spPr>
          <a:xfrm>
            <a:off x="5896637" y="2709320"/>
            <a:ext cx="2593980" cy="584775"/>
          </a:xfrm>
          <a:prstGeom prst="rect">
            <a:avLst/>
          </a:prstGeom>
          <a:noFill/>
        </p:spPr>
        <p:txBody>
          <a:bodyPr wrap="none" rtlCol="0">
            <a:spAutoFit/>
          </a:bodyPr>
          <a:lstStyle/>
          <a:p>
            <a:r>
              <a:rPr lang="es-ES" sz="3200" dirty="0">
                <a:latin typeface="Century Gothic" panose="020B0502020202020204" pitchFamily="34" charset="0"/>
              </a:rPr>
              <a:t>la entrevista</a:t>
            </a:r>
            <a:endParaRPr lang="es-GB" sz="3200" dirty="0">
              <a:latin typeface="Century Gothic" panose="020B0502020202020204" pitchFamily="34" charset="0"/>
            </a:endParaRPr>
          </a:p>
        </p:txBody>
      </p:sp>
      <p:sp>
        <p:nvSpPr>
          <p:cNvPr id="26" name="CuadroTexto 17">
            <a:extLst>
              <a:ext uri="{FF2B5EF4-FFF2-40B4-BE49-F238E27FC236}">
                <a16:creationId xmlns:a16="http://schemas.microsoft.com/office/drawing/2014/main" id="{119F1A62-CBF6-4F7F-B7E1-CF1AC3D4A77B}"/>
              </a:ext>
            </a:extLst>
          </p:cNvPr>
          <p:cNvSpPr txBox="1"/>
          <p:nvPr/>
        </p:nvSpPr>
        <p:spPr>
          <a:xfrm>
            <a:off x="294614" y="5072255"/>
            <a:ext cx="2212465" cy="584775"/>
          </a:xfrm>
          <a:prstGeom prst="rect">
            <a:avLst/>
          </a:prstGeom>
          <a:noFill/>
        </p:spPr>
        <p:txBody>
          <a:bodyPr wrap="none" rtlCol="0">
            <a:spAutoFit/>
          </a:bodyPr>
          <a:lstStyle/>
          <a:p>
            <a:r>
              <a:rPr lang="en-GB" sz="3200" dirty="0">
                <a:latin typeface="Century Gothic" panose="020B0502020202020204" pitchFamily="34" charset="0"/>
              </a:rPr>
              <a:t>v_ _ _ _ _ _</a:t>
            </a:r>
            <a:endParaRPr lang="es-GB" sz="3200" dirty="0">
              <a:latin typeface="Century Gothic" panose="020B0502020202020204" pitchFamily="34" charset="0"/>
            </a:endParaRPr>
          </a:p>
        </p:txBody>
      </p:sp>
      <p:sp>
        <p:nvSpPr>
          <p:cNvPr id="27" name="CuadroTexto 17">
            <a:extLst>
              <a:ext uri="{FF2B5EF4-FFF2-40B4-BE49-F238E27FC236}">
                <a16:creationId xmlns:a16="http://schemas.microsoft.com/office/drawing/2014/main" id="{FB2FEDB7-058A-4CC0-B883-35CAF9614166}"/>
              </a:ext>
            </a:extLst>
          </p:cNvPr>
          <p:cNvSpPr txBox="1"/>
          <p:nvPr/>
        </p:nvSpPr>
        <p:spPr>
          <a:xfrm>
            <a:off x="300737" y="5072255"/>
            <a:ext cx="1277914" cy="584775"/>
          </a:xfrm>
          <a:prstGeom prst="rect">
            <a:avLst/>
          </a:prstGeom>
          <a:noFill/>
        </p:spPr>
        <p:txBody>
          <a:bodyPr wrap="none" rtlCol="0">
            <a:spAutoFit/>
          </a:bodyPr>
          <a:lstStyle/>
          <a:p>
            <a:r>
              <a:rPr lang="es-ES" sz="3200" dirty="0">
                <a:latin typeface="Century Gothic" panose="020B0502020202020204" pitchFamily="34" charset="0"/>
              </a:rPr>
              <a:t>visitar</a:t>
            </a:r>
            <a:endParaRPr lang="es-GB" sz="3200" dirty="0">
              <a:latin typeface="Century Gothic" panose="020B0502020202020204" pitchFamily="34" charset="0"/>
            </a:endParaRPr>
          </a:p>
        </p:txBody>
      </p:sp>
      <p:sp>
        <p:nvSpPr>
          <p:cNvPr id="28" name="TextBox 27">
            <a:extLst>
              <a:ext uri="{FF2B5EF4-FFF2-40B4-BE49-F238E27FC236}">
                <a16:creationId xmlns:a16="http://schemas.microsoft.com/office/drawing/2014/main" id="{E994AC18-B22F-4386-8878-542C65DAB1CE}"/>
              </a:ext>
            </a:extLst>
          </p:cNvPr>
          <p:cNvSpPr txBox="1"/>
          <p:nvPr/>
        </p:nvSpPr>
        <p:spPr>
          <a:xfrm>
            <a:off x="-23174" y="1250011"/>
            <a:ext cx="471952" cy="461665"/>
          </a:xfrm>
          <a:prstGeom prst="rect">
            <a:avLst/>
          </a:prstGeom>
          <a:noFill/>
        </p:spPr>
        <p:txBody>
          <a:bodyPr wrap="square" rtlCol="0">
            <a:spAutoFit/>
          </a:bodyPr>
          <a:lstStyle/>
          <a:p>
            <a:r>
              <a:rPr lang="en-GB" sz="2400" b="1" dirty="0">
                <a:latin typeface="Century Gothic" panose="020B0502020202020204" pitchFamily="34" charset="0"/>
              </a:rPr>
              <a:t>1.</a:t>
            </a:r>
          </a:p>
        </p:txBody>
      </p:sp>
      <p:sp>
        <p:nvSpPr>
          <p:cNvPr id="29" name="TextBox 28">
            <a:extLst>
              <a:ext uri="{FF2B5EF4-FFF2-40B4-BE49-F238E27FC236}">
                <a16:creationId xmlns:a16="http://schemas.microsoft.com/office/drawing/2014/main" id="{E18D8CF7-C0DF-4D00-8353-02712E04EE5C}"/>
              </a:ext>
            </a:extLst>
          </p:cNvPr>
          <p:cNvSpPr txBox="1"/>
          <p:nvPr/>
        </p:nvSpPr>
        <p:spPr>
          <a:xfrm>
            <a:off x="2189" y="1987365"/>
            <a:ext cx="471952" cy="461665"/>
          </a:xfrm>
          <a:prstGeom prst="rect">
            <a:avLst/>
          </a:prstGeom>
          <a:noFill/>
        </p:spPr>
        <p:txBody>
          <a:bodyPr wrap="square" rtlCol="0">
            <a:spAutoFit/>
          </a:bodyPr>
          <a:lstStyle/>
          <a:p>
            <a:r>
              <a:rPr lang="en-GB" sz="2400" b="1" dirty="0">
                <a:latin typeface="Century Gothic" panose="020B0502020202020204" pitchFamily="34" charset="0"/>
              </a:rPr>
              <a:t>2.</a:t>
            </a:r>
          </a:p>
        </p:txBody>
      </p:sp>
      <p:sp>
        <p:nvSpPr>
          <p:cNvPr id="30" name="TextBox 29">
            <a:extLst>
              <a:ext uri="{FF2B5EF4-FFF2-40B4-BE49-F238E27FC236}">
                <a16:creationId xmlns:a16="http://schemas.microsoft.com/office/drawing/2014/main" id="{A1F6C8D8-E3A9-4603-9A1E-8BD6C4FC08F1}"/>
              </a:ext>
            </a:extLst>
          </p:cNvPr>
          <p:cNvSpPr txBox="1"/>
          <p:nvPr/>
        </p:nvSpPr>
        <p:spPr>
          <a:xfrm>
            <a:off x="2189" y="2763222"/>
            <a:ext cx="471952" cy="461665"/>
          </a:xfrm>
          <a:prstGeom prst="rect">
            <a:avLst/>
          </a:prstGeom>
          <a:noFill/>
        </p:spPr>
        <p:txBody>
          <a:bodyPr wrap="square" rtlCol="0">
            <a:spAutoFit/>
          </a:bodyPr>
          <a:lstStyle/>
          <a:p>
            <a:r>
              <a:rPr lang="en-GB" sz="2400" b="1" dirty="0">
                <a:latin typeface="Century Gothic" panose="020B0502020202020204" pitchFamily="34" charset="0"/>
              </a:rPr>
              <a:t>3.</a:t>
            </a:r>
          </a:p>
        </p:txBody>
      </p:sp>
      <p:sp>
        <p:nvSpPr>
          <p:cNvPr id="31" name="CuadroTexto 10">
            <a:extLst>
              <a:ext uri="{FF2B5EF4-FFF2-40B4-BE49-F238E27FC236}">
                <a16:creationId xmlns:a16="http://schemas.microsoft.com/office/drawing/2014/main" id="{15E41233-4C71-44A2-9C9C-7FC369F40B36}"/>
              </a:ext>
            </a:extLst>
          </p:cNvPr>
          <p:cNvSpPr txBox="1"/>
          <p:nvPr/>
        </p:nvSpPr>
        <p:spPr>
          <a:xfrm>
            <a:off x="349945" y="1881964"/>
            <a:ext cx="1282723" cy="584775"/>
          </a:xfrm>
          <a:prstGeom prst="rect">
            <a:avLst/>
          </a:prstGeom>
          <a:noFill/>
        </p:spPr>
        <p:txBody>
          <a:bodyPr wrap="none" rtlCol="0">
            <a:spAutoFit/>
          </a:bodyPr>
          <a:lstStyle/>
          <a:p>
            <a:r>
              <a:rPr lang="es-ES" sz="3200" dirty="0">
                <a:latin typeface="Century Gothic" panose="020B0502020202020204" pitchFamily="34" charset="0"/>
              </a:rPr>
              <a:t>sobre</a:t>
            </a:r>
            <a:endParaRPr lang="es-GB" sz="3200" dirty="0">
              <a:latin typeface="Century Gothic" panose="020B0502020202020204" pitchFamily="34" charset="0"/>
            </a:endParaRPr>
          </a:p>
        </p:txBody>
      </p:sp>
      <p:sp>
        <p:nvSpPr>
          <p:cNvPr id="32" name="CuadroTexto 16">
            <a:extLst>
              <a:ext uri="{FF2B5EF4-FFF2-40B4-BE49-F238E27FC236}">
                <a16:creationId xmlns:a16="http://schemas.microsoft.com/office/drawing/2014/main" id="{182B2A25-B9FC-4FD9-BB75-02AF1BB9D311}"/>
              </a:ext>
            </a:extLst>
          </p:cNvPr>
          <p:cNvSpPr txBox="1"/>
          <p:nvPr/>
        </p:nvSpPr>
        <p:spPr>
          <a:xfrm>
            <a:off x="372794" y="2712883"/>
            <a:ext cx="1654620" cy="584775"/>
          </a:xfrm>
          <a:prstGeom prst="rect">
            <a:avLst/>
          </a:prstGeom>
          <a:noFill/>
        </p:spPr>
        <p:txBody>
          <a:bodyPr wrap="none" rtlCol="0">
            <a:spAutoFit/>
          </a:bodyPr>
          <a:lstStyle/>
          <a:p>
            <a:r>
              <a:rPr lang="es-ES" sz="3200" dirty="0">
                <a:latin typeface="Century Gothic" panose="020B0502020202020204" pitchFamily="34" charset="0"/>
              </a:rPr>
              <a:t>porque</a:t>
            </a:r>
            <a:endParaRPr lang="es-GB" sz="3200" dirty="0">
              <a:latin typeface="Century Gothic" panose="020B0502020202020204" pitchFamily="34" charset="0"/>
            </a:endParaRPr>
          </a:p>
        </p:txBody>
      </p:sp>
      <p:sp>
        <p:nvSpPr>
          <p:cNvPr id="33" name="TextBox 32">
            <a:extLst>
              <a:ext uri="{FF2B5EF4-FFF2-40B4-BE49-F238E27FC236}">
                <a16:creationId xmlns:a16="http://schemas.microsoft.com/office/drawing/2014/main" id="{7CE6C37F-43BF-4A9B-8ECC-B72FA90DED70}"/>
              </a:ext>
            </a:extLst>
          </p:cNvPr>
          <p:cNvSpPr txBox="1"/>
          <p:nvPr/>
        </p:nvSpPr>
        <p:spPr>
          <a:xfrm>
            <a:off x="7472" y="3627122"/>
            <a:ext cx="471952" cy="461665"/>
          </a:xfrm>
          <a:prstGeom prst="rect">
            <a:avLst/>
          </a:prstGeom>
          <a:noFill/>
        </p:spPr>
        <p:txBody>
          <a:bodyPr wrap="square" rtlCol="0">
            <a:spAutoFit/>
          </a:bodyPr>
          <a:lstStyle/>
          <a:p>
            <a:r>
              <a:rPr lang="en-GB" sz="2400" b="1" dirty="0">
                <a:latin typeface="Century Gothic" panose="020B0502020202020204" pitchFamily="34" charset="0"/>
              </a:rPr>
              <a:t>4.</a:t>
            </a:r>
          </a:p>
        </p:txBody>
      </p:sp>
      <p:sp>
        <p:nvSpPr>
          <p:cNvPr id="34" name="TextBox 33">
            <a:extLst>
              <a:ext uri="{FF2B5EF4-FFF2-40B4-BE49-F238E27FC236}">
                <a16:creationId xmlns:a16="http://schemas.microsoft.com/office/drawing/2014/main" id="{64208E4E-B746-43DA-B36A-23D9A36232DA}"/>
              </a:ext>
            </a:extLst>
          </p:cNvPr>
          <p:cNvSpPr txBox="1"/>
          <p:nvPr/>
        </p:nvSpPr>
        <p:spPr>
          <a:xfrm>
            <a:off x="-10166" y="4417168"/>
            <a:ext cx="471952" cy="461665"/>
          </a:xfrm>
          <a:prstGeom prst="rect">
            <a:avLst/>
          </a:prstGeom>
          <a:noFill/>
        </p:spPr>
        <p:txBody>
          <a:bodyPr wrap="square" rtlCol="0">
            <a:spAutoFit/>
          </a:bodyPr>
          <a:lstStyle/>
          <a:p>
            <a:r>
              <a:rPr lang="en-GB" sz="2400" b="1" dirty="0">
                <a:latin typeface="Century Gothic" panose="020B0502020202020204" pitchFamily="34" charset="0"/>
              </a:rPr>
              <a:t>5.</a:t>
            </a:r>
          </a:p>
        </p:txBody>
      </p:sp>
      <p:sp>
        <p:nvSpPr>
          <p:cNvPr id="35" name="CuadroTexto 15">
            <a:extLst>
              <a:ext uri="{FF2B5EF4-FFF2-40B4-BE49-F238E27FC236}">
                <a16:creationId xmlns:a16="http://schemas.microsoft.com/office/drawing/2014/main" id="{DE550430-4E8E-4BB3-83D6-2CA7B6CF925F}"/>
              </a:ext>
            </a:extLst>
          </p:cNvPr>
          <p:cNvSpPr txBox="1"/>
          <p:nvPr/>
        </p:nvSpPr>
        <p:spPr>
          <a:xfrm>
            <a:off x="299208" y="4373105"/>
            <a:ext cx="2645276" cy="584775"/>
          </a:xfrm>
          <a:prstGeom prst="rect">
            <a:avLst/>
          </a:prstGeom>
          <a:noFill/>
        </p:spPr>
        <p:txBody>
          <a:bodyPr wrap="none" rtlCol="0">
            <a:spAutoFit/>
          </a:bodyPr>
          <a:lstStyle/>
          <a:p>
            <a:r>
              <a:rPr lang="es-ES" sz="3200" dirty="0">
                <a:latin typeface="Century Gothic" panose="020B0502020202020204" pitchFamily="34" charset="0"/>
              </a:rPr>
              <a:t>el extranjero</a:t>
            </a:r>
            <a:endParaRPr lang="es-GB" sz="3200" dirty="0">
              <a:latin typeface="Century Gothic" panose="020B0502020202020204" pitchFamily="34" charset="0"/>
            </a:endParaRPr>
          </a:p>
        </p:txBody>
      </p:sp>
      <p:sp>
        <p:nvSpPr>
          <p:cNvPr id="36" name="TextBox 35">
            <a:extLst>
              <a:ext uri="{FF2B5EF4-FFF2-40B4-BE49-F238E27FC236}">
                <a16:creationId xmlns:a16="http://schemas.microsoft.com/office/drawing/2014/main" id="{67A8773D-BABF-4EDD-99CF-5C7AF5E7AEC1}"/>
              </a:ext>
            </a:extLst>
          </p:cNvPr>
          <p:cNvSpPr txBox="1"/>
          <p:nvPr/>
        </p:nvSpPr>
        <p:spPr>
          <a:xfrm>
            <a:off x="8681" y="5195365"/>
            <a:ext cx="471952" cy="461665"/>
          </a:xfrm>
          <a:prstGeom prst="rect">
            <a:avLst/>
          </a:prstGeom>
          <a:noFill/>
        </p:spPr>
        <p:txBody>
          <a:bodyPr wrap="square" rtlCol="0">
            <a:spAutoFit/>
          </a:bodyPr>
          <a:lstStyle/>
          <a:p>
            <a:r>
              <a:rPr lang="en-GB" sz="2400" b="1" dirty="0">
                <a:latin typeface="Century Gothic" panose="020B0502020202020204" pitchFamily="34" charset="0"/>
              </a:rPr>
              <a:t>6.</a:t>
            </a:r>
          </a:p>
        </p:txBody>
      </p:sp>
      <p:sp>
        <p:nvSpPr>
          <p:cNvPr id="37" name="TextBox 36">
            <a:extLst>
              <a:ext uri="{FF2B5EF4-FFF2-40B4-BE49-F238E27FC236}">
                <a16:creationId xmlns:a16="http://schemas.microsoft.com/office/drawing/2014/main" id="{D09E7988-6754-4910-ABD9-277E5C811427}"/>
              </a:ext>
            </a:extLst>
          </p:cNvPr>
          <p:cNvSpPr txBox="1"/>
          <p:nvPr/>
        </p:nvSpPr>
        <p:spPr>
          <a:xfrm>
            <a:off x="7472" y="5904643"/>
            <a:ext cx="471952" cy="461665"/>
          </a:xfrm>
          <a:prstGeom prst="rect">
            <a:avLst/>
          </a:prstGeom>
          <a:noFill/>
        </p:spPr>
        <p:txBody>
          <a:bodyPr wrap="square" rtlCol="0">
            <a:spAutoFit/>
          </a:bodyPr>
          <a:lstStyle/>
          <a:p>
            <a:r>
              <a:rPr lang="en-GB" sz="2400" b="1" dirty="0">
                <a:latin typeface="Century Gothic" panose="020B0502020202020204" pitchFamily="34" charset="0"/>
              </a:rPr>
              <a:t>7.</a:t>
            </a:r>
          </a:p>
        </p:txBody>
      </p:sp>
      <p:sp>
        <p:nvSpPr>
          <p:cNvPr id="38" name="TextBox 37">
            <a:extLst>
              <a:ext uri="{FF2B5EF4-FFF2-40B4-BE49-F238E27FC236}">
                <a16:creationId xmlns:a16="http://schemas.microsoft.com/office/drawing/2014/main" id="{FEAC3A76-6A58-40F1-967E-D26A0FAC3302}"/>
              </a:ext>
            </a:extLst>
          </p:cNvPr>
          <p:cNvSpPr txBox="1"/>
          <p:nvPr/>
        </p:nvSpPr>
        <p:spPr>
          <a:xfrm>
            <a:off x="5328896" y="1225091"/>
            <a:ext cx="471952" cy="461665"/>
          </a:xfrm>
          <a:prstGeom prst="rect">
            <a:avLst/>
          </a:prstGeom>
          <a:noFill/>
        </p:spPr>
        <p:txBody>
          <a:bodyPr wrap="square" rtlCol="0">
            <a:spAutoFit/>
          </a:bodyPr>
          <a:lstStyle/>
          <a:p>
            <a:r>
              <a:rPr lang="en-GB" sz="2400" b="1" dirty="0">
                <a:latin typeface="Century Gothic" panose="020B0502020202020204" pitchFamily="34" charset="0"/>
              </a:rPr>
              <a:t>8.</a:t>
            </a:r>
          </a:p>
        </p:txBody>
      </p:sp>
      <p:sp>
        <p:nvSpPr>
          <p:cNvPr id="39" name="CuadroTexto 17">
            <a:extLst>
              <a:ext uri="{FF2B5EF4-FFF2-40B4-BE49-F238E27FC236}">
                <a16:creationId xmlns:a16="http://schemas.microsoft.com/office/drawing/2014/main" id="{815B09C6-7928-4EFA-8B51-5F03792107E4}"/>
              </a:ext>
            </a:extLst>
          </p:cNvPr>
          <p:cNvSpPr txBox="1"/>
          <p:nvPr/>
        </p:nvSpPr>
        <p:spPr>
          <a:xfrm>
            <a:off x="5735332" y="1146189"/>
            <a:ext cx="2903359" cy="584775"/>
          </a:xfrm>
          <a:prstGeom prst="rect">
            <a:avLst/>
          </a:prstGeom>
          <a:noFill/>
        </p:spPr>
        <p:txBody>
          <a:bodyPr wrap="none" rtlCol="0">
            <a:spAutoFit/>
          </a:bodyPr>
          <a:lstStyle/>
          <a:p>
            <a:r>
              <a:rPr lang="es-ES" sz="3200" dirty="0">
                <a:latin typeface="Century Gothic" panose="020B0502020202020204" pitchFamily="34" charset="0"/>
              </a:rPr>
              <a:t>d_ _ _ _ _ _ _ _</a:t>
            </a:r>
            <a:endParaRPr lang="es-GB" sz="3200" dirty="0">
              <a:latin typeface="Century Gothic" panose="020B0502020202020204" pitchFamily="34" charset="0"/>
            </a:endParaRPr>
          </a:p>
        </p:txBody>
      </p:sp>
      <p:sp>
        <p:nvSpPr>
          <p:cNvPr id="40" name="CuadroTexto 17">
            <a:extLst>
              <a:ext uri="{FF2B5EF4-FFF2-40B4-BE49-F238E27FC236}">
                <a16:creationId xmlns:a16="http://schemas.microsoft.com/office/drawing/2014/main" id="{03D68E5F-17E1-45A9-9E09-21EC1CE90F50}"/>
              </a:ext>
            </a:extLst>
          </p:cNvPr>
          <p:cNvSpPr txBox="1"/>
          <p:nvPr/>
        </p:nvSpPr>
        <p:spPr>
          <a:xfrm>
            <a:off x="5742742" y="1146128"/>
            <a:ext cx="2015295" cy="584775"/>
          </a:xfrm>
          <a:prstGeom prst="rect">
            <a:avLst/>
          </a:prstGeom>
          <a:noFill/>
        </p:spPr>
        <p:txBody>
          <a:bodyPr wrap="none" rtlCol="0">
            <a:spAutoFit/>
          </a:bodyPr>
          <a:lstStyle/>
          <a:p>
            <a:r>
              <a:rPr lang="es-ES" sz="3200" dirty="0">
                <a:latin typeface="Century Gothic" panose="020B0502020202020204" pitchFamily="34" charset="0"/>
              </a:rPr>
              <a:t>descubrir</a:t>
            </a:r>
            <a:endParaRPr lang="es-GB" sz="3200" dirty="0">
              <a:latin typeface="Century Gothic" panose="020B0502020202020204" pitchFamily="34" charset="0"/>
            </a:endParaRPr>
          </a:p>
        </p:txBody>
      </p:sp>
      <p:sp>
        <p:nvSpPr>
          <p:cNvPr id="41" name="TextBox 40">
            <a:extLst>
              <a:ext uri="{FF2B5EF4-FFF2-40B4-BE49-F238E27FC236}">
                <a16:creationId xmlns:a16="http://schemas.microsoft.com/office/drawing/2014/main" id="{F065F136-742A-4EBB-89D4-506B0EC2DE46}"/>
              </a:ext>
            </a:extLst>
          </p:cNvPr>
          <p:cNvSpPr txBox="1"/>
          <p:nvPr/>
        </p:nvSpPr>
        <p:spPr>
          <a:xfrm>
            <a:off x="5325705" y="2022335"/>
            <a:ext cx="471952" cy="461665"/>
          </a:xfrm>
          <a:prstGeom prst="rect">
            <a:avLst/>
          </a:prstGeom>
          <a:noFill/>
        </p:spPr>
        <p:txBody>
          <a:bodyPr wrap="square" rtlCol="0">
            <a:spAutoFit/>
          </a:bodyPr>
          <a:lstStyle/>
          <a:p>
            <a:r>
              <a:rPr lang="en-GB" sz="2400" b="1" dirty="0">
                <a:latin typeface="Century Gothic" panose="020B0502020202020204" pitchFamily="34" charset="0"/>
              </a:rPr>
              <a:t>9.</a:t>
            </a:r>
          </a:p>
        </p:txBody>
      </p:sp>
      <p:sp>
        <p:nvSpPr>
          <p:cNvPr id="42" name="TextBox 41">
            <a:extLst>
              <a:ext uri="{FF2B5EF4-FFF2-40B4-BE49-F238E27FC236}">
                <a16:creationId xmlns:a16="http://schemas.microsoft.com/office/drawing/2014/main" id="{B259510E-3E74-47AC-B535-9FDD226E633C}"/>
              </a:ext>
            </a:extLst>
          </p:cNvPr>
          <p:cNvSpPr txBox="1"/>
          <p:nvPr/>
        </p:nvSpPr>
        <p:spPr>
          <a:xfrm>
            <a:off x="5330230" y="2829800"/>
            <a:ext cx="934854" cy="461665"/>
          </a:xfrm>
          <a:prstGeom prst="rect">
            <a:avLst/>
          </a:prstGeom>
          <a:noFill/>
        </p:spPr>
        <p:txBody>
          <a:bodyPr wrap="square" rtlCol="0">
            <a:spAutoFit/>
          </a:bodyPr>
          <a:lstStyle/>
          <a:p>
            <a:r>
              <a:rPr lang="en-GB" sz="2400" b="1" dirty="0">
                <a:latin typeface="Century Gothic" panose="020B0502020202020204" pitchFamily="34" charset="0"/>
              </a:rPr>
              <a:t>10.</a:t>
            </a:r>
          </a:p>
        </p:txBody>
      </p:sp>
      <p:sp>
        <p:nvSpPr>
          <p:cNvPr id="43" name="TextBox 42">
            <a:extLst>
              <a:ext uri="{FF2B5EF4-FFF2-40B4-BE49-F238E27FC236}">
                <a16:creationId xmlns:a16="http://schemas.microsoft.com/office/drawing/2014/main" id="{B8855609-C989-4165-AEF9-3C1FC92E02F9}"/>
              </a:ext>
            </a:extLst>
          </p:cNvPr>
          <p:cNvSpPr txBox="1"/>
          <p:nvPr/>
        </p:nvSpPr>
        <p:spPr>
          <a:xfrm>
            <a:off x="5328785" y="3579619"/>
            <a:ext cx="779345" cy="461665"/>
          </a:xfrm>
          <a:prstGeom prst="rect">
            <a:avLst/>
          </a:prstGeom>
          <a:noFill/>
        </p:spPr>
        <p:txBody>
          <a:bodyPr wrap="square" rtlCol="0">
            <a:spAutoFit/>
          </a:bodyPr>
          <a:lstStyle/>
          <a:p>
            <a:r>
              <a:rPr lang="en-GB" sz="2400" b="1" dirty="0">
                <a:latin typeface="Century Gothic" panose="020B0502020202020204" pitchFamily="34" charset="0"/>
              </a:rPr>
              <a:t>11.</a:t>
            </a:r>
          </a:p>
        </p:txBody>
      </p:sp>
      <p:sp>
        <p:nvSpPr>
          <p:cNvPr id="44" name="TextBox 43">
            <a:extLst>
              <a:ext uri="{FF2B5EF4-FFF2-40B4-BE49-F238E27FC236}">
                <a16:creationId xmlns:a16="http://schemas.microsoft.com/office/drawing/2014/main" id="{E26B9AE0-1084-48E5-8387-4C497BFDA078}"/>
              </a:ext>
            </a:extLst>
          </p:cNvPr>
          <p:cNvSpPr txBox="1"/>
          <p:nvPr/>
        </p:nvSpPr>
        <p:spPr>
          <a:xfrm>
            <a:off x="5334572" y="4356871"/>
            <a:ext cx="779345" cy="461665"/>
          </a:xfrm>
          <a:prstGeom prst="rect">
            <a:avLst/>
          </a:prstGeom>
          <a:noFill/>
        </p:spPr>
        <p:txBody>
          <a:bodyPr wrap="square" rtlCol="0">
            <a:spAutoFit/>
          </a:bodyPr>
          <a:lstStyle/>
          <a:p>
            <a:r>
              <a:rPr lang="en-GB" sz="2400" b="1" dirty="0">
                <a:latin typeface="Century Gothic" panose="020B0502020202020204" pitchFamily="34" charset="0"/>
              </a:rPr>
              <a:t>12.</a:t>
            </a:r>
          </a:p>
        </p:txBody>
      </p:sp>
      <p:sp>
        <p:nvSpPr>
          <p:cNvPr id="45" name="TextBox 44">
            <a:extLst>
              <a:ext uri="{FF2B5EF4-FFF2-40B4-BE49-F238E27FC236}">
                <a16:creationId xmlns:a16="http://schemas.microsoft.com/office/drawing/2014/main" id="{4B70A3F9-840C-4CB3-B8D2-2931357C641F}"/>
              </a:ext>
            </a:extLst>
          </p:cNvPr>
          <p:cNvSpPr txBox="1"/>
          <p:nvPr/>
        </p:nvSpPr>
        <p:spPr>
          <a:xfrm>
            <a:off x="5320521" y="5117622"/>
            <a:ext cx="779345" cy="461665"/>
          </a:xfrm>
          <a:prstGeom prst="rect">
            <a:avLst/>
          </a:prstGeom>
          <a:noFill/>
        </p:spPr>
        <p:txBody>
          <a:bodyPr wrap="square" rtlCol="0">
            <a:spAutoFit/>
          </a:bodyPr>
          <a:lstStyle/>
          <a:p>
            <a:r>
              <a:rPr lang="en-GB" sz="2400" b="1" dirty="0">
                <a:latin typeface="Century Gothic" panose="020B0502020202020204" pitchFamily="34" charset="0"/>
              </a:rPr>
              <a:t>13.</a:t>
            </a:r>
          </a:p>
        </p:txBody>
      </p:sp>
      <p:sp>
        <p:nvSpPr>
          <p:cNvPr id="46" name="TextBox 45">
            <a:extLst>
              <a:ext uri="{FF2B5EF4-FFF2-40B4-BE49-F238E27FC236}">
                <a16:creationId xmlns:a16="http://schemas.microsoft.com/office/drawing/2014/main" id="{FBA228F6-23C1-4474-BBB9-BEE8F7DB7BAB}"/>
              </a:ext>
            </a:extLst>
          </p:cNvPr>
          <p:cNvSpPr txBox="1"/>
          <p:nvPr/>
        </p:nvSpPr>
        <p:spPr>
          <a:xfrm>
            <a:off x="5319691" y="5838321"/>
            <a:ext cx="779345" cy="461665"/>
          </a:xfrm>
          <a:prstGeom prst="rect">
            <a:avLst/>
          </a:prstGeom>
          <a:noFill/>
        </p:spPr>
        <p:txBody>
          <a:bodyPr wrap="square" rtlCol="0">
            <a:spAutoFit/>
          </a:bodyPr>
          <a:lstStyle/>
          <a:p>
            <a:r>
              <a:rPr lang="en-GB" sz="2400" b="1" dirty="0">
                <a:latin typeface="Century Gothic" panose="020B0502020202020204" pitchFamily="34" charset="0"/>
              </a:rPr>
              <a:t>14.</a:t>
            </a:r>
          </a:p>
        </p:txBody>
      </p:sp>
      <p:sp>
        <p:nvSpPr>
          <p:cNvPr id="47" name="CuadroTexto 18">
            <a:extLst>
              <a:ext uri="{FF2B5EF4-FFF2-40B4-BE49-F238E27FC236}">
                <a16:creationId xmlns:a16="http://schemas.microsoft.com/office/drawing/2014/main" id="{56253072-1354-4654-92D6-16C4E28CA9BF}"/>
              </a:ext>
            </a:extLst>
          </p:cNvPr>
          <p:cNvSpPr txBox="1"/>
          <p:nvPr/>
        </p:nvSpPr>
        <p:spPr>
          <a:xfrm>
            <a:off x="5918452" y="5781533"/>
            <a:ext cx="2818400" cy="584775"/>
          </a:xfrm>
          <a:prstGeom prst="rect">
            <a:avLst/>
          </a:prstGeom>
          <a:noFill/>
        </p:spPr>
        <p:txBody>
          <a:bodyPr wrap="none" rtlCol="0">
            <a:spAutoFit/>
          </a:bodyPr>
          <a:lstStyle/>
          <a:p>
            <a:r>
              <a:rPr lang="es-ES" sz="3200" dirty="0">
                <a:latin typeface="Century Gothic" panose="020B0502020202020204" pitchFamily="34" charset="0"/>
              </a:rPr>
              <a:t>la n_ _ _ _ _ _</a:t>
            </a:r>
            <a:endParaRPr lang="es-GB" sz="3200" dirty="0">
              <a:latin typeface="Century Gothic" panose="020B0502020202020204" pitchFamily="34" charset="0"/>
            </a:endParaRPr>
          </a:p>
        </p:txBody>
      </p:sp>
      <p:sp>
        <p:nvSpPr>
          <p:cNvPr id="48" name="CuadroTexto 18">
            <a:extLst>
              <a:ext uri="{FF2B5EF4-FFF2-40B4-BE49-F238E27FC236}">
                <a16:creationId xmlns:a16="http://schemas.microsoft.com/office/drawing/2014/main" id="{15634DE9-18A7-46BC-BB5B-5024F68EA3DC}"/>
              </a:ext>
            </a:extLst>
          </p:cNvPr>
          <p:cNvSpPr txBox="1"/>
          <p:nvPr/>
        </p:nvSpPr>
        <p:spPr>
          <a:xfrm>
            <a:off x="5920541" y="5792154"/>
            <a:ext cx="2029723" cy="584775"/>
          </a:xfrm>
          <a:prstGeom prst="rect">
            <a:avLst/>
          </a:prstGeom>
          <a:noFill/>
        </p:spPr>
        <p:txBody>
          <a:bodyPr wrap="none" rtlCol="0">
            <a:spAutoFit/>
          </a:bodyPr>
          <a:lstStyle/>
          <a:p>
            <a:r>
              <a:rPr lang="en-GB" sz="3200" dirty="0">
                <a:latin typeface="Century Gothic" panose="020B0502020202020204" pitchFamily="34" charset="0"/>
              </a:rPr>
              <a:t>la </a:t>
            </a:r>
            <a:r>
              <a:rPr lang="en-GB" sz="3200" dirty="0" err="1">
                <a:latin typeface="Century Gothic" panose="020B0502020202020204" pitchFamily="34" charset="0"/>
              </a:rPr>
              <a:t>noticia</a:t>
            </a:r>
            <a:endParaRPr lang="es-GB" sz="3200" dirty="0">
              <a:latin typeface="Century Gothic" panose="020B0502020202020204" pitchFamily="34" charset="0"/>
            </a:endParaRPr>
          </a:p>
        </p:txBody>
      </p:sp>
      <p:sp>
        <p:nvSpPr>
          <p:cNvPr id="49" name="CuadroTexto 29">
            <a:extLst>
              <a:ext uri="{FF2B5EF4-FFF2-40B4-BE49-F238E27FC236}">
                <a16:creationId xmlns:a16="http://schemas.microsoft.com/office/drawing/2014/main" id="{242A007C-AF99-456C-8E8D-9507A7E90EBE}"/>
              </a:ext>
            </a:extLst>
          </p:cNvPr>
          <p:cNvSpPr txBox="1"/>
          <p:nvPr/>
        </p:nvSpPr>
        <p:spPr>
          <a:xfrm>
            <a:off x="3788046" y="3600786"/>
            <a:ext cx="1140056" cy="430887"/>
          </a:xfrm>
          <a:prstGeom prst="rect">
            <a:avLst/>
          </a:prstGeom>
          <a:noFill/>
        </p:spPr>
        <p:txBody>
          <a:bodyPr wrap="none" rtlCol="0">
            <a:spAutoFit/>
          </a:bodyPr>
          <a:lstStyle/>
          <a:p>
            <a:r>
              <a:rPr lang="es-GB" sz="2200" dirty="0"/>
              <a:t>[</a:t>
            </a:r>
            <a:r>
              <a:rPr lang="en-GB" sz="2200" dirty="0">
                <a:highlight>
                  <a:srgbClr val="E3EAFD"/>
                </a:highlight>
              </a:rPr>
              <a:t>page</a:t>
            </a:r>
            <a:r>
              <a:rPr lang="es-GB" sz="2200" dirty="0"/>
              <a:t>]</a:t>
            </a:r>
          </a:p>
        </p:txBody>
      </p:sp>
      <p:grpSp>
        <p:nvGrpSpPr>
          <p:cNvPr id="50" name="Group 24">
            <a:extLst>
              <a:ext uri="{FF2B5EF4-FFF2-40B4-BE49-F238E27FC236}">
                <a16:creationId xmlns:a16="http://schemas.microsoft.com/office/drawing/2014/main" id="{26842484-7E92-43C6-BE04-BE6084D95D35}"/>
              </a:ext>
            </a:extLst>
          </p:cNvPr>
          <p:cNvGrpSpPr/>
          <p:nvPr/>
        </p:nvGrpSpPr>
        <p:grpSpPr>
          <a:xfrm>
            <a:off x="2579910" y="2328390"/>
            <a:ext cx="1577462" cy="1431696"/>
            <a:chOff x="680463" y="2933724"/>
            <a:chExt cx="1384440" cy="1254359"/>
          </a:xfrm>
        </p:grpSpPr>
        <p:pic>
          <p:nvPicPr>
            <p:cNvPr id="51" name="Picture 22">
              <a:extLst>
                <a:ext uri="{FF2B5EF4-FFF2-40B4-BE49-F238E27FC236}">
                  <a16:creationId xmlns:a16="http://schemas.microsoft.com/office/drawing/2014/main" id="{49C51727-2E80-4031-940A-A9D1DB0E0D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13498">
              <a:off x="680463" y="2933724"/>
              <a:ext cx="1384440" cy="1254359"/>
            </a:xfrm>
            <a:prstGeom prst="rect">
              <a:avLst/>
            </a:prstGeom>
          </p:spPr>
        </p:pic>
        <p:sp>
          <p:nvSpPr>
            <p:cNvPr id="52" name="TextBox 23">
              <a:extLst>
                <a:ext uri="{FF2B5EF4-FFF2-40B4-BE49-F238E27FC236}">
                  <a16:creationId xmlns:a16="http://schemas.microsoft.com/office/drawing/2014/main" id="{1B2D45B9-3355-4BCC-B00A-73ACC9D2BF03}"/>
                </a:ext>
              </a:extLst>
            </p:cNvPr>
            <p:cNvSpPr txBox="1"/>
            <p:nvPr/>
          </p:nvSpPr>
          <p:spPr>
            <a:xfrm rot="21021039">
              <a:off x="766365" y="3372145"/>
              <a:ext cx="1245767" cy="3775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F0302020204030204"/>
                  <a:ea typeface="+mn-ea"/>
                  <a:cs typeface="+mn-cs"/>
                </a:rPr>
                <a:t>because</a:t>
              </a:r>
            </a:p>
          </p:txBody>
        </p:sp>
      </p:grpSp>
      <p:pic>
        <p:nvPicPr>
          <p:cNvPr id="53" name="Imagen 5">
            <a:extLst>
              <a:ext uri="{FF2B5EF4-FFF2-40B4-BE49-F238E27FC236}">
                <a16:creationId xmlns:a16="http://schemas.microsoft.com/office/drawing/2014/main" id="{C4AFA474-03BC-4258-8717-264D57415AC7}"/>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9686" b="89686" l="6667" r="94643">
                        <a14:foregroundMark x1="92738" y1="84403" x2="85714" y2="32704"/>
                        <a14:foregroundMark x1="85714" y1="32704" x2="79286" y2="29686"/>
                        <a14:foregroundMark x1="79286" y1="29686" x2="46548" y2="35220"/>
                        <a14:foregroundMark x1="46548" y1="35220" x2="37976" y2="33836"/>
                        <a14:foregroundMark x1="37976" y1="33836" x2="24762" y2="27044"/>
                        <a14:foregroundMark x1="24762" y1="27044" x2="17976" y2="26415"/>
                        <a14:foregroundMark x1="17976" y1="26415" x2="9881" y2="30943"/>
                        <a14:foregroundMark x1="9881" y1="30943" x2="11429" y2="43145"/>
                        <a14:foregroundMark x1="11429" y1="43145" x2="12738" y2="45031"/>
                        <a14:foregroundMark x1="46905" y1="31321" x2="8690" y2="20629"/>
                        <a14:foregroundMark x1="8690" y1="20629" x2="1905" y2="23899"/>
                        <a14:foregroundMark x1="1905" y1="23899" x2="8333" y2="58491"/>
                        <a14:foregroundMark x1="8333" y1="58491" x2="1667" y2="85660"/>
                        <a14:foregroundMark x1="1667" y1="85660" x2="8214" y2="90818"/>
                        <a14:foregroundMark x1="8214" y1="90818" x2="15119" y2="89686"/>
                        <a14:foregroundMark x1="15119" y1="89686" x2="24167" y2="84403"/>
                        <a14:foregroundMark x1="24167" y1="84403" x2="43929" y2="80503"/>
                        <a14:foregroundMark x1="43929" y1="80503" x2="64405" y2="82767"/>
                        <a14:foregroundMark x1="64405" y1="82767" x2="77619" y2="72327"/>
                        <a14:foregroundMark x1="77619" y1="72327" x2="84286" y2="70692"/>
                        <a14:foregroundMark x1="84286" y1="70692" x2="91190" y2="75597"/>
                        <a14:foregroundMark x1="91190" y1="75597" x2="94643" y2="80000"/>
                        <a14:foregroundMark x1="58214" y1="33585" x2="58214" y2="33585"/>
                        <a14:foregroundMark x1="59881" y1="32453" x2="60238" y2="34591"/>
                        <a14:foregroundMark x1="66071" y1="45786" x2="67143" y2="50063"/>
                        <a14:foregroundMark x1="66310" y1="30314" x2="59643" y2="76352"/>
                        <a14:foregroundMark x1="59643" y1="76352" x2="59643" y2="76352"/>
                        <a14:foregroundMark x1="14524" y1="27799" x2="31190" y2="85157"/>
                        <a14:foregroundMark x1="15833" y1="61006" x2="5952" y2="79748"/>
                        <a14:foregroundMark x1="5952" y1="79748" x2="6667" y2="86918"/>
                        <a14:foregroundMark x1="6667" y1="86918" x2="8452" y2="89434"/>
                      </a14:backgroundRemoval>
                    </a14:imgEffect>
                  </a14:imgLayer>
                </a14:imgProps>
              </a:ext>
              <a:ext uri="{28A0092B-C50C-407E-A947-70E740481C1C}">
                <a14:useLocalDpi xmlns:a14="http://schemas.microsoft.com/office/drawing/2010/main"/>
              </a:ext>
            </a:extLst>
          </a:blip>
          <a:stretch>
            <a:fillRect/>
          </a:stretch>
        </p:blipFill>
        <p:spPr>
          <a:xfrm>
            <a:off x="2682483" y="3404811"/>
            <a:ext cx="1038824" cy="983173"/>
          </a:xfrm>
          <a:prstGeom prst="rect">
            <a:avLst/>
          </a:prstGeom>
        </p:spPr>
      </p:pic>
      <p:cxnSp>
        <p:nvCxnSpPr>
          <p:cNvPr id="54" name="Conector recto de flecha 13">
            <a:extLst>
              <a:ext uri="{FF2B5EF4-FFF2-40B4-BE49-F238E27FC236}">
                <a16:creationId xmlns:a16="http://schemas.microsoft.com/office/drawing/2014/main" id="{1B3A16EB-1614-49EC-AE42-99291731EDF1}"/>
              </a:ext>
            </a:extLst>
          </p:cNvPr>
          <p:cNvCxnSpPr>
            <a:cxnSpLocks/>
          </p:cNvCxnSpPr>
          <p:nvPr/>
        </p:nvCxnSpPr>
        <p:spPr>
          <a:xfrm>
            <a:off x="2494689" y="3383912"/>
            <a:ext cx="877032" cy="61240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pic>
        <p:nvPicPr>
          <p:cNvPr id="55" name="Imagen 21">
            <a:extLst>
              <a:ext uri="{FF2B5EF4-FFF2-40B4-BE49-F238E27FC236}">
                <a16:creationId xmlns:a16="http://schemas.microsoft.com/office/drawing/2014/main" id="{D7FE16B2-CA2A-404A-8E39-3645635BA13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68304" y="4052686"/>
            <a:ext cx="1042817" cy="1019569"/>
          </a:xfrm>
          <a:prstGeom prst="rect">
            <a:avLst/>
          </a:prstGeom>
        </p:spPr>
      </p:pic>
      <p:sp>
        <p:nvSpPr>
          <p:cNvPr id="56" name="CuadroTexto 94">
            <a:extLst>
              <a:ext uri="{FF2B5EF4-FFF2-40B4-BE49-F238E27FC236}">
                <a16:creationId xmlns:a16="http://schemas.microsoft.com/office/drawing/2014/main" id="{C044252D-C3B5-40A5-8881-2DFE11636A2F}"/>
              </a:ext>
            </a:extLst>
          </p:cNvPr>
          <p:cNvSpPr txBox="1"/>
          <p:nvPr/>
        </p:nvSpPr>
        <p:spPr>
          <a:xfrm>
            <a:off x="3910222" y="4763626"/>
            <a:ext cx="1731564" cy="430887"/>
          </a:xfrm>
          <a:prstGeom prst="rect">
            <a:avLst/>
          </a:prstGeom>
          <a:noFill/>
        </p:spPr>
        <p:txBody>
          <a:bodyPr wrap="square" rtlCol="0">
            <a:spAutoFit/>
          </a:bodyPr>
          <a:lstStyle/>
          <a:p>
            <a:pPr algn="l"/>
            <a:r>
              <a:rPr lang="es-GB" sz="2200" dirty="0">
                <a:highlight>
                  <a:srgbClr val="E3EAFD"/>
                </a:highlight>
              </a:rPr>
              <a:t>[abroad]</a:t>
            </a:r>
          </a:p>
        </p:txBody>
      </p:sp>
      <p:pic>
        <p:nvPicPr>
          <p:cNvPr id="57" name="Imagen 22">
            <a:extLst>
              <a:ext uri="{FF2B5EF4-FFF2-40B4-BE49-F238E27FC236}">
                <a16:creationId xmlns:a16="http://schemas.microsoft.com/office/drawing/2014/main" id="{C62966B5-C30B-4814-9893-50AF95E4B8E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87562" y="4882731"/>
            <a:ext cx="1342293" cy="635352"/>
          </a:xfrm>
          <a:prstGeom prst="rect">
            <a:avLst/>
          </a:prstGeom>
        </p:spPr>
      </p:pic>
      <p:pic>
        <p:nvPicPr>
          <p:cNvPr id="58" name="Imagen 23">
            <a:extLst>
              <a:ext uri="{FF2B5EF4-FFF2-40B4-BE49-F238E27FC236}">
                <a16:creationId xmlns:a16="http://schemas.microsoft.com/office/drawing/2014/main" id="{F88591DD-6509-4E3F-BFA0-6A2023BA19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92546" y="5044114"/>
            <a:ext cx="2245408" cy="1307950"/>
          </a:xfrm>
          <a:prstGeom prst="rect">
            <a:avLst/>
          </a:prstGeom>
        </p:spPr>
      </p:pic>
      <p:sp>
        <p:nvSpPr>
          <p:cNvPr id="59" name="CuadroTexto 95">
            <a:extLst>
              <a:ext uri="{FF2B5EF4-FFF2-40B4-BE49-F238E27FC236}">
                <a16:creationId xmlns:a16="http://schemas.microsoft.com/office/drawing/2014/main" id="{F01E48BB-5AAE-4635-8DFF-CADC9EBE38EE}"/>
              </a:ext>
            </a:extLst>
          </p:cNvPr>
          <p:cNvSpPr txBox="1"/>
          <p:nvPr/>
        </p:nvSpPr>
        <p:spPr>
          <a:xfrm>
            <a:off x="3913537" y="5906331"/>
            <a:ext cx="1202573" cy="430887"/>
          </a:xfrm>
          <a:prstGeom prst="rect">
            <a:avLst/>
          </a:prstGeom>
          <a:noFill/>
        </p:spPr>
        <p:txBody>
          <a:bodyPr wrap="none" rtlCol="0">
            <a:spAutoFit/>
          </a:bodyPr>
          <a:lstStyle/>
          <a:p>
            <a:pPr algn="l"/>
            <a:r>
              <a:rPr lang="es-GB" sz="2200" dirty="0"/>
              <a:t>[</a:t>
            </a:r>
            <a:r>
              <a:rPr lang="es-GB" sz="2200" dirty="0">
                <a:highlight>
                  <a:srgbClr val="E3EAFD"/>
                </a:highlight>
              </a:rPr>
              <a:t>reality</a:t>
            </a:r>
            <a:r>
              <a:rPr lang="es-GB" sz="2200" dirty="0"/>
              <a:t>]</a:t>
            </a:r>
          </a:p>
        </p:txBody>
      </p:sp>
      <p:pic>
        <p:nvPicPr>
          <p:cNvPr id="60" name="Imagen 25">
            <a:extLst>
              <a:ext uri="{FF2B5EF4-FFF2-40B4-BE49-F238E27FC236}">
                <a16:creationId xmlns:a16="http://schemas.microsoft.com/office/drawing/2014/main" id="{E89B7BB9-6AD9-4958-8A40-07EBC2BCE2D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22865" y="924996"/>
            <a:ext cx="1025533" cy="1025533"/>
          </a:xfrm>
          <a:prstGeom prst="rect">
            <a:avLst/>
          </a:prstGeom>
        </p:spPr>
      </p:pic>
      <p:pic>
        <p:nvPicPr>
          <p:cNvPr id="61" name="Imagen 27">
            <a:extLst>
              <a:ext uri="{FF2B5EF4-FFF2-40B4-BE49-F238E27FC236}">
                <a16:creationId xmlns:a16="http://schemas.microsoft.com/office/drawing/2014/main" id="{28D55803-742C-4088-9985-4402587F395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396753" y="1841979"/>
            <a:ext cx="1455435" cy="620505"/>
          </a:xfrm>
          <a:prstGeom prst="rect">
            <a:avLst/>
          </a:prstGeom>
        </p:spPr>
      </p:pic>
      <p:pic>
        <p:nvPicPr>
          <p:cNvPr id="62" name="Imagen 28">
            <a:extLst>
              <a:ext uri="{FF2B5EF4-FFF2-40B4-BE49-F238E27FC236}">
                <a16:creationId xmlns:a16="http://schemas.microsoft.com/office/drawing/2014/main" id="{A2C1D2CF-2A09-435F-A2DC-C7C583ED443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737654" y="474938"/>
            <a:ext cx="1534393" cy="1322647"/>
          </a:xfrm>
          <a:prstGeom prst="rect">
            <a:avLst/>
          </a:prstGeom>
        </p:spPr>
      </p:pic>
      <p:sp>
        <p:nvSpPr>
          <p:cNvPr id="63" name="CuadroTexto 96">
            <a:extLst>
              <a:ext uri="{FF2B5EF4-FFF2-40B4-BE49-F238E27FC236}">
                <a16:creationId xmlns:a16="http://schemas.microsoft.com/office/drawing/2014/main" id="{F92969B3-F0DC-414C-A147-34D09042F59C}"/>
              </a:ext>
            </a:extLst>
          </p:cNvPr>
          <p:cNvSpPr txBox="1"/>
          <p:nvPr/>
        </p:nvSpPr>
        <p:spPr>
          <a:xfrm>
            <a:off x="10272047" y="1049956"/>
            <a:ext cx="1893467" cy="430887"/>
          </a:xfrm>
          <a:prstGeom prst="rect">
            <a:avLst/>
          </a:prstGeom>
          <a:noFill/>
        </p:spPr>
        <p:txBody>
          <a:bodyPr wrap="none" rtlCol="0">
            <a:spAutoFit/>
          </a:bodyPr>
          <a:lstStyle/>
          <a:p>
            <a:r>
              <a:rPr lang="es-GB" sz="2200" dirty="0"/>
              <a:t>[</a:t>
            </a:r>
            <a:r>
              <a:rPr lang="en-GB" sz="2200" dirty="0">
                <a:highlight>
                  <a:srgbClr val="E3EAFD"/>
                </a:highlight>
              </a:rPr>
              <a:t>to discover</a:t>
            </a:r>
            <a:r>
              <a:rPr lang="es-GB" sz="2200" dirty="0"/>
              <a:t>]</a:t>
            </a:r>
          </a:p>
        </p:txBody>
      </p:sp>
      <p:pic>
        <p:nvPicPr>
          <p:cNvPr id="64" name="Imagen 30">
            <a:extLst>
              <a:ext uri="{FF2B5EF4-FFF2-40B4-BE49-F238E27FC236}">
                <a16:creationId xmlns:a16="http://schemas.microsoft.com/office/drawing/2014/main" id="{F82BD2C2-4AA9-4011-9BE4-CAF706BEBF8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35320" y="1543540"/>
            <a:ext cx="3031968" cy="1515984"/>
          </a:xfrm>
          <a:prstGeom prst="rect">
            <a:avLst/>
          </a:prstGeom>
        </p:spPr>
      </p:pic>
      <p:pic>
        <p:nvPicPr>
          <p:cNvPr id="65" name="Imagen 32">
            <a:extLst>
              <a:ext uri="{FF2B5EF4-FFF2-40B4-BE49-F238E27FC236}">
                <a16:creationId xmlns:a16="http://schemas.microsoft.com/office/drawing/2014/main" id="{FFCF6871-8796-4A16-974C-904BE2D0E95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934137" y="2145119"/>
            <a:ext cx="2487237" cy="1250535"/>
          </a:xfrm>
          <a:prstGeom prst="rect">
            <a:avLst/>
          </a:prstGeom>
        </p:spPr>
      </p:pic>
      <p:sp>
        <p:nvSpPr>
          <p:cNvPr id="66" name="CuadroTexto 97">
            <a:extLst>
              <a:ext uri="{FF2B5EF4-FFF2-40B4-BE49-F238E27FC236}">
                <a16:creationId xmlns:a16="http://schemas.microsoft.com/office/drawing/2014/main" id="{C69BB52B-FCB2-457A-9527-E4B4B27062C5}"/>
              </a:ext>
            </a:extLst>
          </p:cNvPr>
          <p:cNvSpPr txBox="1"/>
          <p:nvPr/>
        </p:nvSpPr>
        <p:spPr>
          <a:xfrm>
            <a:off x="10476061" y="2953025"/>
            <a:ext cx="1604927" cy="430887"/>
          </a:xfrm>
          <a:prstGeom prst="rect">
            <a:avLst/>
          </a:prstGeom>
          <a:noFill/>
        </p:spPr>
        <p:txBody>
          <a:bodyPr wrap="none" rtlCol="0">
            <a:spAutoFit/>
          </a:bodyPr>
          <a:lstStyle/>
          <a:p>
            <a:pPr algn="l"/>
            <a:r>
              <a:rPr lang="es-GB" sz="2200" dirty="0">
                <a:highlight>
                  <a:srgbClr val="E3EAFD"/>
                </a:highlight>
              </a:rPr>
              <a:t>[interview</a:t>
            </a:r>
            <a:r>
              <a:rPr lang="es-GB" sz="2200" dirty="0"/>
              <a:t>]</a:t>
            </a:r>
          </a:p>
        </p:txBody>
      </p:sp>
      <p:pic>
        <p:nvPicPr>
          <p:cNvPr id="67" name="Imagen 33">
            <a:extLst>
              <a:ext uri="{FF2B5EF4-FFF2-40B4-BE49-F238E27FC236}">
                <a16:creationId xmlns:a16="http://schemas.microsoft.com/office/drawing/2014/main" id="{6E4C6607-92FA-4A6C-BAD9-3230AC4012C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266689" y="3456875"/>
            <a:ext cx="737592" cy="868719"/>
          </a:xfrm>
          <a:prstGeom prst="rect">
            <a:avLst/>
          </a:prstGeom>
        </p:spPr>
      </p:pic>
      <p:sp>
        <p:nvSpPr>
          <p:cNvPr id="68" name="CuadroTexto 98">
            <a:extLst>
              <a:ext uri="{FF2B5EF4-FFF2-40B4-BE49-F238E27FC236}">
                <a16:creationId xmlns:a16="http://schemas.microsoft.com/office/drawing/2014/main" id="{717FD2BB-C011-4A59-B5BD-F85BFE525370}"/>
              </a:ext>
            </a:extLst>
          </p:cNvPr>
          <p:cNvSpPr txBox="1"/>
          <p:nvPr/>
        </p:nvSpPr>
        <p:spPr>
          <a:xfrm>
            <a:off x="10204863" y="3690114"/>
            <a:ext cx="1563248" cy="430887"/>
          </a:xfrm>
          <a:prstGeom prst="rect">
            <a:avLst/>
          </a:prstGeom>
          <a:noFill/>
        </p:spPr>
        <p:txBody>
          <a:bodyPr wrap="none" rtlCol="0">
            <a:spAutoFit/>
          </a:bodyPr>
          <a:lstStyle/>
          <a:p>
            <a:pPr algn="l"/>
            <a:r>
              <a:rPr lang="es-GB" sz="2200" dirty="0">
                <a:highlight>
                  <a:srgbClr val="E3EAFD"/>
                </a:highlight>
              </a:rPr>
              <a:t>[journalist</a:t>
            </a:r>
            <a:r>
              <a:rPr lang="es-GB" sz="2200" dirty="0"/>
              <a:t>]</a:t>
            </a:r>
          </a:p>
        </p:txBody>
      </p:sp>
      <p:sp>
        <p:nvSpPr>
          <p:cNvPr id="69" name="CuadroTexto 100">
            <a:extLst>
              <a:ext uri="{FF2B5EF4-FFF2-40B4-BE49-F238E27FC236}">
                <a16:creationId xmlns:a16="http://schemas.microsoft.com/office/drawing/2014/main" id="{7F8070DE-C477-434E-A55E-2BFB293F83A3}"/>
              </a:ext>
            </a:extLst>
          </p:cNvPr>
          <p:cNvSpPr txBox="1"/>
          <p:nvPr/>
        </p:nvSpPr>
        <p:spPr>
          <a:xfrm>
            <a:off x="9073239" y="4386815"/>
            <a:ext cx="1136850" cy="430887"/>
          </a:xfrm>
          <a:prstGeom prst="rect">
            <a:avLst/>
          </a:prstGeom>
          <a:noFill/>
        </p:spPr>
        <p:txBody>
          <a:bodyPr wrap="none" rtlCol="0">
            <a:spAutoFit/>
          </a:bodyPr>
          <a:lstStyle/>
          <a:p>
            <a:pPr algn="l"/>
            <a:r>
              <a:rPr lang="es-GB" sz="2200" dirty="0">
                <a:highlight>
                  <a:srgbClr val="E3EAFD"/>
                </a:highlight>
              </a:rPr>
              <a:t>[world</a:t>
            </a:r>
            <a:r>
              <a:rPr lang="es-GB" sz="2200" dirty="0"/>
              <a:t>]</a:t>
            </a:r>
          </a:p>
        </p:txBody>
      </p:sp>
      <p:pic>
        <p:nvPicPr>
          <p:cNvPr id="70" name="Imagen 101">
            <a:extLst>
              <a:ext uri="{FF2B5EF4-FFF2-40B4-BE49-F238E27FC236}">
                <a16:creationId xmlns:a16="http://schemas.microsoft.com/office/drawing/2014/main" id="{B8ED30F5-6689-4F5D-9FDF-45431D69D6E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161206" y="4135992"/>
            <a:ext cx="865916" cy="865916"/>
          </a:xfrm>
          <a:prstGeom prst="rect">
            <a:avLst/>
          </a:prstGeom>
        </p:spPr>
      </p:pic>
      <p:sp>
        <p:nvSpPr>
          <p:cNvPr id="71" name="CuadroTexto 102">
            <a:extLst>
              <a:ext uri="{FF2B5EF4-FFF2-40B4-BE49-F238E27FC236}">
                <a16:creationId xmlns:a16="http://schemas.microsoft.com/office/drawing/2014/main" id="{ED68371B-D5E7-4859-AF4A-4B0409757D5D}"/>
              </a:ext>
            </a:extLst>
          </p:cNvPr>
          <p:cNvSpPr txBox="1"/>
          <p:nvPr/>
        </p:nvSpPr>
        <p:spPr>
          <a:xfrm>
            <a:off x="10421267" y="5115128"/>
            <a:ext cx="1346844" cy="430887"/>
          </a:xfrm>
          <a:prstGeom prst="rect">
            <a:avLst/>
          </a:prstGeom>
          <a:noFill/>
        </p:spPr>
        <p:txBody>
          <a:bodyPr wrap="none" rtlCol="0">
            <a:spAutoFit/>
          </a:bodyPr>
          <a:lstStyle/>
          <a:p>
            <a:r>
              <a:rPr lang="es-GB" sz="2200" dirty="0"/>
              <a:t>[</a:t>
            </a:r>
            <a:r>
              <a:rPr lang="en-GB" sz="2200" dirty="0">
                <a:highlight>
                  <a:srgbClr val="E3EAFD"/>
                </a:highlight>
              </a:rPr>
              <a:t>to hide</a:t>
            </a:r>
            <a:r>
              <a:rPr lang="es-GB" sz="2200" dirty="0"/>
              <a:t>]</a:t>
            </a:r>
          </a:p>
        </p:txBody>
      </p:sp>
      <p:pic>
        <p:nvPicPr>
          <p:cNvPr id="72" name="Imagen 49">
            <a:extLst>
              <a:ext uri="{FF2B5EF4-FFF2-40B4-BE49-F238E27FC236}">
                <a16:creationId xmlns:a16="http://schemas.microsoft.com/office/drawing/2014/main" id="{3449806D-64BA-4B17-85A4-9FF85653ED5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305543" y="5737149"/>
            <a:ext cx="1048140" cy="579352"/>
          </a:xfrm>
          <a:prstGeom prst="rect">
            <a:avLst/>
          </a:prstGeom>
        </p:spPr>
      </p:pic>
      <p:pic>
        <p:nvPicPr>
          <p:cNvPr id="73" name="Imagen 50">
            <a:extLst>
              <a:ext uri="{FF2B5EF4-FFF2-40B4-BE49-F238E27FC236}">
                <a16:creationId xmlns:a16="http://schemas.microsoft.com/office/drawing/2014/main" id="{6F1D221C-478C-4989-8312-7CBCE2C2FFD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160986" y="4813149"/>
            <a:ext cx="1288916" cy="954590"/>
          </a:xfrm>
          <a:prstGeom prst="rect">
            <a:avLst/>
          </a:prstGeom>
        </p:spPr>
      </p:pic>
      <p:sp>
        <p:nvSpPr>
          <p:cNvPr id="74" name="CuadroTexto 103">
            <a:extLst>
              <a:ext uri="{FF2B5EF4-FFF2-40B4-BE49-F238E27FC236}">
                <a16:creationId xmlns:a16="http://schemas.microsoft.com/office/drawing/2014/main" id="{E2A82CDF-8939-4CD4-807B-03D5202C3398}"/>
              </a:ext>
            </a:extLst>
          </p:cNvPr>
          <p:cNvSpPr txBox="1"/>
          <p:nvPr/>
        </p:nvSpPr>
        <p:spPr>
          <a:xfrm>
            <a:off x="9476619" y="5869099"/>
            <a:ext cx="1758815" cy="430887"/>
          </a:xfrm>
          <a:prstGeom prst="rect">
            <a:avLst/>
          </a:prstGeom>
          <a:noFill/>
        </p:spPr>
        <p:txBody>
          <a:bodyPr wrap="none" rtlCol="0">
            <a:spAutoFit/>
          </a:bodyPr>
          <a:lstStyle/>
          <a:p>
            <a:r>
              <a:rPr lang="es-GB" sz="2200" dirty="0"/>
              <a:t>[</a:t>
            </a:r>
            <a:r>
              <a:rPr lang="en-GB" sz="2200" dirty="0">
                <a:highlight>
                  <a:srgbClr val="E3EAFD"/>
                </a:highlight>
              </a:rPr>
              <a:t>news item</a:t>
            </a:r>
            <a:r>
              <a:rPr lang="es-GB" sz="2200" dirty="0"/>
              <a:t>]</a:t>
            </a:r>
          </a:p>
        </p:txBody>
      </p:sp>
    </p:spTree>
    <p:extLst>
      <p:ext uri="{BB962C8B-B14F-4D97-AF65-F5344CB8AC3E}">
        <p14:creationId xmlns:p14="http://schemas.microsoft.com/office/powerpoint/2010/main" val="251106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13"/>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47"/>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31" grpId="0"/>
      <p:bldP spid="32" grpId="0"/>
      <p:bldP spid="35" grpId="0"/>
      <p:bldP spid="39" grpId="0"/>
      <p:bldP spid="40" grpId="0"/>
      <p:bldP spid="47" grpId="0"/>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1" y="213557"/>
            <a:ext cx="4151376" cy="851656"/>
          </a:xfrm>
        </p:spPr>
        <p:txBody>
          <a:bodyPr>
            <a:normAutofit/>
          </a:bodyPr>
          <a:lstStyle/>
          <a:p>
            <a:r>
              <a:rPr lang="en-GB" sz="2400" b="1" dirty="0">
                <a:solidFill>
                  <a:schemeClr val="bg1"/>
                </a:solidFill>
              </a:rPr>
              <a:t>Present tense -</a:t>
            </a:r>
            <a:r>
              <a:rPr lang="en-GB" sz="2400" b="1" dirty="0" err="1">
                <a:solidFill>
                  <a:schemeClr val="bg1"/>
                </a:solidFill>
              </a:rPr>
              <a:t>ir</a:t>
            </a:r>
            <a:r>
              <a:rPr lang="en-GB" sz="2400" b="1" dirty="0">
                <a:solidFill>
                  <a:schemeClr val="bg1"/>
                </a:solidFill>
              </a:rPr>
              <a:t> verbs:</a:t>
            </a:r>
            <a:br>
              <a:rPr lang="en-GB" sz="2400" b="1" dirty="0">
                <a:solidFill>
                  <a:schemeClr val="bg1"/>
                </a:solidFill>
              </a:rPr>
            </a:br>
            <a:r>
              <a:rPr lang="en-GB" sz="2000" b="1" dirty="0">
                <a:solidFill>
                  <a:schemeClr val="bg1"/>
                </a:solidFill>
              </a:rPr>
              <a:t>1</a:t>
            </a:r>
            <a:r>
              <a:rPr lang="en-GB" sz="2000" b="1" baseline="30000" dirty="0">
                <a:solidFill>
                  <a:schemeClr val="bg1"/>
                </a:solidFill>
              </a:rPr>
              <a:t>st</a:t>
            </a:r>
            <a:r>
              <a:rPr lang="en-GB" sz="2000" b="1" dirty="0">
                <a:solidFill>
                  <a:schemeClr val="bg1"/>
                </a:solidFill>
              </a:rPr>
              <a:t> person plural (-</a:t>
            </a:r>
            <a:r>
              <a:rPr lang="en-GB" sz="2000" b="1" dirty="0" err="1">
                <a:solidFill>
                  <a:schemeClr val="bg1"/>
                </a:solidFill>
              </a:rPr>
              <a:t>imos</a:t>
            </a:r>
            <a:r>
              <a:rPr lang="en-GB" sz="2000" b="1" dirty="0">
                <a:solidFill>
                  <a:schemeClr val="bg1"/>
                </a:solidFill>
              </a:rPr>
              <a:t>)</a:t>
            </a:r>
            <a:endParaRPr lang="en-GB" sz="24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231822" y="258166"/>
            <a:ext cx="1696322"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30399D9C-76CD-494F-A1EA-3D406D14D803}"/>
              </a:ext>
            </a:extLst>
          </p:cNvPr>
          <p:cNvSpPr txBox="1"/>
          <p:nvPr/>
        </p:nvSpPr>
        <p:spPr>
          <a:xfrm>
            <a:off x="483865" y="2076833"/>
            <a:ext cx="122836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The verb ending changes depending on who the verb refers to. </a:t>
            </a:r>
          </a:p>
        </p:txBody>
      </p:sp>
      <p:sp>
        <p:nvSpPr>
          <p:cNvPr id="6" name="TextBox 5">
            <a:extLst>
              <a:ext uri="{FF2B5EF4-FFF2-40B4-BE49-F238E27FC236}">
                <a16:creationId xmlns:a16="http://schemas.microsoft.com/office/drawing/2014/main" id="{8BC9C8F4-DB30-49E9-862B-63D958251EBC}"/>
              </a:ext>
            </a:extLst>
          </p:cNvPr>
          <p:cNvSpPr txBox="1"/>
          <p:nvPr/>
        </p:nvSpPr>
        <p:spPr>
          <a:xfrm>
            <a:off x="483865" y="1397202"/>
            <a:ext cx="87343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Remember,</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 </a:t>
            </a:r>
            <a:r>
              <a:rPr lang="en-GB" sz="2800" dirty="0">
                <a:latin typeface="Century Gothic" panose="020B0502020202020204" pitchFamily="34" charset="0"/>
              </a:rPr>
              <a:t>s</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ome</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Spanish infinitives end in –</a:t>
            </a:r>
            <a:r>
              <a:rPr lang="en-GB" sz="2800" b="1" dirty="0">
                <a:latin typeface="Century Gothic" panose="020B0502020202020204" pitchFamily="34" charset="0"/>
              </a:rPr>
              <a:t>i</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r</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Tw Cen MT" panose="020B0602020104020603"/>
              <a:ea typeface="+mn-ea"/>
              <a:cs typeface="+mn-cs"/>
            </a:endParaRPr>
          </a:p>
        </p:txBody>
      </p:sp>
      <p:sp>
        <p:nvSpPr>
          <p:cNvPr id="7" name="TextBox 6">
            <a:extLst>
              <a:ext uri="{FF2B5EF4-FFF2-40B4-BE49-F238E27FC236}">
                <a16:creationId xmlns:a16="http://schemas.microsoft.com/office/drawing/2014/main" id="{E544E4F1-C8D8-4C5A-8648-17C848F9F9A1}"/>
              </a:ext>
            </a:extLst>
          </p:cNvPr>
          <p:cNvSpPr txBox="1"/>
          <p:nvPr/>
        </p:nvSpPr>
        <p:spPr>
          <a:xfrm>
            <a:off x="483865" y="2770324"/>
            <a:ext cx="109420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To mean ‘</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I</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with an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ir</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verb, remove –ir and add </a:t>
            </a:r>
            <a:r>
              <a:rPr kumimoji="0" lang="en-GB" sz="2800" i="0" u="none" strike="noStrike" kern="1200" cap="none" spc="0" normalizeH="0" baseline="0" noProof="0" dirty="0">
                <a:ln>
                  <a:noFill/>
                </a:ln>
                <a:effectLst/>
                <a:uLnTx/>
                <a:uFillTx/>
                <a:latin typeface="Century Gothic" panose="020B0502020202020204" pitchFamily="34" charset="0"/>
                <a:ea typeface="+mn-ea"/>
                <a:cs typeface="+mn-cs"/>
              </a:rPr>
              <a:t>___.</a:t>
            </a:r>
          </a:p>
        </p:txBody>
      </p:sp>
      <p:sp>
        <p:nvSpPr>
          <p:cNvPr id="8" name="Rectangle 7">
            <a:extLst>
              <a:ext uri="{FF2B5EF4-FFF2-40B4-BE49-F238E27FC236}">
                <a16:creationId xmlns:a16="http://schemas.microsoft.com/office/drawing/2014/main" id="{4B45BF50-6C01-4202-B2CE-621FF0232401}"/>
              </a:ext>
            </a:extLst>
          </p:cNvPr>
          <p:cNvSpPr/>
          <p:nvPr/>
        </p:nvSpPr>
        <p:spPr>
          <a:xfrm>
            <a:off x="8931746" y="2745088"/>
            <a:ext cx="593432" cy="523220"/>
          </a:xfrm>
          <a:prstGeom prst="rect">
            <a:avLst/>
          </a:prstGeom>
        </p:spPr>
        <p:txBody>
          <a:bodyPr wrap="none">
            <a:spAutoFit/>
          </a:bodyPr>
          <a:lstStyle/>
          <a:p>
            <a:r>
              <a:rPr lang="en-GB" sz="2800" b="1" dirty="0">
                <a:solidFill>
                  <a:srgbClr val="EA5F00"/>
                </a:solidFill>
                <a:latin typeface="Century Gothic" panose="020B0502020202020204" pitchFamily="34" charset="0"/>
              </a:rPr>
              <a:t>–o</a:t>
            </a:r>
            <a:endParaRPr lang="en-GB" dirty="0">
              <a:solidFill>
                <a:srgbClr val="EA5F00"/>
              </a:solidFill>
            </a:endParaRPr>
          </a:p>
        </p:txBody>
      </p:sp>
      <p:sp>
        <p:nvSpPr>
          <p:cNvPr id="9" name="TextBox 8">
            <a:extLst>
              <a:ext uri="{FF2B5EF4-FFF2-40B4-BE49-F238E27FC236}">
                <a16:creationId xmlns:a16="http://schemas.microsoft.com/office/drawing/2014/main" id="{F9BE0678-7468-4BE3-84FA-8668F66ADB6E}"/>
              </a:ext>
            </a:extLst>
          </p:cNvPr>
          <p:cNvSpPr txBox="1"/>
          <p:nvPr/>
        </p:nvSpPr>
        <p:spPr>
          <a:xfrm>
            <a:off x="483865" y="3506245"/>
            <a:ext cx="50201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latin typeface="Century Gothic" panose="020B0502020202020204" pitchFamily="34" charset="0"/>
              </a:rPr>
              <a:t>Repart</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o</a:t>
            </a:r>
            <a:r>
              <a:rPr kumimoji="0" lang="en-GB" sz="2800" i="0" u="none" strike="noStrike" kern="1200" cap="none" spc="0" normalizeH="0" baseline="0" noProof="0" dirty="0">
                <a:ln>
                  <a:noFill/>
                </a:ln>
                <a:effectLst/>
                <a:uLnTx/>
                <a:uFillTx/>
                <a:latin typeface="Century Gothic" panose="020B0502020202020204" pitchFamily="34" charset="0"/>
                <a:ea typeface="+mn-ea"/>
                <a:cs typeface="+mn-cs"/>
              </a:rPr>
              <a:t> = _____________.</a:t>
            </a:r>
          </a:p>
        </p:txBody>
      </p:sp>
      <p:sp>
        <p:nvSpPr>
          <p:cNvPr id="10" name="Rectangle 9">
            <a:extLst>
              <a:ext uri="{FF2B5EF4-FFF2-40B4-BE49-F238E27FC236}">
                <a16:creationId xmlns:a16="http://schemas.microsoft.com/office/drawing/2014/main" id="{3A96302F-DEFD-4CF5-B368-66C8FE15163C}"/>
              </a:ext>
            </a:extLst>
          </p:cNvPr>
          <p:cNvSpPr/>
          <p:nvPr/>
        </p:nvSpPr>
        <p:spPr>
          <a:xfrm>
            <a:off x="2589957" y="3400930"/>
            <a:ext cx="1991251" cy="523220"/>
          </a:xfrm>
          <a:prstGeom prst="rect">
            <a:avLst/>
          </a:prstGeom>
        </p:spPr>
        <p:txBody>
          <a:bodyPr wrap="none">
            <a:spAutoFit/>
          </a:bodyPr>
          <a:lstStyle/>
          <a:p>
            <a:r>
              <a:rPr lang="en-GB" sz="2800" b="1" dirty="0">
                <a:latin typeface="Century Gothic" panose="020B0502020202020204" pitchFamily="34" charset="0"/>
              </a:rPr>
              <a:t>I </a:t>
            </a:r>
            <a:r>
              <a:rPr lang="en-GB" sz="2800" dirty="0">
                <a:latin typeface="Century Gothic" panose="020B0502020202020204" pitchFamily="34" charset="0"/>
              </a:rPr>
              <a:t>hand out</a:t>
            </a:r>
            <a:endParaRPr lang="en-GB" dirty="0"/>
          </a:p>
        </p:txBody>
      </p:sp>
      <p:sp>
        <p:nvSpPr>
          <p:cNvPr id="11" name="TextBox 10">
            <a:extLst>
              <a:ext uri="{FF2B5EF4-FFF2-40B4-BE49-F238E27FC236}">
                <a16:creationId xmlns:a16="http://schemas.microsoft.com/office/drawing/2014/main" id="{D7AE5B3F-D96D-487F-9ECB-F8185A7AFD4B}"/>
              </a:ext>
            </a:extLst>
          </p:cNvPr>
          <p:cNvSpPr txBox="1"/>
          <p:nvPr/>
        </p:nvSpPr>
        <p:spPr>
          <a:xfrm>
            <a:off x="6019937" y="3512372"/>
            <a:ext cx="50201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latin typeface="Century Gothic" panose="020B0502020202020204" pitchFamily="34" charset="0"/>
              </a:rPr>
              <a:t>Decid</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o</a:t>
            </a:r>
            <a:r>
              <a:rPr kumimoji="0" lang="en-GB" sz="2800" i="0" u="none" strike="noStrike" kern="1200" cap="none" spc="0" normalizeH="0" baseline="0" noProof="0" dirty="0">
                <a:ln>
                  <a:noFill/>
                </a:ln>
                <a:effectLst/>
                <a:uLnTx/>
                <a:uFillTx/>
                <a:latin typeface="Century Gothic" panose="020B0502020202020204" pitchFamily="34" charset="0"/>
                <a:ea typeface="+mn-ea"/>
                <a:cs typeface="+mn-cs"/>
              </a:rPr>
              <a:t> = _____________.</a:t>
            </a:r>
          </a:p>
        </p:txBody>
      </p:sp>
      <p:sp>
        <p:nvSpPr>
          <p:cNvPr id="12" name="Rectangle 11">
            <a:extLst>
              <a:ext uri="{FF2B5EF4-FFF2-40B4-BE49-F238E27FC236}">
                <a16:creationId xmlns:a16="http://schemas.microsoft.com/office/drawing/2014/main" id="{D90E9762-1F46-48E7-A306-9F0DA80005FE}"/>
              </a:ext>
            </a:extLst>
          </p:cNvPr>
          <p:cNvSpPr/>
          <p:nvPr/>
        </p:nvSpPr>
        <p:spPr>
          <a:xfrm>
            <a:off x="8112124" y="3438479"/>
            <a:ext cx="1649811" cy="523220"/>
          </a:xfrm>
          <a:prstGeom prst="rect">
            <a:avLst/>
          </a:prstGeom>
        </p:spPr>
        <p:txBody>
          <a:bodyPr wrap="none">
            <a:spAutoFit/>
          </a:bodyPr>
          <a:lstStyle/>
          <a:p>
            <a:r>
              <a:rPr lang="en-GB" sz="2800" b="1" dirty="0">
                <a:latin typeface="Century Gothic" panose="020B0502020202020204" pitchFamily="34" charset="0"/>
              </a:rPr>
              <a:t>I </a:t>
            </a:r>
            <a:r>
              <a:rPr lang="en-GB" sz="2800" dirty="0">
                <a:latin typeface="Century Gothic" panose="020B0502020202020204" pitchFamily="34" charset="0"/>
              </a:rPr>
              <a:t>decide</a:t>
            </a:r>
            <a:endParaRPr lang="en-GB" dirty="0"/>
          </a:p>
        </p:txBody>
      </p:sp>
      <p:sp>
        <p:nvSpPr>
          <p:cNvPr id="13" name="TextBox 12">
            <a:extLst>
              <a:ext uri="{FF2B5EF4-FFF2-40B4-BE49-F238E27FC236}">
                <a16:creationId xmlns:a16="http://schemas.microsoft.com/office/drawing/2014/main" id="{9211F76D-5C27-4B94-9F38-E2EAF1343A87}"/>
              </a:ext>
            </a:extLst>
          </p:cNvPr>
          <p:cNvSpPr txBox="1"/>
          <p:nvPr/>
        </p:nvSpPr>
        <p:spPr>
          <a:xfrm>
            <a:off x="483865" y="4389746"/>
            <a:ext cx="109420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To mean ‘</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we</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with an –ir verb, remove –ir and add _________</a:t>
            </a:r>
            <a:r>
              <a:rPr kumimoji="0" lang="en-GB" sz="2800" i="0" u="none" strike="noStrike" kern="1200" cap="none" spc="0" normalizeH="0" baseline="0" noProof="0" dirty="0">
                <a:ln>
                  <a:noFill/>
                </a:ln>
                <a:effectLst/>
                <a:uLnTx/>
                <a:uFillTx/>
                <a:latin typeface="Century Gothic" panose="020B0502020202020204" pitchFamily="34" charset="0"/>
                <a:ea typeface="+mn-ea"/>
                <a:cs typeface="+mn-cs"/>
              </a:rPr>
              <a:t> </a:t>
            </a:r>
          </a:p>
        </p:txBody>
      </p:sp>
      <p:sp>
        <p:nvSpPr>
          <p:cNvPr id="14" name="TextBox 13">
            <a:extLst>
              <a:ext uri="{FF2B5EF4-FFF2-40B4-BE49-F238E27FC236}">
                <a16:creationId xmlns:a16="http://schemas.microsoft.com/office/drawing/2014/main" id="{CB629F64-07BD-4328-BE14-C3A87D51D661}"/>
              </a:ext>
            </a:extLst>
          </p:cNvPr>
          <p:cNvSpPr txBox="1"/>
          <p:nvPr/>
        </p:nvSpPr>
        <p:spPr>
          <a:xfrm>
            <a:off x="4775995" y="5281962"/>
            <a:ext cx="17291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latin typeface="Century Gothic" panose="020B0502020202020204" pitchFamily="34" charset="0"/>
              </a:rPr>
              <a:t>cubr</a:t>
            </a:r>
            <a:endParaRPr kumimoji="0" lang="en-GB" sz="2800" b="1" i="0" u="none" strike="noStrike" kern="1200" cap="none" spc="0" normalizeH="0" baseline="0" noProof="0" dirty="0">
              <a:ln>
                <a:noFill/>
              </a:ln>
              <a:effectLst/>
              <a:uLnTx/>
              <a:uFillTx/>
              <a:latin typeface="Century Gothic" panose="020B0502020202020204" pitchFamily="34" charset="0"/>
            </a:endParaRPr>
          </a:p>
        </p:txBody>
      </p:sp>
      <p:sp>
        <p:nvSpPr>
          <p:cNvPr id="15" name="TextBox 14">
            <a:extLst>
              <a:ext uri="{FF2B5EF4-FFF2-40B4-BE49-F238E27FC236}">
                <a16:creationId xmlns:a16="http://schemas.microsoft.com/office/drawing/2014/main" id="{F2DE2345-D193-4B94-8806-2D8139EA24DC}"/>
              </a:ext>
            </a:extLst>
          </p:cNvPr>
          <p:cNvSpPr txBox="1"/>
          <p:nvPr/>
        </p:nvSpPr>
        <p:spPr>
          <a:xfrm>
            <a:off x="8744669" y="5267120"/>
            <a:ext cx="26621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latin typeface="Century Gothic" panose="020B0502020202020204" pitchFamily="34" charset="0"/>
              </a:rPr>
              <a:t>cubr</a:t>
            </a:r>
            <a:r>
              <a:rPr lang="en-GB" sz="2800" b="1" dirty="0" err="1">
                <a:solidFill>
                  <a:srgbClr val="EA5F00"/>
                </a:solidFill>
                <a:latin typeface="Century Gothic" panose="020B0502020202020204" pitchFamily="34" charset="0"/>
              </a:rPr>
              <a:t>imos</a:t>
            </a:r>
            <a:endParaRPr kumimoji="0" lang="en-GB" sz="2800" b="1" i="0" u="none" strike="noStrike" kern="1200" cap="none" spc="0" normalizeH="0" baseline="0" noProof="0" dirty="0">
              <a:ln>
                <a:noFill/>
              </a:ln>
              <a:solidFill>
                <a:srgbClr val="EA5F00"/>
              </a:solidFill>
              <a:effectLst/>
              <a:uLnTx/>
              <a:uFillTx/>
              <a:latin typeface="Century Gothic" panose="020B0502020202020204" pitchFamily="34" charset="0"/>
            </a:endParaRPr>
          </a:p>
        </p:txBody>
      </p:sp>
      <p:cxnSp>
        <p:nvCxnSpPr>
          <p:cNvPr id="16" name="Straight Arrow Connector 15">
            <a:extLst>
              <a:ext uri="{FF2B5EF4-FFF2-40B4-BE49-F238E27FC236}">
                <a16:creationId xmlns:a16="http://schemas.microsoft.com/office/drawing/2014/main" id="{71061F84-A843-4E1A-B537-8D310837E9C6}"/>
              </a:ext>
            </a:extLst>
          </p:cNvPr>
          <p:cNvCxnSpPr/>
          <p:nvPr/>
        </p:nvCxnSpPr>
        <p:spPr>
          <a:xfrm>
            <a:off x="6719955" y="5556227"/>
            <a:ext cx="159282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D94B0E8-FE12-4CB5-BB1F-14037662F5A1}"/>
              </a:ext>
            </a:extLst>
          </p:cNvPr>
          <p:cNvSpPr txBox="1"/>
          <p:nvPr/>
        </p:nvSpPr>
        <p:spPr>
          <a:xfrm>
            <a:off x="8714545" y="5758682"/>
            <a:ext cx="26621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a:t>
            </a:r>
            <a:r>
              <a:rPr lang="en-GB" sz="2800" dirty="0">
                <a:latin typeface="Century Gothic" panose="020B0502020202020204" pitchFamily="34" charset="0"/>
              </a:rPr>
              <a:t>we cover</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82C5072E-6637-40CD-8EB9-415616E6E71A}"/>
              </a:ext>
            </a:extLst>
          </p:cNvPr>
          <p:cNvSpPr txBox="1"/>
          <p:nvPr/>
        </p:nvSpPr>
        <p:spPr>
          <a:xfrm>
            <a:off x="464735" y="5281962"/>
            <a:ext cx="21666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latin typeface="Century Gothic" panose="020B0502020202020204" pitchFamily="34" charset="0"/>
              </a:rPr>
              <a:t>cubr</a:t>
            </a:r>
            <a:r>
              <a:rPr lang="en-GB" sz="2800" strike="sngStrike" dirty="0" err="1">
                <a:latin typeface="Century Gothic" panose="020B0502020202020204" pitchFamily="34" charset="0"/>
              </a:rPr>
              <a:t>i</a:t>
            </a:r>
            <a:r>
              <a:rPr kumimoji="0" lang="en-GB" sz="2800" b="0" i="0" u="none" strike="sngStrike" kern="1200" cap="none" spc="0" normalizeH="0" baseline="0" noProof="0" dirty="0">
                <a:ln>
                  <a:noFill/>
                </a:ln>
                <a:effectLst/>
                <a:uLnTx/>
                <a:uFillTx/>
                <a:latin typeface="Century Gothic" panose="020B0502020202020204" pitchFamily="34" charset="0"/>
                <a:ea typeface="+mn-ea"/>
                <a:cs typeface="+mn-cs"/>
              </a:rPr>
              <a:t>r</a:t>
            </a:r>
            <a:endParaRPr kumimoji="0" lang="en-GB" sz="2800" b="1" i="0" u="none" strike="sngStrike" kern="1200" cap="none" spc="0" normalizeH="0" baseline="0" noProof="0" dirty="0">
              <a:ln>
                <a:noFill/>
              </a:ln>
              <a:effectLst/>
              <a:uLnTx/>
              <a:uFillTx/>
              <a:latin typeface="Century Gothic" panose="020B0502020202020204" pitchFamily="34" charset="0"/>
              <a:ea typeface="+mn-ea"/>
              <a:cs typeface="+mn-cs"/>
            </a:endParaRPr>
          </a:p>
        </p:txBody>
      </p:sp>
      <p:cxnSp>
        <p:nvCxnSpPr>
          <p:cNvPr id="19" name="Straight Arrow Connector 18">
            <a:extLst>
              <a:ext uri="{FF2B5EF4-FFF2-40B4-BE49-F238E27FC236}">
                <a16:creationId xmlns:a16="http://schemas.microsoft.com/office/drawing/2014/main" id="{6B75C366-152D-4EE4-8888-D92EA3A77DA4}"/>
              </a:ext>
            </a:extLst>
          </p:cNvPr>
          <p:cNvCxnSpPr/>
          <p:nvPr/>
        </p:nvCxnSpPr>
        <p:spPr>
          <a:xfrm>
            <a:off x="2775544" y="5608886"/>
            <a:ext cx="159282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1F672D4-9D90-40FA-9D77-9F2C9C0E4135}"/>
              </a:ext>
            </a:extLst>
          </p:cNvPr>
          <p:cNvSpPr/>
          <p:nvPr/>
        </p:nvSpPr>
        <p:spPr>
          <a:xfrm>
            <a:off x="9484745" y="4389746"/>
            <a:ext cx="1176925" cy="523220"/>
          </a:xfrm>
          <a:prstGeom prst="rect">
            <a:avLst/>
          </a:prstGeom>
        </p:spPr>
        <p:txBody>
          <a:bodyPr wrap="none">
            <a:spAutoFit/>
          </a:bodyPr>
          <a:lstStyle/>
          <a:p>
            <a:r>
              <a:rPr lang="en-GB" sz="2800" b="1" dirty="0">
                <a:solidFill>
                  <a:srgbClr val="EA5F00"/>
                </a:solidFill>
                <a:latin typeface="Century Gothic" panose="020B0502020202020204" pitchFamily="34" charset="0"/>
              </a:rPr>
              <a:t>–</a:t>
            </a:r>
            <a:r>
              <a:rPr lang="en-GB" sz="2800" b="1" dirty="0" err="1">
                <a:solidFill>
                  <a:srgbClr val="EA5F00"/>
                </a:solidFill>
                <a:latin typeface="Century Gothic" panose="020B0502020202020204" pitchFamily="34" charset="0"/>
              </a:rPr>
              <a:t>imos</a:t>
            </a:r>
            <a:endParaRPr lang="en-GB" sz="2800" dirty="0">
              <a:solidFill>
                <a:srgbClr val="EA5F00"/>
              </a:solidFill>
            </a:endParaRPr>
          </a:p>
        </p:txBody>
      </p:sp>
      <p:sp>
        <p:nvSpPr>
          <p:cNvPr id="21" name="Action Button: Custom 24">
            <a:hlinkClick r:id="" action="ppaction://noaction" highlightClick="1">
              <a:snd r:embed="rId3" name="cubrimos.wav"/>
            </a:hlinkClick>
            <a:extLst>
              <a:ext uri="{FF2B5EF4-FFF2-40B4-BE49-F238E27FC236}">
                <a16:creationId xmlns:a16="http://schemas.microsoft.com/office/drawing/2014/main" id="{37938FB9-CFC3-4FE8-A62F-F0DC0D6F34DF}"/>
              </a:ext>
            </a:extLst>
          </p:cNvPr>
          <p:cNvSpPr/>
          <p:nvPr/>
        </p:nvSpPr>
        <p:spPr>
          <a:xfrm>
            <a:off x="10592154" y="536860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1</a:t>
            </a:r>
          </a:p>
        </p:txBody>
      </p:sp>
    </p:spTree>
    <p:extLst>
      <p:ext uri="{BB962C8B-B14F-4D97-AF65-F5344CB8AC3E}">
        <p14:creationId xmlns:p14="http://schemas.microsoft.com/office/powerpoint/2010/main" val="8760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7" grpId="0"/>
      <p:bldP spid="18" grpId="0"/>
      <p:bldP spid="20" grpId="0"/>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302478"/>
            <a:ext cx="6095999" cy="639676"/>
          </a:xfrm>
        </p:spPr>
        <p:txBody>
          <a:bodyPr>
            <a:normAutofit/>
          </a:bodyPr>
          <a:lstStyle/>
          <a:p>
            <a:r>
              <a:rPr lang="en-GB" sz="2400" b="1" dirty="0">
                <a:solidFill>
                  <a:schemeClr val="bg1"/>
                </a:solidFill>
              </a:rPr>
              <a:t>Routine vs ongoing/current actions</a:t>
            </a:r>
            <a:endParaRPr lang="en-GB" sz="2400" dirty="0"/>
          </a:p>
        </p:txBody>
      </p:sp>
      <p:sp>
        <p:nvSpPr>
          <p:cNvPr id="22" name="TextBox 21">
            <a:extLst>
              <a:ext uri="{FF2B5EF4-FFF2-40B4-BE49-F238E27FC236}">
                <a16:creationId xmlns:a16="http://schemas.microsoft.com/office/drawing/2014/main" id="{37B41792-5377-4206-BB25-198AD154FE07}"/>
              </a:ext>
            </a:extLst>
          </p:cNvPr>
          <p:cNvSpPr txBox="1"/>
          <p:nvPr/>
        </p:nvSpPr>
        <p:spPr>
          <a:xfrm>
            <a:off x="194808" y="1325563"/>
            <a:ext cx="11891963" cy="4493538"/>
          </a:xfrm>
          <a:prstGeom prst="rect">
            <a:avLst/>
          </a:prstGeom>
          <a:noFill/>
        </p:spPr>
        <p:txBody>
          <a:bodyPr wrap="square" rtlCol="0">
            <a:spAutoFit/>
          </a:bodyPr>
          <a:lstStyle/>
          <a:p>
            <a:r>
              <a:rPr lang="en-GB" sz="2200" dirty="0">
                <a:latin typeface="Century Gothic" panose="020B0502020202020204" pitchFamily="34" charset="0"/>
              </a:rPr>
              <a:t>Remember that English has </a:t>
            </a:r>
            <a:r>
              <a:rPr lang="en-GB" sz="2200" b="1" dirty="0">
                <a:latin typeface="Century Gothic" panose="020B0502020202020204" pitchFamily="34" charset="0"/>
              </a:rPr>
              <a:t>two present tense forms. </a:t>
            </a:r>
          </a:p>
          <a:p>
            <a:endParaRPr lang="en-GB" sz="2200" b="1" dirty="0">
              <a:latin typeface="Century Gothic" panose="020B0502020202020204" pitchFamily="34" charset="0"/>
            </a:endParaRPr>
          </a:p>
          <a:p>
            <a:r>
              <a:rPr lang="en-GB" sz="2200" dirty="0">
                <a:latin typeface="Century Gothic" panose="020B0502020202020204" pitchFamily="34" charset="0"/>
              </a:rPr>
              <a:t>We </a:t>
            </a:r>
            <a:r>
              <a:rPr lang="en-GB" sz="2200" b="1" dirty="0">
                <a:latin typeface="Century Gothic" panose="020B0502020202020204" pitchFamily="34" charset="0"/>
              </a:rPr>
              <a:t>hand out </a:t>
            </a:r>
            <a:r>
              <a:rPr lang="en-GB" sz="2200" dirty="0">
                <a:latin typeface="Century Gothic" panose="020B0502020202020204" pitchFamily="34" charset="0"/>
              </a:rPr>
              <a:t>drinks at every party.	     We</a:t>
            </a:r>
            <a:r>
              <a:rPr lang="en-GB" sz="2200" b="1" dirty="0">
                <a:latin typeface="Century Gothic" panose="020B0502020202020204" pitchFamily="34" charset="0"/>
              </a:rPr>
              <a:t> are</a:t>
            </a:r>
            <a:r>
              <a:rPr lang="en-GB" sz="2200" dirty="0">
                <a:latin typeface="Century Gothic" panose="020B0502020202020204" pitchFamily="34" charset="0"/>
              </a:rPr>
              <a:t> </a:t>
            </a:r>
            <a:r>
              <a:rPr lang="en-GB" sz="2200" b="1" dirty="0">
                <a:latin typeface="Century Gothic" panose="020B0502020202020204" pitchFamily="34" charset="0"/>
              </a:rPr>
              <a:t>handing out</a:t>
            </a:r>
            <a:r>
              <a:rPr lang="en-GB" sz="2200" dirty="0">
                <a:latin typeface="Century Gothic" panose="020B0502020202020204" pitchFamily="34" charset="0"/>
              </a:rPr>
              <a:t> drinks at the moment.</a:t>
            </a:r>
          </a:p>
          <a:p>
            <a:endParaRPr lang="en-GB" sz="2200" dirty="0">
              <a:latin typeface="Century Gothic" panose="020B0502020202020204" pitchFamily="34" charset="0"/>
            </a:endParaRPr>
          </a:p>
          <a:p>
            <a:endParaRPr lang="en-GB" sz="2200" dirty="0">
              <a:latin typeface="Century Gothic" panose="020B0502020202020204" pitchFamily="34" charset="0"/>
            </a:endParaRPr>
          </a:p>
          <a:p>
            <a:endParaRPr lang="en-GB" sz="2200" dirty="0">
              <a:latin typeface="Century Gothic" panose="020B0502020202020204" pitchFamily="34" charset="0"/>
            </a:endParaRPr>
          </a:p>
          <a:p>
            <a:endParaRPr lang="en-GB" sz="2200" b="1" dirty="0">
              <a:latin typeface="Century Gothic" panose="020B0502020202020204" pitchFamily="34" charset="0"/>
            </a:endParaRPr>
          </a:p>
          <a:p>
            <a:endParaRPr lang="en-GB" sz="2200" b="1" dirty="0">
              <a:latin typeface="Century Gothic" panose="020B0502020202020204" pitchFamily="34" charset="0"/>
            </a:endParaRPr>
          </a:p>
          <a:p>
            <a:r>
              <a:rPr lang="en-US" sz="2200" dirty="0">
                <a:latin typeface="Century Gothic" panose="020B0502020202020204" pitchFamily="34" charset="0"/>
                <a:ea typeface="Calibri" panose="020F0502020204030204" pitchFamily="34" charset="0"/>
                <a:cs typeface="Times New Roman" panose="02020603050405020304" pitchFamily="18" charset="0"/>
              </a:rPr>
              <a:t>In Spanish, you can use the </a:t>
            </a:r>
            <a:r>
              <a:rPr lang="en-US" sz="2200" b="1" i="1" dirty="0">
                <a:latin typeface="Century Gothic" panose="020B0502020202020204" pitchFamily="34" charset="0"/>
                <a:ea typeface="Calibri" panose="020F0502020204030204" pitchFamily="34" charset="0"/>
                <a:cs typeface="Times New Roman" panose="02020603050405020304" pitchFamily="18" charset="0"/>
              </a:rPr>
              <a:t>same</a:t>
            </a:r>
            <a:r>
              <a:rPr lang="en-US" sz="2200" dirty="0">
                <a:latin typeface="Century Gothic" panose="020B0502020202020204" pitchFamily="34" charset="0"/>
                <a:ea typeface="Calibri" panose="020F0502020204030204" pitchFamily="34" charset="0"/>
                <a:cs typeface="Times New Roman" panose="02020603050405020304" pitchFamily="18" charset="0"/>
              </a:rPr>
              <a:t> verb for routine actions and ongoing actions.</a:t>
            </a:r>
          </a:p>
          <a:p>
            <a:endParaRPr lang="en-GB" sz="2200" dirty="0">
              <a:latin typeface="Century Gothic" panose="020B0502020202020204" pitchFamily="34" charset="0"/>
            </a:endParaRPr>
          </a:p>
          <a:p>
            <a:endParaRPr lang="en-GB" sz="2200" b="1" dirty="0">
              <a:latin typeface="Century Gothic" panose="020B0502020202020204" pitchFamily="34" charset="0"/>
            </a:endParaRPr>
          </a:p>
          <a:p>
            <a:r>
              <a:rPr lang="en-GB" sz="2200" b="1" dirty="0">
                <a:latin typeface="Century Gothic" panose="020B0502020202020204" pitchFamily="34" charset="0"/>
              </a:rPr>
              <a:t>Repartimos </a:t>
            </a:r>
            <a:r>
              <a:rPr lang="en-GB" sz="2200" dirty="0" err="1">
                <a:latin typeface="Century Gothic" panose="020B0502020202020204" pitchFamily="34" charset="0"/>
              </a:rPr>
              <a:t>bebidas</a:t>
            </a:r>
            <a:r>
              <a:rPr lang="en-GB" sz="2200" dirty="0">
                <a:latin typeface="Century Gothic" panose="020B0502020202020204" pitchFamily="34" charset="0"/>
              </a:rPr>
              <a:t> en </a:t>
            </a:r>
            <a:r>
              <a:rPr lang="en-GB" sz="2200" dirty="0" err="1">
                <a:latin typeface="Century Gothic" panose="020B0502020202020204" pitchFamily="34" charset="0"/>
              </a:rPr>
              <a:t>cada</a:t>
            </a:r>
            <a:r>
              <a:rPr lang="en-GB" sz="2200" dirty="0">
                <a:latin typeface="Century Gothic" panose="020B0502020202020204" pitchFamily="34" charset="0"/>
              </a:rPr>
              <a:t> fiesta.	</a:t>
            </a:r>
            <a:r>
              <a:rPr lang="en-GB" sz="2200" b="1" dirty="0">
                <a:latin typeface="Century Gothic" panose="020B0502020202020204" pitchFamily="34" charset="0"/>
              </a:rPr>
              <a:t>Repartimos</a:t>
            </a:r>
            <a:r>
              <a:rPr lang="en-GB" sz="2200" dirty="0">
                <a:latin typeface="Century Gothic" panose="020B0502020202020204" pitchFamily="34" charset="0"/>
              </a:rPr>
              <a:t> </a:t>
            </a:r>
            <a:r>
              <a:rPr lang="en-GB" sz="2200" dirty="0" err="1">
                <a:latin typeface="Century Gothic" panose="020B0502020202020204" pitchFamily="34" charset="0"/>
              </a:rPr>
              <a:t>bebidas</a:t>
            </a:r>
            <a:r>
              <a:rPr lang="en-GB" sz="2200" dirty="0">
                <a:latin typeface="Century Gothic" panose="020B0502020202020204" pitchFamily="34" charset="0"/>
              </a:rPr>
              <a:t> en este momento.</a:t>
            </a:r>
          </a:p>
          <a:p>
            <a:endParaRPr lang="en-GB" sz="2200" dirty="0">
              <a:latin typeface="Century Gothic" panose="020B0502020202020204" pitchFamily="34" charset="0"/>
            </a:endParaRPr>
          </a:p>
        </p:txBody>
      </p:sp>
      <p:sp>
        <p:nvSpPr>
          <p:cNvPr id="23" name="Rectangle: Rounded Corners 29">
            <a:extLst>
              <a:ext uri="{FF2B5EF4-FFF2-40B4-BE49-F238E27FC236}">
                <a16:creationId xmlns:a16="http://schemas.microsoft.com/office/drawing/2014/main" id="{2FD4E5D9-08CF-4707-A776-C80A5E60F35B}"/>
              </a:ext>
            </a:extLst>
          </p:cNvPr>
          <p:cNvSpPr/>
          <p:nvPr/>
        </p:nvSpPr>
        <p:spPr>
          <a:xfrm>
            <a:off x="8889206" y="4999301"/>
            <a:ext cx="2528211" cy="43088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Rectangle: Rounded Corners 28">
            <a:extLst>
              <a:ext uri="{FF2B5EF4-FFF2-40B4-BE49-F238E27FC236}">
                <a16:creationId xmlns:a16="http://schemas.microsoft.com/office/drawing/2014/main" id="{E15808BF-3BF4-470D-B73B-BC300ED5CE54}"/>
              </a:ext>
            </a:extLst>
          </p:cNvPr>
          <p:cNvSpPr/>
          <p:nvPr/>
        </p:nvSpPr>
        <p:spPr>
          <a:xfrm>
            <a:off x="2949776" y="4999302"/>
            <a:ext cx="2223196" cy="43088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Rounded Corners 27">
            <a:extLst>
              <a:ext uri="{FF2B5EF4-FFF2-40B4-BE49-F238E27FC236}">
                <a16:creationId xmlns:a16="http://schemas.microsoft.com/office/drawing/2014/main" id="{F20AB622-5312-438C-A674-579F82DDD3C0}"/>
              </a:ext>
            </a:extLst>
          </p:cNvPr>
          <p:cNvSpPr/>
          <p:nvPr/>
        </p:nvSpPr>
        <p:spPr>
          <a:xfrm>
            <a:off x="9683417" y="2018169"/>
            <a:ext cx="2181498" cy="43088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Rectangle: Rounded Corners 26">
            <a:extLst>
              <a:ext uri="{FF2B5EF4-FFF2-40B4-BE49-F238E27FC236}">
                <a16:creationId xmlns:a16="http://schemas.microsoft.com/office/drawing/2014/main" id="{5D1145CC-80E1-48FD-9C8E-1B393B8D8C19}"/>
              </a:ext>
            </a:extLst>
          </p:cNvPr>
          <p:cNvSpPr/>
          <p:nvPr/>
        </p:nvSpPr>
        <p:spPr>
          <a:xfrm>
            <a:off x="3277634" y="2006495"/>
            <a:ext cx="1724500" cy="43088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TextBox 26">
            <a:extLst>
              <a:ext uri="{FF2B5EF4-FFF2-40B4-BE49-F238E27FC236}">
                <a16:creationId xmlns:a16="http://schemas.microsoft.com/office/drawing/2014/main" id="{6538CF58-8B05-45C8-9137-017F387938CB}"/>
              </a:ext>
            </a:extLst>
          </p:cNvPr>
          <p:cNvSpPr txBox="1"/>
          <p:nvPr/>
        </p:nvSpPr>
        <p:spPr>
          <a:xfrm>
            <a:off x="194809" y="2632759"/>
            <a:ext cx="4924369" cy="430887"/>
          </a:xfrm>
          <a:prstGeom prst="rect">
            <a:avLst/>
          </a:prstGeom>
          <a:noFill/>
        </p:spPr>
        <p:txBody>
          <a:bodyPr wrap="square" rtlCol="0">
            <a:spAutoFit/>
          </a:bodyPr>
          <a:lstStyle/>
          <a:p>
            <a:r>
              <a:rPr lang="en-GB" sz="2200" b="1" dirty="0">
                <a:latin typeface="Century Gothic" panose="020B0502020202020204" pitchFamily="34" charset="0"/>
              </a:rPr>
              <a:t>Present simple – routine; normally</a:t>
            </a:r>
          </a:p>
        </p:txBody>
      </p:sp>
      <p:sp>
        <p:nvSpPr>
          <p:cNvPr id="28" name="TextBox 27">
            <a:extLst>
              <a:ext uri="{FF2B5EF4-FFF2-40B4-BE49-F238E27FC236}">
                <a16:creationId xmlns:a16="http://schemas.microsoft.com/office/drawing/2014/main" id="{AC0F5BD5-C552-42BF-89AF-6A0D6D9D3531}"/>
              </a:ext>
            </a:extLst>
          </p:cNvPr>
          <p:cNvSpPr txBox="1"/>
          <p:nvPr/>
        </p:nvSpPr>
        <p:spPr>
          <a:xfrm>
            <a:off x="5119178" y="2657006"/>
            <a:ext cx="7242139" cy="430887"/>
          </a:xfrm>
          <a:prstGeom prst="rect">
            <a:avLst/>
          </a:prstGeom>
          <a:noFill/>
        </p:spPr>
        <p:txBody>
          <a:bodyPr wrap="square" rtlCol="0">
            <a:spAutoFit/>
          </a:bodyPr>
          <a:lstStyle/>
          <a:p>
            <a:r>
              <a:rPr lang="en-GB" sz="2200" b="1" dirty="0">
                <a:latin typeface="Century Gothic" panose="020B0502020202020204" pitchFamily="34" charset="0"/>
              </a:rPr>
              <a:t>Present continuous </a:t>
            </a:r>
            <a:r>
              <a:rPr lang="en-GB" sz="2200" dirty="0">
                <a:latin typeface="Century Gothic" panose="020B0502020202020204" pitchFamily="34" charset="0"/>
              </a:rPr>
              <a:t>(BE + -</a:t>
            </a:r>
            <a:r>
              <a:rPr lang="en-GB" sz="2200" dirty="0" err="1">
                <a:latin typeface="Century Gothic" panose="020B0502020202020204" pitchFamily="34" charset="0"/>
              </a:rPr>
              <a:t>ing</a:t>
            </a:r>
            <a:r>
              <a:rPr lang="en-GB" sz="2200" dirty="0">
                <a:latin typeface="Century Gothic" panose="020B0502020202020204" pitchFamily="34" charset="0"/>
              </a:rPr>
              <a:t>) </a:t>
            </a:r>
            <a:r>
              <a:rPr lang="en-GB" sz="2200" b="1" dirty="0">
                <a:latin typeface="Century Gothic" panose="020B0502020202020204" pitchFamily="34" charset="0"/>
              </a:rPr>
              <a:t>–</a:t>
            </a:r>
            <a:r>
              <a:rPr lang="en-GB" sz="2200" dirty="0">
                <a:latin typeface="Century Gothic" panose="020B0502020202020204" pitchFamily="34" charset="0"/>
              </a:rPr>
              <a:t> </a:t>
            </a:r>
            <a:r>
              <a:rPr lang="en-GB" sz="2200" b="1" dirty="0">
                <a:latin typeface="Century Gothic" panose="020B0502020202020204" pitchFamily="34" charset="0"/>
              </a:rPr>
              <a:t>ongoing; current</a:t>
            </a:r>
          </a:p>
        </p:txBody>
      </p:sp>
      <p:sp>
        <p:nvSpPr>
          <p:cNvPr id="29" name="TextBox 28">
            <a:extLst>
              <a:ext uri="{FF2B5EF4-FFF2-40B4-BE49-F238E27FC236}">
                <a16:creationId xmlns:a16="http://schemas.microsoft.com/office/drawing/2014/main" id="{B763B07A-DD5D-405F-A6A5-8C4737783358}"/>
              </a:ext>
            </a:extLst>
          </p:cNvPr>
          <p:cNvSpPr txBox="1"/>
          <p:nvPr/>
        </p:nvSpPr>
        <p:spPr>
          <a:xfrm>
            <a:off x="194808" y="3334461"/>
            <a:ext cx="9140703" cy="430887"/>
          </a:xfrm>
          <a:prstGeom prst="rect">
            <a:avLst/>
          </a:prstGeom>
          <a:noFill/>
        </p:spPr>
        <p:txBody>
          <a:bodyPr wrap="square" rtlCol="0">
            <a:spAutoFit/>
          </a:bodyPr>
          <a:lstStyle/>
          <a:p>
            <a:r>
              <a:rPr lang="en-GB" sz="2200" b="1" dirty="0">
                <a:latin typeface="Century Gothic" panose="020B0502020202020204" pitchFamily="34" charset="0"/>
              </a:rPr>
              <a:t>Adverbs of time</a:t>
            </a:r>
            <a:r>
              <a:rPr lang="en-GB" sz="2200" dirty="0">
                <a:latin typeface="Century Gothic" panose="020B0502020202020204" pitchFamily="34" charset="0"/>
              </a:rPr>
              <a:t> tell us which English tense to choose.</a:t>
            </a:r>
          </a:p>
        </p:txBody>
      </p:sp>
      <p:sp>
        <p:nvSpPr>
          <p:cNvPr id="30" name="TextBox 29">
            <a:extLst>
              <a:ext uri="{FF2B5EF4-FFF2-40B4-BE49-F238E27FC236}">
                <a16:creationId xmlns:a16="http://schemas.microsoft.com/office/drawing/2014/main" id="{2B3FF48C-3B5C-49AE-928B-96EA7E05E622}"/>
              </a:ext>
            </a:extLst>
          </p:cNvPr>
          <p:cNvSpPr txBox="1"/>
          <p:nvPr/>
        </p:nvSpPr>
        <p:spPr>
          <a:xfrm>
            <a:off x="605784" y="5515128"/>
            <a:ext cx="3945393" cy="430887"/>
          </a:xfrm>
          <a:prstGeom prst="rect">
            <a:avLst/>
          </a:prstGeom>
          <a:noFill/>
        </p:spPr>
        <p:txBody>
          <a:bodyPr wrap="square" rtlCol="0">
            <a:spAutoFit/>
          </a:bodyPr>
          <a:lstStyle/>
          <a:p>
            <a:r>
              <a:rPr lang="en-GB" sz="2200" dirty="0">
                <a:latin typeface="Century Gothic" panose="020B0502020202020204" pitchFamily="34" charset="0"/>
              </a:rPr>
              <a:t>This is a </a:t>
            </a:r>
            <a:r>
              <a:rPr lang="en-GB" sz="2200" b="1" dirty="0">
                <a:latin typeface="Century Gothic" panose="020B0502020202020204" pitchFamily="34" charset="0"/>
              </a:rPr>
              <a:t>routine action</a:t>
            </a:r>
            <a:r>
              <a:rPr lang="en-GB" sz="2200" dirty="0">
                <a:latin typeface="Century Gothic" panose="020B0502020202020204" pitchFamily="34" charset="0"/>
              </a:rPr>
              <a:t>. </a:t>
            </a:r>
          </a:p>
        </p:txBody>
      </p:sp>
      <p:sp>
        <p:nvSpPr>
          <p:cNvPr id="31" name="TextBox 30">
            <a:extLst>
              <a:ext uri="{FF2B5EF4-FFF2-40B4-BE49-F238E27FC236}">
                <a16:creationId xmlns:a16="http://schemas.microsoft.com/office/drawing/2014/main" id="{CC572AA4-D2F4-45C2-AB7D-BFE93504ECCD}"/>
              </a:ext>
            </a:extLst>
          </p:cNvPr>
          <p:cNvSpPr txBox="1"/>
          <p:nvPr/>
        </p:nvSpPr>
        <p:spPr>
          <a:xfrm>
            <a:off x="5767115" y="5466972"/>
            <a:ext cx="4830677" cy="430887"/>
          </a:xfrm>
          <a:prstGeom prst="rect">
            <a:avLst/>
          </a:prstGeom>
          <a:noFill/>
        </p:spPr>
        <p:txBody>
          <a:bodyPr wrap="square" rtlCol="0">
            <a:spAutoFit/>
          </a:bodyPr>
          <a:lstStyle/>
          <a:p>
            <a:r>
              <a:rPr lang="en-GB" sz="2200" dirty="0">
                <a:latin typeface="Century Gothic" panose="020B0502020202020204" pitchFamily="34" charset="0"/>
              </a:rPr>
              <a:t>This is an </a:t>
            </a:r>
            <a:r>
              <a:rPr lang="en-GB" sz="2200" b="1" dirty="0">
                <a:latin typeface="Century Gothic" panose="020B0502020202020204" pitchFamily="34" charset="0"/>
              </a:rPr>
              <a:t>ongoing / current </a:t>
            </a:r>
            <a:r>
              <a:rPr lang="en-GB" sz="2200" dirty="0">
                <a:latin typeface="Century Gothic" panose="020B0502020202020204" pitchFamily="34" charset="0"/>
              </a:rPr>
              <a:t>action.</a:t>
            </a:r>
          </a:p>
        </p:txBody>
      </p:sp>
      <p:sp>
        <p:nvSpPr>
          <p:cNvPr id="32" name="Rounded Rectangular Callout 2">
            <a:extLst>
              <a:ext uri="{FF2B5EF4-FFF2-40B4-BE49-F238E27FC236}">
                <a16:creationId xmlns:a16="http://schemas.microsoft.com/office/drawing/2014/main" id="{4EDC25D9-9E24-46D1-B3F6-CF50D018D1A5}"/>
              </a:ext>
            </a:extLst>
          </p:cNvPr>
          <p:cNvSpPr/>
          <p:nvPr/>
        </p:nvSpPr>
        <p:spPr>
          <a:xfrm>
            <a:off x="684295" y="4640238"/>
            <a:ext cx="1894186" cy="43088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We hand out</a:t>
            </a:r>
          </a:p>
        </p:txBody>
      </p:sp>
      <p:sp>
        <p:nvSpPr>
          <p:cNvPr id="33" name="Rounded Rectangular Callout 18">
            <a:extLst>
              <a:ext uri="{FF2B5EF4-FFF2-40B4-BE49-F238E27FC236}">
                <a16:creationId xmlns:a16="http://schemas.microsoft.com/office/drawing/2014/main" id="{0CBAD587-7576-4773-BE6F-2E383601542C}"/>
              </a:ext>
            </a:extLst>
          </p:cNvPr>
          <p:cNvSpPr/>
          <p:nvPr/>
        </p:nvSpPr>
        <p:spPr>
          <a:xfrm>
            <a:off x="5609633" y="4601227"/>
            <a:ext cx="3052104" cy="43088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We are handing out</a:t>
            </a:r>
          </a:p>
        </p:txBody>
      </p:sp>
      <p:sp>
        <p:nvSpPr>
          <p:cNvPr id="4" name="Google Shape;152;p2">
            <a:extLst>
              <a:ext uri="{FF2B5EF4-FFF2-40B4-BE49-F238E27FC236}">
                <a16:creationId xmlns:a16="http://schemas.microsoft.com/office/drawing/2014/main" id="{0AB09336-10E9-4E3E-A5CF-3F5F795B3417}"/>
              </a:ext>
            </a:extLst>
          </p:cNvPr>
          <p:cNvSpPr/>
          <p:nvPr/>
        </p:nvSpPr>
        <p:spPr>
          <a:xfrm>
            <a:off x="10231822" y="258166"/>
            <a:ext cx="1696322"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42253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p:bldP spid="28" grpId="0"/>
      <p:bldP spid="29" grpId="0"/>
      <p:bldP spid="30" grpId="0"/>
      <p:bldP spid="31" grpId="0"/>
      <p:bldP spid="32"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dirty="0" err="1"/>
              <a:t>En</a:t>
            </a:r>
            <a:r>
              <a:rPr lang="en-GB" sz="2800" dirty="0"/>
              <a:t> la fiesta</a:t>
            </a:r>
          </a:p>
        </p:txBody>
      </p:sp>
      <p:sp>
        <p:nvSpPr>
          <p:cNvPr id="4" name="Google Shape;152;p2">
            <a:extLst>
              <a:ext uri="{FF2B5EF4-FFF2-40B4-BE49-F238E27FC236}">
                <a16:creationId xmlns:a16="http://schemas.microsoft.com/office/drawing/2014/main" id="{0AB09336-10E9-4E3E-A5CF-3F5F795B3417}"/>
              </a:ext>
            </a:extLst>
          </p:cNvPr>
          <p:cNvSpPr/>
          <p:nvPr/>
        </p:nvSpPr>
        <p:spPr>
          <a:xfrm>
            <a:off x="9075092" y="198901"/>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a 4">
            <a:extLst>
              <a:ext uri="{FF2B5EF4-FFF2-40B4-BE49-F238E27FC236}">
                <a16:creationId xmlns:a16="http://schemas.microsoft.com/office/drawing/2014/main" id="{6C464087-FD1E-4259-876F-96CE39DC241C}"/>
              </a:ext>
            </a:extLst>
          </p:cNvPr>
          <p:cNvGraphicFramePr>
            <a:graphicFrameLocks noGrp="1"/>
          </p:cNvGraphicFramePr>
          <p:nvPr>
            <p:extLst>
              <p:ext uri="{D42A27DB-BD31-4B8C-83A1-F6EECF244321}">
                <p14:modId xmlns:p14="http://schemas.microsoft.com/office/powerpoint/2010/main" val="2697174824"/>
              </p:ext>
            </p:extLst>
          </p:nvPr>
        </p:nvGraphicFramePr>
        <p:xfrm>
          <a:off x="320602" y="1956816"/>
          <a:ext cx="8416364" cy="4178313"/>
        </p:xfrm>
        <a:graphic>
          <a:graphicData uri="http://schemas.openxmlformats.org/drawingml/2006/table">
            <a:tbl>
              <a:tblPr firstRow="1" bandRow="1">
                <a:tableStyleId>{5DA37D80-6434-44D0-A028-1B22A696006F}</a:tableStyleId>
              </a:tblPr>
              <a:tblGrid>
                <a:gridCol w="513129">
                  <a:extLst>
                    <a:ext uri="{9D8B030D-6E8A-4147-A177-3AD203B41FA5}">
                      <a16:colId xmlns:a16="http://schemas.microsoft.com/office/drawing/2014/main" val="4096287128"/>
                    </a:ext>
                  </a:extLst>
                </a:gridCol>
                <a:gridCol w="4971779">
                  <a:extLst>
                    <a:ext uri="{9D8B030D-6E8A-4147-A177-3AD203B41FA5}">
                      <a16:colId xmlns:a16="http://schemas.microsoft.com/office/drawing/2014/main" val="1706947503"/>
                    </a:ext>
                  </a:extLst>
                </a:gridCol>
                <a:gridCol w="1465728">
                  <a:extLst>
                    <a:ext uri="{9D8B030D-6E8A-4147-A177-3AD203B41FA5}">
                      <a16:colId xmlns:a16="http://schemas.microsoft.com/office/drawing/2014/main" val="3662379722"/>
                    </a:ext>
                  </a:extLst>
                </a:gridCol>
                <a:gridCol w="1465728">
                  <a:extLst>
                    <a:ext uri="{9D8B030D-6E8A-4147-A177-3AD203B41FA5}">
                      <a16:colId xmlns:a16="http://schemas.microsoft.com/office/drawing/2014/main" val="3226968380"/>
                    </a:ext>
                  </a:extLst>
                </a:gridCol>
              </a:tblGrid>
              <a:tr h="677742">
                <a:tc>
                  <a:txBody>
                    <a:bodyPr/>
                    <a:lstStyle/>
                    <a:p>
                      <a:pPr algn="ctr"/>
                      <a:endParaRPr lang="es-GB" sz="2000" b="1"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r>
                        <a:rPr lang="es-GB" sz="2000" dirty="0">
                          <a:solidFill>
                            <a:schemeClr val="tx1"/>
                          </a:solidFill>
                        </a:rPr>
                        <a:t> ‘I’</a:t>
                      </a:r>
                    </a:p>
                  </a:txBody>
                  <a:tcPr anchor="ctr"/>
                </a:tc>
                <a:tc>
                  <a:txBody>
                    <a:bodyPr/>
                    <a:lstStyle/>
                    <a:p>
                      <a:pPr algn="ctr"/>
                      <a:r>
                        <a:rPr lang="es-GB" sz="2000" dirty="0">
                          <a:solidFill>
                            <a:schemeClr val="tx1"/>
                          </a:solidFill>
                        </a:rPr>
                        <a:t>‘We’</a:t>
                      </a:r>
                    </a:p>
                  </a:txBody>
                  <a:tcPr anchor="ctr"/>
                </a:tc>
                <a:extLst>
                  <a:ext uri="{0D108BD9-81ED-4DB2-BD59-A6C34878D82A}">
                    <a16:rowId xmlns:a16="http://schemas.microsoft.com/office/drawing/2014/main" val="333527275"/>
                  </a:ext>
                </a:extLst>
              </a:tr>
              <a:tr h="465817">
                <a:tc>
                  <a:txBody>
                    <a:bodyPr/>
                    <a:lstStyle/>
                    <a:p>
                      <a:pPr algn="ctr"/>
                      <a:r>
                        <a:rPr lang="es-GB" sz="2000" b="1" dirty="0">
                          <a:solidFill>
                            <a:schemeClr val="tx1"/>
                          </a:solidFill>
                        </a:rPr>
                        <a:t>1</a:t>
                      </a:r>
                    </a:p>
                  </a:txBody>
                  <a:tcPr anchor="ctr"/>
                </a:tc>
                <a:tc>
                  <a:txBody>
                    <a:bodyPr/>
                    <a:lstStyle/>
                    <a:p>
                      <a:r>
                        <a:rPr lang="es-GB" sz="2000" dirty="0">
                          <a:solidFill>
                            <a:schemeClr val="tx1"/>
                          </a:solidFill>
                        </a:rPr>
                        <a:t>Ahora repartimos las bebidas.</a:t>
                      </a:r>
                    </a:p>
                  </a:txBody>
                  <a:tcPr anchor="ctr"/>
                </a:tc>
                <a:tc>
                  <a:txBody>
                    <a:bodyPr/>
                    <a:lstStyle/>
                    <a:p>
                      <a:endParaRPr lang="es-GB" sz="2000">
                        <a:solidFill>
                          <a:schemeClr val="tx1"/>
                        </a:solidFill>
                      </a:endParaRPr>
                    </a:p>
                  </a:txBody>
                  <a:tcPr/>
                </a:tc>
                <a:tc>
                  <a:txBody>
                    <a:bodyPr/>
                    <a:lstStyle/>
                    <a:p>
                      <a:endParaRPr lang="es-GB" sz="2000">
                        <a:solidFill>
                          <a:schemeClr val="tx1"/>
                        </a:solidFill>
                      </a:endParaRPr>
                    </a:p>
                  </a:txBody>
                  <a:tcPr/>
                </a:tc>
                <a:extLst>
                  <a:ext uri="{0D108BD9-81ED-4DB2-BD59-A6C34878D82A}">
                    <a16:rowId xmlns:a16="http://schemas.microsoft.com/office/drawing/2014/main" val="3205217374"/>
                  </a:ext>
                </a:extLst>
              </a:tr>
              <a:tr h="465817">
                <a:tc>
                  <a:txBody>
                    <a:bodyPr/>
                    <a:lstStyle/>
                    <a:p>
                      <a:pPr algn="ctr"/>
                      <a:r>
                        <a:rPr lang="es-GB" sz="2000" b="1" dirty="0">
                          <a:solidFill>
                            <a:schemeClr val="tx1"/>
                          </a:solidFill>
                        </a:rPr>
                        <a:t>2</a:t>
                      </a:r>
                    </a:p>
                  </a:txBody>
                  <a:tcPr anchor="ctr"/>
                </a:tc>
                <a:tc>
                  <a:txBody>
                    <a:bodyPr/>
                    <a:lstStyle/>
                    <a:p>
                      <a:r>
                        <a:rPr lang="es-GB" sz="2000" dirty="0">
                          <a:solidFill>
                            <a:schemeClr val="tx1"/>
                          </a:solidFill>
                        </a:rPr>
                        <a:t>Siempre permitimos juegos divertidos.</a:t>
                      </a:r>
                    </a:p>
                  </a:txBody>
                  <a:tcPr anchor="ctr"/>
                </a:tc>
                <a:tc>
                  <a:txBody>
                    <a:bodyPr/>
                    <a:lstStyle/>
                    <a:p>
                      <a:endParaRPr lang="es-GB" sz="2000" dirty="0">
                        <a:solidFill>
                          <a:schemeClr val="tx1"/>
                        </a:solidFill>
                      </a:endParaRPr>
                    </a:p>
                  </a:txBody>
                  <a:tcPr/>
                </a:tc>
                <a:tc>
                  <a:txBody>
                    <a:bodyPr/>
                    <a:lstStyle/>
                    <a:p>
                      <a:endParaRPr lang="es-GB" sz="2000" dirty="0">
                        <a:solidFill>
                          <a:schemeClr val="tx1"/>
                        </a:solidFill>
                      </a:endParaRPr>
                    </a:p>
                  </a:txBody>
                  <a:tcPr/>
                </a:tc>
                <a:extLst>
                  <a:ext uri="{0D108BD9-81ED-4DB2-BD59-A6C34878D82A}">
                    <a16:rowId xmlns:a16="http://schemas.microsoft.com/office/drawing/2014/main" val="2908566996"/>
                  </a:ext>
                </a:extLst>
              </a:tr>
              <a:tr h="465817">
                <a:tc>
                  <a:txBody>
                    <a:bodyPr/>
                    <a:lstStyle/>
                    <a:p>
                      <a:pPr algn="ctr"/>
                      <a:r>
                        <a:rPr lang="es-GB" sz="2000" b="1" dirty="0">
                          <a:solidFill>
                            <a:schemeClr val="tx1"/>
                          </a:solidFill>
                        </a:rPr>
                        <a:t>3</a:t>
                      </a:r>
                    </a:p>
                  </a:txBody>
                  <a:tcPr anchor="ctr"/>
                </a:tc>
                <a:tc>
                  <a:txBody>
                    <a:bodyPr/>
                    <a:lstStyle/>
                    <a:p>
                      <a:r>
                        <a:rPr lang="es-GB" sz="2000" dirty="0">
                          <a:solidFill>
                            <a:schemeClr val="tx1"/>
                          </a:solidFill>
                        </a:rPr>
                        <a:t>Divido el costo en este momento.</a:t>
                      </a:r>
                    </a:p>
                  </a:txBody>
                  <a:tcPr anchor="ctr"/>
                </a:tc>
                <a:tc>
                  <a:txBody>
                    <a:bodyPr/>
                    <a:lstStyle/>
                    <a:p>
                      <a:endParaRPr lang="es-GB" sz="2000" dirty="0">
                        <a:solidFill>
                          <a:schemeClr val="tx1"/>
                        </a:solidFill>
                      </a:endParaRPr>
                    </a:p>
                  </a:txBody>
                  <a:tcPr/>
                </a:tc>
                <a:tc>
                  <a:txBody>
                    <a:bodyPr/>
                    <a:lstStyle/>
                    <a:p>
                      <a:endParaRPr lang="es-GB" sz="2000" dirty="0">
                        <a:solidFill>
                          <a:schemeClr val="tx1"/>
                        </a:solidFill>
                      </a:endParaRPr>
                    </a:p>
                  </a:txBody>
                  <a:tcPr/>
                </a:tc>
                <a:extLst>
                  <a:ext uri="{0D108BD9-81ED-4DB2-BD59-A6C34878D82A}">
                    <a16:rowId xmlns:a16="http://schemas.microsoft.com/office/drawing/2014/main" val="950616738"/>
                  </a:ext>
                </a:extLst>
              </a:tr>
              <a:tr h="494909">
                <a:tc>
                  <a:txBody>
                    <a:bodyPr/>
                    <a:lstStyle/>
                    <a:p>
                      <a:pPr algn="ctr"/>
                      <a:r>
                        <a:rPr lang="es-GB" sz="2000" b="1" dirty="0">
                          <a:solidFill>
                            <a:schemeClr val="tx1"/>
                          </a:solidFill>
                        </a:rPr>
                        <a:t>4</a:t>
                      </a:r>
                    </a:p>
                  </a:txBody>
                  <a:tcPr anchor="ctr"/>
                </a:tc>
                <a:tc>
                  <a:txBody>
                    <a:bodyPr/>
                    <a:lstStyle/>
                    <a:p>
                      <a:r>
                        <a:rPr lang="es-GB" sz="2000" dirty="0">
                          <a:solidFill>
                            <a:schemeClr val="tx1"/>
                          </a:solidFill>
                        </a:rPr>
                        <a:t>Decidimos las canciones para la fiesta ahora.</a:t>
                      </a:r>
                    </a:p>
                  </a:txBody>
                  <a:tcPr anchor="ctr"/>
                </a:tc>
                <a:tc>
                  <a:txBody>
                    <a:bodyPr/>
                    <a:lstStyle/>
                    <a:p>
                      <a:endParaRPr lang="es-GB" sz="2000">
                        <a:solidFill>
                          <a:schemeClr val="tx1"/>
                        </a:solidFill>
                      </a:endParaRPr>
                    </a:p>
                  </a:txBody>
                  <a:tcPr/>
                </a:tc>
                <a:tc>
                  <a:txBody>
                    <a:bodyPr/>
                    <a:lstStyle/>
                    <a:p>
                      <a:endParaRPr lang="es-GB" sz="2000">
                        <a:solidFill>
                          <a:schemeClr val="tx1"/>
                        </a:solidFill>
                      </a:endParaRPr>
                    </a:p>
                  </a:txBody>
                  <a:tcPr/>
                </a:tc>
                <a:extLst>
                  <a:ext uri="{0D108BD9-81ED-4DB2-BD59-A6C34878D82A}">
                    <a16:rowId xmlns:a16="http://schemas.microsoft.com/office/drawing/2014/main" val="3816209660"/>
                  </a:ext>
                </a:extLst>
              </a:tr>
              <a:tr h="494909">
                <a:tc>
                  <a:txBody>
                    <a:bodyPr/>
                    <a:lstStyle/>
                    <a:p>
                      <a:pPr algn="ctr"/>
                      <a:r>
                        <a:rPr lang="es-GB" sz="2000" b="1" dirty="0">
                          <a:solidFill>
                            <a:schemeClr val="tx1"/>
                          </a:solidFill>
                        </a:rPr>
                        <a:t>5</a:t>
                      </a:r>
                    </a:p>
                  </a:txBody>
                  <a:tcPr anchor="ctr"/>
                </a:tc>
                <a:tc>
                  <a:txBody>
                    <a:bodyPr/>
                    <a:lstStyle/>
                    <a:p>
                      <a:r>
                        <a:rPr lang="es-GB" sz="2000" dirty="0">
                          <a:solidFill>
                            <a:schemeClr val="tx1"/>
                          </a:solidFill>
                        </a:rPr>
                        <a:t>Cada marzo incluso cubro el costo de mi fiesta de cumpleaños.</a:t>
                      </a:r>
                    </a:p>
                  </a:txBody>
                  <a:tcPr anchor="ctr"/>
                </a:tc>
                <a:tc>
                  <a:txBody>
                    <a:bodyPr/>
                    <a:lstStyle/>
                    <a:p>
                      <a:endParaRPr lang="es-GB" sz="2000" dirty="0">
                        <a:solidFill>
                          <a:schemeClr val="tx1"/>
                        </a:solidFill>
                      </a:endParaRPr>
                    </a:p>
                  </a:txBody>
                  <a:tcPr/>
                </a:tc>
                <a:tc>
                  <a:txBody>
                    <a:bodyPr/>
                    <a:lstStyle/>
                    <a:p>
                      <a:endParaRPr lang="es-GB" sz="2000" dirty="0">
                        <a:solidFill>
                          <a:schemeClr val="tx1"/>
                        </a:solidFill>
                      </a:endParaRPr>
                    </a:p>
                  </a:txBody>
                  <a:tcPr/>
                </a:tc>
                <a:extLst>
                  <a:ext uri="{0D108BD9-81ED-4DB2-BD59-A6C34878D82A}">
                    <a16:rowId xmlns:a16="http://schemas.microsoft.com/office/drawing/2014/main" val="3357529553"/>
                  </a:ext>
                </a:extLst>
              </a:tr>
              <a:tr h="494909">
                <a:tc>
                  <a:txBody>
                    <a:bodyPr/>
                    <a:lstStyle/>
                    <a:p>
                      <a:pPr algn="ctr"/>
                      <a:r>
                        <a:rPr lang="es-GB" sz="2000" b="1" dirty="0">
                          <a:solidFill>
                            <a:schemeClr val="tx1"/>
                          </a:solidFill>
                        </a:rPr>
                        <a:t>6</a:t>
                      </a:r>
                    </a:p>
                  </a:txBody>
                  <a:tcPr anchor="ctr"/>
                </a:tc>
                <a:tc>
                  <a:txBody>
                    <a:bodyPr/>
                    <a:lstStyle/>
                    <a:p>
                      <a:r>
                        <a:rPr lang="es-GB" sz="2000" dirty="0">
                          <a:solidFill>
                            <a:schemeClr val="tx1"/>
                          </a:solidFill>
                        </a:rPr>
                        <a:t>En este momento abro los regalos de mis amigos.</a:t>
                      </a:r>
                    </a:p>
                  </a:txBody>
                  <a:tcPr anchor="ctr"/>
                </a:tc>
                <a:tc>
                  <a:txBody>
                    <a:bodyPr/>
                    <a:lstStyle/>
                    <a:p>
                      <a:endParaRPr lang="es-GB" sz="2000" dirty="0">
                        <a:solidFill>
                          <a:schemeClr val="tx1"/>
                        </a:solidFill>
                      </a:endParaRPr>
                    </a:p>
                  </a:txBody>
                  <a:tcPr/>
                </a:tc>
                <a:tc>
                  <a:txBody>
                    <a:bodyPr/>
                    <a:lstStyle/>
                    <a:p>
                      <a:endParaRPr lang="es-GB" sz="2000" dirty="0">
                        <a:solidFill>
                          <a:schemeClr val="tx1"/>
                        </a:solidFill>
                      </a:endParaRPr>
                    </a:p>
                  </a:txBody>
                  <a:tcPr/>
                </a:tc>
                <a:extLst>
                  <a:ext uri="{0D108BD9-81ED-4DB2-BD59-A6C34878D82A}">
                    <a16:rowId xmlns:a16="http://schemas.microsoft.com/office/drawing/2014/main" val="2220034442"/>
                  </a:ext>
                </a:extLst>
              </a:tr>
            </a:tbl>
          </a:graphicData>
        </a:graphic>
      </p:graphicFrame>
      <p:graphicFrame>
        <p:nvGraphicFramePr>
          <p:cNvPr id="6" name="Tabla 5">
            <a:extLst>
              <a:ext uri="{FF2B5EF4-FFF2-40B4-BE49-F238E27FC236}">
                <a16:creationId xmlns:a16="http://schemas.microsoft.com/office/drawing/2014/main" id="{BEF269AA-AFC8-442A-9744-3A2A2934554D}"/>
              </a:ext>
            </a:extLst>
          </p:cNvPr>
          <p:cNvGraphicFramePr>
            <a:graphicFrameLocks noGrp="1"/>
          </p:cNvGraphicFramePr>
          <p:nvPr>
            <p:extLst>
              <p:ext uri="{D42A27DB-BD31-4B8C-83A1-F6EECF244321}">
                <p14:modId xmlns:p14="http://schemas.microsoft.com/office/powerpoint/2010/main" val="4098209031"/>
              </p:ext>
            </p:extLst>
          </p:nvPr>
        </p:nvGraphicFramePr>
        <p:xfrm>
          <a:off x="8972808" y="1956816"/>
          <a:ext cx="2898590" cy="4169665"/>
        </p:xfrm>
        <a:graphic>
          <a:graphicData uri="http://schemas.openxmlformats.org/drawingml/2006/table">
            <a:tbl>
              <a:tblPr firstRow="1" bandRow="1">
                <a:tableStyleId>{5DA37D80-6434-44D0-A028-1B22A696006F}</a:tableStyleId>
              </a:tblPr>
              <a:tblGrid>
                <a:gridCol w="2898590">
                  <a:extLst>
                    <a:ext uri="{9D8B030D-6E8A-4147-A177-3AD203B41FA5}">
                      <a16:colId xmlns:a16="http://schemas.microsoft.com/office/drawing/2014/main" val="2298558544"/>
                    </a:ext>
                  </a:extLst>
                </a:gridCol>
              </a:tblGrid>
              <a:tr h="709177">
                <a:tc>
                  <a:txBody>
                    <a:bodyPr/>
                    <a:lstStyle/>
                    <a:p>
                      <a:pPr algn="ctr"/>
                      <a:r>
                        <a:rPr lang="es-GB" sz="2000" dirty="0">
                          <a:solidFill>
                            <a:schemeClr val="tx1"/>
                          </a:solidFill>
                        </a:rPr>
                        <a:t>¿Cómo se dice el verbo en inglés?</a:t>
                      </a:r>
                    </a:p>
                  </a:txBody>
                  <a:tcPr anchor="ctr"/>
                </a:tc>
                <a:extLst>
                  <a:ext uri="{0D108BD9-81ED-4DB2-BD59-A6C34878D82A}">
                    <a16:rowId xmlns:a16="http://schemas.microsoft.com/office/drawing/2014/main" val="2625032043"/>
                  </a:ext>
                </a:extLst>
              </a:tr>
              <a:tr h="576748">
                <a:tc>
                  <a:txBody>
                    <a:bodyPr/>
                    <a:lstStyle/>
                    <a:p>
                      <a:endParaRPr lang="es-GB">
                        <a:solidFill>
                          <a:schemeClr val="tx1"/>
                        </a:solidFill>
                      </a:endParaRPr>
                    </a:p>
                  </a:txBody>
                  <a:tcPr/>
                </a:tc>
                <a:extLst>
                  <a:ext uri="{0D108BD9-81ED-4DB2-BD59-A6C34878D82A}">
                    <a16:rowId xmlns:a16="http://schemas.microsoft.com/office/drawing/2014/main" val="3212866135"/>
                  </a:ext>
                </a:extLst>
              </a:tr>
              <a:tr h="576748">
                <a:tc>
                  <a:txBody>
                    <a:bodyPr/>
                    <a:lstStyle/>
                    <a:p>
                      <a:endParaRPr lang="es-GB" dirty="0">
                        <a:solidFill>
                          <a:schemeClr val="tx1"/>
                        </a:solidFill>
                      </a:endParaRPr>
                    </a:p>
                  </a:txBody>
                  <a:tcPr/>
                </a:tc>
                <a:extLst>
                  <a:ext uri="{0D108BD9-81ED-4DB2-BD59-A6C34878D82A}">
                    <a16:rowId xmlns:a16="http://schemas.microsoft.com/office/drawing/2014/main" val="2851449040"/>
                  </a:ext>
                </a:extLst>
              </a:tr>
              <a:tr h="576748">
                <a:tc>
                  <a:txBody>
                    <a:bodyPr/>
                    <a:lstStyle/>
                    <a:p>
                      <a:endParaRPr lang="es-GB">
                        <a:solidFill>
                          <a:schemeClr val="tx1"/>
                        </a:solidFill>
                      </a:endParaRPr>
                    </a:p>
                  </a:txBody>
                  <a:tcPr/>
                </a:tc>
                <a:extLst>
                  <a:ext uri="{0D108BD9-81ED-4DB2-BD59-A6C34878D82A}">
                    <a16:rowId xmlns:a16="http://schemas.microsoft.com/office/drawing/2014/main" val="1765061218"/>
                  </a:ext>
                </a:extLst>
              </a:tr>
              <a:tr h="576748">
                <a:tc>
                  <a:txBody>
                    <a:bodyPr/>
                    <a:lstStyle/>
                    <a:p>
                      <a:endParaRPr lang="es-GB">
                        <a:solidFill>
                          <a:schemeClr val="tx1"/>
                        </a:solidFill>
                      </a:endParaRPr>
                    </a:p>
                  </a:txBody>
                  <a:tcPr/>
                </a:tc>
                <a:extLst>
                  <a:ext uri="{0D108BD9-81ED-4DB2-BD59-A6C34878D82A}">
                    <a16:rowId xmlns:a16="http://schemas.microsoft.com/office/drawing/2014/main" val="1985441886"/>
                  </a:ext>
                </a:extLst>
              </a:tr>
              <a:tr h="576748">
                <a:tc>
                  <a:txBody>
                    <a:bodyPr/>
                    <a:lstStyle/>
                    <a:p>
                      <a:endParaRPr lang="es-GB" dirty="0">
                        <a:solidFill>
                          <a:schemeClr val="tx1"/>
                        </a:solidFill>
                      </a:endParaRPr>
                    </a:p>
                  </a:txBody>
                  <a:tcPr/>
                </a:tc>
                <a:extLst>
                  <a:ext uri="{0D108BD9-81ED-4DB2-BD59-A6C34878D82A}">
                    <a16:rowId xmlns:a16="http://schemas.microsoft.com/office/drawing/2014/main" val="2853939784"/>
                  </a:ext>
                </a:extLst>
              </a:tr>
              <a:tr h="576748">
                <a:tc>
                  <a:txBody>
                    <a:bodyPr/>
                    <a:lstStyle/>
                    <a:p>
                      <a:endParaRPr lang="es-GB" dirty="0">
                        <a:solidFill>
                          <a:schemeClr val="tx1"/>
                        </a:solidFill>
                      </a:endParaRPr>
                    </a:p>
                  </a:txBody>
                  <a:tcPr/>
                </a:tc>
                <a:extLst>
                  <a:ext uri="{0D108BD9-81ED-4DB2-BD59-A6C34878D82A}">
                    <a16:rowId xmlns:a16="http://schemas.microsoft.com/office/drawing/2014/main" val="1421573445"/>
                  </a:ext>
                </a:extLst>
              </a:tr>
            </a:tbl>
          </a:graphicData>
        </a:graphic>
      </p:graphicFrame>
      <p:sp>
        <p:nvSpPr>
          <p:cNvPr id="7" name="CuadroTexto 6">
            <a:extLst>
              <a:ext uri="{FF2B5EF4-FFF2-40B4-BE49-F238E27FC236}">
                <a16:creationId xmlns:a16="http://schemas.microsoft.com/office/drawing/2014/main" id="{D6963EEB-348C-40BA-8409-ECD037ACB411}"/>
              </a:ext>
            </a:extLst>
          </p:cNvPr>
          <p:cNvSpPr txBox="1"/>
          <p:nvPr/>
        </p:nvSpPr>
        <p:spPr>
          <a:xfrm>
            <a:off x="9219710" y="2670953"/>
            <a:ext cx="2651688" cy="400110"/>
          </a:xfrm>
          <a:prstGeom prst="rect">
            <a:avLst/>
          </a:prstGeom>
          <a:noFill/>
        </p:spPr>
        <p:txBody>
          <a:bodyPr wrap="none" rtlCol="0">
            <a:spAutoFit/>
          </a:bodyPr>
          <a:lstStyle/>
          <a:p>
            <a:pPr algn="l"/>
            <a:r>
              <a:rPr lang="es-GB" sz="2000" dirty="0"/>
              <a:t>we are </a:t>
            </a:r>
            <a:r>
              <a:rPr lang="en-GB" sz="2000" dirty="0"/>
              <a:t>handing out</a:t>
            </a:r>
            <a:endParaRPr lang="es-GB" sz="2000" dirty="0"/>
          </a:p>
        </p:txBody>
      </p:sp>
      <p:sp>
        <p:nvSpPr>
          <p:cNvPr id="8" name="CuadroTexto 7">
            <a:extLst>
              <a:ext uri="{FF2B5EF4-FFF2-40B4-BE49-F238E27FC236}">
                <a16:creationId xmlns:a16="http://schemas.microsoft.com/office/drawing/2014/main" id="{9EBF52F0-7CC7-42BD-93F1-783BBAE881B5}"/>
              </a:ext>
            </a:extLst>
          </p:cNvPr>
          <p:cNvSpPr txBox="1"/>
          <p:nvPr/>
        </p:nvSpPr>
        <p:spPr>
          <a:xfrm>
            <a:off x="9809269" y="3301489"/>
            <a:ext cx="1293944" cy="400110"/>
          </a:xfrm>
          <a:prstGeom prst="rect">
            <a:avLst/>
          </a:prstGeom>
          <a:noFill/>
        </p:spPr>
        <p:txBody>
          <a:bodyPr wrap="none" rtlCol="0">
            <a:spAutoFit/>
          </a:bodyPr>
          <a:lstStyle/>
          <a:p>
            <a:pPr algn="l"/>
            <a:r>
              <a:rPr lang="es-GB" sz="2000" dirty="0"/>
              <a:t>we allow</a:t>
            </a:r>
          </a:p>
        </p:txBody>
      </p:sp>
      <p:sp>
        <p:nvSpPr>
          <p:cNvPr id="9" name="CuadroTexto 8">
            <a:extLst>
              <a:ext uri="{FF2B5EF4-FFF2-40B4-BE49-F238E27FC236}">
                <a16:creationId xmlns:a16="http://schemas.microsoft.com/office/drawing/2014/main" id="{4C83F374-7706-478F-8C5B-06F85C0E09F8}"/>
              </a:ext>
            </a:extLst>
          </p:cNvPr>
          <p:cNvSpPr txBox="1"/>
          <p:nvPr/>
        </p:nvSpPr>
        <p:spPr>
          <a:xfrm>
            <a:off x="9597214" y="3919216"/>
            <a:ext cx="1778051" cy="400110"/>
          </a:xfrm>
          <a:prstGeom prst="rect">
            <a:avLst/>
          </a:prstGeom>
          <a:noFill/>
        </p:spPr>
        <p:txBody>
          <a:bodyPr wrap="none" rtlCol="0">
            <a:spAutoFit/>
          </a:bodyPr>
          <a:lstStyle/>
          <a:p>
            <a:pPr algn="l"/>
            <a:r>
              <a:rPr lang="es-GB" sz="2000" dirty="0"/>
              <a:t>I am dividing</a:t>
            </a:r>
          </a:p>
        </p:txBody>
      </p:sp>
      <p:sp>
        <p:nvSpPr>
          <p:cNvPr id="10" name="CuadroTexto 9">
            <a:extLst>
              <a:ext uri="{FF2B5EF4-FFF2-40B4-BE49-F238E27FC236}">
                <a16:creationId xmlns:a16="http://schemas.microsoft.com/office/drawing/2014/main" id="{75DE8E60-2871-4738-83CB-FE7813D18FF2}"/>
              </a:ext>
            </a:extLst>
          </p:cNvPr>
          <p:cNvSpPr txBox="1"/>
          <p:nvPr/>
        </p:nvSpPr>
        <p:spPr>
          <a:xfrm>
            <a:off x="9330314" y="4495791"/>
            <a:ext cx="2242922" cy="400110"/>
          </a:xfrm>
          <a:prstGeom prst="rect">
            <a:avLst/>
          </a:prstGeom>
          <a:noFill/>
        </p:spPr>
        <p:txBody>
          <a:bodyPr wrap="none" rtlCol="0">
            <a:spAutoFit/>
          </a:bodyPr>
          <a:lstStyle/>
          <a:p>
            <a:pPr algn="l"/>
            <a:r>
              <a:rPr lang="es-GB" sz="2000" dirty="0"/>
              <a:t>we are deciding</a:t>
            </a:r>
          </a:p>
        </p:txBody>
      </p:sp>
      <p:sp>
        <p:nvSpPr>
          <p:cNvPr id="11" name="CuadroTexto 10">
            <a:extLst>
              <a:ext uri="{FF2B5EF4-FFF2-40B4-BE49-F238E27FC236}">
                <a16:creationId xmlns:a16="http://schemas.microsoft.com/office/drawing/2014/main" id="{D2F14CAF-1EFD-492C-AA0D-97E4BF04E2E4}"/>
              </a:ext>
            </a:extLst>
          </p:cNvPr>
          <p:cNvSpPr txBox="1"/>
          <p:nvPr/>
        </p:nvSpPr>
        <p:spPr>
          <a:xfrm>
            <a:off x="9969110" y="5079982"/>
            <a:ext cx="1034257" cy="400110"/>
          </a:xfrm>
          <a:prstGeom prst="rect">
            <a:avLst/>
          </a:prstGeom>
          <a:noFill/>
        </p:spPr>
        <p:txBody>
          <a:bodyPr wrap="none" rtlCol="0">
            <a:spAutoFit/>
          </a:bodyPr>
          <a:lstStyle/>
          <a:p>
            <a:pPr algn="l"/>
            <a:r>
              <a:rPr lang="es-GB" sz="2000" dirty="0"/>
              <a:t>I cover</a:t>
            </a:r>
          </a:p>
        </p:txBody>
      </p:sp>
      <p:sp>
        <p:nvSpPr>
          <p:cNvPr id="12" name="CuadroTexto 11">
            <a:extLst>
              <a:ext uri="{FF2B5EF4-FFF2-40B4-BE49-F238E27FC236}">
                <a16:creationId xmlns:a16="http://schemas.microsoft.com/office/drawing/2014/main" id="{F88C711A-7EF5-49D6-B992-D4F74400CF20}"/>
              </a:ext>
            </a:extLst>
          </p:cNvPr>
          <p:cNvSpPr txBox="1"/>
          <p:nvPr/>
        </p:nvSpPr>
        <p:spPr>
          <a:xfrm>
            <a:off x="9597214" y="5667320"/>
            <a:ext cx="1846980" cy="400110"/>
          </a:xfrm>
          <a:prstGeom prst="rect">
            <a:avLst/>
          </a:prstGeom>
          <a:noFill/>
        </p:spPr>
        <p:txBody>
          <a:bodyPr wrap="none" rtlCol="0">
            <a:spAutoFit/>
          </a:bodyPr>
          <a:lstStyle/>
          <a:p>
            <a:pPr algn="l"/>
            <a:r>
              <a:rPr lang="es-GB" sz="2000" dirty="0"/>
              <a:t>I am opening</a:t>
            </a:r>
          </a:p>
        </p:txBody>
      </p:sp>
      <p:sp>
        <p:nvSpPr>
          <p:cNvPr id="13" name="CuadroTexto 18">
            <a:extLst>
              <a:ext uri="{FF2B5EF4-FFF2-40B4-BE49-F238E27FC236}">
                <a16:creationId xmlns:a16="http://schemas.microsoft.com/office/drawing/2014/main" id="{18647A74-1E46-46F8-A5B4-9B7991D723CD}"/>
              </a:ext>
            </a:extLst>
          </p:cNvPr>
          <p:cNvSpPr txBox="1"/>
          <p:nvPr/>
        </p:nvSpPr>
        <p:spPr>
          <a:xfrm>
            <a:off x="2869324" y="291984"/>
            <a:ext cx="5296643" cy="430887"/>
          </a:xfrm>
          <a:prstGeom prst="rect">
            <a:avLst/>
          </a:prstGeom>
          <a:noFill/>
        </p:spPr>
        <p:txBody>
          <a:bodyPr wrap="none" rtlCol="0">
            <a:spAutoFit/>
          </a:bodyPr>
          <a:lstStyle/>
          <a:p>
            <a:pPr algn="l"/>
            <a:r>
              <a:rPr lang="es-GB" sz="2200" dirty="0"/>
              <a:t>En la fiesta, ¿quién hace cada cosa?</a:t>
            </a:r>
          </a:p>
        </p:txBody>
      </p:sp>
      <p:sp>
        <p:nvSpPr>
          <p:cNvPr id="14" name="CuadroTexto 20">
            <a:extLst>
              <a:ext uri="{FF2B5EF4-FFF2-40B4-BE49-F238E27FC236}">
                <a16:creationId xmlns:a16="http://schemas.microsoft.com/office/drawing/2014/main" id="{CC73CC50-F887-460F-88C3-360825A364A2}"/>
              </a:ext>
            </a:extLst>
          </p:cNvPr>
          <p:cNvSpPr txBox="1"/>
          <p:nvPr/>
        </p:nvSpPr>
        <p:spPr>
          <a:xfrm>
            <a:off x="320602" y="947021"/>
            <a:ext cx="9958175" cy="430887"/>
          </a:xfrm>
          <a:prstGeom prst="rect">
            <a:avLst/>
          </a:prstGeom>
          <a:noFill/>
        </p:spPr>
        <p:txBody>
          <a:bodyPr wrap="none" rtlCol="0">
            <a:spAutoFit/>
          </a:bodyPr>
          <a:lstStyle/>
          <a:p>
            <a:pPr algn="l"/>
            <a:r>
              <a:rPr lang="en-GB" sz="2200" dirty="0" err="1"/>
              <a:t>Luego</a:t>
            </a:r>
            <a:r>
              <a:rPr lang="en-GB" sz="2200" dirty="0"/>
              <a:t>, l</a:t>
            </a:r>
            <a:r>
              <a:rPr lang="es-GB" sz="2200" dirty="0"/>
              <a:t>ee las frases otra vez y escribe el verbo de cada frase en inglés.</a:t>
            </a:r>
          </a:p>
        </p:txBody>
      </p:sp>
      <p:pic>
        <p:nvPicPr>
          <p:cNvPr id="15" name="Picture 2" descr="http://www.clker.com/cliparts/j/p/l/D/8/K/green-tick-md.png">
            <a:extLst>
              <a:ext uri="{FF2B5EF4-FFF2-40B4-BE49-F238E27FC236}">
                <a16:creationId xmlns:a16="http://schemas.microsoft.com/office/drawing/2014/main" id="{6B3932CD-6F7E-4E2F-8B44-CF3B8E7A1B0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54833" y="252688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j/p/l/D/8/K/green-tick-md.png">
            <a:extLst>
              <a:ext uri="{FF2B5EF4-FFF2-40B4-BE49-F238E27FC236}">
                <a16:creationId xmlns:a16="http://schemas.microsoft.com/office/drawing/2014/main" id="{E64AC48D-B05C-4F53-B3C4-191826C7F85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21176" y="3096950"/>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ker.com/cliparts/j/p/l/D/8/K/green-tick-md.png">
            <a:extLst>
              <a:ext uri="{FF2B5EF4-FFF2-40B4-BE49-F238E27FC236}">
                <a16:creationId xmlns:a16="http://schemas.microsoft.com/office/drawing/2014/main" id="{3A56E2C2-EBFB-45CB-ABC9-1A0A3DC966A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6647" y="350154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ker.com/cliparts/j/p/l/D/8/K/green-tick-md.png">
            <a:extLst>
              <a:ext uri="{FF2B5EF4-FFF2-40B4-BE49-F238E27FC236}">
                <a16:creationId xmlns:a16="http://schemas.microsoft.com/office/drawing/2014/main" id="{1D4CF670-81A8-4FE3-9F3C-A8B98683A5B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21176" y="417599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clker.com/cliparts/j/p/l/D/8/K/green-tick-md.png">
            <a:extLst>
              <a:ext uri="{FF2B5EF4-FFF2-40B4-BE49-F238E27FC236}">
                <a16:creationId xmlns:a16="http://schemas.microsoft.com/office/drawing/2014/main" id="{DF6BA899-6BF7-486E-9AC9-378A03E320D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6647" y="4839990"/>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clker.com/cliparts/j/p/l/D/8/K/green-tick-md.png">
            <a:extLst>
              <a:ext uri="{FF2B5EF4-FFF2-40B4-BE49-F238E27FC236}">
                <a16:creationId xmlns:a16="http://schemas.microsoft.com/office/drawing/2014/main" id="{28BDDD87-654A-49C5-B368-354A1E9D28C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6647" y="5627383"/>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ular Callout 2">
            <a:extLst>
              <a:ext uri="{FF2B5EF4-FFF2-40B4-BE49-F238E27FC236}">
                <a16:creationId xmlns:a16="http://schemas.microsoft.com/office/drawing/2014/main" id="{3B27E0C8-E3C0-4031-ACAE-7FA9FB9E2D6E}"/>
              </a:ext>
            </a:extLst>
          </p:cNvPr>
          <p:cNvSpPr/>
          <p:nvPr/>
        </p:nvSpPr>
        <p:spPr>
          <a:xfrm>
            <a:off x="320602" y="2086836"/>
            <a:ext cx="4144318" cy="440047"/>
          </a:xfrm>
          <a:prstGeom prst="wedgeRoundRectCallout">
            <a:avLst>
              <a:gd name="adj1" fmla="val -22232"/>
              <a:gd name="adj2" fmla="val 71978"/>
              <a:gd name="adj3" fmla="val 16667"/>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Pay attention to the time words!</a:t>
            </a:r>
          </a:p>
        </p:txBody>
      </p:sp>
      <p:pic>
        <p:nvPicPr>
          <p:cNvPr id="23" name="Imagen 8">
            <a:extLst>
              <a:ext uri="{FF2B5EF4-FFF2-40B4-BE49-F238E27FC236}">
                <a16:creationId xmlns:a16="http://schemas.microsoft.com/office/drawing/2014/main" id="{48F1B8FF-72C9-4E5B-98F5-BA03EC070A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59405" y="213557"/>
            <a:ext cx="1751772" cy="1717093"/>
          </a:xfrm>
          <a:prstGeom prst="rect">
            <a:avLst/>
          </a:prstGeom>
        </p:spPr>
      </p:pic>
    </p:spTree>
    <p:extLst>
      <p:ext uri="{BB962C8B-B14F-4D97-AF65-F5344CB8AC3E}">
        <p14:creationId xmlns:p14="http://schemas.microsoft.com/office/powerpoint/2010/main" val="300017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dirty="0"/>
              <a:t>Las fiestas</a:t>
            </a:r>
          </a:p>
        </p:txBody>
      </p:sp>
      <p:sp>
        <p:nvSpPr>
          <p:cNvPr id="4" name="Google Shape;152;p2">
            <a:extLst>
              <a:ext uri="{FF2B5EF4-FFF2-40B4-BE49-F238E27FC236}">
                <a16:creationId xmlns:a16="http://schemas.microsoft.com/office/drawing/2014/main" id="{0AB09336-10E9-4E3E-A5CF-3F5F795B3417}"/>
              </a:ext>
            </a:extLst>
          </p:cNvPr>
          <p:cNvSpPr/>
          <p:nvPr/>
        </p:nvSpPr>
        <p:spPr>
          <a:xfrm>
            <a:off x="10533889" y="213557"/>
            <a:ext cx="1390634" cy="44481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6">
            <a:extLst>
              <a:ext uri="{FF2B5EF4-FFF2-40B4-BE49-F238E27FC236}">
                <a16:creationId xmlns:a16="http://schemas.microsoft.com/office/drawing/2014/main" id="{D4156F6A-F31A-4843-BC64-F2EE15CFCA66}"/>
              </a:ext>
            </a:extLst>
          </p:cNvPr>
          <p:cNvGraphicFramePr>
            <a:graphicFrameLocks noGrp="1"/>
          </p:cNvGraphicFramePr>
          <p:nvPr>
            <p:extLst>
              <p:ext uri="{D42A27DB-BD31-4B8C-83A1-F6EECF244321}">
                <p14:modId xmlns:p14="http://schemas.microsoft.com/office/powerpoint/2010/main" val="1648772909"/>
              </p:ext>
            </p:extLst>
          </p:nvPr>
        </p:nvGraphicFramePr>
        <p:xfrm>
          <a:off x="415166" y="2162144"/>
          <a:ext cx="8858419" cy="3479469"/>
        </p:xfrm>
        <a:graphic>
          <a:graphicData uri="http://schemas.openxmlformats.org/drawingml/2006/table">
            <a:tbl>
              <a:tblPr firstRow="1" bandRow="1">
                <a:tableStyleId>{21E4AEA4-8DFA-4A89-87EB-49C32662AFE0}</a:tableStyleId>
              </a:tblPr>
              <a:tblGrid>
                <a:gridCol w="973492">
                  <a:extLst>
                    <a:ext uri="{9D8B030D-6E8A-4147-A177-3AD203B41FA5}">
                      <a16:colId xmlns:a16="http://schemas.microsoft.com/office/drawing/2014/main" val="2607353726"/>
                    </a:ext>
                  </a:extLst>
                </a:gridCol>
                <a:gridCol w="5911855">
                  <a:extLst>
                    <a:ext uri="{9D8B030D-6E8A-4147-A177-3AD203B41FA5}">
                      <a16:colId xmlns:a16="http://schemas.microsoft.com/office/drawing/2014/main" val="1600817978"/>
                    </a:ext>
                  </a:extLst>
                </a:gridCol>
                <a:gridCol w="869986">
                  <a:extLst>
                    <a:ext uri="{9D8B030D-6E8A-4147-A177-3AD203B41FA5}">
                      <a16:colId xmlns:a16="http://schemas.microsoft.com/office/drawing/2014/main" val="4128092149"/>
                    </a:ext>
                  </a:extLst>
                </a:gridCol>
                <a:gridCol w="1103086">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mn-lt"/>
                          <a:ea typeface="+mn-ea"/>
                          <a:cs typeface="+mn-cs"/>
                        </a:rPr>
                        <a:t>‘I’</a:t>
                      </a:r>
                      <a:endParaRPr lang="en-GB" sz="2000" b="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‘We’</a:t>
                      </a:r>
                      <a:endParaRPr lang="en-GB" sz="2000" b="0" dirty="0">
                        <a:solidFill>
                          <a:schemeClr val="tx1"/>
                        </a:solidFill>
                      </a:endParaRP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a:solidFill>
                          <a:schemeClr val="tx1"/>
                        </a:solidFill>
                      </a:endParaRPr>
                    </a:p>
                  </a:txBody>
                  <a:tcPr anchor="ctr"/>
                </a:tc>
                <a:tc>
                  <a:txBody>
                    <a:bodyPr/>
                    <a:lstStyle/>
                    <a:p>
                      <a:endParaRPr lang="en-GB" sz="2000" dirty="0">
                        <a:solidFill>
                          <a:schemeClr val="tx1"/>
                        </a:solidFill>
                      </a:endParaRPr>
                    </a:p>
                  </a:txBody>
                  <a:tcPr anchor="ctr"/>
                </a:tc>
                <a:tc>
                  <a:txBody>
                    <a:bodyPr/>
                    <a:lstStyle/>
                    <a:p>
                      <a:endParaRPr lang="en-GB" sz="2000" dirty="0">
                        <a:solidFill>
                          <a:schemeClr val="tx1"/>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a:solidFill>
                          <a:schemeClr val="tx1"/>
                        </a:solidFill>
                      </a:endParaRPr>
                    </a:p>
                  </a:txBody>
                  <a:tcPr anchor="ctr"/>
                </a:tc>
                <a:tc>
                  <a:txBody>
                    <a:bodyPr/>
                    <a:lstStyle/>
                    <a:p>
                      <a:endParaRPr lang="en-GB" sz="2000" dirty="0">
                        <a:solidFill>
                          <a:schemeClr val="tx1"/>
                        </a:solidFill>
                      </a:endParaRPr>
                    </a:p>
                  </a:txBody>
                  <a:tcPr anchor="ctr"/>
                </a:tc>
                <a:tc>
                  <a:txBody>
                    <a:bodyPr/>
                    <a:lstStyle/>
                    <a:p>
                      <a:endParaRPr lang="en-GB" sz="2000" dirty="0">
                        <a:solidFill>
                          <a:schemeClr val="tx1"/>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a:solidFill>
                          <a:schemeClr val="tx1"/>
                        </a:solidFill>
                      </a:endParaRPr>
                    </a:p>
                  </a:txBody>
                  <a:tcPr anchor="ctr"/>
                </a:tc>
                <a:tc>
                  <a:txBody>
                    <a:bodyPr/>
                    <a:lstStyle/>
                    <a:p>
                      <a:endParaRPr lang="en-GB" sz="2000">
                        <a:solidFill>
                          <a:schemeClr val="tx1"/>
                        </a:solidFill>
                      </a:endParaRPr>
                    </a:p>
                  </a:txBody>
                  <a:tcPr anchor="ctr"/>
                </a:tc>
                <a:tc>
                  <a:txBody>
                    <a:bodyPr/>
                    <a:lstStyle/>
                    <a:p>
                      <a:endParaRPr lang="en-GB" sz="2000" dirty="0">
                        <a:solidFill>
                          <a:schemeClr val="tx1"/>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dirty="0">
                        <a:solidFill>
                          <a:schemeClr val="tx1"/>
                        </a:solidFill>
                      </a:endParaRPr>
                    </a:p>
                  </a:txBody>
                  <a:tcPr anchor="ctr"/>
                </a:tc>
                <a:tc>
                  <a:txBody>
                    <a:bodyPr/>
                    <a:lstStyle/>
                    <a:p>
                      <a:endParaRPr lang="en-GB" sz="2000" dirty="0">
                        <a:solidFill>
                          <a:schemeClr val="tx1"/>
                        </a:solidFill>
                      </a:endParaRPr>
                    </a:p>
                  </a:txBody>
                  <a:tcPr anchor="ctr"/>
                </a:tc>
                <a:tc>
                  <a:txBody>
                    <a:bodyPr/>
                    <a:lstStyle/>
                    <a:p>
                      <a:endParaRPr lang="en-GB" sz="2000" dirty="0">
                        <a:solidFill>
                          <a:schemeClr val="tx1"/>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endParaRPr lang="en-GB" dirty="0">
                        <a:solidFill>
                          <a:schemeClr val="tx1"/>
                        </a:solidFill>
                      </a:endParaRPr>
                    </a:p>
                  </a:txBody>
                  <a:tcPr anchor="ctr"/>
                </a:tc>
                <a:tc>
                  <a:txBody>
                    <a:bodyPr/>
                    <a:lstStyle/>
                    <a:p>
                      <a:endParaRPr lang="en-GB" sz="2000" dirty="0">
                        <a:solidFill>
                          <a:schemeClr val="tx1"/>
                        </a:solidFill>
                      </a:endParaRPr>
                    </a:p>
                  </a:txBody>
                  <a:tcPr anchor="ctr"/>
                </a:tc>
                <a:tc>
                  <a:txBody>
                    <a:bodyPr/>
                    <a:lstStyle/>
                    <a:p>
                      <a:endParaRPr lang="en-GB" sz="2000" dirty="0">
                        <a:solidFill>
                          <a:schemeClr val="tx1"/>
                        </a:solidFill>
                      </a:endParaRP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endParaRPr lang="en-GB" dirty="0">
                        <a:solidFill>
                          <a:schemeClr val="tx1"/>
                        </a:solidFill>
                      </a:endParaRPr>
                    </a:p>
                  </a:txBody>
                  <a:tcPr anchor="ctr"/>
                </a:tc>
                <a:tc>
                  <a:txBody>
                    <a:bodyPr/>
                    <a:lstStyle/>
                    <a:p>
                      <a:endParaRPr lang="en-GB" sz="2000" dirty="0">
                        <a:solidFill>
                          <a:schemeClr val="tx1"/>
                        </a:solidFill>
                      </a:endParaRPr>
                    </a:p>
                  </a:txBody>
                  <a:tcPr anchor="ctr"/>
                </a:tc>
                <a:tc>
                  <a:txBody>
                    <a:bodyPr/>
                    <a:lstStyle/>
                    <a:p>
                      <a:endParaRPr lang="en-GB" sz="2000" dirty="0">
                        <a:solidFill>
                          <a:schemeClr val="tx1"/>
                        </a:solidFill>
                      </a:endParaRPr>
                    </a:p>
                  </a:txBody>
                  <a:tcPr anchor="ctr"/>
                </a:tc>
                <a:extLst>
                  <a:ext uri="{0D108BD9-81ED-4DB2-BD59-A6C34878D82A}">
                    <a16:rowId xmlns:a16="http://schemas.microsoft.com/office/drawing/2014/main" val="1736239533"/>
                  </a:ext>
                </a:extLst>
              </a:tr>
            </a:tbl>
          </a:graphicData>
        </a:graphic>
      </p:graphicFrame>
      <p:sp>
        <p:nvSpPr>
          <p:cNvPr id="6" name="Action Button: Custom 16">
            <a:hlinkClick r:id="" action="ppaction://noaction" highlightClick="1">
              <a:snd r:embed="rId3" name="1. Decidimos las canciones en este momento.wav"/>
            </a:hlinkClick>
            <a:extLst>
              <a:ext uri="{FF2B5EF4-FFF2-40B4-BE49-F238E27FC236}">
                <a16:creationId xmlns:a16="http://schemas.microsoft.com/office/drawing/2014/main" id="{37CF73C7-2748-42FD-8EC0-28146715C991}"/>
              </a:ext>
            </a:extLst>
          </p:cNvPr>
          <p:cNvSpPr/>
          <p:nvPr/>
        </p:nvSpPr>
        <p:spPr>
          <a:xfrm>
            <a:off x="701820" y="2737144"/>
            <a:ext cx="396000" cy="396000"/>
          </a:xfrm>
          <a:prstGeom prst="actionButtonBlank">
            <a:avLst/>
          </a:prstGeom>
          <a:solidFill>
            <a:schemeClr val="accent2">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7" name="Action Button: Custom 16">
            <a:hlinkClick r:id="" action="ppaction://noaction" highlightClick="1">
              <a:snd r:embed="rId4" name="2. Permito música fuerte en cada fiesta.wav"/>
            </a:hlinkClick>
            <a:extLst>
              <a:ext uri="{FF2B5EF4-FFF2-40B4-BE49-F238E27FC236}">
                <a16:creationId xmlns:a16="http://schemas.microsoft.com/office/drawing/2014/main" id="{90D974BB-1C6F-42D3-AB7C-756D4BFA0BB2}"/>
              </a:ext>
            </a:extLst>
          </p:cNvPr>
          <p:cNvSpPr/>
          <p:nvPr/>
        </p:nvSpPr>
        <p:spPr>
          <a:xfrm>
            <a:off x="701820" y="3214607"/>
            <a:ext cx="396000" cy="396000"/>
          </a:xfrm>
          <a:prstGeom prst="actionButtonBlank">
            <a:avLst/>
          </a:prstGeom>
          <a:solidFill>
            <a:schemeClr val="accent2">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8" name="Action Button: Custom 16">
            <a:hlinkClick r:id="" action="ppaction://noaction" highlightClick="1">
              <a:snd r:embed="rId5" name="3. Reparto los platos de comida ahora.wav"/>
            </a:hlinkClick>
            <a:extLst>
              <a:ext uri="{FF2B5EF4-FFF2-40B4-BE49-F238E27FC236}">
                <a16:creationId xmlns:a16="http://schemas.microsoft.com/office/drawing/2014/main" id="{A0CB02F0-7B86-4084-83BD-861210563014}"/>
              </a:ext>
            </a:extLst>
          </p:cNvPr>
          <p:cNvSpPr/>
          <p:nvPr/>
        </p:nvSpPr>
        <p:spPr>
          <a:xfrm>
            <a:off x="717262" y="4706805"/>
            <a:ext cx="396000" cy="396000"/>
          </a:xfrm>
          <a:prstGeom prst="actionButtonBlank">
            <a:avLst/>
          </a:prstGeom>
          <a:solidFill>
            <a:schemeClr val="accent2">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9" name="Action Button: Custom 16">
            <a:hlinkClick r:id="" action="ppaction://noaction" highlightClick="1">
              <a:snd r:embed="rId6" name="4. Dividimos el costo de los regalos siempre.wav"/>
            </a:hlinkClick>
            <a:extLst>
              <a:ext uri="{FF2B5EF4-FFF2-40B4-BE49-F238E27FC236}">
                <a16:creationId xmlns:a16="http://schemas.microsoft.com/office/drawing/2014/main" id="{AA8416CD-7D55-4F01-9E67-5076B11A3194}"/>
              </a:ext>
            </a:extLst>
          </p:cNvPr>
          <p:cNvSpPr/>
          <p:nvPr/>
        </p:nvSpPr>
        <p:spPr>
          <a:xfrm>
            <a:off x="701820" y="3717658"/>
            <a:ext cx="396000" cy="396000"/>
          </a:xfrm>
          <a:prstGeom prst="actionButtonBlank">
            <a:avLst/>
          </a:prstGeom>
          <a:solidFill>
            <a:schemeClr val="accent2">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1" name="Action Button: Custom 16">
            <a:hlinkClick r:id="" action="ppaction://noaction" highlightClick="1">
              <a:snd r:embed="rId7" name="6. Escribimos invitaciones en este momento .wav"/>
            </a:hlinkClick>
            <a:extLst>
              <a:ext uri="{FF2B5EF4-FFF2-40B4-BE49-F238E27FC236}">
                <a16:creationId xmlns:a16="http://schemas.microsoft.com/office/drawing/2014/main" id="{2C971240-4477-4C9F-A452-D5432A67FAD2}"/>
              </a:ext>
            </a:extLst>
          </p:cNvPr>
          <p:cNvSpPr/>
          <p:nvPr/>
        </p:nvSpPr>
        <p:spPr>
          <a:xfrm>
            <a:off x="700029" y="4186474"/>
            <a:ext cx="396000" cy="396000"/>
          </a:xfrm>
          <a:prstGeom prst="actionButtonBlank">
            <a:avLst/>
          </a:prstGeom>
          <a:solidFill>
            <a:schemeClr val="accent2">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8" name="8. Recibo un regalo ahora. ¡Es un juego!.wav"/>
            </a:hlinkClick>
            <a:extLst>
              <a:ext uri="{FF2B5EF4-FFF2-40B4-BE49-F238E27FC236}">
                <a16:creationId xmlns:a16="http://schemas.microsoft.com/office/drawing/2014/main" id="{58037AEB-06B1-44A4-BF38-452FB22412B6}"/>
              </a:ext>
            </a:extLst>
          </p:cNvPr>
          <p:cNvSpPr/>
          <p:nvPr/>
        </p:nvSpPr>
        <p:spPr>
          <a:xfrm>
            <a:off x="717262" y="5184268"/>
            <a:ext cx="396000" cy="396000"/>
          </a:xfrm>
          <a:prstGeom prst="actionButtonBlank">
            <a:avLst/>
          </a:prstGeom>
          <a:solidFill>
            <a:schemeClr val="accent2">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14" name="Rectangle: Rounded Corners 26">
            <a:extLst>
              <a:ext uri="{FF2B5EF4-FFF2-40B4-BE49-F238E27FC236}">
                <a16:creationId xmlns:a16="http://schemas.microsoft.com/office/drawing/2014/main" id="{384455A1-71BF-4D7E-9482-48B6A4203B32}"/>
              </a:ext>
            </a:extLst>
          </p:cNvPr>
          <p:cNvSpPr/>
          <p:nvPr/>
        </p:nvSpPr>
        <p:spPr>
          <a:xfrm>
            <a:off x="2776412" y="2701908"/>
            <a:ext cx="2058203" cy="466473"/>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5" name="Picture 14">
            <a:extLst>
              <a:ext uri="{FF2B5EF4-FFF2-40B4-BE49-F238E27FC236}">
                <a16:creationId xmlns:a16="http://schemas.microsoft.com/office/drawing/2014/main" id="{0CCE0486-973C-4F9E-961E-B71C55D0117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537932" y="2708774"/>
            <a:ext cx="412997" cy="430204"/>
          </a:xfrm>
          <a:prstGeom prst="rect">
            <a:avLst/>
          </a:prstGeom>
        </p:spPr>
      </p:pic>
      <p:sp>
        <p:nvSpPr>
          <p:cNvPr id="16" name="Rectangle: Rounded Corners 26">
            <a:extLst>
              <a:ext uri="{FF2B5EF4-FFF2-40B4-BE49-F238E27FC236}">
                <a16:creationId xmlns:a16="http://schemas.microsoft.com/office/drawing/2014/main" id="{3FCFE77D-93B3-438A-BABB-A91690AF547B}"/>
              </a:ext>
            </a:extLst>
          </p:cNvPr>
          <p:cNvSpPr/>
          <p:nvPr/>
        </p:nvSpPr>
        <p:spPr>
          <a:xfrm>
            <a:off x="2456172" y="4198554"/>
            <a:ext cx="1834919" cy="451022"/>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7" name="Picture 16">
            <a:extLst>
              <a:ext uri="{FF2B5EF4-FFF2-40B4-BE49-F238E27FC236}">
                <a16:creationId xmlns:a16="http://schemas.microsoft.com/office/drawing/2014/main" id="{C77DC5C9-BED5-4289-944B-CBD88ADBFF0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02330" y="3180860"/>
            <a:ext cx="412997" cy="430204"/>
          </a:xfrm>
          <a:prstGeom prst="rect">
            <a:avLst/>
          </a:prstGeom>
        </p:spPr>
      </p:pic>
      <p:sp>
        <p:nvSpPr>
          <p:cNvPr id="18" name="Rectangle: Rounded Corners 17">
            <a:extLst>
              <a:ext uri="{FF2B5EF4-FFF2-40B4-BE49-F238E27FC236}">
                <a16:creationId xmlns:a16="http://schemas.microsoft.com/office/drawing/2014/main" id="{2E0AF564-B7C1-44EA-A997-A1BDEC622348}"/>
              </a:ext>
            </a:extLst>
          </p:cNvPr>
          <p:cNvSpPr/>
          <p:nvPr/>
        </p:nvSpPr>
        <p:spPr>
          <a:xfrm>
            <a:off x="1393707" y="3146565"/>
            <a:ext cx="995405" cy="464076"/>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9" name="Picture 18">
            <a:extLst>
              <a:ext uri="{FF2B5EF4-FFF2-40B4-BE49-F238E27FC236}">
                <a16:creationId xmlns:a16="http://schemas.microsoft.com/office/drawing/2014/main" id="{C51A16BD-32F9-4C8A-A58F-DA9A772D870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537931" y="3631123"/>
            <a:ext cx="412997" cy="430204"/>
          </a:xfrm>
          <a:prstGeom prst="rect">
            <a:avLst/>
          </a:prstGeom>
        </p:spPr>
      </p:pic>
      <p:sp>
        <p:nvSpPr>
          <p:cNvPr id="20" name="Rectangle: Rounded Corners 26">
            <a:extLst>
              <a:ext uri="{FF2B5EF4-FFF2-40B4-BE49-F238E27FC236}">
                <a16:creationId xmlns:a16="http://schemas.microsoft.com/office/drawing/2014/main" id="{E59A3D68-A262-4199-AD2E-41796F53B953}"/>
              </a:ext>
            </a:extLst>
          </p:cNvPr>
          <p:cNvSpPr/>
          <p:nvPr/>
        </p:nvSpPr>
        <p:spPr>
          <a:xfrm>
            <a:off x="1358201" y="3666679"/>
            <a:ext cx="1098844" cy="471042"/>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1" name="Picture 20">
            <a:extLst>
              <a:ext uri="{FF2B5EF4-FFF2-40B4-BE49-F238E27FC236}">
                <a16:creationId xmlns:a16="http://schemas.microsoft.com/office/drawing/2014/main" id="{354D6DED-1BD2-4E8B-995A-94A358121F4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538931" y="4121849"/>
            <a:ext cx="412997" cy="430204"/>
          </a:xfrm>
          <a:prstGeom prst="rect">
            <a:avLst/>
          </a:prstGeom>
        </p:spPr>
      </p:pic>
      <p:sp>
        <p:nvSpPr>
          <p:cNvPr id="24" name="Rectangle: Rounded Corners 26">
            <a:extLst>
              <a:ext uri="{FF2B5EF4-FFF2-40B4-BE49-F238E27FC236}">
                <a16:creationId xmlns:a16="http://schemas.microsoft.com/office/drawing/2014/main" id="{0A7D67B4-5F22-48CF-9F80-3FE747A4E4BA}"/>
              </a:ext>
            </a:extLst>
          </p:cNvPr>
          <p:cNvSpPr/>
          <p:nvPr/>
        </p:nvSpPr>
        <p:spPr>
          <a:xfrm>
            <a:off x="3106150" y="4681294"/>
            <a:ext cx="2528169" cy="464076"/>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5" name="Picture 24">
            <a:extLst>
              <a:ext uri="{FF2B5EF4-FFF2-40B4-BE49-F238E27FC236}">
                <a16:creationId xmlns:a16="http://schemas.microsoft.com/office/drawing/2014/main" id="{2A58CD1C-BB6C-4182-BCC2-AACEC105BAD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16806" y="4629779"/>
            <a:ext cx="412997" cy="430204"/>
          </a:xfrm>
          <a:prstGeom prst="rect">
            <a:avLst/>
          </a:prstGeom>
        </p:spPr>
      </p:pic>
      <p:pic>
        <p:nvPicPr>
          <p:cNvPr id="27" name="Picture 26">
            <a:extLst>
              <a:ext uri="{FF2B5EF4-FFF2-40B4-BE49-F238E27FC236}">
                <a16:creationId xmlns:a16="http://schemas.microsoft.com/office/drawing/2014/main" id="{BE740672-F20A-4FBF-A970-595F0797689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57917" y="5184268"/>
            <a:ext cx="412997" cy="430204"/>
          </a:xfrm>
          <a:prstGeom prst="rect">
            <a:avLst/>
          </a:prstGeom>
        </p:spPr>
      </p:pic>
      <p:sp>
        <p:nvSpPr>
          <p:cNvPr id="28" name="Rectangle: Rounded Corners 26">
            <a:extLst>
              <a:ext uri="{FF2B5EF4-FFF2-40B4-BE49-F238E27FC236}">
                <a16:creationId xmlns:a16="http://schemas.microsoft.com/office/drawing/2014/main" id="{BF37B511-AD6E-4DD9-BF39-91197462413B}"/>
              </a:ext>
            </a:extLst>
          </p:cNvPr>
          <p:cNvSpPr/>
          <p:nvPr/>
        </p:nvSpPr>
        <p:spPr>
          <a:xfrm>
            <a:off x="2855448" y="5144547"/>
            <a:ext cx="2187847" cy="485926"/>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TextBox 28">
            <a:extLst>
              <a:ext uri="{FF2B5EF4-FFF2-40B4-BE49-F238E27FC236}">
                <a16:creationId xmlns:a16="http://schemas.microsoft.com/office/drawing/2014/main" id="{87788DA9-1409-4665-B9B7-697DF5B8825F}"/>
              </a:ext>
            </a:extLst>
          </p:cNvPr>
          <p:cNvSpPr txBox="1"/>
          <p:nvPr/>
        </p:nvSpPr>
        <p:spPr>
          <a:xfrm>
            <a:off x="1393707" y="2725470"/>
            <a:ext cx="4186789" cy="461665"/>
          </a:xfrm>
          <a:prstGeom prst="rect">
            <a:avLst/>
          </a:prstGeom>
          <a:noFill/>
        </p:spPr>
        <p:txBody>
          <a:bodyPr wrap="square" rtlCol="0">
            <a:spAutoFit/>
          </a:bodyPr>
          <a:lstStyle/>
          <a:p>
            <a:r>
              <a:rPr lang="en-GB" sz="2400" dirty="0"/>
              <a:t>decide / are deciding</a:t>
            </a:r>
          </a:p>
        </p:txBody>
      </p:sp>
      <p:sp>
        <p:nvSpPr>
          <p:cNvPr id="30" name="TextBox 29">
            <a:extLst>
              <a:ext uri="{FF2B5EF4-FFF2-40B4-BE49-F238E27FC236}">
                <a16:creationId xmlns:a16="http://schemas.microsoft.com/office/drawing/2014/main" id="{A6624A89-4598-4767-A316-7FCEC3D4C844}"/>
              </a:ext>
            </a:extLst>
          </p:cNvPr>
          <p:cNvSpPr txBox="1"/>
          <p:nvPr/>
        </p:nvSpPr>
        <p:spPr>
          <a:xfrm>
            <a:off x="1393707" y="4947752"/>
            <a:ext cx="3829431" cy="609398"/>
          </a:xfrm>
          <a:prstGeom prst="rect">
            <a:avLst/>
          </a:prstGeom>
          <a:noFill/>
        </p:spPr>
        <p:txBody>
          <a:bodyPr wrap="square" rtlCol="0">
            <a:spAutoFit/>
          </a:bodyPr>
          <a:lstStyle/>
          <a:p>
            <a:pPr fontAlgn="ctr">
              <a:lnSpc>
                <a:spcPct val="140000"/>
              </a:lnSpc>
            </a:pPr>
            <a:r>
              <a:rPr lang="en-GB" sz="2400" dirty="0"/>
              <a:t>receive / am receiving</a:t>
            </a:r>
            <a:endParaRPr lang="en-GB" sz="3200" dirty="0"/>
          </a:p>
        </p:txBody>
      </p:sp>
      <p:sp>
        <p:nvSpPr>
          <p:cNvPr id="31" name="TextBox 30">
            <a:extLst>
              <a:ext uri="{FF2B5EF4-FFF2-40B4-BE49-F238E27FC236}">
                <a16:creationId xmlns:a16="http://schemas.microsoft.com/office/drawing/2014/main" id="{BB2ECB2C-9744-4150-AFD7-36872620112B}"/>
              </a:ext>
            </a:extLst>
          </p:cNvPr>
          <p:cNvSpPr txBox="1"/>
          <p:nvPr/>
        </p:nvSpPr>
        <p:spPr>
          <a:xfrm>
            <a:off x="1393707" y="3156711"/>
            <a:ext cx="3959850" cy="461665"/>
          </a:xfrm>
          <a:prstGeom prst="rect">
            <a:avLst/>
          </a:prstGeom>
          <a:noFill/>
        </p:spPr>
        <p:txBody>
          <a:bodyPr wrap="square" rtlCol="0">
            <a:spAutoFit/>
          </a:bodyPr>
          <a:lstStyle/>
          <a:p>
            <a:r>
              <a:rPr lang="en-GB" sz="2400" dirty="0"/>
              <a:t>allow / am allowing</a:t>
            </a:r>
          </a:p>
        </p:txBody>
      </p:sp>
      <p:sp>
        <p:nvSpPr>
          <p:cNvPr id="32" name="TextBox 31">
            <a:extLst>
              <a:ext uri="{FF2B5EF4-FFF2-40B4-BE49-F238E27FC236}">
                <a16:creationId xmlns:a16="http://schemas.microsoft.com/office/drawing/2014/main" id="{FD26D23A-8701-4E43-AD8B-9B74D9D15821}"/>
              </a:ext>
            </a:extLst>
          </p:cNvPr>
          <p:cNvSpPr txBox="1"/>
          <p:nvPr/>
        </p:nvSpPr>
        <p:spPr>
          <a:xfrm>
            <a:off x="1385873" y="4691102"/>
            <a:ext cx="4493363" cy="461665"/>
          </a:xfrm>
          <a:prstGeom prst="rect">
            <a:avLst/>
          </a:prstGeom>
          <a:noFill/>
        </p:spPr>
        <p:txBody>
          <a:bodyPr wrap="square" rtlCol="0">
            <a:spAutoFit/>
          </a:bodyPr>
          <a:lstStyle/>
          <a:p>
            <a:r>
              <a:rPr lang="en-GB" sz="2400" dirty="0"/>
              <a:t>hand out / am handing out</a:t>
            </a:r>
          </a:p>
        </p:txBody>
      </p:sp>
      <p:sp>
        <p:nvSpPr>
          <p:cNvPr id="33" name="TextBox 32">
            <a:extLst>
              <a:ext uri="{FF2B5EF4-FFF2-40B4-BE49-F238E27FC236}">
                <a16:creationId xmlns:a16="http://schemas.microsoft.com/office/drawing/2014/main" id="{90AEA9A4-6531-4D14-BB40-78B68D29F3A3}"/>
              </a:ext>
            </a:extLst>
          </p:cNvPr>
          <p:cNvSpPr txBox="1"/>
          <p:nvPr/>
        </p:nvSpPr>
        <p:spPr>
          <a:xfrm>
            <a:off x="1359740" y="3723306"/>
            <a:ext cx="3701382" cy="461665"/>
          </a:xfrm>
          <a:prstGeom prst="rect">
            <a:avLst/>
          </a:prstGeom>
          <a:noFill/>
        </p:spPr>
        <p:txBody>
          <a:bodyPr wrap="square" rtlCol="0">
            <a:spAutoFit/>
          </a:bodyPr>
          <a:lstStyle/>
          <a:p>
            <a:r>
              <a:rPr lang="en-GB" sz="2400" dirty="0"/>
              <a:t>divide / are dividing</a:t>
            </a:r>
          </a:p>
        </p:txBody>
      </p:sp>
      <p:sp>
        <p:nvSpPr>
          <p:cNvPr id="35" name="TextBox 34">
            <a:extLst>
              <a:ext uri="{FF2B5EF4-FFF2-40B4-BE49-F238E27FC236}">
                <a16:creationId xmlns:a16="http://schemas.microsoft.com/office/drawing/2014/main" id="{8D602D9B-38A2-4991-BC38-25FD56C5FAAB}"/>
              </a:ext>
            </a:extLst>
          </p:cNvPr>
          <p:cNvSpPr txBox="1"/>
          <p:nvPr/>
        </p:nvSpPr>
        <p:spPr>
          <a:xfrm>
            <a:off x="1389873" y="4175647"/>
            <a:ext cx="3544028" cy="461665"/>
          </a:xfrm>
          <a:prstGeom prst="rect">
            <a:avLst/>
          </a:prstGeom>
          <a:noFill/>
        </p:spPr>
        <p:txBody>
          <a:bodyPr wrap="square" rtlCol="0">
            <a:spAutoFit/>
          </a:bodyPr>
          <a:lstStyle/>
          <a:p>
            <a:r>
              <a:rPr lang="en-GB" sz="2400" dirty="0"/>
              <a:t>write / are writing</a:t>
            </a:r>
          </a:p>
        </p:txBody>
      </p:sp>
      <p:sp>
        <p:nvSpPr>
          <p:cNvPr id="38" name="TextBox 5">
            <a:extLst>
              <a:ext uri="{FF2B5EF4-FFF2-40B4-BE49-F238E27FC236}">
                <a16:creationId xmlns:a16="http://schemas.microsoft.com/office/drawing/2014/main" id="{C6133338-C4BC-45AE-8CB0-AA8ED60E311F}"/>
              </a:ext>
            </a:extLst>
          </p:cNvPr>
          <p:cNvSpPr txBox="1"/>
          <p:nvPr/>
        </p:nvSpPr>
        <p:spPr>
          <a:xfrm>
            <a:off x="149796" y="1123944"/>
            <a:ext cx="11458880" cy="769441"/>
          </a:xfrm>
          <a:prstGeom prst="rect">
            <a:avLst/>
          </a:prstGeom>
          <a:noFill/>
        </p:spPr>
        <p:txBody>
          <a:bodyPr wrap="square" rtlCol="0">
            <a:spAutoFit/>
          </a:bodyPr>
          <a:lstStyle/>
          <a:p>
            <a:r>
              <a:rPr lang="en-GB" sz="2200" b="1" dirty="0">
                <a:latin typeface="Century Gothic" panose="020B0502020202020204" pitchFamily="34" charset="0"/>
              </a:rPr>
              <a:t>Daniel y Lucía </a:t>
            </a:r>
            <a:r>
              <a:rPr lang="en-GB" sz="2200" b="1" dirty="0" err="1">
                <a:latin typeface="Century Gothic" panose="020B0502020202020204" pitchFamily="34" charset="0"/>
              </a:rPr>
              <a:t>hablan</a:t>
            </a:r>
            <a:r>
              <a:rPr lang="en-GB" sz="2200" b="1" dirty="0">
                <a:latin typeface="Century Gothic" panose="020B0502020202020204" pitchFamily="34" charset="0"/>
              </a:rPr>
              <a:t> </a:t>
            </a:r>
            <a:r>
              <a:rPr lang="en-GB" sz="2200" b="1" dirty="0" err="1">
                <a:latin typeface="Century Gothic" panose="020B0502020202020204" pitchFamily="34" charset="0"/>
              </a:rPr>
              <a:t>sobre</a:t>
            </a:r>
            <a:r>
              <a:rPr lang="en-GB" sz="2200" b="1" dirty="0">
                <a:latin typeface="Century Gothic" panose="020B0502020202020204" pitchFamily="34" charset="0"/>
              </a:rPr>
              <a:t> las fiestas que </a:t>
            </a:r>
            <a:r>
              <a:rPr lang="en-GB" sz="2200" b="1" dirty="0" err="1">
                <a:latin typeface="Century Gothic" panose="020B0502020202020204" pitchFamily="34" charset="0"/>
              </a:rPr>
              <a:t>celebran</a:t>
            </a:r>
            <a:r>
              <a:rPr lang="en-GB" sz="2200" b="1" dirty="0">
                <a:latin typeface="Century Gothic" panose="020B0502020202020204" pitchFamily="34" charset="0"/>
              </a:rPr>
              <a:t>.</a:t>
            </a:r>
          </a:p>
          <a:p>
            <a:r>
              <a:rPr lang="en-GB" sz="2200" b="1" dirty="0">
                <a:latin typeface="Century Gothic" panose="020B0502020202020204" pitchFamily="34" charset="0"/>
              </a:rPr>
              <a:t>Escucha y </a:t>
            </a:r>
            <a:r>
              <a:rPr lang="en-GB" sz="2200" b="1" dirty="0" err="1">
                <a:latin typeface="Century Gothic" panose="020B0502020202020204" pitchFamily="34" charset="0"/>
              </a:rPr>
              <a:t>marca</a:t>
            </a:r>
            <a:r>
              <a:rPr lang="en-GB" sz="2200" b="1" dirty="0">
                <a:latin typeface="Century Gothic" panose="020B0502020202020204" pitchFamily="34" charset="0"/>
              </a:rPr>
              <a:t> las </a:t>
            </a:r>
            <a:r>
              <a:rPr lang="en-GB" sz="2200" b="1" dirty="0" err="1">
                <a:latin typeface="Century Gothic" panose="020B0502020202020204" pitchFamily="34" charset="0"/>
              </a:rPr>
              <a:t>opciones</a:t>
            </a:r>
            <a:r>
              <a:rPr lang="en-GB" sz="2200" b="1" dirty="0">
                <a:latin typeface="Century Gothic" panose="020B0502020202020204" pitchFamily="34" charset="0"/>
              </a:rPr>
              <a:t> </a:t>
            </a:r>
            <a:r>
              <a:rPr lang="en-GB" sz="2200" b="1" dirty="0" err="1">
                <a:latin typeface="Century Gothic" panose="020B0502020202020204" pitchFamily="34" charset="0"/>
              </a:rPr>
              <a:t>correctas</a:t>
            </a:r>
            <a:r>
              <a:rPr lang="en-GB" sz="2200" b="1" dirty="0">
                <a:latin typeface="Century Gothic" panose="020B0502020202020204" pitchFamily="34" charset="0"/>
              </a:rPr>
              <a:t>.</a:t>
            </a:r>
          </a:p>
        </p:txBody>
      </p:sp>
      <p:pic>
        <p:nvPicPr>
          <p:cNvPr id="39" name="Imagen 48" descr="Imagen que contiene dibujo, muñeca&#10;&#10;Descripción generada automáticamente">
            <a:extLst>
              <a:ext uri="{FF2B5EF4-FFF2-40B4-BE49-F238E27FC236}">
                <a16:creationId xmlns:a16="http://schemas.microsoft.com/office/drawing/2014/main" id="{4683C49F-AC40-4CB9-84D0-2218F0A47728}"/>
              </a:ext>
            </a:extLst>
          </p:cNvPr>
          <p:cNvPicPr>
            <a:picLocks noChangeAspect="1"/>
          </p:cNvPicPr>
          <p:nvPr/>
        </p:nvPicPr>
        <p:blipFill rotWithShape="1">
          <a:blip r:embed="rId10" cstate="print">
            <a:clrChange>
              <a:clrFrom>
                <a:srgbClr val="FBFBFB"/>
              </a:clrFrom>
              <a:clrTo>
                <a:srgbClr val="FBFBFB">
                  <a:alpha val="0"/>
                </a:srgbClr>
              </a:clrTo>
            </a:clrChange>
            <a:extLst>
              <a:ext uri="{28A0092B-C50C-407E-A947-70E740481C1C}">
                <a14:useLocalDpi xmlns:a14="http://schemas.microsoft.com/office/drawing/2010/main" val="0"/>
              </a:ext>
            </a:extLst>
          </a:blip>
          <a:srcRect l="15409" r="14425"/>
          <a:stretch/>
        </p:blipFill>
        <p:spPr>
          <a:xfrm>
            <a:off x="9682678" y="1782240"/>
            <a:ext cx="2241845" cy="1797221"/>
          </a:xfrm>
          <a:prstGeom prst="rect">
            <a:avLst/>
          </a:prstGeom>
        </p:spPr>
      </p:pic>
      <p:pic>
        <p:nvPicPr>
          <p:cNvPr id="40" name="Imagen 50" descr="Imagen que contiene dibujo&#10;&#10;Descripción generada automáticamente">
            <a:extLst>
              <a:ext uri="{FF2B5EF4-FFF2-40B4-BE49-F238E27FC236}">
                <a16:creationId xmlns:a16="http://schemas.microsoft.com/office/drawing/2014/main" id="{5853AF0E-52BF-40BD-889B-5C4FFF9C8EBF}"/>
              </a:ext>
            </a:extLst>
          </p:cNvPr>
          <p:cNvPicPr>
            <a:picLocks noChangeAspect="1"/>
          </p:cNvPicPr>
          <p:nvPr/>
        </p:nvPicPr>
        <p:blipFill rotWithShape="1">
          <a:blip r:embed="rId11" cstate="print">
            <a:clrChange>
              <a:clrFrom>
                <a:srgbClr val="FCFAFB"/>
              </a:clrFrom>
              <a:clrTo>
                <a:srgbClr val="FCFAFB">
                  <a:alpha val="0"/>
                </a:srgbClr>
              </a:clrTo>
            </a:clrChange>
            <a:extLst>
              <a:ext uri="{28A0092B-C50C-407E-A947-70E740481C1C}">
                <a14:useLocalDpi xmlns:a14="http://schemas.microsoft.com/office/drawing/2010/main" val="0"/>
              </a:ext>
            </a:extLst>
          </a:blip>
          <a:srcRect l="30323" r="29102"/>
          <a:stretch/>
        </p:blipFill>
        <p:spPr>
          <a:xfrm flipH="1">
            <a:off x="10338870" y="3671814"/>
            <a:ext cx="1206913" cy="1866661"/>
          </a:xfrm>
          <a:prstGeom prst="rect">
            <a:avLst/>
          </a:prstGeom>
        </p:spPr>
      </p:pic>
    </p:spTree>
    <p:extLst>
      <p:ext uri="{BB962C8B-B14F-4D97-AF65-F5344CB8AC3E}">
        <p14:creationId xmlns:p14="http://schemas.microsoft.com/office/powerpoint/2010/main" val="202235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20" grpId="0" animBg="1"/>
      <p:bldP spid="24" grpId="0" animBg="1"/>
      <p:bldP spid="28" grpId="0" animBg="1"/>
      <p:bldP spid="29" grpId="0"/>
      <p:bldP spid="30" grpId="0"/>
      <p:bldP spid="31" grpId="0"/>
      <p:bldP spid="32" grpId="0"/>
      <p:bldP spid="33"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7">
            <a:extLst>
              <a:ext uri="{FF2B5EF4-FFF2-40B4-BE49-F238E27FC236}">
                <a16:creationId xmlns:a16="http://schemas.microsoft.com/office/drawing/2014/main" id="{ABDF4196-4475-4B33-AA00-45AFD9FA80A1}"/>
              </a:ext>
            </a:extLst>
          </p:cNvPr>
          <p:cNvGraphicFramePr>
            <a:graphicFrameLocks noGrp="1"/>
          </p:cNvGraphicFramePr>
          <p:nvPr/>
        </p:nvGraphicFramePr>
        <p:xfrm>
          <a:off x="269546" y="1038268"/>
          <a:ext cx="3578066" cy="5190218"/>
        </p:xfrm>
        <a:graphic>
          <a:graphicData uri="http://schemas.openxmlformats.org/drawingml/2006/table">
            <a:tbl>
              <a:tblPr firstRow="1" bandRow="1">
                <a:tableStyleId>{5940675A-B579-460E-94D1-54222C63F5DA}</a:tableStyleId>
              </a:tblPr>
              <a:tblGrid>
                <a:gridCol w="3578066">
                  <a:extLst>
                    <a:ext uri="{9D8B030D-6E8A-4147-A177-3AD203B41FA5}">
                      <a16:colId xmlns:a16="http://schemas.microsoft.com/office/drawing/2014/main" val="3001603862"/>
                    </a:ext>
                  </a:extLst>
                </a:gridCol>
              </a:tblGrid>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855001048"/>
                  </a:ext>
                </a:extLst>
              </a:tr>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911577387"/>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872257531"/>
                  </a:ext>
                </a:extLst>
              </a:tr>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54937489"/>
                  </a:ext>
                </a:extLst>
              </a:tr>
              <a:tr h="435338">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3745985951"/>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791995396"/>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73514017"/>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15352175"/>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837606166"/>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150037542"/>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412929010"/>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60816151"/>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458931950"/>
                  </a:ext>
                </a:extLst>
              </a:tr>
            </a:tbl>
          </a:graphicData>
        </a:graphic>
      </p:graphicFrame>
      <p:pic>
        <p:nvPicPr>
          <p:cNvPr id="10" name="Graphic 9" descr="Teacher">
            <a:extLst>
              <a:ext uri="{FF2B5EF4-FFF2-40B4-BE49-F238E27FC236}">
                <a16:creationId xmlns:a16="http://schemas.microsoft.com/office/drawing/2014/main" id="{E7415F45-91BF-48DE-93D9-C75D6F51E3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88677" y="716680"/>
            <a:ext cx="914400" cy="914400"/>
          </a:xfrm>
          <a:prstGeom prst="rect">
            <a:avLst/>
          </a:prstGeom>
        </p:spPr>
      </p:pic>
      <p:sp>
        <p:nvSpPr>
          <p:cNvPr id="3" name="Title 2">
            <a:extLst>
              <a:ext uri="{FF2B5EF4-FFF2-40B4-BE49-F238E27FC236}">
                <a16:creationId xmlns:a16="http://schemas.microsoft.com/office/drawing/2014/main" id="{F6DD82CE-F331-4F5F-918B-1327729F8F9A}"/>
              </a:ext>
            </a:extLst>
          </p:cNvPr>
          <p:cNvSpPr>
            <a:spLocks noGrp="1"/>
          </p:cNvSpPr>
          <p:nvPr>
            <p:ph type="title"/>
          </p:nvPr>
        </p:nvSpPr>
        <p:spPr/>
        <p:txBody>
          <a:bodyPr/>
          <a:lstStyle/>
          <a:p>
            <a:r>
              <a:rPr lang="en-GB" dirty="0"/>
              <a:t>Un email de Daniel</a:t>
            </a:r>
          </a:p>
        </p:txBody>
      </p:sp>
      <p:sp>
        <p:nvSpPr>
          <p:cNvPr id="5" name="TextBox 4">
            <a:extLst>
              <a:ext uri="{FF2B5EF4-FFF2-40B4-BE49-F238E27FC236}">
                <a16:creationId xmlns:a16="http://schemas.microsoft.com/office/drawing/2014/main" id="{28F30D08-A950-416E-9D1B-D084E3F28440}"/>
              </a:ext>
            </a:extLst>
          </p:cNvPr>
          <p:cNvSpPr txBox="1"/>
          <p:nvPr/>
        </p:nvSpPr>
        <p:spPr>
          <a:xfrm>
            <a:off x="1338397" y="6415183"/>
            <a:ext cx="57063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FFFFFF"/>
                </a:solidFill>
                <a:effectLst/>
                <a:uLnTx/>
                <a:uFillTx/>
                <a:latin typeface="Century Gothic"/>
                <a:ea typeface="+mn-ea"/>
                <a:cs typeface="+mn-cs"/>
              </a:rPr>
              <a:t>at the weekend – </a:t>
            </a:r>
            <a:r>
              <a:rPr kumimoji="0" lang="en-GB" sz="2000" b="1" i="0" u="none" strike="noStrike" kern="1200" cap="none" spc="0" normalizeH="0" baseline="0" noProof="0" dirty="0" err="1">
                <a:ln>
                  <a:noFill/>
                </a:ln>
                <a:solidFill>
                  <a:srgbClr val="FFFFFF"/>
                </a:solidFill>
                <a:effectLst/>
                <a:uLnTx/>
                <a:uFillTx/>
                <a:latin typeface="Century Gothic"/>
                <a:ea typeface="+mn-ea"/>
                <a:cs typeface="+mn-cs"/>
              </a:rPr>
              <a:t>el</a:t>
            </a:r>
            <a:r>
              <a:rPr kumimoji="0" lang="en-GB" sz="2000" b="1" i="0" u="none" strike="noStrike" kern="1200" cap="none" spc="0" normalizeH="0" baseline="0" noProof="0" dirty="0">
                <a:ln>
                  <a:noFill/>
                </a:ln>
                <a:solidFill>
                  <a:srgbClr val="FFFFFF"/>
                </a:solidFill>
                <a:effectLst/>
                <a:uLnTx/>
                <a:uFillTx/>
                <a:latin typeface="Century Gothic"/>
                <a:ea typeface="+mn-ea"/>
                <a:cs typeface="+mn-cs"/>
              </a:rPr>
              <a:t> fin de </a:t>
            </a:r>
            <a:r>
              <a:rPr kumimoji="0" lang="en-GB" sz="2000" b="1" i="0" u="none" strike="noStrike" kern="1200" cap="none" spc="0" normalizeH="0" baseline="0" noProof="0" dirty="0" err="1">
                <a:ln>
                  <a:noFill/>
                </a:ln>
                <a:solidFill>
                  <a:srgbClr val="FFFFFF"/>
                </a:solidFill>
                <a:effectLst/>
                <a:uLnTx/>
                <a:uFillTx/>
                <a:latin typeface="Century Gothic"/>
                <a:ea typeface="+mn-ea"/>
                <a:cs typeface="+mn-cs"/>
              </a:rPr>
              <a:t>semana</a:t>
            </a:r>
            <a:endParaRPr kumimoji="0" lang="en-GB" sz="200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1" name="Speech Bubble: Rectangle with Corners Rounded 10">
            <a:extLst>
              <a:ext uri="{FF2B5EF4-FFF2-40B4-BE49-F238E27FC236}">
                <a16:creationId xmlns:a16="http://schemas.microsoft.com/office/drawing/2014/main" id="{1EEDBAFF-7DCE-4B1F-BC80-78D443E2310F}"/>
              </a:ext>
            </a:extLst>
          </p:cNvPr>
          <p:cNvSpPr/>
          <p:nvPr/>
        </p:nvSpPr>
        <p:spPr>
          <a:xfrm>
            <a:off x="4803077" y="868692"/>
            <a:ext cx="3205388" cy="518040"/>
          </a:xfrm>
          <a:prstGeom prst="wedgeRoundRectCallout">
            <a:avLst>
              <a:gd name="adj1" fmla="val -54991"/>
              <a:gd name="adj2" fmla="val -7585"/>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Escribe un </a:t>
            </a:r>
            <a:r>
              <a:rPr kumimoji="0" lang="en-GB" sz="2400" b="1"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mensaje</a:t>
            </a: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a:t>
            </a:r>
          </a:p>
        </p:txBody>
      </p:sp>
      <p:sp>
        <p:nvSpPr>
          <p:cNvPr id="12" name="Rounded Rectangle 11">
            <a:extLst>
              <a:ext uri="{FF2B5EF4-FFF2-40B4-BE49-F238E27FC236}">
                <a16:creationId xmlns:a16="http://schemas.microsoft.com/office/drawing/2014/main" id="{1CD6BF96-E7EF-4CE4-9FE6-9B4328A1F1BA}"/>
              </a:ext>
            </a:extLst>
          </p:cNvPr>
          <p:cNvSpPr/>
          <p:nvPr/>
        </p:nvSpPr>
        <p:spPr>
          <a:xfrm>
            <a:off x="10883900" y="258166"/>
            <a:ext cx="1044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16" name="Picture 15" descr="A picture containing green, screenshot&#10;&#10;Description automatically generated">
            <a:extLst>
              <a:ext uri="{FF2B5EF4-FFF2-40B4-BE49-F238E27FC236}">
                <a16:creationId xmlns:a16="http://schemas.microsoft.com/office/drawing/2014/main" id="{9368B9DB-A6E7-4FD8-B539-E7A4A771AFD9}"/>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b="30170"/>
          <a:stretch/>
        </p:blipFill>
        <p:spPr>
          <a:xfrm>
            <a:off x="2130758" y="1465600"/>
            <a:ext cx="6188015" cy="4781904"/>
          </a:xfrm>
          <a:prstGeom prst="rect">
            <a:avLst/>
          </a:prstGeom>
        </p:spPr>
      </p:pic>
      <p:pic>
        <p:nvPicPr>
          <p:cNvPr id="21" name="Graphic 20" descr="Pencil with solid fill">
            <a:extLst>
              <a:ext uri="{FF2B5EF4-FFF2-40B4-BE49-F238E27FC236}">
                <a16:creationId xmlns:a16="http://schemas.microsoft.com/office/drawing/2014/main" id="{C589CA9D-BE79-458A-B58B-8CBC10D4AF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71" y="963486"/>
            <a:ext cx="552151" cy="552151"/>
          </a:xfrm>
          <a:prstGeom prst="rect">
            <a:avLst/>
          </a:prstGeom>
        </p:spPr>
      </p:pic>
      <p:sp>
        <p:nvSpPr>
          <p:cNvPr id="22" name="TextBox 21">
            <a:extLst>
              <a:ext uri="{FF2B5EF4-FFF2-40B4-BE49-F238E27FC236}">
                <a16:creationId xmlns:a16="http://schemas.microsoft.com/office/drawing/2014/main" id="{F34A1A95-63D8-487A-A1FF-A7DFF576ADD9}"/>
              </a:ext>
            </a:extLst>
          </p:cNvPr>
          <p:cNvSpPr txBox="1"/>
          <p:nvPr/>
        </p:nvSpPr>
        <p:spPr>
          <a:xfrm>
            <a:off x="2785292" y="1493719"/>
            <a:ext cx="38166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avolini" panose="03000502040302020204" pitchFamily="66" charset="0"/>
                <a:ea typeface="Calibri" panose="020F0502020204030204" pitchFamily="34" charset="0"/>
                <a:cs typeface="Cavolini" panose="03000502040302020204" pitchFamily="66" charset="0"/>
              </a:rPr>
              <a:t>Hello, I’m Daniel. </a:t>
            </a:r>
            <a:endPar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23" name="TextBox 22">
            <a:extLst>
              <a:ext uri="{FF2B5EF4-FFF2-40B4-BE49-F238E27FC236}">
                <a16:creationId xmlns:a16="http://schemas.microsoft.com/office/drawing/2014/main" id="{74CF9D7F-93CD-4F4A-8A62-184F57AD5F2B}"/>
              </a:ext>
            </a:extLst>
          </p:cNvPr>
          <p:cNvSpPr txBox="1"/>
          <p:nvPr/>
        </p:nvSpPr>
        <p:spPr>
          <a:xfrm>
            <a:off x="2704270" y="1870487"/>
            <a:ext cx="57636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rPr>
              <a:t>Today I’m at home.</a:t>
            </a:r>
            <a:endParaRPr kumimoji="0" lang="en-GB"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endParaRPr>
          </a:p>
        </p:txBody>
      </p:sp>
      <p:sp>
        <p:nvSpPr>
          <p:cNvPr id="24" name="TextBox 23">
            <a:extLst>
              <a:ext uri="{FF2B5EF4-FFF2-40B4-BE49-F238E27FC236}">
                <a16:creationId xmlns:a16="http://schemas.microsoft.com/office/drawing/2014/main" id="{CF601F8D-33A4-403D-9344-ED95837D7A40}"/>
              </a:ext>
            </a:extLst>
          </p:cNvPr>
          <p:cNvSpPr txBox="1"/>
          <p:nvPr/>
        </p:nvSpPr>
        <p:spPr>
          <a:xfrm>
            <a:off x="2785292" y="2305623"/>
            <a:ext cx="42594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rPr>
              <a:t>We are having* a party here on Saturday.</a:t>
            </a:r>
            <a:endParaRPr kumimoji="0" lang="en-GB"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endParaRPr>
          </a:p>
        </p:txBody>
      </p:sp>
      <p:sp>
        <p:nvSpPr>
          <p:cNvPr id="29" name="TextBox 28">
            <a:extLst>
              <a:ext uri="{FF2B5EF4-FFF2-40B4-BE49-F238E27FC236}">
                <a16:creationId xmlns:a16="http://schemas.microsoft.com/office/drawing/2014/main" id="{5F3F551A-257A-4BB2-8000-4819DA6FC6F2}"/>
              </a:ext>
            </a:extLst>
          </p:cNvPr>
          <p:cNvSpPr txBox="1"/>
          <p:nvPr/>
        </p:nvSpPr>
        <p:spPr>
          <a:xfrm>
            <a:off x="4372115" y="138988"/>
            <a:ext cx="67846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Daniel writes to you in English about parties at his house. Write a message back in Spanish.</a:t>
            </a:r>
          </a:p>
        </p:txBody>
      </p:sp>
      <p:pic>
        <p:nvPicPr>
          <p:cNvPr id="15" name="Picture 14" descr="A cartoon of a child's face&#10;&#10;Description automatically generated">
            <a:extLst>
              <a:ext uri="{FF2B5EF4-FFF2-40B4-BE49-F238E27FC236}">
                <a16:creationId xmlns:a16="http://schemas.microsoft.com/office/drawing/2014/main" id="{882A91C6-2FE1-4508-B970-1EFA7C1585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1130" y="1140700"/>
            <a:ext cx="914400" cy="914400"/>
          </a:xfrm>
          <a:prstGeom prst="rect">
            <a:avLst/>
          </a:prstGeom>
        </p:spPr>
      </p:pic>
      <p:sp>
        <p:nvSpPr>
          <p:cNvPr id="30" name="TextBox 29">
            <a:extLst>
              <a:ext uri="{FF2B5EF4-FFF2-40B4-BE49-F238E27FC236}">
                <a16:creationId xmlns:a16="http://schemas.microsoft.com/office/drawing/2014/main" id="{A3B4AB47-6509-4A3F-AEF1-A2B8B8DADC9A}"/>
              </a:ext>
            </a:extLst>
          </p:cNvPr>
          <p:cNvSpPr txBox="1"/>
          <p:nvPr/>
        </p:nvSpPr>
        <p:spPr>
          <a:xfrm>
            <a:off x="2824944" y="3103943"/>
            <a:ext cx="53106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rPr>
              <a:t>It is going to be great because we always hand out lots of games .</a:t>
            </a:r>
            <a:endParaRPr kumimoji="0" lang="en-GB"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endParaRPr>
          </a:p>
        </p:txBody>
      </p:sp>
      <p:sp>
        <p:nvSpPr>
          <p:cNvPr id="31" name="TextBox 30">
            <a:extLst>
              <a:ext uri="{FF2B5EF4-FFF2-40B4-BE49-F238E27FC236}">
                <a16:creationId xmlns:a16="http://schemas.microsoft.com/office/drawing/2014/main" id="{8A2F64EB-3CDB-4F8D-A1F9-030A1008DC97}"/>
              </a:ext>
            </a:extLst>
          </p:cNvPr>
          <p:cNvSpPr txBox="1"/>
          <p:nvPr/>
        </p:nvSpPr>
        <p:spPr>
          <a:xfrm>
            <a:off x="2785292" y="3806286"/>
            <a:ext cx="59781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rPr>
              <a:t>Before the party I always write invitations and decide the songs.  </a:t>
            </a:r>
            <a:endParaRPr kumimoji="0" lang="en-GB"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endParaRPr>
          </a:p>
        </p:txBody>
      </p:sp>
      <p:sp>
        <p:nvSpPr>
          <p:cNvPr id="32" name="TextBox 31">
            <a:extLst>
              <a:ext uri="{FF2B5EF4-FFF2-40B4-BE49-F238E27FC236}">
                <a16:creationId xmlns:a16="http://schemas.microsoft.com/office/drawing/2014/main" id="{5F03696B-EB1A-40D2-9D52-D81DED453E1F}"/>
              </a:ext>
            </a:extLst>
          </p:cNvPr>
          <p:cNvSpPr txBox="1"/>
          <p:nvPr/>
        </p:nvSpPr>
        <p:spPr>
          <a:xfrm>
            <a:off x="2762720" y="4536133"/>
            <a:ext cx="56755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rPr>
              <a:t>Now I am writing a list of food! My parents always cover the cost of the food!</a:t>
            </a:r>
            <a:endParaRPr kumimoji="0" lang="en-GB"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endParaRPr>
          </a:p>
        </p:txBody>
      </p:sp>
      <p:sp>
        <p:nvSpPr>
          <p:cNvPr id="19" name="Speech Bubble: Rectangle with Corners Rounded 18">
            <a:extLst>
              <a:ext uri="{FF2B5EF4-FFF2-40B4-BE49-F238E27FC236}">
                <a16:creationId xmlns:a16="http://schemas.microsoft.com/office/drawing/2014/main" id="{43EB738C-F973-45DB-BA3F-5B4CB3147EF8}"/>
              </a:ext>
            </a:extLst>
          </p:cNvPr>
          <p:cNvSpPr/>
          <p:nvPr/>
        </p:nvSpPr>
        <p:spPr>
          <a:xfrm>
            <a:off x="8135617" y="876265"/>
            <a:ext cx="3992378" cy="1351565"/>
          </a:xfrm>
          <a:prstGeom prst="wedgeRoundRectCallout">
            <a:avLst>
              <a:gd name="adj1" fmla="val -56655"/>
              <a:gd name="adj2" fmla="val -19669"/>
              <a:gd name="adj3" fmla="val 16667"/>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a:ea typeface="+mn-ea"/>
              <a:cs typeface="+mn-cs"/>
            </a:endParaRPr>
          </a:p>
        </p:txBody>
      </p:sp>
      <p:sp>
        <p:nvSpPr>
          <p:cNvPr id="20" name="Google Shape;108;p3">
            <a:extLst>
              <a:ext uri="{FF2B5EF4-FFF2-40B4-BE49-F238E27FC236}">
                <a16:creationId xmlns:a16="http://schemas.microsoft.com/office/drawing/2014/main" id="{7E4961CA-01A7-40A0-9B2E-E0E2D1123B38}"/>
              </a:ext>
            </a:extLst>
          </p:cNvPr>
          <p:cNvSpPr txBox="1"/>
          <p:nvPr/>
        </p:nvSpPr>
        <p:spPr>
          <a:xfrm>
            <a:off x="8237463" y="904431"/>
            <a:ext cx="3890532" cy="13233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Just have a go! Write any of these English words or sentences in Spanish or </a:t>
            </a:r>
            <a:b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b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use your own ideas.</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1" name="Picture 40" descr="A magnifying glass with a black background&#10;&#10;Description automatically generated with medium confidence">
            <a:extLst>
              <a:ext uri="{FF2B5EF4-FFF2-40B4-BE49-F238E27FC236}">
                <a16:creationId xmlns:a16="http://schemas.microsoft.com/office/drawing/2014/main" id="{36588ED2-24B5-421B-A46D-435D79FAD8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40586" y="1395116"/>
            <a:ext cx="808366" cy="740160"/>
          </a:xfrm>
          <a:prstGeom prst="rect">
            <a:avLst/>
          </a:prstGeom>
        </p:spPr>
      </p:pic>
      <p:sp>
        <p:nvSpPr>
          <p:cNvPr id="46" name="TextBox 45">
            <a:extLst>
              <a:ext uri="{FF2B5EF4-FFF2-40B4-BE49-F238E27FC236}">
                <a16:creationId xmlns:a16="http://schemas.microsoft.com/office/drawing/2014/main" id="{12CAB21A-EED1-445C-97CE-1B4A5E5FF8A2}"/>
              </a:ext>
            </a:extLst>
          </p:cNvPr>
          <p:cNvSpPr txBox="1"/>
          <p:nvPr/>
        </p:nvSpPr>
        <p:spPr>
          <a:xfrm>
            <a:off x="2717809" y="5563045"/>
            <a:ext cx="5675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rPr>
              <a:t>Where are you today? Are you having a party at the weekend?</a:t>
            </a:r>
            <a:endParaRPr kumimoji="0" lang="en-GB"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endParaRPr>
          </a:p>
        </p:txBody>
      </p:sp>
      <p:sp>
        <p:nvSpPr>
          <p:cNvPr id="2" name="TextBox 1">
            <a:extLst>
              <a:ext uri="{FF2B5EF4-FFF2-40B4-BE49-F238E27FC236}">
                <a16:creationId xmlns:a16="http://schemas.microsoft.com/office/drawing/2014/main" id="{1EA8B74C-7587-4BD4-8CC3-09553F620F6F}"/>
              </a:ext>
            </a:extLst>
          </p:cNvPr>
          <p:cNvSpPr txBox="1"/>
          <p:nvPr/>
        </p:nvSpPr>
        <p:spPr>
          <a:xfrm>
            <a:off x="8344390" y="2608653"/>
            <a:ext cx="3578064" cy="2585323"/>
          </a:xfrm>
          <a:prstGeom prst="rect">
            <a:avLst/>
          </a:prstGeom>
          <a:noFill/>
        </p:spPr>
        <p:txBody>
          <a:bodyPr wrap="square" rtlCol="0">
            <a:spAutoFit/>
          </a:bodyPr>
          <a:lstStyle/>
          <a:p>
            <a:r>
              <a:rPr lang="en-GB" dirty="0"/>
              <a:t>Mention:</a:t>
            </a:r>
          </a:p>
          <a:p>
            <a:endParaRPr lang="en-GB" dirty="0"/>
          </a:p>
          <a:p>
            <a:pPr marL="285750" indent="-285750">
              <a:buFont typeface="Wingdings" panose="05000000000000000000" pitchFamily="2" charset="2"/>
              <a:buChar char="§"/>
            </a:pPr>
            <a:r>
              <a:rPr lang="en-GB" dirty="0"/>
              <a:t>when and where the party is</a:t>
            </a:r>
          </a:p>
          <a:p>
            <a:pPr marL="285750" indent="-285750">
              <a:buFont typeface="Wingdings" panose="05000000000000000000" pitchFamily="2" charset="2"/>
              <a:buChar char="§"/>
            </a:pPr>
            <a:r>
              <a:rPr lang="en-GB" dirty="0"/>
              <a:t>one thing you are doing now</a:t>
            </a:r>
          </a:p>
          <a:p>
            <a:pPr marL="285750" indent="-285750">
              <a:buFont typeface="Wingdings" panose="05000000000000000000" pitchFamily="2" charset="2"/>
              <a:buChar char="§"/>
            </a:pPr>
            <a:r>
              <a:rPr lang="en-GB" dirty="0"/>
              <a:t>two things you always do before a party starts</a:t>
            </a:r>
          </a:p>
          <a:p>
            <a:pPr marL="285750" indent="-285750">
              <a:buFont typeface="Wingdings" panose="05000000000000000000" pitchFamily="2" charset="2"/>
              <a:buChar char="§"/>
            </a:pPr>
            <a:r>
              <a:rPr lang="en-GB" dirty="0"/>
              <a:t>one question for Daniel</a:t>
            </a:r>
          </a:p>
        </p:txBody>
      </p:sp>
      <p:sp>
        <p:nvSpPr>
          <p:cNvPr id="26" name="Speech Bubble: Rectangle with Corners Rounded 25">
            <a:extLst>
              <a:ext uri="{FF2B5EF4-FFF2-40B4-BE49-F238E27FC236}">
                <a16:creationId xmlns:a16="http://schemas.microsoft.com/office/drawing/2014/main" id="{7FBDEA3C-F961-4784-AB29-6FD67F5AE13D}"/>
              </a:ext>
            </a:extLst>
          </p:cNvPr>
          <p:cNvSpPr/>
          <p:nvPr/>
        </p:nvSpPr>
        <p:spPr>
          <a:xfrm>
            <a:off x="112037" y="2482432"/>
            <a:ext cx="2490099" cy="1091912"/>
          </a:xfrm>
          <a:prstGeom prst="wedgeRoundRectCallout">
            <a:avLst>
              <a:gd name="adj1" fmla="val 59526"/>
              <a:gd name="adj2" fmla="val -22643"/>
              <a:gd name="adj3" fmla="val 16667"/>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Instead of ‘have’ we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do</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a party’ in Spanish.</a:t>
            </a:r>
          </a:p>
        </p:txBody>
      </p:sp>
      <p:sp>
        <p:nvSpPr>
          <p:cNvPr id="27" name="Speech Bubble: Rectangle with Corners Rounded 26">
            <a:extLst>
              <a:ext uri="{FF2B5EF4-FFF2-40B4-BE49-F238E27FC236}">
                <a16:creationId xmlns:a16="http://schemas.microsoft.com/office/drawing/2014/main" id="{354C2499-73CB-4C03-8DDC-31C3D4226C98}"/>
              </a:ext>
            </a:extLst>
          </p:cNvPr>
          <p:cNvSpPr/>
          <p:nvPr/>
        </p:nvSpPr>
        <p:spPr>
          <a:xfrm>
            <a:off x="123451" y="3806286"/>
            <a:ext cx="2490099" cy="707887"/>
          </a:xfrm>
          <a:prstGeom prst="wedgeRoundRectCallout">
            <a:avLst>
              <a:gd name="adj1" fmla="val 59526"/>
              <a:gd name="adj2" fmla="val -22643"/>
              <a:gd name="adj3" fmla="val 16667"/>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Before </a:t>
            </a:r>
            <a:r>
              <a:rPr kumimoji="0" lang="en-GB" sz="2000" b="0" i="0" u="sng" strike="noStrike" kern="1200" cap="none" spc="0" normalizeH="0" baseline="0" noProof="0" dirty="0">
                <a:ln>
                  <a:noFill/>
                </a:ln>
                <a:solidFill>
                  <a:prstClr val="white"/>
                </a:solidFill>
                <a:effectLst/>
                <a:uLnTx/>
                <a:uFillTx/>
                <a:latin typeface="Century Gothic"/>
                <a:ea typeface="+mn-ea"/>
                <a:cs typeface="+mn-cs"/>
              </a:rPr>
              <a:t>something</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is ‘antes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de’</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536112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107231"/>
            <a:ext cx="2007476" cy="647577"/>
          </a:xfrm>
        </p:spPr>
        <p:txBody>
          <a:bodyPr>
            <a:normAutofit/>
          </a:bodyPr>
          <a:lstStyle/>
          <a:p>
            <a:r>
              <a:rPr lang="en-GB" sz="2800" dirty="0" err="1"/>
              <a:t>Fonética</a:t>
            </a:r>
            <a:endParaRPr lang="en-GB" sz="2800" dirty="0"/>
          </a:p>
        </p:txBody>
      </p:sp>
      <p:sp>
        <p:nvSpPr>
          <p:cNvPr id="4" name="Google Shape;152;p2">
            <a:extLst>
              <a:ext uri="{FF2B5EF4-FFF2-40B4-BE49-F238E27FC236}">
                <a16:creationId xmlns:a16="http://schemas.microsoft.com/office/drawing/2014/main" id="{AE810F85-C11F-4A2B-AEE8-1B401A492B77}"/>
              </a:ext>
            </a:extLst>
          </p:cNvPr>
          <p:cNvSpPr/>
          <p:nvPr/>
        </p:nvSpPr>
        <p:spPr>
          <a:xfrm>
            <a:off x="10880279" y="213557"/>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8EF4BB71-2688-42FE-AB12-FA4A28156662}"/>
              </a:ext>
            </a:extLst>
          </p:cNvPr>
          <p:cNvSpPr txBox="1"/>
          <p:nvPr/>
        </p:nvSpPr>
        <p:spPr>
          <a:xfrm>
            <a:off x="462641" y="953305"/>
            <a:ext cx="1172935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Century Gothic" panose="020F0302020204030204"/>
                <a:ea typeface="+mn-ea"/>
                <a:cs typeface="+mn-cs"/>
              </a:rPr>
              <a:t>Many words in Spanish have stress on the penultimate (second-last) syllable. If the word ends in a vowel or ‘____’ or ‘___’, no accent is needed on the stressed vowel.</a:t>
            </a:r>
          </a:p>
        </p:txBody>
      </p:sp>
      <p:sp>
        <p:nvSpPr>
          <p:cNvPr id="6" name="TextBox 5">
            <a:extLst>
              <a:ext uri="{FF2B5EF4-FFF2-40B4-BE49-F238E27FC236}">
                <a16:creationId xmlns:a16="http://schemas.microsoft.com/office/drawing/2014/main" id="{CFF507B4-4519-45B1-AD6F-C844E1F1FF2A}"/>
              </a:ext>
            </a:extLst>
          </p:cNvPr>
          <p:cNvSpPr txBox="1"/>
          <p:nvPr/>
        </p:nvSpPr>
        <p:spPr>
          <a:xfrm>
            <a:off x="2657767" y="2829142"/>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jueves</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1C78C262-9F03-45AD-B2B3-6C8C9537AB0C}"/>
              </a:ext>
            </a:extLst>
          </p:cNvPr>
          <p:cNvSpPr txBox="1"/>
          <p:nvPr/>
        </p:nvSpPr>
        <p:spPr>
          <a:xfrm>
            <a:off x="4652102" y="2829142"/>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joven</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D640CD3E-3D80-43FD-A31F-F7532788CFFC}"/>
              </a:ext>
            </a:extLst>
          </p:cNvPr>
          <p:cNvSpPr txBox="1"/>
          <p:nvPr/>
        </p:nvSpPr>
        <p:spPr>
          <a:xfrm>
            <a:off x="9080724" y="5052642"/>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árbol</a:t>
            </a:r>
          </a:p>
        </p:txBody>
      </p:sp>
      <p:sp>
        <p:nvSpPr>
          <p:cNvPr id="9" name="TextBox 8">
            <a:extLst>
              <a:ext uri="{FF2B5EF4-FFF2-40B4-BE49-F238E27FC236}">
                <a16:creationId xmlns:a16="http://schemas.microsoft.com/office/drawing/2014/main" id="{9228B1AF-D5AA-4204-8253-CFEAEC1BBB0A}"/>
              </a:ext>
            </a:extLst>
          </p:cNvPr>
          <p:cNvSpPr txBox="1"/>
          <p:nvPr/>
        </p:nvSpPr>
        <p:spPr>
          <a:xfrm>
            <a:off x="6976401" y="5052641"/>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útil</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804F2DA8-623C-4EF1-9073-1B86DE811DD4}"/>
              </a:ext>
            </a:extLst>
          </p:cNvPr>
          <p:cNvSpPr txBox="1"/>
          <p:nvPr/>
        </p:nvSpPr>
        <p:spPr>
          <a:xfrm>
            <a:off x="663432" y="2829142"/>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lunes</a:t>
            </a:r>
          </a:p>
        </p:txBody>
      </p:sp>
      <p:sp>
        <p:nvSpPr>
          <p:cNvPr id="11" name="TextBox 10">
            <a:extLst>
              <a:ext uri="{FF2B5EF4-FFF2-40B4-BE49-F238E27FC236}">
                <a16:creationId xmlns:a16="http://schemas.microsoft.com/office/drawing/2014/main" id="{47DD63CD-D69A-4BD4-BF96-C3D1EADBE39F}"/>
              </a:ext>
            </a:extLst>
          </p:cNvPr>
          <p:cNvSpPr txBox="1"/>
          <p:nvPr/>
        </p:nvSpPr>
        <p:spPr>
          <a:xfrm>
            <a:off x="4866052" y="5052641"/>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fácil</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D1CBFE43-B1B5-4970-9F9B-99489273D07B}"/>
              </a:ext>
            </a:extLst>
          </p:cNvPr>
          <p:cNvSpPr txBox="1"/>
          <p:nvPr/>
        </p:nvSpPr>
        <p:spPr>
          <a:xfrm>
            <a:off x="2767755" y="5052641"/>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difícil</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8C6E2CD0-2E8B-4A87-8AF0-E6E8F2AF5736}"/>
              </a:ext>
            </a:extLst>
          </p:cNvPr>
          <p:cNvSpPr txBox="1"/>
          <p:nvPr/>
        </p:nvSpPr>
        <p:spPr>
          <a:xfrm>
            <a:off x="663432" y="5052641"/>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fútbol</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A2375EE6-FE9C-48F2-B224-EB057A195FEC}"/>
              </a:ext>
            </a:extLst>
          </p:cNvPr>
          <p:cNvSpPr txBox="1"/>
          <p:nvPr/>
        </p:nvSpPr>
        <p:spPr>
          <a:xfrm>
            <a:off x="9157458" y="2829141"/>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abren</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385456A6-D150-4841-AF01-E5FB2725848E}"/>
              </a:ext>
            </a:extLst>
          </p:cNvPr>
          <p:cNvSpPr txBox="1"/>
          <p:nvPr/>
        </p:nvSpPr>
        <p:spPr>
          <a:xfrm>
            <a:off x="6624046" y="2829142"/>
            <a:ext cx="2185552"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examen</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B7322827-E9E5-48BB-BD63-63DE8646023A}"/>
              </a:ext>
            </a:extLst>
          </p:cNvPr>
          <p:cNvSpPr txBox="1"/>
          <p:nvPr/>
        </p:nvSpPr>
        <p:spPr>
          <a:xfrm>
            <a:off x="462641" y="3719739"/>
            <a:ext cx="1224370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If a word with penultimate syllable stress ends in </a:t>
            </a:r>
            <a:r>
              <a:rPr kumimoji="0" lang="en-GB" sz="3200" b="1" i="0" u="none" strike="noStrike" kern="1200" cap="none" spc="0" normalizeH="0" baseline="0" noProof="0" dirty="0">
                <a:ln>
                  <a:noFill/>
                </a:ln>
                <a:effectLst/>
                <a:uLnTx/>
                <a:uFillTx/>
                <a:latin typeface="Century Gothic" panose="020F0302020204030204"/>
                <a:ea typeface="+mn-ea"/>
                <a:cs typeface="+mn-cs"/>
              </a:rPr>
              <a:t>any other consonant</a:t>
            </a:r>
            <a:r>
              <a:rPr kumimoji="0" lang="en-GB" sz="3200" b="0" i="0" u="none" strike="noStrike" kern="1200" cap="none" spc="0" normalizeH="0" baseline="0" noProof="0" dirty="0">
                <a:ln>
                  <a:noFill/>
                </a:ln>
                <a:effectLst/>
                <a:uLnTx/>
                <a:uFillTx/>
                <a:latin typeface="Century Gothic" panose="020F0302020204030204"/>
                <a:ea typeface="+mn-ea"/>
                <a:cs typeface="+mn-cs"/>
              </a:rPr>
              <a:t>, </a:t>
            </a:r>
            <a:r>
              <a:rPr kumimoji="0" lang="en-GB" sz="3200" i="0" u="none" strike="noStrike" kern="1200" cap="none" spc="0" normalizeH="0" baseline="0" noProof="0" dirty="0">
                <a:ln>
                  <a:noFill/>
                </a:ln>
                <a:effectLst/>
                <a:uLnTx/>
                <a:uFillTx/>
                <a:latin typeface="Century Gothic" panose="020F0302020204030204"/>
                <a:ea typeface="+mn-ea"/>
                <a:cs typeface="+mn-cs"/>
              </a:rPr>
              <a:t>there is an accent on</a:t>
            </a:r>
            <a:r>
              <a:rPr kumimoji="0" lang="en-GB" sz="3200" b="0" i="0" u="none" strike="noStrike" kern="1200" cap="none" spc="0" normalizeH="0" baseline="0" noProof="0" dirty="0">
                <a:ln>
                  <a:noFill/>
                </a:ln>
                <a:effectLst/>
                <a:uLnTx/>
                <a:uFillTx/>
                <a:latin typeface="Century Gothic" panose="020F0302020204030204"/>
                <a:ea typeface="+mn-ea"/>
                <a:cs typeface="+mn-cs"/>
              </a:rPr>
              <a:t> the stressed vowel:</a:t>
            </a:r>
          </a:p>
        </p:txBody>
      </p:sp>
      <p:sp>
        <p:nvSpPr>
          <p:cNvPr id="17" name="TextBox 16">
            <a:extLst>
              <a:ext uri="{FF2B5EF4-FFF2-40B4-BE49-F238E27FC236}">
                <a16:creationId xmlns:a16="http://schemas.microsoft.com/office/drawing/2014/main" id="{19AAF62B-3687-4F19-ADD7-D8927FDEA491}"/>
              </a:ext>
            </a:extLst>
          </p:cNvPr>
          <p:cNvSpPr txBox="1"/>
          <p:nvPr/>
        </p:nvSpPr>
        <p:spPr>
          <a:xfrm>
            <a:off x="667999" y="2829140"/>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lunes</a:t>
            </a:r>
          </a:p>
        </p:txBody>
      </p:sp>
      <p:sp>
        <p:nvSpPr>
          <p:cNvPr id="18" name="TextBox 17">
            <a:extLst>
              <a:ext uri="{FF2B5EF4-FFF2-40B4-BE49-F238E27FC236}">
                <a16:creationId xmlns:a16="http://schemas.microsoft.com/office/drawing/2014/main" id="{14A9F0ED-EF17-4322-80CB-604CE5C45872}"/>
              </a:ext>
            </a:extLst>
          </p:cNvPr>
          <p:cNvSpPr txBox="1"/>
          <p:nvPr/>
        </p:nvSpPr>
        <p:spPr>
          <a:xfrm>
            <a:off x="2657767" y="2829139"/>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jueves</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A60DA9AD-F081-46A3-B286-81FBD39D6654}"/>
              </a:ext>
            </a:extLst>
          </p:cNvPr>
          <p:cNvSpPr txBox="1"/>
          <p:nvPr/>
        </p:nvSpPr>
        <p:spPr>
          <a:xfrm>
            <a:off x="4639209" y="2829138"/>
            <a:ext cx="1646111"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joven</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333BE273-DEDE-42DA-8ACD-4378D92FDA1F}"/>
              </a:ext>
            </a:extLst>
          </p:cNvPr>
          <p:cNvSpPr txBox="1"/>
          <p:nvPr/>
        </p:nvSpPr>
        <p:spPr>
          <a:xfrm>
            <a:off x="6624046" y="2828787"/>
            <a:ext cx="2185552"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examen</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62825EE8-96E3-4AC7-A08B-24E6FED1CDC2}"/>
              </a:ext>
            </a:extLst>
          </p:cNvPr>
          <p:cNvSpPr txBox="1"/>
          <p:nvPr/>
        </p:nvSpPr>
        <p:spPr>
          <a:xfrm>
            <a:off x="9157458" y="2828787"/>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abren</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22" name="CuadroTexto 2">
            <a:extLst>
              <a:ext uri="{FF2B5EF4-FFF2-40B4-BE49-F238E27FC236}">
                <a16:creationId xmlns:a16="http://schemas.microsoft.com/office/drawing/2014/main" id="{D0B40D5A-7782-4010-B80C-FF48D9B981E7}"/>
              </a:ext>
            </a:extLst>
          </p:cNvPr>
          <p:cNvSpPr txBox="1"/>
          <p:nvPr/>
        </p:nvSpPr>
        <p:spPr>
          <a:xfrm>
            <a:off x="11118568" y="1365044"/>
            <a:ext cx="450764" cy="615553"/>
          </a:xfrm>
          <a:prstGeom prst="rect">
            <a:avLst/>
          </a:prstGeom>
          <a:noFill/>
        </p:spPr>
        <p:txBody>
          <a:bodyPr wrap="none" rtlCol="0">
            <a:spAutoFit/>
          </a:bodyPr>
          <a:lstStyle/>
          <a:p>
            <a:pPr algn="l"/>
            <a:r>
              <a:rPr lang="es-GB" sz="3400" dirty="0"/>
              <a:t>n</a:t>
            </a:r>
          </a:p>
        </p:txBody>
      </p:sp>
      <p:sp>
        <p:nvSpPr>
          <p:cNvPr id="23" name="CuadroTexto 27">
            <a:extLst>
              <a:ext uri="{FF2B5EF4-FFF2-40B4-BE49-F238E27FC236}">
                <a16:creationId xmlns:a16="http://schemas.microsoft.com/office/drawing/2014/main" id="{1995CB7E-73C5-4B1B-B817-35E42E8EE649}"/>
              </a:ext>
            </a:extLst>
          </p:cNvPr>
          <p:cNvSpPr txBox="1"/>
          <p:nvPr/>
        </p:nvSpPr>
        <p:spPr>
          <a:xfrm>
            <a:off x="1296175" y="1900373"/>
            <a:ext cx="354584" cy="615553"/>
          </a:xfrm>
          <a:prstGeom prst="rect">
            <a:avLst/>
          </a:prstGeom>
          <a:noFill/>
        </p:spPr>
        <p:txBody>
          <a:bodyPr wrap="none" rtlCol="0">
            <a:spAutoFit/>
          </a:bodyPr>
          <a:lstStyle/>
          <a:p>
            <a:pPr algn="l"/>
            <a:r>
              <a:rPr lang="es-GB" sz="3400" dirty="0"/>
              <a:t>s</a:t>
            </a:r>
          </a:p>
        </p:txBody>
      </p:sp>
      <p:sp>
        <p:nvSpPr>
          <p:cNvPr id="24" name="TextBox 23">
            <a:extLst>
              <a:ext uri="{FF2B5EF4-FFF2-40B4-BE49-F238E27FC236}">
                <a16:creationId xmlns:a16="http://schemas.microsoft.com/office/drawing/2014/main" id="{246CE14A-E28E-48B2-BF94-DD986F10127E}"/>
              </a:ext>
            </a:extLst>
          </p:cNvPr>
          <p:cNvSpPr txBox="1"/>
          <p:nvPr/>
        </p:nvSpPr>
        <p:spPr>
          <a:xfrm>
            <a:off x="5151721" y="5638694"/>
            <a:ext cx="1124465" cy="461665"/>
          </a:xfrm>
          <a:prstGeom prst="rect">
            <a:avLst/>
          </a:prstGeom>
          <a:noFill/>
        </p:spPr>
        <p:txBody>
          <a:bodyPr wrap="square" rtlCol="0">
            <a:spAutoFit/>
          </a:bodyPr>
          <a:lstStyle/>
          <a:p>
            <a:pPr algn="l"/>
            <a:r>
              <a:rPr lang="en-GB" sz="2400" dirty="0"/>
              <a:t>[easy]</a:t>
            </a:r>
          </a:p>
        </p:txBody>
      </p:sp>
      <p:sp>
        <p:nvSpPr>
          <p:cNvPr id="25" name="TextBox 24">
            <a:extLst>
              <a:ext uri="{FF2B5EF4-FFF2-40B4-BE49-F238E27FC236}">
                <a16:creationId xmlns:a16="http://schemas.microsoft.com/office/drawing/2014/main" id="{B99A745F-8AA3-4A10-8C8E-09C54204D2D1}"/>
              </a:ext>
            </a:extLst>
          </p:cNvPr>
          <p:cNvSpPr txBox="1"/>
          <p:nvPr/>
        </p:nvSpPr>
        <p:spPr>
          <a:xfrm>
            <a:off x="7250018" y="5637416"/>
            <a:ext cx="1350467" cy="461665"/>
          </a:xfrm>
          <a:prstGeom prst="rect">
            <a:avLst/>
          </a:prstGeom>
          <a:noFill/>
        </p:spPr>
        <p:txBody>
          <a:bodyPr wrap="square" rtlCol="0">
            <a:spAutoFit/>
          </a:bodyPr>
          <a:lstStyle/>
          <a:p>
            <a:pPr algn="l"/>
            <a:r>
              <a:rPr lang="en-GB" sz="2400" dirty="0"/>
              <a:t>[useful]</a:t>
            </a:r>
          </a:p>
        </p:txBody>
      </p:sp>
      <p:sp>
        <p:nvSpPr>
          <p:cNvPr id="26" name="TextBox 25">
            <a:extLst>
              <a:ext uri="{FF2B5EF4-FFF2-40B4-BE49-F238E27FC236}">
                <a16:creationId xmlns:a16="http://schemas.microsoft.com/office/drawing/2014/main" id="{E6AC36CD-0A6C-469D-8509-E0C113682649}"/>
              </a:ext>
            </a:extLst>
          </p:cNvPr>
          <p:cNvSpPr txBox="1"/>
          <p:nvPr/>
        </p:nvSpPr>
        <p:spPr>
          <a:xfrm>
            <a:off x="2871717" y="5637415"/>
            <a:ext cx="1520122" cy="461665"/>
          </a:xfrm>
          <a:prstGeom prst="rect">
            <a:avLst/>
          </a:prstGeom>
          <a:noFill/>
        </p:spPr>
        <p:txBody>
          <a:bodyPr wrap="square" rtlCol="0">
            <a:spAutoFit/>
          </a:bodyPr>
          <a:lstStyle/>
          <a:p>
            <a:pPr algn="l"/>
            <a:r>
              <a:rPr lang="en-GB" sz="2400" dirty="0"/>
              <a:t>[difficult]</a:t>
            </a:r>
          </a:p>
        </p:txBody>
      </p:sp>
      <p:sp>
        <p:nvSpPr>
          <p:cNvPr id="27" name="TextBox 26">
            <a:extLst>
              <a:ext uri="{FF2B5EF4-FFF2-40B4-BE49-F238E27FC236}">
                <a16:creationId xmlns:a16="http://schemas.microsoft.com/office/drawing/2014/main" id="{8AE8B245-6EC7-4A1E-B824-7E1D5BF6B4FD}"/>
              </a:ext>
            </a:extLst>
          </p:cNvPr>
          <p:cNvSpPr txBox="1"/>
          <p:nvPr/>
        </p:nvSpPr>
        <p:spPr>
          <a:xfrm>
            <a:off x="688869" y="5637414"/>
            <a:ext cx="1621649" cy="461665"/>
          </a:xfrm>
          <a:prstGeom prst="rect">
            <a:avLst/>
          </a:prstGeom>
          <a:noFill/>
        </p:spPr>
        <p:txBody>
          <a:bodyPr wrap="square" rtlCol="0">
            <a:spAutoFit/>
          </a:bodyPr>
          <a:lstStyle/>
          <a:p>
            <a:pPr algn="l"/>
            <a:r>
              <a:rPr lang="en-GB" sz="2400" dirty="0"/>
              <a:t>[football]</a:t>
            </a:r>
          </a:p>
        </p:txBody>
      </p:sp>
    </p:spTree>
    <p:extLst>
      <p:ext uri="{BB962C8B-B14F-4D97-AF65-F5344CB8AC3E}">
        <p14:creationId xmlns:p14="http://schemas.microsoft.com/office/powerpoint/2010/main" val="311817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animBg="1"/>
      <p:bldP spid="18" grpId="0" animBg="1"/>
      <p:bldP spid="19" grpId="0" animBg="1"/>
      <p:bldP spid="20" grpId="0" animBg="1"/>
      <p:bldP spid="21" grpId="0" animBg="1"/>
      <p:bldP spid="22" grpId="0"/>
      <p:bldP spid="23" grpId="0"/>
      <p:bldP spid="24" grpId="0"/>
      <p:bldP spid="25" grpId="0"/>
      <p:bldP spid="26"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1.2, Week 1)</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8" name="TextBox 12">
            <a:extLst>
              <a:ext uri="{FF2B5EF4-FFF2-40B4-BE49-F238E27FC236}">
                <a16:creationId xmlns:a16="http://schemas.microsoft.com/office/drawing/2014/main" id="{6DCEA38E-A302-4C67-B09F-EABBA3DB0CD3}"/>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11">
            <a:extLst>
              <a:ext uri="{FF2B5EF4-FFF2-40B4-BE49-F238E27FC236}">
                <a16:creationId xmlns:a16="http://schemas.microsoft.com/office/drawing/2014/main" id="{4A81600A-B15D-493E-8A60-FC06485D6D05}"/>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0C3E7A51-5848-4EAF-8DAD-F6BF5849E22C}"/>
              </a:ext>
            </a:extLst>
          </p:cNvPr>
          <p:cNvSpPr/>
          <p:nvPr/>
        </p:nvSpPr>
        <p:spPr>
          <a:xfrm>
            <a:off x="175149" y="5418637"/>
            <a:ext cx="920948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Y8 Term 1.1 Week 5</a:t>
            </a:r>
            <a:b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Y7 Term 3.2 Week 6</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93472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40C79E53-26F7-814E-A503-F0BEE1029EEF}"/>
              </a:ext>
            </a:extLst>
          </p:cNvPr>
          <p:cNvSpPr txBox="1"/>
          <p:nvPr/>
        </p:nvSpPr>
        <p:spPr>
          <a:xfrm>
            <a:off x="153888" y="763438"/>
            <a:ext cx="966790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effectLst/>
                <a:uLnTx/>
                <a:uFillTx/>
                <a:latin typeface="Century Gothic" panose="020F0302020204030204"/>
                <a:ea typeface="+mn-ea"/>
                <a:cs typeface="+mn-cs"/>
              </a:rPr>
              <a:t>Persona A: </a:t>
            </a:r>
            <a:r>
              <a:rPr kumimoji="0" lang="es-GB" sz="2400" b="0" i="0" u="none" strike="noStrike" kern="1200" cap="none" spc="0" normalizeH="0" baseline="0" noProof="0" dirty="0">
                <a:ln>
                  <a:noFill/>
                </a:ln>
                <a:effectLst/>
                <a:uLnTx/>
                <a:uFillTx/>
                <a:latin typeface="Century Gothic" panose="020F0302020204030204"/>
                <a:ea typeface="+mn-ea"/>
                <a:cs typeface="+mn-cs"/>
              </a:rPr>
              <a:t>Tell your partner who does</a:t>
            </a:r>
            <a:r>
              <a:rPr kumimoji="0" lang="es-GB" sz="2400" b="0" i="0" u="none" strike="noStrike" kern="1200" cap="none" spc="0" normalizeH="0" noProof="0" dirty="0">
                <a:ln>
                  <a:noFill/>
                </a:ln>
                <a:effectLst/>
                <a:uLnTx/>
                <a:uFillTx/>
                <a:latin typeface="Century Gothic" panose="020F0302020204030204"/>
                <a:ea typeface="+mn-ea"/>
                <a:cs typeface="+mn-cs"/>
              </a:rPr>
              <a:t> what, including the extra information. </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a:p>
            <a:pPr marL="457200" lvl="0" indent="-457200">
              <a:buFont typeface="Arial" panose="020B0604020202020204" pitchFamily="34" charset="0"/>
              <a:buChar char="•"/>
              <a:defRPr/>
            </a:pPr>
            <a:r>
              <a:rPr kumimoji="0" lang="es-GB" sz="2400" b="0" i="0" u="none" strike="noStrike" kern="1200" cap="none" spc="0" normalizeH="0" baseline="0" noProof="0" dirty="0">
                <a:ln>
                  <a:noFill/>
                </a:ln>
                <a:effectLst/>
                <a:uLnTx/>
                <a:uFillTx/>
                <a:latin typeface="Century Gothic" panose="020F0302020204030204"/>
                <a:ea typeface="+mn-ea"/>
                <a:cs typeface="+mn-cs"/>
              </a:rPr>
              <a:t>Use </a:t>
            </a:r>
            <a:r>
              <a:rPr lang="es-GB" sz="2400" dirty="0"/>
              <a:t>‘-imos’ to </a:t>
            </a:r>
            <a:r>
              <a:rPr kumimoji="0" lang="es-GB" sz="2400" b="0" i="0" u="none" strike="noStrike" kern="1200" cap="none" spc="0" normalizeH="0" baseline="0" noProof="0" dirty="0">
                <a:ln>
                  <a:noFill/>
                </a:ln>
                <a:effectLst/>
                <a:uLnTx/>
                <a:uFillTx/>
                <a:latin typeface="Century Gothic" panose="020F0302020204030204"/>
                <a:ea typeface="+mn-ea"/>
                <a:cs typeface="+mn-cs"/>
              </a:rPr>
              <a:t>talk about ‘</a:t>
            </a:r>
            <a:r>
              <a:rPr lang="es-GB" sz="2400" dirty="0">
                <a:latin typeface="Century Gothic" panose="020F0302020204030204"/>
              </a:rPr>
              <a:t>we</a:t>
            </a:r>
            <a:r>
              <a:rPr kumimoji="0" lang="es-GB" sz="2400" b="0" i="0" u="none" strike="noStrike" kern="1200" cap="none" spc="0" normalizeH="0" baseline="0" noProof="0" dirty="0">
                <a:ln>
                  <a:noFill/>
                </a:ln>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Use ‘-en’ to talk about ‘they’.</a:t>
            </a:r>
          </a:p>
        </p:txBody>
      </p:sp>
      <p:sp>
        <p:nvSpPr>
          <p:cNvPr id="10" name="CuadroTexto 9">
            <a:extLst>
              <a:ext uri="{FF2B5EF4-FFF2-40B4-BE49-F238E27FC236}">
                <a16:creationId xmlns:a16="http://schemas.microsoft.com/office/drawing/2014/main" id="{090DFCC1-9238-3646-9360-9A5D2FB874BD}"/>
              </a:ext>
            </a:extLst>
          </p:cNvPr>
          <p:cNvSpPr txBox="1"/>
          <p:nvPr/>
        </p:nvSpPr>
        <p:spPr>
          <a:xfrm>
            <a:off x="153888" y="2455011"/>
            <a:ext cx="9039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effectLst/>
                <a:uLnTx/>
                <a:uFillTx/>
                <a:latin typeface="Century Gothic" panose="020F0302020204030204"/>
                <a:ea typeface="+mn-ea"/>
                <a:cs typeface="+mn-cs"/>
              </a:rPr>
              <a:t>Persona B: </a:t>
            </a:r>
            <a:r>
              <a:rPr kumimoji="0" lang="es-GB" sz="2400" b="0" i="0" u="none" strike="noStrike" kern="1200" cap="none" spc="0" normalizeH="0" baseline="0" noProof="0" dirty="0">
                <a:ln>
                  <a:noFill/>
                </a:ln>
                <a:effectLst/>
                <a:uLnTx/>
                <a:uFillTx/>
                <a:latin typeface="Century Gothic" panose="020F0302020204030204"/>
                <a:ea typeface="+mn-ea"/>
                <a:cs typeface="+mn-cs"/>
              </a:rPr>
              <a:t>Escucha y completa la tabla en inglés.</a:t>
            </a:r>
          </a:p>
        </p:txBody>
      </p:sp>
      <p:sp>
        <p:nvSpPr>
          <p:cNvPr id="14" name="CuadroTexto 13">
            <a:extLst>
              <a:ext uri="{FF2B5EF4-FFF2-40B4-BE49-F238E27FC236}">
                <a16:creationId xmlns:a16="http://schemas.microsoft.com/office/drawing/2014/main" id="{A55AD368-D0A6-3A47-8661-DDA8BF6B4CD2}"/>
              </a:ext>
            </a:extLst>
          </p:cNvPr>
          <p:cNvSpPr txBox="1"/>
          <p:nvPr/>
        </p:nvSpPr>
        <p:spPr>
          <a:xfrm>
            <a:off x="220621" y="3075465"/>
            <a:ext cx="14590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Ejemplo:</a:t>
            </a:r>
          </a:p>
        </p:txBody>
      </p:sp>
      <p:sp>
        <p:nvSpPr>
          <p:cNvPr id="20" name="CuadroTexto 19">
            <a:extLst>
              <a:ext uri="{FF2B5EF4-FFF2-40B4-BE49-F238E27FC236}">
                <a16:creationId xmlns:a16="http://schemas.microsoft.com/office/drawing/2014/main" id="{1812076E-D38A-5E49-9A96-59F05BF777FA}"/>
              </a:ext>
            </a:extLst>
          </p:cNvPr>
          <p:cNvSpPr txBox="1"/>
          <p:nvPr/>
        </p:nvSpPr>
        <p:spPr>
          <a:xfrm>
            <a:off x="2310039" y="3178528"/>
            <a:ext cx="150714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Persona A:</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p:txBody>
      </p:sp>
      <p:sp>
        <p:nvSpPr>
          <p:cNvPr id="21" name="CuadroTexto 20">
            <a:extLst>
              <a:ext uri="{FF2B5EF4-FFF2-40B4-BE49-F238E27FC236}">
                <a16:creationId xmlns:a16="http://schemas.microsoft.com/office/drawing/2014/main" id="{C3FA4354-91CC-4D4C-9BC1-6403278D4842}"/>
              </a:ext>
            </a:extLst>
          </p:cNvPr>
          <p:cNvSpPr txBox="1"/>
          <p:nvPr/>
        </p:nvSpPr>
        <p:spPr>
          <a:xfrm>
            <a:off x="8714995" y="3178528"/>
            <a:ext cx="14670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Persona B:</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p:txBody>
      </p:sp>
      <p:graphicFrame>
        <p:nvGraphicFramePr>
          <p:cNvPr id="2" name="Tabla 1">
            <a:extLst>
              <a:ext uri="{FF2B5EF4-FFF2-40B4-BE49-F238E27FC236}">
                <a16:creationId xmlns:a16="http://schemas.microsoft.com/office/drawing/2014/main" id="{73155288-3D89-C540-B3F6-AEF8DE9E5E58}"/>
              </a:ext>
            </a:extLst>
          </p:cNvPr>
          <p:cNvGraphicFramePr>
            <a:graphicFrameLocks noGrp="1"/>
          </p:cNvGraphicFramePr>
          <p:nvPr>
            <p:extLst>
              <p:ext uri="{D42A27DB-BD31-4B8C-83A1-F6EECF244321}">
                <p14:modId xmlns:p14="http://schemas.microsoft.com/office/powerpoint/2010/main" val="3604660355"/>
              </p:ext>
            </p:extLst>
          </p:nvPr>
        </p:nvGraphicFramePr>
        <p:xfrm>
          <a:off x="93426" y="3798982"/>
          <a:ext cx="5940370" cy="1615440"/>
        </p:xfrm>
        <a:graphic>
          <a:graphicData uri="http://schemas.openxmlformats.org/drawingml/2006/table">
            <a:tbl>
              <a:tblPr firstRow="1" bandRow="1">
                <a:tableStyleId>{5DA37D80-6434-44D0-A028-1B22A696006F}</a:tableStyleId>
              </a:tblPr>
              <a:tblGrid>
                <a:gridCol w="310192">
                  <a:extLst>
                    <a:ext uri="{9D8B030D-6E8A-4147-A177-3AD203B41FA5}">
                      <a16:colId xmlns:a16="http://schemas.microsoft.com/office/drawing/2014/main" val="1151975631"/>
                    </a:ext>
                  </a:extLst>
                </a:gridCol>
                <a:gridCol w="942109">
                  <a:extLst>
                    <a:ext uri="{9D8B030D-6E8A-4147-A177-3AD203B41FA5}">
                      <a16:colId xmlns:a16="http://schemas.microsoft.com/office/drawing/2014/main" val="3411200972"/>
                    </a:ext>
                  </a:extLst>
                </a:gridCol>
                <a:gridCol w="942109">
                  <a:extLst>
                    <a:ext uri="{9D8B030D-6E8A-4147-A177-3AD203B41FA5}">
                      <a16:colId xmlns:a16="http://schemas.microsoft.com/office/drawing/2014/main" val="3982256514"/>
                    </a:ext>
                  </a:extLst>
                </a:gridCol>
                <a:gridCol w="1872980">
                  <a:extLst>
                    <a:ext uri="{9D8B030D-6E8A-4147-A177-3AD203B41FA5}">
                      <a16:colId xmlns:a16="http://schemas.microsoft.com/office/drawing/2014/main" val="2255292779"/>
                    </a:ext>
                  </a:extLst>
                </a:gridCol>
                <a:gridCol w="1872980">
                  <a:extLst>
                    <a:ext uri="{9D8B030D-6E8A-4147-A177-3AD203B41FA5}">
                      <a16:colId xmlns:a16="http://schemas.microsoft.com/office/drawing/2014/main" val="2357209188"/>
                    </a:ext>
                  </a:extLst>
                </a:gridCol>
              </a:tblGrid>
              <a:tr h="0">
                <a:tc>
                  <a:txBody>
                    <a:bodyPr/>
                    <a:lstStyle/>
                    <a:p>
                      <a:endParaRPr lang="es-GB" dirty="0">
                        <a:solidFill>
                          <a:schemeClr val="tx1"/>
                        </a:solidFill>
                      </a:endParaRPr>
                    </a:p>
                  </a:txBody>
                  <a:tcPr>
                    <a:lnL w="12700" cap="flat" cmpd="sng" algn="ctr">
                      <a:solidFill>
                        <a:srgbClr val="E66700"/>
                      </a:solidFill>
                      <a:prstDash val="solid"/>
                      <a:round/>
                      <a:headEnd type="none" w="med" len="med"/>
                      <a:tailEnd type="none" w="med" len="med"/>
                    </a:lnL>
                  </a:tcPr>
                </a:tc>
                <a:tc>
                  <a:txBody>
                    <a:bodyPr/>
                    <a:lstStyle/>
                    <a:p>
                      <a:pPr algn="ctr"/>
                      <a:endParaRPr lang="es-GB" b="0" dirty="0">
                        <a:solidFill>
                          <a:schemeClr val="tx1"/>
                        </a:solidFill>
                      </a:endParaRPr>
                    </a:p>
                    <a:p>
                      <a:pPr algn="ctr"/>
                      <a:r>
                        <a:rPr lang="es-GB" b="0" dirty="0">
                          <a:solidFill>
                            <a:schemeClr val="tx1"/>
                          </a:solidFill>
                        </a:rPr>
                        <a:t>‘We’</a:t>
                      </a:r>
                    </a:p>
                    <a:p>
                      <a:pPr algn="ctr"/>
                      <a:endParaRPr lang="es-GB" b="0" dirty="0">
                        <a:solidFill>
                          <a:schemeClr val="tx1"/>
                        </a:solidFill>
                      </a:endParaRPr>
                    </a:p>
                  </a:txBody>
                  <a:tcPr anchor="ctr"/>
                </a:tc>
                <a:tc>
                  <a:txBody>
                    <a:bodyPr/>
                    <a:lstStyle/>
                    <a:p>
                      <a:pPr algn="ctr"/>
                      <a:r>
                        <a:rPr lang="es-GB" b="0" dirty="0">
                          <a:solidFill>
                            <a:schemeClr val="tx1"/>
                          </a:solidFill>
                        </a:rPr>
                        <a:t>‘They’</a:t>
                      </a:r>
                    </a:p>
                  </a:txBody>
                  <a:tcPr anchor="ctr"/>
                </a:tc>
                <a:tc>
                  <a:txBody>
                    <a:bodyPr/>
                    <a:lstStyle/>
                    <a:p>
                      <a:pPr algn="ctr"/>
                      <a:r>
                        <a:rPr lang="en-GB" sz="2000" b="0" dirty="0" err="1">
                          <a:solidFill>
                            <a:schemeClr val="tx1"/>
                          </a:solidFill>
                        </a:rPr>
                        <a:t>Verbo</a:t>
                      </a:r>
                      <a:endParaRPr lang="es-GB" sz="2000" b="0" dirty="0">
                        <a:solidFill>
                          <a:schemeClr val="tx1"/>
                        </a:solidFill>
                      </a:endParaRPr>
                    </a:p>
                  </a:txBody>
                  <a:tcPr anchor="ctr"/>
                </a:tc>
                <a:tc>
                  <a:txBody>
                    <a:bodyPr/>
                    <a:lstStyle/>
                    <a:p>
                      <a:pPr algn="ctr"/>
                      <a:r>
                        <a:rPr lang="es-GB" sz="2000" b="0" dirty="0">
                          <a:solidFill>
                            <a:schemeClr val="tx1"/>
                          </a:solidFill>
                        </a:rPr>
                        <a:t>¿</a:t>
                      </a:r>
                      <a:r>
                        <a:rPr lang="en-GB" sz="2000" b="0" dirty="0">
                          <a:solidFill>
                            <a:schemeClr val="tx1"/>
                          </a:solidFill>
                        </a:rPr>
                        <a:t>Qué?</a:t>
                      </a:r>
                      <a:endParaRPr lang="es-GB" sz="2000" b="0" dirty="0">
                        <a:solidFill>
                          <a:schemeClr val="tx1"/>
                        </a:solidFill>
                      </a:endParaRPr>
                    </a:p>
                  </a:txBody>
                  <a:tcPr anchor="ctr"/>
                </a:tc>
                <a:extLst>
                  <a:ext uri="{0D108BD9-81ED-4DB2-BD59-A6C34878D82A}">
                    <a16:rowId xmlns:a16="http://schemas.microsoft.com/office/drawing/2014/main" val="1592483125"/>
                  </a:ext>
                </a:extLst>
              </a:tr>
              <a:tr h="701040">
                <a:tc>
                  <a:txBody>
                    <a:bodyPr/>
                    <a:lstStyle/>
                    <a:p>
                      <a:r>
                        <a:rPr lang="es-GB" b="1" dirty="0">
                          <a:solidFill>
                            <a:schemeClr val="tx1"/>
                          </a:solidFill>
                        </a:rPr>
                        <a:t>1</a:t>
                      </a:r>
                    </a:p>
                  </a:txBody>
                  <a:tcPr anchor="ctr" anchorCtr="1"/>
                </a:tc>
                <a:tc>
                  <a:txBody>
                    <a:bodyPr/>
                    <a:lstStyle/>
                    <a:p>
                      <a:r>
                        <a:rPr lang="es-GB" dirty="0">
                          <a:solidFill>
                            <a:schemeClr val="tx1"/>
                          </a:solidFill>
                        </a:rPr>
                        <a:t>X</a:t>
                      </a:r>
                    </a:p>
                  </a:txBody>
                  <a:tcPr anchor="ctr" anchorCtr="1"/>
                </a:tc>
                <a:tc>
                  <a:txBody>
                    <a:bodyPr/>
                    <a:lstStyle/>
                    <a:p>
                      <a:endParaRPr lang="es-GB" dirty="0">
                        <a:solidFill>
                          <a:schemeClr val="tx1"/>
                        </a:solidFill>
                      </a:endParaRPr>
                    </a:p>
                  </a:txBody>
                  <a:tcPr anchor="ctr" anchorCtr="1"/>
                </a:tc>
                <a:tc>
                  <a:txBody>
                    <a:bodyPr/>
                    <a:lstStyle/>
                    <a:p>
                      <a:pPr algn="ctr"/>
                      <a:r>
                        <a:rPr lang="en-GB" sz="2000" dirty="0" err="1">
                          <a:solidFill>
                            <a:schemeClr val="tx1"/>
                          </a:solidFill>
                        </a:rPr>
                        <a:t>dividir</a:t>
                      </a:r>
                      <a:endParaRPr lang="es-GB" sz="2000" dirty="0">
                        <a:solidFill>
                          <a:schemeClr val="tx1"/>
                        </a:solidFill>
                      </a:endParaRPr>
                    </a:p>
                  </a:txBody>
                  <a:tcPr anchor="ctr"/>
                </a:tc>
                <a:tc>
                  <a:txBody>
                    <a:bodyPr/>
                    <a:lstStyle/>
                    <a:p>
                      <a:pPr algn="ctr"/>
                      <a:r>
                        <a:rPr lang="en-GB" sz="2000" dirty="0">
                          <a:solidFill>
                            <a:schemeClr val="tx1"/>
                          </a:solidFill>
                        </a:rPr>
                        <a:t>la comida</a:t>
                      </a:r>
                      <a:endParaRPr lang="es-GB" sz="2000" dirty="0">
                        <a:solidFill>
                          <a:schemeClr val="tx1"/>
                        </a:solidFill>
                      </a:endParaRPr>
                    </a:p>
                  </a:txBody>
                  <a:tcPr anchor="ctr"/>
                </a:tc>
                <a:extLst>
                  <a:ext uri="{0D108BD9-81ED-4DB2-BD59-A6C34878D82A}">
                    <a16:rowId xmlns:a16="http://schemas.microsoft.com/office/drawing/2014/main" val="103506231"/>
                  </a:ext>
                </a:extLst>
              </a:tr>
            </a:tbl>
          </a:graphicData>
        </a:graphic>
      </p:graphicFrame>
      <p:sp>
        <p:nvSpPr>
          <p:cNvPr id="29" name="Llamada rectangular redondeada 28">
            <a:extLst>
              <a:ext uri="{FF2B5EF4-FFF2-40B4-BE49-F238E27FC236}">
                <a16:creationId xmlns:a16="http://schemas.microsoft.com/office/drawing/2014/main" id="{0F6C2480-C918-A04F-8C46-086517DAEE2B}"/>
              </a:ext>
            </a:extLst>
          </p:cNvPr>
          <p:cNvSpPr/>
          <p:nvPr/>
        </p:nvSpPr>
        <p:spPr>
          <a:xfrm>
            <a:off x="3687245" y="5468171"/>
            <a:ext cx="2400300" cy="804617"/>
          </a:xfrm>
          <a:prstGeom prst="wedgeRoundRectCallout">
            <a:avLst>
              <a:gd name="adj1" fmla="val -44425"/>
              <a:gd name="adj2" fmla="val -9122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chemeClr val="tx1"/>
                </a:solidFill>
                <a:effectLst/>
                <a:uLnTx/>
                <a:uFillTx/>
                <a:latin typeface="Century Gothic" panose="020F0302020204030204"/>
                <a:ea typeface="+mn-ea"/>
                <a:cs typeface="+mn-cs"/>
              </a:rPr>
              <a:t>Dividimos </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la comida</a:t>
            </a:r>
            <a:r>
              <a:rPr kumimoji="0" lang="es-GB" sz="22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graphicFrame>
        <p:nvGraphicFramePr>
          <p:cNvPr id="30" name="Tabla 29">
            <a:extLst>
              <a:ext uri="{FF2B5EF4-FFF2-40B4-BE49-F238E27FC236}">
                <a16:creationId xmlns:a16="http://schemas.microsoft.com/office/drawing/2014/main" id="{A6F0C6ED-562B-9548-9204-99D93D7F8EC7}"/>
              </a:ext>
            </a:extLst>
          </p:cNvPr>
          <p:cNvGraphicFramePr>
            <a:graphicFrameLocks noGrp="1"/>
          </p:cNvGraphicFramePr>
          <p:nvPr>
            <p:extLst>
              <p:ext uri="{D42A27DB-BD31-4B8C-83A1-F6EECF244321}">
                <p14:modId xmlns:p14="http://schemas.microsoft.com/office/powerpoint/2010/main" val="1383057238"/>
              </p:ext>
            </p:extLst>
          </p:nvPr>
        </p:nvGraphicFramePr>
        <p:xfrm>
          <a:off x="6201373" y="3798982"/>
          <a:ext cx="5940370" cy="1615440"/>
        </p:xfrm>
        <a:graphic>
          <a:graphicData uri="http://schemas.openxmlformats.org/drawingml/2006/table">
            <a:tbl>
              <a:tblPr firstRow="1" bandRow="1">
                <a:tableStyleId>{5DA37D80-6434-44D0-A028-1B22A696006F}</a:tableStyleId>
              </a:tblPr>
              <a:tblGrid>
                <a:gridCol w="310192">
                  <a:extLst>
                    <a:ext uri="{9D8B030D-6E8A-4147-A177-3AD203B41FA5}">
                      <a16:colId xmlns:a16="http://schemas.microsoft.com/office/drawing/2014/main" val="1151975631"/>
                    </a:ext>
                  </a:extLst>
                </a:gridCol>
                <a:gridCol w="942109">
                  <a:extLst>
                    <a:ext uri="{9D8B030D-6E8A-4147-A177-3AD203B41FA5}">
                      <a16:colId xmlns:a16="http://schemas.microsoft.com/office/drawing/2014/main" val="3411200972"/>
                    </a:ext>
                  </a:extLst>
                </a:gridCol>
                <a:gridCol w="942109">
                  <a:extLst>
                    <a:ext uri="{9D8B030D-6E8A-4147-A177-3AD203B41FA5}">
                      <a16:colId xmlns:a16="http://schemas.microsoft.com/office/drawing/2014/main" val="3982256514"/>
                    </a:ext>
                  </a:extLst>
                </a:gridCol>
                <a:gridCol w="1872980">
                  <a:extLst>
                    <a:ext uri="{9D8B030D-6E8A-4147-A177-3AD203B41FA5}">
                      <a16:colId xmlns:a16="http://schemas.microsoft.com/office/drawing/2014/main" val="2255292779"/>
                    </a:ext>
                  </a:extLst>
                </a:gridCol>
                <a:gridCol w="1872980">
                  <a:extLst>
                    <a:ext uri="{9D8B030D-6E8A-4147-A177-3AD203B41FA5}">
                      <a16:colId xmlns:a16="http://schemas.microsoft.com/office/drawing/2014/main" val="2357209188"/>
                    </a:ext>
                  </a:extLst>
                </a:gridCol>
              </a:tblGrid>
              <a:tr h="0">
                <a:tc>
                  <a:txBody>
                    <a:bodyPr/>
                    <a:lstStyle/>
                    <a:p>
                      <a:endParaRPr lang="es-GB" dirty="0">
                        <a:solidFill>
                          <a:schemeClr val="tx1"/>
                        </a:solidFill>
                      </a:endParaRPr>
                    </a:p>
                  </a:txBody>
                  <a:tcPr>
                    <a:lnL w="12700" cap="flat" cmpd="sng" algn="ctr">
                      <a:solidFill>
                        <a:srgbClr val="E66700"/>
                      </a:solidFill>
                      <a:prstDash val="solid"/>
                      <a:round/>
                      <a:headEnd type="none" w="med" len="med"/>
                      <a:tailEnd type="none" w="med" len="med"/>
                    </a:lnL>
                  </a:tcPr>
                </a:tc>
                <a:tc>
                  <a:txBody>
                    <a:bodyPr/>
                    <a:lstStyle/>
                    <a:p>
                      <a:pPr algn="ctr"/>
                      <a:endParaRPr lang="es-GB" b="0" dirty="0">
                        <a:solidFill>
                          <a:schemeClr val="tx1"/>
                        </a:solidFill>
                      </a:endParaRPr>
                    </a:p>
                    <a:p>
                      <a:pPr algn="ctr"/>
                      <a:r>
                        <a:rPr lang="es-GB" b="0" dirty="0">
                          <a:solidFill>
                            <a:schemeClr val="tx1"/>
                          </a:solidFill>
                        </a:rPr>
                        <a:t>‘We’</a:t>
                      </a:r>
                    </a:p>
                    <a:p>
                      <a:pPr algn="ctr"/>
                      <a:endParaRPr lang="es-GB" b="0" dirty="0">
                        <a:solidFill>
                          <a:schemeClr val="tx1"/>
                        </a:solidFill>
                      </a:endParaRPr>
                    </a:p>
                  </a:txBody>
                  <a:tcPr anchor="ctr"/>
                </a:tc>
                <a:tc>
                  <a:txBody>
                    <a:bodyPr/>
                    <a:lstStyle/>
                    <a:p>
                      <a:pPr algn="ctr"/>
                      <a:r>
                        <a:rPr lang="es-GB" b="0" dirty="0">
                          <a:solidFill>
                            <a:schemeClr val="tx1"/>
                          </a:solidFill>
                        </a:rPr>
                        <a:t>‘They’</a:t>
                      </a:r>
                    </a:p>
                  </a:txBody>
                  <a:tcPr anchor="ctr"/>
                </a:tc>
                <a:tc>
                  <a:txBody>
                    <a:bodyPr/>
                    <a:lstStyle/>
                    <a:p>
                      <a:pPr algn="ctr"/>
                      <a:r>
                        <a:rPr lang="en-GB" sz="2000" b="0" dirty="0" err="1">
                          <a:solidFill>
                            <a:schemeClr val="tx1"/>
                          </a:solidFill>
                        </a:rPr>
                        <a:t>Verbo</a:t>
                      </a:r>
                      <a:endParaRPr lang="es-GB" sz="2000" b="0" dirty="0">
                        <a:solidFill>
                          <a:schemeClr val="tx1"/>
                        </a:solidFill>
                      </a:endParaRPr>
                    </a:p>
                  </a:txBody>
                  <a:tcPr anchor="ctr"/>
                </a:tc>
                <a:tc>
                  <a:txBody>
                    <a:bodyPr/>
                    <a:lstStyle/>
                    <a:p>
                      <a:pPr algn="ctr"/>
                      <a:r>
                        <a:rPr lang="es-GB" sz="2000" b="0" dirty="0">
                          <a:solidFill>
                            <a:schemeClr val="tx1"/>
                          </a:solidFill>
                        </a:rPr>
                        <a:t>¿</a:t>
                      </a:r>
                      <a:r>
                        <a:rPr lang="en-GB" sz="2000" b="0" dirty="0">
                          <a:solidFill>
                            <a:schemeClr val="tx1"/>
                          </a:solidFill>
                        </a:rPr>
                        <a:t>Qué?</a:t>
                      </a:r>
                      <a:endParaRPr lang="es-GB" sz="2000" b="0" dirty="0">
                        <a:solidFill>
                          <a:schemeClr val="tx1"/>
                        </a:solidFill>
                      </a:endParaRPr>
                    </a:p>
                  </a:txBody>
                  <a:tcPr anchor="ctr"/>
                </a:tc>
                <a:extLst>
                  <a:ext uri="{0D108BD9-81ED-4DB2-BD59-A6C34878D82A}">
                    <a16:rowId xmlns:a16="http://schemas.microsoft.com/office/drawing/2014/main" val="1592483125"/>
                  </a:ext>
                </a:extLst>
              </a:tr>
              <a:tr h="701040">
                <a:tc>
                  <a:txBody>
                    <a:bodyPr/>
                    <a:lstStyle/>
                    <a:p>
                      <a:r>
                        <a:rPr lang="es-GB" b="1" dirty="0">
                          <a:solidFill>
                            <a:schemeClr val="tx1"/>
                          </a:solidFill>
                        </a:rPr>
                        <a:t>1</a:t>
                      </a:r>
                    </a:p>
                  </a:txBody>
                  <a:tcPr anchor="ctr" anchorCtr="1"/>
                </a:tc>
                <a:tc>
                  <a:txBody>
                    <a:bodyPr/>
                    <a:lstStyle/>
                    <a:p>
                      <a:r>
                        <a:rPr lang="es-GB" dirty="0">
                          <a:solidFill>
                            <a:schemeClr val="tx1"/>
                          </a:solidFill>
                        </a:rPr>
                        <a:t>X</a:t>
                      </a:r>
                    </a:p>
                  </a:txBody>
                  <a:tcPr anchor="ctr" anchorCtr="1"/>
                </a:tc>
                <a:tc>
                  <a:txBody>
                    <a:bodyPr/>
                    <a:lstStyle/>
                    <a:p>
                      <a:endParaRPr lang="es-GB" dirty="0">
                        <a:solidFill>
                          <a:schemeClr val="tx1"/>
                        </a:solidFill>
                      </a:endParaRPr>
                    </a:p>
                  </a:txBody>
                  <a:tcPr anchor="ctr" anchorCtr="1"/>
                </a:tc>
                <a:tc>
                  <a:txBody>
                    <a:bodyPr/>
                    <a:lstStyle/>
                    <a:p>
                      <a:pPr algn="ctr"/>
                      <a:r>
                        <a:rPr lang="en-GB" sz="2000" dirty="0">
                          <a:solidFill>
                            <a:schemeClr val="tx1"/>
                          </a:solidFill>
                        </a:rPr>
                        <a:t>divide (up)</a:t>
                      </a:r>
                      <a:endParaRPr lang="es-GB" sz="2000" dirty="0">
                        <a:solidFill>
                          <a:schemeClr val="tx1"/>
                        </a:solidFill>
                      </a:endParaRPr>
                    </a:p>
                  </a:txBody>
                  <a:tcPr anchor="ctr"/>
                </a:tc>
                <a:tc>
                  <a:txBody>
                    <a:bodyPr/>
                    <a:lstStyle/>
                    <a:p>
                      <a:pPr algn="ctr"/>
                      <a:r>
                        <a:rPr lang="es-GB" sz="2000" dirty="0">
                          <a:solidFill>
                            <a:schemeClr val="tx1"/>
                          </a:solidFill>
                        </a:rPr>
                        <a:t>the </a:t>
                      </a:r>
                      <a:r>
                        <a:rPr lang="en-GB" sz="2000" dirty="0">
                          <a:solidFill>
                            <a:schemeClr val="tx1"/>
                          </a:solidFill>
                        </a:rPr>
                        <a:t>food</a:t>
                      </a:r>
                      <a:endParaRPr lang="es-GB" sz="2000" dirty="0">
                        <a:solidFill>
                          <a:schemeClr val="tx1"/>
                        </a:solidFill>
                      </a:endParaRPr>
                    </a:p>
                  </a:txBody>
                  <a:tcPr anchor="ctr"/>
                </a:tc>
                <a:extLst>
                  <a:ext uri="{0D108BD9-81ED-4DB2-BD59-A6C34878D82A}">
                    <a16:rowId xmlns:a16="http://schemas.microsoft.com/office/drawing/2014/main" val="103506231"/>
                  </a:ext>
                </a:extLst>
              </a:tr>
            </a:tbl>
          </a:graphicData>
        </a:graphic>
      </p:graphicFrame>
      <p:pic>
        <p:nvPicPr>
          <p:cNvPr id="3" name="Imagen 2">
            <a:extLst>
              <a:ext uri="{FF2B5EF4-FFF2-40B4-BE49-F238E27FC236}">
                <a16:creationId xmlns:a16="http://schemas.microsoft.com/office/drawing/2014/main" id="{A88F902B-1B24-D649-A3BA-615A24B0B767}"/>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foregroundMark x1="20000" y1="52500" x2="19556" y2="43750"/>
                        <a14:foregroundMark x1="31889" y1="57813" x2="31889" y2="49688"/>
                        <a14:foregroundMark x1="56889" y1="62187" x2="56556" y2="49688"/>
                        <a14:foregroundMark x1="56556" y1="49688" x2="56667" y2="49688"/>
                        <a14:foregroundMark x1="69222" y1="53438" x2="69000" y2="42813"/>
                        <a14:foregroundMark x1="79111" y1="43125" x2="79333" y2="39375"/>
                        <a14:foregroundMark x1="82667" y1="29063" x2="68111" y2="38750"/>
                        <a14:foregroundMark x1="68111" y1="38750" x2="25111" y2="37500"/>
                        <a14:foregroundMark x1="26889" y1="41250" x2="14556" y2="29375"/>
                        <a14:foregroundMark x1="77778" y1="33438" x2="81889" y2="30938"/>
                        <a14:foregroundMark x1="81889" y1="30938" x2="84333" y2="27187"/>
                        <a14:foregroundMark x1="85000" y1="25938" x2="80111" y2="32188"/>
                        <a14:foregroundMark x1="76111" y1="36563" x2="62333" y2="43125"/>
                        <a14:foregroundMark x1="62333" y1="43125" x2="61111" y2="45625"/>
                      </a14:backgroundRemoval>
                    </a14:imgEffect>
                  </a14:imgLayer>
                </a14:imgProps>
              </a:ext>
              <a:ext uri="{28A0092B-C50C-407E-A947-70E740481C1C}">
                <a14:useLocalDpi xmlns:a14="http://schemas.microsoft.com/office/drawing/2010/main"/>
              </a:ext>
            </a:extLst>
          </a:blip>
          <a:stretch>
            <a:fillRect/>
          </a:stretch>
        </p:blipFill>
        <p:spPr>
          <a:xfrm>
            <a:off x="5791200" y="-203184"/>
            <a:ext cx="3775363" cy="1342351"/>
          </a:xfrm>
          <a:prstGeom prst="rect">
            <a:avLst/>
          </a:prstGeom>
        </p:spPr>
      </p:pic>
      <p:pic>
        <p:nvPicPr>
          <p:cNvPr id="15" name="Imagen 14" descr="Imagen que contiene dibujo&#10;&#10;Descripción generada automáticamente">
            <a:extLst>
              <a:ext uri="{FF2B5EF4-FFF2-40B4-BE49-F238E27FC236}">
                <a16:creationId xmlns:a16="http://schemas.microsoft.com/office/drawing/2014/main" id="{9BE9F537-8AAC-1240-A551-7D0DEFACBE15}"/>
              </a:ext>
            </a:extLst>
          </p:cNvPr>
          <p:cNvPicPr>
            <a:picLocks noChangeAspect="1"/>
          </p:cNvPicPr>
          <p:nvPr/>
        </p:nvPicPr>
        <p:blipFill rotWithShape="1">
          <a:blip r:embed="rId5" cstate="screen">
            <a:clrChange>
              <a:clrFrom>
                <a:srgbClr val="FCFAFB"/>
              </a:clrFrom>
              <a:clrTo>
                <a:srgbClr val="FCFAFB">
                  <a:alpha val="0"/>
                </a:srgbClr>
              </a:clrTo>
            </a:clrChange>
            <a:extLst>
              <a:ext uri="{28A0092B-C50C-407E-A947-70E740481C1C}">
                <a14:useLocalDpi xmlns:a14="http://schemas.microsoft.com/office/drawing/2010/main"/>
              </a:ext>
            </a:extLst>
          </a:blip>
          <a:srcRect/>
          <a:stretch/>
        </p:blipFill>
        <p:spPr>
          <a:xfrm flipH="1">
            <a:off x="11037194" y="1001623"/>
            <a:ext cx="734320" cy="2073842"/>
          </a:xfrm>
          <a:prstGeom prst="rect">
            <a:avLst/>
          </a:prstGeom>
        </p:spPr>
      </p:pic>
      <p:pic>
        <p:nvPicPr>
          <p:cNvPr id="31" name="Imagen 30" descr="Imagen que contiene dibujo&#10;&#10;Descripción generada automáticamente">
            <a:extLst>
              <a:ext uri="{FF2B5EF4-FFF2-40B4-BE49-F238E27FC236}">
                <a16:creationId xmlns:a16="http://schemas.microsoft.com/office/drawing/2014/main" id="{CEE0DE82-A71E-934D-B846-CB97BB913554}"/>
              </a:ext>
            </a:extLst>
          </p:cNvPr>
          <p:cNvPicPr>
            <a:picLocks noChangeAspect="1"/>
          </p:cNvPicPr>
          <p:nvPr/>
        </p:nvPicPr>
        <p:blipFill rotWithShape="1">
          <a:blip r:embed="rId6" cstate="screen">
            <a:clrChange>
              <a:clrFrom>
                <a:srgbClr val="FCFAFB"/>
              </a:clrFrom>
              <a:clrTo>
                <a:srgbClr val="FCFAFB">
                  <a:alpha val="0"/>
                </a:srgbClr>
              </a:clrTo>
            </a:clrChange>
            <a:extLst>
              <a:ext uri="{28A0092B-C50C-407E-A947-70E740481C1C}">
                <a14:useLocalDpi xmlns:a14="http://schemas.microsoft.com/office/drawing/2010/main"/>
              </a:ext>
            </a:extLst>
          </a:blip>
          <a:srcRect/>
          <a:stretch/>
        </p:blipFill>
        <p:spPr>
          <a:xfrm>
            <a:off x="9456843" y="1139167"/>
            <a:ext cx="1236975" cy="1819017"/>
          </a:xfrm>
          <a:prstGeom prst="rect">
            <a:avLst/>
          </a:prstGeom>
        </p:spPr>
      </p:pic>
      <p:pic>
        <p:nvPicPr>
          <p:cNvPr id="32" name="Imagen 31">
            <a:extLst>
              <a:ext uri="{FF2B5EF4-FFF2-40B4-BE49-F238E27FC236}">
                <a16:creationId xmlns:a16="http://schemas.microsoft.com/office/drawing/2014/main" id="{1EA0AD07-17E6-754B-9BDA-9C6564532B2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08692" y="3969817"/>
            <a:ext cx="1233251" cy="982254"/>
          </a:xfrm>
          <a:prstGeom prst="rect">
            <a:avLst/>
          </a:prstGeom>
        </p:spPr>
      </p:pic>
      <p:sp>
        <p:nvSpPr>
          <p:cNvPr id="19" name="Title 1">
            <a:extLst>
              <a:ext uri="{FF2B5EF4-FFF2-40B4-BE49-F238E27FC236}">
                <a16:creationId xmlns:a16="http://schemas.microsoft.com/office/drawing/2014/main" id="{0C21955C-C002-4A4F-B04D-2337936F4F74}"/>
              </a:ext>
            </a:extLst>
          </p:cNvPr>
          <p:cNvSpPr txBox="1">
            <a:spLocks/>
          </p:cNvSpPr>
          <p:nvPr/>
        </p:nvSpPr>
        <p:spPr>
          <a:xfrm>
            <a:off x="10409937" y="257085"/>
            <a:ext cx="1450006" cy="400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US" sz="2000" dirty="0"/>
          </a:p>
        </p:txBody>
      </p:sp>
      <p:sp>
        <p:nvSpPr>
          <p:cNvPr id="22" name="Rounded Rectangle 11">
            <a:extLst>
              <a:ext uri="{FF2B5EF4-FFF2-40B4-BE49-F238E27FC236}">
                <a16:creationId xmlns:a16="http://schemas.microsoft.com/office/drawing/2014/main" id="{E2A5869C-43C9-41B3-910A-EB2CF72930CA}"/>
              </a:ext>
            </a:extLst>
          </p:cNvPr>
          <p:cNvSpPr/>
          <p:nvPr/>
        </p:nvSpPr>
        <p:spPr>
          <a:xfrm>
            <a:off x="9193142" y="258166"/>
            <a:ext cx="2735002" cy="399838"/>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6">
            <a:extLst>
              <a:ext uri="{FF2B5EF4-FFF2-40B4-BE49-F238E27FC236}">
                <a16:creationId xmlns:a16="http://schemas.microsoft.com/office/drawing/2014/main" id="{BA2A2C1D-6012-41FD-8E07-4C6909D5E657}"/>
              </a:ext>
            </a:extLst>
          </p:cNvPr>
          <p:cNvSpPr>
            <a:spLocks noGrp="1"/>
          </p:cNvSpPr>
          <p:nvPr>
            <p:ph type="title"/>
          </p:nvPr>
        </p:nvSpPr>
        <p:spPr>
          <a:xfrm>
            <a:off x="0" y="138352"/>
            <a:ext cx="4427580" cy="647577"/>
          </a:xfrm>
        </p:spPr>
        <p:txBody>
          <a:bodyPr>
            <a:noAutofit/>
          </a:bodyPr>
          <a:lstStyle/>
          <a:p>
            <a:r>
              <a:rPr kumimoji="0" lang="es-GB" sz="2800" b="1" i="0" u="none" strike="noStrike" kern="1200" cap="none" spc="0" normalizeH="0" baseline="0" noProof="0" dirty="0">
                <a:ln>
                  <a:noFill/>
                </a:ln>
                <a:effectLst/>
                <a:uLnTx/>
                <a:uFillTx/>
                <a:latin typeface="Century Gothic" panose="020F0302020204030204"/>
                <a:ea typeface="+mn-ea"/>
                <a:cs typeface="+mn-cs"/>
              </a:rPr>
              <a:t>¡Vamos a una fiesta!</a:t>
            </a:r>
            <a:br>
              <a:rPr kumimoji="0" lang="es-GB" sz="2800" b="0" i="0" u="none" strike="noStrike" kern="1200" cap="none" spc="0" normalizeH="0" baseline="0" noProof="0" dirty="0">
                <a:ln>
                  <a:noFill/>
                </a:ln>
                <a:effectLst/>
                <a:uLnTx/>
                <a:uFillTx/>
                <a:latin typeface="Century Gothic" panose="020F0302020204030204"/>
                <a:ea typeface="+mn-ea"/>
                <a:cs typeface="+mn-cs"/>
              </a:rPr>
            </a:br>
            <a:endParaRPr lang="en-GB" sz="2800" dirty="0"/>
          </a:p>
        </p:txBody>
      </p:sp>
    </p:spTree>
    <p:extLst>
      <p:ext uri="{BB962C8B-B14F-4D97-AF65-F5344CB8AC3E}">
        <p14:creationId xmlns:p14="http://schemas.microsoft.com/office/powerpoint/2010/main" val="413660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20" grpId="0"/>
      <p:bldP spid="21" grpId="0"/>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D3F6E1-D168-4020-BB08-4CC960B95452}"/>
              </a:ext>
            </a:extLst>
          </p:cNvPr>
          <p:cNvSpPr>
            <a:spLocks noGrp="1"/>
          </p:cNvSpPr>
          <p:nvPr>
            <p:ph type="title"/>
          </p:nvPr>
        </p:nvSpPr>
        <p:spPr/>
        <p:txBody>
          <a:bodyPr>
            <a:normAutofit fontScale="90000"/>
          </a:bodyPr>
          <a:lstStyle/>
          <a:p>
            <a:r>
              <a:rPr kumimoji="0" lang="es-GB" sz="3200" b="1" i="0" u="none" strike="noStrike" kern="1200" cap="none" spc="0" normalizeH="0" baseline="0" noProof="0" dirty="0">
                <a:ln>
                  <a:noFill/>
                </a:ln>
                <a:effectLst/>
                <a:uLnTx/>
                <a:uFillTx/>
                <a:latin typeface="Century Gothic" panose="020F0302020204030204"/>
                <a:ea typeface="+mn-ea"/>
                <a:cs typeface="+mn-cs"/>
              </a:rPr>
              <a:t>¡Vamos a una fiesta!</a:t>
            </a:r>
            <a:br>
              <a:rPr kumimoji="0" lang="es-GB" sz="3200" b="0" i="0" u="none" strike="noStrike" kern="1200" cap="none" spc="0" normalizeH="0" baseline="0" noProof="0" dirty="0">
                <a:ln>
                  <a:noFill/>
                </a:ln>
                <a:effectLst/>
                <a:uLnTx/>
                <a:uFillTx/>
                <a:latin typeface="Century Gothic" panose="020F0302020204030204"/>
                <a:ea typeface="+mn-ea"/>
                <a:cs typeface="+mn-cs"/>
              </a:rPr>
            </a:br>
            <a:endParaRPr lang="en-GB" dirty="0"/>
          </a:p>
        </p:txBody>
      </p:sp>
      <p:graphicFrame>
        <p:nvGraphicFramePr>
          <p:cNvPr id="5" name="Tabla 7">
            <a:extLst>
              <a:ext uri="{FF2B5EF4-FFF2-40B4-BE49-F238E27FC236}">
                <a16:creationId xmlns:a16="http://schemas.microsoft.com/office/drawing/2014/main" id="{1E72C6E6-1F93-4A44-96C0-ED21E800DC92}"/>
              </a:ext>
            </a:extLst>
          </p:cNvPr>
          <p:cNvGraphicFramePr>
            <a:graphicFrameLocks noGrp="1"/>
          </p:cNvGraphicFramePr>
          <p:nvPr>
            <p:extLst>
              <p:ext uri="{D42A27DB-BD31-4B8C-83A1-F6EECF244321}">
                <p14:modId xmlns:p14="http://schemas.microsoft.com/office/powerpoint/2010/main" val="1079570890"/>
              </p:ext>
            </p:extLst>
          </p:nvPr>
        </p:nvGraphicFramePr>
        <p:xfrm>
          <a:off x="0" y="1143189"/>
          <a:ext cx="5940370" cy="5120640"/>
        </p:xfrm>
        <a:graphic>
          <a:graphicData uri="http://schemas.openxmlformats.org/drawingml/2006/table">
            <a:tbl>
              <a:tblPr firstRow="1" bandRow="1">
                <a:tableStyleId>{5DA37D80-6434-44D0-A028-1B22A696006F}</a:tableStyleId>
              </a:tblPr>
              <a:tblGrid>
                <a:gridCol w="310192">
                  <a:extLst>
                    <a:ext uri="{9D8B030D-6E8A-4147-A177-3AD203B41FA5}">
                      <a16:colId xmlns:a16="http://schemas.microsoft.com/office/drawing/2014/main" val="4036513689"/>
                    </a:ext>
                  </a:extLst>
                </a:gridCol>
                <a:gridCol w="942109">
                  <a:extLst>
                    <a:ext uri="{9D8B030D-6E8A-4147-A177-3AD203B41FA5}">
                      <a16:colId xmlns:a16="http://schemas.microsoft.com/office/drawing/2014/main" val="194095337"/>
                    </a:ext>
                  </a:extLst>
                </a:gridCol>
                <a:gridCol w="942109">
                  <a:extLst>
                    <a:ext uri="{9D8B030D-6E8A-4147-A177-3AD203B41FA5}">
                      <a16:colId xmlns:a16="http://schemas.microsoft.com/office/drawing/2014/main" val="2915434608"/>
                    </a:ext>
                  </a:extLst>
                </a:gridCol>
                <a:gridCol w="1872980">
                  <a:extLst>
                    <a:ext uri="{9D8B030D-6E8A-4147-A177-3AD203B41FA5}">
                      <a16:colId xmlns:a16="http://schemas.microsoft.com/office/drawing/2014/main" val="3112572903"/>
                    </a:ext>
                  </a:extLst>
                </a:gridCol>
                <a:gridCol w="1872980">
                  <a:extLst>
                    <a:ext uri="{9D8B030D-6E8A-4147-A177-3AD203B41FA5}">
                      <a16:colId xmlns:a16="http://schemas.microsoft.com/office/drawing/2014/main" val="750064878"/>
                    </a:ext>
                  </a:extLst>
                </a:gridCol>
              </a:tblGrid>
              <a:tr h="0">
                <a:tc>
                  <a:txBody>
                    <a:bodyPr/>
                    <a:lstStyle/>
                    <a:p>
                      <a:endParaRPr lang="es-GB" dirty="0">
                        <a:solidFill>
                          <a:schemeClr val="tx1"/>
                        </a:solidFill>
                      </a:endParaRPr>
                    </a:p>
                  </a:txBody>
                  <a:tcPr>
                    <a:lnL w="12700" cap="flat" cmpd="sng" algn="ctr">
                      <a:solidFill>
                        <a:srgbClr val="E66700"/>
                      </a:solidFill>
                      <a:prstDash val="solid"/>
                      <a:round/>
                      <a:headEnd type="none" w="med" len="med"/>
                      <a:tailEnd type="none" w="med" len="med"/>
                    </a:lnL>
                  </a:tcPr>
                </a:tc>
                <a:tc>
                  <a:txBody>
                    <a:bodyPr/>
                    <a:lstStyle/>
                    <a:p>
                      <a:pPr algn="ctr"/>
                      <a:endParaRPr lang="es-GB" b="0" dirty="0">
                        <a:solidFill>
                          <a:schemeClr val="tx1"/>
                        </a:solidFill>
                      </a:endParaRPr>
                    </a:p>
                    <a:p>
                      <a:pPr algn="ctr"/>
                      <a:r>
                        <a:rPr lang="es-GB" b="0" dirty="0">
                          <a:solidFill>
                            <a:schemeClr val="tx1"/>
                          </a:solidFill>
                        </a:rPr>
                        <a:t>‘We’</a:t>
                      </a:r>
                    </a:p>
                    <a:p>
                      <a:pPr algn="ctr"/>
                      <a:endParaRPr lang="es-GB" b="0" dirty="0">
                        <a:solidFill>
                          <a:schemeClr val="tx1"/>
                        </a:solidFill>
                      </a:endParaRPr>
                    </a:p>
                  </a:txBody>
                  <a:tcPr anchor="ctr"/>
                </a:tc>
                <a:tc>
                  <a:txBody>
                    <a:bodyPr/>
                    <a:lstStyle/>
                    <a:p>
                      <a:pPr algn="ctr"/>
                      <a:r>
                        <a:rPr lang="es-GB" b="0" dirty="0">
                          <a:solidFill>
                            <a:schemeClr val="tx1"/>
                          </a:solidFill>
                        </a:rPr>
                        <a:t>‘They’</a:t>
                      </a:r>
                    </a:p>
                  </a:txBody>
                  <a:tcPr anchor="ctr"/>
                </a:tc>
                <a:tc>
                  <a:txBody>
                    <a:bodyPr/>
                    <a:lstStyle/>
                    <a:p>
                      <a:pPr algn="ctr"/>
                      <a:r>
                        <a:rPr lang="en-GB" sz="2000" b="0" dirty="0" err="1">
                          <a:solidFill>
                            <a:schemeClr val="tx1"/>
                          </a:solidFill>
                        </a:rPr>
                        <a:t>Verbo</a:t>
                      </a:r>
                      <a:endParaRPr lang="es-GB" sz="2000" b="0" dirty="0">
                        <a:solidFill>
                          <a:schemeClr val="tx1"/>
                        </a:solidFill>
                      </a:endParaRPr>
                    </a:p>
                  </a:txBody>
                  <a:tcPr anchor="ctr"/>
                </a:tc>
                <a:tc>
                  <a:txBody>
                    <a:bodyPr/>
                    <a:lstStyle/>
                    <a:p>
                      <a:pPr algn="ctr"/>
                      <a:r>
                        <a:rPr lang="es-GB" sz="2000" b="0" dirty="0">
                          <a:solidFill>
                            <a:schemeClr val="tx1"/>
                          </a:solidFill>
                        </a:rPr>
                        <a:t>¿</a:t>
                      </a:r>
                      <a:r>
                        <a:rPr lang="en-GB" sz="2000" b="0" dirty="0">
                          <a:solidFill>
                            <a:schemeClr val="tx1"/>
                          </a:solidFill>
                        </a:rPr>
                        <a:t>Qué?</a:t>
                      </a:r>
                      <a:endParaRPr lang="es-GB" sz="2000" b="0" dirty="0">
                        <a:solidFill>
                          <a:schemeClr val="tx1"/>
                        </a:solidFill>
                      </a:endParaRPr>
                    </a:p>
                  </a:txBody>
                  <a:tcPr anchor="ctr"/>
                </a:tc>
                <a:extLst>
                  <a:ext uri="{0D108BD9-81ED-4DB2-BD59-A6C34878D82A}">
                    <a16:rowId xmlns:a16="http://schemas.microsoft.com/office/drawing/2014/main" val="2059097406"/>
                  </a:ext>
                </a:extLst>
              </a:tr>
              <a:tr h="701040">
                <a:tc>
                  <a:txBody>
                    <a:bodyPr/>
                    <a:lstStyle/>
                    <a:p>
                      <a:r>
                        <a:rPr lang="es-GB" b="1" dirty="0">
                          <a:solidFill>
                            <a:schemeClr val="tx1"/>
                          </a:solidFill>
                        </a:rPr>
                        <a:t>1</a:t>
                      </a:r>
                    </a:p>
                  </a:txBody>
                  <a:tcPr anchor="ctr" anchorCtr="1"/>
                </a:tc>
                <a:tc>
                  <a:txBody>
                    <a:bodyPr/>
                    <a:lstStyle/>
                    <a:p>
                      <a:r>
                        <a:rPr lang="es-GB" dirty="0">
                          <a:solidFill>
                            <a:schemeClr val="tx1"/>
                          </a:solidFill>
                        </a:rPr>
                        <a:t>X</a:t>
                      </a:r>
                    </a:p>
                  </a:txBody>
                  <a:tcPr anchor="ctr" anchorCtr="1"/>
                </a:tc>
                <a:tc>
                  <a:txBody>
                    <a:bodyPr/>
                    <a:lstStyle/>
                    <a:p>
                      <a:endParaRPr lang="es-GB" dirty="0">
                        <a:solidFill>
                          <a:schemeClr val="tx1"/>
                        </a:solidFill>
                      </a:endParaRPr>
                    </a:p>
                  </a:txBody>
                  <a:tcPr anchor="ctr" anchorCtr="1"/>
                </a:tc>
                <a:tc>
                  <a:txBody>
                    <a:bodyPr/>
                    <a:lstStyle/>
                    <a:p>
                      <a:pPr algn="ctr"/>
                      <a:r>
                        <a:rPr lang="en-GB" sz="2000" dirty="0" err="1">
                          <a:solidFill>
                            <a:schemeClr val="tx1"/>
                          </a:solidFill>
                        </a:rPr>
                        <a:t>permitir</a:t>
                      </a:r>
                      <a:endParaRPr lang="es-GB" sz="2000" dirty="0">
                        <a:solidFill>
                          <a:schemeClr val="tx1"/>
                        </a:solidFill>
                      </a:endParaRPr>
                    </a:p>
                  </a:txBody>
                  <a:tcPr anchor="ctr"/>
                </a:tc>
                <a:tc>
                  <a:txBody>
                    <a:bodyPr/>
                    <a:lstStyle/>
                    <a:p>
                      <a:pPr algn="ctr"/>
                      <a:r>
                        <a:rPr lang="es-GB" sz="2000" dirty="0">
                          <a:solidFill>
                            <a:schemeClr val="tx1"/>
                          </a:solidFill>
                        </a:rPr>
                        <a:t>música fuerte</a:t>
                      </a:r>
                    </a:p>
                  </a:txBody>
                  <a:tcPr anchor="ctr"/>
                </a:tc>
                <a:extLst>
                  <a:ext uri="{0D108BD9-81ED-4DB2-BD59-A6C34878D82A}">
                    <a16:rowId xmlns:a16="http://schemas.microsoft.com/office/drawing/2014/main" val="2183986981"/>
                  </a:ext>
                </a:extLst>
              </a:tr>
              <a:tr h="701040">
                <a:tc>
                  <a:txBody>
                    <a:bodyPr/>
                    <a:lstStyle/>
                    <a:p>
                      <a:r>
                        <a:rPr lang="es-GB" b="1" dirty="0">
                          <a:solidFill>
                            <a:schemeClr val="tx1"/>
                          </a:solidFill>
                        </a:rPr>
                        <a:t>2</a:t>
                      </a:r>
                    </a:p>
                  </a:txBody>
                  <a:tcPr anchor="ctr" anchorCtr="1"/>
                </a:tc>
                <a:tc>
                  <a:txBody>
                    <a:bodyPr/>
                    <a:lstStyle/>
                    <a:p>
                      <a:r>
                        <a:rPr lang="es-GB" dirty="0">
                          <a:solidFill>
                            <a:schemeClr val="tx1"/>
                          </a:solidFill>
                        </a:rPr>
                        <a:t>X</a:t>
                      </a:r>
                    </a:p>
                  </a:txBody>
                  <a:tcPr anchor="ctr" anchorCtr="1"/>
                </a:tc>
                <a:tc>
                  <a:txBody>
                    <a:bodyPr/>
                    <a:lstStyle/>
                    <a:p>
                      <a:endParaRPr lang="es-GB" dirty="0">
                        <a:solidFill>
                          <a:schemeClr val="tx1"/>
                        </a:solidFill>
                      </a:endParaRPr>
                    </a:p>
                  </a:txBody>
                  <a:tcPr anchor="ctr" anchorCtr="1"/>
                </a:tc>
                <a:tc>
                  <a:txBody>
                    <a:bodyPr/>
                    <a:lstStyle/>
                    <a:p>
                      <a:pPr algn="ctr"/>
                      <a:r>
                        <a:rPr lang="en-GB" sz="2000" dirty="0" err="1">
                          <a:solidFill>
                            <a:schemeClr val="tx1"/>
                          </a:solidFill>
                        </a:rPr>
                        <a:t>dividir</a:t>
                      </a:r>
                      <a:endParaRPr lang="es-GB" sz="2000" dirty="0">
                        <a:solidFill>
                          <a:schemeClr val="tx1"/>
                        </a:solidFill>
                      </a:endParaRPr>
                    </a:p>
                  </a:txBody>
                  <a:tcPr anchor="ctr"/>
                </a:tc>
                <a:tc>
                  <a:txBody>
                    <a:bodyPr/>
                    <a:lstStyle/>
                    <a:p>
                      <a:pPr algn="ctr"/>
                      <a:r>
                        <a:rPr lang="es-GB" sz="2000" dirty="0">
                          <a:solidFill>
                            <a:schemeClr val="tx1"/>
                          </a:solidFill>
                        </a:rPr>
                        <a:t>el costo de la comida</a:t>
                      </a:r>
                    </a:p>
                  </a:txBody>
                  <a:tcPr anchor="ctr"/>
                </a:tc>
                <a:extLst>
                  <a:ext uri="{0D108BD9-81ED-4DB2-BD59-A6C34878D82A}">
                    <a16:rowId xmlns:a16="http://schemas.microsoft.com/office/drawing/2014/main" val="1118756728"/>
                  </a:ext>
                </a:extLst>
              </a:tr>
              <a:tr h="701040">
                <a:tc>
                  <a:txBody>
                    <a:bodyPr/>
                    <a:lstStyle/>
                    <a:p>
                      <a:r>
                        <a:rPr lang="es-GB" b="1" dirty="0">
                          <a:solidFill>
                            <a:schemeClr val="tx1"/>
                          </a:solidFill>
                        </a:rPr>
                        <a:t>3</a:t>
                      </a:r>
                    </a:p>
                  </a:txBody>
                  <a:tcPr anchor="ctr" anchorCtr="1"/>
                </a:tc>
                <a:tc>
                  <a:txBody>
                    <a:bodyPr/>
                    <a:lstStyle/>
                    <a:p>
                      <a:endParaRPr lang="es-GB" dirty="0">
                        <a:solidFill>
                          <a:schemeClr val="tx1"/>
                        </a:solidFill>
                      </a:endParaRPr>
                    </a:p>
                  </a:txBody>
                  <a:tcPr anchor="ctr" anchorCtr="1"/>
                </a:tc>
                <a:tc>
                  <a:txBody>
                    <a:bodyPr/>
                    <a:lstStyle/>
                    <a:p>
                      <a:r>
                        <a:rPr lang="es-GB" dirty="0">
                          <a:solidFill>
                            <a:schemeClr val="tx1"/>
                          </a:solidFill>
                        </a:rPr>
                        <a:t>X</a:t>
                      </a:r>
                    </a:p>
                  </a:txBody>
                  <a:tcPr anchor="ctr" anchorCtr="1"/>
                </a:tc>
                <a:tc>
                  <a:txBody>
                    <a:bodyPr/>
                    <a:lstStyle/>
                    <a:p>
                      <a:pPr algn="ctr"/>
                      <a:r>
                        <a:rPr lang="en-GB" sz="2000" dirty="0" err="1">
                          <a:solidFill>
                            <a:schemeClr val="tx1"/>
                          </a:solidFill>
                        </a:rPr>
                        <a:t>recibir</a:t>
                      </a:r>
                      <a:endParaRPr lang="es-GB" sz="2000" dirty="0">
                        <a:solidFill>
                          <a:schemeClr val="tx1"/>
                        </a:solidFill>
                      </a:endParaRPr>
                    </a:p>
                  </a:txBody>
                  <a:tcPr anchor="ctr"/>
                </a:tc>
                <a:tc>
                  <a:txBody>
                    <a:bodyPr/>
                    <a:lstStyle/>
                    <a:p>
                      <a:pPr algn="ctr"/>
                      <a:r>
                        <a:rPr lang="es-GB" sz="2000" dirty="0">
                          <a:solidFill>
                            <a:schemeClr val="tx1"/>
                          </a:solidFill>
                        </a:rPr>
                        <a:t>muchos regalos</a:t>
                      </a:r>
                    </a:p>
                  </a:txBody>
                  <a:tcPr anchor="ctr"/>
                </a:tc>
                <a:extLst>
                  <a:ext uri="{0D108BD9-81ED-4DB2-BD59-A6C34878D82A}">
                    <a16:rowId xmlns:a16="http://schemas.microsoft.com/office/drawing/2014/main" val="4084794354"/>
                  </a:ext>
                </a:extLst>
              </a:tr>
              <a:tr h="701040">
                <a:tc>
                  <a:txBody>
                    <a:bodyPr/>
                    <a:lstStyle/>
                    <a:p>
                      <a:r>
                        <a:rPr lang="es-GB" b="1" dirty="0">
                          <a:solidFill>
                            <a:schemeClr val="tx1"/>
                          </a:solidFill>
                        </a:rPr>
                        <a:t>4</a:t>
                      </a:r>
                    </a:p>
                  </a:txBody>
                  <a:tcPr anchor="ctr" anchorCtr="1"/>
                </a:tc>
                <a:tc>
                  <a:txBody>
                    <a:bodyPr/>
                    <a:lstStyle/>
                    <a:p>
                      <a:endParaRPr lang="es-GB" dirty="0">
                        <a:solidFill>
                          <a:schemeClr val="tx1"/>
                        </a:solidFill>
                      </a:endParaRPr>
                    </a:p>
                  </a:txBody>
                  <a:tcPr anchor="ctr" anchorCtr="1"/>
                </a:tc>
                <a:tc>
                  <a:txBody>
                    <a:bodyPr/>
                    <a:lstStyle/>
                    <a:p>
                      <a:r>
                        <a:rPr lang="es-GB" dirty="0">
                          <a:solidFill>
                            <a:schemeClr val="tx1"/>
                          </a:solidFill>
                        </a:rPr>
                        <a:t>X</a:t>
                      </a:r>
                    </a:p>
                  </a:txBody>
                  <a:tcPr anchor="ctr" anchorCtr="1"/>
                </a:tc>
                <a:tc>
                  <a:txBody>
                    <a:bodyPr/>
                    <a:lstStyle/>
                    <a:p>
                      <a:pPr algn="ctr"/>
                      <a:r>
                        <a:rPr lang="es-ES" sz="2000" dirty="0">
                          <a:solidFill>
                            <a:schemeClr val="tx1"/>
                          </a:solidFill>
                        </a:rPr>
                        <a:t>repartir</a:t>
                      </a:r>
                      <a:endParaRPr lang="es-GB" sz="2000" dirty="0">
                        <a:solidFill>
                          <a:schemeClr val="tx1"/>
                        </a:solidFill>
                      </a:endParaRPr>
                    </a:p>
                  </a:txBody>
                  <a:tcPr anchor="ctr"/>
                </a:tc>
                <a:tc>
                  <a:txBody>
                    <a:bodyPr/>
                    <a:lstStyle/>
                    <a:p>
                      <a:pPr algn="ctr"/>
                      <a:r>
                        <a:rPr lang="es-GB" sz="2000" dirty="0">
                          <a:solidFill>
                            <a:schemeClr val="tx1"/>
                          </a:solidFill>
                        </a:rPr>
                        <a:t>las bebidas</a:t>
                      </a:r>
                    </a:p>
                  </a:txBody>
                  <a:tcPr anchor="ctr"/>
                </a:tc>
                <a:extLst>
                  <a:ext uri="{0D108BD9-81ED-4DB2-BD59-A6C34878D82A}">
                    <a16:rowId xmlns:a16="http://schemas.microsoft.com/office/drawing/2014/main" val="4248873225"/>
                  </a:ext>
                </a:extLst>
              </a:tr>
              <a:tr h="701040">
                <a:tc>
                  <a:txBody>
                    <a:bodyPr/>
                    <a:lstStyle/>
                    <a:p>
                      <a:r>
                        <a:rPr lang="es-GB" b="1" dirty="0">
                          <a:solidFill>
                            <a:schemeClr val="tx1"/>
                          </a:solidFill>
                        </a:rPr>
                        <a:t>5</a:t>
                      </a:r>
                    </a:p>
                  </a:txBody>
                  <a:tcPr anchor="ctr" anchorCtr="1"/>
                </a:tc>
                <a:tc>
                  <a:txBody>
                    <a:bodyPr/>
                    <a:lstStyle/>
                    <a:p>
                      <a:r>
                        <a:rPr lang="es-GB" dirty="0">
                          <a:solidFill>
                            <a:schemeClr val="tx1"/>
                          </a:solidFill>
                        </a:rPr>
                        <a:t>X</a:t>
                      </a:r>
                    </a:p>
                  </a:txBody>
                  <a:tcPr anchor="ctr" anchorCtr="1"/>
                </a:tc>
                <a:tc>
                  <a:txBody>
                    <a:bodyPr/>
                    <a:lstStyle/>
                    <a:p>
                      <a:endParaRPr lang="es-GB" dirty="0">
                        <a:solidFill>
                          <a:schemeClr val="tx1"/>
                        </a:solidFill>
                      </a:endParaRPr>
                    </a:p>
                  </a:txBody>
                  <a:tcPr anchor="ctr" anchorCtr="1"/>
                </a:tc>
                <a:tc>
                  <a:txBody>
                    <a:bodyPr/>
                    <a:lstStyle/>
                    <a:p>
                      <a:pPr algn="ctr"/>
                      <a:r>
                        <a:rPr lang="en-GB" sz="2000" dirty="0" err="1">
                          <a:solidFill>
                            <a:schemeClr val="tx1"/>
                          </a:solidFill>
                        </a:rPr>
                        <a:t>decidir</a:t>
                      </a:r>
                      <a:endParaRPr lang="es-GB" sz="2000" dirty="0">
                        <a:solidFill>
                          <a:schemeClr val="tx1"/>
                        </a:solidFill>
                      </a:endParaRPr>
                    </a:p>
                  </a:txBody>
                  <a:tcPr anchor="ctr"/>
                </a:tc>
                <a:tc>
                  <a:txBody>
                    <a:bodyPr/>
                    <a:lstStyle/>
                    <a:p>
                      <a:pPr algn="ctr"/>
                      <a:r>
                        <a:rPr lang="es-GB" sz="2000" dirty="0">
                          <a:solidFill>
                            <a:schemeClr val="tx1"/>
                          </a:solidFill>
                        </a:rPr>
                        <a:t>las canciones de la fiesta</a:t>
                      </a:r>
                    </a:p>
                  </a:txBody>
                  <a:tcPr anchor="ctr"/>
                </a:tc>
                <a:extLst>
                  <a:ext uri="{0D108BD9-81ED-4DB2-BD59-A6C34878D82A}">
                    <a16:rowId xmlns:a16="http://schemas.microsoft.com/office/drawing/2014/main" val="1507122629"/>
                  </a:ext>
                </a:extLst>
              </a:tr>
              <a:tr h="701040">
                <a:tc>
                  <a:txBody>
                    <a:bodyPr/>
                    <a:lstStyle/>
                    <a:p>
                      <a:r>
                        <a:rPr lang="es-GB" b="1" dirty="0">
                          <a:solidFill>
                            <a:schemeClr val="tx1"/>
                          </a:solidFill>
                        </a:rPr>
                        <a:t>6</a:t>
                      </a:r>
                    </a:p>
                  </a:txBody>
                  <a:tcPr anchor="ctr" anchorCtr="1"/>
                </a:tc>
                <a:tc>
                  <a:txBody>
                    <a:bodyPr/>
                    <a:lstStyle/>
                    <a:p>
                      <a:endParaRPr lang="es-GB" dirty="0">
                        <a:solidFill>
                          <a:schemeClr val="tx1"/>
                        </a:solidFill>
                      </a:endParaRPr>
                    </a:p>
                  </a:txBody>
                  <a:tcPr anchor="ctr" anchorCtr="1"/>
                </a:tc>
                <a:tc>
                  <a:txBody>
                    <a:bodyPr/>
                    <a:lstStyle/>
                    <a:p>
                      <a:r>
                        <a:rPr lang="es-GB" dirty="0">
                          <a:solidFill>
                            <a:schemeClr val="tx1"/>
                          </a:solidFill>
                        </a:rPr>
                        <a:t>X</a:t>
                      </a:r>
                    </a:p>
                  </a:txBody>
                  <a:tcPr anchor="ctr" anchorCtr="1"/>
                </a:tc>
                <a:tc>
                  <a:txBody>
                    <a:bodyPr/>
                    <a:lstStyle/>
                    <a:p>
                      <a:pPr algn="ctr"/>
                      <a:r>
                        <a:rPr lang="en-GB" sz="2000" dirty="0">
                          <a:solidFill>
                            <a:schemeClr val="tx1"/>
                          </a:solidFill>
                        </a:rPr>
                        <a:t>poner </a:t>
                      </a:r>
                      <a:endParaRPr lang="es-GB" sz="2000" dirty="0">
                        <a:solidFill>
                          <a:schemeClr val="tx1"/>
                        </a:solidFill>
                      </a:endParaRPr>
                    </a:p>
                  </a:txBody>
                  <a:tcPr anchor="ctr"/>
                </a:tc>
                <a:tc>
                  <a:txBody>
                    <a:bodyPr/>
                    <a:lstStyle/>
                    <a:p>
                      <a:pPr algn="ctr"/>
                      <a:r>
                        <a:rPr lang="es-GB" sz="2000" dirty="0">
                          <a:solidFill>
                            <a:schemeClr val="tx1"/>
                          </a:solidFill>
                        </a:rPr>
                        <a:t>la comida en la mesa</a:t>
                      </a:r>
                    </a:p>
                  </a:txBody>
                  <a:tcPr anchor="ctr"/>
                </a:tc>
                <a:extLst>
                  <a:ext uri="{0D108BD9-81ED-4DB2-BD59-A6C34878D82A}">
                    <a16:rowId xmlns:a16="http://schemas.microsoft.com/office/drawing/2014/main" val="3871708916"/>
                  </a:ext>
                </a:extLst>
              </a:tr>
            </a:tbl>
          </a:graphicData>
        </a:graphic>
      </p:graphicFrame>
      <p:sp>
        <p:nvSpPr>
          <p:cNvPr id="6" name="Título 4">
            <a:extLst>
              <a:ext uri="{FF2B5EF4-FFF2-40B4-BE49-F238E27FC236}">
                <a16:creationId xmlns:a16="http://schemas.microsoft.com/office/drawing/2014/main" id="{95A532EF-A45C-432E-948A-15977E5E5625}"/>
              </a:ext>
            </a:extLst>
          </p:cNvPr>
          <p:cNvSpPr txBox="1">
            <a:spLocks/>
          </p:cNvSpPr>
          <p:nvPr/>
        </p:nvSpPr>
        <p:spPr>
          <a:xfrm>
            <a:off x="6229528" y="379075"/>
            <a:ext cx="2514601" cy="9001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Persona B</a:t>
            </a:r>
            <a:endParaRPr kumimoji="0" lang="es-GB" sz="24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cxnSp>
        <p:nvCxnSpPr>
          <p:cNvPr id="7" name="Straight Connector 6">
            <a:extLst>
              <a:ext uri="{FF2B5EF4-FFF2-40B4-BE49-F238E27FC236}">
                <a16:creationId xmlns:a16="http://schemas.microsoft.com/office/drawing/2014/main" id="{9794EA14-3547-4707-A9F0-5C60D4125A6F}"/>
              </a:ext>
            </a:extLst>
          </p:cNvPr>
          <p:cNvCxnSpPr/>
          <p:nvPr/>
        </p:nvCxnSpPr>
        <p:spPr>
          <a:xfrm>
            <a:off x="6085744" y="379075"/>
            <a:ext cx="14718" cy="5972137"/>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8" name="Tabla 7">
            <a:extLst>
              <a:ext uri="{FF2B5EF4-FFF2-40B4-BE49-F238E27FC236}">
                <a16:creationId xmlns:a16="http://schemas.microsoft.com/office/drawing/2014/main" id="{47149378-81B8-47ED-8CFF-361F4D646404}"/>
              </a:ext>
            </a:extLst>
          </p:cNvPr>
          <p:cNvGraphicFramePr>
            <a:graphicFrameLocks noGrp="1"/>
          </p:cNvGraphicFramePr>
          <p:nvPr>
            <p:extLst>
              <p:ext uri="{D42A27DB-BD31-4B8C-83A1-F6EECF244321}">
                <p14:modId xmlns:p14="http://schemas.microsoft.com/office/powerpoint/2010/main" val="3030431307"/>
              </p:ext>
            </p:extLst>
          </p:nvPr>
        </p:nvGraphicFramePr>
        <p:xfrm>
          <a:off x="6229528" y="1143189"/>
          <a:ext cx="5799894" cy="5213710"/>
        </p:xfrm>
        <a:graphic>
          <a:graphicData uri="http://schemas.openxmlformats.org/drawingml/2006/table">
            <a:tbl>
              <a:tblPr firstRow="1" bandRow="1">
                <a:tableStyleId>{5DA37D80-6434-44D0-A028-1B22A696006F}</a:tableStyleId>
              </a:tblPr>
              <a:tblGrid>
                <a:gridCol w="329064">
                  <a:extLst>
                    <a:ext uri="{9D8B030D-6E8A-4147-A177-3AD203B41FA5}">
                      <a16:colId xmlns:a16="http://schemas.microsoft.com/office/drawing/2014/main" val="351285684"/>
                    </a:ext>
                  </a:extLst>
                </a:gridCol>
                <a:gridCol w="879764">
                  <a:extLst>
                    <a:ext uri="{9D8B030D-6E8A-4147-A177-3AD203B41FA5}">
                      <a16:colId xmlns:a16="http://schemas.microsoft.com/office/drawing/2014/main" val="194095337"/>
                    </a:ext>
                  </a:extLst>
                </a:gridCol>
                <a:gridCol w="879764">
                  <a:extLst>
                    <a:ext uri="{9D8B030D-6E8A-4147-A177-3AD203B41FA5}">
                      <a16:colId xmlns:a16="http://schemas.microsoft.com/office/drawing/2014/main" val="2915434608"/>
                    </a:ext>
                  </a:extLst>
                </a:gridCol>
                <a:gridCol w="1855651">
                  <a:extLst>
                    <a:ext uri="{9D8B030D-6E8A-4147-A177-3AD203B41FA5}">
                      <a16:colId xmlns:a16="http://schemas.microsoft.com/office/drawing/2014/main" val="3112572903"/>
                    </a:ext>
                  </a:extLst>
                </a:gridCol>
                <a:gridCol w="1855651">
                  <a:extLst>
                    <a:ext uri="{9D8B030D-6E8A-4147-A177-3AD203B41FA5}">
                      <a16:colId xmlns:a16="http://schemas.microsoft.com/office/drawing/2014/main" val="490150909"/>
                    </a:ext>
                  </a:extLst>
                </a:gridCol>
              </a:tblGrid>
              <a:tr h="1026084">
                <a:tc>
                  <a:txBody>
                    <a:bodyPr/>
                    <a:lstStyle/>
                    <a:p>
                      <a:endParaRPr lang="es-GB" dirty="0">
                        <a:solidFill>
                          <a:schemeClr val="tx1"/>
                        </a:solidFill>
                      </a:endParaRPr>
                    </a:p>
                  </a:txBody>
                  <a:tcPr>
                    <a:lnL w="12700" cap="flat" cmpd="sng" algn="ctr">
                      <a:solidFill>
                        <a:srgbClr val="E66700"/>
                      </a:solidFill>
                      <a:prstDash val="solid"/>
                      <a:round/>
                      <a:headEnd type="none" w="med" len="med"/>
                      <a:tailEnd type="none" w="med" len="med"/>
                    </a:lnL>
                  </a:tcPr>
                </a:tc>
                <a:tc>
                  <a:txBody>
                    <a:bodyPr/>
                    <a:lstStyle/>
                    <a:p>
                      <a:pPr algn="ctr"/>
                      <a:endParaRPr lang="es-GB" b="0" dirty="0">
                        <a:solidFill>
                          <a:schemeClr val="tx1"/>
                        </a:solidFill>
                      </a:endParaRPr>
                    </a:p>
                    <a:p>
                      <a:pPr algn="ctr"/>
                      <a:r>
                        <a:rPr lang="es-GB" b="0" dirty="0">
                          <a:solidFill>
                            <a:schemeClr val="tx1"/>
                          </a:solidFill>
                        </a:rPr>
                        <a:t>‘We’</a:t>
                      </a:r>
                    </a:p>
                    <a:p>
                      <a:pPr algn="ctr"/>
                      <a:endParaRPr lang="es-GB" b="0" dirty="0">
                        <a:solidFill>
                          <a:schemeClr val="tx1"/>
                        </a:solidFill>
                      </a:endParaRPr>
                    </a:p>
                  </a:txBody>
                  <a:tcPr anchor="ctr"/>
                </a:tc>
                <a:tc>
                  <a:txBody>
                    <a:bodyPr/>
                    <a:lstStyle/>
                    <a:p>
                      <a:pPr algn="ctr"/>
                      <a:r>
                        <a:rPr lang="es-GB" b="0" dirty="0">
                          <a:solidFill>
                            <a:schemeClr val="tx1"/>
                          </a:solidFill>
                        </a:rPr>
                        <a:t>‘They’</a:t>
                      </a:r>
                    </a:p>
                  </a:txBody>
                  <a:tcPr anchor="ctr"/>
                </a:tc>
                <a:tc>
                  <a:txBody>
                    <a:bodyPr/>
                    <a:lstStyle/>
                    <a:p>
                      <a:pPr algn="ctr"/>
                      <a:r>
                        <a:rPr lang="en-GB" sz="2000" b="0" dirty="0" err="1">
                          <a:solidFill>
                            <a:schemeClr val="tx1"/>
                          </a:solidFill>
                        </a:rPr>
                        <a:t>Verbo</a:t>
                      </a:r>
                      <a:endParaRPr lang="es-GB" sz="2000" b="0" dirty="0">
                        <a:solidFill>
                          <a:schemeClr val="tx1"/>
                        </a:solidFill>
                      </a:endParaRPr>
                    </a:p>
                  </a:txBody>
                  <a:tcPr anchor="ctr"/>
                </a:tc>
                <a:tc>
                  <a:txBody>
                    <a:bodyPr/>
                    <a:lstStyle/>
                    <a:p>
                      <a:pPr algn="ctr"/>
                      <a:r>
                        <a:rPr lang="es-GB" sz="2000" b="0" dirty="0">
                          <a:solidFill>
                            <a:schemeClr val="tx1"/>
                          </a:solidFill>
                        </a:rPr>
                        <a:t>¿</a:t>
                      </a:r>
                      <a:r>
                        <a:rPr lang="en-GB" sz="2000" b="0" dirty="0">
                          <a:solidFill>
                            <a:schemeClr val="tx1"/>
                          </a:solidFill>
                        </a:rPr>
                        <a:t>Qué?</a:t>
                      </a:r>
                      <a:endParaRPr lang="es-GB" sz="2000" b="0" dirty="0">
                        <a:solidFill>
                          <a:schemeClr val="tx1"/>
                        </a:solidFill>
                      </a:endParaRPr>
                    </a:p>
                  </a:txBody>
                  <a:tcPr anchor="ctr"/>
                </a:tc>
                <a:extLst>
                  <a:ext uri="{0D108BD9-81ED-4DB2-BD59-A6C34878D82A}">
                    <a16:rowId xmlns:a16="http://schemas.microsoft.com/office/drawing/2014/main" val="2059097406"/>
                  </a:ext>
                </a:extLst>
              </a:tr>
              <a:tr h="682426">
                <a:tc>
                  <a:txBody>
                    <a:bodyPr/>
                    <a:lstStyle/>
                    <a:p>
                      <a:r>
                        <a:rPr lang="es-GB" b="1" dirty="0">
                          <a:solidFill>
                            <a:schemeClr val="tx1"/>
                          </a:solidFill>
                        </a:rPr>
                        <a:t>1</a:t>
                      </a:r>
                    </a:p>
                  </a:txBody>
                  <a:tcPr anchor="ctr" anchorCtr="1"/>
                </a:tc>
                <a:tc>
                  <a:txBody>
                    <a:bodyPr/>
                    <a:lstStyle/>
                    <a:p>
                      <a:r>
                        <a:rPr lang="es-GB" dirty="0">
                          <a:solidFill>
                            <a:schemeClr val="tx1"/>
                          </a:solidFill>
                        </a:rPr>
                        <a:t>X</a:t>
                      </a:r>
                    </a:p>
                  </a:txBody>
                  <a:tcPr anchor="ctr" anchorCtr="1"/>
                </a:tc>
                <a:tc>
                  <a:txBody>
                    <a:bodyPr/>
                    <a:lstStyle/>
                    <a:p>
                      <a:endParaRPr lang="es-GB" dirty="0">
                        <a:solidFill>
                          <a:schemeClr val="tx1"/>
                        </a:solidFill>
                      </a:endParaRPr>
                    </a:p>
                  </a:txBody>
                  <a:tcPr anchor="ctr" anchorCtr="1"/>
                </a:tc>
                <a:tc>
                  <a:txBody>
                    <a:bodyPr/>
                    <a:lstStyle/>
                    <a:p>
                      <a:pPr algn="ctr"/>
                      <a:r>
                        <a:rPr lang="en-GB" sz="2000" dirty="0" err="1">
                          <a:solidFill>
                            <a:schemeClr val="tx1"/>
                          </a:solidFill>
                        </a:rPr>
                        <a:t>repartir</a:t>
                      </a:r>
                      <a:endParaRPr lang="es-GB" sz="2000" dirty="0">
                        <a:solidFill>
                          <a:schemeClr val="tx1"/>
                        </a:solidFill>
                      </a:endParaRPr>
                    </a:p>
                  </a:txBody>
                  <a:tcPr anchor="ctr"/>
                </a:tc>
                <a:tc>
                  <a:txBody>
                    <a:bodyPr/>
                    <a:lstStyle/>
                    <a:p>
                      <a:pPr algn="ctr"/>
                      <a:r>
                        <a:rPr lang="es-GB" sz="2000" dirty="0">
                          <a:solidFill>
                            <a:schemeClr val="tx1"/>
                          </a:solidFill>
                        </a:rPr>
                        <a:t>los helados</a:t>
                      </a:r>
                    </a:p>
                  </a:txBody>
                  <a:tcPr anchor="ctr"/>
                </a:tc>
                <a:extLst>
                  <a:ext uri="{0D108BD9-81ED-4DB2-BD59-A6C34878D82A}">
                    <a16:rowId xmlns:a16="http://schemas.microsoft.com/office/drawing/2014/main" val="2183986981"/>
                  </a:ext>
                </a:extLst>
              </a:tr>
              <a:tr h="682426">
                <a:tc>
                  <a:txBody>
                    <a:bodyPr/>
                    <a:lstStyle/>
                    <a:p>
                      <a:r>
                        <a:rPr lang="es-GB" b="1" dirty="0">
                          <a:solidFill>
                            <a:schemeClr val="tx1"/>
                          </a:solidFill>
                        </a:rPr>
                        <a:t>2</a:t>
                      </a:r>
                    </a:p>
                  </a:txBody>
                  <a:tcPr anchor="ctr" anchorCtr="1"/>
                </a:tc>
                <a:tc>
                  <a:txBody>
                    <a:bodyPr/>
                    <a:lstStyle/>
                    <a:p>
                      <a:endParaRPr lang="es-GB" dirty="0">
                        <a:solidFill>
                          <a:schemeClr val="tx1"/>
                        </a:solidFill>
                      </a:endParaRPr>
                    </a:p>
                  </a:txBody>
                  <a:tcPr anchor="ctr" anchorCtr="1"/>
                </a:tc>
                <a:tc>
                  <a:txBody>
                    <a:bodyPr/>
                    <a:lstStyle/>
                    <a:p>
                      <a:r>
                        <a:rPr lang="es-GB" dirty="0">
                          <a:solidFill>
                            <a:schemeClr val="tx1"/>
                          </a:solidFill>
                        </a:rPr>
                        <a:t>X</a:t>
                      </a:r>
                    </a:p>
                  </a:txBody>
                  <a:tcPr anchor="ctr" anchorCtr="1"/>
                </a:tc>
                <a:tc>
                  <a:txBody>
                    <a:bodyPr/>
                    <a:lstStyle/>
                    <a:p>
                      <a:pPr algn="ctr"/>
                      <a:r>
                        <a:rPr lang="es-GB" sz="2000" dirty="0">
                          <a:solidFill>
                            <a:schemeClr val="tx1"/>
                          </a:solidFill>
                        </a:rPr>
                        <a:t>decidir</a:t>
                      </a:r>
                    </a:p>
                  </a:txBody>
                  <a:tcPr anchor="ctr"/>
                </a:tc>
                <a:tc>
                  <a:txBody>
                    <a:bodyPr/>
                    <a:lstStyle/>
                    <a:p>
                      <a:pPr algn="ctr"/>
                      <a:r>
                        <a:rPr lang="es-GB" sz="2000" dirty="0">
                          <a:solidFill>
                            <a:schemeClr val="tx1"/>
                          </a:solidFill>
                        </a:rPr>
                        <a:t>los juegos de la fiesta</a:t>
                      </a:r>
                    </a:p>
                  </a:txBody>
                  <a:tcPr anchor="ctr"/>
                </a:tc>
                <a:extLst>
                  <a:ext uri="{0D108BD9-81ED-4DB2-BD59-A6C34878D82A}">
                    <a16:rowId xmlns:a16="http://schemas.microsoft.com/office/drawing/2014/main" val="1118756728"/>
                  </a:ext>
                </a:extLst>
              </a:tr>
              <a:tr h="682426">
                <a:tc>
                  <a:txBody>
                    <a:bodyPr/>
                    <a:lstStyle/>
                    <a:p>
                      <a:r>
                        <a:rPr lang="es-GB" b="1" dirty="0">
                          <a:solidFill>
                            <a:schemeClr val="tx1"/>
                          </a:solidFill>
                        </a:rPr>
                        <a:t>3</a:t>
                      </a:r>
                    </a:p>
                  </a:txBody>
                  <a:tcPr anchor="ctr" anchorCtr="1"/>
                </a:tc>
                <a:tc>
                  <a:txBody>
                    <a:bodyPr/>
                    <a:lstStyle/>
                    <a:p>
                      <a:endParaRPr lang="es-GB" dirty="0">
                        <a:solidFill>
                          <a:schemeClr val="tx1"/>
                        </a:solidFill>
                      </a:endParaRPr>
                    </a:p>
                  </a:txBody>
                  <a:tcPr anchor="ctr" anchorCtr="1"/>
                </a:tc>
                <a:tc>
                  <a:txBody>
                    <a:bodyPr/>
                    <a:lstStyle/>
                    <a:p>
                      <a:r>
                        <a:rPr lang="es-GB" dirty="0">
                          <a:solidFill>
                            <a:schemeClr val="tx1"/>
                          </a:solidFill>
                        </a:rPr>
                        <a:t>X</a:t>
                      </a:r>
                    </a:p>
                  </a:txBody>
                  <a:tcPr anchor="ctr" anchorCtr="1"/>
                </a:tc>
                <a:tc>
                  <a:txBody>
                    <a:bodyPr/>
                    <a:lstStyle/>
                    <a:p>
                      <a:pPr algn="ctr"/>
                      <a:r>
                        <a:rPr lang="es-GB" sz="2000" dirty="0">
                          <a:solidFill>
                            <a:schemeClr val="tx1"/>
                          </a:solidFill>
                        </a:rPr>
                        <a:t>compartir</a:t>
                      </a:r>
                    </a:p>
                  </a:txBody>
                  <a:tcPr anchor="ctr"/>
                </a:tc>
                <a:tc>
                  <a:txBody>
                    <a:bodyPr/>
                    <a:lstStyle/>
                    <a:p>
                      <a:pPr algn="ctr"/>
                      <a:r>
                        <a:rPr lang="es-GB" sz="2000" dirty="0">
                          <a:solidFill>
                            <a:schemeClr val="tx1"/>
                          </a:solidFill>
                        </a:rPr>
                        <a:t>canciones divertidas</a:t>
                      </a:r>
                    </a:p>
                  </a:txBody>
                  <a:tcPr anchor="ctr"/>
                </a:tc>
                <a:extLst>
                  <a:ext uri="{0D108BD9-81ED-4DB2-BD59-A6C34878D82A}">
                    <a16:rowId xmlns:a16="http://schemas.microsoft.com/office/drawing/2014/main" val="4084794354"/>
                  </a:ext>
                </a:extLst>
              </a:tr>
              <a:tr h="682426">
                <a:tc>
                  <a:txBody>
                    <a:bodyPr/>
                    <a:lstStyle/>
                    <a:p>
                      <a:r>
                        <a:rPr lang="es-GB" b="1" dirty="0">
                          <a:solidFill>
                            <a:schemeClr val="tx1"/>
                          </a:solidFill>
                        </a:rPr>
                        <a:t>4</a:t>
                      </a:r>
                    </a:p>
                  </a:txBody>
                  <a:tcPr anchor="ctr" anchorCtr="1"/>
                </a:tc>
                <a:tc>
                  <a:txBody>
                    <a:bodyPr/>
                    <a:lstStyle/>
                    <a:p>
                      <a:r>
                        <a:rPr lang="es-GB" dirty="0">
                          <a:solidFill>
                            <a:schemeClr val="tx1"/>
                          </a:solidFill>
                        </a:rPr>
                        <a:t>X</a:t>
                      </a:r>
                    </a:p>
                  </a:txBody>
                  <a:tcPr anchor="ctr" anchorCtr="1"/>
                </a:tc>
                <a:tc>
                  <a:txBody>
                    <a:bodyPr/>
                    <a:lstStyle/>
                    <a:p>
                      <a:endParaRPr lang="es-GB" dirty="0">
                        <a:solidFill>
                          <a:schemeClr val="tx1"/>
                        </a:solidFill>
                      </a:endParaRPr>
                    </a:p>
                  </a:txBody>
                  <a:tcPr anchor="ctr" anchorCtr="1"/>
                </a:tc>
                <a:tc>
                  <a:txBody>
                    <a:bodyPr/>
                    <a:lstStyle/>
                    <a:p>
                      <a:pPr algn="ctr"/>
                      <a:r>
                        <a:rPr lang="es-GB" sz="2000" dirty="0">
                          <a:solidFill>
                            <a:schemeClr val="tx1"/>
                          </a:solidFill>
                        </a:rPr>
                        <a:t>permitir</a:t>
                      </a:r>
                    </a:p>
                  </a:txBody>
                  <a:tcPr anchor="ctr"/>
                </a:tc>
                <a:tc>
                  <a:txBody>
                    <a:bodyPr/>
                    <a:lstStyle/>
                    <a:p>
                      <a:pPr algn="ctr"/>
                      <a:r>
                        <a:rPr lang="es-GB" sz="2000" dirty="0">
                          <a:solidFill>
                            <a:schemeClr val="tx1"/>
                          </a:solidFill>
                        </a:rPr>
                        <a:t>un poco de ruido</a:t>
                      </a:r>
                    </a:p>
                  </a:txBody>
                  <a:tcPr anchor="ctr"/>
                </a:tc>
                <a:extLst>
                  <a:ext uri="{0D108BD9-81ED-4DB2-BD59-A6C34878D82A}">
                    <a16:rowId xmlns:a16="http://schemas.microsoft.com/office/drawing/2014/main" val="4248873225"/>
                  </a:ext>
                </a:extLst>
              </a:tr>
              <a:tr h="682426">
                <a:tc>
                  <a:txBody>
                    <a:bodyPr/>
                    <a:lstStyle/>
                    <a:p>
                      <a:r>
                        <a:rPr lang="es-GB" b="1" dirty="0">
                          <a:solidFill>
                            <a:schemeClr val="tx1"/>
                          </a:solidFill>
                        </a:rPr>
                        <a:t>5</a:t>
                      </a:r>
                    </a:p>
                  </a:txBody>
                  <a:tcPr anchor="ctr" anchorCtr="1"/>
                </a:tc>
                <a:tc>
                  <a:txBody>
                    <a:bodyPr/>
                    <a:lstStyle/>
                    <a:p>
                      <a:endParaRPr lang="es-GB" dirty="0">
                        <a:solidFill>
                          <a:schemeClr val="tx1"/>
                        </a:solidFill>
                      </a:endParaRPr>
                    </a:p>
                  </a:txBody>
                  <a:tcPr anchor="ctr" anchorCtr="1"/>
                </a:tc>
                <a:tc>
                  <a:txBody>
                    <a:bodyPr/>
                    <a:lstStyle/>
                    <a:p>
                      <a:r>
                        <a:rPr lang="es-GB" dirty="0">
                          <a:solidFill>
                            <a:schemeClr val="tx1"/>
                          </a:solidFill>
                        </a:rPr>
                        <a:t>X</a:t>
                      </a:r>
                    </a:p>
                  </a:txBody>
                  <a:tcPr anchor="ctr" anchorCtr="1"/>
                </a:tc>
                <a:tc>
                  <a:txBody>
                    <a:bodyPr/>
                    <a:lstStyle/>
                    <a:p>
                      <a:pPr algn="ctr"/>
                      <a:r>
                        <a:rPr lang="es-GB" sz="2000" dirty="0">
                          <a:solidFill>
                            <a:schemeClr val="tx1"/>
                          </a:solidFill>
                        </a:rPr>
                        <a:t>dividir</a:t>
                      </a:r>
                    </a:p>
                  </a:txBody>
                  <a:tcPr anchor="ctr"/>
                </a:tc>
                <a:tc>
                  <a:txBody>
                    <a:bodyPr/>
                    <a:lstStyle/>
                    <a:p>
                      <a:pPr algn="ctr"/>
                      <a:r>
                        <a:rPr lang="es-GB" sz="2000" dirty="0">
                          <a:solidFill>
                            <a:schemeClr val="tx1"/>
                          </a:solidFill>
                        </a:rPr>
                        <a:t>tareas aburridas</a:t>
                      </a:r>
                    </a:p>
                  </a:txBody>
                  <a:tcPr anchor="ctr"/>
                </a:tc>
                <a:extLst>
                  <a:ext uri="{0D108BD9-81ED-4DB2-BD59-A6C34878D82A}">
                    <a16:rowId xmlns:a16="http://schemas.microsoft.com/office/drawing/2014/main" val="1507122629"/>
                  </a:ext>
                </a:extLst>
              </a:tr>
              <a:tr h="0">
                <a:tc>
                  <a:txBody>
                    <a:bodyPr/>
                    <a:lstStyle/>
                    <a:p>
                      <a:r>
                        <a:rPr lang="es-GB" b="1" dirty="0">
                          <a:solidFill>
                            <a:schemeClr val="tx1"/>
                          </a:solidFill>
                        </a:rPr>
                        <a:t>6</a:t>
                      </a:r>
                    </a:p>
                  </a:txBody>
                  <a:tcPr anchor="ctr" anchorCtr="1"/>
                </a:tc>
                <a:tc>
                  <a:txBody>
                    <a:bodyPr/>
                    <a:lstStyle/>
                    <a:p>
                      <a:r>
                        <a:rPr lang="es-GB" dirty="0">
                          <a:solidFill>
                            <a:schemeClr val="tx1"/>
                          </a:solidFill>
                        </a:rPr>
                        <a:t>X</a:t>
                      </a:r>
                    </a:p>
                  </a:txBody>
                  <a:tcPr anchor="ctr" anchorCtr="1"/>
                </a:tc>
                <a:tc>
                  <a:txBody>
                    <a:bodyPr/>
                    <a:lstStyle/>
                    <a:p>
                      <a:endParaRPr lang="es-GB" dirty="0">
                        <a:solidFill>
                          <a:schemeClr val="tx1"/>
                        </a:solidFill>
                      </a:endParaRPr>
                    </a:p>
                  </a:txBody>
                  <a:tcPr anchor="ctr" anchorCtr="1"/>
                </a:tc>
                <a:tc>
                  <a:txBody>
                    <a:bodyPr/>
                    <a:lstStyle/>
                    <a:p>
                      <a:pPr algn="ctr"/>
                      <a:r>
                        <a:rPr lang="es-GB" sz="2000" dirty="0">
                          <a:solidFill>
                            <a:schemeClr val="tx1"/>
                          </a:solidFill>
                        </a:rPr>
                        <a:t>cubrir</a:t>
                      </a:r>
                    </a:p>
                  </a:txBody>
                  <a:tcPr anchor="ctr"/>
                </a:tc>
                <a:tc>
                  <a:txBody>
                    <a:bodyPr/>
                    <a:lstStyle/>
                    <a:p>
                      <a:pPr algn="ctr"/>
                      <a:r>
                        <a:rPr lang="es-GB" sz="2000" dirty="0">
                          <a:solidFill>
                            <a:schemeClr val="tx1"/>
                          </a:solidFill>
                        </a:rPr>
                        <a:t>el costo de las bebidas</a:t>
                      </a:r>
                    </a:p>
                  </a:txBody>
                  <a:tcPr anchor="ctr"/>
                </a:tc>
                <a:extLst>
                  <a:ext uri="{0D108BD9-81ED-4DB2-BD59-A6C34878D82A}">
                    <a16:rowId xmlns:a16="http://schemas.microsoft.com/office/drawing/2014/main" val="3871708916"/>
                  </a:ext>
                </a:extLst>
              </a:tr>
            </a:tbl>
          </a:graphicData>
        </a:graphic>
      </p:graphicFrame>
      <p:sp>
        <p:nvSpPr>
          <p:cNvPr id="12" name="Título 4">
            <a:extLst>
              <a:ext uri="{FF2B5EF4-FFF2-40B4-BE49-F238E27FC236}">
                <a16:creationId xmlns:a16="http://schemas.microsoft.com/office/drawing/2014/main" id="{24CF8CB9-9BA3-4A4B-88E9-8EBCB7A3D38D}"/>
              </a:ext>
            </a:extLst>
          </p:cNvPr>
          <p:cNvSpPr txBox="1">
            <a:spLocks/>
          </p:cNvSpPr>
          <p:nvPr/>
        </p:nvSpPr>
        <p:spPr>
          <a:xfrm>
            <a:off x="4131687" y="411079"/>
            <a:ext cx="2514601" cy="9001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Persona </a:t>
            </a:r>
            <a:r>
              <a:rPr lang="en-GB" sz="2400" b="1" dirty="0">
                <a:solidFill>
                  <a:schemeClr val="tx1"/>
                </a:solidFill>
              </a:rPr>
              <a:t>A</a:t>
            </a:r>
            <a:endParaRPr kumimoji="0" lang="es-GB" sz="24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13" name="Title 1">
            <a:extLst>
              <a:ext uri="{FF2B5EF4-FFF2-40B4-BE49-F238E27FC236}">
                <a16:creationId xmlns:a16="http://schemas.microsoft.com/office/drawing/2014/main" id="{31DE2980-4B8A-4FAD-B211-27BB9AAE7E5E}"/>
              </a:ext>
            </a:extLst>
          </p:cNvPr>
          <p:cNvSpPr txBox="1">
            <a:spLocks/>
          </p:cNvSpPr>
          <p:nvPr/>
        </p:nvSpPr>
        <p:spPr>
          <a:xfrm>
            <a:off x="10409937" y="257085"/>
            <a:ext cx="1450006" cy="400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US" sz="2000" dirty="0"/>
          </a:p>
        </p:txBody>
      </p:sp>
      <p:sp>
        <p:nvSpPr>
          <p:cNvPr id="14" name="Rounded Rectangle 11">
            <a:extLst>
              <a:ext uri="{FF2B5EF4-FFF2-40B4-BE49-F238E27FC236}">
                <a16:creationId xmlns:a16="http://schemas.microsoft.com/office/drawing/2014/main" id="{49CF2053-32B6-470F-9434-461D86693F5B}"/>
              </a:ext>
            </a:extLst>
          </p:cNvPr>
          <p:cNvSpPr/>
          <p:nvPr/>
        </p:nvSpPr>
        <p:spPr>
          <a:xfrm>
            <a:off x="9193142" y="258166"/>
            <a:ext cx="2735002" cy="399838"/>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71820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D3F6E1-D168-4020-BB08-4CC960B95452}"/>
              </a:ext>
            </a:extLst>
          </p:cNvPr>
          <p:cNvSpPr>
            <a:spLocks noGrp="1"/>
          </p:cNvSpPr>
          <p:nvPr>
            <p:ph type="title"/>
          </p:nvPr>
        </p:nvSpPr>
        <p:spPr>
          <a:xfrm>
            <a:off x="0" y="213557"/>
            <a:ext cx="2598231" cy="647577"/>
          </a:xfrm>
        </p:spPr>
        <p:txBody>
          <a:bodyPr>
            <a:normAutofit/>
          </a:bodyPr>
          <a:lstStyle/>
          <a:p>
            <a:r>
              <a:rPr lang="en-GB" sz="2800" dirty="0" err="1">
                <a:latin typeface="Century Gothic" panose="020F0302020204030204"/>
                <a:ea typeface="+mn-ea"/>
                <a:cs typeface="+mn-cs"/>
              </a:rPr>
              <a:t>Solución</a:t>
            </a:r>
            <a:endParaRPr lang="en-GB" sz="2800" dirty="0"/>
          </a:p>
        </p:txBody>
      </p:sp>
      <p:sp>
        <p:nvSpPr>
          <p:cNvPr id="4" name="Title 1">
            <a:extLst>
              <a:ext uri="{FF2B5EF4-FFF2-40B4-BE49-F238E27FC236}">
                <a16:creationId xmlns:a16="http://schemas.microsoft.com/office/drawing/2014/main" id="{A2D6C193-469A-43BE-818D-ABFD604D111E}"/>
              </a:ext>
            </a:extLst>
          </p:cNvPr>
          <p:cNvSpPr txBox="1">
            <a:spLocks/>
          </p:cNvSpPr>
          <p:nvPr/>
        </p:nvSpPr>
        <p:spPr>
          <a:xfrm>
            <a:off x="10409937" y="257085"/>
            <a:ext cx="1450006" cy="400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US" sz="2000" dirty="0"/>
          </a:p>
        </p:txBody>
      </p:sp>
      <p:sp>
        <p:nvSpPr>
          <p:cNvPr id="5" name="Rounded Rectangle 11">
            <a:extLst>
              <a:ext uri="{FF2B5EF4-FFF2-40B4-BE49-F238E27FC236}">
                <a16:creationId xmlns:a16="http://schemas.microsoft.com/office/drawing/2014/main" id="{FD25DBD1-C2CB-4B6E-B29A-6D6CD3394029}"/>
              </a:ext>
            </a:extLst>
          </p:cNvPr>
          <p:cNvSpPr/>
          <p:nvPr/>
        </p:nvSpPr>
        <p:spPr>
          <a:xfrm>
            <a:off x="9193142" y="258166"/>
            <a:ext cx="2735002" cy="399838"/>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a 7">
            <a:extLst>
              <a:ext uri="{FF2B5EF4-FFF2-40B4-BE49-F238E27FC236}">
                <a16:creationId xmlns:a16="http://schemas.microsoft.com/office/drawing/2014/main" id="{F4A8E975-2754-4F7B-B080-B1C90B374BB4}"/>
              </a:ext>
            </a:extLst>
          </p:cNvPr>
          <p:cNvGraphicFramePr>
            <a:graphicFrameLocks noGrp="1"/>
          </p:cNvGraphicFramePr>
          <p:nvPr>
            <p:extLst>
              <p:ext uri="{D42A27DB-BD31-4B8C-83A1-F6EECF244321}">
                <p14:modId xmlns:p14="http://schemas.microsoft.com/office/powerpoint/2010/main" val="3722259415"/>
              </p:ext>
            </p:extLst>
          </p:nvPr>
        </p:nvGraphicFramePr>
        <p:xfrm>
          <a:off x="80495" y="1071387"/>
          <a:ext cx="5799894" cy="5139254"/>
        </p:xfrm>
        <a:graphic>
          <a:graphicData uri="http://schemas.openxmlformats.org/drawingml/2006/table">
            <a:tbl>
              <a:tblPr firstRow="1" bandRow="1">
                <a:tableStyleId>{5DA37D80-6434-44D0-A028-1B22A696006F}</a:tableStyleId>
              </a:tblPr>
              <a:tblGrid>
                <a:gridCol w="329064">
                  <a:extLst>
                    <a:ext uri="{9D8B030D-6E8A-4147-A177-3AD203B41FA5}">
                      <a16:colId xmlns:a16="http://schemas.microsoft.com/office/drawing/2014/main" val="351285684"/>
                    </a:ext>
                  </a:extLst>
                </a:gridCol>
                <a:gridCol w="879764">
                  <a:extLst>
                    <a:ext uri="{9D8B030D-6E8A-4147-A177-3AD203B41FA5}">
                      <a16:colId xmlns:a16="http://schemas.microsoft.com/office/drawing/2014/main" val="194095337"/>
                    </a:ext>
                  </a:extLst>
                </a:gridCol>
                <a:gridCol w="879764">
                  <a:extLst>
                    <a:ext uri="{9D8B030D-6E8A-4147-A177-3AD203B41FA5}">
                      <a16:colId xmlns:a16="http://schemas.microsoft.com/office/drawing/2014/main" val="2915434608"/>
                    </a:ext>
                  </a:extLst>
                </a:gridCol>
                <a:gridCol w="1855651">
                  <a:extLst>
                    <a:ext uri="{9D8B030D-6E8A-4147-A177-3AD203B41FA5}">
                      <a16:colId xmlns:a16="http://schemas.microsoft.com/office/drawing/2014/main" val="3112572903"/>
                    </a:ext>
                  </a:extLst>
                </a:gridCol>
                <a:gridCol w="1855651">
                  <a:extLst>
                    <a:ext uri="{9D8B030D-6E8A-4147-A177-3AD203B41FA5}">
                      <a16:colId xmlns:a16="http://schemas.microsoft.com/office/drawing/2014/main" val="490150909"/>
                    </a:ext>
                  </a:extLst>
                </a:gridCol>
              </a:tblGrid>
              <a:tr h="1026084">
                <a:tc>
                  <a:txBody>
                    <a:bodyPr/>
                    <a:lstStyle/>
                    <a:p>
                      <a:endParaRPr lang="es-GB" dirty="0"/>
                    </a:p>
                  </a:txBody>
                  <a:tcPr>
                    <a:lnL w="12700" cap="flat" cmpd="sng" algn="ctr">
                      <a:solidFill>
                        <a:srgbClr val="E66700"/>
                      </a:solidFill>
                      <a:prstDash val="solid"/>
                      <a:round/>
                      <a:headEnd type="none" w="med" len="med"/>
                      <a:tailEnd type="none" w="med" len="med"/>
                    </a:lnL>
                  </a:tcPr>
                </a:tc>
                <a:tc>
                  <a:txBody>
                    <a:bodyPr/>
                    <a:lstStyle/>
                    <a:p>
                      <a:pPr algn="ctr"/>
                      <a:endParaRPr lang="es-GB" b="0" dirty="0">
                        <a:solidFill>
                          <a:srgbClr val="203864"/>
                        </a:solidFill>
                      </a:endParaRPr>
                    </a:p>
                    <a:p>
                      <a:pPr algn="ctr"/>
                      <a:r>
                        <a:rPr lang="es-GB" b="0" dirty="0">
                          <a:solidFill>
                            <a:srgbClr val="203864"/>
                          </a:solidFill>
                        </a:rPr>
                        <a:t>‘We’</a:t>
                      </a:r>
                    </a:p>
                    <a:p>
                      <a:pPr algn="ctr"/>
                      <a:endParaRPr lang="es-GB" b="0" dirty="0">
                        <a:solidFill>
                          <a:srgbClr val="203864"/>
                        </a:solidFill>
                      </a:endParaRPr>
                    </a:p>
                  </a:txBody>
                  <a:tcPr anchor="ctr"/>
                </a:tc>
                <a:tc>
                  <a:txBody>
                    <a:bodyPr/>
                    <a:lstStyle/>
                    <a:p>
                      <a:pPr algn="ctr"/>
                      <a:r>
                        <a:rPr lang="es-GB" b="0" dirty="0">
                          <a:solidFill>
                            <a:srgbClr val="203864"/>
                          </a:solidFill>
                        </a:rPr>
                        <a:t>‘They’</a:t>
                      </a:r>
                    </a:p>
                  </a:txBody>
                  <a:tcPr anchor="ctr"/>
                </a:tc>
                <a:tc>
                  <a:txBody>
                    <a:bodyPr/>
                    <a:lstStyle/>
                    <a:p>
                      <a:pPr algn="ctr"/>
                      <a:r>
                        <a:rPr lang="es-GB" sz="2000" b="0" dirty="0">
                          <a:solidFill>
                            <a:srgbClr val="002060"/>
                          </a:solidFill>
                        </a:rPr>
                        <a:t>¿</a:t>
                      </a:r>
                      <a:r>
                        <a:rPr lang="en-GB" sz="2000" b="0" dirty="0">
                          <a:solidFill>
                            <a:srgbClr val="002060"/>
                          </a:solidFill>
                        </a:rPr>
                        <a:t>Qué</a:t>
                      </a:r>
                      <a:r>
                        <a:rPr lang="es-GB" sz="2000" b="0" dirty="0">
                          <a:solidFill>
                            <a:srgbClr val="002060"/>
                          </a:solidFill>
                        </a:rPr>
                        <a:t>?</a:t>
                      </a:r>
                    </a:p>
                  </a:txBody>
                  <a:tcPr anchor="ctr"/>
                </a:tc>
                <a:tc>
                  <a:txBody>
                    <a:bodyPr/>
                    <a:lstStyle/>
                    <a:p>
                      <a:pPr algn="ctr"/>
                      <a:r>
                        <a:rPr lang="es-GB" sz="2000" b="0" dirty="0">
                          <a:solidFill>
                            <a:srgbClr val="002060"/>
                          </a:solidFill>
                        </a:rPr>
                        <a:t>Información extra</a:t>
                      </a:r>
                    </a:p>
                  </a:txBody>
                  <a:tcPr anchor="ctr"/>
                </a:tc>
                <a:extLst>
                  <a:ext uri="{0D108BD9-81ED-4DB2-BD59-A6C34878D82A}">
                    <a16:rowId xmlns:a16="http://schemas.microsoft.com/office/drawing/2014/main" val="2059097406"/>
                  </a:ext>
                </a:extLst>
              </a:tr>
              <a:tr h="682426">
                <a:tc>
                  <a:txBody>
                    <a:bodyPr/>
                    <a:lstStyle/>
                    <a:p>
                      <a:r>
                        <a:rPr lang="es-GB" b="1" dirty="0">
                          <a:solidFill>
                            <a:srgbClr val="203864"/>
                          </a:solidFill>
                        </a:rPr>
                        <a:t>1</a:t>
                      </a:r>
                    </a:p>
                  </a:txBody>
                  <a:tcPr anchor="ctr" anchorCtr="1"/>
                </a:tc>
                <a:tc>
                  <a:txBody>
                    <a:bodyPr/>
                    <a:lstStyle/>
                    <a:p>
                      <a:endParaRPr lang="es-GB" dirty="0">
                        <a:solidFill>
                          <a:srgbClr val="203864"/>
                        </a:solidFill>
                      </a:endParaRPr>
                    </a:p>
                  </a:txBody>
                  <a:tcPr anchor="ctr" anchorCtr="1"/>
                </a:tc>
                <a:tc>
                  <a:txBody>
                    <a:bodyPr/>
                    <a:lstStyle/>
                    <a:p>
                      <a:endParaRPr lang="es-GB" dirty="0">
                        <a:solidFill>
                          <a:srgbClr val="203864"/>
                        </a:solidFill>
                      </a:endParaRPr>
                    </a:p>
                  </a:txBody>
                  <a:tcPr anchor="ctr" anchorCtr="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rgbClr val="002060"/>
                        </a:solidFill>
                      </a:endParaRPr>
                    </a:p>
                  </a:txBody>
                  <a:tcPr anchor="ctr"/>
                </a:tc>
                <a:tc>
                  <a:txBody>
                    <a:bodyPr/>
                    <a:lstStyle/>
                    <a:p>
                      <a:pPr algn="ctr"/>
                      <a:endParaRPr lang="es-GB" sz="2000" dirty="0">
                        <a:solidFill>
                          <a:srgbClr val="002060"/>
                        </a:solidFill>
                      </a:endParaRPr>
                    </a:p>
                  </a:txBody>
                  <a:tcPr anchor="ctr"/>
                </a:tc>
                <a:extLst>
                  <a:ext uri="{0D108BD9-81ED-4DB2-BD59-A6C34878D82A}">
                    <a16:rowId xmlns:a16="http://schemas.microsoft.com/office/drawing/2014/main" val="2183986981"/>
                  </a:ext>
                </a:extLst>
              </a:tr>
              <a:tr h="682426">
                <a:tc>
                  <a:txBody>
                    <a:bodyPr/>
                    <a:lstStyle/>
                    <a:p>
                      <a:r>
                        <a:rPr lang="es-GB" b="1" dirty="0">
                          <a:solidFill>
                            <a:srgbClr val="203864"/>
                          </a:solidFill>
                        </a:rPr>
                        <a:t>2</a:t>
                      </a:r>
                    </a:p>
                  </a:txBody>
                  <a:tcPr anchor="ctr" anchorCtr="1"/>
                </a:tc>
                <a:tc>
                  <a:txBody>
                    <a:bodyPr/>
                    <a:lstStyle/>
                    <a:p>
                      <a:endParaRPr lang="es-GB" dirty="0">
                        <a:solidFill>
                          <a:srgbClr val="203864"/>
                        </a:solidFill>
                      </a:endParaRPr>
                    </a:p>
                  </a:txBody>
                  <a:tcPr anchor="ctr" anchorCtr="1"/>
                </a:tc>
                <a:tc>
                  <a:txBody>
                    <a:bodyPr/>
                    <a:lstStyle/>
                    <a:p>
                      <a:endParaRPr lang="es-GB" dirty="0">
                        <a:solidFill>
                          <a:srgbClr val="203864"/>
                        </a:solidFill>
                      </a:endParaRPr>
                    </a:p>
                  </a:txBody>
                  <a:tcPr anchor="ctr" anchorCtr="1"/>
                </a:tc>
                <a:tc>
                  <a:txBody>
                    <a:bodyPr/>
                    <a:lstStyle/>
                    <a:p>
                      <a:pPr algn="ctr"/>
                      <a:endParaRPr lang="es-GB" sz="2000" dirty="0">
                        <a:solidFill>
                          <a:srgbClr val="002060"/>
                        </a:solidFill>
                      </a:endParaRPr>
                    </a:p>
                  </a:txBody>
                  <a:tcPr anchor="ctr"/>
                </a:tc>
                <a:tc>
                  <a:txBody>
                    <a:bodyPr/>
                    <a:lstStyle/>
                    <a:p>
                      <a:pPr algn="ctr"/>
                      <a:endParaRPr lang="es-GB" sz="2000" dirty="0">
                        <a:solidFill>
                          <a:srgbClr val="002060"/>
                        </a:solidFill>
                      </a:endParaRPr>
                    </a:p>
                  </a:txBody>
                  <a:tcPr anchor="ctr"/>
                </a:tc>
                <a:extLst>
                  <a:ext uri="{0D108BD9-81ED-4DB2-BD59-A6C34878D82A}">
                    <a16:rowId xmlns:a16="http://schemas.microsoft.com/office/drawing/2014/main" val="1118756728"/>
                  </a:ext>
                </a:extLst>
              </a:tr>
              <a:tr h="682426">
                <a:tc>
                  <a:txBody>
                    <a:bodyPr/>
                    <a:lstStyle/>
                    <a:p>
                      <a:r>
                        <a:rPr lang="es-GB" b="1" dirty="0">
                          <a:solidFill>
                            <a:srgbClr val="203864"/>
                          </a:solidFill>
                        </a:rPr>
                        <a:t>3</a:t>
                      </a:r>
                    </a:p>
                  </a:txBody>
                  <a:tcPr anchor="ctr" anchorCtr="1"/>
                </a:tc>
                <a:tc>
                  <a:txBody>
                    <a:bodyPr/>
                    <a:lstStyle/>
                    <a:p>
                      <a:endParaRPr lang="es-GB" dirty="0">
                        <a:solidFill>
                          <a:srgbClr val="203864"/>
                        </a:solidFill>
                      </a:endParaRPr>
                    </a:p>
                  </a:txBody>
                  <a:tcPr anchor="ctr" anchorCtr="1"/>
                </a:tc>
                <a:tc>
                  <a:txBody>
                    <a:bodyPr/>
                    <a:lstStyle/>
                    <a:p>
                      <a:endParaRPr lang="es-GB" dirty="0">
                        <a:solidFill>
                          <a:srgbClr val="203864"/>
                        </a:solidFill>
                      </a:endParaRPr>
                    </a:p>
                  </a:txBody>
                  <a:tcPr anchor="ctr" anchorCtr="1"/>
                </a:tc>
                <a:tc>
                  <a:txBody>
                    <a:bodyPr/>
                    <a:lstStyle/>
                    <a:p>
                      <a:pPr algn="ctr"/>
                      <a:endParaRPr lang="es-GB" sz="2000" dirty="0">
                        <a:solidFill>
                          <a:srgbClr val="002060"/>
                        </a:solidFill>
                      </a:endParaRPr>
                    </a:p>
                  </a:txBody>
                  <a:tcPr anchor="ctr"/>
                </a:tc>
                <a:tc>
                  <a:txBody>
                    <a:bodyPr/>
                    <a:lstStyle/>
                    <a:p>
                      <a:pPr algn="ctr"/>
                      <a:endParaRPr lang="es-GB" sz="2000" dirty="0">
                        <a:solidFill>
                          <a:srgbClr val="002060"/>
                        </a:solidFill>
                      </a:endParaRPr>
                    </a:p>
                  </a:txBody>
                  <a:tcPr anchor="ctr"/>
                </a:tc>
                <a:extLst>
                  <a:ext uri="{0D108BD9-81ED-4DB2-BD59-A6C34878D82A}">
                    <a16:rowId xmlns:a16="http://schemas.microsoft.com/office/drawing/2014/main" val="4084794354"/>
                  </a:ext>
                </a:extLst>
              </a:tr>
              <a:tr h="682426">
                <a:tc>
                  <a:txBody>
                    <a:bodyPr/>
                    <a:lstStyle/>
                    <a:p>
                      <a:r>
                        <a:rPr lang="es-GB" b="1" dirty="0">
                          <a:solidFill>
                            <a:srgbClr val="203864"/>
                          </a:solidFill>
                        </a:rPr>
                        <a:t>4</a:t>
                      </a:r>
                    </a:p>
                  </a:txBody>
                  <a:tcPr anchor="ctr" anchorCtr="1"/>
                </a:tc>
                <a:tc>
                  <a:txBody>
                    <a:bodyPr/>
                    <a:lstStyle/>
                    <a:p>
                      <a:endParaRPr lang="es-GB" dirty="0">
                        <a:solidFill>
                          <a:srgbClr val="203864"/>
                        </a:solidFill>
                      </a:endParaRPr>
                    </a:p>
                  </a:txBody>
                  <a:tcPr anchor="ctr" anchorCtr="1"/>
                </a:tc>
                <a:tc>
                  <a:txBody>
                    <a:bodyPr/>
                    <a:lstStyle/>
                    <a:p>
                      <a:endParaRPr lang="es-GB" dirty="0">
                        <a:solidFill>
                          <a:srgbClr val="203864"/>
                        </a:solidFill>
                      </a:endParaRPr>
                    </a:p>
                  </a:txBody>
                  <a:tcPr anchor="ctr" anchorCtr="1"/>
                </a:tc>
                <a:tc>
                  <a:txBody>
                    <a:bodyPr/>
                    <a:lstStyle/>
                    <a:p>
                      <a:pPr algn="ctr"/>
                      <a:endParaRPr lang="es-GB" sz="2000" dirty="0">
                        <a:solidFill>
                          <a:srgbClr val="002060"/>
                        </a:solidFill>
                      </a:endParaRPr>
                    </a:p>
                  </a:txBody>
                  <a:tcPr anchor="ctr"/>
                </a:tc>
                <a:tc>
                  <a:txBody>
                    <a:bodyPr/>
                    <a:lstStyle/>
                    <a:p>
                      <a:pPr algn="ctr"/>
                      <a:endParaRPr lang="es-GB" sz="2000" dirty="0">
                        <a:solidFill>
                          <a:srgbClr val="002060"/>
                        </a:solidFill>
                      </a:endParaRPr>
                    </a:p>
                  </a:txBody>
                  <a:tcPr anchor="ctr"/>
                </a:tc>
                <a:extLst>
                  <a:ext uri="{0D108BD9-81ED-4DB2-BD59-A6C34878D82A}">
                    <a16:rowId xmlns:a16="http://schemas.microsoft.com/office/drawing/2014/main" val="4248873225"/>
                  </a:ext>
                </a:extLst>
              </a:tr>
              <a:tr h="682426">
                <a:tc>
                  <a:txBody>
                    <a:bodyPr/>
                    <a:lstStyle/>
                    <a:p>
                      <a:r>
                        <a:rPr lang="es-GB" b="1" dirty="0">
                          <a:solidFill>
                            <a:srgbClr val="203864"/>
                          </a:solidFill>
                        </a:rPr>
                        <a:t>5</a:t>
                      </a:r>
                    </a:p>
                  </a:txBody>
                  <a:tcPr anchor="ctr" anchorCtr="1"/>
                </a:tc>
                <a:tc>
                  <a:txBody>
                    <a:bodyPr/>
                    <a:lstStyle/>
                    <a:p>
                      <a:endParaRPr lang="es-GB" dirty="0">
                        <a:solidFill>
                          <a:srgbClr val="203864"/>
                        </a:solidFill>
                      </a:endParaRPr>
                    </a:p>
                  </a:txBody>
                  <a:tcPr anchor="ctr" anchorCtr="1"/>
                </a:tc>
                <a:tc>
                  <a:txBody>
                    <a:bodyPr/>
                    <a:lstStyle/>
                    <a:p>
                      <a:endParaRPr lang="es-GB" dirty="0">
                        <a:solidFill>
                          <a:srgbClr val="203864"/>
                        </a:solidFill>
                      </a:endParaRPr>
                    </a:p>
                  </a:txBody>
                  <a:tcPr anchor="ctr" anchorCtr="1"/>
                </a:tc>
                <a:tc>
                  <a:txBody>
                    <a:bodyPr/>
                    <a:lstStyle/>
                    <a:p>
                      <a:pPr algn="ctr"/>
                      <a:endParaRPr lang="es-GB" sz="2000" dirty="0">
                        <a:solidFill>
                          <a:srgbClr val="002060"/>
                        </a:solidFill>
                      </a:endParaRPr>
                    </a:p>
                  </a:txBody>
                  <a:tcPr anchor="ctr"/>
                </a:tc>
                <a:tc>
                  <a:txBody>
                    <a:bodyPr/>
                    <a:lstStyle/>
                    <a:p>
                      <a:pPr algn="ctr"/>
                      <a:endParaRPr lang="es-GB" sz="2000" dirty="0">
                        <a:solidFill>
                          <a:srgbClr val="002060"/>
                        </a:solidFill>
                      </a:endParaRPr>
                    </a:p>
                  </a:txBody>
                  <a:tcPr anchor="ctr"/>
                </a:tc>
                <a:extLst>
                  <a:ext uri="{0D108BD9-81ED-4DB2-BD59-A6C34878D82A}">
                    <a16:rowId xmlns:a16="http://schemas.microsoft.com/office/drawing/2014/main" val="1507122629"/>
                  </a:ext>
                </a:extLst>
              </a:tr>
              <a:tr h="0">
                <a:tc>
                  <a:txBody>
                    <a:bodyPr/>
                    <a:lstStyle/>
                    <a:p>
                      <a:r>
                        <a:rPr lang="es-GB" b="1" dirty="0">
                          <a:solidFill>
                            <a:srgbClr val="203864"/>
                          </a:solidFill>
                        </a:rPr>
                        <a:t>6</a:t>
                      </a:r>
                    </a:p>
                  </a:txBody>
                  <a:tcPr anchor="ctr" anchorCtr="1"/>
                </a:tc>
                <a:tc>
                  <a:txBody>
                    <a:bodyPr/>
                    <a:lstStyle/>
                    <a:p>
                      <a:endParaRPr lang="es-GB" dirty="0">
                        <a:solidFill>
                          <a:srgbClr val="203864"/>
                        </a:solidFill>
                      </a:endParaRPr>
                    </a:p>
                  </a:txBody>
                  <a:tcPr anchor="ctr" anchorCtr="1"/>
                </a:tc>
                <a:tc>
                  <a:txBody>
                    <a:bodyPr/>
                    <a:lstStyle/>
                    <a:p>
                      <a:endParaRPr lang="es-GB" dirty="0">
                        <a:solidFill>
                          <a:srgbClr val="203864"/>
                        </a:solidFill>
                      </a:endParaRPr>
                    </a:p>
                  </a:txBody>
                  <a:tcPr anchor="ctr" anchorCtr="1"/>
                </a:tc>
                <a:tc>
                  <a:txBody>
                    <a:bodyPr/>
                    <a:lstStyle/>
                    <a:p>
                      <a:pPr algn="ctr"/>
                      <a:endParaRPr lang="es-GB" sz="2000" dirty="0">
                        <a:solidFill>
                          <a:srgbClr val="002060"/>
                        </a:solidFill>
                      </a:endParaRPr>
                    </a:p>
                  </a:txBody>
                  <a:tcPr anchor="ctr"/>
                </a:tc>
                <a:tc>
                  <a:txBody>
                    <a:bodyPr/>
                    <a:lstStyle/>
                    <a:p>
                      <a:pPr algn="ctr"/>
                      <a:endParaRPr lang="en-GB" sz="2000" dirty="0">
                        <a:solidFill>
                          <a:srgbClr val="002060"/>
                        </a:solidFill>
                      </a:endParaRPr>
                    </a:p>
                    <a:p>
                      <a:pPr algn="ctr"/>
                      <a:endParaRPr lang="es-GB" sz="2000" dirty="0">
                        <a:solidFill>
                          <a:srgbClr val="002060"/>
                        </a:solidFill>
                      </a:endParaRPr>
                    </a:p>
                  </a:txBody>
                  <a:tcPr anchor="ctr"/>
                </a:tc>
                <a:extLst>
                  <a:ext uri="{0D108BD9-81ED-4DB2-BD59-A6C34878D82A}">
                    <a16:rowId xmlns:a16="http://schemas.microsoft.com/office/drawing/2014/main" val="3871708916"/>
                  </a:ext>
                </a:extLst>
              </a:tr>
            </a:tbl>
          </a:graphicData>
        </a:graphic>
      </p:graphicFrame>
      <p:sp>
        <p:nvSpPr>
          <p:cNvPr id="7" name="TextBox 6">
            <a:extLst>
              <a:ext uri="{FF2B5EF4-FFF2-40B4-BE49-F238E27FC236}">
                <a16:creationId xmlns:a16="http://schemas.microsoft.com/office/drawing/2014/main" id="{B7F30E42-89A0-44CE-BAB6-0D6BA16FED34}"/>
              </a:ext>
            </a:extLst>
          </p:cNvPr>
          <p:cNvSpPr txBox="1"/>
          <p:nvPr/>
        </p:nvSpPr>
        <p:spPr>
          <a:xfrm>
            <a:off x="6761800" y="2154927"/>
            <a:ext cx="425003" cy="400110"/>
          </a:xfrm>
          <a:prstGeom prst="rect">
            <a:avLst/>
          </a:prstGeom>
          <a:noFill/>
        </p:spPr>
        <p:txBody>
          <a:bodyPr wrap="square" rtlCol="0">
            <a:spAutoFit/>
          </a:bodyPr>
          <a:lstStyle/>
          <a:p>
            <a:pPr algn="l"/>
            <a:r>
              <a:rPr lang="en-GB" sz="2000" dirty="0">
                <a:solidFill>
                  <a:schemeClr val="accent5">
                    <a:lumMod val="50000"/>
                  </a:schemeClr>
                </a:solidFill>
              </a:rPr>
              <a:t>X</a:t>
            </a:r>
          </a:p>
        </p:txBody>
      </p:sp>
      <p:sp>
        <p:nvSpPr>
          <p:cNvPr id="8" name="TextBox 7">
            <a:extLst>
              <a:ext uri="{FF2B5EF4-FFF2-40B4-BE49-F238E27FC236}">
                <a16:creationId xmlns:a16="http://schemas.microsoft.com/office/drawing/2014/main" id="{A07E96F1-3A8E-4238-B20A-7D0024B18BBB}"/>
              </a:ext>
            </a:extLst>
          </p:cNvPr>
          <p:cNvSpPr txBox="1"/>
          <p:nvPr/>
        </p:nvSpPr>
        <p:spPr>
          <a:xfrm>
            <a:off x="6761799" y="2817872"/>
            <a:ext cx="425003" cy="400110"/>
          </a:xfrm>
          <a:prstGeom prst="rect">
            <a:avLst/>
          </a:prstGeom>
          <a:noFill/>
        </p:spPr>
        <p:txBody>
          <a:bodyPr wrap="square" rtlCol="0">
            <a:spAutoFit/>
          </a:bodyPr>
          <a:lstStyle/>
          <a:p>
            <a:pPr algn="l"/>
            <a:r>
              <a:rPr lang="en-GB" sz="2000" dirty="0">
                <a:solidFill>
                  <a:schemeClr val="accent5">
                    <a:lumMod val="50000"/>
                  </a:schemeClr>
                </a:solidFill>
              </a:rPr>
              <a:t>X</a:t>
            </a:r>
          </a:p>
        </p:txBody>
      </p:sp>
      <p:sp>
        <p:nvSpPr>
          <p:cNvPr id="9" name="TextBox 8">
            <a:extLst>
              <a:ext uri="{FF2B5EF4-FFF2-40B4-BE49-F238E27FC236}">
                <a16:creationId xmlns:a16="http://schemas.microsoft.com/office/drawing/2014/main" id="{10F1EA61-6D6F-49D8-A628-B6F0B04C48D9}"/>
              </a:ext>
            </a:extLst>
          </p:cNvPr>
          <p:cNvSpPr txBox="1"/>
          <p:nvPr/>
        </p:nvSpPr>
        <p:spPr>
          <a:xfrm>
            <a:off x="7725569" y="3556578"/>
            <a:ext cx="425003" cy="400110"/>
          </a:xfrm>
          <a:prstGeom prst="rect">
            <a:avLst/>
          </a:prstGeom>
          <a:noFill/>
        </p:spPr>
        <p:txBody>
          <a:bodyPr wrap="square" rtlCol="0">
            <a:spAutoFit/>
          </a:bodyPr>
          <a:lstStyle/>
          <a:p>
            <a:pPr algn="l"/>
            <a:r>
              <a:rPr lang="en-GB" sz="2000" dirty="0">
                <a:solidFill>
                  <a:schemeClr val="accent5">
                    <a:lumMod val="50000"/>
                  </a:schemeClr>
                </a:solidFill>
              </a:rPr>
              <a:t>X</a:t>
            </a:r>
          </a:p>
        </p:txBody>
      </p:sp>
      <p:sp>
        <p:nvSpPr>
          <p:cNvPr id="10" name="TextBox 9">
            <a:extLst>
              <a:ext uri="{FF2B5EF4-FFF2-40B4-BE49-F238E27FC236}">
                <a16:creationId xmlns:a16="http://schemas.microsoft.com/office/drawing/2014/main" id="{EC74CEAD-D333-477B-8356-776D55B4247A}"/>
              </a:ext>
            </a:extLst>
          </p:cNvPr>
          <p:cNvSpPr txBox="1"/>
          <p:nvPr/>
        </p:nvSpPr>
        <p:spPr>
          <a:xfrm>
            <a:off x="7725568" y="4219523"/>
            <a:ext cx="425003" cy="400110"/>
          </a:xfrm>
          <a:prstGeom prst="rect">
            <a:avLst/>
          </a:prstGeom>
          <a:noFill/>
        </p:spPr>
        <p:txBody>
          <a:bodyPr wrap="square" rtlCol="0">
            <a:spAutoFit/>
          </a:bodyPr>
          <a:lstStyle/>
          <a:p>
            <a:pPr algn="l"/>
            <a:r>
              <a:rPr lang="en-GB" sz="2000" dirty="0">
                <a:solidFill>
                  <a:schemeClr val="accent5">
                    <a:lumMod val="50000"/>
                  </a:schemeClr>
                </a:solidFill>
              </a:rPr>
              <a:t>X</a:t>
            </a:r>
          </a:p>
        </p:txBody>
      </p:sp>
      <p:sp>
        <p:nvSpPr>
          <p:cNvPr id="11" name="TextBox 10">
            <a:extLst>
              <a:ext uri="{FF2B5EF4-FFF2-40B4-BE49-F238E27FC236}">
                <a16:creationId xmlns:a16="http://schemas.microsoft.com/office/drawing/2014/main" id="{17ACCD77-F3E5-47DF-89B1-513163850C96}"/>
              </a:ext>
            </a:extLst>
          </p:cNvPr>
          <p:cNvSpPr txBox="1"/>
          <p:nvPr/>
        </p:nvSpPr>
        <p:spPr>
          <a:xfrm>
            <a:off x="6761798" y="4938593"/>
            <a:ext cx="425003" cy="400110"/>
          </a:xfrm>
          <a:prstGeom prst="rect">
            <a:avLst/>
          </a:prstGeom>
          <a:noFill/>
        </p:spPr>
        <p:txBody>
          <a:bodyPr wrap="square" rtlCol="0">
            <a:spAutoFit/>
          </a:bodyPr>
          <a:lstStyle/>
          <a:p>
            <a:pPr algn="l"/>
            <a:r>
              <a:rPr lang="en-GB" sz="2000" dirty="0">
                <a:solidFill>
                  <a:schemeClr val="accent5">
                    <a:lumMod val="50000"/>
                  </a:schemeClr>
                </a:solidFill>
              </a:rPr>
              <a:t>X</a:t>
            </a:r>
          </a:p>
        </p:txBody>
      </p:sp>
      <p:sp>
        <p:nvSpPr>
          <p:cNvPr id="12" name="TextBox 11">
            <a:extLst>
              <a:ext uri="{FF2B5EF4-FFF2-40B4-BE49-F238E27FC236}">
                <a16:creationId xmlns:a16="http://schemas.microsoft.com/office/drawing/2014/main" id="{F6872727-3A3D-4EBD-A21F-2808C0D945E7}"/>
              </a:ext>
            </a:extLst>
          </p:cNvPr>
          <p:cNvSpPr txBox="1"/>
          <p:nvPr/>
        </p:nvSpPr>
        <p:spPr>
          <a:xfrm>
            <a:off x="7725567" y="5621174"/>
            <a:ext cx="425003" cy="400110"/>
          </a:xfrm>
          <a:prstGeom prst="rect">
            <a:avLst/>
          </a:prstGeom>
          <a:noFill/>
        </p:spPr>
        <p:txBody>
          <a:bodyPr wrap="square" rtlCol="0">
            <a:spAutoFit/>
          </a:bodyPr>
          <a:lstStyle/>
          <a:p>
            <a:pPr algn="l"/>
            <a:r>
              <a:rPr lang="en-GB" sz="2000" dirty="0">
                <a:solidFill>
                  <a:schemeClr val="accent5">
                    <a:lumMod val="50000"/>
                  </a:schemeClr>
                </a:solidFill>
              </a:rPr>
              <a:t>X</a:t>
            </a:r>
          </a:p>
        </p:txBody>
      </p:sp>
      <p:sp>
        <p:nvSpPr>
          <p:cNvPr id="13" name="TextBox 12">
            <a:extLst>
              <a:ext uri="{FF2B5EF4-FFF2-40B4-BE49-F238E27FC236}">
                <a16:creationId xmlns:a16="http://schemas.microsoft.com/office/drawing/2014/main" id="{14F3E13E-F143-428B-809E-D976F4D5ED78}"/>
              </a:ext>
            </a:extLst>
          </p:cNvPr>
          <p:cNvSpPr txBox="1"/>
          <p:nvPr/>
        </p:nvSpPr>
        <p:spPr>
          <a:xfrm>
            <a:off x="8840426" y="2121220"/>
            <a:ext cx="1429555" cy="400110"/>
          </a:xfrm>
          <a:prstGeom prst="rect">
            <a:avLst/>
          </a:prstGeom>
          <a:noFill/>
        </p:spPr>
        <p:txBody>
          <a:bodyPr wrap="square" rtlCol="0">
            <a:spAutoFit/>
          </a:bodyPr>
          <a:lstStyle/>
          <a:p>
            <a:pPr algn="l"/>
            <a:r>
              <a:rPr lang="en-GB" sz="2000" dirty="0">
                <a:solidFill>
                  <a:schemeClr val="accent5">
                    <a:lumMod val="50000"/>
                  </a:schemeClr>
                </a:solidFill>
              </a:rPr>
              <a:t>allow</a:t>
            </a:r>
          </a:p>
        </p:txBody>
      </p:sp>
      <p:sp>
        <p:nvSpPr>
          <p:cNvPr id="14" name="TextBox 13">
            <a:extLst>
              <a:ext uri="{FF2B5EF4-FFF2-40B4-BE49-F238E27FC236}">
                <a16:creationId xmlns:a16="http://schemas.microsoft.com/office/drawing/2014/main" id="{C69CEBD6-18AB-4FF8-96C2-6919092218DB}"/>
              </a:ext>
            </a:extLst>
          </p:cNvPr>
          <p:cNvSpPr txBox="1"/>
          <p:nvPr/>
        </p:nvSpPr>
        <p:spPr>
          <a:xfrm>
            <a:off x="8840425" y="2807777"/>
            <a:ext cx="1429555" cy="400110"/>
          </a:xfrm>
          <a:prstGeom prst="rect">
            <a:avLst/>
          </a:prstGeom>
          <a:noFill/>
        </p:spPr>
        <p:txBody>
          <a:bodyPr wrap="square" rtlCol="0">
            <a:spAutoFit/>
          </a:bodyPr>
          <a:lstStyle/>
          <a:p>
            <a:pPr algn="l"/>
            <a:r>
              <a:rPr lang="en-GB" sz="2000" dirty="0">
                <a:solidFill>
                  <a:schemeClr val="accent5">
                    <a:lumMod val="50000"/>
                  </a:schemeClr>
                </a:solidFill>
              </a:rPr>
              <a:t>divide</a:t>
            </a:r>
          </a:p>
        </p:txBody>
      </p:sp>
      <p:sp>
        <p:nvSpPr>
          <p:cNvPr id="15" name="TextBox 14">
            <a:extLst>
              <a:ext uri="{FF2B5EF4-FFF2-40B4-BE49-F238E27FC236}">
                <a16:creationId xmlns:a16="http://schemas.microsoft.com/office/drawing/2014/main" id="{34884A4D-41C3-4643-908E-80063E1EFF22}"/>
              </a:ext>
            </a:extLst>
          </p:cNvPr>
          <p:cNvSpPr txBox="1"/>
          <p:nvPr/>
        </p:nvSpPr>
        <p:spPr>
          <a:xfrm>
            <a:off x="8840424" y="3494334"/>
            <a:ext cx="1429555" cy="400110"/>
          </a:xfrm>
          <a:prstGeom prst="rect">
            <a:avLst/>
          </a:prstGeom>
          <a:noFill/>
        </p:spPr>
        <p:txBody>
          <a:bodyPr wrap="square" rtlCol="0">
            <a:spAutoFit/>
          </a:bodyPr>
          <a:lstStyle/>
          <a:p>
            <a:pPr algn="l"/>
            <a:r>
              <a:rPr lang="en-GB" sz="2000" dirty="0">
                <a:solidFill>
                  <a:schemeClr val="accent5">
                    <a:lumMod val="50000"/>
                  </a:schemeClr>
                </a:solidFill>
              </a:rPr>
              <a:t>receive</a:t>
            </a:r>
          </a:p>
        </p:txBody>
      </p:sp>
      <p:sp>
        <p:nvSpPr>
          <p:cNvPr id="16" name="TextBox 15">
            <a:extLst>
              <a:ext uri="{FF2B5EF4-FFF2-40B4-BE49-F238E27FC236}">
                <a16:creationId xmlns:a16="http://schemas.microsoft.com/office/drawing/2014/main" id="{35BD6732-24DD-406F-99DD-CB9C29660FB6}"/>
              </a:ext>
            </a:extLst>
          </p:cNvPr>
          <p:cNvSpPr txBox="1"/>
          <p:nvPr/>
        </p:nvSpPr>
        <p:spPr>
          <a:xfrm>
            <a:off x="8655231" y="4065635"/>
            <a:ext cx="1799946" cy="707886"/>
          </a:xfrm>
          <a:prstGeom prst="rect">
            <a:avLst/>
          </a:prstGeom>
          <a:noFill/>
        </p:spPr>
        <p:txBody>
          <a:bodyPr wrap="square" rtlCol="0">
            <a:spAutoFit/>
          </a:bodyPr>
          <a:lstStyle/>
          <a:p>
            <a:r>
              <a:rPr lang="es-ES" sz="2000" dirty="0">
                <a:solidFill>
                  <a:srgbClr val="002060"/>
                </a:solidFill>
              </a:rPr>
              <a:t>share out / hand out</a:t>
            </a:r>
            <a:endParaRPr lang="es-GB" sz="2000" dirty="0">
              <a:solidFill>
                <a:srgbClr val="002060"/>
              </a:solidFill>
            </a:endParaRPr>
          </a:p>
        </p:txBody>
      </p:sp>
      <p:sp>
        <p:nvSpPr>
          <p:cNvPr id="17" name="TextBox 16">
            <a:extLst>
              <a:ext uri="{FF2B5EF4-FFF2-40B4-BE49-F238E27FC236}">
                <a16:creationId xmlns:a16="http://schemas.microsoft.com/office/drawing/2014/main" id="{487D13C5-F56A-4C56-84C4-D19D84A598F5}"/>
              </a:ext>
            </a:extLst>
          </p:cNvPr>
          <p:cNvSpPr txBox="1"/>
          <p:nvPr/>
        </p:nvSpPr>
        <p:spPr>
          <a:xfrm>
            <a:off x="8840423" y="4933672"/>
            <a:ext cx="1429555" cy="400110"/>
          </a:xfrm>
          <a:prstGeom prst="rect">
            <a:avLst/>
          </a:prstGeom>
          <a:noFill/>
        </p:spPr>
        <p:txBody>
          <a:bodyPr wrap="square" rtlCol="0">
            <a:spAutoFit/>
          </a:bodyPr>
          <a:lstStyle/>
          <a:p>
            <a:pPr algn="l"/>
            <a:r>
              <a:rPr lang="en-GB" sz="2000" dirty="0">
                <a:solidFill>
                  <a:schemeClr val="accent5">
                    <a:lumMod val="50000"/>
                  </a:schemeClr>
                </a:solidFill>
              </a:rPr>
              <a:t>decide</a:t>
            </a:r>
          </a:p>
        </p:txBody>
      </p:sp>
      <p:sp>
        <p:nvSpPr>
          <p:cNvPr id="18" name="TextBox 17">
            <a:extLst>
              <a:ext uri="{FF2B5EF4-FFF2-40B4-BE49-F238E27FC236}">
                <a16:creationId xmlns:a16="http://schemas.microsoft.com/office/drawing/2014/main" id="{D8D30E8A-D800-4B4E-A98B-9026B0C003DA}"/>
              </a:ext>
            </a:extLst>
          </p:cNvPr>
          <p:cNvSpPr txBox="1"/>
          <p:nvPr/>
        </p:nvSpPr>
        <p:spPr>
          <a:xfrm>
            <a:off x="9006355" y="5595015"/>
            <a:ext cx="1429555" cy="400110"/>
          </a:xfrm>
          <a:prstGeom prst="rect">
            <a:avLst/>
          </a:prstGeom>
          <a:noFill/>
        </p:spPr>
        <p:txBody>
          <a:bodyPr wrap="square" rtlCol="0">
            <a:spAutoFit/>
          </a:bodyPr>
          <a:lstStyle/>
          <a:p>
            <a:pPr algn="l"/>
            <a:r>
              <a:rPr lang="en-GB" sz="2000" dirty="0">
                <a:solidFill>
                  <a:schemeClr val="accent5">
                    <a:lumMod val="50000"/>
                  </a:schemeClr>
                </a:solidFill>
              </a:rPr>
              <a:t>put</a:t>
            </a:r>
          </a:p>
        </p:txBody>
      </p:sp>
      <p:sp>
        <p:nvSpPr>
          <p:cNvPr id="19" name="TextBox 18">
            <a:extLst>
              <a:ext uri="{FF2B5EF4-FFF2-40B4-BE49-F238E27FC236}">
                <a16:creationId xmlns:a16="http://schemas.microsoft.com/office/drawing/2014/main" id="{03B39AB5-FA8D-4E96-AAB7-5B7DFE57DCB1}"/>
              </a:ext>
            </a:extLst>
          </p:cNvPr>
          <p:cNvSpPr txBox="1"/>
          <p:nvPr/>
        </p:nvSpPr>
        <p:spPr>
          <a:xfrm>
            <a:off x="10481625" y="2097206"/>
            <a:ext cx="1974813" cy="400110"/>
          </a:xfrm>
          <a:prstGeom prst="rect">
            <a:avLst/>
          </a:prstGeom>
          <a:noFill/>
        </p:spPr>
        <p:txBody>
          <a:bodyPr wrap="square" rtlCol="0">
            <a:spAutoFit/>
          </a:bodyPr>
          <a:lstStyle/>
          <a:p>
            <a:pPr algn="l"/>
            <a:r>
              <a:rPr lang="en-GB" sz="2000" dirty="0">
                <a:solidFill>
                  <a:schemeClr val="accent5">
                    <a:lumMod val="50000"/>
                  </a:schemeClr>
                </a:solidFill>
              </a:rPr>
              <a:t>loud music</a:t>
            </a:r>
          </a:p>
        </p:txBody>
      </p:sp>
      <p:sp>
        <p:nvSpPr>
          <p:cNvPr id="20" name="TextBox 19">
            <a:extLst>
              <a:ext uri="{FF2B5EF4-FFF2-40B4-BE49-F238E27FC236}">
                <a16:creationId xmlns:a16="http://schemas.microsoft.com/office/drawing/2014/main" id="{C24E2F90-849E-495F-97B6-FE1C87163B70}"/>
              </a:ext>
            </a:extLst>
          </p:cNvPr>
          <p:cNvSpPr txBox="1"/>
          <p:nvPr/>
        </p:nvSpPr>
        <p:spPr>
          <a:xfrm>
            <a:off x="10169796" y="2663984"/>
            <a:ext cx="1974813" cy="707886"/>
          </a:xfrm>
          <a:prstGeom prst="rect">
            <a:avLst/>
          </a:prstGeom>
          <a:noFill/>
        </p:spPr>
        <p:txBody>
          <a:bodyPr wrap="square" rtlCol="0">
            <a:spAutoFit/>
          </a:bodyPr>
          <a:lstStyle/>
          <a:p>
            <a:pPr algn="ctr"/>
            <a:r>
              <a:rPr lang="es-GB" sz="2000" dirty="0">
                <a:solidFill>
                  <a:srgbClr val="002060"/>
                </a:solidFill>
              </a:rPr>
              <a:t>the cost of </a:t>
            </a:r>
            <a:r>
              <a:rPr lang="en-GB" sz="2000" dirty="0">
                <a:solidFill>
                  <a:srgbClr val="002060"/>
                </a:solidFill>
              </a:rPr>
              <a:t> </a:t>
            </a:r>
            <a:r>
              <a:rPr lang="es-GB" sz="2000" dirty="0">
                <a:solidFill>
                  <a:srgbClr val="002060"/>
                </a:solidFill>
              </a:rPr>
              <a:t>the food</a:t>
            </a:r>
          </a:p>
        </p:txBody>
      </p:sp>
      <p:sp>
        <p:nvSpPr>
          <p:cNvPr id="21" name="TextBox 20">
            <a:extLst>
              <a:ext uri="{FF2B5EF4-FFF2-40B4-BE49-F238E27FC236}">
                <a16:creationId xmlns:a16="http://schemas.microsoft.com/office/drawing/2014/main" id="{0682C579-23FE-4B80-9854-5B2437C84E71}"/>
              </a:ext>
            </a:extLst>
          </p:cNvPr>
          <p:cNvSpPr txBox="1"/>
          <p:nvPr/>
        </p:nvSpPr>
        <p:spPr>
          <a:xfrm>
            <a:off x="10369887" y="3367459"/>
            <a:ext cx="1682121" cy="707886"/>
          </a:xfrm>
          <a:prstGeom prst="rect">
            <a:avLst/>
          </a:prstGeom>
          <a:noFill/>
        </p:spPr>
        <p:txBody>
          <a:bodyPr wrap="square" rtlCol="0">
            <a:spAutoFit/>
          </a:bodyPr>
          <a:lstStyle/>
          <a:p>
            <a:pPr algn="ctr"/>
            <a:r>
              <a:rPr lang="en-GB" sz="2000" dirty="0">
                <a:solidFill>
                  <a:srgbClr val="002060"/>
                </a:solidFill>
              </a:rPr>
              <a:t>many presents</a:t>
            </a:r>
            <a:endParaRPr lang="es-GB" sz="2000" dirty="0">
              <a:solidFill>
                <a:srgbClr val="002060"/>
              </a:solidFill>
            </a:endParaRPr>
          </a:p>
        </p:txBody>
      </p:sp>
      <p:sp>
        <p:nvSpPr>
          <p:cNvPr id="22" name="TextBox 21">
            <a:extLst>
              <a:ext uri="{FF2B5EF4-FFF2-40B4-BE49-F238E27FC236}">
                <a16:creationId xmlns:a16="http://schemas.microsoft.com/office/drawing/2014/main" id="{AD403293-5AF9-404E-AFA7-7834D9647ADB}"/>
              </a:ext>
            </a:extLst>
          </p:cNvPr>
          <p:cNvSpPr txBox="1"/>
          <p:nvPr/>
        </p:nvSpPr>
        <p:spPr>
          <a:xfrm>
            <a:off x="10201402" y="4219523"/>
            <a:ext cx="1974813" cy="400110"/>
          </a:xfrm>
          <a:prstGeom prst="rect">
            <a:avLst/>
          </a:prstGeom>
          <a:noFill/>
        </p:spPr>
        <p:txBody>
          <a:bodyPr wrap="square" rtlCol="0">
            <a:spAutoFit/>
          </a:bodyPr>
          <a:lstStyle/>
          <a:p>
            <a:pPr algn="ctr"/>
            <a:r>
              <a:rPr lang="es-GB" sz="2000" dirty="0">
                <a:solidFill>
                  <a:srgbClr val="002060"/>
                </a:solidFill>
              </a:rPr>
              <a:t>the drinks</a:t>
            </a:r>
          </a:p>
        </p:txBody>
      </p:sp>
      <p:sp>
        <p:nvSpPr>
          <p:cNvPr id="23" name="TextBox 22">
            <a:extLst>
              <a:ext uri="{FF2B5EF4-FFF2-40B4-BE49-F238E27FC236}">
                <a16:creationId xmlns:a16="http://schemas.microsoft.com/office/drawing/2014/main" id="{7E47C4EB-C5D9-4C3E-9F17-FDBA076BF093}"/>
              </a:ext>
            </a:extLst>
          </p:cNvPr>
          <p:cNvSpPr txBox="1"/>
          <p:nvPr/>
        </p:nvSpPr>
        <p:spPr>
          <a:xfrm>
            <a:off x="10211788" y="4756237"/>
            <a:ext cx="1974813" cy="707886"/>
          </a:xfrm>
          <a:prstGeom prst="rect">
            <a:avLst/>
          </a:prstGeom>
          <a:noFill/>
        </p:spPr>
        <p:txBody>
          <a:bodyPr wrap="square" rtlCol="0">
            <a:spAutoFit/>
          </a:bodyPr>
          <a:lstStyle/>
          <a:p>
            <a:pPr algn="ctr"/>
            <a:r>
              <a:rPr lang="en-GB" sz="2000" dirty="0">
                <a:solidFill>
                  <a:srgbClr val="002060"/>
                </a:solidFill>
              </a:rPr>
              <a:t>the party songs</a:t>
            </a:r>
            <a:endParaRPr lang="es-GB" sz="2000" dirty="0">
              <a:solidFill>
                <a:srgbClr val="002060"/>
              </a:solidFill>
            </a:endParaRPr>
          </a:p>
        </p:txBody>
      </p:sp>
      <p:sp>
        <p:nvSpPr>
          <p:cNvPr id="24" name="TextBox 23">
            <a:extLst>
              <a:ext uri="{FF2B5EF4-FFF2-40B4-BE49-F238E27FC236}">
                <a16:creationId xmlns:a16="http://schemas.microsoft.com/office/drawing/2014/main" id="{7E964ED3-A07D-4621-810D-7F3A48E1A2FA}"/>
              </a:ext>
            </a:extLst>
          </p:cNvPr>
          <p:cNvSpPr txBox="1"/>
          <p:nvPr/>
        </p:nvSpPr>
        <p:spPr>
          <a:xfrm>
            <a:off x="10217865" y="5485693"/>
            <a:ext cx="1974813" cy="707886"/>
          </a:xfrm>
          <a:prstGeom prst="rect">
            <a:avLst/>
          </a:prstGeom>
          <a:noFill/>
        </p:spPr>
        <p:txBody>
          <a:bodyPr wrap="square" rtlCol="0">
            <a:spAutoFit/>
          </a:bodyPr>
          <a:lstStyle/>
          <a:p>
            <a:pPr algn="ctr"/>
            <a:r>
              <a:rPr lang="en-GB" sz="2000" dirty="0">
                <a:solidFill>
                  <a:srgbClr val="002060"/>
                </a:solidFill>
              </a:rPr>
              <a:t>the food on the table</a:t>
            </a:r>
            <a:endParaRPr lang="es-GB" sz="2000" dirty="0">
              <a:solidFill>
                <a:srgbClr val="002060"/>
              </a:solidFill>
            </a:endParaRPr>
          </a:p>
        </p:txBody>
      </p:sp>
      <p:sp>
        <p:nvSpPr>
          <p:cNvPr id="25" name="TextBox 24">
            <a:extLst>
              <a:ext uri="{FF2B5EF4-FFF2-40B4-BE49-F238E27FC236}">
                <a16:creationId xmlns:a16="http://schemas.microsoft.com/office/drawing/2014/main" id="{0790AF4D-087C-4F49-B69D-890D50D75C60}"/>
              </a:ext>
            </a:extLst>
          </p:cNvPr>
          <p:cNvSpPr txBox="1"/>
          <p:nvPr/>
        </p:nvSpPr>
        <p:spPr>
          <a:xfrm>
            <a:off x="651366" y="2275704"/>
            <a:ext cx="425003" cy="400110"/>
          </a:xfrm>
          <a:prstGeom prst="rect">
            <a:avLst/>
          </a:prstGeom>
          <a:noFill/>
        </p:spPr>
        <p:txBody>
          <a:bodyPr wrap="square" rtlCol="0">
            <a:spAutoFit/>
          </a:bodyPr>
          <a:lstStyle/>
          <a:p>
            <a:pPr algn="l"/>
            <a:r>
              <a:rPr lang="en-GB" sz="2000" dirty="0">
                <a:solidFill>
                  <a:schemeClr val="accent5">
                    <a:lumMod val="50000"/>
                  </a:schemeClr>
                </a:solidFill>
              </a:rPr>
              <a:t>X</a:t>
            </a:r>
          </a:p>
        </p:txBody>
      </p:sp>
      <p:sp>
        <p:nvSpPr>
          <p:cNvPr id="26" name="TextBox 25">
            <a:extLst>
              <a:ext uri="{FF2B5EF4-FFF2-40B4-BE49-F238E27FC236}">
                <a16:creationId xmlns:a16="http://schemas.microsoft.com/office/drawing/2014/main" id="{9CEF6C9D-1599-40AF-94EF-09B90F197B34}"/>
              </a:ext>
            </a:extLst>
          </p:cNvPr>
          <p:cNvSpPr txBox="1"/>
          <p:nvPr/>
        </p:nvSpPr>
        <p:spPr>
          <a:xfrm>
            <a:off x="1551237" y="2930618"/>
            <a:ext cx="425003" cy="400110"/>
          </a:xfrm>
          <a:prstGeom prst="rect">
            <a:avLst/>
          </a:prstGeom>
          <a:noFill/>
        </p:spPr>
        <p:txBody>
          <a:bodyPr wrap="square" rtlCol="0">
            <a:spAutoFit/>
          </a:bodyPr>
          <a:lstStyle/>
          <a:p>
            <a:pPr algn="l"/>
            <a:r>
              <a:rPr lang="en-GB" sz="2000" dirty="0">
                <a:solidFill>
                  <a:schemeClr val="accent5">
                    <a:lumMod val="50000"/>
                  </a:schemeClr>
                </a:solidFill>
              </a:rPr>
              <a:t>X</a:t>
            </a:r>
          </a:p>
        </p:txBody>
      </p:sp>
      <p:sp>
        <p:nvSpPr>
          <p:cNvPr id="27" name="TextBox 26">
            <a:extLst>
              <a:ext uri="{FF2B5EF4-FFF2-40B4-BE49-F238E27FC236}">
                <a16:creationId xmlns:a16="http://schemas.microsoft.com/office/drawing/2014/main" id="{9C48278F-5A9B-43E9-91EB-2DD0449A29FB}"/>
              </a:ext>
            </a:extLst>
          </p:cNvPr>
          <p:cNvSpPr txBox="1"/>
          <p:nvPr/>
        </p:nvSpPr>
        <p:spPr>
          <a:xfrm>
            <a:off x="1551236" y="3593563"/>
            <a:ext cx="425003" cy="400110"/>
          </a:xfrm>
          <a:prstGeom prst="rect">
            <a:avLst/>
          </a:prstGeom>
          <a:noFill/>
        </p:spPr>
        <p:txBody>
          <a:bodyPr wrap="square" rtlCol="0">
            <a:spAutoFit/>
          </a:bodyPr>
          <a:lstStyle/>
          <a:p>
            <a:pPr algn="l"/>
            <a:r>
              <a:rPr lang="en-GB" sz="2000" dirty="0">
                <a:solidFill>
                  <a:schemeClr val="accent5">
                    <a:lumMod val="50000"/>
                  </a:schemeClr>
                </a:solidFill>
              </a:rPr>
              <a:t>X</a:t>
            </a:r>
          </a:p>
        </p:txBody>
      </p:sp>
      <p:sp>
        <p:nvSpPr>
          <p:cNvPr id="28" name="TextBox 27">
            <a:extLst>
              <a:ext uri="{FF2B5EF4-FFF2-40B4-BE49-F238E27FC236}">
                <a16:creationId xmlns:a16="http://schemas.microsoft.com/office/drawing/2014/main" id="{17B186B2-262D-4201-BD6C-F4928B87EB81}"/>
              </a:ext>
            </a:extLst>
          </p:cNvPr>
          <p:cNvSpPr txBox="1"/>
          <p:nvPr/>
        </p:nvSpPr>
        <p:spPr>
          <a:xfrm>
            <a:off x="663288" y="4320871"/>
            <a:ext cx="425003" cy="400110"/>
          </a:xfrm>
          <a:prstGeom prst="rect">
            <a:avLst/>
          </a:prstGeom>
          <a:noFill/>
        </p:spPr>
        <p:txBody>
          <a:bodyPr wrap="square" rtlCol="0">
            <a:spAutoFit/>
          </a:bodyPr>
          <a:lstStyle/>
          <a:p>
            <a:pPr algn="l"/>
            <a:r>
              <a:rPr lang="en-GB" sz="2000" dirty="0">
                <a:solidFill>
                  <a:schemeClr val="accent5">
                    <a:lumMod val="50000"/>
                  </a:schemeClr>
                </a:solidFill>
              </a:rPr>
              <a:t>X</a:t>
            </a:r>
          </a:p>
        </p:txBody>
      </p:sp>
      <p:sp>
        <p:nvSpPr>
          <p:cNvPr id="29" name="TextBox 28">
            <a:extLst>
              <a:ext uri="{FF2B5EF4-FFF2-40B4-BE49-F238E27FC236}">
                <a16:creationId xmlns:a16="http://schemas.microsoft.com/office/drawing/2014/main" id="{0CA50318-B8B1-4822-B972-106F0D5ACD5F}"/>
              </a:ext>
            </a:extLst>
          </p:cNvPr>
          <p:cNvSpPr txBox="1"/>
          <p:nvPr/>
        </p:nvSpPr>
        <p:spPr>
          <a:xfrm>
            <a:off x="1561862" y="5052068"/>
            <a:ext cx="425003" cy="400110"/>
          </a:xfrm>
          <a:prstGeom prst="rect">
            <a:avLst/>
          </a:prstGeom>
          <a:noFill/>
        </p:spPr>
        <p:txBody>
          <a:bodyPr wrap="square" rtlCol="0">
            <a:spAutoFit/>
          </a:bodyPr>
          <a:lstStyle/>
          <a:p>
            <a:pPr algn="l"/>
            <a:r>
              <a:rPr lang="en-GB" sz="2000" dirty="0">
                <a:solidFill>
                  <a:schemeClr val="accent5">
                    <a:lumMod val="50000"/>
                  </a:schemeClr>
                </a:solidFill>
              </a:rPr>
              <a:t>X</a:t>
            </a:r>
          </a:p>
        </p:txBody>
      </p:sp>
      <p:sp>
        <p:nvSpPr>
          <p:cNvPr id="30" name="TextBox 29">
            <a:extLst>
              <a:ext uri="{FF2B5EF4-FFF2-40B4-BE49-F238E27FC236}">
                <a16:creationId xmlns:a16="http://schemas.microsoft.com/office/drawing/2014/main" id="{68058719-76D0-4BEE-9556-3FB30A7AF410}"/>
              </a:ext>
            </a:extLst>
          </p:cNvPr>
          <p:cNvSpPr txBox="1"/>
          <p:nvPr/>
        </p:nvSpPr>
        <p:spPr>
          <a:xfrm>
            <a:off x="663288" y="5702738"/>
            <a:ext cx="425003" cy="400110"/>
          </a:xfrm>
          <a:prstGeom prst="rect">
            <a:avLst/>
          </a:prstGeom>
          <a:noFill/>
        </p:spPr>
        <p:txBody>
          <a:bodyPr wrap="square" rtlCol="0">
            <a:spAutoFit/>
          </a:bodyPr>
          <a:lstStyle/>
          <a:p>
            <a:pPr algn="l"/>
            <a:r>
              <a:rPr lang="en-GB" sz="2000" dirty="0">
                <a:solidFill>
                  <a:schemeClr val="accent5">
                    <a:lumMod val="50000"/>
                  </a:schemeClr>
                </a:solidFill>
              </a:rPr>
              <a:t>X</a:t>
            </a:r>
          </a:p>
        </p:txBody>
      </p:sp>
      <p:sp>
        <p:nvSpPr>
          <p:cNvPr id="31" name="TextBox 30">
            <a:extLst>
              <a:ext uri="{FF2B5EF4-FFF2-40B4-BE49-F238E27FC236}">
                <a16:creationId xmlns:a16="http://schemas.microsoft.com/office/drawing/2014/main" id="{C47143A2-94DC-496E-B2A1-7B7717DA63FA}"/>
              </a:ext>
            </a:extLst>
          </p:cNvPr>
          <p:cNvSpPr txBox="1"/>
          <p:nvPr/>
        </p:nvSpPr>
        <p:spPr>
          <a:xfrm>
            <a:off x="2462507" y="2103345"/>
            <a:ext cx="1799946" cy="707886"/>
          </a:xfrm>
          <a:prstGeom prst="rect">
            <a:avLst/>
          </a:prstGeom>
          <a:noFill/>
        </p:spPr>
        <p:txBody>
          <a:bodyPr wrap="square" rtlCol="0">
            <a:spAutoFit/>
          </a:bodyPr>
          <a:lstStyle/>
          <a:p>
            <a:r>
              <a:rPr lang="es-ES" sz="2000" dirty="0">
                <a:solidFill>
                  <a:srgbClr val="002060"/>
                </a:solidFill>
              </a:rPr>
              <a:t>share out / hand out</a:t>
            </a:r>
            <a:endParaRPr lang="es-GB" sz="2000" dirty="0">
              <a:solidFill>
                <a:srgbClr val="002060"/>
              </a:solidFill>
            </a:endParaRPr>
          </a:p>
        </p:txBody>
      </p:sp>
      <p:sp>
        <p:nvSpPr>
          <p:cNvPr id="32" name="TextBox 31">
            <a:extLst>
              <a:ext uri="{FF2B5EF4-FFF2-40B4-BE49-F238E27FC236}">
                <a16:creationId xmlns:a16="http://schemas.microsoft.com/office/drawing/2014/main" id="{B6B5E539-C61B-4619-A110-28407AB9DE2C}"/>
              </a:ext>
            </a:extLst>
          </p:cNvPr>
          <p:cNvSpPr txBox="1"/>
          <p:nvPr/>
        </p:nvSpPr>
        <p:spPr>
          <a:xfrm>
            <a:off x="2598231" y="2955786"/>
            <a:ext cx="1429555" cy="400110"/>
          </a:xfrm>
          <a:prstGeom prst="rect">
            <a:avLst/>
          </a:prstGeom>
          <a:noFill/>
        </p:spPr>
        <p:txBody>
          <a:bodyPr wrap="square" rtlCol="0">
            <a:spAutoFit/>
          </a:bodyPr>
          <a:lstStyle/>
          <a:p>
            <a:pPr algn="l"/>
            <a:r>
              <a:rPr lang="en-GB" sz="2000" dirty="0">
                <a:solidFill>
                  <a:schemeClr val="accent5">
                    <a:lumMod val="50000"/>
                  </a:schemeClr>
                </a:solidFill>
              </a:rPr>
              <a:t>decide</a:t>
            </a:r>
          </a:p>
        </p:txBody>
      </p:sp>
      <p:sp>
        <p:nvSpPr>
          <p:cNvPr id="33" name="TextBox 32">
            <a:extLst>
              <a:ext uri="{FF2B5EF4-FFF2-40B4-BE49-F238E27FC236}">
                <a16:creationId xmlns:a16="http://schemas.microsoft.com/office/drawing/2014/main" id="{5BAEAD23-C979-4397-8D45-99822C592ED4}"/>
              </a:ext>
            </a:extLst>
          </p:cNvPr>
          <p:cNvSpPr txBox="1"/>
          <p:nvPr/>
        </p:nvSpPr>
        <p:spPr>
          <a:xfrm>
            <a:off x="2693975" y="3607623"/>
            <a:ext cx="1429555" cy="400110"/>
          </a:xfrm>
          <a:prstGeom prst="rect">
            <a:avLst/>
          </a:prstGeom>
          <a:noFill/>
        </p:spPr>
        <p:txBody>
          <a:bodyPr wrap="square" rtlCol="0">
            <a:spAutoFit/>
          </a:bodyPr>
          <a:lstStyle/>
          <a:p>
            <a:pPr algn="l"/>
            <a:r>
              <a:rPr lang="en-GB" sz="2000" dirty="0">
                <a:solidFill>
                  <a:schemeClr val="accent5">
                    <a:lumMod val="50000"/>
                  </a:schemeClr>
                </a:solidFill>
              </a:rPr>
              <a:t>share</a:t>
            </a:r>
          </a:p>
        </p:txBody>
      </p:sp>
      <p:sp>
        <p:nvSpPr>
          <p:cNvPr id="34" name="TextBox 33">
            <a:extLst>
              <a:ext uri="{FF2B5EF4-FFF2-40B4-BE49-F238E27FC236}">
                <a16:creationId xmlns:a16="http://schemas.microsoft.com/office/drawing/2014/main" id="{AE4AAFB7-C918-47DA-A3C6-D4B4D3049157}"/>
              </a:ext>
            </a:extLst>
          </p:cNvPr>
          <p:cNvSpPr txBox="1"/>
          <p:nvPr/>
        </p:nvSpPr>
        <p:spPr>
          <a:xfrm>
            <a:off x="2693975" y="4338802"/>
            <a:ext cx="1429555" cy="400110"/>
          </a:xfrm>
          <a:prstGeom prst="rect">
            <a:avLst/>
          </a:prstGeom>
          <a:noFill/>
        </p:spPr>
        <p:txBody>
          <a:bodyPr wrap="square" rtlCol="0">
            <a:spAutoFit/>
          </a:bodyPr>
          <a:lstStyle/>
          <a:p>
            <a:pPr algn="l"/>
            <a:r>
              <a:rPr lang="en-GB" sz="2000" dirty="0">
                <a:solidFill>
                  <a:schemeClr val="accent5">
                    <a:lumMod val="50000"/>
                  </a:schemeClr>
                </a:solidFill>
              </a:rPr>
              <a:t>allow</a:t>
            </a:r>
          </a:p>
        </p:txBody>
      </p:sp>
      <p:sp>
        <p:nvSpPr>
          <p:cNvPr id="35" name="TextBox 34">
            <a:extLst>
              <a:ext uri="{FF2B5EF4-FFF2-40B4-BE49-F238E27FC236}">
                <a16:creationId xmlns:a16="http://schemas.microsoft.com/office/drawing/2014/main" id="{B9619304-07AB-4836-8D43-632AA85752C2}"/>
              </a:ext>
            </a:extLst>
          </p:cNvPr>
          <p:cNvSpPr txBox="1"/>
          <p:nvPr/>
        </p:nvSpPr>
        <p:spPr>
          <a:xfrm>
            <a:off x="2647702" y="4991781"/>
            <a:ext cx="1429555" cy="400110"/>
          </a:xfrm>
          <a:prstGeom prst="rect">
            <a:avLst/>
          </a:prstGeom>
          <a:noFill/>
        </p:spPr>
        <p:txBody>
          <a:bodyPr wrap="square" rtlCol="0">
            <a:spAutoFit/>
          </a:bodyPr>
          <a:lstStyle/>
          <a:p>
            <a:pPr algn="l"/>
            <a:r>
              <a:rPr lang="en-GB" sz="2000" dirty="0">
                <a:solidFill>
                  <a:schemeClr val="accent5">
                    <a:lumMod val="50000"/>
                  </a:schemeClr>
                </a:solidFill>
              </a:rPr>
              <a:t>divide</a:t>
            </a:r>
          </a:p>
        </p:txBody>
      </p:sp>
      <p:sp>
        <p:nvSpPr>
          <p:cNvPr id="36" name="TextBox 35">
            <a:extLst>
              <a:ext uri="{FF2B5EF4-FFF2-40B4-BE49-F238E27FC236}">
                <a16:creationId xmlns:a16="http://schemas.microsoft.com/office/drawing/2014/main" id="{01530BEE-8DD8-4BAC-BDE2-35B34664710A}"/>
              </a:ext>
            </a:extLst>
          </p:cNvPr>
          <p:cNvSpPr txBox="1"/>
          <p:nvPr/>
        </p:nvSpPr>
        <p:spPr>
          <a:xfrm>
            <a:off x="2693975" y="5697029"/>
            <a:ext cx="1429555" cy="400110"/>
          </a:xfrm>
          <a:prstGeom prst="rect">
            <a:avLst/>
          </a:prstGeom>
          <a:noFill/>
        </p:spPr>
        <p:txBody>
          <a:bodyPr wrap="square" rtlCol="0">
            <a:spAutoFit/>
          </a:bodyPr>
          <a:lstStyle/>
          <a:p>
            <a:pPr algn="l"/>
            <a:r>
              <a:rPr lang="en-GB" sz="2000" dirty="0">
                <a:solidFill>
                  <a:schemeClr val="accent5">
                    <a:lumMod val="50000"/>
                  </a:schemeClr>
                </a:solidFill>
              </a:rPr>
              <a:t>cover</a:t>
            </a:r>
          </a:p>
        </p:txBody>
      </p:sp>
      <p:sp>
        <p:nvSpPr>
          <p:cNvPr id="37" name="TextBox 36">
            <a:extLst>
              <a:ext uri="{FF2B5EF4-FFF2-40B4-BE49-F238E27FC236}">
                <a16:creationId xmlns:a16="http://schemas.microsoft.com/office/drawing/2014/main" id="{0E8AF6DA-9F8A-4700-A0D0-3A1DA692A3AC}"/>
              </a:ext>
            </a:extLst>
          </p:cNvPr>
          <p:cNvSpPr txBox="1"/>
          <p:nvPr/>
        </p:nvSpPr>
        <p:spPr>
          <a:xfrm>
            <a:off x="4450834" y="2071166"/>
            <a:ext cx="1429555" cy="707886"/>
          </a:xfrm>
          <a:prstGeom prst="rect">
            <a:avLst/>
          </a:prstGeom>
          <a:noFill/>
        </p:spPr>
        <p:txBody>
          <a:bodyPr wrap="square" rtlCol="0">
            <a:spAutoFit/>
          </a:bodyPr>
          <a:lstStyle/>
          <a:p>
            <a:r>
              <a:rPr lang="es-GB" sz="2000" dirty="0">
                <a:solidFill>
                  <a:srgbClr val="002060"/>
                </a:solidFill>
              </a:rPr>
              <a:t>the ice creams</a:t>
            </a:r>
          </a:p>
        </p:txBody>
      </p:sp>
      <p:sp>
        <p:nvSpPr>
          <p:cNvPr id="38" name="Rectangle 37">
            <a:extLst>
              <a:ext uri="{FF2B5EF4-FFF2-40B4-BE49-F238E27FC236}">
                <a16:creationId xmlns:a16="http://schemas.microsoft.com/office/drawing/2014/main" id="{AB48675B-427E-4691-8F8A-6F751AE1F2B5}"/>
              </a:ext>
            </a:extLst>
          </p:cNvPr>
          <p:cNvSpPr/>
          <p:nvPr/>
        </p:nvSpPr>
        <p:spPr>
          <a:xfrm>
            <a:off x="4077257" y="2761388"/>
            <a:ext cx="1827456" cy="707886"/>
          </a:xfrm>
          <a:prstGeom prst="rect">
            <a:avLst/>
          </a:prstGeom>
        </p:spPr>
        <p:txBody>
          <a:bodyPr wrap="square">
            <a:spAutoFit/>
          </a:bodyPr>
          <a:lstStyle/>
          <a:p>
            <a:pPr algn="ctr"/>
            <a:r>
              <a:rPr lang="es-GB" sz="2000" dirty="0">
                <a:solidFill>
                  <a:srgbClr val="002060"/>
                </a:solidFill>
              </a:rPr>
              <a:t>the </a:t>
            </a:r>
            <a:r>
              <a:rPr lang="en-GB" sz="2000" dirty="0">
                <a:solidFill>
                  <a:srgbClr val="002060"/>
                </a:solidFill>
              </a:rPr>
              <a:t>party </a:t>
            </a:r>
            <a:r>
              <a:rPr lang="es-GB" sz="2000" dirty="0">
                <a:solidFill>
                  <a:srgbClr val="002060"/>
                </a:solidFill>
              </a:rPr>
              <a:t>games</a:t>
            </a:r>
          </a:p>
        </p:txBody>
      </p:sp>
      <p:sp>
        <p:nvSpPr>
          <p:cNvPr id="39" name="Rectangle 38">
            <a:extLst>
              <a:ext uri="{FF2B5EF4-FFF2-40B4-BE49-F238E27FC236}">
                <a16:creationId xmlns:a16="http://schemas.microsoft.com/office/drawing/2014/main" id="{7902F035-C957-49DA-931B-6AE8967931D6}"/>
              </a:ext>
            </a:extLst>
          </p:cNvPr>
          <p:cNvSpPr/>
          <p:nvPr/>
        </p:nvSpPr>
        <p:spPr>
          <a:xfrm>
            <a:off x="4323147" y="3594165"/>
            <a:ext cx="1345240" cy="400110"/>
          </a:xfrm>
          <a:prstGeom prst="rect">
            <a:avLst/>
          </a:prstGeom>
        </p:spPr>
        <p:txBody>
          <a:bodyPr wrap="none">
            <a:spAutoFit/>
          </a:bodyPr>
          <a:lstStyle/>
          <a:p>
            <a:pPr algn="ctr"/>
            <a:r>
              <a:rPr lang="es-GB" sz="2000" dirty="0">
                <a:solidFill>
                  <a:srgbClr val="002060"/>
                </a:solidFill>
              </a:rPr>
              <a:t>fun songs</a:t>
            </a:r>
          </a:p>
        </p:txBody>
      </p:sp>
      <p:sp>
        <p:nvSpPr>
          <p:cNvPr id="40" name="Rectangle 39">
            <a:extLst>
              <a:ext uri="{FF2B5EF4-FFF2-40B4-BE49-F238E27FC236}">
                <a16:creationId xmlns:a16="http://schemas.microsoft.com/office/drawing/2014/main" id="{44387C73-CB5B-4858-9DE1-DAAFE8299493}"/>
              </a:ext>
            </a:extLst>
          </p:cNvPr>
          <p:cNvSpPr/>
          <p:nvPr/>
        </p:nvSpPr>
        <p:spPr>
          <a:xfrm>
            <a:off x="4333091" y="4132071"/>
            <a:ext cx="1337737" cy="707886"/>
          </a:xfrm>
          <a:prstGeom prst="rect">
            <a:avLst/>
          </a:prstGeom>
        </p:spPr>
        <p:txBody>
          <a:bodyPr wrap="square">
            <a:spAutoFit/>
          </a:bodyPr>
          <a:lstStyle/>
          <a:p>
            <a:pPr algn="ctr"/>
            <a:r>
              <a:rPr lang="es-GB" sz="2000" dirty="0">
                <a:solidFill>
                  <a:srgbClr val="002060"/>
                </a:solidFill>
              </a:rPr>
              <a:t>a little bit of noise</a:t>
            </a:r>
          </a:p>
        </p:txBody>
      </p:sp>
      <p:sp>
        <p:nvSpPr>
          <p:cNvPr id="41" name="Rectangle 40">
            <a:extLst>
              <a:ext uri="{FF2B5EF4-FFF2-40B4-BE49-F238E27FC236}">
                <a16:creationId xmlns:a16="http://schemas.microsoft.com/office/drawing/2014/main" id="{52BEFA96-0CEF-4372-BEF1-41B7812055F5}"/>
              </a:ext>
            </a:extLst>
          </p:cNvPr>
          <p:cNvSpPr/>
          <p:nvPr/>
        </p:nvSpPr>
        <p:spPr>
          <a:xfrm>
            <a:off x="4168483" y="4966885"/>
            <a:ext cx="1645002" cy="400110"/>
          </a:xfrm>
          <a:prstGeom prst="rect">
            <a:avLst/>
          </a:prstGeom>
        </p:spPr>
        <p:txBody>
          <a:bodyPr wrap="none">
            <a:spAutoFit/>
          </a:bodyPr>
          <a:lstStyle/>
          <a:p>
            <a:pPr algn="ctr"/>
            <a:r>
              <a:rPr lang="es-GB" sz="2000" dirty="0">
                <a:solidFill>
                  <a:srgbClr val="002060"/>
                </a:solidFill>
              </a:rPr>
              <a:t>boring tasks</a:t>
            </a:r>
          </a:p>
        </p:txBody>
      </p:sp>
      <p:sp>
        <p:nvSpPr>
          <p:cNvPr id="42" name="Rectangle 41">
            <a:extLst>
              <a:ext uri="{FF2B5EF4-FFF2-40B4-BE49-F238E27FC236}">
                <a16:creationId xmlns:a16="http://schemas.microsoft.com/office/drawing/2014/main" id="{0BCA2379-7C8A-4775-9671-E3FE120441DE}"/>
              </a:ext>
            </a:extLst>
          </p:cNvPr>
          <p:cNvSpPr/>
          <p:nvPr/>
        </p:nvSpPr>
        <p:spPr>
          <a:xfrm>
            <a:off x="4156193" y="5493923"/>
            <a:ext cx="1669583" cy="707886"/>
          </a:xfrm>
          <a:prstGeom prst="rect">
            <a:avLst/>
          </a:prstGeom>
        </p:spPr>
        <p:txBody>
          <a:bodyPr wrap="square">
            <a:spAutoFit/>
          </a:bodyPr>
          <a:lstStyle/>
          <a:p>
            <a:pPr algn="ctr"/>
            <a:r>
              <a:rPr lang="es-GB" sz="2000" dirty="0">
                <a:solidFill>
                  <a:srgbClr val="002060"/>
                </a:solidFill>
              </a:rPr>
              <a:t>the cost of the drinks</a:t>
            </a:r>
          </a:p>
        </p:txBody>
      </p:sp>
      <p:graphicFrame>
        <p:nvGraphicFramePr>
          <p:cNvPr id="43" name="Tabla 7">
            <a:extLst>
              <a:ext uri="{FF2B5EF4-FFF2-40B4-BE49-F238E27FC236}">
                <a16:creationId xmlns:a16="http://schemas.microsoft.com/office/drawing/2014/main" id="{C1BA40BA-4979-4382-AB1F-04A72A809508}"/>
              </a:ext>
            </a:extLst>
          </p:cNvPr>
          <p:cNvGraphicFramePr>
            <a:graphicFrameLocks noGrp="1"/>
          </p:cNvGraphicFramePr>
          <p:nvPr>
            <p:extLst>
              <p:ext uri="{D42A27DB-BD31-4B8C-83A1-F6EECF244321}">
                <p14:modId xmlns:p14="http://schemas.microsoft.com/office/powerpoint/2010/main" val="3541797338"/>
              </p:ext>
            </p:extLst>
          </p:nvPr>
        </p:nvGraphicFramePr>
        <p:xfrm>
          <a:off x="6155004" y="1059557"/>
          <a:ext cx="5940370" cy="5120640"/>
        </p:xfrm>
        <a:graphic>
          <a:graphicData uri="http://schemas.openxmlformats.org/drawingml/2006/table">
            <a:tbl>
              <a:tblPr firstRow="1" bandRow="1">
                <a:tableStyleId>{5DA37D80-6434-44D0-A028-1B22A696006F}</a:tableStyleId>
              </a:tblPr>
              <a:tblGrid>
                <a:gridCol w="310192">
                  <a:extLst>
                    <a:ext uri="{9D8B030D-6E8A-4147-A177-3AD203B41FA5}">
                      <a16:colId xmlns:a16="http://schemas.microsoft.com/office/drawing/2014/main" val="4036513689"/>
                    </a:ext>
                  </a:extLst>
                </a:gridCol>
                <a:gridCol w="942109">
                  <a:extLst>
                    <a:ext uri="{9D8B030D-6E8A-4147-A177-3AD203B41FA5}">
                      <a16:colId xmlns:a16="http://schemas.microsoft.com/office/drawing/2014/main" val="194095337"/>
                    </a:ext>
                  </a:extLst>
                </a:gridCol>
                <a:gridCol w="942109">
                  <a:extLst>
                    <a:ext uri="{9D8B030D-6E8A-4147-A177-3AD203B41FA5}">
                      <a16:colId xmlns:a16="http://schemas.microsoft.com/office/drawing/2014/main" val="2915434608"/>
                    </a:ext>
                  </a:extLst>
                </a:gridCol>
                <a:gridCol w="1872980">
                  <a:extLst>
                    <a:ext uri="{9D8B030D-6E8A-4147-A177-3AD203B41FA5}">
                      <a16:colId xmlns:a16="http://schemas.microsoft.com/office/drawing/2014/main" val="3112572903"/>
                    </a:ext>
                  </a:extLst>
                </a:gridCol>
                <a:gridCol w="1872980">
                  <a:extLst>
                    <a:ext uri="{9D8B030D-6E8A-4147-A177-3AD203B41FA5}">
                      <a16:colId xmlns:a16="http://schemas.microsoft.com/office/drawing/2014/main" val="750064878"/>
                    </a:ext>
                  </a:extLst>
                </a:gridCol>
              </a:tblGrid>
              <a:tr h="0">
                <a:tc>
                  <a:txBody>
                    <a:bodyPr/>
                    <a:lstStyle/>
                    <a:p>
                      <a:endParaRPr lang="es-GB" dirty="0"/>
                    </a:p>
                  </a:txBody>
                  <a:tcPr>
                    <a:lnL w="12700" cap="flat" cmpd="sng" algn="ctr">
                      <a:solidFill>
                        <a:srgbClr val="E66700"/>
                      </a:solidFill>
                      <a:prstDash val="solid"/>
                      <a:round/>
                      <a:headEnd type="none" w="med" len="med"/>
                      <a:tailEnd type="none" w="med" len="med"/>
                    </a:lnL>
                  </a:tcPr>
                </a:tc>
                <a:tc>
                  <a:txBody>
                    <a:bodyPr/>
                    <a:lstStyle/>
                    <a:p>
                      <a:pPr algn="ctr"/>
                      <a:endParaRPr lang="es-GB" b="0" dirty="0">
                        <a:solidFill>
                          <a:srgbClr val="203864"/>
                        </a:solidFill>
                      </a:endParaRPr>
                    </a:p>
                    <a:p>
                      <a:pPr algn="ctr"/>
                      <a:r>
                        <a:rPr lang="es-GB" b="0" dirty="0">
                          <a:solidFill>
                            <a:srgbClr val="203864"/>
                          </a:solidFill>
                        </a:rPr>
                        <a:t>‘We’</a:t>
                      </a:r>
                    </a:p>
                    <a:p>
                      <a:pPr algn="ctr"/>
                      <a:endParaRPr lang="es-GB" b="0" dirty="0">
                        <a:solidFill>
                          <a:srgbClr val="203864"/>
                        </a:solidFill>
                      </a:endParaRPr>
                    </a:p>
                  </a:txBody>
                  <a:tcPr anchor="ctr"/>
                </a:tc>
                <a:tc>
                  <a:txBody>
                    <a:bodyPr/>
                    <a:lstStyle/>
                    <a:p>
                      <a:pPr algn="ctr"/>
                      <a:r>
                        <a:rPr lang="es-GB" b="0" dirty="0">
                          <a:solidFill>
                            <a:srgbClr val="203864"/>
                          </a:solidFill>
                        </a:rPr>
                        <a:t>‘They’</a:t>
                      </a:r>
                    </a:p>
                  </a:txBody>
                  <a:tcPr anchor="ctr"/>
                </a:tc>
                <a:tc>
                  <a:txBody>
                    <a:bodyPr/>
                    <a:lstStyle/>
                    <a:p>
                      <a:pPr algn="ctr"/>
                      <a:r>
                        <a:rPr lang="es-GB" sz="2000" b="0" dirty="0">
                          <a:solidFill>
                            <a:srgbClr val="002060"/>
                          </a:solidFill>
                        </a:rPr>
                        <a:t>¿</a:t>
                      </a:r>
                      <a:r>
                        <a:rPr lang="en-GB" sz="2000" b="0" dirty="0" err="1">
                          <a:solidFill>
                            <a:srgbClr val="002060"/>
                          </a:solidFill>
                        </a:rPr>
                        <a:t>Qué</a:t>
                      </a:r>
                      <a:r>
                        <a:rPr lang="es-GB" sz="2000" b="0" dirty="0">
                          <a:solidFill>
                            <a:srgbClr val="002060"/>
                          </a:solidFill>
                        </a:rPr>
                        <a:t>?</a:t>
                      </a:r>
                    </a:p>
                  </a:txBody>
                  <a:tcPr anchor="ctr"/>
                </a:tc>
                <a:tc>
                  <a:txBody>
                    <a:bodyPr/>
                    <a:lstStyle/>
                    <a:p>
                      <a:pPr algn="ctr"/>
                      <a:r>
                        <a:rPr lang="es-GB" sz="2000" b="0" dirty="0">
                          <a:solidFill>
                            <a:srgbClr val="002060"/>
                          </a:solidFill>
                        </a:rPr>
                        <a:t>Información extra</a:t>
                      </a:r>
                    </a:p>
                  </a:txBody>
                  <a:tcPr anchor="ctr"/>
                </a:tc>
                <a:extLst>
                  <a:ext uri="{0D108BD9-81ED-4DB2-BD59-A6C34878D82A}">
                    <a16:rowId xmlns:a16="http://schemas.microsoft.com/office/drawing/2014/main" val="2059097406"/>
                  </a:ext>
                </a:extLst>
              </a:tr>
              <a:tr h="701040">
                <a:tc>
                  <a:txBody>
                    <a:bodyPr/>
                    <a:lstStyle/>
                    <a:p>
                      <a:r>
                        <a:rPr lang="es-GB" b="1" dirty="0">
                          <a:solidFill>
                            <a:srgbClr val="203864"/>
                          </a:solidFill>
                        </a:rPr>
                        <a:t>1</a:t>
                      </a:r>
                    </a:p>
                  </a:txBody>
                  <a:tcPr anchor="ctr" anchorCtr="1"/>
                </a:tc>
                <a:tc>
                  <a:txBody>
                    <a:bodyPr/>
                    <a:lstStyle/>
                    <a:p>
                      <a:endParaRPr lang="es-GB" dirty="0">
                        <a:solidFill>
                          <a:srgbClr val="203864"/>
                        </a:solidFill>
                      </a:endParaRPr>
                    </a:p>
                  </a:txBody>
                  <a:tcPr anchor="ctr" anchorCtr="1"/>
                </a:tc>
                <a:tc>
                  <a:txBody>
                    <a:bodyPr/>
                    <a:lstStyle/>
                    <a:p>
                      <a:endParaRPr lang="es-GB" dirty="0">
                        <a:solidFill>
                          <a:srgbClr val="203864"/>
                        </a:solidFill>
                      </a:endParaRPr>
                    </a:p>
                  </a:txBody>
                  <a:tcPr anchor="ctr" anchorCtr="1"/>
                </a:tc>
                <a:tc>
                  <a:txBody>
                    <a:bodyPr/>
                    <a:lstStyle/>
                    <a:p>
                      <a:pPr algn="ctr"/>
                      <a:endParaRPr lang="es-GB" sz="2000" dirty="0">
                        <a:solidFill>
                          <a:srgbClr val="002060"/>
                        </a:solidFill>
                      </a:endParaRPr>
                    </a:p>
                  </a:txBody>
                  <a:tcPr anchor="ctr"/>
                </a:tc>
                <a:tc>
                  <a:txBody>
                    <a:bodyPr/>
                    <a:lstStyle/>
                    <a:p>
                      <a:pPr algn="ctr"/>
                      <a:endParaRPr lang="es-GB" sz="2000" dirty="0">
                        <a:solidFill>
                          <a:srgbClr val="002060"/>
                        </a:solidFill>
                      </a:endParaRPr>
                    </a:p>
                  </a:txBody>
                  <a:tcPr anchor="ctr"/>
                </a:tc>
                <a:extLst>
                  <a:ext uri="{0D108BD9-81ED-4DB2-BD59-A6C34878D82A}">
                    <a16:rowId xmlns:a16="http://schemas.microsoft.com/office/drawing/2014/main" val="2183986981"/>
                  </a:ext>
                </a:extLst>
              </a:tr>
              <a:tr h="701040">
                <a:tc>
                  <a:txBody>
                    <a:bodyPr/>
                    <a:lstStyle/>
                    <a:p>
                      <a:r>
                        <a:rPr lang="es-GB" b="1" dirty="0">
                          <a:solidFill>
                            <a:srgbClr val="203864"/>
                          </a:solidFill>
                        </a:rPr>
                        <a:t>2</a:t>
                      </a:r>
                    </a:p>
                  </a:txBody>
                  <a:tcPr anchor="ctr" anchorCtr="1"/>
                </a:tc>
                <a:tc>
                  <a:txBody>
                    <a:bodyPr/>
                    <a:lstStyle/>
                    <a:p>
                      <a:endParaRPr lang="es-GB" dirty="0">
                        <a:solidFill>
                          <a:srgbClr val="203864"/>
                        </a:solidFill>
                      </a:endParaRPr>
                    </a:p>
                  </a:txBody>
                  <a:tcPr anchor="ctr" anchorCtr="1"/>
                </a:tc>
                <a:tc>
                  <a:txBody>
                    <a:bodyPr/>
                    <a:lstStyle/>
                    <a:p>
                      <a:endParaRPr lang="es-GB" dirty="0">
                        <a:solidFill>
                          <a:srgbClr val="203864"/>
                        </a:solidFill>
                      </a:endParaRPr>
                    </a:p>
                  </a:txBody>
                  <a:tcPr anchor="ctr" anchorCtr="1"/>
                </a:tc>
                <a:tc>
                  <a:txBody>
                    <a:bodyPr/>
                    <a:lstStyle/>
                    <a:p>
                      <a:pPr algn="ctr"/>
                      <a:endParaRPr lang="es-GB" sz="2000" dirty="0">
                        <a:solidFill>
                          <a:srgbClr val="002060"/>
                        </a:solidFill>
                      </a:endParaRPr>
                    </a:p>
                  </a:txBody>
                  <a:tcPr anchor="ctr"/>
                </a:tc>
                <a:tc>
                  <a:txBody>
                    <a:bodyPr/>
                    <a:lstStyle/>
                    <a:p>
                      <a:pPr algn="ctr"/>
                      <a:endParaRPr lang="es-GB" sz="2000" dirty="0">
                        <a:solidFill>
                          <a:srgbClr val="002060"/>
                        </a:solidFill>
                      </a:endParaRPr>
                    </a:p>
                  </a:txBody>
                  <a:tcPr anchor="ctr"/>
                </a:tc>
                <a:extLst>
                  <a:ext uri="{0D108BD9-81ED-4DB2-BD59-A6C34878D82A}">
                    <a16:rowId xmlns:a16="http://schemas.microsoft.com/office/drawing/2014/main" val="1118756728"/>
                  </a:ext>
                </a:extLst>
              </a:tr>
              <a:tr h="701040">
                <a:tc>
                  <a:txBody>
                    <a:bodyPr/>
                    <a:lstStyle/>
                    <a:p>
                      <a:r>
                        <a:rPr lang="es-GB" b="1" dirty="0">
                          <a:solidFill>
                            <a:srgbClr val="203864"/>
                          </a:solidFill>
                        </a:rPr>
                        <a:t>3</a:t>
                      </a:r>
                    </a:p>
                  </a:txBody>
                  <a:tcPr anchor="ctr" anchorCtr="1"/>
                </a:tc>
                <a:tc>
                  <a:txBody>
                    <a:bodyPr/>
                    <a:lstStyle/>
                    <a:p>
                      <a:endParaRPr lang="es-GB" dirty="0">
                        <a:solidFill>
                          <a:srgbClr val="203864"/>
                        </a:solidFill>
                      </a:endParaRPr>
                    </a:p>
                  </a:txBody>
                  <a:tcPr anchor="ctr" anchorCtr="1"/>
                </a:tc>
                <a:tc>
                  <a:txBody>
                    <a:bodyPr/>
                    <a:lstStyle/>
                    <a:p>
                      <a:endParaRPr lang="es-GB" dirty="0">
                        <a:solidFill>
                          <a:srgbClr val="203864"/>
                        </a:solidFill>
                      </a:endParaRPr>
                    </a:p>
                  </a:txBody>
                  <a:tcPr anchor="ctr" anchorCtr="1"/>
                </a:tc>
                <a:tc>
                  <a:txBody>
                    <a:bodyPr/>
                    <a:lstStyle/>
                    <a:p>
                      <a:pPr algn="ctr"/>
                      <a:endParaRPr lang="es-GB" sz="2000" dirty="0">
                        <a:solidFill>
                          <a:srgbClr val="002060"/>
                        </a:solidFill>
                      </a:endParaRPr>
                    </a:p>
                  </a:txBody>
                  <a:tcPr anchor="ctr"/>
                </a:tc>
                <a:tc>
                  <a:txBody>
                    <a:bodyPr/>
                    <a:lstStyle/>
                    <a:p>
                      <a:pPr algn="ctr"/>
                      <a:endParaRPr lang="es-GB" sz="2000" dirty="0">
                        <a:solidFill>
                          <a:srgbClr val="002060"/>
                        </a:solidFill>
                      </a:endParaRPr>
                    </a:p>
                  </a:txBody>
                  <a:tcPr anchor="ctr"/>
                </a:tc>
                <a:extLst>
                  <a:ext uri="{0D108BD9-81ED-4DB2-BD59-A6C34878D82A}">
                    <a16:rowId xmlns:a16="http://schemas.microsoft.com/office/drawing/2014/main" val="4084794354"/>
                  </a:ext>
                </a:extLst>
              </a:tr>
              <a:tr h="701040">
                <a:tc>
                  <a:txBody>
                    <a:bodyPr/>
                    <a:lstStyle/>
                    <a:p>
                      <a:r>
                        <a:rPr lang="es-GB" b="1" dirty="0">
                          <a:solidFill>
                            <a:srgbClr val="203864"/>
                          </a:solidFill>
                        </a:rPr>
                        <a:t>4</a:t>
                      </a:r>
                    </a:p>
                  </a:txBody>
                  <a:tcPr anchor="ctr" anchorCtr="1"/>
                </a:tc>
                <a:tc>
                  <a:txBody>
                    <a:bodyPr/>
                    <a:lstStyle/>
                    <a:p>
                      <a:endParaRPr lang="es-GB" dirty="0">
                        <a:solidFill>
                          <a:srgbClr val="203864"/>
                        </a:solidFill>
                      </a:endParaRPr>
                    </a:p>
                  </a:txBody>
                  <a:tcPr anchor="ctr" anchorCtr="1"/>
                </a:tc>
                <a:tc>
                  <a:txBody>
                    <a:bodyPr/>
                    <a:lstStyle/>
                    <a:p>
                      <a:endParaRPr lang="es-GB" dirty="0">
                        <a:solidFill>
                          <a:srgbClr val="203864"/>
                        </a:solidFill>
                      </a:endParaRPr>
                    </a:p>
                  </a:txBody>
                  <a:tcPr anchor="ctr" anchorCtr="1"/>
                </a:tc>
                <a:tc>
                  <a:txBody>
                    <a:bodyPr/>
                    <a:lstStyle/>
                    <a:p>
                      <a:pPr algn="ctr"/>
                      <a:endParaRPr lang="es-GB" sz="2000" dirty="0">
                        <a:solidFill>
                          <a:srgbClr val="002060"/>
                        </a:solidFill>
                      </a:endParaRPr>
                    </a:p>
                  </a:txBody>
                  <a:tcPr anchor="ctr"/>
                </a:tc>
                <a:tc>
                  <a:txBody>
                    <a:bodyPr/>
                    <a:lstStyle/>
                    <a:p>
                      <a:pPr algn="ctr"/>
                      <a:endParaRPr lang="es-GB" sz="2000" dirty="0">
                        <a:solidFill>
                          <a:srgbClr val="002060"/>
                        </a:solidFill>
                      </a:endParaRPr>
                    </a:p>
                  </a:txBody>
                  <a:tcPr anchor="ctr"/>
                </a:tc>
                <a:extLst>
                  <a:ext uri="{0D108BD9-81ED-4DB2-BD59-A6C34878D82A}">
                    <a16:rowId xmlns:a16="http://schemas.microsoft.com/office/drawing/2014/main" val="4248873225"/>
                  </a:ext>
                </a:extLst>
              </a:tr>
              <a:tr h="701040">
                <a:tc>
                  <a:txBody>
                    <a:bodyPr/>
                    <a:lstStyle/>
                    <a:p>
                      <a:r>
                        <a:rPr lang="es-GB" b="1" dirty="0">
                          <a:solidFill>
                            <a:srgbClr val="203864"/>
                          </a:solidFill>
                        </a:rPr>
                        <a:t>5</a:t>
                      </a:r>
                    </a:p>
                  </a:txBody>
                  <a:tcPr anchor="ctr" anchorCtr="1"/>
                </a:tc>
                <a:tc>
                  <a:txBody>
                    <a:bodyPr/>
                    <a:lstStyle/>
                    <a:p>
                      <a:endParaRPr lang="es-GB" dirty="0">
                        <a:solidFill>
                          <a:srgbClr val="203864"/>
                        </a:solidFill>
                      </a:endParaRPr>
                    </a:p>
                  </a:txBody>
                  <a:tcPr anchor="ctr" anchorCtr="1"/>
                </a:tc>
                <a:tc>
                  <a:txBody>
                    <a:bodyPr/>
                    <a:lstStyle/>
                    <a:p>
                      <a:endParaRPr lang="es-GB" dirty="0">
                        <a:solidFill>
                          <a:srgbClr val="203864"/>
                        </a:solidFill>
                      </a:endParaRPr>
                    </a:p>
                  </a:txBody>
                  <a:tcPr anchor="ctr" anchorCtr="1"/>
                </a:tc>
                <a:tc>
                  <a:txBody>
                    <a:bodyPr/>
                    <a:lstStyle/>
                    <a:p>
                      <a:pPr algn="ctr"/>
                      <a:endParaRPr lang="es-GB" sz="2000" dirty="0">
                        <a:solidFill>
                          <a:srgbClr val="002060"/>
                        </a:solidFill>
                      </a:endParaRPr>
                    </a:p>
                  </a:txBody>
                  <a:tcPr anchor="ctr"/>
                </a:tc>
                <a:tc>
                  <a:txBody>
                    <a:bodyPr/>
                    <a:lstStyle/>
                    <a:p>
                      <a:pPr algn="ctr"/>
                      <a:endParaRPr lang="es-GB" sz="2000" dirty="0">
                        <a:solidFill>
                          <a:srgbClr val="002060"/>
                        </a:solidFill>
                      </a:endParaRPr>
                    </a:p>
                  </a:txBody>
                  <a:tcPr anchor="ctr"/>
                </a:tc>
                <a:extLst>
                  <a:ext uri="{0D108BD9-81ED-4DB2-BD59-A6C34878D82A}">
                    <a16:rowId xmlns:a16="http://schemas.microsoft.com/office/drawing/2014/main" val="1507122629"/>
                  </a:ext>
                </a:extLst>
              </a:tr>
              <a:tr h="701040">
                <a:tc>
                  <a:txBody>
                    <a:bodyPr/>
                    <a:lstStyle/>
                    <a:p>
                      <a:r>
                        <a:rPr lang="es-GB" b="1" dirty="0">
                          <a:solidFill>
                            <a:srgbClr val="203864"/>
                          </a:solidFill>
                        </a:rPr>
                        <a:t>6</a:t>
                      </a:r>
                    </a:p>
                  </a:txBody>
                  <a:tcPr anchor="ctr" anchorCtr="1"/>
                </a:tc>
                <a:tc>
                  <a:txBody>
                    <a:bodyPr/>
                    <a:lstStyle/>
                    <a:p>
                      <a:endParaRPr lang="es-GB" dirty="0">
                        <a:solidFill>
                          <a:srgbClr val="203864"/>
                        </a:solidFill>
                      </a:endParaRPr>
                    </a:p>
                  </a:txBody>
                  <a:tcPr anchor="ctr" anchorCtr="1"/>
                </a:tc>
                <a:tc>
                  <a:txBody>
                    <a:bodyPr/>
                    <a:lstStyle/>
                    <a:p>
                      <a:endParaRPr lang="es-GB" dirty="0">
                        <a:solidFill>
                          <a:srgbClr val="203864"/>
                        </a:solidFill>
                      </a:endParaRPr>
                    </a:p>
                  </a:txBody>
                  <a:tcPr anchor="ctr" anchorCtr="1"/>
                </a:tc>
                <a:tc>
                  <a:txBody>
                    <a:bodyPr/>
                    <a:lstStyle/>
                    <a:p>
                      <a:pPr algn="ctr"/>
                      <a:endParaRPr lang="es-GB" sz="2000" dirty="0">
                        <a:solidFill>
                          <a:srgbClr val="002060"/>
                        </a:solidFill>
                      </a:endParaRPr>
                    </a:p>
                  </a:txBody>
                  <a:tcPr anchor="ctr"/>
                </a:tc>
                <a:tc>
                  <a:txBody>
                    <a:bodyPr/>
                    <a:lstStyle/>
                    <a:p>
                      <a:pPr algn="ctr"/>
                      <a:endParaRPr lang="es-GB" sz="2000" dirty="0">
                        <a:solidFill>
                          <a:srgbClr val="002060"/>
                        </a:solidFill>
                      </a:endParaRPr>
                    </a:p>
                  </a:txBody>
                  <a:tcPr anchor="ctr"/>
                </a:tc>
                <a:extLst>
                  <a:ext uri="{0D108BD9-81ED-4DB2-BD59-A6C34878D82A}">
                    <a16:rowId xmlns:a16="http://schemas.microsoft.com/office/drawing/2014/main" val="3871708916"/>
                  </a:ext>
                </a:extLst>
              </a:tr>
            </a:tbl>
          </a:graphicData>
        </a:graphic>
      </p:graphicFrame>
      <p:sp>
        <p:nvSpPr>
          <p:cNvPr id="44" name="Título 4">
            <a:extLst>
              <a:ext uri="{FF2B5EF4-FFF2-40B4-BE49-F238E27FC236}">
                <a16:creationId xmlns:a16="http://schemas.microsoft.com/office/drawing/2014/main" id="{A6EB5A73-9CA7-4852-AE05-1542401D41C7}"/>
              </a:ext>
            </a:extLst>
          </p:cNvPr>
          <p:cNvSpPr txBox="1">
            <a:spLocks/>
          </p:cNvSpPr>
          <p:nvPr/>
        </p:nvSpPr>
        <p:spPr>
          <a:xfrm>
            <a:off x="6096000" y="452190"/>
            <a:ext cx="2514601" cy="9001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GB" sz="2400">
                <a:solidFill>
                  <a:schemeClr val="tx1"/>
                </a:solidFill>
              </a:rPr>
              <a:t>Persona B</a:t>
            </a:r>
            <a:endParaRPr lang="es-GB" sz="2400" dirty="0">
              <a:solidFill>
                <a:schemeClr val="tx1"/>
              </a:solidFill>
            </a:endParaRPr>
          </a:p>
        </p:txBody>
      </p:sp>
      <p:sp>
        <p:nvSpPr>
          <p:cNvPr id="45" name="Título 4">
            <a:extLst>
              <a:ext uri="{FF2B5EF4-FFF2-40B4-BE49-F238E27FC236}">
                <a16:creationId xmlns:a16="http://schemas.microsoft.com/office/drawing/2014/main" id="{73BE6448-13CA-477B-9564-956A588B3045}"/>
              </a:ext>
            </a:extLst>
          </p:cNvPr>
          <p:cNvSpPr txBox="1">
            <a:spLocks/>
          </p:cNvSpPr>
          <p:nvPr/>
        </p:nvSpPr>
        <p:spPr>
          <a:xfrm>
            <a:off x="4123530" y="454359"/>
            <a:ext cx="2514601" cy="9001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GB" sz="2400" dirty="0">
                <a:solidFill>
                  <a:schemeClr val="tx1"/>
                </a:solidFill>
              </a:rPr>
              <a:t>Persona A</a:t>
            </a:r>
            <a:endParaRPr lang="es-GB" sz="2400" dirty="0">
              <a:solidFill>
                <a:schemeClr val="tx1"/>
              </a:solidFill>
            </a:endParaRPr>
          </a:p>
        </p:txBody>
      </p:sp>
    </p:spTree>
    <p:extLst>
      <p:ext uri="{BB962C8B-B14F-4D97-AF65-F5344CB8AC3E}">
        <p14:creationId xmlns:p14="http://schemas.microsoft.com/office/powerpoint/2010/main" val="291331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1"/>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2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7"/>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2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8"/>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2007476" cy="647577"/>
          </a:xfrm>
        </p:spPr>
        <p:txBody>
          <a:bodyPr>
            <a:normAutofit/>
          </a:bodyPr>
          <a:lstStyle/>
          <a:p>
            <a:r>
              <a:rPr lang="en-GB" sz="2800" dirty="0" err="1"/>
              <a:t>Fonética</a:t>
            </a:r>
            <a:endParaRPr lang="en-GB" sz="2800" dirty="0"/>
          </a:p>
        </p:txBody>
      </p:sp>
      <p:sp>
        <p:nvSpPr>
          <p:cNvPr id="4" name="Google Shape;152;p2">
            <a:extLst>
              <a:ext uri="{FF2B5EF4-FFF2-40B4-BE49-F238E27FC236}">
                <a16:creationId xmlns:a16="http://schemas.microsoft.com/office/drawing/2014/main" id="{AE810F85-C11F-4A2B-AEE8-1B401A492B77}"/>
              </a:ext>
            </a:extLst>
          </p:cNvPr>
          <p:cNvSpPr/>
          <p:nvPr/>
        </p:nvSpPr>
        <p:spPr>
          <a:xfrm>
            <a:off x="8669867" y="145824"/>
            <a:ext cx="3254655" cy="396044"/>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CuadroTexto 15">
            <a:extLst>
              <a:ext uri="{FF2B5EF4-FFF2-40B4-BE49-F238E27FC236}">
                <a16:creationId xmlns:a16="http://schemas.microsoft.com/office/drawing/2014/main" id="{4DEDB663-D348-4D1D-9073-4759D78D6CB0}"/>
              </a:ext>
            </a:extLst>
          </p:cNvPr>
          <p:cNvSpPr txBox="1"/>
          <p:nvPr/>
        </p:nvSpPr>
        <p:spPr>
          <a:xfrm>
            <a:off x="82285" y="1859340"/>
            <a:ext cx="11721787" cy="830997"/>
          </a:xfrm>
          <a:prstGeom prst="rect">
            <a:avLst/>
          </a:prstGeom>
          <a:noFill/>
        </p:spPr>
        <p:txBody>
          <a:bodyPr wrap="square" rtlCol="0">
            <a:spAutoFit/>
          </a:bodyPr>
          <a:lstStyle/>
          <a:p>
            <a:pPr lvl="0">
              <a:defRPr/>
            </a:pPr>
            <a:r>
              <a:rPr kumimoji="0" lang="es-GB" sz="2400" b="1" i="0" u="none" strike="noStrike" kern="1200" cap="none" spc="0" normalizeH="0" baseline="0" noProof="0" dirty="0">
                <a:ln>
                  <a:noFill/>
                </a:ln>
                <a:effectLst/>
                <a:uLnTx/>
                <a:uFillTx/>
                <a:latin typeface="Century Gothic" panose="020F0302020204030204"/>
                <a:ea typeface="+mn-ea"/>
                <a:cs typeface="+mn-cs"/>
              </a:rPr>
              <a:t>Persona A: </a:t>
            </a:r>
            <a:r>
              <a:rPr lang="es-ES" sz="2400" dirty="0" err="1"/>
              <a:t>Read</a:t>
            </a:r>
            <a:r>
              <a:rPr lang="es-ES" sz="2400" dirty="0"/>
              <a:t> </a:t>
            </a:r>
            <a:r>
              <a:rPr lang="es-ES" sz="2400" dirty="0" err="1"/>
              <a:t>the</a:t>
            </a:r>
            <a:r>
              <a:rPr lang="es-ES" sz="2400" dirty="0"/>
              <a:t> </a:t>
            </a:r>
            <a:r>
              <a:rPr lang="es-ES" sz="2400" dirty="0" err="1"/>
              <a:t>sentence</a:t>
            </a:r>
            <a:r>
              <a:rPr lang="es-ES" sz="2400" dirty="0"/>
              <a:t> </a:t>
            </a:r>
            <a:r>
              <a:rPr lang="es-ES" sz="2400" dirty="0" err="1"/>
              <a:t>aloud</a:t>
            </a:r>
            <a:r>
              <a:rPr lang="es-ES" sz="2400" dirty="0"/>
              <a:t>, </a:t>
            </a:r>
            <a:r>
              <a:rPr lang="es-ES" sz="2400" dirty="0" err="1"/>
              <a:t>focusing</a:t>
            </a:r>
            <a:r>
              <a:rPr lang="es-ES" sz="2400" dirty="0"/>
              <a:t> </a:t>
            </a:r>
            <a:r>
              <a:rPr lang="es-ES" sz="2400" dirty="0" err="1"/>
              <a:t>on</a:t>
            </a:r>
            <a:r>
              <a:rPr lang="es-ES" sz="2400" dirty="0"/>
              <a:t> </a:t>
            </a:r>
            <a:r>
              <a:rPr lang="es-ES" sz="2400" dirty="0" err="1"/>
              <a:t>pronouncing</a:t>
            </a:r>
            <a:r>
              <a:rPr lang="es-ES" sz="2400" dirty="0"/>
              <a:t> </a:t>
            </a:r>
            <a:r>
              <a:rPr lang="es-ES" sz="2400" dirty="0" err="1"/>
              <a:t>the</a:t>
            </a:r>
            <a:r>
              <a:rPr lang="es-ES" sz="2400" dirty="0"/>
              <a:t> </a:t>
            </a:r>
            <a:r>
              <a:rPr lang="es-ES" sz="2400" dirty="0" err="1"/>
              <a:t>words</a:t>
            </a:r>
            <a:r>
              <a:rPr lang="es-ES" sz="2400" dirty="0"/>
              <a:t> </a:t>
            </a:r>
            <a:r>
              <a:rPr lang="es-ES" sz="2400" dirty="0" err="1"/>
              <a:t>with</a:t>
            </a:r>
            <a:r>
              <a:rPr lang="es-ES" sz="2400" dirty="0"/>
              <a:t> </a:t>
            </a:r>
            <a:r>
              <a:rPr lang="es-ES" sz="2400" dirty="0" err="1"/>
              <a:t>the</a:t>
            </a:r>
            <a:r>
              <a:rPr lang="es-ES" sz="2400" dirty="0"/>
              <a:t> stress in </a:t>
            </a:r>
            <a:r>
              <a:rPr lang="es-ES" sz="2400" dirty="0" err="1"/>
              <a:t>the</a:t>
            </a:r>
            <a:r>
              <a:rPr lang="es-ES" sz="2400" dirty="0"/>
              <a:t> </a:t>
            </a:r>
            <a:r>
              <a:rPr lang="es-ES" sz="2400" dirty="0" err="1"/>
              <a:t>right</a:t>
            </a:r>
            <a:r>
              <a:rPr lang="es-ES" sz="2400" dirty="0"/>
              <a:t> place.</a:t>
            </a:r>
            <a:endParaRPr kumimoji="0" lang="es-GB" sz="2400" b="0" i="0" u="none" strike="noStrike" kern="1200" cap="none" spc="0" normalizeH="0" baseline="0" noProof="0" dirty="0">
              <a:ln>
                <a:noFill/>
              </a:ln>
              <a:effectLst/>
              <a:uLnTx/>
              <a:uFillTx/>
              <a:latin typeface="Century Gothic" panose="020F0302020204030204"/>
            </a:endParaRPr>
          </a:p>
        </p:txBody>
      </p:sp>
      <p:sp>
        <p:nvSpPr>
          <p:cNvPr id="6" name="CuadroTexto 16">
            <a:extLst>
              <a:ext uri="{FF2B5EF4-FFF2-40B4-BE49-F238E27FC236}">
                <a16:creationId xmlns:a16="http://schemas.microsoft.com/office/drawing/2014/main" id="{663F5333-F664-423E-BC21-9266C70390EF}"/>
              </a:ext>
            </a:extLst>
          </p:cNvPr>
          <p:cNvSpPr txBox="1"/>
          <p:nvPr/>
        </p:nvSpPr>
        <p:spPr>
          <a:xfrm>
            <a:off x="82285" y="2925636"/>
            <a:ext cx="11430842" cy="830997"/>
          </a:xfrm>
          <a:prstGeom prst="rect">
            <a:avLst/>
          </a:prstGeom>
          <a:noFill/>
        </p:spPr>
        <p:txBody>
          <a:bodyPr wrap="square" rtlCol="0">
            <a:spAutoFit/>
          </a:bodyPr>
          <a:lstStyle/>
          <a:p>
            <a:pPr lvl="0">
              <a:defRPr/>
            </a:pPr>
            <a:r>
              <a:rPr kumimoji="0" lang="es-GB" sz="2400" b="1" i="0" u="none" strike="noStrike" kern="1200" cap="none" spc="0" normalizeH="0" baseline="0" noProof="0" dirty="0">
                <a:ln>
                  <a:noFill/>
                </a:ln>
                <a:effectLst/>
                <a:uLnTx/>
                <a:uFillTx/>
                <a:latin typeface="Century Gothic" panose="020F0302020204030204"/>
                <a:ea typeface="+mn-ea"/>
                <a:cs typeface="+mn-cs"/>
              </a:rPr>
              <a:t>Persona B: </a:t>
            </a:r>
            <a:r>
              <a:rPr lang="es-ES" sz="2400" noProof="0" dirty="0"/>
              <a:t>L</a:t>
            </a:r>
            <a:r>
              <a:rPr lang="es-ES" sz="2400" dirty="0" err="1"/>
              <a:t>isten</a:t>
            </a:r>
            <a:r>
              <a:rPr lang="es-ES" sz="2400" dirty="0"/>
              <a:t> and </a:t>
            </a:r>
            <a:r>
              <a:rPr lang="es-ES" sz="2400" dirty="0" err="1"/>
              <a:t>keep</a:t>
            </a:r>
            <a:r>
              <a:rPr lang="es-ES" sz="2400" dirty="0"/>
              <a:t> a </a:t>
            </a:r>
            <a:r>
              <a:rPr lang="es-ES" sz="2400" dirty="0" err="1"/>
              <a:t>tally</a:t>
            </a:r>
            <a:r>
              <a:rPr lang="es-ES" sz="2400" dirty="0"/>
              <a:t> of </a:t>
            </a:r>
            <a:r>
              <a:rPr lang="es-ES" sz="2400" dirty="0" err="1"/>
              <a:t>how</a:t>
            </a:r>
            <a:r>
              <a:rPr lang="es-ES" sz="2400" dirty="0"/>
              <a:t> </a:t>
            </a:r>
            <a:r>
              <a:rPr lang="es-ES" sz="2400" dirty="0" err="1"/>
              <a:t>many</a:t>
            </a:r>
            <a:r>
              <a:rPr lang="es-ES" sz="2400" dirty="0"/>
              <a:t> </a:t>
            </a:r>
            <a:r>
              <a:rPr lang="es-ES" sz="2400" dirty="0" err="1"/>
              <a:t>words</a:t>
            </a:r>
            <a:r>
              <a:rPr lang="es-ES" sz="2400" dirty="0"/>
              <a:t> </a:t>
            </a:r>
            <a:r>
              <a:rPr lang="es-ES" sz="2400" dirty="0" err="1"/>
              <a:t>you</a:t>
            </a:r>
            <a:r>
              <a:rPr lang="es-ES" sz="2400" dirty="0"/>
              <a:t> </a:t>
            </a:r>
            <a:r>
              <a:rPr lang="es-ES" sz="2400" dirty="0" err="1"/>
              <a:t>hear</a:t>
            </a:r>
            <a:r>
              <a:rPr lang="es-ES" sz="2400" dirty="0"/>
              <a:t> </a:t>
            </a:r>
            <a:r>
              <a:rPr lang="es-ES" sz="2400" dirty="0" err="1"/>
              <a:t>with</a:t>
            </a:r>
            <a:r>
              <a:rPr lang="es-ES" sz="2400" dirty="0"/>
              <a:t> </a:t>
            </a:r>
            <a:r>
              <a:rPr lang="es-ES" sz="2400" dirty="0" err="1"/>
              <a:t>penultimate</a:t>
            </a:r>
            <a:r>
              <a:rPr lang="es-ES" sz="2400" dirty="0"/>
              <a:t> </a:t>
            </a:r>
            <a:r>
              <a:rPr lang="es-ES" sz="2400" dirty="0" err="1"/>
              <a:t>syllable</a:t>
            </a:r>
            <a:r>
              <a:rPr lang="es-ES" sz="2400" dirty="0"/>
              <a:t> stress.</a:t>
            </a:r>
            <a:endParaRPr kumimoji="0" lang="es-GB" sz="2400" b="0" i="0" u="none" strike="noStrike" kern="1200" cap="none" spc="0" normalizeH="0" baseline="0" noProof="0" dirty="0">
              <a:ln>
                <a:noFill/>
              </a:ln>
              <a:effectLst/>
              <a:uLnTx/>
              <a:uFillTx/>
              <a:latin typeface="Century Gothic" panose="020F0302020204030204"/>
            </a:endParaRPr>
          </a:p>
        </p:txBody>
      </p:sp>
      <p:sp>
        <p:nvSpPr>
          <p:cNvPr id="7" name="CuadroTexto 17">
            <a:extLst>
              <a:ext uri="{FF2B5EF4-FFF2-40B4-BE49-F238E27FC236}">
                <a16:creationId xmlns:a16="http://schemas.microsoft.com/office/drawing/2014/main" id="{325227A4-0746-4142-844A-589040C66A37}"/>
              </a:ext>
            </a:extLst>
          </p:cNvPr>
          <p:cNvSpPr txBox="1"/>
          <p:nvPr/>
        </p:nvSpPr>
        <p:spPr>
          <a:xfrm>
            <a:off x="82286" y="1162376"/>
            <a:ext cx="75377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effectLst/>
                <a:uLnTx/>
                <a:uFillTx/>
                <a:latin typeface="Century Gothic" panose="020F0302020204030204"/>
                <a:ea typeface="+mn-ea"/>
                <a:cs typeface="+mn-cs"/>
              </a:rPr>
              <a:t>Practicamos el acento de las palabras.</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p:txBody>
      </p:sp>
      <p:sp>
        <p:nvSpPr>
          <p:cNvPr id="8" name="Llamada ovalada 2">
            <a:extLst>
              <a:ext uri="{FF2B5EF4-FFF2-40B4-BE49-F238E27FC236}">
                <a16:creationId xmlns:a16="http://schemas.microsoft.com/office/drawing/2014/main" id="{3E610B70-31BC-4A4A-AE0C-47298693385F}"/>
              </a:ext>
            </a:extLst>
          </p:cNvPr>
          <p:cNvSpPr/>
          <p:nvPr/>
        </p:nvSpPr>
        <p:spPr>
          <a:xfrm>
            <a:off x="657616" y="4448679"/>
            <a:ext cx="5189003" cy="1246909"/>
          </a:xfrm>
          <a:prstGeom prst="wedgeEllipseCallout">
            <a:avLst>
              <a:gd name="adj1" fmla="val -60430"/>
              <a:gd name="adj2" fmla="val 82500"/>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tx1"/>
                </a:solidFill>
              </a:rPr>
              <a:t>Deci</a:t>
            </a:r>
            <a:r>
              <a:rPr lang="es-GB" sz="2200" u="sng" dirty="0">
                <a:solidFill>
                  <a:schemeClr val="tx1"/>
                </a:solidFill>
              </a:rPr>
              <a:t>di</a:t>
            </a:r>
            <a:r>
              <a:rPr lang="es-GB" sz="2200" dirty="0">
                <a:solidFill>
                  <a:schemeClr val="tx1"/>
                </a:solidFill>
              </a:rPr>
              <a:t>mos </a:t>
            </a:r>
            <a:r>
              <a:rPr lang="en-GB" sz="2200" dirty="0">
                <a:solidFill>
                  <a:schemeClr val="tx1"/>
                </a:solidFill>
              </a:rPr>
              <a:t>quién va a la </a:t>
            </a:r>
            <a:r>
              <a:rPr lang="es-GB" sz="2200" dirty="0">
                <a:solidFill>
                  <a:schemeClr val="tx1"/>
                </a:solidFill>
              </a:rPr>
              <a:t>entre</a:t>
            </a:r>
            <a:r>
              <a:rPr lang="es-GB" sz="2200" u="sng" dirty="0">
                <a:solidFill>
                  <a:schemeClr val="tx1"/>
                </a:solidFill>
              </a:rPr>
              <a:t>vis</a:t>
            </a:r>
            <a:r>
              <a:rPr lang="es-GB" sz="2200" dirty="0">
                <a:solidFill>
                  <a:schemeClr val="tx1"/>
                </a:solidFill>
              </a:rPr>
              <a:t>ta ma</a:t>
            </a:r>
            <a:r>
              <a:rPr lang="es-GB" sz="2200" u="sng" dirty="0">
                <a:solidFill>
                  <a:schemeClr val="tx1"/>
                </a:solidFill>
              </a:rPr>
              <a:t>ña</a:t>
            </a:r>
            <a:r>
              <a:rPr lang="es-GB" sz="2200" dirty="0">
                <a:solidFill>
                  <a:schemeClr val="tx1"/>
                </a:solidFill>
              </a:rPr>
              <a:t>na</a:t>
            </a:r>
            <a:r>
              <a:rPr lang="en-GB" sz="2200" dirty="0">
                <a:solidFill>
                  <a:schemeClr val="tx1"/>
                </a:solidFill>
              </a:rPr>
              <a:t>.</a:t>
            </a:r>
            <a:endParaRPr lang="es-GB" sz="2200" dirty="0">
              <a:solidFill>
                <a:schemeClr val="tx1"/>
              </a:solidFill>
            </a:endParaRPr>
          </a:p>
        </p:txBody>
      </p:sp>
      <p:sp>
        <p:nvSpPr>
          <p:cNvPr id="9" name="CuadroTexto 19">
            <a:extLst>
              <a:ext uri="{FF2B5EF4-FFF2-40B4-BE49-F238E27FC236}">
                <a16:creationId xmlns:a16="http://schemas.microsoft.com/office/drawing/2014/main" id="{ADD2F78D-6583-4B8D-A65F-24413303A2FF}"/>
              </a:ext>
            </a:extLst>
          </p:cNvPr>
          <p:cNvSpPr txBox="1"/>
          <p:nvPr/>
        </p:nvSpPr>
        <p:spPr>
          <a:xfrm>
            <a:off x="2002416" y="3925032"/>
            <a:ext cx="249940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Persona A</a:t>
            </a:r>
            <a:r>
              <a:rPr kumimoji="0" lang="en-GB" sz="2000" b="1" i="0" u="none" strike="noStrike" kern="1200" cap="none" spc="0" normalizeH="0" baseline="0" noProof="0" dirty="0">
                <a:ln>
                  <a:noFill/>
                </a:ln>
                <a:effectLst/>
                <a:uLnTx/>
                <a:uFillTx/>
                <a:latin typeface="Century Gothic" panose="020F0302020204030204"/>
                <a:ea typeface="+mn-ea"/>
                <a:cs typeface="+mn-cs"/>
              </a:rPr>
              <a:t> (habla)</a:t>
            </a:r>
            <a:r>
              <a:rPr kumimoji="0" lang="es-GB" sz="2000" b="1" i="0" u="none" strike="noStrike" kern="1200" cap="none" spc="0" normalizeH="0" baseline="0" noProof="0" dirty="0">
                <a:ln>
                  <a:noFill/>
                </a:ln>
                <a:effectLst/>
                <a:uLnTx/>
                <a:uFillTx/>
                <a:latin typeface="Century Gothic" panose="020F0302020204030204"/>
                <a:ea typeface="+mn-ea"/>
                <a:cs typeface="+mn-cs"/>
              </a:rPr>
              <a:t>:</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p:txBody>
      </p:sp>
      <p:sp>
        <p:nvSpPr>
          <p:cNvPr id="10" name="CuadroTexto 25">
            <a:extLst>
              <a:ext uri="{FF2B5EF4-FFF2-40B4-BE49-F238E27FC236}">
                <a16:creationId xmlns:a16="http://schemas.microsoft.com/office/drawing/2014/main" id="{B442609C-5A5C-4373-8973-6D476966CEB6}"/>
              </a:ext>
            </a:extLst>
          </p:cNvPr>
          <p:cNvSpPr txBox="1"/>
          <p:nvPr/>
        </p:nvSpPr>
        <p:spPr>
          <a:xfrm>
            <a:off x="7053731" y="3891559"/>
            <a:ext cx="40238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Persona B</a:t>
            </a:r>
            <a:r>
              <a:rPr kumimoji="0" lang="en-GB" sz="2000" b="1" i="0" u="none" strike="noStrike" kern="1200" cap="none" spc="0" normalizeH="0" baseline="0" noProof="0" dirty="0">
                <a:ln>
                  <a:noFill/>
                </a:ln>
                <a:effectLst/>
                <a:uLnTx/>
                <a:uFillTx/>
                <a:latin typeface="Century Gothic" panose="020F0302020204030204"/>
                <a:ea typeface="+mn-ea"/>
                <a:cs typeface="+mn-cs"/>
              </a:rPr>
              <a:t> (escucha y escribe)</a:t>
            </a:r>
            <a:r>
              <a:rPr kumimoji="0" lang="es-GB" sz="2000" b="1" i="0" u="none" strike="noStrike" kern="1200" cap="none" spc="0" normalizeH="0" baseline="0" noProof="0" dirty="0">
                <a:ln>
                  <a:noFill/>
                </a:ln>
                <a:effectLst/>
                <a:uLnTx/>
                <a:uFillTx/>
                <a:latin typeface="Century Gothic" panose="020F0302020204030204"/>
                <a:ea typeface="+mn-ea"/>
                <a:cs typeface="+mn-cs"/>
              </a:rPr>
              <a:t>:</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p:txBody>
      </p:sp>
      <p:graphicFrame>
        <p:nvGraphicFramePr>
          <p:cNvPr id="11" name="Tabla 26">
            <a:extLst>
              <a:ext uri="{FF2B5EF4-FFF2-40B4-BE49-F238E27FC236}">
                <a16:creationId xmlns:a16="http://schemas.microsoft.com/office/drawing/2014/main" id="{47643722-E1B5-42EB-8C32-6F3221DA3292}"/>
              </a:ext>
            </a:extLst>
          </p:cNvPr>
          <p:cNvGraphicFramePr>
            <a:graphicFrameLocks noGrp="1"/>
          </p:cNvGraphicFramePr>
          <p:nvPr>
            <p:extLst>
              <p:ext uri="{D42A27DB-BD31-4B8C-83A1-F6EECF244321}">
                <p14:modId xmlns:p14="http://schemas.microsoft.com/office/powerpoint/2010/main" val="2978046063"/>
              </p:ext>
            </p:extLst>
          </p:nvPr>
        </p:nvGraphicFramePr>
        <p:xfrm>
          <a:off x="6096000" y="4345679"/>
          <a:ext cx="5666508" cy="1789650"/>
        </p:xfrm>
        <a:graphic>
          <a:graphicData uri="http://schemas.openxmlformats.org/drawingml/2006/table">
            <a:tbl>
              <a:tblPr firstRow="1" bandRow="1">
                <a:tableStyleId>{5DA37D80-6434-44D0-A028-1B22A696006F}</a:tableStyleId>
              </a:tblPr>
              <a:tblGrid>
                <a:gridCol w="1327355">
                  <a:extLst>
                    <a:ext uri="{9D8B030D-6E8A-4147-A177-3AD203B41FA5}">
                      <a16:colId xmlns:a16="http://schemas.microsoft.com/office/drawing/2014/main" val="1151975631"/>
                    </a:ext>
                  </a:extLst>
                </a:gridCol>
                <a:gridCol w="4339153">
                  <a:extLst>
                    <a:ext uri="{9D8B030D-6E8A-4147-A177-3AD203B41FA5}">
                      <a16:colId xmlns:a16="http://schemas.microsoft.com/office/drawing/2014/main" val="3411200972"/>
                    </a:ext>
                  </a:extLst>
                </a:gridCol>
              </a:tblGrid>
              <a:tr h="894825">
                <a:tc>
                  <a:txBody>
                    <a:bodyPr/>
                    <a:lstStyle/>
                    <a:p>
                      <a:pPr algn="ctr"/>
                      <a:endParaRPr lang="es-GB" sz="2000" b="0" dirty="0">
                        <a:solidFill>
                          <a:schemeClr val="tx1"/>
                        </a:solidFill>
                      </a:endParaRPr>
                    </a:p>
                  </a:txBody>
                  <a:tcPr anchor="ctr">
                    <a:lnL w="12700" cap="flat" cmpd="sng" algn="ctr">
                      <a:solidFill>
                        <a:srgbClr val="E66700"/>
                      </a:solidFill>
                      <a:prstDash val="solid"/>
                      <a:round/>
                      <a:headEnd type="none" w="med" len="med"/>
                      <a:tailEnd type="none" w="med" len="med"/>
                    </a:lnL>
                  </a:tcPr>
                </a:tc>
                <a:tc>
                  <a:txBody>
                    <a:bodyPr/>
                    <a:lstStyle/>
                    <a:p>
                      <a:pPr algn="ctr"/>
                      <a:r>
                        <a:rPr lang="en-GB" sz="2000" b="0" dirty="0">
                          <a:solidFill>
                            <a:schemeClr val="tx1"/>
                          </a:solidFill>
                        </a:rPr>
                        <a:t>Tally</a:t>
                      </a:r>
                      <a:r>
                        <a:rPr lang="en-GB" sz="2000" b="0" baseline="0" dirty="0">
                          <a:solidFill>
                            <a:schemeClr val="tx1"/>
                          </a:solidFill>
                        </a:rPr>
                        <a:t> the number of words with stress on the penultimate syllable</a:t>
                      </a:r>
                      <a:endParaRPr lang="es-GB" sz="2000" b="0" dirty="0">
                        <a:solidFill>
                          <a:schemeClr val="tx1"/>
                        </a:solidFill>
                      </a:endParaRPr>
                    </a:p>
                  </a:txBody>
                  <a:tcPr anchor="ctr"/>
                </a:tc>
                <a:extLst>
                  <a:ext uri="{0D108BD9-81ED-4DB2-BD59-A6C34878D82A}">
                    <a16:rowId xmlns:a16="http://schemas.microsoft.com/office/drawing/2014/main" val="1592483125"/>
                  </a:ext>
                </a:extLst>
              </a:tr>
              <a:tr h="894825">
                <a:tc>
                  <a:txBody>
                    <a:bodyPr/>
                    <a:lstStyle/>
                    <a:p>
                      <a:r>
                        <a:rPr lang="es-GB" b="1" dirty="0">
                          <a:solidFill>
                            <a:schemeClr val="tx1"/>
                          </a:solidFill>
                        </a:rPr>
                        <a:t>1</a:t>
                      </a:r>
                    </a:p>
                  </a:txBody>
                  <a:tcPr anchor="ctr" anchorCtr="1"/>
                </a:tc>
                <a:tc>
                  <a:txBody>
                    <a:bodyPr/>
                    <a:lstStyle/>
                    <a:p>
                      <a:r>
                        <a:rPr lang="es-GB" sz="2800" dirty="0">
                          <a:solidFill>
                            <a:schemeClr val="tx1"/>
                          </a:solidFill>
                        </a:rPr>
                        <a:t>I I I</a:t>
                      </a:r>
                    </a:p>
                  </a:txBody>
                  <a:tcPr anchor="ctr" anchorCtr="1"/>
                </a:tc>
                <a:extLst>
                  <a:ext uri="{0D108BD9-81ED-4DB2-BD59-A6C34878D82A}">
                    <a16:rowId xmlns:a16="http://schemas.microsoft.com/office/drawing/2014/main" val="103506231"/>
                  </a:ext>
                </a:extLst>
              </a:tr>
            </a:tbl>
          </a:graphicData>
        </a:graphic>
      </p:graphicFrame>
      <p:pic>
        <p:nvPicPr>
          <p:cNvPr id="12" name="Imagen 27">
            <a:extLst>
              <a:ext uri="{FF2B5EF4-FFF2-40B4-BE49-F238E27FC236}">
                <a16:creationId xmlns:a16="http://schemas.microsoft.com/office/drawing/2014/main" id="{4C30F78C-CC9C-4168-B264-96EE092F03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79876" y="5016295"/>
            <a:ext cx="1233251" cy="982254"/>
          </a:xfrm>
          <a:prstGeom prst="rect">
            <a:avLst/>
          </a:prstGeom>
        </p:spPr>
      </p:pic>
    </p:spTree>
    <p:extLst>
      <p:ext uri="{BB962C8B-B14F-4D97-AF65-F5344CB8AC3E}">
        <p14:creationId xmlns:p14="http://schemas.microsoft.com/office/powerpoint/2010/main" val="381349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2007476" cy="647577"/>
          </a:xfrm>
        </p:spPr>
        <p:txBody>
          <a:bodyPr>
            <a:normAutofit/>
          </a:bodyPr>
          <a:lstStyle/>
          <a:p>
            <a:r>
              <a:rPr lang="en-GB" sz="2800" dirty="0" err="1"/>
              <a:t>Fonética</a:t>
            </a:r>
            <a:endParaRPr lang="en-GB" sz="2800" dirty="0"/>
          </a:p>
        </p:txBody>
      </p:sp>
      <p:sp>
        <p:nvSpPr>
          <p:cNvPr id="13" name="Google Shape;152;p2">
            <a:extLst>
              <a:ext uri="{FF2B5EF4-FFF2-40B4-BE49-F238E27FC236}">
                <a16:creationId xmlns:a16="http://schemas.microsoft.com/office/drawing/2014/main" id="{11CE3664-FA82-4C1C-B5C4-0E0F16AA7DEE}"/>
              </a:ext>
            </a:extLst>
          </p:cNvPr>
          <p:cNvSpPr/>
          <p:nvPr/>
        </p:nvSpPr>
        <p:spPr>
          <a:xfrm>
            <a:off x="8669867" y="145824"/>
            <a:ext cx="3254655" cy="396044"/>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15" name="Tabla 7">
            <a:extLst>
              <a:ext uri="{FF2B5EF4-FFF2-40B4-BE49-F238E27FC236}">
                <a16:creationId xmlns:a16="http://schemas.microsoft.com/office/drawing/2014/main" id="{C4130DCF-CF7F-4B1F-AA91-143EF9AABF89}"/>
              </a:ext>
            </a:extLst>
          </p:cNvPr>
          <p:cNvGraphicFramePr>
            <a:graphicFrameLocks noGrp="1"/>
          </p:cNvGraphicFramePr>
          <p:nvPr>
            <p:extLst>
              <p:ext uri="{D42A27DB-BD31-4B8C-83A1-F6EECF244321}">
                <p14:modId xmlns:p14="http://schemas.microsoft.com/office/powerpoint/2010/main" val="3234712090"/>
              </p:ext>
            </p:extLst>
          </p:nvPr>
        </p:nvGraphicFramePr>
        <p:xfrm>
          <a:off x="0" y="1099031"/>
          <a:ext cx="5808721" cy="5120640"/>
        </p:xfrm>
        <a:graphic>
          <a:graphicData uri="http://schemas.openxmlformats.org/drawingml/2006/table">
            <a:tbl>
              <a:tblPr firstRow="1" bandRow="1">
                <a:tableStyleId>{5DA37D80-6434-44D0-A028-1B22A696006F}</a:tableStyleId>
              </a:tblPr>
              <a:tblGrid>
                <a:gridCol w="443460">
                  <a:extLst>
                    <a:ext uri="{9D8B030D-6E8A-4147-A177-3AD203B41FA5}">
                      <a16:colId xmlns:a16="http://schemas.microsoft.com/office/drawing/2014/main" val="4036513689"/>
                    </a:ext>
                  </a:extLst>
                </a:gridCol>
                <a:gridCol w="3427350">
                  <a:extLst>
                    <a:ext uri="{9D8B030D-6E8A-4147-A177-3AD203B41FA5}">
                      <a16:colId xmlns:a16="http://schemas.microsoft.com/office/drawing/2014/main" val="194095337"/>
                    </a:ext>
                  </a:extLst>
                </a:gridCol>
                <a:gridCol w="1937911">
                  <a:extLst>
                    <a:ext uri="{9D8B030D-6E8A-4147-A177-3AD203B41FA5}">
                      <a16:colId xmlns:a16="http://schemas.microsoft.com/office/drawing/2014/main" val="2915434608"/>
                    </a:ext>
                  </a:extLst>
                </a:gridCol>
              </a:tblGrid>
              <a:tr h="0">
                <a:tc>
                  <a:txBody>
                    <a:bodyPr/>
                    <a:lstStyle/>
                    <a:p>
                      <a:endParaRPr lang="es-GB" dirty="0">
                        <a:solidFill>
                          <a:schemeClr val="tx1"/>
                        </a:solidFill>
                      </a:endParaRPr>
                    </a:p>
                  </a:txBody>
                  <a:tcPr>
                    <a:lnL w="12700" cap="flat" cmpd="sng" algn="ctr">
                      <a:solidFill>
                        <a:srgbClr val="E66700"/>
                      </a:solidFill>
                      <a:prstDash val="solid"/>
                      <a:round/>
                      <a:headEnd type="none" w="med" len="med"/>
                      <a:tailEnd type="none" w="med" len="med"/>
                    </a:lnL>
                  </a:tcPr>
                </a:tc>
                <a:tc>
                  <a:txBody>
                    <a:bodyPr/>
                    <a:lstStyle/>
                    <a:p>
                      <a:pPr algn="ctr"/>
                      <a:endParaRPr lang="es-GB" b="0" dirty="0">
                        <a:solidFill>
                          <a:schemeClr val="tx1"/>
                        </a:solidFill>
                      </a:endParaRPr>
                    </a:p>
                    <a:p>
                      <a:pPr algn="ctr"/>
                      <a:r>
                        <a:rPr lang="es-GB" b="1" dirty="0">
                          <a:solidFill>
                            <a:schemeClr val="tx1"/>
                          </a:solidFill>
                        </a:rPr>
                        <a:t>Mis frases</a:t>
                      </a:r>
                      <a:endParaRPr lang="en-GB" b="1" dirty="0">
                        <a:solidFill>
                          <a:schemeClr val="tx1"/>
                        </a:solidFill>
                      </a:endParaRPr>
                    </a:p>
                    <a:p>
                      <a:pPr algn="ctr"/>
                      <a:r>
                        <a:rPr lang="en-GB" b="0" dirty="0">
                          <a:solidFill>
                            <a:schemeClr val="tx1"/>
                          </a:solidFill>
                        </a:rPr>
                        <a:t>(read</a:t>
                      </a:r>
                      <a:r>
                        <a:rPr lang="en-GB" b="0" baseline="0" dirty="0">
                          <a:solidFill>
                            <a:schemeClr val="tx1"/>
                          </a:solidFill>
                        </a:rPr>
                        <a:t> the sentence aloud)</a:t>
                      </a:r>
                      <a:endParaRPr lang="es-GB" b="0" dirty="0">
                        <a:solidFill>
                          <a:schemeClr val="tx1"/>
                        </a:solidFill>
                      </a:endParaRPr>
                    </a:p>
                  </a:txBody>
                  <a:tcPr anchor="ctr">
                    <a:noFill/>
                  </a:tcPr>
                </a:tc>
                <a:tc>
                  <a:txBody>
                    <a:bodyPr/>
                    <a:lstStyle/>
                    <a:p>
                      <a:pPr algn="ctr"/>
                      <a:r>
                        <a:rPr lang="es-GB" b="1" dirty="0">
                          <a:solidFill>
                            <a:schemeClr val="tx1"/>
                          </a:solidFill>
                        </a:rPr>
                        <a:t>Las frases de mi compañero/a</a:t>
                      </a:r>
                      <a:endParaRPr lang="en-GB" b="1" dirty="0">
                        <a:solidFill>
                          <a:schemeClr val="tx1"/>
                        </a:solidFill>
                      </a:endParaRPr>
                    </a:p>
                    <a:p>
                      <a:pPr algn="ctr"/>
                      <a:r>
                        <a:rPr lang="en-GB" b="0" dirty="0">
                          <a:solidFill>
                            <a:schemeClr val="tx1"/>
                          </a:solidFill>
                        </a:rPr>
                        <a:t>(listen</a:t>
                      </a:r>
                      <a:r>
                        <a:rPr lang="en-GB" b="0" baseline="0" dirty="0">
                          <a:solidFill>
                            <a:schemeClr val="tx1"/>
                          </a:solidFill>
                        </a:rPr>
                        <a:t> and tally)</a:t>
                      </a:r>
                      <a:endParaRPr lang="es-GB" b="0" dirty="0">
                        <a:solidFill>
                          <a:schemeClr val="tx1"/>
                        </a:solidFill>
                      </a:endParaRPr>
                    </a:p>
                  </a:txBody>
                  <a:tcPr anchor="ctr"/>
                </a:tc>
                <a:extLst>
                  <a:ext uri="{0D108BD9-81ED-4DB2-BD59-A6C34878D82A}">
                    <a16:rowId xmlns:a16="http://schemas.microsoft.com/office/drawing/2014/main" val="2059097406"/>
                  </a:ext>
                </a:extLst>
              </a:tr>
              <a:tr h="701040">
                <a:tc>
                  <a:txBody>
                    <a:bodyPr/>
                    <a:lstStyle/>
                    <a:p>
                      <a:r>
                        <a:rPr lang="es-GB" b="1" dirty="0">
                          <a:solidFill>
                            <a:schemeClr val="tx1"/>
                          </a:solidFill>
                        </a:rPr>
                        <a:t>1</a:t>
                      </a:r>
                    </a:p>
                  </a:txBody>
                  <a:tcPr anchor="ctr" anchorCtr="1">
                    <a:noFill/>
                  </a:tcPr>
                </a:tc>
                <a:tc>
                  <a:txBody>
                    <a:bodyPr/>
                    <a:lstStyle/>
                    <a:p>
                      <a:pPr algn="l">
                        <a:spcBef>
                          <a:spcPts val="0"/>
                        </a:spcBef>
                        <a:spcAft>
                          <a:spcPts val="0"/>
                        </a:spcAft>
                      </a:pPr>
                      <a:r>
                        <a:rPr lang="es-ES" dirty="0">
                          <a:solidFill>
                            <a:schemeClr val="tx1"/>
                          </a:solidFill>
                        </a:rPr>
                        <a:t>Vamos al extranjero en abril.</a:t>
                      </a:r>
                    </a:p>
                  </a:txBody>
                  <a:tcPr anchor="ctr" anchorCtr="1">
                    <a:solidFill>
                      <a:schemeClr val="accent4">
                        <a:lumMod val="20000"/>
                        <a:lumOff val="80000"/>
                      </a:schemeClr>
                    </a:solidFill>
                  </a:tcPr>
                </a:tc>
                <a:tc>
                  <a:txBody>
                    <a:bodyPr/>
                    <a:lstStyle/>
                    <a:p>
                      <a:endParaRPr lang="es-GB" dirty="0">
                        <a:solidFill>
                          <a:schemeClr val="tx1"/>
                        </a:solidFill>
                      </a:endParaRPr>
                    </a:p>
                  </a:txBody>
                  <a:tcPr anchor="ctr" anchorCtr="1">
                    <a:solidFill>
                      <a:schemeClr val="accent2">
                        <a:lumMod val="20000"/>
                        <a:lumOff val="80000"/>
                      </a:schemeClr>
                    </a:solidFill>
                  </a:tcPr>
                </a:tc>
                <a:extLst>
                  <a:ext uri="{0D108BD9-81ED-4DB2-BD59-A6C34878D82A}">
                    <a16:rowId xmlns:a16="http://schemas.microsoft.com/office/drawing/2014/main" val="2183986981"/>
                  </a:ext>
                </a:extLst>
              </a:tr>
              <a:tr h="701040">
                <a:tc>
                  <a:txBody>
                    <a:bodyPr/>
                    <a:lstStyle/>
                    <a:p>
                      <a:r>
                        <a:rPr lang="es-GB" b="1" dirty="0">
                          <a:solidFill>
                            <a:schemeClr val="tx1"/>
                          </a:solidFill>
                        </a:rPr>
                        <a:t>2</a:t>
                      </a:r>
                    </a:p>
                  </a:txBody>
                  <a:tcPr anchor="ctr" anchorCtr="1"/>
                </a:tc>
                <a:tc>
                  <a:txBody>
                    <a:bodyPr/>
                    <a:lstStyle/>
                    <a:p>
                      <a:pPr algn="l">
                        <a:spcBef>
                          <a:spcPts val="0"/>
                        </a:spcBef>
                        <a:spcAft>
                          <a:spcPts val="0"/>
                        </a:spcAft>
                      </a:pPr>
                      <a:endParaRPr lang="es-ES" dirty="0">
                        <a:solidFill>
                          <a:schemeClr val="tx1"/>
                        </a:solidFill>
                      </a:endParaRPr>
                    </a:p>
                  </a:txBody>
                  <a:tcPr anchor="ctr" anchorCtr="1">
                    <a:solidFill>
                      <a:schemeClr val="accent4">
                        <a:lumMod val="20000"/>
                        <a:lumOff val="80000"/>
                      </a:schemeClr>
                    </a:solidFill>
                  </a:tcPr>
                </a:tc>
                <a:tc>
                  <a:txBody>
                    <a:bodyPr/>
                    <a:lstStyle/>
                    <a:p>
                      <a:endParaRPr lang="es-GB" dirty="0">
                        <a:solidFill>
                          <a:schemeClr val="tx1"/>
                        </a:solidFill>
                      </a:endParaRPr>
                    </a:p>
                  </a:txBody>
                  <a:tcPr anchor="ctr" anchorCtr="1">
                    <a:solidFill>
                      <a:schemeClr val="accent2">
                        <a:lumMod val="20000"/>
                        <a:lumOff val="80000"/>
                      </a:schemeClr>
                    </a:solidFill>
                  </a:tcPr>
                </a:tc>
                <a:extLst>
                  <a:ext uri="{0D108BD9-81ED-4DB2-BD59-A6C34878D82A}">
                    <a16:rowId xmlns:a16="http://schemas.microsoft.com/office/drawing/2014/main" val="1118756728"/>
                  </a:ext>
                </a:extLst>
              </a:tr>
              <a:tr h="701040">
                <a:tc>
                  <a:txBody>
                    <a:bodyPr/>
                    <a:lstStyle/>
                    <a:p>
                      <a:r>
                        <a:rPr lang="es-GB" b="1" dirty="0">
                          <a:solidFill>
                            <a:schemeClr val="tx1"/>
                          </a:solidFill>
                        </a:rPr>
                        <a:t>3</a:t>
                      </a:r>
                    </a:p>
                  </a:txBody>
                  <a:tcPr anchor="ctr" anchorCtr="1">
                    <a:noFill/>
                  </a:tcPr>
                </a:tc>
                <a:tc>
                  <a:txBody>
                    <a:bodyPr/>
                    <a:lstStyle/>
                    <a:p>
                      <a:pPr algn="l">
                        <a:spcBef>
                          <a:spcPts val="0"/>
                        </a:spcBef>
                        <a:spcAft>
                          <a:spcPts val="0"/>
                        </a:spcAft>
                      </a:pPr>
                      <a:endParaRPr lang="es-ES" dirty="0">
                        <a:solidFill>
                          <a:schemeClr val="tx1"/>
                        </a:solidFill>
                      </a:endParaRPr>
                    </a:p>
                  </a:txBody>
                  <a:tcPr anchor="ctr" anchorCtr="1">
                    <a:solidFill>
                      <a:schemeClr val="accent4">
                        <a:lumMod val="20000"/>
                        <a:lumOff val="80000"/>
                      </a:schemeClr>
                    </a:solidFill>
                  </a:tcPr>
                </a:tc>
                <a:tc>
                  <a:txBody>
                    <a:bodyPr/>
                    <a:lstStyle/>
                    <a:p>
                      <a:endParaRPr lang="es-GB" dirty="0">
                        <a:solidFill>
                          <a:schemeClr val="tx1"/>
                        </a:solidFill>
                      </a:endParaRPr>
                    </a:p>
                  </a:txBody>
                  <a:tcPr anchor="ctr" anchorCtr="1">
                    <a:solidFill>
                      <a:schemeClr val="accent2">
                        <a:lumMod val="20000"/>
                        <a:lumOff val="80000"/>
                      </a:schemeClr>
                    </a:solidFill>
                  </a:tcPr>
                </a:tc>
                <a:extLst>
                  <a:ext uri="{0D108BD9-81ED-4DB2-BD59-A6C34878D82A}">
                    <a16:rowId xmlns:a16="http://schemas.microsoft.com/office/drawing/2014/main" val="4084794354"/>
                  </a:ext>
                </a:extLst>
              </a:tr>
              <a:tr h="701040">
                <a:tc>
                  <a:txBody>
                    <a:bodyPr/>
                    <a:lstStyle/>
                    <a:p>
                      <a:r>
                        <a:rPr lang="es-GB" b="1" dirty="0">
                          <a:solidFill>
                            <a:schemeClr val="tx1"/>
                          </a:solidFill>
                        </a:rPr>
                        <a:t>4</a:t>
                      </a:r>
                    </a:p>
                  </a:txBody>
                  <a:tcPr anchor="ctr" anchorCtr="1"/>
                </a:tc>
                <a:tc>
                  <a:txBody>
                    <a:bodyPr/>
                    <a:lstStyle/>
                    <a:p>
                      <a:pPr algn="l">
                        <a:spcBef>
                          <a:spcPts val="0"/>
                        </a:spcBef>
                        <a:spcAft>
                          <a:spcPts val="0"/>
                        </a:spcAft>
                      </a:pPr>
                      <a:endParaRPr lang="es-ES" dirty="0">
                        <a:solidFill>
                          <a:schemeClr val="tx1"/>
                        </a:solidFill>
                      </a:endParaRPr>
                    </a:p>
                  </a:txBody>
                  <a:tcPr anchor="ctr" anchorCtr="1">
                    <a:solidFill>
                      <a:schemeClr val="accent4">
                        <a:lumMod val="20000"/>
                        <a:lumOff val="80000"/>
                      </a:schemeClr>
                    </a:solidFill>
                  </a:tcPr>
                </a:tc>
                <a:tc>
                  <a:txBody>
                    <a:bodyPr/>
                    <a:lstStyle/>
                    <a:p>
                      <a:endParaRPr lang="es-GB" dirty="0">
                        <a:solidFill>
                          <a:schemeClr val="tx1"/>
                        </a:solidFill>
                      </a:endParaRPr>
                    </a:p>
                  </a:txBody>
                  <a:tcPr anchor="ctr" anchorCtr="1">
                    <a:solidFill>
                      <a:schemeClr val="accent2">
                        <a:lumMod val="20000"/>
                        <a:lumOff val="80000"/>
                      </a:schemeClr>
                    </a:solidFill>
                  </a:tcPr>
                </a:tc>
                <a:extLst>
                  <a:ext uri="{0D108BD9-81ED-4DB2-BD59-A6C34878D82A}">
                    <a16:rowId xmlns:a16="http://schemas.microsoft.com/office/drawing/2014/main" val="4248873225"/>
                  </a:ext>
                </a:extLst>
              </a:tr>
              <a:tr h="701040">
                <a:tc>
                  <a:txBody>
                    <a:bodyPr/>
                    <a:lstStyle/>
                    <a:p>
                      <a:r>
                        <a:rPr lang="es-GB" b="1" dirty="0">
                          <a:solidFill>
                            <a:schemeClr val="tx1"/>
                          </a:solidFill>
                        </a:rPr>
                        <a:t>5</a:t>
                      </a:r>
                    </a:p>
                  </a:txBody>
                  <a:tcPr anchor="ctr" anchorCtr="1">
                    <a:noFill/>
                  </a:tcPr>
                </a:tc>
                <a:tc>
                  <a:txBody>
                    <a:bodyPr/>
                    <a:lstStyle/>
                    <a:p>
                      <a:pPr algn="l">
                        <a:spcBef>
                          <a:spcPts val="0"/>
                        </a:spcBef>
                        <a:spcAft>
                          <a:spcPts val="0"/>
                        </a:spcAft>
                      </a:pPr>
                      <a:endParaRPr lang="es-ES" dirty="0">
                        <a:solidFill>
                          <a:schemeClr val="tx1"/>
                        </a:solidFill>
                      </a:endParaRPr>
                    </a:p>
                  </a:txBody>
                  <a:tcPr anchor="ctr" anchorCtr="1">
                    <a:solidFill>
                      <a:schemeClr val="accent4">
                        <a:lumMod val="20000"/>
                        <a:lumOff val="80000"/>
                      </a:schemeClr>
                    </a:solidFill>
                  </a:tcPr>
                </a:tc>
                <a:tc>
                  <a:txBody>
                    <a:bodyPr/>
                    <a:lstStyle/>
                    <a:p>
                      <a:endParaRPr lang="es-GB" dirty="0">
                        <a:solidFill>
                          <a:schemeClr val="tx1"/>
                        </a:solidFill>
                      </a:endParaRPr>
                    </a:p>
                  </a:txBody>
                  <a:tcPr anchor="ctr" anchorCtr="1">
                    <a:solidFill>
                      <a:schemeClr val="accent2">
                        <a:lumMod val="20000"/>
                        <a:lumOff val="80000"/>
                      </a:schemeClr>
                    </a:solidFill>
                  </a:tcPr>
                </a:tc>
                <a:extLst>
                  <a:ext uri="{0D108BD9-81ED-4DB2-BD59-A6C34878D82A}">
                    <a16:rowId xmlns:a16="http://schemas.microsoft.com/office/drawing/2014/main" val="1507122629"/>
                  </a:ext>
                </a:extLst>
              </a:tr>
              <a:tr h="701040">
                <a:tc>
                  <a:txBody>
                    <a:bodyPr/>
                    <a:lstStyle/>
                    <a:p>
                      <a:r>
                        <a:rPr lang="es-GB" b="1" dirty="0">
                          <a:solidFill>
                            <a:schemeClr val="tx1"/>
                          </a:solidFill>
                        </a:rPr>
                        <a:t>6</a:t>
                      </a:r>
                    </a:p>
                  </a:txBody>
                  <a:tcPr anchor="ctr" anchorCtr="1"/>
                </a:tc>
                <a:tc>
                  <a:txBody>
                    <a:bodyPr/>
                    <a:lstStyle/>
                    <a:p>
                      <a:pPr algn="l">
                        <a:spcBef>
                          <a:spcPts val="0"/>
                        </a:spcBef>
                        <a:spcAft>
                          <a:spcPts val="0"/>
                        </a:spcAft>
                      </a:pPr>
                      <a:endParaRPr lang="es-ES" dirty="0">
                        <a:solidFill>
                          <a:schemeClr val="tx1"/>
                        </a:solidFill>
                      </a:endParaRPr>
                    </a:p>
                  </a:txBody>
                  <a:tcPr anchor="ctr" anchorCtr="1">
                    <a:solidFill>
                      <a:schemeClr val="accent4">
                        <a:lumMod val="20000"/>
                        <a:lumOff val="80000"/>
                      </a:schemeClr>
                    </a:solidFill>
                  </a:tcPr>
                </a:tc>
                <a:tc>
                  <a:txBody>
                    <a:bodyPr/>
                    <a:lstStyle/>
                    <a:p>
                      <a:endParaRPr lang="es-GB" dirty="0">
                        <a:solidFill>
                          <a:schemeClr val="tx1"/>
                        </a:solidFill>
                      </a:endParaRPr>
                    </a:p>
                  </a:txBody>
                  <a:tcPr anchor="ctr" anchorCtr="1">
                    <a:solidFill>
                      <a:schemeClr val="accent2">
                        <a:lumMod val="20000"/>
                        <a:lumOff val="80000"/>
                      </a:schemeClr>
                    </a:solidFill>
                  </a:tcPr>
                </a:tc>
                <a:extLst>
                  <a:ext uri="{0D108BD9-81ED-4DB2-BD59-A6C34878D82A}">
                    <a16:rowId xmlns:a16="http://schemas.microsoft.com/office/drawing/2014/main" val="3871708916"/>
                  </a:ext>
                </a:extLst>
              </a:tr>
            </a:tbl>
          </a:graphicData>
        </a:graphic>
      </p:graphicFrame>
      <p:sp>
        <p:nvSpPr>
          <p:cNvPr id="17" name="Título 4">
            <a:extLst>
              <a:ext uri="{FF2B5EF4-FFF2-40B4-BE49-F238E27FC236}">
                <a16:creationId xmlns:a16="http://schemas.microsoft.com/office/drawing/2014/main" id="{3B42C861-1C35-413A-8DAF-3D9B5791ED4D}"/>
              </a:ext>
            </a:extLst>
          </p:cNvPr>
          <p:cNvSpPr txBox="1">
            <a:spLocks/>
          </p:cNvSpPr>
          <p:nvPr/>
        </p:nvSpPr>
        <p:spPr>
          <a:xfrm>
            <a:off x="6209112" y="354263"/>
            <a:ext cx="2514601" cy="9001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Persona B</a:t>
            </a:r>
            <a:endParaRPr kumimoji="0" lang="es-GB" sz="24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cxnSp>
        <p:nvCxnSpPr>
          <p:cNvPr id="18" name="Straight Connector 17">
            <a:extLst>
              <a:ext uri="{FF2B5EF4-FFF2-40B4-BE49-F238E27FC236}">
                <a16:creationId xmlns:a16="http://schemas.microsoft.com/office/drawing/2014/main" id="{37E6364F-6784-4770-A00F-7A7EFE1D423A}"/>
              </a:ext>
            </a:extLst>
          </p:cNvPr>
          <p:cNvCxnSpPr/>
          <p:nvPr/>
        </p:nvCxnSpPr>
        <p:spPr>
          <a:xfrm>
            <a:off x="6017145" y="353894"/>
            <a:ext cx="14718" cy="5972137"/>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9" name="Tabla 8">
            <a:extLst>
              <a:ext uri="{FF2B5EF4-FFF2-40B4-BE49-F238E27FC236}">
                <a16:creationId xmlns:a16="http://schemas.microsoft.com/office/drawing/2014/main" id="{0B257611-9869-4A58-A043-AFDE32C44D3A}"/>
              </a:ext>
            </a:extLst>
          </p:cNvPr>
          <p:cNvGraphicFramePr>
            <a:graphicFrameLocks noGrp="1"/>
          </p:cNvGraphicFramePr>
          <p:nvPr>
            <p:extLst>
              <p:ext uri="{D42A27DB-BD31-4B8C-83A1-F6EECF244321}">
                <p14:modId xmlns:p14="http://schemas.microsoft.com/office/powerpoint/2010/main" val="719601003"/>
              </p:ext>
            </p:extLst>
          </p:nvPr>
        </p:nvGraphicFramePr>
        <p:xfrm>
          <a:off x="6240288" y="1099031"/>
          <a:ext cx="5808721" cy="5120640"/>
        </p:xfrm>
        <a:graphic>
          <a:graphicData uri="http://schemas.openxmlformats.org/drawingml/2006/table">
            <a:tbl>
              <a:tblPr firstRow="1" bandRow="1">
                <a:tableStyleId>{5DA37D80-6434-44D0-A028-1B22A696006F}</a:tableStyleId>
              </a:tblPr>
              <a:tblGrid>
                <a:gridCol w="560429">
                  <a:extLst>
                    <a:ext uri="{9D8B030D-6E8A-4147-A177-3AD203B41FA5}">
                      <a16:colId xmlns:a16="http://schemas.microsoft.com/office/drawing/2014/main" val="4036513689"/>
                    </a:ext>
                  </a:extLst>
                </a:gridCol>
                <a:gridCol w="3263075">
                  <a:extLst>
                    <a:ext uri="{9D8B030D-6E8A-4147-A177-3AD203B41FA5}">
                      <a16:colId xmlns:a16="http://schemas.microsoft.com/office/drawing/2014/main" val="194095337"/>
                    </a:ext>
                  </a:extLst>
                </a:gridCol>
                <a:gridCol w="1985217">
                  <a:extLst>
                    <a:ext uri="{9D8B030D-6E8A-4147-A177-3AD203B41FA5}">
                      <a16:colId xmlns:a16="http://schemas.microsoft.com/office/drawing/2014/main" val="2915434608"/>
                    </a:ext>
                  </a:extLst>
                </a:gridCol>
              </a:tblGrid>
              <a:tr h="0">
                <a:tc>
                  <a:txBody>
                    <a:bodyPr/>
                    <a:lstStyle/>
                    <a:p>
                      <a:endParaRPr lang="es-GB" dirty="0">
                        <a:solidFill>
                          <a:schemeClr val="tx1"/>
                        </a:solidFill>
                      </a:endParaRPr>
                    </a:p>
                  </a:txBody>
                  <a:tcPr>
                    <a:lnL w="12700" cap="flat" cmpd="sng" algn="ctr">
                      <a:solidFill>
                        <a:srgbClr val="E66700"/>
                      </a:solidFill>
                      <a:prstDash val="solid"/>
                      <a:round/>
                      <a:headEnd type="none" w="med" len="med"/>
                      <a:tailEnd type="none" w="med" len="med"/>
                    </a:lnL>
                  </a:tcPr>
                </a:tc>
                <a:tc>
                  <a:txBody>
                    <a:bodyPr/>
                    <a:lstStyle/>
                    <a:p>
                      <a:pPr algn="ctr"/>
                      <a:endParaRPr lang="es-GB" b="0" dirty="0">
                        <a:solidFill>
                          <a:schemeClr val="tx1"/>
                        </a:solidFill>
                      </a:endParaRPr>
                    </a:p>
                    <a:p>
                      <a:pPr algn="ctr"/>
                      <a:r>
                        <a:rPr lang="es-GB" b="1" dirty="0">
                          <a:solidFill>
                            <a:schemeClr val="tx1"/>
                          </a:solidFill>
                        </a:rPr>
                        <a:t>Mis frases</a:t>
                      </a:r>
                      <a:endParaRPr lang="en-GB" b="1" dirty="0">
                        <a:solidFill>
                          <a:schemeClr val="tx1"/>
                        </a:solidFill>
                      </a:endParaRPr>
                    </a:p>
                    <a:p>
                      <a:pPr algn="ctr"/>
                      <a:r>
                        <a:rPr lang="en-GB" b="0" dirty="0">
                          <a:solidFill>
                            <a:schemeClr val="tx1"/>
                          </a:solidFill>
                        </a:rPr>
                        <a:t>(read</a:t>
                      </a:r>
                      <a:r>
                        <a:rPr lang="en-GB" b="0" baseline="0" dirty="0">
                          <a:solidFill>
                            <a:schemeClr val="tx1"/>
                          </a:solidFill>
                        </a:rPr>
                        <a:t> the sentence aloud)</a:t>
                      </a:r>
                      <a:endParaRPr lang="es-GB" b="0" dirty="0">
                        <a:solidFill>
                          <a:schemeClr val="tx1"/>
                        </a:solidFill>
                      </a:endParaRPr>
                    </a:p>
                  </a:txBody>
                  <a:tcPr anchor="ctr"/>
                </a:tc>
                <a:tc>
                  <a:txBody>
                    <a:bodyPr/>
                    <a:lstStyle/>
                    <a:p>
                      <a:pPr algn="ctr"/>
                      <a:r>
                        <a:rPr lang="es-GB" b="1" dirty="0">
                          <a:solidFill>
                            <a:schemeClr val="tx1"/>
                          </a:solidFill>
                        </a:rPr>
                        <a:t>Las frases de mi compañero/a</a:t>
                      </a:r>
                      <a:endParaRPr lang="en-GB" b="1" dirty="0">
                        <a:solidFill>
                          <a:schemeClr val="tx1"/>
                        </a:solidFill>
                      </a:endParaRPr>
                    </a:p>
                    <a:p>
                      <a:pPr algn="ctr"/>
                      <a:r>
                        <a:rPr lang="en-GB" b="0" dirty="0">
                          <a:solidFill>
                            <a:schemeClr val="tx1"/>
                          </a:solidFill>
                        </a:rPr>
                        <a:t>(listen</a:t>
                      </a:r>
                      <a:r>
                        <a:rPr lang="en-GB" b="0" baseline="0" dirty="0">
                          <a:solidFill>
                            <a:schemeClr val="tx1"/>
                          </a:solidFill>
                        </a:rPr>
                        <a:t> and tally)</a:t>
                      </a:r>
                      <a:endParaRPr lang="es-GB" b="0" dirty="0">
                        <a:solidFill>
                          <a:schemeClr val="tx1"/>
                        </a:solidFill>
                      </a:endParaRPr>
                    </a:p>
                  </a:txBody>
                  <a:tcPr anchor="ctr"/>
                </a:tc>
                <a:extLst>
                  <a:ext uri="{0D108BD9-81ED-4DB2-BD59-A6C34878D82A}">
                    <a16:rowId xmlns:a16="http://schemas.microsoft.com/office/drawing/2014/main" val="2059097406"/>
                  </a:ext>
                </a:extLst>
              </a:tr>
              <a:tr h="701040">
                <a:tc>
                  <a:txBody>
                    <a:bodyPr/>
                    <a:lstStyle/>
                    <a:p>
                      <a:r>
                        <a:rPr lang="es-GB" b="1" dirty="0">
                          <a:solidFill>
                            <a:schemeClr val="tx1"/>
                          </a:solidFill>
                        </a:rPr>
                        <a:t>1</a:t>
                      </a:r>
                    </a:p>
                  </a:txBody>
                  <a:tcPr anchor="ctr" anchorCtr="1">
                    <a:noFill/>
                  </a:tcPr>
                </a:tc>
                <a:tc>
                  <a:txBody>
                    <a:bodyPr/>
                    <a:lstStyle/>
                    <a:p>
                      <a:pPr algn="l"/>
                      <a:endParaRPr lang="es-ES" dirty="0">
                        <a:solidFill>
                          <a:schemeClr val="tx1"/>
                        </a:solidFill>
                      </a:endParaRPr>
                    </a:p>
                  </a:txBody>
                  <a:tcPr anchor="ctr" anchorCtr="1">
                    <a:solidFill>
                      <a:schemeClr val="accent2">
                        <a:lumMod val="20000"/>
                        <a:lumOff val="80000"/>
                      </a:schemeClr>
                    </a:solidFill>
                  </a:tcPr>
                </a:tc>
                <a:tc>
                  <a:txBody>
                    <a:bodyPr/>
                    <a:lstStyle/>
                    <a:p>
                      <a:endParaRPr lang="es-GB" dirty="0">
                        <a:solidFill>
                          <a:schemeClr val="tx1"/>
                        </a:solidFill>
                      </a:endParaRPr>
                    </a:p>
                  </a:txBody>
                  <a:tcPr anchor="ctr" anchorCtr="1">
                    <a:solidFill>
                      <a:schemeClr val="accent4">
                        <a:lumMod val="20000"/>
                        <a:lumOff val="80000"/>
                      </a:schemeClr>
                    </a:solidFill>
                  </a:tcPr>
                </a:tc>
                <a:extLst>
                  <a:ext uri="{0D108BD9-81ED-4DB2-BD59-A6C34878D82A}">
                    <a16:rowId xmlns:a16="http://schemas.microsoft.com/office/drawing/2014/main" val="2183986981"/>
                  </a:ext>
                </a:extLst>
              </a:tr>
              <a:tr h="701040">
                <a:tc>
                  <a:txBody>
                    <a:bodyPr/>
                    <a:lstStyle/>
                    <a:p>
                      <a:r>
                        <a:rPr lang="es-GB" b="1" dirty="0">
                          <a:solidFill>
                            <a:schemeClr val="tx1"/>
                          </a:solidFill>
                        </a:rPr>
                        <a:t>2</a:t>
                      </a:r>
                    </a:p>
                  </a:txBody>
                  <a:tcPr anchor="ctr" anchorCtr="1"/>
                </a:tc>
                <a:tc>
                  <a:txBody>
                    <a:bodyPr/>
                    <a:lstStyle/>
                    <a:p>
                      <a:pPr algn="l"/>
                      <a:endParaRPr lang="es-ES" dirty="0">
                        <a:solidFill>
                          <a:schemeClr val="tx1"/>
                        </a:solidFill>
                      </a:endParaRPr>
                    </a:p>
                  </a:txBody>
                  <a:tcPr anchor="ctr" anchorCtr="1">
                    <a:solidFill>
                      <a:schemeClr val="accent2">
                        <a:lumMod val="20000"/>
                        <a:lumOff val="80000"/>
                      </a:schemeClr>
                    </a:solidFill>
                  </a:tcPr>
                </a:tc>
                <a:tc>
                  <a:txBody>
                    <a:bodyPr/>
                    <a:lstStyle/>
                    <a:p>
                      <a:endParaRPr lang="es-GB" dirty="0">
                        <a:solidFill>
                          <a:schemeClr val="tx1"/>
                        </a:solidFill>
                      </a:endParaRPr>
                    </a:p>
                  </a:txBody>
                  <a:tcPr anchor="ctr" anchorCtr="1">
                    <a:solidFill>
                      <a:schemeClr val="accent4">
                        <a:lumMod val="20000"/>
                        <a:lumOff val="80000"/>
                      </a:schemeClr>
                    </a:solidFill>
                  </a:tcPr>
                </a:tc>
                <a:extLst>
                  <a:ext uri="{0D108BD9-81ED-4DB2-BD59-A6C34878D82A}">
                    <a16:rowId xmlns:a16="http://schemas.microsoft.com/office/drawing/2014/main" val="1118756728"/>
                  </a:ext>
                </a:extLst>
              </a:tr>
              <a:tr h="701040">
                <a:tc>
                  <a:txBody>
                    <a:bodyPr/>
                    <a:lstStyle/>
                    <a:p>
                      <a:r>
                        <a:rPr lang="es-GB" b="1" dirty="0">
                          <a:solidFill>
                            <a:schemeClr val="tx1"/>
                          </a:solidFill>
                        </a:rPr>
                        <a:t>3</a:t>
                      </a:r>
                    </a:p>
                  </a:txBody>
                  <a:tcPr anchor="ctr" anchorCtr="1">
                    <a:noFill/>
                  </a:tcPr>
                </a:tc>
                <a:tc>
                  <a:txBody>
                    <a:bodyPr/>
                    <a:lstStyle/>
                    <a:p>
                      <a:pPr algn="l"/>
                      <a:endParaRPr lang="es-ES" dirty="0">
                        <a:solidFill>
                          <a:schemeClr val="tx1"/>
                        </a:solidFill>
                      </a:endParaRPr>
                    </a:p>
                  </a:txBody>
                  <a:tcPr marL="90000" anchor="ctr" anchorCtr="1">
                    <a:solidFill>
                      <a:schemeClr val="accent2">
                        <a:lumMod val="20000"/>
                        <a:lumOff val="80000"/>
                      </a:schemeClr>
                    </a:solidFill>
                  </a:tcPr>
                </a:tc>
                <a:tc>
                  <a:txBody>
                    <a:bodyPr/>
                    <a:lstStyle/>
                    <a:p>
                      <a:endParaRPr lang="es-GB" dirty="0">
                        <a:solidFill>
                          <a:schemeClr val="tx1"/>
                        </a:solidFill>
                      </a:endParaRPr>
                    </a:p>
                  </a:txBody>
                  <a:tcPr anchor="ctr" anchorCtr="1">
                    <a:solidFill>
                      <a:schemeClr val="accent4">
                        <a:lumMod val="20000"/>
                        <a:lumOff val="80000"/>
                      </a:schemeClr>
                    </a:solidFill>
                  </a:tcPr>
                </a:tc>
                <a:extLst>
                  <a:ext uri="{0D108BD9-81ED-4DB2-BD59-A6C34878D82A}">
                    <a16:rowId xmlns:a16="http://schemas.microsoft.com/office/drawing/2014/main" val="4084794354"/>
                  </a:ext>
                </a:extLst>
              </a:tr>
              <a:tr h="701040">
                <a:tc>
                  <a:txBody>
                    <a:bodyPr/>
                    <a:lstStyle/>
                    <a:p>
                      <a:r>
                        <a:rPr lang="es-GB" b="1" dirty="0">
                          <a:solidFill>
                            <a:schemeClr val="tx1"/>
                          </a:solidFill>
                        </a:rPr>
                        <a:t>4</a:t>
                      </a:r>
                    </a:p>
                  </a:txBody>
                  <a:tcPr anchor="ctr" anchorCtr="1"/>
                </a:tc>
                <a:tc>
                  <a:txBody>
                    <a:bodyPr/>
                    <a:lstStyle/>
                    <a:p>
                      <a:pPr algn="l"/>
                      <a:endParaRPr lang="es-ES" dirty="0">
                        <a:solidFill>
                          <a:schemeClr val="tx1"/>
                        </a:solidFill>
                      </a:endParaRPr>
                    </a:p>
                  </a:txBody>
                  <a:tcPr anchor="ctr" anchorCtr="1">
                    <a:solidFill>
                      <a:schemeClr val="accent2">
                        <a:lumMod val="20000"/>
                        <a:lumOff val="80000"/>
                      </a:schemeClr>
                    </a:solidFill>
                  </a:tcPr>
                </a:tc>
                <a:tc>
                  <a:txBody>
                    <a:bodyPr/>
                    <a:lstStyle/>
                    <a:p>
                      <a:endParaRPr lang="es-GB" dirty="0">
                        <a:solidFill>
                          <a:schemeClr val="tx1"/>
                        </a:solidFill>
                      </a:endParaRPr>
                    </a:p>
                  </a:txBody>
                  <a:tcPr anchor="ctr" anchorCtr="1">
                    <a:solidFill>
                      <a:schemeClr val="accent4">
                        <a:lumMod val="20000"/>
                        <a:lumOff val="80000"/>
                      </a:schemeClr>
                    </a:solidFill>
                  </a:tcPr>
                </a:tc>
                <a:extLst>
                  <a:ext uri="{0D108BD9-81ED-4DB2-BD59-A6C34878D82A}">
                    <a16:rowId xmlns:a16="http://schemas.microsoft.com/office/drawing/2014/main" val="4248873225"/>
                  </a:ext>
                </a:extLst>
              </a:tr>
              <a:tr h="701040">
                <a:tc>
                  <a:txBody>
                    <a:bodyPr/>
                    <a:lstStyle/>
                    <a:p>
                      <a:r>
                        <a:rPr lang="es-GB" b="1" dirty="0">
                          <a:solidFill>
                            <a:schemeClr val="tx1"/>
                          </a:solidFill>
                        </a:rPr>
                        <a:t>5</a:t>
                      </a:r>
                    </a:p>
                  </a:txBody>
                  <a:tcPr anchor="ctr" anchorCtr="1">
                    <a:noFill/>
                  </a:tcPr>
                </a:tc>
                <a:tc>
                  <a:txBody>
                    <a:bodyPr/>
                    <a:lstStyle/>
                    <a:p>
                      <a:pPr algn="l"/>
                      <a:endParaRPr lang="es-ES" dirty="0">
                        <a:solidFill>
                          <a:schemeClr val="tx1"/>
                        </a:solidFill>
                      </a:endParaRPr>
                    </a:p>
                  </a:txBody>
                  <a:tcPr anchor="ctr" anchorCtr="1">
                    <a:solidFill>
                      <a:schemeClr val="accent2">
                        <a:lumMod val="20000"/>
                        <a:lumOff val="80000"/>
                      </a:schemeClr>
                    </a:solidFill>
                  </a:tcPr>
                </a:tc>
                <a:tc>
                  <a:txBody>
                    <a:bodyPr/>
                    <a:lstStyle/>
                    <a:p>
                      <a:endParaRPr lang="es-GB" dirty="0">
                        <a:solidFill>
                          <a:schemeClr val="tx1"/>
                        </a:solidFill>
                      </a:endParaRPr>
                    </a:p>
                  </a:txBody>
                  <a:tcPr anchor="ctr" anchorCtr="1">
                    <a:solidFill>
                      <a:schemeClr val="accent4">
                        <a:lumMod val="20000"/>
                        <a:lumOff val="80000"/>
                      </a:schemeClr>
                    </a:solidFill>
                  </a:tcPr>
                </a:tc>
                <a:extLst>
                  <a:ext uri="{0D108BD9-81ED-4DB2-BD59-A6C34878D82A}">
                    <a16:rowId xmlns:a16="http://schemas.microsoft.com/office/drawing/2014/main" val="1507122629"/>
                  </a:ext>
                </a:extLst>
              </a:tr>
              <a:tr h="701040">
                <a:tc>
                  <a:txBody>
                    <a:bodyPr/>
                    <a:lstStyle/>
                    <a:p>
                      <a:r>
                        <a:rPr lang="es-GB" b="1" dirty="0">
                          <a:solidFill>
                            <a:schemeClr val="tx1"/>
                          </a:solidFill>
                        </a:rPr>
                        <a:t>6</a:t>
                      </a:r>
                    </a:p>
                  </a:txBody>
                  <a:tcPr anchor="ctr" anchorCtr="1"/>
                </a:tc>
                <a:tc>
                  <a:txBody>
                    <a:bodyPr/>
                    <a:lstStyle/>
                    <a:p>
                      <a:pPr algn="l"/>
                      <a:endParaRPr lang="es-ES" dirty="0">
                        <a:solidFill>
                          <a:schemeClr val="tx1"/>
                        </a:solidFill>
                      </a:endParaRPr>
                    </a:p>
                  </a:txBody>
                  <a:tcPr anchor="ctr" anchorCtr="1">
                    <a:solidFill>
                      <a:schemeClr val="accent2">
                        <a:lumMod val="20000"/>
                        <a:lumOff val="80000"/>
                      </a:schemeClr>
                    </a:solidFill>
                  </a:tcPr>
                </a:tc>
                <a:tc>
                  <a:txBody>
                    <a:bodyPr/>
                    <a:lstStyle/>
                    <a:p>
                      <a:endParaRPr lang="es-GB" dirty="0">
                        <a:solidFill>
                          <a:schemeClr val="tx1"/>
                        </a:solidFill>
                      </a:endParaRPr>
                    </a:p>
                  </a:txBody>
                  <a:tcPr anchor="ctr" anchorCtr="1">
                    <a:solidFill>
                      <a:schemeClr val="accent4">
                        <a:lumMod val="20000"/>
                        <a:lumOff val="80000"/>
                      </a:schemeClr>
                    </a:solidFill>
                  </a:tcPr>
                </a:tc>
                <a:extLst>
                  <a:ext uri="{0D108BD9-81ED-4DB2-BD59-A6C34878D82A}">
                    <a16:rowId xmlns:a16="http://schemas.microsoft.com/office/drawing/2014/main" val="3871708916"/>
                  </a:ext>
                </a:extLst>
              </a:tr>
            </a:tbl>
          </a:graphicData>
        </a:graphic>
      </p:graphicFrame>
      <p:sp>
        <p:nvSpPr>
          <p:cNvPr id="20" name="Rectangle 19">
            <a:extLst>
              <a:ext uri="{FF2B5EF4-FFF2-40B4-BE49-F238E27FC236}">
                <a16:creationId xmlns:a16="http://schemas.microsoft.com/office/drawing/2014/main" id="{1578004B-2140-4960-83B2-90BCBCCC355A}"/>
              </a:ext>
            </a:extLst>
          </p:cNvPr>
          <p:cNvSpPr/>
          <p:nvPr/>
        </p:nvSpPr>
        <p:spPr>
          <a:xfrm>
            <a:off x="438753" y="2747131"/>
            <a:ext cx="3284935" cy="646331"/>
          </a:xfrm>
          <a:prstGeom prst="rect">
            <a:avLst/>
          </a:prstGeom>
        </p:spPr>
        <p:txBody>
          <a:bodyPr wrap="square">
            <a:spAutoFit/>
          </a:bodyPr>
          <a:lstStyle/>
          <a:p>
            <a:r>
              <a:rPr lang="es-ES" dirty="0"/>
              <a:t>Escriben noticias sobre la sociedad.</a:t>
            </a:r>
          </a:p>
        </p:txBody>
      </p:sp>
      <p:sp>
        <p:nvSpPr>
          <p:cNvPr id="21" name="Rectangle 20">
            <a:extLst>
              <a:ext uri="{FF2B5EF4-FFF2-40B4-BE49-F238E27FC236}">
                <a16:creationId xmlns:a16="http://schemas.microsoft.com/office/drawing/2014/main" id="{D109B0BC-0494-4061-BA1D-B5F614C1DDD6}"/>
              </a:ext>
            </a:extLst>
          </p:cNvPr>
          <p:cNvSpPr/>
          <p:nvPr/>
        </p:nvSpPr>
        <p:spPr>
          <a:xfrm>
            <a:off x="463542" y="3447574"/>
            <a:ext cx="3260146" cy="646331"/>
          </a:xfrm>
          <a:prstGeom prst="rect">
            <a:avLst/>
          </a:prstGeom>
        </p:spPr>
        <p:txBody>
          <a:bodyPr wrap="square">
            <a:spAutoFit/>
          </a:bodyPr>
          <a:lstStyle/>
          <a:p>
            <a:r>
              <a:rPr lang="es-ES" dirty="0"/>
              <a:t>Venden una entrevista en marzo.</a:t>
            </a:r>
          </a:p>
        </p:txBody>
      </p:sp>
      <p:sp>
        <p:nvSpPr>
          <p:cNvPr id="22" name="Rectangle 21">
            <a:extLst>
              <a:ext uri="{FF2B5EF4-FFF2-40B4-BE49-F238E27FC236}">
                <a16:creationId xmlns:a16="http://schemas.microsoft.com/office/drawing/2014/main" id="{932F8D9A-1C70-46A2-B50C-6EA177F56DF0}"/>
              </a:ext>
            </a:extLst>
          </p:cNvPr>
          <p:cNvSpPr/>
          <p:nvPr/>
        </p:nvSpPr>
        <p:spPr>
          <a:xfrm>
            <a:off x="463542" y="4155742"/>
            <a:ext cx="3361746" cy="646331"/>
          </a:xfrm>
          <a:prstGeom prst="rect">
            <a:avLst/>
          </a:prstGeom>
        </p:spPr>
        <p:txBody>
          <a:bodyPr wrap="square">
            <a:spAutoFit/>
          </a:bodyPr>
          <a:lstStyle/>
          <a:p>
            <a:r>
              <a:rPr lang="es-ES" dirty="0"/>
              <a:t>Descubrimos partes diferentes del mundo.</a:t>
            </a:r>
          </a:p>
        </p:txBody>
      </p:sp>
      <p:sp>
        <p:nvSpPr>
          <p:cNvPr id="23" name="Rectangle 22">
            <a:extLst>
              <a:ext uri="{FF2B5EF4-FFF2-40B4-BE49-F238E27FC236}">
                <a16:creationId xmlns:a16="http://schemas.microsoft.com/office/drawing/2014/main" id="{9B26C41A-19E9-4969-9C80-449ECD0ABF7A}"/>
              </a:ext>
            </a:extLst>
          </p:cNvPr>
          <p:cNvSpPr/>
          <p:nvPr/>
        </p:nvSpPr>
        <p:spPr>
          <a:xfrm>
            <a:off x="463542" y="4833421"/>
            <a:ext cx="3305670" cy="646331"/>
          </a:xfrm>
          <a:prstGeom prst="rect">
            <a:avLst/>
          </a:prstGeom>
        </p:spPr>
        <p:txBody>
          <a:bodyPr wrap="square">
            <a:spAutoFit/>
          </a:bodyPr>
          <a:lstStyle/>
          <a:p>
            <a:r>
              <a:rPr lang="es-ES" dirty="0"/>
              <a:t>Leen páginas en el periódico.</a:t>
            </a:r>
          </a:p>
        </p:txBody>
      </p:sp>
      <p:sp>
        <p:nvSpPr>
          <p:cNvPr id="24" name="Rectangle 23">
            <a:extLst>
              <a:ext uri="{FF2B5EF4-FFF2-40B4-BE49-F238E27FC236}">
                <a16:creationId xmlns:a16="http://schemas.microsoft.com/office/drawing/2014/main" id="{2A7D2389-AA2E-47FC-A431-A92A0E9F6C5E}"/>
              </a:ext>
            </a:extLst>
          </p:cNvPr>
          <p:cNvSpPr/>
          <p:nvPr/>
        </p:nvSpPr>
        <p:spPr>
          <a:xfrm>
            <a:off x="463542" y="5553072"/>
            <a:ext cx="2928299" cy="646331"/>
          </a:xfrm>
          <a:prstGeom prst="rect">
            <a:avLst/>
          </a:prstGeom>
        </p:spPr>
        <p:txBody>
          <a:bodyPr wrap="square">
            <a:spAutoFit/>
          </a:bodyPr>
          <a:lstStyle/>
          <a:p>
            <a:r>
              <a:rPr lang="es-ES" dirty="0"/>
              <a:t>Pedimos una canción en la fiesta.</a:t>
            </a:r>
          </a:p>
        </p:txBody>
      </p:sp>
      <p:sp>
        <p:nvSpPr>
          <p:cNvPr id="25" name="Rectangle 24">
            <a:extLst>
              <a:ext uri="{FF2B5EF4-FFF2-40B4-BE49-F238E27FC236}">
                <a16:creationId xmlns:a16="http://schemas.microsoft.com/office/drawing/2014/main" id="{83D0342F-3AB4-4FD7-8D34-EB434E5D753F}"/>
              </a:ext>
            </a:extLst>
          </p:cNvPr>
          <p:cNvSpPr/>
          <p:nvPr/>
        </p:nvSpPr>
        <p:spPr>
          <a:xfrm>
            <a:off x="6787376" y="5573340"/>
            <a:ext cx="3263664" cy="646331"/>
          </a:xfrm>
          <a:prstGeom prst="rect">
            <a:avLst/>
          </a:prstGeom>
        </p:spPr>
        <p:txBody>
          <a:bodyPr wrap="square">
            <a:spAutoFit/>
          </a:bodyPr>
          <a:lstStyle/>
          <a:p>
            <a:r>
              <a:rPr lang="es-ES" dirty="0"/>
              <a:t>Entendemos que la música está bastante fuerte.</a:t>
            </a:r>
          </a:p>
        </p:txBody>
      </p:sp>
      <p:sp>
        <p:nvSpPr>
          <p:cNvPr id="26" name="Rectangle 25">
            <a:extLst>
              <a:ext uri="{FF2B5EF4-FFF2-40B4-BE49-F238E27FC236}">
                <a16:creationId xmlns:a16="http://schemas.microsoft.com/office/drawing/2014/main" id="{AAF4144D-77DD-4069-93DE-DB4466E7FF86}"/>
              </a:ext>
            </a:extLst>
          </p:cNvPr>
          <p:cNvSpPr/>
          <p:nvPr/>
        </p:nvSpPr>
        <p:spPr>
          <a:xfrm>
            <a:off x="6787376" y="2045764"/>
            <a:ext cx="3263664" cy="646331"/>
          </a:xfrm>
          <a:prstGeom prst="rect">
            <a:avLst/>
          </a:prstGeom>
        </p:spPr>
        <p:txBody>
          <a:bodyPr wrap="square">
            <a:spAutoFit/>
          </a:bodyPr>
          <a:lstStyle/>
          <a:p>
            <a:r>
              <a:rPr lang="es-ES" dirty="0"/>
              <a:t>¿Por qué vivimos en Italia? Porque es bonito.</a:t>
            </a:r>
          </a:p>
        </p:txBody>
      </p:sp>
      <p:sp>
        <p:nvSpPr>
          <p:cNvPr id="27" name="Rectangle 26">
            <a:extLst>
              <a:ext uri="{FF2B5EF4-FFF2-40B4-BE49-F238E27FC236}">
                <a16:creationId xmlns:a16="http://schemas.microsoft.com/office/drawing/2014/main" id="{7D369126-A170-4375-878C-1FC847E40C14}"/>
              </a:ext>
            </a:extLst>
          </p:cNvPr>
          <p:cNvSpPr/>
          <p:nvPr/>
        </p:nvSpPr>
        <p:spPr>
          <a:xfrm>
            <a:off x="6787376" y="2779037"/>
            <a:ext cx="3005098" cy="646331"/>
          </a:xfrm>
          <a:prstGeom prst="rect">
            <a:avLst/>
          </a:prstGeom>
        </p:spPr>
        <p:txBody>
          <a:bodyPr wrap="square">
            <a:spAutoFit/>
          </a:bodyPr>
          <a:lstStyle/>
          <a:p>
            <a:r>
              <a:rPr lang="es-ES" dirty="0"/>
              <a:t>Reparten bebidas por la tarde.</a:t>
            </a:r>
          </a:p>
        </p:txBody>
      </p:sp>
      <p:sp>
        <p:nvSpPr>
          <p:cNvPr id="28" name="Rectangle 27">
            <a:extLst>
              <a:ext uri="{FF2B5EF4-FFF2-40B4-BE49-F238E27FC236}">
                <a16:creationId xmlns:a16="http://schemas.microsoft.com/office/drawing/2014/main" id="{89704ABE-10C8-46F4-B6A9-4585BF108BE4}"/>
              </a:ext>
            </a:extLst>
          </p:cNvPr>
          <p:cNvSpPr/>
          <p:nvPr/>
        </p:nvSpPr>
        <p:spPr>
          <a:xfrm>
            <a:off x="6787376" y="3472623"/>
            <a:ext cx="3720494" cy="646331"/>
          </a:xfrm>
          <a:prstGeom prst="rect">
            <a:avLst/>
          </a:prstGeom>
        </p:spPr>
        <p:txBody>
          <a:bodyPr wrap="square">
            <a:spAutoFit/>
          </a:bodyPr>
          <a:lstStyle/>
          <a:p>
            <a:r>
              <a:rPr lang="es-ES" dirty="0"/>
              <a:t>Los periodistas esconden la realidad de las cosas.</a:t>
            </a:r>
          </a:p>
        </p:txBody>
      </p:sp>
      <p:sp>
        <p:nvSpPr>
          <p:cNvPr id="29" name="Rectangle 28">
            <a:extLst>
              <a:ext uri="{FF2B5EF4-FFF2-40B4-BE49-F238E27FC236}">
                <a16:creationId xmlns:a16="http://schemas.microsoft.com/office/drawing/2014/main" id="{563817A1-94B0-4137-AD16-FC237DC28691}"/>
              </a:ext>
            </a:extLst>
          </p:cNvPr>
          <p:cNvSpPr/>
          <p:nvPr/>
        </p:nvSpPr>
        <p:spPr>
          <a:xfrm>
            <a:off x="6787376" y="4290371"/>
            <a:ext cx="3102131" cy="369332"/>
          </a:xfrm>
          <a:prstGeom prst="rect">
            <a:avLst/>
          </a:prstGeom>
        </p:spPr>
        <p:txBody>
          <a:bodyPr wrap="none">
            <a:spAutoFit/>
          </a:bodyPr>
          <a:lstStyle/>
          <a:p>
            <a:r>
              <a:rPr lang="es-ES" dirty="0"/>
              <a:t>Dormimos por la mañana.</a:t>
            </a:r>
          </a:p>
        </p:txBody>
      </p:sp>
      <p:sp>
        <p:nvSpPr>
          <p:cNvPr id="30" name="Rectangle 29">
            <a:extLst>
              <a:ext uri="{FF2B5EF4-FFF2-40B4-BE49-F238E27FC236}">
                <a16:creationId xmlns:a16="http://schemas.microsoft.com/office/drawing/2014/main" id="{14F9CB7C-BA28-48D4-8ED8-C84D4EE7B50B}"/>
              </a:ext>
            </a:extLst>
          </p:cNvPr>
          <p:cNvSpPr/>
          <p:nvPr/>
        </p:nvSpPr>
        <p:spPr>
          <a:xfrm>
            <a:off x="6787376" y="5030124"/>
            <a:ext cx="3092513" cy="369332"/>
          </a:xfrm>
          <a:prstGeom prst="rect">
            <a:avLst/>
          </a:prstGeom>
        </p:spPr>
        <p:txBody>
          <a:bodyPr wrap="none">
            <a:spAutoFit/>
          </a:bodyPr>
          <a:lstStyle/>
          <a:p>
            <a:r>
              <a:rPr lang="es-ES" dirty="0"/>
              <a:t>Venden juegos divertidos.</a:t>
            </a:r>
          </a:p>
        </p:txBody>
      </p:sp>
      <p:sp>
        <p:nvSpPr>
          <p:cNvPr id="32" name="Title 1">
            <a:extLst>
              <a:ext uri="{FF2B5EF4-FFF2-40B4-BE49-F238E27FC236}">
                <a16:creationId xmlns:a16="http://schemas.microsoft.com/office/drawing/2014/main" id="{DCD1CD99-B04C-4C77-B2B7-6F1D73904DFA}"/>
              </a:ext>
            </a:extLst>
          </p:cNvPr>
          <p:cNvSpPr txBox="1">
            <a:spLocks/>
          </p:cNvSpPr>
          <p:nvPr/>
        </p:nvSpPr>
        <p:spPr>
          <a:xfrm>
            <a:off x="10359911" y="468139"/>
            <a:ext cx="1450006" cy="400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US" sz="2000" dirty="0"/>
          </a:p>
        </p:txBody>
      </p:sp>
      <p:sp>
        <p:nvSpPr>
          <p:cNvPr id="33" name="Título 5">
            <a:extLst>
              <a:ext uri="{FF2B5EF4-FFF2-40B4-BE49-F238E27FC236}">
                <a16:creationId xmlns:a16="http://schemas.microsoft.com/office/drawing/2014/main" id="{D6F25F0F-8A91-4ABA-9F17-587EC4B5A043}"/>
              </a:ext>
            </a:extLst>
          </p:cNvPr>
          <p:cNvSpPr txBox="1">
            <a:spLocks/>
          </p:cNvSpPr>
          <p:nvPr/>
        </p:nvSpPr>
        <p:spPr>
          <a:xfrm>
            <a:off x="9398503" y="404552"/>
            <a:ext cx="2894511" cy="5281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prstClr val="white"/>
                </a:solidFill>
              </a:rPr>
              <a:t>hablar / escuchar</a:t>
            </a:r>
            <a:endParaRPr lang="es-GB" sz="2000" dirty="0"/>
          </a:p>
        </p:txBody>
      </p:sp>
      <p:cxnSp>
        <p:nvCxnSpPr>
          <p:cNvPr id="34" name="Straight Connector 33">
            <a:extLst>
              <a:ext uri="{FF2B5EF4-FFF2-40B4-BE49-F238E27FC236}">
                <a16:creationId xmlns:a16="http://schemas.microsoft.com/office/drawing/2014/main" id="{13D1BFAF-4EC8-4271-9B1A-0741E1DC0E88}"/>
              </a:ext>
            </a:extLst>
          </p:cNvPr>
          <p:cNvCxnSpPr/>
          <p:nvPr/>
        </p:nvCxnSpPr>
        <p:spPr>
          <a:xfrm>
            <a:off x="3874073" y="1099031"/>
            <a:ext cx="3232" cy="512064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4D60BDC-7446-4D6D-A478-9ED5528B0C68}"/>
              </a:ext>
            </a:extLst>
          </p:cNvPr>
          <p:cNvCxnSpPr/>
          <p:nvPr/>
        </p:nvCxnSpPr>
        <p:spPr>
          <a:xfrm>
            <a:off x="10051040" y="1099031"/>
            <a:ext cx="3232" cy="512064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Título 4">
            <a:extLst>
              <a:ext uri="{FF2B5EF4-FFF2-40B4-BE49-F238E27FC236}">
                <a16:creationId xmlns:a16="http://schemas.microsoft.com/office/drawing/2014/main" id="{3BE12571-09C3-472B-AE9F-8CC6D61E2CDF}"/>
              </a:ext>
            </a:extLst>
          </p:cNvPr>
          <p:cNvSpPr txBox="1">
            <a:spLocks/>
          </p:cNvSpPr>
          <p:nvPr/>
        </p:nvSpPr>
        <p:spPr>
          <a:xfrm>
            <a:off x="4038838" y="370395"/>
            <a:ext cx="2514601" cy="9001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Persona A</a:t>
            </a:r>
            <a:endParaRPr kumimoji="0" lang="es-GB" sz="24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723439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2007476" cy="647577"/>
          </a:xfrm>
        </p:spPr>
        <p:txBody>
          <a:bodyPr>
            <a:normAutofit fontScale="90000"/>
          </a:bodyPr>
          <a:lstStyle/>
          <a:p>
            <a:r>
              <a:rPr lang="en-GB" sz="2800" dirty="0" err="1"/>
              <a:t>Respuestas</a:t>
            </a:r>
            <a:endParaRPr lang="en-GB" sz="2800" dirty="0"/>
          </a:p>
        </p:txBody>
      </p:sp>
      <p:sp>
        <p:nvSpPr>
          <p:cNvPr id="13" name="Google Shape;152;p2">
            <a:extLst>
              <a:ext uri="{FF2B5EF4-FFF2-40B4-BE49-F238E27FC236}">
                <a16:creationId xmlns:a16="http://schemas.microsoft.com/office/drawing/2014/main" id="{11CE3664-FA82-4C1C-B5C4-0E0F16AA7DEE}"/>
              </a:ext>
            </a:extLst>
          </p:cNvPr>
          <p:cNvSpPr/>
          <p:nvPr/>
        </p:nvSpPr>
        <p:spPr>
          <a:xfrm>
            <a:off x="8669867" y="145824"/>
            <a:ext cx="3254655" cy="396044"/>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7" name="Título 4">
            <a:extLst>
              <a:ext uri="{FF2B5EF4-FFF2-40B4-BE49-F238E27FC236}">
                <a16:creationId xmlns:a16="http://schemas.microsoft.com/office/drawing/2014/main" id="{3B42C861-1C35-413A-8DAF-3D9B5791ED4D}"/>
              </a:ext>
            </a:extLst>
          </p:cNvPr>
          <p:cNvSpPr txBox="1">
            <a:spLocks/>
          </p:cNvSpPr>
          <p:nvPr/>
        </p:nvSpPr>
        <p:spPr>
          <a:xfrm>
            <a:off x="6209112" y="354263"/>
            <a:ext cx="2514601" cy="9001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Persona B</a:t>
            </a:r>
            <a:endParaRPr kumimoji="0" lang="es-GB" sz="24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32" name="Title 1">
            <a:extLst>
              <a:ext uri="{FF2B5EF4-FFF2-40B4-BE49-F238E27FC236}">
                <a16:creationId xmlns:a16="http://schemas.microsoft.com/office/drawing/2014/main" id="{DCD1CD99-B04C-4C77-B2B7-6F1D73904DFA}"/>
              </a:ext>
            </a:extLst>
          </p:cNvPr>
          <p:cNvSpPr txBox="1">
            <a:spLocks/>
          </p:cNvSpPr>
          <p:nvPr/>
        </p:nvSpPr>
        <p:spPr>
          <a:xfrm>
            <a:off x="10359911" y="468139"/>
            <a:ext cx="1450006" cy="400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US" sz="2000" dirty="0"/>
          </a:p>
        </p:txBody>
      </p:sp>
      <p:sp>
        <p:nvSpPr>
          <p:cNvPr id="33" name="Título 5">
            <a:extLst>
              <a:ext uri="{FF2B5EF4-FFF2-40B4-BE49-F238E27FC236}">
                <a16:creationId xmlns:a16="http://schemas.microsoft.com/office/drawing/2014/main" id="{D6F25F0F-8A91-4ABA-9F17-587EC4B5A043}"/>
              </a:ext>
            </a:extLst>
          </p:cNvPr>
          <p:cNvSpPr txBox="1">
            <a:spLocks/>
          </p:cNvSpPr>
          <p:nvPr/>
        </p:nvSpPr>
        <p:spPr>
          <a:xfrm>
            <a:off x="9398503" y="404552"/>
            <a:ext cx="2894511" cy="5281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prstClr val="white"/>
                </a:solidFill>
              </a:rPr>
              <a:t>hablar / escuchar</a:t>
            </a:r>
            <a:endParaRPr lang="es-GB" sz="2000" dirty="0"/>
          </a:p>
        </p:txBody>
      </p:sp>
      <p:sp>
        <p:nvSpPr>
          <p:cNvPr id="36" name="Título 4">
            <a:extLst>
              <a:ext uri="{FF2B5EF4-FFF2-40B4-BE49-F238E27FC236}">
                <a16:creationId xmlns:a16="http://schemas.microsoft.com/office/drawing/2014/main" id="{3BE12571-09C3-472B-AE9F-8CC6D61E2CDF}"/>
              </a:ext>
            </a:extLst>
          </p:cNvPr>
          <p:cNvSpPr txBox="1">
            <a:spLocks/>
          </p:cNvSpPr>
          <p:nvPr/>
        </p:nvSpPr>
        <p:spPr>
          <a:xfrm>
            <a:off x="4038838" y="370395"/>
            <a:ext cx="2514601" cy="9001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Persona A</a:t>
            </a:r>
            <a:endParaRPr kumimoji="0" lang="es-GB" sz="24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graphicFrame>
        <p:nvGraphicFramePr>
          <p:cNvPr id="31" name="Tabla 7">
            <a:extLst>
              <a:ext uri="{FF2B5EF4-FFF2-40B4-BE49-F238E27FC236}">
                <a16:creationId xmlns:a16="http://schemas.microsoft.com/office/drawing/2014/main" id="{03D2E7E1-E419-4A2D-BD1C-CCEA482CA269}"/>
              </a:ext>
            </a:extLst>
          </p:cNvPr>
          <p:cNvGraphicFramePr>
            <a:graphicFrameLocks noGrp="1"/>
          </p:cNvGraphicFramePr>
          <p:nvPr>
            <p:extLst>
              <p:ext uri="{D42A27DB-BD31-4B8C-83A1-F6EECF244321}">
                <p14:modId xmlns:p14="http://schemas.microsoft.com/office/powerpoint/2010/main" val="1901847823"/>
              </p:ext>
            </p:extLst>
          </p:nvPr>
        </p:nvGraphicFramePr>
        <p:xfrm>
          <a:off x="84665" y="1191454"/>
          <a:ext cx="5808721" cy="5120640"/>
        </p:xfrm>
        <a:graphic>
          <a:graphicData uri="http://schemas.openxmlformats.org/drawingml/2006/table">
            <a:tbl>
              <a:tblPr firstRow="1" bandRow="1">
                <a:tableStyleId>{5DA37D80-6434-44D0-A028-1B22A696006F}</a:tableStyleId>
              </a:tblPr>
              <a:tblGrid>
                <a:gridCol w="443460">
                  <a:extLst>
                    <a:ext uri="{9D8B030D-6E8A-4147-A177-3AD203B41FA5}">
                      <a16:colId xmlns:a16="http://schemas.microsoft.com/office/drawing/2014/main" val="4036513689"/>
                    </a:ext>
                  </a:extLst>
                </a:gridCol>
                <a:gridCol w="3427350">
                  <a:extLst>
                    <a:ext uri="{9D8B030D-6E8A-4147-A177-3AD203B41FA5}">
                      <a16:colId xmlns:a16="http://schemas.microsoft.com/office/drawing/2014/main" val="194095337"/>
                    </a:ext>
                  </a:extLst>
                </a:gridCol>
                <a:gridCol w="1937911">
                  <a:extLst>
                    <a:ext uri="{9D8B030D-6E8A-4147-A177-3AD203B41FA5}">
                      <a16:colId xmlns:a16="http://schemas.microsoft.com/office/drawing/2014/main" val="2915434608"/>
                    </a:ext>
                  </a:extLst>
                </a:gridCol>
              </a:tblGrid>
              <a:tr h="0">
                <a:tc>
                  <a:txBody>
                    <a:bodyPr/>
                    <a:lstStyle/>
                    <a:p>
                      <a:endParaRPr lang="es-GB" dirty="0"/>
                    </a:p>
                  </a:txBody>
                  <a:tcPr>
                    <a:lnL w="12700" cap="flat" cmpd="sng" algn="ctr">
                      <a:solidFill>
                        <a:srgbClr val="E66700"/>
                      </a:solidFill>
                      <a:prstDash val="solid"/>
                      <a:round/>
                      <a:headEnd type="none" w="med" len="med"/>
                      <a:tailEnd type="none" w="med" len="med"/>
                    </a:lnL>
                  </a:tcPr>
                </a:tc>
                <a:tc>
                  <a:txBody>
                    <a:bodyPr/>
                    <a:lstStyle/>
                    <a:p>
                      <a:pPr algn="ctr"/>
                      <a:endParaRPr lang="es-GB" b="0" dirty="0">
                        <a:solidFill>
                          <a:schemeClr val="tx1"/>
                        </a:solidFill>
                      </a:endParaRPr>
                    </a:p>
                    <a:p>
                      <a:pPr algn="ctr"/>
                      <a:r>
                        <a:rPr lang="es-GB" b="1" dirty="0">
                          <a:solidFill>
                            <a:schemeClr val="tx1"/>
                          </a:solidFill>
                        </a:rPr>
                        <a:t>Mis frases</a:t>
                      </a:r>
                      <a:endParaRPr lang="en-GB" b="1" dirty="0">
                        <a:solidFill>
                          <a:schemeClr val="tx1"/>
                        </a:solidFill>
                      </a:endParaRPr>
                    </a:p>
                    <a:p>
                      <a:pPr algn="ctr"/>
                      <a:r>
                        <a:rPr lang="en-GB" b="0" dirty="0">
                          <a:solidFill>
                            <a:schemeClr val="tx1"/>
                          </a:solidFill>
                        </a:rPr>
                        <a:t>(read</a:t>
                      </a:r>
                      <a:r>
                        <a:rPr lang="en-GB" b="0" baseline="0" dirty="0">
                          <a:solidFill>
                            <a:schemeClr val="tx1"/>
                          </a:solidFill>
                        </a:rPr>
                        <a:t> the sentence aloud)</a:t>
                      </a:r>
                      <a:endParaRPr lang="es-GB" b="0" dirty="0">
                        <a:solidFill>
                          <a:schemeClr val="tx1"/>
                        </a:solidFill>
                      </a:endParaRPr>
                    </a:p>
                  </a:txBody>
                  <a:tcPr anchor="ctr"/>
                </a:tc>
                <a:tc>
                  <a:txBody>
                    <a:bodyPr/>
                    <a:lstStyle/>
                    <a:p>
                      <a:pPr algn="ctr"/>
                      <a:r>
                        <a:rPr lang="es-GB" b="1" dirty="0">
                          <a:solidFill>
                            <a:schemeClr val="tx1"/>
                          </a:solidFill>
                        </a:rPr>
                        <a:t>Las frases de mi compañero/a</a:t>
                      </a:r>
                      <a:endParaRPr lang="en-GB" b="1" dirty="0">
                        <a:solidFill>
                          <a:schemeClr val="tx1"/>
                        </a:solidFill>
                      </a:endParaRPr>
                    </a:p>
                    <a:p>
                      <a:pPr algn="ctr"/>
                      <a:r>
                        <a:rPr lang="en-GB" b="0" dirty="0">
                          <a:solidFill>
                            <a:schemeClr val="tx1"/>
                          </a:solidFill>
                        </a:rPr>
                        <a:t>(listen</a:t>
                      </a:r>
                      <a:r>
                        <a:rPr lang="en-GB" b="0" baseline="0" dirty="0">
                          <a:solidFill>
                            <a:schemeClr val="tx1"/>
                          </a:solidFill>
                        </a:rPr>
                        <a:t> and tally)</a:t>
                      </a:r>
                      <a:endParaRPr lang="es-GB" b="0" dirty="0">
                        <a:solidFill>
                          <a:schemeClr val="tx1"/>
                        </a:solidFill>
                      </a:endParaRPr>
                    </a:p>
                  </a:txBody>
                  <a:tcPr anchor="ctr"/>
                </a:tc>
                <a:extLst>
                  <a:ext uri="{0D108BD9-81ED-4DB2-BD59-A6C34878D82A}">
                    <a16:rowId xmlns:a16="http://schemas.microsoft.com/office/drawing/2014/main" val="2059097406"/>
                  </a:ext>
                </a:extLst>
              </a:tr>
              <a:tr h="701040">
                <a:tc>
                  <a:txBody>
                    <a:bodyPr/>
                    <a:lstStyle/>
                    <a:p>
                      <a:r>
                        <a:rPr lang="es-GB" b="1" dirty="0">
                          <a:solidFill>
                            <a:srgbClr val="203864"/>
                          </a:solidFill>
                        </a:rPr>
                        <a:t>1</a:t>
                      </a:r>
                    </a:p>
                  </a:txBody>
                  <a:tcPr anchor="ctr" anchorCtr="1">
                    <a:noFill/>
                  </a:tcPr>
                </a:tc>
                <a:tc>
                  <a:txBody>
                    <a:bodyPr/>
                    <a:lstStyle/>
                    <a:p>
                      <a:pPr algn="l">
                        <a:spcBef>
                          <a:spcPts val="0"/>
                        </a:spcBef>
                        <a:spcAft>
                          <a:spcPts val="0"/>
                        </a:spcAft>
                      </a:pPr>
                      <a:r>
                        <a:rPr lang="es-ES" b="1" dirty="0">
                          <a:solidFill>
                            <a:schemeClr val="tx1"/>
                          </a:solidFill>
                        </a:rPr>
                        <a:t>Va</a:t>
                      </a:r>
                      <a:r>
                        <a:rPr lang="es-ES" dirty="0">
                          <a:solidFill>
                            <a:schemeClr val="tx1"/>
                          </a:solidFill>
                        </a:rPr>
                        <a:t>mos al extran</a:t>
                      </a:r>
                      <a:r>
                        <a:rPr lang="es-ES" b="1" dirty="0">
                          <a:solidFill>
                            <a:schemeClr val="tx1"/>
                          </a:solidFill>
                        </a:rPr>
                        <a:t>je</a:t>
                      </a:r>
                      <a:r>
                        <a:rPr lang="es-ES" dirty="0">
                          <a:solidFill>
                            <a:schemeClr val="tx1"/>
                          </a:solidFill>
                        </a:rPr>
                        <a:t>ro en abril.</a:t>
                      </a:r>
                    </a:p>
                  </a:txBody>
                  <a:tcPr anchor="ctr" anchorCtr="1">
                    <a:solidFill>
                      <a:schemeClr val="accent4">
                        <a:lumMod val="20000"/>
                        <a:lumOff val="80000"/>
                      </a:schemeClr>
                    </a:solidFill>
                  </a:tcPr>
                </a:tc>
                <a:tc>
                  <a:txBody>
                    <a:bodyPr/>
                    <a:lstStyle/>
                    <a:p>
                      <a:endParaRPr lang="es-GB" sz="2400" b="1" dirty="0">
                        <a:solidFill>
                          <a:schemeClr val="tx1"/>
                        </a:solidFill>
                      </a:endParaRPr>
                    </a:p>
                  </a:txBody>
                  <a:tcPr anchor="ctr" anchorCtr="1">
                    <a:solidFill>
                      <a:schemeClr val="accent2">
                        <a:lumMod val="20000"/>
                        <a:lumOff val="80000"/>
                      </a:schemeClr>
                    </a:solidFill>
                  </a:tcPr>
                </a:tc>
                <a:extLst>
                  <a:ext uri="{0D108BD9-81ED-4DB2-BD59-A6C34878D82A}">
                    <a16:rowId xmlns:a16="http://schemas.microsoft.com/office/drawing/2014/main" val="2183986981"/>
                  </a:ext>
                </a:extLst>
              </a:tr>
              <a:tr h="701040">
                <a:tc>
                  <a:txBody>
                    <a:bodyPr/>
                    <a:lstStyle/>
                    <a:p>
                      <a:r>
                        <a:rPr lang="es-GB" b="1" dirty="0">
                          <a:solidFill>
                            <a:srgbClr val="203864"/>
                          </a:solidFill>
                        </a:rPr>
                        <a:t>2</a:t>
                      </a:r>
                    </a:p>
                  </a:txBody>
                  <a:tcPr anchor="ctr" anchorCtr="1"/>
                </a:tc>
                <a:tc>
                  <a:txBody>
                    <a:bodyPr/>
                    <a:lstStyle/>
                    <a:p>
                      <a:pPr algn="l">
                        <a:spcBef>
                          <a:spcPts val="0"/>
                        </a:spcBef>
                        <a:spcAft>
                          <a:spcPts val="0"/>
                        </a:spcAft>
                      </a:pPr>
                      <a:endParaRPr lang="es-ES" dirty="0">
                        <a:solidFill>
                          <a:schemeClr val="tx1"/>
                        </a:solidFill>
                      </a:endParaRPr>
                    </a:p>
                  </a:txBody>
                  <a:tcPr anchor="ctr" anchorCtr="1">
                    <a:solidFill>
                      <a:schemeClr val="accent4">
                        <a:lumMod val="20000"/>
                        <a:lumOff val="80000"/>
                      </a:schemeClr>
                    </a:solidFill>
                  </a:tcPr>
                </a:tc>
                <a:tc>
                  <a:txBody>
                    <a:bodyPr/>
                    <a:lstStyle/>
                    <a:p>
                      <a:endParaRPr lang="es-GB" sz="2400" b="1" dirty="0">
                        <a:solidFill>
                          <a:schemeClr val="tx1"/>
                        </a:solidFill>
                      </a:endParaRPr>
                    </a:p>
                  </a:txBody>
                  <a:tcPr anchor="ctr" anchorCtr="1">
                    <a:solidFill>
                      <a:schemeClr val="accent2">
                        <a:lumMod val="20000"/>
                        <a:lumOff val="80000"/>
                      </a:schemeClr>
                    </a:solidFill>
                  </a:tcPr>
                </a:tc>
                <a:extLst>
                  <a:ext uri="{0D108BD9-81ED-4DB2-BD59-A6C34878D82A}">
                    <a16:rowId xmlns:a16="http://schemas.microsoft.com/office/drawing/2014/main" val="1118756728"/>
                  </a:ext>
                </a:extLst>
              </a:tr>
              <a:tr h="701040">
                <a:tc>
                  <a:txBody>
                    <a:bodyPr/>
                    <a:lstStyle/>
                    <a:p>
                      <a:r>
                        <a:rPr lang="es-GB" b="1" dirty="0">
                          <a:solidFill>
                            <a:srgbClr val="203864"/>
                          </a:solidFill>
                        </a:rPr>
                        <a:t>3</a:t>
                      </a:r>
                    </a:p>
                  </a:txBody>
                  <a:tcPr anchor="ctr" anchorCtr="1">
                    <a:noFill/>
                  </a:tcPr>
                </a:tc>
                <a:tc>
                  <a:txBody>
                    <a:bodyPr/>
                    <a:lstStyle/>
                    <a:p>
                      <a:pPr algn="l">
                        <a:spcBef>
                          <a:spcPts val="0"/>
                        </a:spcBef>
                        <a:spcAft>
                          <a:spcPts val="0"/>
                        </a:spcAft>
                      </a:pPr>
                      <a:endParaRPr lang="es-ES" dirty="0">
                        <a:solidFill>
                          <a:schemeClr val="tx1"/>
                        </a:solidFill>
                      </a:endParaRPr>
                    </a:p>
                  </a:txBody>
                  <a:tcPr anchor="ctr" anchorCtr="1">
                    <a:solidFill>
                      <a:schemeClr val="accent4">
                        <a:lumMod val="20000"/>
                        <a:lumOff val="80000"/>
                      </a:schemeClr>
                    </a:solidFill>
                  </a:tcPr>
                </a:tc>
                <a:tc>
                  <a:txBody>
                    <a:bodyPr/>
                    <a:lstStyle/>
                    <a:p>
                      <a:endParaRPr lang="es-GB" sz="2400" b="1" dirty="0">
                        <a:solidFill>
                          <a:schemeClr val="tx1"/>
                        </a:solidFill>
                      </a:endParaRPr>
                    </a:p>
                  </a:txBody>
                  <a:tcPr anchor="ctr" anchorCtr="1">
                    <a:solidFill>
                      <a:schemeClr val="accent2">
                        <a:lumMod val="20000"/>
                        <a:lumOff val="80000"/>
                      </a:schemeClr>
                    </a:solidFill>
                  </a:tcPr>
                </a:tc>
                <a:extLst>
                  <a:ext uri="{0D108BD9-81ED-4DB2-BD59-A6C34878D82A}">
                    <a16:rowId xmlns:a16="http://schemas.microsoft.com/office/drawing/2014/main" val="4084794354"/>
                  </a:ext>
                </a:extLst>
              </a:tr>
              <a:tr h="701040">
                <a:tc>
                  <a:txBody>
                    <a:bodyPr/>
                    <a:lstStyle/>
                    <a:p>
                      <a:r>
                        <a:rPr lang="es-GB" b="1" dirty="0">
                          <a:solidFill>
                            <a:srgbClr val="203864"/>
                          </a:solidFill>
                        </a:rPr>
                        <a:t>4</a:t>
                      </a:r>
                    </a:p>
                  </a:txBody>
                  <a:tcPr anchor="ctr" anchorCtr="1"/>
                </a:tc>
                <a:tc>
                  <a:txBody>
                    <a:bodyPr/>
                    <a:lstStyle/>
                    <a:p>
                      <a:pPr algn="l">
                        <a:spcBef>
                          <a:spcPts val="0"/>
                        </a:spcBef>
                        <a:spcAft>
                          <a:spcPts val="0"/>
                        </a:spcAft>
                      </a:pPr>
                      <a:endParaRPr lang="es-ES" dirty="0">
                        <a:solidFill>
                          <a:schemeClr val="tx1"/>
                        </a:solidFill>
                      </a:endParaRPr>
                    </a:p>
                  </a:txBody>
                  <a:tcPr anchor="ctr" anchorCtr="1">
                    <a:solidFill>
                      <a:schemeClr val="accent4">
                        <a:lumMod val="20000"/>
                        <a:lumOff val="80000"/>
                      </a:schemeClr>
                    </a:solidFill>
                  </a:tcPr>
                </a:tc>
                <a:tc>
                  <a:txBody>
                    <a:bodyPr/>
                    <a:lstStyle/>
                    <a:p>
                      <a:endParaRPr lang="es-GB" sz="2400" b="1" dirty="0">
                        <a:solidFill>
                          <a:schemeClr val="tx1"/>
                        </a:solidFill>
                      </a:endParaRPr>
                    </a:p>
                  </a:txBody>
                  <a:tcPr anchor="ctr" anchorCtr="1">
                    <a:solidFill>
                      <a:schemeClr val="accent2">
                        <a:lumMod val="20000"/>
                        <a:lumOff val="80000"/>
                      </a:schemeClr>
                    </a:solidFill>
                  </a:tcPr>
                </a:tc>
                <a:extLst>
                  <a:ext uri="{0D108BD9-81ED-4DB2-BD59-A6C34878D82A}">
                    <a16:rowId xmlns:a16="http://schemas.microsoft.com/office/drawing/2014/main" val="4248873225"/>
                  </a:ext>
                </a:extLst>
              </a:tr>
              <a:tr h="701040">
                <a:tc>
                  <a:txBody>
                    <a:bodyPr/>
                    <a:lstStyle/>
                    <a:p>
                      <a:r>
                        <a:rPr lang="es-GB" b="1" dirty="0">
                          <a:solidFill>
                            <a:srgbClr val="203864"/>
                          </a:solidFill>
                        </a:rPr>
                        <a:t>5</a:t>
                      </a:r>
                    </a:p>
                  </a:txBody>
                  <a:tcPr anchor="ctr" anchorCtr="1">
                    <a:noFill/>
                  </a:tcPr>
                </a:tc>
                <a:tc>
                  <a:txBody>
                    <a:bodyPr/>
                    <a:lstStyle/>
                    <a:p>
                      <a:pPr algn="l">
                        <a:spcBef>
                          <a:spcPts val="0"/>
                        </a:spcBef>
                        <a:spcAft>
                          <a:spcPts val="0"/>
                        </a:spcAft>
                      </a:pPr>
                      <a:endParaRPr lang="es-ES" dirty="0">
                        <a:solidFill>
                          <a:schemeClr val="tx1"/>
                        </a:solidFill>
                      </a:endParaRPr>
                    </a:p>
                  </a:txBody>
                  <a:tcPr anchor="ctr" anchorCtr="1">
                    <a:solidFill>
                      <a:schemeClr val="accent4">
                        <a:lumMod val="20000"/>
                        <a:lumOff val="80000"/>
                      </a:schemeClr>
                    </a:solidFill>
                  </a:tcPr>
                </a:tc>
                <a:tc>
                  <a:txBody>
                    <a:bodyPr/>
                    <a:lstStyle/>
                    <a:p>
                      <a:endParaRPr lang="es-GB" sz="2400" b="1" dirty="0">
                        <a:solidFill>
                          <a:schemeClr val="tx1"/>
                        </a:solidFill>
                      </a:endParaRPr>
                    </a:p>
                  </a:txBody>
                  <a:tcPr anchor="ctr" anchorCtr="1">
                    <a:solidFill>
                      <a:schemeClr val="accent2">
                        <a:lumMod val="20000"/>
                        <a:lumOff val="80000"/>
                      </a:schemeClr>
                    </a:solidFill>
                  </a:tcPr>
                </a:tc>
                <a:extLst>
                  <a:ext uri="{0D108BD9-81ED-4DB2-BD59-A6C34878D82A}">
                    <a16:rowId xmlns:a16="http://schemas.microsoft.com/office/drawing/2014/main" val="1507122629"/>
                  </a:ext>
                </a:extLst>
              </a:tr>
              <a:tr h="701040">
                <a:tc>
                  <a:txBody>
                    <a:bodyPr/>
                    <a:lstStyle/>
                    <a:p>
                      <a:r>
                        <a:rPr lang="es-GB" b="1" dirty="0">
                          <a:solidFill>
                            <a:srgbClr val="203864"/>
                          </a:solidFill>
                        </a:rPr>
                        <a:t>6</a:t>
                      </a:r>
                    </a:p>
                  </a:txBody>
                  <a:tcPr anchor="ctr" anchorCtr="1"/>
                </a:tc>
                <a:tc>
                  <a:txBody>
                    <a:bodyPr/>
                    <a:lstStyle/>
                    <a:p>
                      <a:pPr algn="l">
                        <a:spcBef>
                          <a:spcPts val="0"/>
                        </a:spcBef>
                        <a:spcAft>
                          <a:spcPts val="0"/>
                        </a:spcAft>
                      </a:pPr>
                      <a:endParaRPr lang="es-ES" dirty="0">
                        <a:solidFill>
                          <a:schemeClr val="tx1"/>
                        </a:solidFill>
                      </a:endParaRPr>
                    </a:p>
                  </a:txBody>
                  <a:tcPr anchor="ctr" anchorCtr="1">
                    <a:solidFill>
                      <a:schemeClr val="accent4">
                        <a:lumMod val="20000"/>
                        <a:lumOff val="80000"/>
                      </a:schemeClr>
                    </a:solidFill>
                  </a:tcPr>
                </a:tc>
                <a:tc>
                  <a:txBody>
                    <a:bodyPr/>
                    <a:lstStyle/>
                    <a:p>
                      <a:endParaRPr lang="es-GB" sz="2400" b="1" dirty="0">
                        <a:solidFill>
                          <a:schemeClr val="tx1"/>
                        </a:solidFill>
                      </a:endParaRPr>
                    </a:p>
                  </a:txBody>
                  <a:tcPr anchor="ctr" anchorCtr="1">
                    <a:solidFill>
                      <a:schemeClr val="accent2">
                        <a:lumMod val="20000"/>
                        <a:lumOff val="80000"/>
                      </a:schemeClr>
                    </a:solidFill>
                  </a:tcPr>
                </a:tc>
                <a:extLst>
                  <a:ext uri="{0D108BD9-81ED-4DB2-BD59-A6C34878D82A}">
                    <a16:rowId xmlns:a16="http://schemas.microsoft.com/office/drawing/2014/main" val="3871708916"/>
                  </a:ext>
                </a:extLst>
              </a:tr>
            </a:tbl>
          </a:graphicData>
        </a:graphic>
      </p:graphicFrame>
      <p:graphicFrame>
        <p:nvGraphicFramePr>
          <p:cNvPr id="37" name="Tabla 8">
            <a:extLst>
              <a:ext uri="{FF2B5EF4-FFF2-40B4-BE49-F238E27FC236}">
                <a16:creationId xmlns:a16="http://schemas.microsoft.com/office/drawing/2014/main" id="{ABEA1B47-6FF9-4EDC-B7C5-0EABFE525D01}"/>
              </a:ext>
            </a:extLst>
          </p:cNvPr>
          <p:cNvGraphicFramePr>
            <a:graphicFrameLocks noGrp="1"/>
          </p:cNvGraphicFramePr>
          <p:nvPr>
            <p:extLst>
              <p:ext uri="{D42A27DB-BD31-4B8C-83A1-F6EECF244321}">
                <p14:modId xmlns:p14="http://schemas.microsoft.com/office/powerpoint/2010/main" val="808830779"/>
              </p:ext>
            </p:extLst>
          </p:nvPr>
        </p:nvGraphicFramePr>
        <p:xfrm>
          <a:off x="6324953" y="1191454"/>
          <a:ext cx="5808721" cy="5120640"/>
        </p:xfrm>
        <a:graphic>
          <a:graphicData uri="http://schemas.openxmlformats.org/drawingml/2006/table">
            <a:tbl>
              <a:tblPr firstRow="1" bandRow="1">
                <a:tableStyleId>{5DA37D80-6434-44D0-A028-1B22A696006F}</a:tableStyleId>
              </a:tblPr>
              <a:tblGrid>
                <a:gridCol w="560429">
                  <a:extLst>
                    <a:ext uri="{9D8B030D-6E8A-4147-A177-3AD203B41FA5}">
                      <a16:colId xmlns:a16="http://schemas.microsoft.com/office/drawing/2014/main" val="4036513689"/>
                    </a:ext>
                  </a:extLst>
                </a:gridCol>
                <a:gridCol w="3263075">
                  <a:extLst>
                    <a:ext uri="{9D8B030D-6E8A-4147-A177-3AD203B41FA5}">
                      <a16:colId xmlns:a16="http://schemas.microsoft.com/office/drawing/2014/main" val="194095337"/>
                    </a:ext>
                  </a:extLst>
                </a:gridCol>
                <a:gridCol w="1985217">
                  <a:extLst>
                    <a:ext uri="{9D8B030D-6E8A-4147-A177-3AD203B41FA5}">
                      <a16:colId xmlns:a16="http://schemas.microsoft.com/office/drawing/2014/main" val="2915434608"/>
                    </a:ext>
                  </a:extLst>
                </a:gridCol>
              </a:tblGrid>
              <a:tr h="0">
                <a:tc>
                  <a:txBody>
                    <a:bodyPr/>
                    <a:lstStyle/>
                    <a:p>
                      <a:endParaRPr lang="es-GB" dirty="0"/>
                    </a:p>
                  </a:txBody>
                  <a:tcPr>
                    <a:lnL w="12700" cap="flat" cmpd="sng" algn="ctr">
                      <a:solidFill>
                        <a:srgbClr val="E66700"/>
                      </a:solidFill>
                      <a:prstDash val="solid"/>
                      <a:round/>
                      <a:headEnd type="none" w="med" len="med"/>
                      <a:tailEnd type="none" w="med" len="med"/>
                    </a:lnL>
                  </a:tcPr>
                </a:tc>
                <a:tc>
                  <a:txBody>
                    <a:bodyPr/>
                    <a:lstStyle/>
                    <a:p>
                      <a:pPr algn="ctr"/>
                      <a:endParaRPr lang="es-GB" b="0" dirty="0">
                        <a:solidFill>
                          <a:schemeClr val="tx1"/>
                        </a:solidFill>
                      </a:endParaRPr>
                    </a:p>
                    <a:p>
                      <a:pPr algn="ctr"/>
                      <a:r>
                        <a:rPr lang="es-GB" b="1" dirty="0">
                          <a:solidFill>
                            <a:schemeClr val="tx1"/>
                          </a:solidFill>
                        </a:rPr>
                        <a:t>Mis frases</a:t>
                      </a:r>
                      <a:endParaRPr lang="en-GB" b="1" dirty="0">
                        <a:solidFill>
                          <a:schemeClr val="tx1"/>
                        </a:solidFill>
                      </a:endParaRPr>
                    </a:p>
                    <a:p>
                      <a:pPr algn="ctr"/>
                      <a:r>
                        <a:rPr lang="en-GB" b="0" dirty="0">
                          <a:solidFill>
                            <a:schemeClr val="tx1"/>
                          </a:solidFill>
                        </a:rPr>
                        <a:t>(read</a:t>
                      </a:r>
                      <a:r>
                        <a:rPr lang="en-GB" b="0" baseline="0" dirty="0">
                          <a:solidFill>
                            <a:schemeClr val="tx1"/>
                          </a:solidFill>
                        </a:rPr>
                        <a:t> the sentence aloud)</a:t>
                      </a:r>
                      <a:endParaRPr lang="es-GB" b="0" dirty="0">
                        <a:solidFill>
                          <a:schemeClr val="tx1"/>
                        </a:solidFill>
                      </a:endParaRPr>
                    </a:p>
                  </a:txBody>
                  <a:tcPr anchor="ctr"/>
                </a:tc>
                <a:tc>
                  <a:txBody>
                    <a:bodyPr/>
                    <a:lstStyle/>
                    <a:p>
                      <a:pPr algn="ctr"/>
                      <a:r>
                        <a:rPr lang="es-GB" b="1" dirty="0">
                          <a:solidFill>
                            <a:schemeClr val="tx1"/>
                          </a:solidFill>
                        </a:rPr>
                        <a:t>Las frases de mi compañero/a</a:t>
                      </a:r>
                      <a:endParaRPr lang="en-GB" b="1" dirty="0">
                        <a:solidFill>
                          <a:schemeClr val="tx1"/>
                        </a:solidFill>
                      </a:endParaRPr>
                    </a:p>
                    <a:p>
                      <a:pPr algn="ctr"/>
                      <a:r>
                        <a:rPr lang="en-GB" b="0" dirty="0">
                          <a:solidFill>
                            <a:schemeClr val="tx1"/>
                          </a:solidFill>
                        </a:rPr>
                        <a:t>(listen</a:t>
                      </a:r>
                      <a:r>
                        <a:rPr lang="en-GB" b="0" baseline="0" dirty="0">
                          <a:solidFill>
                            <a:schemeClr val="tx1"/>
                          </a:solidFill>
                        </a:rPr>
                        <a:t> and tally)</a:t>
                      </a:r>
                      <a:endParaRPr lang="es-GB" b="0" dirty="0">
                        <a:solidFill>
                          <a:schemeClr val="tx1"/>
                        </a:solidFill>
                      </a:endParaRPr>
                    </a:p>
                  </a:txBody>
                  <a:tcPr anchor="ctr"/>
                </a:tc>
                <a:extLst>
                  <a:ext uri="{0D108BD9-81ED-4DB2-BD59-A6C34878D82A}">
                    <a16:rowId xmlns:a16="http://schemas.microsoft.com/office/drawing/2014/main" val="2059097406"/>
                  </a:ext>
                </a:extLst>
              </a:tr>
              <a:tr h="701040">
                <a:tc>
                  <a:txBody>
                    <a:bodyPr/>
                    <a:lstStyle/>
                    <a:p>
                      <a:r>
                        <a:rPr lang="es-GB" b="1" dirty="0">
                          <a:solidFill>
                            <a:srgbClr val="203864"/>
                          </a:solidFill>
                        </a:rPr>
                        <a:t>1</a:t>
                      </a:r>
                    </a:p>
                  </a:txBody>
                  <a:tcPr anchor="ctr" anchorCtr="1">
                    <a:noFill/>
                  </a:tcPr>
                </a:tc>
                <a:tc>
                  <a:txBody>
                    <a:bodyPr/>
                    <a:lstStyle/>
                    <a:p>
                      <a:pPr algn="l"/>
                      <a:endParaRPr lang="es-ES" dirty="0">
                        <a:solidFill>
                          <a:schemeClr val="tx1"/>
                        </a:solidFill>
                      </a:endParaRPr>
                    </a:p>
                  </a:txBody>
                  <a:tcPr anchor="ctr" anchorCtr="1">
                    <a:solidFill>
                      <a:schemeClr val="accent2">
                        <a:lumMod val="20000"/>
                        <a:lumOff val="80000"/>
                      </a:schemeClr>
                    </a:solidFill>
                  </a:tcPr>
                </a:tc>
                <a:tc>
                  <a:txBody>
                    <a:bodyPr/>
                    <a:lstStyle/>
                    <a:p>
                      <a:endParaRPr lang="es-GB" sz="2400" b="1" dirty="0">
                        <a:solidFill>
                          <a:schemeClr val="tx1"/>
                        </a:solidFill>
                      </a:endParaRPr>
                    </a:p>
                  </a:txBody>
                  <a:tcPr anchor="ctr" anchorCtr="1">
                    <a:solidFill>
                      <a:schemeClr val="accent4">
                        <a:lumMod val="20000"/>
                        <a:lumOff val="80000"/>
                      </a:schemeClr>
                    </a:solidFill>
                  </a:tcPr>
                </a:tc>
                <a:extLst>
                  <a:ext uri="{0D108BD9-81ED-4DB2-BD59-A6C34878D82A}">
                    <a16:rowId xmlns:a16="http://schemas.microsoft.com/office/drawing/2014/main" val="2183986981"/>
                  </a:ext>
                </a:extLst>
              </a:tr>
              <a:tr h="701040">
                <a:tc>
                  <a:txBody>
                    <a:bodyPr/>
                    <a:lstStyle/>
                    <a:p>
                      <a:r>
                        <a:rPr lang="es-GB" b="1" dirty="0">
                          <a:solidFill>
                            <a:srgbClr val="203864"/>
                          </a:solidFill>
                        </a:rPr>
                        <a:t>2</a:t>
                      </a:r>
                    </a:p>
                  </a:txBody>
                  <a:tcPr anchor="ctr" anchorCtr="1"/>
                </a:tc>
                <a:tc>
                  <a:txBody>
                    <a:bodyPr/>
                    <a:lstStyle/>
                    <a:p>
                      <a:pPr algn="l"/>
                      <a:endParaRPr lang="es-ES" dirty="0">
                        <a:solidFill>
                          <a:schemeClr val="tx1"/>
                        </a:solidFill>
                      </a:endParaRPr>
                    </a:p>
                  </a:txBody>
                  <a:tcPr anchor="ctr" anchorCtr="1">
                    <a:solidFill>
                      <a:schemeClr val="accent2">
                        <a:lumMod val="20000"/>
                        <a:lumOff val="80000"/>
                      </a:schemeClr>
                    </a:solidFill>
                  </a:tcPr>
                </a:tc>
                <a:tc>
                  <a:txBody>
                    <a:bodyPr/>
                    <a:lstStyle/>
                    <a:p>
                      <a:endParaRPr lang="es-GB" sz="2400" b="1" dirty="0">
                        <a:solidFill>
                          <a:schemeClr val="tx1"/>
                        </a:solidFill>
                      </a:endParaRPr>
                    </a:p>
                  </a:txBody>
                  <a:tcPr anchor="ctr" anchorCtr="1">
                    <a:solidFill>
                      <a:schemeClr val="accent4">
                        <a:lumMod val="20000"/>
                        <a:lumOff val="80000"/>
                      </a:schemeClr>
                    </a:solidFill>
                  </a:tcPr>
                </a:tc>
                <a:extLst>
                  <a:ext uri="{0D108BD9-81ED-4DB2-BD59-A6C34878D82A}">
                    <a16:rowId xmlns:a16="http://schemas.microsoft.com/office/drawing/2014/main" val="1118756728"/>
                  </a:ext>
                </a:extLst>
              </a:tr>
              <a:tr h="701040">
                <a:tc>
                  <a:txBody>
                    <a:bodyPr/>
                    <a:lstStyle/>
                    <a:p>
                      <a:r>
                        <a:rPr lang="es-GB" b="1" dirty="0">
                          <a:solidFill>
                            <a:srgbClr val="203864"/>
                          </a:solidFill>
                        </a:rPr>
                        <a:t>3</a:t>
                      </a:r>
                    </a:p>
                  </a:txBody>
                  <a:tcPr anchor="ctr" anchorCtr="1">
                    <a:noFill/>
                  </a:tcPr>
                </a:tc>
                <a:tc>
                  <a:txBody>
                    <a:bodyPr/>
                    <a:lstStyle/>
                    <a:p>
                      <a:pPr algn="l"/>
                      <a:endParaRPr lang="es-ES" dirty="0">
                        <a:solidFill>
                          <a:schemeClr val="tx1"/>
                        </a:solidFill>
                      </a:endParaRPr>
                    </a:p>
                  </a:txBody>
                  <a:tcPr marL="90000" anchor="ctr" anchorCtr="1">
                    <a:solidFill>
                      <a:schemeClr val="accent2">
                        <a:lumMod val="20000"/>
                        <a:lumOff val="80000"/>
                      </a:schemeClr>
                    </a:solidFill>
                  </a:tcPr>
                </a:tc>
                <a:tc>
                  <a:txBody>
                    <a:bodyPr/>
                    <a:lstStyle/>
                    <a:p>
                      <a:endParaRPr lang="es-GB" sz="2400" b="1" dirty="0">
                        <a:solidFill>
                          <a:schemeClr val="tx1"/>
                        </a:solidFill>
                      </a:endParaRPr>
                    </a:p>
                  </a:txBody>
                  <a:tcPr anchor="ctr" anchorCtr="1">
                    <a:solidFill>
                      <a:schemeClr val="accent4">
                        <a:lumMod val="20000"/>
                        <a:lumOff val="80000"/>
                      </a:schemeClr>
                    </a:solidFill>
                  </a:tcPr>
                </a:tc>
                <a:extLst>
                  <a:ext uri="{0D108BD9-81ED-4DB2-BD59-A6C34878D82A}">
                    <a16:rowId xmlns:a16="http://schemas.microsoft.com/office/drawing/2014/main" val="4084794354"/>
                  </a:ext>
                </a:extLst>
              </a:tr>
              <a:tr h="701040">
                <a:tc>
                  <a:txBody>
                    <a:bodyPr/>
                    <a:lstStyle/>
                    <a:p>
                      <a:r>
                        <a:rPr lang="es-GB" b="1" dirty="0">
                          <a:solidFill>
                            <a:srgbClr val="203864"/>
                          </a:solidFill>
                        </a:rPr>
                        <a:t>4</a:t>
                      </a:r>
                    </a:p>
                  </a:txBody>
                  <a:tcPr anchor="ctr" anchorCtr="1"/>
                </a:tc>
                <a:tc>
                  <a:txBody>
                    <a:bodyPr/>
                    <a:lstStyle/>
                    <a:p>
                      <a:pPr algn="l"/>
                      <a:endParaRPr lang="es-ES" dirty="0">
                        <a:solidFill>
                          <a:schemeClr val="tx1"/>
                        </a:solidFill>
                      </a:endParaRPr>
                    </a:p>
                  </a:txBody>
                  <a:tcPr anchor="ctr" anchorCtr="1">
                    <a:solidFill>
                      <a:schemeClr val="accent2">
                        <a:lumMod val="20000"/>
                        <a:lumOff val="80000"/>
                      </a:schemeClr>
                    </a:solidFill>
                  </a:tcPr>
                </a:tc>
                <a:tc>
                  <a:txBody>
                    <a:bodyPr/>
                    <a:lstStyle/>
                    <a:p>
                      <a:endParaRPr lang="es-GB" sz="2400" b="1" dirty="0">
                        <a:solidFill>
                          <a:schemeClr val="tx1"/>
                        </a:solidFill>
                      </a:endParaRPr>
                    </a:p>
                  </a:txBody>
                  <a:tcPr anchor="ctr" anchorCtr="1">
                    <a:solidFill>
                      <a:schemeClr val="accent4">
                        <a:lumMod val="20000"/>
                        <a:lumOff val="80000"/>
                      </a:schemeClr>
                    </a:solidFill>
                  </a:tcPr>
                </a:tc>
                <a:extLst>
                  <a:ext uri="{0D108BD9-81ED-4DB2-BD59-A6C34878D82A}">
                    <a16:rowId xmlns:a16="http://schemas.microsoft.com/office/drawing/2014/main" val="4248873225"/>
                  </a:ext>
                </a:extLst>
              </a:tr>
              <a:tr h="701040">
                <a:tc>
                  <a:txBody>
                    <a:bodyPr/>
                    <a:lstStyle/>
                    <a:p>
                      <a:r>
                        <a:rPr lang="es-GB" b="1" dirty="0">
                          <a:solidFill>
                            <a:srgbClr val="203864"/>
                          </a:solidFill>
                        </a:rPr>
                        <a:t>5</a:t>
                      </a:r>
                    </a:p>
                  </a:txBody>
                  <a:tcPr anchor="ctr" anchorCtr="1">
                    <a:noFill/>
                  </a:tcPr>
                </a:tc>
                <a:tc>
                  <a:txBody>
                    <a:bodyPr/>
                    <a:lstStyle/>
                    <a:p>
                      <a:pPr algn="l"/>
                      <a:endParaRPr lang="es-ES" dirty="0">
                        <a:solidFill>
                          <a:schemeClr val="tx1"/>
                        </a:solidFill>
                      </a:endParaRPr>
                    </a:p>
                  </a:txBody>
                  <a:tcPr anchor="ctr" anchorCtr="1">
                    <a:solidFill>
                      <a:schemeClr val="accent2">
                        <a:lumMod val="20000"/>
                        <a:lumOff val="80000"/>
                      </a:schemeClr>
                    </a:solidFill>
                  </a:tcPr>
                </a:tc>
                <a:tc>
                  <a:txBody>
                    <a:bodyPr/>
                    <a:lstStyle/>
                    <a:p>
                      <a:endParaRPr lang="es-GB" sz="2400" b="1" dirty="0">
                        <a:solidFill>
                          <a:schemeClr val="tx1"/>
                        </a:solidFill>
                      </a:endParaRPr>
                    </a:p>
                  </a:txBody>
                  <a:tcPr anchor="ctr" anchorCtr="1">
                    <a:solidFill>
                      <a:schemeClr val="accent4">
                        <a:lumMod val="20000"/>
                        <a:lumOff val="80000"/>
                      </a:schemeClr>
                    </a:solidFill>
                  </a:tcPr>
                </a:tc>
                <a:extLst>
                  <a:ext uri="{0D108BD9-81ED-4DB2-BD59-A6C34878D82A}">
                    <a16:rowId xmlns:a16="http://schemas.microsoft.com/office/drawing/2014/main" val="1507122629"/>
                  </a:ext>
                </a:extLst>
              </a:tr>
              <a:tr h="701040">
                <a:tc>
                  <a:txBody>
                    <a:bodyPr/>
                    <a:lstStyle/>
                    <a:p>
                      <a:r>
                        <a:rPr lang="es-GB" b="1" dirty="0">
                          <a:solidFill>
                            <a:srgbClr val="203864"/>
                          </a:solidFill>
                        </a:rPr>
                        <a:t>6</a:t>
                      </a:r>
                    </a:p>
                  </a:txBody>
                  <a:tcPr anchor="ctr" anchorCtr="1"/>
                </a:tc>
                <a:tc>
                  <a:txBody>
                    <a:bodyPr/>
                    <a:lstStyle/>
                    <a:p>
                      <a:pPr algn="l"/>
                      <a:endParaRPr lang="es-ES" dirty="0">
                        <a:solidFill>
                          <a:schemeClr val="tx1"/>
                        </a:solidFill>
                      </a:endParaRPr>
                    </a:p>
                  </a:txBody>
                  <a:tcPr anchor="ctr" anchorCtr="1">
                    <a:solidFill>
                      <a:schemeClr val="accent2">
                        <a:lumMod val="20000"/>
                        <a:lumOff val="80000"/>
                      </a:schemeClr>
                    </a:solidFill>
                  </a:tcPr>
                </a:tc>
                <a:tc>
                  <a:txBody>
                    <a:bodyPr/>
                    <a:lstStyle/>
                    <a:p>
                      <a:endParaRPr lang="es-GB" sz="2400" b="1" dirty="0">
                        <a:solidFill>
                          <a:schemeClr val="tx1"/>
                        </a:solidFill>
                      </a:endParaRPr>
                    </a:p>
                  </a:txBody>
                  <a:tcPr anchor="ctr" anchorCtr="1">
                    <a:solidFill>
                      <a:schemeClr val="accent4">
                        <a:lumMod val="20000"/>
                        <a:lumOff val="80000"/>
                      </a:schemeClr>
                    </a:solidFill>
                  </a:tcPr>
                </a:tc>
                <a:extLst>
                  <a:ext uri="{0D108BD9-81ED-4DB2-BD59-A6C34878D82A}">
                    <a16:rowId xmlns:a16="http://schemas.microsoft.com/office/drawing/2014/main" val="3871708916"/>
                  </a:ext>
                </a:extLst>
              </a:tr>
            </a:tbl>
          </a:graphicData>
        </a:graphic>
      </p:graphicFrame>
      <p:sp>
        <p:nvSpPr>
          <p:cNvPr id="38" name="Rectangle 37">
            <a:extLst>
              <a:ext uri="{FF2B5EF4-FFF2-40B4-BE49-F238E27FC236}">
                <a16:creationId xmlns:a16="http://schemas.microsoft.com/office/drawing/2014/main" id="{8B0BC917-0CA4-483D-A92A-602E8128A306}"/>
              </a:ext>
            </a:extLst>
          </p:cNvPr>
          <p:cNvSpPr/>
          <p:nvPr/>
        </p:nvSpPr>
        <p:spPr>
          <a:xfrm>
            <a:off x="523418" y="2839554"/>
            <a:ext cx="3284935" cy="646331"/>
          </a:xfrm>
          <a:prstGeom prst="rect">
            <a:avLst/>
          </a:prstGeom>
        </p:spPr>
        <p:txBody>
          <a:bodyPr wrap="square">
            <a:spAutoFit/>
          </a:bodyPr>
          <a:lstStyle/>
          <a:p>
            <a:r>
              <a:rPr lang="es-ES" dirty="0"/>
              <a:t>Es</a:t>
            </a:r>
            <a:r>
              <a:rPr lang="es-ES" b="1" dirty="0"/>
              <a:t>cri</a:t>
            </a:r>
            <a:r>
              <a:rPr lang="es-ES" dirty="0"/>
              <a:t>ben no</a:t>
            </a:r>
            <a:r>
              <a:rPr lang="es-ES" b="1" dirty="0"/>
              <a:t>ti</a:t>
            </a:r>
            <a:r>
              <a:rPr lang="es-ES" dirty="0"/>
              <a:t>cias </a:t>
            </a:r>
            <a:r>
              <a:rPr lang="es-ES" b="1" dirty="0"/>
              <a:t>so</a:t>
            </a:r>
            <a:r>
              <a:rPr lang="es-ES" dirty="0"/>
              <a:t>bre la sociedad.</a:t>
            </a:r>
          </a:p>
        </p:txBody>
      </p:sp>
      <p:sp>
        <p:nvSpPr>
          <p:cNvPr id="39" name="Rectangle 38">
            <a:extLst>
              <a:ext uri="{FF2B5EF4-FFF2-40B4-BE49-F238E27FC236}">
                <a16:creationId xmlns:a16="http://schemas.microsoft.com/office/drawing/2014/main" id="{79895427-11BB-42AA-908D-633D8AE68369}"/>
              </a:ext>
            </a:extLst>
          </p:cNvPr>
          <p:cNvSpPr/>
          <p:nvPr/>
        </p:nvSpPr>
        <p:spPr>
          <a:xfrm>
            <a:off x="548207" y="3539997"/>
            <a:ext cx="3260146" cy="646331"/>
          </a:xfrm>
          <a:prstGeom prst="rect">
            <a:avLst/>
          </a:prstGeom>
        </p:spPr>
        <p:txBody>
          <a:bodyPr wrap="square">
            <a:spAutoFit/>
          </a:bodyPr>
          <a:lstStyle/>
          <a:p>
            <a:r>
              <a:rPr lang="es-ES" b="1" dirty="0"/>
              <a:t>Ven</a:t>
            </a:r>
            <a:r>
              <a:rPr lang="es-ES" dirty="0"/>
              <a:t>den una entre</a:t>
            </a:r>
            <a:r>
              <a:rPr lang="es-ES" b="1" dirty="0"/>
              <a:t>vis</a:t>
            </a:r>
            <a:r>
              <a:rPr lang="es-ES" dirty="0"/>
              <a:t>ta en </a:t>
            </a:r>
            <a:r>
              <a:rPr lang="es-ES" b="1" dirty="0"/>
              <a:t>mar</a:t>
            </a:r>
            <a:r>
              <a:rPr lang="es-ES" dirty="0"/>
              <a:t>zo.</a:t>
            </a:r>
          </a:p>
        </p:txBody>
      </p:sp>
      <p:sp>
        <p:nvSpPr>
          <p:cNvPr id="40" name="Rectangle 39">
            <a:extLst>
              <a:ext uri="{FF2B5EF4-FFF2-40B4-BE49-F238E27FC236}">
                <a16:creationId xmlns:a16="http://schemas.microsoft.com/office/drawing/2014/main" id="{A1786AD6-C66F-4711-9A0E-7171FE55D0C3}"/>
              </a:ext>
            </a:extLst>
          </p:cNvPr>
          <p:cNvSpPr/>
          <p:nvPr/>
        </p:nvSpPr>
        <p:spPr>
          <a:xfrm>
            <a:off x="548207" y="4248165"/>
            <a:ext cx="3361746" cy="646331"/>
          </a:xfrm>
          <a:prstGeom prst="rect">
            <a:avLst/>
          </a:prstGeom>
        </p:spPr>
        <p:txBody>
          <a:bodyPr wrap="square">
            <a:spAutoFit/>
          </a:bodyPr>
          <a:lstStyle/>
          <a:p>
            <a:r>
              <a:rPr lang="es-ES" dirty="0"/>
              <a:t>Descu</a:t>
            </a:r>
            <a:r>
              <a:rPr lang="es-ES" b="1" dirty="0"/>
              <a:t>bri</a:t>
            </a:r>
            <a:r>
              <a:rPr lang="es-ES" dirty="0"/>
              <a:t>mos </a:t>
            </a:r>
            <a:r>
              <a:rPr lang="es-ES" b="1" dirty="0"/>
              <a:t>par</a:t>
            </a:r>
            <a:r>
              <a:rPr lang="es-ES" dirty="0"/>
              <a:t>tes dife</a:t>
            </a:r>
            <a:r>
              <a:rPr lang="es-ES" b="1" dirty="0"/>
              <a:t>ren</a:t>
            </a:r>
            <a:r>
              <a:rPr lang="es-ES" dirty="0"/>
              <a:t>tes del </a:t>
            </a:r>
            <a:r>
              <a:rPr lang="es-ES" b="1" dirty="0"/>
              <a:t>mun</a:t>
            </a:r>
            <a:r>
              <a:rPr lang="es-ES" dirty="0"/>
              <a:t>do.</a:t>
            </a:r>
          </a:p>
        </p:txBody>
      </p:sp>
      <p:sp>
        <p:nvSpPr>
          <p:cNvPr id="41" name="Rectangle 40">
            <a:extLst>
              <a:ext uri="{FF2B5EF4-FFF2-40B4-BE49-F238E27FC236}">
                <a16:creationId xmlns:a16="http://schemas.microsoft.com/office/drawing/2014/main" id="{163AE8AE-7D66-4F4F-8BBA-3514A8A47117}"/>
              </a:ext>
            </a:extLst>
          </p:cNvPr>
          <p:cNvSpPr/>
          <p:nvPr/>
        </p:nvSpPr>
        <p:spPr>
          <a:xfrm>
            <a:off x="548207" y="4925844"/>
            <a:ext cx="3305670" cy="646331"/>
          </a:xfrm>
          <a:prstGeom prst="rect">
            <a:avLst/>
          </a:prstGeom>
        </p:spPr>
        <p:txBody>
          <a:bodyPr wrap="square">
            <a:spAutoFit/>
          </a:bodyPr>
          <a:lstStyle/>
          <a:p>
            <a:r>
              <a:rPr lang="es-ES" b="1" dirty="0"/>
              <a:t>Le</a:t>
            </a:r>
            <a:r>
              <a:rPr lang="es-ES" dirty="0"/>
              <a:t>en páginas en el periódico.</a:t>
            </a:r>
          </a:p>
        </p:txBody>
      </p:sp>
      <p:sp>
        <p:nvSpPr>
          <p:cNvPr id="42" name="Rectangle 41">
            <a:extLst>
              <a:ext uri="{FF2B5EF4-FFF2-40B4-BE49-F238E27FC236}">
                <a16:creationId xmlns:a16="http://schemas.microsoft.com/office/drawing/2014/main" id="{FDB41C8F-438F-47C3-8754-648100C6CA44}"/>
              </a:ext>
            </a:extLst>
          </p:cNvPr>
          <p:cNvSpPr/>
          <p:nvPr/>
        </p:nvSpPr>
        <p:spPr>
          <a:xfrm>
            <a:off x="548207" y="5645495"/>
            <a:ext cx="2928299" cy="646331"/>
          </a:xfrm>
          <a:prstGeom prst="rect">
            <a:avLst/>
          </a:prstGeom>
        </p:spPr>
        <p:txBody>
          <a:bodyPr wrap="square">
            <a:spAutoFit/>
          </a:bodyPr>
          <a:lstStyle/>
          <a:p>
            <a:r>
              <a:rPr lang="es-ES" dirty="0"/>
              <a:t>Pe</a:t>
            </a:r>
            <a:r>
              <a:rPr lang="es-ES" b="1" dirty="0"/>
              <a:t>di</a:t>
            </a:r>
            <a:r>
              <a:rPr lang="es-ES" dirty="0"/>
              <a:t>mos una canción en la </a:t>
            </a:r>
            <a:r>
              <a:rPr lang="es-ES" b="1" dirty="0"/>
              <a:t>fies</a:t>
            </a:r>
            <a:r>
              <a:rPr lang="es-ES" dirty="0"/>
              <a:t>ta.</a:t>
            </a:r>
          </a:p>
        </p:txBody>
      </p:sp>
      <p:sp>
        <p:nvSpPr>
          <p:cNvPr id="43" name="Rectangle 42">
            <a:extLst>
              <a:ext uri="{FF2B5EF4-FFF2-40B4-BE49-F238E27FC236}">
                <a16:creationId xmlns:a16="http://schemas.microsoft.com/office/drawing/2014/main" id="{972A3F57-E073-4F84-A219-0ECDCE2AAEEB}"/>
              </a:ext>
            </a:extLst>
          </p:cNvPr>
          <p:cNvSpPr/>
          <p:nvPr/>
        </p:nvSpPr>
        <p:spPr>
          <a:xfrm>
            <a:off x="6872041" y="5665763"/>
            <a:ext cx="3263664" cy="646331"/>
          </a:xfrm>
          <a:prstGeom prst="rect">
            <a:avLst/>
          </a:prstGeom>
        </p:spPr>
        <p:txBody>
          <a:bodyPr wrap="square">
            <a:spAutoFit/>
          </a:bodyPr>
          <a:lstStyle/>
          <a:p>
            <a:r>
              <a:rPr lang="es-ES" dirty="0"/>
              <a:t>Enten</a:t>
            </a:r>
            <a:r>
              <a:rPr lang="es-ES" b="1" dirty="0"/>
              <a:t>de</a:t>
            </a:r>
            <a:r>
              <a:rPr lang="es-ES" dirty="0"/>
              <a:t>mos que la música está bas</a:t>
            </a:r>
            <a:r>
              <a:rPr lang="es-ES" b="1" dirty="0"/>
              <a:t>tan</a:t>
            </a:r>
            <a:r>
              <a:rPr lang="es-ES" dirty="0"/>
              <a:t>te </a:t>
            </a:r>
            <a:r>
              <a:rPr lang="es-ES" b="1" dirty="0"/>
              <a:t>fuer</a:t>
            </a:r>
            <a:r>
              <a:rPr lang="es-ES" dirty="0"/>
              <a:t>te. </a:t>
            </a:r>
          </a:p>
        </p:txBody>
      </p:sp>
      <p:sp>
        <p:nvSpPr>
          <p:cNvPr id="44" name="Rectangle 43">
            <a:extLst>
              <a:ext uri="{FF2B5EF4-FFF2-40B4-BE49-F238E27FC236}">
                <a16:creationId xmlns:a16="http://schemas.microsoft.com/office/drawing/2014/main" id="{EA1D8F3E-9899-4EAE-9325-EEF2DED5ECE5}"/>
              </a:ext>
            </a:extLst>
          </p:cNvPr>
          <p:cNvSpPr/>
          <p:nvPr/>
        </p:nvSpPr>
        <p:spPr>
          <a:xfrm>
            <a:off x="6872041" y="2193223"/>
            <a:ext cx="3263664" cy="646331"/>
          </a:xfrm>
          <a:prstGeom prst="rect">
            <a:avLst/>
          </a:prstGeom>
        </p:spPr>
        <p:txBody>
          <a:bodyPr wrap="square">
            <a:spAutoFit/>
          </a:bodyPr>
          <a:lstStyle/>
          <a:p>
            <a:r>
              <a:rPr lang="es-ES" dirty="0"/>
              <a:t>¿Por qué vi</a:t>
            </a:r>
            <a:r>
              <a:rPr lang="es-ES" b="1" dirty="0"/>
              <a:t>vi</a:t>
            </a:r>
            <a:r>
              <a:rPr lang="es-ES" dirty="0"/>
              <a:t>mos en I</a:t>
            </a:r>
            <a:r>
              <a:rPr lang="es-ES" b="1" dirty="0"/>
              <a:t>tal</a:t>
            </a:r>
            <a:r>
              <a:rPr lang="es-ES" dirty="0"/>
              <a:t>ia? </a:t>
            </a:r>
            <a:r>
              <a:rPr lang="es-ES" b="1" dirty="0"/>
              <a:t>Por</a:t>
            </a:r>
            <a:r>
              <a:rPr lang="es-ES" dirty="0"/>
              <a:t>que es bo</a:t>
            </a:r>
            <a:r>
              <a:rPr lang="es-ES" b="1" dirty="0"/>
              <a:t>ni</a:t>
            </a:r>
            <a:r>
              <a:rPr lang="es-ES" dirty="0"/>
              <a:t>to.</a:t>
            </a:r>
          </a:p>
        </p:txBody>
      </p:sp>
      <p:sp>
        <p:nvSpPr>
          <p:cNvPr id="45" name="Rectangle 44">
            <a:extLst>
              <a:ext uri="{FF2B5EF4-FFF2-40B4-BE49-F238E27FC236}">
                <a16:creationId xmlns:a16="http://schemas.microsoft.com/office/drawing/2014/main" id="{2F4BBB1A-85D7-4011-BC73-0AB14A82CE92}"/>
              </a:ext>
            </a:extLst>
          </p:cNvPr>
          <p:cNvSpPr/>
          <p:nvPr/>
        </p:nvSpPr>
        <p:spPr>
          <a:xfrm>
            <a:off x="6872041" y="2871460"/>
            <a:ext cx="3005098" cy="646331"/>
          </a:xfrm>
          <a:prstGeom prst="rect">
            <a:avLst/>
          </a:prstGeom>
        </p:spPr>
        <p:txBody>
          <a:bodyPr wrap="square">
            <a:spAutoFit/>
          </a:bodyPr>
          <a:lstStyle/>
          <a:p>
            <a:r>
              <a:rPr lang="es-ES" dirty="0"/>
              <a:t>Re</a:t>
            </a:r>
            <a:r>
              <a:rPr lang="es-ES" b="1" dirty="0"/>
              <a:t>par</a:t>
            </a:r>
            <a:r>
              <a:rPr lang="es-ES" dirty="0"/>
              <a:t>ten be</a:t>
            </a:r>
            <a:r>
              <a:rPr lang="es-ES" b="1" dirty="0"/>
              <a:t>bi</a:t>
            </a:r>
            <a:r>
              <a:rPr lang="es-ES" dirty="0"/>
              <a:t>das por la </a:t>
            </a:r>
            <a:r>
              <a:rPr lang="es-ES" b="1" dirty="0"/>
              <a:t>tar</a:t>
            </a:r>
            <a:r>
              <a:rPr lang="es-ES" dirty="0"/>
              <a:t>de.</a:t>
            </a:r>
          </a:p>
        </p:txBody>
      </p:sp>
      <p:sp>
        <p:nvSpPr>
          <p:cNvPr id="46" name="Rectangle 45">
            <a:extLst>
              <a:ext uri="{FF2B5EF4-FFF2-40B4-BE49-F238E27FC236}">
                <a16:creationId xmlns:a16="http://schemas.microsoft.com/office/drawing/2014/main" id="{C6BB52A1-5D72-4A22-ABE6-611C2F348551}"/>
              </a:ext>
            </a:extLst>
          </p:cNvPr>
          <p:cNvSpPr/>
          <p:nvPr/>
        </p:nvSpPr>
        <p:spPr>
          <a:xfrm>
            <a:off x="6872041" y="3565046"/>
            <a:ext cx="3720494" cy="646331"/>
          </a:xfrm>
          <a:prstGeom prst="rect">
            <a:avLst/>
          </a:prstGeom>
        </p:spPr>
        <p:txBody>
          <a:bodyPr wrap="square">
            <a:spAutoFit/>
          </a:bodyPr>
          <a:lstStyle/>
          <a:p>
            <a:r>
              <a:rPr lang="es-ES" dirty="0"/>
              <a:t>Los perio</a:t>
            </a:r>
            <a:r>
              <a:rPr lang="es-ES" b="1" dirty="0"/>
              <a:t>dis</a:t>
            </a:r>
            <a:r>
              <a:rPr lang="es-ES" dirty="0"/>
              <a:t>tas es</a:t>
            </a:r>
            <a:r>
              <a:rPr lang="es-ES" b="1" dirty="0"/>
              <a:t>con</a:t>
            </a:r>
            <a:r>
              <a:rPr lang="es-ES" dirty="0"/>
              <a:t>den la realidad de las </a:t>
            </a:r>
            <a:r>
              <a:rPr lang="es-ES" b="1" dirty="0"/>
              <a:t>co</a:t>
            </a:r>
            <a:r>
              <a:rPr lang="es-ES" dirty="0"/>
              <a:t>sas.</a:t>
            </a:r>
          </a:p>
        </p:txBody>
      </p:sp>
      <p:sp>
        <p:nvSpPr>
          <p:cNvPr id="47" name="Rectangle 46">
            <a:extLst>
              <a:ext uri="{FF2B5EF4-FFF2-40B4-BE49-F238E27FC236}">
                <a16:creationId xmlns:a16="http://schemas.microsoft.com/office/drawing/2014/main" id="{FF74A17B-0D2B-42E5-B59E-785FF9BCE564}"/>
              </a:ext>
            </a:extLst>
          </p:cNvPr>
          <p:cNvSpPr/>
          <p:nvPr/>
        </p:nvSpPr>
        <p:spPr>
          <a:xfrm>
            <a:off x="6872041" y="4382794"/>
            <a:ext cx="3102131" cy="369332"/>
          </a:xfrm>
          <a:prstGeom prst="rect">
            <a:avLst/>
          </a:prstGeom>
        </p:spPr>
        <p:txBody>
          <a:bodyPr wrap="none">
            <a:spAutoFit/>
          </a:bodyPr>
          <a:lstStyle/>
          <a:p>
            <a:r>
              <a:rPr lang="es-ES" dirty="0"/>
              <a:t>Dor</a:t>
            </a:r>
            <a:r>
              <a:rPr lang="es-ES" b="1" dirty="0"/>
              <a:t>mi</a:t>
            </a:r>
            <a:r>
              <a:rPr lang="es-ES" dirty="0"/>
              <a:t>mos por la ma</a:t>
            </a:r>
            <a:r>
              <a:rPr lang="es-ES" b="1" dirty="0"/>
              <a:t>ña</a:t>
            </a:r>
            <a:r>
              <a:rPr lang="es-ES" dirty="0"/>
              <a:t>na.</a:t>
            </a:r>
          </a:p>
        </p:txBody>
      </p:sp>
      <p:sp>
        <p:nvSpPr>
          <p:cNvPr id="48" name="Rectangle 47">
            <a:extLst>
              <a:ext uri="{FF2B5EF4-FFF2-40B4-BE49-F238E27FC236}">
                <a16:creationId xmlns:a16="http://schemas.microsoft.com/office/drawing/2014/main" id="{55F0F86A-CB03-4F48-8E38-711F176D4C4D}"/>
              </a:ext>
            </a:extLst>
          </p:cNvPr>
          <p:cNvSpPr/>
          <p:nvPr/>
        </p:nvSpPr>
        <p:spPr>
          <a:xfrm>
            <a:off x="6872041" y="5122547"/>
            <a:ext cx="3092513" cy="369332"/>
          </a:xfrm>
          <a:prstGeom prst="rect">
            <a:avLst/>
          </a:prstGeom>
        </p:spPr>
        <p:txBody>
          <a:bodyPr wrap="none">
            <a:spAutoFit/>
          </a:bodyPr>
          <a:lstStyle/>
          <a:p>
            <a:r>
              <a:rPr lang="es-ES" b="1" dirty="0"/>
              <a:t>Ven</a:t>
            </a:r>
            <a:r>
              <a:rPr lang="es-ES" dirty="0"/>
              <a:t>den </a:t>
            </a:r>
            <a:r>
              <a:rPr lang="es-ES" b="1" dirty="0"/>
              <a:t>jue</a:t>
            </a:r>
            <a:r>
              <a:rPr lang="es-ES" dirty="0"/>
              <a:t>gos diver</a:t>
            </a:r>
            <a:r>
              <a:rPr lang="es-ES" b="1" dirty="0"/>
              <a:t>ti</a:t>
            </a:r>
            <a:r>
              <a:rPr lang="es-ES" dirty="0"/>
              <a:t>dos.</a:t>
            </a:r>
          </a:p>
        </p:txBody>
      </p:sp>
      <p:sp>
        <p:nvSpPr>
          <p:cNvPr id="49" name="Rectangle 48">
            <a:extLst>
              <a:ext uri="{FF2B5EF4-FFF2-40B4-BE49-F238E27FC236}">
                <a16:creationId xmlns:a16="http://schemas.microsoft.com/office/drawing/2014/main" id="{1D8B055D-E84E-491E-9AF1-0608EFE95116}"/>
              </a:ext>
            </a:extLst>
          </p:cNvPr>
          <p:cNvSpPr/>
          <p:nvPr/>
        </p:nvSpPr>
        <p:spPr>
          <a:xfrm>
            <a:off x="4651701" y="2218533"/>
            <a:ext cx="593111" cy="461665"/>
          </a:xfrm>
          <a:prstGeom prst="rect">
            <a:avLst/>
          </a:prstGeom>
        </p:spPr>
        <p:txBody>
          <a:bodyPr wrap="square">
            <a:spAutoFit/>
          </a:bodyPr>
          <a:lstStyle/>
          <a:p>
            <a:r>
              <a:rPr lang="es-GB" sz="2400" b="1" dirty="0"/>
              <a:t>IIII</a:t>
            </a:r>
          </a:p>
        </p:txBody>
      </p:sp>
      <p:sp>
        <p:nvSpPr>
          <p:cNvPr id="50" name="Rectangle 49">
            <a:extLst>
              <a:ext uri="{FF2B5EF4-FFF2-40B4-BE49-F238E27FC236}">
                <a16:creationId xmlns:a16="http://schemas.microsoft.com/office/drawing/2014/main" id="{14731DCC-9C84-4DDF-8BA7-B4650A29478A}"/>
              </a:ext>
            </a:extLst>
          </p:cNvPr>
          <p:cNvSpPr/>
          <p:nvPr/>
        </p:nvSpPr>
        <p:spPr>
          <a:xfrm>
            <a:off x="4676539" y="2931886"/>
            <a:ext cx="593111" cy="461665"/>
          </a:xfrm>
          <a:prstGeom prst="rect">
            <a:avLst/>
          </a:prstGeom>
        </p:spPr>
        <p:txBody>
          <a:bodyPr wrap="square">
            <a:spAutoFit/>
          </a:bodyPr>
          <a:lstStyle/>
          <a:p>
            <a:r>
              <a:rPr lang="es-GB" sz="2400" b="1" dirty="0"/>
              <a:t>III</a:t>
            </a:r>
          </a:p>
        </p:txBody>
      </p:sp>
      <p:sp>
        <p:nvSpPr>
          <p:cNvPr id="51" name="Rectangle 50">
            <a:extLst>
              <a:ext uri="{FF2B5EF4-FFF2-40B4-BE49-F238E27FC236}">
                <a16:creationId xmlns:a16="http://schemas.microsoft.com/office/drawing/2014/main" id="{7C2A456F-B5E6-4B30-A3C4-E254CD64F38C}"/>
              </a:ext>
            </a:extLst>
          </p:cNvPr>
          <p:cNvSpPr/>
          <p:nvPr/>
        </p:nvSpPr>
        <p:spPr>
          <a:xfrm>
            <a:off x="4693147" y="3618411"/>
            <a:ext cx="593111" cy="461665"/>
          </a:xfrm>
          <a:prstGeom prst="rect">
            <a:avLst/>
          </a:prstGeom>
        </p:spPr>
        <p:txBody>
          <a:bodyPr wrap="square">
            <a:spAutoFit/>
          </a:bodyPr>
          <a:lstStyle/>
          <a:p>
            <a:r>
              <a:rPr lang="es-GB" sz="2400" b="1" dirty="0"/>
              <a:t>III</a:t>
            </a:r>
          </a:p>
        </p:txBody>
      </p:sp>
      <p:sp>
        <p:nvSpPr>
          <p:cNvPr id="52" name="Rectangle 51">
            <a:extLst>
              <a:ext uri="{FF2B5EF4-FFF2-40B4-BE49-F238E27FC236}">
                <a16:creationId xmlns:a16="http://schemas.microsoft.com/office/drawing/2014/main" id="{188B1350-D2E8-40E5-9050-3A6761530795}"/>
              </a:ext>
            </a:extLst>
          </p:cNvPr>
          <p:cNvSpPr/>
          <p:nvPr/>
        </p:nvSpPr>
        <p:spPr>
          <a:xfrm>
            <a:off x="4752310" y="4331292"/>
            <a:ext cx="593111" cy="461665"/>
          </a:xfrm>
          <a:prstGeom prst="rect">
            <a:avLst/>
          </a:prstGeom>
        </p:spPr>
        <p:txBody>
          <a:bodyPr wrap="square">
            <a:spAutoFit/>
          </a:bodyPr>
          <a:lstStyle/>
          <a:p>
            <a:r>
              <a:rPr lang="es-GB" sz="2400" b="1" dirty="0"/>
              <a:t>II</a:t>
            </a:r>
          </a:p>
        </p:txBody>
      </p:sp>
      <p:sp>
        <p:nvSpPr>
          <p:cNvPr id="53" name="Rectangle 52">
            <a:extLst>
              <a:ext uri="{FF2B5EF4-FFF2-40B4-BE49-F238E27FC236}">
                <a16:creationId xmlns:a16="http://schemas.microsoft.com/office/drawing/2014/main" id="{C0973C9B-E759-4568-A850-7E27C4B905F4}"/>
              </a:ext>
            </a:extLst>
          </p:cNvPr>
          <p:cNvSpPr/>
          <p:nvPr/>
        </p:nvSpPr>
        <p:spPr>
          <a:xfrm>
            <a:off x="4714251" y="5018176"/>
            <a:ext cx="764378" cy="461665"/>
          </a:xfrm>
          <a:prstGeom prst="rect">
            <a:avLst/>
          </a:prstGeom>
        </p:spPr>
        <p:txBody>
          <a:bodyPr wrap="square">
            <a:spAutoFit/>
          </a:bodyPr>
          <a:lstStyle/>
          <a:p>
            <a:r>
              <a:rPr lang="es-GB" sz="2400" b="1" dirty="0"/>
              <a:t>III</a:t>
            </a:r>
          </a:p>
        </p:txBody>
      </p:sp>
      <p:sp>
        <p:nvSpPr>
          <p:cNvPr id="54" name="Rectangle 53">
            <a:extLst>
              <a:ext uri="{FF2B5EF4-FFF2-40B4-BE49-F238E27FC236}">
                <a16:creationId xmlns:a16="http://schemas.microsoft.com/office/drawing/2014/main" id="{9399105E-55D3-4F08-8395-27C1EFF7C88A}"/>
              </a:ext>
            </a:extLst>
          </p:cNvPr>
          <p:cNvSpPr/>
          <p:nvPr/>
        </p:nvSpPr>
        <p:spPr>
          <a:xfrm>
            <a:off x="4725887" y="5732027"/>
            <a:ext cx="444738" cy="461665"/>
          </a:xfrm>
          <a:prstGeom prst="rect">
            <a:avLst/>
          </a:prstGeom>
        </p:spPr>
        <p:txBody>
          <a:bodyPr wrap="square">
            <a:spAutoFit/>
          </a:bodyPr>
          <a:lstStyle/>
          <a:p>
            <a:r>
              <a:rPr lang="es-GB" sz="2400" b="1" dirty="0"/>
              <a:t>III</a:t>
            </a:r>
          </a:p>
        </p:txBody>
      </p:sp>
      <p:sp>
        <p:nvSpPr>
          <p:cNvPr id="55" name="Rectangle 54">
            <a:extLst>
              <a:ext uri="{FF2B5EF4-FFF2-40B4-BE49-F238E27FC236}">
                <a16:creationId xmlns:a16="http://schemas.microsoft.com/office/drawing/2014/main" id="{E1C23835-2C57-4E08-9614-0D74A14A7B31}"/>
              </a:ext>
            </a:extLst>
          </p:cNvPr>
          <p:cNvSpPr/>
          <p:nvPr/>
        </p:nvSpPr>
        <p:spPr>
          <a:xfrm>
            <a:off x="10989538" y="2208314"/>
            <a:ext cx="593111" cy="461665"/>
          </a:xfrm>
          <a:prstGeom prst="rect">
            <a:avLst/>
          </a:prstGeom>
        </p:spPr>
        <p:txBody>
          <a:bodyPr wrap="square">
            <a:spAutoFit/>
          </a:bodyPr>
          <a:lstStyle/>
          <a:p>
            <a:r>
              <a:rPr lang="es-GB" sz="2400" b="1" dirty="0"/>
              <a:t>II</a:t>
            </a:r>
          </a:p>
        </p:txBody>
      </p:sp>
      <p:sp>
        <p:nvSpPr>
          <p:cNvPr id="56" name="Rectangle 55">
            <a:extLst>
              <a:ext uri="{FF2B5EF4-FFF2-40B4-BE49-F238E27FC236}">
                <a16:creationId xmlns:a16="http://schemas.microsoft.com/office/drawing/2014/main" id="{A66E6FD6-E839-458A-B9F9-590A5A968077}"/>
              </a:ext>
            </a:extLst>
          </p:cNvPr>
          <p:cNvSpPr/>
          <p:nvPr/>
        </p:nvSpPr>
        <p:spPr>
          <a:xfrm>
            <a:off x="10975648" y="2925245"/>
            <a:ext cx="593111" cy="461665"/>
          </a:xfrm>
          <a:prstGeom prst="rect">
            <a:avLst/>
          </a:prstGeom>
        </p:spPr>
        <p:txBody>
          <a:bodyPr wrap="square">
            <a:spAutoFit/>
          </a:bodyPr>
          <a:lstStyle/>
          <a:p>
            <a:r>
              <a:rPr lang="es-GB" sz="2400" b="1" dirty="0"/>
              <a:t>III</a:t>
            </a:r>
          </a:p>
        </p:txBody>
      </p:sp>
      <p:sp>
        <p:nvSpPr>
          <p:cNvPr id="57" name="Rectangle 56">
            <a:extLst>
              <a:ext uri="{FF2B5EF4-FFF2-40B4-BE49-F238E27FC236}">
                <a16:creationId xmlns:a16="http://schemas.microsoft.com/office/drawing/2014/main" id="{35CC2F91-DDBF-4535-B4FE-21D360A5D4DE}"/>
              </a:ext>
            </a:extLst>
          </p:cNvPr>
          <p:cNvSpPr/>
          <p:nvPr/>
        </p:nvSpPr>
        <p:spPr>
          <a:xfrm>
            <a:off x="10975648" y="3618411"/>
            <a:ext cx="444738" cy="461665"/>
          </a:xfrm>
          <a:prstGeom prst="rect">
            <a:avLst/>
          </a:prstGeom>
        </p:spPr>
        <p:txBody>
          <a:bodyPr wrap="square">
            <a:spAutoFit/>
          </a:bodyPr>
          <a:lstStyle/>
          <a:p>
            <a:r>
              <a:rPr lang="es-GB" sz="2400" b="1" dirty="0"/>
              <a:t>III</a:t>
            </a:r>
          </a:p>
        </p:txBody>
      </p:sp>
      <p:sp>
        <p:nvSpPr>
          <p:cNvPr id="58" name="Rectangle 57">
            <a:extLst>
              <a:ext uri="{FF2B5EF4-FFF2-40B4-BE49-F238E27FC236}">
                <a16:creationId xmlns:a16="http://schemas.microsoft.com/office/drawing/2014/main" id="{42DCA1C3-6E65-42A7-9DBF-F157B205839C}"/>
              </a:ext>
            </a:extLst>
          </p:cNvPr>
          <p:cNvSpPr/>
          <p:nvPr/>
        </p:nvSpPr>
        <p:spPr>
          <a:xfrm>
            <a:off x="10951239" y="4304416"/>
            <a:ext cx="551477" cy="461665"/>
          </a:xfrm>
          <a:prstGeom prst="rect">
            <a:avLst/>
          </a:prstGeom>
        </p:spPr>
        <p:txBody>
          <a:bodyPr wrap="square">
            <a:spAutoFit/>
          </a:bodyPr>
          <a:lstStyle/>
          <a:p>
            <a:r>
              <a:rPr lang="es-GB" sz="2400" b="1" dirty="0"/>
              <a:t>IIII</a:t>
            </a:r>
          </a:p>
        </p:txBody>
      </p:sp>
      <p:sp>
        <p:nvSpPr>
          <p:cNvPr id="59" name="Rectangle 58">
            <a:extLst>
              <a:ext uri="{FF2B5EF4-FFF2-40B4-BE49-F238E27FC236}">
                <a16:creationId xmlns:a16="http://schemas.microsoft.com/office/drawing/2014/main" id="{49C5419F-6802-447E-B1DB-681B40B34BC3}"/>
              </a:ext>
            </a:extLst>
          </p:cNvPr>
          <p:cNvSpPr/>
          <p:nvPr/>
        </p:nvSpPr>
        <p:spPr>
          <a:xfrm>
            <a:off x="11027838" y="5758865"/>
            <a:ext cx="593111" cy="461665"/>
          </a:xfrm>
          <a:prstGeom prst="rect">
            <a:avLst/>
          </a:prstGeom>
        </p:spPr>
        <p:txBody>
          <a:bodyPr wrap="square">
            <a:spAutoFit/>
          </a:bodyPr>
          <a:lstStyle/>
          <a:p>
            <a:r>
              <a:rPr lang="es-GB" sz="2400" b="1" dirty="0"/>
              <a:t>II</a:t>
            </a:r>
          </a:p>
        </p:txBody>
      </p:sp>
      <p:sp>
        <p:nvSpPr>
          <p:cNvPr id="60" name="Rectangle 59">
            <a:extLst>
              <a:ext uri="{FF2B5EF4-FFF2-40B4-BE49-F238E27FC236}">
                <a16:creationId xmlns:a16="http://schemas.microsoft.com/office/drawing/2014/main" id="{BBC6FD67-2E88-4622-ACF8-02BD9CED2E64}"/>
              </a:ext>
            </a:extLst>
          </p:cNvPr>
          <p:cNvSpPr/>
          <p:nvPr/>
        </p:nvSpPr>
        <p:spPr>
          <a:xfrm>
            <a:off x="11095487" y="5056299"/>
            <a:ext cx="296556" cy="461665"/>
          </a:xfrm>
          <a:prstGeom prst="rect">
            <a:avLst/>
          </a:prstGeom>
        </p:spPr>
        <p:txBody>
          <a:bodyPr wrap="square">
            <a:spAutoFit/>
          </a:bodyPr>
          <a:lstStyle/>
          <a:p>
            <a:r>
              <a:rPr lang="es-GB" sz="2400" b="1" dirty="0"/>
              <a:t>I</a:t>
            </a:r>
          </a:p>
        </p:txBody>
      </p:sp>
      <p:cxnSp>
        <p:nvCxnSpPr>
          <p:cNvPr id="61" name="Straight Connector 60">
            <a:extLst>
              <a:ext uri="{FF2B5EF4-FFF2-40B4-BE49-F238E27FC236}">
                <a16:creationId xmlns:a16="http://schemas.microsoft.com/office/drawing/2014/main" id="{6024840C-9FF9-4614-A7FC-0CA311E8A227}"/>
              </a:ext>
            </a:extLst>
          </p:cNvPr>
          <p:cNvCxnSpPr/>
          <p:nvPr/>
        </p:nvCxnSpPr>
        <p:spPr>
          <a:xfrm>
            <a:off x="3958738" y="1191454"/>
            <a:ext cx="3232" cy="512064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7BFB725-C419-4882-A687-21A11D51DF85}"/>
              </a:ext>
            </a:extLst>
          </p:cNvPr>
          <p:cNvCxnSpPr/>
          <p:nvPr/>
        </p:nvCxnSpPr>
        <p:spPr>
          <a:xfrm>
            <a:off x="10135674" y="1171186"/>
            <a:ext cx="3232" cy="512064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06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P spid="53" grpId="0"/>
      <p:bldP spid="54" grpId="0"/>
      <p:bldP spid="55" grpId="0"/>
      <p:bldP spid="56" grpId="0"/>
      <p:bldP spid="57" grpId="0"/>
      <p:bldP spid="58" grpId="0"/>
      <p:bldP spid="59" grpId="0"/>
      <p:bldP spid="6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2007476" cy="647577"/>
          </a:xfrm>
        </p:spPr>
        <p:txBody>
          <a:bodyPr>
            <a:normAutofit/>
          </a:bodyPr>
          <a:lstStyle/>
          <a:p>
            <a:r>
              <a:rPr lang="en-GB" sz="2800" dirty="0" err="1"/>
              <a:t>Fonética</a:t>
            </a:r>
            <a:endParaRPr lang="en-GB" sz="2800" dirty="0"/>
          </a:p>
        </p:txBody>
      </p:sp>
      <p:sp>
        <p:nvSpPr>
          <p:cNvPr id="4" name="Google Shape;152;p2">
            <a:extLst>
              <a:ext uri="{FF2B5EF4-FFF2-40B4-BE49-F238E27FC236}">
                <a16:creationId xmlns:a16="http://schemas.microsoft.com/office/drawing/2014/main" id="{AE810F85-C11F-4A2B-AEE8-1B401A492B77}"/>
              </a:ext>
            </a:extLst>
          </p:cNvPr>
          <p:cNvSpPr/>
          <p:nvPr/>
        </p:nvSpPr>
        <p:spPr>
          <a:xfrm>
            <a:off x="9403492" y="176487"/>
            <a:ext cx="2521030"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F12E3AC8-8D8F-4889-8DF5-D7944A03C2DF}"/>
              </a:ext>
            </a:extLst>
          </p:cNvPr>
          <p:cNvSpPr txBox="1"/>
          <p:nvPr/>
        </p:nvSpPr>
        <p:spPr>
          <a:xfrm>
            <a:off x="0" y="1004297"/>
            <a:ext cx="122621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i="0" u="none" strike="noStrike" kern="1200" cap="none" spc="0" normalizeH="0" baseline="0" noProof="0" dirty="0">
                <a:ln>
                  <a:noFill/>
                </a:ln>
                <a:effectLst/>
                <a:uLnTx/>
                <a:uFillTx/>
                <a:latin typeface="Century Gothic" panose="020F0302020204030204"/>
                <a:ea typeface="+mn-ea"/>
                <a:cs typeface="+mn-cs"/>
              </a:rPr>
              <a:t>Escucha cada palabra y escribe la letra que no está. ¿Tiene acento o no?</a:t>
            </a:r>
          </a:p>
        </p:txBody>
      </p:sp>
      <p:sp>
        <p:nvSpPr>
          <p:cNvPr id="6" name="TextBox 5">
            <a:extLst>
              <a:ext uri="{FF2B5EF4-FFF2-40B4-BE49-F238E27FC236}">
                <a16:creationId xmlns:a16="http://schemas.microsoft.com/office/drawing/2014/main" id="{19CC5D52-46A1-4D44-AC43-8F4A0ABD958A}"/>
              </a:ext>
            </a:extLst>
          </p:cNvPr>
          <p:cNvSpPr txBox="1"/>
          <p:nvPr/>
        </p:nvSpPr>
        <p:spPr>
          <a:xfrm>
            <a:off x="0" y="1465962"/>
            <a:ext cx="10832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Century Gothic" panose="020F0302020204030204"/>
                <a:ea typeface="+mn-ea"/>
                <a:cs typeface="+mn-cs"/>
              </a:rPr>
              <a:t>Ahora pronuncia las palabras con un compañero.</a:t>
            </a:r>
          </a:p>
        </p:txBody>
      </p:sp>
      <p:pic>
        <p:nvPicPr>
          <p:cNvPr id="8" name="Picture 7" descr="A blue and white person with a letter&#10;&#10;Description automatically generated">
            <a:extLst>
              <a:ext uri="{FF2B5EF4-FFF2-40B4-BE49-F238E27FC236}">
                <a16:creationId xmlns:a16="http://schemas.microsoft.com/office/drawing/2014/main" id="{064C28CD-4348-4F0A-B096-D9CC7EB94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5971" y="1235129"/>
            <a:ext cx="914479" cy="987638"/>
          </a:xfrm>
          <a:prstGeom prst="rect">
            <a:avLst/>
          </a:prstGeom>
        </p:spPr>
      </p:pic>
      <p:pic>
        <p:nvPicPr>
          <p:cNvPr id="10" name="Picture 9" descr="A blue and white person with a white b on a black background&#10;&#10;Description automatically generated">
            <a:extLst>
              <a:ext uri="{FF2B5EF4-FFF2-40B4-BE49-F238E27FC236}">
                <a16:creationId xmlns:a16="http://schemas.microsoft.com/office/drawing/2014/main" id="{70021D77-7047-402D-9ECC-CB365ECAAB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3236" y="1235129"/>
            <a:ext cx="914479" cy="1018120"/>
          </a:xfrm>
          <a:prstGeom prst="rect">
            <a:avLst/>
          </a:prstGeom>
        </p:spPr>
      </p:pic>
      <p:sp>
        <p:nvSpPr>
          <p:cNvPr id="11" name="Action Button: Custom 20">
            <a:hlinkClick r:id="" action="ppaction://noaction" highlightClick="1">
              <a:snd r:embed="rId5" name="fácil.wav"/>
            </a:hlinkClick>
            <a:extLst>
              <a:ext uri="{FF2B5EF4-FFF2-40B4-BE49-F238E27FC236}">
                <a16:creationId xmlns:a16="http://schemas.microsoft.com/office/drawing/2014/main" id="{36A5E19B-2F9A-4D91-A843-F1AFA30895D5}"/>
              </a:ext>
            </a:extLst>
          </p:cNvPr>
          <p:cNvSpPr/>
          <p:nvPr/>
        </p:nvSpPr>
        <p:spPr>
          <a:xfrm>
            <a:off x="2785121" y="2539392"/>
            <a:ext cx="684075" cy="610634"/>
          </a:xfrm>
          <a:prstGeom prst="actionButtonBlank">
            <a:avLst/>
          </a:prstGeom>
          <a:solidFill>
            <a:schemeClr val="accent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2" name="Action Button: Custom 20">
            <a:hlinkClick r:id="" action="ppaction://noaction" highlightClick="1">
              <a:snd r:embed="rId6" name="venden-2.wav"/>
            </a:hlinkClick>
            <a:extLst>
              <a:ext uri="{FF2B5EF4-FFF2-40B4-BE49-F238E27FC236}">
                <a16:creationId xmlns:a16="http://schemas.microsoft.com/office/drawing/2014/main" id="{3C41EA54-028F-425F-A320-EB838E9997A5}"/>
              </a:ext>
            </a:extLst>
          </p:cNvPr>
          <p:cNvSpPr/>
          <p:nvPr/>
        </p:nvSpPr>
        <p:spPr>
          <a:xfrm>
            <a:off x="2785121" y="3577962"/>
            <a:ext cx="684075" cy="610634"/>
          </a:xfrm>
          <a:prstGeom prst="actionButtonBlank">
            <a:avLst/>
          </a:prstGeom>
          <a:solidFill>
            <a:schemeClr val="accent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6" name="Action Button: Custom 20">
            <a:hlinkClick r:id="" action="ppaction://noaction" highlightClick="1">
              <a:snd r:embed="rId7" name="mundo.wav"/>
            </a:hlinkClick>
            <a:extLst>
              <a:ext uri="{FF2B5EF4-FFF2-40B4-BE49-F238E27FC236}">
                <a16:creationId xmlns:a16="http://schemas.microsoft.com/office/drawing/2014/main" id="{F02CAC46-67E6-4663-89B7-F49599552BCE}"/>
              </a:ext>
            </a:extLst>
          </p:cNvPr>
          <p:cNvSpPr/>
          <p:nvPr/>
        </p:nvSpPr>
        <p:spPr>
          <a:xfrm>
            <a:off x="2785120" y="4703948"/>
            <a:ext cx="684075" cy="593695"/>
          </a:xfrm>
          <a:prstGeom prst="actionButtonBlank">
            <a:avLst/>
          </a:prstGeom>
          <a:solidFill>
            <a:schemeClr val="accent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7" name="Action Button: Custom 20">
            <a:hlinkClick r:id="" action="ppaction://noaction" highlightClick="1">
              <a:snd r:embed="rId8" name="móvil.wav"/>
            </a:hlinkClick>
            <a:extLst>
              <a:ext uri="{FF2B5EF4-FFF2-40B4-BE49-F238E27FC236}">
                <a16:creationId xmlns:a16="http://schemas.microsoft.com/office/drawing/2014/main" id="{6F9F768B-74E6-4B50-BF89-B944D5B3974B}"/>
              </a:ext>
            </a:extLst>
          </p:cNvPr>
          <p:cNvSpPr/>
          <p:nvPr/>
        </p:nvSpPr>
        <p:spPr>
          <a:xfrm>
            <a:off x="6758869" y="2591676"/>
            <a:ext cx="684075" cy="593695"/>
          </a:xfrm>
          <a:prstGeom prst="actionButtonBlank">
            <a:avLst/>
          </a:prstGeom>
          <a:solidFill>
            <a:schemeClr val="accent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8" name="Action Button: Custom 20">
            <a:hlinkClick r:id="" action="ppaction://noaction" highlightClick="1">
              <a:snd r:embed="rId9" name="sobre.wav"/>
            </a:hlinkClick>
            <a:extLst>
              <a:ext uri="{FF2B5EF4-FFF2-40B4-BE49-F238E27FC236}">
                <a16:creationId xmlns:a16="http://schemas.microsoft.com/office/drawing/2014/main" id="{5BD4E02B-6251-4EAC-A83D-AC9065E43DB1}"/>
              </a:ext>
            </a:extLst>
          </p:cNvPr>
          <p:cNvSpPr/>
          <p:nvPr/>
        </p:nvSpPr>
        <p:spPr>
          <a:xfrm>
            <a:off x="6758870" y="3599907"/>
            <a:ext cx="684075" cy="631831"/>
          </a:xfrm>
          <a:prstGeom prst="actionButtonBlank">
            <a:avLst/>
          </a:prstGeom>
          <a:solidFill>
            <a:schemeClr val="accent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19" name="CuadroTexto 15">
            <a:extLst>
              <a:ext uri="{FF2B5EF4-FFF2-40B4-BE49-F238E27FC236}">
                <a16:creationId xmlns:a16="http://schemas.microsoft.com/office/drawing/2014/main" id="{129034DA-FA0A-4C3C-8311-F4F9098B0D15}"/>
              </a:ext>
            </a:extLst>
          </p:cNvPr>
          <p:cNvSpPr txBox="1"/>
          <p:nvPr/>
        </p:nvSpPr>
        <p:spPr>
          <a:xfrm>
            <a:off x="3711314" y="2584829"/>
            <a:ext cx="11528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f__</a:t>
            </a:r>
            <a:r>
              <a:rPr kumimoji="0" lang="en-GB" sz="3200" b="0" i="0" u="none" strike="noStrike" kern="1200" cap="none" spc="0" normalizeH="0" baseline="0" noProof="0" dirty="0" err="1">
                <a:ln>
                  <a:noFill/>
                </a:ln>
                <a:effectLst/>
                <a:uLnTx/>
                <a:uFillTx/>
                <a:latin typeface="Century Gothic" panose="020F0302020204030204"/>
                <a:ea typeface="+mn-ea"/>
                <a:cs typeface="+mn-cs"/>
              </a:rPr>
              <a:t>cil</a:t>
            </a:r>
            <a:endParaRPr kumimoji="0" lang="es-GB" sz="3200" b="0" i="0" u="none" strike="noStrike" kern="1200" cap="none" spc="0" normalizeH="0" baseline="0" noProof="0" dirty="0">
              <a:ln>
                <a:noFill/>
              </a:ln>
              <a:effectLst/>
              <a:uLnTx/>
              <a:uFillTx/>
              <a:latin typeface="Century Gothic" panose="020F0302020204030204"/>
              <a:ea typeface="+mn-ea"/>
              <a:cs typeface="+mn-cs"/>
            </a:endParaRPr>
          </a:p>
        </p:txBody>
      </p:sp>
      <p:sp>
        <p:nvSpPr>
          <p:cNvPr id="20" name="CuadroTexto 40">
            <a:extLst>
              <a:ext uri="{FF2B5EF4-FFF2-40B4-BE49-F238E27FC236}">
                <a16:creationId xmlns:a16="http://schemas.microsoft.com/office/drawing/2014/main" id="{E11386D6-B6BC-4873-B5BD-7357230D2287}"/>
              </a:ext>
            </a:extLst>
          </p:cNvPr>
          <p:cNvSpPr txBox="1"/>
          <p:nvPr/>
        </p:nvSpPr>
        <p:spPr>
          <a:xfrm>
            <a:off x="3725716" y="3685312"/>
            <a:ext cx="186942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F0302020204030204"/>
              </a:rPr>
              <a:t>v__</a:t>
            </a:r>
            <a:r>
              <a:rPr lang="en-GB" sz="3200" dirty="0" err="1">
                <a:latin typeface="Century Gothic" panose="020F0302020204030204"/>
              </a:rPr>
              <a:t>nd</a:t>
            </a:r>
            <a:r>
              <a:rPr kumimoji="0" lang="en-GB" sz="3200" b="0" i="0" u="none" strike="noStrike" kern="1200" cap="none" spc="0" normalizeH="0" baseline="0" noProof="0" dirty="0" err="1">
                <a:ln>
                  <a:noFill/>
                </a:ln>
                <a:effectLst/>
                <a:uLnTx/>
                <a:uFillTx/>
                <a:latin typeface="Century Gothic" panose="020F0302020204030204"/>
                <a:ea typeface="+mn-ea"/>
                <a:cs typeface="+mn-cs"/>
              </a:rPr>
              <a:t>en</a:t>
            </a:r>
            <a:endParaRPr kumimoji="0" lang="es-GB" sz="3200" b="0" i="0" u="none" strike="noStrike" kern="1200" cap="none" spc="0" normalizeH="0" baseline="0" noProof="0" dirty="0">
              <a:ln>
                <a:noFill/>
              </a:ln>
              <a:effectLst/>
              <a:uLnTx/>
              <a:uFillTx/>
              <a:latin typeface="Century Gothic" panose="020F0302020204030204"/>
              <a:ea typeface="+mn-ea"/>
              <a:cs typeface="+mn-cs"/>
            </a:endParaRPr>
          </a:p>
        </p:txBody>
      </p:sp>
      <p:sp>
        <p:nvSpPr>
          <p:cNvPr id="23" name="CuadroTexto 45">
            <a:extLst>
              <a:ext uri="{FF2B5EF4-FFF2-40B4-BE49-F238E27FC236}">
                <a16:creationId xmlns:a16="http://schemas.microsoft.com/office/drawing/2014/main" id="{2DB4B779-CB55-491B-81F2-4E29287D593B}"/>
              </a:ext>
            </a:extLst>
          </p:cNvPr>
          <p:cNvSpPr txBox="1"/>
          <p:nvPr/>
        </p:nvSpPr>
        <p:spPr>
          <a:xfrm>
            <a:off x="7716202" y="2684432"/>
            <a:ext cx="137088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m__</a:t>
            </a:r>
            <a:r>
              <a:rPr kumimoji="0" lang="en-GB" sz="3200" b="0" i="0" u="none" strike="noStrike" kern="1200" cap="none" spc="0" normalizeH="0" baseline="0" noProof="0" dirty="0" err="1">
                <a:ln>
                  <a:noFill/>
                </a:ln>
                <a:effectLst/>
                <a:uLnTx/>
                <a:uFillTx/>
                <a:latin typeface="Century Gothic" panose="020F0302020204030204"/>
                <a:ea typeface="+mn-ea"/>
                <a:cs typeface="+mn-cs"/>
              </a:rPr>
              <a:t>vil</a:t>
            </a:r>
            <a:endParaRPr kumimoji="0" lang="es-GB" sz="3200" b="0" i="0" u="none" strike="noStrike" kern="1200" cap="none" spc="0" normalizeH="0" baseline="0" noProof="0" dirty="0">
              <a:ln>
                <a:noFill/>
              </a:ln>
              <a:effectLst/>
              <a:uLnTx/>
              <a:uFillTx/>
              <a:latin typeface="Century Gothic" panose="020F0302020204030204"/>
              <a:ea typeface="+mn-ea"/>
              <a:cs typeface="+mn-cs"/>
            </a:endParaRPr>
          </a:p>
        </p:txBody>
      </p:sp>
      <p:sp>
        <p:nvSpPr>
          <p:cNvPr id="24" name="CuadroTexto 46">
            <a:extLst>
              <a:ext uri="{FF2B5EF4-FFF2-40B4-BE49-F238E27FC236}">
                <a16:creationId xmlns:a16="http://schemas.microsoft.com/office/drawing/2014/main" id="{6A541433-1026-4753-8846-C2ECFAA68CCA}"/>
              </a:ext>
            </a:extLst>
          </p:cNvPr>
          <p:cNvSpPr txBox="1"/>
          <p:nvPr/>
        </p:nvSpPr>
        <p:spPr>
          <a:xfrm>
            <a:off x="3742145" y="4709436"/>
            <a:ext cx="177965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F0302020204030204"/>
              </a:rPr>
              <a:t>m__</a:t>
            </a:r>
            <a:r>
              <a:rPr lang="en-GB" sz="3200" dirty="0" err="1">
                <a:latin typeface="Century Gothic" panose="020F0302020204030204"/>
              </a:rPr>
              <a:t>ndo</a:t>
            </a:r>
            <a:endParaRPr kumimoji="0" lang="es-GB" sz="3200" b="0" i="0" u="none" strike="noStrike" kern="1200" cap="none" spc="0" normalizeH="0" baseline="0" noProof="0" dirty="0">
              <a:ln>
                <a:noFill/>
              </a:ln>
              <a:effectLst/>
              <a:uLnTx/>
              <a:uFillTx/>
              <a:latin typeface="Century Gothic" panose="020F0302020204030204"/>
            </a:endParaRPr>
          </a:p>
        </p:txBody>
      </p:sp>
      <p:sp>
        <p:nvSpPr>
          <p:cNvPr id="26" name="CuadroTexto 48">
            <a:extLst>
              <a:ext uri="{FF2B5EF4-FFF2-40B4-BE49-F238E27FC236}">
                <a16:creationId xmlns:a16="http://schemas.microsoft.com/office/drawing/2014/main" id="{3BEE1B68-E4D2-453F-AA24-4AE1FD4E398F}"/>
              </a:ext>
            </a:extLst>
          </p:cNvPr>
          <p:cNvSpPr txBox="1"/>
          <p:nvPr/>
        </p:nvSpPr>
        <p:spPr>
          <a:xfrm>
            <a:off x="7766685" y="3684537"/>
            <a:ext cx="142378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s__</a:t>
            </a:r>
            <a:r>
              <a:rPr kumimoji="0" lang="en-GB" sz="3200" b="0" i="0" u="none" strike="noStrike" kern="1200" cap="none" spc="0" normalizeH="0" baseline="0" noProof="0" dirty="0" err="1">
                <a:ln>
                  <a:noFill/>
                </a:ln>
                <a:effectLst/>
                <a:uLnTx/>
                <a:uFillTx/>
                <a:latin typeface="Century Gothic" panose="020F0302020204030204"/>
                <a:ea typeface="+mn-ea"/>
                <a:cs typeface="+mn-cs"/>
              </a:rPr>
              <a:t>bre</a:t>
            </a:r>
            <a:endParaRPr kumimoji="0" lang="es-GB" sz="3200" b="0" i="0" u="none" strike="noStrike" kern="1200" cap="none" spc="0" normalizeH="0" baseline="0" noProof="0" dirty="0">
              <a:ln>
                <a:noFill/>
              </a:ln>
              <a:effectLst/>
              <a:uLnTx/>
              <a:uFillTx/>
              <a:latin typeface="Century Gothic" panose="020F0302020204030204"/>
              <a:ea typeface="+mn-ea"/>
              <a:cs typeface="+mn-cs"/>
            </a:endParaRPr>
          </a:p>
        </p:txBody>
      </p:sp>
      <p:sp>
        <p:nvSpPr>
          <p:cNvPr id="28" name="Action Button: Custom 20">
            <a:hlinkClick r:id="" action="ppaction://noaction" highlightClick="1">
              <a:snd r:embed="rId10" name="ángel.wav"/>
            </a:hlinkClick>
            <a:extLst>
              <a:ext uri="{FF2B5EF4-FFF2-40B4-BE49-F238E27FC236}">
                <a16:creationId xmlns:a16="http://schemas.microsoft.com/office/drawing/2014/main" id="{0244E10C-4570-4C7E-ABA1-0526F56B9BE3}"/>
              </a:ext>
            </a:extLst>
          </p:cNvPr>
          <p:cNvSpPr/>
          <p:nvPr/>
        </p:nvSpPr>
        <p:spPr>
          <a:xfrm>
            <a:off x="6758869" y="4642364"/>
            <a:ext cx="684075" cy="610634"/>
          </a:xfrm>
          <a:prstGeom prst="actionButtonBlank">
            <a:avLst/>
          </a:prstGeom>
          <a:solidFill>
            <a:schemeClr val="accent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9" name="CuadroTexto 46">
            <a:extLst>
              <a:ext uri="{FF2B5EF4-FFF2-40B4-BE49-F238E27FC236}">
                <a16:creationId xmlns:a16="http://schemas.microsoft.com/office/drawing/2014/main" id="{1DD482CD-9D6C-42FE-9E39-694C17F34BAE}"/>
              </a:ext>
            </a:extLst>
          </p:cNvPr>
          <p:cNvSpPr txBox="1"/>
          <p:nvPr/>
        </p:nvSpPr>
        <p:spPr>
          <a:xfrm>
            <a:off x="7664254" y="4732448"/>
            <a:ext cx="21034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__</a:t>
            </a:r>
            <a:r>
              <a:rPr kumimoji="0" lang="en-GB" sz="3200" b="0" i="0" u="none" strike="noStrike" kern="1200" cap="none" spc="0" normalizeH="0" baseline="0" noProof="0" dirty="0" err="1">
                <a:ln>
                  <a:noFill/>
                </a:ln>
                <a:effectLst/>
                <a:uLnTx/>
                <a:uFillTx/>
                <a:latin typeface="Century Gothic" panose="020F0302020204030204"/>
                <a:ea typeface="+mn-ea"/>
                <a:cs typeface="+mn-cs"/>
              </a:rPr>
              <a:t>ngel</a:t>
            </a:r>
            <a:endParaRPr kumimoji="0" lang="es-GB" sz="3200" b="0" i="0" u="none" strike="noStrike" kern="1200" cap="none" spc="0" normalizeH="0" baseline="0" noProof="0" dirty="0">
              <a:ln>
                <a:noFill/>
              </a:ln>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34E66BCF-8285-4E6B-BE41-7BCA3C568E48}"/>
              </a:ext>
            </a:extLst>
          </p:cNvPr>
          <p:cNvSpPr txBox="1"/>
          <p:nvPr/>
        </p:nvSpPr>
        <p:spPr>
          <a:xfrm>
            <a:off x="4206069" y="4696621"/>
            <a:ext cx="4023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EA5F00"/>
                </a:solidFill>
                <a:latin typeface="Century Gothic" panose="020F0302020204030204"/>
              </a:rPr>
              <a:t>u</a:t>
            </a:r>
            <a:endParaRPr kumimoji="0" lang="en-GB" sz="3200" b="1" i="0" u="none" strike="noStrike" kern="1200" cap="none" spc="0" normalizeH="0" baseline="0" noProof="0" dirty="0">
              <a:ln>
                <a:noFill/>
              </a:ln>
              <a:solidFill>
                <a:srgbClr val="EA5F00"/>
              </a:solidFill>
              <a:effectLst/>
              <a:uLnTx/>
              <a:uFillTx/>
              <a:latin typeface="Century Gothic" panose="020F0302020204030204"/>
            </a:endParaRPr>
          </a:p>
        </p:txBody>
      </p:sp>
      <p:sp>
        <p:nvSpPr>
          <p:cNvPr id="34" name="TextBox 33">
            <a:extLst>
              <a:ext uri="{FF2B5EF4-FFF2-40B4-BE49-F238E27FC236}">
                <a16:creationId xmlns:a16="http://schemas.microsoft.com/office/drawing/2014/main" id="{8BE6E723-8FDB-45A0-815E-E3808FE1C32E}"/>
              </a:ext>
            </a:extLst>
          </p:cNvPr>
          <p:cNvSpPr txBox="1"/>
          <p:nvPr/>
        </p:nvSpPr>
        <p:spPr>
          <a:xfrm>
            <a:off x="8148990" y="2662397"/>
            <a:ext cx="4023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A5F00"/>
                </a:solidFill>
                <a:effectLst/>
                <a:uLnTx/>
                <a:uFillTx/>
                <a:latin typeface="Century Gothic" panose="020F0302020204030204"/>
                <a:ea typeface="+mn-ea"/>
                <a:cs typeface="+mn-cs"/>
              </a:rPr>
              <a:t>ó</a:t>
            </a:r>
            <a:endParaRPr kumimoji="0" lang="en-GB" sz="3200" b="1" i="0" u="none" strike="noStrike" kern="1200" cap="none" spc="0" normalizeH="0" baseline="0" noProof="0" dirty="0">
              <a:ln>
                <a:noFill/>
              </a:ln>
              <a:solidFill>
                <a:srgbClr val="EA5F00"/>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8B24C247-5250-4E8D-8CC2-2AAF2B6E8942}"/>
              </a:ext>
            </a:extLst>
          </p:cNvPr>
          <p:cNvSpPr txBox="1"/>
          <p:nvPr/>
        </p:nvSpPr>
        <p:spPr>
          <a:xfrm>
            <a:off x="4060138" y="3689901"/>
            <a:ext cx="4023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EA5F00"/>
                </a:solidFill>
                <a:latin typeface="Century Gothic" panose="020F0302020204030204"/>
              </a:rPr>
              <a:t>e</a:t>
            </a:r>
            <a:endParaRPr kumimoji="0" lang="en-GB" sz="3200" b="1" i="0" u="none" strike="noStrike" kern="1200" cap="none" spc="0" normalizeH="0" baseline="0" noProof="0" dirty="0">
              <a:ln>
                <a:noFill/>
              </a:ln>
              <a:solidFill>
                <a:srgbClr val="EA5F00"/>
              </a:solidFill>
              <a:effectLst/>
              <a:uLnTx/>
              <a:uFillTx/>
              <a:latin typeface="Century Gothic" panose="020F0302020204030204"/>
            </a:endParaRPr>
          </a:p>
        </p:txBody>
      </p:sp>
      <p:sp>
        <p:nvSpPr>
          <p:cNvPr id="37" name="TextBox 36">
            <a:extLst>
              <a:ext uri="{FF2B5EF4-FFF2-40B4-BE49-F238E27FC236}">
                <a16:creationId xmlns:a16="http://schemas.microsoft.com/office/drawing/2014/main" id="{ACD35E6E-0CAD-4397-A52E-3536A0416BC9}"/>
              </a:ext>
            </a:extLst>
          </p:cNvPr>
          <p:cNvSpPr txBox="1"/>
          <p:nvPr/>
        </p:nvSpPr>
        <p:spPr>
          <a:xfrm>
            <a:off x="7749333" y="4728442"/>
            <a:ext cx="4023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A5F00"/>
                </a:solidFill>
                <a:effectLst/>
                <a:uLnTx/>
                <a:uFillTx/>
                <a:latin typeface="Century Gothic" panose="020F0302020204030204"/>
                <a:ea typeface="+mn-ea"/>
                <a:cs typeface="+mn-cs"/>
              </a:rPr>
              <a:t>á</a:t>
            </a:r>
            <a:endParaRPr kumimoji="0" lang="en-GB" sz="3200" b="1" i="0" u="none" strike="noStrike" kern="1200" cap="none" spc="0" normalizeH="0" baseline="0" noProof="0" dirty="0">
              <a:ln>
                <a:noFill/>
              </a:ln>
              <a:solidFill>
                <a:srgbClr val="EA5F00"/>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8A5481B7-1E73-440C-87A1-B7D08D9689D9}"/>
              </a:ext>
            </a:extLst>
          </p:cNvPr>
          <p:cNvSpPr txBox="1"/>
          <p:nvPr/>
        </p:nvSpPr>
        <p:spPr>
          <a:xfrm>
            <a:off x="7999310" y="3684537"/>
            <a:ext cx="4023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EA5F00"/>
                </a:solidFill>
                <a:latin typeface="Century Gothic" panose="020F0302020204030204"/>
              </a:rPr>
              <a:t>o</a:t>
            </a:r>
            <a:endParaRPr kumimoji="0" lang="en-GB" sz="3200" b="1" i="0" u="none" strike="noStrike" kern="1200" cap="none" spc="0" normalizeH="0" baseline="0" noProof="0" dirty="0">
              <a:ln>
                <a:noFill/>
              </a:ln>
              <a:solidFill>
                <a:srgbClr val="EA5F00"/>
              </a:solidFill>
              <a:effectLst/>
              <a:uLnTx/>
              <a:uFillTx/>
              <a:latin typeface="Century Gothic" panose="020F0302020204030204"/>
            </a:endParaRPr>
          </a:p>
        </p:txBody>
      </p:sp>
      <p:sp>
        <p:nvSpPr>
          <p:cNvPr id="40" name="TextBox 39">
            <a:extLst>
              <a:ext uri="{FF2B5EF4-FFF2-40B4-BE49-F238E27FC236}">
                <a16:creationId xmlns:a16="http://schemas.microsoft.com/office/drawing/2014/main" id="{2274091D-C00A-406E-A7E9-020C3D566A2F}"/>
              </a:ext>
            </a:extLst>
          </p:cNvPr>
          <p:cNvSpPr txBox="1"/>
          <p:nvPr/>
        </p:nvSpPr>
        <p:spPr>
          <a:xfrm>
            <a:off x="3907299" y="2600596"/>
            <a:ext cx="4023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A5F00"/>
                </a:solidFill>
                <a:effectLst/>
                <a:uLnTx/>
                <a:uFillTx/>
                <a:latin typeface="Century Gothic" panose="020F0302020204030204"/>
                <a:ea typeface="+mn-ea"/>
                <a:cs typeface="+mn-cs"/>
              </a:rPr>
              <a:t>á</a:t>
            </a:r>
          </a:p>
        </p:txBody>
      </p:sp>
    </p:spTree>
    <p:extLst>
      <p:ext uri="{BB962C8B-B14F-4D97-AF65-F5344CB8AC3E}">
        <p14:creationId xmlns:p14="http://schemas.microsoft.com/office/powerpoint/2010/main" val="58330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2" grpId="0"/>
      <p:bldP spid="34" grpId="0"/>
      <p:bldP spid="36" grpId="0"/>
      <p:bldP spid="37" grpId="0"/>
      <p:bldP spid="39"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dirty="0" err="1"/>
              <a:t>Vocabulario</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269415" y="213557"/>
            <a:ext cx="1655107" cy="321747"/>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7" name="Table 6">
            <a:extLst>
              <a:ext uri="{FF2B5EF4-FFF2-40B4-BE49-F238E27FC236}">
                <a16:creationId xmlns:a16="http://schemas.microsoft.com/office/drawing/2014/main" id="{77926080-CBB9-440C-A646-27BEBADB10D4}"/>
              </a:ext>
            </a:extLst>
          </p:cNvPr>
          <p:cNvGraphicFramePr>
            <a:graphicFrameLocks noGrp="1"/>
          </p:cNvGraphicFramePr>
          <p:nvPr>
            <p:extLst>
              <p:ext uri="{D42A27DB-BD31-4B8C-83A1-F6EECF244321}">
                <p14:modId xmlns:p14="http://schemas.microsoft.com/office/powerpoint/2010/main" val="2678479438"/>
              </p:ext>
            </p:extLst>
          </p:nvPr>
        </p:nvGraphicFramePr>
        <p:xfrm>
          <a:off x="544095" y="931472"/>
          <a:ext cx="11647905" cy="5441300"/>
        </p:xfrm>
        <a:graphic>
          <a:graphicData uri="http://schemas.openxmlformats.org/drawingml/2006/table">
            <a:tbl>
              <a:tblPr firstRow="1" bandRow="1">
                <a:tableStyleId>{5C22544A-7EE6-4342-B048-85BDC9FD1C3A}</a:tableStyleId>
              </a:tblPr>
              <a:tblGrid>
                <a:gridCol w="1604193">
                  <a:extLst>
                    <a:ext uri="{9D8B030D-6E8A-4147-A177-3AD203B41FA5}">
                      <a16:colId xmlns:a16="http://schemas.microsoft.com/office/drawing/2014/main" val="4019500267"/>
                    </a:ext>
                  </a:extLst>
                </a:gridCol>
                <a:gridCol w="3103328">
                  <a:extLst>
                    <a:ext uri="{9D8B030D-6E8A-4147-A177-3AD203B41FA5}">
                      <a16:colId xmlns:a16="http://schemas.microsoft.com/office/drawing/2014/main" val="1602610636"/>
                    </a:ext>
                  </a:extLst>
                </a:gridCol>
                <a:gridCol w="3562184">
                  <a:extLst>
                    <a:ext uri="{9D8B030D-6E8A-4147-A177-3AD203B41FA5}">
                      <a16:colId xmlns:a16="http://schemas.microsoft.com/office/drawing/2014/main" val="1929253472"/>
                    </a:ext>
                  </a:extLst>
                </a:gridCol>
                <a:gridCol w="3378200">
                  <a:extLst>
                    <a:ext uri="{9D8B030D-6E8A-4147-A177-3AD203B41FA5}">
                      <a16:colId xmlns:a16="http://schemas.microsoft.com/office/drawing/2014/main" val="561242270"/>
                    </a:ext>
                  </a:extLst>
                </a:gridCol>
              </a:tblGrid>
              <a:tr h="1030776">
                <a:tc>
                  <a:txBody>
                    <a:bodyPr/>
                    <a:lstStyle/>
                    <a:p>
                      <a:r>
                        <a:rPr lang="en-GB" sz="2000" b="1" dirty="0">
                          <a:solidFill>
                            <a:schemeClr val="tx1"/>
                          </a:solidFill>
                        </a:rPr>
                        <a:t>We believe that</a:t>
                      </a:r>
                    </a:p>
                    <a:p>
                      <a:endParaRPr lang="en-GB" sz="2000" b="1" dirty="0">
                        <a:solidFill>
                          <a:schemeClr val="tx1"/>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baseline="0" dirty="0">
                          <a:solidFill>
                            <a:schemeClr val="tx1"/>
                          </a:solidFill>
                        </a:rPr>
                        <a:t>it’s necessary to read the news and speak with journalists.</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tx1"/>
                          </a:solidFill>
                        </a:rPr>
                        <a:t>it’s necessary to read the newspaper and speak </a:t>
                      </a:r>
                    </a:p>
                    <a:p>
                      <a:r>
                        <a:rPr lang="en-GB" sz="2000" b="0" dirty="0">
                          <a:solidFill>
                            <a:schemeClr val="tx1"/>
                          </a:solidFill>
                        </a:rPr>
                        <a:t>with journalists.</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tx1"/>
                          </a:solidFill>
                        </a:rPr>
                        <a:t>it’s necessary to hide the news and understand </a:t>
                      </a:r>
                    </a:p>
                    <a:p>
                      <a:r>
                        <a:rPr lang="en-GB" sz="2000" b="0" dirty="0">
                          <a:solidFill>
                            <a:schemeClr val="tx1"/>
                          </a:solidFill>
                        </a:rPr>
                        <a:t>the journalists.</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5056412"/>
                  </a:ext>
                </a:extLst>
              </a:tr>
              <a:tr h="1343132">
                <a:tc>
                  <a:txBody>
                    <a:bodyPr/>
                    <a:lstStyle/>
                    <a:p>
                      <a:r>
                        <a:rPr lang="en-GB" sz="2000" b="1" dirty="0">
                          <a:solidFill>
                            <a:schemeClr val="tx1"/>
                          </a:solidFill>
                        </a:rPr>
                        <a:t>In April</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tx1"/>
                          </a:solidFill>
                        </a:rPr>
                        <a:t>we sell interviews abroad because we want to discover </a:t>
                      </a:r>
                    </a:p>
                    <a:p>
                      <a:r>
                        <a:rPr lang="en-GB" sz="2000" b="0" dirty="0">
                          <a:solidFill>
                            <a:schemeClr val="tx1"/>
                          </a:solidFill>
                        </a:rPr>
                        <a:t>other cities.</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tx1"/>
                          </a:solidFill>
                        </a:rPr>
                        <a:t>we do interviews abroad because we want to visit other cities.</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tx1"/>
                          </a:solidFill>
                        </a:rPr>
                        <a:t>we read interviews and we travel abroad.</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7609806"/>
                  </a:ext>
                </a:extLst>
              </a:tr>
              <a:tr h="1030776">
                <a:tc>
                  <a:txBody>
                    <a:bodyPr/>
                    <a:lstStyle/>
                    <a:p>
                      <a:r>
                        <a:rPr lang="en-GB" sz="2000" b="1" dirty="0">
                          <a:solidFill>
                            <a:schemeClr val="tx1"/>
                          </a:solidFill>
                        </a:rPr>
                        <a:t>It’s true that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tx1"/>
                          </a:solidFill>
                        </a:rPr>
                        <a:t>we write pieces of news about the </a:t>
                      </a:r>
                    </a:p>
                    <a:p>
                      <a:r>
                        <a:rPr lang="en-GB" sz="2000" b="0" dirty="0">
                          <a:solidFill>
                            <a:schemeClr val="tx1"/>
                          </a:solidFill>
                        </a:rPr>
                        <a:t>world.</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tx1"/>
                          </a:solidFill>
                        </a:rPr>
                        <a:t>we sell magazines abroad.</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tx1"/>
                          </a:solidFill>
                        </a:rPr>
                        <a:t>we sell newspapers in many parts of the </a:t>
                      </a:r>
                    </a:p>
                    <a:p>
                      <a:r>
                        <a:rPr lang="en-GB" sz="2000" b="0" dirty="0">
                          <a:solidFill>
                            <a:schemeClr val="tx1"/>
                          </a:solidFill>
                        </a:rPr>
                        <a:t>world.</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3593462"/>
                  </a:ext>
                </a:extLst>
              </a:tr>
              <a:tr h="1030776">
                <a:tc>
                  <a:txBody>
                    <a:bodyPr/>
                    <a:lstStyle/>
                    <a:p>
                      <a:r>
                        <a:rPr lang="en-GB" sz="2000" b="1" dirty="0">
                          <a:solidFill>
                            <a:schemeClr val="tx1"/>
                          </a:solidFill>
                        </a:rPr>
                        <a:t>In reality</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tx1"/>
                          </a:solidFill>
                        </a:rPr>
                        <a:t>we want to understand the problems of society.</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tx1"/>
                          </a:solidFill>
                        </a:rPr>
                        <a:t>we want to write about the problems of society.</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tx1"/>
                          </a:solidFill>
                        </a:rPr>
                        <a:t>we want to hide the problems of the </a:t>
                      </a:r>
                    </a:p>
                    <a:p>
                      <a:r>
                        <a:rPr lang="en-GB" sz="2000" b="0" dirty="0">
                          <a:solidFill>
                            <a:schemeClr val="tx1"/>
                          </a:solidFill>
                        </a:rPr>
                        <a:t>world.</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4387580"/>
                  </a:ext>
                </a:extLst>
              </a:tr>
              <a:tr h="718419">
                <a:tc>
                  <a:txBody>
                    <a:bodyPr/>
                    <a:lstStyle/>
                    <a:p>
                      <a:r>
                        <a:rPr lang="en-GB" sz="2000" b="1" dirty="0">
                          <a:solidFill>
                            <a:schemeClr val="tx1"/>
                          </a:solidFill>
                        </a:rPr>
                        <a:t>In March</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we put some funny pages in the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magazine.</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tx1"/>
                          </a:solidFill>
                        </a:rPr>
                        <a:t>we sell magazines because it’s fun.</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tx1"/>
                          </a:solidFill>
                        </a:rPr>
                        <a:t>we put funny interviews in the magazine.</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1343349"/>
                  </a:ext>
                </a:extLst>
              </a:tr>
            </a:tbl>
          </a:graphicData>
        </a:graphic>
      </p:graphicFrame>
      <p:sp>
        <p:nvSpPr>
          <p:cNvPr id="8" name="TextBox 7">
            <a:extLst>
              <a:ext uri="{FF2B5EF4-FFF2-40B4-BE49-F238E27FC236}">
                <a16:creationId xmlns:a16="http://schemas.microsoft.com/office/drawing/2014/main" id="{2768F37E-80C3-4887-8B2C-87FC2748133B}"/>
              </a:ext>
            </a:extLst>
          </p:cNvPr>
          <p:cNvSpPr txBox="1"/>
          <p:nvPr/>
        </p:nvSpPr>
        <p:spPr>
          <a:xfrm>
            <a:off x="4686536" y="1543419"/>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CC4763EB-13EC-4C1C-9575-099815265457}"/>
              </a:ext>
            </a:extLst>
          </p:cNvPr>
          <p:cNvSpPr txBox="1"/>
          <p:nvPr/>
        </p:nvSpPr>
        <p:spPr>
          <a:xfrm>
            <a:off x="8258523" y="1542610"/>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E0E1E1B-6E69-4334-A9EE-E63CE9A36971}"/>
              </a:ext>
            </a:extLst>
          </p:cNvPr>
          <p:cNvSpPr txBox="1"/>
          <p:nvPr/>
        </p:nvSpPr>
        <p:spPr>
          <a:xfrm>
            <a:off x="11625444" y="1563631"/>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4161F7BF-F90A-4DA9-A938-192CEC66EF08}"/>
              </a:ext>
            </a:extLst>
          </p:cNvPr>
          <p:cNvSpPr txBox="1"/>
          <p:nvPr/>
        </p:nvSpPr>
        <p:spPr>
          <a:xfrm>
            <a:off x="4700859" y="2876305"/>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EF29B549-3F09-420C-AB80-69754883C041}"/>
              </a:ext>
            </a:extLst>
          </p:cNvPr>
          <p:cNvSpPr txBox="1"/>
          <p:nvPr/>
        </p:nvSpPr>
        <p:spPr>
          <a:xfrm>
            <a:off x="8258522" y="2853153"/>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B0C66BE6-863F-49B6-A15C-3171FACEA3DA}"/>
              </a:ext>
            </a:extLst>
          </p:cNvPr>
          <p:cNvSpPr txBox="1"/>
          <p:nvPr/>
        </p:nvSpPr>
        <p:spPr>
          <a:xfrm>
            <a:off x="11607817" y="2876305"/>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828AFCBF-59FA-4E9D-B13B-AA042E942232}"/>
              </a:ext>
            </a:extLst>
          </p:cNvPr>
          <p:cNvSpPr txBox="1"/>
          <p:nvPr/>
        </p:nvSpPr>
        <p:spPr>
          <a:xfrm>
            <a:off x="4686536" y="3896205"/>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7EEE953E-D7DE-4D76-A9BA-978B136793B1}"/>
              </a:ext>
            </a:extLst>
          </p:cNvPr>
          <p:cNvSpPr txBox="1"/>
          <p:nvPr/>
        </p:nvSpPr>
        <p:spPr>
          <a:xfrm>
            <a:off x="8237324" y="3896159"/>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949A97AD-6BD1-4ACB-8DA9-F4B4FA921617}"/>
              </a:ext>
            </a:extLst>
          </p:cNvPr>
          <p:cNvSpPr txBox="1"/>
          <p:nvPr/>
        </p:nvSpPr>
        <p:spPr>
          <a:xfrm>
            <a:off x="11625443" y="3917865"/>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024036FB-EF66-4C65-B601-ACE1EB4C073D}"/>
              </a:ext>
            </a:extLst>
          </p:cNvPr>
          <p:cNvSpPr txBox="1"/>
          <p:nvPr/>
        </p:nvSpPr>
        <p:spPr>
          <a:xfrm>
            <a:off x="4695525" y="4947849"/>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C4D0FA32-FBEB-4C6E-AB96-68C59D15F374}"/>
              </a:ext>
            </a:extLst>
          </p:cNvPr>
          <p:cNvSpPr txBox="1"/>
          <p:nvPr/>
        </p:nvSpPr>
        <p:spPr>
          <a:xfrm>
            <a:off x="8262925" y="4934924"/>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9B02FC0C-52DB-42FA-B3FE-1D5BF19B9F44}"/>
              </a:ext>
            </a:extLst>
          </p:cNvPr>
          <p:cNvSpPr txBox="1"/>
          <p:nvPr/>
        </p:nvSpPr>
        <p:spPr>
          <a:xfrm>
            <a:off x="11607817" y="4944792"/>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08682463-4F4C-4812-85BC-670F75CE4425}"/>
              </a:ext>
            </a:extLst>
          </p:cNvPr>
          <p:cNvSpPr txBox="1"/>
          <p:nvPr/>
        </p:nvSpPr>
        <p:spPr>
          <a:xfrm>
            <a:off x="4686536" y="5944198"/>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66487965-24E5-436F-9135-EE0534CEC323}"/>
              </a:ext>
            </a:extLst>
          </p:cNvPr>
          <p:cNvSpPr txBox="1"/>
          <p:nvPr/>
        </p:nvSpPr>
        <p:spPr>
          <a:xfrm>
            <a:off x="8258524" y="5933823"/>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47D5674-8F05-4236-9A88-863DB8F2899E}"/>
              </a:ext>
            </a:extLst>
          </p:cNvPr>
          <p:cNvSpPr txBox="1"/>
          <p:nvPr/>
        </p:nvSpPr>
        <p:spPr>
          <a:xfrm>
            <a:off x="11631358" y="5933823"/>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3" name="Picture 2" descr="http://www.clker.com/cliparts/j/p/l/D/8/K/green-tick-md.png">
            <a:extLst>
              <a:ext uri="{FF2B5EF4-FFF2-40B4-BE49-F238E27FC236}">
                <a16:creationId xmlns:a16="http://schemas.microsoft.com/office/drawing/2014/main" id="{0D1B67BE-48F5-4D37-9E7B-0D311B84373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0213" y="151132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j/p/l/D/8/K/green-tick-md.png">
            <a:extLst>
              <a:ext uri="{FF2B5EF4-FFF2-40B4-BE49-F238E27FC236}">
                <a16:creationId xmlns:a16="http://schemas.microsoft.com/office/drawing/2014/main" id="{DAA91892-6616-403A-8CEE-808E19509C3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47493" y="281287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j/p/l/D/8/K/green-tick-md.png">
            <a:extLst>
              <a:ext uri="{FF2B5EF4-FFF2-40B4-BE49-F238E27FC236}">
                <a16:creationId xmlns:a16="http://schemas.microsoft.com/office/drawing/2014/main" id="{9F3A59D8-6843-4C02-9C4A-70CBBEF7FFF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693942" y="389105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lker.com/cliparts/j/p/l/D/8/K/green-tick-md.png">
            <a:extLst>
              <a:ext uri="{FF2B5EF4-FFF2-40B4-BE49-F238E27FC236}">
                <a16:creationId xmlns:a16="http://schemas.microsoft.com/office/drawing/2014/main" id="{592974F2-F34F-43CF-AB1B-B946C3BC3CC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24636" y="491542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ker.com/cliparts/j/p/l/D/8/K/green-tick-md.png">
            <a:extLst>
              <a:ext uri="{FF2B5EF4-FFF2-40B4-BE49-F238E27FC236}">
                <a16:creationId xmlns:a16="http://schemas.microsoft.com/office/drawing/2014/main" id="{D96DE588-AF8F-448B-8547-D140C855AF1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0213" y="5924700"/>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28" name="Action Button: Custom 31">
            <a:hlinkClick r:id="" action="ppaction://noaction" highlightClick="1">
              <a:snd r:embed="rId4" name="1._Creemos que es necesario leer las noticias y hablar con los periodistas.wav"/>
            </a:hlinkClick>
            <a:extLst>
              <a:ext uri="{FF2B5EF4-FFF2-40B4-BE49-F238E27FC236}">
                <a16:creationId xmlns:a16="http://schemas.microsoft.com/office/drawing/2014/main" id="{C39AA3A9-F65E-410E-A361-F36652BEC2BA}"/>
              </a:ext>
            </a:extLst>
          </p:cNvPr>
          <p:cNvSpPr/>
          <p:nvPr/>
        </p:nvSpPr>
        <p:spPr>
          <a:xfrm>
            <a:off x="135532" y="1423695"/>
            <a:ext cx="355003" cy="320251"/>
          </a:xfrm>
          <a:prstGeom prst="actionButtonBlank">
            <a:avLst/>
          </a:prstGeom>
          <a:solidFill>
            <a:schemeClr val="accent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1</a:t>
            </a:r>
          </a:p>
        </p:txBody>
      </p:sp>
      <p:sp>
        <p:nvSpPr>
          <p:cNvPr id="29" name="TextBox 28">
            <a:extLst>
              <a:ext uri="{FF2B5EF4-FFF2-40B4-BE49-F238E27FC236}">
                <a16:creationId xmlns:a16="http://schemas.microsoft.com/office/drawing/2014/main" id="{09543A3D-381E-4CDC-A0B3-4B444E01693E}"/>
              </a:ext>
            </a:extLst>
          </p:cNvPr>
          <p:cNvSpPr txBox="1"/>
          <p:nvPr/>
        </p:nvSpPr>
        <p:spPr>
          <a:xfrm>
            <a:off x="6943066" y="549526"/>
            <a:ext cx="566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30" name="TextBox 29">
            <a:extLst>
              <a:ext uri="{FF2B5EF4-FFF2-40B4-BE49-F238E27FC236}">
                <a16:creationId xmlns:a16="http://schemas.microsoft.com/office/drawing/2014/main" id="{31F45F5B-E3A4-4926-846F-B7A1BCD00DC6}"/>
              </a:ext>
            </a:extLst>
          </p:cNvPr>
          <p:cNvSpPr txBox="1"/>
          <p:nvPr/>
        </p:nvSpPr>
        <p:spPr>
          <a:xfrm>
            <a:off x="10443955" y="481074"/>
            <a:ext cx="566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31" name="Action Button: Custom 37">
            <a:hlinkClick r:id="" action="ppaction://noaction" highlightClick="1">
              <a:snd r:embed="rId5" name="2._En abril hacemos entrevistas en el extranjero porque queremos visitar otras ciudades.wav"/>
            </a:hlinkClick>
            <a:extLst>
              <a:ext uri="{FF2B5EF4-FFF2-40B4-BE49-F238E27FC236}">
                <a16:creationId xmlns:a16="http://schemas.microsoft.com/office/drawing/2014/main" id="{17817354-A939-4A5F-9A52-E3D56544A84D}"/>
              </a:ext>
            </a:extLst>
          </p:cNvPr>
          <p:cNvSpPr/>
          <p:nvPr/>
        </p:nvSpPr>
        <p:spPr>
          <a:xfrm>
            <a:off x="135529" y="2398198"/>
            <a:ext cx="355003" cy="320251"/>
          </a:xfrm>
          <a:prstGeom prst="actionButtonBlank">
            <a:avLst/>
          </a:prstGeom>
          <a:solidFill>
            <a:schemeClr val="accent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2</a:t>
            </a:r>
          </a:p>
        </p:txBody>
      </p:sp>
      <p:sp>
        <p:nvSpPr>
          <p:cNvPr id="32" name="Action Button: Custom 38">
            <a:hlinkClick r:id="" action="ppaction://noaction" highlightClick="1">
              <a:snd r:embed="rId6" name="3._Es verdad que vendemos periódicos en muchas partes del mundo.wav"/>
            </a:hlinkClick>
            <a:extLst>
              <a:ext uri="{FF2B5EF4-FFF2-40B4-BE49-F238E27FC236}">
                <a16:creationId xmlns:a16="http://schemas.microsoft.com/office/drawing/2014/main" id="{91B2144E-C76E-48A4-AF29-3A4AC2D490FF}"/>
              </a:ext>
            </a:extLst>
          </p:cNvPr>
          <p:cNvSpPr/>
          <p:nvPr/>
        </p:nvSpPr>
        <p:spPr>
          <a:xfrm>
            <a:off x="135530" y="3382589"/>
            <a:ext cx="355003" cy="320251"/>
          </a:xfrm>
          <a:prstGeom prst="actionButtonBlank">
            <a:avLst/>
          </a:prstGeom>
          <a:solidFill>
            <a:schemeClr val="accent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3</a:t>
            </a:r>
          </a:p>
        </p:txBody>
      </p:sp>
      <p:sp>
        <p:nvSpPr>
          <p:cNvPr id="33" name="Action Button: Custom 39">
            <a:hlinkClick r:id="" action="ppaction://noaction" highlightClick="1">
              <a:snd r:embed="rId7" name="4._En realidad queremos escribir sobre los problemas de la sociedad.wav"/>
            </a:hlinkClick>
            <a:extLst>
              <a:ext uri="{FF2B5EF4-FFF2-40B4-BE49-F238E27FC236}">
                <a16:creationId xmlns:a16="http://schemas.microsoft.com/office/drawing/2014/main" id="{E8FF19DC-7E85-412C-AA54-1F841FE18C87}"/>
              </a:ext>
            </a:extLst>
          </p:cNvPr>
          <p:cNvSpPr/>
          <p:nvPr/>
        </p:nvSpPr>
        <p:spPr>
          <a:xfrm>
            <a:off x="135531" y="4430309"/>
            <a:ext cx="355003" cy="320251"/>
          </a:xfrm>
          <a:prstGeom prst="actionButtonBlank">
            <a:avLst/>
          </a:prstGeom>
          <a:solidFill>
            <a:schemeClr val="accent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4</a:t>
            </a:r>
          </a:p>
        </p:txBody>
      </p:sp>
      <p:sp>
        <p:nvSpPr>
          <p:cNvPr id="34" name="Action Button: Custom 40">
            <a:hlinkClick r:id="" action="ppaction://noaction" highlightClick="1">
              <a:snd r:embed="rId8" name="5._En marzo ponemos unas páginas divertidas en la revista.wav"/>
            </a:hlinkClick>
            <a:extLst>
              <a:ext uri="{FF2B5EF4-FFF2-40B4-BE49-F238E27FC236}">
                <a16:creationId xmlns:a16="http://schemas.microsoft.com/office/drawing/2014/main" id="{090AD465-B797-45FD-B888-2D8F1E55DD53}"/>
              </a:ext>
            </a:extLst>
          </p:cNvPr>
          <p:cNvSpPr/>
          <p:nvPr/>
        </p:nvSpPr>
        <p:spPr>
          <a:xfrm>
            <a:off x="120826" y="5404812"/>
            <a:ext cx="355003" cy="320251"/>
          </a:xfrm>
          <a:prstGeom prst="actionButtonBlank">
            <a:avLst/>
          </a:prstGeom>
          <a:solidFill>
            <a:schemeClr val="accent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5</a:t>
            </a:r>
          </a:p>
        </p:txBody>
      </p:sp>
      <p:sp>
        <p:nvSpPr>
          <p:cNvPr id="35" name="TextBox 34">
            <a:extLst>
              <a:ext uri="{FF2B5EF4-FFF2-40B4-BE49-F238E27FC236}">
                <a16:creationId xmlns:a16="http://schemas.microsoft.com/office/drawing/2014/main" id="{E80D10AA-6604-4E94-A8E0-52E41C026A4B}"/>
              </a:ext>
            </a:extLst>
          </p:cNvPr>
          <p:cNvSpPr txBox="1"/>
          <p:nvPr/>
        </p:nvSpPr>
        <p:spPr>
          <a:xfrm>
            <a:off x="3384980" y="511603"/>
            <a:ext cx="566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36" name="TextBox 35">
            <a:extLst>
              <a:ext uri="{FF2B5EF4-FFF2-40B4-BE49-F238E27FC236}">
                <a16:creationId xmlns:a16="http://schemas.microsoft.com/office/drawing/2014/main" id="{00A8EDD9-1116-4C12-983D-C8EADE1C280C}"/>
              </a:ext>
            </a:extLst>
          </p:cNvPr>
          <p:cNvSpPr txBox="1"/>
          <p:nvPr/>
        </p:nvSpPr>
        <p:spPr>
          <a:xfrm>
            <a:off x="2851531" y="135193"/>
            <a:ext cx="7957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Escucha. ¿Cuál es la frase </a:t>
            </a:r>
            <a:r>
              <a:rPr kumimoji="0" lang="en-GB" sz="2000" b="1" i="0" u="none" strike="noStrike" kern="1200" cap="none" spc="0" normalizeH="0" baseline="0" noProof="0" dirty="0" err="1">
                <a:ln>
                  <a:noFill/>
                </a:ln>
                <a:effectLst/>
                <a:uLnTx/>
                <a:uFillTx/>
                <a:latin typeface="Century Gothic" panose="020F0302020204030204"/>
                <a:ea typeface="+mn-ea"/>
                <a:cs typeface="+mn-cs"/>
              </a:rPr>
              <a:t>correcta</a:t>
            </a:r>
            <a:r>
              <a:rPr kumimoji="0" lang="en-GB" sz="2000" b="1" i="0" u="none" strike="noStrike" kern="1200" cap="none" spc="0" normalizeH="0" baseline="0" noProof="0" dirty="0">
                <a:ln>
                  <a:noFill/>
                </a:ln>
                <a:effectLst/>
                <a:uLnTx/>
                <a:uFillTx/>
                <a:latin typeface="Century Gothic" panose="020F0302020204030204"/>
                <a:ea typeface="+mn-ea"/>
                <a:cs typeface="+mn-cs"/>
              </a:rPr>
              <a:t>? Escribe A, B o C.</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121826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dirty="0" err="1"/>
              <a:t>Vocabulario</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128739" y="213557"/>
            <a:ext cx="1795784" cy="473830"/>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468F1096-15D0-41F8-B593-8380D3E2D594}"/>
              </a:ext>
            </a:extLst>
          </p:cNvPr>
          <p:cNvSpPr txBox="1"/>
          <p:nvPr/>
        </p:nvSpPr>
        <p:spPr>
          <a:xfrm>
            <a:off x="2194594" y="1316633"/>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permitir</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E7CBBD45-FB35-41F4-9D02-021B82CAA980}"/>
              </a:ext>
            </a:extLst>
          </p:cNvPr>
          <p:cNvSpPr txBox="1"/>
          <p:nvPr/>
        </p:nvSpPr>
        <p:spPr>
          <a:xfrm>
            <a:off x="2218025" y="3966375"/>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dividir</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D2DE5249-9725-4B5D-A383-2E50EBBC1F87}"/>
              </a:ext>
            </a:extLst>
          </p:cNvPr>
          <p:cNvSpPr txBox="1"/>
          <p:nvPr/>
        </p:nvSpPr>
        <p:spPr>
          <a:xfrm>
            <a:off x="2299463" y="5294949"/>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cubrir</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F5E3D916-28CB-4826-8248-E2B74D279974}"/>
              </a:ext>
            </a:extLst>
          </p:cNvPr>
          <p:cNvSpPr txBox="1"/>
          <p:nvPr/>
        </p:nvSpPr>
        <p:spPr>
          <a:xfrm>
            <a:off x="5930020" y="2489649"/>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repartir</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BDC7931-8A05-4873-831F-D6A5160F32D5}"/>
              </a:ext>
            </a:extLst>
          </p:cNvPr>
          <p:cNvSpPr txBox="1"/>
          <p:nvPr/>
        </p:nvSpPr>
        <p:spPr>
          <a:xfrm>
            <a:off x="9661231" y="1182037"/>
            <a:ext cx="24373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la </a:t>
            </a:r>
            <a:r>
              <a:rPr kumimoji="0" lang="en-GB" sz="3200" b="0" i="0" u="none" strike="noStrike" kern="1200" cap="none" spc="0" normalizeH="0" baseline="0" noProof="0" dirty="0" err="1">
                <a:ln>
                  <a:noFill/>
                </a:ln>
                <a:effectLst/>
                <a:uLnTx/>
                <a:uFillTx/>
                <a:latin typeface="Century Gothic" panose="020F0302020204030204"/>
                <a:ea typeface="+mn-ea"/>
                <a:cs typeface="+mn-cs"/>
              </a:rPr>
              <a:t>canción</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ADCD8AAA-4407-4033-AF35-EE1979075E09}"/>
              </a:ext>
            </a:extLst>
          </p:cNvPr>
          <p:cNvSpPr txBox="1"/>
          <p:nvPr/>
        </p:nvSpPr>
        <p:spPr>
          <a:xfrm>
            <a:off x="9661231" y="3844694"/>
            <a:ext cx="18003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el </a:t>
            </a:r>
            <a:r>
              <a:rPr kumimoji="0" lang="en-GB" sz="3200" b="0" i="0" u="none" strike="noStrike" kern="1200" cap="none" spc="0" normalizeH="0" baseline="0" noProof="0" dirty="0" err="1">
                <a:ln>
                  <a:noFill/>
                </a:ln>
                <a:effectLst/>
                <a:uLnTx/>
                <a:uFillTx/>
                <a:latin typeface="Century Gothic" panose="020F0302020204030204"/>
                <a:ea typeface="+mn-ea"/>
                <a:cs typeface="+mn-cs"/>
              </a:rPr>
              <a:t>costo</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1F27B335-CFA9-4919-91B7-1E1F6241C8AD}"/>
              </a:ext>
            </a:extLst>
          </p:cNvPr>
          <p:cNvSpPr txBox="1"/>
          <p:nvPr/>
        </p:nvSpPr>
        <p:spPr>
          <a:xfrm>
            <a:off x="9661231" y="2389457"/>
            <a:ext cx="15643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fuerte</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14F5B9E8-D7A4-4CD5-BD73-3499C007E0BF}"/>
              </a:ext>
            </a:extLst>
          </p:cNvPr>
          <p:cNvSpPr txBox="1"/>
          <p:nvPr/>
        </p:nvSpPr>
        <p:spPr>
          <a:xfrm>
            <a:off x="5980229" y="3844123"/>
            <a:ext cx="3595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la fiesta</a:t>
            </a:r>
          </a:p>
        </p:txBody>
      </p:sp>
      <p:sp>
        <p:nvSpPr>
          <p:cNvPr id="13" name="TextBox 12">
            <a:extLst>
              <a:ext uri="{FF2B5EF4-FFF2-40B4-BE49-F238E27FC236}">
                <a16:creationId xmlns:a16="http://schemas.microsoft.com/office/drawing/2014/main" id="{74BB1B11-0119-4E30-8E45-550D7B745237}"/>
              </a:ext>
            </a:extLst>
          </p:cNvPr>
          <p:cNvSpPr txBox="1"/>
          <p:nvPr/>
        </p:nvSpPr>
        <p:spPr>
          <a:xfrm>
            <a:off x="2194594" y="2591553"/>
            <a:ext cx="37308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decidir</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BD5762C1-8EE4-4736-9043-D35EEBF40DDB}"/>
              </a:ext>
            </a:extLst>
          </p:cNvPr>
          <p:cNvSpPr txBox="1"/>
          <p:nvPr/>
        </p:nvSpPr>
        <p:spPr>
          <a:xfrm>
            <a:off x="5924042" y="5327735"/>
            <a:ext cx="3595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la </a:t>
            </a:r>
            <a:r>
              <a:rPr kumimoji="0" lang="en-GB" sz="3200" b="0" i="0" u="none" strike="noStrike" kern="1200" cap="none" spc="0" normalizeH="0" baseline="0" noProof="0" dirty="0" err="1">
                <a:ln>
                  <a:noFill/>
                </a:ln>
                <a:effectLst/>
                <a:uLnTx/>
                <a:uFillTx/>
                <a:latin typeface="Century Gothic" panose="020F0302020204030204"/>
                <a:ea typeface="+mn-ea"/>
                <a:cs typeface="+mn-cs"/>
              </a:rPr>
              <a:t>bebida</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grpSp>
        <p:nvGrpSpPr>
          <p:cNvPr id="15" name="Group 14">
            <a:extLst>
              <a:ext uri="{FF2B5EF4-FFF2-40B4-BE49-F238E27FC236}">
                <a16:creationId xmlns:a16="http://schemas.microsoft.com/office/drawing/2014/main" id="{BFD19EF5-A821-4E01-9872-E037D5B6B56D}"/>
              </a:ext>
            </a:extLst>
          </p:cNvPr>
          <p:cNvGrpSpPr/>
          <p:nvPr/>
        </p:nvGrpSpPr>
        <p:grpSpPr>
          <a:xfrm>
            <a:off x="82286" y="908878"/>
            <a:ext cx="2401920" cy="1529521"/>
            <a:chOff x="591877" y="2986848"/>
            <a:chExt cx="2293104" cy="1494524"/>
          </a:xfrm>
        </p:grpSpPr>
        <p:pic>
          <p:nvPicPr>
            <p:cNvPr id="16" name="Picture 15">
              <a:extLst>
                <a:ext uri="{FF2B5EF4-FFF2-40B4-BE49-F238E27FC236}">
                  <a16:creationId xmlns:a16="http://schemas.microsoft.com/office/drawing/2014/main" id="{11263314-2D01-4B5F-BE9E-7424528F11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13498">
              <a:off x="591877" y="2986848"/>
              <a:ext cx="1649512" cy="1494524"/>
            </a:xfrm>
            <a:prstGeom prst="rect">
              <a:avLst/>
            </a:prstGeom>
          </p:spPr>
        </p:pic>
        <p:sp>
          <p:nvSpPr>
            <p:cNvPr id="17" name="TextBox 16">
              <a:extLst>
                <a:ext uri="{FF2B5EF4-FFF2-40B4-BE49-F238E27FC236}">
                  <a16:creationId xmlns:a16="http://schemas.microsoft.com/office/drawing/2014/main" id="{301BA5A6-6D42-429B-BB02-5F1A1BD5180B}"/>
                </a:ext>
              </a:extLst>
            </p:cNvPr>
            <p:cNvSpPr txBox="1"/>
            <p:nvPr/>
          </p:nvSpPr>
          <p:spPr>
            <a:xfrm rot="21021039">
              <a:off x="753520" y="3434821"/>
              <a:ext cx="21314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to allow</a:t>
              </a:r>
            </a:p>
          </p:txBody>
        </p:sp>
      </p:grpSp>
      <p:sp>
        <p:nvSpPr>
          <p:cNvPr id="18" name="TextBox 15">
            <a:extLst>
              <a:ext uri="{FF2B5EF4-FFF2-40B4-BE49-F238E27FC236}">
                <a16:creationId xmlns:a16="http://schemas.microsoft.com/office/drawing/2014/main" id="{E0B98F0B-1FCA-4700-96B9-A56C0036B714}"/>
              </a:ext>
            </a:extLst>
          </p:cNvPr>
          <p:cNvSpPr txBox="1"/>
          <p:nvPr/>
        </p:nvSpPr>
        <p:spPr>
          <a:xfrm>
            <a:off x="9661231" y="5331891"/>
            <a:ext cx="19823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el </a:t>
            </a:r>
            <a:r>
              <a:rPr kumimoji="0" lang="en-GB" sz="3200" b="0" i="0" u="none" strike="noStrike" kern="1200" cap="none" spc="0" normalizeH="0" baseline="0" noProof="0" dirty="0" err="1">
                <a:ln>
                  <a:noFill/>
                </a:ln>
                <a:effectLst/>
                <a:uLnTx/>
                <a:uFillTx/>
                <a:latin typeface="Century Gothic" panose="020F0302020204030204"/>
                <a:ea typeface="+mn-ea"/>
                <a:cs typeface="+mn-cs"/>
              </a:rPr>
              <a:t>juego</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grpSp>
        <p:nvGrpSpPr>
          <p:cNvPr id="19" name="Group 24">
            <a:extLst>
              <a:ext uri="{FF2B5EF4-FFF2-40B4-BE49-F238E27FC236}">
                <a16:creationId xmlns:a16="http://schemas.microsoft.com/office/drawing/2014/main" id="{DEB04657-1E14-4991-939B-ADCBD380D17B}"/>
              </a:ext>
            </a:extLst>
          </p:cNvPr>
          <p:cNvGrpSpPr/>
          <p:nvPr/>
        </p:nvGrpSpPr>
        <p:grpSpPr>
          <a:xfrm>
            <a:off x="32006" y="4675806"/>
            <a:ext cx="2008465" cy="1819399"/>
            <a:chOff x="330620" y="2858420"/>
            <a:chExt cx="2008465" cy="1819399"/>
          </a:xfrm>
        </p:grpSpPr>
        <p:pic>
          <p:nvPicPr>
            <p:cNvPr id="20" name="Picture 22">
              <a:extLst>
                <a:ext uri="{FF2B5EF4-FFF2-40B4-BE49-F238E27FC236}">
                  <a16:creationId xmlns:a16="http://schemas.microsoft.com/office/drawing/2014/main" id="{C75F671D-E2D9-4C4D-A2D9-E62E9BEE771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13498">
              <a:off x="331007" y="2858420"/>
              <a:ext cx="2008078" cy="1819399"/>
            </a:xfrm>
            <a:prstGeom prst="rect">
              <a:avLst/>
            </a:prstGeom>
          </p:spPr>
        </p:pic>
        <p:sp>
          <p:nvSpPr>
            <p:cNvPr id="21" name="TextBox 23">
              <a:extLst>
                <a:ext uri="{FF2B5EF4-FFF2-40B4-BE49-F238E27FC236}">
                  <a16:creationId xmlns:a16="http://schemas.microsoft.com/office/drawing/2014/main" id="{94784B4B-E472-47E5-8A46-397275FEB344}"/>
                </a:ext>
              </a:extLst>
            </p:cNvPr>
            <p:cNvSpPr txBox="1"/>
            <p:nvPr/>
          </p:nvSpPr>
          <p:spPr>
            <a:xfrm rot="21021039">
              <a:off x="330620" y="3572033"/>
              <a:ext cx="19323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to cover</a:t>
              </a:r>
            </a:p>
          </p:txBody>
        </p:sp>
      </p:grpSp>
      <p:sp>
        <p:nvSpPr>
          <p:cNvPr id="22" name="TextBox 13">
            <a:extLst>
              <a:ext uri="{FF2B5EF4-FFF2-40B4-BE49-F238E27FC236}">
                <a16:creationId xmlns:a16="http://schemas.microsoft.com/office/drawing/2014/main" id="{1C1D2958-A124-4B85-B390-F84C86645D70}"/>
              </a:ext>
            </a:extLst>
          </p:cNvPr>
          <p:cNvSpPr txBox="1"/>
          <p:nvPr/>
        </p:nvSpPr>
        <p:spPr>
          <a:xfrm>
            <a:off x="5924042" y="1338542"/>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incluso</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pic>
        <p:nvPicPr>
          <p:cNvPr id="23" name="Imagen 21">
            <a:extLst>
              <a:ext uri="{FF2B5EF4-FFF2-40B4-BE49-F238E27FC236}">
                <a16:creationId xmlns:a16="http://schemas.microsoft.com/office/drawing/2014/main" id="{1F1E3479-C09E-4B61-A017-B61CDFD7DC7C}"/>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8701" b="93995" l="3750" r="95556">
                        <a14:foregroundMark x1="28333" y1="9681" x2="18889" y2="8701"/>
                        <a14:foregroundMark x1="18889" y1="8701" x2="16806" y2="55392"/>
                        <a14:foregroundMark x1="3750" y1="34804" x2="4722" y2="34804"/>
                        <a14:foregroundMark x1="6111" y1="33946" x2="6111" y2="33946"/>
                        <a14:foregroundMark x1="69306" y1="15686" x2="70139" y2="17279"/>
                        <a14:foregroundMark x1="82639" y1="13358" x2="78472" y2="12255"/>
                        <a14:foregroundMark x1="76779" y1="14572" x2="75715" y2="14539"/>
                        <a14:foregroundMark x1="81111" y1="14706" x2="77756" y2="14602"/>
                        <a14:foregroundMark x1="73333" y1="19240" x2="71389" y2="18873"/>
                        <a14:foregroundMark x1="75833" y1="12623" x2="67222" y2="12010"/>
                        <a14:foregroundMark x1="68611" y1="36397" x2="65972" y2="37010"/>
                        <a14:foregroundMark x1="57083" y1="35539" x2="55833" y2="34804"/>
                        <a14:foregroundMark x1="60556" y1="35907" x2="59444" y2="37377"/>
                        <a14:foregroundMark x1="59028" y1="33211" x2="54167" y2="34681"/>
                        <a14:foregroundMark x1="90833" y1="38848" x2="90556" y2="41667"/>
                        <a14:foregroundMark x1="94306" y1="42525" x2="95833" y2="43137"/>
                        <a14:foregroundMark x1="69861" y1="60294" x2="67222" y2="68750"/>
                        <a14:foregroundMark x1="88750" y1="74877" x2="71944" y2="80515"/>
                        <a14:foregroundMark x1="71944" y1="80515" x2="67639" y2="84926"/>
                        <a14:foregroundMark x1="78611" y1="87990" x2="73889" y2="93995"/>
                        <a14:foregroundMark x1="73889" y1="93995" x2="62361" y2="91544"/>
                        <a14:foregroundMark x1="81528" y1="93995" x2="67222" y2="93505"/>
                        <a14:backgroundMark x1="77361" y1="13971" x2="76651" y2="13814"/>
                      </a14:backgroundRemoval>
                    </a14:imgEffect>
                  </a14:imgLayer>
                </a14:imgProps>
              </a:ext>
              <a:ext uri="{28A0092B-C50C-407E-A947-70E740481C1C}">
                <a14:useLocalDpi xmlns:a14="http://schemas.microsoft.com/office/drawing/2010/main"/>
              </a:ext>
            </a:extLst>
          </a:blip>
          <a:stretch>
            <a:fillRect/>
          </a:stretch>
        </p:blipFill>
        <p:spPr>
          <a:xfrm>
            <a:off x="433729" y="2202828"/>
            <a:ext cx="934174" cy="1058731"/>
          </a:xfrm>
          <a:prstGeom prst="rect">
            <a:avLst/>
          </a:prstGeom>
        </p:spPr>
      </p:pic>
      <p:sp>
        <p:nvSpPr>
          <p:cNvPr id="24" name="CuadroTexto 36">
            <a:extLst>
              <a:ext uri="{FF2B5EF4-FFF2-40B4-BE49-F238E27FC236}">
                <a16:creationId xmlns:a16="http://schemas.microsoft.com/office/drawing/2014/main" id="{78A2F216-C21D-4347-A348-FF930E3A23AA}"/>
              </a:ext>
            </a:extLst>
          </p:cNvPr>
          <p:cNvSpPr txBox="1"/>
          <p:nvPr/>
        </p:nvSpPr>
        <p:spPr>
          <a:xfrm>
            <a:off x="149326" y="3176438"/>
            <a:ext cx="1593706" cy="400110"/>
          </a:xfrm>
          <a:prstGeom prst="rect">
            <a:avLst/>
          </a:prstGeom>
          <a:noFill/>
        </p:spPr>
        <p:txBody>
          <a:bodyPr wrap="none" rtlCol="0">
            <a:spAutoFit/>
          </a:bodyPr>
          <a:lstStyle/>
          <a:p>
            <a:pPr algn="l"/>
            <a:r>
              <a:rPr lang="es-GB" sz="2000" dirty="0"/>
              <a:t>[</a:t>
            </a:r>
            <a:r>
              <a:rPr lang="es-GB" sz="2000" dirty="0">
                <a:highlight>
                  <a:srgbClr val="E3EAFD"/>
                </a:highlight>
              </a:rPr>
              <a:t>to decide</a:t>
            </a:r>
            <a:r>
              <a:rPr lang="es-GB" sz="2000" dirty="0"/>
              <a:t>]</a:t>
            </a:r>
          </a:p>
        </p:txBody>
      </p:sp>
      <p:pic>
        <p:nvPicPr>
          <p:cNvPr id="25" name="Imagen 25">
            <a:extLst>
              <a:ext uri="{FF2B5EF4-FFF2-40B4-BE49-F238E27FC236}">
                <a16:creationId xmlns:a16="http://schemas.microsoft.com/office/drawing/2014/main" id="{83989A93-E2B3-4907-9A2C-98588AD0298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6515" y="3683294"/>
            <a:ext cx="1499327" cy="917186"/>
          </a:xfrm>
          <a:prstGeom prst="rect">
            <a:avLst/>
          </a:prstGeom>
        </p:spPr>
      </p:pic>
      <p:sp>
        <p:nvSpPr>
          <p:cNvPr id="26" name="CuadroTexto 38">
            <a:extLst>
              <a:ext uri="{FF2B5EF4-FFF2-40B4-BE49-F238E27FC236}">
                <a16:creationId xmlns:a16="http://schemas.microsoft.com/office/drawing/2014/main" id="{CEE90EF1-8048-4EFC-88D4-DD71763C5A49}"/>
              </a:ext>
            </a:extLst>
          </p:cNvPr>
          <p:cNvSpPr txBox="1"/>
          <p:nvPr/>
        </p:nvSpPr>
        <p:spPr>
          <a:xfrm>
            <a:off x="219057" y="4475751"/>
            <a:ext cx="1454244" cy="400110"/>
          </a:xfrm>
          <a:prstGeom prst="rect">
            <a:avLst/>
          </a:prstGeom>
          <a:noFill/>
        </p:spPr>
        <p:txBody>
          <a:bodyPr wrap="none" rtlCol="0">
            <a:spAutoFit/>
          </a:bodyPr>
          <a:lstStyle/>
          <a:p>
            <a:pPr algn="l"/>
            <a:r>
              <a:rPr lang="es-GB" sz="2000" dirty="0"/>
              <a:t>[</a:t>
            </a:r>
            <a:r>
              <a:rPr lang="es-GB" sz="2000" dirty="0">
                <a:highlight>
                  <a:srgbClr val="E3EAFD"/>
                </a:highlight>
              </a:rPr>
              <a:t>to divide</a:t>
            </a:r>
            <a:r>
              <a:rPr lang="es-GB" sz="2000" dirty="0"/>
              <a:t>]</a:t>
            </a:r>
          </a:p>
        </p:txBody>
      </p:sp>
      <p:pic>
        <p:nvPicPr>
          <p:cNvPr id="27" name="Imagen 26">
            <a:extLst>
              <a:ext uri="{FF2B5EF4-FFF2-40B4-BE49-F238E27FC236}">
                <a16:creationId xmlns:a16="http://schemas.microsoft.com/office/drawing/2014/main" id="{A91C9F3C-AE86-4B8A-889F-030E95FA4C4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510233" y="1261316"/>
            <a:ext cx="1044363" cy="704339"/>
          </a:xfrm>
          <a:prstGeom prst="rect">
            <a:avLst/>
          </a:prstGeom>
        </p:spPr>
      </p:pic>
      <p:pic>
        <p:nvPicPr>
          <p:cNvPr id="28" name="Imagen 27">
            <a:extLst>
              <a:ext uri="{FF2B5EF4-FFF2-40B4-BE49-F238E27FC236}">
                <a16:creationId xmlns:a16="http://schemas.microsoft.com/office/drawing/2014/main" id="{0C2E9128-F22B-48EA-B87A-0746450CF7A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81621" y="2139973"/>
            <a:ext cx="1470401" cy="1082603"/>
          </a:xfrm>
          <a:prstGeom prst="rect">
            <a:avLst/>
          </a:prstGeom>
        </p:spPr>
      </p:pic>
      <p:sp>
        <p:nvSpPr>
          <p:cNvPr id="29" name="CuadroTexto 41">
            <a:extLst>
              <a:ext uri="{FF2B5EF4-FFF2-40B4-BE49-F238E27FC236}">
                <a16:creationId xmlns:a16="http://schemas.microsoft.com/office/drawing/2014/main" id="{66218327-720F-45EF-BEA7-B94F03BBD8D1}"/>
              </a:ext>
            </a:extLst>
          </p:cNvPr>
          <p:cNvSpPr txBox="1"/>
          <p:nvPr/>
        </p:nvSpPr>
        <p:spPr>
          <a:xfrm>
            <a:off x="4124954" y="3142131"/>
            <a:ext cx="3132589" cy="400110"/>
          </a:xfrm>
          <a:prstGeom prst="rect">
            <a:avLst/>
          </a:prstGeom>
          <a:noFill/>
        </p:spPr>
        <p:txBody>
          <a:bodyPr wrap="none" rtlCol="0">
            <a:spAutoFit/>
          </a:bodyPr>
          <a:lstStyle/>
          <a:p>
            <a:pPr algn="l"/>
            <a:r>
              <a:rPr lang="es-GB" sz="2000" dirty="0"/>
              <a:t>[</a:t>
            </a:r>
            <a:r>
              <a:rPr lang="es-GB" sz="2000" dirty="0">
                <a:highlight>
                  <a:srgbClr val="E3EAFD"/>
                </a:highlight>
              </a:rPr>
              <a:t>to </a:t>
            </a:r>
            <a:r>
              <a:rPr lang="en-GB" sz="2000" dirty="0">
                <a:highlight>
                  <a:srgbClr val="E3EAFD"/>
                </a:highlight>
              </a:rPr>
              <a:t>share out, hand out</a:t>
            </a:r>
            <a:r>
              <a:rPr lang="es-GB" sz="2000" dirty="0"/>
              <a:t>]</a:t>
            </a:r>
          </a:p>
        </p:txBody>
      </p:sp>
      <p:pic>
        <p:nvPicPr>
          <p:cNvPr id="30" name="Imagen 28">
            <a:extLst>
              <a:ext uri="{FF2B5EF4-FFF2-40B4-BE49-F238E27FC236}">
                <a16:creationId xmlns:a16="http://schemas.microsoft.com/office/drawing/2014/main" id="{CB6D5F81-4A38-441F-906C-22E296F2D8E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155045" y="3634042"/>
            <a:ext cx="1593705" cy="1041764"/>
          </a:xfrm>
          <a:prstGeom prst="rect">
            <a:avLst/>
          </a:prstGeom>
        </p:spPr>
      </p:pic>
      <p:sp>
        <p:nvSpPr>
          <p:cNvPr id="31" name="CuadroTexto 43">
            <a:extLst>
              <a:ext uri="{FF2B5EF4-FFF2-40B4-BE49-F238E27FC236}">
                <a16:creationId xmlns:a16="http://schemas.microsoft.com/office/drawing/2014/main" id="{22917DE6-31AD-45C8-92A9-8586D8BBDF05}"/>
              </a:ext>
            </a:extLst>
          </p:cNvPr>
          <p:cNvSpPr txBox="1"/>
          <p:nvPr/>
        </p:nvSpPr>
        <p:spPr>
          <a:xfrm>
            <a:off x="4524903" y="4501786"/>
            <a:ext cx="1015021" cy="400110"/>
          </a:xfrm>
          <a:prstGeom prst="rect">
            <a:avLst/>
          </a:prstGeom>
          <a:noFill/>
        </p:spPr>
        <p:txBody>
          <a:bodyPr wrap="none" rtlCol="0">
            <a:spAutoFit/>
          </a:bodyPr>
          <a:lstStyle/>
          <a:p>
            <a:pPr algn="l"/>
            <a:r>
              <a:rPr lang="es-GB" sz="2000" dirty="0"/>
              <a:t>[</a:t>
            </a:r>
            <a:r>
              <a:rPr lang="es-GB" sz="2000" dirty="0">
                <a:highlight>
                  <a:srgbClr val="E3EAFD"/>
                </a:highlight>
              </a:rPr>
              <a:t>party</a:t>
            </a:r>
            <a:r>
              <a:rPr lang="es-GB" sz="2000" dirty="0"/>
              <a:t>]</a:t>
            </a:r>
          </a:p>
        </p:txBody>
      </p:sp>
      <p:pic>
        <p:nvPicPr>
          <p:cNvPr id="32" name="Imagen 29">
            <a:extLst>
              <a:ext uri="{FF2B5EF4-FFF2-40B4-BE49-F238E27FC236}">
                <a16:creationId xmlns:a16="http://schemas.microsoft.com/office/drawing/2014/main" id="{C13D2CD2-9129-4810-9831-22D4F47B662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385414" y="4975284"/>
            <a:ext cx="1176291" cy="1176291"/>
          </a:xfrm>
          <a:prstGeom prst="rect">
            <a:avLst/>
          </a:prstGeom>
        </p:spPr>
      </p:pic>
      <p:sp>
        <p:nvSpPr>
          <p:cNvPr id="33" name="CuadroTexto 45">
            <a:extLst>
              <a:ext uri="{FF2B5EF4-FFF2-40B4-BE49-F238E27FC236}">
                <a16:creationId xmlns:a16="http://schemas.microsoft.com/office/drawing/2014/main" id="{6EF1BD8E-09D2-4AC2-BF17-287C17679F5C}"/>
              </a:ext>
            </a:extLst>
          </p:cNvPr>
          <p:cNvSpPr txBox="1"/>
          <p:nvPr/>
        </p:nvSpPr>
        <p:spPr>
          <a:xfrm>
            <a:off x="4466048" y="5951520"/>
            <a:ext cx="954107" cy="400110"/>
          </a:xfrm>
          <a:prstGeom prst="rect">
            <a:avLst/>
          </a:prstGeom>
          <a:noFill/>
        </p:spPr>
        <p:txBody>
          <a:bodyPr wrap="none" rtlCol="0">
            <a:spAutoFit/>
          </a:bodyPr>
          <a:lstStyle/>
          <a:p>
            <a:pPr algn="l"/>
            <a:r>
              <a:rPr lang="es-GB" sz="2000" dirty="0"/>
              <a:t>[</a:t>
            </a:r>
            <a:r>
              <a:rPr lang="es-GB" sz="2000" dirty="0">
                <a:highlight>
                  <a:srgbClr val="E3EAFD"/>
                </a:highlight>
              </a:rPr>
              <a:t>drink</a:t>
            </a:r>
            <a:r>
              <a:rPr lang="es-GB" sz="2000" dirty="0"/>
              <a:t>]</a:t>
            </a:r>
          </a:p>
        </p:txBody>
      </p:sp>
      <p:pic>
        <p:nvPicPr>
          <p:cNvPr id="34" name="Imagen 30">
            <a:extLst>
              <a:ext uri="{FF2B5EF4-FFF2-40B4-BE49-F238E27FC236}">
                <a16:creationId xmlns:a16="http://schemas.microsoft.com/office/drawing/2014/main" id="{39A3FC2A-F849-4822-90BF-64F00B8584F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91961" y="927201"/>
            <a:ext cx="1419872" cy="785066"/>
          </a:xfrm>
          <a:prstGeom prst="rect">
            <a:avLst/>
          </a:prstGeom>
        </p:spPr>
      </p:pic>
      <p:sp>
        <p:nvSpPr>
          <p:cNvPr id="35" name="CuadroTexto 47">
            <a:extLst>
              <a:ext uri="{FF2B5EF4-FFF2-40B4-BE49-F238E27FC236}">
                <a16:creationId xmlns:a16="http://schemas.microsoft.com/office/drawing/2014/main" id="{D263DCE9-12B6-4D37-81AB-7883D7192135}"/>
              </a:ext>
            </a:extLst>
          </p:cNvPr>
          <p:cNvSpPr txBox="1"/>
          <p:nvPr/>
        </p:nvSpPr>
        <p:spPr>
          <a:xfrm>
            <a:off x="8455348" y="1496951"/>
            <a:ext cx="962123" cy="400110"/>
          </a:xfrm>
          <a:prstGeom prst="rect">
            <a:avLst/>
          </a:prstGeom>
          <a:noFill/>
        </p:spPr>
        <p:txBody>
          <a:bodyPr wrap="none" rtlCol="0">
            <a:spAutoFit/>
          </a:bodyPr>
          <a:lstStyle/>
          <a:p>
            <a:pPr algn="l"/>
            <a:r>
              <a:rPr lang="es-GB" sz="2000" dirty="0"/>
              <a:t>[</a:t>
            </a:r>
            <a:r>
              <a:rPr lang="es-GB" sz="2000" dirty="0">
                <a:highlight>
                  <a:srgbClr val="E3EAFD"/>
                </a:highlight>
              </a:rPr>
              <a:t>song</a:t>
            </a:r>
            <a:r>
              <a:rPr lang="es-GB" sz="2000" dirty="0"/>
              <a:t>]</a:t>
            </a:r>
          </a:p>
        </p:txBody>
      </p:sp>
      <p:pic>
        <p:nvPicPr>
          <p:cNvPr id="36" name="Imagen 31">
            <a:extLst>
              <a:ext uri="{FF2B5EF4-FFF2-40B4-BE49-F238E27FC236}">
                <a16:creationId xmlns:a16="http://schemas.microsoft.com/office/drawing/2014/main" id="{FB7FD7BE-C5F3-4A4D-A965-78E264620DC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211410" y="2097218"/>
            <a:ext cx="1308300" cy="916009"/>
          </a:xfrm>
          <a:prstGeom prst="rect">
            <a:avLst/>
          </a:prstGeom>
        </p:spPr>
      </p:pic>
      <p:sp>
        <p:nvSpPr>
          <p:cNvPr id="37" name="CuadroTexto 49">
            <a:extLst>
              <a:ext uri="{FF2B5EF4-FFF2-40B4-BE49-F238E27FC236}">
                <a16:creationId xmlns:a16="http://schemas.microsoft.com/office/drawing/2014/main" id="{7BA8A9A4-49F3-40A3-94B0-0D06A6CEDE7D}"/>
              </a:ext>
            </a:extLst>
          </p:cNvPr>
          <p:cNvSpPr txBox="1"/>
          <p:nvPr/>
        </p:nvSpPr>
        <p:spPr>
          <a:xfrm>
            <a:off x="8344079" y="3028890"/>
            <a:ext cx="1818126" cy="400110"/>
          </a:xfrm>
          <a:prstGeom prst="rect">
            <a:avLst/>
          </a:prstGeom>
          <a:noFill/>
        </p:spPr>
        <p:txBody>
          <a:bodyPr wrap="none" rtlCol="0">
            <a:spAutoFit/>
          </a:bodyPr>
          <a:lstStyle/>
          <a:p>
            <a:r>
              <a:rPr lang="es-GB" sz="2000" dirty="0"/>
              <a:t>[</a:t>
            </a:r>
            <a:r>
              <a:rPr lang="en-GB" sz="2000" dirty="0">
                <a:highlight>
                  <a:srgbClr val="E3EAFD"/>
                </a:highlight>
              </a:rPr>
              <a:t>strong, loud</a:t>
            </a:r>
            <a:r>
              <a:rPr lang="es-GB" sz="2000" dirty="0"/>
              <a:t>]</a:t>
            </a:r>
          </a:p>
        </p:txBody>
      </p:sp>
      <p:pic>
        <p:nvPicPr>
          <p:cNvPr id="38" name="Imagen 40">
            <a:extLst>
              <a:ext uri="{FF2B5EF4-FFF2-40B4-BE49-F238E27FC236}">
                <a16:creationId xmlns:a16="http://schemas.microsoft.com/office/drawing/2014/main" id="{A51DB76C-0EE4-4DA8-9692-13BD40988FE5}"/>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8313854" y="5166953"/>
            <a:ext cx="1262043" cy="858780"/>
          </a:xfrm>
          <a:prstGeom prst="rect">
            <a:avLst/>
          </a:prstGeom>
        </p:spPr>
      </p:pic>
      <p:sp>
        <p:nvSpPr>
          <p:cNvPr id="39" name="Llamada rectangular redondeada 42">
            <a:extLst>
              <a:ext uri="{FF2B5EF4-FFF2-40B4-BE49-F238E27FC236}">
                <a16:creationId xmlns:a16="http://schemas.microsoft.com/office/drawing/2014/main" id="{7083806E-4DCE-475B-A17F-77E3AE7C219F}"/>
              </a:ext>
            </a:extLst>
          </p:cNvPr>
          <p:cNvSpPr/>
          <p:nvPr/>
        </p:nvSpPr>
        <p:spPr>
          <a:xfrm>
            <a:off x="8892792" y="4551150"/>
            <a:ext cx="3102694" cy="539960"/>
          </a:xfrm>
          <a:prstGeom prst="wedgeRoundRectCallout">
            <a:avLst>
              <a:gd name="adj1" fmla="val 21229"/>
              <a:gd name="adj2" fmla="val -81681"/>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rPr>
              <a:t>En España es ‘coste’.</a:t>
            </a:r>
          </a:p>
        </p:txBody>
      </p:sp>
      <p:pic>
        <p:nvPicPr>
          <p:cNvPr id="40" name="Picture 22">
            <a:extLst>
              <a:ext uri="{FF2B5EF4-FFF2-40B4-BE49-F238E27FC236}">
                <a16:creationId xmlns:a16="http://schemas.microsoft.com/office/drawing/2014/main" id="{A3CF5E22-AAD0-4377-886E-FE15C110EB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13498">
            <a:off x="8109876" y="3447701"/>
            <a:ext cx="1480553" cy="1341440"/>
          </a:xfrm>
          <a:prstGeom prst="rect">
            <a:avLst/>
          </a:prstGeom>
        </p:spPr>
      </p:pic>
      <p:sp>
        <p:nvSpPr>
          <p:cNvPr id="41" name="TextBox 23">
            <a:extLst>
              <a:ext uri="{FF2B5EF4-FFF2-40B4-BE49-F238E27FC236}">
                <a16:creationId xmlns:a16="http://schemas.microsoft.com/office/drawing/2014/main" id="{77CA316B-1EF5-4E54-8C48-992E2627D3CB}"/>
              </a:ext>
            </a:extLst>
          </p:cNvPr>
          <p:cNvSpPr txBox="1"/>
          <p:nvPr/>
        </p:nvSpPr>
        <p:spPr>
          <a:xfrm rot="21021039">
            <a:off x="7850028" y="3887589"/>
            <a:ext cx="19323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cost</a:t>
            </a:r>
          </a:p>
        </p:txBody>
      </p:sp>
    </p:spTree>
    <p:extLst>
      <p:ext uri="{BB962C8B-B14F-4D97-AF65-F5344CB8AC3E}">
        <p14:creationId xmlns:p14="http://schemas.microsoft.com/office/powerpoint/2010/main" val="299043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4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34"/>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23"/>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1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3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36"/>
                                        </p:tgtEl>
                                        <p:attrNameLst>
                                          <p:attrName>style.visibility</p:attrName>
                                        </p:attrNameLst>
                                      </p:cBhvr>
                                      <p:to>
                                        <p:strVal val="hidden"/>
                                      </p:to>
                                    </p:set>
                                  </p:childTnLst>
                                </p:cTn>
                              </p:par>
                              <p:par>
                                <p:cTn id="99" presetID="1" presetClass="exit" presetSubtype="0" fill="hold" grpId="0" nodeType="withEffect">
                                  <p:stCondLst>
                                    <p:cond delay="0"/>
                                  </p:stCondLst>
                                  <p:childTnLst>
                                    <p:set>
                                      <p:cBhvr>
                                        <p:cTn id="100" dur="1" fill="hold">
                                          <p:stCondLst>
                                            <p:cond delay="0"/>
                                          </p:stCondLst>
                                        </p:cTn>
                                        <p:tgtEl>
                                          <p:spTgt spid="37"/>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36"/>
                                        </p:tgtEl>
                                        <p:attrNameLst>
                                          <p:attrName>style.visibility</p:attrName>
                                        </p:attrNameLst>
                                      </p:cBhvr>
                                      <p:to>
                                        <p:strVal val="visible"/>
                                      </p:to>
                                    </p:set>
                                  </p:childTnLst>
                                </p:cTn>
                              </p:par>
                              <p:par>
                                <p:cTn id="105" presetID="1" presetClass="entr" presetSubtype="0" fill="hold" grpId="1" nodeType="withEffect">
                                  <p:stCondLst>
                                    <p:cond delay="0"/>
                                  </p:stCondLst>
                                  <p:childTnLst>
                                    <p:set>
                                      <p:cBhvr>
                                        <p:cTn id="106" dur="1" fill="hold">
                                          <p:stCondLst>
                                            <p:cond delay="0"/>
                                          </p:stCondLst>
                                        </p:cTn>
                                        <p:tgtEl>
                                          <p:spTgt spid="3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28"/>
                                        </p:tgtEl>
                                        <p:attrNameLst>
                                          <p:attrName>style.visibility</p:attrName>
                                        </p:attrNameLst>
                                      </p:cBhvr>
                                      <p:to>
                                        <p:strVal val="hidden"/>
                                      </p:to>
                                    </p:set>
                                  </p:childTnLst>
                                </p:cTn>
                              </p:par>
                              <p:par>
                                <p:cTn id="111" presetID="1" presetClass="exit" presetSubtype="0" fill="hold" grpId="0" nodeType="withEffect">
                                  <p:stCondLst>
                                    <p:cond delay="0"/>
                                  </p:stCondLst>
                                  <p:childTnLst>
                                    <p:set>
                                      <p:cBhvr>
                                        <p:cTn id="112" dur="1" fill="hold">
                                          <p:stCondLst>
                                            <p:cond delay="0"/>
                                          </p:stCondLst>
                                        </p:cTn>
                                        <p:tgtEl>
                                          <p:spTgt spid="2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8"/>
                                        </p:tgtEl>
                                        <p:attrNameLst>
                                          <p:attrName>style.visibility</p:attrName>
                                        </p:attrNameLst>
                                      </p:cBhvr>
                                      <p:to>
                                        <p:strVal val="visible"/>
                                      </p:to>
                                    </p:set>
                                  </p:childTnLst>
                                </p:cTn>
                              </p:par>
                              <p:par>
                                <p:cTn id="117" presetID="1" presetClass="entr" presetSubtype="0" fill="hold" grpId="1" nodeType="withEffect">
                                  <p:stCondLst>
                                    <p:cond delay="0"/>
                                  </p:stCondLst>
                                  <p:childTnLst>
                                    <p:set>
                                      <p:cBhvr>
                                        <p:cTn id="118" dur="1" fill="hold">
                                          <p:stCondLst>
                                            <p:cond delay="0"/>
                                          </p:stCondLst>
                                        </p:cTn>
                                        <p:tgtEl>
                                          <p:spTgt spid="2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30"/>
                                        </p:tgtEl>
                                        <p:attrNameLst>
                                          <p:attrName>style.visibility</p:attrName>
                                        </p:attrNameLst>
                                      </p:cBhvr>
                                      <p:to>
                                        <p:strVal val="hidden"/>
                                      </p:to>
                                    </p:set>
                                  </p:childTnLst>
                                </p:cTn>
                              </p:par>
                              <p:par>
                                <p:cTn id="123" presetID="1" presetClass="exit" presetSubtype="0" fill="hold" grpId="0" nodeType="withEffect">
                                  <p:stCondLst>
                                    <p:cond delay="0"/>
                                  </p:stCondLst>
                                  <p:childTnLst>
                                    <p:set>
                                      <p:cBhvr>
                                        <p:cTn id="124" dur="1" fill="hold">
                                          <p:stCondLst>
                                            <p:cond delay="0"/>
                                          </p:stCondLst>
                                        </p:cTn>
                                        <p:tgtEl>
                                          <p:spTgt spid="31"/>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30"/>
                                        </p:tgtEl>
                                        <p:attrNameLst>
                                          <p:attrName>style.visibility</p:attrName>
                                        </p:attrNameLst>
                                      </p:cBhvr>
                                      <p:to>
                                        <p:strVal val="visible"/>
                                      </p:to>
                                    </p:set>
                                  </p:childTnLst>
                                </p:cTn>
                              </p:par>
                              <p:par>
                                <p:cTn id="129" presetID="1" presetClass="entr" presetSubtype="0" fill="hold" grpId="1" nodeType="withEffect">
                                  <p:stCondLst>
                                    <p:cond delay="0"/>
                                  </p:stCondLst>
                                  <p:childTnLst>
                                    <p:set>
                                      <p:cBhvr>
                                        <p:cTn id="130" dur="1" fill="hold">
                                          <p:stCondLst>
                                            <p:cond delay="0"/>
                                          </p:stCondLst>
                                        </p:cTn>
                                        <p:tgtEl>
                                          <p:spTgt spid="3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12"/>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1" nodeType="clickEffect">
                                  <p:stCondLst>
                                    <p:cond delay="0"/>
                                  </p:stCondLst>
                                  <p:childTnLst>
                                    <p:set>
                                      <p:cBhvr>
                                        <p:cTn id="138" dur="1" fill="hold">
                                          <p:stCondLst>
                                            <p:cond delay="0"/>
                                          </p:stCondLst>
                                        </p:cTn>
                                        <p:tgtEl>
                                          <p:spTgt spid="1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5"/>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1" nodeType="clickEffect">
                                  <p:stCondLst>
                                    <p:cond delay="0"/>
                                  </p:stCondLst>
                                  <p:childTnLst>
                                    <p:set>
                                      <p:cBhvr>
                                        <p:cTn id="146" dur="1" fill="hold">
                                          <p:stCondLst>
                                            <p:cond delay="0"/>
                                          </p:stCondLst>
                                        </p:cTn>
                                        <p:tgtEl>
                                          <p:spTgt spid="5"/>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9"/>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1" nodeType="clickEffect">
                                  <p:stCondLst>
                                    <p:cond delay="0"/>
                                  </p:stCondLst>
                                  <p:childTnLst>
                                    <p:set>
                                      <p:cBhvr>
                                        <p:cTn id="154" dur="1" fill="hold">
                                          <p:stCondLst>
                                            <p:cond delay="0"/>
                                          </p:stCondLst>
                                        </p:cTn>
                                        <p:tgtEl>
                                          <p:spTgt spid="9"/>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8"/>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1" nodeType="clickEffect">
                                  <p:stCondLst>
                                    <p:cond delay="0"/>
                                  </p:stCondLst>
                                  <p:childTnLst>
                                    <p:set>
                                      <p:cBhvr>
                                        <p:cTn id="162" dur="1" fill="hold">
                                          <p:stCondLst>
                                            <p:cond delay="0"/>
                                          </p:stCondLst>
                                        </p:cTn>
                                        <p:tgtEl>
                                          <p:spTgt spid="8"/>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0" nodeType="clickEffect">
                                  <p:stCondLst>
                                    <p:cond delay="0"/>
                                  </p:stCondLst>
                                  <p:childTnLst>
                                    <p:set>
                                      <p:cBhvr>
                                        <p:cTn id="166" dur="1" fill="hold">
                                          <p:stCondLst>
                                            <p:cond delay="0"/>
                                          </p:stCondLst>
                                        </p:cTn>
                                        <p:tgtEl>
                                          <p:spTgt spid="7"/>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1" nodeType="clickEffect">
                                  <p:stCondLst>
                                    <p:cond delay="0"/>
                                  </p:stCondLst>
                                  <p:childTnLst>
                                    <p:set>
                                      <p:cBhvr>
                                        <p:cTn id="170" dur="1" fill="hold">
                                          <p:stCondLst>
                                            <p:cond delay="0"/>
                                          </p:stCondLst>
                                        </p:cTn>
                                        <p:tgtEl>
                                          <p:spTgt spid="7"/>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0" nodeType="clickEffect">
                                  <p:stCondLst>
                                    <p:cond delay="0"/>
                                  </p:stCondLst>
                                  <p:childTnLst>
                                    <p:set>
                                      <p:cBhvr>
                                        <p:cTn id="174" dur="1" fill="hold">
                                          <p:stCondLst>
                                            <p:cond delay="0"/>
                                          </p:stCondLst>
                                        </p:cTn>
                                        <p:tgtEl>
                                          <p:spTgt spid="22"/>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1" nodeType="clickEffect">
                                  <p:stCondLst>
                                    <p:cond delay="0"/>
                                  </p:stCondLst>
                                  <p:childTnLst>
                                    <p:set>
                                      <p:cBhvr>
                                        <p:cTn id="178" dur="1" fill="hold">
                                          <p:stCondLst>
                                            <p:cond delay="0"/>
                                          </p:stCondLst>
                                        </p:cTn>
                                        <p:tgtEl>
                                          <p:spTgt spid="22"/>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0" nodeType="clickEffect">
                                  <p:stCondLst>
                                    <p:cond delay="0"/>
                                  </p:stCondLst>
                                  <p:childTnLst>
                                    <p:set>
                                      <p:cBhvr>
                                        <p:cTn id="182" dur="1" fill="hold">
                                          <p:stCondLst>
                                            <p:cond delay="0"/>
                                          </p:stCondLst>
                                        </p:cTn>
                                        <p:tgtEl>
                                          <p:spTgt spid="18"/>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1" nodeType="clickEffect">
                                  <p:stCondLst>
                                    <p:cond delay="0"/>
                                  </p:stCondLst>
                                  <p:childTnLst>
                                    <p:set>
                                      <p:cBhvr>
                                        <p:cTn id="186" dur="1" fill="hold">
                                          <p:stCondLst>
                                            <p:cond delay="0"/>
                                          </p:stCondLst>
                                        </p:cTn>
                                        <p:tgtEl>
                                          <p:spTgt spid="18"/>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10"/>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1" nodeType="clickEffect">
                                  <p:stCondLst>
                                    <p:cond delay="0"/>
                                  </p:stCondLst>
                                  <p:childTnLst>
                                    <p:set>
                                      <p:cBhvr>
                                        <p:cTn id="194" dur="1" fill="hold">
                                          <p:stCondLst>
                                            <p:cond delay="0"/>
                                          </p:stCondLst>
                                        </p:cTn>
                                        <p:tgtEl>
                                          <p:spTgt spid="10"/>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39"/>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xit" presetSubtype="0" fill="hold" grpId="0" nodeType="clickEffect">
                                  <p:stCondLst>
                                    <p:cond delay="0"/>
                                  </p:stCondLst>
                                  <p:childTnLst>
                                    <p:set>
                                      <p:cBhvr>
                                        <p:cTn id="202" dur="1" fill="hold">
                                          <p:stCondLst>
                                            <p:cond delay="0"/>
                                          </p:stCondLst>
                                        </p:cTn>
                                        <p:tgtEl>
                                          <p:spTgt spid="11"/>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grpId="1" nodeType="clickEffect">
                                  <p:stCondLst>
                                    <p:cond delay="0"/>
                                  </p:stCondLst>
                                  <p:childTnLst>
                                    <p:set>
                                      <p:cBhvr>
                                        <p:cTn id="206" dur="1" fill="hold">
                                          <p:stCondLst>
                                            <p:cond delay="0"/>
                                          </p:stCondLst>
                                        </p:cTn>
                                        <p:tgtEl>
                                          <p:spTgt spid="11"/>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xit" presetSubtype="0" fill="hold" grpId="0" nodeType="clickEffect">
                                  <p:stCondLst>
                                    <p:cond delay="0"/>
                                  </p:stCondLst>
                                  <p:childTnLst>
                                    <p:set>
                                      <p:cBhvr>
                                        <p:cTn id="210" dur="1" fill="hold">
                                          <p:stCondLst>
                                            <p:cond delay="0"/>
                                          </p:stCondLst>
                                        </p:cTn>
                                        <p:tgtEl>
                                          <p:spTgt spid="13"/>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1" presetClass="entr" presetSubtype="0" fill="hold" grpId="1" nodeType="clickEffect">
                                  <p:stCondLst>
                                    <p:cond delay="0"/>
                                  </p:stCondLst>
                                  <p:childTnLst>
                                    <p:set>
                                      <p:cBhvr>
                                        <p:cTn id="214" dur="1" fill="hold">
                                          <p:stCondLst>
                                            <p:cond delay="0"/>
                                          </p:stCondLst>
                                        </p:cTn>
                                        <p:tgtEl>
                                          <p:spTgt spid="13"/>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xit" presetSubtype="0" fill="hold" grpId="0" nodeType="clickEffect">
                                  <p:stCondLst>
                                    <p:cond delay="0"/>
                                  </p:stCondLst>
                                  <p:childTnLst>
                                    <p:set>
                                      <p:cBhvr>
                                        <p:cTn id="218" dur="1" fill="hold">
                                          <p:stCondLst>
                                            <p:cond delay="0"/>
                                          </p:stCondLst>
                                        </p:cTn>
                                        <p:tgtEl>
                                          <p:spTgt spid="14"/>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grpId="1" nodeType="clickEffect">
                                  <p:stCondLst>
                                    <p:cond delay="0"/>
                                  </p:stCondLst>
                                  <p:childTnLst>
                                    <p:set>
                                      <p:cBhvr>
                                        <p:cTn id="222" dur="1" fill="hold">
                                          <p:stCondLst>
                                            <p:cond delay="0"/>
                                          </p:stCondLst>
                                        </p:cTn>
                                        <p:tgtEl>
                                          <p:spTgt spid="14"/>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xit" presetSubtype="0" fill="hold" grpId="0" nodeType="clickEffect">
                                  <p:stCondLst>
                                    <p:cond delay="0"/>
                                  </p:stCondLst>
                                  <p:childTnLst>
                                    <p:set>
                                      <p:cBhvr>
                                        <p:cTn id="226" dur="1" fill="hold">
                                          <p:stCondLst>
                                            <p:cond delay="0"/>
                                          </p:stCondLst>
                                        </p:cTn>
                                        <p:tgtEl>
                                          <p:spTgt spid="6"/>
                                        </p:tgtEl>
                                        <p:attrNameLst>
                                          <p:attrName>style.visibility</p:attrName>
                                        </p:attrNameLst>
                                      </p:cBhvr>
                                      <p:to>
                                        <p:strVal val="hidden"/>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grpId="1" nodeType="clickEffect">
                                  <p:stCondLst>
                                    <p:cond delay="0"/>
                                  </p:stCondLst>
                                  <p:childTnLst>
                                    <p:set>
                                      <p:cBhvr>
                                        <p:cTn id="2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8" grpId="0"/>
      <p:bldP spid="18" grpId="1"/>
      <p:bldP spid="22" grpId="0"/>
      <p:bldP spid="22" grpId="1"/>
      <p:bldP spid="24" grpId="0"/>
      <p:bldP spid="24" grpId="1"/>
      <p:bldP spid="26" grpId="0"/>
      <p:bldP spid="26" grpId="1"/>
      <p:bldP spid="29" grpId="0"/>
      <p:bldP spid="29" grpId="1"/>
      <p:bldP spid="31" grpId="0"/>
      <p:bldP spid="31" grpId="1"/>
      <p:bldP spid="33" grpId="0"/>
      <p:bldP spid="33" grpId="1"/>
      <p:bldP spid="35" grpId="0"/>
      <p:bldP spid="35" grpId="1"/>
      <p:bldP spid="37" grpId="0"/>
      <p:bldP spid="37" grpId="1"/>
      <p:bldP spid="39" grpId="0" animBg="1"/>
      <p:bldP spid="41" grpId="0"/>
      <p:bldP spid="4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1" y="213557"/>
            <a:ext cx="3956180" cy="851656"/>
          </a:xfrm>
        </p:spPr>
        <p:txBody>
          <a:bodyPr>
            <a:normAutofit/>
          </a:bodyPr>
          <a:lstStyle/>
          <a:p>
            <a:r>
              <a:rPr lang="en-GB" sz="2400" b="1" dirty="0">
                <a:solidFill>
                  <a:schemeClr val="bg1"/>
                </a:solidFill>
              </a:rPr>
              <a:t>Present tense -</a:t>
            </a:r>
            <a:r>
              <a:rPr lang="en-GB" sz="2400" b="1" dirty="0" err="1">
                <a:solidFill>
                  <a:schemeClr val="bg1"/>
                </a:solidFill>
              </a:rPr>
              <a:t>ir</a:t>
            </a:r>
            <a:r>
              <a:rPr lang="en-GB" sz="2400" b="1" dirty="0">
                <a:solidFill>
                  <a:schemeClr val="bg1"/>
                </a:solidFill>
              </a:rPr>
              <a:t> verbs:</a:t>
            </a:r>
            <a:br>
              <a:rPr lang="en-GB" sz="2400" b="1" dirty="0">
                <a:solidFill>
                  <a:schemeClr val="bg1"/>
                </a:solidFill>
              </a:rPr>
            </a:br>
            <a:r>
              <a:rPr lang="en-GB" sz="2000" b="1" dirty="0">
                <a:solidFill>
                  <a:schemeClr val="bg1"/>
                </a:solidFill>
              </a:rPr>
              <a:t>1</a:t>
            </a:r>
            <a:r>
              <a:rPr lang="en-GB" sz="2000" b="1" baseline="30000" dirty="0">
                <a:solidFill>
                  <a:schemeClr val="bg1"/>
                </a:solidFill>
              </a:rPr>
              <a:t>st</a:t>
            </a:r>
            <a:r>
              <a:rPr lang="en-GB" sz="2000" b="1" dirty="0">
                <a:solidFill>
                  <a:schemeClr val="bg1"/>
                </a:solidFill>
              </a:rPr>
              <a:t> person plural (-</a:t>
            </a:r>
            <a:r>
              <a:rPr lang="en-GB" sz="2000" b="1" dirty="0" err="1">
                <a:solidFill>
                  <a:schemeClr val="bg1"/>
                </a:solidFill>
              </a:rPr>
              <a:t>imos</a:t>
            </a:r>
            <a:r>
              <a:rPr lang="en-GB" sz="2000" b="1" dirty="0">
                <a:solidFill>
                  <a:schemeClr val="bg1"/>
                </a:solidFill>
              </a:rPr>
              <a:t>)</a:t>
            </a:r>
            <a:endParaRPr lang="en-GB" sz="24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231822" y="258166"/>
            <a:ext cx="1696322"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2C6A0FFB-8584-4B41-8A69-08879E677A0D}"/>
              </a:ext>
            </a:extLst>
          </p:cNvPr>
          <p:cNvSpPr txBox="1"/>
          <p:nvPr/>
        </p:nvSpPr>
        <p:spPr>
          <a:xfrm>
            <a:off x="232524" y="1980344"/>
            <a:ext cx="122836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The verb ending changes depending on who the verb refers to. </a:t>
            </a:r>
          </a:p>
        </p:txBody>
      </p:sp>
      <p:sp>
        <p:nvSpPr>
          <p:cNvPr id="6" name="TextBox 5">
            <a:extLst>
              <a:ext uri="{FF2B5EF4-FFF2-40B4-BE49-F238E27FC236}">
                <a16:creationId xmlns:a16="http://schemas.microsoft.com/office/drawing/2014/main" id="{1EE43A99-52BF-4352-BD93-79B32497DC64}"/>
              </a:ext>
            </a:extLst>
          </p:cNvPr>
          <p:cNvSpPr txBox="1"/>
          <p:nvPr/>
        </p:nvSpPr>
        <p:spPr>
          <a:xfrm>
            <a:off x="232524" y="1287474"/>
            <a:ext cx="10892793" cy="830997"/>
          </a:xfrm>
          <a:prstGeom prst="rect">
            <a:avLst/>
          </a:prstGeom>
          <a:noFill/>
        </p:spPr>
        <p:txBody>
          <a:bodyPr wrap="square" rtlCol="0">
            <a:spAutoFit/>
          </a:bodyPr>
          <a:lstStyle/>
          <a:p>
            <a:pPr lvl="0">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Remember,</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 </a:t>
            </a:r>
            <a:r>
              <a:rPr lang="en-GB" sz="2800" dirty="0">
                <a:latin typeface="Century Gothic" panose="020B0502020202020204" pitchFamily="34" charset="0"/>
              </a:rPr>
              <a:t>s</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ome</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Spanish infinitives end in –</a:t>
            </a:r>
            <a:r>
              <a:rPr kumimoji="0" lang="en-GB" sz="2800" b="1" i="0" u="none" strike="noStrike" kern="1200" cap="none" spc="0" normalizeH="0" baseline="0" noProof="0" dirty="0" err="1">
                <a:ln>
                  <a:noFill/>
                </a:ln>
                <a:effectLst/>
                <a:uLnTx/>
                <a:uFillTx/>
                <a:latin typeface="Century Gothic" panose="020B0502020202020204" pitchFamily="34" charset="0"/>
                <a:ea typeface="+mn-ea"/>
                <a:cs typeface="+mn-cs"/>
              </a:rPr>
              <a:t>er</a:t>
            </a:r>
            <a:r>
              <a:rPr lang="en-GB" sz="2800" dirty="0">
                <a:latin typeface="Century Gothic" panose="020B0502020202020204" pitchFamily="34" charset="0"/>
              </a:rPr>
              <a:t>, some in –</a:t>
            </a:r>
            <a:r>
              <a:rPr lang="en-GB" sz="2800" b="1" dirty="0" err="1">
                <a:latin typeface="Century Gothic" panose="020B0502020202020204" pitchFamily="34" charset="0"/>
              </a:rPr>
              <a:t>ir</a:t>
            </a:r>
            <a:r>
              <a:rPr lang="en-GB" sz="2800" dirty="0" err="1">
                <a:latin typeface="Century Gothic" panose="020B0502020202020204" pitchFamily="34" charset="0"/>
              </a:rPr>
              <a:t>.</a:t>
            </a:r>
            <a:endParaRPr kumimoji="0" lang="en-GB" sz="2800"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Tw Cen MT" panose="020B0602020104020603"/>
              <a:ea typeface="+mn-ea"/>
              <a:cs typeface="+mn-cs"/>
            </a:endParaRPr>
          </a:p>
        </p:txBody>
      </p:sp>
      <p:sp>
        <p:nvSpPr>
          <p:cNvPr id="7" name="TextBox 6">
            <a:extLst>
              <a:ext uri="{FF2B5EF4-FFF2-40B4-BE49-F238E27FC236}">
                <a16:creationId xmlns:a16="http://schemas.microsoft.com/office/drawing/2014/main" id="{221E67B1-1274-4E83-A5DF-F4C05C1A7FA9}"/>
              </a:ext>
            </a:extLst>
          </p:cNvPr>
          <p:cNvSpPr txBox="1"/>
          <p:nvPr/>
        </p:nvSpPr>
        <p:spPr>
          <a:xfrm>
            <a:off x="232524" y="2712248"/>
            <a:ext cx="11830524" cy="523220"/>
          </a:xfrm>
          <a:prstGeom prst="rect">
            <a:avLst/>
          </a:prstGeom>
          <a:noFill/>
        </p:spPr>
        <p:txBody>
          <a:bodyPr wrap="square" rtlCol="0">
            <a:spAutoFit/>
          </a:bodyPr>
          <a:lstStyle/>
          <a:p>
            <a:pPr lvl="0">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To mean ‘</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they</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with an –</a:t>
            </a:r>
            <a:r>
              <a:rPr kumimoji="0" lang="en-GB" sz="2800" b="1" i="0" u="none" strike="noStrike" kern="1200" cap="none" spc="0" normalizeH="0" baseline="0" noProof="0" dirty="0" err="1">
                <a:ln>
                  <a:noFill/>
                </a:ln>
                <a:effectLst/>
                <a:uLnTx/>
                <a:uFillTx/>
                <a:latin typeface="Century Gothic" panose="020B0502020202020204" pitchFamily="34" charset="0"/>
                <a:ea typeface="+mn-ea"/>
                <a:cs typeface="+mn-cs"/>
              </a:rPr>
              <a:t>er</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or </a:t>
            </a:r>
            <a:r>
              <a:rPr lang="en-GB" sz="2800" dirty="0">
                <a:latin typeface="Century Gothic" panose="020B0502020202020204" pitchFamily="34" charset="0"/>
              </a:rPr>
              <a:t>–</a:t>
            </a:r>
            <a:r>
              <a:rPr kumimoji="0" lang="en-GB" sz="2800" b="1" i="0" u="none" strike="noStrike" kern="1200" cap="none" spc="0" normalizeH="0" baseline="0" noProof="0" dirty="0" err="1">
                <a:ln>
                  <a:noFill/>
                </a:ln>
                <a:effectLst/>
                <a:uLnTx/>
                <a:uFillTx/>
                <a:latin typeface="Century Gothic" panose="020B0502020202020204" pitchFamily="34" charset="0"/>
                <a:ea typeface="+mn-ea"/>
                <a:cs typeface="+mn-cs"/>
              </a:rPr>
              <a:t>ir</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verb, remove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er</a:t>
            </a:r>
            <a:r>
              <a:rPr lang="en-GB" sz="2800" dirty="0">
                <a:latin typeface="Century Gothic" panose="020B0502020202020204" pitchFamily="34" charset="0"/>
              </a:rPr>
              <a:t>/–</a:t>
            </a:r>
            <a:r>
              <a:rPr lang="en-GB" sz="2800" dirty="0" err="1">
                <a:latin typeface="Century Gothic" panose="020B0502020202020204" pitchFamily="34" charset="0"/>
              </a:rPr>
              <a:t>ir</a:t>
            </a:r>
            <a:r>
              <a:rPr lang="en-GB" sz="2800" dirty="0">
                <a:latin typeface="Century Gothic" panose="020B0502020202020204" pitchFamily="34" charset="0"/>
              </a:rPr>
              <a:t> </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and add </a:t>
            </a:r>
            <a:r>
              <a:rPr kumimoji="0" lang="en-GB" sz="2800" i="0" u="none" strike="noStrike" kern="1200" cap="none" spc="0" normalizeH="0" baseline="0" noProof="0" dirty="0">
                <a:ln>
                  <a:noFill/>
                </a:ln>
                <a:effectLst/>
                <a:uLnTx/>
                <a:uFillTx/>
                <a:latin typeface="Century Gothic" panose="020B0502020202020204" pitchFamily="34" charset="0"/>
                <a:ea typeface="+mn-ea"/>
                <a:cs typeface="+mn-cs"/>
              </a:rPr>
              <a:t>____.</a:t>
            </a:r>
          </a:p>
        </p:txBody>
      </p:sp>
      <p:sp>
        <p:nvSpPr>
          <p:cNvPr id="8" name="Rectangle 7">
            <a:extLst>
              <a:ext uri="{FF2B5EF4-FFF2-40B4-BE49-F238E27FC236}">
                <a16:creationId xmlns:a16="http://schemas.microsoft.com/office/drawing/2014/main" id="{73D3D935-D6F8-4735-B510-B18EE5675D27}"/>
              </a:ext>
            </a:extLst>
          </p:cNvPr>
          <p:cNvSpPr/>
          <p:nvPr/>
        </p:nvSpPr>
        <p:spPr>
          <a:xfrm>
            <a:off x="11088553" y="2712248"/>
            <a:ext cx="808235" cy="523220"/>
          </a:xfrm>
          <a:prstGeom prst="rect">
            <a:avLst/>
          </a:prstGeom>
        </p:spPr>
        <p:txBody>
          <a:bodyPr wrap="none">
            <a:spAutoFit/>
          </a:bodyPr>
          <a:lstStyle/>
          <a:p>
            <a:r>
              <a:rPr lang="en-GB" sz="2800" b="1" dirty="0">
                <a:solidFill>
                  <a:srgbClr val="EA5F00"/>
                </a:solidFill>
                <a:latin typeface="Century Gothic" panose="020B0502020202020204" pitchFamily="34" charset="0"/>
              </a:rPr>
              <a:t>–en</a:t>
            </a:r>
            <a:endParaRPr lang="en-GB" dirty="0">
              <a:solidFill>
                <a:srgbClr val="EA5F00"/>
              </a:solidFill>
            </a:endParaRPr>
          </a:p>
        </p:txBody>
      </p:sp>
      <p:sp>
        <p:nvSpPr>
          <p:cNvPr id="9" name="TextBox 8">
            <a:extLst>
              <a:ext uri="{FF2B5EF4-FFF2-40B4-BE49-F238E27FC236}">
                <a16:creationId xmlns:a16="http://schemas.microsoft.com/office/drawing/2014/main" id="{601D93E0-6C3E-4FE4-8BDA-09C3ECF4FECC}"/>
              </a:ext>
            </a:extLst>
          </p:cNvPr>
          <p:cNvSpPr txBox="1"/>
          <p:nvPr/>
        </p:nvSpPr>
        <p:spPr>
          <a:xfrm>
            <a:off x="232524" y="3448169"/>
            <a:ext cx="50201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latin typeface="Century Gothic" panose="020B0502020202020204" pitchFamily="34" charset="0"/>
              </a:rPr>
              <a:t>Permiten</a:t>
            </a:r>
            <a:r>
              <a:rPr kumimoji="0" lang="en-GB" sz="2800" i="0" u="none" strike="noStrike" kern="1200" cap="none" spc="0" normalizeH="0" baseline="0" noProof="0" dirty="0">
                <a:ln>
                  <a:noFill/>
                </a:ln>
                <a:effectLst/>
                <a:uLnTx/>
                <a:uFillTx/>
                <a:latin typeface="Century Gothic" panose="020B0502020202020204" pitchFamily="34" charset="0"/>
                <a:ea typeface="+mn-ea"/>
                <a:cs typeface="+mn-cs"/>
              </a:rPr>
              <a:t> = _____________.</a:t>
            </a:r>
          </a:p>
        </p:txBody>
      </p:sp>
      <p:sp>
        <p:nvSpPr>
          <p:cNvPr id="10" name="Rectangle 9">
            <a:extLst>
              <a:ext uri="{FF2B5EF4-FFF2-40B4-BE49-F238E27FC236}">
                <a16:creationId xmlns:a16="http://schemas.microsoft.com/office/drawing/2014/main" id="{267E8947-E455-45D7-BEB5-913AE558EC35}"/>
              </a:ext>
            </a:extLst>
          </p:cNvPr>
          <p:cNvSpPr/>
          <p:nvPr/>
        </p:nvSpPr>
        <p:spPr>
          <a:xfrm>
            <a:off x="2495708" y="3377826"/>
            <a:ext cx="1968809" cy="523220"/>
          </a:xfrm>
          <a:prstGeom prst="rect">
            <a:avLst/>
          </a:prstGeom>
        </p:spPr>
        <p:txBody>
          <a:bodyPr wrap="none">
            <a:spAutoFit/>
          </a:bodyPr>
          <a:lstStyle/>
          <a:p>
            <a:r>
              <a:rPr lang="en-GB" sz="2800" b="1" dirty="0">
                <a:latin typeface="Century Gothic" panose="020B0502020202020204" pitchFamily="34" charset="0"/>
              </a:rPr>
              <a:t>they </a:t>
            </a:r>
            <a:r>
              <a:rPr lang="en-GB" sz="2800" dirty="0">
                <a:latin typeface="Century Gothic" panose="020B0502020202020204" pitchFamily="34" charset="0"/>
              </a:rPr>
              <a:t>allow</a:t>
            </a:r>
            <a:endParaRPr lang="en-GB" dirty="0"/>
          </a:p>
        </p:txBody>
      </p:sp>
      <p:sp>
        <p:nvSpPr>
          <p:cNvPr id="11" name="TextBox 10">
            <a:extLst>
              <a:ext uri="{FF2B5EF4-FFF2-40B4-BE49-F238E27FC236}">
                <a16:creationId xmlns:a16="http://schemas.microsoft.com/office/drawing/2014/main" id="{74FCDE62-BF61-415A-9DFB-531370A8AE2A}"/>
              </a:ext>
            </a:extLst>
          </p:cNvPr>
          <p:cNvSpPr txBox="1"/>
          <p:nvPr/>
        </p:nvSpPr>
        <p:spPr>
          <a:xfrm>
            <a:off x="5768596" y="3454296"/>
            <a:ext cx="50201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Century Gothic" panose="020B0502020202020204" pitchFamily="34" charset="0"/>
              </a:rPr>
              <a:t>Reparten</a:t>
            </a:r>
            <a:r>
              <a:rPr kumimoji="0" lang="en-GB" sz="2800" i="0" u="none" strike="noStrike" kern="1200" cap="none" spc="0" normalizeH="0" baseline="0" noProof="0" dirty="0">
                <a:ln>
                  <a:noFill/>
                </a:ln>
                <a:effectLst/>
                <a:uLnTx/>
                <a:uFillTx/>
                <a:latin typeface="Century Gothic" panose="020B0502020202020204" pitchFamily="34" charset="0"/>
                <a:ea typeface="+mn-ea"/>
                <a:cs typeface="+mn-cs"/>
              </a:rPr>
              <a:t> = _______________.</a:t>
            </a:r>
          </a:p>
        </p:txBody>
      </p:sp>
      <p:sp>
        <p:nvSpPr>
          <p:cNvPr id="12" name="Rectangle 11">
            <a:extLst>
              <a:ext uri="{FF2B5EF4-FFF2-40B4-BE49-F238E27FC236}">
                <a16:creationId xmlns:a16="http://schemas.microsoft.com/office/drawing/2014/main" id="{FC307CF4-EBB1-45FB-B32C-5AF33789B4E6}"/>
              </a:ext>
            </a:extLst>
          </p:cNvPr>
          <p:cNvSpPr/>
          <p:nvPr/>
        </p:nvSpPr>
        <p:spPr>
          <a:xfrm>
            <a:off x="7845617" y="3373677"/>
            <a:ext cx="2650084" cy="523220"/>
          </a:xfrm>
          <a:prstGeom prst="rect">
            <a:avLst/>
          </a:prstGeom>
        </p:spPr>
        <p:txBody>
          <a:bodyPr wrap="none">
            <a:spAutoFit/>
          </a:bodyPr>
          <a:lstStyle/>
          <a:p>
            <a:r>
              <a:rPr lang="en-GB" sz="2800" b="1" dirty="0">
                <a:latin typeface="Century Gothic" panose="020B0502020202020204" pitchFamily="34" charset="0"/>
              </a:rPr>
              <a:t>they </a:t>
            </a:r>
            <a:r>
              <a:rPr lang="en-GB" sz="2800" dirty="0">
                <a:latin typeface="Century Gothic" panose="020B0502020202020204" pitchFamily="34" charset="0"/>
              </a:rPr>
              <a:t>hand out</a:t>
            </a:r>
            <a:endParaRPr lang="en-GB" dirty="0"/>
          </a:p>
        </p:txBody>
      </p:sp>
      <p:sp>
        <p:nvSpPr>
          <p:cNvPr id="13" name="TextBox 12">
            <a:extLst>
              <a:ext uri="{FF2B5EF4-FFF2-40B4-BE49-F238E27FC236}">
                <a16:creationId xmlns:a16="http://schemas.microsoft.com/office/drawing/2014/main" id="{2A09DA06-6A15-441E-AFF6-124E8001A1D0}"/>
              </a:ext>
            </a:extLst>
          </p:cNvPr>
          <p:cNvSpPr txBox="1"/>
          <p:nvPr/>
        </p:nvSpPr>
        <p:spPr>
          <a:xfrm>
            <a:off x="251654" y="4280018"/>
            <a:ext cx="109420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To mean ‘</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we</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with an </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–ir</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verb, remove –ir and add </a:t>
            </a:r>
            <a:r>
              <a:rPr lang="en-GB" sz="2800" b="1" dirty="0">
                <a:solidFill>
                  <a:srgbClr val="EA5F00"/>
                </a:solidFill>
                <a:latin typeface="Century Gothic" panose="020B0502020202020204" pitchFamily="34" charset="0"/>
              </a:rPr>
              <a:t>–imos</a:t>
            </a:r>
            <a:r>
              <a:rPr kumimoji="0" lang="en-GB" sz="280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a:t>
            </a:r>
          </a:p>
        </p:txBody>
      </p:sp>
      <p:sp>
        <p:nvSpPr>
          <p:cNvPr id="14" name="TextBox 13">
            <a:extLst>
              <a:ext uri="{FF2B5EF4-FFF2-40B4-BE49-F238E27FC236}">
                <a16:creationId xmlns:a16="http://schemas.microsoft.com/office/drawing/2014/main" id="{00B3FE1A-C7DD-487F-B2C3-562A0CEFE658}"/>
              </a:ext>
            </a:extLst>
          </p:cNvPr>
          <p:cNvSpPr txBox="1"/>
          <p:nvPr/>
        </p:nvSpPr>
        <p:spPr>
          <a:xfrm>
            <a:off x="4543784" y="5172234"/>
            <a:ext cx="17291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latin typeface="Century Gothic" panose="020B0502020202020204" pitchFamily="34" charset="0"/>
              </a:rPr>
              <a:t>decid</a:t>
            </a:r>
            <a:endParaRPr kumimoji="0" lang="en-GB" sz="2800" b="1" i="0" u="none" strike="noStrike" kern="1200" cap="none" spc="0" normalizeH="0" baseline="0" noProof="0" dirty="0">
              <a:ln>
                <a:noFill/>
              </a:ln>
              <a:effectLst/>
              <a:uLnTx/>
              <a:uFillTx/>
              <a:latin typeface="Century Gothic" panose="020B0502020202020204" pitchFamily="34" charset="0"/>
            </a:endParaRPr>
          </a:p>
        </p:txBody>
      </p:sp>
      <p:sp>
        <p:nvSpPr>
          <p:cNvPr id="15" name="TextBox 14">
            <a:extLst>
              <a:ext uri="{FF2B5EF4-FFF2-40B4-BE49-F238E27FC236}">
                <a16:creationId xmlns:a16="http://schemas.microsoft.com/office/drawing/2014/main" id="{FBB4CBC5-3524-4446-8943-7CD8D7DB78AD}"/>
              </a:ext>
            </a:extLst>
          </p:cNvPr>
          <p:cNvSpPr txBox="1"/>
          <p:nvPr/>
        </p:nvSpPr>
        <p:spPr>
          <a:xfrm>
            <a:off x="8512458" y="5157392"/>
            <a:ext cx="26621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latin typeface="Century Gothic" panose="020B0502020202020204" pitchFamily="34" charset="0"/>
              </a:rPr>
              <a:t>decid</a:t>
            </a:r>
            <a:r>
              <a:rPr lang="en-GB" sz="2800" b="1" dirty="0" err="1">
                <a:solidFill>
                  <a:srgbClr val="EA5F00"/>
                </a:solidFill>
                <a:latin typeface="Century Gothic" panose="020B0502020202020204" pitchFamily="34" charset="0"/>
              </a:rPr>
              <a:t>imos</a:t>
            </a:r>
            <a:endParaRPr kumimoji="0" lang="en-GB" sz="2800" b="1" i="0" u="none" strike="noStrike" kern="1200" cap="none" spc="0" normalizeH="0" baseline="0" noProof="0" dirty="0">
              <a:ln>
                <a:noFill/>
              </a:ln>
              <a:solidFill>
                <a:srgbClr val="EA5F00"/>
              </a:solidFill>
              <a:effectLst/>
              <a:uLnTx/>
              <a:uFillTx/>
              <a:latin typeface="Century Gothic" panose="020B0502020202020204" pitchFamily="34" charset="0"/>
            </a:endParaRPr>
          </a:p>
        </p:txBody>
      </p:sp>
      <p:cxnSp>
        <p:nvCxnSpPr>
          <p:cNvPr id="16" name="Straight Arrow Connector 15">
            <a:extLst>
              <a:ext uri="{FF2B5EF4-FFF2-40B4-BE49-F238E27FC236}">
                <a16:creationId xmlns:a16="http://schemas.microsoft.com/office/drawing/2014/main" id="{1B5234BC-1F16-46D9-8A67-898D6E3AC109}"/>
              </a:ext>
            </a:extLst>
          </p:cNvPr>
          <p:cNvCxnSpPr/>
          <p:nvPr/>
        </p:nvCxnSpPr>
        <p:spPr>
          <a:xfrm>
            <a:off x="6487744" y="5446499"/>
            <a:ext cx="159282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E17BB2A-AD3A-4153-8D5D-D125EE644BFB}"/>
              </a:ext>
            </a:extLst>
          </p:cNvPr>
          <p:cNvSpPr txBox="1"/>
          <p:nvPr/>
        </p:nvSpPr>
        <p:spPr>
          <a:xfrm>
            <a:off x="8482334" y="5648954"/>
            <a:ext cx="26621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a:t>
            </a:r>
            <a:r>
              <a:rPr lang="en-GB" sz="2800" dirty="0">
                <a:latin typeface="Century Gothic" panose="020B0502020202020204" pitchFamily="34" charset="0"/>
              </a:rPr>
              <a:t>we decide</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3567871C-90E1-4398-908C-CC8E891D3929}"/>
              </a:ext>
            </a:extLst>
          </p:cNvPr>
          <p:cNvSpPr txBox="1"/>
          <p:nvPr/>
        </p:nvSpPr>
        <p:spPr>
          <a:xfrm>
            <a:off x="232524" y="5172234"/>
            <a:ext cx="21666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latin typeface="Century Gothic" panose="020B0502020202020204" pitchFamily="34" charset="0"/>
              </a:rPr>
              <a:t>deicid</a:t>
            </a:r>
            <a:r>
              <a:rPr lang="en-GB" sz="2800" strike="sngStrike" dirty="0" err="1">
                <a:latin typeface="Century Gothic" panose="020B0502020202020204" pitchFamily="34" charset="0"/>
              </a:rPr>
              <a:t>i</a:t>
            </a:r>
            <a:r>
              <a:rPr kumimoji="0" lang="en-GB" sz="2800" b="0" i="0" u="none" strike="sngStrike" kern="1200" cap="none" spc="0" normalizeH="0" baseline="0" noProof="0" dirty="0">
                <a:ln>
                  <a:noFill/>
                </a:ln>
                <a:effectLst/>
                <a:uLnTx/>
                <a:uFillTx/>
                <a:latin typeface="Century Gothic" panose="020B0502020202020204" pitchFamily="34" charset="0"/>
                <a:ea typeface="+mn-ea"/>
                <a:cs typeface="+mn-cs"/>
              </a:rPr>
              <a:t>r</a:t>
            </a:r>
            <a:endParaRPr kumimoji="0" lang="en-GB" sz="2800" b="1" i="0" u="none" strike="sngStrike" kern="1200" cap="none" spc="0" normalizeH="0" baseline="0" noProof="0" dirty="0">
              <a:ln>
                <a:noFill/>
              </a:ln>
              <a:effectLst/>
              <a:uLnTx/>
              <a:uFillTx/>
              <a:latin typeface="Century Gothic" panose="020B0502020202020204" pitchFamily="34" charset="0"/>
              <a:ea typeface="+mn-ea"/>
              <a:cs typeface="+mn-cs"/>
            </a:endParaRPr>
          </a:p>
        </p:txBody>
      </p:sp>
      <p:cxnSp>
        <p:nvCxnSpPr>
          <p:cNvPr id="19" name="Straight Arrow Connector 18">
            <a:extLst>
              <a:ext uri="{FF2B5EF4-FFF2-40B4-BE49-F238E27FC236}">
                <a16:creationId xmlns:a16="http://schemas.microsoft.com/office/drawing/2014/main" id="{2EB98704-6B08-4092-BC0C-BFFC7AAA3C4F}"/>
              </a:ext>
            </a:extLst>
          </p:cNvPr>
          <p:cNvCxnSpPr/>
          <p:nvPr/>
        </p:nvCxnSpPr>
        <p:spPr>
          <a:xfrm>
            <a:off x="2543333" y="5499158"/>
            <a:ext cx="159282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Oval Callout 6">
            <a:extLst>
              <a:ext uri="{FF2B5EF4-FFF2-40B4-BE49-F238E27FC236}">
                <a16:creationId xmlns:a16="http://schemas.microsoft.com/office/drawing/2014/main" id="{9433B884-09F4-4332-88AE-E2F1657C093D}"/>
              </a:ext>
            </a:extLst>
          </p:cNvPr>
          <p:cNvSpPr/>
          <p:nvPr/>
        </p:nvSpPr>
        <p:spPr>
          <a:xfrm>
            <a:off x="326573" y="4110712"/>
            <a:ext cx="6026345" cy="2252437"/>
          </a:xfrm>
          <a:prstGeom prst="wedgeEllipseCallout">
            <a:avLst>
              <a:gd name="adj1" fmla="val 98658"/>
              <a:gd name="adj2" fmla="val -1929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latin typeface="Century Gothic" panose="020B0502020202020204" pitchFamily="34" charset="0"/>
            </a:endParaRPr>
          </a:p>
          <a:p>
            <a:pPr algn="ctr"/>
            <a:r>
              <a:rPr lang="en-GB" sz="2000" dirty="0">
                <a:solidFill>
                  <a:schemeClr val="tx1"/>
                </a:solidFill>
                <a:latin typeface="Century Gothic" panose="020B0502020202020204" pitchFamily="34" charset="0"/>
              </a:rPr>
              <a:t>Talking about ‘we’ in the present with an </a:t>
            </a:r>
            <a:r>
              <a:rPr lang="en-GB" sz="2000" b="1" dirty="0">
                <a:solidFill>
                  <a:schemeClr val="tx1"/>
                </a:solidFill>
                <a:latin typeface="Century Gothic" panose="020B0502020202020204" pitchFamily="34" charset="0"/>
              </a:rPr>
              <a:t>–</a:t>
            </a:r>
            <a:r>
              <a:rPr lang="en-GB" sz="2000" b="1" dirty="0" err="1">
                <a:solidFill>
                  <a:schemeClr val="tx1"/>
                </a:solidFill>
                <a:latin typeface="Century Gothic" panose="020B0502020202020204" pitchFamily="34" charset="0"/>
              </a:rPr>
              <a:t>er</a:t>
            </a:r>
            <a:r>
              <a:rPr lang="en-GB" sz="2000" b="1" dirty="0">
                <a:solidFill>
                  <a:schemeClr val="tx1"/>
                </a:solidFill>
                <a:latin typeface="Century Gothic" panose="020B0502020202020204" pitchFamily="34" charset="0"/>
              </a:rPr>
              <a:t> </a:t>
            </a:r>
            <a:r>
              <a:rPr lang="en-GB" sz="2000" dirty="0">
                <a:solidFill>
                  <a:schemeClr val="tx1"/>
                </a:solidFill>
                <a:latin typeface="Century Gothic" panose="020B0502020202020204" pitchFamily="34" charset="0"/>
              </a:rPr>
              <a:t>verb? Use </a:t>
            </a:r>
            <a:r>
              <a:rPr lang="en-GB" sz="2000" b="1" dirty="0">
                <a:solidFill>
                  <a:schemeClr val="tx1"/>
                </a:solidFill>
                <a:latin typeface="Century Gothic" panose="020B0502020202020204" pitchFamily="34" charset="0"/>
              </a:rPr>
              <a:t>–</a:t>
            </a:r>
            <a:r>
              <a:rPr lang="en-GB" sz="2000" b="1" dirty="0" err="1">
                <a:solidFill>
                  <a:srgbClr val="EA5F00"/>
                </a:solidFill>
                <a:latin typeface="Century Gothic" panose="020B0502020202020204" pitchFamily="34" charset="0"/>
              </a:rPr>
              <a:t>emos</a:t>
            </a:r>
            <a:r>
              <a:rPr lang="en-GB" sz="2000" dirty="0">
                <a:solidFill>
                  <a:schemeClr val="tx1"/>
                </a:solidFill>
                <a:latin typeface="Century Gothic" panose="020B0502020202020204" pitchFamily="34" charset="0"/>
              </a:rPr>
              <a:t>.  </a:t>
            </a:r>
          </a:p>
          <a:p>
            <a:pPr algn="ctr"/>
            <a:endParaRPr lang="en-GB" sz="2000" dirty="0">
              <a:solidFill>
                <a:schemeClr val="tx1"/>
              </a:solidFill>
              <a:latin typeface="Century Gothic" panose="020B0502020202020204" pitchFamily="34" charset="0"/>
            </a:endParaRPr>
          </a:p>
          <a:p>
            <a:pPr algn="ctr"/>
            <a:r>
              <a:rPr lang="en-GB" sz="2000" dirty="0">
                <a:solidFill>
                  <a:schemeClr val="tx1"/>
                </a:solidFill>
                <a:latin typeface="Century Gothic" panose="020B0502020202020204" pitchFamily="34" charset="0"/>
              </a:rPr>
              <a:t>Talking about ‘we’ in the present with an</a:t>
            </a:r>
            <a:r>
              <a:rPr lang="en-GB" sz="2000" b="1" dirty="0">
                <a:solidFill>
                  <a:schemeClr val="tx1"/>
                </a:solidFill>
                <a:latin typeface="Century Gothic" panose="020B0502020202020204" pitchFamily="34" charset="0"/>
              </a:rPr>
              <a:t> –ir </a:t>
            </a:r>
            <a:r>
              <a:rPr lang="en-GB" sz="2000" dirty="0">
                <a:solidFill>
                  <a:schemeClr val="tx1"/>
                </a:solidFill>
                <a:latin typeface="Century Gothic" panose="020B0502020202020204" pitchFamily="34" charset="0"/>
              </a:rPr>
              <a:t>verb? Use </a:t>
            </a:r>
            <a:r>
              <a:rPr lang="en-GB" sz="2000" b="1" dirty="0">
                <a:solidFill>
                  <a:schemeClr val="tx1"/>
                </a:solidFill>
                <a:latin typeface="Century Gothic" panose="020B0502020202020204" pitchFamily="34" charset="0"/>
              </a:rPr>
              <a:t>–</a:t>
            </a:r>
            <a:r>
              <a:rPr lang="en-GB" sz="2000" b="1" dirty="0">
                <a:solidFill>
                  <a:srgbClr val="EA5F00"/>
                </a:solidFill>
                <a:latin typeface="Century Gothic" panose="020B0502020202020204" pitchFamily="34" charset="0"/>
              </a:rPr>
              <a:t>imos</a:t>
            </a:r>
            <a:r>
              <a:rPr lang="en-GB" sz="2000" dirty="0">
                <a:solidFill>
                  <a:schemeClr val="tx1"/>
                </a:solidFill>
                <a:latin typeface="Century Gothic" panose="020B0502020202020204" pitchFamily="34" charset="0"/>
              </a:rPr>
              <a:t>.</a:t>
            </a:r>
          </a:p>
          <a:p>
            <a:pPr algn="ctr"/>
            <a:endParaRPr lang="en-GB" dirty="0">
              <a:solidFill>
                <a:schemeClr val="tx1"/>
              </a:solidFill>
            </a:endParaRPr>
          </a:p>
        </p:txBody>
      </p:sp>
      <p:sp>
        <p:nvSpPr>
          <p:cNvPr id="21" name="Action Button: Custom 24">
            <a:hlinkClick r:id="" action="ppaction://noaction" highlightClick="1">
              <a:snd r:embed="rId3" name="decidimos.wav"/>
            </a:hlinkClick>
            <a:extLst>
              <a:ext uri="{FF2B5EF4-FFF2-40B4-BE49-F238E27FC236}">
                <a16:creationId xmlns:a16="http://schemas.microsoft.com/office/drawing/2014/main" id="{B36217E0-2577-4281-AB0C-5BC178B9147F}"/>
              </a:ext>
            </a:extLst>
          </p:cNvPr>
          <p:cNvSpPr/>
          <p:nvPr/>
        </p:nvSpPr>
        <p:spPr>
          <a:xfrm>
            <a:off x="10610442" y="5258876"/>
            <a:ext cx="355003" cy="320251"/>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2"/>
                </a:solidFill>
                <a:effectLst/>
                <a:uLnTx/>
                <a:uFillTx/>
                <a:latin typeface="Century Gothic" panose="020F0302020204030204"/>
                <a:ea typeface="+mn-ea"/>
                <a:cs typeface="+mn-cs"/>
              </a:rPr>
              <a:t>1</a:t>
            </a:r>
          </a:p>
        </p:txBody>
      </p:sp>
    </p:spTree>
    <p:extLst>
      <p:ext uri="{BB962C8B-B14F-4D97-AF65-F5344CB8AC3E}">
        <p14:creationId xmlns:p14="http://schemas.microsoft.com/office/powerpoint/2010/main" val="44886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7" grpId="0"/>
      <p:bldP spid="18" grpId="0"/>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1" y="150497"/>
            <a:ext cx="2554014" cy="647577"/>
          </a:xfrm>
        </p:spPr>
        <p:txBody>
          <a:bodyPr>
            <a:normAutofit/>
          </a:bodyPr>
          <a:lstStyle/>
          <a:p>
            <a:r>
              <a:rPr lang="en-GB" sz="2400" dirty="0"/>
              <a:t>Una </a:t>
            </a:r>
            <a:r>
              <a:rPr lang="en-GB" sz="2400" dirty="0" err="1"/>
              <a:t>invitación</a:t>
            </a:r>
            <a:endParaRPr lang="en-GB" sz="24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1098923" y="111808"/>
            <a:ext cx="951723" cy="473830"/>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 </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31891E17-AE0B-4BAD-9768-B41DC4EBAEE3}"/>
              </a:ext>
            </a:extLst>
          </p:cNvPr>
          <p:cNvSpPr txBox="1"/>
          <p:nvPr/>
        </p:nvSpPr>
        <p:spPr>
          <a:xfrm>
            <a:off x="2503904" y="190727"/>
            <a:ext cx="10648270" cy="495457"/>
          </a:xfrm>
          <a:prstGeom prst="rect">
            <a:avLst/>
          </a:prstGeom>
          <a:noFill/>
        </p:spPr>
        <p:txBody>
          <a:bodyPr wrap="square" rtlCol="0">
            <a:spAutoFit/>
          </a:bodyPr>
          <a:lstStyle/>
          <a:p>
            <a:pPr lvl="0">
              <a:lnSpc>
                <a:spcPct val="150000"/>
              </a:lnSpc>
              <a:defRPr/>
            </a:pPr>
            <a:r>
              <a:rPr lang="en-US" sz="2000" dirty="0">
                <a:latin typeface="Century Gothic" panose="020F0302020204030204"/>
              </a:rPr>
              <a:t>Daniel y Lucía </a:t>
            </a:r>
            <a:r>
              <a:rPr lang="en-US" sz="2000" dirty="0" err="1">
                <a:latin typeface="Century Gothic" panose="020F0302020204030204"/>
              </a:rPr>
              <a:t>reciben</a:t>
            </a:r>
            <a:r>
              <a:rPr lang="en-US" sz="2000" dirty="0">
                <a:latin typeface="Century Gothic" panose="020F0302020204030204"/>
              </a:rPr>
              <a:t> una </a:t>
            </a:r>
            <a:r>
              <a:rPr lang="en-US" sz="2000" dirty="0" err="1">
                <a:latin typeface="Century Gothic" panose="020F0302020204030204"/>
              </a:rPr>
              <a:t>invitación</a:t>
            </a:r>
            <a:r>
              <a:rPr lang="en-US" sz="2000" dirty="0">
                <a:latin typeface="Century Gothic" panose="020F0302020204030204"/>
              </a:rPr>
              <a:t>. </a:t>
            </a:r>
            <a:r>
              <a:rPr lang="en-US" sz="2000" dirty="0"/>
              <a:t>Es una fiesta de </a:t>
            </a:r>
            <a:r>
              <a:rPr lang="en-US" sz="2000" dirty="0" err="1"/>
              <a:t>cumpleaños</a:t>
            </a:r>
            <a:r>
              <a:rPr lang="en-US" sz="2000" dirty="0"/>
              <a:t>*.</a:t>
            </a:r>
          </a:p>
        </p:txBody>
      </p:sp>
      <p:graphicFrame>
        <p:nvGraphicFramePr>
          <p:cNvPr id="7" name="Table 6">
            <a:extLst>
              <a:ext uri="{FF2B5EF4-FFF2-40B4-BE49-F238E27FC236}">
                <a16:creationId xmlns:a16="http://schemas.microsoft.com/office/drawing/2014/main" id="{2228E83F-9920-4F66-80FC-AFC53527189D}"/>
              </a:ext>
            </a:extLst>
          </p:cNvPr>
          <p:cNvGraphicFramePr>
            <a:graphicFrameLocks noGrp="1"/>
          </p:cNvGraphicFramePr>
          <p:nvPr>
            <p:extLst>
              <p:ext uri="{D42A27DB-BD31-4B8C-83A1-F6EECF244321}">
                <p14:modId xmlns:p14="http://schemas.microsoft.com/office/powerpoint/2010/main" val="3423299692"/>
              </p:ext>
            </p:extLst>
          </p:nvPr>
        </p:nvGraphicFramePr>
        <p:xfrm>
          <a:off x="179079" y="1572607"/>
          <a:ext cx="10039046" cy="4358640"/>
        </p:xfrm>
        <a:graphic>
          <a:graphicData uri="http://schemas.openxmlformats.org/drawingml/2006/table">
            <a:tbl>
              <a:tblPr firstRow="1" bandRow="1">
                <a:tableStyleId>{21E4AEA4-8DFA-4A89-87EB-49C32662AFE0}</a:tableStyleId>
              </a:tblPr>
              <a:tblGrid>
                <a:gridCol w="614265">
                  <a:extLst>
                    <a:ext uri="{9D8B030D-6E8A-4147-A177-3AD203B41FA5}">
                      <a16:colId xmlns:a16="http://schemas.microsoft.com/office/drawing/2014/main" val="2607353726"/>
                    </a:ext>
                  </a:extLst>
                </a:gridCol>
                <a:gridCol w="7061408">
                  <a:extLst>
                    <a:ext uri="{9D8B030D-6E8A-4147-A177-3AD203B41FA5}">
                      <a16:colId xmlns:a16="http://schemas.microsoft.com/office/drawing/2014/main" val="1600817978"/>
                    </a:ext>
                  </a:extLst>
                </a:gridCol>
                <a:gridCol w="1153551">
                  <a:extLst>
                    <a:ext uri="{9D8B030D-6E8A-4147-A177-3AD203B41FA5}">
                      <a16:colId xmlns:a16="http://schemas.microsoft.com/office/drawing/2014/main" val="4128092149"/>
                    </a:ext>
                  </a:extLst>
                </a:gridCol>
                <a:gridCol w="1209822">
                  <a:extLst>
                    <a:ext uri="{9D8B030D-6E8A-4147-A177-3AD203B41FA5}">
                      <a16:colId xmlns:a16="http://schemas.microsoft.com/office/drawing/2014/main" val="2609792770"/>
                    </a:ext>
                  </a:extLst>
                </a:gridCol>
              </a:tblGrid>
              <a:tr h="370840">
                <a:tc>
                  <a:txBody>
                    <a:bodyPr/>
                    <a:lstStyle/>
                    <a:p>
                      <a:endParaRPr lang="en-GB" dirty="0">
                        <a:solidFill>
                          <a:schemeClr val="tx1"/>
                        </a:solidFill>
                      </a:endParaRPr>
                    </a:p>
                  </a:txBody>
                  <a:tcPr>
                    <a:solidFill>
                      <a:schemeClr val="bg1"/>
                    </a:solidFill>
                  </a:tcPr>
                </a:tc>
                <a:tc>
                  <a:txBody>
                    <a:bodyPr/>
                    <a:lstStyle/>
                    <a:p>
                      <a:endParaRPr lang="en-GB" dirty="0">
                        <a:solidFill>
                          <a:schemeClr val="tx1"/>
                        </a:solidFill>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mn-lt"/>
                        <a:ea typeface="+mn-ea"/>
                        <a:cs typeface="+mn-cs"/>
                      </a:endParaRP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solidFill>
                      </a:endParaRPr>
                    </a:p>
                  </a:txBody>
                  <a:tcPr anchor="ctr"/>
                </a:tc>
                <a:extLst>
                  <a:ext uri="{0D108BD9-81ED-4DB2-BD59-A6C34878D82A}">
                    <a16:rowId xmlns:a16="http://schemas.microsoft.com/office/drawing/2014/main" val="1153431983"/>
                  </a:ext>
                </a:extLst>
              </a:tr>
              <a:tr h="370840">
                <a:tc>
                  <a:txBody>
                    <a:bodyPr/>
                    <a:lstStyle/>
                    <a:p>
                      <a:pPr algn="ctr"/>
                      <a:r>
                        <a:rPr lang="en-GB" sz="2400" b="1" dirty="0">
                          <a:solidFill>
                            <a:schemeClr val="tx1"/>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u="none" kern="1200" dirty="0" err="1">
                          <a:solidFill>
                            <a:schemeClr val="tx1"/>
                          </a:solidFill>
                          <a:effectLst/>
                          <a:latin typeface="+mn-lt"/>
                          <a:ea typeface="+mn-ea"/>
                          <a:cs typeface="+mn-cs"/>
                        </a:rPr>
                        <a:t>Escriben</a:t>
                      </a:r>
                      <a:r>
                        <a:rPr lang="en-US" sz="2400" u="none" kern="1200" dirty="0">
                          <a:solidFill>
                            <a:schemeClr val="tx1"/>
                          </a:solidFill>
                          <a:effectLst/>
                          <a:latin typeface="+mn-lt"/>
                          <a:ea typeface="+mn-ea"/>
                          <a:cs typeface="+mn-cs"/>
                        </a:rPr>
                        <a:t> </a:t>
                      </a:r>
                      <a:r>
                        <a:rPr lang="en-US" sz="2400" u="none" kern="1200" dirty="0" err="1">
                          <a:solidFill>
                            <a:schemeClr val="tx1"/>
                          </a:solidFill>
                          <a:effectLst/>
                          <a:latin typeface="+mn-lt"/>
                          <a:ea typeface="+mn-ea"/>
                          <a:cs typeface="+mn-cs"/>
                        </a:rPr>
                        <a:t>invitaciones</a:t>
                      </a:r>
                      <a:r>
                        <a:rPr lang="en-US" sz="2400" u="none" kern="1200" dirty="0">
                          <a:solidFill>
                            <a:schemeClr val="tx1"/>
                          </a:solidFill>
                          <a:effectLst/>
                          <a:latin typeface="+mn-lt"/>
                          <a:ea typeface="+mn-ea"/>
                          <a:cs typeface="+mn-cs"/>
                        </a:rPr>
                        <a:t> a la </a:t>
                      </a:r>
                      <a:r>
                        <a:rPr lang="en-US" sz="2400" u="none" kern="1200" dirty="0" err="1">
                          <a:solidFill>
                            <a:schemeClr val="tx1"/>
                          </a:solidFill>
                          <a:effectLst/>
                          <a:latin typeface="+mn-lt"/>
                          <a:ea typeface="+mn-ea"/>
                          <a:cs typeface="+mn-cs"/>
                        </a:rPr>
                        <a:t>gente</a:t>
                      </a:r>
                      <a:r>
                        <a:rPr lang="en-US" sz="2400" u="none" kern="1200" dirty="0">
                          <a:solidFill>
                            <a:schemeClr val="tx1"/>
                          </a:solidFill>
                          <a:effectLst/>
                          <a:latin typeface="+mn-lt"/>
                          <a:ea typeface="+mn-ea"/>
                          <a:cs typeface="+mn-cs"/>
                        </a:rPr>
                        <a:t>.</a:t>
                      </a:r>
                      <a:endParaRPr lang="en-GB" sz="2400" u="none"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400" b="1" dirty="0">
                          <a:solidFill>
                            <a:schemeClr val="tx1"/>
                          </a:solidFill>
                        </a:rPr>
                        <a:t>2.</a:t>
                      </a:r>
                    </a:p>
                  </a:txBody>
                  <a:tcPr/>
                </a:tc>
                <a:tc>
                  <a:txBody>
                    <a:bodyPr/>
                    <a:lstStyle/>
                    <a:p>
                      <a:r>
                        <a:rPr lang="en-US" sz="2400" kern="1200" dirty="0" err="1">
                          <a:solidFill>
                            <a:schemeClr val="tx1"/>
                          </a:solidFill>
                          <a:effectLst/>
                          <a:latin typeface="+mn-lt"/>
                          <a:ea typeface="+mn-ea"/>
                          <a:cs typeface="+mn-cs"/>
                        </a:rPr>
                        <a:t>Reciben</a:t>
                      </a:r>
                      <a:r>
                        <a:rPr lang="en-US" sz="2400" kern="1200" dirty="0">
                          <a:solidFill>
                            <a:schemeClr val="tx1"/>
                          </a:solidFill>
                          <a:effectLst/>
                          <a:latin typeface="+mn-lt"/>
                          <a:ea typeface="+mn-ea"/>
                          <a:cs typeface="+mn-cs"/>
                        </a:rPr>
                        <a:t> los regalos.</a:t>
                      </a:r>
                      <a:endParaRPr lang="en-GB" sz="24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400" b="1" dirty="0">
                          <a:solidFill>
                            <a:schemeClr val="tx1"/>
                          </a:solidFill>
                        </a:rPr>
                        <a:t>3.</a:t>
                      </a:r>
                    </a:p>
                  </a:txBody>
                  <a:tcPr/>
                </a:tc>
                <a:tc>
                  <a:txBody>
                    <a:bodyPr/>
                    <a:lstStyle/>
                    <a:p>
                      <a:r>
                        <a:rPr lang="en-US" sz="2400" kern="1200" dirty="0" err="1">
                          <a:solidFill>
                            <a:schemeClr val="tx1"/>
                          </a:solidFill>
                          <a:effectLst/>
                          <a:latin typeface="+mn-lt"/>
                          <a:ea typeface="+mn-ea"/>
                          <a:cs typeface="+mn-cs"/>
                        </a:rPr>
                        <a:t>Decidimos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quién</a:t>
                      </a:r>
                      <a:r>
                        <a:rPr lang="en-US" sz="2400" kern="1200" dirty="0">
                          <a:solidFill>
                            <a:schemeClr val="tx1"/>
                          </a:solidFill>
                          <a:effectLst/>
                          <a:latin typeface="+mn-lt"/>
                          <a:ea typeface="+mn-ea"/>
                          <a:cs typeface="+mn-cs"/>
                        </a:rPr>
                        <a:t> es el DJ.</a:t>
                      </a:r>
                      <a:endParaRPr lang="en-GB" sz="2400" dirty="0">
                        <a:solidFill>
                          <a:schemeClr val="tx1"/>
                        </a:solidFill>
                      </a:endParaRPr>
                    </a:p>
                  </a:txBody>
                  <a:tcPr/>
                </a:tc>
                <a:tc>
                  <a:txBody>
                    <a:bodyPr/>
                    <a:lstStyle/>
                    <a:p>
                      <a:endParaRPr lang="en-GB" sz="2000">
                        <a:solidFill>
                          <a:schemeClr val="tx1"/>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400" b="1" dirty="0">
                          <a:solidFill>
                            <a:schemeClr val="tx1"/>
                          </a:solidFill>
                        </a:rPr>
                        <a:t>4.</a:t>
                      </a:r>
                    </a:p>
                  </a:txBody>
                  <a:tcPr/>
                </a:tc>
                <a:tc>
                  <a:txBody>
                    <a:bodyPr/>
                    <a:lstStyle/>
                    <a:p>
                      <a:r>
                        <a:rPr lang="en-US" sz="2400" u="sng" kern="1200" dirty="0" err="1">
                          <a:solidFill>
                            <a:schemeClr val="tx1"/>
                          </a:solidFill>
                          <a:effectLst/>
                          <a:latin typeface="+mn-lt"/>
                          <a:ea typeface="+mn-ea"/>
                          <a:cs typeface="+mn-cs"/>
                        </a:rPr>
                        <a:t>Repartimos</a:t>
                      </a:r>
                      <a:r>
                        <a:rPr lang="en-US" sz="2400" u="sng" kern="1200" dirty="0">
                          <a:solidFill>
                            <a:schemeClr val="tx1"/>
                          </a:solidFill>
                          <a:effectLst/>
                          <a:latin typeface="+mn-lt"/>
                          <a:ea typeface="+mn-ea"/>
                          <a:cs typeface="+mn-cs"/>
                        </a:rPr>
                        <a:t> las </a:t>
                      </a:r>
                      <a:r>
                        <a:rPr lang="en-US" sz="2400" u="sng" kern="1200" dirty="0" err="1">
                          <a:solidFill>
                            <a:schemeClr val="tx1"/>
                          </a:solidFill>
                          <a:effectLst/>
                          <a:latin typeface="+mn-lt"/>
                          <a:ea typeface="+mn-ea"/>
                          <a:cs typeface="+mn-cs"/>
                        </a:rPr>
                        <a:t>bebidas</a:t>
                      </a:r>
                      <a:r>
                        <a:rPr lang="en-US" sz="2400" u="sng" kern="1200" dirty="0">
                          <a:solidFill>
                            <a:schemeClr val="tx1"/>
                          </a:solidFill>
                          <a:effectLst/>
                          <a:latin typeface="+mn-lt"/>
                          <a:ea typeface="+mn-ea"/>
                          <a:cs typeface="+mn-cs"/>
                        </a:rPr>
                        <a:t>.</a:t>
                      </a:r>
                      <a:endParaRPr lang="en-GB" sz="2400" dirty="0">
                        <a:solidFill>
                          <a:schemeClr val="tx1"/>
                        </a:solidFill>
                      </a:endParaRPr>
                    </a:p>
                  </a:txBody>
                  <a:tcPr/>
                </a:tc>
                <a:tc>
                  <a:txBody>
                    <a:bodyPr/>
                    <a:lstStyle/>
                    <a:p>
                      <a:endParaRPr lang="en-GB" sz="2000">
                        <a:solidFill>
                          <a:schemeClr val="tx1"/>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370840">
                <a:tc>
                  <a:txBody>
                    <a:bodyPr/>
                    <a:lstStyle/>
                    <a:p>
                      <a:pPr algn="ctr"/>
                      <a:r>
                        <a:rPr lang="en-GB" sz="2400" b="1" dirty="0">
                          <a:solidFill>
                            <a:schemeClr val="tx1"/>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u="none" kern="1200" dirty="0" err="1">
                          <a:solidFill>
                            <a:schemeClr val="tx1"/>
                          </a:solidFill>
                          <a:effectLst/>
                          <a:latin typeface="+mn-lt"/>
                          <a:ea typeface="+mn-ea"/>
                          <a:cs typeface="+mn-cs"/>
                        </a:rPr>
                        <a:t>Abren</a:t>
                      </a:r>
                      <a:r>
                        <a:rPr lang="en-GB" sz="2400" u="none" kern="1200" dirty="0">
                          <a:solidFill>
                            <a:schemeClr val="tx1"/>
                          </a:solidFill>
                          <a:effectLst/>
                          <a:latin typeface="+mn-lt"/>
                          <a:ea typeface="+mn-ea"/>
                          <a:cs typeface="+mn-cs"/>
                        </a:rPr>
                        <a:t> los regalos.</a:t>
                      </a:r>
                    </a:p>
                  </a:txBody>
                  <a:tcPr/>
                </a:tc>
                <a:tc>
                  <a:txBody>
                    <a:bodyPr/>
                    <a:lstStyle/>
                    <a:p>
                      <a:endParaRPr lang="en-GB" sz="2000">
                        <a:solidFill>
                          <a:schemeClr val="tx1"/>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370840">
                <a:tc>
                  <a:txBody>
                    <a:bodyPr/>
                    <a:lstStyle/>
                    <a:p>
                      <a:pPr algn="ctr"/>
                      <a:r>
                        <a:rPr lang="en-GB" sz="2400" b="1" dirty="0">
                          <a:solidFill>
                            <a:schemeClr val="tx1"/>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u="sng" kern="1200" dirty="0">
                          <a:solidFill>
                            <a:schemeClr val="tx1"/>
                          </a:solidFill>
                          <a:effectLst/>
                          <a:latin typeface="+mn-lt"/>
                          <a:ea typeface="+mn-ea"/>
                          <a:cs typeface="+mn-cs"/>
                        </a:rPr>
                        <a:t>No </a:t>
                      </a:r>
                      <a:r>
                        <a:rPr lang="en-US" sz="2400" u="sng" kern="1200" dirty="0" err="1">
                          <a:solidFill>
                            <a:schemeClr val="tx1"/>
                          </a:solidFill>
                          <a:effectLst/>
                          <a:latin typeface="+mn-lt"/>
                          <a:ea typeface="+mn-ea"/>
                          <a:cs typeface="+mn-cs"/>
                        </a:rPr>
                        <a:t>permitimos</a:t>
                      </a:r>
                      <a:r>
                        <a:rPr lang="en-US" sz="2400" u="sng" kern="1200" dirty="0">
                          <a:solidFill>
                            <a:schemeClr val="tx1"/>
                          </a:solidFill>
                          <a:effectLst/>
                          <a:latin typeface="+mn-lt"/>
                          <a:ea typeface="+mn-ea"/>
                          <a:cs typeface="+mn-cs"/>
                        </a:rPr>
                        <a:t> </a:t>
                      </a:r>
                      <a:r>
                        <a:rPr lang="en-US" sz="2400" u="sng" kern="1200" dirty="0" err="1">
                          <a:solidFill>
                            <a:schemeClr val="tx1"/>
                          </a:solidFill>
                          <a:effectLst/>
                          <a:latin typeface="+mn-lt"/>
                          <a:ea typeface="+mn-ea"/>
                          <a:cs typeface="+mn-cs"/>
                        </a:rPr>
                        <a:t>música</a:t>
                      </a:r>
                      <a:r>
                        <a:rPr lang="en-US" sz="2400" u="sng" kern="1200" dirty="0">
                          <a:solidFill>
                            <a:schemeClr val="tx1"/>
                          </a:solidFill>
                          <a:effectLst/>
                          <a:latin typeface="+mn-lt"/>
                          <a:ea typeface="+mn-ea"/>
                          <a:cs typeface="+mn-cs"/>
                        </a:rPr>
                        <a:t> </a:t>
                      </a:r>
                      <a:r>
                        <a:rPr lang="en-US" sz="2400" u="sng" kern="1200" dirty="0" err="1">
                          <a:solidFill>
                            <a:schemeClr val="tx1"/>
                          </a:solidFill>
                          <a:effectLst/>
                          <a:latin typeface="+mn-lt"/>
                          <a:ea typeface="+mn-ea"/>
                          <a:cs typeface="+mn-cs"/>
                        </a:rPr>
                        <a:t>fuerte</a:t>
                      </a:r>
                      <a:r>
                        <a:rPr lang="en-US" sz="2400" u="sng" kern="1200" dirty="0">
                          <a:solidFill>
                            <a:schemeClr val="tx1"/>
                          </a:solidFill>
                          <a:effectLst/>
                          <a:latin typeface="+mn-lt"/>
                          <a:ea typeface="+mn-ea"/>
                          <a:cs typeface="+mn-cs"/>
                        </a:rPr>
                        <a:t>.</a:t>
                      </a:r>
                      <a:endParaRPr lang="en-GB" sz="2400" u="sng" kern="1200" dirty="0">
                        <a:solidFill>
                          <a:schemeClr val="tx1"/>
                        </a:solidFill>
                        <a:effectLst/>
                        <a:latin typeface="+mn-lt"/>
                        <a:ea typeface="+mn-ea"/>
                        <a:cs typeface="+mn-cs"/>
                      </a:endParaRPr>
                    </a:p>
                  </a:txBody>
                  <a:tcPr/>
                </a:tc>
                <a:tc>
                  <a:txBody>
                    <a:bodyPr/>
                    <a:lstStyle/>
                    <a:p>
                      <a:endParaRPr lang="en-GB" sz="2000" dirty="0">
                        <a:solidFill>
                          <a:schemeClr val="tx1"/>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370840">
                <a:tc>
                  <a:txBody>
                    <a:bodyPr/>
                    <a:lstStyle/>
                    <a:p>
                      <a:pPr algn="ctr"/>
                      <a:r>
                        <a:rPr lang="en-GB" sz="2400" b="1" dirty="0">
                          <a:solidFill>
                            <a:schemeClr val="tx1"/>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u="none" kern="1200" dirty="0" err="1">
                          <a:solidFill>
                            <a:schemeClr val="tx1"/>
                          </a:solidFill>
                          <a:effectLst/>
                          <a:latin typeface="+mn-lt"/>
                          <a:ea typeface="+mn-ea"/>
                          <a:cs typeface="+mn-cs"/>
                        </a:rPr>
                        <a:t>Dividimos</a:t>
                      </a:r>
                      <a:r>
                        <a:rPr lang="en-US" sz="2400" u="none" kern="1200" dirty="0">
                          <a:solidFill>
                            <a:schemeClr val="tx1"/>
                          </a:solidFill>
                          <a:effectLst/>
                          <a:latin typeface="+mn-lt"/>
                          <a:ea typeface="+mn-ea"/>
                          <a:cs typeface="+mn-cs"/>
                        </a:rPr>
                        <a:t> la </a:t>
                      </a:r>
                      <a:r>
                        <a:rPr lang="en-US" sz="2400" u="none" kern="1200" dirty="0" err="1">
                          <a:solidFill>
                            <a:schemeClr val="tx1"/>
                          </a:solidFill>
                          <a:effectLst/>
                          <a:latin typeface="+mn-lt"/>
                          <a:ea typeface="+mn-ea"/>
                          <a:cs typeface="+mn-cs"/>
                        </a:rPr>
                        <a:t>tarta</a:t>
                      </a:r>
                      <a:r>
                        <a:rPr lang="en-US" sz="2400" u="none" kern="1200" dirty="0">
                          <a:solidFill>
                            <a:schemeClr val="tx1"/>
                          </a:solidFill>
                          <a:effectLst/>
                          <a:latin typeface="+mn-lt"/>
                          <a:ea typeface="+mn-ea"/>
                          <a:cs typeface="+mn-cs"/>
                        </a:rPr>
                        <a:t>.</a:t>
                      </a:r>
                      <a:endParaRPr lang="en-GB" sz="2400" u="none"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0">
                <a:tc>
                  <a:txBody>
                    <a:bodyPr/>
                    <a:lstStyle/>
                    <a:p>
                      <a:pPr algn="ctr"/>
                      <a:r>
                        <a:rPr lang="en-GB" sz="2400" b="1" dirty="0">
                          <a:solidFill>
                            <a:schemeClr val="tx1"/>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u="sng" kern="1200" dirty="0" err="1">
                          <a:solidFill>
                            <a:schemeClr val="tx1"/>
                          </a:solidFill>
                          <a:effectLst/>
                          <a:latin typeface="+mn-lt"/>
                          <a:ea typeface="+mn-ea"/>
                          <a:cs typeface="+mn-cs"/>
                        </a:rPr>
                        <a:t>Incluso</a:t>
                      </a:r>
                      <a:r>
                        <a:rPr lang="en-US" sz="2400" u="sng" kern="1200" dirty="0">
                          <a:solidFill>
                            <a:schemeClr val="tx1"/>
                          </a:solidFill>
                          <a:effectLst/>
                          <a:latin typeface="+mn-lt"/>
                          <a:ea typeface="+mn-ea"/>
                          <a:cs typeface="+mn-cs"/>
                        </a:rPr>
                        <a:t> </a:t>
                      </a:r>
                      <a:r>
                        <a:rPr lang="en-US" sz="2400" u="sng" kern="1200" dirty="0" err="1">
                          <a:solidFill>
                            <a:schemeClr val="tx1"/>
                          </a:solidFill>
                          <a:effectLst/>
                          <a:latin typeface="+mn-lt"/>
                          <a:ea typeface="+mn-ea"/>
                          <a:cs typeface="+mn-cs"/>
                        </a:rPr>
                        <a:t>cubren</a:t>
                      </a:r>
                      <a:r>
                        <a:rPr lang="en-US" sz="2400" u="sng" kern="1200" dirty="0">
                          <a:solidFill>
                            <a:schemeClr val="tx1"/>
                          </a:solidFill>
                          <a:effectLst/>
                          <a:latin typeface="+mn-lt"/>
                          <a:ea typeface="+mn-ea"/>
                          <a:cs typeface="+mn-cs"/>
                        </a:rPr>
                        <a:t> el </a:t>
                      </a:r>
                      <a:r>
                        <a:rPr lang="en-US" sz="2400" u="sng" kern="1200" dirty="0" err="1">
                          <a:solidFill>
                            <a:schemeClr val="tx1"/>
                          </a:solidFill>
                          <a:effectLst/>
                          <a:latin typeface="+mn-lt"/>
                          <a:ea typeface="+mn-ea"/>
                          <a:cs typeface="+mn-cs"/>
                        </a:rPr>
                        <a:t>costo</a:t>
                      </a:r>
                      <a:r>
                        <a:rPr lang="en-US" sz="2400" u="sng" kern="1200" dirty="0">
                          <a:solidFill>
                            <a:schemeClr val="tx1"/>
                          </a:solidFill>
                          <a:effectLst/>
                          <a:latin typeface="+mn-lt"/>
                          <a:ea typeface="+mn-ea"/>
                          <a:cs typeface="+mn-cs"/>
                        </a:rPr>
                        <a:t>!</a:t>
                      </a:r>
                      <a:endParaRPr lang="en-GB" sz="2400" u="sng"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8" name="Picture 7">
            <a:extLst>
              <a:ext uri="{FF2B5EF4-FFF2-40B4-BE49-F238E27FC236}">
                <a16:creationId xmlns:a16="http://schemas.microsoft.com/office/drawing/2014/main" id="{B63D94C5-C93F-41C3-8232-C147629099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06018" y="2309850"/>
            <a:ext cx="412997" cy="430204"/>
          </a:xfrm>
          <a:prstGeom prst="rect">
            <a:avLst/>
          </a:prstGeom>
        </p:spPr>
      </p:pic>
      <p:pic>
        <p:nvPicPr>
          <p:cNvPr id="9" name="Picture 8">
            <a:extLst>
              <a:ext uri="{FF2B5EF4-FFF2-40B4-BE49-F238E27FC236}">
                <a16:creationId xmlns:a16="http://schemas.microsoft.com/office/drawing/2014/main" id="{4D245D46-7197-49BF-859C-AE8A1DA8A5D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01683" y="2764460"/>
            <a:ext cx="412997" cy="430204"/>
          </a:xfrm>
          <a:prstGeom prst="rect">
            <a:avLst/>
          </a:prstGeom>
        </p:spPr>
      </p:pic>
      <p:pic>
        <p:nvPicPr>
          <p:cNvPr id="10" name="Picture 9">
            <a:extLst>
              <a:ext uri="{FF2B5EF4-FFF2-40B4-BE49-F238E27FC236}">
                <a16:creationId xmlns:a16="http://schemas.microsoft.com/office/drawing/2014/main" id="{1DE9ADEA-C2C2-4EF2-8561-050B25A8556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15407" y="3168397"/>
            <a:ext cx="412997" cy="430204"/>
          </a:xfrm>
          <a:prstGeom prst="rect">
            <a:avLst/>
          </a:prstGeom>
        </p:spPr>
      </p:pic>
      <p:pic>
        <p:nvPicPr>
          <p:cNvPr id="11" name="Picture 10">
            <a:extLst>
              <a:ext uri="{FF2B5EF4-FFF2-40B4-BE49-F238E27FC236}">
                <a16:creationId xmlns:a16="http://schemas.microsoft.com/office/drawing/2014/main" id="{DA318328-0972-40DE-ACAD-2066DDDAF0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96768" y="3663462"/>
            <a:ext cx="412997" cy="430204"/>
          </a:xfrm>
          <a:prstGeom prst="rect">
            <a:avLst/>
          </a:prstGeom>
        </p:spPr>
      </p:pic>
      <p:pic>
        <p:nvPicPr>
          <p:cNvPr id="12" name="Picture 11">
            <a:extLst>
              <a:ext uri="{FF2B5EF4-FFF2-40B4-BE49-F238E27FC236}">
                <a16:creationId xmlns:a16="http://schemas.microsoft.com/office/drawing/2014/main" id="{8E8BCE35-1562-4120-B253-D1E0A0F1D5D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42210" y="4140415"/>
            <a:ext cx="412997" cy="430204"/>
          </a:xfrm>
          <a:prstGeom prst="rect">
            <a:avLst/>
          </a:prstGeom>
        </p:spPr>
      </p:pic>
      <p:pic>
        <p:nvPicPr>
          <p:cNvPr id="13" name="Picture 12">
            <a:extLst>
              <a:ext uri="{FF2B5EF4-FFF2-40B4-BE49-F238E27FC236}">
                <a16:creationId xmlns:a16="http://schemas.microsoft.com/office/drawing/2014/main" id="{D59D4850-BB68-424F-ACEF-BC8CA9964A5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15405" y="4572720"/>
            <a:ext cx="412997" cy="430204"/>
          </a:xfrm>
          <a:prstGeom prst="rect">
            <a:avLst/>
          </a:prstGeom>
        </p:spPr>
      </p:pic>
      <p:pic>
        <p:nvPicPr>
          <p:cNvPr id="14" name="Picture 13">
            <a:extLst>
              <a:ext uri="{FF2B5EF4-FFF2-40B4-BE49-F238E27FC236}">
                <a16:creationId xmlns:a16="http://schemas.microsoft.com/office/drawing/2014/main" id="{99218365-0D61-4F97-9742-0AD6E920F1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47144" y="5021989"/>
            <a:ext cx="412997" cy="430204"/>
          </a:xfrm>
          <a:prstGeom prst="rect">
            <a:avLst/>
          </a:prstGeom>
        </p:spPr>
      </p:pic>
      <p:pic>
        <p:nvPicPr>
          <p:cNvPr id="15" name="Picture 14">
            <a:extLst>
              <a:ext uri="{FF2B5EF4-FFF2-40B4-BE49-F238E27FC236}">
                <a16:creationId xmlns:a16="http://schemas.microsoft.com/office/drawing/2014/main" id="{C3ABFFC1-B5B3-4CF8-A238-E76C97DFB3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42210" y="5479646"/>
            <a:ext cx="412997" cy="430204"/>
          </a:xfrm>
          <a:prstGeom prst="rect">
            <a:avLst/>
          </a:prstGeom>
        </p:spPr>
      </p:pic>
      <p:sp>
        <p:nvSpPr>
          <p:cNvPr id="16" name="TextBox 15">
            <a:extLst>
              <a:ext uri="{FF2B5EF4-FFF2-40B4-BE49-F238E27FC236}">
                <a16:creationId xmlns:a16="http://schemas.microsoft.com/office/drawing/2014/main" id="{29B8AC3B-6A79-4933-BEA3-F08EAC03AF37}"/>
              </a:ext>
            </a:extLst>
          </p:cNvPr>
          <p:cNvSpPr txBox="1"/>
          <p:nvPr/>
        </p:nvSpPr>
        <p:spPr>
          <a:xfrm>
            <a:off x="759537" y="3652160"/>
            <a:ext cx="7068502" cy="461665"/>
          </a:xfrm>
          <a:prstGeom prst="rect">
            <a:avLst/>
          </a:prstGeom>
          <a:solidFill>
            <a:srgbClr val="FEF4E7"/>
          </a:solidFill>
        </p:spPr>
        <p:txBody>
          <a:bodyPr wrap="square" rtlCol="0">
            <a:spAutoFit/>
          </a:bodyPr>
          <a:lstStyle/>
          <a:p>
            <a:pPr algn="l"/>
            <a:r>
              <a:rPr lang="en-GB" sz="2400" b="1" dirty="0">
                <a:solidFill>
                  <a:schemeClr val="accent5">
                    <a:lumMod val="50000"/>
                  </a:schemeClr>
                </a:solidFill>
              </a:rPr>
              <a:t>We hand out the drinks.</a:t>
            </a:r>
            <a:endParaRPr lang="en-GB" sz="2400" dirty="0">
              <a:solidFill>
                <a:schemeClr val="accent5">
                  <a:lumMod val="50000"/>
                </a:schemeClr>
              </a:solidFill>
            </a:endParaRPr>
          </a:p>
        </p:txBody>
      </p:sp>
      <p:pic>
        <p:nvPicPr>
          <p:cNvPr id="18" name="Imagen 8">
            <a:extLst>
              <a:ext uri="{FF2B5EF4-FFF2-40B4-BE49-F238E27FC236}">
                <a16:creationId xmlns:a16="http://schemas.microsoft.com/office/drawing/2014/main" id="{6E2D3448-6263-4035-9FDC-88368960B7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89361" y="2793613"/>
            <a:ext cx="1751772" cy="1717093"/>
          </a:xfrm>
          <a:prstGeom prst="rect">
            <a:avLst/>
          </a:prstGeom>
        </p:spPr>
      </p:pic>
      <p:pic>
        <p:nvPicPr>
          <p:cNvPr id="19" name="Imagen 24" descr="Imagen que contiene dibujo&#10;&#10;Descripción generada automáticamente">
            <a:extLst>
              <a:ext uri="{FF2B5EF4-FFF2-40B4-BE49-F238E27FC236}">
                <a16:creationId xmlns:a16="http://schemas.microsoft.com/office/drawing/2014/main" id="{30E860CD-2872-42CF-8D3A-7754738003B2}"/>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6389" b="96389" l="9048" r="93571">
                        <a14:foregroundMark x1="60238" y1="12685" x2="65476" y2="28241"/>
                        <a14:foregroundMark x1="78571" y1="29722" x2="79524" y2="18611"/>
                        <a14:foregroundMark x1="79524" y1="18611" x2="50238" y2="11852"/>
                        <a14:foregroundMark x1="50238" y1="11852" x2="30952" y2="19074"/>
                        <a14:foregroundMark x1="30952" y1="19074" x2="37143" y2="28426"/>
                        <a14:foregroundMark x1="37143" y1="28426" x2="38095" y2="28981"/>
                        <a14:foregroundMark x1="75476" y1="32778" x2="85476" y2="13333"/>
                        <a14:foregroundMark x1="85476" y1="13333" x2="64762" y2="8796"/>
                        <a14:foregroundMark x1="64762" y1="8796" x2="35238" y2="11389"/>
                        <a14:foregroundMark x1="35238" y1="11389" x2="24048" y2="21944"/>
                        <a14:foregroundMark x1="24048" y1="21944" x2="29048" y2="31111"/>
                        <a14:foregroundMark x1="29048" y1="31111" x2="32143" y2="32500"/>
                        <a14:foregroundMark x1="61667" y1="30278" x2="50476" y2="34352"/>
                        <a14:foregroundMark x1="60952" y1="27685" x2="37381" y2="36111"/>
                        <a14:foregroundMark x1="80000" y1="30000" x2="79286" y2="33333"/>
                        <a14:foregroundMark x1="58333" y1="28519" x2="56429" y2="32037"/>
                        <a14:foregroundMark x1="67619" y1="8426" x2="44524" y2="6389"/>
                        <a14:foregroundMark x1="44524" y1="6389" x2="43333" y2="6852"/>
                        <a14:foregroundMark x1="86429" y1="45463" x2="93571" y2="48796"/>
                        <a14:foregroundMark x1="19048" y1="85926" x2="30952" y2="94074"/>
                        <a14:foregroundMark x1="30952" y1="94074" x2="33571" y2="94074"/>
                        <a14:foregroundMark x1="65000" y1="93796" x2="50476" y2="93333"/>
                        <a14:foregroundMark x1="32143" y1="95833" x2="18571" y2="95556"/>
                        <a14:foregroundMark x1="64286" y1="94815" x2="53095" y2="94074"/>
                        <a14:foregroundMark x1="32857" y1="96389" x2="29524" y2="96389"/>
                        <a14:foregroundMark x1="66190" y1="94352" x2="62381" y2="94537"/>
                        <a14:foregroundMark x1="55714" y1="95093" x2="46667" y2="93796"/>
                      </a14:backgroundRemoval>
                    </a14:imgEffect>
                  </a14:imgLayer>
                </a14:imgProps>
              </a:ext>
              <a:ext uri="{28A0092B-C50C-407E-A947-70E740481C1C}">
                <a14:useLocalDpi xmlns:a14="http://schemas.microsoft.com/office/drawing/2010/main"/>
              </a:ext>
            </a:extLst>
          </a:blip>
          <a:srcRect/>
          <a:stretch/>
        </p:blipFill>
        <p:spPr>
          <a:xfrm>
            <a:off x="10417343" y="875168"/>
            <a:ext cx="687695" cy="1772052"/>
          </a:xfrm>
          <a:prstGeom prst="rect">
            <a:avLst/>
          </a:prstGeom>
        </p:spPr>
      </p:pic>
      <p:pic>
        <p:nvPicPr>
          <p:cNvPr id="20" name="Imagen 26" descr="Imagen que contiene muñeca, juguete, dibujo&#10;&#10;Descripción generada automáticamente">
            <a:extLst>
              <a:ext uri="{FF2B5EF4-FFF2-40B4-BE49-F238E27FC236}">
                <a16:creationId xmlns:a16="http://schemas.microsoft.com/office/drawing/2014/main" id="{2D5A6D10-38BB-489B-8755-F1B7A8909210}"/>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5215" b="95297" l="9504" r="89463">
                        <a14:foregroundMark x1="35331" y1="11554" x2="49587" y2="5215"/>
                        <a14:foregroundMark x1="49587" y1="5215" x2="65083" y2="5828"/>
                        <a14:foregroundMark x1="46488" y1="27505" x2="56198" y2="32822"/>
                        <a14:foregroundMark x1="69835" y1="28221" x2="73347" y2="30675"/>
                        <a14:foregroundMark x1="23554" y1="89264" x2="32851" y2="95297"/>
                        <a14:foregroundMark x1="46901" y1="86912" x2="53719" y2="92945"/>
                        <a14:foregroundMark x1="29339" y1="40082" x2="15702" y2="48262"/>
                        <a14:foregroundMark x1="40702" y1="37117" x2="40702" y2="48262"/>
                        <a14:foregroundMark x1="54339" y1="45399" x2="62190" y2="42945"/>
                        <a14:foregroundMark x1="24587" y1="38855" x2="16322" y2="46319"/>
                        <a14:foregroundMark x1="61157" y1="42229" x2="64463" y2="42434"/>
                        <a14:foregroundMark x1="59711" y1="42740" x2="59711" y2="42229"/>
                      </a14:backgroundRemoval>
                    </a14:imgEffect>
                  </a14:imgLayer>
                </a14:imgProps>
              </a:ext>
              <a:ext uri="{28A0092B-C50C-407E-A947-70E740481C1C}">
                <a14:useLocalDpi xmlns:a14="http://schemas.microsoft.com/office/drawing/2010/main"/>
              </a:ext>
            </a:extLst>
          </a:blip>
          <a:srcRect/>
          <a:stretch/>
        </p:blipFill>
        <p:spPr>
          <a:xfrm flipH="1">
            <a:off x="11247510" y="1009000"/>
            <a:ext cx="798219" cy="1613705"/>
          </a:xfrm>
          <a:prstGeom prst="rect">
            <a:avLst/>
          </a:prstGeom>
        </p:spPr>
      </p:pic>
      <p:sp>
        <p:nvSpPr>
          <p:cNvPr id="21" name="TextBox 18">
            <a:extLst>
              <a:ext uri="{FF2B5EF4-FFF2-40B4-BE49-F238E27FC236}">
                <a16:creationId xmlns:a16="http://schemas.microsoft.com/office/drawing/2014/main" id="{AE0C0BE6-0CB5-4AD9-ADE4-E14FA851F0A4}"/>
              </a:ext>
            </a:extLst>
          </p:cNvPr>
          <p:cNvSpPr txBox="1"/>
          <p:nvPr/>
        </p:nvSpPr>
        <p:spPr>
          <a:xfrm>
            <a:off x="789999" y="4556989"/>
            <a:ext cx="7068502" cy="461665"/>
          </a:xfrm>
          <a:prstGeom prst="rect">
            <a:avLst/>
          </a:prstGeom>
          <a:solidFill>
            <a:srgbClr val="FEF4E7"/>
          </a:solidFill>
        </p:spPr>
        <p:txBody>
          <a:bodyPr wrap="square" rtlCol="0">
            <a:spAutoFit/>
          </a:bodyPr>
          <a:lstStyle/>
          <a:p>
            <a:pPr algn="l"/>
            <a:r>
              <a:rPr lang="en-GB" sz="2400" b="1" dirty="0">
                <a:solidFill>
                  <a:schemeClr val="accent5">
                    <a:lumMod val="50000"/>
                  </a:schemeClr>
                </a:solidFill>
              </a:rPr>
              <a:t>We don’t allow loud music.</a:t>
            </a:r>
            <a:endParaRPr lang="en-GB" sz="2400" dirty="0">
              <a:solidFill>
                <a:schemeClr val="accent5">
                  <a:lumMod val="50000"/>
                </a:schemeClr>
              </a:solidFill>
            </a:endParaRPr>
          </a:p>
        </p:txBody>
      </p:sp>
      <p:sp>
        <p:nvSpPr>
          <p:cNvPr id="22" name="TextBox 18">
            <a:extLst>
              <a:ext uri="{FF2B5EF4-FFF2-40B4-BE49-F238E27FC236}">
                <a16:creationId xmlns:a16="http://schemas.microsoft.com/office/drawing/2014/main" id="{03F88806-1966-45C2-8674-F05CAE271329}"/>
              </a:ext>
            </a:extLst>
          </p:cNvPr>
          <p:cNvSpPr txBox="1"/>
          <p:nvPr/>
        </p:nvSpPr>
        <p:spPr>
          <a:xfrm>
            <a:off x="789999" y="5469582"/>
            <a:ext cx="7068502" cy="461665"/>
          </a:xfrm>
          <a:prstGeom prst="rect">
            <a:avLst/>
          </a:prstGeom>
          <a:solidFill>
            <a:srgbClr val="FEF4E7"/>
          </a:solidFill>
        </p:spPr>
        <p:txBody>
          <a:bodyPr wrap="square" rtlCol="0">
            <a:spAutoFit/>
          </a:bodyPr>
          <a:lstStyle/>
          <a:p>
            <a:pPr algn="l"/>
            <a:r>
              <a:rPr lang="en-GB" sz="2400" b="1" dirty="0">
                <a:solidFill>
                  <a:schemeClr val="accent5">
                    <a:lumMod val="50000"/>
                  </a:schemeClr>
                </a:solidFill>
              </a:rPr>
              <a:t>They even cover the cost!</a:t>
            </a:r>
            <a:endParaRPr lang="en-GB" sz="2400" dirty="0">
              <a:solidFill>
                <a:schemeClr val="accent5">
                  <a:lumMod val="50000"/>
                </a:schemeClr>
              </a:solidFill>
            </a:endParaRPr>
          </a:p>
        </p:txBody>
      </p:sp>
      <p:sp>
        <p:nvSpPr>
          <p:cNvPr id="23" name="TextBox 23">
            <a:extLst>
              <a:ext uri="{FF2B5EF4-FFF2-40B4-BE49-F238E27FC236}">
                <a16:creationId xmlns:a16="http://schemas.microsoft.com/office/drawing/2014/main" id="{7FBBA9F6-25FA-419D-8C8E-BBB13104A7BD}"/>
              </a:ext>
            </a:extLst>
          </p:cNvPr>
          <p:cNvSpPr txBox="1"/>
          <p:nvPr/>
        </p:nvSpPr>
        <p:spPr>
          <a:xfrm>
            <a:off x="675377" y="6374411"/>
            <a:ext cx="4674387" cy="400110"/>
          </a:xfrm>
          <a:prstGeom prst="rect">
            <a:avLst/>
          </a:prstGeom>
          <a:noFill/>
          <a:ln>
            <a:noFill/>
          </a:ln>
        </p:spPr>
        <p:txBody>
          <a:bodyPr wrap="square" rtlCol="0">
            <a:spAutoFit/>
          </a:bodyPr>
          <a:lstStyle/>
          <a:p>
            <a:pPr algn="ctr"/>
            <a:r>
              <a:rPr lang="en-GB" sz="2000" dirty="0">
                <a:solidFill>
                  <a:schemeClr val="bg1"/>
                </a:solidFill>
              </a:rPr>
              <a:t>*</a:t>
            </a:r>
            <a:r>
              <a:rPr lang="en-GB" sz="2000" dirty="0" err="1">
                <a:solidFill>
                  <a:schemeClr val="bg1"/>
                </a:solidFill>
              </a:rPr>
              <a:t>el</a:t>
            </a:r>
            <a:r>
              <a:rPr lang="en-GB" sz="2000" dirty="0">
                <a:solidFill>
                  <a:schemeClr val="bg1"/>
                </a:solidFill>
              </a:rPr>
              <a:t> </a:t>
            </a:r>
            <a:r>
              <a:rPr lang="en-GB" sz="2000" dirty="0" err="1">
                <a:solidFill>
                  <a:schemeClr val="bg1"/>
                </a:solidFill>
              </a:rPr>
              <a:t>cumpleaños</a:t>
            </a:r>
            <a:r>
              <a:rPr lang="en-GB" sz="2000" dirty="0">
                <a:solidFill>
                  <a:schemeClr val="bg1"/>
                </a:solidFill>
              </a:rPr>
              <a:t> – birthday </a:t>
            </a:r>
          </a:p>
        </p:txBody>
      </p:sp>
      <p:pic>
        <p:nvPicPr>
          <p:cNvPr id="24" name="Picture 2" descr="My Little Pony Friendship is Magic">
            <a:extLst>
              <a:ext uri="{FF2B5EF4-FFF2-40B4-BE49-F238E27FC236}">
                <a16:creationId xmlns:a16="http://schemas.microsoft.com/office/drawing/2014/main" id="{B6943C99-6E6C-4A44-B3C8-0424CA28B3E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1344" y="4593430"/>
            <a:ext cx="1124129" cy="11241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917F6BC-705B-4A2D-B8AE-8BD50D431324}"/>
              </a:ext>
            </a:extLst>
          </p:cNvPr>
          <p:cNvSpPr txBox="1"/>
          <p:nvPr/>
        </p:nvSpPr>
        <p:spPr>
          <a:xfrm>
            <a:off x="179079" y="1612585"/>
            <a:ext cx="79535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err="1">
                <a:ln>
                  <a:noFill/>
                </a:ln>
                <a:effectLst/>
                <a:uLnTx/>
                <a:uFillTx/>
                <a:latin typeface="Century Gothic" panose="020F0302020204030204"/>
              </a:rPr>
              <a:t>Luego</a:t>
            </a:r>
            <a:r>
              <a:rPr kumimoji="0" lang="en-US" sz="2000" i="0" u="none" strike="noStrike" kern="1200" cap="none" spc="0" normalizeH="0" baseline="0" noProof="0" dirty="0">
                <a:ln>
                  <a:noFill/>
                </a:ln>
                <a:effectLst/>
                <a:uLnTx/>
                <a:uFillTx/>
                <a:latin typeface="Century Gothic" panose="020F0302020204030204"/>
              </a:rPr>
              <a:t>,</a:t>
            </a:r>
            <a:r>
              <a:rPr kumimoji="0" lang="en-US" sz="2000" i="0" u="none" strike="noStrike" kern="1200" cap="none" spc="0" normalizeH="0" noProof="0" dirty="0">
                <a:ln>
                  <a:noFill/>
                </a:ln>
                <a:effectLst/>
                <a:uLnTx/>
                <a:uFillTx/>
                <a:latin typeface="Century Gothic" panose="020F0302020204030204"/>
              </a:rPr>
              <a:t> escribe en </a:t>
            </a:r>
            <a:r>
              <a:rPr kumimoji="0" lang="en-US" sz="2000" i="0" u="none" strike="noStrike" kern="1200" cap="none" spc="0" normalizeH="0" noProof="0" dirty="0" err="1">
                <a:ln>
                  <a:noFill/>
                </a:ln>
                <a:effectLst/>
                <a:uLnTx/>
                <a:uFillTx/>
                <a:latin typeface="Century Gothic" panose="020F0302020204030204"/>
              </a:rPr>
              <a:t>inglés</a:t>
            </a:r>
            <a:r>
              <a:rPr kumimoji="0" lang="en-US" sz="2000" i="0" u="none" strike="noStrike" kern="1200" cap="none" spc="0" normalizeH="0" noProof="0" dirty="0">
                <a:ln>
                  <a:noFill/>
                </a:ln>
                <a:effectLst/>
                <a:uLnTx/>
                <a:uFillTx/>
                <a:latin typeface="Century Gothic" panose="020F0302020204030204"/>
              </a:rPr>
              <a:t> las </a:t>
            </a:r>
            <a:r>
              <a:rPr kumimoji="0" lang="en-US" sz="2000" i="0" u="none" strike="noStrike" kern="1200" cap="none" spc="0" normalizeH="0" noProof="0" dirty="0" err="1">
                <a:ln>
                  <a:noFill/>
                </a:ln>
                <a:effectLst/>
                <a:uLnTx/>
                <a:uFillTx/>
                <a:latin typeface="Century Gothic" panose="020F0302020204030204"/>
              </a:rPr>
              <a:t>tres</a:t>
            </a:r>
            <a:r>
              <a:rPr kumimoji="0" lang="en-US" sz="2000" i="0" u="none" strike="noStrike" kern="1200" cap="none" spc="0" normalizeH="0" noProof="0" dirty="0">
                <a:ln>
                  <a:noFill/>
                </a:ln>
                <a:effectLst/>
                <a:uLnTx/>
                <a:uFillTx/>
                <a:latin typeface="Century Gothic" panose="020F0302020204030204"/>
              </a:rPr>
              <a:t> </a:t>
            </a:r>
            <a:r>
              <a:rPr kumimoji="0" lang="en-US" sz="2000" i="0" u="none" strike="noStrike" kern="1200" cap="none" spc="0" normalizeH="0" noProof="0" dirty="0" err="1">
                <a:ln>
                  <a:noFill/>
                </a:ln>
                <a:effectLst/>
                <a:uLnTx/>
                <a:uFillTx/>
                <a:latin typeface="Century Gothic" panose="020F0302020204030204"/>
              </a:rPr>
              <a:t>frases</a:t>
            </a:r>
            <a:r>
              <a:rPr kumimoji="0" lang="en-US" sz="2000" i="0" u="none" strike="noStrike" kern="1200" cap="none" spc="0" normalizeH="0" noProof="0" dirty="0">
                <a:ln>
                  <a:noFill/>
                </a:ln>
                <a:effectLst/>
                <a:uLnTx/>
                <a:uFillTx/>
                <a:latin typeface="Century Gothic" panose="020F0302020204030204"/>
              </a:rPr>
              <a:t> </a:t>
            </a:r>
            <a:r>
              <a:rPr kumimoji="0" lang="en-US" sz="2000" i="0" u="none" strike="noStrike" kern="1200" cap="none" spc="0" normalizeH="0" noProof="0" dirty="0" err="1">
                <a:ln>
                  <a:noFill/>
                </a:ln>
                <a:effectLst/>
                <a:uLnTx/>
                <a:uFillTx/>
                <a:latin typeface="Century Gothic" panose="020F0302020204030204"/>
              </a:rPr>
              <a:t>subrayadas</a:t>
            </a:r>
            <a:r>
              <a:rPr kumimoji="0" lang="en-US" sz="2000" i="0" u="none" strike="noStrike" kern="1200" cap="none" spc="0" normalizeH="0" noProof="0" dirty="0">
                <a:ln>
                  <a:noFill/>
                </a:ln>
                <a:effectLst/>
                <a:uLnTx/>
                <a:uFillTx/>
                <a:latin typeface="Century Gothic" panose="020F0302020204030204"/>
              </a:rPr>
              <a:t>.</a:t>
            </a:r>
            <a:endParaRPr kumimoji="0" lang="en-US" sz="2000" i="0" u="none" strike="noStrike" kern="1200" cap="none" spc="0" normalizeH="0" baseline="0" noProof="0" dirty="0">
              <a:ln>
                <a:noFill/>
              </a:ln>
              <a:effectLst/>
              <a:uLnTx/>
              <a:uFillTx/>
              <a:latin typeface="Century Gothic" panose="020F0302020204030204"/>
            </a:endParaRPr>
          </a:p>
        </p:txBody>
      </p:sp>
      <p:sp>
        <p:nvSpPr>
          <p:cNvPr id="25" name="TextBox 24">
            <a:extLst>
              <a:ext uri="{FF2B5EF4-FFF2-40B4-BE49-F238E27FC236}">
                <a16:creationId xmlns:a16="http://schemas.microsoft.com/office/drawing/2014/main" id="{33CD28CE-5500-4430-A630-042A3E1AE56F}"/>
              </a:ext>
            </a:extLst>
          </p:cNvPr>
          <p:cNvSpPr txBox="1"/>
          <p:nvPr/>
        </p:nvSpPr>
        <p:spPr>
          <a:xfrm>
            <a:off x="179079" y="999167"/>
            <a:ext cx="10400408" cy="49545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3838"/>
                </a:solidFill>
                <a:effectLst/>
                <a:uLnTx/>
                <a:uFillTx/>
                <a:latin typeface="Century Gothic"/>
                <a:ea typeface="+mn-ea"/>
                <a:cs typeface="+mn-cs"/>
              </a:rPr>
              <a:t>Lee.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Hablan</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Daniel y Lucía (‘we’) o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hablan</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sobre</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las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otras</a:t>
            </a:r>
            <a:r>
              <a:rPr kumimoji="0" lang="en-US" sz="2000" b="0" i="0" u="none" strike="noStrike" kern="1200" cap="none" spc="0" normalizeH="0" baseline="0" noProof="0" dirty="0">
                <a:ln>
                  <a:noFill/>
                </a:ln>
                <a:solidFill>
                  <a:srgbClr val="3A3838"/>
                </a:solidFill>
                <a:effectLst/>
                <a:uLnTx/>
                <a:uFillTx/>
                <a:latin typeface="Century Gothic" panose="020F0302020204030204"/>
                <a:ea typeface="+mn-ea"/>
                <a:cs typeface="+mn-cs"/>
              </a:rPr>
              <a:t> personas (‘they’)?</a:t>
            </a:r>
          </a:p>
        </p:txBody>
      </p:sp>
      <p:sp>
        <p:nvSpPr>
          <p:cNvPr id="26" name="TextBox 25">
            <a:extLst>
              <a:ext uri="{FF2B5EF4-FFF2-40B4-BE49-F238E27FC236}">
                <a16:creationId xmlns:a16="http://schemas.microsoft.com/office/drawing/2014/main" id="{B5DD176C-6B0C-4EC2-9643-39719CB354B3}"/>
              </a:ext>
            </a:extLst>
          </p:cNvPr>
          <p:cNvSpPr txBox="1"/>
          <p:nvPr/>
        </p:nvSpPr>
        <p:spPr>
          <a:xfrm>
            <a:off x="7993874" y="1678005"/>
            <a:ext cx="980794" cy="461665"/>
          </a:xfrm>
          <a:prstGeom prst="rect">
            <a:avLst/>
          </a:prstGeom>
          <a:noFill/>
        </p:spPr>
        <p:txBody>
          <a:bodyPr wrap="square" rtlCol="0">
            <a:spAutoFit/>
          </a:bodyPr>
          <a:lstStyle/>
          <a:p>
            <a:r>
              <a:rPr lang="en-GB" sz="2400" b="1" dirty="0"/>
              <a:t>‘we’</a:t>
            </a:r>
          </a:p>
        </p:txBody>
      </p:sp>
      <p:sp>
        <p:nvSpPr>
          <p:cNvPr id="27" name="TextBox 26">
            <a:extLst>
              <a:ext uri="{FF2B5EF4-FFF2-40B4-BE49-F238E27FC236}">
                <a16:creationId xmlns:a16="http://schemas.microsoft.com/office/drawing/2014/main" id="{AA26EE87-5EBC-41CE-968F-B8FBB2792A97}"/>
              </a:ext>
            </a:extLst>
          </p:cNvPr>
          <p:cNvSpPr txBox="1"/>
          <p:nvPr/>
        </p:nvSpPr>
        <p:spPr>
          <a:xfrm>
            <a:off x="9130477" y="1678005"/>
            <a:ext cx="1123266" cy="461665"/>
          </a:xfrm>
          <a:prstGeom prst="rect">
            <a:avLst/>
          </a:prstGeom>
          <a:noFill/>
        </p:spPr>
        <p:txBody>
          <a:bodyPr wrap="square" rtlCol="0">
            <a:spAutoFit/>
          </a:bodyPr>
          <a:lstStyle/>
          <a:p>
            <a:r>
              <a:rPr lang="en-GB" sz="2400" b="1" dirty="0"/>
              <a:t>‘they’</a:t>
            </a:r>
          </a:p>
        </p:txBody>
      </p:sp>
    </p:spTree>
    <p:extLst>
      <p:ext uri="{BB962C8B-B14F-4D97-AF65-F5344CB8AC3E}">
        <p14:creationId xmlns:p14="http://schemas.microsoft.com/office/powerpoint/2010/main" val="29224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1947333" cy="647577"/>
          </a:xfrm>
        </p:spPr>
        <p:txBody>
          <a:bodyPr>
            <a:normAutofit/>
          </a:bodyPr>
          <a:lstStyle/>
          <a:p>
            <a:r>
              <a:rPr lang="en-GB" sz="2800" dirty="0"/>
              <a:t>La fiesta</a:t>
            </a:r>
          </a:p>
        </p:txBody>
      </p:sp>
      <p:sp>
        <p:nvSpPr>
          <p:cNvPr id="4" name="Google Shape;152;p2">
            <a:extLst>
              <a:ext uri="{FF2B5EF4-FFF2-40B4-BE49-F238E27FC236}">
                <a16:creationId xmlns:a16="http://schemas.microsoft.com/office/drawing/2014/main" id="{0AB09336-10E9-4E3E-A5CF-3F5F795B3417}"/>
              </a:ext>
            </a:extLst>
          </p:cNvPr>
          <p:cNvSpPr/>
          <p:nvPr/>
        </p:nvSpPr>
        <p:spPr>
          <a:xfrm>
            <a:off x="10128739" y="213557"/>
            <a:ext cx="1795784" cy="473830"/>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8A32A899-097B-4109-8569-175BB8CBED2C}"/>
              </a:ext>
            </a:extLst>
          </p:cNvPr>
          <p:cNvSpPr txBox="1"/>
          <p:nvPr/>
        </p:nvSpPr>
        <p:spPr>
          <a:xfrm>
            <a:off x="1947333" y="106458"/>
            <a:ext cx="10314668" cy="43088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i="0" u="none" strike="noStrike" kern="1200" cap="none" spc="0" normalizeH="0" noProof="0" dirty="0" err="1">
                <a:ln>
                  <a:noFill/>
                </a:ln>
                <a:effectLst/>
                <a:uLnTx/>
                <a:uFillTx/>
                <a:latin typeface="Century Gothic" panose="020B0502020202020204" pitchFamily="34" charset="0"/>
                <a:ea typeface="+mn-ea"/>
                <a:cs typeface="+mn-cs"/>
              </a:rPr>
              <a:t>Escucha</a:t>
            </a:r>
            <a:r>
              <a:rPr kumimoji="0" lang="en-US" sz="2200" i="0" u="none" strike="noStrike" kern="1200" cap="none" spc="0" normalizeH="0" noProof="0" dirty="0">
                <a:ln>
                  <a:noFill/>
                </a:ln>
                <a:effectLst/>
                <a:uLnTx/>
                <a:uFillTx/>
                <a:latin typeface="Century Gothic" panose="020B0502020202020204" pitchFamily="34" charset="0"/>
                <a:ea typeface="+mn-ea"/>
                <a:cs typeface="+mn-cs"/>
              </a:rPr>
              <a:t> las </a:t>
            </a:r>
            <a:r>
              <a:rPr kumimoji="0" lang="en-US" sz="2200" i="0" u="none" strike="noStrike" kern="1200" cap="none" spc="0" normalizeH="0" noProof="0" dirty="0" err="1">
                <a:ln>
                  <a:noFill/>
                </a:ln>
                <a:effectLst/>
                <a:uLnTx/>
                <a:uFillTx/>
                <a:latin typeface="Century Gothic" panose="020B0502020202020204" pitchFamily="34" charset="0"/>
                <a:ea typeface="+mn-ea"/>
                <a:cs typeface="+mn-cs"/>
              </a:rPr>
              <a:t>frases</a:t>
            </a:r>
            <a:r>
              <a:rPr kumimoji="0" lang="en-US" sz="2200" i="0" u="none" strike="noStrike" kern="1200" cap="none" spc="0" normalizeH="0" noProof="0" dirty="0">
                <a:ln>
                  <a:noFill/>
                </a:ln>
                <a:effectLst/>
                <a:uLnTx/>
                <a:uFillTx/>
                <a:latin typeface="Century Gothic" panose="020B0502020202020204" pitchFamily="34" charset="0"/>
                <a:ea typeface="+mn-ea"/>
                <a:cs typeface="+mn-cs"/>
              </a:rPr>
              <a:t> de la fiesta. </a:t>
            </a:r>
            <a:r>
              <a:rPr lang="en-US" sz="2200" dirty="0">
                <a:latin typeface="Century Gothic" panose="020B0502020202020204" pitchFamily="34" charset="0"/>
              </a:rPr>
              <a:t>¿</a:t>
            </a:r>
            <a:r>
              <a:rPr lang="en-US" sz="2200" dirty="0" err="1">
                <a:latin typeface="Century Gothic" panose="020B0502020202020204" pitchFamily="34" charset="0"/>
              </a:rPr>
              <a:t>Quién</a:t>
            </a:r>
            <a:r>
              <a:rPr lang="en-US" sz="2200" dirty="0">
                <a:latin typeface="Century Gothic" panose="020B0502020202020204" pitchFamily="34" charset="0"/>
              </a:rPr>
              <a:t> es, ‘we’ o ‘they’?</a:t>
            </a:r>
            <a:endParaRPr kumimoji="0" lang="en-US" sz="220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6" name="TextBox 22">
            <a:extLst>
              <a:ext uri="{FF2B5EF4-FFF2-40B4-BE49-F238E27FC236}">
                <a16:creationId xmlns:a16="http://schemas.microsoft.com/office/drawing/2014/main" id="{153A5430-D781-4660-9805-F48B92006311}"/>
              </a:ext>
            </a:extLst>
          </p:cNvPr>
          <p:cNvSpPr txBox="1"/>
          <p:nvPr/>
        </p:nvSpPr>
        <p:spPr>
          <a:xfrm>
            <a:off x="1947333" y="537346"/>
            <a:ext cx="5561857" cy="43088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i="0" u="none" strike="noStrike" kern="1200" cap="none" spc="0" normalizeH="0" noProof="0" dirty="0" err="1">
                <a:ln>
                  <a:noFill/>
                </a:ln>
                <a:effectLst/>
                <a:uLnTx/>
                <a:uFillTx/>
                <a:latin typeface="Century Gothic" panose="020B0502020202020204" pitchFamily="34" charset="0"/>
                <a:ea typeface="+mn-ea"/>
                <a:cs typeface="+mn-cs"/>
              </a:rPr>
              <a:t>Ahora</a:t>
            </a:r>
            <a:r>
              <a:rPr kumimoji="0" lang="en-US" sz="2200" i="0" u="none" strike="noStrike" kern="1200" cap="none" spc="0" normalizeH="0" noProof="0" dirty="0">
                <a:ln>
                  <a:noFill/>
                </a:ln>
                <a:effectLst/>
                <a:uLnTx/>
                <a:uFillTx/>
                <a:latin typeface="Century Gothic" panose="020B0502020202020204" pitchFamily="34" charset="0"/>
                <a:ea typeface="+mn-ea"/>
                <a:cs typeface="+mn-cs"/>
              </a:rPr>
              <a:t> escribe la </a:t>
            </a:r>
            <a:r>
              <a:rPr kumimoji="0" lang="en-US" sz="2200" i="0" u="none" strike="noStrike" kern="1200" cap="none" spc="0" normalizeH="0" noProof="0" dirty="0" err="1">
                <a:ln>
                  <a:noFill/>
                </a:ln>
                <a:effectLst/>
                <a:uLnTx/>
                <a:uFillTx/>
                <a:latin typeface="Century Gothic" panose="020B0502020202020204" pitchFamily="34" charset="0"/>
                <a:ea typeface="+mn-ea"/>
                <a:cs typeface="+mn-cs"/>
              </a:rPr>
              <a:t>información</a:t>
            </a:r>
            <a:r>
              <a:rPr kumimoji="0" lang="en-US" sz="2200" i="0" u="none" strike="noStrike" kern="1200" cap="none" spc="0" normalizeH="0" noProof="0" dirty="0">
                <a:ln>
                  <a:noFill/>
                </a:ln>
                <a:effectLst/>
                <a:uLnTx/>
                <a:uFillTx/>
                <a:latin typeface="Century Gothic" panose="020B0502020202020204" pitchFamily="34" charset="0"/>
                <a:ea typeface="+mn-ea"/>
                <a:cs typeface="+mn-cs"/>
              </a:rPr>
              <a:t> </a:t>
            </a:r>
            <a:r>
              <a:rPr kumimoji="0" lang="en-US" sz="2200" i="0" u="none" strike="noStrike" kern="1200" cap="none" spc="0" normalizeH="0" noProof="0" dirty="0" err="1">
                <a:ln>
                  <a:noFill/>
                </a:ln>
                <a:effectLst/>
                <a:uLnTx/>
                <a:uFillTx/>
                <a:latin typeface="Century Gothic" panose="020B0502020202020204" pitchFamily="34" charset="0"/>
                <a:ea typeface="+mn-ea"/>
                <a:cs typeface="+mn-cs"/>
              </a:rPr>
              <a:t>en</a:t>
            </a:r>
            <a:r>
              <a:rPr kumimoji="0" lang="en-US" sz="2200" i="0" u="none" strike="noStrike" kern="1200" cap="none" spc="0" normalizeH="0" noProof="0" dirty="0">
                <a:ln>
                  <a:noFill/>
                </a:ln>
                <a:effectLst/>
                <a:uLnTx/>
                <a:uFillTx/>
                <a:latin typeface="Century Gothic" panose="020B0502020202020204" pitchFamily="34" charset="0"/>
                <a:ea typeface="+mn-ea"/>
                <a:cs typeface="+mn-cs"/>
              </a:rPr>
              <a:t> </a:t>
            </a:r>
            <a:r>
              <a:rPr kumimoji="0" lang="en-US" sz="2200" i="0" u="none" strike="noStrike" kern="1200" cap="none" spc="0" normalizeH="0" noProof="0" dirty="0" err="1">
                <a:ln>
                  <a:noFill/>
                </a:ln>
                <a:effectLst/>
                <a:uLnTx/>
                <a:uFillTx/>
                <a:latin typeface="Century Gothic" panose="020B0502020202020204" pitchFamily="34" charset="0"/>
                <a:ea typeface="+mn-ea"/>
                <a:cs typeface="+mn-cs"/>
              </a:rPr>
              <a:t>inglés</a:t>
            </a:r>
            <a:r>
              <a:rPr kumimoji="0" lang="en-US" sz="2200" i="0" u="none" strike="noStrike" kern="1200" cap="none" spc="0" normalizeH="0" noProof="0" dirty="0">
                <a:ln>
                  <a:noFill/>
                </a:ln>
                <a:effectLst/>
                <a:uLnTx/>
                <a:uFillTx/>
                <a:latin typeface="Century Gothic" panose="020B0502020202020204" pitchFamily="34" charset="0"/>
                <a:ea typeface="+mn-ea"/>
                <a:cs typeface="+mn-cs"/>
              </a:rPr>
              <a:t>.</a:t>
            </a:r>
            <a:endParaRPr kumimoji="0" lang="en-US" sz="2200" i="0" u="none" strike="noStrike" kern="1200" cap="none" spc="0" normalizeH="0" baseline="0" noProof="0" dirty="0">
              <a:ln>
                <a:noFill/>
              </a:ln>
              <a:effectLst/>
              <a:uLnTx/>
              <a:uFillTx/>
              <a:latin typeface="Century Gothic" panose="020B0502020202020204" pitchFamily="34" charset="0"/>
              <a:ea typeface="+mn-ea"/>
              <a:cs typeface="+mn-cs"/>
            </a:endParaRPr>
          </a:p>
        </p:txBody>
      </p:sp>
      <p:graphicFrame>
        <p:nvGraphicFramePr>
          <p:cNvPr id="7" name="Google Shape;92;p5" descr="Table for exercises">
            <a:extLst>
              <a:ext uri="{FF2B5EF4-FFF2-40B4-BE49-F238E27FC236}">
                <a16:creationId xmlns:a16="http://schemas.microsoft.com/office/drawing/2014/main" id="{F2D8F336-FBC0-45DC-BC35-3386C2779AC1}"/>
              </a:ext>
            </a:extLst>
          </p:cNvPr>
          <p:cNvGraphicFramePr/>
          <p:nvPr>
            <p:extLst>
              <p:ext uri="{D42A27DB-BD31-4B8C-83A1-F6EECF244321}">
                <p14:modId xmlns:p14="http://schemas.microsoft.com/office/powerpoint/2010/main" val="1239117561"/>
              </p:ext>
            </p:extLst>
          </p:nvPr>
        </p:nvGraphicFramePr>
        <p:xfrm>
          <a:off x="272571" y="1183848"/>
          <a:ext cx="3879649" cy="5069428"/>
        </p:xfrm>
        <a:graphic>
          <a:graphicData uri="http://schemas.openxmlformats.org/drawingml/2006/table">
            <a:tbl>
              <a:tblPr firstRow="1" bandRow="1">
                <a:noFill/>
              </a:tblPr>
              <a:tblGrid>
                <a:gridCol w="709639">
                  <a:extLst>
                    <a:ext uri="{9D8B030D-6E8A-4147-A177-3AD203B41FA5}">
                      <a16:colId xmlns:a16="http://schemas.microsoft.com/office/drawing/2014/main" val="20000"/>
                    </a:ext>
                  </a:extLst>
                </a:gridCol>
                <a:gridCol w="1585005">
                  <a:extLst>
                    <a:ext uri="{9D8B030D-6E8A-4147-A177-3AD203B41FA5}">
                      <a16:colId xmlns:a16="http://schemas.microsoft.com/office/drawing/2014/main" val="20001"/>
                    </a:ext>
                  </a:extLst>
                </a:gridCol>
                <a:gridCol w="1585005">
                  <a:extLst>
                    <a:ext uri="{9D8B030D-6E8A-4147-A177-3AD203B41FA5}">
                      <a16:colId xmlns:a16="http://schemas.microsoft.com/office/drawing/2014/main" val="20002"/>
                    </a:ext>
                  </a:extLst>
                </a:gridCol>
              </a:tblGrid>
              <a:tr h="434489">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r>
                        <a:rPr lang="en-GB" sz="2400" b="1" dirty="0">
                          <a:solidFill>
                            <a:schemeClr val="tx1"/>
                          </a:solidFill>
                        </a:rPr>
                        <a:t>‘we'</a:t>
                      </a:r>
                      <a:endParaRPr sz="2400" b="1"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r>
                        <a:rPr lang="en-GB" sz="2400" b="1" dirty="0">
                          <a:solidFill>
                            <a:schemeClr val="tx1"/>
                          </a:solidFill>
                        </a:rPr>
                        <a:t>‘they’</a:t>
                      </a:r>
                      <a:endParaRPr sz="2400" b="1"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0"/>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1"/>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2"/>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3"/>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212571357"/>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980988508"/>
                  </a:ext>
                </a:extLst>
              </a:tr>
            </a:tbl>
          </a:graphicData>
        </a:graphic>
      </p:graphicFrame>
      <p:graphicFrame>
        <p:nvGraphicFramePr>
          <p:cNvPr id="8" name="Google Shape;92;p5" descr="Table for exercises">
            <a:extLst>
              <a:ext uri="{FF2B5EF4-FFF2-40B4-BE49-F238E27FC236}">
                <a16:creationId xmlns:a16="http://schemas.microsoft.com/office/drawing/2014/main" id="{F71D796E-9B87-4E10-B6A9-6B83441C70DA}"/>
              </a:ext>
            </a:extLst>
          </p:cNvPr>
          <p:cNvGraphicFramePr/>
          <p:nvPr>
            <p:extLst>
              <p:ext uri="{D42A27DB-BD31-4B8C-83A1-F6EECF244321}">
                <p14:modId xmlns:p14="http://schemas.microsoft.com/office/powerpoint/2010/main" val="4020489524"/>
              </p:ext>
            </p:extLst>
          </p:nvPr>
        </p:nvGraphicFramePr>
        <p:xfrm>
          <a:off x="4472199" y="1198818"/>
          <a:ext cx="7452324" cy="5046707"/>
        </p:xfrm>
        <a:graphic>
          <a:graphicData uri="http://schemas.openxmlformats.org/drawingml/2006/table">
            <a:tbl>
              <a:tblPr firstRow="1" bandRow="1">
                <a:noFill/>
              </a:tblPr>
              <a:tblGrid>
                <a:gridCol w="3230646">
                  <a:extLst>
                    <a:ext uri="{9D8B030D-6E8A-4147-A177-3AD203B41FA5}">
                      <a16:colId xmlns:a16="http://schemas.microsoft.com/office/drawing/2014/main" val="689443566"/>
                    </a:ext>
                  </a:extLst>
                </a:gridCol>
                <a:gridCol w="4221678">
                  <a:extLst>
                    <a:ext uri="{9D8B030D-6E8A-4147-A177-3AD203B41FA5}">
                      <a16:colId xmlns:a16="http://schemas.microsoft.com/office/drawing/2014/main" val="20000"/>
                    </a:ext>
                  </a:extLst>
                </a:gridCol>
              </a:tblGrid>
              <a:tr h="434489">
                <a:tc>
                  <a:txBody>
                    <a:bodyPr/>
                    <a:lstStyle/>
                    <a:p>
                      <a:pPr marL="0" marR="0" lvl="0" indent="0" algn="ctr" rtl="0">
                        <a:spcBef>
                          <a:spcPts val="0"/>
                        </a:spcBef>
                        <a:spcAft>
                          <a:spcPts val="0"/>
                        </a:spcAft>
                        <a:buNone/>
                      </a:pPr>
                      <a:r>
                        <a:rPr lang="es-ES" sz="2000" b="1" dirty="0">
                          <a:solidFill>
                            <a:schemeClr val="tx1"/>
                          </a:solidFill>
                        </a:rPr>
                        <a:t>¿El verbo? En inglés</a:t>
                      </a:r>
                      <a:endParaRPr sz="2000" b="1"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r>
                        <a:rPr lang="es-ES" sz="2000" b="1" dirty="0">
                          <a:solidFill>
                            <a:schemeClr val="tx1"/>
                          </a:solidFill>
                        </a:rPr>
                        <a:t>El</a:t>
                      </a:r>
                      <a:r>
                        <a:rPr lang="es-ES" sz="2000" b="1" baseline="0" dirty="0">
                          <a:solidFill>
                            <a:schemeClr val="tx1"/>
                          </a:solidFill>
                        </a:rPr>
                        <a:t> resto de la frase </a:t>
                      </a:r>
                      <a:r>
                        <a:rPr lang="es-ES" sz="2000" b="1" dirty="0">
                          <a:solidFill>
                            <a:schemeClr val="tx1"/>
                          </a:solidFill>
                        </a:rPr>
                        <a:t>en inglés</a:t>
                      </a:r>
                      <a:endParaRPr sz="2000" b="1" dirty="0">
                        <a:solidFill>
                          <a:schemeClr val="tx1"/>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0"/>
                  </a:ext>
                </a:extLst>
              </a:tr>
              <a:tr h="768703">
                <a:tc>
                  <a:txBody>
                    <a:bodyPr/>
                    <a:lstStyle/>
                    <a:p>
                      <a:pPr marL="457200" marR="0" lvl="0" indent="-457200" algn="l" rtl="0">
                        <a:spcBef>
                          <a:spcPts val="0"/>
                        </a:spcBef>
                        <a:spcAft>
                          <a:spcPts val="0"/>
                        </a:spcAft>
                        <a:buAutoNum type="alphaLcParenR"/>
                      </a:pPr>
                      <a:endParaRPr lang="es-ES" sz="2000" dirty="0"/>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457200" marR="0" lvl="0" indent="-457200" algn="l" rtl="0">
                        <a:spcBef>
                          <a:spcPts val="0"/>
                        </a:spcBef>
                        <a:spcAft>
                          <a:spcPts val="0"/>
                        </a:spcAft>
                        <a:buAutoNum type="alphaLcParenR"/>
                      </a:pPr>
                      <a:endParaRPr lang="es-ES" sz="2000" dirty="0"/>
                    </a:p>
                  </a:txBody>
                  <a:tcPr marL="91450" marR="91450" marT="45725" marB="45725">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1"/>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2"/>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3"/>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212571357"/>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980988508"/>
                  </a:ext>
                </a:extLst>
              </a:tr>
            </a:tbl>
          </a:graphicData>
        </a:graphic>
      </p:graphicFrame>
      <p:sp>
        <p:nvSpPr>
          <p:cNvPr id="9" name="CuadroTexto 4">
            <a:extLst>
              <a:ext uri="{FF2B5EF4-FFF2-40B4-BE49-F238E27FC236}">
                <a16:creationId xmlns:a16="http://schemas.microsoft.com/office/drawing/2014/main" id="{7CDA8056-FD87-42BA-B1B6-B6FB2D91EC72}"/>
              </a:ext>
            </a:extLst>
          </p:cNvPr>
          <p:cNvSpPr txBox="1"/>
          <p:nvPr/>
        </p:nvSpPr>
        <p:spPr>
          <a:xfrm>
            <a:off x="7661336" y="1569771"/>
            <a:ext cx="3331853" cy="830997"/>
          </a:xfrm>
          <a:prstGeom prst="rect">
            <a:avLst/>
          </a:prstGeom>
          <a:noFill/>
        </p:spPr>
        <p:txBody>
          <a:bodyPr wrap="square" rtlCol="0">
            <a:spAutoFit/>
          </a:bodyPr>
          <a:lstStyle/>
          <a:p>
            <a:pPr algn="l"/>
            <a:r>
              <a:rPr lang="es-GB" sz="2400" dirty="0"/>
              <a:t>who buys the drinks</a:t>
            </a:r>
            <a:r>
              <a:rPr lang="en-GB" sz="2400" dirty="0"/>
              <a:t> before the party</a:t>
            </a:r>
            <a:endParaRPr lang="es-GB" sz="2400" dirty="0"/>
          </a:p>
        </p:txBody>
      </p:sp>
      <p:sp>
        <p:nvSpPr>
          <p:cNvPr id="10" name="Action Button: Custom 20">
            <a:hlinkClick r:id="" action="ppaction://noaction" highlightClick="1">
              <a:snd r:embed="rId3" name="1._Decidimos quién compra las bebidas antes de la fiesta.wav"/>
            </a:hlinkClick>
            <a:extLst>
              <a:ext uri="{FF2B5EF4-FFF2-40B4-BE49-F238E27FC236}">
                <a16:creationId xmlns:a16="http://schemas.microsoft.com/office/drawing/2014/main" id="{6CD20E09-DB66-46F2-A8A1-2E3576435CB9}"/>
              </a:ext>
            </a:extLst>
          </p:cNvPr>
          <p:cNvSpPr/>
          <p:nvPr/>
        </p:nvSpPr>
        <p:spPr>
          <a:xfrm>
            <a:off x="378229" y="1790613"/>
            <a:ext cx="473681" cy="43986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1</a:t>
            </a:r>
          </a:p>
        </p:txBody>
      </p:sp>
      <p:sp>
        <p:nvSpPr>
          <p:cNvPr id="11" name="Action Button: Custom 20">
            <a:hlinkClick r:id="" action="ppaction://noaction" highlightClick="1">
              <a:snd r:embed="rId4" name="2._Compartimos el costo porque es un poco caro.wav"/>
            </a:hlinkClick>
            <a:extLst>
              <a:ext uri="{FF2B5EF4-FFF2-40B4-BE49-F238E27FC236}">
                <a16:creationId xmlns:a16="http://schemas.microsoft.com/office/drawing/2014/main" id="{90ED52E4-B185-41AE-A709-CBC2F907E60E}"/>
              </a:ext>
            </a:extLst>
          </p:cNvPr>
          <p:cNvSpPr/>
          <p:nvPr/>
        </p:nvSpPr>
        <p:spPr>
          <a:xfrm>
            <a:off x="389714" y="2530237"/>
            <a:ext cx="473681" cy="43986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2</a:t>
            </a:r>
          </a:p>
        </p:txBody>
      </p:sp>
      <p:sp>
        <p:nvSpPr>
          <p:cNvPr id="12" name="Action Button: Custom 20">
            <a:hlinkClick r:id="" action="ppaction://noaction" highlightClick="1">
              <a:snd r:embed="rId5" name="3._Aprenden un juego nuevo que es muy interesante.wav"/>
            </a:hlinkClick>
            <a:extLst>
              <a:ext uri="{FF2B5EF4-FFF2-40B4-BE49-F238E27FC236}">
                <a16:creationId xmlns:a16="http://schemas.microsoft.com/office/drawing/2014/main" id="{9A91819F-C5C3-480A-95D3-8060AA8A1C46}"/>
              </a:ext>
            </a:extLst>
          </p:cNvPr>
          <p:cNvSpPr/>
          <p:nvPr/>
        </p:nvSpPr>
        <p:spPr>
          <a:xfrm>
            <a:off x="369664" y="3311963"/>
            <a:ext cx="473681" cy="43986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3</a:t>
            </a:r>
          </a:p>
        </p:txBody>
      </p:sp>
      <p:sp>
        <p:nvSpPr>
          <p:cNvPr id="13" name="Action Button: Custom 20">
            <a:hlinkClick r:id="" action="ppaction://noaction" highlightClick="1">
              <a:snd r:embed="rId6" name="4._No permiten canciones aburridas porque es una fiesta divertida.wav"/>
            </a:hlinkClick>
            <a:extLst>
              <a:ext uri="{FF2B5EF4-FFF2-40B4-BE49-F238E27FC236}">
                <a16:creationId xmlns:a16="http://schemas.microsoft.com/office/drawing/2014/main" id="{C869C35C-CB27-4F5F-B7C6-78ED5427B11A}"/>
              </a:ext>
            </a:extLst>
          </p:cNvPr>
          <p:cNvSpPr/>
          <p:nvPr/>
        </p:nvSpPr>
        <p:spPr>
          <a:xfrm>
            <a:off x="386362" y="4084044"/>
            <a:ext cx="473681" cy="43986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4</a:t>
            </a:r>
          </a:p>
        </p:txBody>
      </p:sp>
      <p:sp>
        <p:nvSpPr>
          <p:cNvPr id="14" name="Action Button: Custom 20">
            <a:hlinkClick r:id="" action="ppaction://noaction" highlightClick="1">
              <a:snd r:embed="rId7" name="5._Repartimos la comida por la tarde.wav"/>
            </a:hlinkClick>
            <a:extLst>
              <a:ext uri="{FF2B5EF4-FFF2-40B4-BE49-F238E27FC236}">
                <a16:creationId xmlns:a16="http://schemas.microsoft.com/office/drawing/2014/main" id="{C55F4F6E-2491-4546-B548-EC164B08D90D}"/>
              </a:ext>
            </a:extLst>
          </p:cNvPr>
          <p:cNvSpPr/>
          <p:nvPr/>
        </p:nvSpPr>
        <p:spPr>
          <a:xfrm>
            <a:off x="386361" y="4829764"/>
            <a:ext cx="473681" cy="43986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5</a:t>
            </a:r>
          </a:p>
        </p:txBody>
      </p:sp>
      <p:sp>
        <p:nvSpPr>
          <p:cNvPr id="15" name="Action Button: Custom 20">
            <a:hlinkClick r:id="" action="ppaction://noaction" highlightClick="1">
              <a:snd r:embed="rId8" name="6. Dividen las tareas después de la fiesta porque ¡la casa está sucia!.wav"/>
            </a:hlinkClick>
            <a:extLst>
              <a:ext uri="{FF2B5EF4-FFF2-40B4-BE49-F238E27FC236}">
                <a16:creationId xmlns:a16="http://schemas.microsoft.com/office/drawing/2014/main" id="{246B6966-50C2-4140-AE2B-A563F465BEBC}"/>
              </a:ext>
            </a:extLst>
          </p:cNvPr>
          <p:cNvSpPr/>
          <p:nvPr/>
        </p:nvSpPr>
        <p:spPr>
          <a:xfrm>
            <a:off x="378229" y="5601845"/>
            <a:ext cx="473681" cy="43986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6</a:t>
            </a:r>
          </a:p>
        </p:txBody>
      </p:sp>
      <p:sp>
        <p:nvSpPr>
          <p:cNvPr id="16" name="CuadroTexto 48">
            <a:extLst>
              <a:ext uri="{FF2B5EF4-FFF2-40B4-BE49-F238E27FC236}">
                <a16:creationId xmlns:a16="http://schemas.microsoft.com/office/drawing/2014/main" id="{A978AA60-5A00-4549-BA66-3E7F45FB8B82}"/>
              </a:ext>
            </a:extLst>
          </p:cNvPr>
          <p:cNvSpPr txBox="1"/>
          <p:nvPr/>
        </p:nvSpPr>
        <p:spPr>
          <a:xfrm>
            <a:off x="7661336" y="2345570"/>
            <a:ext cx="4309227" cy="830997"/>
          </a:xfrm>
          <a:prstGeom prst="rect">
            <a:avLst/>
          </a:prstGeom>
          <a:noFill/>
        </p:spPr>
        <p:txBody>
          <a:bodyPr wrap="square" rtlCol="0">
            <a:spAutoFit/>
          </a:bodyPr>
          <a:lstStyle/>
          <a:p>
            <a:pPr algn="l"/>
            <a:r>
              <a:rPr lang="en-GB" sz="2400" dirty="0"/>
              <a:t>the cost be</a:t>
            </a:r>
            <a:r>
              <a:rPr lang="es-GB" sz="2400" dirty="0"/>
              <a:t>cause it’s a little bit expensive</a:t>
            </a:r>
          </a:p>
        </p:txBody>
      </p:sp>
      <p:sp>
        <p:nvSpPr>
          <p:cNvPr id="17" name="CuadroTexto 49">
            <a:extLst>
              <a:ext uri="{FF2B5EF4-FFF2-40B4-BE49-F238E27FC236}">
                <a16:creationId xmlns:a16="http://schemas.microsoft.com/office/drawing/2014/main" id="{D6C201A8-D524-478F-984F-9A07022441BC}"/>
              </a:ext>
            </a:extLst>
          </p:cNvPr>
          <p:cNvSpPr txBox="1"/>
          <p:nvPr/>
        </p:nvSpPr>
        <p:spPr>
          <a:xfrm>
            <a:off x="7661336" y="3117381"/>
            <a:ext cx="4046839" cy="830997"/>
          </a:xfrm>
          <a:prstGeom prst="rect">
            <a:avLst/>
          </a:prstGeom>
          <a:noFill/>
        </p:spPr>
        <p:txBody>
          <a:bodyPr wrap="square" rtlCol="0">
            <a:spAutoFit/>
          </a:bodyPr>
          <a:lstStyle/>
          <a:p>
            <a:r>
              <a:rPr lang="es-GB" sz="2400" dirty="0"/>
              <a:t>a new game that is very </a:t>
            </a:r>
            <a:endParaRPr lang="en-GB" sz="2400" dirty="0"/>
          </a:p>
          <a:p>
            <a:r>
              <a:rPr lang="es-GB" sz="2400" dirty="0"/>
              <a:t>interesting</a:t>
            </a:r>
          </a:p>
        </p:txBody>
      </p:sp>
      <p:sp>
        <p:nvSpPr>
          <p:cNvPr id="18" name="CuadroTexto 50">
            <a:extLst>
              <a:ext uri="{FF2B5EF4-FFF2-40B4-BE49-F238E27FC236}">
                <a16:creationId xmlns:a16="http://schemas.microsoft.com/office/drawing/2014/main" id="{C8D19400-AE28-4C3B-90A0-593442A1B819}"/>
              </a:ext>
            </a:extLst>
          </p:cNvPr>
          <p:cNvSpPr txBox="1"/>
          <p:nvPr/>
        </p:nvSpPr>
        <p:spPr>
          <a:xfrm>
            <a:off x="7631566" y="3893180"/>
            <a:ext cx="4432924" cy="830997"/>
          </a:xfrm>
          <a:prstGeom prst="rect">
            <a:avLst/>
          </a:prstGeom>
          <a:noFill/>
        </p:spPr>
        <p:txBody>
          <a:bodyPr wrap="square" rtlCol="0">
            <a:spAutoFit/>
          </a:bodyPr>
          <a:lstStyle/>
          <a:p>
            <a:r>
              <a:rPr lang="es-GB" sz="2400" dirty="0"/>
              <a:t>boring songs</a:t>
            </a:r>
            <a:r>
              <a:rPr lang="en-GB" sz="2400" dirty="0"/>
              <a:t> </a:t>
            </a:r>
            <a:r>
              <a:rPr lang="es-GB" sz="2400" dirty="0"/>
              <a:t>because </a:t>
            </a:r>
            <a:endParaRPr lang="en-GB" sz="2400" dirty="0"/>
          </a:p>
          <a:p>
            <a:r>
              <a:rPr lang="es-GB" sz="2400" dirty="0"/>
              <a:t>it’s a fun party</a:t>
            </a:r>
          </a:p>
        </p:txBody>
      </p:sp>
      <p:sp>
        <p:nvSpPr>
          <p:cNvPr id="19" name="CuadroTexto 51">
            <a:extLst>
              <a:ext uri="{FF2B5EF4-FFF2-40B4-BE49-F238E27FC236}">
                <a16:creationId xmlns:a16="http://schemas.microsoft.com/office/drawing/2014/main" id="{6446E628-2817-44B3-9E11-B2D4D44D4DE4}"/>
              </a:ext>
            </a:extLst>
          </p:cNvPr>
          <p:cNvSpPr txBox="1"/>
          <p:nvPr/>
        </p:nvSpPr>
        <p:spPr>
          <a:xfrm>
            <a:off x="7671798" y="4668979"/>
            <a:ext cx="3462861" cy="830997"/>
          </a:xfrm>
          <a:prstGeom prst="rect">
            <a:avLst/>
          </a:prstGeom>
          <a:noFill/>
        </p:spPr>
        <p:txBody>
          <a:bodyPr wrap="square" rtlCol="0">
            <a:spAutoFit/>
          </a:bodyPr>
          <a:lstStyle/>
          <a:p>
            <a:pPr algn="l"/>
            <a:r>
              <a:rPr lang="en-GB" sz="2400" dirty="0"/>
              <a:t>the food </a:t>
            </a:r>
            <a:r>
              <a:rPr lang="es-GB" sz="2400" dirty="0"/>
              <a:t>in the afternoon</a:t>
            </a:r>
          </a:p>
        </p:txBody>
      </p:sp>
      <p:sp>
        <p:nvSpPr>
          <p:cNvPr id="20" name="CuadroTexto 52">
            <a:extLst>
              <a:ext uri="{FF2B5EF4-FFF2-40B4-BE49-F238E27FC236}">
                <a16:creationId xmlns:a16="http://schemas.microsoft.com/office/drawing/2014/main" id="{A95F3019-0B18-4C07-AF0F-B635D706DD07}"/>
              </a:ext>
            </a:extLst>
          </p:cNvPr>
          <p:cNvSpPr txBox="1"/>
          <p:nvPr/>
        </p:nvSpPr>
        <p:spPr>
          <a:xfrm>
            <a:off x="7671798" y="5444884"/>
            <a:ext cx="4392694" cy="830997"/>
          </a:xfrm>
          <a:prstGeom prst="rect">
            <a:avLst/>
          </a:prstGeom>
          <a:noFill/>
        </p:spPr>
        <p:txBody>
          <a:bodyPr wrap="square" rtlCol="0">
            <a:spAutoFit/>
          </a:bodyPr>
          <a:lstStyle/>
          <a:p>
            <a:r>
              <a:rPr lang="es-GB" sz="2400" dirty="0"/>
              <a:t>the tasks </a:t>
            </a:r>
            <a:r>
              <a:rPr lang="en-GB" sz="2400" dirty="0"/>
              <a:t>after the party </a:t>
            </a:r>
            <a:r>
              <a:rPr lang="es-GB" sz="2400" dirty="0"/>
              <a:t>because the house is dirty!</a:t>
            </a:r>
          </a:p>
        </p:txBody>
      </p:sp>
      <p:sp>
        <p:nvSpPr>
          <p:cNvPr id="21" name="CuadroTexto 54">
            <a:extLst>
              <a:ext uri="{FF2B5EF4-FFF2-40B4-BE49-F238E27FC236}">
                <a16:creationId xmlns:a16="http://schemas.microsoft.com/office/drawing/2014/main" id="{29398712-FF04-4DDA-83B7-F6F0FE5A20D0}"/>
              </a:ext>
            </a:extLst>
          </p:cNvPr>
          <p:cNvSpPr txBox="1"/>
          <p:nvPr/>
        </p:nvSpPr>
        <p:spPr>
          <a:xfrm>
            <a:off x="4472199" y="1779713"/>
            <a:ext cx="3263109" cy="461665"/>
          </a:xfrm>
          <a:prstGeom prst="rect">
            <a:avLst/>
          </a:prstGeom>
          <a:noFill/>
        </p:spPr>
        <p:txBody>
          <a:bodyPr wrap="square" rtlCol="0">
            <a:spAutoFit/>
          </a:bodyPr>
          <a:lstStyle/>
          <a:p>
            <a:pPr algn="l"/>
            <a:r>
              <a:rPr lang="es-GB" sz="2400" dirty="0"/>
              <a:t>decide</a:t>
            </a:r>
          </a:p>
        </p:txBody>
      </p:sp>
      <p:sp>
        <p:nvSpPr>
          <p:cNvPr id="22" name="CuadroTexto 55">
            <a:extLst>
              <a:ext uri="{FF2B5EF4-FFF2-40B4-BE49-F238E27FC236}">
                <a16:creationId xmlns:a16="http://schemas.microsoft.com/office/drawing/2014/main" id="{80942E65-CCB1-42A6-A14E-BC40176CA6EA}"/>
              </a:ext>
            </a:extLst>
          </p:cNvPr>
          <p:cNvSpPr txBox="1"/>
          <p:nvPr/>
        </p:nvSpPr>
        <p:spPr>
          <a:xfrm>
            <a:off x="4511741" y="2530237"/>
            <a:ext cx="3058893" cy="461665"/>
          </a:xfrm>
          <a:prstGeom prst="rect">
            <a:avLst/>
          </a:prstGeom>
          <a:noFill/>
        </p:spPr>
        <p:txBody>
          <a:bodyPr wrap="square" rtlCol="0">
            <a:spAutoFit/>
          </a:bodyPr>
          <a:lstStyle/>
          <a:p>
            <a:pPr algn="l"/>
            <a:r>
              <a:rPr lang="en-GB" sz="2400" dirty="0"/>
              <a:t>share</a:t>
            </a:r>
            <a:endParaRPr lang="es-GB" sz="2400" dirty="0"/>
          </a:p>
        </p:txBody>
      </p:sp>
      <p:sp>
        <p:nvSpPr>
          <p:cNvPr id="23" name="CuadroTexto 56">
            <a:extLst>
              <a:ext uri="{FF2B5EF4-FFF2-40B4-BE49-F238E27FC236}">
                <a16:creationId xmlns:a16="http://schemas.microsoft.com/office/drawing/2014/main" id="{A6E258F3-C3B8-4D1F-A342-276973AA8E18}"/>
              </a:ext>
            </a:extLst>
          </p:cNvPr>
          <p:cNvSpPr txBox="1"/>
          <p:nvPr/>
        </p:nvSpPr>
        <p:spPr>
          <a:xfrm>
            <a:off x="4492011" y="3311553"/>
            <a:ext cx="3058893" cy="461665"/>
          </a:xfrm>
          <a:prstGeom prst="rect">
            <a:avLst/>
          </a:prstGeom>
          <a:noFill/>
        </p:spPr>
        <p:txBody>
          <a:bodyPr wrap="square" rtlCol="0">
            <a:spAutoFit/>
          </a:bodyPr>
          <a:lstStyle/>
          <a:p>
            <a:pPr algn="l"/>
            <a:r>
              <a:rPr lang="en-GB" sz="2400" dirty="0"/>
              <a:t>l</a:t>
            </a:r>
            <a:r>
              <a:rPr lang="es-GB" sz="2400" dirty="0"/>
              <a:t>earn</a:t>
            </a:r>
          </a:p>
        </p:txBody>
      </p:sp>
      <p:sp>
        <p:nvSpPr>
          <p:cNvPr id="24" name="CuadroTexto 57">
            <a:extLst>
              <a:ext uri="{FF2B5EF4-FFF2-40B4-BE49-F238E27FC236}">
                <a16:creationId xmlns:a16="http://schemas.microsoft.com/office/drawing/2014/main" id="{6FE30832-212D-48A8-87AA-CA049BBA6790}"/>
              </a:ext>
            </a:extLst>
          </p:cNvPr>
          <p:cNvSpPr txBox="1"/>
          <p:nvPr/>
        </p:nvSpPr>
        <p:spPr>
          <a:xfrm>
            <a:off x="4514144" y="4062245"/>
            <a:ext cx="3425889" cy="461665"/>
          </a:xfrm>
          <a:prstGeom prst="rect">
            <a:avLst/>
          </a:prstGeom>
          <a:noFill/>
        </p:spPr>
        <p:txBody>
          <a:bodyPr wrap="square" rtlCol="0">
            <a:spAutoFit/>
          </a:bodyPr>
          <a:lstStyle/>
          <a:p>
            <a:pPr algn="l"/>
            <a:r>
              <a:rPr lang="en-GB" sz="2400" dirty="0"/>
              <a:t>d</a:t>
            </a:r>
            <a:r>
              <a:rPr lang="es-GB" sz="2400" dirty="0"/>
              <a:t>on’t allow</a:t>
            </a:r>
          </a:p>
        </p:txBody>
      </p:sp>
      <p:sp>
        <p:nvSpPr>
          <p:cNvPr id="25" name="CuadroTexto 59">
            <a:extLst>
              <a:ext uri="{FF2B5EF4-FFF2-40B4-BE49-F238E27FC236}">
                <a16:creationId xmlns:a16="http://schemas.microsoft.com/office/drawing/2014/main" id="{F08A36DF-8098-413D-879F-FC404CA18B83}"/>
              </a:ext>
            </a:extLst>
          </p:cNvPr>
          <p:cNvSpPr txBox="1"/>
          <p:nvPr/>
        </p:nvSpPr>
        <p:spPr>
          <a:xfrm>
            <a:off x="4511741" y="5624328"/>
            <a:ext cx="3119825" cy="461665"/>
          </a:xfrm>
          <a:prstGeom prst="rect">
            <a:avLst/>
          </a:prstGeom>
          <a:noFill/>
        </p:spPr>
        <p:txBody>
          <a:bodyPr wrap="square" rtlCol="0">
            <a:spAutoFit/>
          </a:bodyPr>
          <a:lstStyle/>
          <a:p>
            <a:pPr algn="l"/>
            <a:r>
              <a:rPr lang="en-GB" sz="2400" dirty="0"/>
              <a:t>d</a:t>
            </a:r>
            <a:r>
              <a:rPr lang="es-GB" sz="2400" dirty="0"/>
              <a:t>ivide</a:t>
            </a:r>
            <a:r>
              <a:rPr lang="en-GB" sz="2400" dirty="0"/>
              <a:t> (up)</a:t>
            </a:r>
            <a:endParaRPr lang="es-GB" sz="2400" dirty="0"/>
          </a:p>
        </p:txBody>
      </p:sp>
      <p:sp>
        <p:nvSpPr>
          <p:cNvPr id="26" name="CuadroTexto 60">
            <a:extLst>
              <a:ext uri="{FF2B5EF4-FFF2-40B4-BE49-F238E27FC236}">
                <a16:creationId xmlns:a16="http://schemas.microsoft.com/office/drawing/2014/main" id="{331487CB-1CCB-4A41-83D8-56A170ABD029}"/>
              </a:ext>
            </a:extLst>
          </p:cNvPr>
          <p:cNvSpPr txBox="1"/>
          <p:nvPr/>
        </p:nvSpPr>
        <p:spPr>
          <a:xfrm>
            <a:off x="4492010" y="4846450"/>
            <a:ext cx="3425889" cy="461665"/>
          </a:xfrm>
          <a:prstGeom prst="rect">
            <a:avLst/>
          </a:prstGeom>
          <a:noFill/>
        </p:spPr>
        <p:txBody>
          <a:bodyPr wrap="square" rtlCol="0">
            <a:spAutoFit/>
          </a:bodyPr>
          <a:lstStyle/>
          <a:p>
            <a:pPr algn="l"/>
            <a:r>
              <a:rPr lang="en-GB" sz="2400" dirty="0"/>
              <a:t>share out / hand out</a:t>
            </a:r>
            <a:endParaRPr lang="es-GB" sz="2400" dirty="0"/>
          </a:p>
        </p:txBody>
      </p:sp>
      <p:pic>
        <p:nvPicPr>
          <p:cNvPr id="27" name="Picture 10">
            <a:extLst>
              <a:ext uri="{FF2B5EF4-FFF2-40B4-BE49-F238E27FC236}">
                <a16:creationId xmlns:a16="http://schemas.microsoft.com/office/drawing/2014/main" id="{3C012B78-73F8-46EA-AE75-9FF70A36DCA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50173" y="1770168"/>
            <a:ext cx="412997" cy="430204"/>
          </a:xfrm>
          <a:prstGeom prst="rect">
            <a:avLst/>
          </a:prstGeom>
        </p:spPr>
      </p:pic>
      <p:pic>
        <p:nvPicPr>
          <p:cNvPr id="28" name="Picture 10">
            <a:extLst>
              <a:ext uri="{FF2B5EF4-FFF2-40B4-BE49-F238E27FC236}">
                <a16:creationId xmlns:a16="http://schemas.microsoft.com/office/drawing/2014/main" id="{0E3EF690-758A-4807-9B6D-C330395B6FB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50173" y="2533581"/>
            <a:ext cx="412997" cy="430204"/>
          </a:xfrm>
          <a:prstGeom prst="rect">
            <a:avLst/>
          </a:prstGeom>
        </p:spPr>
      </p:pic>
      <p:pic>
        <p:nvPicPr>
          <p:cNvPr id="29" name="Picture 10">
            <a:extLst>
              <a:ext uri="{FF2B5EF4-FFF2-40B4-BE49-F238E27FC236}">
                <a16:creationId xmlns:a16="http://schemas.microsoft.com/office/drawing/2014/main" id="{635BA782-0EDE-441D-8AD6-C8D97BE0EE5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184281" y="3291967"/>
            <a:ext cx="412997" cy="430204"/>
          </a:xfrm>
          <a:prstGeom prst="rect">
            <a:avLst/>
          </a:prstGeom>
        </p:spPr>
      </p:pic>
      <p:pic>
        <p:nvPicPr>
          <p:cNvPr id="30" name="Picture 10">
            <a:extLst>
              <a:ext uri="{FF2B5EF4-FFF2-40B4-BE49-F238E27FC236}">
                <a16:creationId xmlns:a16="http://schemas.microsoft.com/office/drawing/2014/main" id="{7DE6AE27-4C39-411A-AC23-F1FE39CA049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178456" y="4084044"/>
            <a:ext cx="412997" cy="430204"/>
          </a:xfrm>
          <a:prstGeom prst="rect">
            <a:avLst/>
          </a:prstGeom>
        </p:spPr>
      </p:pic>
      <p:pic>
        <p:nvPicPr>
          <p:cNvPr id="31" name="Picture 10">
            <a:extLst>
              <a:ext uri="{FF2B5EF4-FFF2-40B4-BE49-F238E27FC236}">
                <a16:creationId xmlns:a16="http://schemas.microsoft.com/office/drawing/2014/main" id="{34803C95-434A-462B-9FF9-29390BB6DCA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50172" y="4829764"/>
            <a:ext cx="412997" cy="430204"/>
          </a:xfrm>
          <a:prstGeom prst="rect">
            <a:avLst/>
          </a:prstGeom>
        </p:spPr>
      </p:pic>
      <p:pic>
        <p:nvPicPr>
          <p:cNvPr id="32" name="Picture 10">
            <a:extLst>
              <a:ext uri="{FF2B5EF4-FFF2-40B4-BE49-F238E27FC236}">
                <a16:creationId xmlns:a16="http://schemas.microsoft.com/office/drawing/2014/main" id="{31701BF8-A220-4D11-AAC9-7F318048C07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178455" y="5646510"/>
            <a:ext cx="412997" cy="430204"/>
          </a:xfrm>
          <a:prstGeom prst="rect">
            <a:avLst/>
          </a:prstGeom>
        </p:spPr>
      </p:pic>
      <p:sp>
        <p:nvSpPr>
          <p:cNvPr id="33" name="TextBox 32">
            <a:extLst>
              <a:ext uri="{FF2B5EF4-FFF2-40B4-BE49-F238E27FC236}">
                <a16:creationId xmlns:a16="http://schemas.microsoft.com/office/drawing/2014/main" id="{5DE8B249-6441-4B3D-8116-BCACC008F88F}"/>
              </a:ext>
            </a:extLst>
          </p:cNvPr>
          <p:cNvSpPr txBox="1"/>
          <p:nvPr/>
        </p:nvSpPr>
        <p:spPr>
          <a:xfrm>
            <a:off x="1548458" y="6406923"/>
            <a:ext cx="3344723" cy="430887"/>
          </a:xfrm>
          <a:prstGeom prst="rect">
            <a:avLst/>
          </a:prstGeom>
          <a:noFill/>
        </p:spPr>
        <p:txBody>
          <a:bodyPr wrap="square" rtlCol="0">
            <a:spAutoFit/>
          </a:bodyPr>
          <a:lstStyle/>
          <a:p>
            <a:pPr algn="l"/>
            <a:r>
              <a:rPr lang="en-GB" sz="2200" dirty="0">
                <a:solidFill>
                  <a:schemeClr val="bg1"/>
                </a:solidFill>
              </a:rPr>
              <a:t>*compartir = to share</a:t>
            </a:r>
          </a:p>
        </p:txBody>
      </p:sp>
    </p:spTree>
    <p:extLst>
      <p:ext uri="{BB962C8B-B14F-4D97-AF65-F5344CB8AC3E}">
        <p14:creationId xmlns:p14="http://schemas.microsoft.com/office/powerpoint/2010/main" val="20691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6" grpId="0"/>
      <p:bldP spid="17" grpId="0"/>
      <p:bldP spid="18" grpId="0"/>
      <p:bldP spid="19" grpId="0"/>
      <p:bldP spid="20" grpId="0"/>
      <p:bldP spid="21" grpId="0"/>
      <p:bldP spid="22" grpId="0"/>
      <p:bldP spid="23" grpId="0"/>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ED7B8E5-F2A2-4377-AF34-CDA506BD9D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5913" y="11096"/>
            <a:ext cx="914400" cy="914400"/>
          </a:xfrm>
          <a:prstGeom prst="rect">
            <a:avLst/>
          </a:prstGeom>
        </p:spPr>
      </p:pic>
      <p:sp>
        <p:nvSpPr>
          <p:cNvPr id="3" name="Title 2">
            <a:extLst>
              <a:ext uri="{FF2B5EF4-FFF2-40B4-BE49-F238E27FC236}">
                <a16:creationId xmlns:a16="http://schemas.microsoft.com/office/drawing/2014/main" id="{B3FE6FB0-8BA4-4CCE-AC70-690436BBA688}"/>
              </a:ext>
            </a:extLst>
          </p:cNvPr>
          <p:cNvSpPr>
            <a:spLocks noGrp="1"/>
          </p:cNvSpPr>
          <p:nvPr>
            <p:ph type="title"/>
          </p:nvPr>
        </p:nvSpPr>
        <p:spPr>
          <a:xfrm>
            <a:off x="0" y="213557"/>
            <a:ext cx="2595716" cy="700843"/>
          </a:xfrm>
        </p:spPr>
        <p:txBody>
          <a:bodyPr/>
          <a:lstStyle/>
          <a:p>
            <a:r>
              <a:rPr lang="en-GB" dirty="0" err="1"/>
              <a:t>En</a:t>
            </a:r>
            <a:r>
              <a:rPr lang="en-GB" dirty="0"/>
              <a:t> pareja</a:t>
            </a:r>
          </a:p>
        </p:txBody>
      </p:sp>
      <p:graphicFrame>
        <p:nvGraphicFramePr>
          <p:cNvPr id="9" name="Table 5">
            <a:extLst>
              <a:ext uri="{FF2B5EF4-FFF2-40B4-BE49-F238E27FC236}">
                <a16:creationId xmlns:a16="http://schemas.microsoft.com/office/drawing/2014/main" id="{399F5283-1570-4EF9-98B6-269FB7ADAB41}"/>
              </a:ext>
            </a:extLst>
          </p:cNvPr>
          <p:cNvGraphicFramePr>
            <a:graphicFrameLocks noGrp="1"/>
          </p:cNvGraphicFramePr>
          <p:nvPr>
            <p:extLst>
              <p:ext uri="{D42A27DB-BD31-4B8C-83A1-F6EECF244321}">
                <p14:modId xmlns:p14="http://schemas.microsoft.com/office/powerpoint/2010/main" val="1788699644"/>
              </p:ext>
            </p:extLst>
          </p:nvPr>
        </p:nvGraphicFramePr>
        <p:xfrm>
          <a:off x="2595716" y="1789351"/>
          <a:ext cx="7979506" cy="4411028"/>
        </p:xfrm>
        <a:graphic>
          <a:graphicData uri="http://schemas.openxmlformats.org/drawingml/2006/table">
            <a:tbl>
              <a:tblPr firstRow="1" bandRow="1"/>
              <a:tblGrid>
                <a:gridCol w="3354446">
                  <a:extLst>
                    <a:ext uri="{9D8B030D-6E8A-4147-A177-3AD203B41FA5}">
                      <a16:colId xmlns:a16="http://schemas.microsoft.com/office/drawing/2014/main" val="2605482868"/>
                    </a:ext>
                  </a:extLst>
                </a:gridCol>
                <a:gridCol w="4625060">
                  <a:extLst>
                    <a:ext uri="{9D8B030D-6E8A-4147-A177-3AD203B41FA5}">
                      <a16:colId xmlns:a16="http://schemas.microsoft.com/office/drawing/2014/main" val="3998369992"/>
                    </a:ext>
                  </a:extLst>
                </a:gridCol>
              </a:tblGrid>
              <a:tr h="412017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pPr>
                      <a:r>
                        <a:rPr lang="en-GB" sz="2400" b="0" dirty="0" err="1">
                          <a:solidFill>
                            <a:schemeClr val="tx1"/>
                          </a:solidFill>
                          <a:latin typeface="Century Gothic" panose="020B0502020202020204" pitchFamily="34" charset="0"/>
                        </a:rPr>
                        <a:t>dividir</a:t>
                      </a:r>
                      <a:endParaRPr lang="en-GB" sz="2400" b="0" dirty="0">
                        <a:solidFill>
                          <a:schemeClr val="tx1"/>
                        </a:solidFill>
                        <a:latin typeface="Century Gothic" panose="020B0502020202020204" pitchFamily="34" charset="0"/>
                      </a:endParaRPr>
                    </a:p>
                    <a:p>
                      <a:pPr algn="ctr">
                        <a:lnSpc>
                          <a:spcPct val="150000"/>
                        </a:lnSpc>
                      </a:pPr>
                      <a:r>
                        <a:rPr lang="en-GB" sz="2400" b="0" dirty="0" err="1">
                          <a:solidFill>
                            <a:schemeClr val="tx1"/>
                          </a:solidFill>
                          <a:latin typeface="Century Gothic" panose="020B0502020202020204" pitchFamily="34" charset="0"/>
                        </a:rPr>
                        <a:t>permitir</a:t>
                      </a:r>
                      <a:endParaRPr lang="en-GB" sz="2400" b="0" dirty="0">
                        <a:solidFill>
                          <a:schemeClr val="tx1"/>
                        </a:solidFill>
                        <a:latin typeface="Century Gothic" panose="020B0502020202020204" pitchFamily="34" charset="0"/>
                      </a:endParaRPr>
                    </a:p>
                    <a:p>
                      <a:pPr algn="ctr">
                        <a:lnSpc>
                          <a:spcPct val="150000"/>
                        </a:lnSpc>
                      </a:pPr>
                      <a:r>
                        <a:rPr lang="en-GB" sz="2400" b="0" dirty="0" err="1">
                          <a:solidFill>
                            <a:schemeClr val="tx1"/>
                          </a:solidFill>
                          <a:latin typeface="Century Gothic" panose="020B0502020202020204" pitchFamily="34" charset="0"/>
                        </a:rPr>
                        <a:t>recibir</a:t>
                      </a:r>
                      <a:endParaRPr lang="en-GB" sz="2400" b="0" dirty="0">
                        <a:solidFill>
                          <a:schemeClr val="tx1"/>
                        </a:solidFill>
                        <a:latin typeface="Century Gothic" panose="020B0502020202020204" pitchFamily="34" charset="0"/>
                      </a:endParaRPr>
                    </a:p>
                    <a:p>
                      <a:pPr algn="ctr">
                        <a:lnSpc>
                          <a:spcPct val="150000"/>
                        </a:lnSpc>
                      </a:pPr>
                      <a:r>
                        <a:rPr lang="en-GB" sz="2400" b="0" dirty="0" err="1">
                          <a:solidFill>
                            <a:schemeClr val="tx1"/>
                          </a:solidFill>
                          <a:latin typeface="Century Gothic" panose="020B0502020202020204" pitchFamily="34" charset="0"/>
                        </a:rPr>
                        <a:t>cubrir</a:t>
                      </a:r>
                      <a:endParaRPr lang="en-GB" sz="2400" b="0" dirty="0">
                        <a:solidFill>
                          <a:schemeClr val="tx1"/>
                        </a:solidFill>
                        <a:latin typeface="Century Gothic" panose="020B0502020202020204" pitchFamily="34" charset="0"/>
                      </a:endParaRPr>
                    </a:p>
                    <a:p>
                      <a:pPr algn="ctr">
                        <a:lnSpc>
                          <a:spcPct val="150000"/>
                        </a:lnSpc>
                      </a:pPr>
                      <a:r>
                        <a:rPr lang="en-GB" sz="2400" b="0" dirty="0" err="1">
                          <a:solidFill>
                            <a:schemeClr val="tx1"/>
                          </a:solidFill>
                          <a:latin typeface="Century Gothic" panose="020B0502020202020204" pitchFamily="34" charset="0"/>
                        </a:rPr>
                        <a:t>repartir</a:t>
                      </a:r>
                      <a:endParaRPr lang="en-GB" sz="2400" b="0" dirty="0">
                        <a:solidFill>
                          <a:schemeClr val="tx1"/>
                        </a:solidFill>
                        <a:latin typeface="Century Gothic" panose="020B0502020202020204" pitchFamily="34" charset="0"/>
                      </a:endParaRPr>
                    </a:p>
                    <a:p>
                      <a:pPr algn="ctr">
                        <a:lnSpc>
                          <a:spcPct val="150000"/>
                        </a:lnSpc>
                      </a:pPr>
                      <a:r>
                        <a:rPr lang="en-GB" sz="2400" b="0" dirty="0" err="1">
                          <a:solidFill>
                            <a:schemeClr val="tx1"/>
                          </a:solidFill>
                          <a:latin typeface="Century Gothic" panose="020B0502020202020204" pitchFamily="34" charset="0"/>
                        </a:rPr>
                        <a:t>decidir</a:t>
                      </a:r>
                      <a:endParaRPr lang="en-GB" sz="2400" b="0" dirty="0">
                        <a:solidFill>
                          <a:schemeClr val="tx1"/>
                        </a:solidFill>
                        <a:latin typeface="Century Gothic" panose="020B0502020202020204" pitchFamily="34" charset="0"/>
                      </a:endParaRPr>
                    </a:p>
                    <a:p>
                      <a:pPr algn="ctr">
                        <a:lnSpc>
                          <a:spcPct val="150000"/>
                        </a:lnSpc>
                      </a:pPr>
                      <a:r>
                        <a:rPr lang="en-GB" sz="2400" b="0" dirty="0" err="1">
                          <a:solidFill>
                            <a:schemeClr val="tx1"/>
                          </a:solidFill>
                          <a:latin typeface="Century Gothic" panose="020B0502020202020204" pitchFamily="34" charset="0"/>
                        </a:rPr>
                        <a:t>poner</a:t>
                      </a: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pPr>
                      <a:r>
                        <a:rPr lang="en-GB" sz="2400" b="0" dirty="0" err="1">
                          <a:solidFill>
                            <a:schemeClr val="tx1"/>
                          </a:solidFill>
                          <a:latin typeface="Century Gothic" panose="020B0502020202020204" pitchFamily="34" charset="0"/>
                        </a:rPr>
                        <a:t>el</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costo</a:t>
                      </a:r>
                      <a:r>
                        <a:rPr lang="en-GB" sz="2400" b="0" dirty="0">
                          <a:solidFill>
                            <a:schemeClr val="tx1"/>
                          </a:solidFill>
                          <a:latin typeface="Century Gothic" panose="020B0502020202020204" pitchFamily="34" charset="0"/>
                        </a:rPr>
                        <a:t> de la comida</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las canciones de la fiesta</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unos</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bailes</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unas</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actividades</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divertidas</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música</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fuerte</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la comida </a:t>
                      </a:r>
                      <a:r>
                        <a:rPr lang="en-GB" sz="2400" b="0" dirty="0" err="1">
                          <a:solidFill>
                            <a:schemeClr val="tx1"/>
                          </a:solidFill>
                          <a:latin typeface="Century Gothic" panose="020B0502020202020204" pitchFamily="34" charset="0"/>
                        </a:rPr>
                        <a:t>en</a:t>
                      </a:r>
                      <a:r>
                        <a:rPr lang="en-GB" sz="2400" b="0" dirty="0">
                          <a:solidFill>
                            <a:schemeClr val="tx1"/>
                          </a:solidFill>
                          <a:latin typeface="Century Gothic" panose="020B0502020202020204" pitchFamily="34" charset="0"/>
                        </a:rPr>
                        <a:t> la mesa</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muchos</a:t>
                      </a:r>
                      <a:r>
                        <a:rPr lang="en-GB" sz="2400" b="0" dirty="0">
                          <a:solidFill>
                            <a:schemeClr val="tx1"/>
                          </a:solidFill>
                          <a:latin typeface="Century Gothic" panose="020B0502020202020204" pitchFamily="34" charset="0"/>
                        </a:rPr>
                        <a:t> regalos</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las </a:t>
                      </a:r>
                      <a:r>
                        <a:rPr lang="en-GB" sz="2400" b="0" dirty="0" err="1">
                          <a:solidFill>
                            <a:schemeClr val="tx1"/>
                          </a:solidFill>
                          <a:latin typeface="Century Gothic" panose="020B0502020202020204" pitchFamily="34" charset="0"/>
                        </a:rPr>
                        <a:t>bebidas</a:t>
                      </a: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04299085"/>
                  </a:ext>
                </a:extLst>
              </a:tr>
            </a:tbl>
          </a:graphicData>
        </a:graphic>
      </p:graphicFrame>
      <p:grpSp>
        <p:nvGrpSpPr>
          <p:cNvPr id="10" name="Group 9">
            <a:extLst>
              <a:ext uri="{FF2B5EF4-FFF2-40B4-BE49-F238E27FC236}">
                <a16:creationId xmlns:a16="http://schemas.microsoft.com/office/drawing/2014/main" id="{EB0E828A-0C5C-4E4C-9B84-4EA36E447399}"/>
              </a:ext>
            </a:extLst>
          </p:cNvPr>
          <p:cNvGrpSpPr/>
          <p:nvPr/>
        </p:nvGrpSpPr>
        <p:grpSpPr>
          <a:xfrm>
            <a:off x="221780" y="1532720"/>
            <a:ext cx="1896243" cy="1134194"/>
            <a:chOff x="-2702857" y="836329"/>
            <a:chExt cx="9681882" cy="5884770"/>
          </a:xfrm>
        </p:grpSpPr>
        <p:pic>
          <p:nvPicPr>
            <p:cNvPr id="11" name="Picture 10" descr="A picture containing text, dark&#10;&#10;Description automatically generated">
              <a:extLst>
                <a:ext uri="{FF2B5EF4-FFF2-40B4-BE49-F238E27FC236}">
                  <a16:creationId xmlns:a16="http://schemas.microsoft.com/office/drawing/2014/main" id="{2E050B73-2D89-4765-8CDB-CC9B68DD694F}"/>
                </a:ext>
              </a:extLst>
            </p:cNvPr>
            <p:cNvPicPr>
              <a:picLocks noChangeAspect="1"/>
            </p:cNvPicPr>
            <p:nvPr/>
          </p:nvPicPr>
          <p:blipFill>
            <a:blip r:embed="rId5">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12" name="Rectangle: Rounded Corners 11">
              <a:extLst>
                <a:ext uri="{FF2B5EF4-FFF2-40B4-BE49-F238E27FC236}">
                  <a16:creationId xmlns:a16="http://schemas.microsoft.com/office/drawing/2014/main" id="{3DDC7720-9527-4E09-9FDB-FB6704B1FBFA}"/>
                </a:ext>
              </a:extLst>
            </p:cNvPr>
            <p:cNvSpPr/>
            <p:nvPr/>
          </p:nvSpPr>
          <p:spPr>
            <a:xfrm>
              <a:off x="14604" y="1870188"/>
              <a:ext cx="843749" cy="165640"/>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E5875467-FBF0-49C2-A798-818730B9F8BB}"/>
                </a:ext>
              </a:extLst>
            </p:cNvPr>
            <p:cNvSpPr/>
            <p:nvPr/>
          </p:nvSpPr>
          <p:spPr>
            <a:xfrm rot="17788993">
              <a:off x="3033262" y="3185489"/>
              <a:ext cx="648655" cy="199651"/>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4" name="Rounded Rectangle 11">
            <a:extLst>
              <a:ext uri="{FF2B5EF4-FFF2-40B4-BE49-F238E27FC236}">
                <a16:creationId xmlns:a16="http://schemas.microsoft.com/office/drawing/2014/main" id="{CD43F218-2A11-4F2A-ABE3-7EEC0E04E8A6}"/>
              </a:ext>
            </a:extLst>
          </p:cNvPr>
          <p:cNvSpPr/>
          <p:nvPr/>
        </p:nvSpPr>
        <p:spPr>
          <a:xfrm>
            <a:off x="10134306" y="258166"/>
            <a:ext cx="1793838" cy="420260"/>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Speech Bubble: Rectangle with Corners Rounded 14">
            <a:extLst>
              <a:ext uri="{FF2B5EF4-FFF2-40B4-BE49-F238E27FC236}">
                <a16:creationId xmlns:a16="http://schemas.microsoft.com/office/drawing/2014/main" id="{D1E819AF-2968-4285-8F49-B94F42C6D699}"/>
              </a:ext>
            </a:extLst>
          </p:cNvPr>
          <p:cNvSpPr/>
          <p:nvPr/>
        </p:nvSpPr>
        <p:spPr>
          <a:xfrm>
            <a:off x="3470313" y="110294"/>
            <a:ext cx="6477918" cy="830997"/>
          </a:xfrm>
          <a:prstGeom prst="wedgeRoundRectCallout">
            <a:avLst>
              <a:gd name="adj1" fmla="val -54991"/>
              <a:gd name="adj2" fmla="val -7585"/>
              <a:gd name="adj3" fmla="val 16667"/>
            </a:avLst>
          </a:prstGeom>
          <a:solidFill>
            <a:srgbClr val="3A5EA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mn-ea"/>
                <a:cs typeface="+mn-cs"/>
              </a:rPr>
              <a:t>Escribe 5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frases</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inglés</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br>
              <a:rPr kumimoji="0" lang="en-GB" sz="2400" b="0" i="0" u="none" strike="noStrike" kern="1200" cap="none" spc="0" normalizeH="0" baseline="0" noProof="0" dirty="0">
                <a:ln>
                  <a:noFill/>
                </a:ln>
                <a:solidFill>
                  <a:srgbClr val="FFFFFF"/>
                </a:solidFill>
                <a:effectLst/>
                <a:uLnTx/>
                <a:uFillTx/>
                <a:latin typeface="Century Gothic"/>
                <a:ea typeface="+mn-ea"/>
                <a:cs typeface="+mn-cs"/>
              </a:rPr>
            </a:br>
            <a:r>
              <a:rPr kumimoji="0" lang="en-GB" sz="2400" b="0" i="0" u="none" strike="noStrike" kern="1200" cap="none" spc="0" normalizeH="0" baseline="0" noProof="0" dirty="0">
                <a:ln>
                  <a:noFill/>
                </a:ln>
                <a:solidFill>
                  <a:srgbClr val="FFFFFF"/>
                </a:solidFill>
                <a:effectLst/>
                <a:uLnTx/>
                <a:uFillTx/>
                <a:latin typeface="Century Gothic"/>
                <a:ea typeface="+mn-ea"/>
                <a:cs typeface="+mn-cs"/>
              </a:rPr>
              <a:t>Habla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español</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20" name="Speech Bubble: Rectangle with Corners Rounded 19">
            <a:extLst>
              <a:ext uri="{FF2B5EF4-FFF2-40B4-BE49-F238E27FC236}">
                <a16:creationId xmlns:a16="http://schemas.microsoft.com/office/drawing/2014/main" id="{4CCA5240-955A-4064-8724-681B010A696A}"/>
              </a:ext>
            </a:extLst>
          </p:cNvPr>
          <p:cNvSpPr/>
          <p:nvPr/>
        </p:nvSpPr>
        <p:spPr>
          <a:xfrm>
            <a:off x="754008" y="2976000"/>
            <a:ext cx="2045848" cy="1114719"/>
          </a:xfrm>
          <a:prstGeom prst="wedgeRoundRectCallout">
            <a:avLst>
              <a:gd name="adj1" fmla="val 74459"/>
              <a:gd name="adj2" fmla="val -2128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FFFFFF"/>
                </a:solidFill>
                <a:latin typeface="Century Gothic"/>
              </a:rPr>
              <a:t>Change the infinitive verb to ‘we’ or ‘they’</a:t>
            </a: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17" name="Imagen 2">
            <a:extLst>
              <a:ext uri="{FF2B5EF4-FFF2-40B4-BE49-F238E27FC236}">
                <a16:creationId xmlns:a16="http://schemas.microsoft.com/office/drawing/2014/main" id="{A02A6B62-18DF-4C5D-9456-5131F65DBC3D}"/>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0000">
                        <a14:foregroundMark x1="20000" y1="52500" x2="19556" y2="43750"/>
                        <a14:foregroundMark x1="31889" y1="57813" x2="31889" y2="49688"/>
                        <a14:foregroundMark x1="56889" y1="62187" x2="56556" y2="49688"/>
                        <a14:foregroundMark x1="56556" y1="49688" x2="56667" y2="49688"/>
                        <a14:foregroundMark x1="69222" y1="53438" x2="69000" y2="42813"/>
                        <a14:foregroundMark x1="79111" y1="43125" x2="79333" y2="39375"/>
                        <a14:foregroundMark x1="82667" y1="29063" x2="68111" y2="38750"/>
                        <a14:foregroundMark x1="68111" y1="38750" x2="25111" y2="37500"/>
                        <a14:foregroundMark x1="26889" y1="41250" x2="14556" y2="29375"/>
                        <a14:foregroundMark x1="77778" y1="33438" x2="81889" y2="30938"/>
                        <a14:foregroundMark x1="81889" y1="30938" x2="84333" y2="27187"/>
                        <a14:foregroundMark x1="85000" y1="25938" x2="80111" y2="32188"/>
                        <a14:foregroundMark x1="76111" y1="36563" x2="62333" y2="43125"/>
                        <a14:foregroundMark x1="62333" y1="43125" x2="61111" y2="45625"/>
                      </a14:backgroundRemoval>
                    </a14:imgEffect>
                  </a14:imgLayer>
                </a14:imgProps>
              </a:ext>
              <a:ext uri="{28A0092B-C50C-407E-A947-70E740481C1C}">
                <a14:useLocalDpi xmlns:a14="http://schemas.microsoft.com/office/drawing/2010/main"/>
              </a:ext>
            </a:extLst>
          </a:blip>
          <a:stretch>
            <a:fillRect/>
          </a:stretch>
        </p:blipFill>
        <p:spPr>
          <a:xfrm>
            <a:off x="7047465" y="-401060"/>
            <a:ext cx="3775363" cy="1342351"/>
          </a:xfrm>
          <a:prstGeom prst="rect">
            <a:avLst/>
          </a:prstGeom>
        </p:spPr>
      </p:pic>
      <p:pic>
        <p:nvPicPr>
          <p:cNvPr id="18" name="Imagen 14" descr="Imagen que contiene dibujo&#10;&#10;Descripción generada automáticamente">
            <a:extLst>
              <a:ext uri="{FF2B5EF4-FFF2-40B4-BE49-F238E27FC236}">
                <a16:creationId xmlns:a16="http://schemas.microsoft.com/office/drawing/2014/main" id="{6E1509CF-6D91-44CF-92B3-76BE082AEBEF}"/>
              </a:ext>
            </a:extLst>
          </p:cNvPr>
          <p:cNvPicPr>
            <a:picLocks noChangeAspect="1"/>
          </p:cNvPicPr>
          <p:nvPr/>
        </p:nvPicPr>
        <p:blipFill rotWithShape="1">
          <a:blip r:embed="rId8" cstate="screen">
            <a:clrChange>
              <a:clrFrom>
                <a:srgbClr val="FCFAFB"/>
              </a:clrFrom>
              <a:clrTo>
                <a:srgbClr val="FCFAFB">
                  <a:alpha val="0"/>
                </a:srgbClr>
              </a:clrTo>
            </a:clrChange>
            <a:extLst>
              <a:ext uri="{28A0092B-C50C-407E-A947-70E740481C1C}">
                <a14:useLocalDpi xmlns:a14="http://schemas.microsoft.com/office/drawing/2010/main"/>
              </a:ext>
            </a:extLst>
          </a:blip>
          <a:srcRect/>
          <a:stretch/>
        </p:blipFill>
        <p:spPr>
          <a:xfrm flipH="1">
            <a:off x="11437992" y="752430"/>
            <a:ext cx="734320" cy="2073842"/>
          </a:xfrm>
          <a:prstGeom prst="rect">
            <a:avLst/>
          </a:prstGeom>
        </p:spPr>
      </p:pic>
      <p:pic>
        <p:nvPicPr>
          <p:cNvPr id="19" name="Imagen 30" descr="Imagen que contiene dibujo&#10;&#10;Descripción generada automáticamente">
            <a:extLst>
              <a:ext uri="{FF2B5EF4-FFF2-40B4-BE49-F238E27FC236}">
                <a16:creationId xmlns:a16="http://schemas.microsoft.com/office/drawing/2014/main" id="{EEC368E2-6133-4E44-ADD4-60A79DC78085}"/>
              </a:ext>
            </a:extLst>
          </p:cNvPr>
          <p:cNvPicPr>
            <a:picLocks noChangeAspect="1"/>
          </p:cNvPicPr>
          <p:nvPr/>
        </p:nvPicPr>
        <p:blipFill rotWithShape="1">
          <a:blip r:embed="rId9" cstate="screen">
            <a:clrChange>
              <a:clrFrom>
                <a:srgbClr val="FCFAFB"/>
              </a:clrFrom>
              <a:clrTo>
                <a:srgbClr val="FCFAFB">
                  <a:alpha val="0"/>
                </a:srgbClr>
              </a:clrTo>
            </a:clrChange>
            <a:extLst>
              <a:ext uri="{28A0092B-C50C-407E-A947-70E740481C1C}">
                <a14:useLocalDpi xmlns:a14="http://schemas.microsoft.com/office/drawing/2010/main"/>
              </a:ext>
            </a:extLst>
          </a:blip>
          <a:srcRect/>
          <a:stretch/>
        </p:blipFill>
        <p:spPr>
          <a:xfrm>
            <a:off x="10134307" y="846292"/>
            <a:ext cx="1341898" cy="1973310"/>
          </a:xfrm>
          <a:prstGeom prst="rect">
            <a:avLst/>
          </a:prstGeom>
        </p:spPr>
      </p:pic>
    </p:spTree>
    <p:extLst>
      <p:ext uri="{BB962C8B-B14F-4D97-AF65-F5344CB8AC3E}">
        <p14:creationId xmlns:p14="http://schemas.microsoft.com/office/powerpoint/2010/main" val="2841170370"/>
      </p:ext>
    </p:extLst>
  </p:cSld>
  <p:clrMapOvr>
    <a:masterClrMapping/>
  </p:clrMapOvr>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TotalTime>
  <Words>6279</Words>
  <Application>Microsoft Office PowerPoint</Application>
  <PresentationFormat>Widescreen</PresentationFormat>
  <Paragraphs>984</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Cavolini</vt:lpstr>
      <vt:lpstr>Century Gothic</vt:lpstr>
      <vt:lpstr>Tw Cen MT</vt:lpstr>
      <vt:lpstr>Wingdings</vt:lpstr>
      <vt:lpstr>NCELP_German_2022</vt:lpstr>
      <vt:lpstr>PowerPoint Presentation</vt:lpstr>
      <vt:lpstr>Fonética</vt:lpstr>
      <vt:lpstr>Fonética</vt:lpstr>
      <vt:lpstr>Vocabulario</vt:lpstr>
      <vt:lpstr>Vocabulario</vt:lpstr>
      <vt:lpstr>Present tense -ir verbs: 1st person plural (-imos)</vt:lpstr>
      <vt:lpstr>Una invitación</vt:lpstr>
      <vt:lpstr>La fiesta</vt:lpstr>
      <vt:lpstr>En pareja</vt:lpstr>
      <vt:lpstr>¿Cómo se dice…?</vt:lpstr>
      <vt:lpstr>PowerPoint Presentation</vt:lpstr>
      <vt:lpstr>Fonética</vt:lpstr>
      <vt:lpstr>Fonética</vt:lpstr>
      <vt:lpstr>Vocabulario</vt:lpstr>
      <vt:lpstr>Present tense -ir verbs: 1st person plural (-imos)</vt:lpstr>
      <vt:lpstr>Routine vs ongoing/current actions</vt:lpstr>
      <vt:lpstr>En la fiesta</vt:lpstr>
      <vt:lpstr>Las fiestas</vt:lpstr>
      <vt:lpstr>Un email de Daniel</vt:lpstr>
      <vt:lpstr>Deberes</vt:lpstr>
      <vt:lpstr>¡Vamos a una fiesta! </vt:lpstr>
      <vt:lpstr>¡Vamos a una fiesta! </vt:lpstr>
      <vt:lpstr>Solución</vt:lpstr>
      <vt:lpstr>Fonética</vt:lpstr>
      <vt:lpstr>Fonética</vt:lpstr>
      <vt:lpstr>Respuestas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34</cp:revision>
  <dcterms:created xsi:type="dcterms:W3CDTF">2023-08-25T07:10:30Z</dcterms:created>
  <dcterms:modified xsi:type="dcterms:W3CDTF">2023-08-28T13:28:32Z</dcterms:modified>
</cp:coreProperties>
</file>