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6" r:id="rId2"/>
    <p:sldId id="452" r:id="rId3"/>
    <p:sldId id="455" r:id="rId4"/>
    <p:sldId id="453" r:id="rId5"/>
    <p:sldId id="259" r:id="rId6"/>
    <p:sldId id="426" r:id="rId7"/>
    <p:sldId id="261" r:id="rId8"/>
    <p:sldId id="427" r:id="rId9"/>
    <p:sldId id="263" r:id="rId10"/>
    <p:sldId id="264" r:id="rId11"/>
    <p:sldId id="456" r:id="rId12"/>
    <p:sldId id="454" r:id="rId13"/>
    <p:sldId id="458" r:id="rId14"/>
    <p:sldId id="383" r:id="rId15"/>
    <p:sldId id="868" r:id="rId16"/>
    <p:sldId id="885" r:id="rId17"/>
    <p:sldId id="884" r:id="rId18"/>
    <p:sldId id="887" r:id="rId19"/>
    <p:sldId id="888" r:id="rId20"/>
    <p:sldId id="890" r:id="rId21"/>
    <p:sldId id="892" r:id="rId22"/>
    <p:sldId id="893" r:id="rId23"/>
    <p:sldId id="891" r:id="rId24"/>
    <p:sldId id="457" r:id="rId25"/>
    <p:sldId id="894" r:id="rId26"/>
    <p:sldId id="889" r:id="rId27"/>
    <p:sldId id="895" r:id="rId28"/>
    <p:sldId id="896" r:id="rId29"/>
    <p:sldId id="897" r:id="rId30"/>
    <p:sldId id="898" r:id="rId31"/>
    <p:sldId id="899" r:id="rId32"/>
    <p:sldId id="900" r:id="rId33"/>
    <p:sldId id="901" r:id="rId34"/>
    <p:sldId id="902" r:id="rId35"/>
    <p:sldId id="903" r:id="rId36"/>
    <p:sldId id="904" r:id="rId37"/>
    <p:sldId id="905" r:id="rId38"/>
    <p:sldId id="812" r:id="rId39"/>
    <p:sldId id="886" r:id="rId40"/>
    <p:sldId id="384" r:id="rId41"/>
    <p:sldId id="430" r:id="rId42"/>
    <p:sldId id="43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534E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25628" autoAdjust="0"/>
  </p:normalViewPr>
  <p:slideViewPr>
    <p:cSldViewPr snapToGrid="0">
      <p:cViewPr varScale="1">
        <p:scale>
          <a:sx n="18" d="100"/>
          <a:sy n="18" d="100"/>
        </p:scale>
        <p:origin x="3110" y="38"/>
      </p:cViewPr>
      <p:guideLst/>
    </p:cSldViewPr>
  </p:slideViewPr>
  <p:notesTextViewPr>
    <p:cViewPr>
      <p:scale>
        <a:sx n="1" d="1"/>
        <a:sy n="1" d="1"/>
      </p:scale>
      <p:origin x="0" y="0"/>
    </p:cViewPr>
  </p:notesTextViewPr>
  <p:sorterViewPr>
    <p:cViewPr>
      <p:scale>
        <a:sx n="100" d="100"/>
        <a:sy n="100" d="100"/>
      </p:scale>
      <p:origin x="0" y="-46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5B71-9844-487E-8369-5ABDFF94BE01}" type="datetimeFigureOut">
              <a:rPr lang="en-GB" smtClean="0"/>
              <a:t>28/08/2023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0D53-9782-4E54-AE2E-AB9A044D3637}" type="slidenum">
              <a:rPr lang="en-GB" smtClean="0"/>
              <a:t>‹#›</a:t>
            </a:fld>
            <a:endParaRPr lang="en-GB"/>
          </a:p>
        </p:txBody>
      </p:sp>
    </p:spTree>
    <p:extLst>
      <p:ext uri="{BB962C8B-B14F-4D97-AF65-F5344CB8AC3E}">
        <p14:creationId xmlns:p14="http://schemas.microsoft.com/office/powerpoint/2010/main" val="13049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 </a:t>
            </a:r>
            <a:br>
              <a:rPr lang="en-GB" b="1" dirty="0">
                <a:solidFill>
                  <a:srgbClr val="FF0000"/>
                </a:solidFill>
              </a:rPr>
            </a:br>
            <a:r>
              <a:rPr lang="en-GB" b="1" u="sng" dirty="0">
                <a:solidFill>
                  <a:srgbClr val="FF0000"/>
                </a:solidFill>
              </a:rPr>
              <a:t>Italia</a:t>
            </a:r>
            <a:r>
              <a:rPr lang="en-GB" b="0" u="none" dirty="0">
                <a:solidFill>
                  <a:srgbClr val="FF0000"/>
                </a:solidFill>
              </a:rPr>
              <a:t> is not on any of the lists; </a:t>
            </a:r>
            <a:r>
              <a:rPr lang="en-GB" b="1" u="none" dirty="0" err="1">
                <a:solidFill>
                  <a:srgbClr val="FF0000"/>
                </a:solidFill>
              </a:rPr>
              <a:t>alemán</a:t>
            </a:r>
            <a:r>
              <a:rPr lang="en-GB" b="1" u="none" dirty="0">
                <a:solidFill>
                  <a:srgbClr val="FF0000"/>
                </a:solidFill>
              </a:rPr>
              <a:t> </a:t>
            </a:r>
            <a:r>
              <a:rPr lang="en-GB" b="0" u="none" dirty="0">
                <a:solidFill>
                  <a:srgbClr val="FF0000"/>
                </a:solidFill>
              </a:rPr>
              <a:t>is on AQA and </a:t>
            </a:r>
            <a:r>
              <a:rPr lang="en-GB" b="0" u="none" dirty="0" err="1">
                <a:solidFill>
                  <a:srgbClr val="FF0000"/>
                </a:solidFill>
              </a:rPr>
              <a:t>Eduqas</a:t>
            </a:r>
            <a:r>
              <a:rPr lang="en-GB" b="0" u="none" dirty="0">
                <a:solidFill>
                  <a:srgbClr val="FF0000"/>
                </a:solidFill>
              </a:rPr>
              <a:t>, not Edexcel; </a:t>
            </a:r>
            <a:r>
              <a:rPr lang="en-GB" b="1" u="none" dirty="0" err="1">
                <a:solidFill>
                  <a:srgbClr val="FF0000"/>
                </a:solidFill>
              </a:rPr>
              <a:t>generalmente</a:t>
            </a:r>
            <a:r>
              <a:rPr lang="en-GB" b="1" u="none" dirty="0">
                <a:solidFill>
                  <a:srgbClr val="FF0000"/>
                </a:solidFill>
              </a:rPr>
              <a:t> </a:t>
            </a:r>
            <a:r>
              <a:rPr lang="en-GB" b="0" u="none" dirty="0">
                <a:solidFill>
                  <a:srgbClr val="FF0000"/>
                </a:solidFill>
              </a:rPr>
              <a:t>on Edexcel and </a:t>
            </a:r>
            <a:r>
              <a:rPr lang="en-GB" b="0" u="none" dirty="0" err="1">
                <a:solidFill>
                  <a:srgbClr val="FF0000"/>
                </a:solidFill>
              </a:rPr>
              <a:t>Eduqas</a:t>
            </a:r>
            <a:r>
              <a:rPr lang="en-GB" b="0" u="none" dirty="0">
                <a:solidFill>
                  <a:srgbClr val="FF0000"/>
                </a:solidFill>
              </a:rPr>
              <a:t>, not AQA (though AQA list has </a:t>
            </a:r>
            <a:r>
              <a:rPr lang="en-GB" b="1" u="none" dirty="0">
                <a:solidFill>
                  <a:srgbClr val="FF0000"/>
                </a:solidFill>
              </a:rPr>
              <a:t>general </a:t>
            </a:r>
            <a:r>
              <a:rPr lang="en-GB" b="0" u="none" dirty="0">
                <a:solidFill>
                  <a:srgbClr val="FF0000"/>
                </a:solidFill>
              </a:rPr>
              <a:t>so </a:t>
            </a:r>
            <a:r>
              <a:rPr lang="en-GB" b="1" u="none" dirty="0" err="1">
                <a:solidFill>
                  <a:srgbClr val="FF0000"/>
                </a:solidFill>
              </a:rPr>
              <a:t>generalmente</a:t>
            </a:r>
            <a:r>
              <a:rPr lang="en-GB" b="1" u="none" dirty="0">
                <a:solidFill>
                  <a:srgbClr val="FF0000"/>
                </a:solidFill>
              </a:rPr>
              <a:t> </a:t>
            </a:r>
            <a:r>
              <a:rPr lang="en-GB" b="0" u="none" dirty="0">
                <a:solidFill>
                  <a:srgbClr val="FF0000"/>
                </a:solidFill>
              </a:rPr>
              <a:t>can be tested in reading paper.</a:t>
            </a:r>
            <a:endParaRPr lang="en-GB" b="1" dirty="0"/>
          </a:p>
          <a:p>
            <a:endParaRPr lang="en-GB" b="1" dirty="0"/>
          </a:p>
          <a:p>
            <a:r>
              <a:rPr lang="en-GB" b="1" dirty="0"/>
              <a:t>Learning outcomes (lesson 1): </a:t>
            </a:r>
          </a:p>
          <a:p>
            <a:r>
              <a:rPr lang="en-GB" sz="1200" b="0" kern="1200" dirty="0">
                <a:solidFill>
                  <a:schemeClr val="tx1"/>
                </a:solidFill>
                <a:effectLst/>
                <a:latin typeface="+mn-lt"/>
                <a:ea typeface="+mn-ea"/>
                <a:cs typeface="+mn-cs"/>
              </a:rPr>
              <a:t>Consolidation</a:t>
            </a:r>
            <a:r>
              <a:rPr lang="en-GB"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previously taught forms of </a:t>
            </a:r>
            <a:r>
              <a:rPr lang="en-US" sz="1200" kern="1200" dirty="0">
                <a:solidFill>
                  <a:schemeClr val="tx1"/>
                </a:solidFill>
                <a:effectLst/>
                <a:latin typeface="+mn-lt"/>
                <a:ea typeface="+mn-ea"/>
                <a:cs typeface="+mn-cs"/>
              </a:rPr>
              <a:t>PODER (</a:t>
            </a:r>
            <a:r>
              <a:rPr lang="en-US" sz="1200" kern="1200" dirty="0" err="1">
                <a:solidFill>
                  <a:schemeClr val="tx1"/>
                </a:solidFill>
                <a:effectLst/>
                <a:latin typeface="+mn-lt"/>
                <a:ea typeface="+mn-ea"/>
                <a:cs typeface="+mn-cs"/>
              </a:rPr>
              <a:t>puedo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pueden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Introduction of the new verb form, </a:t>
            </a:r>
            <a:r>
              <a:rPr lang="en-US" sz="1200" b="0" kern="1200" dirty="0" err="1">
                <a:solidFill>
                  <a:schemeClr val="tx1"/>
                </a:solidFill>
                <a:effectLst/>
                <a:latin typeface="+mn-lt"/>
                <a:ea typeface="+mn-ea"/>
                <a:cs typeface="+mn-cs"/>
              </a:rPr>
              <a:t>podemos</a:t>
            </a:r>
            <a:r>
              <a:rPr lang="en-US" sz="1200" b="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Consolidation</a:t>
            </a:r>
            <a:r>
              <a:rPr lang="en-US" sz="1200" kern="1200" baseline="0" dirty="0">
                <a:solidFill>
                  <a:schemeClr val="tx1"/>
                </a:solidFill>
                <a:effectLst/>
                <a:latin typeface="+mn-lt"/>
                <a:ea typeface="+mn-ea"/>
                <a:cs typeface="+mn-cs"/>
              </a:rPr>
              <a:t> of</a:t>
            </a:r>
            <a:r>
              <a:rPr lang="en-US" sz="1200" kern="1200" dirty="0">
                <a:solidFill>
                  <a:schemeClr val="tx1"/>
                </a:solidFill>
                <a:effectLst/>
                <a:latin typeface="+mn-lt"/>
                <a:ea typeface="+mn-ea"/>
                <a:cs typeface="+mn-cs"/>
              </a:rPr>
              <a:t> possessives (mi, mis,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tus</a:t>
            </a:r>
            <a:r>
              <a:rPr lang="en-US" sz="1200" kern="1200" dirty="0">
                <a:solidFill>
                  <a:schemeClr val="tx1"/>
                </a:solidFill>
                <a:effectLst/>
                <a:latin typeface="+mn-lt"/>
                <a:ea typeface="+mn-ea"/>
                <a:cs typeface="+mn-cs"/>
              </a:rPr>
              <a:t>)</a:t>
            </a:r>
            <a:r>
              <a:rPr lang="es-GB" sz="1200" kern="1200" dirty="0">
                <a:solidFill>
                  <a:schemeClr val="tx1"/>
                </a:solidFill>
                <a:effectLst/>
                <a:latin typeface="+mn-lt"/>
                <a:ea typeface="+mn-ea"/>
                <a:cs typeface="+mn-cs"/>
              </a:rPr>
              <a:t>.</a:t>
            </a:r>
          </a:p>
          <a:p>
            <a:r>
              <a:rPr lang="en-GB" b="0" u="none" dirty="0"/>
              <a:t>Introduction</a:t>
            </a:r>
            <a:r>
              <a:rPr lang="en-GB" b="0" u="none" baseline="0" dirty="0"/>
              <a:t> of p</a:t>
            </a:r>
            <a:r>
              <a:rPr lang="es-ES" sz="1200" b="0" i="0" u="none" strike="noStrike" kern="1200" dirty="0">
                <a:solidFill>
                  <a:schemeClr val="tx1"/>
                </a:solidFill>
                <a:effectLst/>
                <a:latin typeface="+mn-lt"/>
                <a:ea typeface="+mn-ea"/>
                <a:cs typeface="+mn-cs"/>
              </a:rPr>
              <a:t>enultimate syllable stress </a:t>
            </a:r>
            <a:r>
              <a:rPr lang="en-GB" sz="1200" b="0" i="0" u="none" strike="noStrike" kern="1200" dirty="0">
                <a:solidFill>
                  <a:schemeClr val="tx1"/>
                </a:solidFill>
                <a:effectLst/>
                <a:latin typeface="+mn-lt"/>
                <a:ea typeface="+mn-ea"/>
                <a:cs typeface="+mn-cs"/>
              </a:rPr>
              <a:t>and</a:t>
            </a:r>
            <a:r>
              <a:rPr lang="en-GB" sz="1200" b="0" i="0" u="none" strike="noStrike" kern="1200" baseline="0" dirty="0">
                <a:solidFill>
                  <a:schemeClr val="tx1"/>
                </a:solidFill>
                <a:effectLst/>
                <a:latin typeface="+mn-lt"/>
                <a:ea typeface="+mn-ea"/>
                <a:cs typeface="+mn-cs"/>
              </a:rPr>
              <a:t> a related spelling rule.</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419" sz="1200" kern="1200" dirty="0">
                <a:solidFill>
                  <a:schemeClr val="tx1"/>
                </a:solidFill>
                <a:effectLst/>
                <a:latin typeface="+mn-lt"/>
                <a:ea typeface="+mn-ea"/>
                <a:cs typeface="+mn-cs"/>
              </a:rPr>
              <a:t>empezar [175]; terminar [253]; decir [31]; ver [38]; minuto [478]; ejemplo [187]; opinión [578]; verdad [176]; estudiante [795]; alemán [761]; todo² [472]</a:t>
            </a:r>
            <a:r>
              <a:rPr lang="es-GB" dirty="0">
                <a:effectLst/>
              </a:rPr>
              <a:t> </a:t>
            </a:r>
          </a:p>
          <a:p>
            <a:r>
              <a:rPr lang="es-CO" sz="1200" b="1" kern="1200" dirty="0">
                <a:solidFill>
                  <a:schemeClr val="tx1"/>
                </a:solidFill>
                <a:effectLst/>
                <a:latin typeface="+mn-lt"/>
                <a:ea typeface="+mn-ea"/>
                <a:cs typeface="+mn-cs"/>
              </a:rPr>
              <a:t>8.1.1.3 (revisit): </a:t>
            </a:r>
            <a:r>
              <a:rPr lang="es-419"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(revisit):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ir [33]; voy; vas; va; barrio [940]; al [a-8]; problema [145]; Italia [N/A]; playa [1475]; enero [1173]; febrero [1419]; sin [54]; día [65]</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0" i="0" kern="1200" dirty="0">
                <a:solidFill>
                  <a:schemeClr val="tx1"/>
                </a:solidFill>
                <a:effectLst/>
                <a:latin typeface="+mn-lt"/>
                <a:ea typeface="+mn-ea"/>
                <a:cs typeface="+mn-cs"/>
              </a:rPr>
              <a:t>The frequency rankings for words that occur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which have been</a:t>
            </a:r>
            <a:r>
              <a:rPr lang="en-GB" sz="1200" b="0" i="1" kern="1200" dirty="0">
                <a:solidFill>
                  <a:schemeClr val="tx1"/>
                </a:solidFill>
                <a:effectLst/>
                <a:latin typeface="+mn-lt"/>
                <a:ea typeface="+mn-ea"/>
                <a:cs typeface="+mn-cs"/>
              </a:rPr>
              <a:t> previously</a:t>
            </a:r>
            <a:r>
              <a:rPr lang="en-GB" sz="1200" b="0" i="0"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GB" sz="1200" b="0" i="0" kern="1200" dirty="0">
                <a:solidFill>
                  <a:schemeClr val="tx1"/>
                </a:solidFill>
                <a:effectLst/>
                <a:latin typeface="+mn-lt"/>
                <a:ea typeface="+mn-ea"/>
                <a:cs typeface="+mn-cs"/>
              </a:rPr>
              <a:t>For any </a:t>
            </a:r>
            <a:r>
              <a:rPr lang="en-GB" sz="1200" b="0" i="1" kern="1200" dirty="0">
                <a:solidFill>
                  <a:schemeClr val="tx1"/>
                </a:solidFill>
                <a:effectLst/>
                <a:latin typeface="+mn-lt"/>
                <a:ea typeface="+mn-ea"/>
                <a:cs typeface="+mn-cs"/>
              </a:rPr>
              <a:t>other </a:t>
            </a:r>
            <a:r>
              <a:rPr lang="en-GB" sz="1200" b="0" i="0" kern="1200" dirty="0">
                <a:solidFill>
                  <a:schemeClr val="tx1"/>
                </a:solidFill>
                <a:effectLst/>
                <a:latin typeface="+mn-lt"/>
                <a:ea typeface="+mn-ea"/>
                <a:cs typeface="+mn-cs"/>
              </a:rPr>
              <a:t>words that occur incidentally in this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1</a:t>
            </a:r>
            <a:r>
              <a:rPr lang="en-GB" baseline="30000" dirty="0"/>
              <a:t>st</a:t>
            </a:r>
            <a:r>
              <a:rPr lang="en-GB" dirty="0"/>
              <a:t> person plural in context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38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a:t>
            </a:r>
            <a:r>
              <a:rPr lang="en-US" b="0" dirty="0" err="1"/>
              <a:t>practise</a:t>
            </a:r>
            <a:r>
              <a:rPr lang="en-US" b="0" dirty="0"/>
              <a:t> connecting the 1</a:t>
            </a:r>
            <a:r>
              <a:rPr lang="en-US" b="0" baseline="30000" dirty="0"/>
              <a:t>st</a:t>
            </a:r>
            <a:r>
              <a:rPr lang="en-US" b="0" dirty="0"/>
              <a:t> person singular and plural forms of ‘</a:t>
            </a:r>
            <a:r>
              <a:rPr lang="en-US" b="0" dirty="0" err="1"/>
              <a:t>poder</a:t>
            </a:r>
            <a:r>
              <a:rPr lang="en-US" b="0" dirty="0"/>
              <a:t>’</a:t>
            </a:r>
            <a:r>
              <a:rPr lang="en-US" b="0" baseline="0" dirty="0"/>
              <a:t> with their meanings.</a:t>
            </a:r>
            <a:endParaRPr lang="en-US" b="0" dirty="0"/>
          </a:p>
          <a:p>
            <a:endParaRPr lang="en-US" b="1" dirty="0"/>
          </a:p>
          <a:p>
            <a:r>
              <a:rPr lang="en-US" b="1" dirty="0"/>
              <a:t>Procedure:</a:t>
            </a:r>
          </a:p>
          <a:p>
            <a:r>
              <a:rPr lang="en-US" b="0" dirty="0"/>
              <a:t>1. Read the phrases.</a:t>
            </a:r>
          </a:p>
          <a:p>
            <a:r>
              <a:rPr lang="en-US" b="0" dirty="0"/>
              <a:t>2. Answer the questions. Who asks these questions, ‘I’ or ‘we’?  </a:t>
            </a:r>
          </a:p>
          <a:p>
            <a:endParaRPr lang="en-US" b="0" dirty="0"/>
          </a:p>
          <a:p>
            <a:r>
              <a:rPr lang="en-US" b="1" dirty="0"/>
              <a:t>Note: </a:t>
            </a:r>
            <a:r>
              <a:rPr lang="en-US" b="0" dirty="0"/>
              <a:t>as the speech bubbles</a:t>
            </a:r>
            <a:r>
              <a:rPr lang="en-US" b="0" baseline="0" dirty="0"/>
              <a:t> are not numbered, attention to the vocabulary is also made task-essential.</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11</a:t>
            </a:fld>
            <a:endParaRPr lang="en-GB"/>
          </a:p>
        </p:txBody>
      </p:sp>
    </p:spTree>
    <p:extLst>
      <p:ext uri="{BB962C8B-B14F-4D97-AF65-F5344CB8AC3E}">
        <p14:creationId xmlns:p14="http://schemas.microsoft.com/office/powerpoint/2010/main" val="1338862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recap the 3rd person singular and plural of the modal verb ‘poder’ ahead of subsequent activities. Also, to revise the singular ‘mi’ and the plural ‘mis’ for ‘my’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Reveal each sentence to show students the English phrases and elicit the Spanish translation.</a:t>
            </a:r>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12</a:t>
            </a:fld>
            <a:endParaRPr lang="en-GB"/>
          </a:p>
        </p:txBody>
      </p:sp>
    </p:spTree>
    <p:extLst>
      <p:ext uri="{BB962C8B-B14F-4D97-AF65-F5344CB8AC3E}">
        <p14:creationId xmlns:p14="http://schemas.microsoft.com/office/powerpoint/2010/main" val="322925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minutes</a:t>
            </a:r>
            <a:endParaRPr lang="en-US" b="0" dirty="0"/>
          </a:p>
          <a:p>
            <a:endParaRPr lang="en-US" b="1" dirty="0"/>
          </a:p>
          <a:p>
            <a:r>
              <a:rPr lang="en-US" b="1" dirty="0"/>
              <a:t>Aim: </a:t>
            </a:r>
            <a:r>
              <a:rPr lang="en-US" b="0" dirty="0"/>
              <a:t>Consolidate understanding of 3</a:t>
            </a:r>
            <a:r>
              <a:rPr lang="en-US" b="0" baseline="30000" dirty="0"/>
              <a:t>rd</a:t>
            </a:r>
            <a:r>
              <a:rPr lang="en-US" b="0" dirty="0"/>
              <a:t> person singular and plural forms of ‘</a:t>
            </a:r>
            <a:r>
              <a:rPr lang="en-US" b="0" dirty="0" err="1"/>
              <a:t>poder</a:t>
            </a:r>
            <a:r>
              <a:rPr lang="en-US" b="0" dirty="0"/>
              <a:t>’ in the oral modality. Consolidate understanding of the agreement between the possessive adjectives ‘mi’ and ‘mis’ and the</a:t>
            </a:r>
            <a:r>
              <a:rPr lang="en-US" b="0" baseline="0" dirty="0"/>
              <a:t> 3</a:t>
            </a:r>
            <a:r>
              <a:rPr lang="en-US" b="0" baseline="30000" dirty="0"/>
              <a:t>rd</a:t>
            </a:r>
            <a:r>
              <a:rPr lang="en-US" b="0" baseline="0" dirty="0"/>
              <a:t> person singular/plural verb forms.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each phrase and decide if it the missing word would be ‘</a:t>
            </a:r>
            <a:r>
              <a:rPr lang="en-US" b="0" dirty="0" err="1"/>
              <a:t>puede</a:t>
            </a:r>
            <a:r>
              <a:rPr lang="en-US" b="0" dirty="0"/>
              <a:t>’ or ‘</a:t>
            </a:r>
            <a:r>
              <a:rPr lang="en-US" b="0" dirty="0" err="1"/>
              <a:t>pueden</a:t>
            </a:r>
            <a:r>
              <a:rPr lang="en-US" b="0" dirty="0"/>
              <a:t>’ depending on the subject that you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listen again and write in English who or what the phrase refers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Lastly, write in English what activity each phrase refers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the Spanish for ‘x minutes early’ is ‘x </a:t>
            </a:r>
            <a:r>
              <a:rPr lang="en-US" b="0" dirty="0" err="1"/>
              <a:t>minutos</a:t>
            </a:r>
            <a:r>
              <a:rPr lang="en-US" b="0" dirty="0"/>
              <a:t> antes’.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Mis </a:t>
            </a:r>
            <a:r>
              <a:rPr lang="en-US" b="0" dirty="0" err="1"/>
              <a:t>compañeros</a:t>
            </a:r>
            <a:r>
              <a:rPr lang="en-US" b="0" dirty="0"/>
              <a:t> [beep] </a:t>
            </a:r>
            <a:r>
              <a:rPr lang="en-US" b="0" dirty="0" err="1"/>
              <a:t>hablar</a:t>
            </a:r>
            <a:r>
              <a:rPr lang="en-US" b="0" dirty="0"/>
              <a:t> </a:t>
            </a:r>
            <a:r>
              <a:rPr lang="en-US" b="0" dirty="0" err="1"/>
              <a:t>español</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Mi amigo Daniel [beep] ser </a:t>
            </a:r>
            <a:r>
              <a:rPr lang="en-US" b="0" dirty="0" err="1"/>
              <a:t>muy</a:t>
            </a:r>
            <a:r>
              <a:rPr lang="en-US" b="0" dirty="0"/>
              <a:t> tonto </a:t>
            </a:r>
            <a:r>
              <a:rPr lang="en-US" b="0" dirty="0" err="1"/>
              <a:t>en</a:t>
            </a:r>
            <a:r>
              <a:rPr lang="en-US" b="0" dirty="0"/>
              <a:t> </a:t>
            </a:r>
            <a:r>
              <a:rPr lang="en-US" b="0" dirty="0" err="1"/>
              <a:t>clase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Mi </a:t>
            </a:r>
            <a:r>
              <a:rPr lang="en-US" b="0" dirty="0" err="1"/>
              <a:t>hermana</a:t>
            </a:r>
            <a:r>
              <a:rPr lang="en-US" b="0" dirty="0"/>
              <a:t> no [beep] </a:t>
            </a:r>
            <a:r>
              <a:rPr lang="en-US" b="0" dirty="0" err="1"/>
              <a:t>ir</a:t>
            </a:r>
            <a:r>
              <a:rPr lang="en-US" b="0" dirty="0"/>
              <a:t> al colegio los lunes.</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Quizás</a:t>
            </a:r>
            <a:r>
              <a:rPr lang="en-US" b="0" dirty="0"/>
              <a:t> mis </a:t>
            </a:r>
            <a:r>
              <a:rPr lang="en-US" b="0" dirty="0" err="1"/>
              <a:t>profesoras</a:t>
            </a:r>
            <a:r>
              <a:rPr lang="en-US" b="0" dirty="0"/>
              <a:t> [beep] </a:t>
            </a:r>
            <a:r>
              <a:rPr lang="en-US" b="0" dirty="0" err="1"/>
              <a:t>terminar</a:t>
            </a:r>
            <a:r>
              <a:rPr lang="en-US" b="0" dirty="0"/>
              <a:t> la </a:t>
            </a:r>
            <a:r>
              <a:rPr lang="en-US" b="0" dirty="0" err="1"/>
              <a:t>clase</a:t>
            </a:r>
            <a:r>
              <a:rPr lang="en-US" b="0" dirty="0"/>
              <a:t> </a:t>
            </a:r>
            <a:r>
              <a:rPr lang="en-US" b="0" dirty="0" err="1"/>
              <a:t>diez</a:t>
            </a:r>
            <a:r>
              <a:rPr lang="en-US" b="0" dirty="0"/>
              <a:t> </a:t>
            </a:r>
            <a:r>
              <a:rPr lang="en-US" b="0" dirty="0" err="1"/>
              <a:t>minutos</a:t>
            </a:r>
            <a:r>
              <a:rPr lang="en-US" b="0" dirty="0"/>
              <a:t> antes.</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Estoy</a:t>
            </a:r>
            <a:r>
              <a:rPr lang="en-US" b="0" dirty="0"/>
              <a:t> </a:t>
            </a:r>
            <a:r>
              <a:rPr lang="en-US" b="0" dirty="0" err="1"/>
              <a:t>seguro</a:t>
            </a:r>
            <a:r>
              <a:rPr lang="en-US" b="0" dirty="0"/>
              <a:t>: mi </a:t>
            </a:r>
            <a:r>
              <a:rPr lang="en-US" b="0" dirty="0" err="1"/>
              <a:t>equipo</a:t>
            </a:r>
            <a:r>
              <a:rPr lang="en-US" b="0" dirty="0"/>
              <a:t> [beep] </a:t>
            </a:r>
            <a:r>
              <a:rPr lang="en-US" b="0" dirty="0" err="1"/>
              <a:t>ganar</a:t>
            </a:r>
            <a:r>
              <a:rPr lang="en-US" b="0" dirty="0"/>
              <a:t> </a:t>
            </a:r>
            <a:r>
              <a:rPr lang="en-US" b="0" dirty="0" err="1"/>
              <a:t>otra</a:t>
            </a:r>
            <a:r>
              <a:rPr lang="en-US" b="0" dirty="0"/>
              <a:t> </a:t>
            </a:r>
            <a:r>
              <a:rPr lang="en-US" b="0" dirty="0" err="1"/>
              <a:t>vez</a:t>
            </a:r>
            <a:r>
              <a:rPr lang="en-US" b="0" dirty="0"/>
              <a:t> sin </a:t>
            </a:r>
            <a:r>
              <a:rPr lang="en-US" b="0" dirty="0" err="1"/>
              <a:t>problema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Es </a:t>
            </a:r>
            <a:r>
              <a:rPr lang="en-US" b="0" dirty="0" err="1"/>
              <a:t>verdad</a:t>
            </a:r>
            <a:r>
              <a:rPr lang="en-US" b="0" dirty="0"/>
              <a:t>, a </a:t>
            </a:r>
            <a:r>
              <a:rPr lang="en-US" b="0" dirty="0" err="1"/>
              <a:t>veces</a:t>
            </a:r>
            <a:r>
              <a:rPr lang="en-US" b="0" dirty="0"/>
              <a:t> mis </a:t>
            </a:r>
            <a:r>
              <a:rPr lang="en-US" b="0" dirty="0" err="1"/>
              <a:t>deberes</a:t>
            </a:r>
            <a:r>
              <a:rPr lang="en-US" b="0" dirty="0"/>
              <a:t> [beep] </a:t>
            </a:r>
            <a:r>
              <a:rPr lang="en-US" b="0" dirty="0" err="1"/>
              <a:t>estar</a:t>
            </a:r>
            <a:r>
              <a:rPr lang="en-US" b="0" dirty="0"/>
              <a:t> </a:t>
            </a:r>
            <a:r>
              <a:rPr lang="en-US" b="0" dirty="0" err="1"/>
              <a:t>muy</a:t>
            </a:r>
            <a:r>
              <a:rPr lang="en-US" b="0" dirty="0"/>
              <a:t> </a:t>
            </a:r>
            <a:r>
              <a:rPr lang="en-US" b="0" dirty="0" err="1"/>
              <a:t>sucios</a:t>
            </a:r>
            <a:r>
              <a:rPr lang="en-US" b="0" dirty="0"/>
              <a:t>. </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13</a:t>
            </a:fld>
            <a:endParaRPr lang="en-GB"/>
          </a:p>
        </p:txBody>
      </p:sp>
    </p:spTree>
    <p:extLst>
      <p:ext uri="{BB962C8B-B14F-4D97-AF65-F5344CB8AC3E}">
        <p14:creationId xmlns:p14="http://schemas.microsoft.com/office/powerpoint/2010/main" val="2549360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12-20 minutes (three slides) – timing can be flexible depending on number of rounds. </a:t>
            </a:r>
            <a:br>
              <a:rPr lang="en-GB" b="1" dirty="0"/>
            </a:br>
            <a:br>
              <a:rPr lang="en-GB" b="1" dirty="0"/>
            </a:br>
            <a:r>
              <a:rPr lang="en-GB" b="1" dirty="0"/>
              <a:t>Aim: </a:t>
            </a:r>
            <a:r>
              <a:rPr lang="en-GB" b="0" dirty="0"/>
              <a:t>to practise making and understanding 2-verb statements with </a:t>
            </a:r>
            <a:r>
              <a:rPr lang="en-GB" b="0" dirty="0" err="1"/>
              <a:t>poder</a:t>
            </a:r>
            <a:r>
              <a:rPr lang="en-GB" b="0" dirty="0"/>
              <a:t> in 3</a:t>
            </a:r>
            <a:r>
              <a:rPr lang="en-GB" b="0" baseline="30000" dirty="0"/>
              <a:t>rd</a:t>
            </a:r>
            <a:r>
              <a:rPr lang="en-GB" b="0" dirty="0"/>
              <a:t> persons singular and plural.</a:t>
            </a:r>
            <a:br>
              <a:rPr lang="en-GB" b="0" dirty="0"/>
            </a:br>
            <a:endParaRPr lang="en-GB" b="0" dirty="0"/>
          </a:p>
          <a:p>
            <a:r>
              <a:rPr lang="en-GB" b="1" dirty="0"/>
              <a:t>Procedure:</a:t>
            </a:r>
          </a:p>
          <a:p>
            <a:pPr marL="228600" indent="-228600">
              <a:buAutoNum type="arabicPeriod"/>
            </a:pPr>
            <a:r>
              <a:rPr lang="en-GB" b="0" dirty="0"/>
              <a:t>Use this slide to model the activity.</a:t>
            </a:r>
          </a:p>
          <a:p>
            <a:pPr marL="228600" indent="-228600">
              <a:buAutoNum type="arabicPeriod"/>
            </a:pPr>
            <a:r>
              <a:rPr lang="en-GB" b="0" dirty="0"/>
              <a:t>Student As will turn away from the board.  They are going to start 6 sentences – either ‘</a:t>
            </a:r>
            <a:r>
              <a:rPr lang="en-GB" b="0" dirty="0" err="1"/>
              <a:t>puede</a:t>
            </a:r>
            <a:r>
              <a:rPr lang="en-GB" b="0" dirty="0"/>
              <a:t>’ or ‘</a:t>
            </a:r>
            <a:r>
              <a:rPr lang="en-GB" b="0" dirty="0" err="1"/>
              <a:t>pueden</a:t>
            </a:r>
            <a:r>
              <a:rPr lang="en-GB" b="0" dirty="0"/>
              <a:t>’ (their own choice each time).</a:t>
            </a:r>
          </a:p>
          <a:p>
            <a:pPr marL="228600" indent="-228600">
              <a:buAutoNum type="arabicPeriod"/>
            </a:pPr>
            <a:r>
              <a:rPr lang="en-GB" b="0" dirty="0"/>
              <a:t>Student Bs face the board and, working in number order 1-6, they answer the question differently, according to the verb and whether they hear ‘</a:t>
            </a:r>
            <a:r>
              <a:rPr lang="en-GB" b="0" dirty="0" err="1"/>
              <a:t>puede</a:t>
            </a:r>
            <a:r>
              <a:rPr lang="en-GB" b="0" dirty="0"/>
              <a:t>’ or ‘</a:t>
            </a:r>
            <a:r>
              <a:rPr lang="en-GB" b="0" dirty="0" err="1"/>
              <a:t>pueden</a:t>
            </a:r>
            <a:r>
              <a:rPr lang="en-GB" b="0" dirty="0"/>
              <a:t>’.</a:t>
            </a:r>
          </a:p>
          <a:p>
            <a:pPr marL="228600" indent="-228600">
              <a:buAutoNum type="arabicPeriod"/>
            </a:pPr>
            <a:r>
              <a:rPr lang="en-GB" b="0" dirty="0"/>
              <a:t>Student As note down the response in Spanish (and then English).  This practises transcription and then comprehension.</a:t>
            </a:r>
          </a:p>
          <a:p>
            <a:pPr marL="228600" indent="-228600">
              <a:buAutoNum type="arabicPeriod"/>
            </a:pPr>
            <a:r>
              <a:rPr lang="en-GB" b="0" dirty="0"/>
              <a:t>When all 6 statements have been made, As turn back to the board and check their responses – checking that the responses match the prompts.</a:t>
            </a:r>
          </a:p>
          <a:p>
            <a:pPr marL="228600" indent="-228600">
              <a:buAutoNum type="arabicPeriod"/>
            </a:pPr>
            <a:r>
              <a:rPr lang="en-GB" b="0" dirty="0"/>
              <a:t>Then they swap roles and move to the next slide for Round 2.</a:t>
            </a:r>
          </a:p>
          <a:p>
            <a:pPr marL="0" indent="0">
              <a:buNone/>
            </a:pPr>
            <a:endParaRPr lang="en-GB" b="0" baseline="0" dirty="0"/>
          </a:p>
          <a:p>
            <a:pPr marL="0" indent="0">
              <a:buNone/>
            </a:pPr>
            <a:r>
              <a:rPr lang="en-GB" b="1" baseline="0" dirty="0"/>
              <a:t>NB: there are two versions of the activity; one has Spanish verbal phrase prompts and pictures; the other has pictures only.  If students have started with the supported version, and there is time, they should repeat the task with just picture prompts.  Teachers will select the most appropriate entry point in this activity for their students.  It would be possible to adapt the support further, e.g., giving first letter prompts and pictures, instead of full phrases.</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264101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Round 1 – less challenging</a:t>
            </a:r>
          </a:p>
          <a:p>
            <a:r>
              <a:rPr lang="en-GB" b="1" dirty="0"/>
              <a:t>Note: </a:t>
            </a:r>
            <a:br>
              <a:rPr lang="en-GB" b="1" dirty="0"/>
            </a:br>
            <a:r>
              <a:rPr lang="en-GB" b="1" dirty="0"/>
              <a:t>i) there is an alternative version of this activity, with handouts and full sentences, at the end of this slide deck.</a:t>
            </a:r>
            <a:br>
              <a:rPr lang="en-GB" b="1" dirty="0"/>
            </a:br>
            <a:r>
              <a:rPr lang="en-GB" b="1" dirty="0"/>
              <a:t>ii) there is a more challenging version of this activity on the next slide, with just picture prompts.</a:t>
            </a:r>
            <a:br>
              <a:rPr lang="en-GB" b="1" dirty="0"/>
            </a:br>
            <a:endParaRPr lang="en-GB" b="1" dirty="0"/>
          </a:p>
          <a:p>
            <a:r>
              <a:rPr lang="en-GB" b="1" dirty="0"/>
              <a:t>Timing: </a:t>
            </a:r>
            <a:r>
              <a:rPr lang="en-GB" b="0" dirty="0"/>
              <a:t>8 minutes (two slides) – timing can be flexible depending on number of rounds. </a:t>
            </a:r>
            <a:br>
              <a:rPr lang="en-GB" b="1" dirty="0"/>
            </a:br>
            <a:br>
              <a:rPr lang="en-GB" b="1" dirty="0"/>
            </a:br>
            <a:r>
              <a:rPr lang="en-GB" b="1" dirty="0"/>
              <a:t>Aim: </a:t>
            </a:r>
            <a:r>
              <a:rPr lang="en-GB" b="0" dirty="0"/>
              <a:t>to practise making and understanding 2-verb statements with </a:t>
            </a:r>
            <a:r>
              <a:rPr lang="en-GB" b="0" dirty="0" err="1"/>
              <a:t>poder</a:t>
            </a:r>
            <a:r>
              <a:rPr lang="en-GB" b="0" dirty="0"/>
              <a:t> in 3</a:t>
            </a:r>
            <a:r>
              <a:rPr lang="en-GB" b="0" baseline="30000" dirty="0"/>
              <a:t>rd</a:t>
            </a:r>
            <a:r>
              <a:rPr lang="en-GB" b="0" dirty="0"/>
              <a:t> persons singular and plural.</a:t>
            </a:r>
            <a:br>
              <a:rPr lang="en-GB" b="0" dirty="0"/>
            </a:br>
            <a:endParaRPr lang="en-GB" b="0" dirty="0"/>
          </a:p>
          <a:p>
            <a:r>
              <a:rPr lang="en-GB" b="1" dirty="0"/>
              <a:t>Procedure:</a:t>
            </a:r>
          </a:p>
          <a:p>
            <a:pPr marL="228600" indent="-228600">
              <a:buAutoNum type="arabicPeriod"/>
            </a:pPr>
            <a:r>
              <a:rPr lang="en-GB" b="0" dirty="0"/>
              <a:t>Student As turn away from the board.  They are going to start 6 sentences – either ‘</a:t>
            </a:r>
            <a:r>
              <a:rPr lang="en-GB" b="0" dirty="0" err="1"/>
              <a:t>puede</a:t>
            </a:r>
            <a:r>
              <a:rPr lang="en-GB" b="0" dirty="0"/>
              <a:t>’ or ‘</a:t>
            </a:r>
            <a:r>
              <a:rPr lang="en-GB" b="0" dirty="0" err="1"/>
              <a:t>pueden</a:t>
            </a:r>
            <a:r>
              <a:rPr lang="en-GB" b="0" dirty="0"/>
              <a:t>’ (their own choice each time).</a:t>
            </a:r>
          </a:p>
          <a:p>
            <a:pPr marL="228600" indent="-228600">
              <a:buAutoNum type="arabicPeriod"/>
            </a:pPr>
            <a:r>
              <a:rPr lang="en-GB" b="0" dirty="0"/>
              <a:t>Student Bs face the board and, working in number order 1-6, they answer the question differently, according to the verb and whether they hear ‘</a:t>
            </a:r>
            <a:r>
              <a:rPr lang="en-GB" b="0" dirty="0" err="1"/>
              <a:t>puede</a:t>
            </a:r>
            <a:r>
              <a:rPr lang="en-GB" b="0" dirty="0"/>
              <a:t>’ or ‘</a:t>
            </a:r>
            <a:r>
              <a:rPr lang="en-GB" b="0" dirty="0" err="1"/>
              <a:t>pueden</a:t>
            </a:r>
            <a:r>
              <a:rPr lang="en-GB" b="0" dirty="0"/>
              <a:t>’.</a:t>
            </a:r>
          </a:p>
          <a:p>
            <a:pPr marL="228600" indent="-228600">
              <a:buAutoNum type="arabicPeriod"/>
            </a:pPr>
            <a:r>
              <a:rPr lang="en-GB" b="0" dirty="0"/>
              <a:t>Student As note down the response in Spanish (and then English).  This practises transcription and then comprehension.</a:t>
            </a:r>
          </a:p>
          <a:p>
            <a:pPr marL="228600" indent="-228600">
              <a:buAutoNum type="arabicPeriod"/>
            </a:pPr>
            <a:r>
              <a:rPr lang="en-GB" b="0" dirty="0"/>
              <a:t>When all 6 statements have been made, As turn back to the board and check their responses with B – checking that the responses match the prompts.</a:t>
            </a:r>
          </a:p>
          <a:p>
            <a:pPr marL="228600" indent="-228600">
              <a:buAutoNum type="arabicPeriod"/>
            </a:pPr>
            <a:r>
              <a:rPr lang="en-GB" b="0" dirty="0"/>
              <a:t>Then swap roles and move to the next slide for Round 2.</a:t>
            </a:r>
          </a:p>
          <a:p>
            <a:pPr marL="0" indent="0">
              <a:buNone/>
            </a:pPr>
            <a:br>
              <a:rPr lang="en-GB" b="0" dirty="0"/>
            </a:b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Round 1 – more challenging.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53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br>
              <a:rPr lang="en-GB" b="1" dirty="0"/>
            </a:br>
            <a:r>
              <a:rPr lang="en-GB" b="1" dirty="0"/>
              <a:t>Round 2 – less challenging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063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br>
              <a:rPr lang="en-GB" b="1" dirty="0"/>
            </a:br>
            <a:r>
              <a:rPr lang="en-GB" b="1" dirty="0"/>
              <a:t>Round 2 – more challenging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02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Note: all words in this week of the SOW appear on all three GCSE wordlists, with the following exceptions: </a:t>
            </a:r>
            <a:br>
              <a:rPr lang="en-GB" b="1" dirty="0">
                <a:solidFill>
                  <a:srgbClr val="FF0000"/>
                </a:solidFill>
              </a:rPr>
            </a:br>
            <a:r>
              <a:rPr lang="en-GB" b="1" u="sng" dirty="0">
                <a:solidFill>
                  <a:srgbClr val="FF0000"/>
                </a:solidFill>
              </a:rPr>
              <a:t>Italia</a:t>
            </a:r>
            <a:r>
              <a:rPr lang="en-GB" b="0" u="none" dirty="0">
                <a:solidFill>
                  <a:srgbClr val="FF0000"/>
                </a:solidFill>
              </a:rPr>
              <a:t> is not on any of the lists; </a:t>
            </a:r>
            <a:r>
              <a:rPr lang="en-GB" b="1" u="none" dirty="0" err="1">
                <a:solidFill>
                  <a:srgbClr val="FF0000"/>
                </a:solidFill>
              </a:rPr>
              <a:t>alemán</a:t>
            </a:r>
            <a:r>
              <a:rPr lang="en-GB" b="1" u="none" dirty="0">
                <a:solidFill>
                  <a:srgbClr val="FF0000"/>
                </a:solidFill>
              </a:rPr>
              <a:t> </a:t>
            </a:r>
            <a:r>
              <a:rPr lang="en-GB" b="0" u="none" dirty="0">
                <a:solidFill>
                  <a:srgbClr val="FF0000"/>
                </a:solidFill>
              </a:rPr>
              <a:t>is on AQA and </a:t>
            </a:r>
            <a:r>
              <a:rPr lang="en-GB" b="0" u="none" dirty="0" err="1">
                <a:solidFill>
                  <a:srgbClr val="FF0000"/>
                </a:solidFill>
              </a:rPr>
              <a:t>Eduqas</a:t>
            </a:r>
            <a:r>
              <a:rPr lang="en-GB" b="0" u="none" dirty="0">
                <a:solidFill>
                  <a:srgbClr val="FF0000"/>
                </a:solidFill>
              </a:rPr>
              <a:t>, not Edexcel; </a:t>
            </a:r>
            <a:r>
              <a:rPr lang="en-GB" b="1" u="none" dirty="0" err="1">
                <a:solidFill>
                  <a:srgbClr val="FF0000"/>
                </a:solidFill>
              </a:rPr>
              <a:t>generalmente</a:t>
            </a:r>
            <a:r>
              <a:rPr lang="en-GB" b="1" u="none" dirty="0">
                <a:solidFill>
                  <a:srgbClr val="FF0000"/>
                </a:solidFill>
              </a:rPr>
              <a:t> </a:t>
            </a:r>
            <a:r>
              <a:rPr lang="en-GB" b="0" u="none" dirty="0">
                <a:solidFill>
                  <a:srgbClr val="FF0000"/>
                </a:solidFill>
              </a:rPr>
              <a:t>on Edexcel and </a:t>
            </a:r>
            <a:r>
              <a:rPr lang="en-GB" b="0" u="none" dirty="0" err="1">
                <a:solidFill>
                  <a:srgbClr val="FF0000"/>
                </a:solidFill>
              </a:rPr>
              <a:t>Eduqas</a:t>
            </a:r>
            <a:r>
              <a:rPr lang="en-GB" b="0" u="none" dirty="0">
                <a:solidFill>
                  <a:srgbClr val="FF0000"/>
                </a:solidFill>
              </a:rPr>
              <a:t>, not AQA (though AQA list has </a:t>
            </a:r>
            <a:r>
              <a:rPr lang="en-GB" b="1" u="none" dirty="0">
                <a:solidFill>
                  <a:srgbClr val="FF0000"/>
                </a:solidFill>
              </a:rPr>
              <a:t>general </a:t>
            </a:r>
            <a:r>
              <a:rPr lang="en-GB" b="0" u="none" dirty="0">
                <a:solidFill>
                  <a:srgbClr val="FF0000"/>
                </a:solidFill>
              </a:rPr>
              <a:t>so </a:t>
            </a:r>
            <a:r>
              <a:rPr lang="en-GB" b="1" u="none" dirty="0" err="1">
                <a:solidFill>
                  <a:srgbClr val="FF0000"/>
                </a:solidFill>
              </a:rPr>
              <a:t>generalmente</a:t>
            </a:r>
            <a:r>
              <a:rPr lang="en-GB" b="1" u="none" dirty="0">
                <a:solidFill>
                  <a:srgbClr val="FF0000"/>
                </a:solidFill>
              </a:rPr>
              <a:t> </a:t>
            </a:r>
            <a:r>
              <a:rPr lang="en-GB" b="0" u="none" dirty="0">
                <a:solidFill>
                  <a:srgbClr val="FF0000"/>
                </a:solidFill>
              </a:rPr>
              <a:t>can be tested in reading paper.</a:t>
            </a:r>
            <a:endParaRPr lang="en-GB" b="1" dirty="0"/>
          </a:p>
          <a:p>
            <a:endParaRPr lang="en-GB" b="1" dirty="0"/>
          </a:p>
          <a:p>
            <a:r>
              <a:rPr lang="en-GB" b="1" dirty="0"/>
              <a:t>Learning outcomes (lesson 2):</a:t>
            </a:r>
          </a:p>
          <a:p>
            <a:r>
              <a:rPr lang="en-GB" b="0" u="none" dirty="0"/>
              <a:t>Consolidation of DEBER (</a:t>
            </a:r>
            <a:r>
              <a:rPr lang="en-GB" b="0" u="none" dirty="0" err="1"/>
              <a:t>debo</a:t>
            </a:r>
            <a:r>
              <a:rPr lang="en-GB" b="0" u="none" dirty="0"/>
              <a:t>,</a:t>
            </a:r>
            <a:r>
              <a:rPr lang="en-GB" b="0" u="none" baseline="0" dirty="0"/>
              <a:t> </a:t>
            </a:r>
            <a:r>
              <a:rPr lang="en-GB" b="0" u="none" baseline="0" dirty="0" err="1"/>
              <a:t>debes</a:t>
            </a:r>
            <a:r>
              <a:rPr lang="en-GB" b="0" u="none" baseline="0" dirty="0"/>
              <a:t>, debe, </a:t>
            </a:r>
            <a:r>
              <a:rPr lang="en-GB" b="0" u="none" baseline="0" dirty="0" err="1"/>
              <a:t>deben</a:t>
            </a:r>
            <a:r>
              <a:rPr lang="en-GB" b="0" u="none" baseline="0" dirty="0"/>
              <a:t>)</a:t>
            </a:r>
          </a:p>
          <a:p>
            <a:r>
              <a:rPr lang="en-GB" b="0" u="none" baseline="0" dirty="0"/>
              <a:t>Introduction of ‘</a:t>
            </a:r>
            <a:r>
              <a:rPr lang="en-GB" b="0" u="none" baseline="0" dirty="0" err="1"/>
              <a:t>debemos</a:t>
            </a:r>
            <a:r>
              <a:rPr lang="en-GB" b="0" u="none" baseline="0" dirty="0"/>
              <a:t>’</a:t>
            </a:r>
            <a:endParaRPr lang="en-GB" b="0" u="none" dirty="0"/>
          </a:p>
          <a:p>
            <a:r>
              <a:rPr lang="en-GB" baseline="0" dirty="0"/>
              <a:t>Introduction of spelling rules based on penultimate syllable stress</a:t>
            </a:r>
          </a:p>
          <a:p>
            <a:endParaRPr lang="en-GB" baseline="0" dirty="0"/>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419" sz="1200" kern="1200" dirty="0">
                <a:solidFill>
                  <a:schemeClr val="tx1"/>
                </a:solidFill>
                <a:effectLst/>
                <a:latin typeface="+mn-lt"/>
                <a:ea typeface="+mn-ea"/>
                <a:cs typeface="+mn-cs"/>
              </a:rPr>
              <a:t>empezar [175]; terminar [253]; decir [31]; ver [38]; minuto [478]; ejemplo [187]; opinión [578]; verdad [176]; estudiante [795]; alemán [761]; todo² [472]</a:t>
            </a:r>
            <a:r>
              <a:rPr lang="es-GB" dirty="0">
                <a:effectLst/>
              </a:rPr>
              <a:t> </a:t>
            </a:r>
          </a:p>
          <a:p>
            <a:r>
              <a:rPr lang="es-CO" sz="1200" b="1" kern="1200" dirty="0">
                <a:solidFill>
                  <a:schemeClr val="tx1"/>
                </a:solidFill>
                <a:effectLst/>
                <a:latin typeface="+mn-lt"/>
                <a:ea typeface="+mn-ea"/>
                <a:cs typeface="+mn-cs"/>
              </a:rPr>
              <a:t>8.1.1.3 (revisit): </a:t>
            </a:r>
            <a:r>
              <a:rPr lang="es-419"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7.3.2.4</a:t>
            </a:r>
            <a:r>
              <a:rPr lang="es-ES" sz="1200" b="1" kern="1200" dirty="0">
                <a:solidFill>
                  <a:schemeClr val="tx1"/>
                </a:solidFill>
                <a:effectLst/>
                <a:latin typeface="+mn-lt"/>
                <a:ea typeface="+mn-ea"/>
                <a:cs typeface="+mn-cs"/>
              </a:rPr>
              <a:t> (revisit):</a:t>
            </a:r>
            <a:r>
              <a:rPr lang="es-ES"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ir [33]; voy; vas; va; barrio [940]; al [a-8]; problema [145]; Italia [N/A]; playa [1475]; enero [1173]; febrero [1419]; sin [54]; día [65]</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80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s-ES" sz="1200" kern="1200" dirty="0">
                <a:solidFill>
                  <a:schemeClr val="tx1"/>
                </a:solidFill>
                <a:effectLst/>
                <a:latin typeface="+mn-lt"/>
                <a:ea typeface="+mn-ea"/>
                <a:cs typeface="+mn-cs"/>
              </a:rPr>
              <a:t>To consolidate understanding of </a:t>
            </a:r>
            <a:r>
              <a:rPr lang="en-GB" sz="1200" kern="1200" dirty="0">
                <a:solidFill>
                  <a:schemeClr val="tx1"/>
                </a:solidFill>
                <a:effectLst/>
                <a:latin typeface="+mn-lt"/>
                <a:ea typeface="+mn-ea"/>
                <a:cs typeface="+mn-cs"/>
              </a:rPr>
              <a:t>final-syllable stress and to introduce penultimate syllable stress</a:t>
            </a:r>
            <a:r>
              <a:rPr lang="es-GB"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Reveal each sentence to recap final-syllable stress. </a:t>
            </a:r>
          </a:p>
          <a:p>
            <a:pPr marL="228600" indent="-228600">
              <a:buAutoNum type="arabicPeriod"/>
            </a:pPr>
            <a:r>
              <a:rPr lang="en-US" b="0" dirty="0"/>
              <a:t>Listen to the examples and say the words.</a:t>
            </a:r>
          </a:p>
          <a:p>
            <a:pPr marL="228600" indent="-228600">
              <a:buAutoNum type="arabicPeriod"/>
            </a:pPr>
            <a:r>
              <a:rPr lang="en-US" b="0" dirty="0"/>
              <a:t>Bring up the example words with further clicks.</a:t>
            </a:r>
          </a:p>
          <a:p>
            <a:pPr marL="228600" indent="-228600">
              <a:buAutoNum type="arabicPeriod"/>
            </a:pPr>
            <a:r>
              <a:rPr lang="en-US" b="0" dirty="0"/>
              <a:t>Learn about penultimate syllable stress.</a:t>
            </a:r>
          </a:p>
          <a:p>
            <a:pPr marL="228600" indent="-228600">
              <a:buAutoNum type="arabicPeriod"/>
            </a:pPr>
            <a:r>
              <a:rPr lang="en-US" b="0" dirty="0"/>
              <a:t>Listen to the second set of examples and bring up the written words.</a:t>
            </a:r>
          </a:p>
          <a:p>
            <a:endParaRPr lang="en-US" b="0" dirty="0"/>
          </a:p>
          <a:p>
            <a:r>
              <a:rPr lang="en-US" b="1" dirty="0"/>
              <a:t>Transcript:</a:t>
            </a:r>
          </a:p>
          <a:p>
            <a:pPr marL="228600" indent="-228600">
              <a:buAutoNum type="arabicPeriod"/>
            </a:pPr>
            <a:r>
              <a:rPr lang="en-US" b="0" dirty="0" err="1"/>
              <a:t>caminé</a:t>
            </a:r>
            <a:r>
              <a:rPr lang="en-US" b="0" dirty="0"/>
              <a:t>, </a:t>
            </a:r>
            <a:r>
              <a:rPr lang="en-US" b="0" dirty="0" err="1"/>
              <a:t>quizás</a:t>
            </a:r>
            <a:r>
              <a:rPr lang="en-US" b="0" dirty="0"/>
              <a:t>, </a:t>
            </a:r>
            <a:r>
              <a:rPr lang="en-US" b="0" dirty="0" err="1"/>
              <a:t>igual</a:t>
            </a:r>
            <a:r>
              <a:rPr lang="en-US" b="0" dirty="0"/>
              <a:t>, </a:t>
            </a:r>
            <a:r>
              <a:rPr lang="en-US" b="0" dirty="0" err="1"/>
              <a:t>autor</a:t>
            </a:r>
            <a:r>
              <a:rPr lang="en-US" b="0" dirty="0"/>
              <a:t>.</a:t>
            </a:r>
          </a:p>
          <a:p>
            <a:pPr marL="228600" indent="-228600">
              <a:buAutoNum type="arabicPeriod"/>
            </a:pPr>
            <a:r>
              <a:rPr lang="en-US" b="0" dirty="0"/>
              <a:t>amigo, playa, </a:t>
            </a:r>
            <a:r>
              <a:rPr lang="en-US" b="0" dirty="0" err="1"/>
              <a:t>problema</a:t>
            </a:r>
            <a:r>
              <a:rPr lang="en-US" b="0" dirty="0"/>
              <a:t>, barrio</a:t>
            </a:r>
          </a:p>
          <a:p>
            <a:pPr marL="228600" indent="-228600">
              <a:buAutoNum type="arabicPeriod"/>
            </a:pPr>
            <a:endParaRPr lang="en-US" b="0" dirty="0"/>
          </a:p>
          <a:p>
            <a:pPr marL="0" indent="0">
              <a:buNone/>
            </a:pPr>
            <a:r>
              <a:rPr lang="en-US" b="1" dirty="0"/>
              <a:t>Note:</a:t>
            </a:r>
            <a:r>
              <a:rPr lang="en-US" b="0" dirty="0"/>
              <a:t> In lesson 2, we will introduce and </a:t>
            </a:r>
            <a:r>
              <a:rPr lang="en-US" b="0" dirty="0" err="1"/>
              <a:t>practise</a:t>
            </a:r>
            <a:r>
              <a:rPr lang="en-US" b="0" dirty="0"/>
              <a:t> the spelling rule for words with </a:t>
            </a:r>
            <a:r>
              <a:rPr lang="en-US" b="0" baseline="0" dirty="0"/>
              <a:t>penultimate syllable stress. In lesson 1, the aim is solely to raise awareness of the two stress patterns.</a:t>
            </a:r>
            <a:endParaRPr lang="en-US" b="0" dirty="0"/>
          </a:p>
          <a:p>
            <a:pPr marL="228600" indent="-228600">
              <a:buAutoNum type="arabicPeriod"/>
            </a:pP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a:t>
            </a:fld>
            <a:endParaRPr lang="en-GB"/>
          </a:p>
        </p:txBody>
      </p:sp>
    </p:spTree>
    <p:extLst>
      <p:ext uri="{BB962C8B-B14F-4D97-AF65-F5344CB8AC3E}">
        <p14:creationId xmlns:p14="http://schemas.microsoft.com/office/powerpoint/2010/main" val="2471701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s-ES" sz="1200" kern="1200" dirty="0">
                <a:solidFill>
                  <a:schemeClr val="tx1"/>
                </a:solidFill>
                <a:effectLst/>
                <a:latin typeface="+mn-lt"/>
                <a:ea typeface="+mn-ea"/>
                <a:cs typeface="+mn-cs"/>
              </a:rPr>
              <a:t>To introduce the first rule of accentuation in Spanish.</a:t>
            </a:r>
          </a:p>
          <a:p>
            <a:endParaRPr lang="en-US" b="1" dirty="0"/>
          </a:p>
          <a:p>
            <a:r>
              <a:rPr lang="en-US" b="1" dirty="0"/>
              <a:t>Procedure:</a:t>
            </a:r>
          </a:p>
          <a:p>
            <a:pPr marL="228600" indent="-228600">
              <a:buAutoNum type="arabicPeriod"/>
            </a:pPr>
            <a:r>
              <a:rPr lang="en-US" b="0" dirty="0"/>
              <a:t>Reveal each sentence to introduce the first rule of accentuation.</a:t>
            </a:r>
          </a:p>
          <a:p>
            <a:pPr marL="228600" indent="-228600">
              <a:buAutoNum type="arabicPeriod"/>
            </a:pPr>
            <a:r>
              <a:rPr lang="en-US" b="0" dirty="0"/>
              <a:t>Observe, listen and compare the examples.</a:t>
            </a:r>
          </a:p>
          <a:p>
            <a:endParaRPr lang="en-US" b="0" dirty="0"/>
          </a:p>
          <a:p>
            <a:r>
              <a:rPr lang="en-US" b="1" dirty="0"/>
              <a:t>Transcript:</a:t>
            </a:r>
          </a:p>
          <a:p>
            <a:pPr marL="228600" indent="-228600">
              <a:buAutoNum type="arabicPeriod"/>
            </a:pPr>
            <a:r>
              <a:rPr lang="en-US" b="0" dirty="0"/>
              <a:t>martes, </a:t>
            </a:r>
            <a:r>
              <a:rPr lang="en-US" b="0" dirty="0" err="1"/>
              <a:t>móvil</a:t>
            </a:r>
            <a:r>
              <a:rPr lang="en-US" b="0" dirty="0"/>
              <a:t>, triste, </a:t>
            </a:r>
            <a:r>
              <a:rPr lang="en-US" b="0" dirty="0" err="1"/>
              <a:t>lápiz</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20</a:t>
            </a:fld>
            <a:endParaRPr lang="en-GB"/>
          </a:p>
        </p:txBody>
      </p:sp>
    </p:spTree>
    <p:extLst>
      <p:ext uri="{BB962C8B-B14F-4D97-AF65-F5344CB8AC3E}">
        <p14:creationId xmlns:p14="http://schemas.microsoft.com/office/powerpoint/2010/main" val="2590844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s-ES" sz="1200" b="0" kern="1200" dirty="0">
                <a:solidFill>
                  <a:schemeClr val="tx1"/>
                </a:solidFill>
                <a:effectLst/>
                <a:latin typeface="+mn-lt"/>
                <a:ea typeface="+mn-ea"/>
                <a:cs typeface="+mn-cs"/>
              </a:rPr>
              <a:t>t</a:t>
            </a:r>
            <a:r>
              <a:rPr lang="es-ES" sz="1200" kern="1200" dirty="0">
                <a:solidFill>
                  <a:schemeClr val="tx1"/>
                </a:solidFill>
                <a:effectLst/>
                <a:latin typeface="+mn-lt"/>
                <a:ea typeface="+mn-ea"/>
                <a:cs typeface="+mn-cs"/>
              </a:rPr>
              <a:t>o practise with the first rule</a:t>
            </a:r>
            <a:r>
              <a:rPr lang="es-ES" sz="1200" kern="1200" baseline="0" dirty="0">
                <a:solidFill>
                  <a:schemeClr val="tx1"/>
                </a:solidFill>
                <a:effectLst/>
                <a:latin typeface="+mn-lt"/>
                <a:ea typeface="+mn-ea"/>
                <a:cs typeface="+mn-cs"/>
              </a:rPr>
              <a:t> regarding</a:t>
            </a:r>
            <a:r>
              <a:rPr lang="es-ES" sz="1200" kern="1200" dirty="0">
                <a:solidFill>
                  <a:schemeClr val="tx1"/>
                </a:solidFill>
                <a:effectLst/>
                <a:latin typeface="+mn-lt"/>
                <a:ea typeface="+mn-ea"/>
                <a:cs typeface="+mn-cs"/>
              </a:rPr>
              <a:t> accentuation in Spanish. Do these words need written accents according to the rule?</a:t>
            </a:r>
            <a:endParaRPr lang="es-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Work the first one through together as an example.</a:t>
            </a:r>
          </a:p>
          <a:p>
            <a:pPr marL="228600" indent="-228600">
              <a:buAutoNum type="arabicPeriod"/>
            </a:pPr>
            <a:r>
              <a:rPr lang="en-US" b="0" dirty="0"/>
              <a:t>Continue with items 2-6.  Students listen to each word and write them down. Do these words need a written accent?</a:t>
            </a:r>
          </a:p>
          <a:p>
            <a:pPr marL="228600" indent="-228600">
              <a:buAutoNum type="arabicPeriod"/>
            </a:pPr>
            <a:endParaRPr lang="en-US" b="0" dirty="0"/>
          </a:p>
          <a:p>
            <a:r>
              <a:rPr lang="en-US" b="1" dirty="0"/>
              <a:t>Transcript:</a:t>
            </a:r>
          </a:p>
          <a:p>
            <a:pPr marL="228600" indent="-228600">
              <a:buAutoNum type="arabicPeriod"/>
            </a:pPr>
            <a:r>
              <a:rPr lang="en-US" b="0" dirty="0" err="1"/>
              <a:t>ejemplo</a:t>
            </a:r>
            <a:endParaRPr lang="en-US" b="0" dirty="0"/>
          </a:p>
          <a:p>
            <a:pPr marL="228600" indent="-228600">
              <a:buAutoNum type="arabicPeriod"/>
            </a:pPr>
            <a:r>
              <a:rPr lang="en-US" b="0" dirty="0" err="1"/>
              <a:t>fútbol</a:t>
            </a:r>
            <a:endParaRPr lang="en-US" b="0" dirty="0"/>
          </a:p>
          <a:p>
            <a:pPr marL="228600" indent="-228600">
              <a:buAutoNum type="arabicPeriod"/>
            </a:pPr>
            <a:r>
              <a:rPr lang="en-US" b="0" dirty="0" err="1"/>
              <a:t>difícil</a:t>
            </a:r>
            <a:endParaRPr lang="en-US" b="0" dirty="0"/>
          </a:p>
          <a:p>
            <a:pPr marL="228600" indent="-228600">
              <a:buAutoNum type="arabicPeriod"/>
            </a:pPr>
            <a:r>
              <a:rPr lang="en-US" b="0" dirty="0"/>
              <a:t>árbol</a:t>
            </a:r>
          </a:p>
          <a:p>
            <a:pPr marL="228600" indent="-228600">
              <a:buAutoNum type="arabicPeriod"/>
            </a:pPr>
            <a:r>
              <a:rPr lang="en-US" b="0" dirty="0" err="1"/>
              <a:t>minuto</a:t>
            </a:r>
            <a:endParaRPr lang="en-US" b="0" dirty="0"/>
          </a:p>
          <a:p>
            <a:pPr marL="228600" indent="-228600">
              <a:buAutoNum type="arabicPeriod"/>
            </a:pPr>
            <a:r>
              <a:rPr lang="en-US" b="0" dirty="0"/>
              <a:t>Cádiz</a:t>
            </a:r>
          </a:p>
          <a:p>
            <a:br>
              <a:rPr lang="en-GB" dirty="0"/>
            </a:br>
            <a:r>
              <a:rPr lang="en-GB" b="1" dirty="0"/>
              <a:t>Adaption:</a:t>
            </a:r>
            <a:br>
              <a:rPr lang="en-GB" b="1" dirty="0"/>
            </a:br>
            <a:r>
              <a:rPr lang="en-GB" b="0" dirty="0"/>
              <a:t>To provide more support in this activity, remove the accents and provide the words (minus accents) so that students just focus all their attention on whether the words need an accent or not, as they list.</a:t>
            </a:r>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21</a:t>
            </a:fld>
            <a:endParaRPr lang="en-GB"/>
          </a:p>
        </p:txBody>
      </p:sp>
    </p:spTree>
    <p:extLst>
      <p:ext uri="{BB962C8B-B14F-4D97-AF65-F5344CB8AC3E}">
        <p14:creationId xmlns:p14="http://schemas.microsoft.com/office/powerpoint/2010/main" val="1955166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s-GB" b="1" dirty="0"/>
              <a:t>: </a:t>
            </a:r>
            <a:r>
              <a:rPr lang="en-GB" dirty="0"/>
              <a:t>5</a:t>
            </a:r>
            <a:r>
              <a:rPr lang="es-GB" dirty="0"/>
              <a:t> min</a:t>
            </a:r>
            <a:r>
              <a:rPr lang="en-GB" dirty="0" err="1"/>
              <a:t>utes</a:t>
            </a:r>
            <a:endParaRPr lang="en-GB" dirty="0"/>
          </a:p>
          <a:p>
            <a:endParaRPr lang="en-GB" dirty="0"/>
          </a:p>
          <a:p>
            <a:r>
              <a:rPr lang="en-GB" b="1" dirty="0"/>
              <a:t>Aim: t</a:t>
            </a:r>
            <a:r>
              <a:rPr lang="en-GB" dirty="0"/>
              <a:t>o recall previously taught vocabulary, including words from lesson 1,</a:t>
            </a:r>
            <a:r>
              <a:rPr lang="en-GB" baseline="0" dirty="0"/>
              <a:t> that will be used in this lesson.</a:t>
            </a:r>
            <a:endParaRPr lang="en-GB" dirty="0"/>
          </a:p>
          <a:p>
            <a:endParaRPr lang="en-GB" dirty="0"/>
          </a:p>
          <a:p>
            <a:r>
              <a:rPr lang="en-GB" b="1" dirty="0"/>
              <a:t>Procedure:</a:t>
            </a:r>
          </a:p>
          <a:p>
            <a:r>
              <a:rPr lang="en-GB" dirty="0"/>
              <a:t>Ask students</a:t>
            </a:r>
            <a:r>
              <a:rPr lang="en-GB" baseline="0" dirty="0"/>
              <a:t> to </a:t>
            </a:r>
            <a:r>
              <a:rPr lang="es-GB" dirty="0"/>
              <a:t>try to say the word in Spanish represented by each image. To encourage learners to recall this vocabulary only the first letter of each word is provided.</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22</a:t>
            </a:fld>
            <a:endParaRPr lang="en-GB"/>
          </a:p>
        </p:txBody>
      </p:sp>
    </p:spTree>
    <p:extLst>
      <p:ext uri="{BB962C8B-B14F-4D97-AF65-F5344CB8AC3E}">
        <p14:creationId xmlns:p14="http://schemas.microsoft.com/office/powerpoint/2010/main" val="3094860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2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revise the 1st person singular, 3rd person singular and plural of the verb ‘deber’, and to introduce its form in 1st 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Note that the –emos ending was also previously taught in 8.1.1.4,</a:t>
            </a:r>
            <a:r>
              <a:rPr lang="es-ES" baseline="0" dirty="0"/>
              <a:t> so should have some familiarity already.</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Reveal each word/sentence</a:t>
            </a:r>
            <a:r>
              <a:rPr lang="es-ES" b="0" baseline="0" dirty="0"/>
              <a:t> and</a:t>
            </a:r>
            <a:r>
              <a:rPr lang="es-ES" b="0" dirty="0"/>
              <a:t> elicit the Spanish translation.</a:t>
            </a: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23</a:t>
            </a:fld>
            <a:endParaRPr lang="en-GB"/>
          </a:p>
        </p:txBody>
      </p:sp>
    </p:spTree>
    <p:extLst>
      <p:ext uri="{BB962C8B-B14F-4D97-AF65-F5344CB8AC3E}">
        <p14:creationId xmlns:p14="http://schemas.microsoft.com/office/powerpoint/2010/main" val="2405113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(two slides)</a:t>
            </a:r>
          </a:p>
          <a:p>
            <a:endParaRPr lang="en-US" b="1" dirty="0"/>
          </a:p>
          <a:p>
            <a:r>
              <a:rPr lang="en-US" b="1" dirty="0"/>
              <a:t>Aim: </a:t>
            </a:r>
            <a:r>
              <a:rPr lang="en-US" b="0" dirty="0"/>
              <a:t>To identify different forms of the verb ‘</a:t>
            </a:r>
            <a:r>
              <a:rPr lang="en-US" b="0" dirty="0" err="1"/>
              <a:t>deber</a:t>
            </a:r>
            <a:r>
              <a:rPr lang="en-US" b="0" dirty="0"/>
              <a:t>’ (‘debe’, ‘</a:t>
            </a:r>
            <a:r>
              <a:rPr lang="en-US" b="0" dirty="0" err="1"/>
              <a:t>debemos</a:t>
            </a:r>
            <a:r>
              <a:rPr lang="en-US" b="0" dirty="0"/>
              <a:t>’, ‘</a:t>
            </a:r>
            <a:r>
              <a:rPr lang="en-US" b="0" dirty="0" err="1"/>
              <a:t>deben</a:t>
            </a:r>
            <a:r>
              <a:rPr lang="en-US" b="0" dirty="0"/>
              <a:t>’) </a:t>
            </a:r>
            <a:r>
              <a:rPr lang="en-US" b="0" baseline="0" dirty="0"/>
              <a:t>within a longer text.</a:t>
            </a:r>
            <a:endParaRPr lang="en-US" b="0" dirty="0"/>
          </a:p>
          <a:p>
            <a:endParaRPr lang="en-US" b="1" dirty="0"/>
          </a:p>
          <a:p>
            <a:r>
              <a:rPr lang="en-US" b="1" dirty="0"/>
              <a:t>Procedure:</a:t>
            </a:r>
          </a:p>
          <a:p>
            <a:r>
              <a:rPr lang="en-US" b="0" dirty="0"/>
              <a:t>1. Read the </a:t>
            </a:r>
            <a:r>
              <a:rPr lang="en-US" b="0" baseline="0" dirty="0"/>
              <a:t>text. </a:t>
            </a:r>
          </a:p>
          <a:p>
            <a:r>
              <a:rPr lang="en-US" b="0" dirty="0"/>
              <a:t>2. Read the statements 1-7.</a:t>
            </a:r>
          </a:p>
          <a:p>
            <a:r>
              <a:rPr lang="en-US" b="0" dirty="0"/>
              <a:t>3. Decide if the statements are true or false</a:t>
            </a:r>
            <a:r>
              <a:rPr lang="en-US" b="0" baseline="0" dirty="0"/>
              <a:t> according to the text.</a:t>
            </a:r>
            <a:endParaRPr lang="en-US" b="0" dirty="0"/>
          </a:p>
          <a:p>
            <a:r>
              <a:rPr lang="en-US" b="0" dirty="0"/>
              <a:t>4. Answers are revealed on</a:t>
            </a:r>
            <a:r>
              <a:rPr lang="en-US" b="0" baseline="0" dirty="0"/>
              <a:t> the next slide.</a:t>
            </a:r>
          </a:p>
          <a:p>
            <a:endParaRPr lang="en-US" b="0" baseline="0" dirty="0"/>
          </a:p>
          <a:p>
            <a:r>
              <a:rPr lang="en-US" b="1" baseline="0" dirty="0"/>
              <a:t>Note: </a:t>
            </a:r>
          </a:p>
          <a:p>
            <a:pPr marL="0" indent="0">
              <a:buNone/>
            </a:pPr>
            <a:r>
              <a:rPr lang="en-US" b="0" baseline="0" dirty="0"/>
              <a:t>The task is designed so that subjects are obscured. The true/false questions are based only on whether the verb ‘</a:t>
            </a:r>
            <a:r>
              <a:rPr lang="en-US" b="0" baseline="0" dirty="0" err="1"/>
              <a:t>deber</a:t>
            </a:r>
            <a:r>
              <a:rPr lang="en-US" b="0" baseline="0" dirty="0"/>
              <a:t>’ refers to ‘we’, ‘s/he’ or ‘they’. This means that the only way to complete the task is to pay attention to the verb form.</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24</a:t>
            </a:fld>
            <a:endParaRPr lang="en-GB"/>
          </a:p>
        </p:txBody>
      </p:sp>
    </p:spTree>
    <p:extLst>
      <p:ext uri="{BB962C8B-B14F-4D97-AF65-F5344CB8AC3E}">
        <p14:creationId xmlns:p14="http://schemas.microsoft.com/office/powerpoint/2010/main" val="2730117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SLIDE</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25</a:t>
            </a:fld>
            <a:endParaRPr lang="en-GB"/>
          </a:p>
        </p:txBody>
      </p:sp>
    </p:spTree>
    <p:extLst>
      <p:ext uri="{BB962C8B-B14F-4D97-AF65-F5344CB8AC3E}">
        <p14:creationId xmlns:p14="http://schemas.microsoft.com/office/powerpoint/2010/main" val="1618732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There are TWO versions of the activity, with the SAME AUDIO.</a:t>
            </a:r>
            <a:br>
              <a:rPr lang="en-GB" b="1" dirty="0"/>
            </a:br>
            <a:r>
              <a:rPr lang="en-GB" b="1" dirty="0"/>
              <a:t>This is the </a:t>
            </a:r>
            <a:r>
              <a:rPr lang="en-GB" sz="1200" b="1" dirty="0">
                <a:solidFill>
                  <a:srgbClr val="203864"/>
                </a:solidFill>
                <a:effectLst/>
                <a:latin typeface="Century Gothic" panose="020B0502020202020204" pitchFamily="34" charset="0"/>
                <a:cs typeface="Times New Roman" panose="02020603050405020304" pitchFamily="18" charset="0"/>
              </a:rPr>
              <a:t>more straightforward version.</a:t>
            </a:r>
            <a:br>
              <a:rPr lang="en-GB" sz="1200" b="1" dirty="0">
                <a:solidFill>
                  <a:srgbClr val="203864"/>
                </a:solidFill>
                <a:effectLst/>
                <a:latin typeface="Century Gothic" panose="020B0502020202020204" pitchFamily="34" charset="0"/>
                <a:cs typeface="Times New Roman" panose="02020603050405020304" pitchFamily="18" charset="0"/>
              </a:rPr>
            </a:br>
            <a:endParaRPr lang="en-GB" b="1" dirty="0"/>
          </a:p>
          <a:p>
            <a:r>
              <a:rPr lang="en-GB" b="1" dirty="0"/>
              <a:t>Timing: </a:t>
            </a:r>
            <a:r>
              <a:rPr lang="en-GB" dirty="0"/>
              <a:t>10 minutes</a:t>
            </a:r>
          </a:p>
          <a:p>
            <a:endParaRPr lang="en-GB" dirty="0"/>
          </a:p>
          <a:p>
            <a:r>
              <a:rPr lang="en-GB" b="1" dirty="0"/>
              <a:t>Aim: </a:t>
            </a:r>
            <a:r>
              <a:rPr lang="en-GB" dirty="0"/>
              <a:t>to practise listening in a holistic</a:t>
            </a:r>
            <a:r>
              <a:rPr lang="en-GB" baseline="0" dirty="0"/>
              <a:t> way </a:t>
            </a:r>
            <a:r>
              <a:rPr lang="en-GB" dirty="0"/>
              <a:t>(1</a:t>
            </a:r>
            <a:r>
              <a:rPr lang="en-GB" baseline="0" dirty="0"/>
              <a:t> </a:t>
            </a:r>
            <a:r>
              <a:rPr lang="en-GB" dirty="0"/>
              <a:t>minute audio). See note</a:t>
            </a:r>
            <a:r>
              <a:rPr lang="en-GB" baseline="0" dirty="0"/>
              <a:t> below.</a:t>
            </a:r>
          </a:p>
          <a:p>
            <a:endParaRPr lang="en-GB" baseline="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statements 1-10.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the recording.</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Tick who must do each task according to the use of the verb ‘</a:t>
            </a:r>
            <a:r>
              <a:rPr lang="en-US" b="0" dirty="0" err="1"/>
              <a:t>deber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Allow</a:t>
            </a:r>
            <a:r>
              <a:rPr lang="en-US" b="0" baseline="0" dirty="0"/>
              <a:t> time to finish completing the grid.</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are revealed with further clicks.</a:t>
            </a:r>
            <a:endParaRPr lang="en-GB" baseline="0" dirty="0"/>
          </a:p>
          <a:p>
            <a:endParaRPr lang="en-GB" baseline="0" dirty="0"/>
          </a:p>
          <a:p>
            <a:r>
              <a:rPr lang="en-GB" b="1" baseline="0" dirty="0"/>
              <a:t>Transcript</a:t>
            </a:r>
            <a:r>
              <a:rPr lang="en-GB" baseline="0" dirty="0"/>
              <a:t>:</a:t>
            </a:r>
          </a:p>
          <a:p>
            <a:r>
              <a:rPr lang="es-ES" sz="1200" b="0" i="0" kern="1200" dirty="0">
                <a:solidFill>
                  <a:schemeClr val="tx1"/>
                </a:solidFill>
                <a:effectLst/>
                <a:latin typeface="+mn-lt"/>
                <a:ea typeface="+mn-ea"/>
                <a:cs typeface="+mn-cs"/>
              </a:rPr>
              <a:t>Daniel y yo tenemos una clase de alemán. Generalmente debemos ser limpios y, además, debemos hacer siempre los deberes. La profesora debe dar muchos ejemplos.</a:t>
            </a:r>
          </a:p>
          <a:p>
            <a:r>
              <a:rPr lang="es-ES" sz="1200" b="0" i="0" kern="1200" dirty="0">
                <a:solidFill>
                  <a:schemeClr val="tx1"/>
                </a:solidFill>
                <a:effectLst/>
                <a:latin typeface="+mn-lt"/>
                <a:ea typeface="+mn-ea"/>
                <a:cs typeface="+mn-cs"/>
              </a:rPr>
              <a:t>Según la profesora, ¡debemos estudiar más! Debemos aprender palabras nuevas. Los otros estudiantes no tienen problemas, entonces deben ayudar. Ellos deben decir todo en alemán.</a:t>
            </a:r>
          </a:p>
          <a:p>
            <a:r>
              <a:rPr lang="es-ES" sz="1200" b="0" i="0" kern="1200" dirty="0">
                <a:solidFill>
                  <a:schemeClr val="tx1"/>
                </a:solidFill>
                <a:effectLst/>
                <a:latin typeface="+mn-lt"/>
                <a:ea typeface="+mn-ea"/>
                <a:cs typeface="+mn-cs"/>
              </a:rPr>
              <a:t>La profesora siempre debe terminar la clase cinco minutos antes. Los otros estudiantes deben ir a otra clase después.  </a:t>
            </a:r>
          </a:p>
          <a:p>
            <a:endParaRPr lang="es-ES" sz="1200" b="0"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Notes:</a:t>
            </a:r>
          </a:p>
          <a:p>
            <a:pPr marL="228600" indent="-228600">
              <a:buAutoNum type="arabicPeriod"/>
            </a:pPr>
            <a:r>
              <a:rPr lang="es-ES" sz="1200" b="0" i="0" kern="1200" dirty="0">
                <a:solidFill>
                  <a:schemeClr val="tx1"/>
                </a:solidFill>
                <a:effectLst/>
                <a:latin typeface="+mn-lt"/>
                <a:ea typeface="+mn-ea"/>
                <a:cs typeface="+mn-cs"/>
              </a:rPr>
              <a:t>One aim of such </a:t>
            </a:r>
            <a:r>
              <a:rPr lang="en-GB" sz="1200" b="0" i="0" kern="1200" noProof="0" dirty="0">
                <a:solidFill>
                  <a:schemeClr val="tx1"/>
                </a:solidFill>
                <a:effectLst/>
                <a:latin typeface="+mn-lt"/>
                <a:ea typeface="+mn-ea"/>
                <a:cs typeface="+mn-cs"/>
              </a:rPr>
              <a:t>activities is </a:t>
            </a:r>
            <a:r>
              <a:rPr lang="en-GB" sz="1200" b="0" i="0" kern="1200" baseline="0" noProof="0" dirty="0">
                <a:solidFill>
                  <a:schemeClr val="tx1"/>
                </a:solidFill>
                <a:effectLst/>
                <a:latin typeface="+mn-lt"/>
                <a:ea typeface="+mn-ea"/>
                <a:cs typeface="+mn-cs"/>
              </a:rPr>
              <a:t>to help students to become familiar and comfortable with listening beyond the level of the individual sentence. While there is a focus on person agreement (‘who does what’), the activity does not strictly adhere to the principles of input processing in other grammar activities. This is because the aim is not solely to focus on the verb, but to also listen carefully for referents.</a:t>
            </a:r>
          </a:p>
          <a:p>
            <a:pPr marL="228600" indent="-228600">
              <a:buAutoNum type="arabicPeriod"/>
            </a:pPr>
            <a:r>
              <a:rPr lang="en-GB" sz="1200" b="0" i="0" kern="1200" baseline="0" noProof="0" dirty="0">
                <a:solidFill>
                  <a:schemeClr val="tx1"/>
                </a:solidFill>
                <a:effectLst/>
                <a:latin typeface="+mn-lt"/>
                <a:ea typeface="+mn-ea"/>
                <a:cs typeface="+mn-cs"/>
              </a:rPr>
              <a:t>‘Más’ [23] will be introduced in Year 8. All other words have been previously taught in the scheme of work.</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26</a:t>
            </a:fld>
            <a:endParaRPr lang="en-GB"/>
          </a:p>
        </p:txBody>
      </p:sp>
    </p:spTree>
    <p:extLst>
      <p:ext uri="{BB962C8B-B14F-4D97-AF65-F5344CB8AC3E}">
        <p14:creationId xmlns:p14="http://schemas.microsoft.com/office/powerpoint/2010/main" val="3041823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 are TWO versions of the activity, with the SAME AUDIO.</a:t>
            </a:r>
            <a:br>
              <a:rPr lang="en-GB" b="1" dirty="0"/>
            </a:br>
            <a:r>
              <a:rPr lang="en-GB" b="1" dirty="0"/>
              <a:t>This is the </a:t>
            </a:r>
            <a:r>
              <a:rPr lang="en-GB" sz="1200" b="1" dirty="0">
                <a:solidFill>
                  <a:srgbClr val="203864"/>
                </a:solidFill>
                <a:effectLst/>
                <a:latin typeface="Century Gothic" panose="020B0502020202020204" pitchFamily="34" charset="0"/>
                <a:cs typeface="Times New Roman" panose="02020603050405020304" pitchFamily="18" charset="0"/>
              </a:rPr>
              <a:t>more challenging version.</a:t>
            </a:r>
            <a:br>
              <a:rPr lang="en-GB" sz="1200" b="1" dirty="0">
                <a:solidFill>
                  <a:srgbClr val="203864"/>
                </a:solidFill>
                <a:effectLst/>
                <a:latin typeface="Century Gothic" panose="020B0502020202020204" pitchFamily="34" charset="0"/>
                <a:cs typeface="Times New Roman" panose="02020603050405020304" pitchFamily="18" charset="0"/>
              </a:rPr>
            </a:br>
            <a:r>
              <a:rPr lang="en-GB" sz="1200" b="0" dirty="0">
                <a:solidFill>
                  <a:srgbClr val="203864"/>
                </a:solidFill>
                <a:effectLst/>
                <a:latin typeface="Century Gothic" panose="020B0502020202020204" pitchFamily="34" charset="0"/>
                <a:cs typeface="Times New Roman" panose="02020603050405020304" pitchFamily="18" charset="0"/>
              </a:rPr>
              <a:t>Note: if teachers want to do both versions simultaneously WITHOUT printing the sheets, they should display this version and put the six questions from the previous slide in BOLD, and direct certain students to those six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Timing: </a:t>
            </a:r>
            <a:r>
              <a:rPr lang="en-GB" dirty="0"/>
              <a:t>10 minutes</a:t>
            </a:r>
          </a:p>
          <a:p>
            <a:endParaRPr lang="en-GB" dirty="0"/>
          </a:p>
          <a:p>
            <a:r>
              <a:rPr lang="en-GB" b="1" dirty="0"/>
              <a:t>Aim: </a:t>
            </a:r>
            <a:r>
              <a:rPr lang="en-GB" dirty="0"/>
              <a:t>to practise listening in a holistic</a:t>
            </a:r>
            <a:r>
              <a:rPr lang="en-GB" baseline="0" dirty="0"/>
              <a:t> way </a:t>
            </a:r>
            <a:r>
              <a:rPr lang="en-GB" dirty="0"/>
              <a:t>(1</a:t>
            </a:r>
            <a:r>
              <a:rPr lang="en-GB" baseline="0" dirty="0"/>
              <a:t> </a:t>
            </a:r>
            <a:r>
              <a:rPr lang="en-GB" dirty="0"/>
              <a:t>minute audio). See note</a:t>
            </a:r>
            <a:r>
              <a:rPr lang="en-GB" baseline="0" dirty="0"/>
              <a:t> below.</a:t>
            </a:r>
          </a:p>
          <a:p>
            <a:endParaRPr lang="en-GB" baseline="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statements 1-10.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the recording.</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Tick who must do each task according to the use of the verb ‘</a:t>
            </a:r>
            <a:r>
              <a:rPr lang="en-US" b="0" dirty="0" err="1"/>
              <a:t>deber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Allow</a:t>
            </a:r>
            <a:r>
              <a:rPr lang="en-US" b="0" baseline="0" dirty="0"/>
              <a:t> time to finish completing the grid.</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are revealed with further clicks.</a:t>
            </a:r>
            <a:endParaRPr lang="en-GB" baseline="0" dirty="0"/>
          </a:p>
          <a:p>
            <a:endParaRPr lang="en-GB" baseline="0" dirty="0"/>
          </a:p>
          <a:p>
            <a:r>
              <a:rPr lang="en-GB" b="1" baseline="0" dirty="0"/>
              <a:t>Transcript</a:t>
            </a:r>
            <a:r>
              <a:rPr lang="en-GB" baseline="0" dirty="0"/>
              <a:t>:</a:t>
            </a:r>
          </a:p>
          <a:p>
            <a:r>
              <a:rPr lang="es-ES" sz="1200" b="0" i="0" kern="1200" dirty="0">
                <a:solidFill>
                  <a:schemeClr val="tx1"/>
                </a:solidFill>
                <a:effectLst/>
                <a:latin typeface="+mn-lt"/>
                <a:ea typeface="+mn-ea"/>
                <a:cs typeface="+mn-cs"/>
              </a:rPr>
              <a:t>Daniel y yo tenemos una clase de alemán. Generalmente debemos ser limpios y, además, debemos hacer siempre los deberes. La profesora debe dar muchos ejemplos.</a:t>
            </a:r>
          </a:p>
          <a:p>
            <a:r>
              <a:rPr lang="es-ES" sz="1200" b="0" i="0" kern="1200" dirty="0">
                <a:solidFill>
                  <a:schemeClr val="tx1"/>
                </a:solidFill>
                <a:effectLst/>
                <a:latin typeface="+mn-lt"/>
                <a:ea typeface="+mn-ea"/>
                <a:cs typeface="+mn-cs"/>
              </a:rPr>
              <a:t>Según la profesora, ¡debemos estudiar más! Debemos aprender palabras nuevas. Los otros estudiantes no tienen problemas, entonces deben ayudar. Ellos deben decir todo en alemán.</a:t>
            </a:r>
          </a:p>
          <a:p>
            <a:r>
              <a:rPr lang="es-ES" sz="1200" b="0" i="0" kern="1200" dirty="0">
                <a:solidFill>
                  <a:schemeClr val="tx1"/>
                </a:solidFill>
                <a:effectLst/>
                <a:latin typeface="+mn-lt"/>
                <a:ea typeface="+mn-ea"/>
                <a:cs typeface="+mn-cs"/>
              </a:rPr>
              <a:t>La profesora siempre debe terminar la clase cinco minutos antes. Los otros estudiantes deben ir a otra clase después.  </a:t>
            </a:r>
          </a:p>
          <a:p>
            <a:endParaRPr lang="es-ES" sz="1200" b="0"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Notes:</a:t>
            </a:r>
          </a:p>
          <a:p>
            <a:pPr marL="228600" indent="-228600">
              <a:buAutoNum type="arabicPeriod"/>
            </a:pPr>
            <a:r>
              <a:rPr lang="es-ES" sz="1200" b="0" i="0" kern="1200" dirty="0">
                <a:solidFill>
                  <a:schemeClr val="tx1"/>
                </a:solidFill>
                <a:effectLst/>
                <a:latin typeface="+mn-lt"/>
                <a:ea typeface="+mn-ea"/>
                <a:cs typeface="+mn-cs"/>
              </a:rPr>
              <a:t>One aim of such </a:t>
            </a:r>
            <a:r>
              <a:rPr lang="en-GB" sz="1200" b="0" i="0" kern="1200" noProof="0" dirty="0">
                <a:solidFill>
                  <a:schemeClr val="tx1"/>
                </a:solidFill>
                <a:effectLst/>
                <a:latin typeface="+mn-lt"/>
                <a:ea typeface="+mn-ea"/>
                <a:cs typeface="+mn-cs"/>
              </a:rPr>
              <a:t>activities is </a:t>
            </a:r>
            <a:r>
              <a:rPr lang="en-GB" sz="1200" b="0" i="0" kern="1200" baseline="0" noProof="0" dirty="0">
                <a:solidFill>
                  <a:schemeClr val="tx1"/>
                </a:solidFill>
                <a:effectLst/>
                <a:latin typeface="+mn-lt"/>
                <a:ea typeface="+mn-ea"/>
                <a:cs typeface="+mn-cs"/>
              </a:rPr>
              <a:t>to help students to become familiar and comfortable with listening beyond the level of the individual sentence. While there is a focus on person agreement (‘who does what’), the activity does not strictly adhere to the principles of input processing in other grammar activities. This is because the aim is not solely to focus on the verb, but to also listen carefully for referents and to consider what is and isn’t said (see the final column, ‘the story doesn’t say’). Such tasks are necessary in natural language use.</a:t>
            </a:r>
          </a:p>
          <a:p>
            <a:pPr marL="228600" indent="-228600">
              <a:buAutoNum type="arabicPeriod"/>
            </a:pPr>
            <a:r>
              <a:rPr lang="en-GB" sz="1200" b="0" i="0" kern="1200" baseline="0" noProof="0" dirty="0">
                <a:solidFill>
                  <a:schemeClr val="tx1"/>
                </a:solidFill>
                <a:effectLst/>
                <a:latin typeface="+mn-lt"/>
                <a:ea typeface="+mn-ea"/>
                <a:cs typeface="+mn-cs"/>
              </a:rPr>
              <a:t>‘Más’ [23] will be introduced in Year 8. All other words have been previously taught in the scheme of work.</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27</a:t>
            </a:fld>
            <a:endParaRPr lang="en-GB"/>
          </a:p>
        </p:txBody>
      </p:sp>
    </p:spTree>
    <p:extLst>
      <p:ext uri="{BB962C8B-B14F-4D97-AF65-F5344CB8AC3E}">
        <p14:creationId xmlns:p14="http://schemas.microsoft.com/office/powerpoint/2010/main" val="2730885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a:t>
            </a:r>
            <a:r>
              <a:rPr lang="en-US" b="1" dirty="0"/>
              <a:t>-</a:t>
            </a:r>
            <a:r>
              <a:rPr lang="en-US" b="0" dirty="0"/>
              <a:t>1</a:t>
            </a:r>
            <a:r>
              <a:rPr lang="en-US" b="0" i="0" dirty="0"/>
              <a:t>5 minutes (slides</a:t>
            </a:r>
            <a:r>
              <a:rPr lang="en-US" b="0" i="0" baseline="0" dirty="0"/>
              <a:t> 26-35)</a:t>
            </a:r>
            <a:br>
              <a:rPr lang="en-US" b="0" i="0" baseline="0" dirty="0"/>
            </a:br>
            <a:r>
              <a:rPr lang="en-US" b="1" i="0" baseline="0" dirty="0"/>
              <a:t>Note: teachers can decide how many examples (1-10) of these to do, using the remainder of the time flexibly, for example, for a vocabulary test OR homework feedback. Or this written activity can also be completed as a ‘low stakes’ assessment.</a:t>
            </a:r>
            <a:endParaRPr lang="en-US" b="0" i="0" dirty="0"/>
          </a:p>
          <a:p>
            <a:endParaRPr lang="en-US" b="1" dirty="0"/>
          </a:p>
          <a:p>
            <a:r>
              <a:rPr lang="en-US" b="1" dirty="0"/>
              <a:t>Aim: </a:t>
            </a:r>
            <a:r>
              <a:rPr lang="en-US" b="0" dirty="0"/>
              <a:t>to produce </a:t>
            </a:r>
            <a:r>
              <a:rPr lang="en-US" b="0" baseline="0" dirty="0"/>
              <a:t>sentences (either orally or written) with accurate use of both ‘</a:t>
            </a:r>
            <a:r>
              <a:rPr lang="en-US" b="0" baseline="0" dirty="0" err="1"/>
              <a:t>poder</a:t>
            </a:r>
            <a:r>
              <a:rPr lang="en-US" b="0" baseline="0" dirty="0"/>
              <a:t>’ and ‘</a:t>
            </a:r>
            <a:r>
              <a:rPr lang="en-US" b="0" baseline="0" dirty="0" err="1"/>
              <a:t>deber</a:t>
            </a:r>
            <a:r>
              <a:rPr lang="en-US" b="0" baseline="0" dirty="0"/>
              <a:t>’, bringing together the different forms </a:t>
            </a:r>
            <a:r>
              <a:rPr lang="en-US" b="0" baseline="0" dirty="0" err="1"/>
              <a:t>practised</a:t>
            </a:r>
            <a:r>
              <a:rPr lang="en-US" b="0" baseline="0" dirty="0"/>
              <a:t> across the two lessons.</a:t>
            </a:r>
          </a:p>
          <a:p>
            <a:endParaRPr lang="en-US" b="1" dirty="0"/>
          </a:p>
          <a:p>
            <a:r>
              <a:rPr lang="en-US" b="1" dirty="0"/>
              <a:t>Procedure:</a:t>
            </a:r>
          </a:p>
          <a:p>
            <a:pPr marL="228600" indent="-228600">
              <a:buAutoNum type="arabicPeriod"/>
            </a:pPr>
            <a:r>
              <a:rPr lang="en-US" b="0" baseline="0" dirty="0"/>
              <a:t>Write (or say aloud) the sentence revealed on the white board with the correct choice of verb in the correct tense.</a:t>
            </a:r>
          </a:p>
          <a:p>
            <a:pPr marL="228600" indent="-228600">
              <a:buAutoNum type="arabicPeriod"/>
            </a:pPr>
            <a:r>
              <a:rPr lang="en-US" b="0" baseline="0" dirty="0"/>
              <a:t>The answer is revealed on a mouse click.</a:t>
            </a:r>
            <a:endParaRPr lang="en-US" b="0" dirty="0"/>
          </a:p>
          <a:p>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28</a:t>
            </a:fld>
            <a:endParaRPr lang="en-GB"/>
          </a:p>
        </p:txBody>
      </p:sp>
    </p:spTree>
    <p:extLst>
      <p:ext uri="{BB962C8B-B14F-4D97-AF65-F5344CB8AC3E}">
        <p14:creationId xmlns:p14="http://schemas.microsoft.com/office/powerpoint/2010/main" val="31271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29</a:t>
            </a:fld>
            <a:endParaRPr lang="en-GB"/>
          </a:p>
        </p:txBody>
      </p:sp>
    </p:spTree>
    <p:extLst>
      <p:ext uri="{BB962C8B-B14F-4D97-AF65-F5344CB8AC3E}">
        <p14:creationId xmlns:p14="http://schemas.microsoft.com/office/powerpoint/2010/main" val="312335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sz="1200" kern="1200" dirty="0">
                <a:solidFill>
                  <a:schemeClr val="tx1"/>
                </a:solidFill>
                <a:effectLst/>
                <a:latin typeface="+mn-lt"/>
                <a:ea typeface="+mn-ea"/>
                <a:cs typeface="+mn-cs"/>
              </a:rPr>
              <a:t>To practise identification of </a:t>
            </a:r>
            <a:r>
              <a:rPr lang="en-GB" sz="1200" kern="1200" dirty="0">
                <a:solidFill>
                  <a:schemeClr val="tx1"/>
                </a:solidFill>
                <a:effectLst/>
                <a:latin typeface="+mn-lt"/>
                <a:ea typeface="+mn-ea"/>
                <a:cs typeface="+mn-cs"/>
              </a:rPr>
              <a:t>final-syllable stress and penultimate syllable stress</a:t>
            </a:r>
            <a:r>
              <a:rPr lang="es-GB" sz="1200" kern="1200" dirty="0">
                <a:solidFill>
                  <a:schemeClr val="tx1"/>
                </a:solidFill>
                <a:effectLst/>
                <a:latin typeface="+mn-lt"/>
                <a:ea typeface="+mn-ea"/>
                <a:cs typeface="+mn-cs"/>
              </a:rPr>
              <a:t>.</a:t>
            </a:r>
          </a:p>
          <a:p>
            <a:endParaRPr lang="en-US" b="1" dirty="0"/>
          </a:p>
          <a:p>
            <a:r>
              <a:rPr lang="en-US" b="1" dirty="0"/>
              <a:t>Procedure:</a:t>
            </a:r>
          </a:p>
          <a:p>
            <a:r>
              <a:rPr lang="en-US" b="0" dirty="0"/>
              <a:t>Listen to each word. Is the stress in the penultimate syllable or in the last syllable?</a:t>
            </a:r>
          </a:p>
          <a:p>
            <a:endParaRPr lang="en-US" b="0" dirty="0"/>
          </a:p>
          <a:p>
            <a:r>
              <a:rPr lang="en-US" b="1" dirty="0"/>
              <a:t>Transcript:</a:t>
            </a:r>
          </a:p>
          <a:p>
            <a:pPr marL="228600" indent="-228600">
              <a:buAutoNum type="arabicPeriod"/>
            </a:pPr>
            <a:r>
              <a:rPr lang="en-US" b="0" dirty="0" err="1"/>
              <a:t>balcón</a:t>
            </a:r>
            <a:endParaRPr lang="en-US" b="0" dirty="0"/>
          </a:p>
          <a:p>
            <a:pPr marL="228600" indent="-228600">
              <a:buAutoNum type="arabicPeriod"/>
            </a:pPr>
            <a:r>
              <a:rPr lang="en-US" b="0" dirty="0"/>
              <a:t>triste</a:t>
            </a:r>
          </a:p>
          <a:p>
            <a:pPr marL="228600" indent="-228600">
              <a:buAutoNum type="arabicPeriod"/>
            </a:pPr>
            <a:r>
              <a:rPr lang="en-US" b="0" dirty="0" err="1"/>
              <a:t>según</a:t>
            </a:r>
            <a:endParaRPr lang="en-US" b="0" dirty="0"/>
          </a:p>
          <a:p>
            <a:pPr marL="228600" indent="-228600">
              <a:buAutoNum type="arabicPeriod"/>
            </a:pPr>
            <a:r>
              <a:rPr lang="en-US" b="0" dirty="0" err="1"/>
              <a:t>después</a:t>
            </a:r>
            <a:endParaRPr lang="en-US" b="0" dirty="0"/>
          </a:p>
          <a:p>
            <a:pPr marL="228600" indent="-228600">
              <a:buAutoNum type="arabicPeriod"/>
            </a:pPr>
            <a:r>
              <a:rPr lang="en-US" b="0" dirty="0" err="1"/>
              <a:t>seguro</a:t>
            </a:r>
            <a:endParaRPr lang="en-US" b="0" dirty="0"/>
          </a:p>
          <a:p>
            <a:pPr marL="228600" indent="-228600">
              <a:buAutoNum type="arabicPeriod"/>
            </a:pPr>
            <a:r>
              <a:rPr lang="en-US" b="0" dirty="0" err="1"/>
              <a:t>contento</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a:t>
            </a:fld>
            <a:endParaRPr lang="en-GB"/>
          </a:p>
        </p:txBody>
      </p:sp>
    </p:spTree>
    <p:extLst>
      <p:ext uri="{BB962C8B-B14F-4D97-AF65-F5344CB8AC3E}">
        <p14:creationId xmlns:p14="http://schemas.microsoft.com/office/powerpoint/2010/main" val="2017998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30</a:t>
            </a:fld>
            <a:endParaRPr lang="en-GB"/>
          </a:p>
        </p:txBody>
      </p:sp>
    </p:spTree>
    <p:extLst>
      <p:ext uri="{BB962C8B-B14F-4D97-AF65-F5344CB8AC3E}">
        <p14:creationId xmlns:p14="http://schemas.microsoft.com/office/powerpoint/2010/main" val="3483866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31</a:t>
            </a:fld>
            <a:endParaRPr lang="en-GB"/>
          </a:p>
        </p:txBody>
      </p:sp>
    </p:spTree>
    <p:extLst>
      <p:ext uri="{BB962C8B-B14F-4D97-AF65-F5344CB8AC3E}">
        <p14:creationId xmlns:p14="http://schemas.microsoft.com/office/powerpoint/2010/main" val="3218325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32</a:t>
            </a:fld>
            <a:endParaRPr lang="en-GB"/>
          </a:p>
        </p:txBody>
      </p:sp>
    </p:spTree>
    <p:extLst>
      <p:ext uri="{BB962C8B-B14F-4D97-AF65-F5344CB8AC3E}">
        <p14:creationId xmlns:p14="http://schemas.microsoft.com/office/powerpoint/2010/main" val="1004264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33</a:t>
            </a:fld>
            <a:endParaRPr lang="en-GB"/>
          </a:p>
        </p:txBody>
      </p:sp>
    </p:spTree>
    <p:extLst>
      <p:ext uri="{BB962C8B-B14F-4D97-AF65-F5344CB8AC3E}">
        <p14:creationId xmlns:p14="http://schemas.microsoft.com/office/powerpoint/2010/main" val="4007493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34</a:t>
            </a:fld>
            <a:endParaRPr lang="en-GB"/>
          </a:p>
        </p:txBody>
      </p:sp>
    </p:spTree>
    <p:extLst>
      <p:ext uri="{BB962C8B-B14F-4D97-AF65-F5344CB8AC3E}">
        <p14:creationId xmlns:p14="http://schemas.microsoft.com/office/powerpoint/2010/main" val="325959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35</a:t>
            </a:fld>
            <a:endParaRPr lang="en-GB"/>
          </a:p>
        </p:txBody>
      </p:sp>
    </p:spTree>
    <p:extLst>
      <p:ext uri="{BB962C8B-B14F-4D97-AF65-F5344CB8AC3E}">
        <p14:creationId xmlns:p14="http://schemas.microsoft.com/office/powerpoint/2010/main" val="4246664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36</a:t>
            </a:fld>
            <a:endParaRPr lang="en-GB"/>
          </a:p>
        </p:txBody>
      </p:sp>
    </p:spTree>
    <p:extLst>
      <p:ext uri="{BB962C8B-B14F-4D97-AF65-F5344CB8AC3E}">
        <p14:creationId xmlns:p14="http://schemas.microsoft.com/office/powerpoint/2010/main" val="430777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[10/10]</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37</a:t>
            </a:fld>
            <a:endParaRPr lang="en-GB"/>
          </a:p>
        </p:txBody>
      </p:sp>
    </p:spTree>
    <p:extLst>
      <p:ext uri="{BB962C8B-B14F-4D97-AF65-F5344CB8AC3E}">
        <p14:creationId xmlns:p14="http://schemas.microsoft.com/office/powerpoint/2010/main" val="356560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https://rachelhawkes.com/LDPresources/Yr8Spanish/Spanish_Y8_Term1i_Wk7_audio_HW_sheet_answers.docx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VERSION OF SPEAKING ACTIVITY FROM LESSON 1</a:t>
            </a:r>
          </a:p>
          <a:p>
            <a:r>
              <a:rPr lang="en-GB" b="1" dirty="0"/>
              <a:t>Timing</a:t>
            </a:r>
            <a:r>
              <a:rPr lang="en-GB" dirty="0"/>
              <a:t>: 12</a:t>
            </a:r>
            <a:r>
              <a:rPr lang="en-GB" baseline="0" dirty="0"/>
              <a:t> minutes</a:t>
            </a:r>
            <a:endParaRPr lang="en-GB" dirty="0"/>
          </a:p>
          <a:p>
            <a:endParaRPr lang="en-GB" dirty="0"/>
          </a:p>
          <a:p>
            <a:r>
              <a:rPr lang="en-US" b="1" dirty="0"/>
              <a:t>Aim:  </a:t>
            </a:r>
            <a:r>
              <a:rPr lang="en-GB" dirty="0"/>
              <a:t>To practise forms ‘</a:t>
            </a:r>
            <a:r>
              <a:rPr lang="en-GB" dirty="0" err="1"/>
              <a:t>puede</a:t>
            </a:r>
            <a:r>
              <a:rPr lang="en-GB" dirty="0"/>
              <a:t>’ and ‘</a:t>
            </a:r>
            <a:r>
              <a:rPr lang="en-GB" dirty="0" err="1"/>
              <a:t>pueden</a:t>
            </a:r>
            <a:r>
              <a:rPr lang="en-GB" dirty="0"/>
              <a:t>’, the use of infinitives and this week’s vocabulary.</a:t>
            </a:r>
          </a:p>
          <a:p>
            <a:pPr marL="171450" indent="-171450">
              <a:buFontTx/>
              <a:buChar char="-"/>
            </a:pPr>
            <a:endParaRPr lang="en-GB" b="0" baseline="0" dirty="0"/>
          </a:p>
          <a:p>
            <a:pPr marL="0" indent="0">
              <a:buFontTx/>
              <a:buNone/>
            </a:pPr>
            <a:r>
              <a:rPr lang="en-GB" b="1" baseline="0" dirty="0"/>
              <a:t>Procedure: </a:t>
            </a:r>
          </a:p>
          <a:p>
            <a:pPr marL="228600" indent="-228600">
              <a:buFontTx/>
              <a:buAutoNum type="arabicPeriod"/>
            </a:pPr>
            <a:r>
              <a:rPr lang="en-GB" baseline="0" dirty="0"/>
              <a:t>Person A uses their prompt cards to say ‘</a:t>
            </a:r>
            <a:r>
              <a:rPr lang="en-GB" baseline="0" dirty="0" err="1"/>
              <a:t>puede</a:t>
            </a:r>
            <a:r>
              <a:rPr lang="en-GB" baseline="0" dirty="0"/>
              <a:t>’ or ‘</a:t>
            </a:r>
            <a:r>
              <a:rPr lang="en-GB" baseline="0" dirty="0" err="1"/>
              <a:t>pueden</a:t>
            </a:r>
            <a:r>
              <a:rPr lang="en-GB" baseline="0" dirty="0"/>
              <a:t>’ and the rest of the sentence in Spanish.</a:t>
            </a:r>
          </a:p>
          <a:p>
            <a:pPr marL="228600" indent="-228600">
              <a:buFontTx/>
              <a:buAutoNum type="arabicPeriod"/>
            </a:pPr>
            <a:r>
              <a:rPr lang="en-GB" baseline="0" dirty="0"/>
              <a:t>Student B listens and ticks the right column (Daniel – ’</a:t>
            </a:r>
            <a:r>
              <a:rPr lang="en-GB" baseline="0" dirty="0" err="1"/>
              <a:t>puede</a:t>
            </a:r>
            <a:r>
              <a:rPr lang="en-GB" baseline="0" dirty="0"/>
              <a:t>’ or Daniel and Lucía – ‘</a:t>
            </a:r>
            <a:r>
              <a:rPr lang="en-GB" baseline="0" dirty="0" err="1"/>
              <a:t>pueden</a:t>
            </a:r>
            <a:r>
              <a:rPr lang="en-GB" baseline="0" dirty="0"/>
              <a:t>’). Then, student B writes the activity in English.</a:t>
            </a:r>
          </a:p>
          <a:p>
            <a:pPr marL="228600" indent="-228600">
              <a:buFontTx/>
              <a:buAutoNum type="arabicPeriod"/>
            </a:pPr>
            <a:r>
              <a:rPr lang="en-GB" baseline="0" dirty="0"/>
              <a:t>Students swap roles.</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68333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3 minutes</a:t>
            </a:r>
          </a:p>
          <a:p>
            <a:br>
              <a:rPr lang="en-GB" b="1" dirty="0"/>
            </a:br>
            <a:r>
              <a:rPr lang="en-GB" b="1" dirty="0"/>
              <a:t>Aim: </a:t>
            </a:r>
            <a:r>
              <a:rPr lang="en-GB" b="0" dirty="0"/>
              <a:t>to develop receptive and productive knowledge of this week’s vocabulary set.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a:t>
            </a:r>
            <a:r>
              <a:rPr lang="en-GB" baseline="0" dirty="0" err="1"/>
              <a:t>Cómo</a:t>
            </a:r>
            <a:r>
              <a:rPr lang="en-GB" baseline="0" dirty="0"/>
              <a:t> 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a:t>
            </a:r>
            <a:r>
              <a:rPr lang="en-GB" sz="1200" kern="120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individual subparts of the verb ‘</a:t>
            </a:r>
            <a:r>
              <a:rPr lang="en-GB" sz="1200" kern="1200" dirty="0" err="1">
                <a:solidFill>
                  <a:schemeClr val="tx1"/>
                </a:solidFill>
                <a:effectLst/>
                <a:latin typeface="+mn-lt"/>
                <a:ea typeface="+mn-ea"/>
                <a:cs typeface="+mn-cs"/>
              </a:rPr>
              <a:t>decir</a:t>
            </a:r>
            <a:r>
              <a:rPr lang="en-GB" sz="1200" kern="1200" dirty="0">
                <a:solidFill>
                  <a:schemeClr val="tx1"/>
                </a:solidFill>
                <a:effectLst/>
                <a:latin typeface="+mn-lt"/>
                <a:ea typeface="+mn-ea"/>
                <a:cs typeface="+mn-cs"/>
              </a:rPr>
              <a:t>’ will be introduced later as they are irregular. For now, we will just practise using the infinitive with modal verbs.</a:t>
            </a:r>
            <a:r>
              <a:rPr lang="es-GB" dirty="0">
                <a:effectLst/>
              </a:rPr>
              <a:t> </a:t>
            </a:r>
            <a:endParaRPr lang="en-GB" dirty="0">
              <a:effectLs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effectLst/>
                <a:sym typeface="Wingdings" panose="05000000000000000000" pitchFamily="2" charset="2"/>
              </a:rPr>
              <a:t>‘</a:t>
            </a:r>
            <a:r>
              <a:rPr lang="en-GB" baseline="0" dirty="0" err="1">
                <a:effectLst/>
                <a:sym typeface="Wingdings" panose="05000000000000000000" pitchFamily="2" charset="2"/>
              </a:rPr>
              <a:t>Todo</a:t>
            </a:r>
            <a:r>
              <a:rPr lang="en-GB" baseline="0" dirty="0">
                <a:effectLst/>
                <a:sym typeface="Wingdings" panose="05000000000000000000" pitchFamily="2" charset="2"/>
              </a:rPr>
              <a:t>’ was previously introduced as an adjective. It is reintroduced here as a pronoun, hence the additional translation ‘everything’.</a:t>
            </a:r>
            <a:endParaRPr lang="en-GB" baseline="0" dirty="0">
              <a:sym typeface="Wingdings" panose="05000000000000000000" pitchFamily="2" charset="2"/>
            </a:endParaRP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4</a:t>
            </a:fld>
            <a:endParaRPr lang="en-GB"/>
          </a:p>
        </p:txBody>
      </p:sp>
    </p:spTree>
    <p:extLst>
      <p:ext uri="{BB962C8B-B14F-4D97-AF65-F5344CB8AC3E}">
        <p14:creationId xmlns:p14="http://schemas.microsoft.com/office/powerpoint/2010/main" val="3044662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answer grid</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1" dirty="0"/>
              <a:t>Words revisited from 7.3.2.4:</a:t>
            </a:r>
          </a:p>
          <a:p>
            <a:r>
              <a:rPr lang="en-GB" b="0" dirty="0"/>
              <a:t>Italia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Person B prompt cards and answer grid</a:t>
            </a:r>
          </a:p>
          <a:p>
            <a:endParaRPr lang="en-GB" b="1" dirty="0"/>
          </a:p>
          <a:p>
            <a:r>
              <a:rPr lang="en-GB" b="1" dirty="0"/>
              <a:t>DO NOT DISPLAY DURING ACTIVITY</a:t>
            </a:r>
          </a:p>
          <a:p>
            <a:r>
              <a:rPr lang="en-GB" b="0" dirty="0"/>
              <a:t>See accompanying Word doc for printable version.</a:t>
            </a:r>
          </a:p>
          <a:p>
            <a:endParaRPr lang="en-GB" b="1" dirty="0"/>
          </a:p>
          <a:p>
            <a:r>
              <a:rPr lang="en-GB" b="1" dirty="0"/>
              <a:t>Words revisited from 7.3.2.4:</a:t>
            </a:r>
          </a:p>
          <a:p>
            <a:r>
              <a:rPr lang="en-GB" b="0" dirty="0" err="1"/>
              <a:t>Ir</a:t>
            </a:r>
            <a:r>
              <a:rPr lang="en-GB" b="0" baseline="0" dirty="0"/>
              <a:t> [33]; al; barrio [940]; </a:t>
            </a:r>
            <a:r>
              <a:rPr lang="en-GB" b="0" baseline="0" dirty="0" err="1"/>
              <a:t>día</a:t>
            </a:r>
            <a:r>
              <a:rPr lang="en-GB" b="0" baseline="0" dirty="0"/>
              <a:t> [65]</a:t>
            </a:r>
            <a:endParaRPr lang="en-GB" b="0" dirty="0"/>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691167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endParaRPr lang="en-GB" b="1" dirty="0"/>
          </a:p>
          <a:p>
            <a:r>
              <a:rPr lang="en-GB" b="1" dirty="0"/>
              <a:t>DO NOT DISPLAY DURING ACTIVITY</a:t>
            </a:r>
          </a:p>
          <a:p>
            <a:r>
              <a:rPr lang="en-GB" b="0" dirty="0"/>
              <a:t>See accompanying Word doc for printable version.</a:t>
            </a:r>
          </a:p>
          <a:p>
            <a:endParaRPr lang="en-GB" b="1" dirty="0"/>
          </a:p>
          <a:p>
            <a:r>
              <a:rPr lang="en-GB" b="0" dirty="0"/>
              <a:t>The three forms of</a:t>
            </a:r>
            <a:r>
              <a:rPr lang="en-GB" b="0" baseline="0" dirty="0"/>
              <a:t> IR in present tense singular persons are revisited here as they were taught as lexical items in 7.3.2.4, which is revisited this week.</a:t>
            </a:r>
            <a:endParaRPr lang="en-GB" b="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39005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a:solidFill>
                  <a:schemeClr val="tx1"/>
                </a:solidFill>
                <a:effectLst/>
                <a:latin typeface="+mn-lt"/>
                <a:ea typeface="Calibri"/>
                <a:cs typeface="Calibri"/>
                <a:sym typeface="Calibri"/>
              </a:rPr>
              <a:t>Poder </a:t>
            </a:r>
            <a:r>
              <a:rPr lang="en-GB" sz="1200" kern="1200" dirty="0">
                <a:solidFill>
                  <a:schemeClr val="tx1"/>
                </a:solidFill>
                <a:effectLst/>
                <a:latin typeface="+mn-lt"/>
                <a:ea typeface="+mn-ea"/>
                <a:cs typeface="+mn-cs"/>
              </a:rPr>
              <a:t>is one of the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singular (previously</a:t>
            </a:r>
            <a:r>
              <a:rPr lang="en-GB" sz="1200" kern="1200" baseline="0" dirty="0">
                <a:solidFill>
                  <a:schemeClr val="tx1"/>
                </a:solidFill>
                <a:effectLst/>
                <a:latin typeface="+mn-lt"/>
                <a:ea typeface="+mn-ea"/>
                <a:cs typeface="+mn-cs"/>
              </a:rPr>
              <a:t> taught) </a:t>
            </a:r>
            <a:r>
              <a:rPr lang="en-GB" sz="1200" kern="1200" dirty="0">
                <a:solidFill>
                  <a:schemeClr val="tx1"/>
                </a:solidFill>
                <a:effectLst/>
                <a:latin typeface="+mn-lt"/>
                <a:ea typeface="+mn-ea"/>
                <a:cs typeface="+mn-cs"/>
              </a:rPr>
              <a:t>and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plural (new) are presented</a:t>
            </a:r>
            <a:r>
              <a:rPr lang="en-GB" sz="1200" kern="1200" baseline="0" dirty="0">
                <a:solidFill>
                  <a:schemeClr val="tx1"/>
                </a:solidFill>
                <a:effectLst/>
                <a:latin typeface="+mn-lt"/>
                <a:ea typeface="+mn-ea"/>
                <a:cs typeface="+mn-cs"/>
              </a:rPr>
              <a:t> here</a:t>
            </a:r>
            <a:r>
              <a:rPr lang="en-GB" sz="1200" kern="1200" dirty="0">
                <a:solidFill>
                  <a:schemeClr val="tx1"/>
                </a:solidFill>
                <a:effectLst/>
                <a:latin typeface="+mn-lt"/>
                <a:ea typeface="+mn-ea"/>
                <a:cs typeface="+mn-cs"/>
              </a:rPr>
              <a:t>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kern="1200" dirty="0" err="1">
                <a:solidFill>
                  <a:schemeClr val="tx1"/>
                </a:solidFill>
                <a:effectLst/>
                <a:latin typeface="+mn-lt"/>
                <a:ea typeface="+mn-ea"/>
                <a:cs typeface="+mn-cs"/>
              </a:rPr>
              <a:t>poder</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Then bring up the English translations.  Emphasise the two meanings.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Bring up the word ‘</a:t>
            </a:r>
            <a:r>
              <a:rPr lang="en-GB" sz="1200" b="0" i="0" kern="1200" dirty="0">
                <a:solidFill>
                  <a:schemeClr val="tx1"/>
                </a:solidFill>
                <a:effectLst/>
                <a:latin typeface="+mn-lt"/>
                <a:ea typeface="+mn-ea"/>
                <a:cs typeface="+mn-cs"/>
              </a:rPr>
              <a:t>podemos’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Try to elicit the meanings from the students. Emphasise the two meanings.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6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1</a:t>
            </a:r>
            <a:r>
              <a:rPr lang="en-GB" baseline="30000" dirty="0"/>
              <a:t>st</a:t>
            </a:r>
            <a:r>
              <a:rPr lang="en-GB" dirty="0"/>
              <a:t> person singular and plural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76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71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plural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in</a:t>
            </a:r>
            <a:r>
              <a:rPr lang="en-GB" baseline="0" dirty="0"/>
              <a:t> this sentence, ‘antes’ could also be translated as ‘early’. This will be pointed out in later slides. Students previously learnt ‘antes’ as ‘before’, so we use this as the translation to avoid any possible confusion.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35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3</a:t>
            </a:r>
            <a:r>
              <a:rPr lang="en-GB" baseline="30000" dirty="0"/>
              <a:t>rd</a:t>
            </a:r>
            <a:r>
              <a:rPr lang="en-GB" dirty="0"/>
              <a:t> person singular in context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49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1902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94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1583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580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405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7933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4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3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872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756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036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0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468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084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12.wav"/><Relationship Id="rId4"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22.png"/><Relationship Id="rId7"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16.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image" Target="../media/image9.png"/><Relationship Id="rId9" Type="http://schemas.openxmlformats.org/officeDocument/2006/relationships/audio" Target="../media/audio19.wav"/></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5.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svg"/><Relationship Id="rId33" Type="http://schemas.openxmlformats.org/officeDocument/2006/relationships/image" Target="../media/image56.svg"/><Relationship Id="rId2" Type="http://schemas.openxmlformats.org/officeDocument/2006/relationships/notesSlide" Target="../notesSlides/notesSlide15.xml"/><Relationship Id="rId16" Type="http://schemas.openxmlformats.org/officeDocument/2006/relationships/image" Target="../media/image39.png"/><Relationship Id="rId20" Type="http://schemas.openxmlformats.org/officeDocument/2006/relationships/image" Target="../media/image43.svg"/><Relationship Id="rId29"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sv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8" Type="http://schemas.openxmlformats.org/officeDocument/2006/relationships/image" Target="../media/image31.svg"/></Relationships>
</file>

<file path=ppt/slides/_rels/slide16.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svg"/><Relationship Id="rId3" Type="http://schemas.openxmlformats.org/officeDocument/2006/relationships/image" Target="../media/image25.png"/><Relationship Id="rId21" Type="http://schemas.openxmlformats.org/officeDocument/2006/relationships/image" Target="../media/image43.svg"/><Relationship Id="rId34" Type="http://schemas.openxmlformats.org/officeDocument/2006/relationships/image" Target="../media/image56.svg"/><Relationship Id="rId7" Type="http://schemas.openxmlformats.org/officeDocument/2006/relationships/image" Target="../media/image5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62.png"/><Relationship Id="rId33" Type="http://schemas.openxmlformats.org/officeDocument/2006/relationships/image" Target="../media/image63.png"/><Relationship Id="rId2" Type="http://schemas.openxmlformats.org/officeDocument/2006/relationships/notesSlide" Target="../notesSlides/notesSlide16.xml"/><Relationship Id="rId16" Type="http://schemas.openxmlformats.org/officeDocument/2006/relationships/image" Target="../media/image38.png"/><Relationship Id="rId20" Type="http://schemas.openxmlformats.org/officeDocument/2006/relationships/image" Target="../media/image60.png"/><Relationship Id="rId29"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3.png"/><Relationship Id="rId24" Type="http://schemas.openxmlformats.org/officeDocument/2006/relationships/image" Target="../media/image46.svg"/><Relationship Id="rId32" Type="http://schemas.openxmlformats.org/officeDocument/2006/relationships/image" Target="../media/image54.png"/><Relationship Id="rId5" Type="http://schemas.openxmlformats.org/officeDocument/2006/relationships/image" Target="../media/image28.png"/><Relationship Id="rId15" Type="http://schemas.openxmlformats.org/officeDocument/2006/relationships/image" Target="../media/image37.png"/><Relationship Id="rId23" Type="http://schemas.openxmlformats.org/officeDocument/2006/relationships/image" Target="../media/image61.png"/><Relationship Id="rId28" Type="http://schemas.openxmlformats.org/officeDocument/2006/relationships/image" Target="../media/image50.png"/><Relationship Id="rId10" Type="http://schemas.openxmlformats.org/officeDocument/2006/relationships/image" Target="../media/image58.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8" Type="http://schemas.openxmlformats.org/officeDocument/2006/relationships/image" Target="../media/image31.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0.png"/><Relationship Id="rId18" Type="http://schemas.openxmlformats.org/officeDocument/2006/relationships/image" Target="../media/image53.png"/><Relationship Id="rId26" Type="http://schemas.openxmlformats.org/officeDocument/2006/relationships/image" Target="../media/image29.png"/><Relationship Id="rId3" Type="http://schemas.openxmlformats.org/officeDocument/2006/relationships/image" Target="../media/image25.png"/><Relationship Id="rId21" Type="http://schemas.openxmlformats.org/officeDocument/2006/relationships/image" Target="../media/image71.png"/><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52.png"/><Relationship Id="rId25" Type="http://schemas.openxmlformats.org/officeDocument/2006/relationships/image" Target="../media/image57.png"/><Relationship Id="rId2" Type="http://schemas.openxmlformats.org/officeDocument/2006/relationships/notesSlide" Target="../notesSlides/notesSlide17.xml"/><Relationship Id="rId16" Type="http://schemas.openxmlformats.org/officeDocument/2006/relationships/image" Target="../media/image69.gif"/><Relationship Id="rId20" Type="http://schemas.openxmlformats.org/officeDocument/2006/relationships/image" Target="../media/image70.png"/><Relationship Id="rId29"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7.svg"/><Relationship Id="rId24" Type="http://schemas.openxmlformats.org/officeDocument/2006/relationships/image" Target="../media/image58.png"/><Relationship Id="rId5" Type="http://schemas.openxmlformats.org/officeDocument/2006/relationships/image" Target="../media/image28.png"/><Relationship Id="rId15" Type="http://schemas.openxmlformats.org/officeDocument/2006/relationships/image" Target="../media/image39.png"/><Relationship Id="rId23" Type="http://schemas.openxmlformats.org/officeDocument/2006/relationships/image" Target="../media/image73.svg"/><Relationship Id="rId28" Type="http://schemas.openxmlformats.org/officeDocument/2006/relationships/image" Target="../media/image31.svg"/><Relationship Id="rId10" Type="http://schemas.openxmlformats.org/officeDocument/2006/relationships/image" Target="../media/image66.png"/><Relationship Id="rId19" Type="http://schemas.openxmlformats.org/officeDocument/2006/relationships/image" Target="../media/image51.png"/><Relationship Id="rId31"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43.svg"/><Relationship Id="rId14" Type="http://schemas.openxmlformats.org/officeDocument/2006/relationships/image" Target="../media/image33.png"/><Relationship Id="rId22" Type="http://schemas.openxmlformats.org/officeDocument/2006/relationships/image" Target="../media/image72.png"/><Relationship Id="rId27" Type="http://schemas.openxmlformats.org/officeDocument/2006/relationships/image" Target="../media/image30.png"/><Relationship Id="rId30"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0.png"/><Relationship Id="rId18" Type="http://schemas.openxmlformats.org/officeDocument/2006/relationships/image" Target="../media/image53.png"/><Relationship Id="rId26" Type="http://schemas.openxmlformats.org/officeDocument/2006/relationships/image" Target="../media/image29.png"/><Relationship Id="rId3" Type="http://schemas.openxmlformats.org/officeDocument/2006/relationships/image" Target="../media/image25.png"/><Relationship Id="rId21" Type="http://schemas.openxmlformats.org/officeDocument/2006/relationships/image" Target="../media/image71.png"/><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52.png"/><Relationship Id="rId25" Type="http://schemas.openxmlformats.org/officeDocument/2006/relationships/image" Target="../media/image57.png"/><Relationship Id="rId2" Type="http://schemas.openxmlformats.org/officeDocument/2006/relationships/notesSlide" Target="../notesSlides/notesSlide18.xml"/><Relationship Id="rId16" Type="http://schemas.openxmlformats.org/officeDocument/2006/relationships/image" Target="../media/image69.gif"/><Relationship Id="rId20" Type="http://schemas.openxmlformats.org/officeDocument/2006/relationships/image" Target="../media/image70.png"/><Relationship Id="rId29"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7.svg"/><Relationship Id="rId24" Type="http://schemas.openxmlformats.org/officeDocument/2006/relationships/image" Target="../media/image58.png"/><Relationship Id="rId5" Type="http://schemas.openxmlformats.org/officeDocument/2006/relationships/image" Target="../media/image28.png"/><Relationship Id="rId15" Type="http://schemas.openxmlformats.org/officeDocument/2006/relationships/image" Target="../media/image39.png"/><Relationship Id="rId23" Type="http://schemas.openxmlformats.org/officeDocument/2006/relationships/image" Target="../media/image73.svg"/><Relationship Id="rId28" Type="http://schemas.openxmlformats.org/officeDocument/2006/relationships/image" Target="../media/image31.svg"/><Relationship Id="rId10" Type="http://schemas.openxmlformats.org/officeDocument/2006/relationships/image" Target="../media/image74.png"/><Relationship Id="rId19" Type="http://schemas.openxmlformats.org/officeDocument/2006/relationships/image" Target="../media/image51.png"/><Relationship Id="rId31"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43.svg"/><Relationship Id="rId14" Type="http://schemas.openxmlformats.org/officeDocument/2006/relationships/image" Target="../media/image33.png"/><Relationship Id="rId22" Type="http://schemas.openxmlformats.org/officeDocument/2006/relationships/image" Target="../media/image75.png"/><Relationship Id="rId27" Type="http://schemas.openxmlformats.org/officeDocument/2006/relationships/image" Target="../media/image59.png"/><Relationship Id="rId30"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1.wav"/><Relationship Id="rId7" Type="http://schemas.openxmlformats.org/officeDocument/2006/relationships/audio" Target="../media/audio25.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 Id="rId9" Type="http://schemas.openxmlformats.org/officeDocument/2006/relationships/image" Target="../media/image76.tiff"/></Relationships>
</file>

<file path=ppt/slides/_rels/slide22.xml.rels><?xml version="1.0" encoding="UTF-8" standalone="yes"?>
<Relationships xmlns="http://schemas.openxmlformats.org/package/2006/relationships"><Relationship Id="rId8" Type="http://schemas.openxmlformats.org/officeDocument/2006/relationships/image" Target="../media/image81.tiff"/><Relationship Id="rId13" Type="http://schemas.openxmlformats.org/officeDocument/2006/relationships/image" Target="../media/image86.tiff"/><Relationship Id="rId3" Type="http://schemas.openxmlformats.org/officeDocument/2006/relationships/image" Target="../media/image77.tiff"/><Relationship Id="rId7" Type="http://schemas.microsoft.com/office/2007/relationships/hdphoto" Target="../media/hdphoto1.wdp"/><Relationship Id="rId12" Type="http://schemas.openxmlformats.org/officeDocument/2006/relationships/image" Target="../media/image85.tiff"/><Relationship Id="rId2" Type="http://schemas.openxmlformats.org/officeDocument/2006/relationships/notesSlide" Target="../notesSlides/notesSlide22.xml"/><Relationship Id="rId16" Type="http://schemas.openxmlformats.org/officeDocument/2006/relationships/image" Target="../media/image89.tiff"/><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9.tiff"/><Relationship Id="rId15" Type="http://schemas.openxmlformats.org/officeDocument/2006/relationships/image" Target="../media/image88.tiff"/><Relationship Id="rId10" Type="http://schemas.openxmlformats.org/officeDocument/2006/relationships/image" Target="../media/image83.tiff"/><Relationship Id="rId4" Type="http://schemas.openxmlformats.org/officeDocument/2006/relationships/image" Target="../media/image78.tiff"/><Relationship Id="rId9" Type="http://schemas.openxmlformats.org/officeDocument/2006/relationships/image" Target="../media/image82.tiff"/><Relationship Id="rId14" Type="http://schemas.openxmlformats.org/officeDocument/2006/relationships/image" Target="../media/image87.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0.pn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3.svg"/><Relationship Id="rId5" Type="http://schemas.openxmlformats.org/officeDocument/2006/relationships/image" Target="../media/image94.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2.png"/><Relationship Id="rId3" Type="http://schemas.openxmlformats.org/officeDocument/2006/relationships/slideLayout" Target="../slideLayouts/slideLayout3.xml"/><Relationship Id="rId7" Type="http://schemas.microsoft.com/office/2007/relationships/hdphoto" Target="../media/hdphoto2.wdp"/><Relationship Id="rId12" Type="http://schemas.openxmlformats.org/officeDocument/2006/relationships/image" Target="../media/image10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8.png"/><Relationship Id="rId11" Type="http://schemas.openxmlformats.org/officeDocument/2006/relationships/image" Target="../media/image101.png"/><Relationship Id="rId5" Type="http://schemas.openxmlformats.org/officeDocument/2006/relationships/image" Target="../media/image97.png"/><Relationship Id="rId10" Type="http://schemas.openxmlformats.org/officeDocument/2006/relationships/image" Target="../media/image100.jpeg"/><Relationship Id="rId4" Type="http://schemas.openxmlformats.org/officeDocument/2006/relationships/notesSlide" Target="../notesSlides/notesSlide26.xml"/><Relationship Id="rId9" Type="http://schemas.microsoft.com/office/2007/relationships/hdphoto" Target="../media/hdphoto3.wdp"/><Relationship Id="rId14" Type="http://schemas.openxmlformats.org/officeDocument/2006/relationships/image" Target="../media/image93.sv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1.png"/><Relationship Id="rId3" Type="http://schemas.openxmlformats.org/officeDocument/2006/relationships/slideLayout" Target="../slideLayouts/slideLayout3.xml"/><Relationship Id="rId7" Type="http://schemas.microsoft.com/office/2007/relationships/hdphoto" Target="../media/hdphoto2.wdp"/><Relationship Id="rId12" Type="http://schemas.openxmlformats.org/officeDocument/2006/relationships/image" Target="../media/image10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8.png"/><Relationship Id="rId11" Type="http://schemas.openxmlformats.org/officeDocument/2006/relationships/image" Target="../media/image93.svg"/><Relationship Id="rId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notesSlide" Target="../notesSlides/notesSlide27.xml"/><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_Wk7_audio_HW_sheet.docx" TargetMode="External"/><Relationship Id="rId4" Type="http://schemas.openxmlformats.org/officeDocument/2006/relationships/hyperlink" Target="https://www.rachelhawkes.com/LDPresources/Yr8Spanish/Spanish_Y8_Term1i_Wk7_audio.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tiff"/><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tiff"/><Relationship Id="rId11" Type="http://schemas.openxmlformats.org/officeDocument/2006/relationships/image" Target="../media/image18.tiff"/><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image" Target="../media/image11.tiff"/><Relationship Id="rId9" Type="http://schemas.openxmlformats.org/officeDocument/2006/relationships/image" Target="../media/image16.tiff"/></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audio" Target="../media/audio10.wav"/></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audio" Target="../media/audio10.wav"/></Relationships>
</file>

<file path=ppt/slides/_rels/slide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audio" Target="../media/audio11.wav"/></Relationships>
</file>

<file path=ppt/slides/_rels/slide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audio" Target="../media/audio12.wav"/></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6 – Lesson 11</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lang="en-GB" sz="1400" dirty="0"/>
            </a:br>
            <a:r>
              <a:rPr lang="en-GB" sz="1400" dirty="0"/>
              <a:t>Artwork: Mark Davies</a:t>
            </a:r>
            <a:br>
              <a:rPr lang="en-GB" sz="1400" dirty="0"/>
            </a:br>
            <a:br>
              <a:rPr lang="en-GB" sz="1400" dirty="0"/>
            </a:br>
            <a:r>
              <a:rPr lang="en-GB" sz="1400" dirty="0"/>
              <a:t>Date updated: 27.08.23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333979"/>
            <a:ext cx="7138275" cy="1484251"/>
          </a:xfrm>
        </p:spPr>
        <p:txBody>
          <a:bodyPr>
            <a:normAutofit/>
          </a:bodyPr>
          <a:lstStyle/>
          <a:p>
            <a:pPr>
              <a:spcBef>
                <a:spcPts val="0"/>
              </a:spcBef>
              <a:buClr>
                <a:srgbClr val="FFFFFF"/>
              </a:buClr>
              <a:buSzPts val="2600"/>
            </a:pPr>
            <a:r>
              <a:rPr lang="en-GB" sz="2000" dirty="0">
                <a:solidFill>
                  <a:srgbClr val="FFFFFF"/>
                </a:solidFill>
              </a:rPr>
              <a:t>In class</a:t>
            </a:r>
            <a:br>
              <a:rPr lang="en-GB" sz="2000" dirty="0">
                <a:solidFill>
                  <a:srgbClr val="FFFFFF"/>
                </a:solidFill>
              </a:rPr>
            </a:br>
            <a:r>
              <a:rPr lang="en-GB" sz="2000" dirty="0">
                <a:solidFill>
                  <a:prstClr val="white"/>
                </a:solidFill>
              </a:rPr>
              <a:t>Using the modal verb ‘PODER</a:t>
            </a:r>
            <a:br>
              <a:rPr lang="en-GB" sz="2000" dirty="0">
                <a:solidFill>
                  <a:prstClr val="white"/>
                </a:solidFill>
              </a:rPr>
            </a:br>
            <a:r>
              <a:rPr lang="en-GB" sz="2000" dirty="0">
                <a:solidFill>
                  <a:prstClr val="white"/>
                </a:solidFill>
              </a:rPr>
              <a:t>Penultimate stress</a:t>
            </a:r>
            <a:br>
              <a:rPr lang="en-US" sz="2000" b="0" i="0" u="none" strike="noStrike" cap="none" dirty="0">
                <a:solidFill>
                  <a:srgbClr val="FFFFFF"/>
                </a:solidFill>
                <a:latin typeface="Century Gothic"/>
                <a:ea typeface="Century Gothic"/>
                <a:cs typeface="Century Gothic"/>
                <a:sym typeface="Century Gothic"/>
              </a:rPr>
            </a:br>
            <a:endParaRPr lang="pt-BR" sz="2000" dirty="0"/>
          </a:p>
          <a:p>
            <a:pPr marL="0" lvl="0" indent="0" algn="l" rtl="0">
              <a:lnSpc>
                <a:spcPct val="90000"/>
              </a:lnSpc>
              <a:spcBef>
                <a:spcPts val="1000"/>
              </a:spcBef>
              <a:spcAft>
                <a:spcPts val="0"/>
              </a:spcAft>
              <a:buClr>
                <a:srgbClr val="1F3864"/>
              </a:buClr>
              <a:buSzPts val="2600"/>
              <a:buNone/>
            </a:pPr>
            <a:endParaRPr lang="pt-BR" sz="20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000" dirty="0">
              <a:solidFill>
                <a:srgbClr val="FFFFFF"/>
              </a:solidFill>
            </a:endParaRPr>
          </a:p>
          <a:p>
            <a:pPr algn="l"/>
            <a:endParaRPr lang="en-GB" sz="2000"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Talking about what people can and must do</a:t>
            </a:r>
            <a:endParaRPr lang="en-GB" dirty="0"/>
          </a:p>
        </p:txBody>
      </p:sp>
      <p:pic>
        <p:nvPicPr>
          <p:cNvPr id="13" name="Picture 12" descr="A red and yellow rectangular shape with a flag inside&#10;&#10;Description automatically generated">
            <a:extLst>
              <a:ext uri="{FF2B5EF4-FFF2-40B4-BE49-F238E27FC236}">
                <a16:creationId xmlns:a16="http://schemas.microsoft.com/office/drawing/2014/main" id="{FB105277-B7A1-4DCB-8C6D-192B428B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183" y="1871941"/>
            <a:ext cx="2039516" cy="1552572"/>
          </a:xfrm>
          <a:prstGeom prst="rect">
            <a:avLst/>
          </a:prstGeom>
        </p:spPr>
      </p:pic>
      <p:pic>
        <p:nvPicPr>
          <p:cNvPr id="8" name="Picture 7" descr="A pattern of chairs and tables&#10;&#10;Description automatically generated">
            <a:extLst>
              <a:ext uri="{FF2B5EF4-FFF2-40B4-BE49-F238E27FC236}">
                <a16:creationId xmlns:a16="http://schemas.microsoft.com/office/drawing/2014/main" id="{EF9A3818-F74D-4421-8E9E-37507642D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72717" y="3129105"/>
            <a:ext cx="2563318" cy="3223032"/>
          </a:xfrm>
          <a:prstGeom prst="rect">
            <a:avLst/>
          </a:prstGeom>
        </p:spPr>
      </p:pic>
      <p:pic>
        <p:nvPicPr>
          <p:cNvPr id="10" name="Graphic 9" descr="Teacher with solid fill">
            <a:extLst>
              <a:ext uri="{FF2B5EF4-FFF2-40B4-BE49-F238E27FC236}">
                <a16:creationId xmlns:a16="http://schemas.microsoft.com/office/drawing/2014/main" id="{E3DD26A6-187C-4F60-8F12-D1D6C8332B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4972721"/>
            <a:ext cx="1780843" cy="1780843"/>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86553" y="2348125"/>
            <a:ext cx="55642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[we can| we are able to]</a:t>
            </a:r>
          </a:p>
        </p:txBody>
      </p:sp>
      <p:sp>
        <p:nvSpPr>
          <p:cNvPr id="9" name="TextBox 8"/>
          <p:cNvSpPr txBox="1"/>
          <p:nvPr/>
        </p:nvSpPr>
        <p:spPr>
          <a:xfrm>
            <a:off x="591058" y="4017872"/>
            <a:ext cx="11362873" cy="7848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500" b="0" i="0" u="none" strike="noStrike" kern="1200" cap="none" spc="0" normalizeH="0" baseline="0" noProof="0" dirty="0">
                <a:ln>
                  <a:noFill/>
                </a:ln>
                <a:effectLst/>
                <a:uLnTx/>
                <a:uFillTx/>
                <a:latin typeface="Century Gothic" panose="020B0502020202020204" pitchFamily="34" charset="0"/>
                <a:ea typeface="+mn-ea"/>
                <a:cs typeface="+mn-cs"/>
              </a:rPr>
              <a:t>_________</a:t>
            </a:r>
            <a:r>
              <a:rPr kumimoji="0" lang="es-ES" sz="4500" b="0" i="0" u="none" strike="noStrike" kern="1200" cap="none" spc="0" normalizeH="0" noProof="0" dirty="0">
                <a:ln>
                  <a:noFill/>
                </a:ln>
                <a:effectLst/>
                <a:uLnTx/>
                <a:uFillTx/>
                <a:latin typeface="Century Gothic" panose="020B0502020202020204" pitchFamily="34" charset="0"/>
                <a:ea typeface="+mn-ea"/>
                <a:cs typeface="+mn-cs"/>
              </a:rPr>
              <a:t> terminar cinco minutos antes.</a:t>
            </a:r>
            <a:endParaRPr kumimoji="0" lang="en-GB" sz="4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p:cNvSpPr txBox="1"/>
          <p:nvPr/>
        </p:nvSpPr>
        <p:spPr>
          <a:xfrm>
            <a:off x="2613216" y="5018146"/>
            <a:ext cx="767506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We can </a:t>
            </a:r>
            <a:r>
              <a:rPr kumimoji="0" lang="en-HK" sz="3200" b="0" i="0" u="none" strike="noStrike" kern="1200" cap="none" spc="0" normalizeH="0" baseline="0" noProof="0" dirty="0">
                <a:ln>
                  <a:noFill/>
                </a:ln>
                <a:effectLst/>
                <a:uLnTx/>
                <a:uFillTx/>
                <a:latin typeface="Century Gothic" panose="020B0502020202020204" pitchFamily="34" charset="0"/>
                <a:ea typeface="+mn-ea"/>
                <a:cs typeface="+mn-cs"/>
              </a:rPr>
              <a:t>finish five minutes before.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319799" y="502236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3095B070-9F18-1047-AD42-62F8B79E04A2}"/>
              </a:ext>
            </a:extLst>
          </p:cNvPr>
          <p:cNvSpPr/>
          <p:nvPr/>
        </p:nvSpPr>
        <p:spPr>
          <a:xfrm>
            <a:off x="731688" y="3992557"/>
            <a:ext cx="279114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5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Podemos</a:t>
            </a:r>
            <a:endParaRPr kumimoji="0" lang="en-GB" sz="4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CDFBFDA-C15E-6045-8D6D-9ACDB2414CA0}"/>
              </a:ext>
            </a:extLst>
          </p:cNvPr>
          <p:cNvSpPr>
            <a:spLocks noGrp="1"/>
          </p:cNvSpPr>
          <p:nvPr>
            <p:ph type="title" idx="4294967295"/>
          </p:nvPr>
        </p:nvSpPr>
        <p:spPr>
          <a:xfrm>
            <a:off x="1192948" y="755052"/>
            <a:ext cx="10515600" cy="1325562"/>
          </a:xfrm>
        </p:spPr>
        <p:txBody>
          <a:bodyPr>
            <a:noAutofit/>
          </a:bodyPr>
          <a:lstStyle/>
          <a:p>
            <a:pPr algn="ctr"/>
            <a:r>
              <a:rPr lang="en-GB" sz="11500" b="1" dirty="0">
                <a:solidFill>
                  <a:schemeClr val="tx1"/>
                </a:solidFill>
              </a:rPr>
              <a:t>podemos</a:t>
            </a:r>
            <a:endParaRPr lang="en-US" sz="11500" dirty="0">
              <a:solidFill>
                <a:schemeClr val="tx1"/>
              </a:solidFill>
            </a:endParaRPr>
          </a:p>
        </p:txBody>
      </p:sp>
    </p:spTree>
    <p:extLst>
      <p:ext uri="{BB962C8B-B14F-4D97-AF65-F5344CB8AC3E}">
        <p14:creationId xmlns:p14="http://schemas.microsoft.com/office/powerpoint/2010/main" val="24037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odemo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beep] terminar cinco minutos antes.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podemos terminar cinco minutos antes.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P spid="11" grpId="0" animBg="1"/>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Llamada ovalada 11">
            <a:extLst>
              <a:ext uri="{FF2B5EF4-FFF2-40B4-BE49-F238E27FC236}">
                <a16:creationId xmlns:a16="http://schemas.microsoft.com/office/drawing/2014/main" id="{BEAA0B2D-AA6B-434D-B4C6-DFAD2C3554DE}"/>
              </a:ext>
            </a:extLst>
          </p:cNvPr>
          <p:cNvSpPr/>
          <p:nvPr/>
        </p:nvSpPr>
        <p:spPr>
          <a:xfrm>
            <a:off x="79427" y="1107615"/>
            <a:ext cx="4520085" cy="921193"/>
          </a:xfrm>
          <a:prstGeom prst="wedgeEllipseCallout">
            <a:avLst>
              <a:gd name="adj1" fmla="val -31229"/>
              <a:gd name="adj2" fmla="val 80422"/>
            </a:avLst>
          </a:prstGeom>
          <a:solidFill>
            <a:srgbClr val="FBF0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chemeClr val="tx1"/>
                </a:solidFill>
              </a:rPr>
              <a:t>¿Podemos </a:t>
            </a:r>
            <a:r>
              <a:rPr lang="en-GB" sz="2000" dirty="0" err="1">
                <a:solidFill>
                  <a:schemeClr val="tx1"/>
                </a:solidFill>
              </a:rPr>
              <a:t>empezar</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cinco</a:t>
            </a:r>
            <a:r>
              <a:rPr lang="en-GB" sz="2000" dirty="0">
                <a:solidFill>
                  <a:schemeClr val="tx1"/>
                </a:solidFill>
              </a:rPr>
              <a:t> </a:t>
            </a:r>
            <a:r>
              <a:rPr lang="en-GB" sz="2000" dirty="0" err="1">
                <a:solidFill>
                  <a:schemeClr val="tx1"/>
                </a:solidFill>
              </a:rPr>
              <a:t>minutos</a:t>
            </a:r>
            <a:r>
              <a:rPr lang="en-GB" sz="2000" dirty="0">
                <a:solidFill>
                  <a:schemeClr val="tx1"/>
                </a:solidFill>
              </a:rPr>
              <a:t>?</a:t>
            </a:r>
          </a:p>
          <a:p>
            <a:pPr algn="ctr"/>
            <a:endParaRPr lang="en-GB" sz="2000" dirty="0">
              <a:solidFill>
                <a:schemeClr val="tx1"/>
              </a:solidFill>
            </a:endParaRPr>
          </a:p>
        </p:txBody>
      </p:sp>
      <p:sp>
        <p:nvSpPr>
          <p:cNvPr id="6" name="Llamada ovalada 46">
            <a:extLst>
              <a:ext uri="{FF2B5EF4-FFF2-40B4-BE49-F238E27FC236}">
                <a16:creationId xmlns:a16="http://schemas.microsoft.com/office/drawing/2014/main" id="{B365303D-4A95-4C1C-8A14-8526509377AD}"/>
              </a:ext>
            </a:extLst>
          </p:cNvPr>
          <p:cNvSpPr/>
          <p:nvPr/>
        </p:nvSpPr>
        <p:spPr>
          <a:xfrm>
            <a:off x="2737720" y="4917968"/>
            <a:ext cx="2445338" cy="1183351"/>
          </a:xfrm>
          <a:prstGeom prst="wedgeEllipseCallout">
            <a:avLst>
              <a:gd name="adj1" fmla="val -47867"/>
              <a:gd name="adj2" fmla="val 65277"/>
            </a:avLst>
          </a:prstGeom>
          <a:solidFill>
            <a:srgbClr val="FBF0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¿Podemos decir </a:t>
            </a:r>
            <a:r>
              <a:rPr lang="en-GB" sz="2000" dirty="0" err="1">
                <a:solidFill>
                  <a:schemeClr val="tx1"/>
                </a:solidFill>
              </a:rPr>
              <a:t>cosas</a:t>
            </a:r>
            <a:r>
              <a:rPr lang="en-GB" sz="2000" dirty="0">
                <a:solidFill>
                  <a:schemeClr val="tx1"/>
                </a:solidFill>
              </a:rPr>
              <a:t> </a:t>
            </a:r>
            <a:r>
              <a:rPr lang="en-GB" sz="2000" dirty="0" err="1">
                <a:solidFill>
                  <a:schemeClr val="tx1"/>
                </a:solidFill>
              </a:rPr>
              <a:t>en</a:t>
            </a:r>
            <a:r>
              <a:rPr lang="en-GB" sz="2000" dirty="0">
                <a:solidFill>
                  <a:schemeClr val="tx1"/>
                </a:solidFill>
              </a:rPr>
              <a:t> alemán?</a:t>
            </a:r>
          </a:p>
        </p:txBody>
      </p:sp>
      <p:sp>
        <p:nvSpPr>
          <p:cNvPr id="7" name="Llamada ovalada 47">
            <a:extLst>
              <a:ext uri="{FF2B5EF4-FFF2-40B4-BE49-F238E27FC236}">
                <a16:creationId xmlns:a16="http://schemas.microsoft.com/office/drawing/2014/main" id="{5E2106B8-974A-48E0-9EB5-97CDFE954651}"/>
              </a:ext>
            </a:extLst>
          </p:cNvPr>
          <p:cNvSpPr/>
          <p:nvPr/>
        </p:nvSpPr>
        <p:spPr>
          <a:xfrm>
            <a:off x="2688428" y="3788889"/>
            <a:ext cx="2328818" cy="957954"/>
          </a:xfrm>
          <a:prstGeom prst="wedgeEllipseCallout">
            <a:avLst>
              <a:gd name="adj1" fmla="val -53365"/>
              <a:gd name="adj2" fmla="val 61062"/>
            </a:avLst>
          </a:prstGeom>
          <a:solidFill>
            <a:srgbClr val="FBF0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a:t>
            </a:r>
            <a:r>
              <a:rPr lang="en-GB" sz="2000" dirty="0" err="1">
                <a:solidFill>
                  <a:schemeClr val="tx1"/>
                </a:solidFill>
              </a:rPr>
              <a:t>Puedo</a:t>
            </a:r>
            <a:r>
              <a:rPr lang="en-GB" sz="2000" dirty="0">
                <a:solidFill>
                  <a:schemeClr val="tx1"/>
                </a:solidFill>
              </a:rPr>
              <a:t> </a:t>
            </a:r>
            <a:r>
              <a:rPr lang="en-GB" sz="2000" dirty="0" err="1">
                <a:solidFill>
                  <a:schemeClr val="tx1"/>
                </a:solidFill>
              </a:rPr>
              <a:t>dar</a:t>
            </a:r>
            <a:r>
              <a:rPr lang="en-GB" sz="2000" dirty="0">
                <a:solidFill>
                  <a:schemeClr val="tx1"/>
                </a:solidFill>
              </a:rPr>
              <a:t> mi </a:t>
            </a:r>
            <a:r>
              <a:rPr lang="en-GB" sz="2000" dirty="0" err="1">
                <a:solidFill>
                  <a:schemeClr val="tx1"/>
                </a:solidFill>
              </a:rPr>
              <a:t>opinión</a:t>
            </a:r>
            <a:r>
              <a:rPr lang="en-GB" sz="2000" dirty="0">
                <a:solidFill>
                  <a:schemeClr val="tx1"/>
                </a:solidFill>
              </a:rPr>
              <a:t>? </a:t>
            </a:r>
          </a:p>
        </p:txBody>
      </p:sp>
      <p:sp>
        <p:nvSpPr>
          <p:cNvPr id="8" name="Llamada ovalada 48">
            <a:extLst>
              <a:ext uri="{FF2B5EF4-FFF2-40B4-BE49-F238E27FC236}">
                <a16:creationId xmlns:a16="http://schemas.microsoft.com/office/drawing/2014/main" id="{7F158DED-C1B2-4CAE-BB15-29E52B444ABD}"/>
              </a:ext>
            </a:extLst>
          </p:cNvPr>
          <p:cNvSpPr/>
          <p:nvPr/>
        </p:nvSpPr>
        <p:spPr>
          <a:xfrm>
            <a:off x="410185" y="3112217"/>
            <a:ext cx="1929285" cy="1559153"/>
          </a:xfrm>
          <a:prstGeom prst="wedgeEllipseCallout">
            <a:avLst>
              <a:gd name="adj1" fmla="val -48326"/>
              <a:gd name="adj2" fmla="val 49817"/>
            </a:avLst>
          </a:prstGeom>
          <a:solidFill>
            <a:srgbClr val="FBF0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a:t>
            </a:r>
            <a:r>
              <a:rPr lang="en-GB" sz="2000" dirty="0" err="1">
                <a:solidFill>
                  <a:schemeClr val="tx1"/>
                </a:solidFill>
              </a:rPr>
              <a:t>Puedo</a:t>
            </a:r>
            <a:r>
              <a:rPr lang="en-GB" sz="2000" dirty="0">
                <a:solidFill>
                  <a:schemeClr val="tx1"/>
                </a:solidFill>
              </a:rPr>
              <a:t> </a:t>
            </a:r>
            <a:r>
              <a:rPr lang="en-GB" sz="2000" dirty="0" err="1">
                <a:solidFill>
                  <a:schemeClr val="tx1"/>
                </a:solidFill>
              </a:rPr>
              <a:t>ver</a:t>
            </a:r>
            <a:r>
              <a:rPr lang="en-GB" sz="2000" dirty="0">
                <a:solidFill>
                  <a:schemeClr val="tx1"/>
                </a:solidFill>
              </a:rPr>
              <a:t> un </a:t>
            </a:r>
            <a:r>
              <a:rPr lang="en-GB" sz="2000" dirty="0" err="1">
                <a:solidFill>
                  <a:schemeClr val="tx1"/>
                </a:solidFill>
              </a:rPr>
              <a:t>ejemplo</a:t>
            </a:r>
            <a:r>
              <a:rPr lang="en-GB" sz="2000" dirty="0">
                <a:solidFill>
                  <a:schemeClr val="tx1"/>
                </a:solidFill>
              </a:rPr>
              <a:t>?</a:t>
            </a:r>
          </a:p>
        </p:txBody>
      </p:sp>
      <p:graphicFrame>
        <p:nvGraphicFramePr>
          <p:cNvPr id="10" name="Tabla 50">
            <a:extLst>
              <a:ext uri="{FF2B5EF4-FFF2-40B4-BE49-F238E27FC236}">
                <a16:creationId xmlns:a16="http://schemas.microsoft.com/office/drawing/2014/main" id="{08346A0D-4E5E-41AB-AB09-6A2E39A19686}"/>
              </a:ext>
            </a:extLst>
          </p:cNvPr>
          <p:cNvGraphicFramePr>
            <a:graphicFrameLocks noGrp="1"/>
          </p:cNvGraphicFramePr>
          <p:nvPr>
            <p:extLst>
              <p:ext uri="{D42A27DB-BD31-4B8C-83A1-F6EECF244321}">
                <p14:modId xmlns:p14="http://schemas.microsoft.com/office/powerpoint/2010/main" val="1118510766"/>
              </p:ext>
            </p:extLst>
          </p:nvPr>
        </p:nvGraphicFramePr>
        <p:xfrm>
          <a:off x="5305146" y="1652176"/>
          <a:ext cx="6886854" cy="4101901"/>
        </p:xfrm>
        <a:graphic>
          <a:graphicData uri="http://schemas.openxmlformats.org/drawingml/2006/table">
            <a:tbl>
              <a:tblPr firstRow="1" bandRow="1">
                <a:tableStyleId>{BDBED569-4797-4DF1-A0F4-6AAB3CD982D8}</a:tableStyleId>
              </a:tblPr>
              <a:tblGrid>
                <a:gridCol w="3652483">
                  <a:extLst>
                    <a:ext uri="{9D8B030D-6E8A-4147-A177-3AD203B41FA5}">
                      <a16:colId xmlns:a16="http://schemas.microsoft.com/office/drawing/2014/main" val="3642029948"/>
                    </a:ext>
                  </a:extLst>
                </a:gridCol>
                <a:gridCol w="1492059">
                  <a:extLst>
                    <a:ext uri="{9D8B030D-6E8A-4147-A177-3AD203B41FA5}">
                      <a16:colId xmlns:a16="http://schemas.microsoft.com/office/drawing/2014/main" val="921083216"/>
                    </a:ext>
                  </a:extLst>
                </a:gridCol>
                <a:gridCol w="1742312">
                  <a:extLst>
                    <a:ext uri="{9D8B030D-6E8A-4147-A177-3AD203B41FA5}">
                      <a16:colId xmlns:a16="http://schemas.microsoft.com/office/drawing/2014/main" val="2589885725"/>
                    </a:ext>
                  </a:extLst>
                </a:gridCol>
              </a:tblGrid>
              <a:tr h="1056809">
                <a:tc>
                  <a:txBody>
                    <a:bodyPr/>
                    <a:lstStyle/>
                    <a:p>
                      <a:endParaRPr lang="es-GB" sz="2000" dirty="0">
                        <a:solidFill>
                          <a:schemeClr val="tx1"/>
                        </a:solidFill>
                      </a:endParaRPr>
                    </a:p>
                    <a:p>
                      <a:pPr algn="ctr"/>
                      <a:r>
                        <a:rPr lang="es-GB" sz="2000" dirty="0">
                          <a:solidFill>
                            <a:schemeClr val="tx1"/>
                          </a:solidFill>
                        </a:rPr>
                        <a:t>Who asks...?</a:t>
                      </a: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Un estudiante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(‘I’)</a:t>
                      </a:r>
                      <a:endParaRPr kumimoji="0" lang="en-GB" sz="2000" b="1" i="0" u="none" strike="noStrike" kern="1200" cap="none" spc="0" normalizeH="0" baseline="0" noProof="0" dirty="0">
                        <a:ln>
                          <a:noFill/>
                        </a:ln>
                        <a:solidFill>
                          <a:schemeClr val="tx1"/>
                        </a:solidFill>
                        <a:effectLst/>
                        <a:uLnTx/>
                        <a:uFillTx/>
                        <a:latin typeface="+mn-lt"/>
                        <a:ea typeface="+mn-ea"/>
                        <a:cs typeface="+mn-cs"/>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Los </a:t>
                      </a:r>
                      <a:r>
                        <a:rPr lang="en-GB" sz="2000" dirty="0" err="1">
                          <a:solidFill>
                            <a:schemeClr val="tx1"/>
                          </a:solidFill>
                        </a:rPr>
                        <a:t>estudiantes</a:t>
                      </a:r>
                      <a:endParaRPr lang="en-GB"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(‘we’)</a:t>
                      </a:r>
                      <a:endParaRPr lang="es-GB" sz="20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940741133"/>
                  </a:ext>
                </a:extLst>
              </a:tr>
              <a:tr h="519534">
                <a:tc>
                  <a:txBody>
                    <a:bodyPr/>
                    <a:lstStyle/>
                    <a:p>
                      <a:r>
                        <a:rPr lang="es-GB" sz="2000" dirty="0">
                          <a:solidFill>
                            <a:schemeClr val="tx1"/>
                          </a:solidFill>
                        </a:rPr>
                        <a:t>to see an example?</a:t>
                      </a: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2865587033"/>
                  </a:ext>
                </a:extLst>
              </a:tr>
              <a:tr h="736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to do do everything in English?</a:t>
                      </a: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2931458622"/>
                  </a:ext>
                </a:extLst>
              </a:tr>
              <a:tr h="433325">
                <a:tc>
                  <a:txBody>
                    <a:bodyPr/>
                    <a:lstStyle/>
                    <a:p>
                      <a:r>
                        <a:rPr lang="es-GB" sz="2000" dirty="0">
                          <a:solidFill>
                            <a:schemeClr val="tx1"/>
                          </a:solidFill>
                        </a:rPr>
                        <a:t>to start in five minutes?</a:t>
                      </a:r>
                    </a:p>
                  </a:txBody>
                  <a:tcPr/>
                </a:tc>
                <a:tc>
                  <a:txBody>
                    <a:bodyPr/>
                    <a:lstStyle/>
                    <a:p>
                      <a:endParaRPr lang="es-GB" sz="2000" dirty="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1770276491"/>
                  </a:ext>
                </a:extLst>
              </a:tr>
              <a:tr h="489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to say things in German?</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408892973"/>
                  </a:ext>
                </a:extLst>
              </a:tr>
              <a:tr h="433325">
                <a:tc>
                  <a:txBody>
                    <a:bodyPr/>
                    <a:lstStyle/>
                    <a:p>
                      <a:r>
                        <a:rPr lang="es-GB" sz="2000" dirty="0">
                          <a:solidFill>
                            <a:schemeClr val="tx1"/>
                          </a:solidFill>
                        </a:rPr>
                        <a:t>to </a:t>
                      </a:r>
                      <a:r>
                        <a:rPr lang="en-GB" sz="2000" dirty="0">
                          <a:solidFill>
                            <a:schemeClr val="tx1"/>
                          </a:solidFill>
                        </a:rPr>
                        <a:t>finish the activity now</a:t>
                      </a:r>
                      <a:r>
                        <a:rPr lang="es-GB" sz="2000" dirty="0">
                          <a:solidFill>
                            <a:schemeClr val="tx1"/>
                          </a:solidFill>
                        </a:rPr>
                        <a:t>?</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1663468424"/>
                  </a:ext>
                </a:extLst>
              </a:tr>
              <a:tr h="433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to give their opinion?</a:t>
                      </a:r>
                    </a:p>
                  </a:txBody>
                  <a:tcPr/>
                </a:tc>
                <a:tc>
                  <a:txBody>
                    <a:bodyPr/>
                    <a:lstStyle/>
                    <a:p>
                      <a:endParaRPr lang="es-GB" sz="2000">
                        <a:solidFill>
                          <a:schemeClr val="tx1"/>
                        </a:solidFill>
                      </a:endParaRPr>
                    </a:p>
                  </a:txBody>
                  <a:tcPr/>
                </a:tc>
                <a:tc>
                  <a:txBody>
                    <a:bodyPr/>
                    <a:lstStyle/>
                    <a:p>
                      <a:endParaRPr lang="es-GB" sz="2000" dirty="0">
                        <a:solidFill>
                          <a:schemeClr val="tx1"/>
                        </a:solidFill>
                      </a:endParaRPr>
                    </a:p>
                  </a:txBody>
                  <a:tcPr/>
                </a:tc>
                <a:extLst>
                  <a:ext uri="{0D108BD9-81ED-4DB2-BD59-A6C34878D82A}">
                    <a16:rowId xmlns:a16="http://schemas.microsoft.com/office/drawing/2014/main" val="3954815993"/>
                  </a:ext>
                </a:extLst>
              </a:tr>
            </a:tbl>
          </a:graphicData>
        </a:graphic>
      </p:graphicFrame>
      <p:pic>
        <p:nvPicPr>
          <p:cNvPr id="11" name="Picture 8" descr="green checkmark">
            <a:extLst>
              <a:ext uri="{FF2B5EF4-FFF2-40B4-BE49-F238E27FC236}">
                <a16:creationId xmlns:a16="http://schemas.microsoft.com/office/drawing/2014/main" id="{51C096A9-629A-42B9-821F-D4DA943D7C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7175" y="2810357"/>
            <a:ext cx="326582" cy="340190"/>
          </a:xfrm>
          <a:prstGeom prst="rect">
            <a:avLst/>
          </a:prstGeom>
        </p:spPr>
      </p:pic>
      <p:pic>
        <p:nvPicPr>
          <p:cNvPr id="12" name="Picture 8" descr="green checkmark">
            <a:extLst>
              <a:ext uri="{FF2B5EF4-FFF2-40B4-BE49-F238E27FC236}">
                <a16:creationId xmlns:a16="http://schemas.microsoft.com/office/drawing/2014/main" id="{5126D63A-DA6B-46AA-BBED-00AFFB2553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7175" y="3437796"/>
            <a:ext cx="326582" cy="340190"/>
          </a:xfrm>
          <a:prstGeom prst="rect">
            <a:avLst/>
          </a:prstGeom>
        </p:spPr>
      </p:pic>
      <p:pic>
        <p:nvPicPr>
          <p:cNvPr id="13" name="Picture 8" descr="green checkmark">
            <a:extLst>
              <a:ext uri="{FF2B5EF4-FFF2-40B4-BE49-F238E27FC236}">
                <a16:creationId xmlns:a16="http://schemas.microsoft.com/office/drawing/2014/main" id="{487B2CB3-7EBA-4AB9-9795-95CA04C75C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9028" y="3995070"/>
            <a:ext cx="326582" cy="340190"/>
          </a:xfrm>
          <a:prstGeom prst="rect">
            <a:avLst/>
          </a:prstGeom>
        </p:spPr>
      </p:pic>
      <p:pic>
        <p:nvPicPr>
          <p:cNvPr id="15" name="Picture 8" descr="green checkmark">
            <a:extLst>
              <a:ext uri="{FF2B5EF4-FFF2-40B4-BE49-F238E27FC236}">
                <a16:creationId xmlns:a16="http://schemas.microsoft.com/office/drawing/2014/main" id="{EB25FC52-958F-4DC1-A841-6CE5B200ED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9028" y="4406653"/>
            <a:ext cx="326582" cy="340190"/>
          </a:xfrm>
          <a:prstGeom prst="rect">
            <a:avLst/>
          </a:prstGeom>
        </p:spPr>
      </p:pic>
      <p:pic>
        <p:nvPicPr>
          <p:cNvPr id="16" name="Picture 8" descr="green checkmark">
            <a:extLst>
              <a:ext uri="{FF2B5EF4-FFF2-40B4-BE49-F238E27FC236}">
                <a16:creationId xmlns:a16="http://schemas.microsoft.com/office/drawing/2014/main" id="{DA53CD98-19E2-4E1D-8621-C5696C1D9E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7175" y="4925021"/>
            <a:ext cx="326582" cy="340190"/>
          </a:xfrm>
          <a:prstGeom prst="rect">
            <a:avLst/>
          </a:prstGeom>
        </p:spPr>
      </p:pic>
      <p:pic>
        <p:nvPicPr>
          <p:cNvPr id="18" name="Picture 8" descr="green checkmark">
            <a:extLst>
              <a:ext uri="{FF2B5EF4-FFF2-40B4-BE49-F238E27FC236}">
                <a16:creationId xmlns:a16="http://schemas.microsoft.com/office/drawing/2014/main" id="{EF57BA84-FD54-4A6C-907B-364B94AD02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7175" y="5339549"/>
            <a:ext cx="326582" cy="340190"/>
          </a:xfrm>
          <a:prstGeom prst="rect">
            <a:avLst/>
          </a:prstGeom>
        </p:spPr>
      </p:pic>
      <p:sp>
        <p:nvSpPr>
          <p:cNvPr id="19" name="Llamada ovalada 19">
            <a:extLst>
              <a:ext uri="{FF2B5EF4-FFF2-40B4-BE49-F238E27FC236}">
                <a16:creationId xmlns:a16="http://schemas.microsoft.com/office/drawing/2014/main" id="{9F46A214-D870-42F3-9FC8-F2215537F192}"/>
              </a:ext>
            </a:extLst>
          </p:cNvPr>
          <p:cNvSpPr/>
          <p:nvPr/>
        </p:nvSpPr>
        <p:spPr>
          <a:xfrm>
            <a:off x="121706" y="4978581"/>
            <a:ext cx="2554970" cy="1095181"/>
          </a:xfrm>
          <a:prstGeom prst="wedgeEllipseCallout">
            <a:avLst>
              <a:gd name="adj1" fmla="val -48376"/>
              <a:gd name="adj2" fmla="val 59712"/>
            </a:avLst>
          </a:prstGeom>
          <a:solidFill>
            <a:srgbClr val="FBF0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tx1"/>
                </a:solidFill>
              </a:rPr>
              <a:t>¿</a:t>
            </a:r>
            <a:r>
              <a:rPr lang="en-GB" sz="2000" dirty="0" err="1">
                <a:solidFill>
                  <a:schemeClr val="tx1"/>
                </a:solidFill>
              </a:rPr>
              <a:t>Puedo</a:t>
            </a:r>
            <a:r>
              <a:rPr lang="en-GB" sz="2000" dirty="0">
                <a:solidFill>
                  <a:schemeClr val="tx1"/>
                </a:solidFill>
              </a:rPr>
              <a:t> </a:t>
            </a:r>
            <a:r>
              <a:rPr lang="en-GB" sz="2000" dirty="0" err="1">
                <a:solidFill>
                  <a:schemeClr val="tx1"/>
                </a:solidFill>
              </a:rPr>
              <a:t>hacer</a:t>
            </a:r>
            <a:r>
              <a:rPr lang="en-GB" sz="2000" dirty="0">
                <a:solidFill>
                  <a:schemeClr val="tx1"/>
                </a:solidFill>
              </a:rPr>
              <a:t> todo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p>
        </p:txBody>
      </p:sp>
      <p:sp>
        <p:nvSpPr>
          <p:cNvPr id="20" name="Llamada ovalada 11">
            <a:extLst>
              <a:ext uri="{FF2B5EF4-FFF2-40B4-BE49-F238E27FC236}">
                <a16:creationId xmlns:a16="http://schemas.microsoft.com/office/drawing/2014/main" id="{A93FA565-2CC1-47BC-91D7-8B203A685AAF}"/>
              </a:ext>
            </a:extLst>
          </p:cNvPr>
          <p:cNvSpPr/>
          <p:nvPr/>
        </p:nvSpPr>
        <p:spPr>
          <a:xfrm>
            <a:off x="1574205" y="2147918"/>
            <a:ext cx="3669897" cy="921193"/>
          </a:xfrm>
          <a:prstGeom prst="wedgeEllipseCallout">
            <a:avLst>
              <a:gd name="adj1" fmla="val -29557"/>
              <a:gd name="adj2" fmla="val 73529"/>
            </a:avLst>
          </a:prstGeom>
          <a:solidFill>
            <a:srgbClr val="FBF0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chemeClr val="tx1"/>
                </a:solidFill>
              </a:rPr>
              <a:t>¿</a:t>
            </a:r>
            <a:r>
              <a:rPr lang="en-GB" sz="2000" dirty="0" err="1">
                <a:solidFill>
                  <a:schemeClr val="tx1"/>
                </a:solidFill>
              </a:rPr>
              <a:t>Puedo</a:t>
            </a:r>
            <a:r>
              <a:rPr lang="en-GB" sz="2000" dirty="0">
                <a:solidFill>
                  <a:schemeClr val="tx1"/>
                </a:solidFill>
              </a:rPr>
              <a:t> </a:t>
            </a:r>
            <a:r>
              <a:rPr lang="en-GB" sz="2000" dirty="0" err="1">
                <a:solidFill>
                  <a:schemeClr val="tx1"/>
                </a:solidFill>
              </a:rPr>
              <a:t>terminar</a:t>
            </a:r>
            <a:r>
              <a:rPr lang="en-GB" sz="2000" dirty="0">
                <a:solidFill>
                  <a:schemeClr val="tx1"/>
                </a:solidFill>
              </a:rPr>
              <a:t> la </a:t>
            </a:r>
            <a:r>
              <a:rPr lang="en-GB" sz="2000" dirty="0" err="1">
                <a:solidFill>
                  <a:schemeClr val="tx1"/>
                </a:solidFill>
              </a:rPr>
              <a:t>actividad</a:t>
            </a:r>
            <a:r>
              <a:rPr lang="en-GB" sz="2000" dirty="0">
                <a:solidFill>
                  <a:schemeClr val="tx1"/>
                </a:solidFill>
              </a:rPr>
              <a:t> </a:t>
            </a:r>
            <a:r>
              <a:rPr lang="en-GB" sz="2000" dirty="0" err="1">
                <a:solidFill>
                  <a:schemeClr val="tx1"/>
                </a:solidFill>
              </a:rPr>
              <a:t>ahora</a:t>
            </a:r>
            <a:r>
              <a:rPr lang="en-GB" sz="2000" dirty="0">
                <a:solidFill>
                  <a:schemeClr val="tx1"/>
                </a:solidFill>
              </a:rPr>
              <a:t>?</a:t>
            </a:r>
          </a:p>
          <a:p>
            <a:pPr algn="ctr"/>
            <a:endParaRPr lang="en-GB" sz="2000" dirty="0">
              <a:solidFill>
                <a:schemeClr val="tx1"/>
              </a:solidFill>
            </a:endParaRPr>
          </a:p>
        </p:txBody>
      </p:sp>
      <p:sp>
        <p:nvSpPr>
          <p:cNvPr id="24" name="TextBox 23">
            <a:extLst>
              <a:ext uri="{FF2B5EF4-FFF2-40B4-BE49-F238E27FC236}">
                <a16:creationId xmlns:a16="http://schemas.microsoft.com/office/drawing/2014/main" id="{09434043-9E00-4F39-9557-0A7FB97570DA}"/>
              </a:ext>
            </a:extLst>
          </p:cNvPr>
          <p:cNvSpPr txBox="1"/>
          <p:nvPr/>
        </p:nvSpPr>
        <p:spPr>
          <a:xfrm>
            <a:off x="1901546" y="415682"/>
            <a:ext cx="757265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effectLst/>
                <a:uLnTx/>
                <a:uFillTx/>
                <a:latin typeface="Century Gothic"/>
                <a:ea typeface="+mn-ea"/>
                <a:cs typeface="+mn-cs"/>
              </a:rPr>
              <a:t>¿</a:t>
            </a:r>
            <a:r>
              <a:rPr kumimoji="0" lang="en-US" sz="2200" i="0" u="none" strike="noStrike" kern="1200" cap="none" spc="0" normalizeH="0" baseline="0" noProof="0" dirty="0" err="1">
                <a:ln>
                  <a:noFill/>
                </a:ln>
                <a:effectLst/>
                <a:uLnTx/>
                <a:uFillTx/>
                <a:latin typeface="Century Gothic"/>
                <a:ea typeface="+mn-ea"/>
                <a:cs typeface="+mn-cs"/>
              </a:rPr>
              <a:t>Quién</a:t>
            </a:r>
            <a:r>
              <a:rPr kumimoji="0" lang="en-US" sz="2200" i="0" u="none" strike="noStrike" kern="1200" cap="none" spc="0" normalizeH="0" baseline="0" noProof="0" dirty="0">
                <a:ln>
                  <a:noFill/>
                </a:ln>
                <a:effectLst/>
                <a:uLnTx/>
                <a:uFillTx/>
                <a:latin typeface="Century Gothic"/>
                <a:ea typeface="+mn-ea"/>
                <a:cs typeface="+mn-cs"/>
              </a:rPr>
              <a:t> </a:t>
            </a:r>
            <a:r>
              <a:rPr kumimoji="0" lang="en-US" sz="2200" i="0" u="none" strike="noStrike" kern="1200" cap="none" spc="0" normalizeH="0" baseline="0" noProof="0" dirty="0" err="1">
                <a:ln>
                  <a:noFill/>
                </a:ln>
                <a:effectLst/>
                <a:uLnTx/>
                <a:uFillTx/>
                <a:latin typeface="Century Gothic"/>
                <a:ea typeface="+mn-ea"/>
                <a:cs typeface="+mn-cs"/>
              </a:rPr>
              <a:t>habla</a:t>
            </a:r>
            <a:r>
              <a:rPr kumimoji="0" lang="en-US" sz="2200" i="0" u="none" strike="noStrike" kern="1200" cap="none" spc="0" normalizeH="0" baseline="0" noProof="0" dirty="0">
                <a:ln>
                  <a:noFill/>
                </a:ln>
                <a:effectLst/>
                <a:uLnTx/>
                <a:uFillTx/>
                <a:latin typeface="Century Gothic"/>
                <a:ea typeface="+mn-ea"/>
                <a:cs typeface="+mn-cs"/>
              </a:rPr>
              <a:t>, un </a:t>
            </a:r>
            <a:r>
              <a:rPr kumimoji="0" lang="en-US" sz="2200" i="0" u="none" strike="noStrike" kern="1200" cap="none" spc="0" normalizeH="0" baseline="0" noProof="0" dirty="0" err="1">
                <a:ln>
                  <a:noFill/>
                </a:ln>
                <a:effectLst/>
                <a:uLnTx/>
                <a:uFillTx/>
                <a:latin typeface="Century Gothic"/>
                <a:ea typeface="+mn-ea"/>
                <a:cs typeface="+mn-cs"/>
              </a:rPr>
              <a:t>estudiante</a:t>
            </a:r>
            <a:r>
              <a:rPr kumimoji="0" lang="en-US" sz="2200" i="0" u="none" strike="noStrike" kern="1200" cap="none" spc="0" normalizeH="0" baseline="0" noProof="0" dirty="0">
                <a:ln>
                  <a:noFill/>
                </a:ln>
                <a:effectLst/>
                <a:uLnTx/>
                <a:uFillTx/>
                <a:latin typeface="Century Gothic"/>
                <a:ea typeface="+mn-ea"/>
                <a:cs typeface="+mn-cs"/>
              </a:rPr>
              <a:t> o </a:t>
            </a:r>
            <a:r>
              <a:rPr kumimoji="0" lang="en-US" sz="2200" i="0" u="none" strike="noStrike" kern="1200" cap="none" spc="0" normalizeH="0" baseline="0" noProof="0" dirty="0" err="1">
                <a:ln>
                  <a:noFill/>
                </a:ln>
                <a:effectLst/>
                <a:uLnTx/>
                <a:uFillTx/>
                <a:latin typeface="Century Gothic"/>
                <a:ea typeface="+mn-ea"/>
                <a:cs typeface="+mn-cs"/>
              </a:rPr>
              <a:t>todos</a:t>
            </a:r>
            <a:r>
              <a:rPr kumimoji="0" lang="en-US" sz="2200" i="0" u="none" strike="noStrike" kern="1200" cap="none" spc="0" normalizeH="0" baseline="0" noProof="0" dirty="0">
                <a:ln>
                  <a:noFill/>
                </a:ln>
                <a:effectLst/>
                <a:uLnTx/>
                <a:uFillTx/>
                <a:latin typeface="Century Gothic"/>
                <a:ea typeface="+mn-ea"/>
                <a:cs typeface="+mn-cs"/>
              </a:rPr>
              <a:t> los </a:t>
            </a:r>
            <a:r>
              <a:rPr kumimoji="0" lang="en-US" sz="2200" i="0" u="none" strike="noStrike" kern="1200" cap="none" spc="0" normalizeH="0" baseline="0" noProof="0" dirty="0" err="1">
                <a:ln>
                  <a:noFill/>
                </a:ln>
                <a:effectLst/>
                <a:uLnTx/>
                <a:uFillTx/>
                <a:latin typeface="Century Gothic"/>
                <a:ea typeface="+mn-ea"/>
                <a:cs typeface="+mn-cs"/>
              </a:rPr>
              <a:t>estudiantes</a:t>
            </a:r>
            <a:r>
              <a:rPr kumimoji="0" lang="en-US" sz="2200" i="0" u="none" strike="noStrike" kern="1200" cap="none" spc="0" normalizeH="0" baseline="0" noProof="0" dirty="0">
                <a:ln>
                  <a:noFill/>
                </a:ln>
                <a:effectLst/>
                <a:uLnTx/>
                <a:uFillTx/>
                <a:latin typeface="Century Gothic"/>
                <a:ea typeface="+mn-ea"/>
                <a:cs typeface="+mn-cs"/>
              </a:rPr>
              <a:t>?</a:t>
            </a:r>
          </a:p>
        </p:txBody>
      </p:sp>
      <p:sp>
        <p:nvSpPr>
          <p:cNvPr id="27" name="Title 26">
            <a:extLst>
              <a:ext uri="{FF2B5EF4-FFF2-40B4-BE49-F238E27FC236}">
                <a16:creationId xmlns:a16="http://schemas.microsoft.com/office/drawing/2014/main" id="{705C1083-3286-4199-B782-973203C1F665}"/>
              </a:ext>
            </a:extLst>
          </p:cNvPr>
          <p:cNvSpPr>
            <a:spLocks noGrp="1"/>
          </p:cNvSpPr>
          <p:nvPr>
            <p:ph type="title"/>
          </p:nvPr>
        </p:nvSpPr>
        <p:spPr>
          <a:xfrm>
            <a:off x="0" y="198992"/>
            <a:ext cx="2032000" cy="647577"/>
          </a:xfrm>
        </p:spPr>
        <p:txBody>
          <a:bodyPr>
            <a:normAutofit/>
          </a:bodyPr>
          <a:lstStyle/>
          <a:p>
            <a:r>
              <a:rPr lang="en-GB" sz="2800" dirty="0" err="1"/>
              <a:t>En</a:t>
            </a:r>
            <a:r>
              <a:rPr lang="en-GB" sz="2800" dirty="0"/>
              <a:t> </a:t>
            </a:r>
            <a:r>
              <a:rPr lang="en-GB" sz="2800" dirty="0" err="1"/>
              <a:t>clase</a:t>
            </a:r>
            <a:endParaRPr lang="en-GB" sz="2800" dirty="0"/>
          </a:p>
        </p:txBody>
      </p:sp>
      <p:sp>
        <p:nvSpPr>
          <p:cNvPr id="29" name="TextBox 28">
            <a:extLst>
              <a:ext uri="{FF2B5EF4-FFF2-40B4-BE49-F238E27FC236}">
                <a16:creationId xmlns:a16="http://schemas.microsoft.com/office/drawing/2014/main" id="{37DA6214-69CE-49F6-B476-2A34904A48B0}"/>
              </a:ext>
            </a:extLst>
          </p:cNvPr>
          <p:cNvSpPr txBox="1"/>
          <p:nvPr/>
        </p:nvSpPr>
        <p:spPr>
          <a:xfrm>
            <a:off x="2032000" y="21010"/>
            <a:ext cx="8534400" cy="461665"/>
          </a:xfrm>
          <a:prstGeom prst="rect">
            <a:avLst/>
          </a:prstGeom>
          <a:noFill/>
        </p:spPr>
        <p:txBody>
          <a:bodyPr wrap="square">
            <a:spAutoFit/>
          </a:bodyPr>
          <a:lstStyle/>
          <a:p>
            <a:r>
              <a:rPr kumimoji="0" lang="en-US" sz="2400" b="1" i="0" u="none" strike="noStrike" kern="1200" cap="none" spc="0" normalizeH="0" baseline="0" noProof="0" dirty="0">
                <a:ln>
                  <a:noFill/>
                </a:ln>
                <a:effectLst/>
                <a:uLnTx/>
                <a:uFillTx/>
                <a:latin typeface="Century Gothic"/>
                <a:ea typeface="+mn-ea"/>
                <a:cs typeface="+mn-cs"/>
              </a:rPr>
              <a:t>La </a:t>
            </a:r>
            <a:r>
              <a:rPr kumimoji="0" lang="en-US" sz="2400" b="1" i="0" u="none" strike="noStrike" kern="1200" cap="none" spc="0" normalizeH="0" baseline="0" noProof="0" dirty="0" err="1">
                <a:ln>
                  <a:noFill/>
                </a:ln>
                <a:effectLst/>
                <a:uLnTx/>
                <a:uFillTx/>
                <a:latin typeface="Century Gothic"/>
                <a:ea typeface="+mn-ea"/>
                <a:cs typeface="+mn-cs"/>
              </a:rPr>
              <a:t>profesora</a:t>
            </a:r>
            <a:r>
              <a:rPr kumimoji="0" lang="en-US" sz="2400" b="1" i="0" u="none" strike="noStrike" kern="1200" cap="none" spc="0" normalizeH="0" baseline="0" noProof="0" dirty="0">
                <a:ln>
                  <a:noFill/>
                </a:ln>
                <a:effectLst/>
                <a:uLnTx/>
                <a:uFillTx/>
                <a:latin typeface="Century Gothic"/>
                <a:ea typeface="+mn-ea"/>
                <a:cs typeface="+mn-cs"/>
              </a:rPr>
              <a:t> </a:t>
            </a:r>
            <a:r>
              <a:rPr kumimoji="0" lang="en-US" sz="2400" b="1" i="0" u="none" strike="noStrike" kern="1200" cap="none" spc="0" normalizeH="0" baseline="0" noProof="0" dirty="0" err="1">
                <a:ln>
                  <a:noFill/>
                </a:ln>
                <a:effectLst/>
                <a:uLnTx/>
                <a:uFillTx/>
                <a:latin typeface="Century Gothic"/>
                <a:ea typeface="+mn-ea"/>
                <a:cs typeface="+mn-cs"/>
              </a:rPr>
              <a:t>escucha</a:t>
            </a:r>
            <a:r>
              <a:rPr kumimoji="0" lang="en-US" sz="2400" b="1" i="0" u="none" strike="noStrike" kern="1200" cap="none" spc="0" normalizeH="0" baseline="0" noProof="0" dirty="0">
                <a:ln>
                  <a:noFill/>
                </a:ln>
                <a:effectLst/>
                <a:uLnTx/>
                <a:uFillTx/>
                <a:latin typeface="Century Gothic"/>
                <a:ea typeface="+mn-ea"/>
                <a:cs typeface="+mn-cs"/>
              </a:rPr>
              <a:t> las </a:t>
            </a:r>
            <a:r>
              <a:rPr kumimoji="0" lang="en-US" sz="2400" b="1" i="0" u="none" strike="noStrike" kern="1200" cap="none" spc="0" normalizeH="0" baseline="0" noProof="0" dirty="0" err="1">
                <a:ln>
                  <a:noFill/>
                </a:ln>
                <a:effectLst/>
                <a:uLnTx/>
                <a:uFillTx/>
                <a:latin typeface="Century Gothic"/>
                <a:ea typeface="+mn-ea"/>
                <a:cs typeface="+mn-cs"/>
              </a:rPr>
              <a:t>preguntas</a:t>
            </a:r>
            <a:r>
              <a:rPr kumimoji="0" lang="en-US" sz="2400" b="1" i="0" u="none" strike="noStrike" kern="1200" cap="none" spc="0" normalizeH="0" baseline="0" noProof="0" dirty="0">
                <a:ln>
                  <a:noFill/>
                </a:ln>
                <a:effectLst/>
                <a:uLnTx/>
                <a:uFillTx/>
                <a:latin typeface="Century Gothic"/>
                <a:ea typeface="+mn-ea"/>
                <a:cs typeface="+mn-cs"/>
              </a:rPr>
              <a:t> de los </a:t>
            </a:r>
            <a:r>
              <a:rPr kumimoji="0" lang="en-US" sz="2400" b="1" i="0" u="none" strike="noStrike" kern="1200" cap="none" spc="0" normalizeH="0" baseline="0" noProof="0" dirty="0" err="1">
                <a:ln>
                  <a:noFill/>
                </a:ln>
                <a:effectLst/>
                <a:uLnTx/>
                <a:uFillTx/>
                <a:latin typeface="Century Gothic"/>
                <a:ea typeface="+mn-ea"/>
                <a:cs typeface="+mn-cs"/>
              </a:rPr>
              <a:t>estudiantes</a:t>
            </a:r>
            <a:r>
              <a:rPr kumimoji="0" lang="en-US" sz="2400" b="1" i="0" u="none" strike="noStrike" kern="1200" cap="none" spc="0" normalizeH="0" baseline="0" noProof="0" dirty="0">
                <a:ln>
                  <a:noFill/>
                </a:ln>
                <a:effectLst/>
                <a:uLnTx/>
                <a:uFillTx/>
                <a:latin typeface="Century Gothic"/>
                <a:ea typeface="+mn-ea"/>
                <a:cs typeface="+mn-cs"/>
              </a:rPr>
              <a:t>.</a:t>
            </a:r>
            <a:endParaRPr lang="en-GB" sz="2400" dirty="0"/>
          </a:p>
        </p:txBody>
      </p:sp>
      <p:pic>
        <p:nvPicPr>
          <p:cNvPr id="30" name="Picture 2" descr="http://www.clker.com/cliparts/d/y/b/t/4/3/teacher-icon-vector-md.png">
            <a:extLst>
              <a:ext uri="{FF2B5EF4-FFF2-40B4-BE49-F238E27FC236}">
                <a16:creationId xmlns:a16="http://schemas.microsoft.com/office/drawing/2014/main" id="{2F5D6DB1-5DFD-4B01-99CE-70A717B486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4102" y="1387435"/>
            <a:ext cx="1152913" cy="134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213557"/>
            <a:ext cx="5461000" cy="650043"/>
          </a:xfrm>
        </p:spPr>
        <p:txBody>
          <a:bodyPr>
            <a:normAutofit/>
          </a:bodyPr>
          <a:lstStyle/>
          <a:p>
            <a:r>
              <a:rPr lang="en-GB" sz="2600" dirty="0" err="1"/>
              <a:t>Puede</a:t>
            </a:r>
            <a:r>
              <a:rPr lang="en-GB" sz="2600" dirty="0"/>
              <a:t> and </a:t>
            </a:r>
            <a:r>
              <a:rPr lang="en-GB" sz="2600" dirty="0" err="1"/>
              <a:t>pueden</a:t>
            </a:r>
            <a:r>
              <a:rPr lang="en-GB" sz="2600" dirty="0"/>
              <a:t> </a:t>
            </a:r>
            <a:r>
              <a:rPr lang="en-GB" sz="2600" b="0" dirty="0"/>
              <a:t>(revisited)</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CE50FB82-2D38-46C4-A3CC-2AB17B1C9197}"/>
              </a:ext>
            </a:extLst>
          </p:cNvPr>
          <p:cNvSpPr txBox="1"/>
          <p:nvPr/>
        </p:nvSpPr>
        <p:spPr>
          <a:xfrm>
            <a:off x="345576" y="1266440"/>
            <a:ext cx="11332202" cy="523220"/>
          </a:xfrm>
          <a:prstGeom prst="rect">
            <a:avLst/>
          </a:prstGeom>
          <a:noFill/>
        </p:spPr>
        <p:txBody>
          <a:bodyPr wrap="square" rtlCol="0">
            <a:spAutoFit/>
          </a:bodyPr>
          <a:lstStyle/>
          <a:p>
            <a:pPr lvl="0">
              <a:defRPr/>
            </a:pPr>
            <a:r>
              <a:rPr lang="en-GB" sz="2800" dirty="0">
                <a:latin typeface="Century Gothic" panose="020B0502020202020204" pitchFamily="34" charset="0"/>
              </a:rPr>
              <a:t>Remember that to say ‘s/he can’ or ‘it can’, use _______.</a:t>
            </a:r>
          </a:p>
        </p:txBody>
      </p:sp>
      <p:sp>
        <p:nvSpPr>
          <p:cNvPr id="6" name="TextBox 5">
            <a:extLst>
              <a:ext uri="{FF2B5EF4-FFF2-40B4-BE49-F238E27FC236}">
                <a16:creationId xmlns:a16="http://schemas.microsoft.com/office/drawing/2014/main" id="{96E73563-026D-4423-B3D6-DA805198D6E3}"/>
              </a:ext>
            </a:extLst>
          </p:cNvPr>
          <p:cNvSpPr txBox="1"/>
          <p:nvPr/>
        </p:nvSpPr>
        <p:spPr>
          <a:xfrm>
            <a:off x="345576" y="2452324"/>
            <a:ext cx="640633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She can say everything in German.</a:t>
            </a:r>
          </a:p>
        </p:txBody>
      </p:sp>
      <p:sp>
        <p:nvSpPr>
          <p:cNvPr id="7" name="TextBox 5">
            <a:extLst>
              <a:ext uri="{FF2B5EF4-FFF2-40B4-BE49-F238E27FC236}">
                <a16:creationId xmlns:a16="http://schemas.microsoft.com/office/drawing/2014/main" id="{70DF9A16-06E6-4B93-9FD2-ADD0EF9CCD36}"/>
              </a:ext>
            </a:extLst>
          </p:cNvPr>
          <p:cNvSpPr txBox="1"/>
          <p:nvPr/>
        </p:nvSpPr>
        <p:spPr>
          <a:xfrm>
            <a:off x="8745665" y="1250481"/>
            <a:ext cx="13761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puede</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8" name="TextBox 5">
            <a:extLst>
              <a:ext uri="{FF2B5EF4-FFF2-40B4-BE49-F238E27FC236}">
                <a16:creationId xmlns:a16="http://schemas.microsoft.com/office/drawing/2014/main" id="{04F48CE1-8808-4C90-8CB2-1D2047A8A6D2}"/>
              </a:ext>
            </a:extLst>
          </p:cNvPr>
          <p:cNvSpPr txBox="1"/>
          <p:nvPr/>
        </p:nvSpPr>
        <p:spPr>
          <a:xfrm>
            <a:off x="319029" y="3882456"/>
            <a:ext cx="11762101" cy="954107"/>
          </a:xfrm>
          <a:prstGeom prst="rect">
            <a:avLst/>
          </a:prstGeom>
          <a:noFill/>
        </p:spPr>
        <p:txBody>
          <a:bodyPr wrap="square" rtlCol="0">
            <a:spAutoFit/>
          </a:bodyPr>
          <a:lstStyle/>
          <a:p>
            <a:pPr lvl="0">
              <a:defRPr/>
            </a:pPr>
            <a:r>
              <a:rPr lang="en-GB" sz="2800" dirty="0">
                <a:latin typeface="Century Gothic" panose="020B0502020202020204" pitchFamily="34" charset="0"/>
              </a:rPr>
              <a:t>Also, remember that to say ‘my’ in singular, use ____ </a:t>
            </a:r>
          </a:p>
          <a:p>
            <a:pPr lvl="0">
              <a:defRPr/>
            </a:pPr>
            <a:r>
              <a:rPr lang="en-GB" sz="2800" dirty="0">
                <a:latin typeface="Century Gothic" panose="020B0502020202020204" pitchFamily="34" charset="0"/>
              </a:rPr>
              <a:t>To say ‘my’ in plural, use ____. Compare:</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9" name="TextBox 5">
            <a:extLst>
              <a:ext uri="{FF2B5EF4-FFF2-40B4-BE49-F238E27FC236}">
                <a16:creationId xmlns:a16="http://schemas.microsoft.com/office/drawing/2014/main" id="{AB755F25-33F5-43CB-B872-BF879E958973}"/>
              </a:ext>
            </a:extLst>
          </p:cNvPr>
          <p:cNvSpPr txBox="1"/>
          <p:nvPr/>
        </p:nvSpPr>
        <p:spPr>
          <a:xfrm>
            <a:off x="4111327" y="1720387"/>
            <a:ext cx="16905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FF6600"/>
                </a:solidFill>
                <a:latin typeface="Century Gothic" panose="020B0502020202020204" pitchFamily="34" charset="0"/>
              </a:rPr>
              <a:t>pueden</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10" name="TextBox 5">
            <a:extLst>
              <a:ext uri="{FF2B5EF4-FFF2-40B4-BE49-F238E27FC236}">
                <a16:creationId xmlns:a16="http://schemas.microsoft.com/office/drawing/2014/main" id="{47AB46F0-8206-4AC1-8D3A-C8EF3819284E}"/>
              </a:ext>
            </a:extLst>
          </p:cNvPr>
          <p:cNvSpPr txBox="1"/>
          <p:nvPr/>
        </p:nvSpPr>
        <p:spPr>
          <a:xfrm>
            <a:off x="6649158" y="2476619"/>
            <a:ext cx="543197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Puede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decir todo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alemán.</a:t>
            </a:r>
          </a:p>
        </p:txBody>
      </p:sp>
      <p:sp>
        <p:nvSpPr>
          <p:cNvPr id="11" name="TextBox 5">
            <a:extLst>
              <a:ext uri="{FF2B5EF4-FFF2-40B4-BE49-F238E27FC236}">
                <a16:creationId xmlns:a16="http://schemas.microsoft.com/office/drawing/2014/main" id="{C8DBC355-1DA5-4FD1-B6D7-07A600BFA7EC}"/>
              </a:ext>
            </a:extLst>
          </p:cNvPr>
          <p:cNvSpPr txBox="1"/>
          <p:nvPr/>
        </p:nvSpPr>
        <p:spPr>
          <a:xfrm>
            <a:off x="345576" y="3104139"/>
            <a:ext cx="640633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They can</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give examples.</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TextBox 5">
            <a:extLst>
              <a:ext uri="{FF2B5EF4-FFF2-40B4-BE49-F238E27FC236}">
                <a16:creationId xmlns:a16="http://schemas.microsoft.com/office/drawing/2014/main" id="{CA74D0EC-A3C3-4547-9511-240182A1B20C}"/>
              </a:ext>
            </a:extLst>
          </p:cNvPr>
          <p:cNvSpPr txBox="1"/>
          <p:nvPr/>
        </p:nvSpPr>
        <p:spPr>
          <a:xfrm>
            <a:off x="6649158" y="3125390"/>
            <a:ext cx="419301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Pueden</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dar</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ejemplos.</a:t>
            </a:r>
          </a:p>
        </p:txBody>
      </p:sp>
      <p:sp>
        <p:nvSpPr>
          <p:cNvPr id="13" name="TextBox 5">
            <a:extLst>
              <a:ext uri="{FF2B5EF4-FFF2-40B4-BE49-F238E27FC236}">
                <a16:creationId xmlns:a16="http://schemas.microsoft.com/office/drawing/2014/main" id="{9DB32B4F-4551-4AA4-8D5A-C034E0C24BC6}"/>
              </a:ext>
            </a:extLst>
          </p:cNvPr>
          <p:cNvSpPr txBox="1"/>
          <p:nvPr/>
        </p:nvSpPr>
        <p:spPr>
          <a:xfrm>
            <a:off x="8573677" y="3882456"/>
            <a:ext cx="69985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mi</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4" name="TextBox 5">
            <a:extLst>
              <a:ext uri="{FF2B5EF4-FFF2-40B4-BE49-F238E27FC236}">
                <a16:creationId xmlns:a16="http://schemas.microsoft.com/office/drawing/2014/main" id="{0E0A5A33-D56D-4EB4-AE45-2DD87AB44E94}"/>
              </a:ext>
            </a:extLst>
          </p:cNvPr>
          <p:cNvSpPr txBox="1"/>
          <p:nvPr/>
        </p:nvSpPr>
        <p:spPr>
          <a:xfrm>
            <a:off x="4618359" y="4272661"/>
            <a:ext cx="80022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mis</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5" name="TextBox 5">
            <a:extLst>
              <a:ext uri="{FF2B5EF4-FFF2-40B4-BE49-F238E27FC236}">
                <a16:creationId xmlns:a16="http://schemas.microsoft.com/office/drawing/2014/main" id="{D20D2D50-455F-46C9-95E0-63381547EAEE}"/>
              </a:ext>
            </a:extLst>
          </p:cNvPr>
          <p:cNvSpPr txBox="1"/>
          <p:nvPr/>
        </p:nvSpPr>
        <p:spPr>
          <a:xfrm>
            <a:off x="345576" y="5027658"/>
            <a:ext cx="576779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M</a:t>
            </a:r>
            <a:r>
              <a:rPr lang="en-GB" sz="2800" dirty="0">
                <a:latin typeface="Century Gothic" panose="020B0502020202020204" pitchFamily="34" charset="0"/>
              </a:rPr>
              <a:t>y friend can tell the truth.</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6" name="TextBox 5">
            <a:extLst>
              <a:ext uri="{FF2B5EF4-FFF2-40B4-BE49-F238E27FC236}">
                <a16:creationId xmlns:a16="http://schemas.microsoft.com/office/drawing/2014/main" id="{181B2325-9661-4655-A232-67EEF5665131}"/>
              </a:ext>
            </a:extLst>
          </p:cNvPr>
          <p:cNvSpPr txBox="1"/>
          <p:nvPr/>
        </p:nvSpPr>
        <p:spPr>
          <a:xfrm>
            <a:off x="5870164" y="5002265"/>
            <a:ext cx="6106886"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Mi</a:t>
            </a:r>
            <a:r>
              <a:rPr kumimoji="0" lang="en-GB" sz="2800" b="0"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amigo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puede</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 decir la </a:t>
            </a:r>
            <a:r>
              <a:rPr kumimoji="0" lang="en-GB" sz="2800" b="0" i="0" u="none" strike="noStrike" kern="1200" cap="none" spc="0" normalizeH="0" noProof="0" dirty="0" err="1">
                <a:ln>
                  <a:noFill/>
                </a:ln>
                <a:effectLst/>
                <a:uLnTx/>
                <a:uFillTx/>
                <a:latin typeface="Century Gothic" panose="020B0502020202020204" pitchFamily="34" charset="0"/>
                <a:ea typeface="+mn-ea"/>
                <a:cs typeface="+mn-cs"/>
              </a:rPr>
              <a:t>verdad</a:t>
            </a:r>
            <a:r>
              <a:rPr kumimoji="0" lang="en-GB" sz="2800" b="0" i="0" u="none" strike="noStrike" kern="1200" cap="none" spc="0" normalizeH="0" noProof="0" dirty="0">
                <a:ln>
                  <a:noFill/>
                </a:ln>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7" name="TextBox 5">
            <a:extLst>
              <a:ext uri="{FF2B5EF4-FFF2-40B4-BE49-F238E27FC236}">
                <a16:creationId xmlns:a16="http://schemas.microsoft.com/office/drawing/2014/main" id="{3AE17084-F781-4E87-B71D-EC2B0DCD854B}"/>
              </a:ext>
            </a:extLst>
          </p:cNvPr>
          <p:cNvSpPr txBox="1"/>
          <p:nvPr/>
        </p:nvSpPr>
        <p:spPr>
          <a:xfrm>
            <a:off x="345576" y="5651198"/>
            <a:ext cx="417848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M</a:t>
            </a:r>
            <a:r>
              <a:rPr lang="en-GB" sz="2800" dirty="0">
                <a:latin typeface="Century Gothic" panose="020B0502020202020204" pitchFamily="34" charset="0"/>
              </a:rPr>
              <a:t>y students can finish.</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8" name="TextBox 5">
            <a:extLst>
              <a:ext uri="{FF2B5EF4-FFF2-40B4-BE49-F238E27FC236}">
                <a16:creationId xmlns:a16="http://schemas.microsoft.com/office/drawing/2014/main" id="{43B59924-01FD-4EA8-81C3-6F0BAED05C44}"/>
              </a:ext>
            </a:extLst>
          </p:cNvPr>
          <p:cNvSpPr txBox="1"/>
          <p:nvPr/>
        </p:nvSpPr>
        <p:spPr>
          <a:xfrm>
            <a:off x="5870164" y="5670928"/>
            <a:ext cx="6106886"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Mis</a:t>
            </a:r>
            <a:r>
              <a:rPr lang="en-GB" sz="2800" dirty="0">
                <a:latin typeface="Century Gothic" panose="020B0502020202020204" pitchFamily="34" charset="0"/>
              </a:rPr>
              <a:t> </a:t>
            </a:r>
            <a:r>
              <a:rPr lang="en-GB" sz="2800" dirty="0" err="1">
                <a:latin typeface="Century Gothic" panose="020B0502020202020204" pitchFamily="34" charset="0"/>
              </a:rPr>
              <a:t>estudiantes</a:t>
            </a:r>
            <a:r>
              <a:rPr lang="en-GB" sz="2800" dirty="0">
                <a:latin typeface="Century Gothic" panose="020B0502020202020204" pitchFamily="34" charset="0"/>
              </a:rPr>
              <a:t> </a:t>
            </a:r>
            <a:r>
              <a:rPr lang="en-GB" sz="2800" dirty="0" err="1">
                <a:latin typeface="Century Gothic" panose="020B0502020202020204" pitchFamily="34" charset="0"/>
              </a:rPr>
              <a:t>pueden</a:t>
            </a:r>
            <a:r>
              <a:rPr lang="en-GB" sz="2800" dirty="0">
                <a:latin typeface="Century Gothic" panose="020B0502020202020204" pitchFamily="34" charset="0"/>
              </a:rPr>
              <a:t> </a:t>
            </a:r>
            <a:r>
              <a:rPr lang="en-GB" sz="2800" dirty="0" err="1">
                <a:latin typeface="Century Gothic" panose="020B0502020202020204" pitchFamily="34" charset="0"/>
              </a:rPr>
              <a:t>terminar</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9" name="Rectangle 18">
            <a:extLst>
              <a:ext uri="{FF2B5EF4-FFF2-40B4-BE49-F238E27FC236}">
                <a16:creationId xmlns:a16="http://schemas.microsoft.com/office/drawing/2014/main" id="{1446B32B-1D4C-4F46-B98C-9A0541163A3C}"/>
              </a:ext>
            </a:extLst>
          </p:cNvPr>
          <p:cNvSpPr/>
          <p:nvPr/>
        </p:nvSpPr>
        <p:spPr>
          <a:xfrm>
            <a:off x="345576" y="1722903"/>
            <a:ext cx="7486345" cy="523220"/>
          </a:xfrm>
          <a:prstGeom prst="rect">
            <a:avLst/>
          </a:prstGeom>
        </p:spPr>
        <p:txBody>
          <a:bodyPr wrap="none">
            <a:spAutoFit/>
          </a:bodyPr>
          <a:lstStyle/>
          <a:p>
            <a:pPr lvl="0">
              <a:defRPr/>
            </a:pPr>
            <a:r>
              <a:rPr lang="en-GB" sz="2800" dirty="0">
                <a:latin typeface="Century Gothic" panose="020B0502020202020204" pitchFamily="34" charset="0"/>
              </a:rPr>
              <a:t>To say ‘they can’, use ________. Compare:</a:t>
            </a:r>
          </a:p>
        </p:txBody>
      </p:sp>
    </p:spTree>
    <p:extLst>
      <p:ext uri="{BB962C8B-B14F-4D97-AF65-F5344CB8AC3E}">
        <p14:creationId xmlns:p14="http://schemas.microsoft.com/office/powerpoint/2010/main" val="44886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00857"/>
            <a:ext cx="1965278" cy="647577"/>
          </a:xfrm>
        </p:spPr>
        <p:txBody>
          <a:bodyPr>
            <a:normAutofit/>
          </a:bodyPr>
          <a:lstStyle/>
          <a:p>
            <a:r>
              <a:rPr lang="en-GB" sz="2800" dirty="0" err="1"/>
              <a:t>En</a:t>
            </a:r>
            <a:r>
              <a:rPr lang="en-GB" sz="2800" dirty="0"/>
              <a:t> </a:t>
            </a:r>
            <a:r>
              <a:rPr lang="en-GB" sz="2800" dirty="0" err="1"/>
              <a:t>clase</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490201" y="213557"/>
            <a:ext cx="1434322" cy="370643"/>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5" name="Picture 2" descr="Table Clipart Dusting - Students In Class Clipart , Transparent ">
            <a:extLst>
              <a:ext uri="{FF2B5EF4-FFF2-40B4-BE49-F238E27FC236}">
                <a16:creationId xmlns:a16="http://schemas.microsoft.com/office/drawing/2014/main" id="{B48E9857-FB7A-4D0E-871F-8D81D47B414F}"/>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999852" y="-21500"/>
            <a:ext cx="1965278" cy="11962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oogle Shape;92;p5" descr="Table for exercises">
            <a:extLst>
              <a:ext uri="{FF2B5EF4-FFF2-40B4-BE49-F238E27FC236}">
                <a16:creationId xmlns:a16="http://schemas.microsoft.com/office/drawing/2014/main" id="{2813568B-C66D-4C74-9B0C-6ADD99EF7D15}"/>
              </a:ext>
            </a:extLst>
          </p:cNvPr>
          <p:cNvGraphicFramePr/>
          <p:nvPr>
            <p:extLst>
              <p:ext uri="{D42A27DB-BD31-4B8C-83A1-F6EECF244321}">
                <p14:modId xmlns:p14="http://schemas.microsoft.com/office/powerpoint/2010/main" val="2125767112"/>
              </p:ext>
            </p:extLst>
          </p:nvPr>
        </p:nvGraphicFramePr>
        <p:xfrm>
          <a:off x="400081" y="1174757"/>
          <a:ext cx="4523612" cy="5046707"/>
        </p:xfrm>
        <a:graphic>
          <a:graphicData uri="http://schemas.openxmlformats.org/drawingml/2006/table">
            <a:tbl>
              <a:tblPr firstRow="1" bandRow="1">
                <a:noFill/>
              </a:tblPr>
              <a:tblGrid>
                <a:gridCol w="827428">
                  <a:extLst>
                    <a:ext uri="{9D8B030D-6E8A-4147-A177-3AD203B41FA5}">
                      <a16:colId xmlns:a16="http://schemas.microsoft.com/office/drawing/2014/main" val="20000"/>
                    </a:ext>
                  </a:extLst>
                </a:gridCol>
                <a:gridCol w="1800063">
                  <a:extLst>
                    <a:ext uri="{9D8B030D-6E8A-4147-A177-3AD203B41FA5}">
                      <a16:colId xmlns:a16="http://schemas.microsoft.com/office/drawing/2014/main" val="20001"/>
                    </a:ext>
                  </a:extLst>
                </a:gridCol>
                <a:gridCol w="1896121">
                  <a:extLst>
                    <a:ext uri="{9D8B030D-6E8A-4147-A177-3AD203B41FA5}">
                      <a16:colId xmlns:a16="http://schemas.microsoft.com/office/drawing/2014/main" val="20002"/>
                    </a:ext>
                  </a:extLst>
                </a:gridCol>
              </a:tblGrid>
              <a:tr h="434489">
                <a:tc>
                  <a:txBody>
                    <a:bodyPr/>
                    <a:lstStyle/>
                    <a:p>
                      <a:pPr marL="0" marR="0" lvl="0" indent="0" algn="l" rtl="0">
                        <a:spcBef>
                          <a:spcPts val="0"/>
                        </a:spcBef>
                        <a:spcAft>
                          <a:spcPts val="0"/>
                        </a:spcAft>
                        <a:buNone/>
                      </a:pP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tx1"/>
                          </a:solidFill>
                        </a:rPr>
                        <a:t>‘</a:t>
                      </a:r>
                      <a:r>
                        <a:rPr lang="en-GB" sz="2000" b="1" dirty="0" err="1">
                          <a:solidFill>
                            <a:schemeClr val="tx1"/>
                          </a:solidFill>
                        </a:rPr>
                        <a:t>puede</a:t>
                      </a:r>
                      <a:r>
                        <a:rPr lang="en-GB" sz="2000" b="1" dirty="0">
                          <a:solidFill>
                            <a:schemeClr val="tx1"/>
                          </a:solidFill>
                        </a:rPr>
                        <a:t>'</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tx1"/>
                          </a:solidFill>
                        </a:rPr>
                        <a:t>‘</a:t>
                      </a:r>
                      <a:r>
                        <a:rPr lang="en-GB" sz="2000" b="1" dirty="0" err="1">
                          <a:solidFill>
                            <a:schemeClr val="tx1"/>
                          </a:solidFill>
                        </a:rPr>
                        <a:t>pueden</a:t>
                      </a:r>
                      <a:r>
                        <a:rPr lang="en-GB" sz="2000" b="1" dirty="0">
                          <a:solidFill>
                            <a:schemeClr val="tx1"/>
                          </a:solidFill>
                        </a:rPr>
                        <a:t>’</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pic>
        <p:nvPicPr>
          <p:cNvPr id="7" name="Picture 8" descr="green checkmark">
            <a:extLst>
              <a:ext uri="{FF2B5EF4-FFF2-40B4-BE49-F238E27FC236}">
                <a16:creationId xmlns:a16="http://schemas.microsoft.com/office/drawing/2014/main" id="{78A87690-767A-4133-B44E-F156D38664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5910" y="1751306"/>
            <a:ext cx="395334" cy="411807"/>
          </a:xfrm>
          <a:prstGeom prst="rect">
            <a:avLst/>
          </a:prstGeom>
        </p:spPr>
      </p:pic>
      <p:graphicFrame>
        <p:nvGraphicFramePr>
          <p:cNvPr id="8" name="Google Shape;92;p5" descr="Table for exercises">
            <a:extLst>
              <a:ext uri="{FF2B5EF4-FFF2-40B4-BE49-F238E27FC236}">
                <a16:creationId xmlns:a16="http://schemas.microsoft.com/office/drawing/2014/main" id="{EC5EA246-EDC6-402F-B513-6ED647F9B0CC}"/>
              </a:ext>
            </a:extLst>
          </p:cNvPr>
          <p:cNvGraphicFramePr/>
          <p:nvPr>
            <p:extLst>
              <p:ext uri="{D42A27DB-BD31-4B8C-83A1-F6EECF244321}">
                <p14:modId xmlns:p14="http://schemas.microsoft.com/office/powerpoint/2010/main" val="2072687432"/>
              </p:ext>
            </p:extLst>
          </p:nvPr>
        </p:nvGraphicFramePr>
        <p:xfrm>
          <a:off x="5079313" y="1189727"/>
          <a:ext cx="6914704" cy="5046707"/>
        </p:xfrm>
        <a:graphic>
          <a:graphicData uri="http://schemas.openxmlformats.org/drawingml/2006/table">
            <a:tbl>
              <a:tblPr firstRow="1" bandRow="1">
                <a:noFill/>
              </a:tblPr>
              <a:tblGrid>
                <a:gridCol w="3457352">
                  <a:extLst>
                    <a:ext uri="{9D8B030D-6E8A-4147-A177-3AD203B41FA5}">
                      <a16:colId xmlns:a16="http://schemas.microsoft.com/office/drawing/2014/main" val="689443566"/>
                    </a:ext>
                  </a:extLst>
                </a:gridCol>
                <a:gridCol w="3457352">
                  <a:extLst>
                    <a:ext uri="{9D8B030D-6E8A-4147-A177-3AD203B41FA5}">
                      <a16:colId xmlns:a16="http://schemas.microsoft.com/office/drawing/2014/main" val="20000"/>
                    </a:ext>
                  </a:extLst>
                </a:gridCol>
              </a:tblGrid>
              <a:tr h="434489">
                <a:tc>
                  <a:txBody>
                    <a:bodyPr/>
                    <a:lstStyle/>
                    <a:p>
                      <a:pPr marL="0" marR="0" lvl="0" indent="0" algn="ctr" rtl="0">
                        <a:spcBef>
                          <a:spcPts val="0"/>
                        </a:spcBef>
                        <a:spcAft>
                          <a:spcPts val="0"/>
                        </a:spcAft>
                        <a:buNone/>
                      </a:pPr>
                      <a:r>
                        <a:rPr lang="es-ES" sz="2000" b="1" dirty="0">
                          <a:solidFill>
                            <a:schemeClr val="tx1"/>
                          </a:solidFill>
                        </a:rPr>
                        <a:t>¿Quién o qué? En inglés</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s-ES" sz="2000" b="1" dirty="0">
                          <a:solidFill>
                            <a:schemeClr val="tx1"/>
                          </a:solidFill>
                        </a:rPr>
                        <a:t>¿Qué actividad? En inglés</a:t>
                      </a:r>
                      <a:endParaRPr sz="2000" b="1" dirty="0">
                        <a:solidFill>
                          <a:schemeClr val="tx1"/>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68703">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arenR"/>
                      </a:pPr>
                      <a:endParaRPr lang="es-ES" sz="2000" dirty="0"/>
                    </a:p>
                  </a:txBody>
                  <a:tcPr marL="91450" marR="91450" marT="45725" marB="45725">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6870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9" name="CuadroTexto 4">
            <a:extLst>
              <a:ext uri="{FF2B5EF4-FFF2-40B4-BE49-F238E27FC236}">
                <a16:creationId xmlns:a16="http://schemas.microsoft.com/office/drawing/2014/main" id="{A20F472A-A84A-4965-B7E5-76C903526C43}"/>
              </a:ext>
            </a:extLst>
          </p:cNvPr>
          <p:cNvSpPr txBox="1"/>
          <p:nvPr/>
        </p:nvSpPr>
        <p:spPr>
          <a:xfrm>
            <a:off x="8553335" y="1771590"/>
            <a:ext cx="2521127" cy="461665"/>
          </a:xfrm>
          <a:prstGeom prst="rect">
            <a:avLst/>
          </a:prstGeom>
          <a:noFill/>
        </p:spPr>
        <p:txBody>
          <a:bodyPr wrap="square" rtlCol="0">
            <a:spAutoFit/>
          </a:bodyPr>
          <a:lstStyle/>
          <a:p>
            <a:pPr algn="l"/>
            <a:r>
              <a:rPr lang="es-GB" sz="2400" dirty="0"/>
              <a:t>speak Spanish</a:t>
            </a:r>
          </a:p>
        </p:txBody>
      </p:sp>
      <p:sp>
        <p:nvSpPr>
          <p:cNvPr id="10" name="Action Button: Custom 20">
            <a:hlinkClick r:id="" action="ppaction://noaction" highlightClick="1">
              <a:snd r:embed="rId5" name="A._Mis compañeros [beep] hablar español.wav"/>
            </a:hlinkClick>
            <a:extLst>
              <a:ext uri="{FF2B5EF4-FFF2-40B4-BE49-F238E27FC236}">
                <a16:creationId xmlns:a16="http://schemas.microsoft.com/office/drawing/2014/main" id="{C6057EEC-7DCF-4D92-B818-21690BEA3ACA}"/>
              </a:ext>
            </a:extLst>
          </p:cNvPr>
          <p:cNvSpPr/>
          <p:nvPr/>
        </p:nvSpPr>
        <p:spPr>
          <a:xfrm>
            <a:off x="547137" y="1781522"/>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11" name="Action Button: Custom 20">
            <a:hlinkClick r:id="" action="ppaction://noaction" highlightClick="1">
              <a:snd r:embed="rId6" name="B._Mi amigo Daniel [beep] ser muy tonto en clase.wav"/>
            </a:hlinkClick>
            <a:extLst>
              <a:ext uri="{FF2B5EF4-FFF2-40B4-BE49-F238E27FC236}">
                <a16:creationId xmlns:a16="http://schemas.microsoft.com/office/drawing/2014/main" id="{70C35CCB-1CD7-421E-8C36-0B874B87C637}"/>
              </a:ext>
            </a:extLst>
          </p:cNvPr>
          <p:cNvSpPr/>
          <p:nvPr/>
        </p:nvSpPr>
        <p:spPr>
          <a:xfrm>
            <a:off x="547136" y="2547508"/>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12" name="Action Button: Custom 20">
            <a:hlinkClick r:id="" action="ppaction://noaction" highlightClick="1">
              <a:snd r:embed="rId7" name="A._Mi hermana no [beep] ir al colegio los lunes.wav"/>
            </a:hlinkClick>
            <a:extLst>
              <a:ext uri="{FF2B5EF4-FFF2-40B4-BE49-F238E27FC236}">
                <a16:creationId xmlns:a16="http://schemas.microsoft.com/office/drawing/2014/main" id="{6A1D97BE-B7DF-4925-8E47-F8D7D69F4C5C}"/>
              </a:ext>
            </a:extLst>
          </p:cNvPr>
          <p:cNvSpPr/>
          <p:nvPr/>
        </p:nvSpPr>
        <p:spPr>
          <a:xfrm>
            <a:off x="547136" y="3286303"/>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13" name="Action Button: Custom 20">
            <a:hlinkClick r:id="" action="ppaction://noaction" highlightClick="1">
              <a:snd r:embed="rId8" name="D._Quizás mis profesoras [beep] terminar la clase diez minutos antes.wav"/>
            </a:hlinkClick>
            <a:extLst>
              <a:ext uri="{FF2B5EF4-FFF2-40B4-BE49-F238E27FC236}">
                <a16:creationId xmlns:a16="http://schemas.microsoft.com/office/drawing/2014/main" id="{00EC359A-51A7-4979-99DD-4006BE258E58}"/>
              </a:ext>
            </a:extLst>
          </p:cNvPr>
          <p:cNvSpPr/>
          <p:nvPr/>
        </p:nvSpPr>
        <p:spPr>
          <a:xfrm>
            <a:off x="547136" y="4084747"/>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sp>
        <p:nvSpPr>
          <p:cNvPr id="14" name="Action Button: Custom 20">
            <a:hlinkClick r:id="" action="ppaction://noaction" highlightClick="1">
              <a:snd r:embed="rId9" name="mi equipo [beep] ganar otra vez sin problema.wav"/>
            </a:hlinkClick>
            <a:extLst>
              <a:ext uri="{FF2B5EF4-FFF2-40B4-BE49-F238E27FC236}">
                <a16:creationId xmlns:a16="http://schemas.microsoft.com/office/drawing/2014/main" id="{D0B56F9D-956B-46D2-A8A5-6704337DB845}"/>
              </a:ext>
            </a:extLst>
          </p:cNvPr>
          <p:cNvSpPr/>
          <p:nvPr/>
        </p:nvSpPr>
        <p:spPr>
          <a:xfrm>
            <a:off x="547136" y="4830466"/>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15" name="Action Button: Custom 20">
            <a:hlinkClick r:id="" action="ppaction://noaction" highlightClick="1">
              <a:snd r:embed="rId10" name="F Es verdad, a veces mis deberes [beep] estar muy sucios.wav"/>
            </a:hlinkClick>
            <a:extLst>
              <a:ext uri="{FF2B5EF4-FFF2-40B4-BE49-F238E27FC236}">
                <a16:creationId xmlns:a16="http://schemas.microsoft.com/office/drawing/2014/main" id="{89B38221-9D56-40C4-B83D-9CA7E19A5490}"/>
              </a:ext>
            </a:extLst>
          </p:cNvPr>
          <p:cNvSpPr/>
          <p:nvPr/>
        </p:nvSpPr>
        <p:spPr>
          <a:xfrm>
            <a:off x="555701" y="5576185"/>
            <a:ext cx="473681" cy="43986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sp>
        <p:nvSpPr>
          <p:cNvPr id="16" name="CuadroTexto 48">
            <a:extLst>
              <a:ext uri="{FF2B5EF4-FFF2-40B4-BE49-F238E27FC236}">
                <a16:creationId xmlns:a16="http://schemas.microsoft.com/office/drawing/2014/main" id="{E068729F-A35E-4929-92E4-1A89704D9413}"/>
              </a:ext>
            </a:extLst>
          </p:cNvPr>
          <p:cNvSpPr txBox="1"/>
          <p:nvPr/>
        </p:nvSpPr>
        <p:spPr>
          <a:xfrm>
            <a:off x="8506317" y="2534173"/>
            <a:ext cx="3058893" cy="461665"/>
          </a:xfrm>
          <a:prstGeom prst="rect">
            <a:avLst/>
          </a:prstGeom>
          <a:noFill/>
        </p:spPr>
        <p:txBody>
          <a:bodyPr wrap="square" rtlCol="0">
            <a:spAutoFit/>
          </a:bodyPr>
          <a:lstStyle/>
          <a:p>
            <a:pPr algn="l"/>
            <a:r>
              <a:rPr lang="es-GB" sz="2400" dirty="0"/>
              <a:t>be very silly in class</a:t>
            </a:r>
          </a:p>
        </p:txBody>
      </p:sp>
      <p:sp>
        <p:nvSpPr>
          <p:cNvPr id="17" name="CuadroTexto 49">
            <a:extLst>
              <a:ext uri="{FF2B5EF4-FFF2-40B4-BE49-F238E27FC236}">
                <a16:creationId xmlns:a16="http://schemas.microsoft.com/office/drawing/2014/main" id="{527C8A26-6C8A-4435-82FC-1B25B0E97B95}"/>
              </a:ext>
            </a:extLst>
          </p:cNvPr>
          <p:cNvSpPr txBox="1"/>
          <p:nvPr/>
        </p:nvSpPr>
        <p:spPr>
          <a:xfrm>
            <a:off x="8553335" y="3129013"/>
            <a:ext cx="3405928" cy="830997"/>
          </a:xfrm>
          <a:prstGeom prst="rect">
            <a:avLst/>
          </a:prstGeom>
          <a:noFill/>
        </p:spPr>
        <p:txBody>
          <a:bodyPr wrap="square" rtlCol="0">
            <a:spAutoFit/>
          </a:bodyPr>
          <a:lstStyle/>
          <a:p>
            <a:pPr algn="l"/>
            <a:r>
              <a:rPr lang="es-GB" sz="2400" dirty="0"/>
              <a:t>go to school on Monday</a:t>
            </a:r>
          </a:p>
        </p:txBody>
      </p:sp>
      <p:sp>
        <p:nvSpPr>
          <p:cNvPr id="18" name="CuadroTexto 50">
            <a:extLst>
              <a:ext uri="{FF2B5EF4-FFF2-40B4-BE49-F238E27FC236}">
                <a16:creationId xmlns:a16="http://schemas.microsoft.com/office/drawing/2014/main" id="{AB912952-0ED6-4263-9929-6B9CDBE3B942}"/>
              </a:ext>
            </a:extLst>
          </p:cNvPr>
          <p:cNvSpPr txBox="1"/>
          <p:nvPr/>
        </p:nvSpPr>
        <p:spPr>
          <a:xfrm>
            <a:off x="8533374" y="3923115"/>
            <a:ext cx="3425889" cy="830997"/>
          </a:xfrm>
          <a:prstGeom prst="rect">
            <a:avLst/>
          </a:prstGeom>
          <a:noFill/>
        </p:spPr>
        <p:txBody>
          <a:bodyPr wrap="square" rtlCol="0">
            <a:spAutoFit/>
          </a:bodyPr>
          <a:lstStyle/>
          <a:p>
            <a:pPr algn="l"/>
            <a:r>
              <a:rPr lang="es-GB" sz="2400" dirty="0"/>
              <a:t>finish the class 10 minutes </a:t>
            </a:r>
            <a:r>
              <a:rPr lang="en-GB" sz="2400" dirty="0"/>
              <a:t>before / </a:t>
            </a:r>
            <a:r>
              <a:rPr lang="es-GB" sz="2400" dirty="0"/>
              <a:t>early</a:t>
            </a:r>
          </a:p>
        </p:txBody>
      </p:sp>
      <p:sp>
        <p:nvSpPr>
          <p:cNvPr id="19" name="CuadroTexto 51">
            <a:extLst>
              <a:ext uri="{FF2B5EF4-FFF2-40B4-BE49-F238E27FC236}">
                <a16:creationId xmlns:a16="http://schemas.microsoft.com/office/drawing/2014/main" id="{38E6282E-2BF6-496A-AAC2-228CBFEB4F73}"/>
              </a:ext>
            </a:extLst>
          </p:cNvPr>
          <p:cNvSpPr txBox="1"/>
          <p:nvPr/>
        </p:nvSpPr>
        <p:spPr>
          <a:xfrm>
            <a:off x="8531156" y="4698937"/>
            <a:ext cx="3462861" cy="830997"/>
          </a:xfrm>
          <a:prstGeom prst="rect">
            <a:avLst/>
          </a:prstGeom>
          <a:noFill/>
        </p:spPr>
        <p:txBody>
          <a:bodyPr wrap="square" rtlCol="0">
            <a:spAutoFit/>
          </a:bodyPr>
          <a:lstStyle/>
          <a:p>
            <a:pPr algn="l"/>
            <a:r>
              <a:rPr lang="es-GB" sz="2400" dirty="0"/>
              <a:t>to win again without a problem</a:t>
            </a:r>
          </a:p>
        </p:txBody>
      </p:sp>
      <p:sp>
        <p:nvSpPr>
          <p:cNvPr id="20" name="CuadroTexto 52">
            <a:extLst>
              <a:ext uri="{FF2B5EF4-FFF2-40B4-BE49-F238E27FC236}">
                <a16:creationId xmlns:a16="http://schemas.microsoft.com/office/drawing/2014/main" id="{B88AF7B1-7CB2-4123-87CB-4847FF4947E3}"/>
              </a:ext>
            </a:extLst>
          </p:cNvPr>
          <p:cNvSpPr txBox="1"/>
          <p:nvPr/>
        </p:nvSpPr>
        <p:spPr>
          <a:xfrm>
            <a:off x="8568696" y="5644360"/>
            <a:ext cx="2396434" cy="461665"/>
          </a:xfrm>
          <a:prstGeom prst="rect">
            <a:avLst/>
          </a:prstGeom>
          <a:noFill/>
        </p:spPr>
        <p:txBody>
          <a:bodyPr wrap="square" rtlCol="0">
            <a:spAutoFit/>
          </a:bodyPr>
          <a:lstStyle/>
          <a:p>
            <a:pPr algn="l"/>
            <a:r>
              <a:rPr lang="es-GB" sz="2400" dirty="0"/>
              <a:t>be very dirty</a:t>
            </a:r>
          </a:p>
        </p:txBody>
      </p:sp>
      <p:sp>
        <p:nvSpPr>
          <p:cNvPr id="21" name="CuadroTexto 54">
            <a:extLst>
              <a:ext uri="{FF2B5EF4-FFF2-40B4-BE49-F238E27FC236}">
                <a16:creationId xmlns:a16="http://schemas.microsoft.com/office/drawing/2014/main" id="{C336EB9C-8281-4001-99CA-7E883171EDB5}"/>
              </a:ext>
            </a:extLst>
          </p:cNvPr>
          <p:cNvSpPr txBox="1"/>
          <p:nvPr/>
        </p:nvSpPr>
        <p:spPr>
          <a:xfrm>
            <a:off x="5127446" y="1781522"/>
            <a:ext cx="2521127" cy="461665"/>
          </a:xfrm>
          <a:prstGeom prst="rect">
            <a:avLst/>
          </a:prstGeom>
          <a:noFill/>
        </p:spPr>
        <p:txBody>
          <a:bodyPr wrap="square" rtlCol="0">
            <a:spAutoFit/>
          </a:bodyPr>
          <a:lstStyle/>
          <a:p>
            <a:pPr algn="l"/>
            <a:r>
              <a:rPr lang="es-GB" sz="2400" dirty="0"/>
              <a:t>My classmates</a:t>
            </a:r>
          </a:p>
        </p:txBody>
      </p:sp>
      <p:sp>
        <p:nvSpPr>
          <p:cNvPr id="22" name="CuadroTexto 55">
            <a:extLst>
              <a:ext uri="{FF2B5EF4-FFF2-40B4-BE49-F238E27FC236}">
                <a16:creationId xmlns:a16="http://schemas.microsoft.com/office/drawing/2014/main" id="{41054B3C-A64A-49A1-AB0C-6DF34231F3DD}"/>
              </a:ext>
            </a:extLst>
          </p:cNvPr>
          <p:cNvSpPr txBox="1"/>
          <p:nvPr/>
        </p:nvSpPr>
        <p:spPr>
          <a:xfrm>
            <a:off x="5127446" y="2536608"/>
            <a:ext cx="3058893" cy="461665"/>
          </a:xfrm>
          <a:prstGeom prst="rect">
            <a:avLst/>
          </a:prstGeom>
          <a:noFill/>
        </p:spPr>
        <p:txBody>
          <a:bodyPr wrap="square" rtlCol="0">
            <a:spAutoFit/>
          </a:bodyPr>
          <a:lstStyle/>
          <a:p>
            <a:pPr algn="l"/>
            <a:r>
              <a:rPr lang="es-GB" sz="2400" dirty="0"/>
              <a:t>My friend Daniel</a:t>
            </a:r>
          </a:p>
        </p:txBody>
      </p:sp>
      <p:sp>
        <p:nvSpPr>
          <p:cNvPr id="23" name="CuadroTexto 56">
            <a:extLst>
              <a:ext uri="{FF2B5EF4-FFF2-40B4-BE49-F238E27FC236}">
                <a16:creationId xmlns:a16="http://schemas.microsoft.com/office/drawing/2014/main" id="{C9F6C965-E635-4172-856A-AD9CB792ABC5}"/>
              </a:ext>
            </a:extLst>
          </p:cNvPr>
          <p:cNvSpPr txBox="1"/>
          <p:nvPr/>
        </p:nvSpPr>
        <p:spPr>
          <a:xfrm>
            <a:off x="5127446" y="3302872"/>
            <a:ext cx="2521127" cy="461665"/>
          </a:xfrm>
          <a:prstGeom prst="rect">
            <a:avLst/>
          </a:prstGeom>
          <a:noFill/>
        </p:spPr>
        <p:txBody>
          <a:bodyPr wrap="square" rtlCol="0">
            <a:spAutoFit/>
          </a:bodyPr>
          <a:lstStyle/>
          <a:p>
            <a:pPr algn="l"/>
            <a:r>
              <a:rPr lang="es-GB" sz="2400" dirty="0"/>
              <a:t>My sister</a:t>
            </a:r>
          </a:p>
        </p:txBody>
      </p:sp>
      <p:sp>
        <p:nvSpPr>
          <p:cNvPr id="24" name="CuadroTexto 57">
            <a:extLst>
              <a:ext uri="{FF2B5EF4-FFF2-40B4-BE49-F238E27FC236}">
                <a16:creationId xmlns:a16="http://schemas.microsoft.com/office/drawing/2014/main" id="{DB60268F-145B-4613-A936-7E801E364704}"/>
              </a:ext>
            </a:extLst>
          </p:cNvPr>
          <p:cNvSpPr txBox="1"/>
          <p:nvPr/>
        </p:nvSpPr>
        <p:spPr>
          <a:xfrm>
            <a:off x="5127446" y="4107782"/>
            <a:ext cx="3425889" cy="461665"/>
          </a:xfrm>
          <a:prstGeom prst="rect">
            <a:avLst/>
          </a:prstGeom>
          <a:noFill/>
        </p:spPr>
        <p:txBody>
          <a:bodyPr wrap="square" rtlCol="0">
            <a:spAutoFit/>
          </a:bodyPr>
          <a:lstStyle/>
          <a:p>
            <a:pPr algn="l"/>
            <a:r>
              <a:rPr lang="es-GB" sz="2400" dirty="0"/>
              <a:t>My (female) teachers</a:t>
            </a:r>
          </a:p>
        </p:txBody>
      </p:sp>
      <p:sp>
        <p:nvSpPr>
          <p:cNvPr id="25" name="CuadroTexto 59">
            <a:extLst>
              <a:ext uri="{FF2B5EF4-FFF2-40B4-BE49-F238E27FC236}">
                <a16:creationId xmlns:a16="http://schemas.microsoft.com/office/drawing/2014/main" id="{8FC155F8-7BDE-4CA5-9C76-E7443A6CD812}"/>
              </a:ext>
            </a:extLst>
          </p:cNvPr>
          <p:cNvSpPr txBox="1"/>
          <p:nvPr/>
        </p:nvSpPr>
        <p:spPr>
          <a:xfrm>
            <a:off x="5128892" y="5644360"/>
            <a:ext cx="2410917" cy="461665"/>
          </a:xfrm>
          <a:prstGeom prst="rect">
            <a:avLst/>
          </a:prstGeom>
          <a:noFill/>
        </p:spPr>
        <p:txBody>
          <a:bodyPr wrap="square" rtlCol="0">
            <a:spAutoFit/>
          </a:bodyPr>
          <a:lstStyle/>
          <a:p>
            <a:pPr algn="l"/>
            <a:r>
              <a:rPr lang="es-GB" sz="2400" dirty="0"/>
              <a:t>My homework</a:t>
            </a:r>
          </a:p>
        </p:txBody>
      </p:sp>
      <p:sp>
        <p:nvSpPr>
          <p:cNvPr id="26" name="CuadroTexto 60">
            <a:extLst>
              <a:ext uri="{FF2B5EF4-FFF2-40B4-BE49-F238E27FC236}">
                <a16:creationId xmlns:a16="http://schemas.microsoft.com/office/drawing/2014/main" id="{848E45B2-F8BA-4F30-AC04-8B9BD6936773}"/>
              </a:ext>
            </a:extLst>
          </p:cNvPr>
          <p:cNvSpPr txBox="1"/>
          <p:nvPr/>
        </p:nvSpPr>
        <p:spPr>
          <a:xfrm>
            <a:off x="5127446" y="4876071"/>
            <a:ext cx="1559381" cy="461665"/>
          </a:xfrm>
          <a:prstGeom prst="rect">
            <a:avLst/>
          </a:prstGeom>
          <a:noFill/>
        </p:spPr>
        <p:txBody>
          <a:bodyPr wrap="square" rtlCol="0">
            <a:spAutoFit/>
          </a:bodyPr>
          <a:lstStyle/>
          <a:p>
            <a:pPr algn="l"/>
            <a:r>
              <a:rPr lang="es-GB" sz="2400" dirty="0"/>
              <a:t>My team</a:t>
            </a:r>
          </a:p>
        </p:txBody>
      </p:sp>
      <p:pic>
        <p:nvPicPr>
          <p:cNvPr id="27" name="Picture 8" descr="green checkmark">
            <a:extLst>
              <a:ext uri="{FF2B5EF4-FFF2-40B4-BE49-F238E27FC236}">
                <a16:creationId xmlns:a16="http://schemas.microsoft.com/office/drawing/2014/main" id="{9E072FC1-ADD0-4D9A-A8A7-434DB9FAB7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9214" y="2559101"/>
            <a:ext cx="395334" cy="411807"/>
          </a:xfrm>
          <a:prstGeom prst="rect">
            <a:avLst/>
          </a:prstGeom>
        </p:spPr>
      </p:pic>
      <p:pic>
        <p:nvPicPr>
          <p:cNvPr id="28" name="Picture 8" descr="green checkmark">
            <a:extLst>
              <a:ext uri="{FF2B5EF4-FFF2-40B4-BE49-F238E27FC236}">
                <a16:creationId xmlns:a16="http://schemas.microsoft.com/office/drawing/2014/main" id="{EA9E5DE6-B58E-4260-A841-25F86E4C65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9214" y="3300332"/>
            <a:ext cx="395334" cy="411807"/>
          </a:xfrm>
          <a:prstGeom prst="rect">
            <a:avLst/>
          </a:prstGeom>
        </p:spPr>
      </p:pic>
      <p:pic>
        <p:nvPicPr>
          <p:cNvPr id="29" name="Picture 8" descr="green checkmark">
            <a:extLst>
              <a:ext uri="{FF2B5EF4-FFF2-40B4-BE49-F238E27FC236}">
                <a16:creationId xmlns:a16="http://schemas.microsoft.com/office/drawing/2014/main" id="{B16D552C-FE33-487D-A3A1-A04906CCD6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5910" y="4084747"/>
            <a:ext cx="395334" cy="411807"/>
          </a:xfrm>
          <a:prstGeom prst="rect">
            <a:avLst/>
          </a:prstGeom>
        </p:spPr>
      </p:pic>
      <p:pic>
        <p:nvPicPr>
          <p:cNvPr id="30" name="Picture 8" descr="green checkmark">
            <a:extLst>
              <a:ext uri="{FF2B5EF4-FFF2-40B4-BE49-F238E27FC236}">
                <a16:creationId xmlns:a16="http://schemas.microsoft.com/office/drawing/2014/main" id="{CFEBF986-BCF9-44C7-9792-6E269A9D79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9214" y="4897730"/>
            <a:ext cx="395334" cy="411807"/>
          </a:xfrm>
          <a:prstGeom prst="rect">
            <a:avLst/>
          </a:prstGeom>
        </p:spPr>
      </p:pic>
      <p:pic>
        <p:nvPicPr>
          <p:cNvPr id="31" name="Picture 8" descr="green checkmark">
            <a:extLst>
              <a:ext uri="{FF2B5EF4-FFF2-40B4-BE49-F238E27FC236}">
                <a16:creationId xmlns:a16="http://schemas.microsoft.com/office/drawing/2014/main" id="{FB122E43-76BA-4A78-9346-F7BF1BD66B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5910" y="5669288"/>
            <a:ext cx="395334" cy="411807"/>
          </a:xfrm>
          <a:prstGeom prst="rect">
            <a:avLst/>
          </a:prstGeom>
        </p:spPr>
      </p:pic>
      <p:sp>
        <p:nvSpPr>
          <p:cNvPr id="33" name="TextBox 32">
            <a:extLst>
              <a:ext uri="{FF2B5EF4-FFF2-40B4-BE49-F238E27FC236}">
                <a16:creationId xmlns:a16="http://schemas.microsoft.com/office/drawing/2014/main" id="{25E294A8-9C63-4BD3-967E-33427CB0A1DE}"/>
              </a:ext>
            </a:extLst>
          </p:cNvPr>
          <p:cNvSpPr txBox="1"/>
          <p:nvPr/>
        </p:nvSpPr>
        <p:spPr>
          <a:xfrm>
            <a:off x="1999563" y="99844"/>
            <a:ext cx="6159500" cy="400110"/>
          </a:xfrm>
          <a:prstGeom prst="rect">
            <a:avLst/>
          </a:prstGeom>
          <a:noFill/>
        </p:spPr>
        <p:txBody>
          <a:bodyPr wrap="square">
            <a:spAutoFit/>
          </a:bodyPr>
          <a:lstStyle/>
          <a:p>
            <a:r>
              <a:rPr lang="es-ES" sz="2000" b="1" dirty="0"/>
              <a:t>Escucha. ¿Es ‘puede’o ‘pueden’?</a:t>
            </a:r>
            <a:endParaRPr lang="en-GB" sz="2000" b="1" dirty="0"/>
          </a:p>
        </p:txBody>
      </p:sp>
      <p:sp>
        <p:nvSpPr>
          <p:cNvPr id="34" name="TextBox 22">
            <a:extLst>
              <a:ext uri="{FF2B5EF4-FFF2-40B4-BE49-F238E27FC236}">
                <a16:creationId xmlns:a16="http://schemas.microsoft.com/office/drawing/2014/main" id="{C4322C11-9BF0-4E02-A16F-3F6EC6B5FCEA}"/>
              </a:ext>
            </a:extLst>
          </p:cNvPr>
          <p:cNvSpPr txBox="1"/>
          <p:nvPr/>
        </p:nvSpPr>
        <p:spPr>
          <a:xfrm>
            <a:off x="1977952" y="493720"/>
            <a:ext cx="7355810" cy="40011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err="1">
                <a:ln>
                  <a:noFill/>
                </a:ln>
                <a:effectLst/>
                <a:uLnTx/>
                <a:uFillTx/>
                <a:latin typeface="Century Gothic" panose="020B0502020202020204" pitchFamily="34" charset="0"/>
                <a:ea typeface="+mn-ea"/>
                <a:cs typeface="+mn-cs"/>
              </a:rPr>
              <a:t>Escucha</a:t>
            </a:r>
            <a:r>
              <a:rPr kumimoji="0" lang="en-US"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000" b="1" i="0" u="none" strike="noStrike" kern="1200" cap="none" spc="0" normalizeH="0" noProof="0" dirty="0" err="1">
                <a:ln>
                  <a:noFill/>
                </a:ln>
                <a:effectLst/>
                <a:uLnTx/>
                <a:uFillTx/>
                <a:latin typeface="Century Gothic" panose="020B0502020202020204" pitchFamily="34" charset="0"/>
                <a:ea typeface="+mn-ea"/>
                <a:cs typeface="+mn-cs"/>
              </a:rPr>
              <a:t>otra</a:t>
            </a:r>
            <a:r>
              <a:rPr kumimoji="0" lang="en-US"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000" b="1" i="0" u="none" strike="noStrike" kern="1200" cap="none" spc="0" normalizeH="0" noProof="0" dirty="0" err="1">
                <a:ln>
                  <a:noFill/>
                </a:ln>
                <a:effectLst/>
                <a:uLnTx/>
                <a:uFillTx/>
                <a:latin typeface="Century Gothic" panose="020B0502020202020204" pitchFamily="34" charset="0"/>
                <a:ea typeface="+mn-ea"/>
                <a:cs typeface="+mn-cs"/>
              </a:rPr>
              <a:t>vez</a:t>
            </a:r>
            <a:r>
              <a:rPr kumimoji="0" lang="en-US"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000" b="1" i="0" u="none" strike="noStrike" kern="1200" cap="none" spc="0" normalizeH="0" noProof="0" dirty="0" err="1">
                <a:ln>
                  <a:noFill/>
                </a:ln>
                <a:effectLst/>
                <a:uLnTx/>
                <a:uFillTx/>
                <a:latin typeface="Century Gothic" panose="020B0502020202020204" pitchFamily="34" charset="0"/>
                <a:ea typeface="+mn-ea"/>
                <a:cs typeface="+mn-cs"/>
              </a:rPr>
              <a:t>Ahora</a:t>
            </a:r>
            <a:r>
              <a:rPr kumimoji="0" lang="en-US" sz="2000" b="1" i="0" u="none" strike="noStrike" kern="1200" cap="none" spc="0" normalizeH="0" noProof="0" dirty="0">
                <a:ln>
                  <a:noFill/>
                </a:ln>
                <a:effectLst/>
                <a:uLnTx/>
                <a:uFillTx/>
                <a:latin typeface="Century Gothic" panose="020B0502020202020204" pitchFamily="34" charset="0"/>
                <a:ea typeface="+mn-ea"/>
                <a:cs typeface="+mn-cs"/>
              </a:rPr>
              <a:t> escribe la </a:t>
            </a:r>
            <a:r>
              <a:rPr kumimoji="0" lang="en-US" sz="2000" b="1" i="0" u="none" strike="noStrike" kern="1200" cap="none" spc="0" normalizeH="0" noProof="0" dirty="0" err="1">
                <a:ln>
                  <a:noFill/>
                </a:ln>
                <a:effectLst/>
                <a:uLnTx/>
                <a:uFillTx/>
                <a:latin typeface="Century Gothic" panose="020B0502020202020204" pitchFamily="34" charset="0"/>
                <a:ea typeface="+mn-ea"/>
                <a:cs typeface="+mn-cs"/>
              </a:rPr>
              <a:t>información</a:t>
            </a:r>
            <a:r>
              <a:rPr kumimoji="0" lang="en-US"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0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US"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US" sz="2000" b="1" i="0" u="none" strike="noStrike" kern="1200" cap="none" spc="0" normalizeH="0" noProof="0" dirty="0" err="1">
                <a:ln>
                  <a:noFill/>
                </a:ln>
                <a:effectLst/>
                <a:uLnTx/>
                <a:uFillTx/>
                <a:latin typeface="Century Gothic" panose="020B0502020202020204" pitchFamily="34" charset="0"/>
                <a:ea typeface="+mn-ea"/>
                <a:cs typeface="+mn-cs"/>
              </a:rPr>
              <a:t>inglés</a:t>
            </a:r>
            <a:r>
              <a:rPr kumimoji="0" lang="en-US" sz="2000" b="1" i="0" u="none" strike="noStrike" kern="1200" cap="none" spc="0" normalizeH="0" noProof="0" dirty="0">
                <a:ln>
                  <a:noFill/>
                </a:ln>
                <a:effectLst/>
                <a:uLnTx/>
                <a:uFillTx/>
                <a:latin typeface="Century Gothic" panose="020B0502020202020204" pitchFamily="34" charset="0"/>
                <a:ea typeface="+mn-ea"/>
                <a:cs typeface="+mn-cs"/>
              </a:rPr>
              <a:t>.</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805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8" grpId="0"/>
      <p:bldP spid="19" grpId="0"/>
      <p:bldP spid="20" grpId="0"/>
      <p:bldP spid="21" grpId="0"/>
      <p:bldP spid="22" grpId="0"/>
      <p:bldP spid="23" grpId="0"/>
      <p:bldP spid="24" grpId="0"/>
      <p:bldP spid="25" grpId="0"/>
      <p:bldP spid="26"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90" y="4961299"/>
            <a:ext cx="8997448" cy="1200329"/>
          </a:xfrm>
          <a:prstGeom prst="rect">
            <a:avLst/>
          </a:prstGeom>
          <a:noFill/>
        </p:spPr>
        <p:txBody>
          <a:bodyPr wrap="square" rtlCol="0">
            <a:spAutoFit/>
          </a:bodyPr>
          <a:lstStyle/>
          <a:p>
            <a:r>
              <a:rPr lang="en-GB" sz="4800" b="1" dirty="0">
                <a:latin typeface="Century Gothic" panose="020B0502020202020204" pitchFamily="34" charset="0"/>
                <a:sym typeface="Wingdings" panose="05000000000000000000" pitchFamily="2" charset="2"/>
              </a:rPr>
              <a:t> </a:t>
            </a:r>
            <a:r>
              <a:rPr lang="en-GB" sz="2400" b="1" i="1" dirty="0" err="1">
                <a:latin typeface="Century Gothic" panose="020B0502020202020204" pitchFamily="34" charset="0"/>
                <a:sym typeface="Wingdings" panose="05000000000000000000" pitchFamily="2" charset="2"/>
              </a:rPr>
              <a:t>Puede</a:t>
            </a:r>
            <a:r>
              <a:rPr lang="en-GB" sz="2400" b="1" i="1" dirty="0">
                <a:latin typeface="Century Gothic" panose="020B0502020202020204" pitchFamily="34" charset="0"/>
                <a:sym typeface="Wingdings" panose="05000000000000000000" pitchFamily="2" charset="2"/>
              </a:rPr>
              <a:t> usar </a:t>
            </a:r>
            <a:r>
              <a:rPr lang="en-GB" sz="2400" b="1" i="1" dirty="0" err="1">
                <a:latin typeface="Century Gothic" panose="020B0502020202020204" pitchFamily="34" charset="0"/>
                <a:sym typeface="Wingdings" panose="05000000000000000000" pitchFamily="2" charset="2"/>
              </a:rPr>
              <a:t>el</a:t>
            </a:r>
            <a:r>
              <a:rPr lang="en-GB" sz="2400" b="1" i="1" dirty="0">
                <a:latin typeface="Century Gothic" panose="020B0502020202020204" pitchFamily="34" charset="0"/>
                <a:sym typeface="Wingdings" panose="05000000000000000000" pitchFamily="2" charset="2"/>
              </a:rPr>
              <a:t> </a:t>
            </a:r>
            <a:r>
              <a:rPr lang="en-GB" sz="2400" b="1" i="1" dirty="0" err="1">
                <a:latin typeface="Century Gothic" panose="020B0502020202020204" pitchFamily="34" charset="0"/>
                <a:sym typeface="Wingdings" panose="05000000000000000000" pitchFamily="2" charset="2"/>
              </a:rPr>
              <a:t>móvil</a:t>
            </a:r>
            <a:r>
              <a:rPr lang="en-GB" sz="2400" b="1" i="1" dirty="0">
                <a:latin typeface="Century Gothic" panose="020B0502020202020204" pitchFamily="34" charset="0"/>
                <a:sym typeface="Wingdings" panose="05000000000000000000" pitchFamily="2" charset="2"/>
              </a:rPr>
              <a:t> </a:t>
            </a:r>
            <a:r>
              <a:rPr lang="en-GB" sz="2400" b="1" i="1" dirty="0" err="1">
                <a:latin typeface="Century Gothic" panose="020B0502020202020204" pitchFamily="34" charset="0"/>
                <a:sym typeface="Wingdings" panose="05000000000000000000" pitchFamily="2" charset="2"/>
              </a:rPr>
              <a:t>en</a:t>
            </a:r>
            <a:r>
              <a:rPr lang="en-GB" sz="2400" b="1" i="1" dirty="0">
                <a:latin typeface="Century Gothic" panose="020B0502020202020204" pitchFamily="34" charset="0"/>
                <a:sym typeface="Wingdings" panose="05000000000000000000" pitchFamily="2" charset="2"/>
              </a:rPr>
              <a:t> </a:t>
            </a:r>
            <a:r>
              <a:rPr lang="en-GB" sz="2400" b="1" i="1" dirty="0" err="1">
                <a:latin typeface="Century Gothic" panose="020B0502020202020204" pitchFamily="34" charset="0"/>
                <a:sym typeface="Wingdings" panose="05000000000000000000" pitchFamily="2" charset="2"/>
              </a:rPr>
              <a:t>clase</a:t>
            </a:r>
            <a:r>
              <a:rPr lang="en-GB" sz="2400" b="1" i="1" dirty="0">
                <a:latin typeface="Century Gothic" panose="020B0502020202020204" pitchFamily="34" charset="0"/>
                <a:sym typeface="Wingdings" panose="05000000000000000000" pitchFamily="2" charset="2"/>
              </a:rPr>
              <a:t>.</a:t>
            </a:r>
            <a:br>
              <a:rPr lang="en-GB" sz="2400" b="1" i="1" dirty="0">
                <a:latin typeface="Century Gothic" panose="020B0502020202020204" pitchFamily="34" charset="0"/>
                <a:sym typeface="Wingdings" panose="05000000000000000000" pitchFamily="2" charset="2"/>
              </a:rPr>
            </a:br>
            <a:r>
              <a:rPr lang="en-GB" sz="2400" i="1" dirty="0">
                <a:latin typeface="Century Gothic" panose="020B0502020202020204" pitchFamily="34" charset="0"/>
                <a:sym typeface="Wingdings" panose="05000000000000000000" pitchFamily="2" charset="2"/>
              </a:rPr>
              <a:t>He can use his/a phone in class.</a:t>
            </a:r>
            <a:endParaRPr lang="en-GB" sz="4800" b="1" dirty="0">
              <a:latin typeface="Century Gothic" panose="020B0502020202020204" pitchFamily="34" charset="0"/>
            </a:endParaRPr>
          </a:p>
        </p:txBody>
      </p:sp>
      <p:sp>
        <p:nvSpPr>
          <p:cNvPr id="45" name="TextBox 44"/>
          <p:cNvSpPr txBox="1"/>
          <p:nvPr/>
        </p:nvSpPr>
        <p:spPr>
          <a:xfrm>
            <a:off x="220990" y="4019440"/>
            <a:ext cx="2051367" cy="430887"/>
          </a:xfrm>
          <a:prstGeom prst="rect">
            <a:avLst/>
          </a:prstGeom>
          <a:noFill/>
        </p:spPr>
        <p:txBody>
          <a:bodyPr wrap="square" rtlCol="0">
            <a:spAutoFit/>
          </a:bodyPr>
          <a:lstStyle/>
          <a:p>
            <a:r>
              <a:rPr lang="en-GB" sz="2200" b="1" dirty="0">
                <a:latin typeface="Century Gothic" panose="020B0502020202020204" pitchFamily="34" charset="0"/>
              </a:rPr>
              <a:t>Un ejemplo:</a:t>
            </a:r>
          </a:p>
        </p:txBody>
      </p:sp>
      <p:sp>
        <p:nvSpPr>
          <p:cNvPr id="46" name="Oval Callout 45"/>
          <p:cNvSpPr/>
          <p:nvPr/>
        </p:nvSpPr>
        <p:spPr>
          <a:xfrm>
            <a:off x="2347918" y="3133491"/>
            <a:ext cx="2123558" cy="885950"/>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entury Gothic" panose="020B0502020202020204" pitchFamily="34" charset="0"/>
              </a:rPr>
              <a:t>Puede</a:t>
            </a:r>
            <a:r>
              <a:rPr lang="en-GB" sz="2400" dirty="0">
                <a:solidFill>
                  <a:schemeClr val="tx1"/>
                </a:solidFill>
                <a:latin typeface="Century Gothic" panose="020B0502020202020204" pitchFamily="34" charset="0"/>
              </a:rPr>
              <a:t> …</a:t>
            </a:r>
          </a:p>
        </p:txBody>
      </p:sp>
      <p:sp>
        <p:nvSpPr>
          <p:cNvPr id="47" name="TextBox 46"/>
          <p:cNvSpPr txBox="1"/>
          <p:nvPr/>
        </p:nvSpPr>
        <p:spPr>
          <a:xfrm>
            <a:off x="220990" y="4459554"/>
            <a:ext cx="2491405" cy="769441"/>
          </a:xfrm>
          <a:prstGeom prst="rect">
            <a:avLst/>
          </a:prstGeom>
          <a:noFill/>
        </p:spPr>
        <p:txBody>
          <a:bodyPr wrap="square" rtlCol="0">
            <a:spAutoFit/>
          </a:bodyPr>
          <a:lstStyle/>
          <a:p>
            <a:r>
              <a:rPr lang="en-GB" sz="2200" b="1" dirty="0">
                <a:latin typeface="Century Gothic" panose="020B0502020202020204" pitchFamily="34" charset="0"/>
              </a:rPr>
              <a:t>Persona A (</a:t>
            </a:r>
            <a:r>
              <a:rPr lang="en-GB" sz="2200" b="1" dirty="0" err="1">
                <a:latin typeface="Century Gothic" panose="020B0502020202020204" pitchFamily="34" charset="0"/>
              </a:rPr>
              <a:t>habla</a:t>
            </a:r>
            <a:r>
              <a:rPr lang="en-GB" sz="2200" b="1" dirty="0">
                <a:latin typeface="Century Gothic" panose="020B0502020202020204" pitchFamily="34" charset="0"/>
              </a:rPr>
              <a:t>):</a:t>
            </a:r>
          </a:p>
        </p:txBody>
      </p:sp>
      <p:sp>
        <p:nvSpPr>
          <p:cNvPr id="48" name="TextBox 47"/>
          <p:cNvSpPr txBox="1"/>
          <p:nvPr/>
        </p:nvSpPr>
        <p:spPr>
          <a:xfrm>
            <a:off x="10413076" y="3861839"/>
            <a:ext cx="2864871" cy="769441"/>
          </a:xfrm>
          <a:prstGeom prst="rect">
            <a:avLst/>
          </a:prstGeom>
          <a:noFill/>
        </p:spPr>
        <p:txBody>
          <a:bodyPr wrap="square" rtlCol="0">
            <a:spAutoFit/>
          </a:bodyPr>
          <a:lstStyle/>
          <a:p>
            <a:r>
              <a:rPr lang="en-GB" sz="2200" b="1" dirty="0">
                <a:latin typeface="Century Gothic" panose="020B0502020202020204" pitchFamily="34" charset="0"/>
              </a:rPr>
              <a:t>Persona B</a:t>
            </a:r>
          </a:p>
          <a:p>
            <a:r>
              <a:rPr lang="en-GB" sz="2200" b="1" dirty="0">
                <a:latin typeface="Century Gothic" panose="020B0502020202020204" pitchFamily="34" charset="0"/>
              </a:rPr>
              <a:t>(</a:t>
            </a:r>
            <a:r>
              <a:rPr lang="en-GB" sz="2200" b="1" dirty="0" err="1">
                <a:latin typeface="Century Gothic" panose="020B0502020202020204" pitchFamily="34" charset="0"/>
              </a:rPr>
              <a:t>habla</a:t>
            </a:r>
            <a:r>
              <a:rPr lang="en-GB" sz="2200" b="1" dirty="0">
                <a:latin typeface="Century Gothic" panose="020B0502020202020204" pitchFamily="34" charset="0"/>
              </a:rPr>
              <a:t>):</a:t>
            </a:r>
          </a:p>
        </p:txBody>
      </p:sp>
      <p:sp>
        <p:nvSpPr>
          <p:cNvPr id="2" name="Título 1">
            <a:extLst>
              <a:ext uri="{FF2B5EF4-FFF2-40B4-BE49-F238E27FC236}">
                <a16:creationId xmlns:a16="http://schemas.microsoft.com/office/drawing/2014/main" id="{BED2BC8F-189A-4144-B86B-BCE6C5A1E11C}"/>
              </a:ext>
            </a:extLst>
          </p:cNvPr>
          <p:cNvSpPr>
            <a:spLocks noGrp="1"/>
          </p:cNvSpPr>
          <p:nvPr>
            <p:ph type="title"/>
          </p:nvPr>
        </p:nvSpPr>
        <p:spPr>
          <a:xfrm>
            <a:off x="0" y="144534"/>
            <a:ext cx="3464532" cy="573506"/>
          </a:xfrm>
        </p:spPr>
        <p:txBody>
          <a:bodyPr>
            <a:normAutofit/>
          </a:bodyPr>
          <a:lstStyle/>
          <a:p>
            <a:r>
              <a:rPr lang="en-GB" sz="2400" b="1" dirty="0" err="1">
                <a:solidFill>
                  <a:schemeClr val="bg1"/>
                </a:solidFill>
              </a:rPr>
              <a:t>En</a:t>
            </a:r>
            <a:r>
              <a:rPr lang="en-GB" sz="2400" b="1" dirty="0">
                <a:solidFill>
                  <a:schemeClr val="bg1"/>
                </a:solidFill>
              </a:rPr>
              <a:t> </a:t>
            </a:r>
            <a:r>
              <a:rPr lang="en-GB" sz="2400" b="1" dirty="0" err="1">
                <a:solidFill>
                  <a:schemeClr val="bg1"/>
                </a:solidFill>
              </a:rPr>
              <a:t>clase</a:t>
            </a:r>
            <a:r>
              <a:rPr lang="en-GB" sz="2400" b="1" dirty="0">
                <a:solidFill>
                  <a:schemeClr val="bg1"/>
                </a:solidFill>
              </a:rPr>
              <a:t> y </a:t>
            </a:r>
            <a:r>
              <a:rPr lang="en-GB" sz="2400" b="1" dirty="0" err="1">
                <a:solidFill>
                  <a:schemeClr val="bg1"/>
                </a:solidFill>
              </a:rPr>
              <a:t>en</a:t>
            </a:r>
            <a:r>
              <a:rPr lang="en-GB" sz="2400" b="1" dirty="0">
                <a:solidFill>
                  <a:schemeClr val="bg1"/>
                </a:solidFill>
              </a:rPr>
              <a:t> casa</a:t>
            </a:r>
            <a:endParaRPr lang="es-GB" sz="2400" b="1" dirty="0">
              <a:solidFill>
                <a:schemeClr val="bg1"/>
              </a:solidFill>
            </a:endParaRPr>
          </a:p>
        </p:txBody>
      </p:sp>
      <p:sp>
        <p:nvSpPr>
          <p:cNvPr id="30" name="Google Shape;1461;p35">
            <a:extLst>
              <a:ext uri="{FF2B5EF4-FFF2-40B4-BE49-F238E27FC236}">
                <a16:creationId xmlns:a16="http://schemas.microsoft.com/office/drawing/2014/main" id="{0A55877C-246E-420B-84E0-A7DBCEF63460}"/>
              </a:ext>
            </a:extLst>
          </p:cNvPr>
          <p:cNvSpPr/>
          <p:nvPr/>
        </p:nvSpPr>
        <p:spPr>
          <a:xfrm>
            <a:off x="9540143" y="89402"/>
            <a:ext cx="2557508" cy="488392"/>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5" name="Picture 14" descr="A blue and white person with a letter&#10;&#10;Description automatically generated">
            <a:extLst>
              <a:ext uri="{FF2B5EF4-FFF2-40B4-BE49-F238E27FC236}">
                <a16:creationId xmlns:a16="http://schemas.microsoft.com/office/drawing/2014/main" id="{AF24D1E8-8645-47AA-9DDA-F0234C636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91" y="696189"/>
            <a:ext cx="914479" cy="987638"/>
          </a:xfrm>
          <a:prstGeom prst="rect">
            <a:avLst/>
          </a:prstGeom>
        </p:spPr>
      </p:pic>
      <p:pic>
        <p:nvPicPr>
          <p:cNvPr id="17" name="Picture 16" descr="A blue and white person with a white b on a black background&#10;&#10;Description automatically generated">
            <a:extLst>
              <a:ext uri="{FF2B5EF4-FFF2-40B4-BE49-F238E27FC236}">
                <a16:creationId xmlns:a16="http://schemas.microsoft.com/office/drawing/2014/main" id="{FF3A14E9-64BF-4F27-B8E8-DAF367458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91" y="1579577"/>
            <a:ext cx="914479" cy="1018120"/>
          </a:xfrm>
          <a:prstGeom prst="rect">
            <a:avLst/>
          </a:prstGeom>
        </p:spPr>
      </p:pic>
      <p:pic>
        <p:nvPicPr>
          <p:cNvPr id="19" name="Picture 18" descr="A yellow and blue oval shaped objects&#10;&#10;Description automatically generated with medium confidence">
            <a:extLst>
              <a:ext uri="{FF2B5EF4-FFF2-40B4-BE49-F238E27FC236}">
                <a16:creationId xmlns:a16="http://schemas.microsoft.com/office/drawing/2014/main" id="{7298EDB2-E328-4DB3-999B-EE717B1F2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479" y="108434"/>
            <a:ext cx="1864840" cy="1219212"/>
          </a:xfrm>
          <a:prstGeom prst="rect">
            <a:avLst/>
          </a:prstGeom>
        </p:spPr>
      </p:pic>
      <p:sp>
        <p:nvSpPr>
          <p:cNvPr id="36" name="TextBox 35">
            <a:extLst>
              <a:ext uri="{FF2B5EF4-FFF2-40B4-BE49-F238E27FC236}">
                <a16:creationId xmlns:a16="http://schemas.microsoft.com/office/drawing/2014/main" id="{5F74E6C7-7601-4EDC-AC56-0ED06965E4DF}"/>
              </a:ext>
            </a:extLst>
          </p:cNvPr>
          <p:cNvSpPr txBox="1"/>
          <p:nvPr/>
        </p:nvSpPr>
        <p:spPr>
          <a:xfrm>
            <a:off x="1562470" y="2614006"/>
            <a:ext cx="103868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3A3838"/>
                </a:solidFill>
                <a:latin typeface="Century Gothic"/>
              </a:rPr>
              <a:t>A</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lang="en-GB" sz="2000" dirty="0">
                <a:solidFill>
                  <a:srgbClr val="3A3838"/>
                </a:solidFill>
                <a:latin typeface="Century Gothic"/>
              </a:rPr>
              <a:t>Write in Spanish what you hear, then translate into English.</a:t>
            </a:r>
            <a:endParaRPr kumimoji="0" lang="en-GB" sz="200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1F8DC053-AF9E-464C-95F0-D26062AB9C52}"/>
              </a:ext>
            </a:extLst>
          </p:cNvPr>
          <p:cNvSpPr txBox="1"/>
          <p:nvPr/>
        </p:nvSpPr>
        <p:spPr>
          <a:xfrm>
            <a:off x="1562470" y="1059308"/>
            <a:ext cx="103868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Turn away from the board.</a:t>
            </a:r>
            <a:br>
              <a:rPr kumimoji="0" lang="en-GB" sz="2000" b="0" i="0" u="none" strike="noStrike" kern="1200" cap="none" spc="0" normalizeH="0" baseline="0" noProof="0" dirty="0">
                <a:ln>
                  <a:noFill/>
                </a:ln>
                <a:solidFill>
                  <a:srgbClr val="3A3838"/>
                </a:solidFill>
                <a:effectLst/>
                <a:uLnTx/>
                <a:uFillTx/>
                <a:latin typeface="Century Gothic"/>
                <a:ea typeface="+mn-ea"/>
                <a:cs typeface="+mn-cs"/>
              </a:rPr>
            </a:br>
            <a:r>
              <a:rPr kumimoji="0" lang="en-GB" sz="2000" b="0" i="0" u="none" strike="noStrike" kern="1200" cap="none" spc="0" normalizeH="0" baseline="0" noProof="0" dirty="0">
                <a:ln>
                  <a:noFill/>
                </a:ln>
                <a:solidFill>
                  <a:srgbClr val="3A3838"/>
                </a:solidFill>
                <a:effectLst/>
                <a:uLnTx/>
                <a:uFillTx/>
                <a:latin typeface="Century Gothic"/>
                <a:ea typeface="+mn-ea"/>
                <a:cs typeface="+mn-cs"/>
              </a:rPr>
              <a:t>Say ‘</a:t>
            </a:r>
            <a:r>
              <a:rPr lang="en-GB" sz="2000" b="1" dirty="0">
                <a:solidFill>
                  <a:srgbClr val="3A3838"/>
                </a:solidFill>
                <a:latin typeface="Century Gothic"/>
              </a:rPr>
              <a:t>he can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‘they can’ </a:t>
            </a:r>
            <a:r>
              <a:rPr kumimoji="0" lang="en-GB" sz="2000" i="0" u="none" strike="noStrike" kern="1200" cap="none" spc="0" normalizeH="0" baseline="0" noProof="0" dirty="0">
                <a:ln>
                  <a:noFill/>
                </a:ln>
                <a:solidFill>
                  <a:srgbClr val="3A3838"/>
                </a:solidFill>
                <a:effectLst/>
                <a:uLnTx/>
                <a:uFillTx/>
                <a:latin typeface="Century Gothic"/>
                <a:ea typeface="+mn-ea"/>
                <a:cs typeface="+mn-cs"/>
              </a:rPr>
              <a:t>in Spanish to start a sentence.</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DC68580B-0355-4602-BA13-1D59CEE4181A}"/>
              </a:ext>
            </a:extLst>
          </p:cNvPr>
          <p:cNvSpPr txBox="1"/>
          <p:nvPr/>
        </p:nvSpPr>
        <p:spPr>
          <a:xfrm>
            <a:off x="1551460" y="1848821"/>
            <a:ext cx="103868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 </a:t>
            </a:r>
            <a:r>
              <a:rPr lang="en-GB" sz="2000" dirty="0">
                <a:solidFill>
                  <a:srgbClr val="3A3838"/>
                </a:solidFill>
                <a:latin typeface="Century Gothic"/>
              </a:rPr>
              <a:t>Finish the sentence in Spanish, using the prompts, according to which verb form you have heard.</a:t>
            </a:r>
            <a:endParaRPr kumimoji="0" lang="en-GB" sz="200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39" name="Picture 38" descr="A blue and white person with a letter&#10;&#10;Description automatically generated">
            <a:extLst>
              <a:ext uri="{FF2B5EF4-FFF2-40B4-BE49-F238E27FC236}">
                <a16:creationId xmlns:a16="http://schemas.microsoft.com/office/drawing/2014/main" id="{E9E94E14-DB83-464C-B0D2-23C06F079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13" y="2361957"/>
            <a:ext cx="914479" cy="987638"/>
          </a:xfrm>
          <a:prstGeom prst="rect">
            <a:avLst/>
          </a:prstGeom>
        </p:spPr>
      </p:pic>
      <p:sp>
        <p:nvSpPr>
          <p:cNvPr id="40" name="Oval Callout 45">
            <a:extLst>
              <a:ext uri="{FF2B5EF4-FFF2-40B4-BE49-F238E27FC236}">
                <a16:creationId xmlns:a16="http://schemas.microsoft.com/office/drawing/2014/main" id="{A50B7765-7529-4E9D-AEDF-4277CB328A67}"/>
              </a:ext>
            </a:extLst>
          </p:cNvPr>
          <p:cNvSpPr/>
          <p:nvPr/>
        </p:nvSpPr>
        <p:spPr>
          <a:xfrm>
            <a:off x="7817319" y="3150745"/>
            <a:ext cx="2301041" cy="1236614"/>
          </a:xfrm>
          <a:prstGeom prst="wedgeEllipseCallout">
            <a:avLst>
              <a:gd name="adj1" fmla="val 57303"/>
              <a:gd name="adj2" fmla="val 6106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Puede</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usar </a:t>
            </a:r>
            <a:r>
              <a:rPr lang="en-GB" sz="2000" b="1" dirty="0" err="1">
                <a:solidFill>
                  <a:schemeClr val="tx1"/>
                </a:solidFill>
                <a:latin typeface="Century Gothic" panose="020B0502020202020204" pitchFamily="34" charset="0"/>
              </a:rPr>
              <a:t>el</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móvil</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en</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clase</a:t>
            </a:r>
            <a:r>
              <a:rPr lang="en-GB" sz="2000" b="1" dirty="0">
                <a:solidFill>
                  <a:schemeClr val="tx1"/>
                </a:solidFill>
                <a:latin typeface="Century Gothic" panose="020B0502020202020204" pitchFamily="34" charset="0"/>
              </a:rPr>
              <a:t>.</a:t>
            </a:r>
          </a:p>
        </p:txBody>
      </p:sp>
      <p:pic>
        <p:nvPicPr>
          <p:cNvPr id="31" name="Picture 30">
            <a:extLst>
              <a:ext uri="{FF2B5EF4-FFF2-40B4-BE49-F238E27FC236}">
                <a16:creationId xmlns:a16="http://schemas.microsoft.com/office/drawing/2014/main" id="{F90200CA-9C07-4E1C-A61D-1DC9C07ADBF8}"/>
              </a:ext>
            </a:extLst>
          </p:cNvPr>
          <p:cNvPicPr>
            <a:picLocks noChangeAspect="1"/>
          </p:cNvPicPr>
          <p:nvPr/>
        </p:nvPicPr>
        <p:blipFill>
          <a:blip r:embed="rId6"/>
          <a:stretch>
            <a:fillRect/>
          </a:stretch>
        </p:blipFill>
        <p:spPr>
          <a:xfrm>
            <a:off x="6256727" y="4523988"/>
            <a:ext cx="3472426" cy="1710995"/>
          </a:xfrm>
          <a:prstGeom prst="rect">
            <a:avLst/>
          </a:prstGeom>
        </p:spPr>
      </p:pic>
      <p:sp>
        <p:nvSpPr>
          <p:cNvPr id="32" name="Speech Bubble: Rectangle with Corners Rounded 31">
            <a:extLst>
              <a:ext uri="{FF2B5EF4-FFF2-40B4-BE49-F238E27FC236}">
                <a16:creationId xmlns:a16="http://schemas.microsoft.com/office/drawing/2014/main" id="{DAC99C75-607B-48D8-BDCF-4581BAB3AB4F}"/>
              </a:ext>
            </a:extLst>
          </p:cNvPr>
          <p:cNvSpPr/>
          <p:nvPr/>
        </p:nvSpPr>
        <p:spPr>
          <a:xfrm>
            <a:off x="10021238" y="4844274"/>
            <a:ext cx="1917121" cy="123661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Puede</a:t>
            </a:r>
            <a:r>
              <a:rPr lang="en-GB" dirty="0"/>
              <a:t> = </a:t>
            </a:r>
            <a:br>
              <a:rPr lang="en-GB" dirty="0"/>
            </a:br>
            <a:r>
              <a:rPr lang="en-GB" dirty="0"/>
              <a:t>s/he can</a:t>
            </a:r>
            <a:br>
              <a:rPr lang="en-GB" dirty="0"/>
            </a:br>
            <a:r>
              <a:rPr lang="en-GB" dirty="0" err="1"/>
              <a:t>Pueden</a:t>
            </a:r>
            <a:r>
              <a:rPr lang="en-GB" dirty="0"/>
              <a:t> = they can</a:t>
            </a:r>
          </a:p>
        </p:txBody>
      </p:sp>
    </p:spTree>
    <p:extLst>
      <p:ext uri="{BB962C8B-B14F-4D97-AF65-F5344CB8AC3E}">
        <p14:creationId xmlns:p14="http://schemas.microsoft.com/office/powerpoint/2010/main" val="27721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p:bldP spid="46" grpId="0" animBg="1"/>
      <p:bldP spid="47" grpId="0"/>
      <p:bldP spid="48" grpId="0"/>
      <p:bldP spid="40"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0" y="194383"/>
            <a:ext cx="3680342" cy="624340"/>
          </a:xfrm>
        </p:spPr>
        <p:txBody>
          <a:bodyPr>
            <a:noAutofit/>
          </a:bodyPr>
          <a:lstStyle/>
          <a:p>
            <a:r>
              <a:rPr lang="en-GB" sz="2800" dirty="0" err="1"/>
              <a:t>En</a:t>
            </a:r>
            <a:r>
              <a:rPr lang="en-GB" sz="2800" dirty="0"/>
              <a:t> </a:t>
            </a:r>
            <a:r>
              <a:rPr lang="en-GB" sz="2800" dirty="0" err="1"/>
              <a:t>clase</a:t>
            </a:r>
            <a:r>
              <a:rPr lang="en-GB" sz="2800" dirty="0"/>
              <a:t> </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676965" y="89401"/>
            <a:ext cx="1420685" cy="800495"/>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1411711386"/>
              </p:ext>
            </p:extLst>
          </p:nvPr>
        </p:nvGraphicFramePr>
        <p:xfrm>
          <a:off x="312171" y="1383999"/>
          <a:ext cx="3773135" cy="2212300"/>
        </p:xfrm>
        <a:graphic>
          <a:graphicData uri="http://schemas.openxmlformats.org/drawingml/2006/table">
            <a:tbl>
              <a:tblPr firstRow="1" bandRow="1">
                <a:tableStyleId>{5940675A-B579-460E-94D1-54222C63F5DA}</a:tableStyleId>
              </a:tblPr>
              <a:tblGrid>
                <a:gridCol w="1872229">
                  <a:extLst>
                    <a:ext uri="{9D8B030D-6E8A-4147-A177-3AD203B41FA5}">
                      <a16:colId xmlns:a16="http://schemas.microsoft.com/office/drawing/2014/main" val="3179540757"/>
                    </a:ext>
                  </a:extLst>
                </a:gridCol>
                <a:gridCol w="1900906">
                  <a:extLst>
                    <a:ext uri="{9D8B030D-6E8A-4147-A177-3AD203B41FA5}">
                      <a16:colId xmlns:a16="http://schemas.microsoft.com/office/drawing/2014/main" val="2291596027"/>
                    </a:ext>
                  </a:extLst>
                </a:gridCol>
              </a:tblGrid>
              <a:tr h="1614101">
                <a:tc>
                  <a:txBody>
                    <a:bodyPr/>
                    <a:lstStyle/>
                    <a:p>
                      <a:pPr algn="ctr"/>
                      <a:r>
                        <a:rPr lang="en-GB" sz="2000" b="1" dirty="0" err="1"/>
                        <a:t>llevar</a:t>
                      </a:r>
                      <a:r>
                        <a:rPr lang="en-GB" sz="2000" b="1" dirty="0"/>
                        <a:t> </a:t>
                      </a:r>
                      <a:r>
                        <a:rPr lang="en-GB" sz="2000" b="1" dirty="0" err="1"/>
                        <a:t>libros</a:t>
                      </a:r>
                      <a:r>
                        <a:rPr lang="en-GB" sz="2000" b="1" dirty="0"/>
                        <a:t> a casa</a:t>
                      </a:r>
                    </a:p>
                  </a:txBody>
                  <a:tcPr anchor="b">
                    <a:solidFill>
                      <a:srgbClr val="FEF4F4"/>
                    </a:solidFill>
                  </a:tcPr>
                </a:tc>
                <a:tc>
                  <a:txBody>
                    <a:bodyPr/>
                    <a:lstStyle/>
                    <a:p>
                      <a:pPr algn="ctr"/>
                      <a:r>
                        <a:rPr lang="en-GB" sz="2000" b="1" dirty="0" err="1"/>
                        <a:t>quedar</a:t>
                      </a:r>
                      <a:r>
                        <a:rPr lang="en-GB" sz="2000" b="1" dirty="0"/>
                        <a:t> con amigos</a:t>
                      </a:r>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79" y="204981"/>
            <a:ext cx="1692072" cy="1106258"/>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590351" y="89401"/>
            <a:ext cx="6560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Say ‘</a:t>
            </a:r>
            <a:r>
              <a:rPr lang="en-GB" sz="2000" b="1" dirty="0">
                <a:solidFill>
                  <a:srgbClr val="3A3838"/>
                </a:solidFill>
                <a:latin typeface="Century Gothic"/>
              </a:rPr>
              <a:t>he can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‘they can’ </a:t>
            </a:r>
            <a:r>
              <a:rPr kumimoji="0" lang="en-GB" sz="2000" i="0" u="none" strike="noStrike" kern="1200" cap="none" spc="0" normalizeH="0" baseline="0" noProof="0" dirty="0">
                <a:ln>
                  <a:noFill/>
                </a:ln>
                <a:solidFill>
                  <a:srgbClr val="3A3838"/>
                </a:solidFill>
                <a:effectLst/>
                <a:uLnTx/>
                <a:uFillTx/>
                <a:latin typeface="Century Gothic"/>
                <a:ea typeface="+mn-ea"/>
                <a:cs typeface="+mn-cs"/>
              </a:rPr>
              <a:t>in Spanish to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C0DA3C65-B840-49DA-B9AE-298906CDBA05}"/>
              </a:ext>
            </a:extLst>
          </p:cNvPr>
          <p:cNvSpPr txBox="1"/>
          <p:nvPr/>
        </p:nvSpPr>
        <p:spPr>
          <a:xfrm>
            <a:off x="4590351" y="582889"/>
            <a:ext cx="6284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Finish the sentence in Spanish, according to these prompts, depending on the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54" name="Table 53">
            <a:extLst>
              <a:ext uri="{FF2B5EF4-FFF2-40B4-BE49-F238E27FC236}">
                <a16:creationId xmlns:a16="http://schemas.microsoft.com/office/drawing/2014/main" id="{CCFDAF3D-6AAB-4B21-834D-10D94B396EF7}"/>
              </a:ext>
            </a:extLst>
          </p:cNvPr>
          <p:cNvGraphicFramePr>
            <a:graphicFrameLocks noGrp="1"/>
          </p:cNvGraphicFramePr>
          <p:nvPr>
            <p:extLst>
              <p:ext uri="{D42A27DB-BD31-4B8C-83A1-F6EECF244321}">
                <p14:modId xmlns:p14="http://schemas.microsoft.com/office/powerpoint/2010/main" val="2980035626"/>
              </p:ext>
            </p:extLst>
          </p:nvPr>
        </p:nvGraphicFramePr>
        <p:xfrm>
          <a:off x="290861" y="4040927"/>
          <a:ext cx="3773135" cy="2212300"/>
        </p:xfrm>
        <a:graphic>
          <a:graphicData uri="http://schemas.openxmlformats.org/drawingml/2006/table">
            <a:tbl>
              <a:tblPr firstRow="1" bandRow="1">
                <a:tableStyleId>{5940675A-B579-460E-94D1-54222C63F5DA}</a:tableStyleId>
              </a:tblPr>
              <a:tblGrid>
                <a:gridCol w="1918939">
                  <a:extLst>
                    <a:ext uri="{9D8B030D-6E8A-4147-A177-3AD203B41FA5}">
                      <a16:colId xmlns:a16="http://schemas.microsoft.com/office/drawing/2014/main" val="3179540757"/>
                    </a:ext>
                  </a:extLst>
                </a:gridCol>
                <a:gridCol w="1854196">
                  <a:extLst>
                    <a:ext uri="{9D8B030D-6E8A-4147-A177-3AD203B41FA5}">
                      <a16:colId xmlns:a16="http://schemas.microsoft.com/office/drawing/2014/main" val="2291596027"/>
                    </a:ext>
                  </a:extLst>
                </a:gridCol>
              </a:tblGrid>
              <a:tr h="1614101">
                <a:tc>
                  <a:txBody>
                    <a:bodyPr/>
                    <a:lstStyle/>
                    <a:p>
                      <a:pPr algn="ctr"/>
                      <a:r>
                        <a:rPr lang="en-GB" sz="2000" b="1" dirty="0" err="1"/>
                        <a:t>disfrutar</a:t>
                      </a:r>
                      <a:r>
                        <a:rPr lang="en-GB" sz="2000" b="1" dirty="0"/>
                        <a:t> las </a:t>
                      </a:r>
                      <a:r>
                        <a:rPr lang="en-GB" sz="2000" b="1" dirty="0" err="1"/>
                        <a:t>vacaciones</a:t>
                      </a:r>
                      <a:endParaRPr lang="en-GB" sz="2000" b="1" dirty="0"/>
                    </a:p>
                  </a:txBody>
                  <a:tcPr anchor="b">
                    <a:solidFill>
                      <a:srgbClr val="FEF4F4"/>
                    </a:solidFill>
                  </a:tcPr>
                </a:tc>
                <a:tc>
                  <a:txBody>
                    <a:bodyPr/>
                    <a:lstStyle/>
                    <a:p>
                      <a:pPr algn="ctr"/>
                      <a:r>
                        <a:rPr lang="en-GB" sz="2000" b="1" dirty="0" err="1"/>
                        <a:t>hacer</a:t>
                      </a:r>
                      <a:r>
                        <a:rPr lang="en-GB" sz="2000" b="1" dirty="0"/>
                        <a:t> los </a:t>
                      </a:r>
                      <a:r>
                        <a:rPr lang="en-GB" sz="2000" b="1" dirty="0" err="1"/>
                        <a:t>deberes</a:t>
                      </a: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6" name="Table 55">
            <a:extLst>
              <a:ext uri="{FF2B5EF4-FFF2-40B4-BE49-F238E27FC236}">
                <a16:creationId xmlns:a16="http://schemas.microsoft.com/office/drawing/2014/main" id="{502EA40A-04D5-4CD9-BB6A-7B91D98DA5C0}"/>
              </a:ext>
            </a:extLst>
          </p:cNvPr>
          <p:cNvGraphicFramePr>
            <a:graphicFrameLocks noGrp="1"/>
          </p:cNvGraphicFramePr>
          <p:nvPr>
            <p:extLst>
              <p:ext uri="{D42A27DB-BD31-4B8C-83A1-F6EECF244321}">
                <p14:modId xmlns:p14="http://schemas.microsoft.com/office/powerpoint/2010/main" val="4178731308"/>
              </p:ext>
            </p:extLst>
          </p:nvPr>
        </p:nvGraphicFramePr>
        <p:xfrm>
          <a:off x="4414383" y="1383999"/>
          <a:ext cx="3773135" cy="2212300"/>
        </p:xfrm>
        <a:graphic>
          <a:graphicData uri="http://schemas.openxmlformats.org/drawingml/2006/table">
            <a:tbl>
              <a:tblPr firstRow="1" bandRow="1">
                <a:tableStyleId>{5940675A-B579-460E-94D1-54222C63F5DA}</a:tableStyleId>
              </a:tblPr>
              <a:tblGrid>
                <a:gridCol w="1897517">
                  <a:extLst>
                    <a:ext uri="{9D8B030D-6E8A-4147-A177-3AD203B41FA5}">
                      <a16:colId xmlns:a16="http://schemas.microsoft.com/office/drawing/2014/main" val="3179540757"/>
                    </a:ext>
                  </a:extLst>
                </a:gridCol>
                <a:gridCol w="1875618">
                  <a:extLst>
                    <a:ext uri="{9D8B030D-6E8A-4147-A177-3AD203B41FA5}">
                      <a16:colId xmlns:a16="http://schemas.microsoft.com/office/drawing/2014/main" val="2291596027"/>
                    </a:ext>
                  </a:extLst>
                </a:gridCol>
              </a:tblGrid>
              <a:tr h="1614101">
                <a:tc>
                  <a:txBody>
                    <a:bodyPr/>
                    <a:lstStyle/>
                    <a:p>
                      <a:pPr algn="l"/>
                      <a:r>
                        <a:rPr lang="en-GB" sz="2000" b="1" dirty="0" err="1"/>
                        <a:t>terminar</a:t>
                      </a:r>
                      <a:r>
                        <a:rPr lang="en-GB" sz="2000" b="1" dirty="0"/>
                        <a:t> </a:t>
                      </a:r>
                      <a:r>
                        <a:rPr lang="en-GB" sz="2000" b="1" dirty="0" err="1"/>
                        <a:t>temprano</a:t>
                      </a:r>
                      <a:r>
                        <a:rPr lang="en-GB" sz="2000" b="1" dirty="0"/>
                        <a:t> los </a:t>
                      </a:r>
                      <a:r>
                        <a:rPr lang="en-GB" sz="2000" b="1" dirty="0" err="1"/>
                        <a:t>viernes</a:t>
                      </a:r>
                      <a:endParaRPr lang="en-GB" sz="2000" b="1" dirty="0"/>
                    </a:p>
                  </a:txBody>
                  <a:tcPr anchor="b">
                    <a:solidFill>
                      <a:srgbClr val="FEF4F4"/>
                    </a:solidFill>
                  </a:tcPr>
                </a:tc>
                <a:tc>
                  <a:txBody>
                    <a:bodyPr/>
                    <a:lstStyle/>
                    <a:p>
                      <a:pPr algn="ctr"/>
                      <a:r>
                        <a:rPr lang="en-GB" sz="2000" b="1" dirty="0" err="1"/>
                        <a:t>caminar</a:t>
                      </a:r>
                      <a:r>
                        <a:rPr lang="en-GB" sz="2000" b="1" dirty="0"/>
                        <a:t> a casa</a:t>
                      </a:r>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7" name="Table 56">
            <a:extLst>
              <a:ext uri="{FF2B5EF4-FFF2-40B4-BE49-F238E27FC236}">
                <a16:creationId xmlns:a16="http://schemas.microsoft.com/office/drawing/2014/main" id="{F5D6130C-3162-41B8-B5D8-99D129F444CD}"/>
              </a:ext>
            </a:extLst>
          </p:cNvPr>
          <p:cNvGraphicFramePr>
            <a:graphicFrameLocks noGrp="1"/>
          </p:cNvGraphicFramePr>
          <p:nvPr>
            <p:extLst>
              <p:ext uri="{D42A27DB-BD31-4B8C-83A1-F6EECF244321}">
                <p14:modId xmlns:p14="http://schemas.microsoft.com/office/powerpoint/2010/main" val="1285468568"/>
              </p:ext>
            </p:extLst>
          </p:nvPr>
        </p:nvGraphicFramePr>
        <p:xfrm>
          <a:off x="4393073" y="4040927"/>
          <a:ext cx="3773135" cy="2212300"/>
        </p:xfrm>
        <a:graphic>
          <a:graphicData uri="http://schemas.openxmlformats.org/drawingml/2006/table">
            <a:tbl>
              <a:tblPr firstRow="1" bandRow="1">
                <a:tableStyleId>{5940675A-B579-460E-94D1-54222C63F5DA}</a:tableStyleId>
              </a:tblPr>
              <a:tblGrid>
                <a:gridCol w="1906127">
                  <a:extLst>
                    <a:ext uri="{9D8B030D-6E8A-4147-A177-3AD203B41FA5}">
                      <a16:colId xmlns:a16="http://schemas.microsoft.com/office/drawing/2014/main" val="3179540757"/>
                    </a:ext>
                  </a:extLst>
                </a:gridCol>
                <a:gridCol w="1867008">
                  <a:extLst>
                    <a:ext uri="{9D8B030D-6E8A-4147-A177-3AD203B41FA5}">
                      <a16:colId xmlns:a16="http://schemas.microsoft.com/office/drawing/2014/main" val="2291596027"/>
                    </a:ext>
                  </a:extLst>
                </a:gridCol>
              </a:tblGrid>
              <a:tr h="1614101">
                <a:tc>
                  <a:txBody>
                    <a:bodyPr/>
                    <a:lstStyle/>
                    <a:p>
                      <a:pPr algn="ctr"/>
                      <a:r>
                        <a:rPr lang="en-GB" sz="2000" b="1" dirty="0" err="1"/>
                        <a:t>dormir</a:t>
                      </a:r>
                      <a:r>
                        <a:rPr lang="en-GB" sz="2000" b="1" dirty="0"/>
                        <a:t> hasta </a:t>
                      </a:r>
                      <a:r>
                        <a:rPr lang="en-GB" sz="2000" b="1" dirty="0" err="1"/>
                        <a:t>tarde</a:t>
                      </a:r>
                      <a:endParaRPr lang="en-GB" sz="2000" b="1" dirty="0"/>
                    </a:p>
                  </a:txBody>
                  <a:tcPr anchor="b">
                    <a:solidFill>
                      <a:srgbClr val="FEF4F4"/>
                    </a:solidFill>
                  </a:tcPr>
                </a:tc>
                <a:tc>
                  <a:txBody>
                    <a:bodyPr/>
                    <a:lstStyle/>
                    <a:p>
                      <a:pPr algn="ctr"/>
                      <a:r>
                        <a:rPr lang="en-GB" sz="2000" b="1" dirty="0" err="1"/>
                        <a:t>jugar</a:t>
                      </a: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1" name="Table 60">
            <a:extLst>
              <a:ext uri="{FF2B5EF4-FFF2-40B4-BE49-F238E27FC236}">
                <a16:creationId xmlns:a16="http://schemas.microsoft.com/office/drawing/2014/main" id="{D40A54EB-FE6A-45DE-B9FA-2657FC9EC2BF}"/>
              </a:ext>
            </a:extLst>
          </p:cNvPr>
          <p:cNvGraphicFramePr>
            <a:graphicFrameLocks noGrp="1"/>
          </p:cNvGraphicFramePr>
          <p:nvPr>
            <p:extLst>
              <p:ext uri="{D42A27DB-BD31-4B8C-83A1-F6EECF244321}">
                <p14:modId xmlns:p14="http://schemas.microsoft.com/office/powerpoint/2010/main" val="1329709359"/>
              </p:ext>
            </p:extLst>
          </p:nvPr>
        </p:nvGraphicFramePr>
        <p:xfrm>
          <a:off x="8418865" y="1383999"/>
          <a:ext cx="3773135" cy="2212300"/>
        </p:xfrm>
        <a:graphic>
          <a:graphicData uri="http://schemas.openxmlformats.org/drawingml/2006/table">
            <a:tbl>
              <a:tblPr firstRow="1" bandRow="1">
                <a:tableStyleId>{5940675A-B579-460E-94D1-54222C63F5DA}</a:tableStyleId>
              </a:tblPr>
              <a:tblGrid>
                <a:gridCol w="1842735">
                  <a:extLst>
                    <a:ext uri="{9D8B030D-6E8A-4147-A177-3AD203B41FA5}">
                      <a16:colId xmlns:a16="http://schemas.microsoft.com/office/drawing/2014/main" val="3179540757"/>
                    </a:ext>
                  </a:extLst>
                </a:gridCol>
                <a:gridCol w="1930400">
                  <a:extLst>
                    <a:ext uri="{9D8B030D-6E8A-4147-A177-3AD203B41FA5}">
                      <a16:colId xmlns:a16="http://schemas.microsoft.com/office/drawing/2014/main" val="2291596027"/>
                    </a:ext>
                  </a:extLst>
                </a:gridCol>
              </a:tblGrid>
              <a:tr h="1614101">
                <a:tc>
                  <a:txBody>
                    <a:bodyPr/>
                    <a:lstStyle/>
                    <a:p>
                      <a:pPr algn="ctr"/>
                      <a:r>
                        <a:rPr lang="en-GB" sz="2000" b="1" dirty="0" err="1"/>
                        <a:t>coger</a:t>
                      </a:r>
                      <a:r>
                        <a:rPr lang="en-GB" sz="2000" b="1" dirty="0"/>
                        <a:t> </a:t>
                      </a:r>
                      <a:r>
                        <a:rPr lang="en-GB" sz="2000" b="1" dirty="0" err="1"/>
                        <a:t>el</a:t>
                      </a:r>
                      <a:r>
                        <a:rPr lang="en-GB" sz="2000" b="1" dirty="0"/>
                        <a:t> </a:t>
                      </a:r>
                      <a:r>
                        <a:rPr lang="en-GB" sz="2000" b="1" dirty="0" err="1"/>
                        <a:t>autobús</a:t>
                      </a:r>
                      <a:endParaRPr lang="en-GB" sz="2000" b="1" dirty="0"/>
                    </a:p>
                  </a:txBody>
                  <a:tcPr anchor="b">
                    <a:solidFill>
                      <a:srgbClr val="FEF4F4"/>
                    </a:solidFill>
                  </a:tcPr>
                </a:tc>
                <a:tc>
                  <a:txBody>
                    <a:bodyPr/>
                    <a:lstStyle/>
                    <a:p>
                      <a:pPr algn="l"/>
                      <a:r>
                        <a:rPr lang="en-GB" sz="2000" b="1" dirty="0" err="1"/>
                        <a:t>empezar</a:t>
                      </a:r>
                      <a:r>
                        <a:rPr lang="en-GB" sz="2000" b="1" dirty="0"/>
                        <a:t> a </a:t>
                      </a:r>
                      <a:r>
                        <a:rPr lang="en-GB" sz="2000" b="1" dirty="0" err="1"/>
                        <a:t>aprender</a:t>
                      </a:r>
                      <a:r>
                        <a:rPr lang="en-GB" sz="2000" b="1" dirty="0"/>
                        <a:t> </a:t>
                      </a:r>
                      <a:r>
                        <a:rPr lang="en-GB" sz="2000" b="1" dirty="0" err="1"/>
                        <a:t>alemán</a:t>
                      </a: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3" name="Table 62">
            <a:extLst>
              <a:ext uri="{FF2B5EF4-FFF2-40B4-BE49-F238E27FC236}">
                <a16:creationId xmlns:a16="http://schemas.microsoft.com/office/drawing/2014/main" id="{7FB6B0D6-80D3-4D4C-A892-730556DB50D8}"/>
              </a:ext>
            </a:extLst>
          </p:cNvPr>
          <p:cNvGraphicFramePr>
            <a:graphicFrameLocks noGrp="1"/>
          </p:cNvGraphicFramePr>
          <p:nvPr>
            <p:extLst>
              <p:ext uri="{D42A27DB-BD31-4B8C-83A1-F6EECF244321}">
                <p14:modId xmlns:p14="http://schemas.microsoft.com/office/powerpoint/2010/main" val="2509890674"/>
              </p:ext>
            </p:extLst>
          </p:nvPr>
        </p:nvGraphicFramePr>
        <p:xfrm>
          <a:off x="8397555" y="4040927"/>
          <a:ext cx="3773135" cy="2212300"/>
        </p:xfrm>
        <a:graphic>
          <a:graphicData uri="http://schemas.openxmlformats.org/drawingml/2006/table">
            <a:tbl>
              <a:tblPr firstRow="1" bandRow="1">
                <a:tableStyleId>{5940675A-B579-460E-94D1-54222C63F5DA}</a:tableStyleId>
              </a:tblPr>
              <a:tblGrid>
                <a:gridCol w="1876745">
                  <a:extLst>
                    <a:ext uri="{9D8B030D-6E8A-4147-A177-3AD203B41FA5}">
                      <a16:colId xmlns:a16="http://schemas.microsoft.com/office/drawing/2014/main" val="3179540757"/>
                    </a:ext>
                  </a:extLst>
                </a:gridCol>
                <a:gridCol w="1896390">
                  <a:extLst>
                    <a:ext uri="{9D8B030D-6E8A-4147-A177-3AD203B41FA5}">
                      <a16:colId xmlns:a16="http://schemas.microsoft.com/office/drawing/2014/main" val="2291596027"/>
                    </a:ext>
                  </a:extLst>
                </a:gridCol>
              </a:tblGrid>
              <a:tr h="1614101">
                <a:tc>
                  <a:txBody>
                    <a:bodyPr/>
                    <a:lstStyle/>
                    <a:p>
                      <a:pPr algn="ctr"/>
                      <a:r>
                        <a:rPr lang="en-GB" sz="2000" b="1" dirty="0" err="1"/>
                        <a:t>ver</a:t>
                      </a:r>
                      <a:r>
                        <a:rPr lang="en-GB" sz="2000" b="1" dirty="0"/>
                        <a:t> una </a:t>
                      </a:r>
                      <a:r>
                        <a:rPr lang="en-GB" sz="2000" b="1" dirty="0" err="1"/>
                        <a:t>película</a:t>
                      </a:r>
                      <a:endParaRPr lang="en-GB" sz="2000" b="1" dirty="0"/>
                    </a:p>
                  </a:txBody>
                  <a:tcPr anchor="b">
                    <a:solidFill>
                      <a:srgbClr val="FEF4F4"/>
                    </a:solidFill>
                  </a:tcPr>
                </a:tc>
                <a:tc>
                  <a:txBody>
                    <a:bodyPr/>
                    <a:lstStyle/>
                    <a:p>
                      <a:pPr algn="ctr"/>
                      <a:r>
                        <a:rPr lang="en-GB" sz="2000" b="1" dirty="0"/>
                        <a:t>usar </a:t>
                      </a:r>
                      <a:r>
                        <a:rPr lang="en-GB" sz="2000" b="1" dirty="0" err="1"/>
                        <a:t>el</a:t>
                      </a:r>
                      <a:r>
                        <a:rPr lang="en-GB" sz="2000" b="1" dirty="0"/>
                        <a:t> </a:t>
                      </a:r>
                      <a:r>
                        <a:rPr lang="en-GB" sz="2000" b="1" dirty="0" err="1"/>
                        <a:t>móvil</a:t>
                      </a:r>
                      <a:r>
                        <a:rPr lang="en-GB" sz="2000" b="1" dirty="0"/>
                        <a:t> </a:t>
                      </a:r>
                      <a:r>
                        <a:rPr lang="en-GB" sz="2000" b="1" dirty="0" err="1"/>
                        <a:t>en</a:t>
                      </a:r>
                      <a:r>
                        <a:rPr lang="en-GB" sz="2000" b="1" dirty="0"/>
                        <a:t> </a:t>
                      </a:r>
                      <a:r>
                        <a:rPr lang="en-GB" sz="2000" b="1" dirty="0" err="1"/>
                        <a:t>clase</a:t>
                      </a: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2" name="Picture 1">
            <a:extLst>
              <a:ext uri="{FF2B5EF4-FFF2-40B4-BE49-F238E27FC236}">
                <a16:creationId xmlns:a16="http://schemas.microsoft.com/office/drawing/2014/main" id="{89027F44-C080-43B9-BC46-8116B4B7F2D7}"/>
              </a:ext>
            </a:extLst>
          </p:cNvPr>
          <p:cNvPicPr>
            <a:picLocks noChangeAspect="1"/>
          </p:cNvPicPr>
          <p:nvPr/>
        </p:nvPicPr>
        <p:blipFill>
          <a:blip r:embed="rId4"/>
          <a:stretch>
            <a:fillRect/>
          </a:stretch>
        </p:blipFill>
        <p:spPr>
          <a:xfrm>
            <a:off x="2721771" y="3018372"/>
            <a:ext cx="945871" cy="534960"/>
          </a:xfrm>
          <a:prstGeom prst="rect">
            <a:avLst/>
          </a:prstGeom>
        </p:spPr>
      </p:pic>
      <p:pic>
        <p:nvPicPr>
          <p:cNvPr id="33" name="Picture 32">
            <a:extLst>
              <a:ext uri="{FF2B5EF4-FFF2-40B4-BE49-F238E27FC236}">
                <a16:creationId xmlns:a16="http://schemas.microsoft.com/office/drawing/2014/main" id="{D5A9AA66-3C75-4001-A4E0-3494E37238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32" y="3023239"/>
            <a:ext cx="534960" cy="534960"/>
          </a:xfrm>
          <a:prstGeom prst="rect">
            <a:avLst/>
          </a:prstGeom>
        </p:spPr>
      </p:pic>
      <p:pic>
        <p:nvPicPr>
          <p:cNvPr id="34" name="Picture 33">
            <a:extLst>
              <a:ext uri="{FF2B5EF4-FFF2-40B4-BE49-F238E27FC236}">
                <a16:creationId xmlns:a16="http://schemas.microsoft.com/office/drawing/2014/main" id="{6E66A4BB-6710-4B77-B2B0-D6627F352ED8}"/>
              </a:ext>
            </a:extLst>
          </p:cNvPr>
          <p:cNvPicPr>
            <a:picLocks noChangeAspect="1"/>
          </p:cNvPicPr>
          <p:nvPr/>
        </p:nvPicPr>
        <p:blipFill>
          <a:blip r:embed="rId4"/>
          <a:stretch>
            <a:fillRect/>
          </a:stretch>
        </p:blipFill>
        <p:spPr>
          <a:xfrm>
            <a:off x="6519941" y="5667467"/>
            <a:ext cx="945871" cy="534960"/>
          </a:xfrm>
          <a:prstGeom prst="rect">
            <a:avLst/>
          </a:prstGeom>
        </p:spPr>
      </p:pic>
      <p:pic>
        <p:nvPicPr>
          <p:cNvPr id="35" name="Picture 34">
            <a:extLst>
              <a:ext uri="{FF2B5EF4-FFF2-40B4-BE49-F238E27FC236}">
                <a16:creationId xmlns:a16="http://schemas.microsoft.com/office/drawing/2014/main" id="{C19CAE8D-080F-48B9-9119-8A2D8D5DC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802" y="5672334"/>
            <a:ext cx="534960" cy="534960"/>
          </a:xfrm>
          <a:prstGeom prst="rect">
            <a:avLst/>
          </a:prstGeom>
        </p:spPr>
      </p:pic>
      <p:pic>
        <p:nvPicPr>
          <p:cNvPr id="37" name="Picture 36">
            <a:extLst>
              <a:ext uri="{FF2B5EF4-FFF2-40B4-BE49-F238E27FC236}">
                <a16:creationId xmlns:a16="http://schemas.microsoft.com/office/drawing/2014/main" id="{B57CDB0F-DB95-41F2-8CEB-5BFB8383B8C1}"/>
              </a:ext>
            </a:extLst>
          </p:cNvPr>
          <p:cNvPicPr>
            <a:picLocks noChangeAspect="1"/>
          </p:cNvPicPr>
          <p:nvPr/>
        </p:nvPicPr>
        <p:blipFill>
          <a:blip r:embed="rId4"/>
          <a:stretch>
            <a:fillRect/>
          </a:stretch>
        </p:blipFill>
        <p:spPr>
          <a:xfrm>
            <a:off x="6568083" y="3023239"/>
            <a:ext cx="945871" cy="534960"/>
          </a:xfrm>
          <a:prstGeom prst="rect">
            <a:avLst/>
          </a:prstGeom>
        </p:spPr>
      </p:pic>
      <p:pic>
        <p:nvPicPr>
          <p:cNvPr id="38" name="Picture 37">
            <a:extLst>
              <a:ext uri="{FF2B5EF4-FFF2-40B4-BE49-F238E27FC236}">
                <a16:creationId xmlns:a16="http://schemas.microsoft.com/office/drawing/2014/main" id="{6FEAE83E-0A84-40AE-B37B-0D68D60D8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944" y="3028106"/>
            <a:ext cx="534960" cy="534960"/>
          </a:xfrm>
          <a:prstGeom prst="rect">
            <a:avLst/>
          </a:prstGeom>
        </p:spPr>
      </p:pic>
      <p:pic>
        <p:nvPicPr>
          <p:cNvPr id="39" name="Picture 38">
            <a:extLst>
              <a:ext uri="{FF2B5EF4-FFF2-40B4-BE49-F238E27FC236}">
                <a16:creationId xmlns:a16="http://schemas.microsoft.com/office/drawing/2014/main" id="{3B9911E3-AED6-4A24-9F6D-00808543B8E4}"/>
              </a:ext>
            </a:extLst>
          </p:cNvPr>
          <p:cNvPicPr>
            <a:picLocks noChangeAspect="1"/>
          </p:cNvPicPr>
          <p:nvPr/>
        </p:nvPicPr>
        <p:blipFill>
          <a:blip r:embed="rId4"/>
          <a:stretch>
            <a:fillRect/>
          </a:stretch>
        </p:blipFill>
        <p:spPr>
          <a:xfrm>
            <a:off x="825371" y="5718267"/>
            <a:ext cx="945871" cy="534960"/>
          </a:xfrm>
          <a:prstGeom prst="rect">
            <a:avLst/>
          </a:prstGeom>
        </p:spPr>
      </p:pic>
      <p:pic>
        <p:nvPicPr>
          <p:cNvPr id="40" name="Picture 39">
            <a:extLst>
              <a:ext uri="{FF2B5EF4-FFF2-40B4-BE49-F238E27FC236}">
                <a16:creationId xmlns:a16="http://schemas.microsoft.com/office/drawing/2014/main" id="{4A9EC75E-0652-4EFF-B2D1-53FBA2926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679" y="5705567"/>
            <a:ext cx="534960" cy="534960"/>
          </a:xfrm>
          <a:prstGeom prst="rect">
            <a:avLst/>
          </a:prstGeom>
        </p:spPr>
      </p:pic>
      <p:pic>
        <p:nvPicPr>
          <p:cNvPr id="41" name="Picture 40">
            <a:extLst>
              <a:ext uri="{FF2B5EF4-FFF2-40B4-BE49-F238E27FC236}">
                <a16:creationId xmlns:a16="http://schemas.microsoft.com/office/drawing/2014/main" id="{039E71D4-1845-4A9F-9DC3-ECD7116577D0}"/>
              </a:ext>
            </a:extLst>
          </p:cNvPr>
          <p:cNvPicPr>
            <a:picLocks noChangeAspect="1"/>
          </p:cNvPicPr>
          <p:nvPr/>
        </p:nvPicPr>
        <p:blipFill>
          <a:blip r:embed="rId4"/>
          <a:stretch>
            <a:fillRect/>
          </a:stretch>
        </p:blipFill>
        <p:spPr>
          <a:xfrm>
            <a:off x="8982499" y="3041573"/>
            <a:ext cx="945871" cy="534960"/>
          </a:xfrm>
          <a:prstGeom prst="rect">
            <a:avLst/>
          </a:prstGeom>
        </p:spPr>
      </p:pic>
      <p:pic>
        <p:nvPicPr>
          <p:cNvPr id="42" name="Picture 41">
            <a:extLst>
              <a:ext uri="{FF2B5EF4-FFF2-40B4-BE49-F238E27FC236}">
                <a16:creationId xmlns:a16="http://schemas.microsoft.com/office/drawing/2014/main" id="{DEE42DD0-2D6B-45AC-8F89-A043B822B3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07" y="3016173"/>
            <a:ext cx="534960" cy="534960"/>
          </a:xfrm>
          <a:prstGeom prst="rect">
            <a:avLst/>
          </a:prstGeom>
        </p:spPr>
      </p:pic>
      <p:pic>
        <p:nvPicPr>
          <p:cNvPr id="43" name="Picture 42">
            <a:extLst>
              <a:ext uri="{FF2B5EF4-FFF2-40B4-BE49-F238E27FC236}">
                <a16:creationId xmlns:a16="http://schemas.microsoft.com/office/drawing/2014/main" id="{CF5E4ED8-AEA5-4048-A224-796860813F56}"/>
              </a:ext>
            </a:extLst>
          </p:cNvPr>
          <p:cNvPicPr>
            <a:picLocks noChangeAspect="1"/>
          </p:cNvPicPr>
          <p:nvPr/>
        </p:nvPicPr>
        <p:blipFill>
          <a:blip r:embed="rId4"/>
          <a:stretch>
            <a:fillRect/>
          </a:stretch>
        </p:blipFill>
        <p:spPr>
          <a:xfrm>
            <a:off x="8982499" y="5684994"/>
            <a:ext cx="945871" cy="534960"/>
          </a:xfrm>
          <a:prstGeom prst="rect">
            <a:avLst/>
          </a:prstGeom>
        </p:spPr>
      </p:pic>
      <p:pic>
        <p:nvPicPr>
          <p:cNvPr id="44" name="Picture 43">
            <a:extLst>
              <a:ext uri="{FF2B5EF4-FFF2-40B4-BE49-F238E27FC236}">
                <a16:creationId xmlns:a16="http://schemas.microsoft.com/office/drawing/2014/main" id="{DA1EE1B3-4781-41C7-A850-FD0152DEC6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07" y="5684994"/>
            <a:ext cx="534960" cy="534960"/>
          </a:xfrm>
          <a:prstGeom prst="rect">
            <a:avLst/>
          </a:prstGeom>
        </p:spPr>
      </p:pic>
      <p:pic>
        <p:nvPicPr>
          <p:cNvPr id="45" name="Picture 44">
            <a:extLst>
              <a:ext uri="{FF2B5EF4-FFF2-40B4-BE49-F238E27FC236}">
                <a16:creationId xmlns:a16="http://schemas.microsoft.com/office/drawing/2014/main" id="{55DAE874-4FC2-4785-8292-2631A75405FB}"/>
              </a:ext>
            </a:extLst>
          </p:cNvPr>
          <p:cNvPicPr>
            <a:picLocks noChangeAspect="1"/>
          </p:cNvPicPr>
          <p:nvPr/>
        </p:nvPicPr>
        <p:blipFill>
          <a:blip r:embed="rId6"/>
          <a:stretch>
            <a:fillRect/>
          </a:stretch>
        </p:blipFill>
        <p:spPr>
          <a:xfrm>
            <a:off x="8516595" y="1583551"/>
            <a:ext cx="673708" cy="671872"/>
          </a:xfrm>
          <a:prstGeom prst="rect">
            <a:avLst/>
          </a:prstGeom>
        </p:spPr>
      </p:pic>
      <p:pic>
        <p:nvPicPr>
          <p:cNvPr id="46" name="Graphic 45" descr="Bus with solid fill">
            <a:extLst>
              <a:ext uri="{FF2B5EF4-FFF2-40B4-BE49-F238E27FC236}">
                <a16:creationId xmlns:a16="http://schemas.microsoft.com/office/drawing/2014/main" id="{33AA45C7-1C4D-4B65-A21E-D474CD7EED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25053" y="1541345"/>
            <a:ext cx="914400" cy="914400"/>
          </a:xfrm>
          <a:prstGeom prst="rect">
            <a:avLst/>
          </a:prstGeom>
        </p:spPr>
      </p:pic>
      <p:pic>
        <p:nvPicPr>
          <p:cNvPr id="47" name="Picture 46" descr="A blue and grey circle with black text and gloves&#10;&#10;Description automatically generated">
            <a:extLst>
              <a:ext uri="{FF2B5EF4-FFF2-40B4-BE49-F238E27FC236}">
                <a16:creationId xmlns:a16="http://schemas.microsoft.com/office/drawing/2014/main" id="{D2C834B9-4622-47E8-A0F4-424F517C0C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7016" y="4373470"/>
            <a:ext cx="584791" cy="587402"/>
          </a:xfrm>
          <a:prstGeom prst="rect">
            <a:avLst/>
          </a:prstGeom>
        </p:spPr>
      </p:pic>
      <p:pic>
        <p:nvPicPr>
          <p:cNvPr id="51" name="Picture 50">
            <a:extLst>
              <a:ext uri="{FF2B5EF4-FFF2-40B4-BE49-F238E27FC236}">
                <a16:creationId xmlns:a16="http://schemas.microsoft.com/office/drawing/2014/main" id="{AF4EE29D-E112-4C61-A988-41833A88C76C}"/>
              </a:ext>
            </a:extLst>
          </p:cNvPr>
          <p:cNvPicPr>
            <a:picLocks noChangeAspect="1"/>
          </p:cNvPicPr>
          <p:nvPr/>
        </p:nvPicPr>
        <p:blipFill>
          <a:blip r:embed="rId10"/>
          <a:stretch>
            <a:fillRect/>
          </a:stretch>
        </p:blipFill>
        <p:spPr>
          <a:xfrm>
            <a:off x="10328316" y="1448638"/>
            <a:ext cx="758465" cy="684801"/>
          </a:xfrm>
          <a:prstGeom prst="rect">
            <a:avLst/>
          </a:prstGeom>
        </p:spPr>
      </p:pic>
      <p:pic>
        <p:nvPicPr>
          <p:cNvPr id="16" name="Picture 15" descr="A person with a backpack&#10;&#10;Description automatically generated">
            <a:extLst>
              <a:ext uri="{FF2B5EF4-FFF2-40B4-BE49-F238E27FC236}">
                <a16:creationId xmlns:a16="http://schemas.microsoft.com/office/drawing/2014/main" id="{44FDE949-0B8B-470E-A1F3-2D12358376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608" y="1735332"/>
            <a:ext cx="634803" cy="573150"/>
          </a:xfrm>
          <a:prstGeom prst="rect">
            <a:avLst/>
          </a:prstGeom>
        </p:spPr>
      </p:pic>
      <p:pic>
        <p:nvPicPr>
          <p:cNvPr id="18" name="Picture 17" descr="A blue circle with white text and a gift box and a person pointing at a screen&#10;&#10;Description automatically generated">
            <a:extLst>
              <a:ext uri="{FF2B5EF4-FFF2-40B4-BE49-F238E27FC236}">
                <a16:creationId xmlns:a16="http://schemas.microsoft.com/office/drawing/2014/main" id="{F3C87D4C-BEC3-46A1-9253-DABF232ADE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6893" y="4266052"/>
            <a:ext cx="744733" cy="694820"/>
          </a:xfrm>
          <a:prstGeom prst="rect">
            <a:avLst/>
          </a:prstGeom>
        </p:spPr>
      </p:pic>
      <p:pic>
        <p:nvPicPr>
          <p:cNvPr id="29" name="Picture 28" descr="A circular object with a person juggling with bowling pins and a ball&#10;&#10;Description automatically generated">
            <a:extLst>
              <a:ext uri="{FF2B5EF4-FFF2-40B4-BE49-F238E27FC236}">
                <a16:creationId xmlns:a16="http://schemas.microsoft.com/office/drawing/2014/main" id="{6E45BB20-F3F7-428F-9BF6-88C925804E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16802" y="4271759"/>
            <a:ext cx="1023915" cy="994128"/>
          </a:xfrm>
          <a:prstGeom prst="rect">
            <a:avLst/>
          </a:prstGeom>
        </p:spPr>
      </p:pic>
      <p:pic>
        <p:nvPicPr>
          <p:cNvPr id="55" name="Picture 54" descr="A blue and white sign with a person walking&#10;&#10;Description automatically generated">
            <a:extLst>
              <a:ext uri="{FF2B5EF4-FFF2-40B4-BE49-F238E27FC236}">
                <a16:creationId xmlns:a16="http://schemas.microsoft.com/office/drawing/2014/main" id="{45F22FBB-BE18-4D91-BA5D-C31257B58E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82571" y="1700931"/>
            <a:ext cx="703936" cy="667315"/>
          </a:xfrm>
          <a:prstGeom prst="rect">
            <a:avLst/>
          </a:prstGeom>
        </p:spPr>
      </p:pic>
      <p:pic>
        <p:nvPicPr>
          <p:cNvPr id="59" name="Picture 58" descr="A green circle with two eyes&#10;&#10;Description automatically generated">
            <a:extLst>
              <a:ext uri="{FF2B5EF4-FFF2-40B4-BE49-F238E27FC236}">
                <a16:creationId xmlns:a16="http://schemas.microsoft.com/office/drawing/2014/main" id="{FF459B97-C0D6-469E-9A24-1DD68E8BCC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73116" y="4163683"/>
            <a:ext cx="742376" cy="739024"/>
          </a:xfrm>
          <a:prstGeom prst="rect">
            <a:avLst/>
          </a:prstGeom>
        </p:spPr>
      </p:pic>
      <p:pic>
        <p:nvPicPr>
          <p:cNvPr id="69" name="Picture 68">
            <a:extLst>
              <a:ext uri="{FF2B5EF4-FFF2-40B4-BE49-F238E27FC236}">
                <a16:creationId xmlns:a16="http://schemas.microsoft.com/office/drawing/2014/main" id="{E8B8EFEF-631D-41CD-8C1D-47BDA4243676}"/>
              </a:ext>
            </a:extLst>
          </p:cNvPr>
          <p:cNvPicPr>
            <a:picLocks noChangeAspect="1"/>
          </p:cNvPicPr>
          <p:nvPr/>
        </p:nvPicPr>
        <p:blipFill>
          <a:blip r:embed="rId16"/>
          <a:stretch>
            <a:fillRect/>
          </a:stretch>
        </p:blipFill>
        <p:spPr>
          <a:xfrm>
            <a:off x="11160116" y="1448843"/>
            <a:ext cx="719714" cy="721440"/>
          </a:xfrm>
          <a:prstGeom prst="rect">
            <a:avLst/>
          </a:prstGeom>
        </p:spPr>
      </p:pic>
      <p:pic>
        <p:nvPicPr>
          <p:cNvPr id="62" name="Picture 61" descr="A flag of germany with red yellow and black stripes&#10;&#10;Description automatically generated">
            <a:extLst>
              <a:ext uri="{FF2B5EF4-FFF2-40B4-BE49-F238E27FC236}">
                <a16:creationId xmlns:a16="http://schemas.microsoft.com/office/drawing/2014/main" id="{28AE1933-315A-41F7-BC46-CF357764A7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564132" y="2614911"/>
            <a:ext cx="534960" cy="320976"/>
          </a:xfrm>
          <a:prstGeom prst="rect">
            <a:avLst/>
          </a:prstGeom>
        </p:spPr>
      </p:pic>
      <p:pic>
        <p:nvPicPr>
          <p:cNvPr id="66" name="Picture 65" descr="A stack of books with different colors&#10;&#10;Description automatically generated">
            <a:extLst>
              <a:ext uri="{FF2B5EF4-FFF2-40B4-BE49-F238E27FC236}">
                <a16:creationId xmlns:a16="http://schemas.microsoft.com/office/drawing/2014/main" id="{D0544E74-40A1-4458-9DFF-6916E7403E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219" y="1925830"/>
            <a:ext cx="448948" cy="360912"/>
          </a:xfrm>
          <a:prstGeom prst="rect">
            <a:avLst/>
          </a:prstGeom>
        </p:spPr>
      </p:pic>
      <p:pic>
        <p:nvPicPr>
          <p:cNvPr id="71" name="Graphic 70" descr="Suburban scene with solid fill">
            <a:extLst>
              <a:ext uri="{FF2B5EF4-FFF2-40B4-BE49-F238E27FC236}">
                <a16:creationId xmlns:a16="http://schemas.microsoft.com/office/drawing/2014/main" id="{87FCDEDB-6B79-4163-A9B6-1AE8DF74044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609338" y="1788125"/>
            <a:ext cx="534960" cy="534960"/>
          </a:xfrm>
          <a:prstGeom prst="rect">
            <a:avLst/>
          </a:prstGeom>
        </p:spPr>
      </p:pic>
      <p:pic>
        <p:nvPicPr>
          <p:cNvPr id="78" name="Graphic 77" descr="Suburban scene with solid fill">
            <a:extLst>
              <a:ext uri="{FF2B5EF4-FFF2-40B4-BE49-F238E27FC236}">
                <a16:creationId xmlns:a16="http://schemas.microsoft.com/office/drawing/2014/main" id="{1B894991-4A4E-4125-B564-82EB10C1F1E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327155" y="1790162"/>
            <a:ext cx="534960" cy="534960"/>
          </a:xfrm>
          <a:prstGeom prst="rect">
            <a:avLst/>
          </a:prstGeom>
        </p:spPr>
      </p:pic>
      <p:pic>
        <p:nvPicPr>
          <p:cNvPr id="73" name="Picture 72" descr="A black background with a black square&#10;&#10;Description automatically generated with medium confidence">
            <a:extLst>
              <a:ext uri="{FF2B5EF4-FFF2-40B4-BE49-F238E27FC236}">
                <a16:creationId xmlns:a16="http://schemas.microsoft.com/office/drawing/2014/main" id="{8C8864F1-2BF5-4575-834F-F2B1E619669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82798" y="4266052"/>
            <a:ext cx="689502" cy="663646"/>
          </a:xfrm>
          <a:prstGeom prst="rect">
            <a:avLst/>
          </a:prstGeom>
        </p:spPr>
      </p:pic>
      <p:pic>
        <p:nvPicPr>
          <p:cNvPr id="80" name="Graphic 79" descr="Smart Phone with solid fill">
            <a:extLst>
              <a:ext uri="{FF2B5EF4-FFF2-40B4-BE49-F238E27FC236}">
                <a16:creationId xmlns:a16="http://schemas.microsoft.com/office/drawing/2014/main" id="{3E9B05BE-D1CD-4222-B9B4-C81214DCD78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832194" y="4246947"/>
            <a:ext cx="682751" cy="682751"/>
          </a:xfrm>
          <a:prstGeom prst="rect">
            <a:avLst/>
          </a:prstGeom>
        </p:spPr>
      </p:pic>
      <p:pic>
        <p:nvPicPr>
          <p:cNvPr id="83" name="Graphic 82" descr="Classroom with solid fill">
            <a:extLst>
              <a:ext uri="{FF2B5EF4-FFF2-40B4-BE49-F238E27FC236}">
                <a16:creationId xmlns:a16="http://schemas.microsoft.com/office/drawing/2014/main" id="{2E949218-2086-462B-8426-7A127C11529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370325" y="4315029"/>
            <a:ext cx="682751" cy="682751"/>
          </a:xfrm>
          <a:prstGeom prst="rect">
            <a:avLst/>
          </a:prstGeom>
        </p:spPr>
      </p:pic>
      <p:pic>
        <p:nvPicPr>
          <p:cNvPr id="86" name="Picture 85" descr="A yellow star with a red circle around it&#10;&#10;Description automatically generated">
            <a:extLst>
              <a:ext uri="{FF2B5EF4-FFF2-40B4-BE49-F238E27FC236}">
                <a16:creationId xmlns:a16="http://schemas.microsoft.com/office/drawing/2014/main" id="{8E56C2F7-48EC-4212-A6BE-9F8D0967464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79573" y="4138899"/>
            <a:ext cx="755947" cy="727385"/>
          </a:xfrm>
          <a:prstGeom prst="rect">
            <a:avLst/>
          </a:prstGeom>
        </p:spPr>
      </p:pic>
      <p:pic>
        <p:nvPicPr>
          <p:cNvPr id="89" name="Picture 88">
            <a:extLst>
              <a:ext uri="{FF2B5EF4-FFF2-40B4-BE49-F238E27FC236}">
                <a16:creationId xmlns:a16="http://schemas.microsoft.com/office/drawing/2014/main" id="{B08FD898-5C36-4972-B698-14695E2EF6B5}"/>
              </a:ext>
            </a:extLst>
          </p:cNvPr>
          <p:cNvPicPr>
            <a:picLocks noChangeAspect="1"/>
          </p:cNvPicPr>
          <p:nvPr/>
        </p:nvPicPr>
        <p:blipFill>
          <a:blip r:embed="rId27"/>
          <a:stretch>
            <a:fillRect/>
          </a:stretch>
        </p:blipFill>
        <p:spPr>
          <a:xfrm>
            <a:off x="413665" y="4185436"/>
            <a:ext cx="881287" cy="824877"/>
          </a:xfrm>
          <a:prstGeom prst="rect">
            <a:avLst/>
          </a:prstGeom>
        </p:spPr>
      </p:pic>
      <p:pic>
        <p:nvPicPr>
          <p:cNvPr id="90" name="Picture 89">
            <a:extLst>
              <a:ext uri="{FF2B5EF4-FFF2-40B4-BE49-F238E27FC236}">
                <a16:creationId xmlns:a16="http://schemas.microsoft.com/office/drawing/2014/main" id="{934D510D-7B2C-4661-942C-E6DC47248D3F}"/>
              </a:ext>
            </a:extLst>
          </p:cNvPr>
          <p:cNvPicPr>
            <a:picLocks noChangeAspect="1"/>
          </p:cNvPicPr>
          <p:nvPr/>
        </p:nvPicPr>
        <p:blipFill>
          <a:blip r:embed="rId28"/>
          <a:stretch>
            <a:fillRect/>
          </a:stretch>
        </p:blipFill>
        <p:spPr>
          <a:xfrm>
            <a:off x="4681054" y="1411402"/>
            <a:ext cx="709560" cy="647859"/>
          </a:xfrm>
          <a:prstGeom prst="rect">
            <a:avLst/>
          </a:prstGeom>
        </p:spPr>
      </p:pic>
      <p:pic>
        <p:nvPicPr>
          <p:cNvPr id="91" name="Picture 90">
            <a:extLst>
              <a:ext uri="{FF2B5EF4-FFF2-40B4-BE49-F238E27FC236}">
                <a16:creationId xmlns:a16="http://schemas.microsoft.com/office/drawing/2014/main" id="{2A4FB9B7-A723-45D2-9E7C-D3DAFA5F98D0}"/>
              </a:ext>
            </a:extLst>
          </p:cNvPr>
          <p:cNvPicPr>
            <a:picLocks noChangeAspect="1"/>
          </p:cNvPicPr>
          <p:nvPr/>
        </p:nvPicPr>
        <p:blipFill>
          <a:blip r:embed="rId29"/>
          <a:stretch>
            <a:fillRect/>
          </a:stretch>
        </p:blipFill>
        <p:spPr>
          <a:xfrm>
            <a:off x="5433082" y="1393100"/>
            <a:ext cx="781113" cy="781113"/>
          </a:xfrm>
          <a:prstGeom prst="rect">
            <a:avLst/>
          </a:prstGeom>
        </p:spPr>
      </p:pic>
      <p:pic>
        <p:nvPicPr>
          <p:cNvPr id="92" name="Picture 91">
            <a:extLst>
              <a:ext uri="{FF2B5EF4-FFF2-40B4-BE49-F238E27FC236}">
                <a16:creationId xmlns:a16="http://schemas.microsoft.com/office/drawing/2014/main" id="{E7151477-7300-41E8-8880-C0689EB91971}"/>
              </a:ext>
            </a:extLst>
          </p:cNvPr>
          <p:cNvPicPr>
            <a:picLocks noChangeAspect="1"/>
          </p:cNvPicPr>
          <p:nvPr/>
        </p:nvPicPr>
        <p:blipFill>
          <a:blip r:embed="rId30"/>
          <a:stretch>
            <a:fillRect/>
          </a:stretch>
        </p:blipFill>
        <p:spPr>
          <a:xfrm>
            <a:off x="5294035" y="4146004"/>
            <a:ext cx="884636" cy="884636"/>
          </a:xfrm>
          <a:prstGeom prst="rect">
            <a:avLst/>
          </a:prstGeom>
        </p:spPr>
      </p:pic>
      <p:pic>
        <p:nvPicPr>
          <p:cNvPr id="88" name="Picture 87" descr="A red notebook with a white label&#10;&#10;Description automatically generated">
            <a:extLst>
              <a:ext uri="{FF2B5EF4-FFF2-40B4-BE49-F238E27FC236}">
                <a16:creationId xmlns:a16="http://schemas.microsoft.com/office/drawing/2014/main" id="{ECB501F9-36FB-4ED7-8C6B-052FD656055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44277" y="4217044"/>
            <a:ext cx="513786" cy="687914"/>
          </a:xfrm>
          <a:prstGeom prst="rect">
            <a:avLst/>
          </a:prstGeom>
        </p:spPr>
      </p:pic>
      <p:pic>
        <p:nvPicPr>
          <p:cNvPr id="94" name="Graphic 93" descr="Holiday with solid fill">
            <a:extLst>
              <a:ext uri="{FF2B5EF4-FFF2-40B4-BE49-F238E27FC236}">
                <a16:creationId xmlns:a16="http://schemas.microsoft.com/office/drawing/2014/main" id="{D9746E6E-1ED0-4B70-BFBA-8BAF3154496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363212" y="4189308"/>
            <a:ext cx="637748" cy="637748"/>
          </a:xfrm>
          <a:prstGeom prst="rect">
            <a:avLst/>
          </a:prstGeom>
        </p:spPr>
      </p:pic>
      <p:pic>
        <p:nvPicPr>
          <p:cNvPr id="98" name="Picture 97">
            <a:extLst>
              <a:ext uri="{FF2B5EF4-FFF2-40B4-BE49-F238E27FC236}">
                <a16:creationId xmlns:a16="http://schemas.microsoft.com/office/drawing/2014/main" id="{014CBF3E-5285-4AC9-BDFF-9D3C6D6F35EB}"/>
              </a:ext>
            </a:extLst>
          </p:cNvPr>
          <p:cNvPicPr>
            <a:picLocks noChangeAspect="1"/>
          </p:cNvPicPr>
          <p:nvPr/>
        </p:nvPicPr>
        <p:blipFill>
          <a:blip r:embed="rId34"/>
          <a:stretch>
            <a:fillRect/>
          </a:stretch>
        </p:blipFill>
        <p:spPr>
          <a:xfrm>
            <a:off x="2207558" y="1311982"/>
            <a:ext cx="945872" cy="961695"/>
          </a:xfrm>
          <a:prstGeom prst="rect">
            <a:avLst/>
          </a:prstGeom>
        </p:spPr>
      </p:pic>
      <p:pic>
        <p:nvPicPr>
          <p:cNvPr id="50" name="Picture 49" descr="A group of colorful people holding hands&#10;&#10;Description automatically generated">
            <a:extLst>
              <a:ext uri="{FF2B5EF4-FFF2-40B4-BE49-F238E27FC236}">
                <a16:creationId xmlns:a16="http://schemas.microsoft.com/office/drawing/2014/main" id="{2CA9FC37-CBF2-49CF-B816-A8EA13BE129B}"/>
              </a:ext>
            </a:extLst>
          </p:cNvPr>
          <p:cNvPicPr>
            <a:picLocks noChangeAspect="1"/>
          </p:cNvPicPr>
          <p:nvPr/>
        </p:nvPicPr>
        <p:blipFill rotWithShape="1">
          <a:blip r:embed="rId35">
            <a:extLst>
              <a:ext uri="{28A0092B-C50C-407E-A947-70E740481C1C}">
                <a14:useLocalDpi xmlns:a14="http://schemas.microsoft.com/office/drawing/2010/main" val="0"/>
              </a:ext>
            </a:extLst>
          </a:blip>
          <a:srcRect l="18554" t="53418" r="15657" b="10331"/>
          <a:stretch/>
        </p:blipFill>
        <p:spPr>
          <a:xfrm rot="21273689">
            <a:off x="2792328" y="2006198"/>
            <a:ext cx="1314452" cy="362141"/>
          </a:xfrm>
          <a:prstGeom prst="rect">
            <a:avLst/>
          </a:prstGeom>
        </p:spPr>
      </p:pic>
      <p:pic>
        <p:nvPicPr>
          <p:cNvPr id="103" name="Picture 102">
            <a:extLst>
              <a:ext uri="{FF2B5EF4-FFF2-40B4-BE49-F238E27FC236}">
                <a16:creationId xmlns:a16="http://schemas.microsoft.com/office/drawing/2014/main" id="{8EAE7EAB-0F34-424C-A7E9-6F8688A0189E}"/>
              </a:ext>
            </a:extLst>
          </p:cNvPr>
          <p:cNvPicPr>
            <a:picLocks noChangeAspect="1"/>
          </p:cNvPicPr>
          <p:nvPr/>
        </p:nvPicPr>
        <p:blipFill>
          <a:blip r:embed="rId6"/>
          <a:stretch>
            <a:fillRect/>
          </a:stretch>
        </p:blipFill>
        <p:spPr>
          <a:xfrm>
            <a:off x="8516347" y="1583551"/>
            <a:ext cx="673708" cy="671872"/>
          </a:xfrm>
          <a:prstGeom prst="rect">
            <a:avLst/>
          </a:prstGeom>
        </p:spPr>
      </p:pic>
      <p:pic>
        <p:nvPicPr>
          <p:cNvPr id="104" name="Graphic 103" descr="Bus with solid fill">
            <a:extLst>
              <a:ext uri="{FF2B5EF4-FFF2-40B4-BE49-F238E27FC236}">
                <a16:creationId xmlns:a16="http://schemas.microsoft.com/office/drawing/2014/main" id="{CC445682-EA13-4DAA-915C-F85ED67281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24805" y="1541345"/>
            <a:ext cx="914400" cy="914400"/>
          </a:xfrm>
          <a:prstGeom prst="rect">
            <a:avLst/>
          </a:prstGeom>
        </p:spPr>
      </p:pic>
      <p:pic>
        <p:nvPicPr>
          <p:cNvPr id="105" name="Picture 104" descr="A blue circle with white text and a gift box and a person pointing at a screen&#10;&#10;Description automatically generated">
            <a:extLst>
              <a:ext uri="{FF2B5EF4-FFF2-40B4-BE49-F238E27FC236}">
                <a16:creationId xmlns:a16="http://schemas.microsoft.com/office/drawing/2014/main" id="{7982E451-22F8-4423-9CA1-8642362366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6645" y="4266052"/>
            <a:ext cx="744733" cy="694820"/>
          </a:xfrm>
          <a:prstGeom prst="rect">
            <a:avLst/>
          </a:prstGeom>
        </p:spPr>
      </p:pic>
      <p:pic>
        <p:nvPicPr>
          <p:cNvPr id="106" name="Picture 105" descr="A red notebook with a white label&#10;&#10;Description automatically generated">
            <a:extLst>
              <a:ext uri="{FF2B5EF4-FFF2-40B4-BE49-F238E27FC236}">
                <a16:creationId xmlns:a16="http://schemas.microsoft.com/office/drawing/2014/main" id="{14EFE2B2-9325-4C70-8907-5E68CC5CDD3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44029" y="4217044"/>
            <a:ext cx="513786" cy="687914"/>
          </a:xfrm>
          <a:prstGeom prst="rect">
            <a:avLst/>
          </a:prstGeom>
        </p:spPr>
      </p:pic>
    </p:spTree>
    <p:extLst>
      <p:ext uri="{BB962C8B-B14F-4D97-AF65-F5344CB8AC3E}">
        <p14:creationId xmlns:p14="http://schemas.microsoft.com/office/powerpoint/2010/main" val="2557811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0" y="194383"/>
            <a:ext cx="3680342" cy="624340"/>
          </a:xfrm>
        </p:spPr>
        <p:txBody>
          <a:bodyPr>
            <a:noAutofit/>
          </a:bodyPr>
          <a:lstStyle/>
          <a:p>
            <a:r>
              <a:rPr lang="en-GB" sz="2800" dirty="0" err="1"/>
              <a:t>En</a:t>
            </a:r>
            <a:r>
              <a:rPr lang="en-GB" sz="2800" dirty="0"/>
              <a:t> </a:t>
            </a:r>
            <a:r>
              <a:rPr lang="en-GB" sz="2800" dirty="0" err="1"/>
              <a:t>clase</a:t>
            </a:r>
            <a:r>
              <a:rPr lang="en-GB" sz="2800" dirty="0"/>
              <a:t> </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676965" y="163541"/>
            <a:ext cx="1420685" cy="800495"/>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1592461614"/>
              </p:ext>
            </p:extLst>
          </p:nvPr>
        </p:nvGraphicFramePr>
        <p:xfrm>
          <a:off x="312171" y="1383999"/>
          <a:ext cx="3773135" cy="2212300"/>
        </p:xfrm>
        <a:graphic>
          <a:graphicData uri="http://schemas.openxmlformats.org/drawingml/2006/table">
            <a:tbl>
              <a:tblPr firstRow="1" bandRow="1">
                <a:tableStyleId>{5940675A-B579-460E-94D1-54222C63F5DA}</a:tableStyleId>
              </a:tblPr>
              <a:tblGrid>
                <a:gridCol w="1872229">
                  <a:extLst>
                    <a:ext uri="{9D8B030D-6E8A-4147-A177-3AD203B41FA5}">
                      <a16:colId xmlns:a16="http://schemas.microsoft.com/office/drawing/2014/main" val="3179540757"/>
                    </a:ext>
                  </a:extLst>
                </a:gridCol>
                <a:gridCol w="1900906">
                  <a:extLst>
                    <a:ext uri="{9D8B030D-6E8A-4147-A177-3AD203B41FA5}">
                      <a16:colId xmlns:a16="http://schemas.microsoft.com/office/drawing/2014/main" val="2291596027"/>
                    </a:ext>
                  </a:extLst>
                </a:gridCol>
              </a:tblGrid>
              <a:tr h="1614101">
                <a:tc>
                  <a:txBody>
                    <a:bodyPr/>
                    <a:lstStyle/>
                    <a:p>
                      <a:pPr algn="ctr"/>
                      <a:endParaRPr lang="en-GB" sz="2000" b="1" dirty="0"/>
                    </a:p>
                  </a:txBody>
                  <a:tcPr anchor="b">
                    <a:solidFill>
                      <a:srgbClr val="FEF4F4"/>
                    </a:solidFill>
                  </a:tcPr>
                </a:tc>
                <a:tc>
                  <a:txBody>
                    <a:bodyPr/>
                    <a:lstStyle/>
                    <a:p>
                      <a:pPr algn="ct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79" y="204981"/>
            <a:ext cx="1692072" cy="1106258"/>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590351" y="123270"/>
            <a:ext cx="6560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Say ‘</a:t>
            </a:r>
            <a:r>
              <a:rPr lang="en-GB" sz="2000" b="1" dirty="0">
                <a:solidFill>
                  <a:srgbClr val="3A3838"/>
                </a:solidFill>
                <a:latin typeface="Century Gothic"/>
              </a:rPr>
              <a:t>he can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‘they can’ </a:t>
            </a:r>
            <a:r>
              <a:rPr kumimoji="0" lang="en-GB" sz="2000" i="0" u="none" strike="noStrike" kern="1200" cap="none" spc="0" normalizeH="0" baseline="0" noProof="0" dirty="0">
                <a:ln>
                  <a:noFill/>
                </a:ln>
                <a:solidFill>
                  <a:srgbClr val="3A3838"/>
                </a:solidFill>
                <a:effectLst/>
                <a:uLnTx/>
                <a:uFillTx/>
                <a:latin typeface="Century Gothic"/>
                <a:ea typeface="+mn-ea"/>
                <a:cs typeface="+mn-cs"/>
              </a:rPr>
              <a:t>in Spanish to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C0DA3C65-B840-49DA-B9AE-298906CDBA05}"/>
              </a:ext>
            </a:extLst>
          </p:cNvPr>
          <p:cNvSpPr txBox="1"/>
          <p:nvPr/>
        </p:nvSpPr>
        <p:spPr>
          <a:xfrm>
            <a:off x="4590351" y="582889"/>
            <a:ext cx="6284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Finish the sentence in Spanish, according to these prompts, depending on the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54" name="Table 53">
            <a:extLst>
              <a:ext uri="{FF2B5EF4-FFF2-40B4-BE49-F238E27FC236}">
                <a16:creationId xmlns:a16="http://schemas.microsoft.com/office/drawing/2014/main" id="{CCFDAF3D-6AAB-4B21-834D-10D94B396EF7}"/>
              </a:ext>
            </a:extLst>
          </p:cNvPr>
          <p:cNvGraphicFramePr>
            <a:graphicFrameLocks noGrp="1"/>
          </p:cNvGraphicFramePr>
          <p:nvPr>
            <p:extLst>
              <p:ext uri="{D42A27DB-BD31-4B8C-83A1-F6EECF244321}">
                <p14:modId xmlns:p14="http://schemas.microsoft.com/office/powerpoint/2010/main" val="1474269724"/>
              </p:ext>
            </p:extLst>
          </p:nvPr>
        </p:nvGraphicFramePr>
        <p:xfrm>
          <a:off x="290861" y="4040927"/>
          <a:ext cx="3773135" cy="2212300"/>
        </p:xfrm>
        <a:graphic>
          <a:graphicData uri="http://schemas.openxmlformats.org/drawingml/2006/table">
            <a:tbl>
              <a:tblPr firstRow="1" bandRow="1">
                <a:tableStyleId>{5940675A-B579-460E-94D1-54222C63F5DA}</a:tableStyleId>
              </a:tblPr>
              <a:tblGrid>
                <a:gridCol w="1918939">
                  <a:extLst>
                    <a:ext uri="{9D8B030D-6E8A-4147-A177-3AD203B41FA5}">
                      <a16:colId xmlns:a16="http://schemas.microsoft.com/office/drawing/2014/main" val="3179540757"/>
                    </a:ext>
                  </a:extLst>
                </a:gridCol>
                <a:gridCol w="1854196">
                  <a:extLst>
                    <a:ext uri="{9D8B030D-6E8A-4147-A177-3AD203B41FA5}">
                      <a16:colId xmlns:a16="http://schemas.microsoft.com/office/drawing/2014/main" val="2291596027"/>
                    </a:ext>
                  </a:extLst>
                </a:gridCol>
              </a:tblGrid>
              <a:tr h="1614101">
                <a:tc>
                  <a:txBody>
                    <a:bodyPr/>
                    <a:lstStyle/>
                    <a:p>
                      <a:pPr algn="ctr"/>
                      <a:endParaRPr lang="en-GB" sz="2000" b="1" dirty="0"/>
                    </a:p>
                  </a:txBody>
                  <a:tcPr anchor="b">
                    <a:solidFill>
                      <a:srgbClr val="FEF4F4"/>
                    </a:solidFill>
                  </a:tcPr>
                </a:tc>
                <a:tc>
                  <a:txBody>
                    <a:bodyPr/>
                    <a:lstStyle/>
                    <a:p>
                      <a:pPr algn="ct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6" name="Table 55">
            <a:extLst>
              <a:ext uri="{FF2B5EF4-FFF2-40B4-BE49-F238E27FC236}">
                <a16:creationId xmlns:a16="http://schemas.microsoft.com/office/drawing/2014/main" id="{502EA40A-04D5-4CD9-BB6A-7B91D98DA5C0}"/>
              </a:ext>
            </a:extLst>
          </p:cNvPr>
          <p:cNvGraphicFramePr>
            <a:graphicFrameLocks noGrp="1"/>
          </p:cNvGraphicFramePr>
          <p:nvPr>
            <p:extLst>
              <p:ext uri="{D42A27DB-BD31-4B8C-83A1-F6EECF244321}">
                <p14:modId xmlns:p14="http://schemas.microsoft.com/office/powerpoint/2010/main" val="1174249013"/>
              </p:ext>
            </p:extLst>
          </p:nvPr>
        </p:nvGraphicFramePr>
        <p:xfrm>
          <a:off x="4414383" y="1383999"/>
          <a:ext cx="3773135" cy="2212300"/>
        </p:xfrm>
        <a:graphic>
          <a:graphicData uri="http://schemas.openxmlformats.org/drawingml/2006/table">
            <a:tbl>
              <a:tblPr firstRow="1" bandRow="1">
                <a:tableStyleId>{5940675A-B579-460E-94D1-54222C63F5DA}</a:tableStyleId>
              </a:tblPr>
              <a:tblGrid>
                <a:gridCol w="1897517">
                  <a:extLst>
                    <a:ext uri="{9D8B030D-6E8A-4147-A177-3AD203B41FA5}">
                      <a16:colId xmlns:a16="http://schemas.microsoft.com/office/drawing/2014/main" val="3179540757"/>
                    </a:ext>
                  </a:extLst>
                </a:gridCol>
                <a:gridCol w="1875618">
                  <a:extLst>
                    <a:ext uri="{9D8B030D-6E8A-4147-A177-3AD203B41FA5}">
                      <a16:colId xmlns:a16="http://schemas.microsoft.com/office/drawing/2014/main" val="2291596027"/>
                    </a:ext>
                  </a:extLst>
                </a:gridCol>
              </a:tblGrid>
              <a:tr h="1614101">
                <a:tc>
                  <a:txBody>
                    <a:bodyPr/>
                    <a:lstStyle/>
                    <a:p>
                      <a:pPr algn="ctr"/>
                      <a:endParaRPr lang="en-GB" sz="2000" b="1" dirty="0"/>
                    </a:p>
                  </a:txBody>
                  <a:tcPr anchor="b">
                    <a:solidFill>
                      <a:srgbClr val="FEF4F4"/>
                    </a:solidFill>
                  </a:tcPr>
                </a:tc>
                <a:tc>
                  <a:txBody>
                    <a:bodyPr/>
                    <a:lstStyle/>
                    <a:p>
                      <a:pPr algn="ct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7" name="Table 56">
            <a:extLst>
              <a:ext uri="{FF2B5EF4-FFF2-40B4-BE49-F238E27FC236}">
                <a16:creationId xmlns:a16="http://schemas.microsoft.com/office/drawing/2014/main" id="{F5D6130C-3162-41B8-B5D8-99D129F444CD}"/>
              </a:ext>
            </a:extLst>
          </p:cNvPr>
          <p:cNvGraphicFramePr>
            <a:graphicFrameLocks noGrp="1"/>
          </p:cNvGraphicFramePr>
          <p:nvPr>
            <p:extLst>
              <p:ext uri="{D42A27DB-BD31-4B8C-83A1-F6EECF244321}">
                <p14:modId xmlns:p14="http://schemas.microsoft.com/office/powerpoint/2010/main" val="3886793030"/>
              </p:ext>
            </p:extLst>
          </p:nvPr>
        </p:nvGraphicFramePr>
        <p:xfrm>
          <a:off x="4393073" y="4040927"/>
          <a:ext cx="3773135" cy="2212300"/>
        </p:xfrm>
        <a:graphic>
          <a:graphicData uri="http://schemas.openxmlformats.org/drawingml/2006/table">
            <a:tbl>
              <a:tblPr firstRow="1" bandRow="1">
                <a:tableStyleId>{5940675A-B579-460E-94D1-54222C63F5DA}</a:tableStyleId>
              </a:tblPr>
              <a:tblGrid>
                <a:gridCol w="1906127">
                  <a:extLst>
                    <a:ext uri="{9D8B030D-6E8A-4147-A177-3AD203B41FA5}">
                      <a16:colId xmlns:a16="http://schemas.microsoft.com/office/drawing/2014/main" val="3179540757"/>
                    </a:ext>
                  </a:extLst>
                </a:gridCol>
                <a:gridCol w="1867008">
                  <a:extLst>
                    <a:ext uri="{9D8B030D-6E8A-4147-A177-3AD203B41FA5}">
                      <a16:colId xmlns:a16="http://schemas.microsoft.com/office/drawing/2014/main" val="2291596027"/>
                    </a:ext>
                  </a:extLst>
                </a:gridCol>
              </a:tblGrid>
              <a:tr h="1614101">
                <a:tc>
                  <a:txBody>
                    <a:bodyPr/>
                    <a:lstStyle/>
                    <a:p>
                      <a:pPr algn="ctr"/>
                      <a:endParaRPr lang="en-GB" sz="2000" b="1" dirty="0"/>
                    </a:p>
                  </a:txBody>
                  <a:tcPr anchor="b">
                    <a:solidFill>
                      <a:srgbClr val="FEF4F4"/>
                    </a:solidFill>
                  </a:tcPr>
                </a:tc>
                <a:tc>
                  <a:txBody>
                    <a:bodyPr/>
                    <a:lstStyle/>
                    <a:p>
                      <a:pPr algn="ct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1" name="Table 60">
            <a:extLst>
              <a:ext uri="{FF2B5EF4-FFF2-40B4-BE49-F238E27FC236}">
                <a16:creationId xmlns:a16="http://schemas.microsoft.com/office/drawing/2014/main" id="{D40A54EB-FE6A-45DE-B9FA-2657FC9EC2BF}"/>
              </a:ext>
            </a:extLst>
          </p:cNvPr>
          <p:cNvGraphicFramePr>
            <a:graphicFrameLocks noGrp="1"/>
          </p:cNvGraphicFramePr>
          <p:nvPr>
            <p:extLst>
              <p:ext uri="{D42A27DB-BD31-4B8C-83A1-F6EECF244321}">
                <p14:modId xmlns:p14="http://schemas.microsoft.com/office/powerpoint/2010/main" val="2622868797"/>
              </p:ext>
            </p:extLst>
          </p:nvPr>
        </p:nvGraphicFramePr>
        <p:xfrm>
          <a:off x="8418865" y="1383999"/>
          <a:ext cx="3773135" cy="2212300"/>
        </p:xfrm>
        <a:graphic>
          <a:graphicData uri="http://schemas.openxmlformats.org/drawingml/2006/table">
            <a:tbl>
              <a:tblPr firstRow="1" bandRow="1">
                <a:tableStyleId>{5940675A-B579-460E-94D1-54222C63F5DA}</a:tableStyleId>
              </a:tblPr>
              <a:tblGrid>
                <a:gridCol w="1842735">
                  <a:extLst>
                    <a:ext uri="{9D8B030D-6E8A-4147-A177-3AD203B41FA5}">
                      <a16:colId xmlns:a16="http://schemas.microsoft.com/office/drawing/2014/main" val="3179540757"/>
                    </a:ext>
                  </a:extLst>
                </a:gridCol>
                <a:gridCol w="1930400">
                  <a:extLst>
                    <a:ext uri="{9D8B030D-6E8A-4147-A177-3AD203B41FA5}">
                      <a16:colId xmlns:a16="http://schemas.microsoft.com/office/drawing/2014/main" val="2291596027"/>
                    </a:ext>
                  </a:extLst>
                </a:gridCol>
              </a:tblGrid>
              <a:tr h="1614101">
                <a:tc>
                  <a:txBody>
                    <a:bodyPr/>
                    <a:lstStyle/>
                    <a:p>
                      <a:pPr algn="ctr"/>
                      <a:endParaRPr lang="en-GB" sz="2000" b="1" dirty="0"/>
                    </a:p>
                  </a:txBody>
                  <a:tcPr anchor="b">
                    <a:solidFill>
                      <a:srgbClr val="FEF4F4"/>
                    </a:solidFill>
                  </a:tcPr>
                </a:tc>
                <a:tc>
                  <a:txBody>
                    <a:bodyPr/>
                    <a:lstStyle/>
                    <a:p>
                      <a:pPr algn="ct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3" name="Table 62">
            <a:extLst>
              <a:ext uri="{FF2B5EF4-FFF2-40B4-BE49-F238E27FC236}">
                <a16:creationId xmlns:a16="http://schemas.microsoft.com/office/drawing/2014/main" id="{7FB6B0D6-80D3-4D4C-A892-730556DB50D8}"/>
              </a:ext>
            </a:extLst>
          </p:cNvPr>
          <p:cNvGraphicFramePr>
            <a:graphicFrameLocks noGrp="1"/>
          </p:cNvGraphicFramePr>
          <p:nvPr>
            <p:extLst>
              <p:ext uri="{D42A27DB-BD31-4B8C-83A1-F6EECF244321}">
                <p14:modId xmlns:p14="http://schemas.microsoft.com/office/powerpoint/2010/main" val="2670596150"/>
              </p:ext>
            </p:extLst>
          </p:nvPr>
        </p:nvGraphicFramePr>
        <p:xfrm>
          <a:off x="8397555" y="4040927"/>
          <a:ext cx="3773135" cy="2212300"/>
        </p:xfrm>
        <a:graphic>
          <a:graphicData uri="http://schemas.openxmlformats.org/drawingml/2006/table">
            <a:tbl>
              <a:tblPr firstRow="1" bandRow="1">
                <a:tableStyleId>{5940675A-B579-460E-94D1-54222C63F5DA}</a:tableStyleId>
              </a:tblPr>
              <a:tblGrid>
                <a:gridCol w="1876745">
                  <a:extLst>
                    <a:ext uri="{9D8B030D-6E8A-4147-A177-3AD203B41FA5}">
                      <a16:colId xmlns:a16="http://schemas.microsoft.com/office/drawing/2014/main" val="3179540757"/>
                    </a:ext>
                  </a:extLst>
                </a:gridCol>
                <a:gridCol w="1896390">
                  <a:extLst>
                    <a:ext uri="{9D8B030D-6E8A-4147-A177-3AD203B41FA5}">
                      <a16:colId xmlns:a16="http://schemas.microsoft.com/office/drawing/2014/main" val="2291596027"/>
                    </a:ext>
                  </a:extLst>
                </a:gridCol>
              </a:tblGrid>
              <a:tr h="1614101">
                <a:tc>
                  <a:txBody>
                    <a:bodyPr/>
                    <a:lstStyle/>
                    <a:p>
                      <a:pPr algn="ctr"/>
                      <a:endParaRPr lang="en-GB" sz="2000" b="1" dirty="0"/>
                    </a:p>
                  </a:txBody>
                  <a:tcPr anchor="b">
                    <a:solidFill>
                      <a:srgbClr val="FEF4F4"/>
                    </a:solidFill>
                  </a:tcPr>
                </a:tc>
                <a:tc>
                  <a:txBody>
                    <a:bodyPr/>
                    <a:lstStyle/>
                    <a:p>
                      <a:pPr algn="ct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2" name="Picture 1">
            <a:extLst>
              <a:ext uri="{FF2B5EF4-FFF2-40B4-BE49-F238E27FC236}">
                <a16:creationId xmlns:a16="http://schemas.microsoft.com/office/drawing/2014/main" id="{89027F44-C080-43B9-BC46-8116B4B7F2D7}"/>
              </a:ext>
            </a:extLst>
          </p:cNvPr>
          <p:cNvPicPr>
            <a:picLocks noChangeAspect="1"/>
          </p:cNvPicPr>
          <p:nvPr/>
        </p:nvPicPr>
        <p:blipFill>
          <a:blip r:embed="rId4"/>
          <a:stretch>
            <a:fillRect/>
          </a:stretch>
        </p:blipFill>
        <p:spPr>
          <a:xfrm>
            <a:off x="2721771" y="3018372"/>
            <a:ext cx="945871" cy="534960"/>
          </a:xfrm>
          <a:prstGeom prst="rect">
            <a:avLst/>
          </a:prstGeom>
        </p:spPr>
      </p:pic>
      <p:pic>
        <p:nvPicPr>
          <p:cNvPr id="33" name="Picture 32">
            <a:extLst>
              <a:ext uri="{FF2B5EF4-FFF2-40B4-BE49-F238E27FC236}">
                <a16:creationId xmlns:a16="http://schemas.microsoft.com/office/drawing/2014/main" id="{D5A9AA66-3C75-4001-A4E0-3494E37238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32" y="3023239"/>
            <a:ext cx="534960" cy="534960"/>
          </a:xfrm>
          <a:prstGeom prst="rect">
            <a:avLst/>
          </a:prstGeom>
        </p:spPr>
      </p:pic>
      <p:pic>
        <p:nvPicPr>
          <p:cNvPr id="34" name="Picture 33">
            <a:extLst>
              <a:ext uri="{FF2B5EF4-FFF2-40B4-BE49-F238E27FC236}">
                <a16:creationId xmlns:a16="http://schemas.microsoft.com/office/drawing/2014/main" id="{6E66A4BB-6710-4B77-B2B0-D6627F352ED8}"/>
              </a:ext>
            </a:extLst>
          </p:cNvPr>
          <p:cNvPicPr>
            <a:picLocks noChangeAspect="1"/>
          </p:cNvPicPr>
          <p:nvPr/>
        </p:nvPicPr>
        <p:blipFill>
          <a:blip r:embed="rId4"/>
          <a:stretch>
            <a:fillRect/>
          </a:stretch>
        </p:blipFill>
        <p:spPr>
          <a:xfrm>
            <a:off x="6519941" y="5667467"/>
            <a:ext cx="945871" cy="534960"/>
          </a:xfrm>
          <a:prstGeom prst="rect">
            <a:avLst/>
          </a:prstGeom>
        </p:spPr>
      </p:pic>
      <p:pic>
        <p:nvPicPr>
          <p:cNvPr id="35" name="Picture 34">
            <a:extLst>
              <a:ext uri="{FF2B5EF4-FFF2-40B4-BE49-F238E27FC236}">
                <a16:creationId xmlns:a16="http://schemas.microsoft.com/office/drawing/2014/main" id="{C19CAE8D-080F-48B9-9119-8A2D8D5DC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802" y="5672334"/>
            <a:ext cx="534960" cy="534960"/>
          </a:xfrm>
          <a:prstGeom prst="rect">
            <a:avLst/>
          </a:prstGeom>
        </p:spPr>
      </p:pic>
      <p:pic>
        <p:nvPicPr>
          <p:cNvPr id="37" name="Picture 36">
            <a:extLst>
              <a:ext uri="{FF2B5EF4-FFF2-40B4-BE49-F238E27FC236}">
                <a16:creationId xmlns:a16="http://schemas.microsoft.com/office/drawing/2014/main" id="{B57CDB0F-DB95-41F2-8CEB-5BFB8383B8C1}"/>
              </a:ext>
            </a:extLst>
          </p:cNvPr>
          <p:cNvPicPr>
            <a:picLocks noChangeAspect="1"/>
          </p:cNvPicPr>
          <p:nvPr/>
        </p:nvPicPr>
        <p:blipFill>
          <a:blip r:embed="rId4"/>
          <a:stretch>
            <a:fillRect/>
          </a:stretch>
        </p:blipFill>
        <p:spPr>
          <a:xfrm>
            <a:off x="6568083" y="3023239"/>
            <a:ext cx="945871" cy="534960"/>
          </a:xfrm>
          <a:prstGeom prst="rect">
            <a:avLst/>
          </a:prstGeom>
        </p:spPr>
      </p:pic>
      <p:pic>
        <p:nvPicPr>
          <p:cNvPr id="38" name="Picture 37">
            <a:extLst>
              <a:ext uri="{FF2B5EF4-FFF2-40B4-BE49-F238E27FC236}">
                <a16:creationId xmlns:a16="http://schemas.microsoft.com/office/drawing/2014/main" id="{6FEAE83E-0A84-40AE-B37B-0D68D60D8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944" y="3028106"/>
            <a:ext cx="534960" cy="534960"/>
          </a:xfrm>
          <a:prstGeom prst="rect">
            <a:avLst/>
          </a:prstGeom>
        </p:spPr>
      </p:pic>
      <p:pic>
        <p:nvPicPr>
          <p:cNvPr id="39" name="Picture 38">
            <a:extLst>
              <a:ext uri="{FF2B5EF4-FFF2-40B4-BE49-F238E27FC236}">
                <a16:creationId xmlns:a16="http://schemas.microsoft.com/office/drawing/2014/main" id="{3B9911E3-AED6-4A24-9F6D-00808543B8E4}"/>
              </a:ext>
            </a:extLst>
          </p:cNvPr>
          <p:cNvPicPr>
            <a:picLocks noChangeAspect="1"/>
          </p:cNvPicPr>
          <p:nvPr/>
        </p:nvPicPr>
        <p:blipFill>
          <a:blip r:embed="rId4"/>
          <a:stretch>
            <a:fillRect/>
          </a:stretch>
        </p:blipFill>
        <p:spPr>
          <a:xfrm>
            <a:off x="825371" y="5718267"/>
            <a:ext cx="945871" cy="534960"/>
          </a:xfrm>
          <a:prstGeom prst="rect">
            <a:avLst/>
          </a:prstGeom>
        </p:spPr>
      </p:pic>
      <p:pic>
        <p:nvPicPr>
          <p:cNvPr id="40" name="Picture 39">
            <a:extLst>
              <a:ext uri="{FF2B5EF4-FFF2-40B4-BE49-F238E27FC236}">
                <a16:creationId xmlns:a16="http://schemas.microsoft.com/office/drawing/2014/main" id="{4A9EC75E-0652-4EFF-B2D1-53FBA2926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679" y="5705567"/>
            <a:ext cx="534960" cy="534960"/>
          </a:xfrm>
          <a:prstGeom prst="rect">
            <a:avLst/>
          </a:prstGeom>
        </p:spPr>
      </p:pic>
      <p:pic>
        <p:nvPicPr>
          <p:cNvPr id="41" name="Picture 40">
            <a:extLst>
              <a:ext uri="{FF2B5EF4-FFF2-40B4-BE49-F238E27FC236}">
                <a16:creationId xmlns:a16="http://schemas.microsoft.com/office/drawing/2014/main" id="{039E71D4-1845-4A9F-9DC3-ECD7116577D0}"/>
              </a:ext>
            </a:extLst>
          </p:cNvPr>
          <p:cNvPicPr>
            <a:picLocks noChangeAspect="1"/>
          </p:cNvPicPr>
          <p:nvPr/>
        </p:nvPicPr>
        <p:blipFill>
          <a:blip r:embed="rId4"/>
          <a:stretch>
            <a:fillRect/>
          </a:stretch>
        </p:blipFill>
        <p:spPr>
          <a:xfrm>
            <a:off x="8982499" y="3041573"/>
            <a:ext cx="945871" cy="534960"/>
          </a:xfrm>
          <a:prstGeom prst="rect">
            <a:avLst/>
          </a:prstGeom>
        </p:spPr>
      </p:pic>
      <p:pic>
        <p:nvPicPr>
          <p:cNvPr id="42" name="Picture 41">
            <a:extLst>
              <a:ext uri="{FF2B5EF4-FFF2-40B4-BE49-F238E27FC236}">
                <a16:creationId xmlns:a16="http://schemas.microsoft.com/office/drawing/2014/main" id="{DEE42DD0-2D6B-45AC-8F89-A043B822B3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07" y="3016173"/>
            <a:ext cx="534960" cy="534960"/>
          </a:xfrm>
          <a:prstGeom prst="rect">
            <a:avLst/>
          </a:prstGeom>
        </p:spPr>
      </p:pic>
      <p:pic>
        <p:nvPicPr>
          <p:cNvPr id="43" name="Picture 42">
            <a:extLst>
              <a:ext uri="{FF2B5EF4-FFF2-40B4-BE49-F238E27FC236}">
                <a16:creationId xmlns:a16="http://schemas.microsoft.com/office/drawing/2014/main" id="{CF5E4ED8-AEA5-4048-A224-796860813F56}"/>
              </a:ext>
            </a:extLst>
          </p:cNvPr>
          <p:cNvPicPr>
            <a:picLocks noChangeAspect="1"/>
          </p:cNvPicPr>
          <p:nvPr/>
        </p:nvPicPr>
        <p:blipFill>
          <a:blip r:embed="rId4"/>
          <a:stretch>
            <a:fillRect/>
          </a:stretch>
        </p:blipFill>
        <p:spPr>
          <a:xfrm>
            <a:off x="8982499" y="5684994"/>
            <a:ext cx="945871" cy="534960"/>
          </a:xfrm>
          <a:prstGeom prst="rect">
            <a:avLst/>
          </a:prstGeom>
        </p:spPr>
      </p:pic>
      <p:pic>
        <p:nvPicPr>
          <p:cNvPr id="44" name="Picture 43">
            <a:extLst>
              <a:ext uri="{FF2B5EF4-FFF2-40B4-BE49-F238E27FC236}">
                <a16:creationId xmlns:a16="http://schemas.microsoft.com/office/drawing/2014/main" id="{DA1EE1B3-4781-41C7-A850-FD0152DEC6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1807" y="5684994"/>
            <a:ext cx="534960" cy="534960"/>
          </a:xfrm>
          <a:prstGeom prst="rect">
            <a:avLst/>
          </a:prstGeom>
        </p:spPr>
      </p:pic>
      <p:pic>
        <p:nvPicPr>
          <p:cNvPr id="45" name="Picture 44">
            <a:extLst>
              <a:ext uri="{FF2B5EF4-FFF2-40B4-BE49-F238E27FC236}">
                <a16:creationId xmlns:a16="http://schemas.microsoft.com/office/drawing/2014/main" id="{55DAE874-4FC2-4785-8292-2631A75405FB}"/>
              </a:ext>
            </a:extLst>
          </p:cNvPr>
          <p:cNvPicPr>
            <a:picLocks noChangeAspect="1"/>
          </p:cNvPicPr>
          <p:nvPr/>
        </p:nvPicPr>
        <p:blipFill>
          <a:blip r:embed="rId6"/>
          <a:stretch>
            <a:fillRect/>
          </a:stretch>
        </p:blipFill>
        <p:spPr>
          <a:xfrm>
            <a:off x="8516595" y="2045140"/>
            <a:ext cx="916899" cy="914400"/>
          </a:xfrm>
          <a:prstGeom prst="rect">
            <a:avLst/>
          </a:prstGeom>
        </p:spPr>
      </p:pic>
      <p:pic>
        <p:nvPicPr>
          <p:cNvPr id="46" name="Graphic 45" descr="Bus with solid fill">
            <a:extLst>
              <a:ext uri="{FF2B5EF4-FFF2-40B4-BE49-F238E27FC236}">
                <a16:creationId xmlns:a16="http://schemas.microsoft.com/office/drawing/2014/main" id="{33AA45C7-1C4D-4B65-A21E-D474CD7EED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39269" y="1437622"/>
            <a:ext cx="914400" cy="914400"/>
          </a:xfrm>
          <a:prstGeom prst="rect">
            <a:avLst/>
          </a:prstGeom>
        </p:spPr>
      </p:pic>
      <p:pic>
        <p:nvPicPr>
          <p:cNvPr id="47" name="Picture 46" descr="A blue and grey circle with black text and gloves&#10;&#10;Description automatically generated">
            <a:extLst>
              <a:ext uri="{FF2B5EF4-FFF2-40B4-BE49-F238E27FC236}">
                <a16:creationId xmlns:a16="http://schemas.microsoft.com/office/drawing/2014/main" id="{D2C834B9-4622-47E8-A0F4-424F517C0C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4588" y="4132452"/>
            <a:ext cx="882877" cy="886819"/>
          </a:xfrm>
          <a:prstGeom prst="rect">
            <a:avLst/>
          </a:prstGeom>
        </p:spPr>
      </p:pic>
      <p:pic>
        <p:nvPicPr>
          <p:cNvPr id="50" name="Picture 49" descr="A group of colorful people holding hands&#10;&#10;Description automatically generated">
            <a:extLst>
              <a:ext uri="{FF2B5EF4-FFF2-40B4-BE49-F238E27FC236}">
                <a16:creationId xmlns:a16="http://schemas.microsoft.com/office/drawing/2014/main" id="{2CA9FC37-CBF2-49CF-B816-A8EA13BE129B}"/>
              </a:ext>
            </a:extLst>
          </p:cNvPr>
          <p:cNvPicPr>
            <a:picLocks noChangeAspect="1"/>
          </p:cNvPicPr>
          <p:nvPr/>
        </p:nvPicPr>
        <p:blipFill rotWithShape="1">
          <a:blip r:embed="rId10">
            <a:extLst>
              <a:ext uri="{28A0092B-C50C-407E-A947-70E740481C1C}">
                <a14:useLocalDpi xmlns:a14="http://schemas.microsoft.com/office/drawing/2010/main" val="0"/>
              </a:ext>
            </a:extLst>
          </a:blip>
          <a:srcRect l="18554" t="53418" r="15657" b="10331"/>
          <a:stretch/>
        </p:blipFill>
        <p:spPr>
          <a:xfrm>
            <a:off x="2388661" y="2532753"/>
            <a:ext cx="1612089" cy="444142"/>
          </a:xfrm>
          <a:prstGeom prst="rect">
            <a:avLst/>
          </a:prstGeom>
        </p:spPr>
      </p:pic>
      <p:pic>
        <p:nvPicPr>
          <p:cNvPr id="51" name="Picture 50">
            <a:extLst>
              <a:ext uri="{FF2B5EF4-FFF2-40B4-BE49-F238E27FC236}">
                <a16:creationId xmlns:a16="http://schemas.microsoft.com/office/drawing/2014/main" id="{AF4EE29D-E112-4C61-A988-41833A88C76C}"/>
              </a:ext>
            </a:extLst>
          </p:cNvPr>
          <p:cNvPicPr>
            <a:picLocks noChangeAspect="1"/>
          </p:cNvPicPr>
          <p:nvPr/>
        </p:nvPicPr>
        <p:blipFill>
          <a:blip r:embed="rId11"/>
          <a:stretch>
            <a:fillRect/>
          </a:stretch>
        </p:blipFill>
        <p:spPr>
          <a:xfrm>
            <a:off x="10299961" y="1446156"/>
            <a:ext cx="1003309" cy="905866"/>
          </a:xfrm>
          <a:prstGeom prst="rect">
            <a:avLst/>
          </a:prstGeom>
        </p:spPr>
      </p:pic>
      <p:pic>
        <p:nvPicPr>
          <p:cNvPr id="16" name="Picture 15" descr="A person with a backpack&#10;&#10;Description automatically generated">
            <a:extLst>
              <a:ext uri="{FF2B5EF4-FFF2-40B4-BE49-F238E27FC236}">
                <a16:creationId xmlns:a16="http://schemas.microsoft.com/office/drawing/2014/main" id="{44FDE949-0B8B-470E-A1F3-2D1235837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294" y="1501549"/>
            <a:ext cx="959926" cy="866697"/>
          </a:xfrm>
          <a:prstGeom prst="rect">
            <a:avLst/>
          </a:prstGeom>
        </p:spPr>
      </p:pic>
      <p:pic>
        <p:nvPicPr>
          <p:cNvPr id="18" name="Picture 17" descr="A blue circle with white text and a gift box and a person pointing at a screen&#10;&#10;Description automatically generated">
            <a:extLst>
              <a:ext uri="{FF2B5EF4-FFF2-40B4-BE49-F238E27FC236}">
                <a16:creationId xmlns:a16="http://schemas.microsoft.com/office/drawing/2014/main" id="{F3C87D4C-BEC3-46A1-9253-DABF232ADE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46577" y="4523152"/>
            <a:ext cx="744733" cy="694820"/>
          </a:xfrm>
          <a:prstGeom prst="rect">
            <a:avLst/>
          </a:prstGeom>
        </p:spPr>
      </p:pic>
      <p:pic>
        <p:nvPicPr>
          <p:cNvPr id="29" name="Picture 28" descr="A circular object with a person juggling with bowling pins and a ball&#10;&#10;Description automatically generated">
            <a:extLst>
              <a:ext uri="{FF2B5EF4-FFF2-40B4-BE49-F238E27FC236}">
                <a16:creationId xmlns:a16="http://schemas.microsoft.com/office/drawing/2014/main" id="{6E45BB20-F3F7-428F-9BF6-88C925804E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6803" y="4152949"/>
            <a:ext cx="1023915" cy="994128"/>
          </a:xfrm>
          <a:prstGeom prst="rect">
            <a:avLst/>
          </a:prstGeom>
        </p:spPr>
      </p:pic>
      <p:pic>
        <p:nvPicPr>
          <p:cNvPr id="55" name="Picture 54" descr="A blue and white sign with a person walking&#10;&#10;Description automatically generated">
            <a:extLst>
              <a:ext uri="{FF2B5EF4-FFF2-40B4-BE49-F238E27FC236}">
                <a16:creationId xmlns:a16="http://schemas.microsoft.com/office/drawing/2014/main" id="{45F22FBB-BE18-4D91-BA5D-C31257B58E4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57656" y="1927483"/>
            <a:ext cx="1031384" cy="977728"/>
          </a:xfrm>
          <a:prstGeom prst="rect">
            <a:avLst/>
          </a:prstGeom>
        </p:spPr>
      </p:pic>
      <p:pic>
        <p:nvPicPr>
          <p:cNvPr id="59" name="Picture 58" descr="A green circle with two eyes&#10;&#10;Description automatically generated">
            <a:extLst>
              <a:ext uri="{FF2B5EF4-FFF2-40B4-BE49-F238E27FC236}">
                <a16:creationId xmlns:a16="http://schemas.microsoft.com/office/drawing/2014/main" id="{FF459B97-C0D6-469E-9A24-1DD68E8BCC4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73116" y="4163683"/>
            <a:ext cx="987854" cy="983394"/>
          </a:xfrm>
          <a:prstGeom prst="rect">
            <a:avLst/>
          </a:prstGeom>
        </p:spPr>
      </p:pic>
      <p:pic>
        <p:nvPicPr>
          <p:cNvPr id="69" name="Picture 68">
            <a:extLst>
              <a:ext uri="{FF2B5EF4-FFF2-40B4-BE49-F238E27FC236}">
                <a16:creationId xmlns:a16="http://schemas.microsoft.com/office/drawing/2014/main" id="{E8B8EFEF-631D-41CD-8C1D-47BDA4243676}"/>
              </a:ext>
            </a:extLst>
          </p:cNvPr>
          <p:cNvPicPr>
            <a:picLocks noChangeAspect="1"/>
          </p:cNvPicPr>
          <p:nvPr/>
        </p:nvPicPr>
        <p:blipFill>
          <a:blip r:embed="rId17"/>
          <a:stretch>
            <a:fillRect/>
          </a:stretch>
        </p:blipFill>
        <p:spPr>
          <a:xfrm>
            <a:off x="11181877" y="1666608"/>
            <a:ext cx="995014" cy="997400"/>
          </a:xfrm>
          <a:prstGeom prst="rect">
            <a:avLst/>
          </a:prstGeom>
        </p:spPr>
      </p:pic>
      <p:pic>
        <p:nvPicPr>
          <p:cNvPr id="62" name="Picture 61" descr="A flag of germany with red yellow and black stripes&#10;&#10;Description automatically generated">
            <a:extLst>
              <a:ext uri="{FF2B5EF4-FFF2-40B4-BE49-F238E27FC236}">
                <a16:creationId xmlns:a16="http://schemas.microsoft.com/office/drawing/2014/main" id="{28AE1933-315A-41F7-BC46-CF357764A7C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79985" y="2590879"/>
            <a:ext cx="534960" cy="320976"/>
          </a:xfrm>
          <a:prstGeom prst="rect">
            <a:avLst/>
          </a:prstGeom>
        </p:spPr>
      </p:pic>
      <p:pic>
        <p:nvPicPr>
          <p:cNvPr id="66" name="Picture 65" descr="A stack of books with different colors&#10;&#10;Description automatically generated">
            <a:extLst>
              <a:ext uri="{FF2B5EF4-FFF2-40B4-BE49-F238E27FC236}">
                <a16:creationId xmlns:a16="http://schemas.microsoft.com/office/drawing/2014/main" id="{D0544E74-40A1-4458-9DFF-6916E7403E9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73181" y="2217699"/>
            <a:ext cx="448948" cy="360912"/>
          </a:xfrm>
          <a:prstGeom prst="rect">
            <a:avLst/>
          </a:prstGeom>
        </p:spPr>
      </p:pic>
      <p:pic>
        <p:nvPicPr>
          <p:cNvPr id="71" name="Graphic 70" descr="Suburban scene with solid fill">
            <a:extLst>
              <a:ext uri="{FF2B5EF4-FFF2-40B4-BE49-F238E27FC236}">
                <a16:creationId xmlns:a16="http://schemas.microsoft.com/office/drawing/2014/main" id="{87FCDEDB-6B79-4163-A9B6-1AE8DF74044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517587" y="2368246"/>
            <a:ext cx="534960" cy="534960"/>
          </a:xfrm>
          <a:prstGeom prst="rect">
            <a:avLst/>
          </a:prstGeom>
        </p:spPr>
      </p:pic>
      <p:pic>
        <p:nvPicPr>
          <p:cNvPr id="78" name="Graphic 77" descr="Suburban scene with solid fill">
            <a:extLst>
              <a:ext uri="{FF2B5EF4-FFF2-40B4-BE49-F238E27FC236}">
                <a16:creationId xmlns:a16="http://schemas.microsoft.com/office/drawing/2014/main" id="{1B894991-4A4E-4125-B564-82EB10C1F1E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411828" y="1665331"/>
            <a:ext cx="703935" cy="703935"/>
          </a:xfrm>
          <a:prstGeom prst="rect">
            <a:avLst/>
          </a:prstGeom>
        </p:spPr>
      </p:pic>
      <p:pic>
        <p:nvPicPr>
          <p:cNvPr id="73" name="Picture 72" descr="A black background with a black square&#10;&#10;Description automatically generated with medium confidence">
            <a:extLst>
              <a:ext uri="{FF2B5EF4-FFF2-40B4-BE49-F238E27FC236}">
                <a16:creationId xmlns:a16="http://schemas.microsoft.com/office/drawing/2014/main" id="{8C8864F1-2BF5-4575-834F-F2B1E619669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23277" y="4786704"/>
            <a:ext cx="689502" cy="663646"/>
          </a:xfrm>
          <a:prstGeom prst="rect">
            <a:avLst/>
          </a:prstGeom>
        </p:spPr>
      </p:pic>
      <p:pic>
        <p:nvPicPr>
          <p:cNvPr id="80" name="Graphic 79" descr="Smart Phone with solid fill">
            <a:extLst>
              <a:ext uri="{FF2B5EF4-FFF2-40B4-BE49-F238E27FC236}">
                <a16:creationId xmlns:a16="http://schemas.microsoft.com/office/drawing/2014/main" id="{3E9B05BE-D1CD-4222-B9B4-C81214DCD78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038361" y="4825116"/>
            <a:ext cx="682751" cy="682751"/>
          </a:xfrm>
          <a:prstGeom prst="rect">
            <a:avLst/>
          </a:prstGeom>
        </p:spPr>
      </p:pic>
      <p:pic>
        <p:nvPicPr>
          <p:cNvPr id="83" name="Graphic 82" descr="Classroom with solid fill">
            <a:extLst>
              <a:ext uri="{FF2B5EF4-FFF2-40B4-BE49-F238E27FC236}">
                <a16:creationId xmlns:a16="http://schemas.microsoft.com/office/drawing/2014/main" id="{2E949218-2086-462B-8426-7A127C11529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475642" y="4260450"/>
            <a:ext cx="682751" cy="682751"/>
          </a:xfrm>
          <a:prstGeom prst="rect">
            <a:avLst/>
          </a:prstGeom>
        </p:spPr>
      </p:pic>
      <p:pic>
        <p:nvPicPr>
          <p:cNvPr id="86" name="Picture 85" descr="A yellow star with a red circle around it&#10;&#10;Description automatically generated">
            <a:extLst>
              <a:ext uri="{FF2B5EF4-FFF2-40B4-BE49-F238E27FC236}">
                <a16:creationId xmlns:a16="http://schemas.microsoft.com/office/drawing/2014/main" id="{8E56C2F7-48EC-4212-A6BE-9F8D0967464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17957" y="4680180"/>
            <a:ext cx="755947" cy="727385"/>
          </a:xfrm>
          <a:prstGeom prst="rect">
            <a:avLst/>
          </a:prstGeom>
        </p:spPr>
      </p:pic>
      <p:pic>
        <p:nvPicPr>
          <p:cNvPr id="89" name="Picture 88">
            <a:extLst>
              <a:ext uri="{FF2B5EF4-FFF2-40B4-BE49-F238E27FC236}">
                <a16:creationId xmlns:a16="http://schemas.microsoft.com/office/drawing/2014/main" id="{B08FD898-5C36-4972-B698-14695E2EF6B5}"/>
              </a:ext>
            </a:extLst>
          </p:cNvPr>
          <p:cNvPicPr>
            <a:picLocks noChangeAspect="1"/>
          </p:cNvPicPr>
          <p:nvPr/>
        </p:nvPicPr>
        <p:blipFill>
          <a:blip r:embed="rId28"/>
          <a:stretch>
            <a:fillRect/>
          </a:stretch>
        </p:blipFill>
        <p:spPr>
          <a:xfrm>
            <a:off x="413936" y="4413537"/>
            <a:ext cx="881287" cy="824877"/>
          </a:xfrm>
          <a:prstGeom prst="rect">
            <a:avLst/>
          </a:prstGeom>
        </p:spPr>
      </p:pic>
      <p:pic>
        <p:nvPicPr>
          <p:cNvPr id="90" name="Picture 89">
            <a:extLst>
              <a:ext uri="{FF2B5EF4-FFF2-40B4-BE49-F238E27FC236}">
                <a16:creationId xmlns:a16="http://schemas.microsoft.com/office/drawing/2014/main" id="{934D510D-7B2C-4661-942C-E6DC47248D3F}"/>
              </a:ext>
            </a:extLst>
          </p:cNvPr>
          <p:cNvPicPr>
            <a:picLocks noChangeAspect="1"/>
          </p:cNvPicPr>
          <p:nvPr/>
        </p:nvPicPr>
        <p:blipFill>
          <a:blip r:embed="rId29"/>
          <a:stretch>
            <a:fillRect/>
          </a:stretch>
        </p:blipFill>
        <p:spPr>
          <a:xfrm>
            <a:off x="4528794" y="1790162"/>
            <a:ext cx="1037260" cy="947063"/>
          </a:xfrm>
          <a:prstGeom prst="rect">
            <a:avLst/>
          </a:prstGeom>
        </p:spPr>
      </p:pic>
      <p:pic>
        <p:nvPicPr>
          <p:cNvPr id="91" name="Picture 90">
            <a:extLst>
              <a:ext uri="{FF2B5EF4-FFF2-40B4-BE49-F238E27FC236}">
                <a16:creationId xmlns:a16="http://schemas.microsoft.com/office/drawing/2014/main" id="{2A4FB9B7-A723-45D2-9E7C-D3DAFA5F98D0}"/>
              </a:ext>
            </a:extLst>
          </p:cNvPr>
          <p:cNvPicPr>
            <a:picLocks noChangeAspect="1"/>
          </p:cNvPicPr>
          <p:nvPr/>
        </p:nvPicPr>
        <p:blipFill>
          <a:blip r:embed="rId30"/>
          <a:stretch>
            <a:fillRect/>
          </a:stretch>
        </p:blipFill>
        <p:spPr>
          <a:xfrm>
            <a:off x="5512019" y="1787870"/>
            <a:ext cx="781113" cy="781113"/>
          </a:xfrm>
          <a:prstGeom prst="rect">
            <a:avLst/>
          </a:prstGeom>
        </p:spPr>
      </p:pic>
      <p:pic>
        <p:nvPicPr>
          <p:cNvPr id="92" name="Picture 91">
            <a:extLst>
              <a:ext uri="{FF2B5EF4-FFF2-40B4-BE49-F238E27FC236}">
                <a16:creationId xmlns:a16="http://schemas.microsoft.com/office/drawing/2014/main" id="{E7151477-7300-41E8-8880-C0689EB91971}"/>
              </a:ext>
            </a:extLst>
          </p:cNvPr>
          <p:cNvPicPr>
            <a:picLocks noChangeAspect="1"/>
          </p:cNvPicPr>
          <p:nvPr/>
        </p:nvPicPr>
        <p:blipFill>
          <a:blip r:embed="rId31"/>
          <a:stretch>
            <a:fillRect/>
          </a:stretch>
        </p:blipFill>
        <p:spPr>
          <a:xfrm>
            <a:off x="5374765" y="4561001"/>
            <a:ext cx="884636" cy="884636"/>
          </a:xfrm>
          <a:prstGeom prst="rect">
            <a:avLst/>
          </a:prstGeom>
        </p:spPr>
      </p:pic>
      <p:pic>
        <p:nvPicPr>
          <p:cNvPr id="88" name="Picture 87" descr="A red notebook with a white label&#10;&#10;Description automatically generated">
            <a:extLst>
              <a:ext uri="{FF2B5EF4-FFF2-40B4-BE49-F238E27FC236}">
                <a16:creationId xmlns:a16="http://schemas.microsoft.com/office/drawing/2014/main" id="{ECB501F9-36FB-4ED7-8C6B-052FD656055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242447" y="4616915"/>
            <a:ext cx="513786" cy="687914"/>
          </a:xfrm>
          <a:prstGeom prst="rect">
            <a:avLst/>
          </a:prstGeom>
        </p:spPr>
      </p:pic>
      <p:pic>
        <p:nvPicPr>
          <p:cNvPr id="94" name="Graphic 93" descr="Holiday with solid fill">
            <a:extLst>
              <a:ext uri="{FF2B5EF4-FFF2-40B4-BE49-F238E27FC236}">
                <a16:creationId xmlns:a16="http://schemas.microsoft.com/office/drawing/2014/main" id="{D9746E6E-1ED0-4B70-BFBA-8BAF3154496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445041" y="4551688"/>
            <a:ext cx="637748" cy="637748"/>
          </a:xfrm>
          <a:prstGeom prst="rect">
            <a:avLst/>
          </a:prstGeom>
        </p:spPr>
      </p:pic>
      <p:pic>
        <p:nvPicPr>
          <p:cNvPr id="60" name="Picture 59" descr="A group of colorful people holding hands&#10;&#10;Description automatically generated">
            <a:extLst>
              <a:ext uri="{FF2B5EF4-FFF2-40B4-BE49-F238E27FC236}">
                <a16:creationId xmlns:a16="http://schemas.microsoft.com/office/drawing/2014/main" id="{3D66B24E-F67B-4552-AA12-F1ABAABF1362}"/>
              </a:ext>
            </a:extLst>
          </p:cNvPr>
          <p:cNvPicPr>
            <a:picLocks noChangeAspect="1"/>
          </p:cNvPicPr>
          <p:nvPr/>
        </p:nvPicPr>
        <p:blipFill rotWithShape="1">
          <a:blip r:embed="rId10">
            <a:extLst>
              <a:ext uri="{28A0092B-C50C-407E-A947-70E740481C1C}">
                <a14:useLocalDpi xmlns:a14="http://schemas.microsoft.com/office/drawing/2010/main" val="0"/>
              </a:ext>
            </a:extLst>
          </a:blip>
          <a:srcRect l="18554" t="53418" r="15657" b="10331"/>
          <a:stretch/>
        </p:blipFill>
        <p:spPr>
          <a:xfrm>
            <a:off x="6482571" y="5147077"/>
            <a:ext cx="1612089" cy="444142"/>
          </a:xfrm>
          <a:prstGeom prst="rect">
            <a:avLst/>
          </a:prstGeom>
        </p:spPr>
      </p:pic>
      <p:pic>
        <p:nvPicPr>
          <p:cNvPr id="13" name="Picture 12">
            <a:extLst>
              <a:ext uri="{FF2B5EF4-FFF2-40B4-BE49-F238E27FC236}">
                <a16:creationId xmlns:a16="http://schemas.microsoft.com/office/drawing/2014/main" id="{A24F7535-902F-4818-BB7E-2D7ECCAF033F}"/>
              </a:ext>
            </a:extLst>
          </p:cNvPr>
          <p:cNvPicPr>
            <a:picLocks noChangeAspect="1"/>
          </p:cNvPicPr>
          <p:nvPr/>
        </p:nvPicPr>
        <p:blipFill>
          <a:blip r:embed="rId35"/>
          <a:stretch>
            <a:fillRect/>
          </a:stretch>
        </p:blipFill>
        <p:spPr>
          <a:xfrm>
            <a:off x="2625301" y="1308538"/>
            <a:ext cx="1138335" cy="1157378"/>
          </a:xfrm>
          <a:prstGeom prst="rect">
            <a:avLst/>
          </a:prstGeom>
        </p:spPr>
      </p:pic>
    </p:spTree>
    <p:extLst>
      <p:ext uri="{BB962C8B-B14F-4D97-AF65-F5344CB8AC3E}">
        <p14:creationId xmlns:p14="http://schemas.microsoft.com/office/powerpoint/2010/main" val="3047875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0" y="211210"/>
            <a:ext cx="3680342" cy="624340"/>
          </a:xfrm>
        </p:spPr>
        <p:txBody>
          <a:bodyPr>
            <a:noAutofit/>
          </a:bodyPr>
          <a:lstStyle/>
          <a:p>
            <a:r>
              <a:rPr lang="en-GB" sz="2800" dirty="0" err="1"/>
              <a:t>En</a:t>
            </a:r>
            <a:r>
              <a:rPr lang="en-GB" sz="2800" dirty="0"/>
              <a:t> </a:t>
            </a:r>
            <a:r>
              <a:rPr lang="en-GB" sz="2800" dirty="0" err="1"/>
              <a:t>clase</a:t>
            </a:r>
            <a:r>
              <a:rPr lang="en-GB" sz="2800" dirty="0"/>
              <a:t> </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951807" y="163541"/>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3524857231"/>
              </p:ext>
            </p:extLst>
          </p:nvPr>
        </p:nvGraphicFramePr>
        <p:xfrm>
          <a:off x="312171"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pPr algn="ctr"/>
                      <a:r>
                        <a:rPr lang="en-GB" sz="2000" b="1" dirty="0"/>
                        <a:t>leer </a:t>
                      </a:r>
                      <a:r>
                        <a:rPr lang="en-GB" sz="2000" b="1" dirty="0" err="1"/>
                        <a:t>en</a:t>
                      </a:r>
                      <a:r>
                        <a:rPr lang="en-GB" sz="2000" b="1" dirty="0"/>
                        <a:t> casa</a:t>
                      </a:r>
                    </a:p>
                  </a:txBody>
                  <a:tcPr anchor="b">
                    <a:solidFill>
                      <a:srgbClr val="FEF4F4"/>
                    </a:solidFill>
                  </a:tcPr>
                </a:tc>
                <a:tc>
                  <a:txBody>
                    <a:bodyPr/>
                    <a:lstStyle/>
                    <a:p>
                      <a:pPr algn="ctr"/>
                      <a:r>
                        <a:rPr lang="en-GB" sz="2000" b="1" dirty="0" err="1"/>
                        <a:t>ir</a:t>
                      </a:r>
                      <a:r>
                        <a:rPr lang="en-GB" sz="2000" b="1" dirty="0"/>
                        <a:t> al barrio </a:t>
                      </a:r>
                      <a:br>
                        <a:rPr lang="en-GB" sz="2000" b="1" dirty="0"/>
                      </a:br>
                      <a:r>
                        <a:rPr lang="en-GB" sz="2000" b="1" dirty="0" err="1"/>
                        <a:t>en</a:t>
                      </a:r>
                      <a:r>
                        <a:rPr lang="en-GB" sz="2000" b="1" dirty="0"/>
                        <a:t> </a:t>
                      </a:r>
                      <a:r>
                        <a:rPr lang="en-GB" sz="2000" b="1" dirty="0" err="1"/>
                        <a:t>bici</a:t>
                      </a: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79" y="217681"/>
            <a:ext cx="1692072" cy="1106258"/>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590351" y="123270"/>
            <a:ext cx="6560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Say ‘</a:t>
            </a:r>
            <a:r>
              <a:rPr lang="en-GB" sz="2000" b="1" dirty="0">
                <a:solidFill>
                  <a:srgbClr val="3A3838"/>
                </a:solidFill>
                <a:latin typeface="Century Gothic"/>
              </a:rPr>
              <a:t>he can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‘they can’ </a:t>
            </a:r>
            <a:r>
              <a:rPr kumimoji="0" lang="en-GB" sz="2000" i="0" u="none" strike="noStrike" kern="1200" cap="none" spc="0" normalizeH="0" baseline="0" noProof="0" dirty="0">
                <a:ln>
                  <a:noFill/>
                </a:ln>
                <a:solidFill>
                  <a:srgbClr val="3A3838"/>
                </a:solidFill>
                <a:effectLst/>
                <a:uLnTx/>
                <a:uFillTx/>
                <a:latin typeface="Century Gothic"/>
                <a:ea typeface="+mn-ea"/>
                <a:cs typeface="+mn-cs"/>
              </a:rPr>
              <a:t>in Spanish to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C0DA3C65-B840-49DA-B9AE-298906CDBA05}"/>
              </a:ext>
            </a:extLst>
          </p:cNvPr>
          <p:cNvSpPr txBox="1"/>
          <p:nvPr/>
        </p:nvSpPr>
        <p:spPr>
          <a:xfrm>
            <a:off x="4590351" y="582889"/>
            <a:ext cx="6284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Finish the sentence in Spanish, according to these prompts, depending on the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54" name="Table 53">
            <a:extLst>
              <a:ext uri="{FF2B5EF4-FFF2-40B4-BE49-F238E27FC236}">
                <a16:creationId xmlns:a16="http://schemas.microsoft.com/office/drawing/2014/main" id="{CCFDAF3D-6AAB-4B21-834D-10D94B396EF7}"/>
              </a:ext>
            </a:extLst>
          </p:cNvPr>
          <p:cNvGraphicFramePr>
            <a:graphicFrameLocks noGrp="1"/>
          </p:cNvGraphicFramePr>
          <p:nvPr>
            <p:extLst>
              <p:ext uri="{D42A27DB-BD31-4B8C-83A1-F6EECF244321}">
                <p14:modId xmlns:p14="http://schemas.microsoft.com/office/powerpoint/2010/main" val="1956298462"/>
              </p:ext>
            </p:extLst>
          </p:nvPr>
        </p:nvGraphicFramePr>
        <p:xfrm>
          <a:off x="290861"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quedar</a:t>
                      </a:r>
                      <a:r>
                        <a:rPr lang="en-GB" sz="2000" b="1" dirty="0"/>
                        <a:t> con los amigos</a:t>
                      </a:r>
                    </a:p>
                  </a:txBody>
                  <a:tcPr anchor="b">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jugar</a:t>
                      </a:r>
                      <a:r>
                        <a:rPr lang="en-GB" sz="2000" b="1" dirty="0"/>
                        <a:t> con los amigos</a:t>
                      </a:r>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6" name="Table 55">
            <a:extLst>
              <a:ext uri="{FF2B5EF4-FFF2-40B4-BE49-F238E27FC236}">
                <a16:creationId xmlns:a16="http://schemas.microsoft.com/office/drawing/2014/main" id="{502EA40A-04D5-4CD9-BB6A-7B91D98DA5C0}"/>
              </a:ext>
            </a:extLst>
          </p:cNvPr>
          <p:cNvGraphicFramePr>
            <a:graphicFrameLocks noGrp="1"/>
          </p:cNvGraphicFramePr>
          <p:nvPr>
            <p:extLst>
              <p:ext uri="{D42A27DB-BD31-4B8C-83A1-F6EECF244321}">
                <p14:modId xmlns:p14="http://schemas.microsoft.com/office/powerpoint/2010/main" val="4178997930"/>
              </p:ext>
            </p:extLst>
          </p:nvPr>
        </p:nvGraphicFramePr>
        <p:xfrm>
          <a:off x="4414383"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hablar</a:t>
                      </a:r>
                      <a:r>
                        <a:rPr lang="en-GB" sz="2000" b="1" dirty="0"/>
                        <a:t> con </a:t>
                      </a:r>
                      <a:r>
                        <a:rPr lang="en-GB" sz="2000" b="1" dirty="0" err="1"/>
                        <a:t>gente</a:t>
                      </a:r>
                      <a:r>
                        <a:rPr lang="en-GB" sz="2000" b="1" dirty="0"/>
                        <a:t> </a:t>
                      </a:r>
                      <a:r>
                        <a:rPr lang="en-GB" sz="2000" b="1" dirty="0" err="1"/>
                        <a:t>en</a:t>
                      </a:r>
                      <a:r>
                        <a:rPr lang="en-GB" sz="2000" b="1" dirty="0"/>
                        <a:t> </a:t>
                      </a:r>
                      <a:r>
                        <a:rPr lang="en-GB" sz="2000" b="1" dirty="0" err="1"/>
                        <a:t>alemán</a:t>
                      </a:r>
                      <a:endParaRPr lang="en-GB" sz="2000" b="1" dirty="0"/>
                    </a:p>
                  </a:txBody>
                  <a:tcPr anchor="b">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empezar</a:t>
                      </a:r>
                      <a:r>
                        <a:rPr lang="en-GB" sz="2000" b="1" dirty="0"/>
                        <a:t> a </a:t>
                      </a:r>
                      <a:r>
                        <a:rPr lang="en-GB" sz="2000" b="1" dirty="0" err="1"/>
                        <a:t>aprender</a:t>
                      </a:r>
                      <a:r>
                        <a:rPr lang="en-GB" sz="2000" b="1" dirty="0"/>
                        <a:t> </a:t>
                      </a:r>
                      <a:r>
                        <a:rPr lang="en-GB" sz="2000" b="1" dirty="0" err="1"/>
                        <a:t>inglés</a:t>
                      </a: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7" name="Table 56">
            <a:extLst>
              <a:ext uri="{FF2B5EF4-FFF2-40B4-BE49-F238E27FC236}">
                <a16:creationId xmlns:a16="http://schemas.microsoft.com/office/drawing/2014/main" id="{F5D6130C-3162-41B8-B5D8-99D129F444CD}"/>
              </a:ext>
            </a:extLst>
          </p:cNvPr>
          <p:cNvGraphicFramePr>
            <a:graphicFrameLocks noGrp="1"/>
          </p:cNvGraphicFramePr>
          <p:nvPr/>
        </p:nvGraphicFramePr>
        <p:xfrm>
          <a:off x="4393073"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1" name="Table 60">
            <a:extLst>
              <a:ext uri="{FF2B5EF4-FFF2-40B4-BE49-F238E27FC236}">
                <a16:creationId xmlns:a16="http://schemas.microsoft.com/office/drawing/2014/main" id="{D40A54EB-FE6A-45DE-B9FA-2657FC9EC2BF}"/>
              </a:ext>
            </a:extLst>
          </p:cNvPr>
          <p:cNvGraphicFramePr>
            <a:graphicFrameLocks noGrp="1"/>
          </p:cNvGraphicFramePr>
          <p:nvPr/>
        </p:nvGraphicFramePr>
        <p:xfrm>
          <a:off x="8418865"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3" name="Table 62">
            <a:extLst>
              <a:ext uri="{FF2B5EF4-FFF2-40B4-BE49-F238E27FC236}">
                <a16:creationId xmlns:a16="http://schemas.microsoft.com/office/drawing/2014/main" id="{7FB6B0D6-80D3-4D4C-A892-730556DB50D8}"/>
              </a:ext>
            </a:extLst>
          </p:cNvPr>
          <p:cNvGraphicFramePr>
            <a:graphicFrameLocks noGrp="1"/>
          </p:cNvGraphicFramePr>
          <p:nvPr/>
        </p:nvGraphicFramePr>
        <p:xfrm>
          <a:off x="8397555"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1C283DD1-07EB-432B-92B6-4C54650DE874}"/>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20" name="TextBox 19">
            <a:extLst>
              <a:ext uri="{FF2B5EF4-FFF2-40B4-BE49-F238E27FC236}">
                <a16:creationId xmlns:a16="http://schemas.microsoft.com/office/drawing/2014/main" id="{68729B28-9E72-4F83-B3C0-2FE696AF9625}"/>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graphicFrame>
        <p:nvGraphicFramePr>
          <p:cNvPr id="21" name="Table 20">
            <a:extLst>
              <a:ext uri="{FF2B5EF4-FFF2-40B4-BE49-F238E27FC236}">
                <a16:creationId xmlns:a16="http://schemas.microsoft.com/office/drawing/2014/main" id="{99DA663A-9FCE-4726-96BB-44C0D66EF3CB}"/>
              </a:ext>
            </a:extLst>
          </p:cNvPr>
          <p:cNvGraphicFramePr>
            <a:graphicFrameLocks noGrp="1"/>
          </p:cNvGraphicFramePr>
          <p:nvPr>
            <p:extLst>
              <p:ext uri="{D42A27DB-BD31-4B8C-83A1-F6EECF244321}">
                <p14:modId xmlns:p14="http://schemas.microsoft.com/office/powerpoint/2010/main" val="2092107318"/>
              </p:ext>
            </p:extLst>
          </p:nvPr>
        </p:nvGraphicFramePr>
        <p:xfrm>
          <a:off x="4393073" y="4040927"/>
          <a:ext cx="3773135" cy="2212300"/>
        </p:xfrm>
        <a:graphic>
          <a:graphicData uri="http://schemas.openxmlformats.org/drawingml/2006/table">
            <a:tbl>
              <a:tblPr firstRow="1" bandRow="1">
                <a:tableStyleId>{5940675A-B579-460E-94D1-54222C63F5DA}</a:tableStyleId>
              </a:tblPr>
              <a:tblGrid>
                <a:gridCol w="1906127">
                  <a:extLst>
                    <a:ext uri="{9D8B030D-6E8A-4147-A177-3AD203B41FA5}">
                      <a16:colId xmlns:a16="http://schemas.microsoft.com/office/drawing/2014/main" val="3179540757"/>
                    </a:ext>
                  </a:extLst>
                </a:gridCol>
                <a:gridCol w="1867008">
                  <a:extLst>
                    <a:ext uri="{9D8B030D-6E8A-4147-A177-3AD203B41FA5}">
                      <a16:colId xmlns:a16="http://schemas.microsoft.com/office/drawing/2014/main" val="2291596027"/>
                    </a:ext>
                  </a:extLst>
                </a:gridCol>
              </a:tblGrid>
              <a:tr h="161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coger</a:t>
                      </a:r>
                      <a:r>
                        <a:rPr lang="en-GB" sz="2000" b="1" dirty="0"/>
                        <a:t> </a:t>
                      </a:r>
                      <a:r>
                        <a:rPr lang="en-GB" sz="2000" b="1" dirty="0" err="1"/>
                        <a:t>el</a:t>
                      </a:r>
                      <a:r>
                        <a:rPr lang="en-GB" sz="2000" b="1" dirty="0"/>
                        <a:t> </a:t>
                      </a:r>
                      <a:r>
                        <a:rPr lang="en-GB" sz="2000" b="1" dirty="0" err="1"/>
                        <a:t>autobús</a:t>
                      </a:r>
                      <a:endParaRPr lang="en-GB" sz="2000" b="1" dirty="0"/>
                    </a:p>
                  </a:txBody>
                  <a:tcPr anchor="b">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hacer</a:t>
                      </a:r>
                      <a:r>
                        <a:rPr lang="en-GB" sz="2000" b="1" dirty="0"/>
                        <a:t> los </a:t>
                      </a:r>
                      <a:r>
                        <a:rPr lang="en-GB" sz="2000" b="1" dirty="0" err="1"/>
                        <a:t>deberes</a:t>
                      </a: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22" name="Table 21">
            <a:extLst>
              <a:ext uri="{FF2B5EF4-FFF2-40B4-BE49-F238E27FC236}">
                <a16:creationId xmlns:a16="http://schemas.microsoft.com/office/drawing/2014/main" id="{5950D6EB-F106-4EF6-A18B-641F17799A9C}"/>
              </a:ext>
            </a:extLst>
          </p:cNvPr>
          <p:cNvGraphicFramePr>
            <a:graphicFrameLocks noGrp="1"/>
          </p:cNvGraphicFramePr>
          <p:nvPr>
            <p:extLst>
              <p:ext uri="{D42A27DB-BD31-4B8C-83A1-F6EECF244321}">
                <p14:modId xmlns:p14="http://schemas.microsoft.com/office/powerpoint/2010/main" val="52003312"/>
              </p:ext>
            </p:extLst>
          </p:nvPr>
        </p:nvGraphicFramePr>
        <p:xfrm>
          <a:off x="8397555" y="4040927"/>
          <a:ext cx="3773135" cy="2212300"/>
        </p:xfrm>
        <a:graphic>
          <a:graphicData uri="http://schemas.openxmlformats.org/drawingml/2006/table">
            <a:tbl>
              <a:tblPr firstRow="1" bandRow="1">
                <a:tableStyleId>{5940675A-B579-460E-94D1-54222C63F5DA}</a:tableStyleId>
              </a:tblPr>
              <a:tblGrid>
                <a:gridCol w="1876745">
                  <a:extLst>
                    <a:ext uri="{9D8B030D-6E8A-4147-A177-3AD203B41FA5}">
                      <a16:colId xmlns:a16="http://schemas.microsoft.com/office/drawing/2014/main" val="3179540757"/>
                    </a:ext>
                  </a:extLst>
                </a:gridCol>
                <a:gridCol w="1896390">
                  <a:extLst>
                    <a:ext uri="{9D8B030D-6E8A-4147-A177-3AD203B41FA5}">
                      <a16:colId xmlns:a16="http://schemas.microsoft.com/office/drawing/2014/main" val="2291596027"/>
                    </a:ext>
                  </a:extLst>
                </a:gridCol>
              </a:tblGrid>
              <a:tr h="161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escuchar</a:t>
                      </a:r>
                      <a:r>
                        <a:rPr lang="en-GB" sz="2000" b="1" dirty="0"/>
                        <a:t> </a:t>
                      </a:r>
                      <a:r>
                        <a:rPr lang="en-GB" sz="2000" b="1" dirty="0" err="1"/>
                        <a:t>música</a:t>
                      </a:r>
                      <a:r>
                        <a:rPr lang="en-GB" sz="2000" b="1" dirty="0"/>
                        <a:t> </a:t>
                      </a:r>
                      <a:r>
                        <a:rPr lang="en-GB" sz="2000" b="1" dirty="0" err="1"/>
                        <a:t>en</a:t>
                      </a:r>
                      <a:r>
                        <a:rPr lang="en-GB" sz="2000" b="1" dirty="0"/>
                        <a:t> casa</a:t>
                      </a:r>
                    </a:p>
                  </a:txBody>
                  <a:tcPr anchor="b">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bailar</a:t>
                      </a:r>
                      <a:r>
                        <a:rPr lang="en-GB" sz="2000" b="1" dirty="0"/>
                        <a:t> </a:t>
                      </a:r>
                      <a:r>
                        <a:rPr lang="en-GB" sz="2000" b="1" dirty="0" err="1"/>
                        <a:t>juntos</a:t>
                      </a:r>
                      <a:r>
                        <a:rPr lang="en-GB" sz="2000" b="1" dirty="0"/>
                        <a:t> </a:t>
                      </a:r>
                      <a:r>
                        <a:rPr lang="en-GB" sz="2000" b="1" dirty="0" err="1"/>
                        <a:t>en</a:t>
                      </a:r>
                      <a:r>
                        <a:rPr lang="en-GB" sz="2000" b="1" dirty="0"/>
                        <a:t> casa</a:t>
                      </a:r>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23" name="Picture 22">
            <a:extLst>
              <a:ext uri="{FF2B5EF4-FFF2-40B4-BE49-F238E27FC236}">
                <a16:creationId xmlns:a16="http://schemas.microsoft.com/office/drawing/2014/main" id="{1F433F99-88D4-4955-8924-D62A05F8AFBF}"/>
              </a:ext>
            </a:extLst>
          </p:cNvPr>
          <p:cNvPicPr>
            <a:picLocks noChangeAspect="1"/>
          </p:cNvPicPr>
          <p:nvPr/>
        </p:nvPicPr>
        <p:blipFill>
          <a:blip r:embed="rId4"/>
          <a:stretch>
            <a:fillRect/>
          </a:stretch>
        </p:blipFill>
        <p:spPr>
          <a:xfrm>
            <a:off x="758537" y="3023239"/>
            <a:ext cx="945871" cy="534960"/>
          </a:xfrm>
          <a:prstGeom prst="rect">
            <a:avLst/>
          </a:prstGeom>
        </p:spPr>
      </p:pic>
      <p:pic>
        <p:nvPicPr>
          <p:cNvPr id="24" name="Picture 23">
            <a:extLst>
              <a:ext uri="{FF2B5EF4-FFF2-40B4-BE49-F238E27FC236}">
                <a16:creationId xmlns:a16="http://schemas.microsoft.com/office/drawing/2014/main" id="{0B1C0768-E44D-4A77-A58E-9B206DB32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8279" y="3023239"/>
            <a:ext cx="534960" cy="534960"/>
          </a:xfrm>
          <a:prstGeom prst="rect">
            <a:avLst/>
          </a:prstGeom>
        </p:spPr>
      </p:pic>
      <p:pic>
        <p:nvPicPr>
          <p:cNvPr id="25" name="Picture 24">
            <a:extLst>
              <a:ext uri="{FF2B5EF4-FFF2-40B4-BE49-F238E27FC236}">
                <a16:creationId xmlns:a16="http://schemas.microsoft.com/office/drawing/2014/main" id="{91A3B371-D179-45CF-9399-BF3A21B14403}"/>
              </a:ext>
            </a:extLst>
          </p:cNvPr>
          <p:cNvPicPr>
            <a:picLocks noChangeAspect="1"/>
          </p:cNvPicPr>
          <p:nvPr/>
        </p:nvPicPr>
        <p:blipFill>
          <a:blip r:embed="rId4"/>
          <a:stretch>
            <a:fillRect/>
          </a:stretch>
        </p:blipFill>
        <p:spPr>
          <a:xfrm>
            <a:off x="6519941" y="5667467"/>
            <a:ext cx="945871" cy="534960"/>
          </a:xfrm>
          <a:prstGeom prst="rect">
            <a:avLst/>
          </a:prstGeom>
        </p:spPr>
      </p:pic>
      <p:pic>
        <p:nvPicPr>
          <p:cNvPr id="26" name="Picture 25">
            <a:extLst>
              <a:ext uri="{FF2B5EF4-FFF2-40B4-BE49-F238E27FC236}">
                <a16:creationId xmlns:a16="http://schemas.microsoft.com/office/drawing/2014/main" id="{2DCA3660-98F4-415C-BD07-1B1D6CDFEB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802" y="5672334"/>
            <a:ext cx="534960" cy="534960"/>
          </a:xfrm>
          <a:prstGeom prst="rect">
            <a:avLst/>
          </a:prstGeom>
        </p:spPr>
      </p:pic>
      <p:pic>
        <p:nvPicPr>
          <p:cNvPr id="27" name="Picture 26">
            <a:extLst>
              <a:ext uri="{FF2B5EF4-FFF2-40B4-BE49-F238E27FC236}">
                <a16:creationId xmlns:a16="http://schemas.microsoft.com/office/drawing/2014/main" id="{9348EC12-DB78-44C3-A838-0305CABCD98C}"/>
              </a:ext>
            </a:extLst>
          </p:cNvPr>
          <p:cNvPicPr>
            <a:picLocks noChangeAspect="1"/>
          </p:cNvPicPr>
          <p:nvPr/>
        </p:nvPicPr>
        <p:blipFill>
          <a:blip r:embed="rId4"/>
          <a:stretch>
            <a:fillRect/>
          </a:stretch>
        </p:blipFill>
        <p:spPr>
          <a:xfrm>
            <a:off x="6568083" y="3023239"/>
            <a:ext cx="945871" cy="534960"/>
          </a:xfrm>
          <a:prstGeom prst="rect">
            <a:avLst/>
          </a:prstGeom>
        </p:spPr>
      </p:pic>
      <p:pic>
        <p:nvPicPr>
          <p:cNvPr id="29" name="Picture 28">
            <a:extLst>
              <a:ext uri="{FF2B5EF4-FFF2-40B4-BE49-F238E27FC236}">
                <a16:creationId xmlns:a16="http://schemas.microsoft.com/office/drawing/2014/main" id="{56274C8A-2B5D-4B9B-BD8C-A5910B2687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944" y="3028106"/>
            <a:ext cx="534960" cy="534960"/>
          </a:xfrm>
          <a:prstGeom prst="rect">
            <a:avLst/>
          </a:prstGeom>
        </p:spPr>
      </p:pic>
      <p:pic>
        <p:nvPicPr>
          <p:cNvPr id="30" name="Picture 29">
            <a:extLst>
              <a:ext uri="{FF2B5EF4-FFF2-40B4-BE49-F238E27FC236}">
                <a16:creationId xmlns:a16="http://schemas.microsoft.com/office/drawing/2014/main" id="{F4AF8ABA-EE89-4F2C-97ED-5C1FD40AFA0E}"/>
              </a:ext>
            </a:extLst>
          </p:cNvPr>
          <p:cNvPicPr>
            <a:picLocks noChangeAspect="1"/>
          </p:cNvPicPr>
          <p:nvPr/>
        </p:nvPicPr>
        <p:blipFill>
          <a:blip r:embed="rId4"/>
          <a:stretch>
            <a:fillRect/>
          </a:stretch>
        </p:blipFill>
        <p:spPr>
          <a:xfrm>
            <a:off x="825371" y="5718267"/>
            <a:ext cx="945871" cy="534960"/>
          </a:xfrm>
          <a:prstGeom prst="rect">
            <a:avLst/>
          </a:prstGeom>
        </p:spPr>
      </p:pic>
      <p:pic>
        <p:nvPicPr>
          <p:cNvPr id="31" name="Picture 30">
            <a:extLst>
              <a:ext uri="{FF2B5EF4-FFF2-40B4-BE49-F238E27FC236}">
                <a16:creationId xmlns:a16="http://schemas.microsoft.com/office/drawing/2014/main" id="{FE275EC2-579B-4317-A584-97E024A33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679" y="5705567"/>
            <a:ext cx="534960" cy="534960"/>
          </a:xfrm>
          <a:prstGeom prst="rect">
            <a:avLst/>
          </a:prstGeom>
        </p:spPr>
      </p:pic>
      <p:pic>
        <p:nvPicPr>
          <p:cNvPr id="32" name="Picture 31">
            <a:extLst>
              <a:ext uri="{FF2B5EF4-FFF2-40B4-BE49-F238E27FC236}">
                <a16:creationId xmlns:a16="http://schemas.microsoft.com/office/drawing/2014/main" id="{3AC15C57-EA29-4205-B947-D7A9983FD1AD}"/>
              </a:ext>
            </a:extLst>
          </p:cNvPr>
          <p:cNvPicPr>
            <a:picLocks noChangeAspect="1"/>
          </p:cNvPicPr>
          <p:nvPr/>
        </p:nvPicPr>
        <p:blipFill>
          <a:blip r:embed="rId4"/>
          <a:stretch>
            <a:fillRect/>
          </a:stretch>
        </p:blipFill>
        <p:spPr>
          <a:xfrm>
            <a:off x="10677664" y="3023239"/>
            <a:ext cx="945871" cy="534960"/>
          </a:xfrm>
          <a:prstGeom prst="rect">
            <a:avLst/>
          </a:prstGeom>
        </p:spPr>
      </p:pic>
      <p:pic>
        <p:nvPicPr>
          <p:cNvPr id="33" name="Picture 32">
            <a:extLst>
              <a:ext uri="{FF2B5EF4-FFF2-40B4-BE49-F238E27FC236}">
                <a16:creationId xmlns:a16="http://schemas.microsoft.com/office/drawing/2014/main" id="{15638709-4210-41B1-B182-9C838E9F5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2694" y="3023923"/>
            <a:ext cx="534960" cy="534960"/>
          </a:xfrm>
          <a:prstGeom prst="rect">
            <a:avLst/>
          </a:prstGeom>
        </p:spPr>
      </p:pic>
      <p:pic>
        <p:nvPicPr>
          <p:cNvPr id="34" name="Picture 33">
            <a:extLst>
              <a:ext uri="{FF2B5EF4-FFF2-40B4-BE49-F238E27FC236}">
                <a16:creationId xmlns:a16="http://schemas.microsoft.com/office/drawing/2014/main" id="{F02653C5-12C1-48AA-B71A-3C5FE48096A3}"/>
              </a:ext>
            </a:extLst>
          </p:cNvPr>
          <p:cNvPicPr>
            <a:picLocks noChangeAspect="1"/>
          </p:cNvPicPr>
          <p:nvPr/>
        </p:nvPicPr>
        <p:blipFill>
          <a:blip r:embed="rId4"/>
          <a:stretch>
            <a:fillRect/>
          </a:stretch>
        </p:blipFill>
        <p:spPr>
          <a:xfrm>
            <a:off x="10687328" y="5675451"/>
            <a:ext cx="945871" cy="534960"/>
          </a:xfrm>
          <a:prstGeom prst="rect">
            <a:avLst/>
          </a:prstGeom>
        </p:spPr>
      </p:pic>
      <p:pic>
        <p:nvPicPr>
          <p:cNvPr id="35" name="Picture 34">
            <a:extLst>
              <a:ext uri="{FF2B5EF4-FFF2-40B4-BE49-F238E27FC236}">
                <a16:creationId xmlns:a16="http://schemas.microsoft.com/office/drawing/2014/main" id="{A46D3E25-C971-46B0-847C-CE9133D5A7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138" y="5675451"/>
            <a:ext cx="534960" cy="534960"/>
          </a:xfrm>
          <a:prstGeom prst="rect">
            <a:avLst/>
          </a:prstGeom>
        </p:spPr>
      </p:pic>
      <p:sp>
        <p:nvSpPr>
          <p:cNvPr id="36" name="TextBox 35">
            <a:extLst>
              <a:ext uri="{FF2B5EF4-FFF2-40B4-BE49-F238E27FC236}">
                <a16:creationId xmlns:a16="http://schemas.microsoft.com/office/drawing/2014/main" id="{A6DA7202-51A3-46F9-88C0-916B4A37F5A7}"/>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37" name="TextBox 36">
            <a:extLst>
              <a:ext uri="{FF2B5EF4-FFF2-40B4-BE49-F238E27FC236}">
                <a16:creationId xmlns:a16="http://schemas.microsoft.com/office/drawing/2014/main" id="{F9575C04-E7FF-4E25-BD19-81CBD02E8993}"/>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pic>
        <p:nvPicPr>
          <p:cNvPr id="38" name="Picture 37" descr="A group of people with speech bubbles&#10;&#10;Description automatically generated">
            <a:extLst>
              <a:ext uri="{FF2B5EF4-FFF2-40B4-BE49-F238E27FC236}">
                <a16:creationId xmlns:a16="http://schemas.microsoft.com/office/drawing/2014/main" id="{1314DDF4-4758-4E76-A09B-B33671B3B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0184" y="1423869"/>
            <a:ext cx="694654" cy="618676"/>
          </a:xfrm>
          <a:prstGeom prst="rect">
            <a:avLst/>
          </a:prstGeom>
        </p:spPr>
      </p:pic>
      <p:pic>
        <p:nvPicPr>
          <p:cNvPr id="39" name="Picture 38" descr="A cartoon lizard reading a book&#10;&#10;Description automatically generated">
            <a:extLst>
              <a:ext uri="{FF2B5EF4-FFF2-40B4-BE49-F238E27FC236}">
                <a16:creationId xmlns:a16="http://schemas.microsoft.com/office/drawing/2014/main" id="{1F0E9166-A092-43B1-BF03-E2B32D5985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995" y="1610355"/>
            <a:ext cx="1100062" cy="1061268"/>
          </a:xfrm>
          <a:prstGeom prst="rect">
            <a:avLst/>
          </a:prstGeom>
        </p:spPr>
      </p:pic>
      <p:pic>
        <p:nvPicPr>
          <p:cNvPr id="40" name="Graphic 39" descr="Suburban scene with solid fill">
            <a:extLst>
              <a:ext uri="{FF2B5EF4-FFF2-40B4-BE49-F238E27FC236}">
                <a16:creationId xmlns:a16="http://schemas.microsoft.com/office/drawing/2014/main" id="{6F39DE5A-C988-44A3-A48C-C0B0E29B8B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90750" y="1516323"/>
            <a:ext cx="534960" cy="534960"/>
          </a:xfrm>
          <a:prstGeom prst="rect">
            <a:avLst/>
          </a:prstGeom>
        </p:spPr>
      </p:pic>
      <p:pic>
        <p:nvPicPr>
          <p:cNvPr id="41" name="Graphic 40" descr="City with solid fill">
            <a:extLst>
              <a:ext uri="{FF2B5EF4-FFF2-40B4-BE49-F238E27FC236}">
                <a16:creationId xmlns:a16="http://schemas.microsoft.com/office/drawing/2014/main" id="{4A3571A3-C5A2-4315-95A4-83DC67BE6D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67791" y="1538696"/>
            <a:ext cx="914400" cy="914400"/>
          </a:xfrm>
          <a:prstGeom prst="rect">
            <a:avLst/>
          </a:prstGeom>
        </p:spPr>
      </p:pic>
      <p:pic>
        <p:nvPicPr>
          <p:cNvPr id="42" name="Picture 41">
            <a:extLst>
              <a:ext uri="{FF2B5EF4-FFF2-40B4-BE49-F238E27FC236}">
                <a16:creationId xmlns:a16="http://schemas.microsoft.com/office/drawing/2014/main" id="{F18DEA44-B9BC-4A09-BEA9-A8FFD372C9DD}"/>
              </a:ext>
            </a:extLst>
          </p:cNvPr>
          <p:cNvPicPr>
            <a:picLocks noChangeAspect="1"/>
          </p:cNvPicPr>
          <p:nvPr/>
        </p:nvPicPr>
        <p:blipFill>
          <a:blip r:embed="rId12"/>
          <a:stretch>
            <a:fillRect/>
          </a:stretch>
        </p:blipFill>
        <p:spPr>
          <a:xfrm>
            <a:off x="2289899" y="1516323"/>
            <a:ext cx="897528" cy="856298"/>
          </a:xfrm>
          <a:prstGeom prst="rect">
            <a:avLst/>
          </a:prstGeom>
        </p:spPr>
      </p:pic>
      <p:pic>
        <p:nvPicPr>
          <p:cNvPr id="43" name="Picture 42" descr="A flag of germany with red yellow and black stripes&#10;&#10;Description automatically generated">
            <a:extLst>
              <a:ext uri="{FF2B5EF4-FFF2-40B4-BE49-F238E27FC236}">
                <a16:creationId xmlns:a16="http://schemas.microsoft.com/office/drawing/2014/main" id="{092CA7C9-04FA-48C4-8500-89861F39A8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69445" y="1503502"/>
            <a:ext cx="534960" cy="320976"/>
          </a:xfrm>
          <a:prstGeom prst="rect">
            <a:avLst/>
          </a:prstGeom>
        </p:spPr>
      </p:pic>
      <p:pic>
        <p:nvPicPr>
          <p:cNvPr id="44" name="Picture 43">
            <a:extLst>
              <a:ext uri="{FF2B5EF4-FFF2-40B4-BE49-F238E27FC236}">
                <a16:creationId xmlns:a16="http://schemas.microsoft.com/office/drawing/2014/main" id="{EFD26F4C-BE8B-4FAB-A9C3-49940E7CBC01}"/>
              </a:ext>
            </a:extLst>
          </p:cNvPr>
          <p:cNvPicPr>
            <a:picLocks noChangeAspect="1"/>
          </p:cNvPicPr>
          <p:nvPr/>
        </p:nvPicPr>
        <p:blipFill>
          <a:blip r:embed="rId14"/>
          <a:stretch>
            <a:fillRect/>
          </a:stretch>
        </p:blipFill>
        <p:spPr>
          <a:xfrm>
            <a:off x="6266188" y="1443538"/>
            <a:ext cx="755492" cy="682117"/>
          </a:xfrm>
          <a:prstGeom prst="rect">
            <a:avLst/>
          </a:prstGeom>
        </p:spPr>
      </p:pic>
      <p:pic>
        <p:nvPicPr>
          <p:cNvPr id="45" name="Picture 44">
            <a:extLst>
              <a:ext uri="{FF2B5EF4-FFF2-40B4-BE49-F238E27FC236}">
                <a16:creationId xmlns:a16="http://schemas.microsoft.com/office/drawing/2014/main" id="{EFD7C56B-C06B-46B5-B60D-498F2D79E12D}"/>
              </a:ext>
            </a:extLst>
          </p:cNvPr>
          <p:cNvPicPr>
            <a:picLocks noChangeAspect="1"/>
          </p:cNvPicPr>
          <p:nvPr/>
        </p:nvPicPr>
        <p:blipFill>
          <a:blip r:embed="rId15"/>
          <a:stretch>
            <a:fillRect/>
          </a:stretch>
        </p:blipFill>
        <p:spPr>
          <a:xfrm>
            <a:off x="7103653" y="1459269"/>
            <a:ext cx="706936" cy="708631"/>
          </a:xfrm>
          <a:prstGeom prst="rect">
            <a:avLst/>
          </a:prstGeom>
        </p:spPr>
      </p:pic>
      <p:pic>
        <p:nvPicPr>
          <p:cNvPr id="12" name="Picture 11" descr="A red white and blue flag&#10;&#10;Description automatically generated">
            <a:extLst>
              <a:ext uri="{FF2B5EF4-FFF2-40B4-BE49-F238E27FC236}">
                <a16:creationId xmlns:a16="http://schemas.microsoft.com/office/drawing/2014/main" id="{82707E0A-FFBF-417B-A7C7-E5CA65436AA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94509" y="2274509"/>
            <a:ext cx="598480" cy="397114"/>
          </a:xfrm>
          <a:prstGeom prst="rect">
            <a:avLst/>
          </a:prstGeom>
        </p:spPr>
      </p:pic>
      <p:sp>
        <p:nvSpPr>
          <p:cNvPr id="48" name="TextBox 47">
            <a:extLst>
              <a:ext uri="{FF2B5EF4-FFF2-40B4-BE49-F238E27FC236}">
                <a16:creationId xmlns:a16="http://schemas.microsoft.com/office/drawing/2014/main" id="{8ED66C76-D126-4FD4-A2CB-F1A8F92B2812}"/>
              </a:ext>
            </a:extLst>
          </p:cNvPr>
          <p:cNvSpPr txBox="1"/>
          <p:nvPr/>
        </p:nvSpPr>
        <p:spPr>
          <a:xfrm>
            <a:off x="8397555" y="2348457"/>
            <a:ext cx="17277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err="1"/>
              <a:t>llegar</a:t>
            </a:r>
            <a:r>
              <a:rPr lang="en-GB" sz="1800" b="1" dirty="0"/>
              <a:t> </a:t>
            </a:r>
            <a:r>
              <a:rPr lang="en-GB" sz="1800" b="1" dirty="0" err="1"/>
              <a:t>tarde</a:t>
            </a:r>
            <a:r>
              <a:rPr lang="en-GB" sz="1800" b="1" dirty="0"/>
              <a:t> los lunes</a:t>
            </a:r>
          </a:p>
        </p:txBody>
      </p:sp>
      <p:sp>
        <p:nvSpPr>
          <p:cNvPr id="49" name="TextBox 48">
            <a:extLst>
              <a:ext uri="{FF2B5EF4-FFF2-40B4-BE49-F238E27FC236}">
                <a16:creationId xmlns:a16="http://schemas.microsoft.com/office/drawing/2014/main" id="{F3D61F10-31F1-49B0-AAAB-04FD8F7DD385}"/>
              </a:ext>
            </a:extLst>
          </p:cNvPr>
          <p:cNvSpPr txBox="1"/>
          <p:nvPr/>
        </p:nvSpPr>
        <p:spPr>
          <a:xfrm>
            <a:off x="10162657" y="2110314"/>
            <a:ext cx="172775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err="1"/>
              <a:t>terminar</a:t>
            </a:r>
            <a:r>
              <a:rPr lang="en-GB" sz="1800" b="1" dirty="0"/>
              <a:t> </a:t>
            </a:r>
            <a:r>
              <a:rPr lang="en-GB" sz="1800" b="1" dirty="0" err="1"/>
              <a:t>temprano</a:t>
            </a:r>
            <a:r>
              <a:rPr lang="en-GB" sz="1800" b="1" dirty="0"/>
              <a:t> los </a:t>
            </a:r>
            <a:r>
              <a:rPr lang="en-GB" sz="1800" b="1" dirty="0" err="1"/>
              <a:t>miércoles</a:t>
            </a:r>
            <a:endParaRPr lang="en-GB" sz="1800" b="1" dirty="0"/>
          </a:p>
        </p:txBody>
      </p:sp>
      <p:pic>
        <p:nvPicPr>
          <p:cNvPr id="50" name="Picture 49">
            <a:extLst>
              <a:ext uri="{FF2B5EF4-FFF2-40B4-BE49-F238E27FC236}">
                <a16:creationId xmlns:a16="http://schemas.microsoft.com/office/drawing/2014/main" id="{F967E711-1095-4DC1-B358-1CD0929EE06D}"/>
              </a:ext>
            </a:extLst>
          </p:cNvPr>
          <p:cNvPicPr>
            <a:picLocks noChangeAspect="1"/>
          </p:cNvPicPr>
          <p:nvPr/>
        </p:nvPicPr>
        <p:blipFill>
          <a:blip r:embed="rId17"/>
          <a:stretch>
            <a:fillRect/>
          </a:stretch>
        </p:blipFill>
        <p:spPr>
          <a:xfrm>
            <a:off x="11303517" y="1477385"/>
            <a:ext cx="781113" cy="781113"/>
          </a:xfrm>
          <a:prstGeom prst="rect">
            <a:avLst/>
          </a:prstGeom>
        </p:spPr>
      </p:pic>
      <p:pic>
        <p:nvPicPr>
          <p:cNvPr id="51" name="Picture 50">
            <a:extLst>
              <a:ext uri="{FF2B5EF4-FFF2-40B4-BE49-F238E27FC236}">
                <a16:creationId xmlns:a16="http://schemas.microsoft.com/office/drawing/2014/main" id="{6B928F38-E8F7-4970-872E-8BE9C8CE26B3}"/>
              </a:ext>
            </a:extLst>
          </p:cNvPr>
          <p:cNvPicPr>
            <a:picLocks noChangeAspect="1"/>
          </p:cNvPicPr>
          <p:nvPr/>
        </p:nvPicPr>
        <p:blipFill>
          <a:blip r:embed="rId18"/>
          <a:stretch>
            <a:fillRect/>
          </a:stretch>
        </p:blipFill>
        <p:spPr>
          <a:xfrm>
            <a:off x="9259346" y="1472205"/>
            <a:ext cx="884636" cy="884636"/>
          </a:xfrm>
          <a:prstGeom prst="rect">
            <a:avLst/>
          </a:prstGeom>
        </p:spPr>
      </p:pic>
      <p:pic>
        <p:nvPicPr>
          <p:cNvPr id="52" name="Picture 51">
            <a:extLst>
              <a:ext uri="{FF2B5EF4-FFF2-40B4-BE49-F238E27FC236}">
                <a16:creationId xmlns:a16="http://schemas.microsoft.com/office/drawing/2014/main" id="{EDD0D9B7-3051-4A56-9303-89E557E22588}"/>
              </a:ext>
            </a:extLst>
          </p:cNvPr>
          <p:cNvPicPr>
            <a:picLocks noChangeAspect="1"/>
          </p:cNvPicPr>
          <p:nvPr/>
        </p:nvPicPr>
        <p:blipFill>
          <a:blip r:embed="rId19"/>
          <a:stretch>
            <a:fillRect/>
          </a:stretch>
        </p:blipFill>
        <p:spPr>
          <a:xfrm>
            <a:off x="10446082" y="1451535"/>
            <a:ext cx="773643" cy="706369"/>
          </a:xfrm>
          <a:prstGeom prst="rect">
            <a:avLst/>
          </a:prstGeom>
        </p:spPr>
      </p:pic>
      <p:pic>
        <p:nvPicPr>
          <p:cNvPr id="15" name="Picture 14" descr="A purple circle with black figures&#10;&#10;Description automatically generated">
            <a:extLst>
              <a:ext uri="{FF2B5EF4-FFF2-40B4-BE49-F238E27FC236}">
                <a16:creationId xmlns:a16="http://schemas.microsoft.com/office/drawing/2014/main" id="{4BA909E1-E122-460B-99C1-238C0B72AED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92710" y="4109704"/>
            <a:ext cx="746158" cy="741077"/>
          </a:xfrm>
          <a:prstGeom prst="rect">
            <a:avLst/>
          </a:prstGeom>
        </p:spPr>
      </p:pic>
      <p:pic>
        <p:nvPicPr>
          <p:cNvPr id="17" name="Picture 16" descr="A cartoon of a person with his hand on his ear&#10;&#10;Description automatically generated">
            <a:extLst>
              <a:ext uri="{FF2B5EF4-FFF2-40B4-BE49-F238E27FC236}">
                <a16:creationId xmlns:a16="http://schemas.microsoft.com/office/drawing/2014/main" id="{323B0A06-F136-4F69-B96F-8E451559006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535282" y="4102746"/>
            <a:ext cx="631849" cy="625372"/>
          </a:xfrm>
          <a:prstGeom prst="rect">
            <a:avLst/>
          </a:prstGeom>
        </p:spPr>
      </p:pic>
      <p:pic>
        <p:nvPicPr>
          <p:cNvPr id="58" name="Graphic 57" descr="Suburban scene with solid fill">
            <a:extLst>
              <a:ext uri="{FF2B5EF4-FFF2-40B4-BE49-F238E27FC236}">
                <a16:creationId xmlns:a16="http://schemas.microsoft.com/office/drawing/2014/main" id="{D3FDDDAE-CEEB-41EF-9462-3547391DD4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69450" y="4133208"/>
            <a:ext cx="534960" cy="534960"/>
          </a:xfrm>
          <a:prstGeom prst="rect">
            <a:avLst/>
          </a:prstGeom>
        </p:spPr>
      </p:pic>
      <p:pic>
        <p:nvPicPr>
          <p:cNvPr id="59" name="Graphic 58" descr="Suburban scene with solid fill">
            <a:extLst>
              <a:ext uri="{FF2B5EF4-FFF2-40B4-BE49-F238E27FC236}">
                <a16:creationId xmlns:a16="http://schemas.microsoft.com/office/drawing/2014/main" id="{D2301B16-44D9-4B27-9A0B-CC627DC527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46042" y="4092490"/>
            <a:ext cx="534960" cy="534960"/>
          </a:xfrm>
          <a:prstGeom prst="rect">
            <a:avLst/>
          </a:prstGeom>
        </p:spPr>
      </p:pic>
      <p:pic>
        <p:nvPicPr>
          <p:cNvPr id="46" name="Graphic 45" descr="Music notes with solid fill">
            <a:extLst>
              <a:ext uri="{FF2B5EF4-FFF2-40B4-BE49-F238E27FC236}">
                <a16:creationId xmlns:a16="http://schemas.microsoft.com/office/drawing/2014/main" id="{6E372B01-2FD2-4740-B034-58F04D53F56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247299" y="4275581"/>
            <a:ext cx="328001" cy="328001"/>
          </a:xfrm>
          <a:prstGeom prst="rect">
            <a:avLst/>
          </a:prstGeom>
        </p:spPr>
      </p:pic>
      <p:pic>
        <p:nvPicPr>
          <p:cNvPr id="62" name="Picture 61" descr="A group of colorful people holding hands&#10;&#10;Description automatically generated">
            <a:extLst>
              <a:ext uri="{FF2B5EF4-FFF2-40B4-BE49-F238E27FC236}">
                <a16:creationId xmlns:a16="http://schemas.microsoft.com/office/drawing/2014/main" id="{439BF80E-E044-490F-B6D4-4075C8661B05}"/>
              </a:ext>
            </a:extLst>
          </p:cNvPr>
          <p:cNvPicPr>
            <a:picLocks noChangeAspect="1"/>
          </p:cNvPicPr>
          <p:nvPr/>
        </p:nvPicPr>
        <p:blipFill rotWithShape="1">
          <a:blip r:embed="rId24">
            <a:extLst>
              <a:ext uri="{28A0092B-C50C-407E-A947-70E740481C1C}">
                <a14:useLocalDpi xmlns:a14="http://schemas.microsoft.com/office/drawing/2010/main" val="0"/>
              </a:ext>
            </a:extLst>
          </a:blip>
          <a:srcRect l="18554" t="53418" r="15657" b="10331"/>
          <a:stretch/>
        </p:blipFill>
        <p:spPr>
          <a:xfrm rot="21053371">
            <a:off x="712951" y="4269592"/>
            <a:ext cx="1328350" cy="365970"/>
          </a:xfrm>
          <a:prstGeom prst="rect">
            <a:avLst/>
          </a:prstGeom>
        </p:spPr>
      </p:pic>
      <p:pic>
        <p:nvPicPr>
          <p:cNvPr id="66" name="Picture 65" descr="A group of colorful people holding hands&#10;&#10;Description automatically generated">
            <a:extLst>
              <a:ext uri="{FF2B5EF4-FFF2-40B4-BE49-F238E27FC236}">
                <a16:creationId xmlns:a16="http://schemas.microsoft.com/office/drawing/2014/main" id="{45CCAE52-8979-4596-82F2-CC9143C85ECD}"/>
              </a:ext>
            </a:extLst>
          </p:cNvPr>
          <p:cNvPicPr>
            <a:picLocks noChangeAspect="1"/>
          </p:cNvPicPr>
          <p:nvPr/>
        </p:nvPicPr>
        <p:blipFill rotWithShape="1">
          <a:blip r:embed="rId24">
            <a:extLst>
              <a:ext uri="{28A0092B-C50C-407E-A947-70E740481C1C}">
                <a14:useLocalDpi xmlns:a14="http://schemas.microsoft.com/office/drawing/2010/main" val="0"/>
              </a:ext>
            </a:extLst>
          </a:blip>
          <a:srcRect l="18554" t="53418" r="15657" b="10331"/>
          <a:stretch/>
        </p:blipFill>
        <p:spPr>
          <a:xfrm rot="20674580">
            <a:off x="2516268" y="4171142"/>
            <a:ext cx="1425093" cy="392623"/>
          </a:xfrm>
          <a:prstGeom prst="rect">
            <a:avLst/>
          </a:prstGeom>
        </p:spPr>
      </p:pic>
      <p:pic>
        <p:nvPicPr>
          <p:cNvPr id="67" name="Picture 66">
            <a:extLst>
              <a:ext uri="{FF2B5EF4-FFF2-40B4-BE49-F238E27FC236}">
                <a16:creationId xmlns:a16="http://schemas.microsoft.com/office/drawing/2014/main" id="{29BD46A4-63F4-4314-83FA-64666917041B}"/>
              </a:ext>
            </a:extLst>
          </p:cNvPr>
          <p:cNvPicPr>
            <a:picLocks noChangeAspect="1"/>
          </p:cNvPicPr>
          <p:nvPr/>
        </p:nvPicPr>
        <p:blipFill>
          <a:blip r:embed="rId25"/>
          <a:stretch>
            <a:fillRect/>
          </a:stretch>
        </p:blipFill>
        <p:spPr>
          <a:xfrm>
            <a:off x="288847" y="4092490"/>
            <a:ext cx="719364" cy="731398"/>
          </a:xfrm>
          <a:prstGeom prst="rect">
            <a:avLst/>
          </a:prstGeom>
        </p:spPr>
      </p:pic>
      <p:pic>
        <p:nvPicPr>
          <p:cNvPr id="68" name="Picture 67">
            <a:extLst>
              <a:ext uri="{FF2B5EF4-FFF2-40B4-BE49-F238E27FC236}">
                <a16:creationId xmlns:a16="http://schemas.microsoft.com/office/drawing/2014/main" id="{365E2E8B-489F-42B3-B8E7-80F670ED523F}"/>
              </a:ext>
            </a:extLst>
          </p:cNvPr>
          <p:cNvPicPr>
            <a:picLocks noChangeAspect="1"/>
          </p:cNvPicPr>
          <p:nvPr/>
        </p:nvPicPr>
        <p:blipFill>
          <a:blip r:embed="rId26"/>
          <a:stretch>
            <a:fillRect/>
          </a:stretch>
        </p:blipFill>
        <p:spPr>
          <a:xfrm>
            <a:off x="4547167" y="4304020"/>
            <a:ext cx="673708" cy="671872"/>
          </a:xfrm>
          <a:prstGeom prst="rect">
            <a:avLst/>
          </a:prstGeom>
        </p:spPr>
      </p:pic>
      <p:pic>
        <p:nvPicPr>
          <p:cNvPr id="69" name="Graphic 68" descr="Bus with solid fill">
            <a:extLst>
              <a:ext uri="{FF2B5EF4-FFF2-40B4-BE49-F238E27FC236}">
                <a16:creationId xmlns:a16="http://schemas.microsoft.com/office/drawing/2014/main" id="{B5EA5DDA-34C1-403A-B22C-E317C6932EF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253222" y="4146382"/>
            <a:ext cx="914400" cy="914400"/>
          </a:xfrm>
          <a:prstGeom prst="rect">
            <a:avLst/>
          </a:prstGeom>
        </p:spPr>
      </p:pic>
      <p:pic>
        <p:nvPicPr>
          <p:cNvPr id="70" name="Picture 69" descr="A blue circle with white text and a gift box and a person pointing at a screen&#10;&#10;Description automatically generated">
            <a:extLst>
              <a:ext uri="{FF2B5EF4-FFF2-40B4-BE49-F238E27FC236}">
                <a16:creationId xmlns:a16="http://schemas.microsoft.com/office/drawing/2014/main" id="{D269BCC0-8426-4870-9020-23EB81B5E59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427243" y="4146473"/>
            <a:ext cx="744733" cy="694820"/>
          </a:xfrm>
          <a:prstGeom prst="rect">
            <a:avLst/>
          </a:prstGeom>
        </p:spPr>
      </p:pic>
      <p:pic>
        <p:nvPicPr>
          <p:cNvPr id="71" name="Picture 70" descr="A red notebook with a white label&#10;&#10;Description automatically generated">
            <a:extLst>
              <a:ext uri="{FF2B5EF4-FFF2-40B4-BE49-F238E27FC236}">
                <a16:creationId xmlns:a16="http://schemas.microsoft.com/office/drawing/2014/main" id="{DCE9FB91-E011-4CC5-91D8-7A4E3D76D3B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442604" y="4149926"/>
            <a:ext cx="513786" cy="687914"/>
          </a:xfrm>
          <a:prstGeom prst="rect">
            <a:avLst/>
          </a:prstGeom>
        </p:spPr>
      </p:pic>
      <p:pic>
        <p:nvPicPr>
          <p:cNvPr id="64" name="Picture 63" descr="A circular object with a person juggling with bowling pins and a ball&#10;&#10;Description automatically generated">
            <a:extLst>
              <a:ext uri="{FF2B5EF4-FFF2-40B4-BE49-F238E27FC236}">
                <a16:creationId xmlns:a16="http://schemas.microsoft.com/office/drawing/2014/main" id="{545B5531-B09F-48E4-820F-7B4D89B3C7D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060096" y="4144748"/>
            <a:ext cx="774084" cy="751564"/>
          </a:xfrm>
          <a:prstGeom prst="rect">
            <a:avLst/>
          </a:prstGeom>
        </p:spPr>
      </p:pic>
    </p:spTree>
    <p:extLst>
      <p:ext uri="{BB962C8B-B14F-4D97-AF65-F5344CB8AC3E}">
        <p14:creationId xmlns:p14="http://schemas.microsoft.com/office/powerpoint/2010/main" val="2393212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0" y="211210"/>
            <a:ext cx="3680342" cy="624340"/>
          </a:xfrm>
        </p:spPr>
        <p:txBody>
          <a:bodyPr>
            <a:noAutofit/>
          </a:bodyPr>
          <a:lstStyle/>
          <a:p>
            <a:r>
              <a:rPr lang="en-GB" sz="2800" dirty="0" err="1"/>
              <a:t>En</a:t>
            </a:r>
            <a:r>
              <a:rPr lang="en-GB" sz="2800" dirty="0"/>
              <a:t> </a:t>
            </a:r>
            <a:r>
              <a:rPr lang="en-GB" sz="2800" dirty="0" err="1"/>
              <a:t>clase</a:t>
            </a:r>
            <a:r>
              <a:rPr lang="en-GB" sz="2800" dirty="0"/>
              <a:t> </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951807" y="163541"/>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1248058232"/>
              </p:ext>
            </p:extLst>
          </p:nvPr>
        </p:nvGraphicFramePr>
        <p:xfrm>
          <a:off x="312171"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pPr algn="ctr"/>
                      <a:endParaRPr lang="en-GB" sz="2000" b="1" dirty="0"/>
                    </a:p>
                  </a:txBody>
                  <a:tcPr anchor="b">
                    <a:solidFill>
                      <a:srgbClr val="FEF4F4"/>
                    </a:solidFill>
                  </a:tcPr>
                </a:tc>
                <a:tc>
                  <a:txBody>
                    <a:bodyPr/>
                    <a:lstStyle/>
                    <a:p>
                      <a:pPr algn="ct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79" y="217681"/>
            <a:ext cx="1692072" cy="1106258"/>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590351" y="123270"/>
            <a:ext cx="6560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Say ‘</a:t>
            </a:r>
            <a:r>
              <a:rPr lang="en-GB" sz="2000" b="1" dirty="0">
                <a:solidFill>
                  <a:srgbClr val="3A3838"/>
                </a:solidFill>
                <a:latin typeface="Century Gothic"/>
              </a:rPr>
              <a:t>he can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‘they can’ </a:t>
            </a:r>
            <a:r>
              <a:rPr kumimoji="0" lang="en-GB" sz="2000" i="0" u="none" strike="noStrike" kern="1200" cap="none" spc="0" normalizeH="0" baseline="0" noProof="0" dirty="0">
                <a:ln>
                  <a:noFill/>
                </a:ln>
                <a:solidFill>
                  <a:srgbClr val="3A3838"/>
                </a:solidFill>
                <a:effectLst/>
                <a:uLnTx/>
                <a:uFillTx/>
                <a:latin typeface="Century Gothic"/>
                <a:ea typeface="+mn-ea"/>
                <a:cs typeface="+mn-cs"/>
              </a:rPr>
              <a:t>in Spanish to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C0DA3C65-B840-49DA-B9AE-298906CDBA05}"/>
              </a:ext>
            </a:extLst>
          </p:cNvPr>
          <p:cNvSpPr txBox="1"/>
          <p:nvPr/>
        </p:nvSpPr>
        <p:spPr>
          <a:xfrm>
            <a:off x="4590351" y="582889"/>
            <a:ext cx="6284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Finish the sentence in Spanish, according to these prompts, depending on the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54" name="Table 53">
            <a:extLst>
              <a:ext uri="{FF2B5EF4-FFF2-40B4-BE49-F238E27FC236}">
                <a16:creationId xmlns:a16="http://schemas.microsoft.com/office/drawing/2014/main" id="{CCFDAF3D-6AAB-4B21-834D-10D94B396EF7}"/>
              </a:ext>
            </a:extLst>
          </p:cNvPr>
          <p:cNvGraphicFramePr>
            <a:graphicFrameLocks noGrp="1"/>
          </p:cNvGraphicFramePr>
          <p:nvPr>
            <p:extLst>
              <p:ext uri="{D42A27DB-BD31-4B8C-83A1-F6EECF244321}">
                <p14:modId xmlns:p14="http://schemas.microsoft.com/office/powerpoint/2010/main" val="837409121"/>
              </p:ext>
            </p:extLst>
          </p:nvPr>
        </p:nvGraphicFramePr>
        <p:xfrm>
          <a:off x="290861"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nchor="b">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6" name="Table 55">
            <a:extLst>
              <a:ext uri="{FF2B5EF4-FFF2-40B4-BE49-F238E27FC236}">
                <a16:creationId xmlns:a16="http://schemas.microsoft.com/office/drawing/2014/main" id="{502EA40A-04D5-4CD9-BB6A-7B91D98DA5C0}"/>
              </a:ext>
            </a:extLst>
          </p:cNvPr>
          <p:cNvGraphicFramePr>
            <a:graphicFrameLocks noGrp="1"/>
          </p:cNvGraphicFramePr>
          <p:nvPr>
            <p:extLst>
              <p:ext uri="{D42A27DB-BD31-4B8C-83A1-F6EECF244321}">
                <p14:modId xmlns:p14="http://schemas.microsoft.com/office/powerpoint/2010/main" val="4179709490"/>
              </p:ext>
            </p:extLst>
          </p:nvPr>
        </p:nvGraphicFramePr>
        <p:xfrm>
          <a:off x="4414383"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nchor="b">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7" name="Table 56">
            <a:extLst>
              <a:ext uri="{FF2B5EF4-FFF2-40B4-BE49-F238E27FC236}">
                <a16:creationId xmlns:a16="http://schemas.microsoft.com/office/drawing/2014/main" id="{F5D6130C-3162-41B8-B5D8-99D129F444CD}"/>
              </a:ext>
            </a:extLst>
          </p:cNvPr>
          <p:cNvGraphicFramePr>
            <a:graphicFrameLocks noGrp="1"/>
          </p:cNvGraphicFramePr>
          <p:nvPr/>
        </p:nvGraphicFramePr>
        <p:xfrm>
          <a:off x="4393073"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1" name="Table 60">
            <a:extLst>
              <a:ext uri="{FF2B5EF4-FFF2-40B4-BE49-F238E27FC236}">
                <a16:creationId xmlns:a16="http://schemas.microsoft.com/office/drawing/2014/main" id="{D40A54EB-FE6A-45DE-B9FA-2657FC9EC2BF}"/>
              </a:ext>
            </a:extLst>
          </p:cNvPr>
          <p:cNvGraphicFramePr>
            <a:graphicFrameLocks noGrp="1"/>
          </p:cNvGraphicFramePr>
          <p:nvPr/>
        </p:nvGraphicFramePr>
        <p:xfrm>
          <a:off x="8418865"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3" name="Table 62">
            <a:extLst>
              <a:ext uri="{FF2B5EF4-FFF2-40B4-BE49-F238E27FC236}">
                <a16:creationId xmlns:a16="http://schemas.microsoft.com/office/drawing/2014/main" id="{7FB6B0D6-80D3-4D4C-A892-730556DB50D8}"/>
              </a:ext>
            </a:extLst>
          </p:cNvPr>
          <p:cNvGraphicFramePr>
            <a:graphicFrameLocks noGrp="1"/>
          </p:cNvGraphicFramePr>
          <p:nvPr/>
        </p:nvGraphicFramePr>
        <p:xfrm>
          <a:off x="8397555"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1C283DD1-07EB-432B-92B6-4C54650DE874}"/>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20" name="TextBox 19">
            <a:extLst>
              <a:ext uri="{FF2B5EF4-FFF2-40B4-BE49-F238E27FC236}">
                <a16:creationId xmlns:a16="http://schemas.microsoft.com/office/drawing/2014/main" id="{68729B28-9E72-4F83-B3C0-2FE696AF9625}"/>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graphicFrame>
        <p:nvGraphicFramePr>
          <p:cNvPr id="21" name="Table 20">
            <a:extLst>
              <a:ext uri="{FF2B5EF4-FFF2-40B4-BE49-F238E27FC236}">
                <a16:creationId xmlns:a16="http://schemas.microsoft.com/office/drawing/2014/main" id="{99DA663A-9FCE-4726-96BB-44C0D66EF3CB}"/>
              </a:ext>
            </a:extLst>
          </p:cNvPr>
          <p:cNvGraphicFramePr>
            <a:graphicFrameLocks noGrp="1"/>
          </p:cNvGraphicFramePr>
          <p:nvPr>
            <p:extLst>
              <p:ext uri="{D42A27DB-BD31-4B8C-83A1-F6EECF244321}">
                <p14:modId xmlns:p14="http://schemas.microsoft.com/office/powerpoint/2010/main" val="4236467885"/>
              </p:ext>
            </p:extLst>
          </p:nvPr>
        </p:nvGraphicFramePr>
        <p:xfrm>
          <a:off x="4393073" y="4040927"/>
          <a:ext cx="3773135" cy="2212300"/>
        </p:xfrm>
        <a:graphic>
          <a:graphicData uri="http://schemas.openxmlformats.org/drawingml/2006/table">
            <a:tbl>
              <a:tblPr firstRow="1" bandRow="1">
                <a:tableStyleId>{5940675A-B579-460E-94D1-54222C63F5DA}</a:tableStyleId>
              </a:tblPr>
              <a:tblGrid>
                <a:gridCol w="1906127">
                  <a:extLst>
                    <a:ext uri="{9D8B030D-6E8A-4147-A177-3AD203B41FA5}">
                      <a16:colId xmlns:a16="http://schemas.microsoft.com/office/drawing/2014/main" val="3179540757"/>
                    </a:ext>
                  </a:extLst>
                </a:gridCol>
                <a:gridCol w="1867008">
                  <a:extLst>
                    <a:ext uri="{9D8B030D-6E8A-4147-A177-3AD203B41FA5}">
                      <a16:colId xmlns:a16="http://schemas.microsoft.com/office/drawing/2014/main" val="2291596027"/>
                    </a:ext>
                  </a:extLst>
                </a:gridCol>
              </a:tblGrid>
              <a:tr h="161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nchor="b">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22" name="Table 21">
            <a:extLst>
              <a:ext uri="{FF2B5EF4-FFF2-40B4-BE49-F238E27FC236}">
                <a16:creationId xmlns:a16="http://schemas.microsoft.com/office/drawing/2014/main" id="{5950D6EB-F106-4EF6-A18B-641F17799A9C}"/>
              </a:ext>
            </a:extLst>
          </p:cNvPr>
          <p:cNvGraphicFramePr>
            <a:graphicFrameLocks noGrp="1"/>
          </p:cNvGraphicFramePr>
          <p:nvPr>
            <p:extLst>
              <p:ext uri="{D42A27DB-BD31-4B8C-83A1-F6EECF244321}">
                <p14:modId xmlns:p14="http://schemas.microsoft.com/office/powerpoint/2010/main" val="3613072961"/>
              </p:ext>
            </p:extLst>
          </p:nvPr>
        </p:nvGraphicFramePr>
        <p:xfrm>
          <a:off x="8397555" y="4040927"/>
          <a:ext cx="3773135" cy="2212300"/>
        </p:xfrm>
        <a:graphic>
          <a:graphicData uri="http://schemas.openxmlformats.org/drawingml/2006/table">
            <a:tbl>
              <a:tblPr firstRow="1" bandRow="1">
                <a:tableStyleId>{5940675A-B579-460E-94D1-54222C63F5DA}</a:tableStyleId>
              </a:tblPr>
              <a:tblGrid>
                <a:gridCol w="1876745">
                  <a:extLst>
                    <a:ext uri="{9D8B030D-6E8A-4147-A177-3AD203B41FA5}">
                      <a16:colId xmlns:a16="http://schemas.microsoft.com/office/drawing/2014/main" val="3179540757"/>
                    </a:ext>
                  </a:extLst>
                </a:gridCol>
                <a:gridCol w="1896390">
                  <a:extLst>
                    <a:ext uri="{9D8B030D-6E8A-4147-A177-3AD203B41FA5}">
                      <a16:colId xmlns:a16="http://schemas.microsoft.com/office/drawing/2014/main" val="2291596027"/>
                    </a:ext>
                  </a:extLst>
                </a:gridCol>
              </a:tblGrid>
              <a:tr h="161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nchor="b">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nchor="b">
                    <a:solidFill>
                      <a:srgbClr val="FEF4F4"/>
                    </a:solidFill>
                  </a:tcPr>
                </a:tc>
                <a:extLst>
                  <a:ext uri="{0D108BD9-81ED-4DB2-BD59-A6C34878D82A}">
                    <a16:rowId xmlns:a16="http://schemas.microsoft.com/office/drawing/2014/main" val="1495984772"/>
                  </a:ext>
                </a:extLst>
              </a:tr>
              <a:tr h="598199">
                <a:tc>
                  <a:txBody>
                    <a:bodyPr/>
                    <a:lstStyle/>
                    <a:p>
                      <a:endParaRPr lang="en-GB" sz="2000" b="0" dirty="0"/>
                    </a:p>
                  </a:txBody>
                  <a:tcPr>
                    <a:solidFill>
                      <a:srgbClr val="FEF4F4"/>
                    </a:solidFill>
                  </a:tcPr>
                </a:tc>
                <a:tc>
                  <a:txBody>
                    <a:bodyPr/>
                    <a:lstStyle/>
                    <a:p>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23" name="Picture 22">
            <a:extLst>
              <a:ext uri="{FF2B5EF4-FFF2-40B4-BE49-F238E27FC236}">
                <a16:creationId xmlns:a16="http://schemas.microsoft.com/office/drawing/2014/main" id="{1F433F99-88D4-4955-8924-D62A05F8AFBF}"/>
              </a:ext>
            </a:extLst>
          </p:cNvPr>
          <p:cNvPicPr>
            <a:picLocks noChangeAspect="1"/>
          </p:cNvPicPr>
          <p:nvPr/>
        </p:nvPicPr>
        <p:blipFill>
          <a:blip r:embed="rId4"/>
          <a:stretch>
            <a:fillRect/>
          </a:stretch>
        </p:blipFill>
        <p:spPr>
          <a:xfrm>
            <a:off x="758537" y="3023239"/>
            <a:ext cx="945871" cy="534960"/>
          </a:xfrm>
          <a:prstGeom prst="rect">
            <a:avLst/>
          </a:prstGeom>
        </p:spPr>
      </p:pic>
      <p:pic>
        <p:nvPicPr>
          <p:cNvPr id="24" name="Picture 23">
            <a:extLst>
              <a:ext uri="{FF2B5EF4-FFF2-40B4-BE49-F238E27FC236}">
                <a16:creationId xmlns:a16="http://schemas.microsoft.com/office/drawing/2014/main" id="{0B1C0768-E44D-4A77-A58E-9B206DB32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8279" y="3023239"/>
            <a:ext cx="534960" cy="534960"/>
          </a:xfrm>
          <a:prstGeom prst="rect">
            <a:avLst/>
          </a:prstGeom>
        </p:spPr>
      </p:pic>
      <p:pic>
        <p:nvPicPr>
          <p:cNvPr id="25" name="Picture 24">
            <a:extLst>
              <a:ext uri="{FF2B5EF4-FFF2-40B4-BE49-F238E27FC236}">
                <a16:creationId xmlns:a16="http://schemas.microsoft.com/office/drawing/2014/main" id="{91A3B371-D179-45CF-9399-BF3A21B14403}"/>
              </a:ext>
            </a:extLst>
          </p:cNvPr>
          <p:cNvPicPr>
            <a:picLocks noChangeAspect="1"/>
          </p:cNvPicPr>
          <p:nvPr/>
        </p:nvPicPr>
        <p:blipFill>
          <a:blip r:embed="rId4"/>
          <a:stretch>
            <a:fillRect/>
          </a:stretch>
        </p:blipFill>
        <p:spPr>
          <a:xfrm>
            <a:off x="6519941" y="5667467"/>
            <a:ext cx="945871" cy="534960"/>
          </a:xfrm>
          <a:prstGeom prst="rect">
            <a:avLst/>
          </a:prstGeom>
        </p:spPr>
      </p:pic>
      <p:pic>
        <p:nvPicPr>
          <p:cNvPr id="26" name="Picture 25">
            <a:extLst>
              <a:ext uri="{FF2B5EF4-FFF2-40B4-BE49-F238E27FC236}">
                <a16:creationId xmlns:a16="http://schemas.microsoft.com/office/drawing/2014/main" id="{2DCA3660-98F4-415C-BD07-1B1D6CDFEB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802" y="5672334"/>
            <a:ext cx="534960" cy="534960"/>
          </a:xfrm>
          <a:prstGeom prst="rect">
            <a:avLst/>
          </a:prstGeom>
        </p:spPr>
      </p:pic>
      <p:pic>
        <p:nvPicPr>
          <p:cNvPr id="27" name="Picture 26">
            <a:extLst>
              <a:ext uri="{FF2B5EF4-FFF2-40B4-BE49-F238E27FC236}">
                <a16:creationId xmlns:a16="http://schemas.microsoft.com/office/drawing/2014/main" id="{9348EC12-DB78-44C3-A838-0305CABCD98C}"/>
              </a:ext>
            </a:extLst>
          </p:cNvPr>
          <p:cNvPicPr>
            <a:picLocks noChangeAspect="1"/>
          </p:cNvPicPr>
          <p:nvPr/>
        </p:nvPicPr>
        <p:blipFill>
          <a:blip r:embed="rId4"/>
          <a:stretch>
            <a:fillRect/>
          </a:stretch>
        </p:blipFill>
        <p:spPr>
          <a:xfrm>
            <a:off x="6568083" y="3023239"/>
            <a:ext cx="945871" cy="534960"/>
          </a:xfrm>
          <a:prstGeom prst="rect">
            <a:avLst/>
          </a:prstGeom>
        </p:spPr>
      </p:pic>
      <p:pic>
        <p:nvPicPr>
          <p:cNvPr id="29" name="Picture 28">
            <a:extLst>
              <a:ext uri="{FF2B5EF4-FFF2-40B4-BE49-F238E27FC236}">
                <a16:creationId xmlns:a16="http://schemas.microsoft.com/office/drawing/2014/main" id="{56274C8A-2B5D-4B9B-BD8C-A5910B2687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944" y="3028106"/>
            <a:ext cx="534960" cy="534960"/>
          </a:xfrm>
          <a:prstGeom prst="rect">
            <a:avLst/>
          </a:prstGeom>
        </p:spPr>
      </p:pic>
      <p:pic>
        <p:nvPicPr>
          <p:cNvPr id="30" name="Picture 29">
            <a:extLst>
              <a:ext uri="{FF2B5EF4-FFF2-40B4-BE49-F238E27FC236}">
                <a16:creationId xmlns:a16="http://schemas.microsoft.com/office/drawing/2014/main" id="{F4AF8ABA-EE89-4F2C-97ED-5C1FD40AFA0E}"/>
              </a:ext>
            </a:extLst>
          </p:cNvPr>
          <p:cNvPicPr>
            <a:picLocks noChangeAspect="1"/>
          </p:cNvPicPr>
          <p:nvPr/>
        </p:nvPicPr>
        <p:blipFill>
          <a:blip r:embed="rId4"/>
          <a:stretch>
            <a:fillRect/>
          </a:stretch>
        </p:blipFill>
        <p:spPr>
          <a:xfrm>
            <a:off x="825371" y="5718267"/>
            <a:ext cx="945871" cy="534960"/>
          </a:xfrm>
          <a:prstGeom prst="rect">
            <a:avLst/>
          </a:prstGeom>
        </p:spPr>
      </p:pic>
      <p:pic>
        <p:nvPicPr>
          <p:cNvPr id="31" name="Picture 30">
            <a:extLst>
              <a:ext uri="{FF2B5EF4-FFF2-40B4-BE49-F238E27FC236}">
                <a16:creationId xmlns:a16="http://schemas.microsoft.com/office/drawing/2014/main" id="{FE275EC2-579B-4317-A584-97E024A33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679" y="5705567"/>
            <a:ext cx="534960" cy="534960"/>
          </a:xfrm>
          <a:prstGeom prst="rect">
            <a:avLst/>
          </a:prstGeom>
        </p:spPr>
      </p:pic>
      <p:pic>
        <p:nvPicPr>
          <p:cNvPr id="32" name="Picture 31">
            <a:extLst>
              <a:ext uri="{FF2B5EF4-FFF2-40B4-BE49-F238E27FC236}">
                <a16:creationId xmlns:a16="http://schemas.microsoft.com/office/drawing/2014/main" id="{3AC15C57-EA29-4205-B947-D7A9983FD1AD}"/>
              </a:ext>
            </a:extLst>
          </p:cNvPr>
          <p:cNvPicPr>
            <a:picLocks noChangeAspect="1"/>
          </p:cNvPicPr>
          <p:nvPr/>
        </p:nvPicPr>
        <p:blipFill>
          <a:blip r:embed="rId4"/>
          <a:stretch>
            <a:fillRect/>
          </a:stretch>
        </p:blipFill>
        <p:spPr>
          <a:xfrm>
            <a:off x="10677664" y="3023239"/>
            <a:ext cx="945871" cy="534960"/>
          </a:xfrm>
          <a:prstGeom prst="rect">
            <a:avLst/>
          </a:prstGeom>
        </p:spPr>
      </p:pic>
      <p:pic>
        <p:nvPicPr>
          <p:cNvPr id="33" name="Picture 32">
            <a:extLst>
              <a:ext uri="{FF2B5EF4-FFF2-40B4-BE49-F238E27FC236}">
                <a16:creationId xmlns:a16="http://schemas.microsoft.com/office/drawing/2014/main" id="{15638709-4210-41B1-B182-9C838E9F5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2694" y="3023923"/>
            <a:ext cx="534960" cy="534960"/>
          </a:xfrm>
          <a:prstGeom prst="rect">
            <a:avLst/>
          </a:prstGeom>
        </p:spPr>
      </p:pic>
      <p:pic>
        <p:nvPicPr>
          <p:cNvPr id="34" name="Picture 33">
            <a:extLst>
              <a:ext uri="{FF2B5EF4-FFF2-40B4-BE49-F238E27FC236}">
                <a16:creationId xmlns:a16="http://schemas.microsoft.com/office/drawing/2014/main" id="{F02653C5-12C1-48AA-B71A-3C5FE48096A3}"/>
              </a:ext>
            </a:extLst>
          </p:cNvPr>
          <p:cNvPicPr>
            <a:picLocks noChangeAspect="1"/>
          </p:cNvPicPr>
          <p:nvPr/>
        </p:nvPicPr>
        <p:blipFill>
          <a:blip r:embed="rId4"/>
          <a:stretch>
            <a:fillRect/>
          </a:stretch>
        </p:blipFill>
        <p:spPr>
          <a:xfrm>
            <a:off x="10687328" y="5675451"/>
            <a:ext cx="945871" cy="534960"/>
          </a:xfrm>
          <a:prstGeom prst="rect">
            <a:avLst/>
          </a:prstGeom>
        </p:spPr>
      </p:pic>
      <p:pic>
        <p:nvPicPr>
          <p:cNvPr id="35" name="Picture 34">
            <a:extLst>
              <a:ext uri="{FF2B5EF4-FFF2-40B4-BE49-F238E27FC236}">
                <a16:creationId xmlns:a16="http://schemas.microsoft.com/office/drawing/2014/main" id="{A46D3E25-C971-46B0-847C-CE9133D5A7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138" y="5675451"/>
            <a:ext cx="534960" cy="534960"/>
          </a:xfrm>
          <a:prstGeom prst="rect">
            <a:avLst/>
          </a:prstGeom>
        </p:spPr>
      </p:pic>
      <p:sp>
        <p:nvSpPr>
          <p:cNvPr id="36" name="TextBox 35">
            <a:extLst>
              <a:ext uri="{FF2B5EF4-FFF2-40B4-BE49-F238E27FC236}">
                <a16:creationId xmlns:a16="http://schemas.microsoft.com/office/drawing/2014/main" id="{A6DA7202-51A3-46F9-88C0-916B4A37F5A7}"/>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37" name="TextBox 36">
            <a:extLst>
              <a:ext uri="{FF2B5EF4-FFF2-40B4-BE49-F238E27FC236}">
                <a16:creationId xmlns:a16="http://schemas.microsoft.com/office/drawing/2014/main" id="{F9575C04-E7FF-4E25-BD19-81CBD02E8993}"/>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pic>
        <p:nvPicPr>
          <p:cNvPr id="38" name="Picture 37" descr="A group of people with speech bubbles&#10;&#10;Description automatically generated">
            <a:extLst>
              <a:ext uri="{FF2B5EF4-FFF2-40B4-BE49-F238E27FC236}">
                <a16:creationId xmlns:a16="http://schemas.microsoft.com/office/drawing/2014/main" id="{1314DDF4-4758-4E76-A09B-B33671B3B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4209" y="1837961"/>
            <a:ext cx="1188277" cy="1058309"/>
          </a:xfrm>
          <a:prstGeom prst="rect">
            <a:avLst/>
          </a:prstGeom>
        </p:spPr>
      </p:pic>
      <p:pic>
        <p:nvPicPr>
          <p:cNvPr id="39" name="Picture 38" descr="A cartoon lizard reading a book&#10;&#10;Description automatically generated">
            <a:extLst>
              <a:ext uri="{FF2B5EF4-FFF2-40B4-BE49-F238E27FC236}">
                <a16:creationId xmlns:a16="http://schemas.microsoft.com/office/drawing/2014/main" id="{1F0E9166-A092-43B1-BF03-E2B32D5985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442" y="1824478"/>
            <a:ext cx="1100062" cy="1061268"/>
          </a:xfrm>
          <a:prstGeom prst="rect">
            <a:avLst/>
          </a:prstGeom>
        </p:spPr>
      </p:pic>
      <p:pic>
        <p:nvPicPr>
          <p:cNvPr id="40" name="Graphic 39" descr="Suburban scene with solid fill">
            <a:extLst>
              <a:ext uri="{FF2B5EF4-FFF2-40B4-BE49-F238E27FC236}">
                <a16:creationId xmlns:a16="http://schemas.microsoft.com/office/drawing/2014/main" id="{6F39DE5A-C988-44A3-A48C-C0B0E29B8B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90750" y="1516323"/>
            <a:ext cx="534960" cy="534960"/>
          </a:xfrm>
          <a:prstGeom prst="rect">
            <a:avLst/>
          </a:prstGeom>
        </p:spPr>
      </p:pic>
      <p:pic>
        <p:nvPicPr>
          <p:cNvPr id="41" name="Graphic 40" descr="City with solid fill">
            <a:extLst>
              <a:ext uri="{FF2B5EF4-FFF2-40B4-BE49-F238E27FC236}">
                <a16:creationId xmlns:a16="http://schemas.microsoft.com/office/drawing/2014/main" id="{4A3571A3-C5A2-4315-95A4-83DC67BE6D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67791" y="1538696"/>
            <a:ext cx="914400" cy="914400"/>
          </a:xfrm>
          <a:prstGeom prst="rect">
            <a:avLst/>
          </a:prstGeom>
        </p:spPr>
      </p:pic>
      <p:pic>
        <p:nvPicPr>
          <p:cNvPr id="42" name="Picture 41">
            <a:extLst>
              <a:ext uri="{FF2B5EF4-FFF2-40B4-BE49-F238E27FC236}">
                <a16:creationId xmlns:a16="http://schemas.microsoft.com/office/drawing/2014/main" id="{F18DEA44-B9BC-4A09-BEA9-A8FFD372C9DD}"/>
              </a:ext>
            </a:extLst>
          </p:cNvPr>
          <p:cNvPicPr>
            <a:picLocks noChangeAspect="1"/>
          </p:cNvPicPr>
          <p:nvPr/>
        </p:nvPicPr>
        <p:blipFill>
          <a:blip r:embed="rId12"/>
          <a:stretch>
            <a:fillRect/>
          </a:stretch>
        </p:blipFill>
        <p:spPr>
          <a:xfrm>
            <a:off x="2097917" y="1886358"/>
            <a:ext cx="1083798" cy="1034011"/>
          </a:xfrm>
          <a:prstGeom prst="rect">
            <a:avLst/>
          </a:prstGeom>
        </p:spPr>
      </p:pic>
      <p:pic>
        <p:nvPicPr>
          <p:cNvPr id="43" name="Picture 42" descr="A flag of germany with red yellow and black stripes&#10;&#10;Description automatically generated">
            <a:extLst>
              <a:ext uri="{FF2B5EF4-FFF2-40B4-BE49-F238E27FC236}">
                <a16:creationId xmlns:a16="http://schemas.microsoft.com/office/drawing/2014/main" id="{092CA7C9-04FA-48C4-8500-89861F39A8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84358" y="1593547"/>
            <a:ext cx="534960" cy="320976"/>
          </a:xfrm>
          <a:prstGeom prst="rect">
            <a:avLst/>
          </a:prstGeom>
        </p:spPr>
      </p:pic>
      <p:pic>
        <p:nvPicPr>
          <p:cNvPr id="44" name="Picture 43">
            <a:extLst>
              <a:ext uri="{FF2B5EF4-FFF2-40B4-BE49-F238E27FC236}">
                <a16:creationId xmlns:a16="http://schemas.microsoft.com/office/drawing/2014/main" id="{EFD26F4C-BE8B-4FAB-A9C3-49940E7CBC01}"/>
              </a:ext>
            </a:extLst>
          </p:cNvPr>
          <p:cNvPicPr>
            <a:picLocks noChangeAspect="1"/>
          </p:cNvPicPr>
          <p:nvPr/>
        </p:nvPicPr>
        <p:blipFill>
          <a:blip r:embed="rId14"/>
          <a:stretch>
            <a:fillRect/>
          </a:stretch>
        </p:blipFill>
        <p:spPr>
          <a:xfrm>
            <a:off x="6257493" y="2051284"/>
            <a:ext cx="973257" cy="878732"/>
          </a:xfrm>
          <a:prstGeom prst="rect">
            <a:avLst/>
          </a:prstGeom>
        </p:spPr>
      </p:pic>
      <p:pic>
        <p:nvPicPr>
          <p:cNvPr id="45" name="Picture 44">
            <a:extLst>
              <a:ext uri="{FF2B5EF4-FFF2-40B4-BE49-F238E27FC236}">
                <a16:creationId xmlns:a16="http://schemas.microsoft.com/office/drawing/2014/main" id="{EFD7C56B-C06B-46B5-B60D-498F2D79E12D}"/>
              </a:ext>
            </a:extLst>
          </p:cNvPr>
          <p:cNvPicPr>
            <a:picLocks noChangeAspect="1"/>
          </p:cNvPicPr>
          <p:nvPr/>
        </p:nvPicPr>
        <p:blipFill>
          <a:blip r:embed="rId15"/>
          <a:stretch>
            <a:fillRect/>
          </a:stretch>
        </p:blipFill>
        <p:spPr>
          <a:xfrm>
            <a:off x="7094350" y="2063745"/>
            <a:ext cx="926279" cy="928500"/>
          </a:xfrm>
          <a:prstGeom prst="rect">
            <a:avLst/>
          </a:prstGeom>
        </p:spPr>
      </p:pic>
      <p:pic>
        <p:nvPicPr>
          <p:cNvPr id="12" name="Picture 11" descr="A red white and blue flag&#10;&#10;Description automatically generated">
            <a:extLst>
              <a:ext uri="{FF2B5EF4-FFF2-40B4-BE49-F238E27FC236}">
                <a16:creationId xmlns:a16="http://schemas.microsoft.com/office/drawing/2014/main" id="{82707E0A-FFBF-417B-A7C7-E5CA65436AA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87623" y="1627729"/>
            <a:ext cx="598480" cy="397114"/>
          </a:xfrm>
          <a:prstGeom prst="rect">
            <a:avLst/>
          </a:prstGeom>
        </p:spPr>
      </p:pic>
      <p:pic>
        <p:nvPicPr>
          <p:cNvPr id="50" name="Picture 49">
            <a:extLst>
              <a:ext uri="{FF2B5EF4-FFF2-40B4-BE49-F238E27FC236}">
                <a16:creationId xmlns:a16="http://schemas.microsoft.com/office/drawing/2014/main" id="{F967E711-1095-4DC1-B358-1CD0929EE06D}"/>
              </a:ext>
            </a:extLst>
          </p:cNvPr>
          <p:cNvPicPr>
            <a:picLocks noChangeAspect="1"/>
          </p:cNvPicPr>
          <p:nvPr/>
        </p:nvPicPr>
        <p:blipFill>
          <a:blip r:embed="rId17"/>
          <a:stretch>
            <a:fillRect/>
          </a:stretch>
        </p:blipFill>
        <p:spPr>
          <a:xfrm>
            <a:off x="11303517" y="1477385"/>
            <a:ext cx="781113" cy="781113"/>
          </a:xfrm>
          <a:prstGeom prst="rect">
            <a:avLst/>
          </a:prstGeom>
        </p:spPr>
      </p:pic>
      <p:pic>
        <p:nvPicPr>
          <p:cNvPr id="51" name="Picture 50">
            <a:extLst>
              <a:ext uri="{FF2B5EF4-FFF2-40B4-BE49-F238E27FC236}">
                <a16:creationId xmlns:a16="http://schemas.microsoft.com/office/drawing/2014/main" id="{6B928F38-E8F7-4970-872E-8BE9C8CE26B3}"/>
              </a:ext>
            </a:extLst>
          </p:cNvPr>
          <p:cNvPicPr>
            <a:picLocks noChangeAspect="1"/>
          </p:cNvPicPr>
          <p:nvPr/>
        </p:nvPicPr>
        <p:blipFill>
          <a:blip r:embed="rId18"/>
          <a:stretch>
            <a:fillRect/>
          </a:stretch>
        </p:blipFill>
        <p:spPr>
          <a:xfrm>
            <a:off x="9259346" y="1472205"/>
            <a:ext cx="884636" cy="884636"/>
          </a:xfrm>
          <a:prstGeom prst="rect">
            <a:avLst/>
          </a:prstGeom>
        </p:spPr>
      </p:pic>
      <p:pic>
        <p:nvPicPr>
          <p:cNvPr id="52" name="Picture 51">
            <a:extLst>
              <a:ext uri="{FF2B5EF4-FFF2-40B4-BE49-F238E27FC236}">
                <a16:creationId xmlns:a16="http://schemas.microsoft.com/office/drawing/2014/main" id="{EDD0D9B7-3051-4A56-9303-89E557E22588}"/>
              </a:ext>
            </a:extLst>
          </p:cNvPr>
          <p:cNvPicPr>
            <a:picLocks noChangeAspect="1"/>
          </p:cNvPicPr>
          <p:nvPr/>
        </p:nvPicPr>
        <p:blipFill>
          <a:blip r:embed="rId19"/>
          <a:stretch>
            <a:fillRect/>
          </a:stretch>
        </p:blipFill>
        <p:spPr>
          <a:xfrm>
            <a:off x="10217490" y="1783803"/>
            <a:ext cx="1299990" cy="1186946"/>
          </a:xfrm>
          <a:prstGeom prst="rect">
            <a:avLst/>
          </a:prstGeom>
        </p:spPr>
      </p:pic>
      <p:pic>
        <p:nvPicPr>
          <p:cNvPr id="15" name="Picture 14" descr="A purple circle with black figures&#10;&#10;Description automatically generated">
            <a:extLst>
              <a:ext uri="{FF2B5EF4-FFF2-40B4-BE49-F238E27FC236}">
                <a16:creationId xmlns:a16="http://schemas.microsoft.com/office/drawing/2014/main" id="{4BA909E1-E122-460B-99C1-238C0B72AED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47457" y="4259698"/>
            <a:ext cx="1281957" cy="1273227"/>
          </a:xfrm>
          <a:prstGeom prst="rect">
            <a:avLst/>
          </a:prstGeom>
        </p:spPr>
      </p:pic>
      <p:pic>
        <p:nvPicPr>
          <p:cNvPr id="17" name="Picture 16" descr="A cartoon of a person with his hand on his ear&#10;&#10;Description automatically generated">
            <a:extLst>
              <a:ext uri="{FF2B5EF4-FFF2-40B4-BE49-F238E27FC236}">
                <a16:creationId xmlns:a16="http://schemas.microsoft.com/office/drawing/2014/main" id="{323B0A06-F136-4F69-B96F-8E451559006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44629" y="4327816"/>
            <a:ext cx="1296338" cy="1283049"/>
          </a:xfrm>
          <a:prstGeom prst="rect">
            <a:avLst/>
          </a:prstGeom>
        </p:spPr>
      </p:pic>
      <p:pic>
        <p:nvPicPr>
          <p:cNvPr id="58" name="Graphic 57" descr="Suburban scene with solid fill">
            <a:extLst>
              <a:ext uri="{FF2B5EF4-FFF2-40B4-BE49-F238E27FC236}">
                <a16:creationId xmlns:a16="http://schemas.microsoft.com/office/drawing/2014/main" id="{D3FDDDAE-CEEB-41EF-9462-3547391DD4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69450" y="4133208"/>
            <a:ext cx="534960" cy="534960"/>
          </a:xfrm>
          <a:prstGeom prst="rect">
            <a:avLst/>
          </a:prstGeom>
        </p:spPr>
      </p:pic>
      <p:pic>
        <p:nvPicPr>
          <p:cNvPr id="59" name="Graphic 58" descr="Suburban scene with solid fill">
            <a:extLst>
              <a:ext uri="{FF2B5EF4-FFF2-40B4-BE49-F238E27FC236}">
                <a16:creationId xmlns:a16="http://schemas.microsoft.com/office/drawing/2014/main" id="{D2301B16-44D9-4B27-9A0B-CC627DC527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46042" y="4092490"/>
            <a:ext cx="534960" cy="534960"/>
          </a:xfrm>
          <a:prstGeom prst="rect">
            <a:avLst/>
          </a:prstGeom>
        </p:spPr>
      </p:pic>
      <p:pic>
        <p:nvPicPr>
          <p:cNvPr id="46" name="Graphic 45" descr="Music notes with solid fill">
            <a:extLst>
              <a:ext uri="{FF2B5EF4-FFF2-40B4-BE49-F238E27FC236}">
                <a16:creationId xmlns:a16="http://schemas.microsoft.com/office/drawing/2014/main" id="{6E372B01-2FD2-4740-B034-58F04D53F56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062960" y="4230109"/>
            <a:ext cx="548943" cy="548943"/>
          </a:xfrm>
          <a:prstGeom prst="rect">
            <a:avLst/>
          </a:prstGeom>
        </p:spPr>
      </p:pic>
      <p:pic>
        <p:nvPicPr>
          <p:cNvPr id="62" name="Picture 61" descr="A group of colorful people holding hands&#10;&#10;Description automatically generated">
            <a:extLst>
              <a:ext uri="{FF2B5EF4-FFF2-40B4-BE49-F238E27FC236}">
                <a16:creationId xmlns:a16="http://schemas.microsoft.com/office/drawing/2014/main" id="{439BF80E-E044-490F-B6D4-4075C8661B05}"/>
              </a:ext>
            </a:extLst>
          </p:cNvPr>
          <p:cNvPicPr>
            <a:picLocks noChangeAspect="1"/>
          </p:cNvPicPr>
          <p:nvPr/>
        </p:nvPicPr>
        <p:blipFill rotWithShape="1">
          <a:blip r:embed="rId24">
            <a:extLst>
              <a:ext uri="{28A0092B-C50C-407E-A947-70E740481C1C}">
                <a14:useLocalDpi xmlns:a14="http://schemas.microsoft.com/office/drawing/2010/main" val="0"/>
              </a:ext>
            </a:extLst>
          </a:blip>
          <a:srcRect l="18554" t="53418" r="15657" b="10331"/>
          <a:stretch/>
        </p:blipFill>
        <p:spPr>
          <a:xfrm rot="21053371">
            <a:off x="712951" y="4269592"/>
            <a:ext cx="1328350" cy="365970"/>
          </a:xfrm>
          <a:prstGeom prst="rect">
            <a:avLst/>
          </a:prstGeom>
        </p:spPr>
      </p:pic>
      <p:pic>
        <p:nvPicPr>
          <p:cNvPr id="66" name="Picture 65" descr="A group of colorful people holding hands&#10;&#10;Description automatically generated">
            <a:extLst>
              <a:ext uri="{FF2B5EF4-FFF2-40B4-BE49-F238E27FC236}">
                <a16:creationId xmlns:a16="http://schemas.microsoft.com/office/drawing/2014/main" id="{45CCAE52-8979-4596-82F2-CC9143C85ECD}"/>
              </a:ext>
            </a:extLst>
          </p:cNvPr>
          <p:cNvPicPr>
            <a:picLocks noChangeAspect="1"/>
          </p:cNvPicPr>
          <p:nvPr/>
        </p:nvPicPr>
        <p:blipFill rotWithShape="1">
          <a:blip r:embed="rId24">
            <a:extLst>
              <a:ext uri="{28A0092B-C50C-407E-A947-70E740481C1C}">
                <a14:useLocalDpi xmlns:a14="http://schemas.microsoft.com/office/drawing/2010/main" val="0"/>
              </a:ext>
            </a:extLst>
          </a:blip>
          <a:srcRect l="18554" t="53418" r="15657" b="10331"/>
          <a:stretch/>
        </p:blipFill>
        <p:spPr>
          <a:xfrm rot="20874591">
            <a:off x="2679818" y="4222751"/>
            <a:ext cx="1425093" cy="392623"/>
          </a:xfrm>
          <a:prstGeom prst="rect">
            <a:avLst/>
          </a:prstGeom>
        </p:spPr>
      </p:pic>
      <p:pic>
        <p:nvPicPr>
          <p:cNvPr id="67" name="Picture 66">
            <a:extLst>
              <a:ext uri="{FF2B5EF4-FFF2-40B4-BE49-F238E27FC236}">
                <a16:creationId xmlns:a16="http://schemas.microsoft.com/office/drawing/2014/main" id="{29BD46A4-63F4-4314-83FA-64666917041B}"/>
              </a:ext>
            </a:extLst>
          </p:cNvPr>
          <p:cNvPicPr>
            <a:picLocks noChangeAspect="1"/>
          </p:cNvPicPr>
          <p:nvPr/>
        </p:nvPicPr>
        <p:blipFill>
          <a:blip r:embed="rId25"/>
          <a:stretch>
            <a:fillRect/>
          </a:stretch>
        </p:blipFill>
        <p:spPr>
          <a:xfrm>
            <a:off x="350625" y="4360549"/>
            <a:ext cx="1228634" cy="1249187"/>
          </a:xfrm>
          <a:prstGeom prst="rect">
            <a:avLst/>
          </a:prstGeom>
        </p:spPr>
      </p:pic>
      <p:pic>
        <p:nvPicPr>
          <p:cNvPr id="68" name="Picture 67">
            <a:extLst>
              <a:ext uri="{FF2B5EF4-FFF2-40B4-BE49-F238E27FC236}">
                <a16:creationId xmlns:a16="http://schemas.microsoft.com/office/drawing/2014/main" id="{365E2E8B-489F-42B3-B8E7-80F670ED523F}"/>
              </a:ext>
            </a:extLst>
          </p:cNvPr>
          <p:cNvPicPr>
            <a:picLocks noChangeAspect="1"/>
          </p:cNvPicPr>
          <p:nvPr/>
        </p:nvPicPr>
        <p:blipFill>
          <a:blip r:embed="rId26"/>
          <a:stretch>
            <a:fillRect/>
          </a:stretch>
        </p:blipFill>
        <p:spPr>
          <a:xfrm>
            <a:off x="4405031" y="4359970"/>
            <a:ext cx="1232263" cy="1228905"/>
          </a:xfrm>
          <a:prstGeom prst="rect">
            <a:avLst/>
          </a:prstGeom>
        </p:spPr>
      </p:pic>
      <p:pic>
        <p:nvPicPr>
          <p:cNvPr id="69" name="Graphic 68" descr="Bus with solid fill">
            <a:extLst>
              <a:ext uri="{FF2B5EF4-FFF2-40B4-BE49-F238E27FC236}">
                <a16:creationId xmlns:a16="http://schemas.microsoft.com/office/drawing/2014/main" id="{B5EA5DDA-34C1-403A-B22C-E317C6932EF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343093" y="3923440"/>
            <a:ext cx="914400" cy="914400"/>
          </a:xfrm>
          <a:prstGeom prst="rect">
            <a:avLst/>
          </a:prstGeom>
        </p:spPr>
      </p:pic>
      <p:pic>
        <p:nvPicPr>
          <p:cNvPr id="70" name="Picture 69" descr="A blue circle with white text and a gift box and a person pointing at a screen&#10;&#10;Description automatically generated">
            <a:extLst>
              <a:ext uri="{FF2B5EF4-FFF2-40B4-BE49-F238E27FC236}">
                <a16:creationId xmlns:a16="http://schemas.microsoft.com/office/drawing/2014/main" id="{D269BCC0-8426-4870-9020-23EB81B5E59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393346" y="4425926"/>
            <a:ext cx="1268850" cy="1183810"/>
          </a:xfrm>
          <a:prstGeom prst="rect">
            <a:avLst/>
          </a:prstGeom>
        </p:spPr>
      </p:pic>
      <p:pic>
        <p:nvPicPr>
          <p:cNvPr id="71" name="Picture 70" descr="A red notebook with a white label&#10;&#10;Description automatically generated">
            <a:extLst>
              <a:ext uri="{FF2B5EF4-FFF2-40B4-BE49-F238E27FC236}">
                <a16:creationId xmlns:a16="http://schemas.microsoft.com/office/drawing/2014/main" id="{DCE9FB91-E011-4CC5-91D8-7A4E3D76D3B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442604" y="4149926"/>
            <a:ext cx="513786" cy="687914"/>
          </a:xfrm>
          <a:prstGeom prst="rect">
            <a:avLst/>
          </a:prstGeom>
        </p:spPr>
      </p:pic>
      <p:pic>
        <p:nvPicPr>
          <p:cNvPr id="64" name="Picture 63" descr="A circular object with a person juggling with bowling pins and a ball&#10;&#10;Description automatically generated">
            <a:extLst>
              <a:ext uri="{FF2B5EF4-FFF2-40B4-BE49-F238E27FC236}">
                <a16:creationId xmlns:a16="http://schemas.microsoft.com/office/drawing/2014/main" id="{545B5531-B09F-48E4-820F-7B4D89B3C7D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048290" y="4344994"/>
            <a:ext cx="1343133" cy="1304058"/>
          </a:xfrm>
          <a:prstGeom prst="rect">
            <a:avLst/>
          </a:prstGeom>
        </p:spPr>
      </p:pic>
    </p:spTree>
    <p:extLst>
      <p:ext uri="{BB962C8B-B14F-4D97-AF65-F5344CB8AC3E}">
        <p14:creationId xmlns:p14="http://schemas.microsoft.com/office/powerpoint/2010/main" val="3547607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6 – Lesson 12</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lang="en-GB" sz="1400" dirty="0"/>
            </a:br>
            <a:r>
              <a:rPr lang="en-GB" sz="1400" dirty="0"/>
              <a:t>Artwork: Mark Davies</a:t>
            </a:r>
            <a:br>
              <a:rPr lang="en-GB" sz="1400" dirty="0"/>
            </a:br>
            <a:br>
              <a:rPr lang="en-GB" sz="1400" dirty="0"/>
            </a:br>
            <a:r>
              <a:rPr lang="en-GB" sz="1400" dirty="0"/>
              <a:t>Date updated: 27.08.23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333979"/>
            <a:ext cx="7138275" cy="1484251"/>
          </a:xfrm>
        </p:spPr>
        <p:txBody>
          <a:bodyPr>
            <a:normAutofit/>
          </a:bodyPr>
          <a:lstStyle/>
          <a:p>
            <a:pPr>
              <a:spcBef>
                <a:spcPts val="0"/>
              </a:spcBef>
              <a:buClr>
                <a:srgbClr val="FFFFFF"/>
              </a:buClr>
              <a:buSzPts val="2600"/>
            </a:pPr>
            <a:r>
              <a:rPr lang="en-GB" sz="2000" dirty="0">
                <a:solidFill>
                  <a:srgbClr val="FFFFFF"/>
                </a:solidFill>
              </a:rPr>
              <a:t>In class</a:t>
            </a:r>
            <a:br>
              <a:rPr lang="en-GB" sz="2000" dirty="0">
                <a:solidFill>
                  <a:srgbClr val="FFFFFF"/>
                </a:solidFill>
              </a:rPr>
            </a:br>
            <a:r>
              <a:rPr lang="en-GB" sz="2000" dirty="0">
                <a:solidFill>
                  <a:prstClr val="white"/>
                </a:solidFill>
              </a:rPr>
              <a:t>Using the modal verb ‘DEBER’</a:t>
            </a:r>
            <a:br>
              <a:rPr lang="en-GB" sz="2000" dirty="0">
                <a:solidFill>
                  <a:prstClr val="white"/>
                </a:solidFill>
              </a:rPr>
            </a:br>
            <a:r>
              <a:rPr lang="en-GB" sz="2000" dirty="0">
                <a:solidFill>
                  <a:prstClr val="white"/>
                </a:solidFill>
              </a:rPr>
              <a:t>Penultimate stress</a:t>
            </a:r>
            <a:br>
              <a:rPr lang="en-US" sz="2000" b="0" i="0" u="none" strike="noStrike" cap="none" dirty="0">
                <a:solidFill>
                  <a:srgbClr val="FFFFFF"/>
                </a:solidFill>
                <a:latin typeface="Century Gothic"/>
                <a:ea typeface="Century Gothic"/>
                <a:cs typeface="Century Gothic"/>
                <a:sym typeface="Century Gothic"/>
              </a:rPr>
            </a:br>
            <a:endParaRPr lang="pt-BR" sz="2000" dirty="0"/>
          </a:p>
          <a:p>
            <a:pPr marL="0" lvl="0" indent="0" algn="l" rtl="0">
              <a:lnSpc>
                <a:spcPct val="90000"/>
              </a:lnSpc>
              <a:spcBef>
                <a:spcPts val="1000"/>
              </a:spcBef>
              <a:spcAft>
                <a:spcPts val="0"/>
              </a:spcAft>
              <a:buClr>
                <a:srgbClr val="1F3864"/>
              </a:buClr>
              <a:buSzPts val="2600"/>
              <a:buNone/>
            </a:pPr>
            <a:endParaRPr lang="pt-BR" sz="20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000" dirty="0">
              <a:solidFill>
                <a:srgbClr val="FFFFFF"/>
              </a:solidFill>
            </a:endParaRPr>
          </a:p>
          <a:p>
            <a:pPr algn="l"/>
            <a:endParaRPr lang="en-GB" sz="2000"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Talking about what people can and must do (2)</a:t>
            </a:r>
            <a:endParaRPr lang="en-GB" dirty="0"/>
          </a:p>
        </p:txBody>
      </p:sp>
      <p:pic>
        <p:nvPicPr>
          <p:cNvPr id="13" name="Picture 12" descr="A red and yellow rectangular shape with a flag inside&#10;&#10;Description automatically generated">
            <a:extLst>
              <a:ext uri="{FF2B5EF4-FFF2-40B4-BE49-F238E27FC236}">
                <a16:creationId xmlns:a16="http://schemas.microsoft.com/office/drawing/2014/main" id="{FB105277-B7A1-4DCB-8C6D-192B428B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183" y="1871941"/>
            <a:ext cx="2039516" cy="1552572"/>
          </a:xfrm>
          <a:prstGeom prst="rect">
            <a:avLst/>
          </a:prstGeom>
        </p:spPr>
      </p:pic>
      <p:pic>
        <p:nvPicPr>
          <p:cNvPr id="8" name="Picture 7" descr="A pattern of chairs and tables&#10;&#10;Description automatically generated">
            <a:extLst>
              <a:ext uri="{FF2B5EF4-FFF2-40B4-BE49-F238E27FC236}">
                <a16:creationId xmlns:a16="http://schemas.microsoft.com/office/drawing/2014/main" id="{EF9A3818-F74D-4421-8E9E-37507642D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72717" y="3129105"/>
            <a:ext cx="2563318" cy="3223032"/>
          </a:xfrm>
          <a:prstGeom prst="rect">
            <a:avLst/>
          </a:prstGeom>
        </p:spPr>
      </p:pic>
      <p:pic>
        <p:nvPicPr>
          <p:cNvPr id="10" name="Graphic 9" descr="Teacher with solid fill">
            <a:extLst>
              <a:ext uri="{FF2B5EF4-FFF2-40B4-BE49-F238E27FC236}">
                <a16:creationId xmlns:a16="http://schemas.microsoft.com/office/drawing/2014/main" id="{E3DD26A6-187C-4F60-8F12-D1D6C8332B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4972721"/>
            <a:ext cx="1780843" cy="1780843"/>
          </a:xfrm>
          <a:prstGeom prst="rect">
            <a:avLst/>
          </a:prstGeom>
        </p:spPr>
      </p:pic>
    </p:spTree>
    <p:extLst>
      <p:ext uri="{BB962C8B-B14F-4D97-AF65-F5344CB8AC3E}">
        <p14:creationId xmlns:p14="http://schemas.microsoft.com/office/powerpoint/2010/main" val="245133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9308892" y="153596"/>
            <a:ext cx="2615631" cy="492443"/>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10D20357-6B0E-4766-9EEE-31B776EFC2C1}"/>
              </a:ext>
            </a:extLst>
          </p:cNvPr>
          <p:cNvSpPr txBox="1"/>
          <p:nvPr/>
        </p:nvSpPr>
        <p:spPr>
          <a:xfrm>
            <a:off x="350689" y="1396249"/>
            <a:ext cx="11672047" cy="492443"/>
          </a:xfrm>
          <a:prstGeom prst="rect">
            <a:avLst/>
          </a:prstGeom>
          <a:noFill/>
        </p:spPr>
        <p:txBody>
          <a:bodyPr wrap="square" rtlCol="0">
            <a:spAutoFit/>
          </a:bodyPr>
          <a:lstStyle/>
          <a:p>
            <a:r>
              <a:rPr lang="en-US" sz="2600" dirty="0"/>
              <a:t>Some words in Spanish have the stress on the </a:t>
            </a:r>
            <a:r>
              <a:rPr lang="en-US" sz="2600" b="1" u="sng" dirty="0"/>
              <a:t>last</a:t>
            </a:r>
            <a:r>
              <a:rPr lang="en-US" sz="2600" dirty="0"/>
              <a:t> syllable. </a:t>
            </a:r>
          </a:p>
        </p:txBody>
      </p:sp>
      <p:sp>
        <p:nvSpPr>
          <p:cNvPr id="6" name="CuadroTexto 8">
            <a:extLst>
              <a:ext uri="{FF2B5EF4-FFF2-40B4-BE49-F238E27FC236}">
                <a16:creationId xmlns:a16="http://schemas.microsoft.com/office/drawing/2014/main" id="{AED3C611-7346-4197-A97F-D2E0ED206BE6}"/>
              </a:ext>
            </a:extLst>
          </p:cNvPr>
          <p:cNvSpPr txBox="1"/>
          <p:nvPr/>
        </p:nvSpPr>
        <p:spPr>
          <a:xfrm>
            <a:off x="350689" y="2256937"/>
            <a:ext cx="12045442" cy="492443"/>
          </a:xfrm>
          <a:prstGeom prst="rect">
            <a:avLst/>
          </a:prstGeom>
          <a:noFill/>
        </p:spPr>
        <p:txBody>
          <a:bodyPr wrap="square" rtlCol="0">
            <a:spAutoFit/>
          </a:bodyPr>
          <a:lstStyle/>
          <a:p>
            <a:r>
              <a:rPr lang="en-US" sz="2600" dirty="0"/>
              <a:t>This means that the last syllable is pronounced with more emphasis.</a:t>
            </a:r>
            <a:endParaRPr lang="es-GB" sz="2600" dirty="0"/>
          </a:p>
        </p:txBody>
      </p:sp>
      <p:sp>
        <p:nvSpPr>
          <p:cNvPr id="7" name="CuadroTexto 63">
            <a:extLst>
              <a:ext uri="{FF2B5EF4-FFF2-40B4-BE49-F238E27FC236}">
                <a16:creationId xmlns:a16="http://schemas.microsoft.com/office/drawing/2014/main" id="{6B361B31-F3B9-4C24-9296-2B30B34225B9}"/>
              </a:ext>
            </a:extLst>
          </p:cNvPr>
          <p:cNvSpPr txBox="1"/>
          <p:nvPr/>
        </p:nvSpPr>
        <p:spPr>
          <a:xfrm>
            <a:off x="1294109" y="3184103"/>
            <a:ext cx="1585914" cy="492443"/>
          </a:xfrm>
          <a:prstGeom prst="rect">
            <a:avLst/>
          </a:prstGeom>
          <a:noFill/>
        </p:spPr>
        <p:txBody>
          <a:bodyPr wrap="square" rtlCol="0">
            <a:spAutoFit/>
          </a:bodyPr>
          <a:lstStyle/>
          <a:p>
            <a:r>
              <a:rPr lang="en-US" sz="2600" dirty="0" err="1"/>
              <a:t>caminé</a:t>
            </a:r>
            <a:endParaRPr lang="en-US" sz="2600" dirty="0"/>
          </a:p>
        </p:txBody>
      </p:sp>
      <p:sp>
        <p:nvSpPr>
          <p:cNvPr id="8" name="Action Button: Custom 20">
            <a:hlinkClick r:id="" action="ppaction://noaction" highlightClick="1">
              <a:snd r:embed="rId3" name="caminé quizás igual autor.wav"/>
            </a:hlinkClick>
            <a:extLst>
              <a:ext uri="{FF2B5EF4-FFF2-40B4-BE49-F238E27FC236}">
                <a16:creationId xmlns:a16="http://schemas.microsoft.com/office/drawing/2014/main" id="{45AB5B50-083E-4681-9BCD-28759EBBFB4E}"/>
              </a:ext>
            </a:extLst>
          </p:cNvPr>
          <p:cNvSpPr/>
          <p:nvPr/>
        </p:nvSpPr>
        <p:spPr>
          <a:xfrm>
            <a:off x="453915" y="3225780"/>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bg1"/>
                </a:solidFill>
                <a:latin typeface="Century Gothic" panose="020B0502020202020204" pitchFamily="34" charset="0"/>
              </a:rPr>
              <a:t>1</a:t>
            </a:r>
          </a:p>
        </p:txBody>
      </p:sp>
      <p:sp>
        <p:nvSpPr>
          <p:cNvPr id="9" name="CuadroTexto 66">
            <a:extLst>
              <a:ext uri="{FF2B5EF4-FFF2-40B4-BE49-F238E27FC236}">
                <a16:creationId xmlns:a16="http://schemas.microsoft.com/office/drawing/2014/main" id="{374CF715-ABA5-41D7-92F1-1DFCF352F009}"/>
              </a:ext>
            </a:extLst>
          </p:cNvPr>
          <p:cNvSpPr txBox="1"/>
          <p:nvPr/>
        </p:nvSpPr>
        <p:spPr>
          <a:xfrm>
            <a:off x="4118271" y="3184103"/>
            <a:ext cx="1585914" cy="492443"/>
          </a:xfrm>
          <a:prstGeom prst="rect">
            <a:avLst/>
          </a:prstGeom>
          <a:noFill/>
        </p:spPr>
        <p:txBody>
          <a:bodyPr wrap="square" rtlCol="0">
            <a:spAutoFit/>
          </a:bodyPr>
          <a:lstStyle/>
          <a:p>
            <a:r>
              <a:rPr lang="en-US" sz="2600" dirty="0" err="1"/>
              <a:t>quizás</a:t>
            </a:r>
            <a:endParaRPr lang="en-US" sz="2600" dirty="0"/>
          </a:p>
        </p:txBody>
      </p:sp>
      <p:sp>
        <p:nvSpPr>
          <p:cNvPr id="10" name="CuadroTexto 67">
            <a:extLst>
              <a:ext uri="{FF2B5EF4-FFF2-40B4-BE49-F238E27FC236}">
                <a16:creationId xmlns:a16="http://schemas.microsoft.com/office/drawing/2014/main" id="{43B208A9-CCC3-4A1B-B989-CD0D906FDD20}"/>
              </a:ext>
            </a:extLst>
          </p:cNvPr>
          <p:cNvSpPr txBox="1"/>
          <p:nvPr/>
        </p:nvSpPr>
        <p:spPr>
          <a:xfrm>
            <a:off x="6675734" y="3184103"/>
            <a:ext cx="2090737" cy="492443"/>
          </a:xfrm>
          <a:prstGeom prst="rect">
            <a:avLst/>
          </a:prstGeom>
          <a:noFill/>
        </p:spPr>
        <p:txBody>
          <a:bodyPr wrap="square" rtlCol="0">
            <a:spAutoFit/>
          </a:bodyPr>
          <a:lstStyle/>
          <a:p>
            <a:r>
              <a:rPr lang="en-US" sz="2600" dirty="0" err="1"/>
              <a:t>igual</a:t>
            </a:r>
            <a:endParaRPr lang="en-US" sz="2600" dirty="0"/>
          </a:p>
        </p:txBody>
      </p:sp>
      <p:sp>
        <p:nvSpPr>
          <p:cNvPr id="11" name="CuadroTexto 68">
            <a:extLst>
              <a:ext uri="{FF2B5EF4-FFF2-40B4-BE49-F238E27FC236}">
                <a16:creationId xmlns:a16="http://schemas.microsoft.com/office/drawing/2014/main" id="{125D6A84-4E27-428B-9783-D5262FC4A053}"/>
              </a:ext>
            </a:extLst>
          </p:cNvPr>
          <p:cNvSpPr txBox="1"/>
          <p:nvPr/>
        </p:nvSpPr>
        <p:spPr>
          <a:xfrm>
            <a:off x="9738020" y="3169815"/>
            <a:ext cx="2090737" cy="492443"/>
          </a:xfrm>
          <a:prstGeom prst="rect">
            <a:avLst/>
          </a:prstGeom>
          <a:noFill/>
        </p:spPr>
        <p:txBody>
          <a:bodyPr wrap="square" rtlCol="0">
            <a:spAutoFit/>
          </a:bodyPr>
          <a:lstStyle/>
          <a:p>
            <a:r>
              <a:rPr lang="en-US" sz="2600" dirty="0" err="1"/>
              <a:t>autor</a:t>
            </a:r>
            <a:endParaRPr lang="en-US" sz="2600" dirty="0"/>
          </a:p>
        </p:txBody>
      </p:sp>
      <p:sp>
        <p:nvSpPr>
          <p:cNvPr id="12" name="TextBox 5">
            <a:extLst>
              <a:ext uri="{FF2B5EF4-FFF2-40B4-BE49-F238E27FC236}">
                <a16:creationId xmlns:a16="http://schemas.microsoft.com/office/drawing/2014/main" id="{B1D0C110-DC04-4A38-9193-41EAA62644B0}"/>
              </a:ext>
            </a:extLst>
          </p:cNvPr>
          <p:cNvSpPr txBox="1"/>
          <p:nvPr/>
        </p:nvSpPr>
        <p:spPr>
          <a:xfrm>
            <a:off x="350689" y="4231469"/>
            <a:ext cx="11672047" cy="492443"/>
          </a:xfrm>
          <a:prstGeom prst="rect">
            <a:avLst/>
          </a:prstGeom>
          <a:noFill/>
        </p:spPr>
        <p:txBody>
          <a:bodyPr wrap="square" rtlCol="0">
            <a:spAutoFit/>
          </a:bodyPr>
          <a:lstStyle/>
          <a:p>
            <a:r>
              <a:rPr lang="en-US" sz="2600" dirty="0"/>
              <a:t>Many other words have stress on the </a:t>
            </a:r>
            <a:r>
              <a:rPr lang="en-US" sz="2600" b="1" u="sng" dirty="0"/>
              <a:t>penultimate</a:t>
            </a:r>
            <a:r>
              <a:rPr lang="en-US" sz="2600" dirty="0"/>
              <a:t> (second-last) syllable. </a:t>
            </a:r>
          </a:p>
        </p:txBody>
      </p:sp>
      <p:sp>
        <p:nvSpPr>
          <p:cNvPr id="13" name="Action Button: Custom 20">
            <a:hlinkClick r:id="" action="ppaction://noaction" highlightClick="1">
              <a:snd r:embed="rId4" name="amigo, playa, problema, barrio.wav"/>
            </a:hlinkClick>
            <a:extLst>
              <a:ext uri="{FF2B5EF4-FFF2-40B4-BE49-F238E27FC236}">
                <a16:creationId xmlns:a16="http://schemas.microsoft.com/office/drawing/2014/main" id="{22E09491-741F-462F-A58A-493EC76837BF}"/>
              </a:ext>
            </a:extLst>
          </p:cNvPr>
          <p:cNvSpPr/>
          <p:nvPr/>
        </p:nvSpPr>
        <p:spPr>
          <a:xfrm>
            <a:off x="453916" y="5341036"/>
            <a:ext cx="473681" cy="439866"/>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bg1"/>
                </a:solidFill>
                <a:latin typeface="Century Gothic" panose="020B0502020202020204" pitchFamily="34" charset="0"/>
              </a:rPr>
              <a:t>2</a:t>
            </a:r>
          </a:p>
        </p:txBody>
      </p:sp>
      <p:sp>
        <p:nvSpPr>
          <p:cNvPr id="14" name="CuadroTexto 72">
            <a:extLst>
              <a:ext uri="{FF2B5EF4-FFF2-40B4-BE49-F238E27FC236}">
                <a16:creationId xmlns:a16="http://schemas.microsoft.com/office/drawing/2014/main" id="{BAFFFD91-DCF3-40E2-9418-D41C10685B0D}"/>
              </a:ext>
            </a:extLst>
          </p:cNvPr>
          <p:cNvSpPr txBox="1"/>
          <p:nvPr/>
        </p:nvSpPr>
        <p:spPr>
          <a:xfrm>
            <a:off x="1294110" y="5352667"/>
            <a:ext cx="1585914" cy="492443"/>
          </a:xfrm>
          <a:prstGeom prst="rect">
            <a:avLst/>
          </a:prstGeom>
          <a:noFill/>
        </p:spPr>
        <p:txBody>
          <a:bodyPr wrap="square" rtlCol="0">
            <a:spAutoFit/>
          </a:bodyPr>
          <a:lstStyle/>
          <a:p>
            <a:r>
              <a:rPr lang="en-US" sz="2600" dirty="0"/>
              <a:t>amigo</a:t>
            </a:r>
          </a:p>
        </p:txBody>
      </p:sp>
      <p:sp>
        <p:nvSpPr>
          <p:cNvPr id="15" name="CuadroTexto 73">
            <a:extLst>
              <a:ext uri="{FF2B5EF4-FFF2-40B4-BE49-F238E27FC236}">
                <a16:creationId xmlns:a16="http://schemas.microsoft.com/office/drawing/2014/main" id="{8761573B-79B7-4246-8C00-0CA83C955BE1}"/>
              </a:ext>
            </a:extLst>
          </p:cNvPr>
          <p:cNvSpPr txBox="1"/>
          <p:nvPr/>
        </p:nvSpPr>
        <p:spPr>
          <a:xfrm>
            <a:off x="4118272" y="5352667"/>
            <a:ext cx="1585914" cy="492443"/>
          </a:xfrm>
          <a:prstGeom prst="rect">
            <a:avLst/>
          </a:prstGeom>
          <a:noFill/>
        </p:spPr>
        <p:txBody>
          <a:bodyPr wrap="square" rtlCol="0">
            <a:spAutoFit/>
          </a:bodyPr>
          <a:lstStyle/>
          <a:p>
            <a:r>
              <a:rPr lang="en-US" sz="2600" dirty="0"/>
              <a:t>playa</a:t>
            </a:r>
          </a:p>
        </p:txBody>
      </p:sp>
      <p:sp>
        <p:nvSpPr>
          <p:cNvPr id="16" name="CuadroTexto 74">
            <a:extLst>
              <a:ext uri="{FF2B5EF4-FFF2-40B4-BE49-F238E27FC236}">
                <a16:creationId xmlns:a16="http://schemas.microsoft.com/office/drawing/2014/main" id="{C3197D58-0B5A-4A5E-8362-E7CCE9F10CBF}"/>
              </a:ext>
            </a:extLst>
          </p:cNvPr>
          <p:cNvSpPr txBox="1"/>
          <p:nvPr/>
        </p:nvSpPr>
        <p:spPr>
          <a:xfrm>
            <a:off x="6675735" y="5352667"/>
            <a:ext cx="2090737" cy="492443"/>
          </a:xfrm>
          <a:prstGeom prst="rect">
            <a:avLst/>
          </a:prstGeom>
          <a:noFill/>
        </p:spPr>
        <p:txBody>
          <a:bodyPr wrap="square" rtlCol="0">
            <a:spAutoFit/>
          </a:bodyPr>
          <a:lstStyle/>
          <a:p>
            <a:r>
              <a:rPr lang="en-US" sz="2600" dirty="0"/>
              <a:t>problema</a:t>
            </a:r>
          </a:p>
        </p:txBody>
      </p:sp>
      <p:sp>
        <p:nvSpPr>
          <p:cNvPr id="17" name="CuadroTexto 75">
            <a:extLst>
              <a:ext uri="{FF2B5EF4-FFF2-40B4-BE49-F238E27FC236}">
                <a16:creationId xmlns:a16="http://schemas.microsoft.com/office/drawing/2014/main" id="{F688CAE2-6A47-4AEC-AA37-AE3E664D4C2E}"/>
              </a:ext>
            </a:extLst>
          </p:cNvPr>
          <p:cNvSpPr txBox="1"/>
          <p:nvPr/>
        </p:nvSpPr>
        <p:spPr>
          <a:xfrm>
            <a:off x="9738021" y="5338379"/>
            <a:ext cx="2090737" cy="492443"/>
          </a:xfrm>
          <a:prstGeom prst="rect">
            <a:avLst/>
          </a:prstGeom>
          <a:noFill/>
        </p:spPr>
        <p:txBody>
          <a:bodyPr wrap="square" rtlCol="0">
            <a:spAutoFit/>
          </a:bodyPr>
          <a:lstStyle/>
          <a:p>
            <a:r>
              <a:rPr lang="en-US" sz="2600" dirty="0"/>
              <a:t>barrio</a:t>
            </a:r>
          </a:p>
        </p:txBody>
      </p:sp>
    </p:spTree>
    <p:extLst>
      <p:ext uri="{BB962C8B-B14F-4D97-AF65-F5344CB8AC3E}">
        <p14:creationId xmlns:p14="http://schemas.microsoft.com/office/powerpoint/2010/main" val="31181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1"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9917047" y="213557"/>
            <a:ext cx="2007476"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53ADDE3A-B13A-4228-9521-19EA2E5983EB}"/>
              </a:ext>
            </a:extLst>
          </p:cNvPr>
          <p:cNvSpPr txBox="1"/>
          <p:nvPr/>
        </p:nvSpPr>
        <p:spPr>
          <a:xfrm>
            <a:off x="256096" y="1269270"/>
            <a:ext cx="11672047" cy="492443"/>
          </a:xfrm>
          <a:prstGeom prst="rect">
            <a:avLst/>
          </a:prstGeom>
          <a:noFill/>
        </p:spPr>
        <p:txBody>
          <a:bodyPr wrap="square" rtlCol="0">
            <a:spAutoFit/>
          </a:bodyPr>
          <a:lstStyle/>
          <a:p>
            <a:r>
              <a:rPr lang="en-US" sz="2600" dirty="0"/>
              <a:t>As you know, some words in Spanish have a written accent.</a:t>
            </a:r>
          </a:p>
        </p:txBody>
      </p:sp>
      <p:sp>
        <p:nvSpPr>
          <p:cNvPr id="6" name="CuadroTexto 8">
            <a:extLst>
              <a:ext uri="{FF2B5EF4-FFF2-40B4-BE49-F238E27FC236}">
                <a16:creationId xmlns:a16="http://schemas.microsoft.com/office/drawing/2014/main" id="{3AD88667-DD8D-404A-842E-6A77EB0E2102}"/>
              </a:ext>
            </a:extLst>
          </p:cNvPr>
          <p:cNvSpPr txBox="1"/>
          <p:nvPr/>
        </p:nvSpPr>
        <p:spPr>
          <a:xfrm>
            <a:off x="256095" y="1995838"/>
            <a:ext cx="11672046" cy="892552"/>
          </a:xfrm>
          <a:prstGeom prst="rect">
            <a:avLst/>
          </a:prstGeom>
          <a:noFill/>
        </p:spPr>
        <p:txBody>
          <a:bodyPr wrap="square" rtlCol="0">
            <a:spAutoFit/>
          </a:bodyPr>
          <a:lstStyle/>
          <a:p>
            <a:r>
              <a:rPr lang="en-US" sz="2600" dirty="0"/>
              <a:t>The written accent depends on which syllable is stressed and on what the last letter of the word is.</a:t>
            </a:r>
            <a:endParaRPr lang="es-GB" sz="2600" dirty="0"/>
          </a:p>
        </p:txBody>
      </p:sp>
      <p:sp>
        <p:nvSpPr>
          <p:cNvPr id="7" name="CuadroTexto 70">
            <a:extLst>
              <a:ext uri="{FF2B5EF4-FFF2-40B4-BE49-F238E27FC236}">
                <a16:creationId xmlns:a16="http://schemas.microsoft.com/office/drawing/2014/main" id="{9C590CA1-2F3F-4E2D-81B2-9F1C4397FAA9}"/>
              </a:ext>
            </a:extLst>
          </p:cNvPr>
          <p:cNvSpPr txBox="1"/>
          <p:nvPr/>
        </p:nvSpPr>
        <p:spPr>
          <a:xfrm>
            <a:off x="256094" y="3146494"/>
            <a:ext cx="11672047" cy="892552"/>
          </a:xfrm>
          <a:prstGeom prst="rect">
            <a:avLst/>
          </a:prstGeom>
          <a:noFill/>
        </p:spPr>
        <p:txBody>
          <a:bodyPr wrap="square" rtlCol="0">
            <a:spAutoFit/>
          </a:bodyPr>
          <a:lstStyle/>
          <a:p>
            <a:r>
              <a:rPr lang="en-US" sz="2600" dirty="0"/>
              <a:t>Rule: if the penultimate syllable is stressed and the word ends in any vowel or ‘n’ or ‘s’, then there is </a:t>
            </a:r>
            <a:r>
              <a:rPr lang="en-US" sz="2600" b="1" dirty="0"/>
              <a:t>no accent </a:t>
            </a:r>
            <a:r>
              <a:rPr lang="en-US" sz="2600" dirty="0"/>
              <a:t>on the stressed vowel.</a:t>
            </a:r>
          </a:p>
        </p:txBody>
      </p:sp>
      <p:sp>
        <p:nvSpPr>
          <p:cNvPr id="8" name="TextBox 5">
            <a:extLst>
              <a:ext uri="{FF2B5EF4-FFF2-40B4-BE49-F238E27FC236}">
                <a16:creationId xmlns:a16="http://schemas.microsoft.com/office/drawing/2014/main" id="{EFD42EBA-9973-494E-9411-B7F844CDAC4E}"/>
              </a:ext>
            </a:extLst>
          </p:cNvPr>
          <p:cNvSpPr txBox="1"/>
          <p:nvPr/>
        </p:nvSpPr>
        <p:spPr>
          <a:xfrm>
            <a:off x="256094" y="4463099"/>
            <a:ext cx="11672047" cy="492443"/>
          </a:xfrm>
          <a:prstGeom prst="rect">
            <a:avLst/>
          </a:prstGeom>
          <a:noFill/>
        </p:spPr>
        <p:txBody>
          <a:bodyPr wrap="square" rtlCol="0">
            <a:spAutoFit/>
          </a:bodyPr>
          <a:lstStyle/>
          <a:p>
            <a:r>
              <a:rPr lang="en-US" sz="2600" dirty="0"/>
              <a:t>Compare:</a:t>
            </a:r>
          </a:p>
        </p:txBody>
      </p:sp>
      <p:sp>
        <p:nvSpPr>
          <p:cNvPr id="9" name="CuadroTexto 20">
            <a:extLst>
              <a:ext uri="{FF2B5EF4-FFF2-40B4-BE49-F238E27FC236}">
                <a16:creationId xmlns:a16="http://schemas.microsoft.com/office/drawing/2014/main" id="{627106E4-DB9C-4221-AD36-47FE18574957}"/>
              </a:ext>
            </a:extLst>
          </p:cNvPr>
          <p:cNvSpPr txBox="1"/>
          <p:nvPr/>
        </p:nvSpPr>
        <p:spPr>
          <a:xfrm>
            <a:off x="2441262" y="4463098"/>
            <a:ext cx="1585914" cy="492443"/>
          </a:xfrm>
          <a:prstGeom prst="rect">
            <a:avLst/>
          </a:prstGeom>
          <a:noFill/>
        </p:spPr>
        <p:txBody>
          <a:bodyPr wrap="square" rtlCol="0">
            <a:spAutoFit/>
          </a:bodyPr>
          <a:lstStyle/>
          <a:p>
            <a:pPr algn="ctr"/>
            <a:r>
              <a:rPr lang="en-US" sz="2600" dirty="0"/>
              <a:t>martes</a:t>
            </a:r>
          </a:p>
        </p:txBody>
      </p:sp>
      <p:sp>
        <p:nvSpPr>
          <p:cNvPr id="10" name="CuadroTexto 21">
            <a:extLst>
              <a:ext uri="{FF2B5EF4-FFF2-40B4-BE49-F238E27FC236}">
                <a16:creationId xmlns:a16="http://schemas.microsoft.com/office/drawing/2014/main" id="{B6ED5B4A-8F50-44C4-BDAC-A27F19101DDD}"/>
              </a:ext>
            </a:extLst>
          </p:cNvPr>
          <p:cNvSpPr txBox="1"/>
          <p:nvPr/>
        </p:nvSpPr>
        <p:spPr>
          <a:xfrm>
            <a:off x="4777309" y="4463099"/>
            <a:ext cx="1585914" cy="492443"/>
          </a:xfrm>
          <a:prstGeom prst="rect">
            <a:avLst/>
          </a:prstGeom>
          <a:noFill/>
        </p:spPr>
        <p:txBody>
          <a:bodyPr wrap="square" rtlCol="0">
            <a:spAutoFit/>
          </a:bodyPr>
          <a:lstStyle/>
          <a:p>
            <a:pPr algn="ctr"/>
            <a:r>
              <a:rPr lang="en-US" sz="2600" dirty="0" err="1"/>
              <a:t>móvil</a:t>
            </a:r>
            <a:endParaRPr lang="en-US" sz="2600" dirty="0"/>
          </a:p>
        </p:txBody>
      </p:sp>
      <p:sp>
        <p:nvSpPr>
          <p:cNvPr id="11" name="CuadroTexto 22">
            <a:extLst>
              <a:ext uri="{FF2B5EF4-FFF2-40B4-BE49-F238E27FC236}">
                <a16:creationId xmlns:a16="http://schemas.microsoft.com/office/drawing/2014/main" id="{41A74BBB-F000-4CAE-958E-135790CB9F9F}"/>
              </a:ext>
            </a:extLst>
          </p:cNvPr>
          <p:cNvSpPr txBox="1"/>
          <p:nvPr/>
        </p:nvSpPr>
        <p:spPr>
          <a:xfrm>
            <a:off x="6972344" y="4463098"/>
            <a:ext cx="2090737" cy="492443"/>
          </a:xfrm>
          <a:prstGeom prst="rect">
            <a:avLst/>
          </a:prstGeom>
          <a:noFill/>
        </p:spPr>
        <p:txBody>
          <a:bodyPr wrap="square" rtlCol="0">
            <a:spAutoFit/>
          </a:bodyPr>
          <a:lstStyle/>
          <a:p>
            <a:pPr algn="ctr"/>
            <a:r>
              <a:rPr lang="en-US" sz="2600" dirty="0"/>
              <a:t>triste</a:t>
            </a:r>
          </a:p>
        </p:txBody>
      </p:sp>
      <p:sp>
        <p:nvSpPr>
          <p:cNvPr id="12" name="CuadroTexto 23">
            <a:extLst>
              <a:ext uri="{FF2B5EF4-FFF2-40B4-BE49-F238E27FC236}">
                <a16:creationId xmlns:a16="http://schemas.microsoft.com/office/drawing/2014/main" id="{945FA755-9D0A-43C5-ADBD-5F858A38A54E}"/>
              </a:ext>
            </a:extLst>
          </p:cNvPr>
          <p:cNvSpPr txBox="1"/>
          <p:nvPr/>
        </p:nvSpPr>
        <p:spPr>
          <a:xfrm>
            <a:off x="9335562" y="4463098"/>
            <a:ext cx="2090737" cy="492443"/>
          </a:xfrm>
          <a:prstGeom prst="rect">
            <a:avLst/>
          </a:prstGeom>
          <a:noFill/>
        </p:spPr>
        <p:txBody>
          <a:bodyPr wrap="square" rtlCol="0">
            <a:spAutoFit/>
          </a:bodyPr>
          <a:lstStyle/>
          <a:p>
            <a:pPr algn="ctr"/>
            <a:r>
              <a:rPr lang="en-US" sz="2600" dirty="0" err="1"/>
              <a:t>lápiz</a:t>
            </a:r>
            <a:endParaRPr lang="en-US" sz="2600" dirty="0"/>
          </a:p>
        </p:txBody>
      </p:sp>
      <p:cxnSp>
        <p:nvCxnSpPr>
          <p:cNvPr id="13" name="Straight Arrow Connector 12">
            <a:extLst>
              <a:ext uri="{FF2B5EF4-FFF2-40B4-BE49-F238E27FC236}">
                <a16:creationId xmlns:a16="http://schemas.microsoft.com/office/drawing/2014/main" id="{C695B88A-BFF9-4165-BD1C-66263B4E48C5}"/>
              </a:ext>
            </a:extLst>
          </p:cNvPr>
          <p:cNvCxnSpPr/>
          <p:nvPr/>
        </p:nvCxnSpPr>
        <p:spPr>
          <a:xfrm flipV="1">
            <a:off x="5541050" y="4946062"/>
            <a:ext cx="2" cy="35846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15ED23B-F7DF-4E3F-8F83-F61D29FEF158}"/>
              </a:ext>
            </a:extLst>
          </p:cNvPr>
          <p:cNvCxnSpPr/>
          <p:nvPr/>
        </p:nvCxnSpPr>
        <p:spPr>
          <a:xfrm flipH="1" flipV="1">
            <a:off x="10223275" y="4946062"/>
            <a:ext cx="8613" cy="35846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7">
            <a:extLst>
              <a:ext uri="{FF2B5EF4-FFF2-40B4-BE49-F238E27FC236}">
                <a16:creationId xmlns:a16="http://schemas.microsoft.com/office/drawing/2014/main" id="{7FD04334-BD14-4522-93D0-C5B7F46D3C99}"/>
              </a:ext>
            </a:extLst>
          </p:cNvPr>
          <p:cNvSpPr/>
          <p:nvPr/>
        </p:nvSpPr>
        <p:spPr>
          <a:xfrm>
            <a:off x="4777309" y="5345637"/>
            <a:ext cx="6252206" cy="8129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These words end in consonants </a:t>
            </a:r>
            <a:r>
              <a:rPr lang="en-GB" sz="2000" i="1" dirty="0">
                <a:solidFill>
                  <a:schemeClr val="tx1"/>
                </a:solidFill>
              </a:rPr>
              <a:t>other than </a:t>
            </a:r>
            <a:r>
              <a:rPr lang="en-GB" sz="2000" dirty="0">
                <a:solidFill>
                  <a:schemeClr val="tx1"/>
                </a:solidFill>
              </a:rPr>
              <a:t>‘n’ and ‘s’, so they need an accent.</a:t>
            </a:r>
          </a:p>
        </p:txBody>
      </p:sp>
    </p:spTree>
    <p:extLst>
      <p:ext uri="{BB962C8B-B14F-4D97-AF65-F5344CB8AC3E}">
        <p14:creationId xmlns:p14="http://schemas.microsoft.com/office/powerpoint/2010/main" val="345856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26" presetClass="emph" presetSubtype="0" repeatCount="3000" fill="hold" nodeType="withEffect">
                                  <p:stCondLst>
                                    <p:cond delay="0"/>
                                  </p:stCondLst>
                                  <p:childTnLst>
                                    <p:animEffect transition="out" filter="fade">
                                      <p:cBhvr>
                                        <p:cTn id="44" dur="500" tmFilter="0, 0; .2, .5; .8, .5; 1, 0"/>
                                        <p:tgtEl>
                                          <p:spTgt spid="13"/>
                                        </p:tgtEl>
                                      </p:cBhvr>
                                    </p:animEffect>
                                    <p:animScale>
                                      <p:cBhvr>
                                        <p:cTn id="45" dur="250" autoRev="1" fill="hold"/>
                                        <p:tgtEl>
                                          <p:spTgt spid="13"/>
                                        </p:tgtEl>
                                      </p:cBhvr>
                                      <p:by x="105000" y="105000"/>
                                    </p:animScale>
                                  </p:childTnLst>
                                </p:cTn>
                              </p:par>
                              <p:par>
                                <p:cTn id="46" presetID="26" presetClass="emph" presetSubtype="0" repeatCount="3000" fill="hold" nodeType="withEffect">
                                  <p:stCondLst>
                                    <p:cond delay="0"/>
                                  </p:stCondLst>
                                  <p:childTnLst>
                                    <p:animEffect transition="out" filter="fade">
                                      <p:cBhvr>
                                        <p:cTn id="47" dur="500" tmFilter="0, 0; .2, .5; .8, .5; 1, 0"/>
                                        <p:tgtEl>
                                          <p:spTgt spid="14"/>
                                        </p:tgtEl>
                                      </p:cBhvr>
                                    </p:animEffect>
                                    <p:animScale>
                                      <p:cBhvr>
                                        <p:cTn id="48"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9335729" y="213557"/>
            <a:ext cx="2588793" cy="435372"/>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a 2">
            <a:extLst>
              <a:ext uri="{FF2B5EF4-FFF2-40B4-BE49-F238E27FC236}">
                <a16:creationId xmlns:a16="http://schemas.microsoft.com/office/drawing/2014/main" id="{2492AEB5-76C4-4489-A18C-5E9640CCDE47}"/>
              </a:ext>
            </a:extLst>
          </p:cNvPr>
          <p:cNvGraphicFramePr>
            <a:graphicFrameLocks noGrp="1"/>
          </p:cNvGraphicFramePr>
          <p:nvPr>
            <p:extLst>
              <p:ext uri="{D42A27DB-BD31-4B8C-83A1-F6EECF244321}">
                <p14:modId xmlns:p14="http://schemas.microsoft.com/office/powerpoint/2010/main" val="3586724242"/>
              </p:ext>
            </p:extLst>
          </p:nvPr>
        </p:nvGraphicFramePr>
        <p:xfrm>
          <a:off x="3869082" y="2066257"/>
          <a:ext cx="3969019" cy="3675695"/>
        </p:xfrm>
        <a:graphic>
          <a:graphicData uri="http://schemas.openxmlformats.org/drawingml/2006/table">
            <a:tbl>
              <a:tblPr firstRow="1" bandRow="1">
                <a:tableStyleId>{5DA37D80-6434-44D0-A028-1B22A696006F}</a:tableStyleId>
              </a:tblPr>
              <a:tblGrid>
                <a:gridCol w="841078">
                  <a:extLst>
                    <a:ext uri="{9D8B030D-6E8A-4147-A177-3AD203B41FA5}">
                      <a16:colId xmlns:a16="http://schemas.microsoft.com/office/drawing/2014/main" val="3880322753"/>
                    </a:ext>
                  </a:extLst>
                </a:gridCol>
                <a:gridCol w="3127941">
                  <a:extLst>
                    <a:ext uri="{9D8B030D-6E8A-4147-A177-3AD203B41FA5}">
                      <a16:colId xmlns:a16="http://schemas.microsoft.com/office/drawing/2014/main" val="3477153924"/>
                    </a:ext>
                  </a:extLst>
                </a:gridCol>
              </a:tblGrid>
              <a:tr h="778373">
                <a:tc>
                  <a:txBody>
                    <a:bodyPr/>
                    <a:lstStyle/>
                    <a:p>
                      <a:endParaRPr lang="es-GB" dirty="0"/>
                    </a:p>
                  </a:txBody>
                  <a:tcPr/>
                </a:tc>
                <a:tc>
                  <a:txBody>
                    <a:bodyPr/>
                    <a:lstStyle/>
                    <a:p>
                      <a:pPr algn="ctr"/>
                      <a:r>
                        <a:rPr lang="es-GB" sz="2200" dirty="0">
                          <a:solidFill>
                            <a:schemeClr val="tx1"/>
                          </a:solidFill>
                        </a:rPr>
                        <a:t>Palabra en español</a:t>
                      </a:r>
                    </a:p>
                  </a:txBody>
                  <a:tcPr anchor="ctr"/>
                </a:tc>
                <a:extLst>
                  <a:ext uri="{0D108BD9-81ED-4DB2-BD59-A6C34878D82A}">
                    <a16:rowId xmlns:a16="http://schemas.microsoft.com/office/drawing/2014/main" val="427031397"/>
                  </a:ext>
                </a:extLst>
              </a:tr>
              <a:tr h="482887">
                <a:tc>
                  <a:txBody>
                    <a:bodyPr/>
                    <a:lstStyle/>
                    <a:p>
                      <a:endParaRPr lang="es-GB"/>
                    </a:p>
                  </a:txBody>
                  <a:tcPr/>
                </a:tc>
                <a:tc>
                  <a:txBody>
                    <a:bodyPr/>
                    <a:lstStyle/>
                    <a:p>
                      <a:endParaRPr lang="es-GB" dirty="0"/>
                    </a:p>
                  </a:txBody>
                  <a:tcPr/>
                </a:tc>
                <a:extLst>
                  <a:ext uri="{0D108BD9-81ED-4DB2-BD59-A6C34878D82A}">
                    <a16:rowId xmlns:a16="http://schemas.microsoft.com/office/drawing/2014/main" val="4179831939"/>
                  </a:ext>
                </a:extLst>
              </a:tr>
              <a:tr h="482887">
                <a:tc>
                  <a:txBody>
                    <a:bodyPr/>
                    <a:lstStyle/>
                    <a:p>
                      <a:endParaRPr lang="es-GB"/>
                    </a:p>
                  </a:txBody>
                  <a:tcPr/>
                </a:tc>
                <a:tc>
                  <a:txBody>
                    <a:bodyPr/>
                    <a:lstStyle/>
                    <a:p>
                      <a:endParaRPr lang="es-GB" dirty="0"/>
                    </a:p>
                  </a:txBody>
                  <a:tcPr/>
                </a:tc>
                <a:extLst>
                  <a:ext uri="{0D108BD9-81ED-4DB2-BD59-A6C34878D82A}">
                    <a16:rowId xmlns:a16="http://schemas.microsoft.com/office/drawing/2014/main" val="670196394"/>
                  </a:ext>
                </a:extLst>
              </a:tr>
              <a:tr h="482887">
                <a:tc>
                  <a:txBody>
                    <a:bodyPr/>
                    <a:lstStyle/>
                    <a:p>
                      <a:endParaRPr lang="es-GB"/>
                    </a:p>
                  </a:txBody>
                  <a:tcPr/>
                </a:tc>
                <a:tc>
                  <a:txBody>
                    <a:bodyPr/>
                    <a:lstStyle/>
                    <a:p>
                      <a:endParaRPr lang="es-GB"/>
                    </a:p>
                  </a:txBody>
                  <a:tcPr/>
                </a:tc>
                <a:extLst>
                  <a:ext uri="{0D108BD9-81ED-4DB2-BD59-A6C34878D82A}">
                    <a16:rowId xmlns:a16="http://schemas.microsoft.com/office/drawing/2014/main" val="2473534399"/>
                  </a:ext>
                </a:extLst>
              </a:tr>
              <a:tr h="482887">
                <a:tc>
                  <a:txBody>
                    <a:bodyPr/>
                    <a:lstStyle/>
                    <a:p>
                      <a:endParaRPr lang="es-GB"/>
                    </a:p>
                  </a:txBody>
                  <a:tcPr/>
                </a:tc>
                <a:tc>
                  <a:txBody>
                    <a:bodyPr/>
                    <a:lstStyle/>
                    <a:p>
                      <a:endParaRPr lang="es-GB"/>
                    </a:p>
                  </a:txBody>
                  <a:tcPr/>
                </a:tc>
                <a:extLst>
                  <a:ext uri="{0D108BD9-81ED-4DB2-BD59-A6C34878D82A}">
                    <a16:rowId xmlns:a16="http://schemas.microsoft.com/office/drawing/2014/main" val="3378839049"/>
                  </a:ext>
                </a:extLst>
              </a:tr>
              <a:tr h="482887">
                <a:tc>
                  <a:txBody>
                    <a:bodyPr/>
                    <a:lstStyle/>
                    <a:p>
                      <a:endParaRPr lang="es-GB"/>
                    </a:p>
                  </a:txBody>
                  <a:tcPr/>
                </a:tc>
                <a:tc>
                  <a:txBody>
                    <a:bodyPr/>
                    <a:lstStyle/>
                    <a:p>
                      <a:endParaRPr lang="es-GB"/>
                    </a:p>
                  </a:txBody>
                  <a:tcPr/>
                </a:tc>
                <a:extLst>
                  <a:ext uri="{0D108BD9-81ED-4DB2-BD59-A6C34878D82A}">
                    <a16:rowId xmlns:a16="http://schemas.microsoft.com/office/drawing/2014/main" val="1369759375"/>
                  </a:ext>
                </a:extLst>
              </a:tr>
              <a:tr h="482887">
                <a:tc>
                  <a:txBody>
                    <a:bodyPr/>
                    <a:lstStyle/>
                    <a:p>
                      <a:endParaRPr lang="es-GB"/>
                    </a:p>
                  </a:txBody>
                  <a:tcPr/>
                </a:tc>
                <a:tc>
                  <a:txBody>
                    <a:bodyPr/>
                    <a:lstStyle/>
                    <a:p>
                      <a:endParaRPr lang="es-GB" dirty="0"/>
                    </a:p>
                  </a:txBody>
                  <a:tcPr/>
                </a:tc>
                <a:extLst>
                  <a:ext uri="{0D108BD9-81ED-4DB2-BD59-A6C34878D82A}">
                    <a16:rowId xmlns:a16="http://schemas.microsoft.com/office/drawing/2014/main" val="3796729170"/>
                  </a:ext>
                </a:extLst>
              </a:tr>
            </a:tbl>
          </a:graphicData>
        </a:graphic>
      </p:graphicFrame>
      <p:sp>
        <p:nvSpPr>
          <p:cNvPr id="6" name="Action Button: Custom 20">
            <a:hlinkClick r:id="" action="ppaction://noaction" highlightClick="1">
              <a:snd r:embed="rId3" name="ejemplo.wav"/>
            </a:hlinkClick>
            <a:extLst>
              <a:ext uri="{FF2B5EF4-FFF2-40B4-BE49-F238E27FC236}">
                <a16:creationId xmlns:a16="http://schemas.microsoft.com/office/drawing/2014/main" id="{290D3D83-FF4D-41FF-97DD-9FC0B72FF0CA}"/>
              </a:ext>
            </a:extLst>
          </p:cNvPr>
          <p:cNvSpPr/>
          <p:nvPr/>
        </p:nvSpPr>
        <p:spPr>
          <a:xfrm>
            <a:off x="3986651" y="2887198"/>
            <a:ext cx="450476" cy="371249"/>
          </a:xfrm>
          <a:prstGeom prst="actionButtonBlank">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sp>
        <p:nvSpPr>
          <p:cNvPr id="7" name="Action Button: Custom 20">
            <a:hlinkClick r:id="" action="ppaction://noaction" highlightClick="1">
              <a:snd r:embed="rId4" name="fútbol.wav"/>
            </a:hlinkClick>
            <a:extLst>
              <a:ext uri="{FF2B5EF4-FFF2-40B4-BE49-F238E27FC236}">
                <a16:creationId xmlns:a16="http://schemas.microsoft.com/office/drawing/2014/main" id="{BBC9EA1F-B067-42F2-8391-0FA9475FA095}"/>
              </a:ext>
            </a:extLst>
          </p:cNvPr>
          <p:cNvSpPr/>
          <p:nvPr/>
        </p:nvSpPr>
        <p:spPr>
          <a:xfrm>
            <a:off x="3986651" y="3385030"/>
            <a:ext cx="450476" cy="371249"/>
          </a:xfrm>
          <a:prstGeom prst="actionButtonBlank">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2</a:t>
            </a:r>
          </a:p>
        </p:txBody>
      </p:sp>
      <p:sp>
        <p:nvSpPr>
          <p:cNvPr id="8" name="Action Button: Custom 20">
            <a:hlinkClick r:id="" action="ppaction://noaction" highlightClick="1">
              <a:snd r:embed="rId5" name="minuto.wav"/>
            </a:hlinkClick>
            <a:extLst>
              <a:ext uri="{FF2B5EF4-FFF2-40B4-BE49-F238E27FC236}">
                <a16:creationId xmlns:a16="http://schemas.microsoft.com/office/drawing/2014/main" id="{53FF190A-0B21-46B1-A7C9-F335FD635B1A}"/>
              </a:ext>
            </a:extLst>
          </p:cNvPr>
          <p:cNvSpPr/>
          <p:nvPr/>
        </p:nvSpPr>
        <p:spPr>
          <a:xfrm>
            <a:off x="3990402" y="4817161"/>
            <a:ext cx="450476" cy="371249"/>
          </a:xfrm>
          <a:prstGeom prst="actionButtonBlank">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5</a:t>
            </a:r>
          </a:p>
        </p:txBody>
      </p:sp>
      <p:sp>
        <p:nvSpPr>
          <p:cNvPr id="9" name="Action Button: Custom 20">
            <a:hlinkClick r:id="" action="ppaction://noaction" highlightClick="1">
              <a:snd r:embed="rId6" name="arbol.wav"/>
            </a:hlinkClick>
            <a:extLst>
              <a:ext uri="{FF2B5EF4-FFF2-40B4-BE49-F238E27FC236}">
                <a16:creationId xmlns:a16="http://schemas.microsoft.com/office/drawing/2014/main" id="{BD848982-B862-49A7-B5F8-E672779C4483}"/>
              </a:ext>
            </a:extLst>
          </p:cNvPr>
          <p:cNvSpPr/>
          <p:nvPr/>
        </p:nvSpPr>
        <p:spPr>
          <a:xfrm>
            <a:off x="3977791" y="4310089"/>
            <a:ext cx="450476" cy="371249"/>
          </a:xfrm>
          <a:prstGeom prst="actionButtonBlank">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4</a:t>
            </a:r>
          </a:p>
        </p:txBody>
      </p:sp>
      <p:sp>
        <p:nvSpPr>
          <p:cNvPr id="10" name="Action Button: Custom 20">
            <a:hlinkClick r:id="" action="ppaction://noaction" highlightClick="1">
              <a:snd r:embed="rId7" name="difícil.wav"/>
            </a:hlinkClick>
            <a:extLst>
              <a:ext uri="{FF2B5EF4-FFF2-40B4-BE49-F238E27FC236}">
                <a16:creationId xmlns:a16="http://schemas.microsoft.com/office/drawing/2014/main" id="{29799856-BEAA-4BCE-89D9-E4BF5219FC0E}"/>
              </a:ext>
            </a:extLst>
          </p:cNvPr>
          <p:cNvSpPr/>
          <p:nvPr/>
        </p:nvSpPr>
        <p:spPr>
          <a:xfrm>
            <a:off x="3977791" y="3872180"/>
            <a:ext cx="450476" cy="371249"/>
          </a:xfrm>
          <a:prstGeom prst="actionButtonBlank">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sp>
        <p:nvSpPr>
          <p:cNvPr id="11" name="Action Button: Custom 20">
            <a:hlinkClick r:id="" action="ppaction://noaction" highlightClick="1">
              <a:snd r:embed="rId8" name="Cádiz.wav"/>
            </a:hlinkClick>
            <a:extLst>
              <a:ext uri="{FF2B5EF4-FFF2-40B4-BE49-F238E27FC236}">
                <a16:creationId xmlns:a16="http://schemas.microsoft.com/office/drawing/2014/main" id="{19273311-26BB-4FE5-BB88-5488851FDBBF}"/>
              </a:ext>
            </a:extLst>
          </p:cNvPr>
          <p:cNvSpPr/>
          <p:nvPr/>
        </p:nvSpPr>
        <p:spPr>
          <a:xfrm>
            <a:off x="3986651" y="5295071"/>
            <a:ext cx="450476" cy="371249"/>
          </a:xfrm>
          <a:prstGeom prst="actionButtonBlank">
            <a:avLst/>
          </a:prstGeom>
          <a:solidFill>
            <a:srgbClr val="FFC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6</a:t>
            </a:r>
          </a:p>
        </p:txBody>
      </p:sp>
      <p:sp>
        <p:nvSpPr>
          <p:cNvPr id="12" name="CuadroTexto 1">
            <a:extLst>
              <a:ext uri="{FF2B5EF4-FFF2-40B4-BE49-F238E27FC236}">
                <a16:creationId xmlns:a16="http://schemas.microsoft.com/office/drawing/2014/main" id="{4092125D-EA27-47CC-A181-336E13B8303F}"/>
              </a:ext>
            </a:extLst>
          </p:cNvPr>
          <p:cNvSpPr txBox="1"/>
          <p:nvPr/>
        </p:nvSpPr>
        <p:spPr>
          <a:xfrm>
            <a:off x="5490804" y="2878959"/>
            <a:ext cx="1305165" cy="430887"/>
          </a:xfrm>
          <a:prstGeom prst="rect">
            <a:avLst/>
          </a:prstGeom>
          <a:noFill/>
        </p:spPr>
        <p:txBody>
          <a:bodyPr wrap="none" rtlCol="0">
            <a:spAutoFit/>
          </a:bodyPr>
          <a:lstStyle/>
          <a:p>
            <a:pPr algn="l"/>
            <a:r>
              <a:rPr lang="es-GB" sz="2200" dirty="0"/>
              <a:t>ejemplo</a:t>
            </a:r>
          </a:p>
        </p:txBody>
      </p:sp>
      <p:sp>
        <p:nvSpPr>
          <p:cNvPr id="13" name="CuadroTexto 30">
            <a:extLst>
              <a:ext uri="{FF2B5EF4-FFF2-40B4-BE49-F238E27FC236}">
                <a16:creationId xmlns:a16="http://schemas.microsoft.com/office/drawing/2014/main" id="{DE1A30C9-C313-4E87-B816-445C46445809}"/>
              </a:ext>
            </a:extLst>
          </p:cNvPr>
          <p:cNvSpPr txBox="1"/>
          <p:nvPr/>
        </p:nvSpPr>
        <p:spPr>
          <a:xfrm>
            <a:off x="5656714" y="3381574"/>
            <a:ext cx="973343" cy="430887"/>
          </a:xfrm>
          <a:prstGeom prst="rect">
            <a:avLst/>
          </a:prstGeom>
          <a:noFill/>
        </p:spPr>
        <p:txBody>
          <a:bodyPr wrap="none" rtlCol="0">
            <a:spAutoFit/>
          </a:bodyPr>
          <a:lstStyle/>
          <a:p>
            <a:pPr algn="l"/>
            <a:r>
              <a:rPr lang="es-GB" sz="2200" dirty="0"/>
              <a:t>fútbol</a:t>
            </a:r>
          </a:p>
        </p:txBody>
      </p:sp>
      <p:sp>
        <p:nvSpPr>
          <p:cNvPr id="14" name="CuadroTexto 31">
            <a:extLst>
              <a:ext uri="{FF2B5EF4-FFF2-40B4-BE49-F238E27FC236}">
                <a16:creationId xmlns:a16="http://schemas.microsoft.com/office/drawing/2014/main" id="{99132E8E-EC05-4C6F-AA41-0D83A5E3B2E6}"/>
              </a:ext>
            </a:extLst>
          </p:cNvPr>
          <p:cNvSpPr txBox="1"/>
          <p:nvPr/>
        </p:nvSpPr>
        <p:spPr>
          <a:xfrm>
            <a:off x="5695985" y="4827391"/>
            <a:ext cx="1128835" cy="430887"/>
          </a:xfrm>
          <a:prstGeom prst="rect">
            <a:avLst/>
          </a:prstGeom>
          <a:noFill/>
        </p:spPr>
        <p:txBody>
          <a:bodyPr wrap="none" rtlCol="0">
            <a:spAutoFit/>
          </a:bodyPr>
          <a:lstStyle/>
          <a:p>
            <a:pPr algn="l"/>
            <a:r>
              <a:rPr lang="es-GB" sz="2200" dirty="0"/>
              <a:t>minuto</a:t>
            </a:r>
          </a:p>
        </p:txBody>
      </p:sp>
      <p:sp>
        <p:nvSpPr>
          <p:cNvPr id="15" name="CuadroTexto 32">
            <a:extLst>
              <a:ext uri="{FF2B5EF4-FFF2-40B4-BE49-F238E27FC236}">
                <a16:creationId xmlns:a16="http://schemas.microsoft.com/office/drawing/2014/main" id="{A57C061F-7D9D-496A-84FB-17EBEAD0EB26}"/>
              </a:ext>
            </a:extLst>
          </p:cNvPr>
          <p:cNvSpPr txBox="1"/>
          <p:nvPr/>
        </p:nvSpPr>
        <p:spPr>
          <a:xfrm>
            <a:off x="5695985" y="4338677"/>
            <a:ext cx="894797" cy="430887"/>
          </a:xfrm>
          <a:prstGeom prst="rect">
            <a:avLst/>
          </a:prstGeom>
          <a:noFill/>
        </p:spPr>
        <p:txBody>
          <a:bodyPr wrap="none" rtlCol="0">
            <a:spAutoFit/>
          </a:bodyPr>
          <a:lstStyle/>
          <a:p>
            <a:pPr algn="l"/>
            <a:r>
              <a:rPr lang="es-GB" sz="2200" dirty="0"/>
              <a:t>árbol</a:t>
            </a:r>
          </a:p>
        </p:txBody>
      </p:sp>
      <p:sp>
        <p:nvSpPr>
          <p:cNvPr id="16" name="CuadroTexto 33">
            <a:extLst>
              <a:ext uri="{FF2B5EF4-FFF2-40B4-BE49-F238E27FC236}">
                <a16:creationId xmlns:a16="http://schemas.microsoft.com/office/drawing/2014/main" id="{D5DBFB3E-0DD3-4F6E-BA9A-1619C9602D74}"/>
              </a:ext>
            </a:extLst>
          </p:cNvPr>
          <p:cNvSpPr txBox="1"/>
          <p:nvPr/>
        </p:nvSpPr>
        <p:spPr>
          <a:xfrm>
            <a:off x="5655108" y="3812230"/>
            <a:ext cx="873957" cy="430887"/>
          </a:xfrm>
          <a:prstGeom prst="rect">
            <a:avLst/>
          </a:prstGeom>
          <a:noFill/>
        </p:spPr>
        <p:txBody>
          <a:bodyPr wrap="none" rtlCol="0">
            <a:spAutoFit/>
          </a:bodyPr>
          <a:lstStyle/>
          <a:p>
            <a:pPr algn="l"/>
            <a:r>
              <a:rPr lang="es-GB" sz="2200" dirty="0"/>
              <a:t>difícil</a:t>
            </a:r>
          </a:p>
        </p:txBody>
      </p:sp>
      <p:sp>
        <p:nvSpPr>
          <p:cNvPr id="17" name="CuadroTexto 35">
            <a:extLst>
              <a:ext uri="{FF2B5EF4-FFF2-40B4-BE49-F238E27FC236}">
                <a16:creationId xmlns:a16="http://schemas.microsoft.com/office/drawing/2014/main" id="{9B7B9BD1-F114-4797-B5A6-A1B0B137A924}"/>
              </a:ext>
            </a:extLst>
          </p:cNvPr>
          <p:cNvSpPr txBox="1"/>
          <p:nvPr/>
        </p:nvSpPr>
        <p:spPr>
          <a:xfrm>
            <a:off x="5655108" y="5299842"/>
            <a:ext cx="976549" cy="430887"/>
          </a:xfrm>
          <a:prstGeom prst="rect">
            <a:avLst/>
          </a:prstGeom>
          <a:noFill/>
        </p:spPr>
        <p:txBody>
          <a:bodyPr wrap="none" rtlCol="0">
            <a:spAutoFit/>
          </a:bodyPr>
          <a:lstStyle/>
          <a:p>
            <a:pPr algn="l"/>
            <a:r>
              <a:rPr lang="es-GB" sz="2200" dirty="0"/>
              <a:t>Cádiz</a:t>
            </a:r>
          </a:p>
        </p:txBody>
      </p:sp>
      <p:pic>
        <p:nvPicPr>
          <p:cNvPr id="18" name="Imagen 3">
            <a:extLst>
              <a:ext uri="{FF2B5EF4-FFF2-40B4-BE49-F238E27FC236}">
                <a16:creationId xmlns:a16="http://schemas.microsoft.com/office/drawing/2014/main" id="{77442F7D-6E9A-4611-A900-86A5FE2D15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22919" y="3256441"/>
            <a:ext cx="3079481" cy="2030328"/>
          </a:xfrm>
          <a:prstGeom prst="rect">
            <a:avLst/>
          </a:prstGeom>
        </p:spPr>
      </p:pic>
      <p:sp>
        <p:nvSpPr>
          <p:cNvPr id="20" name="Título 6">
            <a:extLst>
              <a:ext uri="{FF2B5EF4-FFF2-40B4-BE49-F238E27FC236}">
                <a16:creationId xmlns:a16="http://schemas.microsoft.com/office/drawing/2014/main" id="{7D7471DC-52C8-46BD-AAE8-B08EBB43298F}"/>
              </a:ext>
            </a:extLst>
          </p:cNvPr>
          <p:cNvSpPr txBox="1">
            <a:spLocks/>
          </p:cNvSpPr>
          <p:nvPr/>
        </p:nvSpPr>
        <p:spPr>
          <a:xfrm>
            <a:off x="2021716" y="40815"/>
            <a:ext cx="4937884" cy="10173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200" b="1" dirty="0">
                <a:solidFill>
                  <a:schemeClr val="tx1"/>
                </a:solidFill>
              </a:rPr>
              <a:t>Escucha las palabras y escribe. </a:t>
            </a:r>
            <a:br>
              <a:rPr lang="es-ES" sz="2200" b="1" dirty="0">
                <a:solidFill>
                  <a:schemeClr val="tx1"/>
                </a:solidFill>
              </a:rPr>
            </a:br>
            <a:r>
              <a:rPr lang="es-ES" sz="2200" b="1" dirty="0">
                <a:solidFill>
                  <a:schemeClr val="tx1"/>
                </a:solidFill>
              </a:rPr>
              <a:t>¿Necesitan un acento o no?</a:t>
            </a:r>
            <a:endParaRPr lang="es-GB" sz="2200" b="1" dirty="0">
              <a:solidFill>
                <a:schemeClr val="tx1"/>
              </a:solidFill>
            </a:endParaRPr>
          </a:p>
        </p:txBody>
      </p:sp>
      <p:sp>
        <p:nvSpPr>
          <p:cNvPr id="22" name="TextBox 21">
            <a:extLst>
              <a:ext uri="{FF2B5EF4-FFF2-40B4-BE49-F238E27FC236}">
                <a16:creationId xmlns:a16="http://schemas.microsoft.com/office/drawing/2014/main" id="{63F4AC66-098B-47B9-BFF0-66A89EB1732A}"/>
              </a:ext>
            </a:extLst>
          </p:cNvPr>
          <p:cNvSpPr txBox="1"/>
          <p:nvPr/>
        </p:nvSpPr>
        <p:spPr>
          <a:xfrm>
            <a:off x="285444" y="1825466"/>
            <a:ext cx="2998060" cy="4093428"/>
          </a:xfrm>
          <a:prstGeom prst="rect">
            <a:avLst/>
          </a:prstGeom>
          <a:solidFill>
            <a:srgbClr val="534E8B"/>
          </a:solidFill>
        </p:spPr>
        <p:txBody>
          <a:bodyPr wrap="square">
            <a:spAutoFit/>
          </a:bodyPr>
          <a:lstStyle/>
          <a:p>
            <a:r>
              <a:rPr lang="en-US" sz="2000" dirty="0">
                <a:solidFill>
                  <a:schemeClr val="bg2"/>
                </a:solidFill>
              </a:rPr>
              <a:t>Rule: If the penultimate (2</a:t>
            </a:r>
            <a:r>
              <a:rPr lang="en-US" sz="2000" baseline="30000" dirty="0">
                <a:solidFill>
                  <a:schemeClr val="bg2"/>
                </a:solidFill>
              </a:rPr>
              <a:t>nd</a:t>
            </a:r>
            <a:r>
              <a:rPr lang="en-US" sz="2000" dirty="0">
                <a:solidFill>
                  <a:schemeClr val="bg2"/>
                </a:solidFill>
              </a:rPr>
              <a:t> to last) syllable is stressed and the word ends in any vowel OR ‘n’ or ‘s’ then there is no accent. </a:t>
            </a:r>
            <a:br>
              <a:rPr lang="en-US" sz="2000" dirty="0">
                <a:solidFill>
                  <a:schemeClr val="bg2"/>
                </a:solidFill>
              </a:rPr>
            </a:br>
            <a:br>
              <a:rPr lang="en-US" sz="2000" dirty="0">
                <a:solidFill>
                  <a:schemeClr val="bg2"/>
                </a:solidFill>
              </a:rPr>
            </a:br>
            <a:r>
              <a:rPr lang="en-US" sz="2000" dirty="0">
                <a:solidFill>
                  <a:schemeClr val="bg2"/>
                </a:solidFill>
              </a:rPr>
              <a:t>On words (with 2</a:t>
            </a:r>
            <a:r>
              <a:rPr lang="en-US" sz="2000" baseline="30000" dirty="0">
                <a:solidFill>
                  <a:schemeClr val="bg2"/>
                </a:solidFill>
              </a:rPr>
              <a:t>nd</a:t>
            </a:r>
            <a:r>
              <a:rPr lang="en-US" sz="2000" dirty="0">
                <a:solidFill>
                  <a:schemeClr val="bg2"/>
                </a:solidFill>
              </a:rPr>
              <a:t> to last syllable stress) ending in </a:t>
            </a:r>
            <a:r>
              <a:rPr lang="en-US" sz="2000" b="1" u="sng" dirty="0">
                <a:solidFill>
                  <a:schemeClr val="bg2"/>
                </a:solidFill>
              </a:rPr>
              <a:t>any other consonant</a:t>
            </a:r>
            <a:r>
              <a:rPr lang="en-US" sz="2000" dirty="0">
                <a:solidFill>
                  <a:schemeClr val="bg2"/>
                </a:solidFill>
              </a:rPr>
              <a:t>, write an accent.</a:t>
            </a:r>
          </a:p>
        </p:txBody>
      </p:sp>
    </p:spTree>
    <p:extLst>
      <p:ext uri="{BB962C8B-B14F-4D97-AF65-F5344CB8AC3E}">
        <p14:creationId xmlns:p14="http://schemas.microsoft.com/office/powerpoint/2010/main" val="24262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213557"/>
            <a:ext cx="5486401" cy="647577"/>
          </a:xfrm>
        </p:spPr>
        <p:txBody>
          <a:bodyPr>
            <a:normAutofit/>
          </a:bodyPr>
          <a:lstStyle/>
          <a:p>
            <a:r>
              <a:rPr lang="en-GB" sz="2800" dirty="0"/>
              <a:t>¿</a:t>
            </a:r>
            <a:r>
              <a:rPr lang="en-GB" sz="2800" dirty="0" err="1"/>
              <a:t>Cómo</a:t>
            </a:r>
            <a:r>
              <a:rPr lang="en-GB" sz="2800" dirty="0"/>
              <a:t> se dice </a:t>
            </a:r>
            <a:r>
              <a:rPr lang="en-GB" sz="2800" dirty="0" err="1"/>
              <a:t>en</a:t>
            </a:r>
            <a:r>
              <a:rPr lang="en-GB" sz="2800" dirty="0"/>
              <a:t> </a:t>
            </a:r>
            <a:r>
              <a:rPr lang="en-GB" sz="2800" dirty="0" err="1"/>
              <a:t>español</a:t>
            </a:r>
            <a:r>
              <a:rPr lang="en-GB" sz="2800" dirty="0"/>
              <a:t>?</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CuadroTexto 9">
            <a:extLst>
              <a:ext uri="{FF2B5EF4-FFF2-40B4-BE49-F238E27FC236}">
                <a16:creationId xmlns:a16="http://schemas.microsoft.com/office/drawing/2014/main" id="{98AC1499-C132-455D-8F96-9ECE44443A23}"/>
              </a:ext>
            </a:extLst>
          </p:cNvPr>
          <p:cNvSpPr txBox="1"/>
          <p:nvPr/>
        </p:nvSpPr>
        <p:spPr>
          <a:xfrm>
            <a:off x="5912425" y="3493084"/>
            <a:ext cx="1627369" cy="584775"/>
          </a:xfrm>
          <a:prstGeom prst="rect">
            <a:avLst/>
          </a:prstGeom>
          <a:noFill/>
        </p:spPr>
        <p:txBody>
          <a:bodyPr wrap="none" rtlCol="0">
            <a:spAutoFit/>
          </a:bodyPr>
          <a:lstStyle/>
          <a:p>
            <a:r>
              <a:rPr lang="es-ES" sz="3200" dirty="0">
                <a:latin typeface="Century Gothic" panose="020B0502020202020204" pitchFamily="34" charset="0"/>
              </a:rPr>
              <a:t>a_ _ _ _</a:t>
            </a:r>
            <a:endParaRPr lang="es-GB" sz="3200" dirty="0">
              <a:latin typeface="Century Gothic" panose="020B0502020202020204" pitchFamily="34" charset="0"/>
            </a:endParaRPr>
          </a:p>
        </p:txBody>
      </p:sp>
      <p:sp>
        <p:nvSpPr>
          <p:cNvPr id="6" name="CuadroTexto 10">
            <a:extLst>
              <a:ext uri="{FF2B5EF4-FFF2-40B4-BE49-F238E27FC236}">
                <a16:creationId xmlns:a16="http://schemas.microsoft.com/office/drawing/2014/main" id="{DB34EB28-0CF4-4F9F-9F3F-1C27F249C321}"/>
              </a:ext>
            </a:extLst>
          </p:cNvPr>
          <p:cNvSpPr txBox="1"/>
          <p:nvPr/>
        </p:nvSpPr>
        <p:spPr>
          <a:xfrm>
            <a:off x="350520" y="1881524"/>
            <a:ext cx="1428596" cy="584775"/>
          </a:xfrm>
          <a:prstGeom prst="rect">
            <a:avLst/>
          </a:prstGeom>
          <a:noFill/>
        </p:spPr>
        <p:txBody>
          <a:bodyPr wrap="none" rtlCol="0">
            <a:spAutoFit/>
          </a:bodyPr>
          <a:lstStyle/>
          <a:p>
            <a:r>
              <a:rPr lang="es-ES" sz="3200" dirty="0">
                <a:latin typeface="Century Gothic" panose="020B0502020202020204" pitchFamily="34" charset="0"/>
              </a:rPr>
              <a:t>l_ _ _ _</a:t>
            </a:r>
            <a:endParaRPr lang="es-GB" sz="3200" dirty="0">
              <a:latin typeface="Century Gothic" panose="020B0502020202020204" pitchFamily="34" charset="0"/>
            </a:endParaRPr>
          </a:p>
        </p:txBody>
      </p:sp>
      <p:sp>
        <p:nvSpPr>
          <p:cNvPr id="7" name="CuadroTexto 11">
            <a:extLst>
              <a:ext uri="{FF2B5EF4-FFF2-40B4-BE49-F238E27FC236}">
                <a16:creationId xmlns:a16="http://schemas.microsoft.com/office/drawing/2014/main" id="{12EC168F-9176-43F9-ACD2-802B2DB38E1A}"/>
              </a:ext>
            </a:extLst>
          </p:cNvPr>
          <p:cNvSpPr txBox="1"/>
          <p:nvPr/>
        </p:nvSpPr>
        <p:spPr>
          <a:xfrm>
            <a:off x="340385" y="1163676"/>
            <a:ext cx="2860258" cy="584775"/>
          </a:xfrm>
          <a:prstGeom prst="rect">
            <a:avLst/>
          </a:prstGeom>
          <a:noFill/>
        </p:spPr>
        <p:txBody>
          <a:bodyPr wrap="square" rtlCol="0">
            <a:spAutoFit/>
          </a:bodyPr>
          <a:lstStyle/>
          <a:p>
            <a:r>
              <a:rPr lang="es-ES" sz="3200" dirty="0">
                <a:latin typeface="Century Gothic" panose="020B0502020202020204" pitchFamily="34" charset="0"/>
              </a:rPr>
              <a:t>m_ _ _</a:t>
            </a:r>
            <a:endParaRPr lang="es-GB" sz="3200" dirty="0">
              <a:latin typeface="Century Gothic" panose="020B0502020202020204" pitchFamily="34" charset="0"/>
            </a:endParaRPr>
          </a:p>
        </p:txBody>
      </p:sp>
      <p:sp>
        <p:nvSpPr>
          <p:cNvPr id="8" name="CuadroTexto 12">
            <a:extLst>
              <a:ext uri="{FF2B5EF4-FFF2-40B4-BE49-F238E27FC236}">
                <a16:creationId xmlns:a16="http://schemas.microsoft.com/office/drawing/2014/main" id="{876D9660-D7C8-4529-BBCA-1B9FF27DA639}"/>
              </a:ext>
            </a:extLst>
          </p:cNvPr>
          <p:cNvSpPr txBox="1"/>
          <p:nvPr/>
        </p:nvSpPr>
        <p:spPr>
          <a:xfrm>
            <a:off x="334329" y="3539232"/>
            <a:ext cx="1428596" cy="584775"/>
          </a:xfrm>
          <a:prstGeom prst="rect">
            <a:avLst/>
          </a:prstGeom>
          <a:noFill/>
        </p:spPr>
        <p:txBody>
          <a:bodyPr wrap="none" rtlCol="0">
            <a:spAutoFit/>
          </a:bodyPr>
          <a:lstStyle/>
          <a:p>
            <a:r>
              <a:rPr lang="es-ES" sz="3200" dirty="0">
                <a:latin typeface="Century Gothic" panose="020B0502020202020204" pitchFamily="34" charset="0"/>
              </a:rPr>
              <a:t>l_ _ _ _</a:t>
            </a:r>
            <a:endParaRPr lang="es-GB" sz="3200" dirty="0">
              <a:latin typeface="Century Gothic" panose="020B0502020202020204" pitchFamily="34" charset="0"/>
            </a:endParaRPr>
          </a:p>
        </p:txBody>
      </p:sp>
      <p:sp>
        <p:nvSpPr>
          <p:cNvPr id="9" name="CuadroTexto 14">
            <a:extLst>
              <a:ext uri="{FF2B5EF4-FFF2-40B4-BE49-F238E27FC236}">
                <a16:creationId xmlns:a16="http://schemas.microsoft.com/office/drawing/2014/main" id="{23F76A8E-1BAF-48E5-A0AC-215137A58F00}"/>
              </a:ext>
            </a:extLst>
          </p:cNvPr>
          <p:cNvSpPr txBox="1"/>
          <p:nvPr/>
        </p:nvSpPr>
        <p:spPr>
          <a:xfrm>
            <a:off x="397844" y="5859973"/>
            <a:ext cx="1428596" cy="584775"/>
          </a:xfrm>
          <a:prstGeom prst="rect">
            <a:avLst/>
          </a:prstGeom>
          <a:noFill/>
        </p:spPr>
        <p:txBody>
          <a:bodyPr wrap="none" rtlCol="0">
            <a:spAutoFit/>
          </a:bodyPr>
          <a:lstStyle/>
          <a:p>
            <a:r>
              <a:rPr lang="es-ES" sz="3200" dirty="0">
                <a:latin typeface="Century Gothic" panose="020B0502020202020204" pitchFamily="34" charset="0"/>
              </a:rPr>
              <a:t>i_ _ _ _</a:t>
            </a:r>
            <a:endParaRPr lang="es-GB" sz="3200" dirty="0">
              <a:latin typeface="Century Gothic" panose="020B0502020202020204" pitchFamily="34" charset="0"/>
            </a:endParaRPr>
          </a:p>
        </p:txBody>
      </p:sp>
      <p:sp>
        <p:nvSpPr>
          <p:cNvPr id="10" name="CuadroTexto 16">
            <a:extLst>
              <a:ext uri="{FF2B5EF4-FFF2-40B4-BE49-F238E27FC236}">
                <a16:creationId xmlns:a16="http://schemas.microsoft.com/office/drawing/2014/main" id="{CA5F49B5-3BB6-45BE-8EF7-AD449BA7C93D}"/>
              </a:ext>
            </a:extLst>
          </p:cNvPr>
          <p:cNvSpPr txBox="1"/>
          <p:nvPr/>
        </p:nvSpPr>
        <p:spPr>
          <a:xfrm>
            <a:off x="372794" y="2709320"/>
            <a:ext cx="2584362" cy="584775"/>
          </a:xfrm>
          <a:prstGeom prst="rect">
            <a:avLst/>
          </a:prstGeom>
          <a:noFill/>
        </p:spPr>
        <p:txBody>
          <a:bodyPr wrap="none" rtlCol="0">
            <a:spAutoFit/>
          </a:bodyPr>
          <a:lstStyle/>
          <a:p>
            <a:r>
              <a:rPr lang="es-ES" sz="3200" dirty="0">
                <a:latin typeface="Century Gothic" panose="020B0502020202020204" pitchFamily="34" charset="0"/>
              </a:rPr>
              <a:t>p_ _ _ _ _ _ _</a:t>
            </a:r>
            <a:endParaRPr lang="es-GB" sz="3200" dirty="0">
              <a:latin typeface="Century Gothic" panose="020B0502020202020204" pitchFamily="34" charset="0"/>
            </a:endParaRPr>
          </a:p>
        </p:txBody>
      </p:sp>
      <p:sp>
        <p:nvSpPr>
          <p:cNvPr id="11" name="CuadroTexto 17">
            <a:extLst>
              <a:ext uri="{FF2B5EF4-FFF2-40B4-BE49-F238E27FC236}">
                <a16:creationId xmlns:a16="http://schemas.microsoft.com/office/drawing/2014/main" id="{41AD1DBF-131E-4F7A-B03F-10324CA069F2}"/>
              </a:ext>
            </a:extLst>
          </p:cNvPr>
          <p:cNvSpPr txBox="1"/>
          <p:nvPr/>
        </p:nvSpPr>
        <p:spPr>
          <a:xfrm>
            <a:off x="5922153" y="4277263"/>
            <a:ext cx="867545" cy="584775"/>
          </a:xfrm>
          <a:prstGeom prst="rect">
            <a:avLst/>
          </a:prstGeom>
          <a:noFill/>
        </p:spPr>
        <p:txBody>
          <a:bodyPr wrap="none" rtlCol="0">
            <a:spAutoFit/>
          </a:bodyPr>
          <a:lstStyle/>
          <a:p>
            <a:r>
              <a:rPr lang="es-ES" sz="3200" dirty="0">
                <a:latin typeface="Century Gothic" panose="020B0502020202020204" pitchFamily="34" charset="0"/>
              </a:rPr>
              <a:t>s_ _</a:t>
            </a:r>
            <a:endParaRPr lang="es-GB" sz="3200" dirty="0">
              <a:latin typeface="Century Gothic" panose="020B0502020202020204" pitchFamily="34" charset="0"/>
            </a:endParaRPr>
          </a:p>
        </p:txBody>
      </p:sp>
      <p:sp>
        <p:nvSpPr>
          <p:cNvPr id="12" name="CuadroTexto 18">
            <a:extLst>
              <a:ext uri="{FF2B5EF4-FFF2-40B4-BE49-F238E27FC236}">
                <a16:creationId xmlns:a16="http://schemas.microsoft.com/office/drawing/2014/main" id="{2F83ECB6-45A3-40CF-8F13-AAFBC4A98B4A}"/>
              </a:ext>
            </a:extLst>
          </p:cNvPr>
          <p:cNvSpPr txBox="1"/>
          <p:nvPr/>
        </p:nvSpPr>
        <p:spPr>
          <a:xfrm>
            <a:off x="5922153" y="4997354"/>
            <a:ext cx="1612942" cy="584775"/>
          </a:xfrm>
          <a:prstGeom prst="rect">
            <a:avLst/>
          </a:prstGeom>
          <a:noFill/>
        </p:spPr>
        <p:txBody>
          <a:bodyPr wrap="none" rtlCol="0">
            <a:spAutoFit/>
          </a:bodyPr>
          <a:lstStyle/>
          <a:p>
            <a:r>
              <a:rPr lang="es-GB" sz="3200" dirty="0">
                <a:latin typeface="Century Gothic" panose="020B0502020202020204" pitchFamily="34" charset="0"/>
              </a:rPr>
              <a:t>e_ _ _ _</a:t>
            </a:r>
          </a:p>
        </p:txBody>
      </p:sp>
      <p:sp>
        <p:nvSpPr>
          <p:cNvPr id="13" name="CuadroTexto 11">
            <a:extLst>
              <a:ext uri="{FF2B5EF4-FFF2-40B4-BE49-F238E27FC236}">
                <a16:creationId xmlns:a16="http://schemas.microsoft.com/office/drawing/2014/main" id="{35BFEC79-1708-4EE6-9463-6369C71F0707}"/>
              </a:ext>
            </a:extLst>
          </p:cNvPr>
          <p:cNvSpPr txBox="1"/>
          <p:nvPr/>
        </p:nvSpPr>
        <p:spPr>
          <a:xfrm>
            <a:off x="334329" y="1160668"/>
            <a:ext cx="1200970" cy="584775"/>
          </a:xfrm>
          <a:prstGeom prst="rect">
            <a:avLst/>
          </a:prstGeom>
          <a:noFill/>
        </p:spPr>
        <p:txBody>
          <a:bodyPr wrap="none" rtlCol="0">
            <a:spAutoFit/>
          </a:bodyPr>
          <a:lstStyle/>
          <a:p>
            <a:r>
              <a:rPr lang="en-GB" sz="3200" dirty="0" err="1">
                <a:latin typeface="Century Gothic" panose="020B0502020202020204" pitchFamily="34" charset="0"/>
              </a:rPr>
              <a:t>malo</a:t>
            </a:r>
            <a:endParaRPr lang="es-GB" sz="3200" dirty="0">
              <a:latin typeface="Century Gothic" panose="020B0502020202020204" pitchFamily="34" charset="0"/>
            </a:endParaRPr>
          </a:p>
        </p:txBody>
      </p:sp>
      <p:sp>
        <p:nvSpPr>
          <p:cNvPr id="14" name="CuadroTexto 14">
            <a:extLst>
              <a:ext uri="{FF2B5EF4-FFF2-40B4-BE49-F238E27FC236}">
                <a16:creationId xmlns:a16="http://schemas.microsoft.com/office/drawing/2014/main" id="{2971BB31-2994-43C7-932D-1DD5BD93929F}"/>
              </a:ext>
            </a:extLst>
          </p:cNvPr>
          <p:cNvSpPr txBox="1"/>
          <p:nvPr/>
        </p:nvSpPr>
        <p:spPr>
          <a:xfrm>
            <a:off x="406897" y="5834642"/>
            <a:ext cx="1154483" cy="584775"/>
          </a:xfrm>
          <a:prstGeom prst="rect">
            <a:avLst/>
          </a:prstGeom>
          <a:noFill/>
        </p:spPr>
        <p:txBody>
          <a:bodyPr wrap="none" rtlCol="0">
            <a:spAutoFit/>
          </a:bodyPr>
          <a:lstStyle/>
          <a:p>
            <a:r>
              <a:rPr lang="en-GB" sz="3200" dirty="0" err="1">
                <a:latin typeface="Century Gothic" panose="020B0502020202020204" pitchFamily="34" charset="0"/>
              </a:rPr>
              <a:t>igual</a:t>
            </a:r>
            <a:endParaRPr lang="es-GB" sz="3200" dirty="0">
              <a:latin typeface="Century Gothic" panose="020B0502020202020204" pitchFamily="34" charset="0"/>
            </a:endParaRPr>
          </a:p>
        </p:txBody>
      </p:sp>
      <p:sp>
        <p:nvSpPr>
          <p:cNvPr id="15" name="CuadroTexto 17">
            <a:extLst>
              <a:ext uri="{FF2B5EF4-FFF2-40B4-BE49-F238E27FC236}">
                <a16:creationId xmlns:a16="http://schemas.microsoft.com/office/drawing/2014/main" id="{7D1C4435-C476-4B31-834E-49D0A14E8327}"/>
              </a:ext>
            </a:extLst>
          </p:cNvPr>
          <p:cNvSpPr txBox="1"/>
          <p:nvPr/>
        </p:nvSpPr>
        <p:spPr>
          <a:xfrm>
            <a:off x="5933613" y="4284787"/>
            <a:ext cx="675185" cy="584775"/>
          </a:xfrm>
          <a:prstGeom prst="rect">
            <a:avLst/>
          </a:prstGeom>
          <a:noFill/>
        </p:spPr>
        <p:txBody>
          <a:bodyPr wrap="none" rtlCol="0">
            <a:spAutoFit/>
          </a:bodyPr>
          <a:lstStyle/>
          <a:p>
            <a:r>
              <a:rPr lang="en-GB" sz="3200" dirty="0">
                <a:latin typeface="Century Gothic" panose="020B0502020202020204" pitchFamily="34" charset="0"/>
              </a:rPr>
              <a:t>sin</a:t>
            </a:r>
            <a:endParaRPr lang="es-GB" sz="3200" dirty="0">
              <a:latin typeface="Century Gothic" panose="020B0502020202020204" pitchFamily="34" charset="0"/>
            </a:endParaRPr>
          </a:p>
        </p:txBody>
      </p:sp>
      <p:sp>
        <p:nvSpPr>
          <p:cNvPr id="16" name="CuadroTexto 12">
            <a:extLst>
              <a:ext uri="{FF2B5EF4-FFF2-40B4-BE49-F238E27FC236}">
                <a16:creationId xmlns:a16="http://schemas.microsoft.com/office/drawing/2014/main" id="{72E25D38-2EE4-4A77-940F-3B64B206F2AE}"/>
              </a:ext>
            </a:extLst>
          </p:cNvPr>
          <p:cNvSpPr txBox="1"/>
          <p:nvPr/>
        </p:nvSpPr>
        <p:spPr>
          <a:xfrm>
            <a:off x="340567" y="3539079"/>
            <a:ext cx="915635" cy="584775"/>
          </a:xfrm>
          <a:prstGeom prst="rect">
            <a:avLst/>
          </a:prstGeom>
          <a:noFill/>
        </p:spPr>
        <p:txBody>
          <a:bodyPr wrap="none" rtlCol="0">
            <a:spAutoFit/>
          </a:bodyPr>
          <a:lstStyle/>
          <a:p>
            <a:r>
              <a:rPr lang="es-ES" sz="3200" dirty="0">
                <a:latin typeface="Century Gothic" panose="020B0502020202020204" pitchFamily="34" charset="0"/>
              </a:rPr>
              <a:t>listo</a:t>
            </a:r>
            <a:endParaRPr lang="es-GB" sz="3200" dirty="0">
              <a:latin typeface="Century Gothic" panose="020B0502020202020204" pitchFamily="34" charset="0"/>
            </a:endParaRPr>
          </a:p>
        </p:txBody>
      </p:sp>
      <p:sp>
        <p:nvSpPr>
          <p:cNvPr id="17" name="CuadroTexto 18">
            <a:extLst>
              <a:ext uri="{FF2B5EF4-FFF2-40B4-BE49-F238E27FC236}">
                <a16:creationId xmlns:a16="http://schemas.microsoft.com/office/drawing/2014/main" id="{BD316D33-BD22-4CF2-B559-494F54222E03}"/>
              </a:ext>
            </a:extLst>
          </p:cNvPr>
          <p:cNvSpPr txBox="1"/>
          <p:nvPr/>
        </p:nvSpPr>
        <p:spPr>
          <a:xfrm>
            <a:off x="5923871" y="4994160"/>
            <a:ext cx="1359668" cy="584775"/>
          </a:xfrm>
          <a:prstGeom prst="rect">
            <a:avLst/>
          </a:prstGeom>
          <a:noFill/>
        </p:spPr>
        <p:txBody>
          <a:bodyPr wrap="none" rtlCol="0">
            <a:spAutoFit/>
          </a:bodyPr>
          <a:lstStyle/>
          <a:p>
            <a:r>
              <a:rPr lang="es-ES" sz="3200" dirty="0">
                <a:latin typeface="Century Gothic" panose="020B0502020202020204" pitchFamily="34" charset="0"/>
              </a:rPr>
              <a:t>enero</a:t>
            </a:r>
            <a:endParaRPr lang="es-GB" sz="3200" dirty="0">
              <a:latin typeface="Century Gothic" panose="020B0502020202020204" pitchFamily="34" charset="0"/>
            </a:endParaRPr>
          </a:p>
        </p:txBody>
      </p:sp>
      <p:sp>
        <p:nvSpPr>
          <p:cNvPr id="18" name="CuadroTexto 15">
            <a:extLst>
              <a:ext uri="{FF2B5EF4-FFF2-40B4-BE49-F238E27FC236}">
                <a16:creationId xmlns:a16="http://schemas.microsoft.com/office/drawing/2014/main" id="{20E3AA45-B0E6-446E-8A0E-5832CDCFDD75}"/>
              </a:ext>
            </a:extLst>
          </p:cNvPr>
          <p:cNvSpPr txBox="1"/>
          <p:nvPr/>
        </p:nvSpPr>
        <p:spPr>
          <a:xfrm>
            <a:off x="326838" y="4338207"/>
            <a:ext cx="2250937" cy="584775"/>
          </a:xfrm>
          <a:prstGeom prst="rect">
            <a:avLst/>
          </a:prstGeom>
          <a:noFill/>
        </p:spPr>
        <p:txBody>
          <a:bodyPr wrap="none" rtlCol="0">
            <a:spAutoFit/>
          </a:bodyPr>
          <a:lstStyle/>
          <a:p>
            <a:r>
              <a:rPr lang="es-ES" sz="3200" dirty="0">
                <a:latin typeface="Century Gothic" panose="020B0502020202020204" pitchFamily="34" charset="0"/>
              </a:rPr>
              <a:t>c_ _ _ _ _ _</a:t>
            </a:r>
            <a:endParaRPr lang="es-GB" sz="3200" dirty="0">
              <a:latin typeface="Century Gothic" panose="020B0502020202020204" pitchFamily="34" charset="0"/>
            </a:endParaRPr>
          </a:p>
        </p:txBody>
      </p:sp>
      <p:sp>
        <p:nvSpPr>
          <p:cNvPr id="19" name="CuadroTexto 9">
            <a:extLst>
              <a:ext uri="{FF2B5EF4-FFF2-40B4-BE49-F238E27FC236}">
                <a16:creationId xmlns:a16="http://schemas.microsoft.com/office/drawing/2014/main" id="{9D1CE446-5954-420E-8389-16A9DC6C1CC8}"/>
              </a:ext>
            </a:extLst>
          </p:cNvPr>
          <p:cNvSpPr txBox="1"/>
          <p:nvPr/>
        </p:nvSpPr>
        <p:spPr>
          <a:xfrm>
            <a:off x="5909444" y="3496278"/>
            <a:ext cx="1388522" cy="584775"/>
          </a:xfrm>
          <a:prstGeom prst="rect">
            <a:avLst/>
          </a:prstGeom>
          <a:noFill/>
        </p:spPr>
        <p:txBody>
          <a:bodyPr wrap="none" rtlCol="0">
            <a:spAutoFit/>
          </a:bodyPr>
          <a:lstStyle/>
          <a:p>
            <a:r>
              <a:rPr lang="es-ES" sz="3200" dirty="0">
                <a:latin typeface="Century Gothic" panose="020B0502020202020204" pitchFamily="34" charset="0"/>
              </a:rPr>
              <a:t>ahora</a:t>
            </a:r>
            <a:endParaRPr lang="es-GB" sz="3200" dirty="0">
              <a:latin typeface="Century Gothic" panose="020B0502020202020204" pitchFamily="34" charset="0"/>
            </a:endParaRPr>
          </a:p>
        </p:txBody>
      </p:sp>
      <p:sp>
        <p:nvSpPr>
          <p:cNvPr id="20" name="CuadroTexto 17">
            <a:extLst>
              <a:ext uri="{FF2B5EF4-FFF2-40B4-BE49-F238E27FC236}">
                <a16:creationId xmlns:a16="http://schemas.microsoft.com/office/drawing/2014/main" id="{3E9812DE-4644-44C6-80A0-8AFFCD5985F3}"/>
              </a:ext>
            </a:extLst>
          </p:cNvPr>
          <p:cNvSpPr txBox="1"/>
          <p:nvPr/>
        </p:nvSpPr>
        <p:spPr>
          <a:xfrm>
            <a:off x="5735332" y="1947702"/>
            <a:ext cx="989373" cy="584775"/>
          </a:xfrm>
          <a:prstGeom prst="rect">
            <a:avLst/>
          </a:prstGeom>
          <a:noFill/>
        </p:spPr>
        <p:txBody>
          <a:bodyPr wrap="none" rtlCol="0">
            <a:spAutoFit/>
          </a:bodyPr>
          <a:lstStyle/>
          <a:p>
            <a:r>
              <a:rPr lang="es-ES" sz="3200" dirty="0">
                <a:latin typeface="Century Gothic" panose="020B0502020202020204" pitchFamily="34" charset="0"/>
              </a:rPr>
              <a:t>a_ _</a:t>
            </a:r>
            <a:endParaRPr lang="es-GB" sz="3200" dirty="0">
              <a:latin typeface="Century Gothic" panose="020B0502020202020204" pitchFamily="34" charset="0"/>
            </a:endParaRPr>
          </a:p>
        </p:txBody>
      </p:sp>
      <p:sp>
        <p:nvSpPr>
          <p:cNvPr id="21" name="CuadroTexto 17">
            <a:extLst>
              <a:ext uri="{FF2B5EF4-FFF2-40B4-BE49-F238E27FC236}">
                <a16:creationId xmlns:a16="http://schemas.microsoft.com/office/drawing/2014/main" id="{F236DF67-2CCF-4DE7-8CAE-361778D6F0A9}"/>
              </a:ext>
            </a:extLst>
          </p:cNvPr>
          <p:cNvSpPr txBox="1"/>
          <p:nvPr/>
        </p:nvSpPr>
        <p:spPr>
          <a:xfrm>
            <a:off x="5733691" y="1955432"/>
            <a:ext cx="705642" cy="584775"/>
          </a:xfrm>
          <a:prstGeom prst="rect">
            <a:avLst/>
          </a:prstGeom>
          <a:noFill/>
        </p:spPr>
        <p:txBody>
          <a:bodyPr wrap="none" rtlCol="0">
            <a:spAutoFit/>
          </a:bodyPr>
          <a:lstStyle/>
          <a:p>
            <a:r>
              <a:rPr lang="es-ES" sz="3200" dirty="0">
                <a:latin typeface="Century Gothic" panose="020B0502020202020204" pitchFamily="34" charset="0"/>
              </a:rPr>
              <a:t>así</a:t>
            </a:r>
            <a:endParaRPr lang="es-GB" sz="3200" dirty="0">
              <a:latin typeface="Century Gothic" panose="020B0502020202020204" pitchFamily="34" charset="0"/>
            </a:endParaRPr>
          </a:p>
        </p:txBody>
      </p:sp>
      <p:sp>
        <p:nvSpPr>
          <p:cNvPr id="22" name="CuadroTexto 17">
            <a:extLst>
              <a:ext uri="{FF2B5EF4-FFF2-40B4-BE49-F238E27FC236}">
                <a16:creationId xmlns:a16="http://schemas.microsoft.com/office/drawing/2014/main" id="{F9DA4533-A8AE-40B0-B84F-5FB5E4186F4D}"/>
              </a:ext>
            </a:extLst>
          </p:cNvPr>
          <p:cNvSpPr txBox="1"/>
          <p:nvPr/>
        </p:nvSpPr>
        <p:spPr>
          <a:xfrm>
            <a:off x="5909444" y="2706061"/>
            <a:ext cx="3536546" cy="584775"/>
          </a:xfrm>
          <a:prstGeom prst="rect">
            <a:avLst/>
          </a:prstGeom>
          <a:noFill/>
        </p:spPr>
        <p:txBody>
          <a:bodyPr wrap="none" rtlCol="0">
            <a:spAutoFit/>
          </a:bodyPr>
          <a:lstStyle/>
          <a:p>
            <a:r>
              <a:rPr lang="es-ES" sz="3200" dirty="0">
                <a:latin typeface="Century Gothic" panose="020B0502020202020204" pitchFamily="34" charset="0"/>
              </a:rPr>
              <a:t>g_ _ _ _ _ _ _ _ _ _</a:t>
            </a:r>
            <a:endParaRPr lang="es-GB" sz="3200" dirty="0">
              <a:latin typeface="Century Gothic" panose="020B0502020202020204" pitchFamily="34" charset="0"/>
            </a:endParaRPr>
          </a:p>
        </p:txBody>
      </p:sp>
      <p:sp>
        <p:nvSpPr>
          <p:cNvPr id="23" name="CuadroTexto 17">
            <a:extLst>
              <a:ext uri="{FF2B5EF4-FFF2-40B4-BE49-F238E27FC236}">
                <a16:creationId xmlns:a16="http://schemas.microsoft.com/office/drawing/2014/main" id="{70991CB0-8D01-40B6-8932-3BB4873EAE63}"/>
              </a:ext>
            </a:extLst>
          </p:cNvPr>
          <p:cNvSpPr txBox="1"/>
          <p:nvPr/>
        </p:nvSpPr>
        <p:spPr>
          <a:xfrm>
            <a:off x="5908956" y="2711401"/>
            <a:ext cx="3034805" cy="584775"/>
          </a:xfrm>
          <a:prstGeom prst="rect">
            <a:avLst/>
          </a:prstGeom>
          <a:noFill/>
        </p:spPr>
        <p:txBody>
          <a:bodyPr wrap="none" rtlCol="0">
            <a:spAutoFit/>
          </a:bodyPr>
          <a:lstStyle/>
          <a:p>
            <a:r>
              <a:rPr lang="es-ES" sz="3200" dirty="0">
                <a:latin typeface="Century Gothic" panose="020B0502020202020204" pitchFamily="34" charset="0"/>
              </a:rPr>
              <a:t>generalmente</a:t>
            </a:r>
            <a:endParaRPr lang="es-GB" sz="3200" dirty="0">
              <a:latin typeface="Century Gothic" panose="020B0502020202020204" pitchFamily="34" charset="0"/>
            </a:endParaRPr>
          </a:p>
        </p:txBody>
      </p:sp>
      <p:sp>
        <p:nvSpPr>
          <p:cNvPr id="24" name="CuadroTexto 17">
            <a:extLst>
              <a:ext uri="{FF2B5EF4-FFF2-40B4-BE49-F238E27FC236}">
                <a16:creationId xmlns:a16="http://schemas.microsoft.com/office/drawing/2014/main" id="{AB7C70AB-144F-47AB-8D92-515D8BF6A1AE}"/>
              </a:ext>
            </a:extLst>
          </p:cNvPr>
          <p:cNvSpPr txBox="1"/>
          <p:nvPr/>
        </p:nvSpPr>
        <p:spPr>
          <a:xfrm>
            <a:off x="294614" y="5072255"/>
            <a:ext cx="1805302" cy="584775"/>
          </a:xfrm>
          <a:prstGeom prst="rect">
            <a:avLst/>
          </a:prstGeom>
          <a:noFill/>
        </p:spPr>
        <p:txBody>
          <a:bodyPr wrap="none" rtlCol="0">
            <a:spAutoFit/>
          </a:bodyPr>
          <a:lstStyle/>
          <a:p>
            <a:r>
              <a:rPr lang="en-GB" sz="3200" dirty="0">
                <a:latin typeface="Century Gothic" panose="020B0502020202020204" pitchFamily="34" charset="0"/>
              </a:rPr>
              <a:t>t_ _ _ _ _</a:t>
            </a:r>
            <a:endParaRPr lang="es-GB" sz="3200" dirty="0">
              <a:latin typeface="Century Gothic" panose="020B0502020202020204" pitchFamily="34" charset="0"/>
            </a:endParaRPr>
          </a:p>
        </p:txBody>
      </p:sp>
      <p:sp>
        <p:nvSpPr>
          <p:cNvPr id="25" name="CuadroTexto 17">
            <a:extLst>
              <a:ext uri="{FF2B5EF4-FFF2-40B4-BE49-F238E27FC236}">
                <a16:creationId xmlns:a16="http://schemas.microsoft.com/office/drawing/2014/main" id="{D9E15FDC-1745-45AC-B0C8-6B5D93A643C0}"/>
              </a:ext>
            </a:extLst>
          </p:cNvPr>
          <p:cNvSpPr txBox="1"/>
          <p:nvPr/>
        </p:nvSpPr>
        <p:spPr>
          <a:xfrm>
            <a:off x="292395" y="5084920"/>
            <a:ext cx="1093569" cy="584775"/>
          </a:xfrm>
          <a:prstGeom prst="rect">
            <a:avLst/>
          </a:prstGeom>
          <a:noFill/>
        </p:spPr>
        <p:txBody>
          <a:bodyPr wrap="none" rtlCol="0">
            <a:spAutoFit/>
          </a:bodyPr>
          <a:lstStyle/>
          <a:p>
            <a:r>
              <a:rPr lang="es-ES" sz="3200" dirty="0">
                <a:latin typeface="Century Gothic" panose="020B0502020202020204" pitchFamily="34" charset="0"/>
              </a:rPr>
              <a:t>triste</a:t>
            </a:r>
            <a:endParaRPr lang="es-GB" sz="3200" dirty="0">
              <a:latin typeface="Century Gothic" panose="020B0502020202020204" pitchFamily="34" charset="0"/>
            </a:endParaRPr>
          </a:p>
        </p:txBody>
      </p:sp>
      <p:sp>
        <p:nvSpPr>
          <p:cNvPr id="26" name="TextBox 25">
            <a:extLst>
              <a:ext uri="{FF2B5EF4-FFF2-40B4-BE49-F238E27FC236}">
                <a16:creationId xmlns:a16="http://schemas.microsoft.com/office/drawing/2014/main" id="{EFFA6AF2-6CA3-44D2-941D-7E2716B34523}"/>
              </a:ext>
            </a:extLst>
          </p:cNvPr>
          <p:cNvSpPr txBox="1"/>
          <p:nvPr/>
        </p:nvSpPr>
        <p:spPr>
          <a:xfrm>
            <a:off x="-23174" y="1250011"/>
            <a:ext cx="471952" cy="461665"/>
          </a:xfrm>
          <a:prstGeom prst="rect">
            <a:avLst/>
          </a:prstGeom>
          <a:noFill/>
        </p:spPr>
        <p:txBody>
          <a:bodyPr wrap="square" rtlCol="0">
            <a:spAutoFit/>
          </a:bodyPr>
          <a:lstStyle/>
          <a:p>
            <a:r>
              <a:rPr lang="en-GB" sz="2400" b="1" dirty="0">
                <a:latin typeface="Century Gothic" panose="020B0502020202020204" pitchFamily="34" charset="0"/>
              </a:rPr>
              <a:t>1.</a:t>
            </a:r>
          </a:p>
        </p:txBody>
      </p:sp>
      <p:sp>
        <p:nvSpPr>
          <p:cNvPr id="27" name="TextBox 26">
            <a:extLst>
              <a:ext uri="{FF2B5EF4-FFF2-40B4-BE49-F238E27FC236}">
                <a16:creationId xmlns:a16="http://schemas.microsoft.com/office/drawing/2014/main" id="{2315987F-16D1-4479-9318-E419091AA41D}"/>
              </a:ext>
            </a:extLst>
          </p:cNvPr>
          <p:cNvSpPr txBox="1"/>
          <p:nvPr/>
        </p:nvSpPr>
        <p:spPr>
          <a:xfrm>
            <a:off x="2189" y="1987365"/>
            <a:ext cx="471952" cy="461665"/>
          </a:xfrm>
          <a:prstGeom prst="rect">
            <a:avLst/>
          </a:prstGeom>
          <a:noFill/>
        </p:spPr>
        <p:txBody>
          <a:bodyPr wrap="square" rtlCol="0">
            <a:spAutoFit/>
          </a:bodyPr>
          <a:lstStyle/>
          <a:p>
            <a:r>
              <a:rPr lang="en-GB" sz="2400" b="1" dirty="0">
                <a:latin typeface="Century Gothic" panose="020B0502020202020204" pitchFamily="34" charset="0"/>
              </a:rPr>
              <a:t>2.</a:t>
            </a:r>
          </a:p>
        </p:txBody>
      </p:sp>
      <p:sp>
        <p:nvSpPr>
          <p:cNvPr id="28" name="TextBox 27">
            <a:extLst>
              <a:ext uri="{FF2B5EF4-FFF2-40B4-BE49-F238E27FC236}">
                <a16:creationId xmlns:a16="http://schemas.microsoft.com/office/drawing/2014/main" id="{BAB6E9E4-1589-4428-A5D4-CA685BC01ED9}"/>
              </a:ext>
            </a:extLst>
          </p:cNvPr>
          <p:cNvSpPr txBox="1"/>
          <p:nvPr/>
        </p:nvSpPr>
        <p:spPr>
          <a:xfrm>
            <a:off x="2189" y="2763222"/>
            <a:ext cx="471952" cy="461665"/>
          </a:xfrm>
          <a:prstGeom prst="rect">
            <a:avLst/>
          </a:prstGeom>
          <a:noFill/>
        </p:spPr>
        <p:txBody>
          <a:bodyPr wrap="square" rtlCol="0">
            <a:spAutoFit/>
          </a:bodyPr>
          <a:lstStyle/>
          <a:p>
            <a:r>
              <a:rPr lang="en-GB" sz="2400" b="1" dirty="0">
                <a:latin typeface="Century Gothic" panose="020B0502020202020204" pitchFamily="34" charset="0"/>
              </a:rPr>
              <a:t>3.</a:t>
            </a:r>
          </a:p>
        </p:txBody>
      </p:sp>
      <p:sp>
        <p:nvSpPr>
          <p:cNvPr id="29" name="CuadroTexto 10">
            <a:extLst>
              <a:ext uri="{FF2B5EF4-FFF2-40B4-BE49-F238E27FC236}">
                <a16:creationId xmlns:a16="http://schemas.microsoft.com/office/drawing/2014/main" id="{C554401D-09C6-4EB7-BC0B-4C464A0B28D4}"/>
              </a:ext>
            </a:extLst>
          </p:cNvPr>
          <p:cNvSpPr txBox="1"/>
          <p:nvPr/>
        </p:nvSpPr>
        <p:spPr>
          <a:xfrm>
            <a:off x="347217" y="1881523"/>
            <a:ext cx="1364476" cy="584775"/>
          </a:xfrm>
          <a:prstGeom prst="rect">
            <a:avLst/>
          </a:prstGeom>
          <a:noFill/>
        </p:spPr>
        <p:txBody>
          <a:bodyPr wrap="none" rtlCol="0">
            <a:spAutoFit/>
          </a:bodyPr>
          <a:lstStyle/>
          <a:p>
            <a:r>
              <a:rPr lang="es-ES" sz="3200" dirty="0">
                <a:latin typeface="Century Gothic" panose="020B0502020202020204" pitchFamily="34" charset="0"/>
              </a:rPr>
              <a:t>limpio</a:t>
            </a:r>
            <a:endParaRPr lang="es-GB" sz="3200" dirty="0">
              <a:latin typeface="Century Gothic" panose="020B0502020202020204" pitchFamily="34" charset="0"/>
            </a:endParaRPr>
          </a:p>
        </p:txBody>
      </p:sp>
      <p:sp>
        <p:nvSpPr>
          <p:cNvPr id="30" name="CuadroTexto 16">
            <a:extLst>
              <a:ext uri="{FF2B5EF4-FFF2-40B4-BE49-F238E27FC236}">
                <a16:creationId xmlns:a16="http://schemas.microsoft.com/office/drawing/2014/main" id="{ACAE28E3-FEAB-4C9F-A915-E69178526FB6}"/>
              </a:ext>
            </a:extLst>
          </p:cNvPr>
          <p:cNvSpPr txBox="1"/>
          <p:nvPr/>
        </p:nvSpPr>
        <p:spPr>
          <a:xfrm>
            <a:off x="372794" y="2715611"/>
            <a:ext cx="1899879" cy="584775"/>
          </a:xfrm>
          <a:prstGeom prst="rect">
            <a:avLst/>
          </a:prstGeom>
          <a:noFill/>
        </p:spPr>
        <p:txBody>
          <a:bodyPr wrap="none" rtlCol="0">
            <a:spAutoFit/>
          </a:bodyPr>
          <a:lstStyle/>
          <a:p>
            <a:r>
              <a:rPr lang="es-ES" sz="3200" dirty="0">
                <a:latin typeface="Century Gothic" panose="020B0502020202020204" pitchFamily="34" charset="0"/>
              </a:rPr>
              <a:t>precioso</a:t>
            </a:r>
            <a:endParaRPr lang="es-GB" sz="3200" dirty="0">
              <a:latin typeface="Century Gothic" panose="020B0502020202020204" pitchFamily="34" charset="0"/>
            </a:endParaRPr>
          </a:p>
        </p:txBody>
      </p:sp>
      <p:sp>
        <p:nvSpPr>
          <p:cNvPr id="31" name="TextBox 30">
            <a:extLst>
              <a:ext uri="{FF2B5EF4-FFF2-40B4-BE49-F238E27FC236}">
                <a16:creationId xmlns:a16="http://schemas.microsoft.com/office/drawing/2014/main" id="{3E7161B9-788D-40F6-981D-66AFCCF3CDBD}"/>
              </a:ext>
            </a:extLst>
          </p:cNvPr>
          <p:cNvSpPr txBox="1"/>
          <p:nvPr/>
        </p:nvSpPr>
        <p:spPr>
          <a:xfrm>
            <a:off x="7472" y="3627122"/>
            <a:ext cx="471952" cy="461665"/>
          </a:xfrm>
          <a:prstGeom prst="rect">
            <a:avLst/>
          </a:prstGeom>
          <a:noFill/>
        </p:spPr>
        <p:txBody>
          <a:bodyPr wrap="square" rtlCol="0">
            <a:spAutoFit/>
          </a:bodyPr>
          <a:lstStyle/>
          <a:p>
            <a:r>
              <a:rPr lang="en-GB" sz="2400" b="1" dirty="0">
                <a:latin typeface="Century Gothic" panose="020B0502020202020204" pitchFamily="34" charset="0"/>
              </a:rPr>
              <a:t>4.</a:t>
            </a:r>
          </a:p>
        </p:txBody>
      </p:sp>
      <p:sp>
        <p:nvSpPr>
          <p:cNvPr id="32" name="TextBox 31">
            <a:extLst>
              <a:ext uri="{FF2B5EF4-FFF2-40B4-BE49-F238E27FC236}">
                <a16:creationId xmlns:a16="http://schemas.microsoft.com/office/drawing/2014/main" id="{4C968E0D-8AA9-488A-A6B9-534B8A7287C5}"/>
              </a:ext>
            </a:extLst>
          </p:cNvPr>
          <p:cNvSpPr txBox="1"/>
          <p:nvPr/>
        </p:nvSpPr>
        <p:spPr>
          <a:xfrm>
            <a:off x="-10166" y="4417168"/>
            <a:ext cx="471952" cy="461665"/>
          </a:xfrm>
          <a:prstGeom prst="rect">
            <a:avLst/>
          </a:prstGeom>
          <a:noFill/>
        </p:spPr>
        <p:txBody>
          <a:bodyPr wrap="square" rtlCol="0">
            <a:spAutoFit/>
          </a:bodyPr>
          <a:lstStyle/>
          <a:p>
            <a:r>
              <a:rPr lang="en-GB" sz="2400" b="1" dirty="0">
                <a:latin typeface="Century Gothic" panose="020B0502020202020204" pitchFamily="34" charset="0"/>
              </a:rPr>
              <a:t>5.</a:t>
            </a:r>
          </a:p>
        </p:txBody>
      </p:sp>
      <p:sp>
        <p:nvSpPr>
          <p:cNvPr id="33" name="CuadroTexto 15">
            <a:extLst>
              <a:ext uri="{FF2B5EF4-FFF2-40B4-BE49-F238E27FC236}">
                <a16:creationId xmlns:a16="http://schemas.microsoft.com/office/drawing/2014/main" id="{1DB4A8CB-B1F4-42A1-8026-7B052B7DDD00}"/>
              </a:ext>
            </a:extLst>
          </p:cNvPr>
          <p:cNvSpPr txBox="1"/>
          <p:nvPr/>
        </p:nvSpPr>
        <p:spPr>
          <a:xfrm>
            <a:off x="319902" y="4334644"/>
            <a:ext cx="2034531" cy="584775"/>
          </a:xfrm>
          <a:prstGeom prst="rect">
            <a:avLst/>
          </a:prstGeom>
          <a:noFill/>
        </p:spPr>
        <p:txBody>
          <a:bodyPr wrap="none" rtlCol="0">
            <a:spAutoFit/>
          </a:bodyPr>
          <a:lstStyle/>
          <a:p>
            <a:r>
              <a:rPr lang="es-ES" sz="3200" dirty="0">
                <a:latin typeface="Century Gothic" panose="020B0502020202020204" pitchFamily="34" charset="0"/>
              </a:rPr>
              <a:t>contento</a:t>
            </a:r>
            <a:endParaRPr lang="es-GB" sz="3200" dirty="0">
              <a:latin typeface="Century Gothic" panose="020B0502020202020204" pitchFamily="34" charset="0"/>
            </a:endParaRPr>
          </a:p>
        </p:txBody>
      </p:sp>
      <p:sp>
        <p:nvSpPr>
          <p:cNvPr id="34" name="TextBox 33">
            <a:extLst>
              <a:ext uri="{FF2B5EF4-FFF2-40B4-BE49-F238E27FC236}">
                <a16:creationId xmlns:a16="http://schemas.microsoft.com/office/drawing/2014/main" id="{A080B401-A847-4D02-98F8-633CCEB4969E}"/>
              </a:ext>
            </a:extLst>
          </p:cNvPr>
          <p:cNvSpPr txBox="1"/>
          <p:nvPr/>
        </p:nvSpPr>
        <p:spPr>
          <a:xfrm>
            <a:off x="8681" y="5195365"/>
            <a:ext cx="471952" cy="461665"/>
          </a:xfrm>
          <a:prstGeom prst="rect">
            <a:avLst/>
          </a:prstGeom>
          <a:noFill/>
        </p:spPr>
        <p:txBody>
          <a:bodyPr wrap="square" rtlCol="0">
            <a:spAutoFit/>
          </a:bodyPr>
          <a:lstStyle/>
          <a:p>
            <a:r>
              <a:rPr lang="en-GB" sz="2400" b="1" dirty="0">
                <a:latin typeface="Century Gothic" panose="020B0502020202020204" pitchFamily="34" charset="0"/>
              </a:rPr>
              <a:t>6.</a:t>
            </a:r>
          </a:p>
        </p:txBody>
      </p:sp>
      <p:sp>
        <p:nvSpPr>
          <p:cNvPr id="35" name="TextBox 34">
            <a:extLst>
              <a:ext uri="{FF2B5EF4-FFF2-40B4-BE49-F238E27FC236}">
                <a16:creationId xmlns:a16="http://schemas.microsoft.com/office/drawing/2014/main" id="{DF7D94E3-BCCC-4A53-AD34-C9E361728DAF}"/>
              </a:ext>
            </a:extLst>
          </p:cNvPr>
          <p:cNvSpPr txBox="1"/>
          <p:nvPr/>
        </p:nvSpPr>
        <p:spPr>
          <a:xfrm>
            <a:off x="7472" y="5904643"/>
            <a:ext cx="471952" cy="461665"/>
          </a:xfrm>
          <a:prstGeom prst="rect">
            <a:avLst/>
          </a:prstGeom>
          <a:noFill/>
        </p:spPr>
        <p:txBody>
          <a:bodyPr wrap="square" rtlCol="0">
            <a:spAutoFit/>
          </a:bodyPr>
          <a:lstStyle/>
          <a:p>
            <a:r>
              <a:rPr lang="en-GB" sz="2400" b="1" dirty="0">
                <a:latin typeface="Century Gothic" panose="020B0502020202020204" pitchFamily="34" charset="0"/>
              </a:rPr>
              <a:t>7.</a:t>
            </a:r>
          </a:p>
        </p:txBody>
      </p:sp>
      <p:sp>
        <p:nvSpPr>
          <p:cNvPr id="36" name="TextBox 35">
            <a:extLst>
              <a:ext uri="{FF2B5EF4-FFF2-40B4-BE49-F238E27FC236}">
                <a16:creationId xmlns:a16="http://schemas.microsoft.com/office/drawing/2014/main" id="{5C13935D-E6FF-4E3F-B505-F07D05FDAA14}"/>
              </a:ext>
            </a:extLst>
          </p:cNvPr>
          <p:cNvSpPr txBox="1"/>
          <p:nvPr/>
        </p:nvSpPr>
        <p:spPr>
          <a:xfrm>
            <a:off x="5328896" y="1225091"/>
            <a:ext cx="471952" cy="461665"/>
          </a:xfrm>
          <a:prstGeom prst="rect">
            <a:avLst/>
          </a:prstGeom>
          <a:noFill/>
        </p:spPr>
        <p:txBody>
          <a:bodyPr wrap="square" rtlCol="0">
            <a:spAutoFit/>
          </a:bodyPr>
          <a:lstStyle/>
          <a:p>
            <a:r>
              <a:rPr lang="en-GB" sz="2400" b="1" dirty="0">
                <a:latin typeface="Century Gothic" panose="020B0502020202020204" pitchFamily="34" charset="0"/>
              </a:rPr>
              <a:t>8.</a:t>
            </a:r>
          </a:p>
        </p:txBody>
      </p:sp>
      <p:sp>
        <p:nvSpPr>
          <p:cNvPr id="37" name="CuadroTexto 17">
            <a:extLst>
              <a:ext uri="{FF2B5EF4-FFF2-40B4-BE49-F238E27FC236}">
                <a16:creationId xmlns:a16="http://schemas.microsoft.com/office/drawing/2014/main" id="{0D378C0B-BF91-441E-B35A-9716173BDB69}"/>
              </a:ext>
            </a:extLst>
          </p:cNvPr>
          <p:cNvSpPr txBox="1"/>
          <p:nvPr/>
        </p:nvSpPr>
        <p:spPr>
          <a:xfrm>
            <a:off x="5735332" y="1146189"/>
            <a:ext cx="1505540" cy="584775"/>
          </a:xfrm>
          <a:prstGeom prst="rect">
            <a:avLst/>
          </a:prstGeom>
          <a:noFill/>
        </p:spPr>
        <p:txBody>
          <a:bodyPr wrap="none" rtlCol="0">
            <a:spAutoFit/>
          </a:bodyPr>
          <a:lstStyle/>
          <a:p>
            <a:r>
              <a:rPr lang="es-ES" sz="3200" dirty="0">
                <a:latin typeface="Century Gothic" panose="020B0502020202020204" pitchFamily="34" charset="0"/>
              </a:rPr>
              <a:t>s_ _ _ _</a:t>
            </a:r>
            <a:endParaRPr lang="es-GB" sz="3200" dirty="0">
              <a:latin typeface="Century Gothic" panose="020B0502020202020204" pitchFamily="34" charset="0"/>
            </a:endParaRPr>
          </a:p>
        </p:txBody>
      </p:sp>
      <p:sp>
        <p:nvSpPr>
          <p:cNvPr id="38" name="CuadroTexto 17">
            <a:extLst>
              <a:ext uri="{FF2B5EF4-FFF2-40B4-BE49-F238E27FC236}">
                <a16:creationId xmlns:a16="http://schemas.microsoft.com/office/drawing/2014/main" id="{D25BA25C-8C38-42FC-A5B7-E7FE3DF9B560}"/>
              </a:ext>
            </a:extLst>
          </p:cNvPr>
          <p:cNvSpPr txBox="1"/>
          <p:nvPr/>
        </p:nvSpPr>
        <p:spPr>
          <a:xfrm>
            <a:off x="5732154" y="1146188"/>
            <a:ext cx="1385316" cy="584775"/>
          </a:xfrm>
          <a:prstGeom prst="rect">
            <a:avLst/>
          </a:prstGeom>
          <a:noFill/>
        </p:spPr>
        <p:txBody>
          <a:bodyPr wrap="none" rtlCol="0">
            <a:spAutoFit/>
          </a:bodyPr>
          <a:lstStyle/>
          <a:p>
            <a:r>
              <a:rPr lang="es-ES" sz="3200" dirty="0">
                <a:latin typeface="Century Gothic" panose="020B0502020202020204" pitchFamily="34" charset="0"/>
              </a:rPr>
              <a:t>según</a:t>
            </a:r>
            <a:endParaRPr lang="es-GB" sz="3200" dirty="0">
              <a:latin typeface="Century Gothic" panose="020B0502020202020204" pitchFamily="34" charset="0"/>
            </a:endParaRPr>
          </a:p>
        </p:txBody>
      </p:sp>
      <p:sp>
        <p:nvSpPr>
          <p:cNvPr id="39" name="TextBox 38">
            <a:extLst>
              <a:ext uri="{FF2B5EF4-FFF2-40B4-BE49-F238E27FC236}">
                <a16:creationId xmlns:a16="http://schemas.microsoft.com/office/drawing/2014/main" id="{804B3151-BE7A-4179-8226-95EF768734F8}"/>
              </a:ext>
            </a:extLst>
          </p:cNvPr>
          <p:cNvSpPr txBox="1"/>
          <p:nvPr/>
        </p:nvSpPr>
        <p:spPr>
          <a:xfrm>
            <a:off x="5325705" y="2022335"/>
            <a:ext cx="471952" cy="461665"/>
          </a:xfrm>
          <a:prstGeom prst="rect">
            <a:avLst/>
          </a:prstGeom>
          <a:noFill/>
        </p:spPr>
        <p:txBody>
          <a:bodyPr wrap="square" rtlCol="0">
            <a:spAutoFit/>
          </a:bodyPr>
          <a:lstStyle/>
          <a:p>
            <a:r>
              <a:rPr lang="en-GB" sz="2400" b="1" dirty="0">
                <a:latin typeface="Century Gothic" panose="020B0502020202020204" pitchFamily="34" charset="0"/>
              </a:rPr>
              <a:t>9.</a:t>
            </a:r>
          </a:p>
        </p:txBody>
      </p:sp>
      <p:sp>
        <p:nvSpPr>
          <p:cNvPr id="40" name="TextBox 39">
            <a:extLst>
              <a:ext uri="{FF2B5EF4-FFF2-40B4-BE49-F238E27FC236}">
                <a16:creationId xmlns:a16="http://schemas.microsoft.com/office/drawing/2014/main" id="{5DB6C5AB-08B6-427E-9DF7-A0DC3DF4A7C7}"/>
              </a:ext>
            </a:extLst>
          </p:cNvPr>
          <p:cNvSpPr txBox="1"/>
          <p:nvPr/>
        </p:nvSpPr>
        <p:spPr>
          <a:xfrm>
            <a:off x="5330230" y="2829800"/>
            <a:ext cx="934854" cy="461665"/>
          </a:xfrm>
          <a:prstGeom prst="rect">
            <a:avLst/>
          </a:prstGeom>
          <a:noFill/>
        </p:spPr>
        <p:txBody>
          <a:bodyPr wrap="square" rtlCol="0">
            <a:spAutoFit/>
          </a:bodyPr>
          <a:lstStyle/>
          <a:p>
            <a:r>
              <a:rPr lang="en-GB" sz="2400" b="1" dirty="0">
                <a:latin typeface="Century Gothic" panose="020B0502020202020204" pitchFamily="34" charset="0"/>
              </a:rPr>
              <a:t>10.</a:t>
            </a:r>
          </a:p>
        </p:txBody>
      </p:sp>
      <p:sp>
        <p:nvSpPr>
          <p:cNvPr id="41" name="TextBox 40">
            <a:extLst>
              <a:ext uri="{FF2B5EF4-FFF2-40B4-BE49-F238E27FC236}">
                <a16:creationId xmlns:a16="http://schemas.microsoft.com/office/drawing/2014/main" id="{F23E9647-E890-4659-9258-F8EB826E58C2}"/>
              </a:ext>
            </a:extLst>
          </p:cNvPr>
          <p:cNvSpPr txBox="1"/>
          <p:nvPr/>
        </p:nvSpPr>
        <p:spPr>
          <a:xfrm>
            <a:off x="5328785" y="3579619"/>
            <a:ext cx="779345" cy="461665"/>
          </a:xfrm>
          <a:prstGeom prst="rect">
            <a:avLst/>
          </a:prstGeom>
          <a:noFill/>
        </p:spPr>
        <p:txBody>
          <a:bodyPr wrap="square" rtlCol="0">
            <a:spAutoFit/>
          </a:bodyPr>
          <a:lstStyle/>
          <a:p>
            <a:r>
              <a:rPr lang="en-GB" sz="2400" b="1" dirty="0">
                <a:latin typeface="Century Gothic" panose="020B0502020202020204" pitchFamily="34" charset="0"/>
              </a:rPr>
              <a:t>11.</a:t>
            </a:r>
          </a:p>
        </p:txBody>
      </p:sp>
      <p:sp>
        <p:nvSpPr>
          <p:cNvPr id="42" name="TextBox 41">
            <a:extLst>
              <a:ext uri="{FF2B5EF4-FFF2-40B4-BE49-F238E27FC236}">
                <a16:creationId xmlns:a16="http://schemas.microsoft.com/office/drawing/2014/main" id="{0A17FB0E-4247-4962-B5E1-6EAFF422D345}"/>
              </a:ext>
            </a:extLst>
          </p:cNvPr>
          <p:cNvSpPr txBox="1"/>
          <p:nvPr/>
        </p:nvSpPr>
        <p:spPr>
          <a:xfrm>
            <a:off x="5334572" y="4356871"/>
            <a:ext cx="779345" cy="461665"/>
          </a:xfrm>
          <a:prstGeom prst="rect">
            <a:avLst/>
          </a:prstGeom>
          <a:noFill/>
        </p:spPr>
        <p:txBody>
          <a:bodyPr wrap="square" rtlCol="0">
            <a:spAutoFit/>
          </a:bodyPr>
          <a:lstStyle/>
          <a:p>
            <a:r>
              <a:rPr lang="en-GB" sz="2400" b="1" dirty="0">
                <a:latin typeface="Century Gothic" panose="020B0502020202020204" pitchFamily="34" charset="0"/>
              </a:rPr>
              <a:t>12.</a:t>
            </a:r>
          </a:p>
        </p:txBody>
      </p:sp>
      <p:sp>
        <p:nvSpPr>
          <p:cNvPr id="43" name="TextBox 42">
            <a:extLst>
              <a:ext uri="{FF2B5EF4-FFF2-40B4-BE49-F238E27FC236}">
                <a16:creationId xmlns:a16="http://schemas.microsoft.com/office/drawing/2014/main" id="{4DC80A80-5660-4728-8D83-F521B2367E02}"/>
              </a:ext>
            </a:extLst>
          </p:cNvPr>
          <p:cNvSpPr txBox="1"/>
          <p:nvPr/>
        </p:nvSpPr>
        <p:spPr>
          <a:xfrm>
            <a:off x="5320521" y="5117622"/>
            <a:ext cx="779345" cy="461665"/>
          </a:xfrm>
          <a:prstGeom prst="rect">
            <a:avLst/>
          </a:prstGeom>
          <a:noFill/>
        </p:spPr>
        <p:txBody>
          <a:bodyPr wrap="square" rtlCol="0">
            <a:spAutoFit/>
          </a:bodyPr>
          <a:lstStyle/>
          <a:p>
            <a:r>
              <a:rPr lang="en-GB" sz="2400" b="1" dirty="0">
                <a:latin typeface="Century Gothic" panose="020B0502020202020204" pitchFamily="34" charset="0"/>
              </a:rPr>
              <a:t>13.</a:t>
            </a:r>
          </a:p>
        </p:txBody>
      </p:sp>
      <p:sp>
        <p:nvSpPr>
          <p:cNvPr id="44" name="TextBox 43">
            <a:extLst>
              <a:ext uri="{FF2B5EF4-FFF2-40B4-BE49-F238E27FC236}">
                <a16:creationId xmlns:a16="http://schemas.microsoft.com/office/drawing/2014/main" id="{924CE814-2B70-48AC-B4D8-D05FC5B337BD}"/>
              </a:ext>
            </a:extLst>
          </p:cNvPr>
          <p:cNvSpPr txBox="1"/>
          <p:nvPr/>
        </p:nvSpPr>
        <p:spPr>
          <a:xfrm>
            <a:off x="5319691" y="5838321"/>
            <a:ext cx="779345" cy="461665"/>
          </a:xfrm>
          <a:prstGeom prst="rect">
            <a:avLst/>
          </a:prstGeom>
          <a:noFill/>
        </p:spPr>
        <p:txBody>
          <a:bodyPr wrap="square" rtlCol="0">
            <a:spAutoFit/>
          </a:bodyPr>
          <a:lstStyle/>
          <a:p>
            <a:r>
              <a:rPr lang="en-GB" sz="2400" b="1" dirty="0">
                <a:latin typeface="Century Gothic" panose="020B0502020202020204" pitchFamily="34" charset="0"/>
              </a:rPr>
              <a:t>14.</a:t>
            </a:r>
          </a:p>
        </p:txBody>
      </p:sp>
      <p:sp>
        <p:nvSpPr>
          <p:cNvPr id="45" name="CuadroTexto 18">
            <a:extLst>
              <a:ext uri="{FF2B5EF4-FFF2-40B4-BE49-F238E27FC236}">
                <a16:creationId xmlns:a16="http://schemas.microsoft.com/office/drawing/2014/main" id="{F433A4C2-91A8-4023-9A32-F256BB885B53}"/>
              </a:ext>
            </a:extLst>
          </p:cNvPr>
          <p:cNvSpPr txBox="1"/>
          <p:nvPr/>
        </p:nvSpPr>
        <p:spPr>
          <a:xfrm>
            <a:off x="5918452" y="5781533"/>
            <a:ext cx="2113079" cy="584775"/>
          </a:xfrm>
          <a:prstGeom prst="rect">
            <a:avLst/>
          </a:prstGeom>
          <a:noFill/>
        </p:spPr>
        <p:txBody>
          <a:bodyPr wrap="none" rtlCol="0">
            <a:spAutoFit/>
          </a:bodyPr>
          <a:lstStyle/>
          <a:p>
            <a:r>
              <a:rPr lang="es-ES" sz="3200" dirty="0">
                <a:latin typeface="Century Gothic" panose="020B0502020202020204" pitchFamily="34" charset="0"/>
              </a:rPr>
              <a:t>f_ _ _ _ _ _</a:t>
            </a:r>
            <a:endParaRPr lang="es-GB" sz="3200" dirty="0">
              <a:latin typeface="Century Gothic" panose="020B0502020202020204" pitchFamily="34" charset="0"/>
            </a:endParaRPr>
          </a:p>
        </p:txBody>
      </p:sp>
      <p:sp>
        <p:nvSpPr>
          <p:cNvPr id="46" name="CuadroTexto 18">
            <a:extLst>
              <a:ext uri="{FF2B5EF4-FFF2-40B4-BE49-F238E27FC236}">
                <a16:creationId xmlns:a16="http://schemas.microsoft.com/office/drawing/2014/main" id="{1DDCED64-E1BD-47A0-8B2B-AAFE95DEA5CA}"/>
              </a:ext>
            </a:extLst>
          </p:cNvPr>
          <p:cNvSpPr txBox="1"/>
          <p:nvPr/>
        </p:nvSpPr>
        <p:spPr>
          <a:xfrm>
            <a:off x="5909444" y="5781533"/>
            <a:ext cx="1641796" cy="584775"/>
          </a:xfrm>
          <a:prstGeom prst="rect">
            <a:avLst/>
          </a:prstGeom>
          <a:noFill/>
        </p:spPr>
        <p:txBody>
          <a:bodyPr wrap="none" rtlCol="0">
            <a:spAutoFit/>
          </a:bodyPr>
          <a:lstStyle/>
          <a:p>
            <a:r>
              <a:rPr lang="en-GB" sz="3200" dirty="0" err="1">
                <a:latin typeface="Century Gothic" panose="020B0502020202020204" pitchFamily="34" charset="0"/>
              </a:rPr>
              <a:t>febrero</a:t>
            </a:r>
            <a:endParaRPr lang="es-GB" sz="3200" dirty="0">
              <a:latin typeface="Century Gothic" panose="020B0502020202020204" pitchFamily="34" charset="0"/>
            </a:endParaRPr>
          </a:p>
        </p:txBody>
      </p:sp>
      <p:pic>
        <p:nvPicPr>
          <p:cNvPr id="47" name="Imagen 1">
            <a:extLst>
              <a:ext uri="{FF2B5EF4-FFF2-40B4-BE49-F238E27FC236}">
                <a16:creationId xmlns:a16="http://schemas.microsoft.com/office/drawing/2014/main" id="{2B53F95A-ED37-493D-824D-A4622886ED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592" y="1074060"/>
            <a:ext cx="708916" cy="666824"/>
          </a:xfrm>
          <a:prstGeom prst="rect">
            <a:avLst/>
          </a:prstGeom>
        </p:spPr>
      </p:pic>
      <p:sp>
        <p:nvSpPr>
          <p:cNvPr id="48" name="CuadroTexto 8">
            <a:extLst>
              <a:ext uri="{FF2B5EF4-FFF2-40B4-BE49-F238E27FC236}">
                <a16:creationId xmlns:a16="http://schemas.microsoft.com/office/drawing/2014/main" id="{EBDBDEC3-D095-4B64-86CD-4C7F7CEF8AF3}"/>
              </a:ext>
            </a:extLst>
          </p:cNvPr>
          <p:cNvSpPr txBox="1"/>
          <p:nvPr/>
        </p:nvSpPr>
        <p:spPr>
          <a:xfrm>
            <a:off x="2969543" y="1136671"/>
            <a:ext cx="1031051" cy="461665"/>
          </a:xfrm>
          <a:prstGeom prst="rect">
            <a:avLst/>
          </a:prstGeom>
          <a:noFill/>
        </p:spPr>
        <p:txBody>
          <a:bodyPr wrap="none" rtlCol="0">
            <a:spAutoFit/>
          </a:bodyPr>
          <a:lstStyle/>
          <a:p>
            <a:pPr algn="l"/>
            <a:r>
              <a:rPr lang="es-GB" sz="2400" dirty="0"/>
              <a:t>[bad]</a:t>
            </a:r>
          </a:p>
        </p:txBody>
      </p:sp>
      <p:pic>
        <p:nvPicPr>
          <p:cNvPr id="49" name="Imagen 15">
            <a:extLst>
              <a:ext uri="{FF2B5EF4-FFF2-40B4-BE49-F238E27FC236}">
                <a16:creationId xmlns:a16="http://schemas.microsoft.com/office/drawing/2014/main" id="{6CE01B70-84C9-4E81-96AD-6B5A08B6994E}"/>
              </a:ext>
            </a:extLst>
          </p:cNvPr>
          <p:cNvPicPr>
            <a:picLocks noChangeAspect="1"/>
          </p:cNvPicPr>
          <p:nvPr/>
        </p:nvPicPr>
        <p:blipFill>
          <a:blip r:embed="rId4"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1903739" y="1739018"/>
            <a:ext cx="1424022" cy="1135982"/>
          </a:xfrm>
          <a:prstGeom prst="rect">
            <a:avLst/>
          </a:prstGeom>
        </p:spPr>
      </p:pic>
      <p:pic>
        <p:nvPicPr>
          <p:cNvPr id="50" name="Imagen 19">
            <a:extLst>
              <a:ext uri="{FF2B5EF4-FFF2-40B4-BE49-F238E27FC236}">
                <a16:creationId xmlns:a16="http://schemas.microsoft.com/office/drawing/2014/main" id="{927FFFA1-3823-41C7-B93A-96D600C3FD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3330" y="2476279"/>
            <a:ext cx="1144772" cy="812788"/>
          </a:xfrm>
          <a:prstGeom prst="rect">
            <a:avLst/>
          </a:prstGeom>
        </p:spPr>
      </p:pic>
      <p:pic>
        <p:nvPicPr>
          <p:cNvPr id="51" name="Imagen 24">
            <a:extLst>
              <a:ext uri="{FF2B5EF4-FFF2-40B4-BE49-F238E27FC236}">
                <a16:creationId xmlns:a16="http://schemas.microsoft.com/office/drawing/2014/main" id="{C115A8EF-B38F-447F-89EF-6E2A625A23F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3047" b="96676" l="9742" r="89861">
                        <a14:foregroundMark x1="50497" y1="8587" x2="41352" y2="20499"/>
                        <a14:foregroundMark x1="41352" y1="20499" x2="35984" y2="38781"/>
                        <a14:foregroundMark x1="50497" y1="41551" x2="49503" y2="46814"/>
                        <a14:foregroundMark x1="53082" y1="58172" x2="47316" y2="59557"/>
                        <a14:foregroundMark x1="47316" y1="59557" x2="45328" y2="78393"/>
                        <a14:foregroundMark x1="45328" y1="78393" x2="40159" y2="82825"/>
                        <a14:foregroundMark x1="40159" y1="82825" x2="47117" y2="85596"/>
                        <a14:foregroundMark x1="47117" y1="85596" x2="60239" y2="81440"/>
                        <a14:foregroundMark x1="60239" y1="81440" x2="60239" y2="75069"/>
                        <a14:foregroundMark x1="61431" y1="80332" x2="58648" y2="88643"/>
                        <a14:foregroundMark x1="58648" y1="88643" x2="41153" y2="87258"/>
                        <a14:foregroundMark x1="41153" y1="87258" x2="36779" y2="80609"/>
                        <a14:foregroundMark x1="36779" y1="80609" x2="36183" y2="76177"/>
                        <a14:foregroundMark x1="37575" y1="81994" x2="36779" y2="90582"/>
                        <a14:foregroundMark x1="36779" y1="90582" x2="44334" y2="93352"/>
                        <a14:foregroundMark x1="44334" y1="93352" x2="50497" y2="93075"/>
                        <a14:foregroundMark x1="50497" y1="93075" x2="56461" y2="94183"/>
                        <a14:foregroundMark x1="56461" y1="94183" x2="58250" y2="93629"/>
                        <a14:foregroundMark x1="55467" y1="56787" x2="45328" y2="57064"/>
                        <a14:foregroundMark x1="45328" y1="57064" x2="43936" y2="60111"/>
                        <a14:foregroundMark x1="61630" y1="81440" x2="62227" y2="90582"/>
                        <a14:foregroundMark x1="62227" y1="90582" x2="57058" y2="96399"/>
                        <a14:foregroundMark x1="57058" y1="96399" x2="49901" y2="95291"/>
                        <a14:foregroundMark x1="49901" y1="95291" x2="36978" y2="96676"/>
                        <a14:foregroundMark x1="36978" y1="96676" x2="33598" y2="90028"/>
                        <a14:foregroundMark x1="33598" y1="90028" x2="33201" y2="85596"/>
                        <a14:foregroundMark x1="54672" y1="7202" x2="48708" y2="4155"/>
                        <a14:foregroundMark x1="48708" y1="4155" x2="48509" y2="4432"/>
                        <a14:foregroundMark x1="47913" y1="80609" x2="48509" y2="82271"/>
                        <a14:foregroundMark x1="60437" y1="41828" x2="57256" y2="47645"/>
                        <a14:foregroundMark x1="60835" y1="41551" x2="57654" y2="47368"/>
                        <a14:foregroundMark x1="52684" y1="3601" x2="46123" y2="3047"/>
                        <a14:foregroundMark x1="46123" y1="3047" x2="44135" y2="3878"/>
                        <a14:foregroundMark x1="38767" y1="45152" x2="40557" y2="47368"/>
                        <a14:foregroundMark x1="60835" y1="41551" x2="57455" y2="47368"/>
                        <a14:foregroundMark x1="37972" y1="42936" x2="39960" y2="46260"/>
                        <a14:foregroundMark x1="36581" y1="42105" x2="38767" y2="44598"/>
                        <a14:foregroundMark x1="36581" y1="41828" x2="34990" y2="40166"/>
                        <a14:foregroundMark x1="62227" y1="40720" x2="59841" y2="43490"/>
                        <a14:foregroundMark x1="60636" y1="42105" x2="60239" y2="43767"/>
                        <a14:foregroundMark x1="61034" y1="42105" x2="59841" y2="44044"/>
                        <a14:foregroundMark x1="61630" y1="79501" x2="61829" y2="95568"/>
                        <a14:foregroundMark x1="61829" y1="95568" x2="38171" y2="96399"/>
                        <a14:foregroundMark x1="38171" y1="96399" x2="33400" y2="92244"/>
                        <a14:foregroundMark x1="33400" y1="92244" x2="33002" y2="83934"/>
                        <a14:foregroundMark x1="33002" y1="83934" x2="33598" y2="87535"/>
                        <a14:backgroundMark x1="35785" y1="47645" x2="35785" y2="54017"/>
                        <a14:backgroundMark x1="35785" y1="54017" x2="34394" y2="57064"/>
                        <a14:backgroundMark x1="62028" y1="46814" x2="65010" y2="56510"/>
                        <a14:backgroundMark x1="34592" y1="40997" x2="34394" y2="40720"/>
                        <a14:backgroundMark x1="38966" y1="46260" x2="38171" y2="45429"/>
                        <a14:backgroundMark x1="35984" y1="43213" x2="34990" y2="42659"/>
                        <a14:backgroundMark x1="35785" y1="42382" x2="34990" y2="41274"/>
                      </a14:backgroundRemoval>
                    </a14:imgEffect>
                  </a14:imgLayer>
                </a14:imgProps>
              </a:ext>
              <a:ext uri="{28A0092B-C50C-407E-A947-70E740481C1C}">
                <a14:useLocalDpi xmlns:a14="http://schemas.microsoft.com/office/drawing/2010/main"/>
              </a:ext>
            </a:extLst>
          </a:blip>
          <a:srcRect/>
          <a:stretch/>
        </p:blipFill>
        <p:spPr>
          <a:xfrm>
            <a:off x="3221455" y="3393148"/>
            <a:ext cx="1388522" cy="997364"/>
          </a:xfrm>
          <a:prstGeom prst="rect">
            <a:avLst/>
          </a:prstGeom>
          <a:ln>
            <a:noFill/>
          </a:ln>
        </p:spPr>
      </p:pic>
      <p:pic>
        <p:nvPicPr>
          <p:cNvPr id="52" name="Imagen 26">
            <a:extLst>
              <a:ext uri="{FF2B5EF4-FFF2-40B4-BE49-F238E27FC236}">
                <a16:creationId xmlns:a16="http://schemas.microsoft.com/office/drawing/2014/main" id="{D455B03B-55CC-422E-A943-D876C7FBFD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717" y="3656572"/>
            <a:ext cx="1319888" cy="468560"/>
          </a:xfrm>
          <a:prstGeom prst="rect">
            <a:avLst/>
          </a:prstGeom>
        </p:spPr>
      </p:pic>
      <p:sp>
        <p:nvSpPr>
          <p:cNvPr id="53" name="CuadroTexto 29">
            <a:extLst>
              <a:ext uri="{FF2B5EF4-FFF2-40B4-BE49-F238E27FC236}">
                <a16:creationId xmlns:a16="http://schemas.microsoft.com/office/drawing/2014/main" id="{F6B88569-C913-4B73-86F4-C66D2C09382F}"/>
              </a:ext>
            </a:extLst>
          </p:cNvPr>
          <p:cNvSpPr txBox="1"/>
          <p:nvPr/>
        </p:nvSpPr>
        <p:spPr>
          <a:xfrm>
            <a:off x="4063364" y="3600633"/>
            <a:ext cx="1215397" cy="461665"/>
          </a:xfrm>
          <a:prstGeom prst="rect">
            <a:avLst/>
          </a:prstGeom>
          <a:noFill/>
        </p:spPr>
        <p:txBody>
          <a:bodyPr wrap="none" rtlCol="0">
            <a:spAutoFit/>
          </a:bodyPr>
          <a:lstStyle/>
          <a:p>
            <a:pPr algn="l"/>
            <a:r>
              <a:rPr lang="es-GB" sz="2400" dirty="0"/>
              <a:t>[smart]</a:t>
            </a:r>
          </a:p>
        </p:txBody>
      </p:sp>
      <p:sp>
        <p:nvSpPr>
          <p:cNvPr id="54" name="CuadroTexto 34">
            <a:extLst>
              <a:ext uri="{FF2B5EF4-FFF2-40B4-BE49-F238E27FC236}">
                <a16:creationId xmlns:a16="http://schemas.microsoft.com/office/drawing/2014/main" id="{6A6DA204-E626-437A-83D9-D098EEB8A894}"/>
              </a:ext>
            </a:extLst>
          </p:cNvPr>
          <p:cNvSpPr txBox="1"/>
          <p:nvPr/>
        </p:nvSpPr>
        <p:spPr>
          <a:xfrm>
            <a:off x="3302408" y="4417775"/>
            <a:ext cx="1382110" cy="461665"/>
          </a:xfrm>
          <a:prstGeom prst="rect">
            <a:avLst/>
          </a:prstGeom>
          <a:noFill/>
        </p:spPr>
        <p:txBody>
          <a:bodyPr wrap="none" rtlCol="0">
            <a:spAutoFit/>
          </a:bodyPr>
          <a:lstStyle/>
          <a:p>
            <a:pPr algn="l"/>
            <a:r>
              <a:rPr lang="es-GB" sz="2400" dirty="0"/>
              <a:t>[happy]</a:t>
            </a:r>
          </a:p>
        </p:txBody>
      </p:sp>
      <p:pic>
        <p:nvPicPr>
          <p:cNvPr id="55" name="Imagen 36">
            <a:extLst>
              <a:ext uri="{FF2B5EF4-FFF2-40B4-BE49-F238E27FC236}">
                <a16:creationId xmlns:a16="http://schemas.microsoft.com/office/drawing/2014/main" id="{AF132980-F68F-42FA-810A-F8D3DC1255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10930" y="5021475"/>
            <a:ext cx="584775" cy="584775"/>
          </a:xfrm>
          <a:prstGeom prst="rect">
            <a:avLst/>
          </a:prstGeom>
        </p:spPr>
      </p:pic>
      <p:pic>
        <p:nvPicPr>
          <p:cNvPr id="56" name="Imagen 37">
            <a:extLst>
              <a:ext uri="{FF2B5EF4-FFF2-40B4-BE49-F238E27FC236}">
                <a16:creationId xmlns:a16="http://schemas.microsoft.com/office/drawing/2014/main" id="{010928F4-3977-4C3C-9EDD-BBE9BF10CB9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71464" y="4432767"/>
            <a:ext cx="569201" cy="569201"/>
          </a:xfrm>
          <a:prstGeom prst="rect">
            <a:avLst/>
          </a:prstGeom>
        </p:spPr>
      </p:pic>
      <p:sp>
        <p:nvSpPr>
          <p:cNvPr id="57" name="CuadroTexto 78">
            <a:extLst>
              <a:ext uri="{FF2B5EF4-FFF2-40B4-BE49-F238E27FC236}">
                <a16:creationId xmlns:a16="http://schemas.microsoft.com/office/drawing/2014/main" id="{99A9C0F1-09CD-4B78-84B5-0AD7F684179A}"/>
              </a:ext>
            </a:extLst>
          </p:cNvPr>
          <p:cNvSpPr txBox="1"/>
          <p:nvPr/>
        </p:nvSpPr>
        <p:spPr>
          <a:xfrm>
            <a:off x="3106719" y="5089159"/>
            <a:ext cx="941283" cy="461665"/>
          </a:xfrm>
          <a:prstGeom prst="rect">
            <a:avLst/>
          </a:prstGeom>
          <a:noFill/>
        </p:spPr>
        <p:txBody>
          <a:bodyPr wrap="none" rtlCol="0">
            <a:spAutoFit/>
          </a:bodyPr>
          <a:lstStyle/>
          <a:p>
            <a:pPr algn="l"/>
            <a:r>
              <a:rPr lang="es-GB" sz="2400" dirty="0"/>
              <a:t>[sad]</a:t>
            </a:r>
          </a:p>
        </p:txBody>
      </p:sp>
      <p:grpSp>
        <p:nvGrpSpPr>
          <p:cNvPr id="58" name="Group 24">
            <a:extLst>
              <a:ext uri="{FF2B5EF4-FFF2-40B4-BE49-F238E27FC236}">
                <a16:creationId xmlns:a16="http://schemas.microsoft.com/office/drawing/2014/main" id="{3701DA55-CE02-45A8-8902-13EEF1638B27}"/>
              </a:ext>
            </a:extLst>
          </p:cNvPr>
          <p:cNvGrpSpPr/>
          <p:nvPr/>
        </p:nvGrpSpPr>
        <p:grpSpPr>
          <a:xfrm>
            <a:off x="2118715" y="5458129"/>
            <a:ext cx="1641796" cy="1105496"/>
            <a:chOff x="591877" y="2986848"/>
            <a:chExt cx="2235468" cy="1494524"/>
          </a:xfrm>
        </p:grpSpPr>
        <p:pic>
          <p:nvPicPr>
            <p:cNvPr id="59" name="Picture 22">
              <a:extLst>
                <a:ext uri="{FF2B5EF4-FFF2-40B4-BE49-F238E27FC236}">
                  <a16:creationId xmlns:a16="http://schemas.microsoft.com/office/drawing/2014/main" id="{8837DBB3-7365-4732-B45B-58BF545E8A3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13498">
              <a:off x="591877" y="2986848"/>
              <a:ext cx="1649512" cy="1494524"/>
            </a:xfrm>
            <a:prstGeom prst="rect">
              <a:avLst/>
            </a:prstGeom>
          </p:spPr>
        </p:pic>
        <p:sp>
          <p:nvSpPr>
            <p:cNvPr id="60" name="TextBox 23">
              <a:extLst>
                <a:ext uri="{FF2B5EF4-FFF2-40B4-BE49-F238E27FC236}">
                  <a16:creationId xmlns:a16="http://schemas.microsoft.com/office/drawing/2014/main" id="{33010221-9F7B-49F9-BC74-77F78F0FBA1E}"/>
                </a:ext>
              </a:extLst>
            </p:cNvPr>
            <p:cNvSpPr txBox="1"/>
            <p:nvPr/>
          </p:nvSpPr>
          <p:spPr>
            <a:xfrm rot="21021039">
              <a:off x="695884" y="3328512"/>
              <a:ext cx="2131461" cy="624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same</a:t>
              </a:r>
            </a:p>
          </p:txBody>
        </p:sp>
      </p:grpSp>
      <p:sp>
        <p:nvSpPr>
          <p:cNvPr id="61" name="TextBox 23">
            <a:extLst>
              <a:ext uri="{FF2B5EF4-FFF2-40B4-BE49-F238E27FC236}">
                <a16:creationId xmlns:a16="http://schemas.microsoft.com/office/drawing/2014/main" id="{771369CF-8541-4D10-BBB1-302FCD5943E0}"/>
              </a:ext>
            </a:extLst>
          </p:cNvPr>
          <p:cNvSpPr txBox="1"/>
          <p:nvPr/>
        </p:nvSpPr>
        <p:spPr>
          <a:xfrm rot="20948506">
            <a:off x="7399198" y="960322"/>
            <a:ext cx="2605274" cy="461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[according to]</a:t>
            </a:r>
          </a:p>
        </p:txBody>
      </p:sp>
      <p:pic>
        <p:nvPicPr>
          <p:cNvPr id="62" name="Imagen 72">
            <a:extLst>
              <a:ext uri="{FF2B5EF4-FFF2-40B4-BE49-F238E27FC236}">
                <a16:creationId xmlns:a16="http://schemas.microsoft.com/office/drawing/2014/main" id="{284B4F60-B624-40FE-B894-4BD6B87052E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433721" y="2833457"/>
            <a:ext cx="2181172" cy="336499"/>
          </a:xfrm>
          <a:prstGeom prst="rect">
            <a:avLst/>
          </a:prstGeom>
        </p:spPr>
      </p:pic>
      <p:pic>
        <p:nvPicPr>
          <p:cNvPr id="63" name="Imagen 85">
            <a:extLst>
              <a:ext uri="{FF2B5EF4-FFF2-40B4-BE49-F238E27FC236}">
                <a16:creationId xmlns:a16="http://schemas.microsoft.com/office/drawing/2014/main" id="{91D6CC3E-F538-4180-A834-730E07C32D8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722588" y="3460697"/>
            <a:ext cx="1371271" cy="556498"/>
          </a:xfrm>
          <a:prstGeom prst="rect">
            <a:avLst/>
          </a:prstGeom>
        </p:spPr>
      </p:pic>
      <p:pic>
        <p:nvPicPr>
          <p:cNvPr id="64" name="Imagen 86">
            <a:extLst>
              <a:ext uri="{FF2B5EF4-FFF2-40B4-BE49-F238E27FC236}">
                <a16:creationId xmlns:a16="http://schemas.microsoft.com/office/drawing/2014/main" id="{D26CCB0D-C1E5-4D8C-9EE0-142D11A648B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094036" y="4272113"/>
            <a:ext cx="1627369" cy="594703"/>
          </a:xfrm>
          <a:prstGeom prst="rect">
            <a:avLst/>
          </a:prstGeom>
        </p:spPr>
      </p:pic>
      <p:pic>
        <p:nvPicPr>
          <p:cNvPr id="65" name="Imagen 87">
            <a:extLst>
              <a:ext uri="{FF2B5EF4-FFF2-40B4-BE49-F238E27FC236}">
                <a16:creationId xmlns:a16="http://schemas.microsoft.com/office/drawing/2014/main" id="{71F3D449-6655-46A2-853D-067AF8B9225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72665" y="4878833"/>
            <a:ext cx="1749472" cy="736323"/>
          </a:xfrm>
          <a:prstGeom prst="rect">
            <a:avLst/>
          </a:prstGeom>
        </p:spPr>
      </p:pic>
      <p:pic>
        <p:nvPicPr>
          <p:cNvPr id="66" name="Imagen 88">
            <a:extLst>
              <a:ext uri="{FF2B5EF4-FFF2-40B4-BE49-F238E27FC236}">
                <a16:creationId xmlns:a16="http://schemas.microsoft.com/office/drawing/2014/main" id="{7D511FF5-0078-4048-84B3-31C4D0629CA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179041" y="5838681"/>
            <a:ext cx="1835633" cy="461305"/>
          </a:xfrm>
          <a:prstGeom prst="rect">
            <a:avLst/>
          </a:prstGeom>
        </p:spPr>
      </p:pic>
      <p:sp>
        <p:nvSpPr>
          <p:cNvPr id="67" name="CuadroTexto 89">
            <a:extLst>
              <a:ext uri="{FF2B5EF4-FFF2-40B4-BE49-F238E27FC236}">
                <a16:creationId xmlns:a16="http://schemas.microsoft.com/office/drawing/2014/main" id="{75CC02CD-A3DF-4EEC-934D-A7568B0A399D}"/>
              </a:ext>
            </a:extLst>
          </p:cNvPr>
          <p:cNvSpPr txBox="1"/>
          <p:nvPr/>
        </p:nvSpPr>
        <p:spPr>
          <a:xfrm>
            <a:off x="3117095" y="3656572"/>
            <a:ext cx="479618" cy="461665"/>
          </a:xfrm>
          <a:prstGeom prst="rect">
            <a:avLst/>
          </a:prstGeom>
          <a:noFill/>
        </p:spPr>
        <p:txBody>
          <a:bodyPr wrap="none" rtlCol="0">
            <a:spAutoFit/>
          </a:bodyPr>
          <a:lstStyle/>
          <a:p>
            <a:pPr algn="l"/>
            <a:r>
              <a:rPr lang="es-GB" sz="2400" i="1" dirty="0"/>
              <a:t>or</a:t>
            </a:r>
          </a:p>
        </p:txBody>
      </p:sp>
      <p:sp>
        <p:nvSpPr>
          <p:cNvPr id="68" name="TextBox 23">
            <a:extLst>
              <a:ext uri="{FF2B5EF4-FFF2-40B4-BE49-F238E27FC236}">
                <a16:creationId xmlns:a16="http://schemas.microsoft.com/office/drawing/2014/main" id="{0E265E18-7BC9-485F-B511-933362084A4B}"/>
              </a:ext>
            </a:extLst>
          </p:cNvPr>
          <p:cNvSpPr txBox="1"/>
          <p:nvPr/>
        </p:nvSpPr>
        <p:spPr>
          <a:xfrm rot="20950492">
            <a:off x="6990049" y="1872421"/>
            <a:ext cx="3180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[like that, like that]</a:t>
            </a:r>
          </a:p>
        </p:txBody>
      </p:sp>
      <p:sp>
        <p:nvSpPr>
          <p:cNvPr id="75" name="CuadroTexto 17">
            <a:extLst>
              <a:ext uri="{FF2B5EF4-FFF2-40B4-BE49-F238E27FC236}">
                <a16:creationId xmlns:a16="http://schemas.microsoft.com/office/drawing/2014/main" id="{918D6439-DB07-4260-A9D7-D2FCAC45844D}"/>
              </a:ext>
            </a:extLst>
          </p:cNvPr>
          <p:cNvSpPr txBox="1"/>
          <p:nvPr/>
        </p:nvSpPr>
        <p:spPr>
          <a:xfrm>
            <a:off x="5734844" y="1947786"/>
            <a:ext cx="989373" cy="584775"/>
          </a:xfrm>
          <a:prstGeom prst="rect">
            <a:avLst/>
          </a:prstGeom>
          <a:noFill/>
        </p:spPr>
        <p:txBody>
          <a:bodyPr wrap="none" rtlCol="0">
            <a:spAutoFit/>
          </a:bodyPr>
          <a:lstStyle/>
          <a:p>
            <a:r>
              <a:rPr lang="es-ES" sz="3200" dirty="0">
                <a:latin typeface="Century Gothic" panose="020B0502020202020204" pitchFamily="34" charset="0"/>
              </a:rPr>
              <a:t>a_ _</a:t>
            </a:r>
            <a:endParaRPr lang="es-GB" sz="3200" dirty="0">
              <a:latin typeface="Century Gothic" panose="020B0502020202020204" pitchFamily="34" charset="0"/>
            </a:endParaRPr>
          </a:p>
        </p:txBody>
      </p:sp>
      <p:sp>
        <p:nvSpPr>
          <p:cNvPr id="87" name="CuadroTexto 18">
            <a:extLst>
              <a:ext uri="{FF2B5EF4-FFF2-40B4-BE49-F238E27FC236}">
                <a16:creationId xmlns:a16="http://schemas.microsoft.com/office/drawing/2014/main" id="{05A78E70-850B-405A-8C07-76BBFE072803}"/>
              </a:ext>
            </a:extLst>
          </p:cNvPr>
          <p:cNvSpPr txBox="1"/>
          <p:nvPr/>
        </p:nvSpPr>
        <p:spPr>
          <a:xfrm>
            <a:off x="5917964" y="5781617"/>
            <a:ext cx="2113079" cy="584775"/>
          </a:xfrm>
          <a:prstGeom prst="rect">
            <a:avLst/>
          </a:prstGeom>
          <a:noFill/>
        </p:spPr>
        <p:txBody>
          <a:bodyPr wrap="none" rtlCol="0">
            <a:spAutoFit/>
          </a:bodyPr>
          <a:lstStyle/>
          <a:p>
            <a:r>
              <a:rPr lang="es-ES" sz="3200" dirty="0">
                <a:latin typeface="Century Gothic" panose="020B0502020202020204" pitchFamily="34" charset="0"/>
              </a:rPr>
              <a:t>f_ _ _ _ _ _</a:t>
            </a:r>
            <a:endParaRPr lang="es-GB" sz="3200" dirty="0">
              <a:latin typeface="Century Gothic" panose="020B0502020202020204" pitchFamily="34" charset="0"/>
            </a:endParaRPr>
          </a:p>
        </p:txBody>
      </p:sp>
    </p:spTree>
    <p:extLst>
      <p:ext uri="{BB962C8B-B14F-4D97-AF65-F5344CB8AC3E}">
        <p14:creationId xmlns:p14="http://schemas.microsoft.com/office/powerpoint/2010/main" val="429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9" grpId="0"/>
      <p:bldP spid="30" grpId="0"/>
      <p:bldP spid="33" grpId="0"/>
      <p:bldP spid="37" grpId="0"/>
      <p:bldP spid="38"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656598"/>
          </a:xfrm>
        </p:spPr>
        <p:txBody>
          <a:bodyPr>
            <a:normAutofit fontScale="90000"/>
          </a:bodyPr>
          <a:lstStyle/>
          <a:p>
            <a:r>
              <a:rPr lang="en-GB" sz="2600" dirty="0"/>
              <a:t>The modal verb ‘</a:t>
            </a:r>
            <a:r>
              <a:rPr lang="en-GB" sz="2600" dirty="0" err="1"/>
              <a:t>deber</a:t>
            </a:r>
            <a:r>
              <a:rPr lang="en-GB" sz="2600" dirty="0"/>
              <a:t>’</a:t>
            </a:r>
            <a:br>
              <a:rPr lang="en-GB" sz="2400" dirty="0"/>
            </a:b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257C67C2-E78B-4803-90D1-CCD7C4189C81}"/>
              </a:ext>
            </a:extLst>
          </p:cNvPr>
          <p:cNvSpPr txBox="1"/>
          <p:nvPr/>
        </p:nvSpPr>
        <p:spPr>
          <a:xfrm>
            <a:off x="287658" y="1287591"/>
            <a:ext cx="11904341" cy="523220"/>
          </a:xfrm>
          <a:prstGeom prst="rect">
            <a:avLst/>
          </a:prstGeom>
          <a:noFill/>
        </p:spPr>
        <p:txBody>
          <a:bodyPr wrap="square" rtlCol="0">
            <a:spAutoFit/>
          </a:bodyPr>
          <a:lstStyle/>
          <a:p>
            <a:pPr lvl="0">
              <a:defRPr/>
            </a:pPr>
            <a:r>
              <a:rPr lang="en-GB" sz="2800" dirty="0">
                <a:latin typeface="Century Gothic" panose="020B0502020202020204" pitchFamily="34" charset="0"/>
              </a:rPr>
              <a:t>To say that someone ‘must’ do something, use the the verb ‘deber’.</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E8CC22B0-3DF8-41CF-A5A0-932A738111CB}"/>
              </a:ext>
            </a:extLst>
          </p:cNvPr>
          <p:cNvSpPr txBox="1"/>
          <p:nvPr/>
        </p:nvSpPr>
        <p:spPr>
          <a:xfrm>
            <a:off x="284480" y="2140251"/>
            <a:ext cx="205930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Compare:</a:t>
            </a:r>
          </a:p>
        </p:txBody>
      </p:sp>
      <p:sp>
        <p:nvSpPr>
          <p:cNvPr id="7" name="TextBox 5">
            <a:extLst>
              <a:ext uri="{FF2B5EF4-FFF2-40B4-BE49-F238E27FC236}">
                <a16:creationId xmlns:a16="http://schemas.microsoft.com/office/drawing/2014/main" id="{606D598B-2FCB-4D39-A757-12D50E070FD0}"/>
              </a:ext>
            </a:extLst>
          </p:cNvPr>
          <p:cNvSpPr txBox="1"/>
          <p:nvPr/>
        </p:nvSpPr>
        <p:spPr>
          <a:xfrm>
            <a:off x="284480" y="2802512"/>
            <a:ext cx="306863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I must = _______</a:t>
            </a:r>
          </a:p>
        </p:txBody>
      </p:sp>
      <p:sp>
        <p:nvSpPr>
          <p:cNvPr id="8" name="TextBox 5">
            <a:extLst>
              <a:ext uri="{FF2B5EF4-FFF2-40B4-BE49-F238E27FC236}">
                <a16:creationId xmlns:a16="http://schemas.microsoft.com/office/drawing/2014/main" id="{E2A611F7-F447-4B20-A73D-D1C0894763D4}"/>
              </a:ext>
            </a:extLst>
          </p:cNvPr>
          <p:cNvSpPr txBox="1"/>
          <p:nvPr/>
        </p:nvSpPr>
        <p:spPr>
          <a:xfrm>
            <a:off x="1818797" y="2778364"/>
            <a:ext cx="119107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deb</a:t>
            </a:r>
            <a:r>
              <a:rPr lang="en-GB" sz="2800" b="1" dirty="0">
                <a:solidFill>
                  <a:srgbClr val="FF6600"/>
                </a:solidFill>
                <a:latin typeface="Century Gothic" panose="020B0502020202020204" pitchFamily="34" charset="0"/>
              </a:rPr>
              <a:t>o</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9" name="TextBox 5">
            <a:extLst>
              <a:ext uri="{FF2B5EF4-FFF2-40B4-BE49-F238E27FC236}">
                <a16:creationId xmlns:a16="http://schemas.microsoft.com/office/drawing/2014/main" id="{0D28ECAC-6618-4063-90CE-AB7C05E3418B}"/>
              </a:ext>
            </a:extLst>
          </p:cNvPr>
          <p:cNvSpPr txBox="1"/>
          <p:nvPr/>
        </p:nvSpPr>
        <p:spPr>
          <a:xfrm>
            <a:off x="284480" y="4139886"/>
            <a:ext cx="3749354" cy="523220"/>
          </a:xfrm>
          <a:prstGeom prst="rect">
            <a:avLst/>
          </a:prstGeom>
          <a:noFill/>
        </p:spPr>
        <p:txBody>
          <a:bodyPr wrap="square" rtlCol="0">
            <a:spAutoFit/>
          </a:bodyPr>
          <a:lstStyle/>
          <a:p>
            <a:pPr lvl="0">
              <a:defRPr/>
            </a:pPr>
            <a:r>
              <a:rPr lang="en-GB" sz="2800" dirty="0">
                <a:latin typeface="Century Gothic" panose="020B0502020202020204" pitchFamily="34" charset="0"/>
              </a:rPr>
              <a:t>They must = _______  </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0" name="TextBox 5">
            <a:extLst>
              <a:ext uri="{FF2B5EF4-FFF2-40B4-BE49-F238E27FC236}">
                <a16:creationId xmlns:a16="http://schemas.microsoft.com/office/drawing/2014/main" id="{FC929937-A7F7-414E-B5B0-B0CE468434D5}"/>
              </a:ext>
            </a:extLst>
          </p:cNvPr>
          <p:cNvSpPr txBox="1"/>
          <p:nvPr/>
        </p:nvSpPr>
        <p:spPr>
          <a:xfrm>
            <a:off x="284480" y="4992546"/>
            <a:ext cx="11569060" cy="523220"/>
          </a:xfrm>
          <a:prstGeom prst="rect">
            <a:avLst/>
          </a:prstGeom>
          <a:noFill/>
        </p:spPr>
        <p:txBody>
          <a:bodyPr wrap="square" rtlCol="0">
            <a:spAutoFit/>
          </a:bodyPr>
          <a:lstStyle/>
          <a:p>
            <a:pPr lvl="0">
              <a:defRPr/>
            </a:pPr>
            <a:r>
              <a:rPr lang="en-GB" sz="2800" dirty="0">
                <a:latin typeface="Century Gothic" panose="020B0502020202020204" pitchFamily="34" charset="0"/>
              </a:rPr>
              <a:t>To refer to ‘we’ with the verb ‘deber’, use__________</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1" name="TextBox 5">
            <a:extLst>
              <a:ext uri="{FF2B5EF4-FFF2-40B4-BE49-F238E27FC236}">
                <a16:creationId xmlns:a16="http://schemas.microsoft.com/office/drawing/2014/main" id="{B9875788-59CC-4885-B388-E8F54F883772}"/>
              </a:ext>
            </a:extLst>
          </p:cNvPr>
          <p:cNvSpPr txBox="1"/>
          <p:nvPr/>
        </p:nvSpPr>
        <p:spPr>
          <a:xfrm>
            <a:off x="284480" y="3462336"/>
            <a:ext cx="340391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S/he must = ______</a:t>
            </a:r>
          </a:p>
        </p:txBody>
      </p:sp>
      <p:sp>
        <p:nvSpPr>
          <p:cNvPr id="12" name="TextBox 5">
            <a:extLst>
              <a:ext uri="{FF2B5EF4-FFF2-40B4-BE49-F238E27FC236}">
                <a16:creationId xmlns:a16="http://schemas.microsoft.com/office/drawing/2014/main" id="{7132DBCB-2389-45B5-9408-D596C1983375}"/>
              </a:ext>
            </a:extLst>
          </p:cNvPr>
          <p:cNvSpPr txBox="1"/>
          <p:nvPr/>
        </p:nvSpPr>
        <p:spPr>
          <a:xfrm>
            <a:off x="2392851" y="3413487"/>
            <a:ext cx="120932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deb</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a:t>
            </a:r>
          </a:p>
        </p:txBody>
      </p:sp>
      <p:sp>
        <p:nvSpPr>
          <p:cNvPr id="13" name="TextBox 5">
            <a:extLst>
              <a:ext uri="{FF2B5EF4-FFF2-40B4-BE49-F238E27FC236}">
                <a16:creationId xmlns:a16="http://schemas.microsoft.com/office/drawing/2014/main" id="{3683A239-BD45-4ED4-AFDC-C5709A9D139E}"/>
              </a:ext>
            </a:extLst>
          </p:cNvPr>
          <p:cNvSpPr txBox="1"/>
          <p:nvPr/>
        </p:nvSpPr>
        <p:spPr>
          <a:xfrm>
            <a:off x="2401976" y="4086204"/>
            <a:ext cx="139595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effectLst/>
                <a:uLnTx/>
                <a:uFillTx/>
                <a:latin typeface="Century Gothic" panose="020B0502020202020204" pitchFamily="34" charset="0"/>
                <a:ea typeface="+mn-ea"/>
                <a:cs typeface="+mn-cs"/>
              </a:rPr>
              <a:t>deb</a:t>
            </a:r>
            <a:r>
              <a:rPr lang="en-GB" sz="2800" b="1" dirty="0" err="1">
                <a:solidFill>
                  <a:srgbClr val="FF6600"/>
                </a:solidFill>
                <a:latin typeface="Century Gothic" panose="020B0502020202020204" pitchFamily="34" charset="0"/>
              </a:rPr>
              <a:t>en</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14" name="TextBox 5">
            <a:extLst>
              <a:ext uri="{FF2B5EF4-FFF2-40B4-BE49-F238E27FC236}">
                <a16:creationId xmlns:a16="http://schemas.microsoft.com/office/drawing/2014/main" id="{CF8C4766-4C99-4E64-8C9D-7BCB4773E244}"/>
              </a:ext>
            </a:extLst>
          </p:cNvPr>
          <p:cNvSpPr txBox="1"/>
          <p:nvPr/>
        </p:nvSpPr>
        <p:spPr>
          <a:xfrm>
            <a:off x="7579118" y="4906060"/>
            <a:ext cx="205241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effectLst/>
                <a:uLnTx/>
                <a:uFillTx/>
                <a:latin typeface="Century Gothic" panose="020B0502020202020204" pitchFamily="34" charset="0"/>
                <a:ea typeface="+mn-ea"/>
                <a:cs typeface="+mn-cs"/>
              </a:rPr>
              <a:t>deb</a:t>
            </a:r>
            <a:r>
              <a:rPr kumimoji="0" lang="en-GB" sz="2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emos</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5" name="TextBox 5">
            <a:extLst>
              <a:ext uri="{FF2B5EF4-FFF2-40B4-BE49-F238E27FC236}">
                <a16:creationId xmlns:a16="http://schemas.microsoft.com/office/drawing/2014/main" id="{FE2F3E16-A1E7-4665-AF30-150584925F23}"/>
              </a:ext>
            </a:extLst>
          </p:cNvPr>
          <p:cNvSpPr txBox="1"/>
          <p:nvPr/>
        </p:nvSpPr>
        <p:spPr>
          <a:xfrm>
            <a:off x="284480" y="5602252"/>
            <a:ext cx="3752533" cy="523220"/>
          </a:xfrm>
          <a:prstGeom prst="rect">
            <a:avLst/>
          </a:prstGeom>
          <a:noFill/>
        </p:spPr>
        <p:txBody>
          <a:bodyPr wrap="square" rtlCol="0">
            <a:spAutoFit/>
          </a:bodyPr>
          <a:lstStyle/>
          <a:p>
            <a:pPr lvl="0">
              <a:defRPr/>
            </a:pPr>
            <a:r>
              <a:rPr lang="en-GB" sz="2800" dirty="0">
                <a:latin typeface="Century Gothic" panose="020B0502020202020204" pitchFamily="34" charset="0"/>
              </a:rPr>
              <a:t>We must finish now =</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6" name="TextBox 5">
            <a:extLst>
              <a:ext uri="{FF2B5EF4-FFF2-40B4-BE49-F238E27FC236}">
                <a16:creationId xmlns:a16="http://schemas.microsoft.com/office/drawing/2014/main" id="{AB3DD925-72BD-420A-8B32-1984D97A2EF8}"/>
              </a:ext>
            </a:extLst>
          </p:cNvPr>
          <p:cNvSpPr txBox="1"/>
          <p:nvPr/>
        </p:nvSpPr>
        <p:spPr>
          <a:xfrm>
            <a:off x="4037013" y="5602252"/>
            <a:ext cx="5076507" cy="523220"/>
          </a:xfrm>
          <a:prstGeom prst="rect">
            <a:avLst/>
          </a:prstGeom>
          <a:noFill/>
        </p:spPr>
        <p:txBody>
          <a:bodyPr wrap="square" rtlCol="0">
            <a:spAutoFit/>
          </a:bodyPr>
          <a:lstStyle/>
          <a:p>
            <a:pPr lvl="0">
              <a:defRPr/>
            </a:pPr>
            <a:r>
              <a:rPr lang="en-GB" sz="2800" b="1" dirty="0" err="1">
                <a:solidFill>
                  <a:srgbClr val="FF6600"/>
                </a:solidFill>
                <a:latin typeface="Century Gothic" panose="020B0502020202020204" pitchFamily="34" charset="0"/>
              </a:rPr>
              <a:t>Debemos</a:t>
            </a:r>
            <a:r>
              <a:rPr lang="en-GB" sz="2800" dirty="0">
                <a:latin typeface="Century Gothic" panose="020B0502020202020204" pitchFamily="34" charset="0"/>
              </a:rPr>
              <a:t> </a:t>
            </a:r>
            <a:r>
              <a:rPr lang="en-GB" sz="2800" dirty="0" err="1">
                <a:latin typeface="Century Gothic" panose="020B0502020202020204" pitchFamily="34" charset="0"/>
              </a:rPr>
              <a:t>terminar</a:t>
            </a:r>
            <a:r>
              <a:rPr lang="en-GB" sz="2800" dirty="0">
                <a:latin typeface="Century Gothic" panose="020B0502020202020204" pitchFamily="34" charset="0"/>
              </a:rPr>
              <a:t> </a:t>
            </a:r>
            <a:r>
              <a:rPr lang="en-GB" sz="2800" dirty="0" err="1">
                <a:latin typeface="Century Gothic" panose="020B0502020202020204" pitchFamily="34" charset="0"/>
              </a:rPr>
              <a:t>ahora</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99010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3967316" cy="647577"/>
          </a:xfrm>
        </p:spPr>
        <p:txBody>
          <a:bodyPr>
            <a:normAutofit/>
          </a:bodyPr>
          <a:lstStyle/>
          <a:p>
            <a:r>
              <a:rPr lang="en-GB" sz="2800" dirty="0"/>
              <a:t>Un </a:t>
            </a:r>
            <a:r>
              <a:rPr lang="en-GB" sz="2800" dirty="0" err="1"/>
              <a:t>trabajo</a:t>
            </a:r>
            <a:r>
              <a:rPr lang="en-GB" sz="2800" dirty="0"/>
              <a:t> </a:t>
            </a:r>
            <a:r>
              <a:rPr lang="en-GB" sz="2800" dirty="0" err="1"/>
              <a:t>en</a:t>
            </a:r>
            <a:r>
              <a:rPr lang="en-GB" sz="2800" dirty="0"/>
              <a:t> </a:t>
            </a:r>
            <a:r>
              <a:rPr lang="en-GB" sz="2800" dirty="0" err="1"/>
              <a:t>grupo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6DB38607-48AC-4100-BF93-101D8B29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513" y="535700"/>
            <a:ext cx="843686" cy="843686"/>
          </a:xfrm>
          <a:prstGeom prst="rect">
            <a:avLst/>
          </a:prstGeom>
        </p:spPr>
      </p:pic>
      <p:pic>
        <p:nvPicPr>
          <p:cNvPr id="7" name="Picture 6">
            <a:extLst>
              <a:ext uri="{FF2B5EF4-FFF2-40B4-BE49-F238E27FC236}">
                <a16:creationId xmlns:a16="http://schemas.microsoft.com/office/drawing/2014/main" id="{FD43A6C7-A020-4617-AE8F-120D444E1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1969" y="522332"/>
            <a:ext cx="798081" cy="798081"/>
          </a:xfrm>
          <a:prstGeom prst="rect">
            <a:avLst/>
          </a:prstGeom>
        </p:spPr>
      </p:pic>
      <p:sp>
        <p:nvSpPr>
          <p:cNvPr id="8" name="TextBox 7">
            <a:extLst>
              <a:ext uri="{FF2B5EF4-FFF2-40B4-BE49-F238E27FC236}">
                <a16:creationId xmlns:a16="http://schemas.microsoft.com/office/drawing/2014/main" id="{F74F9148-62D2-4A6A-85C3-6725D905C7F7}"/>
              </a:ext>
            </a:extLst>
          </p:cNvPr>
          <p:cNvSpPr txBox="1"/>
          <p:nvPr/>
        </p:nvSpPr>
        <p:spPr>
          <a:xfrm>
            <a:off x="140559" y="2009235"/>
            <a:ext cx="5955441" cy="4154984"/>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[Lucía y Daniel - nosotros</a:t>
            </a:r>
            <a:r>
              <a:rPr lang="es-ES" sz="2400" dirty="0">
                <a:latin typeface="Century Gothic" panose="020F0302020204030204"/>
              </a:rPr>
              <a:t>] debemos decir las tareas de cada estudiante. Después, [Virginia - ella] debe buscar información y [los estudiantes] deben trabajar juntos. [Lucía y Daniel – nosotros] debemos pedir la opinión de los compañeros y [los estudiantes - ellos]        deben empezar todo. Pero antes [Virginia - ella] debe hablar con la profesora y [Lucía y Daniel – nosotros]  debemos comprar material.</a:t>
            </a:r>
            <a:endParaRPr kumimoji="0" lang="es-ES" sz="2400" b="0" i="0" u="none" strike="noStrike" kern="1200" cap="none" spc="0" normalizeH="0" baseline="0" noProof="0" dirty="0">
              <a:ln>
                <a:noFill/>
              </a:ln>
              <a:effectLst/>
              <a:uLnTx/>
              <a:uFillTx/>
              <a:latin typeface="Century Gothic" panose="020F0302020204030204"/>
              <a:ea typeface="+mn-ea"/>
              <a:cs typeface="+mn-cs"/>
            </a:endParaRPr>
          </a:p>
        </p:txBody>
      </p:sp>
      <p:sp>
        <p:nvSpPr>
          <p:cNvPr id="9" name="CuadroTexto 2">
            <a:extLst>
              <a:ext uri="{FF2B5EF4-FFF2-40B4-BE49-F238E27FC236}">
                <a16:creationId xmlns:a16="http://schemas.microsoft.com/office/drawing/2014/main" id="{A30FCFD5-B4C1-4923-952D-5A6F8AB64FE9}"/>
              </a:ext>
            </a:extLst>
          </p:cNvPr>
          <p:cNvSpPr txBox="1"/>
          <p:nvPr/>
        </p:nvSpPr>
        <p:spPr>
          <a:xfrm>
            <a:off x="215707" y="2028081"/>
            <a:ext cx="3878448"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kihiujnkwdkw</a:t>
            </a:r>
          </a:p>
        </p:txBody>
      </p:sp>
      <p:sp>
        <p:nvSpPr>
          <p:cNvPr id="10" name="CuadroTexto 53">
            <a:extLst>
              <a:ext uri="{FF2B5EF4-FFF2-40B4-BE49-F238E27FC236}">
                <a16:creationId xmlns:a16="http://schemas.microsoft.com/office/drawing/2014/main" id="{8B39F6F6-1160-4BBB-ADB1-8FFEFE85997A}"/>
              </a:ext>
            </a:extLst>
          </p:cNvPr>
          <p:cNvSpPr txBox="1"/>
          <p:nvPr/>
        </p:nvSpPr>
        <p:spPr>
          <a:xfrm>
            <a:off x="1613759" y="2822542"/>
            <a:ext cx="2181727"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rwfshsq</a:t>
            </a:r>
          </a:p>
        </p:txBody>
      </p:sp>
      <p:sp>
        <p:nvSpPr>
          <p:cNvPr id="11" name="CuadroTexto 54">
            <a:extLst>
              <a:ext uri="{FF2B5EF4-FFF2-40B4-BE49-F238E27FC236}">
                <a16:creationId xmlns:a16="http://schemas.microsoft.com/office/drawing/2014/main" id="{B687A70A-6D55-455F-8F67-6CD41D5C2727}"/>
              </a:ext>
            </a:extLst>
          </p:cNvPr>
          <p:cNvSpPr txBox="1"/>
          <p:nvPr/>
        </p:nvSpPr>
        <p:spPr>
          <a:xfrm>
            <a:off x="2476618" y="3490914"/>
            <a:ext cx="2527167"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qwazxcym</a:t>
            </a:r>
          </a:p>
        </p:txBody>
      </p:sp>
      <p:sp>
        <p:nvSpPr>
          <p:cNvPr id="12" name="CuadroTexto 55">
            <a:extLst>
              <a:ext uri="{FF2B5EF4-FFF2-40B4-BE49-F238E27FC236}">
                <a16:creationId xmlns:a16="http://schemas.microsoft.com/office/drawing/2014/main" id="{46987A6C-7E2C-4815-9C1E-826528A500CD}"/>
              </a:ext>
            </a:extLst>
          </p:cNvPr>
          <p:cNvSpPr txBox="1"/>
          <p:nvPr/>
        </p:nvSpPr>
        <p:spPr>
          <a:xfrm>
            <a:off x="177455" y="3827648"/>
            <a:ext cx="1436304"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qzxm</a:t>
            </a:r>
          </a:p>
        </p:txBody>
      </p:sp>
      <p:sp>
        <p:nvSpPr>
          <p:cNvPr id="13" name="CuadroTexto 56">
            <a:extLst>
              <a:ext uri="{FF2B5EF4-FFF2-40B4-BE49-F238E27FC236}">
                <a16:creationId xmlns:a16="http://schemas.microsoft.com/office/drawing/2014/main" id="{B7633CAD-B949-4F0F-B508-1AEBA2A07226}"/>
              </a:ext>
            </a:extLst>
          </p:cNvPr>
          <p:cNvSpPr txBox="1"/>
          <p:nvPr/>
        </p:nvSpPr>
        <p:spPr>
          <a:xfrm>
            <a:off x="215750" y="4568965"/>
            <a:ext cx="1436304"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enmo</a:t>
            </a:r>
          </a:p>
        </p:txBody>
      </p:sp>
      <p:sp>
        <p:nvSpPr>
          <p:cNvPr id="14" name="CuadroTexto 57">
            <a:extLst>
              <a:ext uri="{FF2B5EF4-FFF2-40B4-BE49-F238E27FC236}">
                <a16:creationId xmlns:a16="http://schemas.microsoft.com/office/drawing/2014/main" id="{7992EEB7-BE27-455A-B7B1-F218B01A8A42}"/>
              </a:ext>
            </a:extLst>
          </p:cNvPr>
          <p:cNvSpPr txBox="1"/>
          <p:nvPr/>
        </p:nvSpPr>
        <p:spPr>
          <a:xfrm>
            <a:off x="2875265" y="4225225"/>
            <a:ext cx="2777716"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shkhnftj</a:t>
            </a:r>
          </a:p>
        </p:txBody>
      </p:sp>
      <p:sp>
        <p:nvSpPr>
          <p:cNvPr id="15" name="CuadroTexto 58">
            <a:extLst>
              <a:ext uri="{FF2B5EF4-FFF2-40B4-BE49-F238E27FC236}">
                <a16:creationId xmlns:a16="http://schemas.microsoft.com/office/drawing/2014/main" id="{D3003375-9077-43CC-BAC3-62BBCFB602D2}"/>
              </a:ext>
            </a:extLst>
          </p:cNvPr>
          <p:cNvSpPr txBox="1"/>
          <p:nvPr/>
        </p:nvSpPr>
        <p:spPr>
          <a:xfrm>
            <a:off x="2336264" y="3117230"/>
            <a:ext cx="2376537"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wqlñpfcv</a:t>
            </a:r>
          </a:p>
        </p:txBody>
      </p:sp>
      <p:sp>
        <p:nvSpPr>
          <p:cNvPr id="16" name="CuadroTexto 59">
            <a:extLst>
              <a:ext uri="{FF2B5EF4-FFF2-40B4-BE49-F238E27FC236}">
                <a16:creationId xmlns:a16="http://schemas.microsoft.com/office/drawing/2014/main" id="{5B8BF510-34FE-452A-8E41-6914D1A3ADFB}"/>
              </a:ext>
            </a:extLst>
          </p:cNvPr>
          <p:cNvSpPr txBox="1"/>
          <p:nvPr/>
        </p:nvSpPr>
        <p:spPr>
          <a:xfrm>
            <a:off x="1113249" y="4951307"/>
            <a:ext cx="2149920"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çfarew</a:t>
            </a:r>
          </a:p>
        </p:txBody>
      </p:sp>
      <p:sp>
        <p:nvSpPr>
          <p:cNvPr id="17" name="CuadroTexto 64">
            <a:extLst>
              <a:ext uri="{FF2B5EF4-FFF2-40B4-BE49-F238E27FC236}">
                <a16:creationId xmlns:a16="http://schemas.microsoft.com/office/drawing/2014/main" id="{AB5AD57A-2708-40FB-86A7-924F4B6D94AE}"/>
              </a:ext>
            </a:extLst>
          </p:cNvPr>
          <p:cNvSpPr txBox="1"/>
          <p:nvPr/>
        </p:nvSpPr>
        <p:spPr>
          <a:xfrm>
            <a:off x="2312391" y="5297108"/>
            <a:ext cx="2424282"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rwqfgbg</a:t>
            </a:r>
            <a:endParaRPr lang="es-GB" sz="2400" dirty="0">
              <a:solidFill>
                <a:srgbClr val="C00000"/>
              </a:solidFill>
            </a:endParaRPr>
          </a:p>
        </p:txBody>
      </p:sp>
      <p:sp>
        <p:nvSpPr>
          <p:cNvPr id="18" name="CuadroTexto 65">
            <a:extLst>
              <a:ext uri="{FF2B5EF4-FFF2-40B4-BE49-F238E27FC236}">
                <a16:creationId xmlns:a16="http://schemas.microsoft.com/office/drawing/2014/main" id="{E3661EB1-4E7A-4716-ADA2-B6F98201AFD3}"/>
              </a:ext>
            </a:extLst>
          </p:cNvPr>
          <p:cNvSpPr txBox="1"/>
          <p:nvPr/>
        </p:nvSpPr>
        <p:spPr>
          <a:xfrm>
            <a:off x="215707" y="5638120"/>
            <a:ext cx="1429109"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wqvd</a:t>
            </a:r>
            <a:endParaRPr lang="es-GB" sz="2400" dirty="0">
              <a:solidFill>
                <a:srgbClr val="C00000"/>
              </a:solidFill>
            </a:endParaRPr>
          </a:p>
        </p:txBody>
      </p:sp>
      <p:sp>
        <p:nvSpPr>
          <p:cNvPr id="20" name="TextBox 19">
            <a:extLst>
              <a:ext uri="{FF2B5EF4-FFF2-40B4-BE49-F238E27FC236}">
                <a16:creationId xmlns:a16="http://schemas.microsoft.com/office/drawing/2014/main" id="{32769D69-8488-48AA-99D6-F2B982AA5287}"/>
              </a:ext>
            </a:extLst>
          </p:cNvPr>
          <p:cNvSpPr txBox="1"/>
          <p:nvPr/>
        </p:nvSpPr>
        <p:spPr>
          <a:xfrm>
            <a:off x="6226996" y="2454004"/>
            <a:ext cx="5965004" cy="32654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1) “…</a:t>
            </a:r>
            <a:r>
              <a:rPr kumimoji="0" lang="en-GB" sz="2000" b="1" i="0" u="none" strike="noStrike" kern="1200" cap="none" spc="0" normalizeH="0" baseline="0" noProof="0" dirty="0">
                <a:ln>
                  <a:noFill/>
                </a:ln>
                <a:effectLst/>
                <a:uLnTx/>
                <a:uFillTx/>
                <a:latin typeface="Century Gothic" panose="020F0302020204030204"/>
                <a:ea typeface="+mn-ea"/>
                <a:cs typeface="+mn-cs"/>
              </a:rPr>
              <a:t>she must </a:t>
            </a:r>
            <a:r>
              <a:rPr kumimoji="0" lang="en-GB" sz="2000" b="0" i="0" u="none" strike="noStrike" kern="1200" cap="none" spc="0" normalizeH="0" baseline="0" noProof="0" dirty="0">
                <a:ln>
                  <a:noFill/>
                </a:ln>
                <a:effectLst/>
                <a:uLnTx/>
                <a:uFillTx/>
                <a:latin typeface="Century Gothic" panose="020F0302020204030204"/>
                <a:ea typeface="+mn-ea"/>
                <a:cs typeface="+mn-cs"/>
              </a:rPr>
              <a:t>say the tasks of each</a:t>
            </a:r>
            <a:r>
              <a:rPr kumimoji="0" lang="en-GB" sz="2000" b="0" i="0" u="none" strike="noStrike" kern="1200" cap="none" spc="0" normalizeH="0" noProof="0" dirty="0">
                <a:ln>
                  <a:noFill/>
                </a:ln>
                <a:effectLst/>
                <a:uLnTx/>
                <a:uFillTx/>
                <a:latin typeface="Century Gothic" panose="020F0302020204030204"/>
                <a:ea typeface="+mn-ea"/>
                <a:cs typeface="+mn-cs"/>
              </a:rPr>
              <a:t> student.”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2) “…</a:t>
            </a:r>
            <a:r>
              <a:rPr kumimoji="0" lang="en-GB" sz="2000" b="1" i="0" u="none" strike="noStrike" kern="1200" cap="none" spc="0" normalizeH="0" baseline="0" noProof="0" dirty="0">
                <a:ln>
                  <a:noFill/>
                </a:ln>
                <a:effectLst/>
                <a:uLnTx/>
                <a:uFillTx/>
                <a:latin typeface="Century Gothic" panose="020F0302020204030204"/>
                <a:ea typeface="+mn-ea"/>
                <a:cs typeface="+mn-cs"/>
              </a:rPr>
              <a:t>we </a:t>
            </a:r>
            <a:r>
              <a:rPr kumimoji="0" lang="en-GB" sz="2000" b="1" i="0" u="none" strike="noStrike" kern="1200" cap="none" spc="0" normalizeH="0" noProof="0" dirty="0">
                <a:ln>
                  <a:noFill/>
                </a:ln>
                <a:effectLst/>
                <a:uLnTx/>
                <a:uFillTx/>
                <a:latin typeface="Century Gothic" panose="020F0302020204030204"/>
                <a:ea typeface="+mn-ea"/>
                <a:cs typeface="+mn-cs"/>
              </a:rPr>
              <a:t>must </a:t>
            </a:r>
            <a:r>
              <a:rPr kumimoji="0" lang="en-GB" sz="2000" b="0" i="0" u="none" strike="noStrike" kern="1200" cap="none" spc="0" normalizeH="0" noProof="0" dirty="0">
                <a:ln>
                  <a:noFill/>
                </a:ln>
                <a:effectLst/>
                <a:uLnTx/>
                <a:uFillTx/>
                <a:latin typeface="Century Gothic" panose="020F0302020204030204"/>
                <a:ea typeface="+mn-ea"/>
                <a:cs typeface="+mn-cs"/>
              </a:rPr>
              <a:t>search for information.”</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3) “…</a:t>
            </a:r>
            <a:r>
              <a:rPr kumimoji="0" lang="en-GB" sz="2000" b="1" i="0" u="none" strike="noStrike" kern="1200" cap="none" spc="0" normalizeH="0" baseline="0" noProof="0" dirty="0">
                <a:ln>
                  <a:noFill/>
                </a:ln>
                <a:effectLst/>
                <a:uLnTx/>
                <a:uFillTx/>
                <a:latin typeface="Century Gothic" panose="020F0302020204030204"/>
                <a:ea typeface="+mn-ea"/>
                <a:cs typeface="+mn-cs"/>
              </a:rPr>
              <a:t>they must </a:t>
            </a:r>
            <a:r>
              <a:rPr kumimoji="0" lang="en-GB" sz="2000" b="0" i="0" u="none" strike="noStrike" kern="1200" cap="none" spc="0" normalizeH="0" baseline="0" noProof="0" dirty="0">
                <a:ln>
                  <a:noFill/>
                </a:ln>
                <a:effectLst/>
                <a:uLnTx/>
                <a:uFillTx/>
                <a:latin typeface="Century Gothic" panose="020F0302020204030204"/>
                <a:ea typeface="+mn-ea"/>
                <a:cs typeface="+mn-cs"/>
              </a:rPr>
              <a:t>work together.”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4) “…</a:t>
            </a:r>
            <a:r>
              <a:rPr kumimoji="0" lang="en-GB" sz="2000" b="1" i="0" u="none" strike="noStrike" kern="1200" cap="none" spc="0" normalizeH="0" baseline="0" noProof="0" dirty="0">
                <a:ln>
                  <a:noFill/>
                </a:ln>
                <a:effectLst/>
                <a:uLnTx/>
                <a:uFillTx/>
                <a:latin typeface="Century Gothic" panose="020F0302020204030204"/>
                <a:ea typeface="+mn-ea"/>
                <a:cs typeface="+mn-cs"/>
              </a:rPr>
              <a:t>we must </a:t>
            </a:r>
            <a:r>
              <a:rPr kumimoji="0" lang="en-GB" sz="2000" b="0" i="0" u="none" strike="noStrike" kern="1200" cap="none" spc="0" normalizeH="0" baseline="0" noProof="0" dirty="0">
                <a:ln>
                  <a:noFill/>
                </a:ln>
                <a:effectLst/>
                <a:uLnTx/>
                <a:uFillTx/>
                <a:latin typeface="Century Gothic" panose="020F0302020204030204"/>
                <a:ea typeface="+mn-ea"/>
                <a:cs typeface="+mn-cs"/>
              </a:rPr>
              <a:t>ask </a:t>
            </a:r>
            <a:r>
              <a:rPr lang="en-GB" sz="2000" dirty="0">
                <a:latin typeface="Century Gothic" panose="020F0302020204030204"/>
              </a:rPr>
              <a:t>for </a:t>
            </a:r>
            <a:r>
              <a:rPr kumimoji="0" lang="en-GB" sz="2000" b="0" i="0" u="none" strike="noStrike" kern="1200" cap="none" spc="0" normalizeH="0" baseline="0" noProof="0" dirty="0">
                <a:ln>
                  <a:noFill/>
                </a:ln>
                <a:effectLst/>
                <a:uLnTx/>
                <a:uFillTx/>
                <a:latin typeface="Century Gothic" panose="020F0302020204030204"/>
                <a:ea typeface="+mn-ea"/>
                <a:cs typeface="+mn-cs"/>
              </a:rPr>
              <a:t>classmates’ opinions.”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5) “…</a:t>
            </a:r>
            <a:r>
              <a:rPr kumimoji="0" lang="en-GB" sz="2000" b="1" i="0" u="none" strike="noStrike" kern="1200" cap="none" spc="0" normalizeH="0" baseline="0" noProof="0" dirty="0">
                <a:ln>
                  <a:noFill/>
                </a:ln>
                <a:effectLst/>
                <a:uLnTx/>
                <a:uFillTx/>
                <a:latin typeface="Century Gothic" panose="020F0302020204030204"/>
                <a:ea typeface="+mn-ea"/>
                <a:cs typeface="+mn-cs"/>
              </a:rPr>
              <a:t>she</a:t>
            </a:r>
            <a:r>
              <a:rPr kumimoji="0" lang="en-GB" sz="2000" b="1" i="0" u="none" strike="noStrike" kern="1200" cap="none" spc="0" normalizeH="0" noProof="0" dirty="0">
                <a:ln>
                  <a:noFill/>
                </a:ln>
                <a:effectLst/>
                <a:uLnTx/>
                <a:uFillTx/>
                <a:latin typeface="Century Gothic" panose="020F0302020204030204"/>
                <a:ea typeface="+mn-ea"/>
                <a:cs typeface="+mn-cs"/>
              </a:rPr>
              <a:t> must </a:t>
            </a:r>
            <a:r>
              <a:rPr kumimoji="0" lang="en-GB" sz="2000" b="0" i="0" u="none" strike="noStrike" kern="1200" cap="none" spc="0" normalizeH="0" noProof="0" dirty="0">
                <a:ln>
                  <a:noFill/>
                </a:ln>
                <a:effectLst/>
                <a:uLnTx/>
                <a:uFillTx/>
                <a:latin typeface="Century Gothic" panose="020F0302020204030204"/>
                <a:ea typeface="+mn-ea"/>
                <a:cs typeface="+mn-cs"/>
              </a:rPr>
              <a:t>start everything.”</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6) “…</a:t>
            </a:r>
            <a:r>
              <a:rPr kumimoji="0" lang="en-GB" sz="2000" b="1" i="0" u="none" strike="noStrike" kern="1200" cap="none" spc="0" normalizeH="0" baseline="0" noProof="0" dirty="0">
                <a:ln>
                  <a:noFill/>
                </a:ln>
                <a:effectLst/>
                <a:uLnTx/>
                <a:uFillTx/>
                <a:latin typeface="Century Gothic" panose="020F0302020204030204"/>
                <a:ea typeface="+mn-ea"/>
                <a:cs typeface="+mn-cs"/>
              </a:rPr>
              <a:t>she must </a:t>
            </a:r>
            <a:r>
              <a:rPr kumimoji="0" lang="en-GB" sz="2000" b="0" i="0" u="none" strike="noStrike" kern="1200" cap="none" spc="0" normalizeH="0" baseline="0" noProof="0" dirty="0">
                <a:ln>
                  <a:noFill/>
                </a:ln>
                <a:effectLst/>
                <a:uLnTx/>
                <a:uFillTx/>
                <a:latin typeface="Century Gothic" panose="020F0302020204030204"/>
                <a:ea typeface="+mn-ea"/>
                <a:cs typeface="+mn-cs"/>
              </a:rPr>
              <a:t>speak with the</a:t>
            </a:r>
            <a:r>
              <a:rPr kumimoji="0" lang="en-GB" sz="2000" b="0" i="0" u="none" strike="noStrike" kern="1200" cap="none" spc="0" normalizeH="0" noProof="0" dirty="0">
                <a:ln>
                  <a:noFill/>
                </a:ln>
                <a:effectLst/>
                <a:uLnTx/>
                <a:uFillTx/>
                <a:latin typeface="Century Gothic" panose="020F0302020204030204"/>
                <a:ea typeface="+mn-ea"/>
                <a:cs typeface="+mn-cs"/>
              </a:rPr>
              <a:t> teacher.”</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000" baseline="0" dirty="0">
                <a:latin typeface="Century Gothic" panose="020F0302020204030204"/>
              </a:rPr>
              <a:t>7) “…</a:t>
            </a:r>
            <a:r>
              <a:rPr lang="en-GB" sz="2000" b="1" baseline="0" dirty="0">
                <a:latin typeface="Century Gothic" panose="020F0302020204030204"/>
              </a:rPr>
              <a:t>they must </a:t>
            </a:r>
            <a:r>
              <a:rPr lang="en-GB" sz="2000" dirty="0">
                <a:latin typeface="Century Gothic" panose="020F0302020204030204"/>
              </a:rPr>
              <a:t>buy material.”</a:t>
            </a:r>
            <a:endParaRPr kumimoji="0" lang="en-GB" sz="2000" b="0" i="0" u="none" strike="noStrike" kern="1200" cap="none" spc="0" normalizeH="0" baseline="0" noProof="0" dirty="0">
              <a:ln>
                <a:noFill/>
              </a:ln>
              <a:effectLst/>
              <a:uLnTx/>
              <a:uFillTx/>
              <a:latin typeface="Century Gothic" panose="020F0302020204030204"/>
            </a:endParaRPr>
          </a:p>
        </p:txBody>
      </p:sp>
      <p:sp>
        <p:nvSpPr>
          <p:cNvPr id="23" name="TextBox 22">
            <a:extLst>
              <a:ext uri="{FF2B5EF4-FFF2-40B4-BE49-F238E27FC236}">
                <a16:creationId xmlns:a16="http://schemas.microsoft.com/office/drawing/2014/main" id="{D4CF9758-9537-416D-89F1-4E2C0046F301}"/>
              </a:ext>
            </a:extLst>
          </p:cNvPr>
          <p:cNvSpPr txBox="1"/>
          <p:nvPr/>
        </p:nvSpPr>
        <p:spPr>
          <a:xfrm>
            <a:off x="3929191" y="247502"/>
            <a:ext cx="6918439" cy="707886"/>
          </a:xfrm>
          <a:prstGeom prst="rect">
            <a:avLst/>
          </a:prstGeom>
          <a:noFill/>
        </p:spPr>
        <p:txBody>
          <a:bodyPr wrap="square">
            <a:spAutoFit/>
          </a:bodyPr>
          <a:lstStyle/>
          <a:p>
            <a:r>
              <a:rPr lang="es-ES" sz="2000" dirty="0"/>
              <a:t>Lucía y Daniel preparan un trabajo en grupo. </a:t>
            </a:r>
            <a:br>
              <a:rPr lang="es-ES" sz="2000" dirty="0"/>
            </a:br>
            <a:r>
              <a:rPr kumimoji="0" lang="en-GB" sz="2000" i="0" u="none" strike="noStrike" kern="1200" cap="none" spc="0" normalizeH="0" baseline="0" noProof="0" dirty="0" err="1">
                <a:ln>
                  <a:noFill/>
                </a:ln>
                <a:effectLst/>
                <a:uLnTx/>
                <a:uFillTx/>
                <a:latin typeface="Century Gothic" panose="020F0302020204030204"/>
                <a:ea typeface="+mn-ea"/>
                <a:cs typeface="+mn-cs"/>
              </a:rPr>
              <a:t>İEl</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i="0" u="none" strike="noStrike" kern="1200" cap="none" spc="0" normalizeH="0" baseline="0" noProof="0" dirty="0" err="1">
                <a:ln>
                  <a:noFill/>
                </a:ln>
                <a:effectLst/>
                <a:uLnTx/>
                <a:uFillTx/>
                <a:latin typeface="Century Gothic" panose="020F0302020204030204"/>
                <a:ea typeface="+mn-ea"/>
                <a:cs typeface="+mn-cs"/>
              </a:rPr>
              <a:t>ordenador</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i="0" u="none" strike="noStrike" kern="1200" cap="none" spc="0" normalizeH="0" baseline="0" noProof="0" dirty="0" err="1">
                <a:ln>
                  <a:noFill/>
                </a:ln>
                <a:effectLst/>
                <a:uLnTx/>
                <a:uFillTx/>
                <a:latin typeface="Century Gothic" panose="020F0302020204030204"/>
                <a:ea typeface="+mn-ea"/>
                <a:cs typeface="+mn-cs"/>
              </a:rPr>
              <a:t>tiene</a:t>
            </a:r>
            <a:r>
              <a:rPr kumimoji="0" lang="en-GB" sz="2000" i="0" u="none" strike="noStrike" kern="1200" cap="none" spc="0" normalizeH="0" baseline="0" noProof="0" dirty="0">
                <a:ln>
                  <a:noFill/>
                </a:ln>
                <a:effectLst/>
                <a:uLnTx/>
                <a:uFillTx/>
                <a:latin typeface="Century Gothic" panose="020F0302020204030204"/>
                <a:ea typeface="+mn-ea"/>
                <a:cs typeface="+mn-cs"/>
              </a:rPr>
              <a:t> un </a:t>
            </a:r>
            <a:r>
              <a:rPr kumimoji="0" lang="en-GB" sz="2000" i="0" u="none" strike="noStrike" kern="1200" cap="none" spc="0" normalizeH="0" baseline="0" noProof="0" dirty="0" err="1">
                <a:ln>
                  <a:noFill/>
                </a:ln>
                <a:effectLst/>
                <a:uLnTx/>
                <a:uFillTx/>
                <a:latin typeface="Century Gothic" panose="020F0302020204030204"/>
                <a:ea typeface="+mn-ea"/>
                <a:cs typeface="+mn-cs"/>
              </a:rPr>
              <a:t>problema</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i="0" u="none" strike="noStrike" kern="1200" cap="none" spc="0" normalizeH="0" baseline="0" noProof="0" dirty="0" err="1">
                <a:ln>
                  <a:noFill/>
                </a:ln>
                <a:effectLst/>
                <a:uLnTx/>
                <a:uFillTx/>
                <a:latin typeface="Century Gothic" panose="020F0302020204030204"/>
                <a:ea typeface="+mn-ea"/>
                <a:cs typeface="+mn-cs"/>
              </a:rPr>
              <a:t>quizás</a:t>
            </a:r>
            <a:r>
              <a:rPr kumimoji="0" lang="en-GB" sz="2000" i="0" u="none" strike="noStrike" kern="1200" cap="none" spc="0" normalizeH="0" baseline="0" noProof="0" dirty="0">
                <a:ln>
                  <a:noFill/>
                </a:ln>
                <a:effectLst/>
                <a:uLnTx/>
                <a:uFillTx/>
                <a:latin typeface="Century Gothic" panose="020F0302020204030204"/>
                <a:ea typeface="+mn-ea"/>
                <a:cs typeface="+mn-cs"/>
              </a:rPr>
              <a:t> un virus!</a:t>
            </a:r>
          </a:p>
        </p:txBody>
      </p:sp>
      <p:pic>
        <p:nvPicPr>
          <p:cNvPr id="24" name="Graphic 23" descr="Teacher with solid fill">
            <a:extLst>
              <a:ext uri="{FF2B5EF4-FFF2-40B4-BE49-F238E27FC236}">
                <a16:creationId xmlns:a16="http://schemas.microsoft.com/office/drawing/2014/main" id="{8EFCB2FD-9350-48CF-B020-8B9946092D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646" y="1056438"/>
            <a:ext cx="914400" cy="914400"/>
          </a:xfrm>
          <a:prstGeom prst="rect">
            <a:avLst/>
          </a:prstGeom>
        </p:spPr>
      </p:pic>
      <p:sp>
        <p:nvSpPr>
          <p:cNvPr id="25" name="Speech Bubble: Rectangle with Corners Rounded 24">
            <a:extLst>
              <a:ext uri="{FF2B5EF4-FFF2-40B4-BE49-F238E27FC236}">
                <a16:creationId xmlns:a16="http://schemas.microsoft.com/office/drawing/2014/main" id="{08901CC3-5E04-4F87-804D-310E5BABE71B}"/>
              </a:ext>
            </a:extLst>
          </p:cNvPr>
          <p:cNvSpPr/>
          <p:nvPr/>
        </p:nvSpPr>
        <p:spPr>
          <a:xfrm>
            <a:off x="1096290" y="1155442"/>
            <a:ext cx="7499876" cy="745551"/>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a:t>
            </a:r>
            <a:r>
              <a:rPr lang="en-GB" sz="2000" b="1" dirty="0" err="1">
                <a:solidFill>
                  <a:schemeClr val="tx1"/>
                </a:solidFill>
                <a:latin typeface="Century Gothic" panose="020F0302020204030204"/>
              </a:rPr>
              <a:t>Quién</a:t>
            </a:r>
            <a:r>
              <a:rPr lang="en-GB" sz="2000" b="1" dirty="0">
                <a:solidFill>
                  <a:schemeClr val="tx1"/>
                </a:solidFill>
                <a:latin typeface="Century Gothic" panose="020F0302020204030204"/>
              </a:rPr>
              <a:t> debe </a:t>
            </a:r>
            <a:r>
              <a:rPr lang="en-GB" sz="2000" b="1" dirty="0" err="1">
                <a:solidFill>
                  <a:schemeClr val="tx1"/>
                </a:solidFill>
                <a:latin typeface="Century Gothic" panose="020F0302020204030204"/>
              </a:rPr>
              <a:t>hacer</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cada</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tarea</a:t>
            </a:r>
            <a:r>
              <a:rPr lang="en-GB" sz="2000" b="1" dirty="0">
                <a:solidFill>
                  <a:schemeClr val="tx1"/>
                </a:solidFill>
                <a:latin typeface="Century Gothic" panose="020F0302020204030204"/>
              </a:rPr>
              <a:t>?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Lee las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frases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b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Están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el</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texto</a:t>
            </a:r>
            <a:r>
              <a:rPr kumimoji="0" lang="en-GB" sz="2000" b="1" i="0" u="none" strike="noStrike" kern="1200" cap="none" spc="0" normalizeH="0" noProof="0" dirty="0">
                <a:ln>
                  <a:noFill/>
                </a:ln>
                <a:solidFill>
                  <a:schemeClr val="tx1"/>
                </a:solidFill>
                <a:effectLst/>
                <a:uLnTx/>
                <a:uFillTx/>
                <a:latin typeface="Century Gothic" panose="020F0302020204030204"/>
                <a:ea typeface="+mn-ea"/>
                <a:cs typeface="+mn-cs"/>
              </a:rPr>
              <a:t> o no</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Escribe 1-8 y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verdadero</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o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falso</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008950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3967316" cy="647577"/>
          </a:xfrm>
        </p:spPr>
        <p:txBody>
          <a:bodyPr>
            <a:normAutofit/>
          </a:bodyPr>
          <a:lstStyle/>
          <a:p>
            <a:r>
              <a:rPr lang="en-GB" sz="2800" dirty="0"/>
              <a:t>Un </a:t>
            </a:r>
            <a:r>
              <a:rPr lang="en-GB" sz="2800" dirty="0" err="1"/>
              <a:t>trabajo</a:t>
            </a:r>
            <a:r>
              <a:rPr lang="en-GB" sz="2800" dirty="0"/>
              <a:t> </a:t>
            </a:r>
            <a:r>
              <a:rPr lang="en-GB" sz="2800" dirty="0" err="1"/>
              <a:t>en</a:t>
            </a:r>
            <a:r>
              <a:rPr lang="en-GB" sz="2800" dirty="0"/>
              <a:t> </a:t>
            </a:r>
            <a:r>
              <a:rPr lang="en-GB" sz="2800" dirty="0" err="1"/>
              <a:t>grupo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6DB38607-48AC-4100-BF93-101D8B29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513" y="535700"/>
            <a:ext cx="843686" cy="843686"/>
          </a:xfrm>
          <a:prstGeom prst="rect">
            <a:avLst/>
          </a:prstGeom>
        </p:spPr>
      </p:pic>
      <p:pic>
        <p:nvPicPr>
          <p:cNvPr id="7" name="Picture 6">
            <a:extLst>
              <a:ext uri="{FF2B5EF4-FFF2-40B4-BE49-F238E27FC236}">
                <a16:creationId xmlns:a16="http://schemas.microsoft.com/office/drawing/2014/main" id="{FD43A6C7-A020-4617-AE8F-120D444E1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1969" y="522332"/>
            <a:ext cx="798081" cy="798081"/>
          </a:xfrm>
          <a:prstGeom prst="rect">
            <a:avLst/>
          </a:prstGeom>
        </p:spPr>
      </p:pic>
      <p:sp>
        <p:nvSpPr>
          <p:cNvPr id="8" name="TextBox 7">
            <a:extLst>
              <a:ext uri="{FF2B5EF4-FFF2-40B4-BE49-F238E27FC236}">
                <a16:creationId xmlns:a16="http://schemas.microsoft.com/office/drawing/2014/main" id="{F74F9148-62D2-4A6A-85C3-6725D905C7F7}"/>
              </a:ext>
            </a:extLst>
          </p:cNvPr>
          <p:cNvSpPr txBox="1"/>
          <p:nvPr/>
        </p:nvSpPr>
        <p:spPr>
          <a:xfrm>
            <a:off x="140559" y="2009235"/>
            <a:ext cx="5955441" cy="4154984"/>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F0302020204030204"/>
                <a:ea typeface="+mn-ea"/>
                <a:cs typeface="+mn-cs"/>
              </a:rPr>
              <a:t>[Lucía y Daniel - nosotros</a:t>
            </a:r>
            <a:r>
              <a:rPr lang="es-ES" sz="2400" dirty="0">
                <a:latin typeface="Century Gothic" panose="020F0302020204030204"/>
              </a:rPr>
              <a:t>] debemos decir las tareas de cada estudiante. Después, [Virginia - ella] debe buscar información y [los estudiantes] deben trabajar juntos. [Lucía y Daniel – nosotros] debemos pedir la opinión de los compañeros y [los estudiantes - ellos]        deben empezar todo. Pero antes [Virginia - ella] debe hablar con la profesora y [Lucía y Daniel – nosotros]  debemos comprar material.</a:t>
            </a:r>
            <a:endParaRPr kumimoji="0" lang="es-ES" sz="2400" b="0" i="0" u="none" strike="noStrike" kern="1200" cap="none" spc="0" normalizeH="0" baseline="0" noProof="0" dirty="0">
              <a:ln>
                <a:noFill/>
              </a:ln>
              <a:effectLst/>
              <a:uLnTx/>
              <a:uFillTx/>
              <a:latin typeface="Century Gothic" panose="020F0302020204030204"/>
              <a:ea typeface="+mn-ea"/>
              <a:cs typeface="+mn-cs"/>
            </a:endParaRPr>
          </a:p>
        </p:txBody>
      </p:sp>
      <p:sp>
        <p:nvSpPr>
          <p:cNvPr id="9" name="CuadroTexto 2">
            <a:extLst>
              <a:ext uri="{FF2B5EF4-FFF2-40B4-BE49-F238E27FC236}">
                <a16:creationId xmlns:a16="http://schemas.microsoft.com/office/drawing/2014/main" id="{A30FCFD5-B4C1-4923-952D-5A6F8AB64FE9}"/>
              </a:ext>
            </a:extLst>
          </p:cNvPr>
          <p:cNvSpPr txBox="1"/>
          <p:nvPr/>
        </p:nvSpPr>
        <p:spPr>
          <a:xfrm>
            <a:off x="215707" y="2028081"/>
            <a:ext cx="3878448"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kihiujnkwdkw</a:t>
            </a:r>
          </a:p>
        </p:txBody>
      </p:sp>
      <p:sp>
        <p:nvSpPr>
          <p:cNvPr id="10" name="CuadroTexto 53">
            <a:extLst>
              <a:ext uri="{FF2B5EF4-FFF2-40B4-BE49-F238E27FC236}">
                <a16:creationId xmlns:a16="http://schemas.microsoft.com/office/drawing/2014/main" id="{8B39F6F6-1160-4BBB-ADB1-8FFEFE85997A}"/>
              </a:ext>
            </a:extLst>
          </p:cNvPr>
          <p:cNvSpPr txBox="1"/>
          <p:nvPr/>
        </p:nvSpPr>
        <p:spPr>
          <a:xfrm>
            <a:off x="1613759" y="2822542"/>
            <a:ext cx="2181727"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rwfshsq</a:t>
            </a:r>
          </a:p>
        </p:txBody>
      </p:sp>
      <p:sp>
        <p:nvSpPr>
          <p:cNvPr id="11" name="CuadroTexto 54">
            <a:extLst>
              <a:ext uri="{FF2B5EF4-FFF2-40B4-BE49-F238E27FC236}">
                <a16:creationId xmlns:a16="http://schemas.microsoft.com/office/drawing/2014/main" id="{B687A70A-6D55-455F-8F67-6CD41D5C2727}"/>
              </a:ext>
            </a:extLst>
          </p:cNvPr>
          <p:cNvSpPr txBox="1"/>
          <p:nvPr/>
        </p:nvSpPr>
        <p:spPr>
          <a:xfrm>
            <a:off x="2476618" y="3490914"/>
            <a:ext cx="2527167"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qwazxcym</a:t>
            </a:r>
          </a:p>
        </p:txBody>
      </p:sp>
      <p:sp>
        <p:nvSpPr>
          <p:cNvPr id="12" name="CuadroTexto 55">
            <a:extLst>
              <a:ext uri="{FF2B5EF4-FFF2-40B4-BE49-F238E27FC236}">
                <a16:creationId xmlns:a16="http://schemas.microsoft.com/office/drawing/2014/main" id="{46987A6C-7E2C-4815-9C1E-826528A500CD}"/>
              </a:ext>
            </a:extLst>
          </p:cNvPr>
          <p:cNvSpPr txBox="1"/>
          <p:nvPr/>
        </p:nvSpPr>
        <p:spPr>
          <a:xfrm>
            <a:off x="177455" y="3827648"/>
            <a:ext cx="1436304"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qzxm</a:t>
            </a:r>
          </a:p>
        </p:txBody>
      </p:sp>
      <p:sp>
        <p:nvSpPr>
          <p:cNvPr id="13" name="CuadroTexto 56">
            <a:extLst>
              <a:ext uri="{FF2B5EF4-FFF2-40B4-BE49-F238E27FC236}">
                <a16:creationId xmlns:a16="http://schemas.microsoft.com/office/drawing/2014/main" id="{B7633CAD-B949-4F0F-B508-1AEBA2A07226}"/>
              </a:ext>
            </a:extLst>
          </p:cNvPr>
          <p:cNvSpPr txBox="1"/>
          <p:nvPr/>
        </p:nvSpPr>
        <p:spPr>
          <a:xfrm>
            <a:off x="215750" y="4568965"/>
            <a:ext cx="1436304"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enmo</a:t>
            </a:r>
          </a:p>
        </p:txBody>
      </p:sp>
      <p:sp>
        <p:nvSpPr>
          <p:cNvPr id="14" name="CuadroTexto 57">
            <a:extLst>
              <a:ext uri="{FF2B5EF4-FFF2-40B4-BE49-F238E27FC236}">
                <a16:creationId xmlns:a16="http://schemas.microsoft.com/office/drawing/2014/main" id="{7992EEB7-BE27-455A-B7B1-F218B01A8A42}"/>
              </a:ext>
            </a:extLst>
          </p:cNvPr>
          <p:cNvSpPr txBox="1"/>
          <p:nvPr/>
        </p:nvSpPr>
        <p:spPr>
          <a:xfrm>
            <a:off x="2875265" y="4225225"/>
            <a:ext cx="2777716"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shkhnftj</a:t>
            </a:r>
          </a:p>
        </p:txBody>
      </p:sp>
      <p:sp>
        <p:nvSpPr>
          <p:cNvPr id="15" name="CuadroTexto 58">
            <a:extLst>
              <a:ext uri="{FF2B5EF4-FFF2-40B4-BE49-F238E27FC236}">
                <a16:creationId xmlns:a16="http://schemas.microsoft.com/office/drawing/2014/main" id="{D3003375-9077-43CC-BAC3-62BBCFB602D2}"/>
              </a:ext>
            </a:extLst>
          </p:cNvPr>
          <p:cNvSpPr txBox="1"/>
          <p:nvPr/>
        </p:nvSpPr>
        <p:spPr>
          <a:xfrm>
            <a:off x="2336264" y="3117230"/>
            <a:ext cx="2376537"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wqlñpfcv</a:t>
            </a:r>
          </a:p>
        </p:txBody>
      </p:sp>
      <p:sp>
        <p:nvSpPr>
          <p:cNvPr id="16" name="CuadroTexto 59">
            <a:extLst>
              <a:ext uri="{FF2B5EF4-FFF2-40B4-BE49-F238E27FC236}">
                <a16:creationId xmlns:a16="http://schemas.microsoft.com/office/drawing/2014/main" id="{5B8BF510-34FE-452A-8E41-6914D1A3ADFB}"/>
              </a:ext>
            </a:extLst>
          </p:cNvPr>
          <p:cNvSpPr txBox="1"/>
          <p:nvPr/>
        </p:nvSpPr>
        <p:spPr>
          <a:xfrm>
            <a:off x="1113249" y="4951307"/>
            <a:ext cx="2149920"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çfarew</a:t>
            </a:r>
          </a:p>
        </p:txBody>
      </p:sp>
      <p:sp>
        <p:nvSpPr>
          <p:cNvPr id="17" name="CuadroTexto 64">
            <a:extLst>
              <a:ext uri="{FF2B5EF4-FFF2-40B4-BE49-F238E27FC236}">
                <a16:creationId xmlns:a16="http://schemas.microsoft.com/office/drawing/2014/main" id="{AB5AD57A-2708-40FB-86A7-924F4B6D94AE}"/>
              </a:ext>
            </a:extLst>
          </p:cNvPr>
          <p:cNvSpPr txBox="1"/>
          <p:nvPr/>
        </p:nvSpPr>
        <p:spPr>
          <a:xfrm>
            <a:off x="2312391" y="5297108"/>
            <a:ext cx="2424282"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rwqfgbg</a:t>
            </a:r>
            <a:endParaRPr lang="es-GB" sz="2400" dirty="0">
              <a:solidFill>
                <a:srgbClr val="C00000"/>
              </a:solidFill>
            </a:endParaRPr>
          </a:p>
        </p:txBody>
      </p:sp>
      <p:sp>
        <p:nvSpPr>
          <p:cNvPr id="18" name="CuadroTexto 65">
            <a:extLst>
              <a:ext uri="{FF2B5EF4-FFF2-40B4-BE49-F238E27FC236}">
                <a16:creationId xmlns:a16="http://schemas.microsoft.com/office/drawing/2014/main" id="{E3661EB1-4E7A-4716-ADA2-B6F98201AFD3}"/>
              </a:ext>
            </a:extLst>
          </p:cNvPr>
          <p:cNvSpPr txBox="1"/>
          <p:nvPr/>
        </p:nvSpPr>
        <p:spPr>
          <a:xfrm>
            <a:off x="215707" y="5638120"/>
            <a:ext cx="1429109" cy="461665"/>
          </a:xfrm>
          <a:prstGeom prst="rect">
            <a:avLst/>
          </a:prstGeom>
          <a:solidFill>
            <a:schemeClr val="bg1"/>
          </a:solidFill>
        </p:spPr>
        <p:txBody>
          <a:bodyPr wrap="square" rtlCol="0">
            <a:spAutoFit/>
          </a:bodyPr>
          <a:lstStyle/>
          <a:p>
            <a:pPr algn="ctr"/>
            <a:r>
              <a:rPr lang="es-GB" sz="2400" dirty="0">
                <a:solidFill>
                  <a:srgbClr val="C00000"/>
                </a:solidFill>
                <a:latin typeface="Wingdings" pitchFamily="2" charset="2"/>
              </a:rPr>
              <a:t>wqvd</a:t>
            </a:r>
            <a:endParaRPr lang="es-GB" sz="2400" dirty="0">
              <a:solidFill>
                <a:srgbClr val="C00000"/>
              </a:solidFill>
            </a:endParaRPr>
          </a:p>
        </p:txBody>
      </p:sp>
      <p:sp>
        <p:nvSpPr>
          <p:cNvPr id="20" name="TextBox 19">
            <a:extLst>
              <a:ext uri="{FF2B5EF4-FFF2-40B4-BE49-F238E27FC236}">
                <a16:creationId xmlns:a16="http://schemas.microsoft.com/office/drawing/2014/main" id="{32769D69-8488-48AA-99D6-F2B982AA5287}"/>
              </a:ext>
            </a:extLst>
          </p:cNvPr>
          <p:cNvSpPr txBox="1"/>
          <p:nvPr/>
        </p:nvSpPr>
        <p:spPr>
          <a:xfrm>
            <a:off x="6226996" y="2454004"/>
            <a:ext cx="5965004" cy="32654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1) “…</a:t>
            </a:r>
            <a:r>
              <a:rPr kumimoji="0" lang="en-GB" sz="2000" b="1" i="0" u="none" strike="noStrike" kern="1200" cap="none" spc="0" normalizeH="0" baseline="0" noProof="0" dirty="0">
                <a:ln>
                  <a:noFill/>
                </a:ln>
                <a:effectLst/>
                <a:uLnTx/>
                <a:uFillTx/>
                <a:latin typeface="Century Gothic" panose="020F0302020204030204"/>
                <a:ea typeface="+mn-ea"/>
                <a:cs typeface="+mn-cs"/>
              </a:rPr>
              <a:t>she must </a:t>
            </a:r>
            <a:r>
              <a:rPr kumimoji="0" lang="en-GB" sz="2000" b="0" i="0" u="none" strike="noStrike" kern="1200" cap="none" spc="0" normalizeH="0" baseline="0" noProof="0" dirty="0">
                <a:ln>
                  <a:noFill/>
                </a:ln>
                <a:effectLst/>
                <a:uLnTx/>
                <a:uFillTx/>
                <a:latin typeface="Century Gothic" panose="020F0302020204030204"/>
                <a:ea typeface="+mn-ea"/>
                <a:cs typeface="+mn-cs"/>
              </a:rPr>
              <a:t>say the tasks of each</a:t>
            </a:r>
            <a:r>
              <a:rPr kumimoji="0" lang="en-GB" sz="2000" b="0" i="0" u="none" strike="noStrike" kern="1200" cap="none" spc="0" normalizeH="0" noProof="0" dirty="0">
                <a:ln>
                  <a:noFill/>
                </a:ln>
                <a:effectLst/>
                <a:uLnTx/>
                <a:uFillTx/>
                <a:latin typeface="Century Gothic" panose="020F0302020204030204"/>
                <a:ea typeface="+mn-ea"/>
                <a:cs typeface="+mn-cs"/>
              </a:rPr>
              <a:t> student.”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2) “…</a:t>
            </a:r>
            <a:r>
              <a:rPr kumimoji="0" lang="en-GB" sz="2000" b="1" i="0" u="none" strike="noStrike" kern="1200" cap="none" spc="0" normalizeH="0" baseline="0" noProof="0" dirty="0">
                <a:ln>
                  <a:noFill/>
                </a:ln>
                <a:effectLst/>
                <a:uLnTx/>
                <a:uFillTx/>
                <a:latin typeface="Century Gothic" panose="020F0302020204030204"/>
                <a:ea typeface="+mn-ea"/>
                <a:cs typeface="+mn-cs"/>
              </a:rPr>
              <a:t>we </a:t>
            </a:r>
            <a:r>
              <a:rPr kumimoji="0" lang="en-GB" sz="2000" b="1" i="0" u="none" strike="noStrike" kern="1200" cap="none" spc="0" normalizeH="0" noProof="0" dirty="0">
                <a:ln>
                  <a:noFill/>
                </a:ln>
                <a:effectLst/>
                <a:uLnTx/>
                <a:uFillTx/>
                <a:latin typeface="Century Gothic" panose="020F0302020204030204"/>
                <a:ea typeface="+mn-ea"/>
                <a:cs typeface="+mn-cs"/>
              </a:rPr>
              <a:t>must </a:t>
            </a:r>
            <a:r>
              <a:rPr kumimoji="0" lang="en-GB" sz="2000" b="0" i="0" u="none" strike="noStrike" kern="1200" cap="none" spc="0" normalizeH="0" noProof="0" dirty="0">
                <a:ln>
                  <a:noFill/>
                </a:ln>
                <a:effectLst/>
                <a:uLnTx/>
                <a:uFillTx/>
                <a:latin typeface="Century Gothic" panose="020F0302020204030204"/>
                <a:ea typeface="+mn-ea"/>
                <a:cs typeface="+mn-cs"/>
              </a:rPr>
              <a:t>search for information.”</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3) “…</a:t>
            </a:r>
            <a:r>
              <a:rPr kumimoji="0" lang="en-GB" sz="2000" b="1" i="0" u="none" strike="noStrike" kern="1200" cap="none" spc="0" normalizeH="0" baseline="0" noProof="0" dirty="0">
                <a:ln>
                  <a:noFill/>
                </a:ln>
                <a:effectLst/>
                <a:uLnTx/>
                <a:uFillTx/>
                <a:latin typeface="Century Gothic" panose="020F0302020204030204"/>
                <a:ea typeface="+mn-ea"/>
                <a:cs typeface="+mn-cs"/>
              </a:rPr>
              <a:t>they must </a:t>
            </a:r>
            <a:r>
              <a:rPr kumimoji="0" lang="en-GB" sz="2000" b="0" i="0" u="none" strike="noStrike" kern="1200" cap="none" spc="0" normalizeH="0" baseline="0" noProof="0" dirty="0">
                <a:ln>
                  <a:noFill/>
                </a:ln>
                <a:effectLst/>
                <a:uLnTx/>
                <a:uFillTx/>
                <a:latin typeface="Century Gothic" panose="020F0302020204030204"/>
                <a:ea typeface="+mn-ea"/>
                <a:cs typeface="+mn-cs"/>
              </a:rPr>
              <a:t>work together.”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4) “…</a:t>
            </a:r>
            <a:r>
              <a:rPr kumimoji="0" lang="en-GB" sz="2000" b="1" i="0" u="none" strike="noStrike" kern="1200" cap="none" spc="0" normalizeH="0" baseline="0" noProof="0" dirty="0">
                <a:ln>
                  <a:noFill/>
                </a:ln>
                <a:effectLst/>
                <a:uLnTx/>
                <a:uFillTx/>
                <a:latin typeface="Century Gothic" panose="020F0302020204030204"/>
                <a:ea typeface="+mn-ea"/>
                <a:cs typeface="+mn-cs"/>
              </a:rPr>
              <a:t>we must </a:t>
            </a:r>
            <a:r>
              <a:rPr kumimoji="0" lang="en-GB" sz="2000" b="0" i="0" u="none" strike="noStrike" kern="1200" cap="none" spc="0" normalizeH="0" baseline="0" noProof="0" dirty="0">
                <a:ln>
                  <a:noFill/>
                </a:ln>
                <a:effectLst/>
                <a:uLnTx/>
                <a:uFillTx/>
                <a:latin typeface="Century Gothic" panose="020F0302020204030204"/>
                <a:ea typeface="+mn-ea"/>
                <a:cs typeface="+mn-cs"/>
              </a:rPr>
              <a:t>ask </a:t>
            </a:r>
            <a:r>
              <a:rPr lang="en-GB" sz="2000" dirty="0">
                <a:latin typeface="Century Gothic" panose="020F0302020204030204"/>
              </a:rPr>
              <a:t>for </a:t>
            </a:r>
            <a:r>
              <a:rPr kumimoji="0" lang="en-GB" sz="2000" b="0" i="0" u="none" strike="noStrike" kern="1200" cap="none" spc="0" normalizeH="0" baseline="0" noProof="0" dirty="0">
                <a:ln>
                  <a:noFill/>
                </a:ln>
                <a:effectLst/>
                <a:uLnTx/>
                <a:uFillTx/>
                <a:latin typeface="Century Gothic" panose="020F0302020204030204"/>
                <a:ea typeface="+mn-ea"/>
                <a:cs typeface="+mn-cs"/>
              </a:rPr>
              <a:t>classmates’ opinions.”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5) “…</a:t>
            </a:r>
            <a:r>
              <a:rPr kumimoji="0" lang="en-GB" sz="2000" b="1" i="0" u="none" strike="noStrike" kern="1200" cap="none" spc="0" normalizeH="0" baseline="0" noProof="0" dirty="0">
                <a:ln>
                  <a:noFill/>
                </a:ln>
                <a:effectLst/>
                <a:uLnTx/>
                <a:uFillTx/>
                <a:latin typeface="Century Gothic" panose="020F0302020204030204"/>
                <a:ea typeface="+mn-ea"/>
                <a:cs typeface="+mn-cs"/>
              </a:rPr>
              <a:t>she</a:t>
            </a:r>
            <a:r>
              <a:rPr kumimoji="0" lang="en-GB" sz="2000" b="1" i="0" u="none" strike="noStrike" kern="1200" cap="none" spc="0" normalizeH="0" noProof="0" dirty="0">
                <a:ln>
                  <a:noFill/>
                </a:ln>
                <a:effectLst/>
                <a:uLnTx/>
                <a:uFillTx/>
                <a:latin typeface="Century Gothic" panose="020F0302020204030204"/>
                <a:ea typeface="+mn-ea"/>
                <a:cs typeface="+mn-cs"/>
              </a:rPr>
              <a:t> must </a:t>
            </a:r>
            <a:r>
              <a:rPr kumimoji="0" lang="en-GB" sz="2000" b="0" i="0" u="none" strike="noStrike" kern="1200" cap="none" spc="0" normalizeH="0" noProof="0" dirty="0">
                <a:ln>
                  <a:noFill/>
                </a:ln>
                <a:effectLst/>
                <a:uLnTx/>
                <a:uFillTx/>
                <a:latin typeface="Century Gothic" panose="020F0302020204030204"/>
                <a:ea typeface="+mn-ea"/>
                <a:cs typeface="+mn-cs"/>
              </a:rPr>
              <a:t>start everything.”</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6) “…</a:t>
            </a:r>
            <a:r>
              <a:rPr kumimoji="0" lang="en-GB" sz="2000" b="1" i="0" u="none" strike="noStrike" kern="1200" cap="none" spc="0" normalizeH="0" baseline="0" noProof="0" dirty="0">
                <a:ln>
                  <a:noFill/>
                </a:ln>
                <a:effectLst/>
                <a:uLnTx/>
                <a:uFillTx/>
                <a:latin typeface="Century Gothic" panose="020F0302020204030204"/>
                <a:ea typeface="+mn-ea"/>
                <a:cs typeface="+mn-cs"/>
              </a:rPr>
              <a:t>she must </a:t>
            </a:r>
            <a:r>
              <a:rPr kumimoji="0" lang="en-GB" sz="2000" b="0" i="0" u="none" strike="noStrike" kern="1200" cap="none" spc="0" normalizeH="0" baseline="0" noProof="0" dirty="0">
                <a:ln>
                  <a:noFill/>
                </a:ln>
                <a:effectLst/>
                <a:uLnTx/>
                <a:uFillTx/>
                <a:latin typeface="Century Gothic" panose="020F0302020204030204"/>
                <a:ea typeface="+mn-ea"/>
                <a:cs typeface="+mn-cs"/>
              </a:rPr>
              <a:t>speak with the</a:t>
            </a:r>
            <a:r>
              <a:rPr kumimoji="0" lang="en-GB" sz="2000" b="0" i="0" u="none" strike="noStrike" kern="1200" cap="none" spc="0" normalizeH="0" noProof="0" dirty="0">
                <a:ln>
                  <a:noFill/>
                </a:ln>
                <a:effectLst/>
                <a:uLnTx/>
                <a:uFillTx/>
                <a:latin typeface="Century Gothic" panose="020F0302020204030204"/>
                <a:ea typeface="+mn-ea"/>
                <a:cs typeface="+mn-cs"/>
              </a:rPr>
              <a:t> teacher.”</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000" baseline="0" dirty="0">
                <a:latin typeface="Century Gothic" panose="020F0302020204030204"/>
              </a:rPr>
              <a:t>7) “…</a:t>
            </a:r>
            <a:r>
              <a:rPr lang="en-GB" sz="2000" b="1" baseline="0" dirty="0">
                <a:latin typeface="Century Gothic" panose="020F0302020204030204"/>
              </a:rPr>
              <a:t>they must </a:t>
            </a:r>
            <a:r>
              <a:rPr lang="en-GB" sz="2000" dirty="0">
                <a:latin typeface="Century Gothic" panose="020F0302020204030204"/>
              </a:rPr>
              <a:t>buy material.”</a:t>
            </a:r>
            <a:endParaRPr kumimoji="0" lang="en-GB" sz="2000" b="0" i="0" u="none" strike="noStrike" kern="1200" cap="none" spc="0" normalizeH="0" baseline="0" noProof="0" dirty="0">
              <a:ln>
                <a:noFill/>
              </a:ln>
              <a:effectLst/>
              <a:uLnTx/>
              <a:uFillTx/>
              <a:latin typeface="Century Gothic" panose="020F0302020204030204"/>
            </a:endParaRPr>
          </a:p>
        </p:txBody>
      </p:sp>
      <p:sp>
        <p:nvSpPr>
          <p:cNvPr id="23" name="TextBox 22">
            <a:extLst>
              <a:ext uri="{FF2B5EF4-FFF2-40B4-BE49-F238E27FC236}">
                <a16:creationId xmlns:a16="http://schemas.microsoft.com/office/drawing/2014/main" id="{D4CF9758-9537-416D-89F1-4E2C0046F301}"/>
              </a:ext>
            </a:extLst>
          </p:cNvPr>
          <p:cNvSpPr txBox="1"/>
          <p:nvPr/>
        </p:nvSpPr>
        <p:spPr>
          <a:xfrm>
            <a:off x="3929191" y="247502"/>
            <a:ext cx="6918439" cy="707886"/>
          </a:xfrm>
          <a:prstGeom prst="rect">
            <a:avLst/>
          </a:prstGeom>
          <a:noFill/>
        </p:spPr>
        <p:txBody>
          <a:bodyPr wrap="square">
            <a:spAutoFit/>
          </a:bodyPr>
          <a:lstStyle/>
          <a:p>
            <a:r>
              <a:rPr lang="es-ES" sz="2000" dirty="0"/>
              <a:t>Lucía y Daniel preparan un trabajo en grupo. </a:t>
            </a:r>
            <a:br>
              <a:rPr lang="es-ES" sz="2000" dirty="0"/>
            </a:br>
            <a:r>
              <a:rPr kumimoji="0" lang="en-GB" sz="2000" i="0" u="none" strike="noStrike" kern="1200" cap="none" spc="0" normalizeH="0" baseline="0" noProof="0" dirty="0" err="1">
                <a:ln>
                  <a:noFill/>
                </a:ln>
                <a:effectLst/>
                <a:uLnTx/>
                <a:uFillTx/>
                <a:latin typeface="Century Gothic" panose="020F0302020204030204"/>
                <a:ea typeface="+mn-ea"/>
                <a:cs typeface="+mn-cs"/>
              </a:rPr>
              <a:t>İEl</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i="0" u="none" strike="noStrike" kern="1200" cap="none" spc="0" normalizeH="0" baseline="0" noProof="0" dirty="0" err="1">
                <a:ln>
                  <a:noFill/>
                </a:ln>
                <a:effectLst/>
                <a:uLnTx/>
                <a:uFillTx/>
                <a:latin typeface="Century Gothic" panose="020F0302020204030204"/>
                <a:ea typeface="+mn-ea"/>
                <a:cs typeface="+mn-cs"/>
              </a:rPr>
              <a:t>ordenador</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i="0" u="none" strike="noStrike" kern="1200" cap="none" spc="0" normalizeH="0" baseline="0" noProof="0" dirty="0" err="1">
                <a:ln>
                  <a:noFill/>
                </a:ln>
                <a:effectLst/>
                <a:uLnTx/>
                <a:uFillTx/>
                <a:latin typeface="Century Gothic" panose="020F0302020204030204"/>
                <a:ea typeface="+mn-ea"/>
                <a:cs typeface="+mn-cs"/>
              </a:rPr>
              <a:t>tiene</a:t>
            </a:r>
            <a:r>
              <a:rPr kumimoji="0" lang="en-GB" sz="2000" i="0" u="none" strike="noStrike" kern="1200" cap="none" spc="0" normalizeH="0" baseline="0" noProof="0" dirty="0">
                <a:ln>
                  <a:noFill/>
                </a:ln>
                <a:effectLst/>
                <a:uLnTx/>
                <a:uFillTx/>
                <a:latin typeface="Century Gothic" panose="020F0302020204030204"/>
                <a:ea typeface="+mn-ea"/>
                <a:cs typeface="+mn-cs"/>
              </a:rPr>
              <a:t> un </a:t>
            </a:r>
            <a:r>
              <a:rPr kumimoji="0" lang="en-GB" sz="2000" i="0" u="none" strike="noStrike" kern="1200" cap="none" spc="0" normalizeH="0" baseline="0" noProof="0" dirty="0" err="1">
                <a:ln>
                  <a:noFill/>
                </a:ln>
                <a:effectLst/>
                <a:uLnTx/>
                <a:uFillTx/>
                <a:latin typeface="Century Gothic" panose="020F0302020204030204"/>
                <a:ea typeface="+mn-ea"/>
                <a:cs typeface="+mn-cs"/>
              </a:rPr>
              <a:t>problema</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i="0" u="none" strike="noStrike" kern="1200" cap="none" spc="0" normalizeH="0" baseline="0" noProof="0" dirty="0" err="1">
                <a:ln>
                  <a:noFill/>
                </a:ln>
                <a:effectLst/>
                <a:uLnTx/>
                <a:uFillTx/>
                <a:latin typeface="Century Gothic" panose="020F0302020204030204"/>
                <a:ea typeface="+mn-ea"/>
                <a:cs typeface="+mn-cs"/>
              </a:rPr>
              <a:t>quizás</a:t>
            </a:r>
            <a:r>
              <a:rPr kumimoji="0" lang="en-GB" sz="2000" i="0" u="none" strike="noStrike" kern="1200" cap="none" spc="0" normalizeH="0" baseline="0" noProof="0" dirty="0">
                <a:ln>
                  <a:noFill/>
                </a:ln>
                <a:effectLst/>
                <a:uLnTx/>
                <a:uFillTx/>
                <a:latin typeface="Century Gothic" panose="020F0302020204030204"/>
                <a:ea typeface="+mn-ea"/>
                <a:cs typeface="+mn-cs"/>
              </a:rPr>
              <a:t> un virus!</a:t>
            </a:r>
          </a:p>
        </p:txBody>
      </p:sp>
      <p:pic>
        <p:nvPicPr>
          <p:cNvPr id="24" name="Graphic 23" descr="Teacher with solid fill">
            <a:extLst>
              <a:ext uri="{FF2B5EF4-FFF2-40B4-BE49-F238E27FC236}">
                <a16:creationId xmlns:a16="http://schemas.microsoft.com/office/drawing/2014/main" id="{8EFCB2FD-9350-48CF-B020-8B9946092D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646" y="1056438"/>
            <a:ext cx="914400" cy="914400"/>
          </a:xfrm>
          <a:prstGeom prst="rect">
            <a:avLst/>
          </a:prstGeom>
        </p:spPr>
      </p:pic>
      <p:sp>
        <p:nvSpPr>
          <p:cNvPr id="25" name="Speech Bubble: Rectangle with Corners Rounded 24">
            <a:extLst>
              <a:ext uri="{FF2B5EF4-FFF2-40B4-BE49-F238E27FC236}">
                <a16:creationId xmlns:a16="http://schemas.microsoft.com/office/drawing/2014/main" id="{08901CC3-5E04-4F87-804D-310E5BABE71B}"/>
              </a:ext>
            </a:extLst>
          </p:cNvPr>
          <p:cNvSpPr/>
          <p:nvPr/>
        </p:nvSpPr>
        <p:spPr>
          <a:xfrm>
            <a:off x="1096290" y="1155442"/>
            <a:ext cx="7499876" cy="745551"/>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a:t>
            </a:r>
            <a:r>
              <a:rPr lang="en-GB" sz="2000" b="1" dirty="0" err="1">
                <a:solidFill>
                  <a:schemeClr val="tx1"/>
                </a:solidFill>
                <a:latin typeface="Century Gothic" panose="020F0302020204030204"/>
              </a:rPr>
              <a:t>Quién</a:t>
            </a:r>
            <a:r>
              <a:rPr lang="en-GB" sz="2000" b="1" dirty="0">
                <a:solidFill>
                  <a:schemeClr val="tx1"/>
                </a:solidFill>
                <a:latin typeface="Century Gothic" panose="020F0302020204030204"/>
              </a:rPr>
              <a:t> debe </a:t>
            </a:r>
            <a:r>
              <a:rPr lang="en-GB" sz="2000" b="1" dirty="0" err="1">
                <a:solidFill>
                  <a:schemeClr val="tx1"/>
                </a:solidFill>
                <a:latin typeface="Century Gothic" panose="020F0302020204030204"/>
              </a:rPr>
              <a:t>hacer</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cada</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tarea</a:t>
            </a:r>
            <a:r>
              <a:rPr lang="en-GB" sz="2000" b="1" dirty="0">
                <a:solidFill>
                  <a:schemeClr val="tx1"/>
                </a:solidFill>
                <a:latin typeface="Century Gothic" panose="020F0302020204030204"/>
              </a:rPr>
              <a:t>?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Lee las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frases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b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Están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el</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texto</a:t>
            </a:r>
            <a:r>
              <a:rPr kumimoji="0" lang="en-GB" sz="2000" b="1" i="0" u="none" strike="noStrike" kern="1200" cap="none" spc="0" normalizeH="0" noProof="0" dirty="0">
                <a:ln>
                  <a:noFill/>
                </a:ln>
                <a:solidFill>
                  <a:schemeClr val="tx1"/>
                </a:solidFill>
                <a:effectLst/>
                <a:uLnTx/>
                <a:uFillTx/>
                <a:latin typeface="Century Gothic" panose="020F0302020204030204"/>
                <a:ea typeface="+mn-ea"/>
                <a:cs typeface="+mn-cs"/>
              </a:rPr>
              <a:t> o no</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Escribe 1-8 y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verdadero</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o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falso</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21" name="Picture 2" descr="http://www.clker.com/cliparts/j/p/l/D/8/K/green-tick-md.png">
            <a:extLst>
              <a:ext uri="{FF2B5EF4-FFF2-40B4-BE49-F238E27FC236}">
                <a16:creationId xmlns:a16="http://schemas.microsoft.com/office/drawing/2014/main" id="{880A32C8-878F-4115-B13D-CAB5CD6EA19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94679" y="33386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0">
            <a:extLst>
              <a:ext uri="{FF2B5EF4-FFF2-40B4-BE49-F238E27FC236}">
                <a16:creationId xmlns:a16="http://schemas.microsoft.com/office/drawing/2014/main" id="{65C47156-95D3-4F4B-92D6-69CA76B62F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765927" y="2611840"/>
            <a:ext cx="317190" cy="317190"/>
          </a:xfrm>
          <a:prstGeom prst="rect">
            <a:avLst/>
          </a:prstGeom>
        </p:spPr>
      </p:pic>
      <p:pic>
        <p:nvPicPr>
          <p:cNvPr id="26" name="Picture 70">
            <a:extLst>
              <a:ext uri="{FF2B5EF4-FFF2-40B4-BE49-F238E27FC236}">
                <a16:creationId xmlns:a16="http://schemas.microsoft.com/office/drawing/2014/main" id="{A64ACA4E-A806-4B6C-8E48-1B93DBAFFC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1845" y="3018902"/>
            <a:ext cx="319732" cy="319732"/>
          </a:xfrm>
          <a:prstGeom prst="rect">
            <a:avLst/>
          </a:prstGeom>
        </p:spPr>
      </p:pic>
      <p:pic>
        <p:nvPicPr>
          <p:cNvPr id="27" name="Picture 2" descr="http://www.clker.com/cliparts/j/p/l/D/8/K/green-tick-md.png">
            <a:extLst>
              <a:ext uri="{FF2B5EF4-FFF2-40B4-BE49-F238E27FC236}">
                <a16:creationId xmlns:a16="http://schemas.microsoft.com/office/drawing/2014/main" id="{630B4D40-1B6F-4B90-AB84-3A22D85A896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660849" y="378518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0">
            <a:extLst>
              <a:ext uri="{FF2B5EF4-FFF2-40B4-BE49-F238E27FC236}">
                <a16:creationId xmlns:a16="http://schemas.microsoft.com/office/drawing/2014/main" id="{D08E5A79-4C21-40A1-AB94-A4FFE1938C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71993" y="4409099"/>
            <a:ext cx="319732" cy="319732"/>
          </a:xfrm>
          <a:prstGeom prst="rect">
            <a:avLst/>
          </a:prstGeom>
        </p:spPr>
      </p:pic>
      <p:pic>
        <p:nvPicPr>
          <p:cNvPr id="29" name="Picture 2" descr="http://www.clker.com/cliparts/j/p/l/D/8/K/green-tick-md.png">
            <a:extLst>
              <a:ext uri="{FF2B5EF4-FFF2-40B4-BE49-F238E27FC236}">
                <a16:creationId xmlns:a16="http://schemas.microsoft.com/office/drawing/2014/main" id="{D8121958-2429-4C80-969F-C793915559A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91266" y="472126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0">
            <a:extLst>
              <a:ext uri="{FF2B5EF4-FFF2-40B4-BE49-F238E27FC236}">
                <a16:creationId xmlns:a16="http://schemas.microsoft.com/office/drawing/2014/main" id="{2819DC4F-E46B-4B38-BB40-B43C3191B0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74947" y="5318388"/>
            <a:ext cx="319732" cy="319732"/>
          </a:xfrm>
          <a:prstGeom prst="rect">
            <a:avLst/>
          </a:prstGeom>
        </p:spPr>
      </p:pic>
    </p:spTree>
    <p:extLst>
      <p:ext uri="{BB962C8B-B14F-4D97-AF65-F5344CB8AC3E}">
        <p14:creationId xmlns:p14="http://schemas.microsoft.com/office/powerpoint/2010/main" val="327068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213557"/>
            <a:ext cx="4380271" cy="647577"/>
          </a:xfrm>
        </p:spPr>
        <p:txBody>
          <a:bodyPr>
            <a:normAutofit/>
          </a:bodyPr>
          <a:lstStyle/>
          <a:p>
            <a:r>
              <a:rPr lang="en-GB" sz="2400" dirty="0"/>
              <a:t>Lucía </a:t>
            </a:r>
            <a:r>
              <a:rPr lang="en-GB" sz="2400" dirty="0" err="1"/>
              <a:t>habla</a:t>
            </a:r>
            <a:r>
              <a:rPr lang="en-GB" sz="2400" dirty="0"/>
              <a:t> del colegio</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427111" y="213557"/>
            <a:ext cx="1497412"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A34860B0-C010-4583-B7DE-13DB6D6224A1}"/>
              </a:ext>
            </a:extLst>
          </p:cNvPr>
          <p:cNvGraphicFramePr>
            <a:graphicFrameLocks noGrp="1"/>
          </p:cNvGraphicFramePr>
          <p:nvPr>
            <p:extLst>
              <p:ext uri="{D42A27DB-BD31-4B8C-83A1-F6EECF244321}">
                <p14:modId xmlns:p14="http://schemas.microsoft.com/office/powerpoint/2010/main" val="469978092"/>
              </p:ext>
            </p:extLst>
          </p:nvPr>
        </p:nvGraphicFramePr>
        <p:xfrm>
          <a:off x="1032059" y="2219155"/>
          <a:ext cx="9918353" cy="3236479"/>
        </p:xfrm>
        <a:graphic>
          <a:graphicData uri="http://schemas.openxmlformats.org/drawingml/2006/table">
            <a:tbl>
              <a:tblPr firstRow="1" firstCol="1" bandRow="1"/>
              <a:tblGrid>
                <a:gridCol w="4682375">
                  <a:extLst>
                    <a:ext uri="{9D8B030D-6E8A-4147-A177-3AD203B41FA5}">
                      <a16:colId xmlns:a16="http://schemas.microsoft.com/office/drawing/2014/main" val="3103944274"/>
                    </a:ext>
                  </a:extLst>
                </a:gridCol>
                <a:gridCol w="1745326">
                  <a:extLst>
                    <a:ext uri="{9D8B030D-6E8A-4147-A177-3AD203B41FA5}">
                      <a16:colId xmlns:a16="http://schemas.microsoft.com/office/drawing/2014/main" val="3648446420"/>
                    </a:ext>
                  </a:extLst>
                </a:gridCol>
                <a:gridCol w="1745326">
                  <a:extLst>
                    <a:ext uri="{9D8B030D-6E8A-4147-A177-3AD203B41FA5}">
                      <a16:colId xmlns:a16="http://schemas.microsoft.com/office/drawing/2014/main" val="1098344724"/>
                    </a:ext>
                  </a:extLst>
                </a:gridCol>
                <a:gridCol w="1745326">
                  <a:extLst>
                    <a:ext uri="{9D8B030D-6E8A-4147-A177-3AD203B41FA5}">
                      <a16:colId xmlns:a16="http://schemas.microsoft.com/office/drawing/2014/main" val="1140327888"/>
                    </a:ext>
                  </a:extLst>
                </a:gridCol>
              </a:tblGrid>
              <a:tr h="82359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kern="1200" dirty="0">
                          <a:solidFill>
                            <a:schemeClr val="tx1"/>
                          </a:solidFill>
                          <a:effectLst/>
                          <a:latin typeface="Century Gothic" panose="020B0502020202020204" pitchFamily="34" charset="0"/>
                          <a:ea typeface="+mn-ea"/>
                          <a:cs typeface="+mn-cs"/>
                        </a:rPr>
                        <a:t>Who must…?</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b="1" dirty="0">
                          <a:solidFill>
                            <a:schemeClr val="tx1"/>
                          </a:solidFill>
                          <a:latin typeface="Century Gothic" panose="020B0502020202020204" pitchFamily="34" charset="0"/>
                        </a:rPr>
                        <a:t>Lucía y Daniel</a:t>
                      </a:r>
                    </a:p>
                    <a:p>
                      <a:pPr algn="ctr"/>
                      <a:r>
                        <a:rPr lang="en-GB" sz="2000" b="1" dirty="0">
                          <a:solidFill>
                            <a:schemeClr val="tx1"/>
                          </a:solidFill>
                          <a:latin typeface="Century Gothic" panose="020B0502020202020204" pitchFamily="34" charset="0"/>
                        </a:rPr>
                        <a:t>(‘we must’)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La profesora</a:t>
                      </a:r>
                    </a:p>
                    <a:p>
                      <a:pPr algn="ctr">
                        <a:lnSpc>
                          <a:spcPct val="107000"/>
                        </a:lnSpc>
                        <a:spcAft>
                          <a:spcPts val="0"/>
                        </a:spcAft>
                      </a:pPr>
                      <a:r>
                        <a:rPr lang="es-CO"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(‘she must’)</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Los </a:t>
                      </a: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otros</a:t>
                      </a: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estudiantes</a:t>
                      </a: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(‘they must’)</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888962"/>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1.</a:t>
                      </a: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do the homework?</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363011"/>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give many examples?</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680011"/>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3. </a:t>
                      </a: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study more?</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315560"/>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4</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help?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368741"/>
                  </a:ext>
                </a:extLst>
              </a:tr>
              <a:tr h="37749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5.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say everything in German?</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152353"/>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6.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always finish five minutes early?</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430095"/>
                  </a:ext>
                </a:extLst>
              </a:tr>
            </a:tbl>
          </a:graphicData>
        </a:graphic>
      </p:graphicFrame>
      <p:pic>
        <p:nvPicPr>
          <p:cNvPr id="6" name="Picture 5">
            <a:extLst>
              <a:ext uri="{FF2B5EF4-FFF2-40B4-BE49-F238E27FC236}">
                <a16:creationId xmlns:a16="http://schemas.microsoft.com/office/drawing/2014/main" id="{2A6B9386-531B-4E84-8A26-C9C8A513EF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6271" y="3943850"/>
            <a:ext cx="357145" cy="372026"/>
          </a:xfrm>
          <a:prstGeom prst="rect">
            <a:avLst/>
          </a:prstGeom>
        </p:spPr>
      </p:pic>
      <p:pic>
        <p:nvPicPr>
          <p:cNvPr id="7" name="Picture 6">
            <a:extLst>
              <a:ext uri="{FF2B5EF4-FFF2-40B4-BE49-F238E27FC236}">
                <a16:creationId xmlns:a16="http://schemas.microsoft.com/office/drawing/2014/main" id="{36E32518-9F5D-49DC-999E-C1800709AF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4332" y="3170755"/>
            <a:ext cx="357145" cy="372026"/>
          </a:xfrm>
          <a:prstGeom prst="rect">
            <a:avLst/>
          </a:prstGeom>
        </p:spPr>
      </p:pic>
      <p:pic>
        <p:nvPicPr>
          <p:cNvPr id="9" name="Picture 9">
            <a:extLst>
              <a:ext uri="{FF2B5EF4-FFF2-40B4-BE49-F238E27FC236}">
                <a16:creationId xmlns:a16="http://schemas.microsoft.com/office/drawing/2014/main" id="{629E2A7B-40A6-46D4-9C27-9665FD512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9602" y="3542781"/>
            <a:ext cx="357145" cy="372026"/>
          </a:xfrm>
          <a:prstGeom prst="rect">
            <a:avLst/>
          </a:prstGeom>
        </p:spPr>
      </p:pic>
      <p:pic>
        <p:nvPicPr>
          <p:cNvPr id="12" name="Picture 9">
            <a:extLst>
              <a:ext uri="{FF2B5EF4-FFF2-40B4-BE49-F238E27FC236}">
                <a16:creationId xmlns:a16="http://schemas.microsoft.com/office/drawing/2014/main" id="{915FC913-A29C-47CF-92A2-915ED9B3C7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82225" y="4235642"/>
            <a:ext cx="357145" cy="372026"/>
          </a:xfrm>
          <a:prstGeom prst="rect">
            <a:avLst/>
          </a:prstGeom>
        </p:spPr>
      </p:pic>
      <p:pic>
        <p:nvPicPr>
          <p:cNvPr id="13" name="Picture 9">
            <a:extLst>
              <a:ext uri="{FF2B5EF4-FFF2-40B4-BE49-F238E27FC236}">
                <a16:creationId xmlns:a16="http://schemas.microsoft.com/office/drawing/2014/main" id="{42F49F57-FCE4-47DF-ACD9-A397E65D5C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82224" y="4645017"/>
            <a:ext cx="357145" cy="372026"/>
          </a:xfrm>
          <a:prstGeom prst="rect">
            <a:avLst/>
          </a:prstGeom>
        </p:spPr>
      </p:pic>
      <p:pic>
        <p:nvPicPr>
          <p:cNvPr id="14" name="Picture 9">
            <a:extLst>
              <a:ext uri="{FF2B5EF4-FFF2-40B4-BE49-F238E27FC236}">
                <a16:creationId xmlns:a16="http://schemas.microsoft.com/office/drawing/2014/main" id="{1D528D0D-823B-41D6-81C5-465A3079FF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9602" y="5075890"/>
            <a:ext cx="357145" cy="372026"/>
          </a:xfrm>
          <a:prstGeom prst="rect">
            <a:avLst/>
          </a:prstGeom>
        </p:spPr>
      </p:pic>
      <p:sp>
        <p:nvSpPr>
          <p:cNvPr id="16" name="TextBox 15">
            <a:extLst>
              <a:ext uri="{FF2B5EF4-FFF2-40B4-BE49-F238E27FC236}">
                <a16:creationId xmlns:a16="http://schemas.microsoft.com/office/drawing/2014/main" id="{5D50AD84-2537-47AC-96FC-2B69F82B2827}"/>
              </a:ext>
            </a:extLst>
          </p:cNvPr>
          <p:cNvSpPr txBox="1"/>
          <p:nvPr/>
        </p:nvSpPr>
        <p:spPr>
          <a:xfrm>
            <a:off x="1460091" y="6396335"/>
            <a:ext cx="2492477" cy="461665"/>
          </a:xfrm>
          <a:prstGeom prst="rect">
            <a:avLst/>
          </a:prstGeom>
          <a:noFill/>
        </p:spPr>
        <p:txBody>
          <a:bodyPr wrap="square" rtlCol="0">
            <a:spAutoFit/>
          </a:bodyPr>
          <a:lstStyle/>
          <a:p>
            <a:r>
              <a:rPr lang="en-GB" sz="2400" b="1" dirty="0" err="1">
                <a:solidFill>
                  <a:schemeClr val="bg1"/>
                </a:solidFill>
              </a:rPr>
              <a:t>más</a:t>
            </a:r>
            <a:r>
              <a:rPr lang="en-GB" sz="2400" b="1" dirty="0">
                <a:solidFill>
                  <a:schemeClr val="bg1"/>
                </a:solidFill>
              </a:rPr>
              <a:t> = more</a:t>
            </a:r>
          </a:p>
        </p:txBody>
      </p:sp>
      <p:pic>
        <p:nvPicPr>
          <p:cNvPr id="17" name="Imagen 6">
            <a:extLst>
              <a:ext uri="{FF2B5EF4-FFF2-40B4-BE49-F238E27FC236}">
                <a16:creationId xmlns:a16="http://schemas.microsoft.com/office/drawing/2014/main" id="{A56269F3-4008-4787-861B-5766A8C5E7FB}"/>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896" b="97396" l="6464" r="96198">
                        <a14:foregroundMark x1="6084" y1="18750" x2="6844" y2="80208"/>
                        <a14:foregroundMark x1="6844" y1="80208" x2="46008" y2="85417"/>
                        <a14:foregroundMark x1="46008" y1="85417" x2="52471" y2="82813"/>
                        <a14:foregroundMark x1="51711" y1="84896" x2="66920" y2="85938"/>
                        <a14:foregroundMark x1="66920" y1="85938" x2="77186" y2="80729"/>
                        <a14:foregroundMark x1="88593" y1="82292" x2="93156" y2="63021"/>
                        <a14:foregroundMark x1="93156" y1="63021" x2="88593" y2="52604"/>
                        <a14:foregroundMark x1="93156" y1="65625" x2="96198" y2="76042"/>
                        <a14:foregroundMark x1="84030" y1="84375" x2="79087" y2="97396"/>
                        <a14:foregroundMark x1="82890" y1="59375" x2="82129" y2="78125"/>
                      </a14:backgroundRemoval>
                    </a14:imgEffect>
                  </a14:imgLayer>
                </a14:imgProps>
              </a:ext>
              <a:ext uri="{28A0092B-C50C-407E-A947-70E740481C1C}">
                <a14:useLocalDpi xmlns:a14="http://schemas.microsoft.com/office/drawing/2010/main"/>
              </a:ext>
            </a:extLst>
          </a:blip>
          <a:stretch>
            <a:fillRect/>
          </a:stretch>
        </p:blipFill>
        <p:spPr>
          <a:xfrm>
            <a:off x="7584058" y="1218774"/>
            <a:ext cx="1339601" cy="977960"/>
          </a:xfrm>
          <a:prstGeom prst="rect">
            <a:avLst/>
          </a:prstGeom>
        </p:spPr>
      </p:pic>
      <p:pic>
        <p:nvPicPr>
          <p:cNvPr id="18" name="Imagen 7">
            <a:extLst>
              <a:ext uri="{FF2B5EF4-FFF2-40B4-BE49-F238E27FC236}">
                <a16:creationId xmlns:a16="http://schemas.microsoft.com/office/drawing/2014/main" id="{874EFF9A-1741-4FF2-BBF7-4C02A3319911}"/>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376" b="96068" l="5913" r="96174">
                        <a14:foregroundMark x1="60696" y1="16923" x2="30609" y2="50940"/>
                        <a14:foregroundMark x1="30609" y1="50940" x2="29913" y2="61368"/>
                        <a14:foregroundMark x1="29913" y1="61368" x2="38609" y2="69060"/>
                        <a14:foregroundMark x1="38609" y1="69060" x2="49391" y2="71795"/>
                        <a14:foregroundMark x1="49391" y1="71795" x2="56696" y2="64615"/>
                        <a14:foregroundMark x1="56696" y1="64615" x2="63130" y2="51282"/>
                        <a14:foregroundMark x1="63130" y1="51282" x2="62435" y2="37607"/>
                        <a14:foregroundMark x1="62435" y1="37607" x2="68522" y2="46325"/>
                        <a14:foregroundMark x1="68522" y1="46325" x2="66783" y2="60855"/>
                        <a14:foregroundMark x1="66783" y1="60855" x2="73739" y2="77778"/>
                        <a14:foregroundMark x1="73739" y1="77778" x2="72696" y2="81026"/>
                        <a14:foregroundMark x1="58609" y1="38974" x2="51130" y2="43590"/>
                        <a14:foregroundMark x1="51130" y1="43590" x2="38783" y2="45812"/>
                        <a14:foregroundMark x1="38783" y1="45812" x2="60348" y2="47863"/>
                        <a14:foregroundMark x1="60348" y1="47863" x2="32000" y2="50769"/>
                        <a14:foregroundMark x1="32000" y1="50769" x2="28174" y2="63932"/>
                        <a14:foregroundMark x1="28174" y1="63932" x2="44000" y2="76239"/>
                        <a14:foregroundMark x1="44000" y1="76239" x2="20174" y2="89231"/>
                        <a14:foregroundMark x1="20174" y1="89231" x2="30261" y2="87692"/>
                        <a14:foregroundMark x1="30261" y1="87692" x2="37739" y2="95726"/>
                        <a14:foregroundMark x1="37739" y1="95726" x2="49391" y2="91795"/>
                        <a14:foregroundMark x1="49391" y1="91795" x2="71304" y2="74530"/>
                        <a14:foregroundMark x1="71304" y1="74530" x2="84870" y2="76752"/>
                        <a14:foregroundMark x1="84870" y1="76752" x2="86261" y2="76410"/>
                        <a14:foregroundMark x1="90087" y1="54359" x2="96348" y2="56752"/>
                        <a14:foregroundMark x1="74957" y1="67863" x2="70957" y2="87692"/>
                        <a14:foregroundMark x1="70957" y1="87692" x2="75652" y2="74359"/>
                        <a14:foregroundMark x1="75652" y1="74359" x2="74087" y2="83077"/>
                        <a14:foregroundMark x1="74087" y1="83077" x2="73565" y2="67350"/>
                        <a14:foregroundMark x1="73565" y1="67350" x2="71826" y2="65812"/>
                        <a14:foregroundMark x1="77565" y1="75043" x2="76522" y2="82906"/>
                        <a14:foregroundMark x1="78087" y1="77094" x2="77565" y2="83761"/>
                        <a14:foregroundMark x1="38609" y1="81538" x2="37217" y2="91966"/>
                        <a14:foregroundMark x1="37217" y1="91966" x2="33913" y2="96239"/>
                        <a14:foregroundMark x1="39826" y1="85470" x2="41391" y2="86667"/>
                        <a14:foregroundMark x1="28870" y1="90256" x2="20174" y2="89060"/>
                        <a14:foregroundMark x1="20174" y1="89060" x2="15826" y2="76410"/>
                        <a14:foregroundMark x1="15826" y1="76410" x2="37217" y2="76752"/>
                        <a14:foregroundMark x1="37217" y1="76752" x2="25391" y2="78632"/>
                        <a14:foregroundMark x1="25391" y1="78632" x2="36174" y2="74359"/>
                        <a14:foregroundMark x1="36174" y1="74359" x2="5913" y2="82222"/>
                        <a14:foregroundMark x1="5913" y1="82222" x2="34261" y2="70769"/>
                        <a14:foregroundMark x1="34261" y1="70769" x2="16000" y2="72821"/>
                        <a14:foregroundMark x1="16000" y1="72821" x2="26957" y2="62564"/>
                        <a14:foregroundMark x1="26957" y1="62564" x2="32522" y2="49402"/>
                        <a14:foregroundMark x1="32522" y1="49402" x2="25217" y2="42564"/>
                        <a14:foregroundMark x1="25217" y1="42564" x2="37565" y2="35385"/>
                        <a14:foregroundMark x1="37565" y1="35385" x2="12348" y2="37436"/>
                        <a14:foregroundMark x1="12348" y1="37436" x2="22087" y2="29573"/>
                        <a14:foregroundMark x1="22087" y1="29573" x2="18957" y2="27179"/>
                        <a14:foregroundMark x1="28870" y1="47863" x2="16696" y2="57778"/>
                        <a14:foregroundMark x1="42435" y1="44274" x2="38087" y2="48034"/>
                        <a14:foregroundMark x1="50783" y1="46154" x2="54261" y2="52821"/>
                        <a14:foregroundMark x1="52348" y1="46325" x2="53217" y2="49060"/>
                        <a14:foregroundMark x1="51826" y1="44444" x2="53739" y2="48718"/>
                        <a14:foregroundMark x1="44870" y1="42906" x2="37391" y2="46496"/>
                        <a14:foregroundMark x1="37391" y1="46496" x2="45391" y2="50598"/>
                        <a14:foregroundMark x1="45391" y1="50598" x2="54783" y2="47521"/>
                        <a14:foregroundMark x1="54783" y1="47521" x2="42609" y2="43248"/>
                        <a14:foregroundMark x1="42609" y1="43248" x2="36696" y2="48889"/>
                        <a14:foregroundMark x1="36696" y1="48889" x2="46609" y2="48205"/>
                        <a14:foregroundMark x1="46609" y1="48205" x2="34783" y2="46325"/>
                        <a14:foregroundMark x1="34783" y1="46325" x2="46783" y2="51624"/>
                        <a14:foregroundMark x1="46783" y1="51624" x2="49739" y2="44103"/>
                        <a14:foregroundMark x1="49739" y1="44103" x2="35652" y2="47521"/>
                        <a14:foregroundMark x1="35652" y1="47521" x2="40348" y2="54017"/>
                        <a14:foregroundMark x1="77913" y1="8376" x2="28696" y2="10085"/>
                        <a14:foregroundMark x1="28696" y1="10085" x2="21217" y2="8547"/>
                        <a14:foregroundMark x1="45565" y1="41880" x2="40870" y2="49060"/>
                        <a14:foregroundMark x1="40870" y1="49060" x2="49217" y2="52137"/>
                        <a14:foregroundMark x1="49217" y1="52137" x2="50435" y2="43590"/>
                        <a14:foregroundMark x1="50435" y1="43590" x2="42435" y2="47350"/>
                        <a14:foregroundMark x1="42435" y1="47350" x2="53043" y2="48718"/>
                        <a14:foregroundMark x1="53043" y1="48718" x2="50435" y2="40000"/>
                        <a14:foregroundMark x1="50435" y1="40000" x2="30087" y2="52821"/>
                        <a14:foregroundMark x1="30087" y1="52821" x2="47478" y2="55556"/>
                        <a14:foregroundMark x1="47478" y1="55556" x2="49565" y2="55556"/>
                        <a14:foregroundMark x1="23478" y1="32308" x2="20348" y2="56410"/>
                        <a14:foregroundMark x1="64696" y1="30940" x2="64000" y2="45128"/>
                      </a14:backgroundRemoval>
                    </a14:imgEffect>
                  </a14:imgLayer>
                </a14:imgProps>
              </a:ext>
              <a:ext uri="{28A0092B-C50C-407E-A947-70E740481C1C}">
                <a14:useLocalDpi xmlns:a14="http://schemas.microsoft.com/office/drawing/2010/main"/>
              </a:ext>
            </a:extLst>
          </a:blip>
          <a:srcRect/>
          <a:stretch/>
        </p:blipFill>
        <p:spPr>
          <a:xfrm>
            <a:off x="9447083" y="906567"/>
            <a:ext cx="1277804" cy="1301378"/>
          </a:xfrm>
          <a:prstGeom prst="rect">
            <a:avLst/>
          </a:prstGeom>
        </p:spPr>
      </p:pic>
      <p:pic>
        <p:nvPicPr>
          <p:cNvPr id="19" name="Picture 18">
            <a:extLst>
              <a:ext uri="{FF2B5EF4-FFF2-40B4-BE49-F238E27FC236}">
                <a16:creationId xmlns:a16="http://schemas.microsoft.com/office/drawing/2014/main" id="{364810A4-4AA7-4616-BFFC-2E449C95914B}"/>
              </a:ext>
            </a:extLst>
          </p:cNvPr>
          <p:cNvPicPr>
            <a:picLocks noChangeAspect="1"/>
          </p:cNvPicPr>
          <p:nvPr/>
        </p:nvPicPr>
        <p:blipFill>
          <a:blip r:embed="rId10"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5071949" y="1049229"/>
            <a:ext cx="2107093" cy="1185240"/>
          </a:xfrm>
          <a:prstGeom prst="rect">
            <a:avLst/>
          </a:prstGeom>
        </p:spPr>
      </p:pic>
      <p:pic>
        <p:nvPicPr>
          <p:cNvPr id="20" name="La clase de alemán - Text">
            <a:hlinkClick r:id="" action="ppaction://media"/>
            <a:extLst>
              <a:ext uri="{FF2B5EF4-FFF2-40B4-BE49-F238E27FC236}">
                <a16:creationId xmlns:a16="http://schemas.microsoft.com/office/drawing/2014/main" id="{DFE5FA34-20A7-41AE-9213-D467FB66941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339369" y="5584959"/>
            <a:ext cx="609600" cy="609600"/>
          </a:xfrm>
          <a:prstGeom prst="rect">
            <a:avLst/>
          </a:prstGeom>
        </p:spPr>
      </p:pic>
      <p:pic>
        <p:nvPicPr>
          <p:cNvPr id="21" name="Imagen 4" descr="Imagen que contiene muñeca, juguete, dibujo&#10;&#10;Descripción generada automáticamente">
            <a:extLst>
              <a:ext uri="{FF2B5EF4-FFF2-40B4-BE49-F238E27FC236}">
                <a16:creationId xmlns:a16="http://schemas.microsoft.com/office/drawing/2014/main" id="{727514F0-7DA9-4EDC-A053-03C0DFD8589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428310" y="1130727"/>
            <a:ext cx="469188" cy="1022245"/>
          </a:xfrm>
          <a:prstGeom prst="rect">
            <a:avLst/>
          </a:prstGeom>
        </p:spPr>
      </p:pic>
      <p:sp>
        <p:nvSpPr>
          <p:cNvPr id="23" name="TextBox 22">
            <a:extLst>
              <a:ext uri="{FF2B5EF4-FFF2-40B4-BE49-F238E27FC236}">
                <a16:creationId xmlns:a16="http://schemas.microsoft.com/office/drawing/2014/main" id="{2A1EC8C0-729F-4628-BAB3-8BA7794AA67A}"/>
              </a:ext>
            </a:extLst>
          </p:cNvPr>
          <p:cNvSpPr txBox="1"/>
          <p:nvPr/>
        </p:nvSpPr>
        <p:spPr>
          <a:xfrm>
            <a:off x="4328653" y="196187"/>
            <a:ext cx="6150076" cy="830997"/>
          </a:xfrm>
          <a:prstGeom prst="rect">
            <a:avLst/>
          </a:prstGeom>
          <a:noFill/>
        </p:spPr>
        <p:txBody>
          <a:bodyPr wrap="square">
            <a:spAutoFit/>
          </a:bodyPr>
          <a:lstStyle/>
          <a:p>
            <a:r>
              <a:rPr lang="es-ES" sz="2400" dirty="0"/>
              <a:t>Lucía habla del colegio con la abuela.</a:t>
            </a:r>
            <a:br>
              <a:rPr lang="es-ES" sz="2400" dirty="0"/>
            </a:br>
            <a:endParaRPr lang="en-GB" sz="2400" dirty="0"/>
          </a:p>
        </p:txBody>
      </p:sp>
      <p:pic>
        <p:nvPicPr>
          <p:cNvPr id="26" name="Graphic 25" descr="Teacher with solid fill">
            <a:extLst>
              <a:ext uri="{FF2B5EF4-FFF2-40B4-BE49-F238E27FC236}">
                <a16:creationId xmlns:a16="http://schemas.microsoft.com/office/drawing/2014/main" id="{5CE87D59-F893-40E5-8E1A-4ECF3AC797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8646" y="1056438"/>
            <a:ext cx="914400" cy="914400"/>
          </a:xfrm>
          <a:prstGeom prst="rect">
            <a:avLst/>
          </a:prstGeom>
        </p:spPr>
      </p:pic>
      <p:sp>
        <p:nvSpPr>
          <p:cNvPr id="27" name="Speech Bubble: Rectangle with Corners Rounded 26">
            <a:extLst>
              <a:ext uri="{FF2B5EF4-FFF2-40B4-BE49-F238E27FC236}">
                <a16:creationId xmlns:a16="http://schemas.microsoft.com/office/drawing/2014/main" id="{860CBF87-CDAD-4EB4-8147-59CC8230C0F4}"/>
              </a:ext>
            </a:extLst>
          </p:cNvPr>
          <p:cNvSpPr/>
          <p:nvPr/>
        </p:nvSpPr>
        <p:spPr>
          <a:xfrm>
            <a:off x="1053046" y="1162470"/>
            <a:ext cx="4018903" cy="745551"/>
          </a:xfrm>
          <a:prstGeom prst="wedgeRoundRectCallout">
            <a:avLst>
              <a:gd name="adj1" fmla="val -54929"/>
              <a:gd name="adj2" fmla="val -1761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s-ES" sz="2000" b="1" i="0" u="none" strike="noStrike" kern="1200" cap="none" spc="0" normalizeH="0" baseline="0" noProof="0" dirty="0">
                <a:ln>
                  <a:noFill/>
                </a:ln>
                <a:solidFill>
                  <a:schemeClr val="tx1"/>
                </a:solidFill>
                <a:effectLst/>
                <a:uLnTx/>
                <a:uFillTx/>
                <a:latin typeface="Century Gothic"/>
                <a:ea typeface="+mn-ea"/>
                <a:cs typeface="+mn-cs"/>
              </a:rPr>
              <a:t>Escucha. ¿Quién es? </a:t>
            </a:r>
            <a:br>
              <a:rPr kumimoji="0" lang="es-ES" sz="2000" b="1" i="0" u="none" strike="noStrike" kern="1200" cap="none" spc="0" normalizeH="0" baseline="0" noProof="0" dirty="0">
                <a:ln>
                  <a:noFill/>
                </a:ln>
                <a:solidFill>
                  <a:schemeClr val="tx1"/>
                </a:solidFill>
                <a:effectLst/>
                <a:uLnTx/>
                <a:uFillTx/>
                <a:latin typeface="Century Gothic"/>
                <a:ea typeface="+mn-ea"/>
                <a:cs typeface="+mn-cs"/>
              </a:rPr>
            </a:br>
            <a:r>
              <a:rPr kumimoji="0" lang="es-ES" sz="2000" b="1" i="0" u="none" strike="noStrike" kern="1200" cap="none" spc="0" normalizeH="0" baseline="0" noProof="0" dirty="0">
                <a:ln>
                  <a:noFill/>
                </a:ln>
                <a:solidFill>
                  <a:schemeClr val="tx1"/>
                </a:solidFill>
                <a:effectLst/>
                <a:uLnTx/>
                <a:uFillTx/>
                <a:latin typeface="Century Gothic"/>
                <a:ea typeface="+mn-ea"/>
                <a:cs typeface="+mn-cs"/>
              </a:rPr>
              <a:t>Marca la persona correcta.</a:t>
            </a:r>
            <a:endParaRPr lang="en-GB" sz="2000" b="1" dirty="0">
              <a:solidFill>
                <a:schemeClr val="tx1"/>
              </a:solidFill>
            </a:endParaRPr>
          </a:p>
        </p:txBody>
      </p:sp>
    </p:spTree>
    <p:extLst>
      <p:ext uri="{BB962C8B-B14F-4D97-AF65-F5344CB8AC3E}">
        <p14:creationId xmlns:p14="http://schemas.microsoft.com/office/powerpoint/2010/main" val="41852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213557"/>
            <a:ext cx="4380271" cy="647577"/>
          </a:xfrm>
        </p:spPr>
        <p:txBody>
          <a:bodyPr>
            <a:normAutofit/>
          </a:bodyPr>
          <a:lstStyle/>
          <a:p>
            <a:r>
              <a:rPr lang="en-GB" sz="2400" dirty="0"/>
              <a:t>Lucía </a:t>
            </a:r>
            <a:r>
              <a:rPr lang="en-GB" sz="2400" dirty="0" err="1"/>
              <a:t>habla</a:t>
            </a:r>
            <a:r>
              <a:rPr lang="en-GB" sz="2400" dirty="0"/>
              <a:t> del colegio</a:t>
            </a:r>
          </a:p>
        </p:txBody>
      </p:sp>
      <p:sp>
        <p:nvSpPr>
          <p:cNvPr id="4" name="Google Shape;152;p2">
            <a:extLst>
              <a:ext uri="{FF2B5EF4-FFF2-40B4-BE49-F238E27FC236}">
                <a16:creationId xmlns:a16="http://schemas.microsoft.com/office/drawing/2014/main" id="{0AB09336-10E9-4E3E-A5CF-3F5F795B3417}"/>
              </a:ext>
            </a:extLst>
          </p:cNvPr>
          <p:cNvSpPr/>
          <p:nvPr/>
        </p:nvSpPr>
        <p:spPr>
          <a:xfrm>
            <a:off x="10427111" y="213557"/>
            <a:ext cx="1497412"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A34860B0-C010-4583-B7DE-13DB6D6224A1}"/>
              </a:ext>
            </a:extLst>
          </p:cNvPr>
          <p:cNvGraphicFramePr>
            <a:graphicFrameLocks noGrp="1"/>
          </p:cNvGraphicFramePr>
          <p:nvPr>
            <p:extLst>
              <p:ext uri="{D42A27DB-BD31-4B8C-83A1-F6EECF244321}">
                <p14:modId xmlns:p14="http://schemas.microsoft.com/office/powerpoint/2010/main" val="4116990006"/>
              </p:ext>
            </p:extLst>
          </p:nvPr>
        </p:nvGraphicFramePr>
        <p:xfrm>
          <a:off x="264157" y="1981992"/>
          <a:ext cx="11663679" cy="4380523"/>
        </p:xfrm>
        <a:graphic>
          <a:graphicData uri="http://schemas.openxmlformats.org/drawingml/2006/table">
            <a:tbl>
              <a:tblPr firstRow="1" firstCol="1" bandRow="1"/>
              <a:tblGrid>
                <a:gridCol w="4682375">
                  <a:extLst>
                    <a:ext uri="{9D8B030D-6E8A-4147-A177-3AD203B41FA5}">
                      <a16:colId xmlns:a16="http://schemas.microsoft.com/office/drawing/2014/main" val="3103944274"/>
                    </a:ext>
                  </a:extLst>
                </a:gridCol>
                <a:gridCol w="1745326">
                  <a:extLst>
                    <a:ext uri="{9D8B030D-6E8A-4147-A177-3AD203B41FA5}">
                      <a16:colId xmlns:a16="http://schemas.microsoft.com/office/drawing/2014/main" val="3648446420"/>
                    </a:ext>
                  </a:extLst>
                </a:gridCol>
                <a:gridCol w="1745326">
                  <a:extLst>
                    <a:ext uri="{9D8B030D-6E8A-4147-A177-3AD203B41FA5}">
                      <a16:colId xmlns:a16="http://schemas.microsoft.com/office/drawing/2014/main" val="1098344724"/>
                    </a:ext>
                  </a:extLst>
                </a:gridCol>
                <a:gridCol w="1745326">
                  <a:extLst>
                    <a:ext uri="{9D8B030D-6E8A-4147-A177-3AD203B41FA5}">
                      <a16:colId xmlns:a16="http://schemas.microsoft.com/office/drawing/2014/main" val="1140327888"/>
                    </a:ext>
                  </a:extLst>
                </a:gridCol>
                <a:gridCol w="1745326">
                  <a:extLst>
                    <a:ext uri="{9D8B030D-6E8A-4147-A177-3AD203B41FA5}">
                      <a16:colId xmlns:a16="http://schemas.microsoft.com/office/drawing/2014/main" val="3774177928"/>
                    </a:ext>
                  </a:extLst>
                </a:gridCol>
              </a:tblGrid>
              <a:tr h="82359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kern="1200" dirty="0">
                          <a:solidFill>
                            <a:schemeClr val="tx1"/>
                          </a:solidFill>
                          <a:effectLst/>
                          <a:latin typeface="Century Gothic" panose="020B0502020202020204" pitchFamily="34" charset="0"/>
                          <a:ea typeface="+mn-ea"/>
                          <a:cs typeface="+mn-cs"/>
                        </a:rPr>
                        <a:t>Who must…?</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b="1" dirty="0">
                          <a:solidFill>
                            <a:schemeClr val="tx1"/>
                          </a:solidFill>
                          <a:latin typeface="Century Gothic" panose="020B0502020202020204" pitchFamily="34" charset="0"/>
                        </a:rPr>
                        <a:t>Lucía y Daniel</a:t>
                      </a:r>
                    </a:p>
                    <a:p>
                      <a:pPr algn="ctr"/>
                      <a:r>
                        <a:rPr lang="en-GB" sz="2000" b="1" dirty="0">
                          <a:solidFill>
                            <a:schemeClr val="tx1"/>
                          </a:solidFill>
                          <a:latin typeface="Century Gothic" panose="020B0502020202020204" pitchFamily="34" charset="0"/>
                        </a:rPr>
                        <a:t>(‘we must’)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La profesora</a:t>
                      </a:r>
                    </a:p>
                    <a:p>
                      <a:pPr algn="ctr">
                        <a:lnSpc>
                          <a:spcPct val="107000"/>
                        </a:lnSpc>
                        <a:spcAft>
                          <a:spcPts val="0"/>
                        </a:spcAft>
                      </a:pPr>
                      <a:r>
                        <a:rPr lang="es-CO"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(‘she must’)</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Los </a:t>
                      </a: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otros</a:t>
                      </a: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estudiantes</a:t>
                      </a: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(‘they must’)</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a:t>
                      </a:r>
                      <a:r>
                        <a:rPr lang="en-GB" sz="2000" b="1"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 story doesn’t say</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888962"/>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1.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do the homework?</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363011"/>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2</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say the truth?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680011"/>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3.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give many examples?</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315560"/>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4. </a:t>
                      </a: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study more?</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368741"/>
                  </a:ext>
                </a:extLst>
              </a:tr>
              <a:tr h="377493">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5.</a:t>
                      </a: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start an exchange?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152353"/>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6. </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help?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430095"/>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7.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say everything in German?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982463"/>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8.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always finish five minutes early?</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058791"/>
                  </a:ext>
                </a:extLst>
              </a:tr>
              <a:tr h="381348">
                <a:tc>
                  <a:txBody>
                    <a:bodyPr/>
                    <a:lstStyle/>
                    <a:p>
                      <a:pPr>
                        <a:lnSpc>
                          <a:spcPct val="107000"/>
                        </a:lnSpc>
                        <a:spcAft>
                          <a:spcPts val="0"/>
                        </a:spcAft>
                      </a:pPr>
                      <a:r>
                        <a:rPr lang="en-GB" sz="20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9. </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go to another class</a:t>
                      </a:r>
                      <a:r>
                        <a:rPr lang="en-GB" sz="2000" b="0" baseline="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after?</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63431"/>
                  </a:ext>
                </a:extLst>
              </a:tr>
            </a:tbl>
          </a:graphicData>
        </a:graphic>
      </p:graphicFrame>
      <p:pic>
        <p:nvPicPr>
          <p:cNvPr id="6" name="Picture 5">
            <a:extLst>
              <a:ext uri="{FF2B5EF4-FFF2-40B4-BE49-F238E27FC236}">
                <a16:creationId xmlns:a16="http://schemas.microsoft.com/office/drawing/2014/main" id="{2A6B9386-531B-4E84-8A26-C9C8A513EF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8853" y="2849606"/>
            <a:ext cx="357145" cy="372026"/>
          </a:xfrm>
          <a:prstGeom prst="rect">
            <a:avLst/>
          </a:prstGeom>
        </p:spPr>
      </p:pic>
      <p:pic>
        <p:nvPicPr>
          <p:cNvPr id="8" name="Picture 9">
            <a:extLst>
              <a:ext uri="{FF2B5EF4-FFF2-40B4-BE49-F238E27FC236}">
                <a16:creationId xmlns:a16="http://schemas.microsoft.com/office/drawing/2014/main" id="{65F2380E-1AC7-494C-AD68-16026E091A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98186" y="3242987"/>
            <a:ext cx="357145" cy="372026"/>
          </a:xfrm>
          <a:prstGeom prst="rect">
            <a:avLst/>
          </a:prstGeom>
        </p:spPr>
      </p:pic>
      <p:pic>
        <p:nvPicPr>
          <p:cNvPr id="9" name="Picture 9">
            <a:extLst>
              <a:ext uri="{FF2B5EF4-FFF2-40B4-BE49-F238E27FC236}">
                <a16:creationId xmlns:a16="http://schemas.microsoft.com/office/drawing/2014/main" id="{629E2A7B-40A6-46D4-9C27-9665FD512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2185" y="3615013"/>
            <a:ext cx="357145" cy="372026"/>
          </a:xfrm>
          <a:prstGeom prst="rect">
            <a:avLst/>
          </a:prstGeom>
        </p:spPr>
      </p:pic>
      <p:pic>
        <p:nvPicPr>
          <p:cNvPr id="10" name="Picture 9">
            <a:extLst>
              <a:ext uri="{FF2B5EF4-FFF2-40B4-BE49-F238E27FC236}">
                <a16:creationId xmlns:a16="http://schemas.microsoft.com/office/drawing/2014/main" id="{518A00D4-EED8-40F7-9F11-576926063D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8852" y="4023770"/>
            <a:ext cx="357145" cy="372026"/>
          </a:xfrm>
          <a:prstGeom prst="rect">
            <a:avLst/>
          </a:prstGeom>
        </p:spPr>
      </p:pic>
      <p:pic>
        <p:nvPicPr>
          <p:cNvPr id="11" name="Picture 9">
            <a:extLst>
              <a:ext uri="{FF2B5EF4-FFF2-40B4-BE49-F238E27FC236}">
                <a16:creationId xmlns:a16="http://schemas.microsoft.com/office/drawing/2014/main" id="{1A05D5DA-B497-4EB0-8411-341399CEA4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98184" y="4417685"/>
            <a:ext cx="357145" cy="372026"/>
          </a:xfrm>
          <a:prstGeom prst="rect">
            <a:avLst/>
          </a:prstGeom>
        </p:spPr>
      </p:pic>
      <p:pic>
        <p:nvPicPr>
          <p:cNvPr id="12" name="Picture 9">
            <a:extLst>
              <a:ext uri="{FF2B5EF4-FFF2-40B4-BE49-F238E27FC236}">
                <a16:creationId xmlns:a16="http://schemas.microsoft.com/office/drawing/2014/main" id="{915FC913-A29C-47CF-92A2-915ED9B3C7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4808" y="4775824"/>
            <a:ext cx="357145" cy="372026"/>
          </a:xfrm>
          <a:prstGeom prst="rect">
            <a:avLst/>
          </a:prstGeom>
        </p:spPr>
      </p:pic>
      <p:pic>
        <p:nvPicPr>
          <p:cNvPr id="13" name="Picture 9">
            <a:extLst>
              <a:ext uri="{FF2B5EF4-FFF2-40B4-BE49-F238E27FC236}">
                <a16:creationId xmlns:a16="http://schemas.microsoft.com/office/drawing/2014/main" id="{42F49F57-FCE4-47DF-ACD9-A397E65D5C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4807" y="5174884"/>
            <a:ext cx="357145" cy="372026"/>
          </a:xfrm>
          <a:prstGeom prst="rect">
            <a:avLst/>
          </a:prstGeom>
        </p:spPr>
      </p:pic>
      <p:pic>
        <p:nvPicPr>
          <p:cNvPr id="14" name="Picture 9">
            <a:extLst>
              <a:ext uri="{FF2B5EF4-FFF2-40B4-BE49-F238E27FC236}">
                <a16:creationId xmlns:a16="http://schemas.microsoft.com/office/drawing/2014/main" id="{1D528D0D-823B-41D6-81C5-465A3079FF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2183" y="5558954"/>
            <a:ext cx="357145" cy="372026"/>
          </a:xfrm>
          <a:prstGeom prst="rect">
            <a:avLst/>
          </a:prstGeom>
        </p:spPr>
      </p:pic>
      <p:pic>
        <p:nvPicPr>
          <p:cNvPr id="15" name="Picture 9">
            <a:extLst>
              <a:ext uri="{FF2B5EF4-FFF2-40B4-BE49-F238E27FC236}">
                <a16:creationId xmlns:a16="http://schemas.microsoft.com/office/drawing/2014/main" id="{A85ED284-C8C9-4F99-91EC-34B62F6831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5562" y="5930980"/>
            <a:ext cx="357145" cy="372026"/>
          </a:xfrm>
          <a:prstGeom prst="rect">
            <a:avLst/>
          </a:prstGeom>
        </p:spPr>
      </p:pic>
      <p:sp>
        <p:nvSpPr>
          <p:cNvPr id="16" name="TextBox 15">
            <a:extLst>
              <a:ext uri="{FF2B5EF4-FFF2-40B4-BE49-F238E27FC236}">
                <a16:creationId xmlns:a16="http://schemas.microsoft.com/office/drawing/2014/main" id="{5D50AD84-2537-47AC-96FC-2B69F82B2827}"/>
              </a:ext>
            </a:extLst>
          </p:cNvPr>
          <p:cNvSpPr txBox="1"/>
          <p:nvPr/>
        </p:nvSpPr>
        <p:spPr>
          <a:xfrm>
            <a:off x="1460091" y="6396335"/>
            <a:ext cx="2492477" cy="461665"/>
          </a:xfrm>
          <a:prstGeom prst="rect">
            <a:avLst/>
          </a:prstGeom>
          <a:noFill/>
        </p:spPr>
        <p:txBody>
          <a:bodyPr wrap="square" rtlCol="0">
            <a:spAutoFit/>
          </a:bodyPr>
          <a:lstStyle/>
          <a:p>
            <a:r>
              <a:rPr lang="en-GB" sz="2400" b="1" dirty="0" err="1">
                <a:solidFill>
                  <a:schemeClr val="bg1"/>
                </a:solidFill>
              </a:rPr>
              <a:t>más</a:t>
            </a:r>
            <a:r>
              <a:rPr lang="en-GB" sz="2400" b="1" dirty="0">
                <a:solidFill>
                  <a:schemeClr val="bg1"/>
                </a:solidFill>
              </a:rPr>
              <a:t> = more</a:t>
            </a:r>
          </a:p>
        </p:txBody>
      </p:sp>
      <p:pic>
        <p:nvPicPr>
          <p:cNvPr id="17" name="Imagen 6">
            <a:extLst>
              <a:ext uri="{FF2B5EF4-FFF2-40B4-BE49-F238E27FC236}">
                <a16:creationId xmlns:a16="http://schemas.microsoft.com/office/drawing/2014/main" id="{8B11EA55-431F-4FF1-906C-315741878748}"/>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896" b="97396" l="6464" r="96198">
                        <a14:foregroundMark x1="6084" y1="18750" x2="6844" y2="80208"/>
                        <a14:foregroundMark x1="6844" y1="80208" x2="46008" y2="85417"/>
                        <a14:foregroundMark x1="46008" y1="85417" x2="52471" y2="82813"/>
                        <a14:foregroundMark x1="51711" y1="84896" x2="66920" y2="85938"/>
                        <a14:foregroundMark x1="66920" y1="85938" x2="77186" y2="80729"/>
                        <a14:foregroundMark x1="88593" y1="82292" x2="93156" y2="63021"/>
                        <a14:foregroundMark x1="93156" y1="63021" x2="88593" y2="52604"/>
                        <a14:foregroundMark x1="93156" y1="65625" x2="96198" y2="76042"/>
                        <a14:foregroundMark x1="84030" y1="84375" x2="79087" y2="97396"/>
                        <a14:foregroundMark x1="82890" y1="59375" x2="82129" y2="78125"/>
                      </a14:backgroundRemoval>
                    </a14:imgEffect>
                  </a14:imgLayer>
                </a14:imgProps>
              </a:ext>
              <a:ext uri="{28A0092B-C50C-407E-A947-70E740481C1C}">
                <a14:useLocalDpi xmlns:a14="http://schemas.microsoft.com/office/drawing/2010/main"/>
              </a:ext>
            </a:extLst>
          </a:blip>
          <a:stretch>
            <a:fillRect/>
          </a:stretch>
        </p:blipFill>
        <p:spPr>
          <a:xfrm>
            <a:off x="7134039" y="1234334"/>
            <a:ext cx="1003004" cy="732231"/>
          </a:xfrm>
          <a:prstGeom prst="rect">
            <a:avLst/>
          </a:prstGeom>
        </p:spPr>
      </p:pic>
      <p:pic>
        <p:nvPicPr>
          <p:cNvPr id="18" name="Imagen 7">
            <a:extLst>
              <a:ext uri="{FF2B5EF4-FFF2-40B4-BE49-F238E27FC236}">
                <a16:creationId xmlns:a16="http://schemas.microsoft.com/office/drawing/2014/main" id="{65A8BEBB-F06B-42A9-BBC4-224B2ED86004}"/>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8376" b="96068" l="5913" r="96174">
                        <a14:foregroundMark x1="60696" y1="16923" x2="30609" y2="50940"/>
                        <a14:foregroundMark x1="30609" y1="50940" x2="29913" y2="61368"/>
                        <a14:foregroundMark x1="29913" y1="61368" x2="38609" y2="69060"/>
                        <a14:foregroundMark x1="38609" y1="69060" x2="49391" y2="71795"/>
                        <a14:foregroundMark x1="49391" y1="71795" x2="56696" y2="64615"/>
                        <a14:foregroundMark x1="56696" y1="64615" x2="63130" y2="51282"/>
                        <a14:foregroundMark x1="63130" y1="51282" x2="62435" y2="37607"/>
                        <a14:foregroundMark x1="62435" y1="37607" x2="68522" y2="46325"/>
                        <a14:foregroundMark x1="68522" y1="46325" x2="66783" y2="60855"/>
                        <a14:foregroundMark x1="66783" y1="60855" x2="73739" y2="77778"/>
                        <a14:foregroundMark x1="73739" y1="77778" x2="72696" y2="81026"/>
                        <a14:foregroundMark x1="58609" y1="38974" x2="51130" y2="43590"/>
                        <a14:foregroundMark x1="51130" y1="43590" x2="38783" y2="45812"/>
                        <a14:foregroundMark x1="38783" y1="45812" x2="60348" y2="47863"/>
                        <a14:foregroundMark x1="60348" y1="47863" x2="32000" y2="50769"/>
                        <a14:foregroundMark x1="32000" y1="50769" x2="28174" y2="63932"/>
                        <a14:foregroundMark x1="28174" y1="63932" x2="44000" y2="76239"/>
                        <a14:foregroundMark x1="44000" y1="76239" x2="20174" y2="89231"/>
                        <a14:foregroundMark x1="20174" y1="89231" x2="30261" y2="87692"/>
                        <a14:foregroundMark x1="30261" y1="87692" x2="37739" y2="95726"/>
                        <a14:foregroundMark x1="37739" y1="95726" x2="49391" y2="91795"/>
                        <a14:foregroundMark x1="49391" y1="91795" x2="71304" y2="74530"/>
                        <a14:foregroundMark x1="71304" y1="74530" x2="84870" y2="76752"/>
                        <a14:foregroundMark x1="84870" y1="76752" x2="86261" y2="76410"/>
                        <a14:foregroundMark x1="90087" y1="54359" x2="96348" y2="56752"/>
                        <a14:foregroundMark x1="74957" y1="67863" x2="70957" y2="87692"/>
                        <a14:foregroundMark x1="70957" y1="87692" x2="75652" y2="74359"/>
                        <a14:foregroundMark x1="75652" y1="74359" x2="74087" y2="83077"/>
                        <a14:foregroundMark x1="74087" y1="83077" x2="73565" y2="67350"/>
                        <a14:foregroundMark x1="73565" y1="67350" x2="71826" y2="65812"/>
                        <a14:foregroundMark x1="77565" y1="75043" x2="76522" y2="82906"/>
                        <a14:foregroundMark x1="78087" y1="77094" x2="77565" y2="83761"/>
                        <a14:foregroundMark x1="38609" y1="81538" x2="37217" y2="91966"/>
                        <a14:foregroundMark x1="37217" y1="91966" x2="33913" y2="96239"/>
                        <a14:foregroundMark x1="39826" y1="85470" x2="41391" y2="86667"/>
                        <a14:foregroundMark x1="28870" y1="90256" x2="20174" y2="89060"/>
                        <a14:foregroundMark x1="20174" y1="89060" x2="15826" y2="76410"/>
                        <a14:foregroundMark x1="15826" y1="76410" x2="37217" y2="76752"/>
                        <a14:foregroundMark x1="37217" y1="76752" x2="25391" y2="78632"/>
                        <a14:foregroundMark x1="25391" y1="78632" x2="36174" y2="74359"/>
                        <a14:foregroundMark x1="36174" y1="74359" x2="5913" y2="82222"/>
                        <a14:foregroundMark x1="5913" y1="82222" x2="34261" y2="70769"/>
                        <a14:foregroundMark x1="34261" y1="70769" x2="16000" y2="72821"/>
                        <a14:foregroundMark x1="16000" y1="72821" x2="26957" y2="62564"/>
                        <a14:foregroundMark x1="26957" y1="62564" x2="32522" y2="49402"/>
                        <a14:foregroundMark x1="32522" y1="49402" x2="25217" y2="42564"/>
                        <a14:foregroundMark x1="25217" y1="42564" x2="37565" y2="35385"/>
                        <a14:foregroundMark x1="37565" y1="35385" x2="12348" y2="37436"/>
                        <a14:foregroundMark x1="12348" y1="37436" x2="22087" y2="29573"/>
                        <a14:foregroundMark x1="22087" y1="29573" x2="18957" y2="27179"/>
                        <a14:foregroundMark x1="28870" y1="47863" x2="16696" y2="57778"/>
                        <a14:foregroundMark x1="42435" y1="44274" x2="38087" y2="48034"/>
                        <a14:foregroundMark x1="50783" y1="46154" x2="54261" y2="52821"/>
                        <a14:foregroundMark x1="52348" y1="46325" x2="53217" y2="49060"/>
                        <a14:foregroundMark x1="51826" y1="44444" x2="53739" y2="48718"/>
                        <a14:foregroundMark x1="44870" y1="42906" x2="37391" y2="46496"/>
                        <a14:foregroundMark x1="37391" y1="46496" x2="45391" y2="50598"/>
                        <a14:foregroundMark x1="45391" y1="50598" x2="54783" y2="47521"/>
                        <a14:foregroundMark x1="54783" y1="47521" x2="42609" y2="43248"/>
                        <a14:foregroundMark x1="42609" y1="43248" x2="36696" y2="48889"/>
                        <a14:foregroundMark x1="36696" y1="48889" x2="46609" y2="48205"/>
                        <a14:foregroundMark x1="46609" y1="48205" x2="34783" y2="46325"/>
                        <a14:foregroundMark x1="34783" y1="46325" x2="46783" y2="51624"/>
                        <a14:foregroundMark x1="46783" y1="51624" x2="49739" y2="44103"/>
                        <a14:foregroundMark x1="49739" y1="44103" x2="35652" y2="47521"/>
                        <a14:foregroundMark x1="35652" y1="47521" x2="40348" y2="54017"/>
                        <a14:foregroundMark x1="77913" y1="8376" x2="28696" y2="10085"/>
                        <a14:foregroundMark x1="28696" y1="10085" x2="21217" y2="8547"/>
                        <a14:foregroundMark x1="45565" y1="41880" x2="40870" y2="49060"/>
                        <a14:foregroundMark x1="40870" y1="49060" x2="49217" y2="52137"/>
                        <a14:foregroundMark x1="49217" y1="52137" x2="50435" y2="43590"/>
                        <a14:foregroundMark x1="50435" y1="43590" x2="42435" y2="47350"/>
                        <a14:foregroundMark x1="42435" y1="47350" x2="53043" y2="48718"/>
                        <a14:foregroundMark x1="53043" y1="48718" x2="50435" y2="40000"/>
                        <a14:foregroundMark x1="50435" y1="40000" x2="30087" y2="52821"/>
                        <a14:foregroundMark x1="30087" y1="52821" x2="47478" y2="55556"/>
                        <a14:foregroundMark x1="47478" y1="55556" x2="49565" y2="55556"/>
                        <a14:foregroundMark x1="23478" y1="32308" x2="20348" y2="56410"/>
                        <a14:foregroundMark x1="64696" y1="30940" x2="64000" y2="45128"/>
                      </a14:backgroundRemoval>
                    </a14:imgEffect>
                  </a14:imgLayer>
                </a14:imgProps>
              </a:ext>
              <a:ext uri="{28A0092B-C50C-407E-A947-70E740481C1C}">
                <a14:useLocalDpi xmlns:a14="http://schemas.microsoft.com/office/drawing/2010/main"/>
              </a:ext>
            </a:extLst>
          </a:blip>
          <a:srcRect/>
          <a:stretch/>
        </p:blipFill>
        <p:spPr>
          <a:xfrm>
            <a:off x="8800349" y="1057814"/>
            <a:ext cx="834149" cy="849538"/>
          </a:xfrm>
          <a:prstGeom prst="rect">
            <a:avLst/>
          </a:prstGeom>
        </p:spPr>
      </p:pic>
      <p:pic>
        <p:nvPicPr>
          <p:cNvPr id="21" name="Graphic 20" descr="Teacher with solid fill">
            <a:extLst>
              <a:ext uri="{FF2B5EF4-FFF2-40B4-BE49-F238E27FC236}">
                <a16:creationId xmlns:a16="http://schemas.microsoft.com/office/drawing/2014/main" id="{0EB6F354-E6BB-4732-8410-C424377574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74" y="970237"/>
            <a:ext cx="914400" cy="914400"/>
          </a:xfrm>
          <a:prstGeom prst="rect">
            <a:avLst/>
          </a:prstGeom>
        </p:spPr>
      </p:pic>
      <p:sp>
        <p:nvSpPr>
          <p:cNvPr id="22" name="Speech Bubble: Rectangle with Corners Rounded 21">
            <a:extLst>
              <a:ext uri="{FF2B5EF4-FFF2-40B4-BE49-F238E27FC236}">
                <a16:creationId xmlns:a16="http://schemas.microsoft.com/office/drawing/2014/main" id="{C0B10229-1027-4F2E-9F55-41E3F4D8FB4F}"/>
              </a:ext>
            </a:extLst>
          </p:cNvPr>
          <p:cNvSpPr/>
          <p:nvPr/>
        </p:nvSpPr>
        <p:spPr>
          <a:xfrm>
            <a:off x="906226" y="1076269"/>
            <a:ext cx="4018903" cy="745551"/>
          </a:xfrm>
          <a:prstGeom prst="wedgeRoundRectCallout">
            <a:avLst>
              <a:gd name="adj1" fmla="val -54929"/>
              <a:gd name="adj2" fmla="val -1761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s-ES" sz="2000" b="1" i="0" u="none" strike="noStrike" kern="1200" cap="none" spc="0" normalizeH="0" baseline="0" noProof="0" dirty="0">
                <a:ln>
                  <a:noFill/>
                </a:ln>
                <a:solidFill>
                  <a:schemeClr val="tx1"/>
                </a:solidFill>
                <a:effectLst/>
                <a:uLnTx/>
                <a:uFillTx/>
                <a:latin typeface="Century Gothic"/>
                <a:ea typeface="+mn-ea"/>
                <a:cs typeface="+mn-cs"/>
              </a:rPr>
              <a:t>Escucha. ¿Quién es? </a:t>
            </a:r>
            <a:br>
              <a:rPr kumimoji="0" lang="es-ES" sz="2000" b="1" i="0" u="none" strike="noStrike" kern="1200" cap="none" spc="0" normalizeH="0" baseline="0" noProof="0" dirty="0">
                <a:ln>
                  <a:noFill/>
                </a:ln>
                <a:solidFill>
                  <a:schemeClr val="tx1"/>
                </a:solidFill>
                <a:effectLst/>
                <a:uLnTx/>
                <a:uFillTx/>
                <a:latin typeface="Century Gothic"/>
                <a:ea typeface="+mn-ea"/>
                <a:cs typeface="+mn-cs"/>
              </a:rPr>
            </a:br>
            <a:r>
              <a:rPr kumimoji="0" lang="es-ES" sz="2000" b="1" i="0" u="none" strike="noStrike" kern="1200" cap="none" spc="0" normalizeH="0" baseline="0" noProof="0" dirty="0">
                <a:ln>
                  <a:noFill/>
                </a:ln>
                <a:solidFill>
                  <a:schemeClr val="tx1"/>
                </a:solidFill>
                <a:effectLst/>
                <a:uLnTx/>
                <a:uFillTx/>
                <a:latin typeface="Century Gothic"/>
                <a:ea typeface="+mn-ea"/>
                <a:cs typeface="+mn-cs"/>
              </a:rPr>
              <a:t>Marca la persona correcta.</a:t>
            </a:r>
            <a:endParaRPr lang="en-GB" sz="2000" b="1" dirty="0">
              <a:solidFill>
                <a:schemeClr val="tx1"/>
              </a:solidFill>
            </a:endParaRPr>
          </a:p>
        </p:txBody>
      </p:sp>
      <p:pic>
        <p:nvPicPr>
          <p:cNvPr id="2" name="Picture 1">
            <a:extLst>
              <a:ext uri="{FF2B5EF4-FFF2-40B4-BE49-F238E27FC236}">
                <a16:creationId xmlns:a16="http://schemas.microsoft.com/office/drawing/2014/main" id="{86674352-3A26-4998-98EE-403D14F28ADF}"/>
              </a:ext>
            </a:extLst>
          </p:cNvPr>
          <p:cNvPicPr>
            <a:picLocks noChangeAspect="1"/>
          </p:cNvPicPr>
          <p:nvPr/>
        </p:nvPicPr>
        <p:blipFill>
          <a:blip r:embed="rId12"/>
          <a:stretch>
            <a:fillRect/>
          </a:stretch>
        </p:blipFill>
        <p:spPr>
          <a:xfrm>
            <a:off x="4879565" y="1098044"/>
            <a:ext cx="1627446" cy="912499"/>
          </a:xfrm>
          <a:prstGeom prst="rect">
            <a:avLst/>
          </a:prstGeom>
        </p:spPr>
      </p:pic>
      <p:sp>
        <p:nvSpPr>
          <p:cNvPr id="23" name="TextBox 22">
            <a:extLst>
              <a:ext uri="{FF2B5EF4-FFF2-40B4-BE49-F238E27FC236}">
                <a16:creationId xmlns:a16="http://schemas.microsoft.com/office/drawing/2014/main" id="{2F0F69A6-AA4A-4279-B0F3-90F3D6DD2B55}"/>
              </a:ext>
            </a:extLst>
          </p:cNvPr>
          <p:cNvSpPr txBox="1"/>
          <p:nvPr/>
        </p:nvSpPr>
        <p:spPr>
          <a:xfrm>
            <a:off x="4277035" y="285387"/>
            <a:ext cx="6150076" cy="830997"/>
          </a:xfrm>
          <a:prstGeom prst="rect">
            <a:avLst/>
          </a:prstGeom>
          <a:noFill/>
        </p:spPr>
        <p:txBody>
          <a:bodyPr wrap="square">
            <a:spAutoFit/>
          </a:bodyPr>
          <a:lstStyle/>
          <a:p>
            <a:r>
              <a:rPr lang="es-ES" sz="2400" dirty="0"/>
              <a:t>Lucía habla del colegio con la abuela.</a:t>
            </a:r>
            <a:br>
              <a:rPr lang="es-ES" sz="2400" dirty="0"/>
            </a:br>
            <a:endParaRPr lang="en-GB" sz="2400" dirty="0"/>
          </a:p>
        </p:txBody>
      </p:sp>
      <p:pic>
        <p:nvPicPr>
          <p:cNvPr id="24" name="La clase de alemán - Text">
            <a:hlinkClick r:id="" action="ppaction://media"/>
            <a:extLst>
              <a:ext uri="{FF2B5EF4-FFF2-40B4-BE49-F238E27FC236}">
                <a16:creationId xmlns:a16="http://schemas.microsoft.com/office/drawing/2014/main" id="{70924093-2F57-450D-AE46-17DE204006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93004" y="488444"/>
            <a:ext cx="609600" cy="609600"/>
          </a:xfrm>
          <a:prstGeom prst="rect">
            <a:avLst/>
          </a:prstGeom>
        </p:spPr>
      </p:pic>
    </p:spTree>
    <p:extLst>
      <p:ext uri="{BB962C8B-B14F-4D97-AF65-F5344CB8AC3E}">
        <p14:creationId xmlns:p14="http://schemas.microsoft.com/office/powerpoint/2010/main" val="428447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win a prize</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Puedo</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ganar</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un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premio</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82437" y="1154168"/>
            <a:ext cx="1770729" cy="63628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Tree>
    <p:extLst>
      <p:ext uri="{BB962C8B-B14F-4D97-AF65-F5344CB8AC3E}">
        <p14:creationId xmlns:p14="http://schemas.microsoft.com/office/powerpoint/2010/main" val="306867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say the truth</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Debemos</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decir</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la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verdad</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69117" y="4159463"/>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Tree>
    <p:extLst>
      <p:ext uri="{BB962C8B-B14F-4D97-AF65-F5344CB8AC3E}">
        <p14:creationId xmlns:p14="http://schemas.microsoft.com/office/powerpoint/2010/main" val="69356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graphicFrame>
        <p:nvGraphicFramePr>
          <p:cNvPr id="19" name="Tabla 2">
            <a:extLst>
              <a:ext uri="{FF2B5EF4-FFF2-40B4-BE49-F238E27FC236}">
                <a16:creationId xmlns:a16="http://schemas.microsoft.com/office/drawing/2014/main" id="{1B4E305E-273B-4B75-BEF7-98A9D02635BE}"/>
              </a:ext>
            </a:extLst>
          </p:cNvPr>
          <p:cNvGraphicFramePr>
            <a:graphicFrameLocks noGrp="1"/>
          </p:cNvGraphicFramePr>
          <p:nvPr>
            <p:extLst>
              <p:ext uri="{D42A27DB-BD31-4B8C-83A1-F6EECF244321}">
                <p14:modId xmlns:p14="http://schemas.microsoft.com/office/powerpoint/2010/main" val="761979809"/>
              </p:ext>
            </p:extLst>
          </p:nvPr>
        </p:nvGraphicFramePr>
        <p:xfrm>
          <a:off x="2379106" y="1969960"/>
          <a:ext cx="7949601" cy="3957564"/>
        </p:xfrm>
        <a:graphic>
          <a:graphicData uri="http://schemas.openxmlformats.org/drawingml/2006/table">
            <a:tbl>
              <a:tblPr firstRow="1" bandRow="1">
                <a:tableStyleId>{5DA37D80-6434-44D0-A028-1B22A696006F}</a:tableStyleId>
              </a:tblPr>
              <a:tblGrid>
                <a:gridCol w="811119">
                  <a:extLst>
                    <a:ext uri="{9D8B030D-6E8A-4147-A177-3AD203B41FA5}">
                      <a16:colId xmlns:a16="http://schemas.microsoft.com/office/drawing/2014/main" val="3880322753"/>
                    </a:ext>
                  </a:extLst>
                </a:gridCol>
                <a:gridCol w="3569241">
                  <a:extLst>
                    <a:ext uri="{9D8B030D-6E8A-4147-A177-3AD203B41FA5}">
                      <a16:colId xmlns:a16="http://schemas.microsoft.com/office/drawing/2014/main" val="3477153924"/>
                    </a:ext>
                  </a:extLst>
                </a:gridCol>
                <a:gridCol w="3569241">
                  <a:extLst>
                    <a:ext uri="{9D8B030D-6E8A-4147-A177-3AD203B41FA5}">
                      <a16:colId xmlns:a16="http://schemas.microsoft.com/office/drawing/2014/main" val="3327261270"/>
                    </a:ext>
                  </a:extLst>
                </a:gridCol>
              </a:tblGrid>
              <a:tr h="820506">
                <a:tc>
                  <a:txBody>
                    <a:bodyPr/>
                    <a:lstStyle/>
                    <a:p>
                      <a:endParaRPr lang="es-GB" dirty="0">
                        <a:solidFill>
                          <a:schemeClr val="tx1"/>
                        </a:solidFill>
                      </a:endParaRPr>
                    </a:p>
                  </a:txBody>
                  <a:tcPr/>
                </a:tc>
                <a:tc>
                  <a:txBody>
                    <a:bodyPr/>
                    <a:lstStyle/>
                    <a:p>
                      <a:pPr algn="ctr"/>
                      <a:r>
                        <a:rPr lang="es-GB" sz="2200" dirty="0">
                          <a:solidFill>
                            <a:schemeClr val="tx1"/>
                          </a:solidFill>
                        </a:rPr>
                        <a:t>Penultimate syllable,</a:t>
                      </a:r>
                    </a:p>
                    <a:p>
                      <a:pPr algn="ctr"/>
                      <a:r>
                        <a:rPr lang="es-GB" sz="2200" dirty="0">
                          <a:solidFill>
                            <a:schemeClr val="tx1"/>
                          </a:solidFill>
                        </a:rPr>
                        <a:t>like </a:t>
                      </a:r>
                      <a:r>
                        <a:rPr lang="en-GB" sz="2200" dirty="0">
                          <a:solidFill>
                            <a:schemeClr val="tx1"/>
                          </a:solidFill>
                        </a:rPr>
                        <a:t>‘</a:t>
                      </a:r>
                      <a:r>
                        <a:rPr lang="es-GB" sz="2200" dirty="0">
                          <a:solidFill>
                            <a:schemeClr val="tx1"/>
                          </a:solidFill>
                        </a:rPr>
                        <a:t>playa’</a:t>
                      </a:r>
                    </a:p>
                  </a:txBody>
                  <a:tcPr anchor="ctr"/>
                </a:tc>
                <a:tc>
                  <a:txBody>
                    <a:bodyPr/>
                    <a:lstStyle/>
                    <a:p>
                      <a:pPr algn="ctr"/>
                      <a:r>
                        <a:rPr lang="es-GB" sz="2200" dirty="0">
                          <a:solidFill>
                            <a:schemeClr val="tx1"/>
                          </a:solidFill>
                        </a:rPr>
                        <a:t>Final syllable,</a:t>
                      </a:r>
                    </a:p>
                    <a:p>
                      <a:pPr algn="ctr"/>
                      <a:r>
                        <a:rPr lang="es-GB" sz="2200" dirty="0">
                          <a:solidFill>
                            <a:schemeClr val="tx1"/>
                          </a:solidFill>
                        </a:rPr>
                        <a:t>like ‘igual’</a:t>
                      </a:r>
                    </a:p>
                  </a:txBody>
                  <a:tcPr anchor="ctr"/>
                </a:tc>
                <a:extLst>
                  <a:ext uri="{0D108BD9-81ED-4DB2-BD59-A6C34878D82A}">
                    <a16:rowId xmlns:a16="http://schemas.microsoft.com/office/drawing/2014/main" val="427031397"/>
                  </a:ext>
                </a:extLst>
              </a:tr>
              <a:tr h="522843">
                <a:tc>
                  <a:txBody>
                    <a:bodyPr/>
                    <a:lstStyle/>
                    <a:p>
                      <a:endParaRPr lang="es-GB"/>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4179831939"/>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670196394"/>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2473534399"/>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3378839049"/>
                  </a:ext>
                </a:extLst>
              </a:tr>
              <a:tr h="522843">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1369759375"/>
                  </a:ext>
                </a:extLst>
              </a:tr>
              <a:tr h="522843">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3796729170"/>
                  </a:ext>
                </a:extLst>
              </a:tr>
            </a:tbl>
          </a:graphicData>
        </a:graphic>
      </p:graphicFrame>
      <p:sp>
        <p:nvSpPr>
          <p:cNvPr id="20" name="Action Button: Custom 20">
            <a:hlinkClick r:id="" action="ppaction://noaction" highlightClick="1">
              <a:snd r:embed="rId3" name="balcon.wav"/>
            </a:hlinkClick>
            <a:extLst>
              <a:ext uri="{FF2B5EF4-FFF2-40B4-BE49-F238E27FC236}">
                <a16:creationId xmlns:a16="http://schemas.microsoft.com/office/drawing/2014/main" id="{54388F7C-1AE6-4110-A9E9-1B73D11EAA24}"/>
              </a:ext>
            </a:extLst>
          </p:cNvPr>
          <p:cNvSpPr/>
          <p:nvPr/>
        </p:nvSpPr>
        <p:spPr>
          <a:xfrm>
            <a:off x="2547811" y="2851071"/>
            <a:ext cx="473681" cy="41963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tx1"/>
                </a:solidFill>
                <a:latin typeface="Century Gothic" panose="020B0502020202020204" pitchFamily="34" charset="0"/>
              </a:rPr>
              <a:t>1</a:t>
            </a:r>
          </a:p>
        </p:txBody>
      </p:sp>
      <p:sp>
        <p:nvSpPr>
          <p:cNvPr id="21" name="Action Button: Custom 20">
            <a:hlinkClick r:id="" action="ppaction://noaction" highlightClick="1">
              <a:snd r:embed="rId4" name="segun.wav"/>
            </a:hlinkClick>
            <a:extLst>
              <a:ext uri="{FF2B5EF4-FFF2-40B4-BE49-F238E27FC236}">
                <a16:creationId xmlns:a16="http://schemas.microsoft.com/office/drawing/2014/main" id="{6DFDDEDA-6477-4957-939C-8D6C6488A6FA}"/>
              </a:ext>
            </a:extLst>
          </p:cNvPr>
          <p:cNvSpPr/>
          <p:nvPr/>
        </p:nvSpPr>
        <p:spPr>
          <a:xfrm>
            <a:off x="2547811" y="3872361"/>
            <a:ext cx="473681" cy="41963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tx1"/>
                </a:solidFill>
                <a:latin typeface="Century Gothic" panose="020B0502020202020204" pitchFamily="34" charset="0"/>
              </a:rPr>
              <a:t>3</a:t>
            </a:r>
          </a:p>
        </p:txBody>
      </p:sp>
      <p:sp>
        <p:nvSpPr>
          <p:cNvPr id="22" name="Action Button: Custom 20">
            <a:hlinkClick r:id="" action="ppaction://noaction" highlightClick="1">
              <a:snd r:embed="rId5" name="despues.wav"/>
            </a:hlinkClick>
            <a:extLst>
              <a:ext uri="{FF2B5EF4-FFF2-40B4-BE49-F238E27FC236}">
                <a16:creationId xmlns:a16="http://schemas.microsoft.com/office/drawing/2014/main" id="{6A9C6210-EBD0-4B48-BBCF-692F52281FFC}"/>
              </a:ext>
            </a:extLst>
          </p:cNvPr>
          <p:cNvSpPr/>
          <p:nvPr/>
        </p:nvSpPr>
        <p:spPr>
          <a:xfrm>
            <a:off x="2547811" y="4395559"/>
            <a:ext cx="473681" cy="41963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tx1"/>
                </a:solidFill>
                <a:latin typeface="Century Gothic" panose="020B0502020202020204" pitchFamily="34" charset="0"/>
              </a:rPr>
              <a:t>4</a:t>
            </a:r>
          </a:p>
        </p:txBody>
      </p:sp>
      <p:sp>
        <p:nvSpPr>
          <p:cNvPr id="23" name="Action Button: Custom 20">
            <a:hlinkClick r:id="" action="ppaction://noaction" highlightClick="1">
              <a:snd r:embed="rId6" name="triste.wav"/>
            </a:hlinkClick>
            <a:extLst>
              <a:ext uri="{FF2B5EF4-FFF2-40B4-BE49-F238E27FC236}">
                <a16:creationId xmlns:a16="http://schemas.microsoft.com/office/drawing/2014/main" id="{72E5FC5B-5186-4037-B369-B1BBDD34AC6D}"/>
              </a:ext>
            </a:extLst>
          </p:cNvPr>
          <p:cNvSpPr/>
          <p:nvPr/>
        </p:nvSpPr>
        <p:spPr>
          <a:xfrm>
            <a:off x="2547810" y="3377912"/>
            <a:ext cx="473681" cy="41963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tx1"/>
                </a:solidFill>
                <a:latin typeface="Century Gothic" panose="020B0502020202020204" pitchFamily="34" charset="0"/>
              </a:rPr>
              <a:t>2</a:t>
            </a:r>
          </a:p>
        </p:txBody>
      </p:sp>
      <p:sp>
        <p:nvSpPr>
          <p:cNvPr id="24" name="Action Button: Custom 20">
            <a:hlinkClick r:id="" action="ppaction://noaction" highlightClick="1">
              <a:snd r:embed="rId7" name="seguro.wav"/>
            </a:hlinkClick>
            <a:extLst>
              <a:ext uri="{FF2B5EF4-FFF2-40B4-BE49-F238E27FC236}">
                <a16:creationId xmlns:a16="http://schemas.microsoft.com/office/drawing/2014/main" id="{B3012E03-04A6-427B-BECC-9F37476EAA58}"/>
              </a:ext>
            </a:extLst>
          </p:cNvPr>
          <p:cNvSpPr/>
          <p:nvPr/>
        </p:nvSpPr>
        <p:spPr>
          <a:xfrm>
            <a:off x="2552049" y="4924922"/>
            <a:ext cx="473681" cy="41963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tx1"/>
                </a:solidFill>
                <a:latin typeface="Century Gothic" panose="020B0502020202020204" pitchFamily="34" charset="0"/>
              </a:rPr>
              <a:t>5</a:t>
            </a:r>
          </a:p>
        </p:txBody>
      </p:sp>
      <p:sp>
        <p:nvSpPr>
          <p:cNvPr id="25" name="Action Button: Custom 20">
            <a:hlinkClick r:id="" action="ppaction://noaction" highlightClick="1">
              <a:snd r:embed="rId8" name="contento.wav"/>
            </a:hlinkClick>
            <a:extLst>
              <a:ext uri="{FF2B5EF4-FFF2-40B4-BE49-F238E27FC236}">
                <a16:creationId xmlns:a16="http://schemas.microsoft.com/office/drawing/2014/main" id="{2F7BE6EA-57F6-4B3E-90FC-AAAF3ACCE499}"/>
              </a:ext>
            </a:extLst>
          </p:cNvPr>
          <p:cNvSpPr/>
          <p:nvPr/>
        </p:nvSpPr>
        <p:spPr>
          <a:xfrm>
            <a:off x="2547811" y="5477649"/>
            <a:ext cx="473681" cy="419636"/>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tx1"/>
                </a:solidFill>
                <a:latin typeface="Century Gothic" panose="020B0502020202020204" pitchFamily="34" charset="0"/>
              </a:rPr>
              <a:t>6</a:t>
            </a:r>
          </a:p>
        </p:txBody>
      </p:sp>
      <p:pic>
        <p:nvPicPr>
          <p:cNvPr id="26" name="Picture 8" descr="green checkmark">
            <a:extLst>
              <a:ext uri="{FF2B5EF4-FFF2-40B4-BE49-F238E27FC236}">
                <a16:creationId xmlns:a16="http://schemas.microsoft.com/office/drawing/2014/main" id="{BB49603E-D699-411E-B3CC-E96536BFC2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35926" y="2851071"/>
            <a:ext cx="402850" cy="419636"/>
          </a:xfrm>
          <a:prstGeom prst="rect">
            <a:avLst/>
          </a:prstGeom>
        </p:spPr>
      </p:pic>
      <p:pic>
        <p:nvPicPr>
          <p:cNvPr id="27" name="Picture 8" descr="green checkmark">
            <a:extLst>
              <a:ext uri="{FF2B5EF4-FFF2-40B4-BE49-F238E27FC236}">
                <a16:creationId xmlns:a16="http://schemas.microsoft.com/office/drawing/2014/main" id="{C7EF52E5-E428-4917-937B-6D185E874C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95300" y="3278507"/>
            <a:ext cx="402850" cy="419636"/>
          </a:xfrm>
          <a:prstGeom prst="rect">
            <a:avLst/>
          </a:prstGeom>
        </p:spPr>
      </p:pic>
      <p:pic>
        <p:nvPicPr>
          <p:cNvPr id="28" name="Picture 8" descr="green checkmark">
            <a:extLst>
              <a:ext uri="{FF2B5EF4-FFF2-40B4-BE49-F238E27FC236}">
                <a16:creationId xmlns:a16="http://schemas.microsoft.com/office/drawing/2014/main" id="{972C7709-FB78-4855-9C46-C10F7CB903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35926" y="3884234"/>
            <a:ext cx="402850" cy="419636"/>
          </a:xfrm>
          <a:prstGeom prst="rect">
            <a:avLst/>
          </a:prstGeom>
        </p:spPr>
      </p:pic>
      <p:pic>
        <p:nvPicPr>
          <p:cNvPr id="29" name="Picture 8" descr="green checkmark">
            <a:extLst>
              <a:ext uri="{FF2B5EF4-FFF2-40B4-BE49-F238E27FC236}">
                <a16:creationId xmlns:a16="http://schemas.microsoft.com/office/drawing/2014/main" id="{506AABAC-9AF4-4DD4-A91D-716682C661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35926" y="4395559"/>
            <a:ext cx="402850" cy="419636"/>
          </a:xfrm>
          <a:prstGeom prst="rect">
            <a:avLst/>
          </a:prstGeom>
        </p:spPr>
      </p:pic>
      <p:pic>
        <p:nvPicPr>
          <p:cNvPr id="30" name="Picture 8" descr="green checkmark">
            <a:extLst>
              <a:ext uri="{FF2B5EF4-FFF2-40B4-BE49-F238E27FC236}">
                <a16:creationId xmlns:a16="http://schemas.microsoft.com/office/drawing/2014/main" id="{94E57CD4-D410-4149-B18D-7B1ABCD531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34783" y="4956420"/>
            <a:ext cx="402850" cy="419636"/>
          </a:xfrm>
          <a:prstGeom prst="rect">
            <a:avLst/>
          </a:prstGeom>
        </p:spPr>
      </p:pic>
      <p:pic>
        <p:nvPicPr>
          <p:cNvPr id="31" name="Picture 8" descr="green checkmark">
            <a:extLst>
              <a:ext uri="{FF2B5EF4-FFF2-40B4-BE49-F238E27FC236}">
                <a16:creationId xmlns:a16="http://schemas.microsoft.com/office/drawing/2014/main" id="{B06E8CE3-6257-41F5-A158-D26AB634D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34783" y="5450781"/>
            <a:ext cx="402850" cy="419636"/>
          </a:xfrm>
          <a:prstGeom prst="rect">
            <a:avLst/>
          </a:prstGeom>
        </p:spPr>
      </p:pic>
      <p:sp>
        <p:nvSpPr>
          <p:cNvPr id="33" name="TextBox 32">
            <a:extLst>
              <a:ext uri="{FF2B5EF4-FFF2-40B4-BE49-F238E27FC236}">
                <a16:creationId xmlns:a16="http://schemas.microsoft.com/office/drawing/2014/main" id="{C23F3D85-9F57-4655-9B89-F0FB63FDDAD0}"/>
              </a:ext>
            </a:extLst>
          </p:cNvPr>
          <p:cNvSpPr txBox="1"/>
          <p:nvPr/>
        </p:nvSpPr>
        <p:spPr>
          <a:xfrm>
            <a:off x="187568" y="971495"/>
            <a:ext cx="12004432" cy="830997"/>
          </a:xfrm>
          <a:prstGeom prst="rect">
            <a:avLst/>
          </a:prstGeom>
          <a:noFill/>
        </p:spPr>
        <p:txBody>
          <a:bodyPr wrap="square">
            <a:spAutoFit/>
          </a:bodyPr>
          <a:lstStyle/>
          <a:p>
            <a:r>
              <a:rPr lang="en-US" sz="2400" b="1" dirty="0" err="1"/>
              <a:t>Escucha</a:t>
            </a:r>
            <a:r>
              <a:rPr lang="en-US" sz="2400" b="1" dirty="0"/>
              <a:t> y decide. </a:t>
            </a:r>
            <a:br>
              <a:rPr lang="en-US" sz="2400" b="1" dirty="0"/>
            </a:br>
            <a:r>
              <a:rPr lang="en-US" sz="2400" b="1" dirty="0"/>
              <a:t>Is the stress on the final syllable or on the penultimate syllable?</a:t>
            </a:r>
            <a:endParaRPr lang="en-GB" sz="2400" b="1" dirty="0"/>
          </a:p>
        </p:txBody>
      </p:sp>
    </p:spTree>
    <p:extLst>
      <p:ext uri="{BB962C8B-B14F-4D97-AF65-F5344CB8AC3E}">
        <p14:creationId xmlns:p14="http://schemas.microsoft.com/office/powerpoint/2010/main" val="140916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give an example</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Deben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dar</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un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ejemplo</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82300" y="5320271"/>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Tree>
    <p:extLst>
      <p:ext uri="{BB962C8B-B14F-4D97-AF65-F5344CB8AC3E}">
        <p14:creationId xmlns:p14="http://schemas.microsoft.com/office/powerpoint/2010/main" val="103424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start early</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Podemos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empezar</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temprano</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82437" y="3592413"/>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237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see the beach</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Pueden</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ver</a:t>
            </a:r>
            <a:r>
              <a:rPr kumimoji="0" lang="en-GB" sz="3600" b="0" i="0" u="none" strike="noStrike" kern="1200" cap="none" spc="0" normalizeH="0" noProof="0" dirty="0">
                <a:ln>
                  <a:noFill/>
                </a:ln>
                <a:solidFill>
                  <a:schemeClr val="tx1"/>
                </a:solidFill>
                <a:effectLst/>
                <a:uLnTx/>
                <a:uFillTx/>
                <a:latin typeface="Century Gothic" panose="020F0302020204030204"/>
                <a:ea typeface="+mn-ea"/>
                <a:cs typeface="+mn-cs"/>
              </a:rPr>
              <a:t> la playa.</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66013" y="4772441"/>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3506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go to the neighbourhood</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Debe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ir</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al barrio.</a:t>
            </a: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61852" y="2992757"/>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6385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take my materials</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Debo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llevar</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 mis </a:t>
            </a:r>
            <a:r>
              <a:rPr kumimoji="0" lang="en-GB" sz="3600" b="0" i="0" u="none" strike="noStrike" kern="1200" cap="none" spc="0" normalizeH="0" baseline="0" noProof="0" dirty="0" err="1">
                <a:ln>
                  <a:noFill/>
                </a:ln>
                <a:solidFill>
                  <a:schemeClr val="tx1"/>
                </a:solidFill>
                <a:effectLst/>
                <a:uLnTx/>
                <a:uFillTx/>
                <a:latin typeface="Century Gothic" panose="020F0302020204030204"/>
                <a:ea typeface="+mn-ea"/>
                <a:cs typeface="+mn-cs"/>
              </a:rPr>
              <a:t>materiales</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91348" y="1756615"/>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032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ask for your opinion</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tx1"/>
                </a:solidFill>
                <a:latin typeface="Century Gothic" panose="020F0302020204030204"/>
              </a:rPr>
              <a:t>Podemos </a:t>
            </a:r>
            <a:r>
              <a:rPr lang="en-GB" sz="3600" dirty="0" err="1">
                <a:solidFill>
                  <a:schemeClr val="tx1"/>
                </a:solidFill>
                <a:latin typeface="Century Gothic" panose="020F0302020204030204"/>
              </a:rPr>
              <a:t>pedir</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tu</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opinión</a:t>
            </a: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92570" y="3572461"/>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1158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finish 10 minutes early</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chemeClr val="tx1"/>
                </a:solidFill>
                <a:latin typeface="Century Gothic" panose="020F0302020204030204"/>
              </a:rPr>
              <a:t>Puede</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terminar</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diez</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minutos</a:t>
            </a:r>
            <a:r>
              <a:rPr lang="en-GB" sz="3600" dirty="0">
                <a:solidFill>
                  <a:schemeClr val="tx1"/>
                </a:solidFill>
                <a:latin typeface="Century Gothic" panose="020F0302020204030204"/>
              </a:rPr>
              <a:t> antes.</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74887" y="2392614"/>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4415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736827" y="213557"/>
            <a:ext cx="1187696" cy="473830"/>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Rounded Rectangle 33">
            <a:extLst>
              <a:ext uri="{FF2B5EF4-FFF2-40B4-BE49-F238E27FC236}">
                <a16:creationId xmlns:a16="http://schemas.microsoft.com/office/drawing/2014/main" id="{C61AFA6E-9CE0-4548-812D-3E8B849C6B13}"/>
              </a:ext>
            </a:extLst>
          </p:cNvPr>
          <p:cNvSpPr/>
          <p:nvPr/>
        </p:nvSpPr>
        <p:spPr>
          <a:xfrm>
            <a:off x="149992" y="1208006"/>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can</a:t>
            </a:r>
          </a:p>
        </p:txBody>
      </p:sp>
      <p:sp>
        <p:nvSpPr>
          <p:cNvPr id="6" name="Rounded Rectangle 50">
            <a:extLst>
              <a:ext uri="{FF2B5EF4-FFF2-40B4-BE49-F238E27FC236}">
                <a16:creationId xmlns:a16="http://schemas.microsoft.com/office/drawing/2014/main" id="{97662717-84BD-489C-9DE7-3ABB5DFD1689}"/>
              </a:ext>
            </a:extLst>
          </p:cNvPr>
          <p:cNvSpPr/>
          <p:nvPr/>
        </p:nvSpPr>
        <p:spPr>
          <a:xfrm>
            <a:off x="9833700" y="2208008"/>
            <a:ext cx="2172720" cy="72352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do everything like this/that</a:t>
            </a:r>
          </a:p>
        </p:txBody>
      </p:sp>
      <p:grpSp>
        <p:nvGrpSpPr>
          <p:cNvPr id="7" name="Group 6">
            <a:extLst>
              <a:ext uri="{FF2B5EF4-FFF2-40B4-BE49-F238E27FC236}">
                <a16:creationId xmlns:a16="http://schemas.microsoft.com/office/drawing/2014/main" id="{051E2AF8-47F4-4067-BD13-2818A88E8989}"/>
              </a:ext>
            </a:extLst>
          </p:cNvPr>
          <p:cNvGrpSpPr/>
          <p:nvPr/>
        </p:nvGrpSpPr>
        <p:grpSpPr>
          <a:xfrm>
            <a:off x="5168566" y="1535789"/>
            <a:ext cx="2357284" cy="2135794"/>
            <a:chOff x="6088568" y="257666"/>
            <a:chExt cx="2357284" cy="2135794"/>
          </a:xfrm>
        </p:grpSpPr>
        <p:pic>
          <p:nvPicPr>
            <p:cNvPr id="8" name="Picture 7">
              <a:extLst>
                <a:ext uri="{FF2B5EF4-FFF2-40B4-BE49-F238E27FC236}">
                  <a16:creationId xmlns:a16="http://schemas.microsoft.com/office/drawing/2014/main" id="{659D24CA-C2A1-4F84-BE6D-27F8EBD1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9" name="TextBox 8">
              <a:extLst>
                <a:ext uri="{FF2B5EF4-FFF2-40B4-BE49-F238E27FC236}">
                  <a16:creationId xmlns:a16="http://schemas.microsoft.com/office/drawing/2014/main" id="{526BE4DC-0A39-43CC-9C3D-F181C1782403}"/>
                </a:ext>
              </a:extLst>
            </p:cNvPr>
            <p:cNvSpPr txBox="1"/>
            <p:nvPr/>
          </p:nvSpPr>
          <p:spPr>
            <a:xfrm rot="21272693">
              <a:off x="6178397" y="108516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 name="Group 9">
            <a:extLst>
              <a:ext uri="{FF2B5EF4-FFF2-40B4-BE49-F238E27FC236}">
                <a16:creationId xmlns:a16="http://schemas.microsoft.com/office/drawing/2014/main" id="{AD0F4BD2-04B4-4534-AB0D-FE778A587974}"/>
              </a:ext>
            </a:extLst>
          </p:cNvPr>
          <p:cNvGrpSpPr/>
          <p:nvPr/>
        </p:nvGrpSpPr>
        <p:grpSpPr>
          <a:xfrm>
            <a:off x="5319058" y="2932678"/>
            <a:ext cx="2357284" cy="2135794"/>
            <a:chOff x="6088568" y="257666"/>
            <a:chExt cx="2357284" cy="2135794"/>
          </a:xfrm>
        </p:grpSpPr>
        <p:pic>
          <p:nvPicPr>
            <p:cNvPr id="11" name="Picture 10">
              <a:extLst>
                <a:ext uri="{FF2B5EF4-FFF2-40B4-BE49-F238E27FC236}">
                  <a16:creationId xmlns:a16="http://schemas.microsoft.com/office/drawing/2014/main" id="{1585D6A4-9837-47DC-996F-2F6F1641C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2" name="TextBox 11">
              <a:extLst>
                <a:ext uri="{FF2B5EF4-FFF2-40B4-BE49-F238E27FC236}">
                  <a16:creationId xmlns:a16="http://schemas.microsoft.com/office/drawing/2014/main" id="{CBC3F63C-CA4C-4009-9B17-F4BDF94311DF}"/>
                </a:ext>
              </a:extLst>
            </p:cNvPr>
            <p:cNvSpPr txBox="1"/>
            <p:nvPr/>
          </p:nvSpPr>
          <p:spPr>
            <a:xfrm rot="21272693">
              <a:off x="6225733" y="1100248"/>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3" name="Group 12">
            <a:extLst>
              <a:ext uri="{FF2B5EF4-FFF2-40B4-BE49-F238E27FC236}">
                <a16:creationId xmlns:a16="http://schemas.microsoft.com/office/drawing/2014/main" id="{5949FE46-C47F-4A2C-964D-AED732100F59}"/>
              </a:ext>
            </a:extLst>
          </p:cNvPr>
          <p:cNvGrpSpPr/>
          <p:nvPr/>
        </p:nvGrpSpPr>
        <p:grpSpPr>
          <a:xfrm>
            <a:off x="7347444" y="1355741"/>
            <a:ext cx="2357284" cy="2135794"/>
            <a:chOff x="6088568" y="257666"/>
            <a:chExt cx="2357284" cy="2135794"/>
          </a:xfrm>
        </p:grpSpPr>
        <p:pic>
          <p:nvPicPr>
            <p:cNvPr id="14" name="Picture 13">
              <a:extLst>
                <a:ext uri="{FF2B5EF4-FFF2-40B4-BE49-F238E27FC236}">
                  <a16:creationId xmlns:a16="http://schemas.microsoft.com/office/drawing/2014/main" id="{CF6C9FD8-69DF-401B-AA1A-3C11F6141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5" name="TextBox 14">
              <a:extLst>
                <a:ext uri="{FF2B5EF4-FFF2-40B4-BE49-F238E27FC236}">
                  <a16:creationId xmlns:a16="http://schemas.microsoft.com/office/drawing/2014/main" id="{FF77BDFA-2458-4D7F-8F58-FE9EF4E8D370}"/>
                </a:ext>
              </a:extLst>
            </p:cNvPr>
            <p:cNvSpPr txBox="1"/>
            <p:nvPr/>
          </p:nvSpPr>
          <p:spPr>
            <a:xfrm rot="21272693">
              <a:off x="6182121" y="1076043"/>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llevar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6" name="Group 15">
            <a:extLst>
              <a:ext uri="{FF2B5EF4-FFF2-40B4-BE49-F238E27FC236}">
                <a16:creationId xmlns:a16="http://schemas.microsoft.com/office/drawing/2014/main" id="{3D1424BA-238E-4580-9722-6F89EA07F6E0}"/>
              </a:ext>
            </a:extLst>
          </p:cNvPr>
          <p:cNvGrpSpPr/>
          <p:nvPr/>
        </p:nvGrpSpPr>
        <p:grpSpPr>
          <a:xfrm>
            <a:off x="7535819" y="2747741"/>
            <a:ext cx="2692950" cy="2135794"/>
            <a:chOff x="6088568" y="257666"/>
            <a:chExt cx="2692950" cy="2135794"/>
          </a:xfrm>
        </p:grpSpPr>
        <p:pic>
          <p:nvPicPr>
            <p:cNvPr id="17" name="Picture 16">
              <a:extLst>
                <a:ext uri="{FF2B5EF4-FFF2-40B4-BE49-F238E27FC236}">
                  <a16:creationId xmlns:a16="http://schemas.microsoft.com/office/drawing/2014/main" id="{C23F2E99-2947-463E-B5F3-86AEB2129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18" name="TextBox 17">
              <a:extLst>
                <a:ext uri="{FF2B5EF4-FFF2-40B4-BE49-F238E27FC236}">
                  <a16:creationId xmlns:a16="http://schemas.microsoft.com/office/drawing/2014/main" id="{4809B3FB-FCA3-45AA-A756-E890927B36F4}"/>
                </a:ext>
              </a:extLst>
            </p:cNvPr>
            <p:cNvSpPr txBox="1"/>
            <p:nvPr/>
          </p:nvSpPr>
          <p:spPr>
            <a:xfrm rot="21272693">
              <a:off x="6611436" y="102822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9" name="Group 18">
            <a:extLst>
              <a:ext uri="{FF2B5EF4-FFF2-40B4-BE49-F238E27FC236}">
                <a16:creationId xmlns:a16="http://schemas.microsoft.com/office/drawing/2014/main" id="{44261CAE-6E0A-4240-B71A-FAB8DA0F8BC4}"/>
              </a:ext>
            </a:extLst>
          </p:cNvPr>
          <p:cNvGrpSpPr/>
          <p:nvPr/>
        </p:nvGrpSpPr>
        <p:grpSpPr>
          <a:xfrm>
            <a:off x="4365735" y="4500348"/>
            <a:ext cx="2357284" cy="2135794"/>
            <a:chOff x="6088568" y="257666"/>
            <a:chExt cx="2357284" cy="2135794"/>
          </a:xfrm>
        </p:grpSpPr>
        <p:pic>
          <p:nvPicPr>
            <p:cNvPr id="20" name="Picture 19">
              <a:extLst>
                <a:ext uri="{FF2B5EF4-FFF2-40B4-BE49-F238E27FC236}">
                  <a16:creationId xmlns:a16="http://schemas.microsoft.com/office/drawing/2014/main" id="{A74C7E5F-3992-4D63-B6E3-E66DB2E9D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1" name="TextBox 20">
              <a:extLst>
                <a:ext uri="{FF2B5EF4-FFF2-40B4-BE49-F238E27FC236}">
                  <a16:creationId xmlns:a16="http://schemas.microsoft.com/office/drawing/2014/main" id="{C2241DF8-974B-40E7-B8D9-16BF1794097C}"/>
                </a:ext>
              </a:extLst>
            </p:cNvPr>
            <p:cNvSpPr txBox="1"/>
            <p:nvPr/>
          </p:nvSpPr>
          <p:spPr>
            <a:xfrm rot="21272693">
              <a:off x="6166368" y="1082529"/>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p:txBody>
        </p:sp>
      </p:grpSp>
      <p:grpSp>
        <p:nvGrpSpPr>
          <p:cNvPr id="22" name="Group 21">
            <a:extLst>
              <a:ext uri="{FF2B5EF4-FFF2-40B4-BE49-F238E27FC236}">
                <a16:creationId xmlns:a16="http://schemas.microsoft.com/office/drawing/2014/main" id="{2C0DF091-D86C-425A-A60C-4B343A0548C6}"/>
              </a:ext>
            </a:extLst>
          </p:cNvPr>
          <p:cNvGrpSpPr/>
          <p:nvPr/>
        </p:nvGrpSpPr>
        <p:grpSpPr>
          <a:xfrm>
            <a:off x="6523798" y="4270355"/>
            <a:ext cx="2357284" cy="2135794"/>
            <a:chOff x="6088568" y="257666"/>
            <a:chExt cx="2357284" cy="2135794"/>
          </a:xfrm>
        </p:grpSpPr>
        <p:pic>
          <p:nvPicPr>
            <p:cNvPr id="23" name="Picture 22">
              <a:extLst>
                <a:ext uri="{FF2B5EF4-FFF2-40B4-BE49-F238E27FC236}">
                  <a16:creationId xmlns:a16="http://schemas.microsoft.com/office/drawing/2014/main" id="{68481A1A-3B91-47EA-ADEC-40542BCC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4" name="TextBox 23">
              <a:extLst>
                <a:ext uri="{FF2B5EF4-FFF2-40B4-BE49-F238E27FC236}">
                  <a16:creationId xmlns:a16="http://schemas.microsoft.com/office/drawing/2014/main" id="{7834B787-E810-4EBD-98F8-7BF83EED1EC2}"/>
                </a:ext>
              </a:extLst>
            </p:cNvPr>
            <p:cNvSpPr txBox="1"/>
            <p:nvPr/>
          </p:nvSpPr>
          <p:spPr>
            <a:xfrm rot="21272693">
              <a:off x="6182168" y="1101336"/>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5" name="Group 24">
            <a:extLst>
              <a:ext uri="{FF2B5EF4-FFF2-40B4-BE49-F238E27FC236}">
                <a16:creationId xmlns:a16="http://schemas.microsoft.com/office/drawing/2014/main" id="{E0DB0EA2-1AE3-4C4C-9358-D86EDEE5B035}"/>
              </a:ext>
            </a:extLst>
          </p:cNvPr>
          <p:cNvGrpSpPr/>
          <p:nvPr/>
        </p:nvGrpSpPr>
        <p:grpSpPr>
          <a:xfrm>
            <a:off x="8724487" y="4057161"/>
            <a:ext cx="2357284" cy="2135794"/>
            <a:chOff x="6088568" y="257666"/>
            <a:chExt cx="2357284" cy="2135794"/>
          </a:xfrm>
        </p:grpSpPr>
        <p:pic>
          <p:nvPicPr>
            <p:cNvPr id="26" name="Picture 25">
              <a:extLst>
                <a:ext uri="{FF2B5EF4-FFF2-40B4-BE49-F238E27FC236}">
                  <a16:creationId xmlns:a16="http://schemas.microsoft.com/office/drawing/2014/main" id="{9C6BED99-B557-4A2B-B653-64DF7F3A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27" name="TextBox 26">
              <a:extLst>
                <a:ext uri="{FF2B5EF4-FFF2-40B4-BE49-F238E27FC236}">
                  <a16:creationId xmlns:a16="http://schemas.microsoft.com/office/drawing/2014/main" id="{B6102F40-997E-4814-9396-263CBE7DA41E}"/>
                </a:ext>
              </a:extLst>
            </p:cNvPr>
            <p:cNvSpPr txBox="1"/>
            <p:nvPr/>
          </p:nvSpPr>
          <p:spPr>
            <a:xfrm rot="21272693">
              <a:off x="6162942" y="1083610"/>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8" name="Group 27">
            <a:extLst>
              <a:ext uri="{FF2B5EF4-FFF2-40B4-BE49-F238E27FC236}">
                <a16:creationId xmlns:a16="http://schemas.microsoft.com/office/drawing/2014/main" id="{19463926-9DE0-494F-9267-4E45B60066DC}"/>
              </a:ext>
            </a:extLst>
          </p:cNvPr>
          <p:cNvGrpSpPr/>
          <p:nvPr/>
        </p:nvGrpSpPr>
        <p:grpSpPr>
          <a:xfrm>
            <a:off x="3005544" y="1734050"/>
            <a:ext cx="2744875" cy="2135794"/>
            <a:chOff x="6088568" y="257666"/>
            <a:chExt cx="2744875" cy="2135794"/>
          </a:xfrm>
        </p:grpSpPr>
        <p:pic>
          <p:nvPicPr>
            <p:cNvPr id="29" name="Picture 28">
              <a:extLst>
                <a:ext uri="{FF2B5EF4-FFF2-40B4-BE49-F238E27FC236}">
                  <a16:creationId xmlns:a16="http://schemas.microsoft.com/office/drawing/2014/main" id="{227DAA69-7497-477F-BC6B-25CCFD37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0" name="TextBox 29">
              <a:extLst>
                <a:ext uri="{FF2B5EF4-FFF2-40B4-BE49-F238E27FC236}">
                  <a16:creationId xmlns:a16="http://schemas.microsoft.com/office/drawing/2014/main" id="{CC1AD7D6-23F7-46B1-8D85-70FE733C5C74}"/>
                </a:ext>
              </a:extLst>
            </p:cNvPr>
            <p:cNvSpPr txBox="1"/>
            <p:nvPr/>
          </p:nvSpPr>
          <p:spPr>
            <a:xfrm rot="21272693">
              <a:off x="6663361" y="1039715"/>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[decir]</a:t>
              </a:r>
            </a:p>
          </p:txBody>
        </p:sp>
      </p:grpSp>
      <p:grpSp>
        <p:nvGrpSpPr>
          <p:cNvPr id="31" name="Group 30">
            <a:extLst>
              <a:ext uri="{FF2B5EF4-FFF2-40B4-BE49-F238E27FC236}">
                <a16:creationId xmlns:a16="http://schemas.microsoft.com/office/drawing/2014/main" id="{91F22AEB-B5CA-4D62-B710-DCBCA669BE87}"/>
              </a:ext>
            </a:extLst>
          </p:cNvPr>
          <p:cNvGrpSpPr/>
          <p:nvPr/>
        </p:nvGrpSpPr>
        <p:grpSpPr>
          <a:xfrm>
            <a:off x="3185685" y="3127643"/>
            <a:ext cx="2357284" cy="2135794"/>
            <a:chOff x="6088568" y="257666"/>
            <a:chExt cx="2357284" cy="2135794"/>
          </a:xfrm>
        </p:grpSpPr>
        <p:pic>
          <p:nvPicPr>
            <p:cNvPr id="32" name="Picture 31">
              <a:extLst>
                <a:ext uri="{FF2B5EF4-FFF2-40B4-BE49-F238E27FC236}">
                  <a16:creationId xmlns:a16="http://schemas.microsoft.com/office/drawing/2014/main" id="{6EF84B60-8B73-49C8-A1C3-C2040452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3" name="TextBox 32">
              <a:extLst>
                <a:ext uri="{FF2B5EF4-FFF2-40B4-BE49-F238E27FC236}">
                  <a16:creationId xmlns:a16="http://schemas.microsoft.com/office/drawing/2014/main" id="{64DB4EF1-73BD-4553-A899-AA12D37E7048}"/>
                </a:ext>
              </a:extLst>
            </p:cNvPr>
            <p:cNvSpPr txBox="1"/>
            <p:nvPr/>
          </p:nvSpPr>
          <p:spPr>
            <a:xfrm rot="21272693">
              <a:off x="6178002" y="1086081"/>
              <a:ext cx="217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4" name="Group 33">
            <a:extLst>
              <a:ext uri="{FF2B5EF4-FFF2-40B4-BE49-F238E27FC236}">
                <a16:creationId xmlns:a16="http://schemas.microsoft.com/office/drawing/2014/main" id="{008EAD64-21CC-40CD-9F19-21062D6C0001}"/>
              </a:ext>
            </a:extLst>
          </p:cNvPr>
          <p:cNvGrpSpPr/>
          <p:nvPr/>
        </p:nvGrpSpPr>
        <p:grpSpPr>
          <a:xfrm>
            <a:off x="5549803" y="161887"/>
            <a:ext cx="2494458" cy="2135794"/>
            <a:chOff x="6088568" y="257666"/>
            <a:chExt cx="2494458" cy="2135794"/>
          </a:xfrm>
        </p:grpSpPr>
        <p:pic>
          <p:nvPicPr>
            <p:cNvPr id="35" name="Picture 34">
              <a:extLst>
                <a:ext uri="{FF2B5EF4-FFF2-40B4-BE49-F238E27FC236}">
                  <a16:creationId xmlns:a16="http://schemas.microsoft.com/office/drawing/2014/main" id="{BBC12580-6AC4-4323-A657-843509366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6" name="TextBox 35">
              <a:extLst>
                <a:ext uri="{FF2B5EF4-FFF2-40B4-BE49-F238E27FC236}">
                  <a16:creationId xmlns:a16="http://schemas.microsoft.com/office/drawing/2014/main" id="{9447DD6C-9AF5-4F75-B9C6-77E8F6E1F00D}"/>
                </a:ext>
              </a:extLst>
            </p:cNvPr>
            <p:cNvSpPr txBox="1"/>
            <p:nvPr/>
          </p:nvSpPr>
          <p:spPr>
            <a:xfrm rot="21272693">
              <a:off x="6412944" y="1011474"/>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empezar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37" name="Group 36">
            <a:extLst>
              <a:ext uri="{FF2B5EF4-FFF2-40B4-BE49-F238E27FC236}">
                <a16:creationId xmlns:a16="http://schemas.microsoft.com/office/drawing/2014/main" id="{5BAAE0FA-AD90-4F10-8D64-F3D9C257664B}"/>
              </a:ext>
            </a:extLst>
          </p:cNvPr>
          <p:cNvGrpSpPr/>
          <p:nvPr/>
        </p:nvGrpSpPr>
        <p:grpSpPr>
          <a:xfrm>
            <a:off x="7678351" y="-67254"/>
            <a:ext cx="2512449" cy="2135794"/>
            <a:chOff x="6088568" y="257666"/>
            <a:chExt cx="2512449" cy="2135794"/>
          </a:xfrm>
        </p:grpSpPr>
        <p:pic>
          <p:nvPicPr>
            <p:cNvPr id="38" name="Picture 37">
              <a:extLst>
                <a:ext uri="{FF2B5EF4-FFF2-40B4-BE49-F238E27FC236}">
                  <a16:creationId xmlns:a16="http://schemas.microsoft.com/office/drawing/2014/main" id="{7CFCDB3E-5493-408B-8316-F7D3F631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728">
              <a:off x="6088568" y="257666"/>
              <a:ext cx="2357284" cy="2135794"/>
            </a:xfrm>
            <a:prstGeom prst="rect">
              <a:avLst/>
            </a:prstGeom>
          </p:spPr>
        </p:pic>
        <p:sp>
          <p:nvSpPr>
            <p:cNvPr id="39" name="TextBox 38">
              <a:extLst>
                <a:ext uri="{FF2B5EF4-FFF2-40B4-BE49-F238E27FC236}">
                  <a16:creationId xmlns:a16="http://schemas.microsoft.com/office/drawing/2014/main" id="{00418619-8283-4191-B37B-4988C38CA361}"/>
                </a:ext>
              </a:extLst>
            </p:cNvPr>
            <p:cNvSpPr txBox="1"/>
            <p:nvPr/>
          </p:nvSpPr>
          <p:spPr>
            <a:xfrm rot="21272693">
              <a:off x="6430935" y="1061766"/>
              <a:ext cx="2170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terminar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0" name="Rounded Rectangle 48">
            <a:extLst>
              <a:ext uri="{FF2B5EF4-FFF2-40B4-BE49-F238E27FC236}">
                <a16:creationId xmlns:a16="http://schemas.microsoft.com/office/drawing/2014/main" id="{D60E8D5B-AA69-4E1B-9E84-8BCDBBFF9940}"/>
              </a:ext>
            </a:extLst>
          </p:cNvPr>
          <p:cNvSpPr/>
          <p:nvPr/>
        </p:nvSpPr>
        <p:spPr>
          <a:xfrm>
            <a:off x="2524138" y="4105230"/>
            <a:ext cx="8870163" cy="12730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chemeClr val="tx1"/>
                </a:solidFill>
                <a:latin typeface="Century Gothic" panose="020F0302020204030204"/>
              </a:rPr>
              <a:t>Deben </a:t>
            </a:r>
            <a:r>
              <a:rPr lang="en-GB" sz="3600" dirty="0" err="1">
                <a:solidFill>
                  <a:schemeClr val="tx1"/>
                </a:solidFill>
                <a:latin typeface="Century Gothic" panose="020F0302020204030204"/>
              </a:rPr>
              <a:t>hacer</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todo</a:t>
            </a:r>
            <a:r>
              <a:rPr lang="en-GB" sz="3600" dirty="0">
                <a:solidFill>
                  <a:schemeClr val="tx1"/>
                </a:solidFill>
                <a:latin typeface="Century Gothic" panose="020F0302020204030204"/>
              </a:rPr>
              <a:t> </a:t>
            </a:r>
            <a:r>
              <a:rPr lang="en-GB" sz="3600" dirty="0" err="1">
                <a:solidFill>
                  <a:schemeClr val="tx1"/>
                </a:solidFill>
                <a:latin typeface="Century Gothic" panose="020F0302020204030204"/>
              </a:rPr>
              <a:t>así</a:t>
            </a:r>
            <a:r>
              <a:rPr lang="en-GB" sz="3600" dirty="0">
                <a:solidFill>
                  <a:schemeClr val="tx1"/>
                </a:solidFill>
                <a:latin typeface="Century Gothic" panose="020F0302020204030204"/>
              </a:rPr>
              <a: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1" name="Rounded Rectangle 33">
            <a:extLst>
              <a:ext uri="{FF2B5EF4-FFF2-40B4-BE49-F238E27FC236}">
                <a16:creationId xmlns:a16="http://schemas.microsoft.com/office/drawing/2014/main" id="{2F2928E3-097E-4E3D-ABB1-02064ABBF912}"/>
              </a:ext>
            </a:extLst>
          </p:cNvPr>
          <p:cNvSpPr/>
          <p:nvPr/>
        </p:nvSpPr>
        <p:spPr>
          <a:xfrm>
            <a:off x="133531" y="1806307"/>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 must</a:t>
            </a:r>
          </a:p>
        </p:txBody>
      </p:sp>
      <p:sp>
        <p:nvSpPr>
          <p:cNvPr id="42" name="Rounded Rectangle 33">
            <a:extLst>
              <a:ext uri="{FF2B5EF4-FFF2-40B4-BE49-F238E27FC236}">
                <a16:creationId xmlns:a16="http://schemas.microsoft.com/office/drawing/2014/main" id="{B8BCB716-F7F4-4E71-A36A-389A0B5C1CCE}"/>
              </a:ext>
            </a:extLst>
          </p:cNvPr>
          <p:cNvSpPr/>
          <p:nvPr/>
        </p:nvSpPr>
        <p:spPr>
          <a:xfrm>
            <a:off x="123334" y="240476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can</a:t>
            </a:r>
          </a:p>
        </p:txBody>
      </p:sp>
      <p:sp>
        <p:nvSpPr>
          <p:cNvPr id="43" name="Rounded Rectangle 33">
            <a:extLst>
              <a:ext uri="{FF2B5EF4-FFF2-40B4-BE49-F238E27FC236}">
                <a16:creationId xmlns:a16="http://schemas.microsoft.com/office/drawing/2014/main" id="{5DE3C674-1F2B-4987-8187-6F444005E38E}"/>
              </a:ext>
            </a:extLst>
          </p:cNvPr>
          <p:cNvSpPr/>
          <p:nvPr/>
        </p:nvSpPr>
        <p:spPr>
          <a:xfrm>
            <a:off x="123334" y="3003231"/>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GB" sz="2000" b="1" dirty="0">
                <a:solidFill>
                  <a:schemeClr val="tx1"/>
                </a:solidFill>
                <a:latin typeface="Century Gothic" panose="020F0302020204030204"/>
              </a:rPr>
              <a:t>H</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e must</a:t>
            </a:r>
          </a:p>
        </p:txBody>
      </p:sp>
      <p:sp>
        <p:nvSpPr>
          <p:cNvPr id="44" name="Rounded Rectangle 33">
            <a:extLst>
              <a:ext uri="{FF2B5EF4-FFF2-40B4-BE49-F238E27FC236}">
                <a16:creationId xmlns:a16="http://schemas.microsoft.com/office/drawing/2014/main" id="{772C75F8-A796-4304-8499-CCAD120290AC}"/>
              </a:ext>
            </a:extLst>
          </p:cNvPr>
          <p:cNvSpPr/>
          <p:nvPr/>
        </p:nvSpPr>
        <p:spPr>
          <a:xfrm>
            <a:off x="134226" y="4780999"/>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can</a:t>
            </a:r>
          </a:p>
        </p:txBody>
      </p:sp>
      <p:sp>
        <p:nvSpPr>
          <p:cNvPr id="45" name="Rounded Rectangle 33">
            <a:extLst>
              <a:ext uri="{FF2B5EF4-FFF2-40B4-BE49-F238E27FC236}">
                <a16:creationId xmlns:a16="http://schemas.microsoft.com/office/drawing/2014/main" id="{C5AC6FE6-FDF7-4F13-849F-B58FA1A49E16}"/>
              </a:ext>
            </a:extLst>
          </p:cNvPr>
          <p:cNvSpPr/>
          <p:nvPr/>
        </p:nvSpPr>
        <p:spPr>
          <a:xfrm>
            <a:off x="141081" y="535217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They must</a:t>
            </a:r>
          </a:p>
        </p:txBody>
      </p:sp>
      <p:sp>
        <p:nvSpPr>
          <p:cNvPr id="47" name="Rounded Rectangle 33">
            <a:extLst>
              <a:ext uri="{FF2B5EF4-FFF2-40B4-BE49-F238E27FC236}">
                <a16:creationId xmlns:a16="http://schemas.microsoft.com/office/drawing/2014/main" id="{6BC18B0B-BF7F-48FB-B380-205ECF11A758}"/>
              </a:ext>
            </a:extLst>
          </p:cNvPr>
          <p:cNvSpPr/>
          <p:nvPr/>
        </p:nvSpPr>
        <p:spPr>
          <a:xfrm>
            <a:off x="126917" y="3605030"/>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can</a:t>
            </a:r>
          </a:p>
        </p:txBody>
      </p:sp>
      <p:sp>
        <p:nvSpPr>
          <p:cNvPr id="48" name="Rounded Rectangle 33">
            <a:extLst>
              <a:ext uri="{FF2B5EF4-FFF2-40B4-BE49-F238E27FC236}">
                <a16:creationId xmlns:a16="http://schemas.microsoft.com/office/drawing/2014/main" id="{99123E0D-DB23-447A-AF9A-C8E557B7EE9A}"/>
              </a:ext>
            </a:extLst>
          </p:cNvPr>
          <p:cNvSpPr/>
          <p:nvPr/>
        </p:nvSpPr>
        <p:spPr>
          <a:xfrm>
            <a:off x="126917" y="4184734"/>
            <a:ext cx="1653443" cy="514616"/>
          </a:xfrm>
          <a:prstGeom prst="roundRect">
            <a:avLst/>
          </a:prstGeom>
          <a:solidFill>
            <a:schemeClr val="accent4">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We must</a:t>
            </a:r>
          </a:p>
        </p:txBody>
      </p:sp>
      <p:sp>
        <p:nvSpPr>
          <p:cNvPr id="46" name="Rounded Rectangle 51">
            <a:extLst>
              <a:ext uri="{FF2B5EF4-FFF2-40B4-BE49-F238E27FC236}">
                <a16:creationId xmlns:a16="http://schemas.microsoft.com/office/drawing/2014/main" id="{3B654357-994F-4AE7-B803-2CB26C2D0B77}"/>
              </a:ext>
            </a:extLst>
          </p:cNvPr>
          <p:cNvSpPr/>
          <p:nvPr/>
        </p:nvSpPr>
        <p:spPr>
          <a:xfrm>
            <a:off x="74887" y="5344857"/>
            <a:ext cx="1770729" cy="579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036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7)</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1.1 Week 4</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3.2 Week 5</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795" y="162632"/>
            <a:ext cx="8997448" cy="430887"/>
          </a:xfrm>
          <a:prstGeom prst="rect">
            <a:avLst/>
          </a:prstGeom>
          <a:noFill/>
        </p:spPr>
        <p:txBody>
          <a:bodyPr wrap="square" rtlCol="0">
            <a:spAutoFit/>
          </a:bodyPr>
          <a:lstStyle/>
          <a:p>
            <a:r>
              <a:rPr lang="en-GB" sz="2200" b="1" dirty="0">
                <a:latin typeface="Century Gothic" panose="020B0502020202020204" pitchFamily="34" charset="0"/>
              </a:rPr>
              <a:t>¿</a:t>
            </a:r>
            <a:r>
              <a:rPr lang="en-GB" sz="2200" b="1" dirty="0" err="1">
                <a:latin typeface="Century Gothic" panose="020B0502020202020204" pitchFamily="34" charset="0"/>
              </a:rPr>
              <a:t>Quién</a:t>
            </a:r>
            <a:r>
              <a:rPr lang="en-GB" sz="2200" b="1" dirty="0">
                <a:latin typeface="Century Gothic" panose="020B0502020202020204" pitchFamily="34" charset="0"/>
              </a:rPr>
              <a:t> </a:t>
            </a:r>
            <a:r>
              <a:rPr lang="en-GB" sz="2200" b="1" dirty="0" err="1">
                <a:latin typeface="Century Gothic" panose="020B0502020202020204" pitchFamily="34" charset="0"/>
              </a:rPr>
              <a:t>puede</a:t>
            </a:r>
            <a:r>
              <a:rPr lang="en-GB" sz="2200" b="1" dirty="0">
                <a:latin typeface="Century Gothic" panose="020B0502020202020204" pitchFamily="34" charset="0"/>
              </a:rPr>
              <a:t> </a:t>
            </a:r>
            <a:r>
              <a:rPr lang="en-GB" sz="2200" b="1" dirty="0" err="1">
                <a:latin typeface="Century Gothic" panose="020B0502020202020204" pitchFamily="34" charset="0"/>
              </a:rPr>
              <a:t>hacer</a:t>
            </a:r>
            <a:r>
              <a:rPr lang="en-GB" sz="2200" b="1" dirty="0">
                <a:latin typeface="Century Gothic" panose="020B0502020202020204" pitchFamily="34" charset="0"/>
              </a:rPr>
              <a:t> las </a:t>
            </a:r>
            <a:r>
              <a:rPr lang="en-GB" sz="2200" b="1" dirty="0" err="1">
                <a:latin typeface="Century Gothic" panose="020B0502020202020204" pitchFamily="34" charset="0"/>
              </a:rPr>
              <a:t>actividades</a:t>
            </a:r>
            <a:r>
              <a:rPr lang="en-GB" sz="2200" b="1" dirty="0">
                <a:latin typeface="Century Gothic" panose="020B0502020202020204" pitchFamily="34" charset="0"/>
              </a:rPr>
              <a:t>? ¿Daniel o Lucía y Daniel?</a:t>
            </a:r>
          </a:p>
        </p:txBody>
      </p:sp>
      <p:sp>
        <p:nvSpPr>
          <p:cNvPr id="4" name="TextBox 3"/>
          <p:cNvSpPr txBox="1"/>
          <p:nvPr/>
        </p:nvSpPr>
        <p:spPr>
          <a:xfrm>
            <a:off x="106795" y="597350"/>
            <a:ext cx="11727396" cy="1107996"/>
          </a:xfrm>
          <a:prstGeom prst="rect">
            <a:avLst/>
          </a:prstGeom>
          <a:noFill/>
        </p:spPr>
        <p:txBody>
          <a:bodyPr wrap="square" rtlCol="0">
            <a:spAutoFit/>
          </a:bodyPr>
          <a:lstStyle/>
          <a:p>
            <a:r>
              <a:rPr lang="en-GB" sz="2200" b="1" dirty="0">
                <a:latin typeface="Century Gothic" panose="020B0502020202020204" pitchFamily="34" charset="0"/>
              </a:rPr>
              <a:t>Use your cards to </a:t>
            </a:r>
          </a:p>
          <a:p>
            <a:pPr marL="457200" indent="-457200">
              <a:buAutoNum type="alphaLcParenR"/>
            </a:pPr>
            <a:r>
              <a:rPr lang="en-GB" sz="2200" b="1" dirty="0">
                <a:latin typeface="Century Gothic" panose="020B0502020202020204" pitchFamily="34" charset="0"/>
              </a:rPr>
              <a:t>say ‘</a:t>
            </a:r>
            <a:r>
              <a:rPr lang="en-GB" sz="2200" b="1" dirty="0" err="1">
                <a:solidFill>
                  <a:srgbClr val="FF6600"/>
                </a:solidFill>
                <a:latin typeface="Century Gothic" panose="020B0502020202020204" pitchFamily="34" charset="0"/>
              </a:rPr>
              <a:t>puede</a:t>
            </a:r>
            <a:r>
              <a:rPr lang="en-GB" sz="2200" b="1" dirty="0">
                <a:latin typeface="Century Gothic" panose="020B0502020202020204" pitchFamily="34" charset="0"/>
              </a:rPr>
              <a:t>’ or ‘</a:t>
            </a:r>
            <a:r>
              <a:rPr lang="en-GB" sz="2200" b="1" dirty="0" err="1">
                <a:solidFill>
                  <a:srgbClr val="FF6600"/>
                </a:solidFill>
                <a:latin typeface="Century Gothic" panose="020B0502020202020204" pitchFamily="34" charset="0"/>
              </a:rPr>
              <a:t>pueden</a:t>
            </a:r>
            <a:r>
              <a:rPr lang="en-GB" sz="2200" b="1" dirty="0">
                <a:latin typeface="Century Gothic" panose="020B0502020202020204" pitchFamily="34" charset="0"/>
              </a:rPr>
              <a:t>’, depending on the information on the card.</a:t>
            </a:r>
          </a:p>
          <a:p>
            <a:pPr marL="457200" indent="-457200">
              <a:buAutoNum type="alphaLcParenR"/>
            </a:pPr>
            <a:r>
              <a:rPr lang="en-GB" sz="2200" b="1" dirty="0">
                <a:latin typeface="Century Gothic" panose="020B0502020202020204" pitchFamily="34" charset="0"/>
              </a:rPr>
              <a:t>read out the activities. Don’t say the person’s name!</a:t>
            </a:r>
          </a:p>
        </p:txBody>
      </p:sp>
      <p:sp>
        <p:nvSpPr>
          <p:cNvPr id="5" name="TextBox 4"/>
          <p:cNvSpPr txBox="1"/>
          <p:nvPr/>
        </p:nvSpPr>
        <p:spPr>
          <a:xfrm>
            <a:off x="84756" y="1724903"/>
            <a:ext cx="7462746" cy="430887"/>
          </a:xfrm>
          <a:prstGeom prst="rect">
            <a:avLst/>
          </a:prstGeom>
          <a:noFill/>
        </p:spPr>
        <p:txBody>
          <a:bodyPr wrap="square" rtlCol="0">
            <a:spAutoFit/>
          </a:bodyPr>
          <a:lstStyle/>
          <a:p>
            <a:r>
              <a:rPr lang="en-GB" sz="2200" b="1" dirty="0">
                <a:latin typeface="Century Gothic" panose="020B0502020202020204" pitchFamily="34" charset="0"/>
              </a:rPr>
              <a:t>Your partner will say sentences. Take turns.</a:t>
            </a:r>
          </a:p>
        </p:txBody>
      </p:sp>
      <p:sp>
        <p:nvSpPr>
          <p:cNvPr id="45" name="TextBox 44"/>
          <p:cNvSpPr txBox="1"/>
          <p:nvPr/>
        </p:nvSpPr>
        <p:spPr>
          <a:xfrm>
            <a:off x="121990" y="2360317"/>
            <a:ext cx="2051367" cy="430887"/>
          </a:xfrm>
          <a:prstGeom prst="rect">
            <a:avLst/>
          </a:prstGeom>
          <a:noFill/>
        </p:spPr>
        <p:txBody>
          <a:bodyPr wrap="square" rtlCol="0">
            <a:spAutoFit/>
          </a:bodyPr>
          <a:lstStyle/>
          <a:p>
            <a:r>
              <a:rPr lang="en-GB" sz="2200" b="1" dirty="0">
                <a:latin typeface="Century Gothic" panose="020B0502020202020204" pitchFamily="34" charset="0"/>
              </a:rPr>
              <a:t>Un ejemplo:</a:t>
            </a:r>
          </a:p>
        </p:txBody>
      </p:sp>
      <p:sp>
        <p:nvSpPr>
          <p:cNvPr id="46" name="Oval Callout 45"/>
          <p:cNvSpPr/>
          <p:nvPr/>
        </p:nvSpPr>
        <p:spPr>
          <a:xfrm>
            <a:off x="2370410" y="2347782"/>
            <a:ext cx="7462746" cy="1107995"/>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Puede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caminar</a:t>
            </a:r>
            <a:r>
              <a:rPr lang="en-GB" sz="2400" dirty="0">
                <a:solidFill>
                  <a:schemeClr val="tx1"/>
                </a:solidFill>
                <a:latin typeface="Century Gothic" panose="020B0502020202020204" pitchFamily="34" charset="0"/>
              </a:rPr>
              <a:t> al </a:t>
            </a:r>
            <a:r>
              <a:rPr lang="en-GB" sz="2400" dirty="0" err="1">
                <a:solidFill>
                  <a:schemeClr val="tx1"/>
                </a:solidFill>
                <a:latin typeface="Century Gothic" panose="020B0502020202020204" pitchFamily="34" charset="0"/>
              </a:rPr>
              <a:t>colegio</a:t>
            </a:r>
            <a:r>
              <a:rPr lang="en-GB" sz="2400" dirty="0">
                <a:solidFill>
                  <a:schemeClr val="tx1"/>
                </a:solidFill>
                <a:latin typeface="Century Gothic" panose="020B0502020202020204" pitchFamily="34" charset="0"/>
              </a:rPr>
              <a:t>.</a:t>
            </a:r>
          </a:p>
        </p:txBody>
      </p:sp>
      <p:sp>
        <p:nvSpPr>
          <p:cNvPr id="47" name="TextBox 46"/>
          <p:cNvSpPr txBox="1"/>
          <p:nvPr/>
        </p:nvSpPr>
        <p:spPr>
          <a:xfrm>
            <a:off x="164368" y="3162654"/>
            <a:ext cx="2491405" cy="769441"/>
          </a:xfrm>
          <a:prstGeom prst="rect">
            <a:avLst/>
          </a:prstGeom>
          <a:noFill/>
        </p:spPr>
        <p:txBody>
          <a:bodyPr wrap="square" rtlCol="0">
            <a:spAutoFit/>
          </a:bodyPr>
          <a:lstStyle/>
          <a:p>
            <a:r>
              <a:rPr lang="en-GB" sz="2200" b="1" dirty="0">
                <a:latin typeface="Century Gothic" panose="020B0502020202020204" pitchFamily="34" charset="0"/>
              </a:rPr>
              <a:t>Persona A (</a:t>
            </a:r>
            <a:r>
              <a:rPr lang="en-GB" sz="2200" b="1" dirty="0" err="1">
                <a:latin typeface="Century Gothic" panose="020B0502020202020204" pitchFamily="34" charset="0"/>
              </a:rPr>
              <a:t>habla</a:t>
            </a:r>
            <a:r>
              <a:rPr lang="en-GB" sz="2200" b="1" dirty="0">
                <a:latin typeface="Century Gothic" panose="020B0502020202020204" pitchFamily="34" charset="0"/>
              </a:rPr>
              <a:t>):</a:t>
            </a:r>
          </a:p>
        </p:txBody>
      </p:sp>
      <p:sp>
        <p:nvSpPr>
          <p:cNvPr id="48" name="TextBox 47"/>
          <p:cNvSpPr txBox="1"/>
          <p:nvPr/>
        </p:nvSpPr>
        <p:spPr>
          <a:xfrm>
            <a:off x="9220334" y="3275886"/>
            <a:ext cx="2864871" cy="769441"/>
          </a:xfrm>
          <a:prstGeom prst="rect">
            <a:avLst/>
          </a:prstGeom>
          <a:noFill/>
        </p:spPr>
        <p:txBody>
          <a:bodyPr wrap="square" rtlCol="0">
            <a:spAutoFit/>
          </a:bodyPr>
          <a:lstStyle/>
          <a:p>
            <a:r>
              <a:rPr lang="en-GB" sz="2200" b="1" dirty="0">
                <a:latin typeface="Century Gothic" panose="020B0502020202020204" pitchFamily="34" charset="0"/>
              </a:rPr>
              <a:t>Persona B</a:t>
            </a:r>
          </a:p>
          <a:p>
            <a:r>
              <a:rPr lang="en-GB" sz="2200" b="1" dirty="0">
                <a:latin typeface="Century Gothic" panose="020B0502020202020204" pitchFamily="34" charset="0"/>
              </a:rPr>
              <a:t>(escribe </a:t>
            </a:r>
            <a:r>
              <a:rPr lang="en-GB" sz="2200" b="1" dirty="0" err="1">
                <a:latin typeface="Century Gothic" panose="020B0502020202020204" pitchFamily="34" charset="0"/>
              </a:rPr>
              <a:t>en</a:t>
            </a:r>
            <a:r>
              <a:rPr lang="en-GB" sz="2200" b="1" dirty="0">
                <a:latin typeface="Century Gothic" panose="020B0502020202020204" pitchFamily="34" charset="0"/>
              </a:rPr>
              <a:t> </a:t>
            </a:r>
            <a:r>
              <a:rPr lang="en-GB" sz="2200" b="1" dirty="0" err="1">
                <a:latin typeface="Century Gothic" panose="020B0502020202020204" pitchFamily="34" charset="0"/>
              </a:rPr>
              <a:t>inglés</a:t>
            </a:r>
            <a:r>
              <a:rPr lang="en-GB" sz="2200" b="1" dirty="0">
                <a:latin typeface="Century Gothic" panose="020B0502020202020204" pitchFamily="34" charset="0"/>
              </a:rPr>
              <a:t>):</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540142" y="198659"/>
            <a:ext cx="2395105" cy="44747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ítulo 1">
            <a:extLst>
              <a:ext uri="{FF2B5EF4-FFF2-40B4-BE49-F238E27FC236}">
                <a16:creationId xmlns:a16="http://schemas.microsoft.com/office/drawing/2014/main" id="{BED2BC8F-189A-4144-B86B-BCE6C5A1E11C}"/>
              </a:ext>
            </a:extLst>
          </p:cNvPr>
          <p:cNvSpPr>
            <a:spLocks noGrp="1"/>
          </p:cNvSpPr>
          <p:nvPr>
            <p:ph type="title" idx="4294967295"/>
          </p:nvPr>
        </p:nvSpPr>
        <p:spPr>
          <a:xfrm>
            <a:off x="9540142" y="212182"/>
            <a:ext cx="2855291" cy="448071"/>
          </a:xfrm>
        </p:spPr>
        <p:txBody>
          <a:bodyPr>
            <a:normAutofit/>
          </a:bodyPr>
          <a:lstStyle/>
          <a:p>
            <a:r>
              <a:rPr lang="en-GB" sz="2000" b="1" dirty="0">
                <a:solidFill>
                  <a:schemeClr val="bg1"/>
                </a:solidFill>
              </a:rPr>
              <a:t>ha</a:t>
            </a:r>
            <a:r>
              <a:rPr lang="es-GB" sz="2000" b="1" dirty="0">
                <a:solidFill>
                  <a:schemeClr val="bg1"/>
                </a:solidFill>
              </a:rPr>
              <a:t>blar / escuchar</a:t>
            </a:r>
          </a:p>
        </p:txBody>
      </p:sp>
      <p:graphicFrame>
        <p:nvGraphicFramePr>
          <p:cNvPr id="6" name="Tabla 5">
            <a:extLst>
              <a:ext uri="{FF2B5EF4-FFF2-40B4-BE49-F238E27FC236}">
                <a16:creationId xmlns:a16="http://schemas.microsoft.com/office/drawing/2014/main" id="{3ED14EA2-E964-224E-834C-D0D3951721BF}"/>
              </a:ext>
            </a:extLst>
          </p:cNvPr>
          <p:cNvGraphicFramePr>
            <a:graphicFrameLocks noGrp="1"/>
          </p:cNvGraphicFramePr>
          <p:nvPr/>
        </p:nvGraphicFramePr>
        <p:xfrm>
          <a:off x="164368" y="4244109"/>
          <a:ext cx="5783141" cy="1932271"/>
        </p:xfrm>
        <a:graphic>
          <a:graphicData uri="http://schemas.openxmlformats.org/drawingml/2006/table">
            <a:tbl>
              <a:tblPr firstRow="1" bandRow="1">
                <a:tableStyleId>{5940675A-B579-460E-94D1-54222C63F5DA}</a:tableStyleId>
              </a:tblPr>
              <a:tblGrid>
                <a:gridCol w="2966947">
                  <a:extLst>
                    <a:ext uri="{9D8B030D-6E8A-4147-A177-3AD203B41FA5}">
                      <a16:colId xmlns:a16="http://schemas.microsoft.com/office/drawing/2014/main" val="3892118939"/>
                    </a:ext>
                  </a:extLst>
                </a:gridCol>
                <a:gridCol w="1408097">
                  <a:extLst>
                    <a:ext uri="{9D8B030D-6E8A-4147-A177-3AD203B41FA5}">
                      <a16:colId xmlns:a16="http://schemas.microsoft.com/office/drawing/2014/main" val="3716597027"/>
                    </a:ext>
                  </a:extLst>
                </a:gridCol>
                <a:gridCol w="1408097">
                  <a:extLst>
                    <a:ext uri="{9D8B030D-6E8A-4147-A177-3AD203B41FA5}">
                      <a16:colId xmlns:a16="http://schemas.microsoft.com/office/drawing/2014/main" val="1219538399"/>
                    </a:ext>
                  </a:extLst>
                </a:gridCol>
              </a:tblGrid>
              <a:tr h="1193654">
                <a:tc>
                  <a:txBody>
                    <a:bodyPr/>
                    <a:lstStyle/>
                    <a:p>
                      <a:endParaRPr lang="es-GB" sz="2000" dirty="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524785635"/>
                  </a:ext>
                </a:extLst>
              </a:tr>
              <a:tr h="738617">
                <a:tc>
                  <a:txBody>
                    <a:bodyPr/>
                    <a:lstStyle/>
                    <a:p>
                      <a:r>
                        <a:rPr lang="es-GB" sz="2200" dirty="0">
                          <a:solidFill>
                            <a:srgbClr val="002060"/>
                          </a:solidFill>
                        </a:rPr>
                        <a:t>caminar al colegio</a:t>
                      </a:r>
                    </a:p>
                  </a:txBody>
                  <a:tcPr anchor="ctr"/>
                </a:tc>
                <a:tc>
                  <a:txBody>
                    <a:bodyPr/>
                    <a:lstStyle/>
                    <a:p>
                      <a:pPr algn="ctr"/>
                      <a:r>
                        <a:rPr lang="es-GB" sz="2200" dirty="0"/>
                        <a:t>X</a:t>
                      </a:r>
                    </a:p>
                  </a:txBody>
                  <a:tcPr anchor="ctr"/>
                </a:tc>
                <a:tc>
                  <a:txBody>
                    <a:bodyPr/>
                    <a:lstStyle/>
                    <a:p>
                      <a:pPr algn="ctr"/>
                      <a:endParaRPr lang="es-GB" sz="2000" dirty="0"/>
                    </a:p>
                  </a:txBody>
                  <a:tcPr anchor="ctr"/>
                </a:tc>
                <a:extLst>
                  <a:ext uri="{0D108BD9-81ED-4DB2-BD59-A6C34878D82A}">
                    <a16:rowId xmlns:a16="http://schemas.microsoft.com/office/drawing/2014/main" val="2801148544"/>
                  </a:ext>
                </a:extLst>
              </a:tr>
            </a:tbl>
          </a:graphicData>
        </a:graphic>
      </p:graphicFrame>
      <p:graphicFrame>
        <p:nvGraphicFramePr>
          <p:cNvPr id="7" name="Tabla 6">
            <a:extLst>
              <a:ext uri="{FF2B5EF4-FFF2-40B4-BE49-F238E27FC236}">
                <a16:creationId xmlns:a16="http://schemas.microsoft.com/office/drawing/2014/main" id="{A982BC2F-E06A-E746-89EA-436531325D39}"/>
              </a:ext>
            </a:extLst>
          </p:cNvPr>
          <p:cNvGraphicFramePr>
            <a:graphicFrameLocks noGrp="1"/>
          </p:cNvGraphicFramePr>
          <p:nvPr/>
        </p:nvGraphicFramePr>
        <p:xfrm>
          <a:off x="6231926" y="4265252"/>
          <a:ext cx="5783144" cy="1889987"/>
        </p:xfrm>
        <a:graphic>
          <a:graphicData uri="http://schemas.openxmlformats.org/drawingml/2006/table">
            <a:tbl>
              <a:tblPr firstRow="1" bandRow="1">
                <a:tableStyleId>{5940675A-B579-460E-94D1-54222C63F5DA}</a:tableStyleId>
              </a:tblPr>
              <a:tblGrid>
                <a:gridCol w="1475916">
                  <a:extLst>
                    <a:ext uri="{9D8B030D-6E8A-4147-A177-3AD203B41FA5}">
                      <a16:colId xmlns:a16="http://schemas.microsoft.com/office/drawing/2014/main" val="1050107037"/>
                    </a:ext>
                  </a:extLst>
                </a:gridCol>
                <a:gridCol w="1475916">
                  <a:extLst>
                    <a:ext uri="{9D8B030D-6E8A-4147-A177-3AD203B41FA5}">
                      <a16:colId xmlns:a16="http://schemas.microsoft.com/office/drawing/2014/main" val="2805134800"/>
                    </a:ext>
                  </a:extLst>
                </a:gridCol>
                <a:gridCol w="2831312">
                  <a:extLst>
                    <a:ext uri="{9D8B030D-6E8A-4147-A177-3AD203B41FA5}">
                      <a16:colId xmlns:a16="http://schemas.microsoft.com/office/drawing/2014/main" val="2604922661"/>
                    </a:ext>
                  </a:extLst>
                </a:gridCol>
              </a:tblGrid>
              <a:tr h="1145305">
                <a:tc>
                  <a:txBody>
                    <a:bodyPr/>
                    <a:lstStyle/>
                    <a:p>
                      <a:pPr algn="ctr"/>
                      <a:endParaRPr lang="es-GB" sz="2000" dirty="0"/>
                    </a:p>
                  </a:txBody>
                  <a:tcPr anchor="ctr"/>
                </a:tc>
                <a:tc>
                  <a:txBody>
                    <a:bodyPr/>
                    <a:lstStyle/>
                    <a:p>
                      <a:endParaRPr lang="es-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dirty="0">
                          <a:solidFill>
                            <a:srgbClr val="002060"/>
                          </a:solidFill>
                        </a:rPr>
                        <a:t>En inglés</a:t>
                      </a:r>
                      <a:endParaRPr lang="es-GB" sz="2000" dirty="0"/>
                    </a:p>
                  </a:txBody>
                  <a:tcPr anchor="ctr"/>
                </a:tc>
                <a:extLst>
                  <a:ext uri="{0D108BD9-81ED-4DB2-BD59-A6C34878D82A}">
                    <a16:rowId xmlns:a16="http://schemas.microsoft.com/office/drawing/2014/main" val="1265844238"/>
                  </a:ext>
                </a:extLst>
              </a:tr>
              <a:tr h="744682">
                <a:tc>
                  <a:txBody>
                    <a:bodyPr/>
                    <a:lstStyle/>
                    <a:p>
                      <a:pPr algn="ctr"/>
                      <a:endParaRPr lang="es-GB" sz="2000" dirty="0"/>
                    </a:p>
                  </a:txBody>
                  <a:tcPr anchor="ctr"/>
                </a:tc>
                <a:tc>
                  <a:txBody>
                    <a:bodyPr/>
                    <a:lstStyle/>
                    <a:p>
                      <a:endParaRPr lang="es-GB" sz="2000" dirty="0"/>
                    </a:p>
                  </a:txBody>
                  <a:tcPr/>
                </a:tc>
                <a:tc>
                  <a:txBody>
                    <a:bodyPr/>
                    <a:lstStyle/>
                    <a:p>
                      <a:pPr algn="ctr"/>
                      <a:endParaRPr lang="es-GB" sz="2000" dirty="0"/>
                    </a:p>
                  </a:txBody>
                  <a:tcPr anchor="ctr"/>
                </a:tc>
                <a:extLst>
                  <a:ext uri="{0D108BD9-81ED-4DB2-BD59-A6C34878D82A}">
                    <a16:rowId xmlns:a16="http://schemas.microsoft.com/office/drawing/2014/main" val="332504551"/>
                  </a:ext>
                </a:extLst>
              </a:tr>
            </a:tbl>
          </a:graphicData>
        </a:graphic>
      </p:graphicFrame>
      <p:sp>
        <p:nvSpPr>
          <p:cNvPr id="8" name="CuadroTexto 7">
            <a:extLst>
              <a:ext uri="{FF2B5EF4-FFF2-40B4-BE49-F238E27FC236}">
                <a16:creationId xmlns:a16="http://schemas.microsoft.com/office/drawing/2014/main" id="{53E54CA2-32FA-BA4C-AAC5-347C9AEBDBDC}"/>
              </a:ext>
            </a:extLst>
          </p:cNvPr>
          <p:cNvSpPr txBox="1"/>
          <p:nvPr/>
        </p:nvSpPr>
        <p:spPr>
          <a:xfrm>
            <a:off x="9540142" y="5563220"/>
            <a:ext cx="2133918" cy="430887"/>
          </a:xfrm>
          <a:prstGeom prst="rect">
            <a:avLst/>
          </a:prstGeom>
          <a:noFill/>
        </p:spPr>
        <p:txBody>
          <a:bodyPr wrap="none" rtlCol="0">
            <a:spAutoFit/>
          </a:bodyPr>
          <a:lstStyle/>
          <a:p>
            <a:r>
              <a:rPr lang="es-GB" sz="2200" dirty="0"/>
              <a:t>walk to school</a:t>
            </a:r>
          </a:p>
        </p:txBody>
      </p:sp>
      <p:sp>
        <p:nvSpPr>
          <p:cNvPr id="9" name="CuadroTexto 8">
            <a:extLst>
              <a:ext uri="{FF2B5EF4-FFF2-40B4-BE49-F238E27FC236}">
                <a16:creationId xmlns:a16="http://schemas.microsoft.com/office/drawing/2014/main" id="{8C54E97B-0BB3-E24D-9FA0-B7EDD6164115}"/>
              </a:ext>
            </a:extLst>
          </p:cNvPr>
          <p:cNvSpPr txBox="1"/>
          <p:nvPr/>
        </p:nvSpPr>
        <p:spPr>
          <a:xfrm>
            <a:off x="8302018" y="5563220"/>
            <a:ext cx="356188" cy="430887"/>
          </a:xfrm>
          <a:prstGeom prst="rect">
            <a:avLst/>
          </a:prstGeom>
          <a:noFill/>
        </p:spPr>
        <p:txBody>
          <a:bodyPr wrap="none" rtlCol="0">
            <a:spAutoFit/>
          </a:bodyPr>
          <a:lstStyle/>
          <a:p>
            <a:r>
              <a:rPr lang="es-GB" sz="2200" dirty="0"/>
              <a:t>X</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532" y="4416869"/>
            <a:ext cx="839480" cy="8394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03" y="4425076"/>
            <a:ext cx="831273" cy="831273"/>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927" y="4422171"/>
            <a:ext cx="839480" cy="839480"/>
          </a:xfrm>
          <a:prstGeom prst="rect">
            <a:avLst/>
          </a:prstGeom>
        </p:spPr>
      </p:pic>
      <p:sp>
        <p:nvSpPr>
          <p:cNvPr id="12" name="TextBox 11"/>
          <p:cNvSpPr txBox="1"/>
          <p:nvPr/>
        </p:nvSpPr>
        <p:spPr>
          <a:xfrm>
            <a:off x="6180700" y="4693414"/>
            <a:ext cx="1733265" cy="430887"/>
          </a:xfrm>
          <a:prstGeom prst="rect">
            <a:avLst/>
          </a:prstGeom>
          <a:noFill/>
        </p:spPr>
        <p:txBody>
          <a:bodyPr wrap="square" rtlCol="0">
            <a:spAutoFit/>
          </a:bodyPr>
          <a:lstStyle/>
          <a:p>
            <a:pPr algn="l"/>
            <a:r>
              <a:rPr lang="en-GB" sz="2200" b="1" dirty="0"/>
              <a:t>‘they can’</a:t>
            </a:r>
          </a:p>
        </p:txBody>
      </p:sp>
      <p:sp>
        <p:nvSpPr>
          <p:cNvPr id="25" name="TextBox 24"/>
          <p:cNvSpPr txBox="1"/>
          <p:nvPr/>
        </p:nvSpPr>
        <p:spPr>
          <a:xfrm>
            <a:off x="7806877" y="4694122"/>
            <a:ext cx="1733265" cy="430887"/>
          </a:xfrm>
          <a:prstGeom prst="rect">
            <a:avLst/>
          </a:prstGeom>
          <a:noFill/>
        </p:spPr>
        <p:txBody>
          <a:bodyPr wrap="square" rtlCol="0">
            <a:spAutoFit/>
          </a:bodyPr>
          <a:lstStyle/>
          <a:p>
            <a:pPr algn="l"/>
            <a:r>
              <a:rPr lang="en-GB" sz="2200" b="1" dirty="0"/>
              <a:t>‘he can’</a:t>
            </a:r>
          </a:p>
        </p:txBody>
      </p:sp>
    </p:spTree>
    <p:extLst>
      <p:ext uri="{BB962C8B-B14F-4D97-AF65-F5344CB8AC3E}">
        <p14:creationId xmlns:p14="http://schemas.microsoft.com/office/powerpoint/2010/main" val="405562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034072" y="125330"/>
            <a:ext cx="1942322" cy="442935"/>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5" name="TextBox 94">
            <a:extLst>
              <a:ext uri="{FF2B5EF4-FFF2-40B4-BE49-F238E27FC236}">
                <a16:creationId xmlns:a16="http://schemas.microsoft.com/office/drawing/2014/main" id="{79D24784-B1F0-4909-B7EF-9D17ABC921A2}"/>
              </a:ext>
            </a:extLst>
          </p:cNvPr>
          <p:cNvSpPr txBox="1"/>
          <p:nvPr/>
        </p:nvSpPr>
        <p:spPr>
          <a:xfrm>
            <a:off x="2566492" y="125180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empezar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DE602FCE-E62D-437C-8D31-F832ADE1AA43}"/>
              </a:ext>
            </a:extLst>
          </p:cNvPr>
          <p:cNvSpPr txBox="1"/>
          <p:nvPr/>
        </p:nvSpPr>
        <p:spPr>
          <a:xfrm>
            <a:off x="2599168" y="348080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decir</a:t>
            </a:r>
          </a:p>
        </p:txBody>
      </p:sp>
      <p:sp>
        <p:nvSpPr>
          <p:cNvPr id="97" name="TextBox 96">
            <a:extLst>
              <a:ext uri="{FF2B5EF4-FFF2-40B4-BE49-F238E27FC236}">
                <a16:creationId xmlns:a16="http://schemas.microsoft.com/office/drawing/2014/main" id="{05A48047-5AAB-4826-8A95-1BF7FC4D2245}"/>
              </a:ext>
            </a:extLst>
          </p:cNvPr>
          <p:cNvSpPr txBox="1"/>
          <p:nvPr/>
        </p:nvSpPr>
        <p:spPr>
          <a:xfrm>
            <a:off x="2566492" y="443992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ver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C69A183B-0A88-4037-9708-C032A9D44988}"/>
              </a:ext>
            </a:extLst>
          </p:cNvPr>
          <p:cNvSpPr txBox="1"/>
          <p:nvPr/>
        </p:nvSpPr>
        <p:spPr>
          <a:xfrm>
            <a:off x="2599168" y="5538381"/>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minuto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6B1521E5-5EC8-4DEF-B7EB-B421D5F130B5}"/>
              </a:ext>
            </a:extLst>
          </p:cNvPr>
          <p:cNvSpPr txBox="1"/>
          <p:nvPr/>
        </p:nvSpPr>
        <p:spPr>
          <a:xfrm>
            <a:off x="8230609" y="1251802"/>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opinión</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B06D4D33-8F3B-4032-8596-78F37D1AED4C}"/>
              </a:ext>
            </a:extLst>
          </p:cNvPr>
          <p:cNvSpPr txBox="1"/>
          <p:nvPr/>
        </p:nvSpPr>
        <p:spPr>
          <a:xfrm>
            <a:off x="8252338" y="4502934"/>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alemán</a:t>
            </a:r>
          </a:p>
        </p:txBody>
      </p:sp>
      <p:sp>
        <p:nvSpPr>
          <p:cNvPr id="101" name="TextBox 100">
            <a:extLst>
              <a:ext uri="{FF2B5EF4-FFF2-40B4-BE49-F238E27FC236}">
                <a16:creationId xmlns:a16="http://schemas.microsoft.com/office/drawing/2014/main" id="{7116F360-C161-4A4C-BAF4-27A74D5FB9D0}"/>
              </a:ext>
            </a:extLst>
          </p:cNvPr>
          <p:cNvSpPr txBox="1"/>
          <p:nvPr/>
        </p:nvSpPr>
        <p:spPr>
          <a:xfrm>
            <a:off x="8252338" y="2288622"/>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verdad</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3F56460C-853D-44CA-B3B6-C2D98DE47723}"/>
              </a:ext>
            </a:extLst>
          </p:cNvPr>
          <p:cNvSpPr txBox="1"/>
          <p:nvPr/>
        </p:nvSpPr>
        <p:spPr>
          <a:xfrm>
            <a:off x="8191015" y="489515"/>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ejemplo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6DC6277A-75E4-47D4-A69F-8640BB348AEB}"/>
              </a:ext>
            </a:extLst>
          </p:cNvPr>
          <p:cNvSpPr txBox="1"/>
          <p:nvPr/>
        </p:nvSpPr>
        <p:spPr>
          <a:xfrm>
            <a:off x="2529966" y="2392602"/>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terminar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CFA97D6F-CD55-4D94-ACEB-50F36A93FD9E}"/>
              </a:ext>
            </a:extLst>
          </p:cNvPr>
          <p:cNvSpPr txBox="1"/>
          <p:nvPr/>
        </p:nvSpPr>
        <p:spPr>
          <a:xfrm>
            <a:off x="8293432" y="3325442"/>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 la estudiante</a:t>
            </a:r>
          </a:p>
        </p:txBody>
      </p:sp>
      <p:grpSp>
        <p:nvGrpSpPr>
          <p:cNvPr id="105" name="Group 104">
            <a:extLst>
              <a:ext uri="{FF2B5EF4-FFF2-40B4-BE49-F238E27FC236}">
                <a16:creationId xmlns:a16="http://schemas.microsoft.com/office/drawing/2014/main" id="{2DC83FF6-60E7-4BE2-A967-76917B49609B}"/>
              </a:ext>
            </a:extLst>
          </p:cNvPr>
          <p:cNvGrpSpPr/>
          <p:nvPr/>
        </p:nvGrpSpPr>
        <p:grpSpPr>
          <a:xfrm>
            <a:off x="834870" y="2969435"/>
            <a:ext cx="2293104" cy="1494524"/>
            <a:chOff x="591877" y="2986848"/>
            <a:chExt cx="2293104" cy="1494524"/>
          </a:xfrm>
        </p:grpSpPr>
        <p:pic>
          <p:nvPicPr>
            <p:cNvPr id="106" name="Picture 105">
              <a:extLst>
                <a:ext uri="{FF2B5EF4-FFF2-40B4-BE49-F238E27FC236}">
                  <a16:creationId xmlns:a16="http://schemas.microsoft.com/office/drawing/2014/main" id="{50C32E11-4767-4E28-A967-68DCC8D43B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13498">
              <a:off x="591877" y="2986848"/>
              <a:ext cx="1649512" cy="1494524"/>
            </a:xfrm>
            <a:prstGeom prst="rect">
              <a:avLst/>
            </a:prstGeom>
          </p:spPr>
        </p:pic>
        <p:sp>
          <p:nvSpPr>
            <p:cNvPr id="107" name="TextBox 106">
              <a:extLst>
                <a:ext uri="{FF2B5EF4-FFF2-40B4-BE49-F238E27FC236}">
                  <a16:creationId xmlns:a16="http://schemas.microsoft.com/office/drawing/2014/main" id="{174D1768-FBBD-45C2-A67F-F5348432EC7D}"/>
                </a:ext>
              </a:extLst>
            </p:cNvPr>
            <p:cNvSpPr txBox="1"/>
            <p:nvPr/>
          </p:nvSpPr>
          <p:spPr>
            <a:xfrm rot="21021039">
              <a:off x="753520" y="3373267"/>
              <a:ext cx="21314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to say</a:t>
              </a:r>
            </a:p>
          </p:txBody>
        </p:sp>
      </p:grpSp>
      <p:pic>
        <p:nvPicPr>
          <p:cNvPr id="108" name="Imagen 5">
            <a:extLst>
              <a:ext uri="{FF2B5EF4-FFF2-40B4-BE49-F238E27FC236}">
                <a16:creationId xmlns:a16="http://schemas.microsoft.com/office/drawing/2014/main" id="{DAC48E01-174F-49E3-8FAA-F8E979D667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835" y="1251804"/>
            <a:ext cx="776676" cy="776676"/>
          </a:xfrm>
          <a:prstGeom prst="rect">
            <a:avLst/>
          </a:prstGeom>
        </p:spPr>
      </p:pic>
      <p:pic>
        <p:nvPicPr>
          <p:cNvPr id="109" name="Imagen 6">
            <a:extLst>
              <a:ext uri="{FF2B5EF4-FFF2-40B4-BE49-F238E27FC236}">
                <a16:creationId xmlns:a16="http://schemas.microsoft.com/office/drawing/2014/main" id="{CB9480F1-0D57-475C-8F41-D6D954CF80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584" y="2072267"/>
            <a:ext cx="1046467" cy="1003300"/>
          </a:xfrm>
          <a:prstGeom prst="rect">
            <a:avLst/>
          </a:prstGeom>
        </p:spPr>
      </p:pic>
      <p:pic>
        <p:nvPicPr>
          <p:cNvPr id="110" name="Imagen 7">
            <a:extLst>
              <a:ext uri="{FF2B5EF4-FFF2-40B4-BE49-F238E27FC236}">
                <a16:creationId xmlns:a16="http://schemas.microsoft.com/office/drawing/2014/main" id="{D43613EE-5A2F-436A-B008-72D00F0176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6384" y="4324714"/>
            <a:ext cx="996770" cy="829811"/>
          </a:xfrm>
          <a:prstGeom prst="rect">
            <a:avLst/>
          </a:prstGeom>
        </p:spPr>
      </p:pic>
      <p:pic>
        <p:nvPicPr>
          <p:cNvPr id="111" name="Imagen 8">
            <a:extLst>
              <a:ext uri="{FF2B5EF4-FFF2-40B4-BE49-F238E27FC236}">
                <a16:creationId xmlns:a16="http://schemas.microsoft.com/office/drawing/2014/main" id="{E0FBED57-9202-4F2C-A5A3-4FFB69B251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3349" y="5364111"/>
            <a:ext cx="724702" cy="829812"/>
          </a:xfrm>
          <a:prstGeom prst="rect">
            <a:avLst/>
          </a:prstGeom>
        </p:spPr>
      </p:pic>
      <p:sp>
        <p:nvSpPr>
          <p:cNvPr id="112" name="TextBox 15">
            <a:extLst>
              <a:ext uri="{FF2B5EF4-FFF2-40B4-BE49-F238E27FC236}">
                <a16:creationId xmlns:a16="http://schemas.microsoft.com/office/drawing/2014/main" id="{89F62094-F4F2-449D-A7BB-C2BE711FC927}"/>
              </a:ext>
            </a:extLst>
          </p:cNvPr>
          <p:cNvSpPr txBox="1"/>
          <p:nvPr/>
        </p:nvSpPr>
        <p:spPr>
          <a:xfrm>
            <a:off x="8332475" y="5540739"/>
            <a:ext cx="1519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todo</a:t>
            </a:r>
          </a:p>
        </p:txBody>
      </p:sp>
      <p:pic>
        <p:nvPicPr>
          <p:cNvPr id="113" name="Imagen 11">
            <a:extLst>
              <a:ext uri="{FF2B5EF4-FFF2-40B4-BE49-F238E27FC236}">
                <a16:creationId xmlns:a16="http://schemas.microsoft.com/office/drawing/2014/main" id="{A215A9CC-6CED-4849-BA55-8FBC2D813B0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19216" y="22764"/>
            <a:ext cx="1298321" cy="1019282"/>
          </a:xfrm>
          <a:prstGeom prst="rect">
            <a:avLst/>
          </a:prstGeom>
        </p:spPr>
      </p:pic>
      <p:pic>
        <p:nvPicPr>
          <p:cNvPr id="114" name="Imagen 18">
            <a:extLst>
              <a:ext uri="{FF2B5EF4-FFF2-40B4-BE49-F238E27FC236}">
                <a16:creationId xmlns:a16="http://schemas.microsoft.com/office/drawing/2014/main" id="{B32B2FC9-A441-4F57-ADEE-25894DC01BD6}"/>
              </a:ext>
            </a:extLst>
          </p:cNvPr>
          <p:cNvPicPr>
            <a:picLocks noChangeAspect="1"/>
          </p:cNvPicPr>
          <p:nvPr/>
        </p:nvPicPr>
        <p:blipFill>
          <a:blip r:embed="rId9" cstate="screen">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6821686" y="1095885"/>
            <a:ext cx="1048582" cy="1067418"/>
          </a:xfrm>
          <a:prstGeom prst="rect">
            <a:avLst/>
          </a:prstGeom>
        </p:spPr>
      </p:pic>
      <p:pic>
        <p:nvPicPr>
          <p:cNvPr id="115" name="Imagen 55">
            <a:extLst>
              <a:ext uri="{FF2B5EF4-FFF2-40B4-BE49-F238E27FC236}">
                <a16:creationId xmlns:a16="http://schemas.microsoft.com/office/drawing/2014/main" id="{50E33246-E286-43DB-A4BC-EDE2CE88F71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11701" y="3019943"/>
            <a:ext cx="859660" cy="1352622"/>
          </a:xfrm>
          <a:prstGeom prst="rect">
            <a:avLst/>
          </a:prstGeom>
        </p:spPr>
      </p:pic>
      <p:pic>
        <p:nvPicPr>
          <p:cNvPr id="116" name="Imagen 56">
            <a:extLst>
              <a:ext uri="{FF2B5EF4-FFF2-40B4-BE49-F238E27FC236}">
                <a16:creationId xmlns:a16="http://schemas.microsoft.com/office/drawing/2014/main" id="{B57268B6-92EE-4743-A626-6D9AA62FD2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75288" y="4324714"/>
            <a:ext cx="732486" cy="732486"/>
          </a:xfrm>
          <a:prstGeom prst="rect">
            <a:avLst/>
          </a:prstGeom>
        </p:spPr>
      </p:pic>
      <p:sp>
        <p:nvSpPr>
          <p:cNvPr id="117" name="CuadroTexto 60">
            <a:extLst>
              <a:ext uri="{FF2B5EF4-FFF2-40B4-BE49-F238E27FC236}">
                <a16:creationId xmlns:a16="http://schemas.microsoft.com/office/drawing/2014/main" id="{8D4BD153-1306-4CE2-A1CC-F2EC8993E42D}"/>
              </a:ext>
            </a:extLst>
          </p:cNvPr>
          <p:cNvSpPr txBox="1"/>
          <p:nvPr/>
        </p:nvSpPr>
        <p:spPr>
          <a:xfrm>
            <a:off x="179387" y="2785416"/>
            <a:ext cx="1394934" cy="430887"/>
          </a:xfrm>
          <a:prstGeom prst="rect">
            <a:avLst/>
          </a:prstGeom>
          <a:noFill/>
        </p:spPr>
        <p:txBody>
          <a:bodyPr wrap="none" rtlCol="0">
            <a:spAutoFit/>
          </a:bodyPr>
          <a:lstStyle/>
          <a:p>
            <a:pPr algn="l"/>
            <a:r>
              <a:rPr lang="es-GB" sz="2200" dirty="0"/>
              <a:t>[to finish]</a:t>
            </a:r>
          </a:p>
        </p:txBody>
      </p:sp>
      <p:sp>
        <p:nvSpPr>
          <p:cNvPr id="118" name="CuadroTexto 61">
            <a:extLst>
              <a:ext uri="{FF2B5EF4-FFF2-40B4-BE49-F238E27FC236}">
                <a16:creationId xmlns:a16="http://schemas.microsoft.com/office/drawing/2014/main" id="{E4D3AA97-DA34-430F-A8EC-778FEEBCF3E4}"/>
              </a:ext>
            </a:extLst>
          </p:cNvPr>
          <p:cNvSpPr txBox="1"/>
          <p:nvPr/>
        </p:nvSpPr>
        <p:spPr>
          <a:xfrm>
            <a:off x="5819360" y="3520326"/>
            <a:ext cx="1404552" cy="430887"/>
          </a:xfrm>
          <a:prstGeom prst="rect">
            <a:avLst/>
          </a:prstGeom>
          <a:noFill/>
        </p:spPr>
        <p:txBody>
          <a:bodyPr wrap="none" rtlCol="0">
            <a:spAutoFit/>
          </a:bodyPr>
          <a:lstStyle/>
          <a:p>
            <a:pPr algn="l"/>
            <a:r>
              <a:rPr lang="es-GB" sz="2200" dirty="0"/>
              <a:t>[student]</a:t>
            </a:r>
          </a:p>
        </p:txBody>
      </p:sp>
      <p:sp>
        <p:nvSpPr>
          <p:cNvPr id="119" name="CuadroTexto 62">
            <a:extLst>
              <a:ext uri="{FF2B5EF4-FFF2-40B4-BE49-F238E27FC236}">
                <a16:creationId xmlns:a16="http://schemas.microsoft.com/office/drawing/2014/main" id="{704684C0-3FA0-4C51-8A87-B4951D359DFB}"/>
              </a:ext>
            </a:extLst>
          </p:cNvPr>
          <p:cNvSpPr txBox="1"/>
          <p:nvPr/>
        </p:nvSpPr>
        <p:spPr>
          <a:xfrm>
            <a:off x="5736075" y="4502934"/>
            <a:ext cx="1524776" cy="430887"/>
          </a:xfrm>
          <a:prstGeom prst="rect">
            <a:avLst/>
          </a:prstGeom>
          <a:noFill/>
        </p:spPr>
        <p:txBody>
          <a:bodyPr wrap="none" rtlCol="0">
            <a:spAutoFit/>
          </a:bodyPr>
          <a:lstStyle/>
          <a:p>
            <a:pPr algn="l"/>
            <a:r>
              <a:rPr lang="es-GB" sz="2200" dirty="0"/>
              <a:t>[German]</a:t>
            </a:r>
          </a:p>
        </p:txBody>
      </p:sp>
      <p:sp>
        <p:nvSpPr>
          <p:cNvPr id="120" name="CuadroTexto 60">
            <a:extLst>
              <a:ext uri="{FF2B5EF4-FFF2-40B4-BE49-F238E27FC236}">
                <a16:creationId xmlns:a16="http://schemas.microsoft.com/office/drawing/2014/main" id="{D354BC4E-E6AC-4063-A4E0-C0E387E62A5B}"/>
              </a:ext>
            </a:extLst>
          </p:cNvPr>
          <p:cNvSpPr txBox="1"/>
          <p:nvPr/>
        </p:nvSpPr>
        <p:spPr>
          <a:xfrm>
            <a:off x="123214" y="4502933"/>
            <a:ext cx="1217000" cy="430887"/>
          </a:xfrm>
          <a:prstGeom prst="rect">
            <a:avLst/>
          </a:prstGeom>
          <a:noFill/>
        </p:spPr>
        <p:txBody>
          <a:bodyPr wrap="none" rtlCol="0">
            <a:spAutoFit/>
          </a:bodyPr>
          <a:lstStyle/>
          <a:p>
            <a:pPr algn="l"/>
            <a:r>
              <a:rPr lang="es-GB" sz="2200" dirty="0"/>
              <a:t>[to </a:t>
            </a:r>
            <a:r>
              <a:rPr lang="en-GB" sz="2200" dirty="0"/>
              <a:t>see</a:t>
            </a:r>
            <a:r>
              <a:rPr lang="es-GB" sz="2200" dirty="0"/>
              <a:t>]</a:t>
            </a:r>
          </a:p>
        </p:txBody>
      </p:sp>
      <p:pic>
        <p:nvPicPr>
          <p:cNvPr id="121" name="Picture 2" descr="Truth And Lies Sign clipart, cliparts of Truth And Lies Sign free ">
            <a:extLst>
              <a:ext uri="{FF2B5EF4-FFF2-40B4-BE49-F238E27FC236}">
                <a16:creationId xmlns:a16="http://schemas.microsoft.com/office/drawing/2014/main" id="{BAB7EC82-C7FF-4AAC-808B-DBB49F4D0BB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45110"/>
          <a:stretch/>
        </p:blipFill>
        <p:spPr bwMode="auto">
          <a:xfrm>
            <a:off x="6147163" y="2178712"/>
            <a:ext cx="1551445" cy="851587"/>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24">
            <a:extLst>
              <a:ext uri="{FF2B5EF4-FFF2-40B4-BE49-F238E27FC236}">
                <a16:creationId xmlns:a16="http://schemas.microsoft.com/office/drawing/2014/main" id="{B8A852FF-7BE2-4734-AD20-8B7594550AA8}"/>
              </a:ext>
            </a:extLst>
          </p:cNvPr>
          <p:cNvGrpSpPr/>
          <p:nvPr/>
        </p:nvGrpSpPr>
        <p:grpSpPr>
          <a:xfrm>
            <a:off x="6055858" y="4760809"/>
            <a:ext cx="2238856" cy="2028493"/>
            <a:chOff x="-1421" y="2749912"/>
            <a:chExt cx="2238856" cy="2028493"/>
          </a:xfrm>
        </p:grpSpPr>
        <p:pic>
          <p:nvPicPr>
            <p:cNvPr id="124" name="Picture 22">
              <a:extLst>
                <a:ext uri="{FF2B5EF4-FFF2-40B4-BE49-F238E27FC236}">
                  <a16:creationId xmlns:a16="http://schemas.microsoft.com/office/drawing/2014/main" id="{4780AA17-89CF-4D1B-84E3-30033402831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rot="2013498">
              <a:off x="-1421" y="2749912"/>
              <a:ext cx="2238856" cy="2028493"/>
            </a:xfrm>
            <a:prstGeom prst="rect">
              <a:avLst/>
            </a:prstGeom>
          </p:spPr>
        </p:pic>
        <p:sp>
          <p:nvSpPr>
            <p:cNvPr id="125" name="TextBox 23">
              <a:extLst>
                <a:ext uri="{FF2B5EF4-FFF2-40B4-BE49-F238E27FC236}">
                  <a16:creationId xmlns:a16="http://schemas.microsoft.com/office/drawing/2014/main" id="{CABD6DA1-E30E-45B2-8F8A-361BC791503D}"/>
                </a:ext>
              </a:extLst>
            </p:cNvPr>
            <p:cNvSpPr txBox="1"/>
            <p:nvPr/>
          </p:nvSpPr>
          <p:spPr>
            <a:xfrm rot="21021039">
              <a:off x="206758" y="3313699"/>
              <a:ext cx="19323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everything</a:t>
              </a:r>
            </a:p>
          </p:txBody>
        </p:sp>
      </p:grpSp>
      <p:sp>
        <p:nvSpPr>
          <p:cNvPr id="122" name="Rounded Rectangular Callout 34">
            <a:extLst>
              <a:ext uri="{FF2B5EF4-FFF2-40B4-BE49-F238E27FC236}">
                <a16:creationId xmlns:a16="http://schemas.microsoft.com/office/drawing/2014/main" id="{6F4F0FE7-479C-45BF-BA78-85225C5E1858}"/>
              </a:ext>
            </a:extLst>
          </p:cNvPr>
          <p:cNvSpPr/>
          <p:nvPr/>
        </p:nvSpPr>
        <p:spPr>
          <a:xfrm>
            <a:off x="2547707" y="2153540"/>
            <a:ext cx="9238976" cy="3278773"/>
          </a:xfrm>
          <a:prstGeom prst="wedgeRoundRectCallout">
            <a:avLst>
              <a:gd name="adj1" fmla="val -38377"/>
              <a:gd name="adj2" fmla="val -5643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This verb has a change (</a:t>
            </a:r>
            <a:r>
              <a:rPr lang="en-GB" sz="2400" b="1" dirty="0">
                <a:solidFill>
                  <a:schemeClr val="tx1"/>
                </a:solidFill>
              </a:rPr>
              <a:t>e&gt;</a:t>
            </a:r>
            <a:r>
              <a:rPr lang="en-GB" sz="2400" b="1" dirty="0" err="1">
                <a:solidFill>
                  <a:schemeClr val="tx1"/>
                </a:solidFill>
              </a:rPr>
              <a:t>ie</a:t>
            </a:r>
            <a:r>
              <a:rPr lang="en-GB" sz="2400" dirty="0">
                <a:solidFill>
                  <a:schemeClr val="tx1"/>
                </a:solidFill>
              </a:rPr>
              <a:t>) in the stem (the beginning of the verb) in the following forms:</a:t>
            </a:r>
          </a:p>
          <a:p>
            <a:pPr marL="712788">
              <a:lnSpc>
                <a:spcPct val="150000"/>
              </a:lnSpc>
            </a:pPr>
            <a:r>
              <a:rPr lang="en-GB" sz="2400" dirty="0" err="1">
                <a:solidFill>
                  <a:schemeClr val="tx1"/>
                </a:solidFill>
              </a:rPr>
              <a:t>yo</a:t>
            </a:r>
            <a:r>
              <a:rPr lang="en-GB" sz="2400" dirty="0">
                <a:solidFill>
                  <a:schemeClr val="tx1"/>
                </a:solidFill>
              </a:rPr>
              <a:t> </a:t>
            </a:r>
            <a:r>
              <a:rPr lang="en-GB" sz="2400" dirty="0" err="1">
                <a:solidFill>
                  <a:schemeClr val="tx1"/>
                </a:solidFill>
              </a:rPr>
              <a:t>emp</a:t>
            </a:r>
            <a:r>
              <a:rPr lang="en-GB" sz="2400" b="1" u="sng" dirty="0" err="1">
                <a:solidFill>
                  <a:schemeClr val="tx1"/>
                </a:solidFill>
              </a:rPr>
              <a:t>ie</a:t>
            </a:r>
            <a:r>
              <a:rPr lang="en-GB" sz="2400" dirty="0" err="1">
                <a:solidFill>
                  <a:schemeClr val="tx1"/>
                </a:solidFill>
              </a:rPr>
              <a:t>zo</a:t>
            </a:r>
            <a:r>
              <a:rPr lang="en-GB" sz="2400" dirty="0">
                <a:solidFill>
                  <a:schemeClr val="tx1"/>
                </a:solidFill>
              </a:rPr>
              <a:t>			I started	</a:t>
            </a:r>
          </a:p>
          <a:p>
            <a:pPr marL="712788">
              <a:lnSpc>
                <a:spcPct val="150000"/>
              </a:lnSpc>
            </a:pPr>
            <a:r>
              <a:rPr lang="en-GB" sz="2400" dirty="0" err="1">
                <a:solidFill>
                  <a:schemeClr val="tx1"/>
                </a:solidFill>
              </a:rPr>
              <a:t>tú</a:t>
            </a:r>
            <a:r>
              <a:rPr lang="en-GB" sz="2400" dirty="0">
                <a:solidFill>
                  <a:schemeClr val="tx1"/>
                </a:solidFill>
              </a:rPr>
              <a:t> </a:t>
            </a:r>
            <a:r>
              <a:rPr lang="en-GB" sz="2400" dirty="0" err="1">
                <a:solidFill>
                  <a:schemeClr val="tx1"/>
                </a:solidFill>
              </a:rPr>
              <a:t>emp</a:t>
            </a:r>
            <a:r>
              <a:rPr lang="en-GB" sz="2400" b="1" u="sng" dirty="0" err="1">
                <a:solidFill>
                  <a:schemeClr val="tx1"/>
                </a:solidFill>
              </a:rPr>
              <a:t>ie</a:t>
            </a:r>
            <a:r>
              <a:rPr lang="en-GB" sz="2400" dirty="0" err="1">
                <a:solidFill>
                  <a:schemeClr val="tx1"/>
                </a:solidFill>
              </a:rPr>
              <a:t>zas</a:t>
            </a:r>
            <a:r>
              <a:rPr lang="en-GB" sz="2400" dirty="0">
                <a:solidFill>
                  <a:schemeClr val="tx1"/>
                </a:solidFill>
              </a:rPr>
              <a:t>			you (singular) started</a:t>
            </a:r>
          </a:p>
          <a:p>
            <a:pPr marL="712788">
              <a:lnSpc>
                <a:spcPct val="150000"/>
              </a:lnSpc>
            </a:pPr>
            <a:r>
              <a:rPr lang="en-GB" sz="2400" dirty="0" err="1">
                <a:solidFill>
                  <a:schemeClr val="tx1"/>
                </a:solidFill>
              </a:rPr>
              <a:t>él</a:t>
            </a:r>
            <a:r>
              <a:rPr lang="en-GB" sz="2400" dirty="0">
                <a:solidFill>
                  <a:schemeClr val="tx1"/>
                </a:solidFill>
              </a:rPr>
              <a:t>/</a:t>
            </a:r>
            <a:r>
              <a:rPr lang="en-GB" sz="2400" dirty="0" err="1">
                <a:solidFill>
                  <a:schemeClr val="tx1"/>
                </a:solidFill>
              </a:rPr>
              <a:t>ella</a:t>
            </a:r>
            <a:r>
              <a:rPr lang="en-GB" sz="2400" dirty="0">
                <a:solidFill>
                  <a:schemeClr val="tx1"/>
                </a:solidFill>
              </a:rPr>
              <a:t> </a:t>
            </a:r>
            <a:r>
              <a:rPr lang="en-GB" sz="2400" dirty="0" err="1">
                <a:solidFill>
                  <a:schemeClr val="tx1"/>
                </a:solidFill>
              </a:rPr>
              <a:t>emp</a:t>
            </a:r>
            <a:r>
              <a:rPr lang="en-GB" sz="2400" b="1" u="sng" dirty="0" err="1">
                <a:solidFill>
                  <a:schemeClr val="tx1"/>
                </a:solidFill>
              </a:rPr>
              <a:t>ie</a:t>
            </a:r>
            <a:r>
              <a:rPr lang="en-GB" sz="2400" dirty="0" err="1">
                <a:solidFill>
                  <a:schemeClr val="tx1"/>
                </a:solidFill>
              </a:rPr>
              <a:t>za</a:t>
            </a:r>
            <a:r>
              <a:rPr lang="en-GB" sz="2400" dirty="0">
                <a:solidFill>
                  <a:schemeClr val="tx1"/>
                </a:solidFill>
              </a:rPr>
              <a:t>		he/she/it started</a:t>
            </a:r>
          </a:p>
          <a:p>
            <a:pPr marL="712788">
              <a:lnSpc>
                <a:spcPct val="150000"/>
              </a:lnSpc>
            </a:pPr>
            <a:r>
              <a:rPr lang="en-GB" sz="2400" dirty="0" err="1">
                <a:solidFill>
                  <a:schemeClr val="tx1"/>
                </a:solidFill>
              </a:rPr>
              <a:t>ellos</a:t>
            </a:r>
            <a:r>
              <a:rPr lang="en-GB" sz="2400" dirty="0">
                <a:solidFill>
                  <a:schemeClr val="tx1"/>
                </a:solidFill>
              </a:rPr>
              <a:t>/</a:t>
            </a:r>
            <a:r>
              <a:rPr lang="en-GB" sz="2400" dirty="0" err="1">
                <a:solidFill>
                  <a:schemeClr val="tx1"/>
                </a:solidFill>
              </a:rPr>
              <a:t>ellas</a:t>
            </a:r>
            <a:r>
              <a:rPr lang="en-GB" sz="2400" dirty="0">
                <a:solidFill>
                  <a:schemeClr val="tx1"/>
                </a:solidFill>
              </a:rPr>
              <a:t> </a:t>
            </a:r>
            <a:r>
              <a:rPr lang="en-GB" sz="2400" dirty="0" err="1">
                <a:solidFill>
                  <a:schemeClr val="tx1"/>
                </a:solidFill>
              </a:rPr>
              <a:t>emp</a:t>
            </a:r>
            <a:r>
              <a:rPr lang="en-GB" sz="2400" b="1" u="sng" dirty="0" err="1">
                <a:solidFill>
                  <a:schemeClr val="tx1"/>
                </a:solidFill>
              </a:rPr>
              <a:t>ie</a:t>
            </a:r>
            <a:r>
              <a:rPr lang="en-GB" sz="2400" dirty="0" err="1">
                <a:solidFill>
                  <a:schemeClr val="tx1"/>
                </a:solidFill>
              </a:rPr>
              <a:t>zan</a:t>
            </a:r>
            <a:r>
              <a:rPr lang="en-GB" sz="2400" dirty="0">
                <a:solidFill>
                  <a:schemeClr val="tx1"/>
                </a:solidFill>
              </a:rPr>
              <a:t>	they started</a:t>
            </a:r>
          </a:p>
        </p:txBody>
      </p:sp>
    </p:spTree>
    <p:extLst>
      <p:ext uri="{BB962C8B-B14F-4D97-AF65-F5344CB8AC3E}">
        <p14:creationId xmlns:p14="http://schemas.microsoft.com/office/powerpoint/2010/main" val="121826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1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0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1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0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2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9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9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9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9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0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0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9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9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10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1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11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10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10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98"/>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98"/>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96"/>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96"/>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101"/>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1" nodeType="clickEffect">
                                  <p:stCondLst>
                                    <p:cond delay="0"/>
                                  </p:stCondLst>
                                  <p:childTnLst>
                                    <p:set>
                                      <p:cBhvr>
                                        <p:cTn id="186" dur="1" fill="hold">
                                          <p:stCondLst>
                                            <p:cond delay="0"/>
                                          </p:stCondLst>
                                        </p:cTn>
                                        <p:tgtEl>
                                          <p:spTgt spid="101"/>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3" grpId="0"/>
      <p:bldP spid="103" grpId="1"/>
      <p:bldP spid="104" grpId="0"/>
      <p:bldP spid="104" grpId="1"/>
      <p:bldP spid="112" grpId="0"/>
      <p:bldP spid="112" grpId="1"/>
      <p:bldP spid="117" grpId="0"/>
      <p:bldP spid="117" grpId="1"/>
      <p:bldP spid="118" grpId="0"/>
      <p:bldP spid="118" grpId="1"/>
      <p:bldP spid="119" grpId="0"/>
      <p:bldP spid="119" grpId="1"/>
      <p:bldP spid="120" grpId="0"/>
      <p:bldP spid="120" grpId="1"/>
      <p:bldP spid="1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46185" y="207560"/>
            <a:ext cx="2735263" cy="363537"/>
          </a:xfrm>
        </p:spPr>
        <p:txBody>
          <a:bodyPr>
            <a:normAutofit fontScale="90000"/>
          </a:bodyPr>
          <a:lstStyle/>
          <a:p>
            <a:r>
              <a:rPr lang="es-GB" sz="2200" b="1" dirty="0"/>
              <a:t>Persona A </a:t>
            </a:r>
          </a:p>
        </p:txBody>
      </p:sp>
      <p:graphicFrame>
        <p:nvGraphicFramePr>
          <p:cNvPr id="6" name="Tabla 5">
            <a:extLst>
              <a:ext uri="{FF2B5EF4-FFF2-40B4-BE49-F238E27FC236}">
                <a16:creationId xmlns:a16="http://schemas.microsoft.com/office/drawing/2014/main" id="{A1776F03-29DD-BD4C-A882-CAC224646741}"/>
              </a:ext>
            </a:extLst>
          </p:cNvPr>
          <p:cNvGraphicFramePr>
            <a:graphicFrameLocks noGrp="1"/>
          </p:cNvGraphicFramePr>
          <p:nvPr>
            <p:extLst>
              <p:ext uri="{D42A27DB-BD31-4B8C-83A1-F6EECF244321}">
                <p14:modId xmlns:p14="http://schemas.microsoft.com/office/powerpoint/2010/main" val="1109444287"/>
              </p:ext>
            </p:extLst>
          </p:nvPr>
        </p:nvGraphicFramePr>
        <p:xfrm>
          <a:off x="246185" y="589818"/>
          <a:ext cx="5783141" cy="5625356"/>
        </p:xfrm>
        <a:graphic>
          <a:graphicData uri="http://schemas.openxmlformats.org/drawingml/2006/table">
            <a:tbl>
              <a:tblPr firstRow="1" bandRow="1">
                <a:tableStyleId>{5940675A-B579-460E-94D1-54222C63F5DA}</a:tableStyleId>
              </a:tblPr>
              <a:tblGrid>
                <a:gridCol w="2966947">
                  <a:extLst>
                    <a:ext uri="{9D8B030D-6E8A-4147-A177-3AD203B41FA5}">
                      <a16:colId xmlns:a16="http://schemas.microsoft.com/office/drawing/2014/main" val="1394303876"/>
                    </a:ext>
                  </a:extLst>
                </a:gridCol>
                <a:gridCol w="1408097">
                  <a:extLst>
                    <a:ext uri="{9D8B030D-6E8A-4147-A177-3AD203B41FA5}">
                      <a16:colId xmlns:a16="http://schemas.microsoft.com/office/drawing/2014/main" val="976117047"/>
                    </a:ext>
                  </a:extLst>
                </a:gridCol>
                <a:gridCol w="1408097">
                  <a:extLst>
                    <a:ext uri="{9D8B030D-6E8A-4147-A177-3AD203B41FA5}">
                      <a16:colId xmlns:a16="http://schemas.microsoft.com/office/drawing/2014/main" val="998827795"/>
                    </a:ext>
                  </a:extLst>
                </a:gridCol>
              </a:tblGrid>
              <a:tr h="1193654">
                <a:tc>
                  <a:txBody>
                    <a:bodyPr/>
                    <a:lstStyle/>
                    <a:p>
                      <a:endParaRPr lang="es-GB" sz="2000" dirty="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736221638"/>
                  </a:ext>
                </a:extLst>
              </a:tr>
              <a:tr h="738617">
                <a:tc>
                  <a:txBody>
                    <a:bodyPr/>
                    <a:lstStyle/>
                    <a:p>
                      <a:r>
                        <a:rPr lang="es-GB" sz="2000" dirty="0">
                          <a:solidFill>
                            <a:schemeClr val="tx1"/>
                          </a:solidFill>
                        </a:rPr>
                        <a:t>llevar libros a casa.</a:t>
                      </a:r>
                    </a:p>
                  </a:txBody>
                  <a:tcPr anchor="ctr"/>
                </a:tc>
                <a:tc>
                  <a:txBody>
                    <a:bodyPr/>
                    <a:lstStyle/>
                    <a:p>
                      <a:pPr algn="ctr"/>
                      <a:r>
                        <a:rPr lang="es-GB" sz="2000" dirty="0">
                          <a:solidFill>
                            <a:schemeClr val="tx1"/>
                          </a:solidFill>
                        </a:rPr>
                        <a:t>X</a:t>
                      </a: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909955301"/>
                  </a:ext>
                </a:extLst>
              </a:tr>
              <a:tr h="738617">
                <a:tc>
                  <a:txBody>
                    <a:bodyPr/>
                    <a:lstStyle/>
                    <a:p>
                      <a:r>
                        <a:rPr lang="es-GB" sz="2000" dirty="0">
                          <a:solidFill>
                            <a:schemeClr val="tx1"/>
                          </a:solidFill>
                        </a:rPr>
                        <a:t>terminar temprano los viernes.</a:t>
                      </a:r>
                    </a:p>
                  </a:txBody>
                  <a:tcPr anchor="ctr"/>
                </a:tc>
                <a:tc>
                  <a:txBody>
                    <a:bodyPr/>
                    <a:lstStyle/>
                    <a:p>
                      <a:pPr algn="ctr"/>
                      <a:endParaRPr lang="es-GB" sz="2000" dirty="0">
                        <a:solidFill>
                          <a:schemeClr val="tx1"/>
                        </a:solidFill>
                      </a:endParaRPr>
                    </a:p>
                  </a:txBody>
                  <a:tcPr anchor="ctr"/>
                </a:tc>
                <a:tc>
                  <a:txBody>
                    <a:bodyPr/>
                    <a:lstStyle/>
                    <a:p>
                      <a:pPr algn="ctr"/>
                      <a:r>
                        <a:rPr lang="es-GB" sz="2000" dirty="0">
                          <a:solidFill>
                            <a:schemeClr val="tx1"/>
                          </a:solidFill>
                        </a:rPr>
                        <a:t>X</a:t>
                      </a:r>
                    </a:p>
                  </a:txBody>
                  <a:tcPr anchor="ctr"/>
                </a:tc>
                <a:extLst>
                  <a:ext uri="{0D108BD9-81ED-4DB2-BD59-A6C34878D82A}">
                    <a16:rowId xmlns:a16="http://schemas.microsoft.com/office/drawing/2014/main" val="1949401662"/>
                  </a:ext>
                </a:extLst>
              </a:tr>
              <a:tr h="738617">
                <a:tc>
                  <a:txBody>
                    <a:bodyPr/>
                    <a:lstStyle/>
                    <a:p>
                      <a:r>
                        <a:rPr lang="es-GB" sz="2000" dirty="0">
                          <a:solidFill>
                            <a:schemeClr val="tx1"/>
                          </a:solidFill>
                        </a:rPr>
                        <a:t>empezar a aprender alemán.</a:t>
                      </a:r>
                    </a:p>
                  </a:txBody>
                  <a:tcPr anchor="ctr"/>
                </a:tc>
                <a:tc>
                  <a:txBody>
                    <a:bodyPr/>
                    <a:lstStyle/>
                    <a:p>
                      <a:pPr algn="ctr"/>
                      <a:endParaRPr lang="es-GB" sz="2000">
                        <a:solidFill>
                          <a:schemeClr val="tx1"/>
                        </a:solidFill>
                      </a:endParaRPr>
                    </a:p>
                  </a:txBody>
                  <a:tcPr anchor="ctr"/>
                </a:tc>
                <a:tc>
                  <a:txBody>
                    <a:bodyPr/>
                    <a:lstStyle/>
                    <a:p>
                      <a:pPr algn="ctr"/>
                      <a:r>
                        <a:rPr lang="es-GB" sz="2000" dirty="0">
                          <a:solidFill>
                            <a:schemeClr val="tx1"/>
                          </a:solidFill>
                        </a:rPr>
                        <a:t>X</a:t>
                      </a:r>
                    </a:p>
                  </a:txBody>
                  <a:tcPr anchor="ctr"/>
                </a:tc>
                <a:extLst>
                  <a:ext uri="{0D108BD9-81ED-4DB2-BD59-A6C34878D82A}">
                    <a16:rowId xmlns:a16="http://schemas.microsoft.com/office/drawing/2014/main" val="4293370411"/>
                  </a:ext>
                </a:extLst>
              </a:tr>
              <a:tr h="738617">
                <a:tc>
                  <a:txBody>
                    <a:bodyPr/>
                    <a:lstStyle/>
                    <a:p>
                      <a:r>
                        <a:rPr lang="es-GB" sz="2000" dirty="0">
                          <a:solidFill>
                            <a:schemeClr val="tx1"/>
                          </a:solidFill>
                        </a:rPr>
                        <a:t>disfrutar las vacaciones en Italia.</a:t>
                      </a:r>
                    </a:p>
                  </a:txBody>
                  <a:tcPr anchor="ctr"/>
                </a:tc>
                <a:tc>
                  <a:txBody>
                    <a:bodyPr/>
                    <a:lstStyle/>
                    <a:p>
                      <a:pPr algn="ctr"/>
                      <a:r>
                        <a:rPr lang="es-GB" sz="2000" dirty="0">
                          <a:solidFill>
                            <a:schemeClr val="tx1"/>
                          </a:solidFill>
                        </a:rPr>
                        <a:t>X</a:t>
                      </a:r>
                    </a:p>
                  </a:txBody>
                  <a:tcPr anchor="ctr"/>
                </a:tc>
                <a:tc>
                  <a:txBody>
                    <a:bodyPr/>
                    <a:lstStyle/>
                    <a:p>
                      <a:pPr algn="ctr"/>
                      <a:endParaRPr lang="es-GB" sz="2000">
                        <a:solidFill>
                          <a:schemeClr val="tx1"/>
                        </a:solidFill>
                      </a:endParaRPr>
                    </a:p>
                  </a:txBody>
                  <a:tcPr anchor="ctr"/>
                </a:tc>
                <a:extLst>
                  <a:ext uri="{0D108BD9-81ED-4DB2-BD59-A6C34878D82A}">
                    <a16:rowId xmlns:a16="http://schemas.microsoft.com/office/drawing/2014/main" val="3850894107"/>
                  </a:ext>
                </a:extLst>
              </a:tr>
              <a:tr h="738617">
                <a:tc>
                  <a:txBody>
                    <a:bodyPr/>
                    <a:lstStyle/>
                    <a:p>
                      <a:r>
                        <a:rPr lang="es-GB" sz="2000" dirty="0">
                          <a:solidFill>
                            <a:schemeClr val="tx1"/>
                          </a:solidFill>
                        </a:rPr>
                        <a:t>coger el autobús juntos.</a:t>
                      </a:r>
                    </a:p>
                  </a:txBody>
                  <a:tcPr anchor="ctr"/>
                </a:tc>
                <a:tc>
                  <a:txBody>
                    <a:bodyPr/>
                    <a:lstStyle/>
                    <a:p>
                      <a:pPr algn="ctr"/>
                      <a:endParaRPr lang="es-GB" sz="2000">
                        <a:solidFill>
                          <a:schemeClr val="tx1"/>
                        </a:solidFill>
                      </a:endParaRPr>
                    </a:p>
                  </a:txBody>
                  <a:tcPr anchor="ctr"/>
                </a:tc>
                <a:tc>
                  <a:txBody>
                    <a:bodyPr/>
                    <a:lstStyle/>
                    <a:p>
                      <a:pPr algn="ctr"/>
                      <a:r>
                        <a:rPr lang="es-GB" sz="2000" dirty="0">
                          <a:solidFill>
                            <a:schemeClr val="tx1"/>
                          </a:solidFill>
                        </a:rPr>
                        <a:t>X</a:t>
                      </a:r>
                    </a:p>
                  </a:txBody>
                  <a:tcPr anchor="ctr"/>
                </a:tc>
                <a:extLst>
                  <a:ext uri="{0D108BD9-81ED-4DB2-BD59-A6C34878D82A}">
                    <a16:rowId xmlns:a16="http://schemas.microsoft.com/office/drawing/2014/main" val="1017259803"/>
                  </a:ext>
                </a:extLst>
              </a:tr>
              <a:tr h="738617">
                <a:tc>
                  <a:txBody>
                    <a:bodyPr/>
                    <a:lstStyle/>
                    <a:p>
                      <a:r>
                        <a:rPr lang="es-GB" sz="2000" dirty="0">
                          <a:solidFill>
                            <a:schemeClr val="tx1"/>
                          </a:solidFill>
                        </a:rPr>
                        <a:t>quedar con amigos del colegio.</a:t>
                      </a:r>
                    </a:p>
                  </a:txBody>
                  <a:tcPr anchor="ctr"/>
                </a:tc>
                <a:tc>
                  <a:txBody>
                    <a:bodyPr/>
                    <a:lstStyle/>
                    <a:p>
                      <a:pPr algn="ctr"/>
                      <a:r>
                        <a:rPr lang="es-GB" sz="2000" dirty="0">
                          <a:solidFill>
                            <a:schemeClr val="tx1"/>
                          </a:solidFill>
                        </a:rPr>
                        <a:t>X</a:t>
                      </a: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276510276"/>
                  </a:ext>
                </a:extLst>
              </a:tr>
            </a:tbl>
          </a:graphicData>
        </a:graphic>
      </p:graphicFrame>
      <p:graphicFrame>
        <p:nvGraphicFramePr>
          <p:cNvPr id="41" name="Tabla 40">
            <a:extLst>
              <a:ext uri="{FF2B5EF4-FFF2-40B4-BE49-F238E27FC236}">
                <a16:creationId xmlns:a16="http://schemas.microsoft.com/office/drawing/2014/main" id="{1B62CAD5-72F9-EF45-ABD5-206EC3606AA5}"/>
              </a:ext>
            </a:extLst>
          </p:cNvPr>
          <p:cNvGraphicFramePr>
            <a:graphicFrameLocks noGrp="1"/>
          </p:cNvGraphicFramePr>
          <p:nvPr/>
        </p:nvGraphicFramePr>
        <p:xfrm>
          <a:off x="6279902" y="589819"/>
          <a:ext cx="5783145" cy="5613397"/>
        </p:xfrm>
        <a:graphic>
          <a:graphicData uri="http://schemas.openxmlformats.org/drawingml/2006/table">
            <a:tbl>
              <a:tblPr firstRow="1" bandRow="1">
                <a:tableStyleId>{5940675A-B579-460E-94D1-54222C63F5DA}</a:tableStyleId>
              </a:tblPr>
              <a:tblGrid>
                <a:gridCol w="1465180">
                  <a:extLst>
                    <a:ext uri="{9D8B030D-6E8A-4147-A177-3AD203B41FA5}">
                      <a16:colId xmlns:a16="http://schemas.microsoft.com/office/drawing/2014/main" val="1394303876"/>
                    </a:ext>
                  </a:extLst>
                </a:gridCol>
                <a:gridCol w="1465180">
                  <a:extLst>
                    <a:ext uri="{9D8B030D-6E8A-4147-A177-3AD203B41FA5}">
                      <a16:colId xmlns:a16="http://schemas.microsoft.com/office/drawing/2014/main" val="976117047"/>
                    </a:ext>
                  </a:extLst>
                </a:gridCol>
                <a:gridCol w="2852785">
                  <a:extLst>
                    <a:ext uri="{9D8B030D-6E8A-4147-A177-3AD203B41FA5}">
                      <a16:colId xmlns:a16="http://schemas.microsoft.com/office/drawing/2014/main" val="998827795"/>
                    </a:ext>
                  </a:extLst>
                </a:gridCol>
              </a:tblGrid>
              <a:tr h="1145305">
                <a:tc>
                  <a:txBody>
                    <a:bodyPr/>
                    <a:lstStyle/>
                    <a:p>
                      <a:pPr algn="ctr"/>
                      <a:endParaRPr lang="es-GB" sz="2000" dirty="0"/>
                    </a:p>
                  </a:txBody>
                  <a:tcPr anchor="ctr"/>
                </a:tc>
                <a:tc>
                  <a:txBody>
                    <a:bodyPr/>
                    <a:lstStyle/>
                    <a:p>
                      <a:endParaRPr lang="es-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t>En inglés</a:t>
                      </a:r>
                    </a:p>
                  </a:txBody>
                  <a:tcPr anchor="ctr"/>
                </a:tc>
                <a:extLst>
                  <a:ext uri="{0D108BD9-81ED-4DB2-BD59-A6C34878D82A}">
                    <a16:rowId xmlns:a16="http://schemas.microsoft.com/office/drawing/2014/main" val="736221638"/>
                  </a:ext>
                </a:extLst>
              </a:tr>
              <a:tr h="744682">
                <a:tc>
                  <a:txBody>
                    <a:bodyPr/>
                    <a:lstStyle/>
                    <a:p>
                      <a:endParaRPr lang="es-GB" sz="2000" dirty="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909955301"/>
                  </a:ext>
                </a:extLst>
              </a:tr>
              <a:tr h="744682">
                <a:tc>
                  <a:txBody>
                    <a:bodyPr/>
                    <a:lstStyle/>
                    <a:p>
                      <a:endParaRPr lang="es-GB" sz="2000" dirty="0"/>
                    </a:p>
                  </a:txBody>
                  <a:tcPr/>
                </a:tc>
                <a:tc>
                  <a:txBody>
                    <a:bodyPr/>
                    <a:lstStyle/>
                    <a:p>
                      <a:endParaRPr lang="es-GB" sz="2000" dirty="0"/>
                    </a:p>
                  </a:txBody>
                  <a:tcPr/>
                </a:tc>
                <a:tc>
                  <a:txBody>
                    <a:bodyPr/>
                    <a:lstStyle/>
                    <a:p>
                      <a:endParaRPr lang="es-GB" sz="2000"/>
                    </a:p>
                  </a:txBody>
                  <a:tcPr/>
                </a:tc>
                <a:extLst>
                  <a:ext uri="{0D108BD9-81ED-4DB2-BD59-A6C34878D82A}">
                    <a16:rowId xmlns:a16="http://schemas.microsoft.com/office/drawing/2014/main" val="1949401662"/>
                  </a:ext>
                </a:extLst>
              </a:tr>
              <a:tr h="744682">
                <a:tc>
                  <a:txBody>
                    <a:bodyPr/>
                    <a:lstStyle/>
                    <a:p>
                      <a:endParaRPr lang="es-GB" sz="2000" dirty="0"/>
                    </a:p>
                  </a:txBody>
                  <a:tcPr/>
                </a:tc>
                <a:tc>
                  <a:txBody>
                    <a:bodyPr/>
                    <a:lstStyle/>
                    <a:p>
                      <a:endParaRPr lang="es-GB" sz="2000" dirty="0"/>
                    </a:p>
                  </a:txBody>
                  <a:tcPr/>
                </a:tc>
                <a:tc>
                  <a:txBody>
                    <a:bodyPr/>
                    <a:lstStyle/>
                    <a:p>
                      <a:endParaRPr lang="es-GB" sz="2000"/>
                    </a:p>
                  </a:txBody>
                  <a:tcPr/>
                </a:tc>
                <a:extLst>
                  <a:ext uri="{0D108BD9-81ED-4DB2-BD59-A6C34878D82A}">
                    <a16:rowId xmlns:a16="http://schemas.microsoft.com/office/drawing/2014/main" val="4293370411"/>
                  </a:ext>
                </a:extLst>
              </a:tr>
              <a:tr h="744682">
                <a:tc>
                  <a:txBody>
                    <a:bodyPr/>
                    <a:lstStyle/>
                    <a:p>
                      <a:endParaRPr lang="es-GB" sz="2000"/>
                    </a:p>
                  </a:txBody>
                  <a:tcPr/>
                </a:tc>
                <a:tc>
                  <a:txBody>
                    <a:bodyPr/>
                    <a:lstStyle/>
                    <a:p>
                      <a:endParaRPr lang="es-GB" sz="2000" dirty="0"/>
                    </a:p>
                  </a:txBody>
                  <a:tcPr/>
                </a:tc>
                <a:tc>
                  <a:txBody>
                    <a:bodyPr/>
                    <a:lstStyle/>
                    <a:p>
                      <a:endParaRPr lang="es-GB" sz="2000"/>
                    </a:p>
                  </a:txBody>
                  <a:tcPr/>
                </a:tc>
                <a:extLst>
                  <a:ext uri="{0D108BD9-81ED-4DB2-BD59-A6C34878D82A}">
                    <a16:rowId xmlns:a16="http://schemas.microsoft.com/office/drawing/2014/main" val="3850894107"/>
                  </a:ext>
                </a:extLst>
              </a:tr>
              <a:tr h="744682">
                <a:tc>
                  <a:txBody>
                    <a:bodyPr/>
                    <a:lstStyle/>
                    <a:p>
                      <a:endParaRPr lang="es-GB" sz="2000"/>
                    </a:p>
                  </a:txBody>
                  <a:tcPr/>
                </a:tc>
                <a:tc>
                  <a:txBody>
                    <a:bodyPr/>
                    <a:lstStyle/>
                    <a:p>
                      <a:endParaRPr lang="es-GB" sz="2000"/>
                    </a:p>
                  </a:txBody>
                  <a:tcPr/>
                </a:tc>
                <a:tc>
                  <a:txBody>
                    <a:bodyPr/>
                    <a:lstStyle/>
                    <a:p>
                      <a:endParaRPr lang="es-GB" sz="2000" dirty="0"/>
                    </a:p>
                  </a:txBody>
                  <a:tcPr/>
                </a:tc>
                <a:extLst>
                  <a:ext uri="{0D108BD9-81ED-4DB2-BD59-A6C34878D82A}">
                    <a16:rowId xmlns:a16="http://schemas.microsoft.com/office/drawing/2014/main" val="1017259803"/>
                  </a:ext>
                </a:extLst>
              </a:tr>
              <a:tr h="744682">
                <a:tc>
                  <a:txBody>
                    <a:bodyPr/>
                    <a:lstStyle/>
                    <a:p>
                      <a:endParaRPr lang="es-GB" sz="200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1276510276"/>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2178" y="800604"/>
            <a:ext cx="839480" cy="83948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4849" y="808811"/>
            <a:ext cx="831273" cy="83127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573" y="805906"/>
            <a:ext cx="839480" cy="839480"/>
          </a:xfrm>
          <a:prstGeom prst="rect">
            <a:avLst/>
          </a:prstGeom>
        </p:spPr>
      </p:pic>
      <p:sp>
        <p:nvSpPr>
          <p:cNvPr id="16" name="TextBox 15"/>
          <p:cNvSpPr txBox="1"/>
          <p:nvPr/>
        </p:nvSpPr>
        <p:spPr>
          <a:xfrm>
            <a:off x="6279902" y="967576"/>
            <a:ext cx="1733265" cy="430887"/>
          </a:xfrm>
          <a:prstGeom prst="rect">
            <a:avLst/>
          </a:prstGeom>
          <a:noFill/>
        </p:spPr>
        <p:txBody>
          <a:bodyPr wrap="square" rtlCol="0">
            <a:spAutoFit/>
          </a:bodyPr>
          <a:lstStyle/>
          <a:p>
            <a:pPr algn="l"/>
            <a:r>
              <a:rPr lang="en-GB" sz="2200" b="1" dirty="0"/>
              <a:t>‘they can’</a:t>
            </a:r>
          </a:p>
        </p:txBody>
      </p:sp>
      <p:sp>
        <p:nvSpPr>
          <p:cNvPr id="17" name="TextBox 16"/>
          <p:cNvSpPr txBox="1"/>
          <p:nvPr/>
        </p:nvSpPr>
        <p:spPr>
          <a:xfrm>
            <a:off x="7849297" y="967576"/>
            <a:ext cx="1733265" cy="430887"/>
          </a:xfrm>
          <a:prstGeom prst="rect">
            <a:avLst/>
          </a:prstGeom>
          <a:noFill/>
        </p:spPr>
        <p:txBody>
          <a:bodyPr wrap="square" rtlCol="0">
            <a:spAutoFit/>
          </a:bodyPr>
          <a:lstStyle/>
          <a:p>
            <a:pPr algn="l"/>
            <a:r>
              <a:rPr lang="en-GB" sz="2200" b="1" dirty="0"/>
              <a:t>‘he can’</a:t>
            </a:r>
          </a:p>
        </p:txBody>
      </p:sp>
      <p:pic>
        <p:nvPicPr>
          <p:cNvPr id="10" name="Picture 9">
            <a:extLst>
              <a:ext uri="{FF2B5EF4-FFF2-40B4-BE49-F238E27FC236}">
                <a16:creationId xmlns:a16="http://schemas.microsoft.com/office/drawing/2014/main" id="{7C7DA101-A892-41D5-AAC6-C3EA7A8B3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081" y="808811"/>
            <a:ext cx="831273" cy="831273"/>
          </a:xfrm>
          <a:prstGeom prst="rect">
            <a:avLst/>
          </a:prstGeom>
        </p:spPr>
      </p:pic>
      <p:pic>
        <p:nvPicPr>
          <p:cNvPr id="12" name="Picture 11">
            <a:extLst>
              <a:ext uri="{FF2B5EF4-FFF2-40B4-BE49-F238E27FC236}">
                <a16:creationId xmlns:a16="http://schemas.microsoft.com/office/drawing/2014/main" id="{1D781447-8188-47E6-A152-94F575463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805" y="805906"/>
            <a:ext cx="839480" cy="839480"/>
          </a:xfrm>
          <a:prstGeom prst="rect">
            <a:avLst/>
          </a:prstGeom>
        </p:spPr>
      </p:pic>
    </p:spTree>
    <p:extLst>
      <p:ext uri="{BB962C8B-B14F-4D97-AF65-F5344CB8AC3E}">
        <p14:creationId xmlns:p14="http://schemas.microsoft.com/office/powerpoint/2010/main" val="3270890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46185" y="207560"/>
            <a:ext cx="2735263" cy="363537"/>
          </a:xfrm>
        </p:spPr>
        <p:txBody>
          <a:bodyPr>
            <a:normAutofit fontScale="90000"/>
          </a:bodyPr>
          <a:lstStyle/>
          <a:p>
            <a:r>
              <a:rPr lang="es-GB" sz="2200" b="1" dirty="0"/>
              <a:t>Persona B </a:t>
            </a:r>
          </a:p>
        </p:txBody>
      </p:sp>
      <p:graphicFrame>
        <p:nvGraphicFramePr>
          <p:cNvPr id="6" name="Tabla 5">
            <a:extLst>
              <a:ext uri="{FF2B5EF4-FFF2-40B4-BE49-F238E27FC236}">
                <a16:creationId xmlns:a16="http://schemas.microsoft.com/office/drawing/2014/main" id="{A1776F03-29DD-BD4C-A882-CAC224646741}"/>
              </a:ext>
            </a:extLst>
          </p:cNvPr>
          <p:cNvGraphicFramePr>
            <a:graphicFrameLocks noGrp="1"/>
          </p:cNvGraphicFramePr>
          <p:nvPr>
            <p:extLst>
              <p:ext uri="{D42A27DB-BD31-4B8C-83A1-F6EECF244321}">
                <p14:modId xmlns:p14="http://schemas.microsoft.com/office/powerpoint/2010/main" val="3666105406"/>
              </p:ext>
            </p:extLst>
          </p:nvPr>
        </p:nvGraphicFramePr>
        <p:xfrm>
          <a:off x="246185" y="589818"/>
          <a:ext cx="5783141" cy="5625356"/>
        </p:xfrm>
        <a:graphic>
          <a:graphicData uri="http://schemas.openxmlformats.org/drawingml/2006/table">
            <a:tbl>
              <a:tblPr firstRow="1" bandRow="1">
                <a:tableStyleId>{5940675A-B579-460E-94D1-54222C63F5DA}</a:tableStyleId>
              </a:tblPr>
              <a:tblGrid>
                <a:gridCol w="2966947">
                  <a:extLst>
                    <a:ext uri="{9D8B030D-6E8A-4147-A177-3AD203B41FA5}">
                      <a16:colId xmlns:a16="http://schemas.microsoft.com/office/drawing/2014/main" val="1394303876"/>
                    </a:ext>
                  </a:extLst>
                </a:gridCol>
                <a:gridCol w="1408097">
                  <a:extLst>
                    <a:ext uri="{9D8B030D-6E8A-4147-A177-3AD203B41FA5}">
                      <a16:colId xmlns:a16="http://schemas.microsoft.com/office/drawing/2014/main" val="976117047"/>
                    </a:ext>
                  </a:extLst>
                </a:gridCol>
                <a:gridCol w="1408097">
                  <a:extLst>
                    <a:ext uri="{9D8B030D-6E8A-4147-A177-3AD203B41FA5}">
                      <a16:colId xmlns:a16="http://schemas.microsoft.com/office/drawing/2014/main" val="998827795"/>
                    </a:ext>
                  </a:extLst>
                </a:gridCol>
              </a:tblGrid>
              <a:tr h="1193654">
                <a:tc>
                  <a:txBody>
                    <a:bodyPr/>
                    <a:lstStyle/>
                    <a:p>
                      <a:endParaRPr lang="es-GB" sz="2000" dirty="0"/>
                    </a:p>
                  </a:txBody>
                  <a:tcPr/>
                </a:tc>
                <a:tc>
                  <a:txBody>
                    <a:bodyPr/>
                    <a:lstStyle/>
                    <a:p>
                      <a:endParaRPr lang="es-GB" sz="2000" dirty="0"/>
                    </a:p>
                  </a:txBody>
                  <a:tcPr/>
                </a:tc>
                <a:tc>
                  <a:txBody>
                    <a:bodyPr/>
                    <a:lstStyle/>
                    <a:p>
                      <a:endParaRPr lang="es-GB" sz="2000" dirty="0"/>
                    </a:p>
                  </a:txBody>
                  <a:tcPr/>
                </a:tc>
                <a:extLst>
                  <a:ext uri="{0D108BD9-81ED-4DB2-BD59-A6C34878D82A}">
                    <a16:rowId xmlns:a16="http://schemas.microsoft.com/office/drawing/2014/main" val="736221638"/>
                  </a:ext>
                </a:extLst>
              </a:tr>
              <a:tr h="738617">
                <a:tc>
                  <a:txBody>
                    <a:bodyPr/>
                    <a:lstStyle/>
                    <a:p>
                      <a:r>
                        <a:rPr lang="es-GB" sz="2000" dirty="0">
                          <a:solidFill>
                            <a:schemeClr val="tx1"/>
                          </a:solidFill>
                        </a:rPr>
                        <a:t>ver una película en la cama.</a:t>
                      </a:r>
                    </a:p>
                  </a:txBody>
                  <a:tcPr anchor="ctr"/>
                </a:tc>
                <a:tc>
                  <a:txBody>
                    <a:bodyPr/>
                    <a:lstStyle/>
                    <a:p>
                      <a:pPr algn="ctr"/>
                      <a:endParaRPr lang="es-GB" sz="2000" dirty="0">
                        <a:solidFill>
                          <a:schemeClr val="tx1"/>
                        </a:solidFill>
                      </a:endParaRPr>
                    </a:p>
                  </a:txBody>
                  <a:tcPr anchor="ctr"/>
                </a:tc>
                <a:tc>
                  <a:txBody>
                    <a:bodyPr/>
                    <a:lstStyle/>
                    <a:p>
                      <a:pPr algn="ctr"/>
                      <a:r>
                        <a:rPr lang="es-GB" sz="2000" dirty="0">
                          <a:solidFill>
                            <a:schemeClr val="tx1"/>
                          </a:solidFill>
                        </a:rPr>
                        <a:t>X</a:t>
                      </a:r>
                    </a:p>
                  </a:txBody>
                  <a:tcPr anchor="ctr"/>
                </a:tc>
                <a:extLst>
                  <a:ext uri="{0D108BD9-81ED-4DB2-BD59-A6C34878D82A}">
                    <a16:rowId xmlns:a16="http://schemas.microsoft.com/office/drawing/2014/main" val="909955301"/>
                  </a:ext>
                </a:extLst>
              </a:tr>
              <a:tr h="738617">
                <a:tc>
                  <a:txBody>
                    <a:bodyPr/>
                    <a:lstStyle/>
                    <a:p>
                      <a:r>
                        <a:rPr lang="es-GB" sz="2000" dirty="0">
                          <a:solidFill>
                            <a:schemeClr val="tx1"/>
                          </a:solidFill>
                        </a:rPr>
                        <a:t>usar el móvil en clase todos los días.</a:t>
                      </a:r>
                    </a:p>
                  </a:txBody>
                  <a:tcPr anchor="ctr"/>
                </a:tc>
                <a:tc>
                  <a:txBody>
                    <a:bodyPr/>
                    <a:lstStyle/>
                    <a:p>
                      <a:pPr algn="ctr"/>
                      <a:r>
                        <a:rPr lang="es-GB" sz="2000" dirty="0">
                          <a:solidFill>
                            <a:schemeClr val="tx1"/>
                          </a:solidFill>
                        </a:rPr>
                        <a:t>X</a:t>
                      </a: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949401662"/>
                  </a:ext>
                </a:extLst>
              </a:tr>
              <a:tr h="738617">
                <a:tc>
                  <a:txBody>
                    <a:bodyPr/>
                    <a:lstStyle/>
                    <a:p>
                      <a:r>
                        <a:rPr lang="es-GB" sz="2000" dirty="0">
                          <a:solidFill>
                            <a:schemeClr val="tx1"/>
                          </a:solidFill>
                        </a:rPr>
                        <a:t>dormir hasta tarde los domingos.</a:t>
                      </a:r>
                    </a:p>
                  </a:txBody>
                  <a:tcPr anchor="ctr"/>
                </a:tc>
                <a:tc>
                  <a:txBody>
                    <a:bodyPr/>
                    <a:lstStyle/>
                    <a:p>
                      <a:pPr algn="ctr"/>
                      <a:endParaRPr lang="es-GB" sz="2000">
                        <a:solidFill>
                          <a:schemeClr val="tx1"/>
                        </a:solidFill>
                      </a:endParaRPr>
                    </a:p>
                  </a:txBody>
                  <a:tcPr anchor="ctr"/>
                </a:tc>
                <a:tc>
                  <a:txBody>
                    <a:bodyPr/>
                    <a:lstStyle/>
                    <a:p>
                      <a:pPr algn="ctr"/>
                      <a:r>
                        <a:rPr lang="es-GB" sz="2000" dirty="0">
                          <a:solidFill>
                            <a:schemeClr val="tx1"/>
                          </a:solidFill>
                        </a:rPr>
                        <a:t>X</a:t>
                      </a:r>
                    </a:p>
                  </a:txBody>
                  <a:tcPr anchor="ctr"/>
                </a:tc>
                <a:extLst>
                  <a:ext uri="{0D108BD9-81ED-4DB2-BD59-A6C34878D82A}">
                    <a16:rowId xmlns:a16="http://schemas.microsoft.com/office/drawing/2014/main" val="4293370411"/>
                  </a:ext>
                </a:extLst>
              </a:tr>
              <a:tr h="738617">
                <a:tc>
                  <a:txBody>
                    <a:bodyPr/>
                    <a:lstStyle/>
                    <a:p>
                      <a:r>
                        <a:rPr lang="es-GB" sz="2000" dirty="0">
                          <a:solidFill>
                            <a:schemeClr val="tx1"/>
                          </a:solidFill>
                        </a:rPr>
                        <a:t>hablar con gente en otros idiomas.</a:t>
                      </a:r>
                    </a:p>
                  </a:txBody>
                  <a:tcPr anchor="ctr"/>
                </a:tc>
                <a:tc>
                  <a:txBody>
                    <a:bodyPr/>
                    <a:lstStyle/>
                    <a:p>
                      <a:pPr algn="ctr"/>
                      <a:endParaRPr lang="es-GB" sz="2000" dirty="0">
                        <a:solidFill>
                          <a:schemeClr val="tx1"/>
                        </a:solidFill>
                      </a:endParaRPr>
                    </a:p>
                  </a:txBody>
                  <a:tcPr anchor="ctr"/>
                </a:tc>
                <a:tc>
                  <a:txBody>
                    <a:bodyPr/>
                    <a:lstStyle/>
                    <a:p>
                      <a:pPr algn="ctr"/>
                      <a:r>
                        <a:rPr lang="es-GB" sz="2000" dirty="0">
                          <a:solidFill>
                            <a:schemeClr val="tx1"/>
                          </a:solidFill>
                        </a:rPr>
                        <a:t>X</a:t>
                      </a:r>
                    </a:p>
                  </a:txBody>
                  <a:tcPr anchor="ctr"/>
                </a:tc>
                <a:extLst>
                  <a:ext uri="{0D108BD9-81ED-4DB2-BD59-A6C34878D82A}">
                    <a16:rowId xmlns:a16="http://schemas.microsoft.com/office/drawing/2014/main" val="3850894107"/>
                  </a:ext>
                </a:extLst>
              </a:tr>
              <a:tr h="738617">
                <a:tc>
                  <a:txBody>
                    <a:bodyPr/>
                    <a:lstStyle/>
                    <a:p>
                      <a:r>
                        <a:rPr lang="es-GB" sz="2000" dirty="0">
                          <a:solidFill>
                            <a:schemeClr val="tx1"/>
                          </a:solidFill>
                        </a:rPr>
                        <a:t>ir al barrio en bicicleta.</a:t>
                      </a:r>
                    </a:p>
                  </a:txBody>
                  <a:tcPr anchor="ctr"/>
                </a:tc>
                <a:tc>
                  <a:txBody>
                    <a:bodyPr/>
                    <a:lstStyle/>
                    <a:p>
                      <a:pPr algn="ctr"/>
                      <a:r>
                        <a:rPr lang="es-GB" sz="2000" dirty="0">
                          <a:solidFill>
                            <a:schemeClr val="tx1"/>
                          </a:solidFill>
                        </a:rPr>
                        <a:t>X</a:t>
                      </a: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017259803"/>
                  </a:ext>
                </a:extLst>
              </a:tr>
              <a:tr h="738617">
                <a:tc>
                  <a:txBody>
                    <a:bodyPr/>
                    <a:lstStyle/>
                    <a:p>
                      <a:r>
                        <a:rPr lang="es-GB" sz="2000" dirty="0">
                          <a:solidFill>
                            <a:schemeClr val="tx1"/>
                          </a:solidFill>
                        </a:rPr>
                        <a:t>jugar después de terminar los deberes.  </a:t>
                      </a:r>
                    </a:p>
                  </a:txBody>
                  <a:tcPr anchor="ctr"/>
                </a:tc>
                <a:tc>
                  <a:txBody>
                    <a:bodyPr/>
                    <a:lstStyle/>
                    <a:p>
                      <a:pPr algn="ctr"/>
                      <a:endParaRPr lang="es-GB" sz="2000" dirty="0">
                        <a:solidFill>
                          <a:schemeClr val="tx1"/>
                        </a:solidFill>
                      </a:endParaRPr>
                    </a:p>
                  </a:txBody>
                  <a:tcPr anchor="ctr"/>
                </a:tc>
                <a:tc>
                  <a:txBody>
                    <a:bodyPr/>
                    <a:lstStyle/>
                    <a:p>
                      <a:pPr algn="ctr"/>
                      <a:r>
                        <a:rPr lang="es-GB" sz="2000" dirty="0">
                          <a:solidFill>
                            <a:schemeClr val="tx1"/>
                          </a:solidFill>
                        </a:rPr>
                        <a:t>X</a:t>
                      </a:r>
                    </a:p>
                  </a:txBody>
                  <a:tcPr anchor="ctr"/>
                </a:tc>
                <a:extLst>
                  <a:ext uri="{0D108BD9-81ED-4DB2-BD59-A6C34878D82A}">
                    <a16:rowId xmlns:a16="http://schemas.microsoft.com/office/drawing/2014/main" val="1276510276"/>
                  </a:ext>
                </a:extLst>
              </a:tr>
            </a:tbl>
          </a:graphicData>
        </a:graphic>
      </p:graphicFrame>
      <p:graphicFrame>
        <p:nvGraphicFramePr>
          <p:cNvPr id="41" name="Tabla 40">
            <a:extLst>
              <a:ext uri="{FF2B5EF4-FFF2-40B4-BE49-F238E27FC236}">
                <a16:creationId xmlns:a16="http://schemas.microsoft.com/office/drawing/2014/main" id="{1B62CAD5-72F9-EF45-ABD5-206EC3606AA5}"/>
              </a:ext>
            </a:extLst>
          </p:cNvPr>
          <p:cNvGraphicFramePr>
            <a:graphicFrameLocks noGrp="1"/>
          </p:cNvGraphicFramePr>
          <p:nvPr>
            <p:extLst>
              <p:ext uri="{D42A27DB-BD31-4B8C-83A1-F6EECF244321}">
                <p14:modId xmlns:p14="http://schemas.microsoft.com/office/powerpoint/2010/main" val="3766855385"/>
              </p:ext>
            </p:extLst>
          </p:nvPr>
        </p:nvGraphicFramePr>
        <p:xfrm>
          <a:off x="6279902" y="589819"/>
          <a:ext cx="5783145" cy="5613397"/>
        </p:xfrm>
        <a:graphic>
          <a:graphicData uri="http://schemas.openxmlformats.org/drawingml/2006/table">
            <a:tbl>
              <a:tblPr firstRow="1" bandRow="1">
                <a:tableStyleId>{5940675A-B579-460E-94D1-54222C63F5DA}</a:tableStyleId>
              </a:tblPr>
              <a:tblGrid>
                <a:gridCol w="1465180">
                  <a:extLst>
                    <a:ext uri="{9D8B030D-6E8A-4147-A177-3AD203B41FA5}">
                      <a16:colId xmlns:a16="http://schemas.microsoft.com/office/drawing/2014/main" val="1394303876"/>
                    </a:ext>
                  </a:extLst>
                </a:gridCol>
                <a:gridCol w="1465180">
                  <a:extLst>
                    <a:ext uri="{9D8B030D-6E8A-4147-A177-3AD203B41FA5}">
                      <a16:colId xmlns:a16="http://schemas.microsoft.com/office/drawing/2014/main" val="976117047"/>
                    </a:ext>
                  </a:extLst>
                </a:gridCol>
                <a:gridCol w="2852785">
                  <a:extLst>
                    <a:ext uri="{9D8B030D-6E8A-4147-A177-3AD203B41FA5}">
                      <a16:colId xmlns:a16="http://schemas.microsoft.com/office/drawing/2014/main" val="998827795"/>
                    </a:ext>
                  </a:extLst>
                </a:gridCol>
              </a:tblGrid>
              <a:tr h="1145305">
                <a:tc>
                  <a:txBody>
                    <a:bodyPr/>
                    <a:lstStyle/>
                    <a:p>
                      <a:pPr algn="ctr"/>
                      <a:endParaRPr lang="es-GB" sz="2000" dirty="0">
                        <a:solidFill>
                          <a:schemeClr val="tx1"/>
                        </a:solidFill>
                      </a:endParaRPr>
                    </a:p>
                  </a:txBody>
                  <a:tcPr anchor="ctr"/>
                </a:tc>
                <a:tc>
                  <a:txBody>
                    <a:bodyPr/>
                    <a:lstStyle/>
                    <a:p>
                      <a:endParaRPr lang="es-GB" sz="20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En inglés</a:t>
                      </a:r>
                    </a:p>
                  </a:txBody>
                  <a:tcPr anchor="ctr"/>
                </a:tc>
                <a:extLst>
                  <a:ext uri="{0D108BD9-81ED-4DB2-BD59-A6C34878D82A}">
                    <a16:rowId xmlns:a16="http://schemas.microsoft.com/office/drawing/2014/main" val="736221638"/>
                  </a:ext>
                </a:extLst>
              </a:tr>
              <a:tr h="744682">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endParaRPr lang="es-GB" sz="2000" dirty="0">
                        <a:solidFill>
                          <a:schemeClr val="tx1"/>
                        </a:solidFill>
                      </a:endParaRPr>
                    </a:p>
                  </a:txBody>
                  <a:tcPr/>
                </a:tc>
                <a:extLst>
                  <a:ext uri="{0D108BD9-81ED-4DB2-BD59-A6C34878D82A}">
                    <a16:rowId xmlns:a16="http://schemas.microsoft.com/office/drawing/2014/main" val="909955301"/>
                  </a:ext>
                </a:extLst>
              </a:tr>
              <a:tr h="744682">
                <a:tc>
                  <a:txBody>
                    <a:bodyPr/>
                    <a:lstStyle/>
                    <a:p>
                      <a:pPr algn="ctr"/>
                      <a:endParaRPr lang="es-GB" sz="2000" dirty="0"/>
                    </a:p>
                  </a:txBody>
                  <a:tcPr anchor="ctr"/>
                </a:tc>
                <a:tc>
                  <a:txBody>
                    <a:bodyPr/>
                    <a:lstStyle/>
                    <a:p>
                      <a:pPr algn="ctr"/>
                      <a:endParaRPr lang="es-GB" sz="2000" dirty="0"/>
                    </a:p>
                  </a:txBody>
                  <a:tcPr anchor="ctr"/>
                </a:tc>
                <a:tc>
                  <a:txBody>
                    <a:bodyPr/>
                    <a:lstStyle/>
                    <a:p>
                      <a:endParaRPr lang="es-GB" sz="2000"/>
                    </a:p>
                  </a:txBody>
                  <a:tcPr/>
                </a:tc>
                <a:extLst>
                  <a:ext uri="{0D108BD9-81ED-4DB2-BD59-A6C34878D82A}">
                    <a16:rowId xmlns:a16="http://schemas.microsoft.com/office/drawing/2014/main" val="1949401662"/>
                  </a:ext>
                </a:extLst>
              </a:tr>
              <a:tr h="744682">
                <a:tc>
                  <a:txBody>
                    <a:bodyPr/>
                    <a:lstStyle/>
                    <a:p>
                      <a:pPr algn="ctr"/>
                      <a:endParaRPr lang="es-GB" sz="2000" dirty="0"/>
                    </a:p>
                  </a:txBody>
                  <a:tcPr anchor="ctr"/>
                </a:tc>
                <a:tc>
                  <a:txBody>
                    <a:bodyPr/>
                    <a:lstStyle/>
                    <a:p>
                      <a:pPr algn="ctr"/>
                      <a:endParaRPr lang="es-GB" sz="2000" dirty="0"/>
                    </a:p>
                  </a:txBody>
                  <a:tcPr anchor="ctr"/>
                </a:tc>
                <a:tc>
                  <a:txBody>
                    <a:bodyPr/>
                    <a:lstStyle/>
                    <a:p>
                      <a:endParaRPr lang="es-GB" sz="2000"/>
                    </a:p>
                  </a:txBody>
                  <a:tcPr/>
                </a:tc>
                <a:extLst>
                  <a:ext uri="{0D108BD9-81ED-4DB2-BD59-A6C34878D82A}">
                    <a16:rowId xmlns:a16="http://schemas.microsoft.com/office/drawing/2014/main" val="4293370411"/>
                  </a:ext>
                </a:extLst>
              </a:tr>
              <a:tr h="744682">
                <a:tc>
                  <a:txBody>
                    <a:bodyPr/>
                    <a:lstStyle/>
                    <a:p>
                      <a:pPr algn="ctr"/>
                      <a:endParaRPr lang="es-GB" sz="2000"/>
                    </a:p>
                  </a:txBody>
                  <a:tcPr anchor="ctr"/>
                </a:tc>
                <a:tc>
                  <a:txBody>
                    <a:bodyPr/>
                    <a:lstStyle/>
                    <a:p>
                      <a:pPr algn="ctr"/>
                      <a:endParaRPr lang="es-GB" sz="2000" dirty="0"/>
                    </a:p>
                  </a:txBody>
                  <a:tcPr anchor="ctr"/>
                </a:tc>
                <a:tc>
                  <a:txBody>
                    <a:bodyPr/>
                    <a:lstStyle/>
                    <a:p>
                      <a:endParaRPr lang="es-GB" sz="2000"/>
                    </a:p>
                  </a:txBody>
                  <a:tcPr/>
                </a:tc>
                <a:extLst>
                  <a:ext uri="{0D108BD9-81ED-4DB2-BD59-A6C34878D82A}">
                    <a16:rowId xmlns:a16="http://schemas.microsoft.com/office/drawing/2014/main" val="3850894107"/>
                  </a:ext>
                </a:extLst>
              </a:tr>
              <a:tr h="744682">
                <a:tc>
                  <a:txBody>
                    <a:bodyPr/>
                    <a:lstStyle/>
                    <a:p>
                      <a:pPr algn="ctr"/>
                      <a:endParaRPr lang="es-GB" sz="2000"/>
                    </a:p>
                  </a:txBody>
                  <a:tcPr anchor="ctr"/>
                </a:tc>
                <a:tc>
                  <a:txBody>
                    <a:bodyPr/>
                    <a:lstStyle/>
                    <a:p>
                      <a:pPr algn="ctr"/>
                      <a:endParaRPr lang="es-GB" sz="2000" dirty="0"/>
                    </a:p>
                  </a:txBody>
                  <a:tcPr anchor="ctr"/>
                </a:tc>
                <a:tc>
                  <a:txBody>
                    <a:bodyPr/>
                    <a:lstStyle/>
                    <a:p>
                      <a:endParaRPr lang="es-GB" sz="2000" dirty="0"/>
                    </a:p>
                  </a:txBody>
                  <a:tcPr/>
                </a:tc>
                <a:extLst>
                  <a:ext uri="{0D108BD9-81ED-4DB2-BD59-A6C34878D82A}">
                    <a16:rowId xmlns:a16="http://schemas.microsoft.com/office/drawing/2014/main" val="1017259803"/>
                  </a:ext>
                </a:extLst>
              </a:tr>
              <a:tr h="744682">
                <a:tc>
                  <a:txBody>
                    <a:bodyPr/>
                    <a:lstStyle/>
                    <a:p>
                      <a:pPr algn="ctr"/>
                      <a:endParaRPr lang="es-GB" sz="2000"/>
                    </a:p>
                  </a:txBody>
                  <a:tcPr anchor="ctr"/>
                </a:tc>
                <a:tc>
                  <a:txBody>
                    <a:bodyPr/>
                    <a:lstStyle/>
                    <a:p>
                      <a:pPr algn="ctr"/>
                      <a:endParaRPr lang="es-GB" sz="2000" dirty="0"/>
                    </a:p>
                  </a:txBody>
                  <a:tcPr anchor="ctr"/>
                </a:tc>
                <a:tc>
                  <a:txBody>
                    <a:bodyPr/>
                    <a:lstStyle/>
                    <a:p>
                      <a:endParaRPr lang="es-GB" sz="2000" dirty="0"/>
                    </a:p>
                  </a:txBody>
                  <a:tcPr/>
                </a:tc>
                <a:extLst>
                  <a:ext uri="{0D108BD9-81ED-4DB2-BD59-A6C34878D82A}">
                    <a16:rowId xmlns:a16="http://schemas.microsoft.com/office/drawing/2014/main" val="1276510276"/>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2451" y="800604"/>
            <a:ext cx="839480" cy="83948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122" y="808811"/>
            <a:ext cx="831273" cy="83127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46" y="805906"/>
            <a:ext cx="839480" cy="839480"/>
          </a:xfrm>
          <a:prstGeom prst="rect">
            <a:avLst/>
          </a:prstGeom>
        </p:spPr>
      </p:pic>
      <p:sp>
        <p:nvSpPr>
          <p:cNvPr id="16" name="TextBox 15"/>
          <p:cNvSpPr txBox="1"/>
          <p:nvPr/>
        </p:nvSpPr>
        <p:spPr>
          <a:xfrm>
            <a:off x="6279902" y="967576"/>
            <a:ext cx="1733265" cy="430887"/>
          </a:xfrm>
          <a:prstGeom prst="rect">
            <a:avLst/>
          </a:prstGeom>
          <a:noFill/>
        </p:spPr>
        <p:txBody>
          <a:bodyPr wrap="square" rtlCol="0">
            <a:spAutoFit/>
          </a:bodyPr>
          <a:lstStyle/>
          <a:p>
            <a:pPr algn="l"/>
            <a:r>
              <a:rPr lang="en-GB" sz="2200" b="1" dirty="0">
                <a:solidFill>
                  <a:srgbClr val="002060"/>
                </a:solidFill>
              </a:rPr>
              <a:t>‘they can’</a:t>
            </a:r>
          </a:p>
        </p:txBody>
      </p:sp>
      <p:sp>
        <p:nvSpPr>
          <p:cNvPr id="17" name="TextBox 16"/>
          <p:cNvSpPr txBox="1"/>
          <p:nvPr/>
        </p:nvSpPr>
        <p:spPr>
          <a:xfrm>
            <a:off x="7849297" y="967576"/>
            <a:ext cx="1733265" cy="430887"/>
          </a:xfrm>
          <a:prstGeom prst="rect">
            <a:avLst/>
          </a:prstGeom>
          <a:noFill/>
        </p:spPr>
        <p:txBody>
          <a:bodyPr wrap="square" rtlCol="0">
            <a:spAutoFit/>
          </a:bodyPr>
          <a:lstStyle/>
          <a:p>
            <a:pPr algn="l"/>
            <a:r>
              <a:rPr lang="en-GB" sz="2200" b="1" dirty="0">
                <a:solidFill>
                  <a:srgbClr val="002060"/>
                </a:solidFill>
              </a:rPr>
              <a:t>‘he can’</a:t>
            </a:r>
          </a:p>
        </p:txBody>
      </p:sp>
    </p:spTree>
    <p:extLst>
      <p:ext uri="{BB962C8B-B14F-4D97-AF65-F5344CB8AC3E}">
        <p14:creationId xmlns:p14="http://schemas.microsoft.com/office/powerpoint/2010/main" val="1042837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246185" y="207560"/>
            <a:ext cx="2735263" cy="363537"/>
          </a:xfrm>
        </p:spPr>
        <p:txBody>
          <a:bodyPr>
            <a:normAutofit fontScale="90000"/>
          </a:bodyPr>
          <a:lstStyle/>
          <a:p>
            <a:r>
              <a:rPr lang="es-GB" sz="2200" b="1" dirty="0"/>
              <a:t>Persona A - Solución </a:t>
            </a:r>
          </a:p>
        </p:txBody>
      </p:sp>
      <p:graphicFrame>
        <p:nvGraphicFramePr>
          <p:cNvPr id="41" name="Tabla 40">
            <a:extLst>
              <a:ext uri="{FF2B5EF4-FFF2-40B4-BE49-F238E27FC236}">
                <a16:creationId xmlns:a16="http://schemas.microsoft.com/office/drawing/2014/main" id="{1B62CAD5-72F9-EF45-ABD5-206EC3606AA5}"/>
              </a:ext>
            </a:extLst>
          </p:cNvPr>
          <p:cNvGraphicFramePr>
            <a:graphicFrameLocks noGrp="1"/>
          </p:cNvGraphicFramePr>
          <p:nvPr>
            <p:extLst>
              <p:ext uri="{D42A27DB-BD31-4B8C-83A1-F6EECF244321}">
                <p14:modId xmlns:p14="http://schemas.microsoft.com/office/powerpoint/2010/main" val="1703618732"/>
              </p:ext>
            </p:extLst>
          </p:nvPr>
        </p:nvGraphicFramePr>
        <p:xfrm>
          <a:off x="315521" y="571097"/>
          <a:ext cx="5783145" cy="5613397"/>
        </p:xfrm>
        <a:graphic>
          <a:graphicData uri="http://schemas.openxmlformats.org/drawingml/2006/table">
            <a:tbl>
              <a:tblPr firstRow="1" bandRow="1">
                <a:tableStyleId>{5940675A-B579-460E-94D1-54222C63F5DA}</a:tableStyleId>
              </a:tblPr>
              <a:tblGrid>
                <a:gridCol w="1271825">
                  <a:extLst>
                    <a:ext uri="{9D8B030D-6E8A-4147-A177-3AD203B41FA5}">
                      <a16:colId xmlns:a16="http://schemas.microsoft.com/office/drawing/2014/main" val="1394303876"/>
                    </a:ext>
                  </a:extLst>
                </a:gridCol>
                <a:gridCol w="1271825">
                  <a:extLst>
                    <a:ext uri="{9D8B030D-6E8A-4147-A177-3AD203B41FA5}">
                      <a16:colId xmlns:a16="http://schemas.microsoft.com/office/drawing/2014/main" val="976117047"/>
                    </a:ext>
                  </a:extLst>
                </a:gridCol>
                <a:gridCol w="3239495">
                  <a:extLst>
                    <a:ext uri="{9D8B030D-6E8A-4147-A177-3AD203B41FA5}">
                      <a16:colId xmlns:a16="http://schemas.microsoft.com/office/drawing/2014/main" val="998827795"/>
                    </a:ext>
                  </a:extLst>
                </a:gridCol>
              </a:tblGrid>
              <a:tr h="1145305">
                <a:tc>
                  <a:txBody>
                    <a:bodyPr/>
                    <a:lstStyle/>
                    <a:p>
                      <a:pPr algn="ctr"/>
                      <a:endParaRPr lang="es-GB" sz="2000" dirty="0">
                        <a:solidFill>
                          <a:schemeClr val="tx1"/>
                        </a:solidFill>
                      </a:endParaRPr>
                    </a:p>
                  </a:txBody>
                  <a:tcPr anchor="ctr"/>
                </a:tc>
                <a:tc>
                  <a:txBody>
                    <a:bodyPr/>
                    <a:lstStyle/>
                    <a:p>
                      <a:endParaRPr lang="es-GB" sz="20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En inglés</a:t>
                      </a:r>
                    </a:p>
                  </a:txBody>
                  <a:tcPr anchor="ctr"/>
                </a:tc>
                <a:extLst>
                  <a:ext uri="{0D108BD9-81ED-4DB2-BD59-A6C34878D82A}">
                    <a16:rowId xmlns:a16="http://schemas.microsoft.com/office/drawing/2014/main" val="736221638"/>
                  </a:ext>
                </a:extLst>
              </a:tr>
              <a:tr h="744682">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endParaRPr lang="es-GB" sz="2000" dirty="0">
                        <a:solidFill>
                          <a:schemeClr val="tx1"/>
                        </a:solidFill>
                      </a:endParaRPr>
                    </a:p>
                  </a:txBody>
                  <a:tcPr anchor="ctr"/>
                </a:tc>
                <a:extLst>
                  <a:ext uri="{0D108BD9-81ED-4DB2-BD59-A6C34878D82A}">
                    <a16:rowId xmlns:a16="http://schemas.microsoft.com/office/drawing/2014/main" val="909955301"/>
                  </a:ext>
                </a:extLst>
              </a:tr>
              <a:tr h="744682">
                <a:tc>
                  <a:txBody>
                    <a:bodyPr/>
                    <a:lstStyle/>
                    <a:p>
                      <a:pPr algn="ct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tx1"/>
                        </a:solidFill>
                      </a:endParaRPr>
                    </a:p>
                  </a:txBody>
                  <a:tcPr anchor="ctr"/>
                </a:tc>
                <a:tc>
                  <a:txBody>
                    <a:bodyPr/>
                    <a:lstStyle/>
                    <a:p>
                      <a:endParaRPr lang="es-GB" sz="2000" dirty="0">
                        <a:solidFill>
                          <a:schemeClr val="tx1"/>
                        </a:solidFill>
                      </a:endParaRPr>
                    </a:p>
                  </a:txBody>
                  <a:tcPr/>
                </a:tc>
                <a:extLst>
                  <a:ext uri="{0D108BD9-81ED-4DB2-BD59-A6C34878D82A}">
                    <a16:rowId xmlns:a16="http://schemas.microsoft.com/office/drawing/2014/main" val="1949401662"/>
                  </a:ext>
                </a:extLst>
              </a:tr>
              <a:tr h="744682">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endParaRPr lang="es-GB" sz="2000" dirty="0">
                        <a:solidFill>
                          <a:schemeClr val="tx1"/>
                        </a:solidFill>
                      </a:endParaRPr>
                    </a:p>
                  </a:txBody>
                  <a:tcPr/>
                </a:tc>
                <a:extLst>
                  <a:ext uri="{0D108BD9-81ED-4DB2-BD59-A6C34878D82A}">
                    <a16:rowId xmlns:a16="http://schemas.microsoft.com/office/drawing/2014/main" val="4293370411"/>
                  </a:ext>
                </a:extLst>
              </a:tr>
              <a:tr h="744682">
                <a:tc>
                  <a:txBody>
                    <a:bodyPr/>
                    <a:lstStyle/>
                    <a:p>
                      <a:pPr algn="ct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endParaRPr lang="es-GB" sz="2000" dirty="0">
                        <a:solidFill>
                          <a:schemeClr val="tx1"/>
                        </a:solidFill>
                      </a:endParaRPr>
                    </a:p>
                  </a:txBody>
                  <a:tcPr/>
                </a:tc>
                <a:extLst>
                  <a:ext uri="{0D108BD9-81ED-4DB2-BD59-A6C34878D82A}">
                    <a16:rowId xmlns:a16="http://schemas.microsoft.com/office/drawing/2014/main" val="3850894107"/>
                  </a:ext>
                </a:extLst>
              </a:tr>
              <a:tr h="744682">
                <a:tc>
                  <a:txBody>
                    <a:bodyPr/>
                    <a:lstStyle/>
                    <a:p>
                      <a:pPr algn="ctr"/>
                      <a:endParaRPr lang="es-GB"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tx1"/>
                        </a:solidFill>
                      </a:endParaRPr>
                    </a:p>
                  </a:txBody>
                  <a:tcPr anchor="ctr"/>
                </a:tc>
                <a:tc>
                  <a:txBody>
                    <a:bodyPr/>
                    <a:lstStyle/>
                    <a:p>
                      <a:endParaRPr lang="es-GB" sz="2000" dirty="0">
                        <a:solidFill>
                          <a:schemeClr val="tx1"/>
                        </a:solidFill>
                      </a:endParaRPr>
                    </a:p>
                  </a:txBody>
                  <a:tcPr/>
                </a:tc>
                <a:extLst>
                  <a:ext uri="{0D108BD9-81ED-4DB2-BD59-A6C34878D82A}">
                    <a16:rowId xmlns:a16="http://schemas.microsoft.com/office/drawing/2014/main" val="1017259803"/>
                  </a:ext>
                </a:extLst>
              </a:tr>
              <a:tr h="7446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tc>
                  <a:txBody>
                    <a:bodyPr/>
                    <a:lstStyle/>
                    <a:p>
                      <a:endParaRPr lang="es-GB" sz="2000" dirty="0">
                        <a:solidFill>
                          <a:schemeClr val="tx1"/>
                        </a:solidFill>
                      </a:endParaRPr>
                    </a:p>
                  </a:txBody>
                  <a:tcPr/>
                </a:tc>
                <a:extLst>
                  <a:ext uri="{0D108BD9-81ED-4DB2-BD59-A6C34878D82A}">
                    <a16:rowId xmlns:a16="http://schemas.microsoft.com/office/drawing/2014/main" val="1276510276"/>
                  </a:ext>
                </a:extLst>
              </a:tr>
            </a:tbl>
          </a:graphicData>
        </a:graphic>
      </p:graphicFrame>
      <p:sp>
        <p:nvSpPr>
          <p:cNvPr id="11" name="TextBox 10"/>
          <p:cNvSpPr txBox="1"/>
          <p:nvPr/>
        </p:nvSpPr>
        <p:spPr>
          <a:xfrm>
            <a:off x="246185" y="1001360"/>
            <a:ext cx="1733265" cy="400110"/>
          </a:xfrm>
          <a:prstGeom prst="rect">
            <a:avLst/>
          </a:prstGeom>
          <a:noFill/>
        </p:spPr>
        <p:txBody>
          <a:bodyPr wrap="square" rtlCol="0">
            <a:spAutoFit/>
          </a:bodyPr>
          <a:lstStyle/>
          <a:p>
            <a:pPr algn="l"/>
            <a:r>
              <a:rPr lang="en-GB" sz="2000" b="1" dirty="0"/>
              <a:t>‘they can’</a:t>
            </a:r>
          </a:p>
        </p:txBody>
      </p:sp>
      <p:sp>
        <p:nvSpPr>
          <p:cNvPr id="13" name="TextBox 12"/>
          <p:cNvSpPr txBox="1"/>
          <p:nvPr/>
        </p:nvSpPr>
        <p:spPr>
          <a:xfrm>
            <a:off x="1683040" y="1001360"/>
            <a:ext cx="1733265" cy="400110"/>
          </a:xfrm>
          <a:prstGeom prst="rect">
            <a:avLst/>
          </a:prstGeom>
          <a:noFill/>
        </p:spPr>
        <p:txBody>
          <a:bodyPr wrap="square" rtlCol="0">
            <a:spAutoFit/>
          </a:bodyPr>
          <a:lstStyle/>
          <a:p>
            <a:pPr algn="l"/>
            <a:r>
              <a:rPr lang="en-GB" sz="2000" b="1" dirty="0"/>
              <a:t>‘he can’</a:t>
            </a:r>
          </a:p>
        </p:txBody>
      </p:sp>
      <p:sp>
        <p:nvSpPr>
          <p:cNvPr id="15" name="Título 1">
            <a:extLst>
              <a:ext uri="{FF2B5EF4-FFF2-40B4-BE49-F238E27FC236}">
                <a16:creationId xmlns:a16="http://schemas.microsoft.com/office/drawing/2014/main" id="{EE54BE97-7C81-EB41-BA9B-1C99DEE78326}"/>
              </a:ext>
            </a:extLst>
          </p:cNvPr>
          <p:cNvSpPr txBox="1">
            <a:spLocks/>
          </p:cNvSpPr>
          <p:nvPr/>
        </p:nvSpPr>
        <p:spPr>
          <a:xfrm>
            <a:off x="6168002" y="207560"/>
            <a:ext cx="2735263" cy="36353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solidFill>
                  <a:schemeClr val="tx1"/>
                </a:solidFill>
              </a:rPr>
              <a:t>Persona B - Solución </a:t>
            </a:r>
          </a:p>
        </p:txBody>
      </p:sp>
      <p:graphicFrame>
        <p:nvGraphicFramePr>
          <p:cNvPr id="16" name="Tabla 40">
            <a:extLst>
              <a:ext uri="{FF2B5EF4-FFF2-40B4-BE49-F238E27FC236}">
                <a16:creationId xmlns:a16="http://schemas.microsoft.com/office/drawing/2014/main" id="{1B62CAD5-72F9-EF45-ABD5-206EC3606AA5}"/>
              </a:ext>
            </a:extLst>
          </p:cNvPr>
          <p:cNvGraphicFramePr>
            <a:graphicFrameLocks noGrp="1"/>
          </p:cNvGraphicFramePr>
          <p:nvPr>
            <p:extLst>
              <p:ext uri="{D42A27DB-BD31-4B8C-83A1-F6EECF244321}">
                <p14:modId xmlns:p14="http://schemas.microsoft.com/office/powerpoint/2010/main" val="1835878859"/>
              </p:ext>
            </p:extLst>
          </p:nvPr>
        </p:nvGraphicFramePr>
        <p:xfrm>
          <a:off x="6279902" y="589819"/>
          <a:ext cx="5783145" cy="5613397"/>
        </p:xfrm>
        <a:graphic>
          <a:graphicData uri="http://schemas.openxmlformats.org/drawingml/2006/table">
            <a:tbl>
              <a:tblPr firstRow="1" bandRow="1">
                <a:tableStyleId>{5940675A-B579-460E-94D1-54222C63F5DA}</a:tableStyleId>
              </a:tblPr>
              <a:tblGrid>
                <a:gridCol w="1465180">
                  <a:extLst>
                    <a:ext uri="{9D8B030D-6E8A-4147-A177-3AD203B41FA5}">
                      <a16:colId xmlns:a16="http://schemas.microsoft.com/office/drawing/2014/main" val="1394303876"/>
                    </a:ext>
                  </a:extLst>
                </a:gridCol>
                <a:gridCol w="1465180">
                  <a:extLst>
                    <a:ext uri="{9D8B030D-6E8A-4147-A177-3AD203B41FA5}">
                      <a16:colId xmlns:a16="http://schemas.microsoft.com/office/drawing/2014/main" val="976117047"/>
                    </a:ext>
                  </a:extLst>
                </a:gridCol>
                <a:gridCol w="2852785">
                  <a:extLst>
                    <a:ext uri="{9D8B030D-6E8A-4147-A177-3AD203B41FA5}">
                      <a16:colId xmlns:a16="http://schemas.microsoft.com/office/drawing/2014/main" val="998827795"/>
                    </a:ext>
                  </a:extLst>
                </a:gridCol>
              </a:tblGrid>
              <a:tr h="1145305">
                <a:tc>
                  <a:txBody>
                    <a:bodyPr/>
                    <a:lstStyle/>
                    <a:p>
                      <a:pPr algn="ctr"/>
                      <a:endParaRPr lang="es-GB" sz="2000" dirty="0">
                        <a:solidFill>
                          <a:srgbClr val="002060"/>
                        </a:solidFill>
                      </a:endParaRPr>
                    </a:p>
                  </a:txBody>
                  <a:tcPr anchor="ctr"/>
                </a:tc>
                <a:tc>
                  <a:txBody>
                    <a:bodyPr/>
                    <a:lstStyle/>
                    <a:p>
                      <a:endParaRPr lang="es-GB" sz="20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chemeClr val="tx1"/>
                          </a:solidFill>
                        </a:rPr>
                        <a:t>En inglés</a:t>
                      </a:r>
                    </a:p>
                  </a:txBody>
                  <a:tcPr anchor="ctr"/>
                </a:tc>
                <a:extLst>
                  <a:ext uri="{0D108BD9-81ED-4DB2-BD59-A6C34878D82A}">
                    <a16:rowId xmlns:a16="http://schemas.microsoft.com/office/drawing/2014/main" val="736221638"/>
                  </a:ext>
                </a:extLst>
              </a:tr>
              <a:tr h="744682">
                <a:tc>
                  <a:txBody>
                    <a:bodyPr/>
                    <a:lstStyle/>
                    <a:p>
                      <a:pPr algn="ctr"/>
                      <a:endParaRPr lang="es-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909955301"/>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1949401662"/>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4293370411"/>
                  </a:ext>
                </a:extLst>
              </a:tr>
              <a:tr h="744682">
                <a:tc>
                  <a:txBody>
                    <a:bodyPr/>
                    <a:lstStyle/>
                    <a:p>
                      <a:pPr algn="ctr"/>
                      <a:endParaRPr lang="es-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3850894107"/>
                  </a:ext>
                </a:extLst>
              </a:tr>
              <a:tr h="744682">
                <a:tc>
                  <a:txBody>
                    <a:bodyPr/>
                    <a:lstStyle/>
                    <a:p>
                      <a:pPr algn="ctr"/>
                      <a:endParaRPr lang="es-GB" sz="2000" dirty="0">
                        <a:solidFill>
                          <a:srgbClr val="002060"/>
                        </a:solidFill>
                      </a:endParaRPr>
                    </a:p>
                  </a:txBody>
                  <a:tcPr anchor="ctr"/>
                </a:tc>
                <a:tc>
                  <a:txBody>
                    <a:bodyPr/>
                    <a:lstStyle/>
                    <a:p>
                      <a:pPr algn="ct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1017259803"/>
                  </a:ext>
                </a:extLst>
              </a:tr>
              <a:tr h="744682">
                <a:tc>
                  <a:txBody>
                    <a:bodyPr/>
                    <a:lstStyle/>
                    <a:p>
                      <a:pPr algn="ctr"/>
                      <a:endParaRPr lang="es-GB" sz="200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rgbClr val="002060"/>
                        </a:solidFill>
                      </a:endParaRPr>
                    </a:p>
                  </a:txBody>
                  <a:tcPr anchor="ctr"/>
                </a:tc>
                <a:tc>
                  <a:txBody>
                    <a:bodyPr/>
                    <a:lstStyle/>
                    <a:p>
                      <a:pPr algn="l"/>
                      <a:endParaRPr lang="es-GB" sz="2000" dirty="0">
                        <a:solidFill>
                          <a:srgbClr val="002060"/>
                        </a:solidFill>
                      </a:endParaRPr>
                    </a:p>
                  </a:txBody>
                  <a:tcPr anchor="ctr"/>
                </a:tc>
                <a:extLst>
                  <a:ext uri="{0D108BD9-81ED-4DB2-BD59-A6C34878D82A}">
                    <a16:rowId xmlns:a16="http://schemas.microsoft.com/office/drawing/2014/main" val="1276510276"/>
                  </a:ext>
                </a:extLst>
              </a:tr>
            </a:tbl>
          </a:graphicData>
        </a:graphic>
      </p:graphicFrame>
      <p:sp>
        <p:nvSpPr>
          <p:cNvPr id="17" name="TextBox 16"/>
          <p:cNvSpPr txBox="1"/>
          <p:nvPr/>
        </p:nvSpPr>
        <p:spPr>
          <a:xfrm>
            <a:off x="6279902" y="1032040"/>
            <a:ext cx="1733265" cy="400110"/>
          </a:xfrm>
          <a:prstGeom prst="rect">
            <a:avLst/>
          </a:prstGeom>
          <a:noFill/>
        </p:spPr>
        <p:txBody>
          <a:bodyPr wrap="square" rtlCol="0">
            <a:spAutoFit/>
          </a:bodyPr>
          <a:lstStyle/>
          <a:p>
            <a:pPr algn="l"/>
            <a:r>
              <a:rPr lang="en-GB" sz="2000" b="1" dirty="0"/>
              <a:t>‘they can’</a:t>
            </a:r>
          </a:p>
        </p:txBody>
      </p:sp>
      <p:sp>
        <p:nvSpPr>
          <p:cNvPr id="18" name="TextBox 17"/>
          <p:cNvSpPr txBox="1"/>
          <p:nvPr/>
        </p:nvSpPr>
        <p:spPr>
          <a:xfrm>
            <a:off x="7880531" y="1032040"/>
            <a:ext cx="1733265" cy="400110"/>
          </a:xfrm>
          <a:prstGeom prst="rect">
            <a:avLst/>
          </a:prstGeom>
          <a:noFill/>
        </p:spPr>
        <p:txBody>
          <a:bodyPr wrap="square" rtlCol="0">
            <a:spAutoFit/>
          </a:bodyPr>
          <a:lstStyle/>
          <a:p>
            <a:pPr algn="l"/>
            <a:r>
              <a:rPr lang="en-GB" sz="2000" b="1" dirty="0"/>
              <a:t>‘he can’</a:t>
            </a:r>
          </a:p>
        </p:txBody>
      </p:sp>
      <p:sp>
        <p:nvSpPr>
          <p:cNvPr id="3" name="TextBox 2"/>
          <p:cNvSpPr txBox="1"/>
          <p:nvPr/>
        </p:nvSpPr>
        <p:spPr>
          <a:xfrm>
            <a:off x="764275" y="1910687"/>
            <a:ext cx="545910" cy="400110"/>
          </a:xfrm>
          <a:prstGeom prst="rect">
            <a:avLst/>
          </a:prstGeom>
          <a:noFill/>
        </p:spPr>
        <p:txBody>
          <a:bodyPr wrap="square" rtlCol="0">
            <a:spAutoFit/>
          </a:bodyPr>
          <a:lstStyle/>
          <a:p>
            <a:r>
              <a:rPr lang="en-GB" sz="2000" dirty="0"/>
              <a:t>X</a:t>
            </a:r>
            <a:endParaRPr lang="es-GB" sz="2000" dirty="0"/>
          </a:p>
        </p:txBody>
      </p:sp>
      <p:sp>
        <p:nvSpPr>
          <p:cNvPr id="19" name="TextBox 18"/>
          <p:cNvSpPr txBox="1"/>
          <p:nvPr/>
        </p:nvSpPr>
        <p:spPr>
          <a:xfrm>
            <a:off x="2128865" y="2658033"/>
            <a:ext cx="420807" cy="400110"/>
          </a:xfrm>
          <a:prstGeom prst="rect">
            <a:avLst/>
          </a:prstGeom>
          <a:noFill/>
        </p:spPr>
        <p:txBody>
          <a:bodyPr wrap="square" rtlCol="0">
            <a:spAutoFit/>
          </a:bodyPr>
          <a:lstStyle/>
          <a:p>
            <a:r>
              <a:rPr lang="en-GB" sz="2000" dirty="0"/>
              <a:t>X</a:t>
            </a:r>
            <a:endParaRPr lang="es-GB" sz="2000" dirty="0"/>
          </a:p>
        </p:txBody>
      </p:sp>
      <p:sp>
        <p:nvSpPr>
          <p:cNvPr id="20" name="TextBox 19"/>
          <p:cNvSpPr txBox="1"/>
          <p:nvPr/>
        </p:nvSpPr>
        <p:spPr>
          <a:xfrm>
            <a:off x="764275" y="3377795"/>
            <a:ext cx="545910" cy="400110"/>
          </a:xfrm>
          <a:prstGeom prst="rect">
            <a:avLst/>
          </a:prstGeom>
          <a:noFill/>
        </p:spPr>
        <p:txBody>
          <a:bodyPr wrap="square" rtlCol="0">
            <a:spAutoFit/>
          </a:bodyPr>
          <a:lstStyle/>
          <a:p>
            <a:r>
              <a:rPr lang="en-GB" sz="2000" dirty="0"/>
              <a:t>X</a:t>
            </a:r>
            <a:endParaRPr lang="es-GB" sz="2000" dirty="0"/>
          </a:p>
        </p:txBody>
      </p:sp>
      <p:sp>
        <p:nvSpPr>
          <p:cNvPr id="21" name="TextBox 20"/>
          <p:cNvSpPr txBox="1"/>
          <p:nvPr/>
        </p:nvSpPr>
        <p:spPr>
          <a:xfrm>
            <a:off x="764275" y="4141442"/>
            <a:ext cx="545910" cy="400110"/>
          </a:xfrm>
          <a:prstGeom prst="rect">
            <a:avLst/>
          </a:prstGeom>
          <a:noFill/>
        </p:spPr>
        <p:txBody>
          <a:bodyPr wrap="square" rtlCol="0">
            <a:spAutoFit/>
          </a:bodyPr>
          <a:lstStyle/>
          <a:p>
            <a:r>
              <a:rPr lang="en-GB" sz="2000" dirty="0"/>
              <a:t>X</a:t>
            </a:r>
            <a:endParaRPr lang="es-GB" sz="2000" dirty="0"/>
          </a:p>
        </p:txBody>
      </p:sp>
      <p:sp>
        <p:nvSpPr>
          <p:cNvPr id="22" name="TextBox 21"/>
          <p:cNvSpPr txBox="1"/>
          <p:nvPr/>
        </p:nvSpPr>
        <p:spPr>
          <a:xfrm>
            <a:off x="2066313" y="4880695"/>
            <a:ext cx="545910" cy="400110"/>
          </a:xfrm>
          <a:prstGeom prst="rect">
            <a:avLst/>
          </a:prstGeom>
          <a:noFill/>
        </p:spPr>
        <p:txBody>
          <a:bodyPr wrap="square" rtlCol="0">
            <a:spAutoFit/>
          </a:bodyPr>
          <a:lstStyle/>
          <a:p>
            <a:r>
              <a:rPr lang="en-GB" sz="2000" dirty="0"/>
              <a:t>X</a:t>
            </a:r>
            <a:endParaRPr lang="es-GB" sz="2000" dirty="0"/>
          </a:p>
        </p:txBody>
      </p:sp>
      <p:sp>
        <p:nvSpPr>
          <p:cNvPr id="23" name="TextBox 22"/>
          <p:cNvSpPr txBox="1"/>
          <p:nvPr/>
        </p:nvSpPr>
        <p:spPr>
          <a:xfrm>
            <a:off x="839862" y="5619949"/>
            <a:ext cx="545910" cy="400110"/>
          </a:xfrm>
          <a:prstGeom prst="rect">
            <a:avLst/>
          </a:prstGeom>
          <a:noFill/>
        </p:spPr>
        <p:txBody>
          <a:bodyPr wrap="square" rtlCol="0">
            <a:spAutoFit/>
          </a:bodyPr>
          <a:lstStyle/>
          <a:p>
            <a:r>
              <a:rPr lang="en-GB" sz="2000" dirty="0"/>
              <a:t>X</a:t>
            </a:r>
            <a:endParaRPr lang="es-GB" sz="2000" dirty="0"/>
          </a:p>
        </p:txBody>
      </p:sp>
      <p:sp>
        <p:nvSpPr>
          <p:cNvPr id="4" name="TextBox 3"/>
          <p:cNvSpPr txBox="1"/>
          <p:nvPr/>
        </p:nvSpPr>
        <p:spPr>
          <a:xfrm>
            <a:off x="2852479" y="1910599"/>
            <a:ext cx="2728232" cy="400110"/>
          </a:xfrm>
          <a:prstGeom prst="rect">
            <a:avLst/>
          </a:prstGeom>
          <a:noFill/>
        </p:spPr>
        <p:txBody>
          <a:bodyPr wrap="square" rtlCol="0">
            <a:spAutoFit/>
          </a:bodyPr>
          <a:lstStyle/>
          <a:p>
            <a:r>
              <a:rPr lang="es-GB" sz="2000" dirty="0"/>
              <a:t>watch a film in bed</a:t>
            </a:r>
          </a:p>
        </p:txBody>
      </p:sp>
      <p:sp>
        <p:nvSpPr>
          <p:cNvPr id="5" name="TextBox 4"/>
          <p:cNvSpPr txBox="1"/>
          <p:nvPr/>
        </p:nvSpPr>
        <p:spPr>
          <a:xfrm>
            <a:off x="2852479" y="2465895"/>
            <a:ext cx="3059932" cy="707886"/>
          </a:xfrm>
          <a:prstGeom prst="rect">
            <a:avLst/>
          </a:prstGeom>
          <a:noFill/>
        </p:spPr>
        <p:txBody>
          <a:bodyPr wrap="square" rtlCol="0">
            <a:spAutoFit/>
          </a:bodyPr>
          <a:lstStyle/>
          <a:p>
            <a:r>
              <a:rPr lang="es-GB" sz="2000" dirty="0"/>
              <a:t>use the phone in class everyday</a:t>
            </a:r>
          </a:p>
        </p:txBody>
      </p:sp>
      <p:sp>
        <p:nvSpPr>
          <p:cNvPr id="7" name="TextBox 6"/>
          <p:cNvSpPr txBox="1"/>
          <p:nvPr/>
        </p:nvSpPr>
        <p:spPr>
          <a:xfrm>
            <a:off x="2852479" y="3223907"/>
            <a:ext cx="2806311" cy="707886"/>
          </a:xfrm>
          <a:prstGeom prst="rect">
            <a:avLst/>
          </a:prstGeom>
          <a:noFill/>
        </p:spPr>
        <p:txBody>
          <a:bodyPr wrap="square" rtlCol="0">
            <a:spAutoFit/>
          </a:bodyPr>
          <a:lstStyle/>
          <a:p>
            <a:r>
              <a:rPr lang="es-GB" sz="2000" dirty="0"/>
              <a:t>sleep until late on Sundays</a:t>
            </a:r>
          </a:p>
        </p:txBody>
      </p:sp>
      <p:sp>
        <p:nvSpPr>
          <p:cNvPr id="8" name="TextBox 7"/>
          <p:cNvSpPr txBox="1"/>
          <p:nvPr/>
        </p:nvSpPr>
        <p:spPr>
          <a:xfrm>
            <a:off x="2852479" y="3981545"/>
            <a:ext cx="3315523" cy="707886"/>
          </a:xfrm>
          <a:prstGeom prst="rect">
            <a:avLst/>
          </a:prstGeom>
          <a:noFill/>
        </p:spPr>
        <p:txBody>
          <a:bodyPr wrap="square" rtlCol="0">
            <a:spAutoFit/>
          </a:bodyPr>
          <a:lstStyle/>
          <a:p>
            <a:r>
              <a:rPr lang="es-GB" sz="2000" dirty="0"/>
              <a:t>speak with people in other languages</a:t>
            </a:r>
          </a:p>
        </p:txBody>
      </p:sp>
      <p:sp>
        <p:nvSpPr>
          <p:cNvPr id="9" name="TextBox 8"/>
          <p:cNvSpPr txBox="1"/>
          <p:nvPr/>
        </p:nvSpPr>
        <p:spPr>
          <a:xfrm>
            <a:off x="2852479" y="4714636"/>
            <a:ext cx="3229118" cy="707886"/>
          </a:xfrm>
          <a:prstGeom prst="rect">
            <a:avLst/>
          </a:prstGeom>
          <a:noFill/>
        </p:spPr>
        <p:txBody>
          <a:bodyPr wrap="square" rtlCol="0">
            <a:spAutoFit/>
          </a:bodyPr>
          <a:lstStyle/>
          <a:p>
            <a:r>
              <a:rPr lang="es-GB" sz="2000" dirty="0"/>
              <a:t>go to the neighbourhood by bike</a:t>
            </a:r>
          </a:p>
        </p:txBody>
      </p:sp>
      <p:sp>
        <p:nvSpPr>
          <p:cNvPr id="24" name="TextBox 23"/>
          <p:cNvSpPr txBox="1"/>
          <p:nvPr/>
        </p:nvSpPr>
        <p:spPr>
          <a:xfrm>
            <a:off x="2848500" y="5447727"/>
            <a:ext cx="3362066" cy="707886"/>
          </a:xfrm>
          <a:prstGeom prst="rect">
            <a:avLst/>
          </a:prstGeom>
          <a:noFill/>
        </p:spPr>
        <p:txBody>
          <a:bodyPr wrap="square" rtlCol="0">
            <a:spAutoFit/>
          </a:bodyPr>
          <a:lstStyle/>
          <a:p>
            <a:r>
              <a:rPr lang="es-GB" sz="2000" dirty="0"/>
              <a:t>play after finishing </a:t>
            </a:r>
            <a:r>
              <a:rPr lang="en-GB" sz="2000" dirty="0"/>
              <a:t>(</a:t>
            </a:r>
            <a:r>
              <a:rPr lang="es-GB" sz="2000" dirty="0"/>
              <a:t>the</a:t>
            </a:r>
            <a:r>
              <a:rPr lang="en-GB" sz="2000" dirty="0"/>
              <a:t>)</a:t>
            </a:r>
            <a:r>
              <a:rPr lang="es-GB" sz="2000" dirty="0"/>
              <a:t> homework</a:t>
            </a:r>
          </a:p>
        </p:txBody>
      </p:sp>
      <p:sp>
        <p:nvSpPr>
          <p:cNvPr id="29" name="TextBox 28"/>
          <p:cNvSpPr txBox="1"/>
          <p:nvPr/>
        </p:nvSpPr>
        <p:spPr>
          <a:xfrm>
            <a:off x="8330059" y="1919498"/>
            <a:ext cx="545910" cy="400110"/>
          </a:xfrm>
          <a:prstGeom prst="rect">
            <a:avLst/>
          </a:prstGeom>
          <a:noFill/>
        </p:spPr>
        <p:txBody>
          <a:bodyPr wrap="square" rtlCol="0">
            <a:spAutoFit/>
          </a:bodyPr>
          <a:lstStyle/>
          <a:p>
            <a:r>
              <a:rPr lang="en-GB" sz="2000" dirty="0"/>
              <a:t>X</a:t>
            </a:r>
            <a:endParaRPr lang="es-GB" sz="2000" dirty="0"/>
          </a:p>
        </p:txBody>
      </p:sp>
      <p:sp>
        <p:nvSpPr>
          <p:cNvPr id="30" name="TextBox 29"/>
          <p:cNvSpPr txBox="1"/>
          <p:nvPr/>
        </p:nvSpPr>
        <p:spPr>
          <a:xfrm>
            <a:off x="6798860" y="2636554"/>
            <a:ext cx="545910" cy="400110"/>
          </a:xfrm>
          <a:prstGeom prst="rect">
            <a:avLst/>
          </a:prstGeom>
          <a:noFill/>
        </p:spPr>
        <p:txBody>
          <a:bodyPr wrap="square" rtlCol="0">
            <a:spAutoFit/>
          </a:bodyPr>
          <a:lstStyle/>
          <a:p>
            <a:r>
              <a:rPr lang="en-GB" sz="2000" dirty="0"/>
              <a:t>X</a:t>
            </a:r>
            <a:endParaRPr lang="es-GB" sz="2000" dirty="0"/>
          </a:p>
        </p:txBody>
      </p:sp>
      <p:sp>
        <p:nvSpPr>
          <p:cNvPr id="31" name="TextBox 30"/>
          <p:cNvSpPr txBox="1"/>
          <p:nvPr/>
        </p:nvSpPr>
        <p:spPr>
          <a:xfrm>
            <a:off x="6798860" y="3400201"/>
            <a:ext cx="545910" cy="400110"/>
          </a:xfrm>
          <a:prstGeom prst="rect">
            <a:avLst/>
          </a:prstGeom>
          <a:noFill/>
        </p:spPr>
        <p:txBody>
          <a:bodyPr wrap="square" rtlCol="0">
            <a:spAutoFit/>
          </a:bodyPr>
          <a:lstStyle/>
          <a:p>
            <a:r>
              <a:rPr lang="en-GB" sz="2000" dirty="0"/>
              <a:t>X</a:t>
            </a:r>
            <a:endParaRPr lang="es-GB" sz="2000" dirty="0"/>
          </a:p>
        </p:txBody>
      </p:sp>
      <p:sp>
        <p:nvSpPr>
          <p:cNvPr id="32" name="TextBox 31"/>
          <p:cNvSpPr txBox="1"/>
          <p:nvPr/>
        </p:nvSpPr>
        <p:spPr>
          <a:xfrm>
            <a:off x="8330059" y="4150201"/>
            <a:ext cx="545910" cy="400110"/>
          </a:xfrm>
          <a:prstGeom prst="rect">
            <a:avLst/>
          </a:prstGeom>
          <a:noFill/>
        </p:spPr>
        <p:txBody>
          <a:bodyPr wrap="square" rtlCol="0">
            <a:spAutoFit/>
          </a:bodyPr>
          <a:lstStyle/>
          <a:p>
            <a:r>
              <a:rPr lang="en-GB" sz="2000" dirty="0"/>
              <a:t>X</a:t>
            </a:r>
            <a:endParaRPr lang="es-GB" sz="2000" dirty="0"/>
          </a:p>
        </p:txBody>
      </p:sp>
      <p:sp>
        <p:nvSpPr>
          <p:cNvPr id="33" name="TextBox 32"/>
          <p:cNvSpPr txBox="1"/>
          <p:nvPr/>
        </p:nvSpPr>
        <p:spPr>
          <a:xfrm>
            <a:off x="6798860" y="4868524"/>
            <a:ext cx="545910" cy="400110"/>
          </a:xfrm>
          <a:prstGeom prst="rect">
            <a:avLst/>
          </a:prstGeom>
          <a:noFill/>
        </p:spPr>
        <p:txBody>
          <a:bodyPr wrap="square" rtlCol="0">
            <a:spAutoFit/>
          </a:bodyPr>
          <a:lstStyle/>
          <a:p>
            <a:r>
              <a:rPr lang="en-GB" sz="2000" dirty="0"/>
              <a:t>X</a:t>
            </a:r>
            <a:endParaRPr lang="es-GB" sz="2000" dirty="0"/>
          </a:p>
        </p:txBody>
      </p:sp>
      <p:sp>
        <p:nvSpPr>
          <p:cNvPr id="34" name="TextBox 33"/>
          <p:cNvSpPr txBox="1"/>
          <p:nvPr/>
        </p:nvSpPr>
        <p:spPr>
          <a:xfrm>
            <a:off x="8330059" y="5634993"/>
            <a:ext cx="545910" cy="400110"/>
          </a:xfrm>
          <a:prstGeom prst="rect">
            <a:avLst/>
          </a:prstGeom>
          <a:noFill/>
        </p:spPr>
        <p:txBody>
          <a:bodyPr wrap="square" rtlCol="0">
            <a:spAutoFit/>
          </a:bodyPr>
          <a:lstStyle/>
          <a:p>
            <a:r>
              <a:rPr lang="en-GB" sz="2000" dirty="0"/>
              <a:t>X</a:t>
            </a:r>
            <a:endParaRPr lang="es-GB" sz="2000" dirty="0"/>
          </a:p>
        </p:txBody>
      </p:sp>
      <p:sp>
        <p:nvSpPr>
          <p:cNvPr id="35" name="TextBox 34"/>
          <p:cNvSpPr txBox="1"/>
          <p:nvPr/>
        </p:nvSpPr>
        <p:spPr>
          <a:xfrm>
            <a:off x="9172057" y="1910599"/>
            <a:ext cx="2728232" cy="400110"/>
          </a:xfrm>
          <a:prstGeom prst="rect">
            <a:avLst/>
          </a:prstGeom>
          <a:noFill/>
        </p:spPr>
        <p:txBody>
          <a:bodyPr wrap="square" rtlCol="0">
            <a:spAutoFit/>
          </a:bodyPr>
          <a:lstStyle/>
          <a:p>
            <a:r>
              <a:rPr lang="es-GB" sz="2000" dirty="0"/>
              <a:t>take books home</a:t>
            </a:r>
          </a:p>
        </p:txBody>
      </p:sp>
      <p:sp>
        <p:nvSpPr>
          <p:cNvPr id="36" name="TextBox 35"/>
          <p:cNvSpPr txBox="1"/>
          <p:nvPr/>
        </p:nvSpPr>
        <p:spPr>
          <a:xfrm>
            <a:off x="9171474" y="2658033"/>
            <a:ext cx="3328569" cy="400110"/>
          </a:xfrm>
          <a:prstGeom prst="rect">
            <a:avLst/>
          </a:prstGeom>
          <a:noFill/>
        </p:spPr>
        <p:txBody>
          <a:bodyPr wrap="square" rtlCol="0">
            <a:spAutoFit/>
          </a:bodyPr>
          <a:lstStyle/>
          <a:p>
            <a:r>
              <a:rPr lang="es-GB" sz="2000" dirty="0"/>
              <a:t>finish early on Fridays</a:t>
            </a:r>
          </a:p>
        </p:txBody>
      </p:sp>
      <p:sp>
        <p:nvSpPr>
          <p:cNvPr id="37" name="TextBox 36"/>
          <p:cNvSpPr txBox="1"/>
          <p:nvPr/>
        </p:nvSpPr>
        <p:spPr>
          <a:xfrm>
            <a:off x="9171473" y="3377795"/>
            <a:ext cx="3328569" cy="400110"/>
          </a:xfrm>
          <a:prstGeom prst="rect">
            <a:avLst/>
          </a:prstGeom>
          <a:noFill/>
        </p:spPr>
        <p:txBody>
          <a:bodyPr wrap="square" rtlCol="0">
            <a:spAutoFit/>
          </a:bodyPr>
          <a:lstStyle/>
          <a:p>
            <a:r>
              <a:rPr lang="es-GB" sz="2000" dirty="0"/>
              <a:t>start to learn German</a:t>
            </a:r>
          </a:p>
        </p:txBody>
      </p:sp>
      <p:sp>
        <p:nvSpPr>
          <p:cNvPr id="38" name="TextBox 37"/>
          <p:cNvSpPr txBox="1"/>
          <p:nvPr/>
        </p:nvSpPr>
        <p:spPr>
          <a:xfrm>
            <a:off x="9171473" y="3981545"/>
            <a:ext cx="3328569" cy="707886"/>
          </a:xfrm>
          <a:prstGeom prst="rect">
            <a:avLst/>
          </a:prstGeom>
          <a:noFill/>
        </p:spPr>
        <p:txBody>
          <a:bodyPr wrap="square" rtlCol="0">
            <a:spAutoFit/>
          </a:bodyPr>
          <a:lstStyle/>
          <a:p>
            <a:r>
              <a:rPr lang="es-GB" sz="2000" dirty="0"/>
              <a:t>to enjoy holidays in </a:t>
            </a:r>
            <a:r>
              <a:rPr lang="en-GB" sz="2000" dirty="0"/>
              <a:t>     </a:t>
            </a:r>
            <a:r>
              <a:rPr lang="es-GB" sz="2000" dirty="0"/>
              <a:t>Italy</a:t>
            </a:r>
          </a:p>
        </p:txBody>
      </p:sp>
      <p:sp>
        <p:nvSpPr>
          <p:cNvPr id="39" name="TextBox 38"/>
          <p:cNvSpPr txBox="1"/>
          <p:nvPr/>
        </p:nvSpPr>
        <p:spPr>
          <a:xfrm>
            <a:off x="9169899" y="4880695"/>
            <a:ext cx="3328569" cy="400110"/>
          </a:xfrm>
          <a:prstGeom prst="rect">
            <a:avLst/>
          </a:prstGeom>
          <a:noFill/>
        </p:spPr>
        <p:txBody>
          <a:bodyPr wrap="square" rtlCol="0">
            <a:spAutoFit/>
          </a:bodyPr>
          <a:lstStyle/>
          <a:p>
            <a:r>
              <a:rPr lang="es-GB" sz="2000" dirty="0"/>
              <a:t>take the bus together</a:t>
            </a:r>
          </a:p>
        </p:txBody>
      </p:sp>
      <p:sp>
        <p:nvSpPr>
          <p:cNvPr id="40" name="TextBox 39"/>
          <p:cNvSpPr txBox="1"/>
          <p:nvPr/>
        </p:nvSpPr>
        <p:spPr>
          <a:xfrm>
            <a:off x="9169898" y="5466061"/>
            <a:ext cx="3328569" cy="707886"/>
          </a:xfrm>
          <a:prstGeom prst="rect">
            <a:avLst/>
          </a:prstGeom>
          <a:noFill/>
        </p:spPr>
        <p:txBody>
          <a:bodyPr wrap="square" rtlCol="0">
            <a:spAutoFit/>
          </a:bodyPr>
          <a:lstStyle/>
          <a:p>
            <a:r>
              <a:rPr lang="es-GB" sz="2000" dirty="0"/>
              <a:t>meet with friends from school</a:t>
            </a:r>
          </a:p>
        </p:txBody>
      </p:sp>
      <p:sp>
        <p:nvSpPr>
          <p:cNvPr id="25" name="Rounded Rectangular Callout 24"/>
          <p:cNvSpPr/>
          <p:nvPr/>
        </p:nvSpPr>
        <p:spPr>
          <a:xfrm>
            <a:off x="5762171" y="2636554"/>
            <a:ext cx="4542972" cy="2052877"/>
          </a:xfrm>
          <a:prstGeom prst="wedgeRoundRectCallout">
            <a:avLst>
              <a:gd name="adj1" fmla="val -104417"/>
              <a:gd name="adj2" fmla="val 5556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¿Cómo se dice </a:t>
            </a:r>
            <a:r>
              <a:rPr lang="en-GB" sz="2400" b="1" dirty="0" err="1">
                <a:solidFill>
                  <a:schemeClr val="tx1"/>
                </a:solidFill>
              </a:rPr>
              <a:t>en</a:t>
            </a:r>
            <a:r>
              <a:rPr lang="en-GB" sz="2400" b="1" dirty="0">
                <a:solidFill>
                  <a:schemeClr val="tx1"/>
                </a:solidFill>
              </a:rPr>
              <a:t> </a:t>
            </a:r>
            <a:r>
              <a:rPr lang="en-GB" sz="2400" b="1" dirty="0" err="1">
                <a:solidFill>
                  <a:schemeClr val="tx1"/>
                </a:solidFill>
              </a:rPr>
              <a:t>español</a:t>
            </a:r>
            <a:r>
              <a:rPr lang="en-GB" sz="2400" b="1" dirty="0">
                <a:solidFill>
                  <a:schemeClr val="tx1"/>
                </a:solidFill>
              </a:rPr>
              <a:t>?</a:t>
            </a:r>
          </a:p>
          <a:p>
            <a:pPr>
              <a:lnSpc>
                <a:spcPct val="150000"/>
              </a:lnSpc>
            </a:pPr>
            <a:r>
              <a:rPr lang="en-GB" sz="2400" dirty="0">
                <a:solidFill>
                  <a:schemeClr val="tx1"/>
                </a:solidFill>
              </a:rPr>
              <a:t>I go:          </a:t>
            </a:r>
          </a:p>
          <a:p>
            <a:pPr>
              <a:lnSpc>
                <a:spcPct val="150000"/>
              </a:lnSpc>
            </a:pPr>
            <a:r>
              <a:rPr lang="en-GB" sz="2400" dirty="0">
                <a:solidFill>
                  <a:schemeClr val="tx1"/>
                </a:solidFill>
              </a:rPr>
              <a:t>s/he goes: </a:t>
            </a:r>
          </a:p>
          <a:p>
            <a:pPr>
              <a:lnSpc>
                <a:spcPct val="150000"/>
              </a:lnSpc>
            </a:pPr>
            <a:r>
              <a:rPr lang="en-GB" sz="2400" dirty="0">
                <a:solidFill>
                  <a:schemeClr val="tx1"/>
                </a:solidFill>
              </a:rPr>
              <a:t>you go:</a:t>
            </a:r>
          </a:p>
        </p:txBody>
      </p:sp>
      <p:sp>
        <p:nvSpPr>
          <p:cNvPr id="26" name="TextBox 25"/>
          <p:cNvSpPr txBox="1"/>
          <p:nvPr/>
        </p:nvSpPr>
        <p:spPr>
          <a:xfrm>
            <a:off x="6689105" y="3067810"/>
            <a:ext cx="1531199" cy="523220"/>
          </a:xfrm>
          <a:prstGeom prst="rect">
            <a:avLst/>
          </a:prstGeom>
          <a:noFill/>
        </p:spPr>
        <p:txBody>
          <a:bodyPr wrap="square" rtlCol="0">
            <a:spAutoFit/>
          </a:bodyPr>
          <a:lstStyle/>
          <a:p>
            <a:pPr algn="l"/>
            <a:r>
              <a:rPr lang="en-GB" sz="2800" dirty="0" err="1"/>
              <a:t>voy</a:t>
            </a:r>
            <a:endParaRPr lang="en-GB" sz="2400" dirty="0"/>
          </a:p>
        </p:txBody>
      </p:sp>
      <p:sp>
        <p:nvSpPr>
          <p:cNvPr id="43" name="TextBox 42"/>
          <p:cNvSpPr txBox="1"/>
          <p:nvPr/>
        </p:nvSpPr>
        <p:spPr>
          <a:xfrm>
            <a:off x="7535633" y="3580097"/>
            <a:ext cx="1531199" cy="523220"/>
          </a:xfrm>
          <a:prstGeom prst="rect">
            <a:avLst/>
          </a:prstGeom>
          <a:noFill/>
        </p:spPr>
        <p:txBody>
          <a:bodyPr wrap="square" rtlCol="0">
            <a:spAutoFit/>
          </a:bodyPr>
          <a:lstStyle/>
          <a:p>
            <a:pPr algn="l"/>
            <a:r>
              <a:rPr lang="en-GB" sz="2800" dirty="0"/>
              <a:t>va</a:t>
            </a:r>
            <a:endParaRPr lang="en-GB" sz="2400" dirty="0"/>
          </a:p>
        </p:txBody>
      </p:sp>
      <p:sp>
        <p:nvSpPr>
          <p:cNvPr id="44" name="TextBox 43"/>
          <p:cNvSpPr txBox="1"/>
          <p:nvPr/>
        </p:nvSpPr>
        <p:spPr>
          <a:xfrm>
            <a:off x="7115708" y="4140023"/>
            <a:ext cx="1531199" cy="523220"/>
          </a:xfrm>
          <a:prstGeom prst="rect">
            <a:avLst/>
          </a:prstGeom>
          <a:noFill/>
        </p:spPr>
        <p:txBody>
          <a:bodyPr wrap="square" rtlCol="0">
            <a:spAutoFit/>
          </a:bodyPr>
          <a:lstStyle/>
          <a:p>
            <a:pPr algn="l"/>
            <a:r>
              <a:rPr lang="en-GB" sz="2800" dirty="0"/>
              <a:t>vas</a:t>
            </a:r>
            <a:endParaRPr lang="en-GB" sz="2400" dirty="0"/>
          </a:p>
        </p:txBody>
      </p:sp>
    </p:spTree>
    <p:extLst>
      <p:ext uri="{BB962C8B-B14F-4D97-AF65-F5344CB8AC3E}">
        <p14:creationId xmlns:p14="http://schemas.microsoft.com/office/powerpoint/2010/main" val="405937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P spid="22" grpId="0"/>
      <p:bldP spid="23" grpId="0"/>
      <p:bldP spid="4" grpId="0"/>
      <p:bldP spid="5" grpId="0"/>
      <p:bldP spid="7" grpId="0"/>
      <p:bldP spid="8" grpId="0"/>
      <p:bldP spid="9" grpId="0"/>
      <p:bldP spid="24" grpId="0"/>
      <p:bldP spid="29" grpId="0"/>
      <p:bldP spid="30" grpId="0"/>
      <p:bldP spid="31" grpId="0"/>
      <p:bldP spid="32" grpId="0"/>
      <p:bldP spid="33" grpId="0"/>
      <p:bldP spid="34" grpId="0"/>
      <p:bldP spid="35" grpId="0"/>
      <p:bldP spid="36" grpId="0"/>
      <p:bldP spid="37" grpId="0"/>
      <p:bldP spid="38" grpId="0"/>
      <p:bldP spid="39" grpId="0"/>
      <p:bldP spid="40" grpId="0"/>
      <p:bldP spid="25" grpId="0" animBg="1"/>
      <p:bldP spid="26"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31458" y="2206255"/>
            <a:ext cx="93478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 </a:t>
            </a:r>
            <a:r>
              <a:rPr kumimoji="0" lang="en-HK" sz="3200" b="0" i="0" u="none" strike="noStrike" kern="1200" cap="none" spc="0" normalizeH="0" baseline="0" noProof="0" dirty="0">
                <a:ln>
                  <a:noFill/>
                </a:ln>
                <a:effectLst/>
                <a:uLnTx/>
                <a:uFillTx/>
                <a:latin typeface="Century Gothic" panose="020B0502020202020204" pitchFamily="34" charset="0"/>
                <a:ea typeface="+mn-ea"/>
                <a:cs typeface="+mn-cs"/>
              </a:rPr>
              <a:t>can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effectLst/>
                <a:uLnTx/>
                <a:uFillTx/>
                <a:latin typeface="Century Gothic" panose="020B0502020202020204" pitchFamily="34" charset="0"/>
                <a:ea typeface="+mn-ea"/>
                <a:cs typeface="+mn-cs"/>
              </a:rPr>
              <a:t> I am able to</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TextBox 8"/>
          <p:cNvSpPr txBox="1"/>
          <p:nvPr/>
        </p:nvSpPr>
        <p:spPr>
          <a:xfrm>
            <a:off x="2275454" y="3429000"/>
            <a:ext cx="7641092"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effectLst/>
                <a:uLnTx/>
                <a:uFillTx/>
                <a:latin typeface="Century Gothic" panose="020B0502020202020204" pitchFamily="34" charset="0"/>
                <a:ea typeface="+mn-ea"/>
                <a:cs typeface="+mn-cs"/>
              </a:rPr>
              <a:t>podemos</a:t>
            </a:r>
          </a:p>
        </p:txBody>
      </p:sp>
      <p:sp>
        <p:nvSpPr>
          <p:cNvPr id="10" name="TextBox 9"/>
          <p:cNvSpPr txBox="1"/>
          <p:nvPr/>
        </p:nvSpPr>
        <p:spPr>
          <a:xfrm>
            <a:off x="3038170" y="5087738"/>
            <a:ext cx="593438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[we can | we are able to]</a:t>
            </a:r>
          </a:p>
        </p:txBody>
      </p:sp>
      <p:sp>
        <p:nvSpPr>
          <p:cNvPr id="2" name="Title 1">
            <a:extLst>
              <a:ext uri="{FF2B5EF4-FFF2-40B4-BE49-F238E27FC236}">
                <a16:creationId xmlns:a16="http://schemas.microsoft.com/office/drawing/2014/main" id="{F264FD22-2466-ED4C-B59E-821DFCFFE9EC}"/>
              </a:ext>
            </a:extLst>
          </p:cNvPr>
          <p:cNvSpPr>
            <a:spLocks noGrp="1"/>
          </p:cNvSpPr>
          <p:nvPr>
            <p:ph type="title" idx="4294967295"/>
          </p:nvPr>
        </p:nvSpPr>
        <p:spPr>
          <a:xfrm>
            <a:off x="838200" y="1019705"/>
            <a:ext cx="10515600" cy="1325563"/>
          </a:xfrm>
        </p:spPr>
        <p:txBody>
          <a:bodyPr>
            <a:normAutofit fontScale="90000"/>
          </a:bodyPr>
          <a:lstStyle/>
          <a:p>
            <a:pPr algn="ctr"/>
            <a:r>
              <a:rPr lang="en-GB" sz="12800" b="1" dirty="0" err="1">
                <a:solidFill>
                  <a:schemeClr val="tx1"/>
                </a:solidFill>
                <a:latin typeface="Century Gothic" panose="020B0502020202020204" pitchFamily="34" charset="0"/>
              </a:rPr>
              <a:t>puedo</a:t>
            </a:r>
            <a:br>
              <a:rPr lang="en-GB" sz="9600" b="1"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41653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podemo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82462" y="2268449"/>
            <a:ext cx="536461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effectLst/>
                <a:uLnTx/>
                <a:uFillTx/>
                <a:latin typeface="Century Gothic" panose="020B0502020202020204" pitchFamily="34" charset="0"/>
                <a:ea typeface="+mn-ea"/>
                <a:cs typeface="+mn-cs"/>
              </a:rPr>
              <a:t>can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effectLst/>
                <a:uLnTx/>
                <a:uFillTx/>
                <a:latin typeface="Century Gothic" panose="020B0502020202020204" pitchFamily="34" charset="0"/>
                <a:ea typeface="+mn-ea"/>
                <a:cs typeface="+mn-cs"/>
              </a:rPr>
              <a:t> to be able to</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TextBox 8"/>
          <p:cNvSpPr txBox="1"/>
          <p:nvPr/>
        </p:nvSpPr>
        <p:spPr>
          <a:xfrm>
            <a:off x="2367422" y="3160757"/>
            <a:ext cx="745715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effectLst/>
                <a:uLnTx/>
                <a:uFillTx/>
                <a:latin typeface="Century Gothic" panose="020B0502020202020204" pitchFamily="34" charset="0"/>
                <a:ea typeface="+mn-ea"/>
                <a:cs typeface="+mn-cs"/>
              </a:rPr>
              <a:t>podemos</a:t>
            </a:r>
          </a:p>
        </p:txBody>
      </p:sp>
      <p:sp>
        <p:nvSpPr>
          <p:cNvPr id="10" name="TextBox 9"/>
          <p:cNvSpPr txBox="1"/>
          <p:nvPr/>
        </p:nvSpPr>
        <p:spPr>
          <a:xfrm>
            <a:off x="3369326" y="5220373"/>
            <a:ext cx="576423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[we can | we are able to]</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507593" y="5273749"/>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4EDFC03-A672-F64B-A354-2F3A002D17AB}"/>
              </a:ext>
            </a:extLst>
          </p:cNvPr>
          <p:cNvSpPr>
            <a:spLocks noGrp="1"/>
          </p:cNvSpPr>
          <p:nvPr>
            <p:ph type="title" idx="4294967295"/>
          </p:nvPr>
        </p:nvSpPr>
        <p:spPr>
          <a:xfrm>
            <a:off x="838200" y="896499"/>
            <a:ext cx="10515600" cy="1325562"/>
          </a:xfrm>
        </p:spPr>
        <p:txBody>
          <a:bodyPr>
            <a:noAutofit/>
          </a:bodyPr>
          <a:lstStyle/>
          <a:p>
            <a:pPr algn="ctr"/>
            <a:r>
              <a:rPr lang="en-GB" sz="11500" b="1" dirty="0" err="1">
                <a:solidFill>
                  <a:schemeClr val="tx1"/>
                </a:solidFill>
              </a:rPr>
              <a:t>puedo</a:t>
            </a:r>
            <a:endParaRPr lang="en-US" sz="11500" dirty="0">
              <a:solidFill>
                <a:schemeClr val="tx1"/>
              </a:solidFill>
            </a:endParaRPr>
          </a:p>
        </p:txBody>
      </p:sp>
    </p:spTree>
    <p:extLst>
      <p:ext uri="{BB962C8B-B14F-4D97-AF65-F5344CB8AC3E}">
        <p14:creationId xmlns:p14="http://schemas.microsoft.com/office/powerpoint/2010/main" val="13669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4" name="podemo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3" grpId="0" animBg="1"/>
      <p:bldP spid="1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170" y="2177384"/>
            <a:ext cx="633443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 can | I am able 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p:cNvSpPr txBox="1"/>
          <p:nvPr/>
        </p:nvSpPr>
        <p:spPr>
          <a:xfrm>
            <a:off x="0" y="4039432"/>
            <a:ext cx="12192000" cy="155427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Puedo</a:t>
            </a:r>
            <a:r>
              <a:rPr kumimoji="0" lang="en-GB" sz="45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4500" b="0" i="0" u="none" strike="noStrike" kern="1200" cap="none" spc="0" normalizeH="0" baseline="0" noProof="0" dirty="0" err="1">
                <a:ln>
                  <a:noFill/>
                </a:ln>
                <a:effectLst/>
                <a:uLnTx/>
                <a:uFillTx/>
                <a:latin typeface="Century Gothic" panose="020B0502020202020204" pitchFamily="34" charset="0"/>
                <a:ea typeface="+mn-ea"/>
                <a:cs typeface="+mn-cs"/>
              </a:rPr>
              <a:t>aprender</a:t>
            </a:r>
            <a:r>
              <a:rPr kumimoji="0" lang="en-GB" sz="4500" b="0" i="0" u="none" strike="noStrike" kern="1200" cap="none" spc="0" normalizeH="0" noProof="0" dirty="0">
                <a:ln>
                  <a:noFill/>
                </a:ln>
                <a:effectLst/>
                <a:uLnTx/>
                <a:uFillTx/>
                <a:latin typeface="Century Gothic" panose="020B0502020202020204" pitchFamily="34" charset="0"/>
                <a:ea typeface="+mn-ea"/>
                <a:cs typeface="+mn-cs"/>
              </a:rPr>
              <a:t> alemán </a:t>
            </a:r>
            <a:r>
              <a:rPr kumimoji="0" lang="en-GB" sz="4500" b="0" i="0" u="none" strike="noStrike" kern="1200" cap="none" spc="0" normalizeH="0" noProof="0" dirty="0" err="1">
                <a:ln>
                  <a:noFill/>
                </a:ln>
                <a:effectLst/>
                <a:uLnTx/>
                <a:uFillTx/>
                <a:latin typeface="Century Gothic" panose="020B0502020202020204" pitchFamily="34" charset="0"/>
                <a:ea typeface="+mn-ea"/>
                <a:cs typeface="+mn-cs"/>
              </a:rPr>
              <a:t>en</a:t>
            </a:r>
            <a:r>
              <a:rPr kumimoji="0" lang="en-GB" sz="4500" b="0" i="0" u="none" strike="noStrike" kern="1200" cap="none" spc="0" normalizeH="0" noProof="0" dirty="0">
                <a:ln>
                  <a:noFill/>
                </a:ln>
                <a:effectLst/>
                <a:uLnTx/>
                <a:uFillTx/>
                <a:latin typeface="Century Gothic" panose="020B0502020202020204" pitchFamily="34" charset="0"/>
                <a:ea typeface="+mn-ea"/>
                <a:cs typeface="+mn-cs"/>
              </a:rPr>
              <a:t> mi escuela</a:t>
            </a:r>
            <a:r>
              <a:rPr kumimoji="0" lang="en-GB" sz="45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lang="en-HK" sz="3200" b="1" dirty="0">
                <a:solidFill>
                  <a:srgbClr val="FF6600"/>
                </a:solidFill>
                <a:latin typeface="Century Gothic" panose="020B0502020202020204" pitchFamily="34" charset="0"/>
              </a:rPr>
              <a:t>I c</a:t>
            </a:r>
            <a:r>
              <a:rPr kumimoji="0" lang="en-HK"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an</a:t>
            </a:r>
            <a:r>
              <a:rPr kumimoji="0" lang="en-HK"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effectLst/>
                <a:uLnTx/>
                <a:uFillTx/>
                <a:latin typeface="Century Gothic" panose="020B0502020202020204" pitchFamily="34" charset="0"/>
                <a:ea typeface="+mn-ea"/>
                <a:cs typeface="+mn-cs"/>
              </a:rPr>
              <a:t>learn German in</a:t>
            </a:r>
            <a:r>
              <a:rPr kumimoji="0" lang="en-HK" sz="3200" b="0" i="0" u="none" strike="noStrike" kern="1200" cap="none" spc="0" normalizeH="0" noProof="0" dirty="0">
                <a:ln>
                  <a:noFill/>
                </a:ln>
                <a:effectLst/>
                <a:uLnTx/>
                <a:uFillTx/>
                <a:latin typeface="Century Gothic" panose="020B0502020202020204" pitchFamily="34" charset="0"/>
                <a:ea typeface="+mn-ea"/>
                <a:cs typeface="+mn-cs"/>
              </a:rPr>
              <a:t> my school</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5F1B64D3-C88A-DA4F-94A8-132196C33234}"/>
              </a:ext>
            </a:extLst>
          </p:cNvPr>
          <p:cNvSpPr>
            <a:spLocks noGrp="1"/>
          </p:cNvSpPr>
          <p:nvPr>
            <p:ph type="title" idx="4294967295"/>
          </p:nvPr>
        </p:nvSpPr>
        <p:spPr>
          <a:xfrm>
            <a:off x="838200" y="851822"/>
            <a:ext cx="10515600" cy="1325562"/>
          </a:xfrm>
        </p:spPr>
        <p:txBody>
          <a:bodyPr>
            <a:noAutofit/>
          </a:bodyPr>
          <a:lstStyle/>
          <a:p>
            <a:pPr algn="ctr"/>
            <a:r>
              <a:rPr lang="en-GB" sz="11500" b="1" dirty="0" err="1">
                <a:solidFill>
                  <a:schemeClr val="tx1"/>
                </a:solidFill>
              </a:rPr>
              <a:t>puedo</a:t>
            </a:r>
            <a:endParaRPr lang="en-US" sz="11500" dirty="0">
              <a:solidFill>
                <a:schemeClr val="tx1"/>
              </a:solidFill>
            </a:endParaRPr>
          </a:p>
        </p:txBody>
      </p:sp>
    </p:spTree>
    <p:extLst>
      <p:ext uri="{BB962C8B-B14F-4D97-AF65-F5344CB8AC3E}">
        <p14:creationId xmlns:p14="http://schemas.microsoft.com/office/powerpoint/2010/main" val="232843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puedo aprender aleman en mi escuela.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76662"/>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[we can| we are able to]</a:t>
            </a:r>
          </a:p>
        </p:txBody>
      </p:sp>
      <p:sp>
        <p:nvSpPr>
          <p:cNvPr id="9" name="TextBox 8"/>
          <p:cNvSpPr txBox="1"/>
          <p:nvPr/>
        </p:nvSpPr>
        <p:spPr>
          <a:xfrm>
            <a:off x="0" y="4191274"/>
            <a:ext cx="12192000"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Podemos</a:t>
            </a:r>
            <a:r>
              <a:rPr kumimoji="0" lang="es-ES" sz="4800" b="0" i="0" u="none" strike="noStrike" kern="1200" cap="none" spc="0" normalizeH="0" baseline="0" noProof="0" dirty="0">
                <a:ln>
                  <a:noFill/>
                </a:ln>
                <a:effectLst/>
                <a:uLnTx/>
                <a:uFillTx/>
                <a:latin typeface="Century Gothic" panose="020B0502020202020204" pitchFamily="34" charset="0"/>
                <a:ea typeface="+mn-ea"/>
              </a:rPr>
              <a:t> terminar</a:t>
            </a:r>
            <a:r>
              <a:rPr kumimoji="0" lang="es-ES" sz="4800" b="0" i="0" u="none" strike="noStrike" kern="1200" cap="none" spc="0" normalizeH="0" noProof="0" dirty="0">
                <a:ln>
                  <a:noFill/>
                </a:ln>
                <a:effectLst/>
                <a:uLnTx/>
                <a:uFillTx/>
                <a:latin typeface="Century Gothic" panose="020B0502020202020204" pitchFamily="34" charset="0"/>
                <a:ea typeface="+mn-ea"/>
              </a:rPr>
              <a:t> cinco minutos antes</a:t>
            </a:r>
            <a:r>
              <a:rPr kumimoji="0" lang="es-ES" sz="4800" b="0" i="0" u="none" strike="noStrike" kern="1200" cap="none" spc="0" normalizeH="0" baseline="0" noProof="0" dirty="0">
                <a:ln>
                  <a:noFill/>
                </a:ln>
                <a:effectLst/>
                <a:uLnTx/>
                <a:uFillTx/>
                <a:latin typeface="Century Gothic" panose="020B0502020202020204" pitchFamily="34" charset="0"/>
                <a:ea typeface="+mn-ea"/>
              </a:rPr>
              <a:t>.</a:t>
            </a:r>
            <a:endParaRPr kumimoji="0" lang="en-GB" sz="4800" b="0" i="0" u="none" strike="noStrike" kern="1200" cap="none" spc="0" normalizeH="0" baseline="0" noProof="0" dirty="0">
              <a:ln>
                <a:noFill/>
              </a:ln>
              <a:effectLst/>
              <a:uLnTx/>
              <a:uFillTx/>
              <a:latin typeface="Century Gothic" panose="020B0502020202020204" pitchFamily="34" charset="0"/>
              <a:ea typeface="+mn-ea"/>
            </a:endParaRPr>
          </a:p>
        </p:txBody>
      </p:sp>
      <p:sp>
        <p:nvSpPr>
          <p:cNvPr id="10" name="TextBox 9"/>
          <p:cNvSpPr txBox="1"/>
          <p:nvPr/>
        </p:nvSpPr>
        <p:spPr>
          <a:xfrm>
            <a:off x="0" y="5053048"/>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We can </a:t>
            </a:r>
            <a:r>
              <a:rPr kumimoji="0" lang="en-HK" sz="3200" b="0" i="0" u="none" strike="noStrike" kern="1200" cap="none" spc="0" normalizeH="0" baseline="0" noProof="0" dirty="0">
                <a:ln>
                  <a:noFill/>
                </a:ln>
                <a:effectLst/>
                <a:uLnTx/>
                <a:uFillTx/>
                <a:latin typeface="Century Gothic" panose="020B0502020202020204" pitchFamily="34" charset="0"/>
                <a:ea typeface="+mn-ea"/>
                <a:cs typeface="+mn-cs"/>
              </a:rPr>
              <a:t>finish five minutes before.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3C9142AE-C935-9D49-849A-9398313CD1C6}"/>
              </a:ext>
            </a:extLst>
          </p:cNvPr>
          <p:cNvSpPr>
            <a:spLocks noGrp="1"/>
          </p:cNvSpPr>
          <p:nvPr>
            <p:ph type="title" idx="4294967295"/>
          </p:nvPr>
        </p:nvSpPr>
        <p:spPr>
          <a:xfrm>
            <a:off x="838200" y="628849"/>
            <a:ext cx="10515600" cy="1547813"/>
          </a:xfrm>
        </p:spPr>
        <p:txBody>
          <a:bodyPr>
            <a:noAutofit/>
          </a:bodyPr>
          <a:lstStyle/>
          <a:p>
            <a:pPr algn="ctr"/>
            <a:r>
              <a:rPr lang="en-GB" sz="11500" b="1" dirty="0">
                <a:solidFill>
                  <a:schemeClr val="tx1"/>
                </a:solidFill>
              </a:rPr>
              <a:t>podemos</a:t>
            </a:r>
            <a:endParaRPr lang="en-US" sz="11500" dirty="0">
              <a:solidFill>
                <a:schemeClr val="tx1"/>
              </a:solidFill>
            </a:endParaRPr>
          </a:p>
        </p:txBody>
      </p:sp>
    </p:spTree>
    <p:extLst>
      <p:ext uri="{BB962C8B-B14F-4D97-AF65-F5344CB8AC3E}">
        <p14:creationId xmlns:p14="http://schemas.microsoft.com/office/powerpoint/2010/main" val="149813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odemo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podemos terminar cinco minutos antes.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20497" y="2229799"/>
            <a:ext cx="5943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 can | I am able to]</a:t>
            </a:r>
          </a:p>
        </p:txBody>
      </p:sp>
      <p:sp>
        <p:nvSpPr>
          <p:cNvPr id="3" name="Action Button: Help 2">
            <a:hlinkClick r:id="" action="ppaction://noaction" highlightClick="1"/>
          </p:cNvPr>
          <p:cNvSpPr/>
          <p:nvPr/>
        </p:nvSpPr>
        <p:spPr>
          <a:xfrm>
            <a:off x="2576714" y="2186235"/>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p:cNvSpPr txBox="1"/>
          <p:nvPr/>
        </p:nvSpPr>
        <p:spPr>
          <a:xfrm>
            <a:off x="432289" y="3999532"/>
            <a:ext cx="11759711" cy="14619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dirty="0">
                <a:ln>
                  <a:noFill/>
                </a:ln>
                <a:effectLst/>
                <a:uLnTx/>
                <a:uFillTx/>
                <a:latin typeface="Century Gothic" panose="020B0502020202020204" pitchFamily="34" charset="0"/>
                <a:ea typeface="+mn-ea"/>
                <a:cs typeface="+mn-cs"/>
              </a:rPr>
              <a:t>______ </a:t>
            </a:r>
            <a:r>
              <a:rPr kumimoji="0" lang="en-GB" sz="4500" b="0" i="0" u="none" strike="noStrike" kern="1200" cap="none" spc="0" normalizeH="0" baseline="0" noProof="0" dirty="0" err="1">
                <a:ln>
                  <a:noFill/>
                </a:ln>
                <a:effectLst/>
                <a:uLnTx/>
                <a:uFillTx/>
                <a:latin typeface="Century Gothic" panose="020B0502020202020204" pitchFamily="34" charset="0"/>
                <a:ea typeface="+mn-ea"/>
                <a:cs typeface="+mn-cs"/>
              </a:rPr>
              <a:t>aprender</a:t>
            </a:r>
            <a:r>
              <a:rPr kumimoji="0" lang="en-GB" sz="4500" b="0" i="0" u="none" strike="noStrike" kern="1200" cap="none" spc="0" normalizeH="0" noProof="0" dirty="0">
                <a:ln>
                  <a:noFill/>
                </a:ln>
                <a:effectLst/>
                <a:uLnTx/>
                <a:uFillTx/>
                <a:latin typeface="Century Gothic" panose="020B0502020202020204" pitchFamily="34" charset="0"/>
                <a:ea typeface="+mn-ea"/>
                <a:cs typeface="+mn-cs"/>
              </a:rPr>
              <a:t> alemán </a:t>
            </a:r>
            <a:r>
              <a:rPr kumimoji="0" lang="en-GB" sz="4500" b="0" i="0" u="none" strike="noStrike" kern="1200" cap="none" spc="0" normalizeH="0" noProof="0" dirty="0" err="1">
                <a:ln>
                  <a:noFill/>
                </a:ln>
                <a:effectLst/>
                <a:uLnTx/>
                <a:uFillTx/>
                <a:latin typeface="Century Gothic" panose="020B0502020202020204" pitchFamily="34" charset="0"/>
                <a:ea typeface="+mn-ea"/>
                <a:cs typeface="+mn-cs"/>
              </a:rPr>
              <a:t>en</a:t>
            </a:r>
            <a:r>
              <a:rPr kumimoji="0" lang="en-GB" sz="4500" b="0" i="0" u="none" strike="noStrike" kern="1200" cap="none" spc="0" normalizeH="0" noProof="0" dirty="0">
                <a:ln>
                  <a:noFill/>
                </a:ln>
                <a:effectLst/>
                <a:uLnTx/>
                <a:uFillTx/>
                <a:latin typeface="Century Gothic" panose="020B0502020202020204" pitchFamily="34" charset="0"/>
                <a:ea typeface="+mn-ea"/>
                <a:cs typeface="+mn-cs"/>
              </a:rPr>
              <a:t> mi escuela</a:t>
            </a:r>
            <a:r>
              <a:rPr kumimoji="0" lang="en-GB" sz="45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2291651" y="5137298"/>
            <a:ext cx="86426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rPr>
              <a:t>I can </a:t>
            </a:r>
            <a:r>
              <a:rPr kumimoji="0" lang="en-HK" sz="3200" b="0" i="0" u="none" strike="noStrike" kern="1200" cap="none" spc="0" normalizeH="0" baseline="0" noProof="0" dirty="0">
                <a:ln>
                  <a:noFill/>
                </a:ln>
                <a:effectLst/>
                <a:uLnTx/>
                <a:uFillTx/>
                <a:latin typeface="Century Gothic" panose="020B0502020202020204" pitchFamily="34" charset="0"/>
                <a:ea typeface="+mn-ea"/>
                <a:cs typeface="+mn-cs"/>
              </a:rPr>
              <a:t>learn German in my school</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4" name="Rectangle 3"/>
          <p:cNvSpPr/>
          <p:nvPr/>
        </p:nvSpPr>
        <p:spPr>
          <a:xfrm>
            <a:off x="689591" y="3945671"/>
            <a:ext cx="1973617"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Puedo</a:t>
            </a:r>
            <a:endParaRPr kumimoji="0" lang="en-GB" sz="4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Action Button: Help 8">
            <a:hlinkClick r:id="" action="ppaction://noaction" highlightClick="1"/>
            <a:extLst>
              <a:ext uri="{FF2B5EF4-FFF2-40B4-BE49-F238E27FC236}">
                <a16:creationId xmlns:a16="http://schemas.microsoft.com/office/drawing/2014/main" id="{F900A990-558D-4DC1-AD2D-1160816716F5}"/>
              </a:ext>
            </a:extLst>
          </p:cNvPr>
          <p:cNvSpPr/>
          <p:nvPr/>
        </p:nvSpPr>
        <p:spPr>
          <a:xfrm>
            <a:off x="491390" y="5137298"/>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10A23E0-F1FD-B243-BFA5-F66C3327DF04}"/>
              </a:ext>
            </a:extLst>
          </p:cNvPr>
          <p:cNvSpPr>
            <a:spLocks noGrp="1"/>
          </p:cNvSpPr>
          <p:nvPr>
            <p:ph type="title" idx="4294967295"/>
          </p:nvPr>
        </p:nvSpPr>
        <p:spPr>
          <a:xfrm>
            <a:off x="1255486" y="851455"/>
            <a:ext cx="10515600" cy="1325563"/>
          </a:xfrm>
        </p:spPr>
        <p:txBody>
          <a:bodyPr>
            <a:noAutofit/>
          </a:bodyPr>
          <a:lstStyle/>
          <a:p>
            <a:pPr algn="ctr"/>
            <a:r>
              <a:rPr lang="en-GB" sz="11500" b="1" dirty="0" err="1">
                <a:solidFill>
                  <a:schemeClr val="tx1"/>
                </a:solidFill>
              </a:rPr>
              <a:t>puedo</a:t>
            </a:r>
            <a:endParaRPr lang="en-US" sz="11500" dirty="0">
              <a:solidFill>
                <a:schemeClr val="tx1"/>
              </a:solidFill>
            </a:endParaRPr>
          </a:p>
        </p:txBody>
      </p:sp>
    </p:spTree>
    <p:extLst>
      <p:ext uri="{BB962C8B-B14F-4D97-AF65-F5344CB8AC3E}">
        <p14:creationId xmlns:p14="http://schemas.microsoft.com/office/powerpoint/2010/main" val="7146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4" name="[beep] aprender alemán en mi escuel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subTnLst>
                                    <p:audio>
                                      <p:cMediaNode>
                                        <p:cTn display="0" masterRel="sameClick">
                                          <p:stCondLst>
                                            <p:cond evt="begin" delay="0">
                                              <p:tn val="23"/>
                                            </p:cond>
                                          </p:stCondLst>
                                          <p:endCondLst>
                                            <p:cond evt="onStopAudio" delay="0">
                                              <p:tgtEl>
                                                <p:sldTgt/>
                                              </p:tgtEl>
                                            </p:cond>
                                          </p:endCondLst>
                                        </p:cTn>
                                        <p:tgtEl>
                                          <p:sndTgt r:embed="rId5" name="puedo aprender aleman en mi escuela.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2" grpId="0" animBg="1"/>
      <p:bldP spid="13" grpId="0" animBg="1"/>
      <p:bldP spid="4" grpId="0"/>
      <p:bldP spid="9" grpId="0" animBg="1"/>
      <p:bldP spid="2"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1115</TotalTime>
  <Words>7073</Words>
  <Application>Microsoft Office PowerPoint</Application>
  <PresentationFormat>Widescreen</PresentationFormat>
  <Paragraphs>1066</Paragraphs>
  <Slides>42</Slides>
  <Notes>42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Century Gothic</vt:lpstr>
      <vt:lpstr>Tw Cen MT</vt:lpstr>
      <vt:lpstr>Wingdings</vt:lpstr>
      <vt:lpstr>NCELP_German_2022</vt:lpstr>
      <vt:lpstr>PowerPoint Presentation</vt:lpstr>
      <vt:lpstr>Fonética</vt:lpstr>
      <vt:lpstr>Fonética</vt:lpstr>
      <vt:lpstr>Vocabulario</vt:lpstr>
      <vt:lpstr>puedo </vt:lpstr>
      <vt:lpstr>puedo</vt:lpstr>
      <vt:lpstr>puedo</vt:lpstr>
      <vt:lpstr>podemos</vt:lpstr>
      <vt:lpstr>puedo</vt:lpstr>
      <vt:lpstr>podemos</vt:lpstr>
      <vt:lpstr>En clase</vt:lpstr>
      <vt:lpstr>Puede and pueden (revisited)</vt:lpstr>
      <vt:lpstr>En clase</vt:lpstr>
      <vt:lpstr>En clase y en casa</vt:lpstr>
      <vt:lpstr>En clase 1/2)</vt:lpstr>
      <vt:lpstr>En clase 1/2)</vt:lpstr>
      <vt:lpstr>En clase (2/2)</vt:lpstr>
      <vt:lpstr>En clase (2/2)</vt:lpstr>
      <vt:lpstr>PowerPoint Presentation</vt:lpstr>
      <vt:lpstr>Fonética</vt:lpstr>
      <vt:lpstr>Fonética</vt:lpstr>
      <vt:lpstr>¿Cómo se dice en español?</vt:lpstr>
      <vt:lpstr>The modal verb ‘deber’ </vt:lpstr>
      <vt:lpstr>Un trabajo en grupo</vt:lpstr>
      <vt:lpstr>Un trabajo en grupo</vt:lpstr>
      <vt:lpstr>Lucía habla del colegio</vt:lpstr>
      <vt:lpstr>Lucía habla del colegio</vt:lpstr>
      <vt:lpstr>¡A escribir!</vt:lpstr>
      <vt:lpstr>¡A escribir!</vt:lpstr>
      <vt:lpstr>¡A escribir!</vt:lpstr>
      <vt:lpstr>¡A escribir!</vt:lpstr>
      <vt:lpstr>¡A escribir!</vt:lpstr>
      <vt:lpstr>¡A escribir!</vt:lpstr>
      <vt:lpstr>¡A escribir!</vt:lpstr>
      <vt:lpstr>¡A escribir!</vt:lpstr>
      <vt:lpstr>¡A escribir!</vt:lpstr>
      <vt:lpstr>¡A escribir!</vt:lpstr>
      <vt:lpstr>Deberes</vt:lpstr>
      <vt:lpstr>hablar / escuchar</vt:lpstr>
      <vt:lpstr>Persona A </vt:lpstr>
      <vt:lpstr>Persona B </vt:lpstr>
      <vt:lpstr>Persona A - Solución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cp:revision>
  <dcterms:created xsi:type="dcterms:W3CDTF">2023-08-25T07:10:30Z</dcterms:created>
  <dcterms:modified xsi:type="dcterms:W3CDTF">2023-08-28T07:54:41Z</dcterms:modified>
</cp:coreProperties>
</file>