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66" r:id="rId2"/>
    <p:sldId id="452" r:id="rId3"/>
    <p:sldId id="456" r:id="rId4"/>
    <p:sldId id="457" r:id="rId5"/>
    <p:sldId id="453" r:id="rId6"/>
    <p:sldId id="458" r:id="rId7"/>
    <p:sldId id="460" r:id="rId8"/>
    <p:sldId id="459" r:id="rId9"/>
    <p:sldId id="454" r:id="rId10"/>
    <p:sldId id="461" r:id="rId11"/>
    <p:sldId id="462" r:id="rId12"/>
    <p:sldId id="463" r:id="rId13"/>
    <p:sldId id="464" r:id="rId14"/>
    <p:sldId id="465" r:id="rId15"/>
    <p:sldId id="466" r:id="rId16"/>
    <p:sldId id="468" r:id="rId17"/>
    <p:sldId id="469" r:id="rId18"/>
    <p:sldId id="814" r:id="rId19"/>
    <p:sldId id="816" r:id="rId20"/>
    <p:sldId id="817" r:id="rId21"/>
    <p:sldId id="813" r:id="rId22"/>
    <p:sldId id="268" r:id="rId23"/>
    <p:sldId id="269" r:id="rId24"/>
    <p:sldId id="270" r:id="rId25"/>
    <p:sldId id="271" r:id="rId26"/>
    <p:sldId id="272" r:id="rId27"/>
    <p:sldId id="273" r:id="rId28"/>
    <p:sldId id="818" r:id="rId29"/>
    <p:sldId id="822" r:id="rId30"/>
    <p:sldId id="823" r:id="rId31"/>
    <p:sldId id="821" r:id="rId32"/>
    <p:sldId id="824" r:id="rId33"/>
    <p:sldId id="825" r:id="rId34"/>
    <p:sldId id="826" r:id="rId35"/>
    <p:sldId id="827" r:id="rId36"/>
    <p:sldId id="812" r:id="rId37"/>
    <p:sldId id="82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5EAC"/>
    <a:srgbClr val="FEF4F4"/>
    <a:srgbClr val="FF6600"/>
    <a:srgbClr val="FEF4E7"/>
    <a:srgbClr val="FDE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277" autoAdjust="0"/>
    <p:restoredTop sz="68342" autoAdjust="0"/>
  </p:normalViewPr>
  <p:slideViewPr>
    <p:cSldViewPr snapToGrid="0">
      <p:cViewPr>
        <p:scale>
          <a:sx n="45" d="100"/>
          <a:sy n="45" d="100"/>
        </p:scale>
        <p:origin x="1522" y="259"/>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95B71-9844-487E-8369-5ABDFF94BE01}" type="datetimeFigureOut">
              <a:rPr lang="en-GB" smtClean="0"/>
              <a:t>27/08/2023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80D53-9782-4E54-AE2E-AB9A044D3637}" type="slidenum">
              <a:rPr lang="en-GB" smtClean="0"/>
              <a:t>‹#›</a:t>
            </a:fld>
            <a:endParaRPr lang="en-GB"/>
          </a:p>
        </p:txBody>
      </p:sp>
    </p:spTree>
    <p:extLst>
      <p:ext uri="{BB962C8B-B14F-4D97-AF65-F5344CB8AC3E}">
        <p14:creationId xmlns:p14="http://schemas.microsoft.com/office/powerpoint/2010/main" val="130499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ia.gov/library/publications/the-world-factbook/geos/co.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in this week of the SOW appear on all three GCSE wordlists, with the following exceptions: </a:t>
            </a:r>
            <a:br>
              <a:rPr lang="en-GB" b="1" dirty="0">
                <a:solidFill>
                  <a:srgbClr val="FF0000"/>
                </a:solidFill>
              </a:rPr>
            </a:br>
            <a:r>
              <a:rPr lang="en-GB" b="1" u="sng" dirty="0" err="1">
                <a:solidFill>
                  <a:srgbClr val="FF0000"/>
                </a:solidFill>
              </a:rPr>
              <a:t>gesto</a:t>
            </a:r>
            <a:r>
              <a:rPr lang="en-GB" b="0" u="none" dirty="0">
                <a:solidFill>
                  <a:srgbClr val="FF0000"/>
                </a:solidFill>
              </a:rPr>
              <a:t> is only on the </a:t>
            </a:r>
            <a:r>
              <a:rPr lang="en-GB" b="0" u="none" dirty="0" err="1">
                <a:solidFill>
                  <a:srgbClr val="FF0000"/>
                </a:solidFill>
              </a:rPr>
              <a:t>Eduqas</a:t>
            </a:r>
            <a:r>
              <a:rPr lang="en-GB" b="0" u="none" dirty="0">
                <a:solidFill>
                  <a:srgbClr val="FF0000"/>
                </a:solidFill>
              </a:rPr>
              <a:t> list: </a:t>
            </a:r>
            <a:r>
              <a:rPr lang="en-GB" b="1" u="sng" dirty="0" err="1">
                <a:solidFill>
                  <a:srgbClr val="FF0000"/>
                </a:solidFill>
              </a:rPr>
              <a:t>esfuerzo</a:t>
            </a:r>
            <a:r>
              <a:rPr lang="en-GB" b="1" u="sng" dirty="0">
                <a:solidFill>
                  <a:srgbClr val="FF0000"/>
                </a:solidFill>
              </a:rPr>
              <a:t>, gracioso, genial </a:t>
            </a:r>
            <a:r>
              <a:rPr lang="en-GB" b="0" u="none" dirty="0">
                <a:solidFill>
                  <a:srgbClr val="FF0000"/>
                </a:solidFill>
              </a:rPr>
              <a:t>are on AQA and </a:t>
            </a:r>
            <a:r>
              <a:rPr lang="en-GB" b="0" u="none" dirty="0" err="1">
                <a:solidFill>
                  <a:srgbClr val="FF0000"/>
                </a:solidFill>
              </a:rPr>
              <a:t>Eduqas</a:t>
            </a:r>
            <a:r>
              <a:rPr lang="en-GB" b="0" u="none" dirty="0">
                <a:solidFill>
                  <a:srgbClr val="FF0000"/>
                </a:solidFill>
              </a:rPr>
              <a:t> but not Edexcel list.</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final syllable stress for</a:t>
            </a:r>
            <a:r>
              <a:rPr lang="en-GB" b="0" baseline="0" dirty="0"/>
              <a:t> words ending with a vowel.</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subject</a:t>
            </a:r>
            <a:r>
              <a:rPr lang="en-GB" b="0" baseline="0" dirty="0"/>
              <a:t> pronouns: </a:t>
            </a:r>
            <a:r>
              <a:rPr lang="en-GB" b="0" baseline="0" dirty="0" err="1"/>
              <a:t>yo</a:t>
            </a:r>
            <a:r>
              <a:rPr lang="en-GB" b="0" baseline="0" dirty="0"/>
              <a:t>, </a:t>
            </a:r>
            <a:r>
              <a:rPr lang="en-GB" b="0" baseline="0" dirty="0" err="1"/>
              <a:t>tú</a:t>
            </a:r>
            <a:r>
              <a:rPr lang="en-GB" b="0" baseline="0" dirty="0"/>
              <a:t>, </a:t>
            </a:r>
            <a:r>
              <a:rPr lang="en-GB" b="0" baseline="0" dirty="0" err="1"/>
              <a:t>él</a:t>
            </a:r>
            <a:r>
              <a:rPr lang="en-GB" b="0" baseline="0" dirty="0"/>
              <a:t>, </a:t>
            </a:r>
            <a:r>
              <a:rPr lang="en-GB" b="0" baseline="0" dirty="0" err="1"/>
              <a:t>ella</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Consolidation of ‘</a:t>
            </a:r>
            <a:r>
              <a:rPr lang="en-GB" b="0" baseline="0" dirty="0" err="1"/>
              <a:t>hacer</a:t>
            </a:r>
            <a:r>
              <a:rPr lang="en-GB" b="0" baseline="0" dirty="0"/>
              <a:t>’ in singular persons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8.1.1.5 (introduce) </a:t>
            </a:r>
            <a:r>
              <a:rPr lang="en-GB" sz="1200" b="0" i="0" dirty="0">
                <a:solidFill>
                  <a:schemeClr val="dk1"/>
                </a:solidFill>
                <a:latin typeface="+mn-lt"/>
                <a:ea typeface="Calibri"/>
                <a:cs typeface="Calibri"/>
                <a:sym typeface="Calibri"/>
              </a:rPr>
              <a:t>vocab set: </a:t>
            </a:r>
            <a:r>
              <a:rPr lang="es-419" sz="1200" kern="1200" dirty="0">
                <a:solidFill>
                  <a:schemeClr val="tx1"/>
                </a:solidFill>
                <a:effectLst/>
                <a:latin typeface="+mn-lt"/>
                <a:ea typeface="+mn-ea"/>
                <a:cs typeface="+mn-cs"/>
              </a:rPr>
              <a:t>hacemos [26-hacer]; hacen [26]; cambio [319]; ruido [1034]; esfuerzo [601]; viaje [519]; gesto [928]; gracioso [3874]; genial [2890]; mientras que [mientras-127]; entonces</a:t>
            </a:r>
            <a:r>
              <a:rPr lang="es-419" sz="1200" kern="1200" baseline="0" dirty="0">
                <a:solidFill>
                  <a:schemeClr val="tx1"/>
                </a:solidFill>
                <a:effectLst/>
                <a:latin typeface="+mn-lt"/>
                <a:ea typeface="+mn-ea"/>
                <a:cs typeface="+mn-cs"/>
              </a:rPr>
              <a:t> [74]</a:t>
            </a:r>
            <a:endParaRPr lang="en-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Subject pronouns </a:t>
            </a:r>
            <a:endParaRPr lang="en-GB"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yo [28]; tú [184] él [9]; ella 72]; nosotros [164]; ellos [9-él]; ellas [72-ella]</a:t>
            </a:r>
            <a:endParaRPr lang="en-GB" sz="1200" b="0" i="0" dirty="0">
              <a:solidFill>
                <a:schemeClr val="dk1"/>
              </a:solidFill>
              <a:latin typeface="+mn-lt"/>
              <a:ea typeface="Calibri"/>
              <a:cs typeface="Calibri"/>
              <a:sym typeface="Calibri"/>
            </a:endParaRPr>
          </a:p>
          <a:p>
            <a:r>
              <a:rPr lang="es-419" sz="1200" b="1" kern="1200" dirty="0">
                <a:solidFill>
                  <a:schemeClr val="tx1"/>
                </a:solidFill>
                <a:effectLst/>
                <a:latin typeface="+mn-lt"/>
                <a:ea typeface="+mn-ea"/>
                <a:cs typeface="+mn-cs"/>
              </a:rPr>
              <a:t>Y8, 1.1.2 (revisit)</a:t>
            </a:r>
            <a:r>
              <a:rPr lang="en-GB" sz="1200" b="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cantar [717]; tomar [133]; coger [1001]; intentar [411]; ganar¹ [295]; concierto [1456]; premio [1090]; año [46]; autobús [3709]; hasta¹ [60]; además [155]; por² [15]; canción [982]</a:t>
            </a:r>
            <a:endParaRPr lang="en-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Y7, 3.2.3 (revisit) </a:t>
            </a:r>
            <a:r>
              <a:rPr lang="es-ES" sz="1200" kern="1200" dirty="0">
                <a:solidFill>
                  <a:schemeClr val="tx1"/>
                </a:solidFill>
                <a:effectLst/>
                <a:latin typeface="+mn-lt"/>
                <a:ea typeface="+mn-ea"/>
                <a:cs typeface="+mn-cs"/>
              </a:rPr>
              <a:t>mi [37]; tu [53]; móvil [2143]; llave [1853]; perdido [1899]; completamente [1185]; calle [269]; niño [173]</a:t>
            </a:r>
          </a:p>
          <a:p>
            <a:endParaRPr lang="en-GB" dirty="0"/>
          </a:p>
          <a:p>
            <a:r>
              <a:rPr lang="en-GB" sz="1200" b="0" i="0" kern="1200" dirty="0">
                <a:solidFill>
                  <a:schemeClr val="tx1"/>
                </a:solidFill>
                <a:effectLst/>
                <a:latin typeface="+mn-lt"/>
                <a:ea typeface="+mn-ea"/>
                <a:cs typeface="+mn-cs"/>
              </a:rPr>
              <a:t>The frequency rankings for words that occur in this </a:t>
            </a:r>
            <a:r>
              <a:rPr lang="en-GB" sz="1200" b="0" i="0" kern="1200" dirty="0" err="1">
                <a:solidFill>
                  <a:schemeClr val="tx1"/>
                </a:solidFill>
                <a:effectLst/>
                <a:latin typeface="+mn-lt"/>
                <a:ea typeface="+mn-ea"/>
                <a:cs typeface="+mn-cs"/>
              </a:rPr>
              <a:t>powerpoint</a:t>
            </a:r>
            <a:r>
              <a:rPr lang="en-GB" sz="1200" b="0" i="0" kern="1200" dirty="0">
                <a:solidFill>
                  <a:schemeClr val="tx1"/>
                </a:solidFill>
                <a:effectLst/>
                <a:latin typeface="+mn-lt"/>
                <a:ea typeface="+mn-ea"/>
                <a:cs typeface="+mn-cs"/>
              </a:rPr>
              <a:t> which have been</a:t>
            </a:r>
            <a:r>
              <a:rPr lang="en-GB" sz="1200" b="0" i="1" kern="1200" dirty="0">
                <a:solidFill>
                  <a:schemeClr val="tx1"/>
                </a:solidFill>
                <a:effectLst/>
                <a:latin typeface="+mn-lt"/>
                <a:ea typeface="+mn-ea"/>
                <a:cs typeface="+mn-cs"/>
              </a:rPr>
              <a:t> previously</a:t>
            </a:r>
            <a:r>
              <a:rPr lang="en-GB" sz="1200" b="0" i="0"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GB" sz="1200" b="0" i="0" kern="1200" dirty="0">
                <a:solidFill>
                  <a:schemeClr val="tx1"/>
                </a:solidFill>
                <a:effectLst/>
                <a:latin typeface="+mn-lt"/>
                <a:ea typeface="+mn-ea"/>
                <a:cs typeface="+mn-cs"/>
              </a:rPr>
              <a:t>For any </a:t>
            </a:r>
            <a:r>
              <a:rPr lang="en-GB" sz="1200" b="0" i="1" kern="1200" dirty="0">
                <a:solidFill>
                  <a:schemeClr val="tx1"/>
                </a:solidFill>
                <a:effectLst/>
                <a:latin typeface="+mn-lt"/>
                <a:ea typeface="+mn-ea"/>
                <a:cs typeface="+mn-cs"/>
              </a:rPr>
              <a:t>other </a:t>
            </a:r>
            <a:r>
              <a:rPr lang="en-GB" sz="1200" b="0" i="0" kern="1200" dirty="0">
                <a:solidFill>
                  <a:schemeClr val="tx1"/>
                </a:solidFill>
                <a:effectLst/>
                <a:latin typeface="+mn-lt"/>
                <a:ea typeface="+mn-ea"/>
                <a:cs typeface="+mn-cs"/>
              </a:rPr>
              <a:t>words that occur incidentally in this </a:t>
            </a:r>
            <a:r>
              <a:rPr lang="en-GB" sz="1200" b="0" i="0" kern="1200" dirty="0" err="1">
                <a:solidFill>
                  <a:schemeClr val="tx1"/>
                </a:solidFill>
                <a:effectLst/>
                <a:latin typeface="+mn-lt"/>
                <a:ea typeface="+mn-ea"/>
                <a:cs typeface="+mn-cs"/>
              </a:rPr>
              <a:t>powerpoint</a:t>
            </a:r>
            <a:r>
              <a:rPr lang="en-GB" sz="1200" b="0" i="0" kern="1200" dirty="0">
                <a:solidFill>
                  <a:schemeClr val="tx1"/>
                </a:solidFill>
                <a:effectLst/>
                <a:latin typeface="+mn-lt"/>
                <a:ea typeface="+mn-ea"/>
                <a:cs typeface="+mn-cs"/>
              </a:rPr>
              <a:t>, frequency rankings will be provided in the notes field wherever possible.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p>
          <a:p>
            <a:pPr marL="228600" indent="-228600">
              <a:buAutoNum type="arabicPeriod"/>
            </a:pPr>
            <a:r>
              <a:rPr lang="en-US" b="0" dirty="0"/>
              <a:t>to </a:t>
            </a:r>
            <a:r>
              <a:rPr lang="en-US" b="0" dirty="0" err="1"/>
              <a:t>practise</a:t>
            </a:r>
            <a:r>
              <a:rPr lang="en-US" b="0" baseline="0" dirty="0"/>
              <a:t> connecting the subject pronouns ‘</a:t>
            </a:r>
            <a:r>
              <a:rPr lang="en-US" b="0" baseline="0" dirty="0" err="1"/>
              <a:t>yo</a:t>
            </a:r>
            <a:r>
              <a:rPr lang="en-US" b="0" baseline="0" dirty="0"/>
              <a:t>’ and ‘</a:t>
            </a:r>
            <a:r>
              <a:rPr lang="en-US" b="0" baseline="0" dirty="0" err="1"/>
              <a:t>tú</a:t>
            </a:r>
            <a:r>
              <a:rPr lang="en-US" b="0" baseline="0" dirty="0"/>
              <a:t>’ with the meanings ‘I’ and ‘you’</a:t>
            </a:r>
          </a:p>
          <a:p>
            <a:pPr marL="228600" indent="-228600">
              <a:buAutoNum type="arabicPeriod"/>
            </a:pPr>
            <a:r>
              <a:rPr lang="en-US" b="0" baseline="0" dirty="0"/>
              <a:t>to decide, in each instance, whether </a:t>
            </a:r>
            <a:r>
              <a:rPr lang="en-US" b="0" baseline="0" dirty="0" err="1"/>
              <a:t>hacer</a:t>
            </a:r>
            <a:r>
              <a:rPr lang="en-US" b="0" baseline="0" dirty="0"/>
              <a:t> + noun translates as ‘do’ or ‘make’</a:t>
            </a:r>
            <a:endParaRPr lang="en-US" b="0" dirty="0"/>
          </a:p>
          <a:p>
            <a:endParaRPr lang="en-US" b="1" dirty="0"/>
          </a:p>
          <a:p>
            <a:r>
              <a:rPr lang="en-US" b="1" dirty="0"/>
              <a:t>Procedure:</a:t>
            </a:r>
          </a:p>
          <a:p>
            <a:r>
              <a:rPr lang="en-US" b="0" dirty="0"/>
              <a:t>1. Students read the texts and write the activity</a:t>
            </a:r>
            <a:r>
              <a:rPr lang="en-US" b="0" baseline="0" dirty="0"/>
              <a:t> for ‘I’ and the activity for ‘you’ in the correct day of the week on the grid.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a</a:t>
            </a:r>
            <a:r>
              <a:rPr lang="en-GB" sz="1200" kern="1200" dirty="0">
                <a:solidFill>
                  <a:schemeClr val="tx1"/>
                </a:solidFill>
                <a:effectLst/>
                <a:latin typeface="+mn-lt"/>
                <a:ea typeface="+mn-ea"/>
                <a:cs typeface="+mn-cs"/>
              </a:rPr>
              <a:t>ttention to the vocab items is also</a:t>
            </a:r>
            <a:r>
              <a:rPr lang="en-GB" sz="1200" kern="1200" baseline="0" dirty="0">
                <a:solidFill>
                  <a:schemeClr val="tx1"/>
                </a:solidFill>
                <a:effectLst/>
                <a:latin typeface="+mn-lt"/>
                <a:ea typeface="+mn-ea"/>
                <a:cs typeface="+mn-cs"/>
              </a:rPr>
              <a:t> made </a:t>
            </a:r>
            <a:r>
              <a:rPr lang="en-GB" sz="1200" kern="1200" dirty="0">
                <a:solidFill>
                  <a:schemeClr val="tx1"/>
                </a:solidFill>
                <a:effectLst/>
                <a:latin typeface="+mn-lt"/>
                <a:ea typeface="+mn-ea"/>
                <a:cs typeface="+mn-cs"/>
              </a:rPr>
              <a:t>task-essential in this activity, as students have to write the English</a:t>
            </a:r>
            <a:r>
              <a:rPr lang="en-GB" sz="1200" kern="1200" baseline="0" dirty="0">
                <a:solidFill>
                  <a:schemeClr val="tx1"/>
                </a:solidFill>
                <a:effectLst/>
                <a:latin typeface="+mn-lt"/>
                <a:ea typeface="+mn-ea"/>
                <a:cs typeface="+mn-cs"/>
              </a:rPr>
              <a:t> translation.   This will reinforce understanding of vocabulary. </a:t>
            </a:r>
            <a:endParaRPr lang="en-US"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10</a:t>
            </a:fld>
            <a:endParaRPr lang="en-GB"/>
          </a:p>
        </p:txBody>
      </p:sp>
    </p:spTree>
    <p:extLst>
      <p:ext uri="{BB962C8B-B14F-4D97-AF65-F5344CB8AC3E}">
        <p14:creationId xmlns:p14="http://schemas.microsoft.com/office/powerpoint/2010/main" val="2921827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introduce </a:t>
            </a:r>
            <a:r>
              <a:rPr lang="en-US" sz="1200" b="0" kern="1200" dirty="0">
                <a:solidFill>
                  <a:schemeClr val="tx1"/>
                </a:solidFill>
                <a:effectLst/>
                <a:latin typeface="+mn-lt"/>
                <a:ea typeface="+mn-ea"/>
                <a:cs typeface="+mn-cs"/>
              </a:rPr>
              <a:t>a second function </a:t>
            </a:r>
            <a:r>
              <a:rPr lang="en-US" sz="1200" kern="1200" dirty="0">
                <a:solidFill>
                  <a:schemeClr val="tx1"/>
                </a:solidFill>
                <a:effectLst/>
                <a:latin typeface="+mn-lt"/>
                <a:ea typeface="+mn-ea"/>
                <a:cs typeface="+mn-cs"/>
              </a:rPr>
              <a:t>of subject pronouns: to make clear who the verb refers to when the referent is ambiguous</a:t>
            </a:r>
            <a:endParaRPr lang="en-US" b="1" dirty="0"/>
          </a:p>
          <a:p>
            <a:endParaRPr lang="en-US" b="1" dirty="0"/>
          </a:p>
          <a:p>
            <a:r>
              <a:rPr lang="en-GB" b="1" dirty="0"/>
              <a:t>Procedure: </a:t>
            </a:r>
            <a:r>
              <a:rPr lang="en-GB" dirty="0"/>
              <a:t>click to bring up each part of the explanation in order. Click on the orange action buttons to hear</a:t>
            </a:r>
            <a:r>
              <a:rPr lang="en-GB" baseline="0" dirty="0"/>
              <a:t> the difference in pronunciation between </a:t>
            </a:r>
            <a:r>
              <a:rPr lang="en-GB" baseline="0" dirty="0" err="1"/>
              <a:t>él</a:t>
            </a:r>
            <a:r>
              <a:rPr lang="en-GB" baseline="0" dirty="0"/>
              <a:t> and </a:t>
            </a:r>
            <a:r>
              <a:rPr lang="en-GB" baseline="0" dirty="0" err="1"/>
              <a:t>ella</a:t>
            </a:r>
            <a:r>
              <a:rPr lang="en-GB" baseline="0" dirty="0"/>
              <a:t>.</a:t>
            </a:r>
            <a:endParaRPr lang="en-GB"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11</a:t>
            </a:fld>
            <a:endParaRPr lang="en-GB"/>
          </a:p>
        </p:txBody>
      </p:sp>
    </p:spTree>
    <p:extLst>
      <p:ext uri="{BB962C8B-B14F-4D97-AF65-F5344CB8AC3E}">
        <p14:creationId xmlns:p14="http://schemas.microsoft.com/office/powerpoint/2010/main" val="2800053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 (two slides)</a:t>
            </a:r>
          </a:p>
          <a:p>
            <a:endParaRPr lang="en-US" b="1" dirty="0"/>
          </a:p>
          <a:p>
            <a:r>
              <a:rPr lang="en-US" b="1" dirty="0"/>
              <a:t>Aim: </a:t>
            </a:r>
            <a:r>
              <a:rPr lang="en-US" b="0" dirty="0"/>
              <a:t>to model the task requirements ahead of the listening on the following</a:t>
            </a:r>
            <a:r>
              <a:rPr lang="en-US" b="0" baseline="0" dirty="0"/>
              <a:t> slide</a:t>
            </a:r>
            <a:endParaRPr lang="en-US" b="1" dirty="0"/>
          </a:p>
          <a:p>
            <a:endParaRPr lang="en-US" b="1" dirty="0"/>
          </a:p>
          <a:p>
            <a:r>
              <a:rPr lang="en-US" b="1" dirty="0"/>
              <a:t>Procedure:</a:t>
            </a:r>
          </a:p>
          <a:p>
            <a:pPr marL="228600" indent="-228600">
              <a:buAutoNum type="arabicPeriod"/>
            </a:pPr>
            <a:r>
              <a:rPr lang="en-US" b="0" dirty="0"/>
              <a:t>Listen to the</a:t>
            </a:r>
            <a:r>
              <a:rPr lang="en-US" b="0" baseline="0" dirty="0"/>
              <a:t> example</a:t>
            </a:r>
            <a:r>
              <a:rPr lang="en-US" b="0" dirty="0"/>
              <a:t> and decide whether ‘he’ or ‘she’ refers to the activity</a:t>
            </a:r>
            <a:r>
              <a:rPr lang="en-US" b="0" baseline="0" dirty="0"/>
              <a:t> given in Spanish.</a:t>
            </a:r>
            <a:endParaRPr lang="en-US" b="0" dirty="0"/>
          </a:p>
          <a:p>
            <a:pPr marL="228600" indent="-228600">
              <a:buAutoNum type="arabicPeriod"/>
            </a:pPr>
            <a:r>
              <a:rPr lang="en-US" b="0" dirty="0"/>
              <a:t>Play the audio a</a:t>
            </a:r>
            <a:r>
              <a:rPr lang="en-US" b="0" baseline="0" dirty="0"/>
              <a:t>gain to give students a second time to listening for ‘I’ or ‘you’.</a:t>
            </a:r>
            <a:endParaRPr lang="en-US" b="0" dirty="0"/>
          </a:p>
          <a:p>
            <a:pPr marL="228600" indent="-228600">
              <a:buAutoNum type="arabicPeriod"/>
            </a:pPr>
            <a:r>
              <a:rPr lang="en-US" b="0" dirty="0"/>
              <a:t>Students then write</a:t>
            </a:r>
            <a:r>
              <a:rPr lang="en-US" b="0" baseline="0" dirty="0"/>
              <a:t> the English for the activity</a:t>
            </a:r>
            <a:r>
              <a:rPr lang="en-US" b="0" dirty="0"/>
              <a:t> and decide whether,</a:t>
            </a:r>
            <a:r>
              <a:rPr lang="en-US" b="0" baseline="0" dirty="0"/>
              <a:t> in context, ‘</a:t>
            </a:r>
            <a:r>
              <a:rPr lang="en-US" b="0" baseline="0" dirty="0" err="1"/>
              <a:t>hacer</a:t>
            </a:r>
            <a:r>
              <a:rPr lang="en-US" b="0" baseline="0" dirty="0"/>
              <a:t>’ refers to ‘do’ or ‘make’.  </a:t>
            </a:r>
          </a:p>
          <a:p>
            <a:pPr marL="0" indent="0">
              <a:buNone/>
            </a:pPr>
            <a:endParaRPr lang="en-GB" dirty="0"/>
          </a:p>
          <a:p>
            <a:r>
              <a:rPr lang="en-GB" b="1" dirty="0"/>
              <a:t>Transcript</a:t>
            </a:r>
          </a:p>
          <a:p>
            <a:r>
              <a:rPr lang="en-GB" b="0" dirty="0" err="1"/>
              <a:t>Ejemplo</a:t>
            </a:r>
            <a:r>
              <a:rPr lang="en-GB" b="0" dirty="0"/>
              <a:t>:</a:t>
            </a:r>
            <a:r>
              <a:rPr lang="en-GB" b="0" baseline="0" dirty="0"/>
              <a:t> </a:t>
            </a:r>
            <a:r>
              <a:rPr lang="en-GB" b="0" baseline="0" dirty="0" err="1"/>
              <a:t>Él</a:t>
            </a:r>
            <a:r>
              <a:rPr lang="en-GB" b="0" baseline="0" dirty="0"/>
              <a:t> </a:t>
            </a:r>
            <a:r>
              <a:rPr lang="en-GB" b="0" baseline="0" dirty="0" err="1"/>
              <a:t>hace</a:t>
            </a:r>
            <a:r>
              <a:rPr lang="en-GB" b="0" baseline="0" dirty="0"/>
              <a:t> karate, </a:t>
            </a:r>
            <a:r>
              <a:rPr lang="en-GB" b="0" baseline="0" dirty="0" err="1"/>
              <a:t>pero</a:t>
            </a:r>
            <a:r>
              <a:rPr lang="en-GB" b="0" baseline="0" dirty="0"/>
              <a:t> </a:t>
            </a:r>
            <a:r>
              <a:rPr lang="en-GB" b="0" baseline="0" dirty="0" err="1"/>
              <a:t>ella</a:t>
            </a:r>
            <a:r>
              <a:rPr lang="en-GB" b="0" baseline="0" dirty="0"/>
              <a:t> </a:t>
            </a:r>
            <a:r>
              <a:rPr lang="en-GB" b="0" baseline="0" dirty="0" err="1"/>
              <a:t>hace</a:t>
            </a:r>
            <a:r>
              <a:rPr lang="en-GB" b="0" baseline="0" dirty="0"/>
              <a:t> </a:t>
            </a:r>
            <a:r>
              <a:rPr lang="en-GB" b="0" baseline="0" dirty="0" err="1"/>
              <a:t>dibujo</a:t>
            </a:r>
            <a:r>
              <a:rPr lang="en-GB" b="0" baseline="0" dirty="0"/>
              <a:t>.</a:t>
            </a:r>
            <a:endParaRPr lang="en-GB"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12</a:t>
            </a:fld>
            <a:endParaRPr lang="en-GB"/>
          </a:p>
        </p:txBody>
      </p:sp>
    </p:spTree>
    <p:extLst>
      <p:ext uri="{BB962C8B-B14F-4D97-AF65-F5344CB8AC3E}">
        <p14:creationId xmlns:p14="http://schemas.microsoft.com/office/powerpoint/2010/main" val="2389133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Increase aural awareness of</a:t>
            </a:r>
            <a:r>
              <a:rPr lang="en-US" b="0" baseline="0" dirty="0"/>
              <a:t> the subject pronouns ‘</a:t>
            </a:r>
            <a:r>
              <a:rPr lang="en-US" b="0" baseline="0" dirty="0" err="1"/>
              <a:t>él</a:t>
            </a:r>
            <a:r>
              <a:rPr lang="en-US" b="0" baseline="0" dirty="0"/>
              <a:t>’ and </a:t>
            </a:r>
            <a:r>
              <a:rPr lang="en-US" b="0" dirty="0"/>
              <a:t>’</a:t>
            </a:r>
            <a:r>
              <a:rPr lang="en-US" b="0" dirty="0" err="1"/>
              <a:t>ella</a:t>
            </a:r>
            <a:r>
              <a:rPr lang="en-US" b="0" dirty="0"/>
              <a:t>’ and</a:t>
            </a:r>
            <a:r>
              <a:rPr lang="en-US" b="0" baseline="0" dirty="0"/>
              <a:t> understanding of which </a:t>
            </a:r>
            <a:r>
              <a:rPr lang="en-US" b="0" dirty="0"/>
              <a:t>person each refers to. To also reinforce knowledg</a:t>
            </a:r>
            <a:r>
              <a:rPr lang="en-US" b="0" baseline="0" dirty="0"/>
              <a:t>e of the translation into English of ‘</a:t>
            </a:r>
            <a:r>
              <a:rPr lang="en-US" b="0" baseline="0" dirty="0" err="1"/>
              <a:t>hacer</a:t>
            </a:r>
            <a:r>
              <a:rPr lang="en-US" b="0" baseline="0" dirty="0"/>
              <a:t>’ in context</a:t>
            </a:r>
            <a:r>
              <a:rPr lang="en-US" b="0" dirty="0"/>
              <a:t>.</a:t>
            </a:r>
            <a:endParaRPr lang="en-US" b="1" dirty="0"/>
          </a:p>
          <a:p>
            <a:endParaRPr lang="en-US" b="1" dirty="0"/>
          </a:p>
          <a:p>
            <a:r>
              <a:rPr lang="en-US" b="1" dirty="0"/>
              <a:t>Procedure:</a:t>
            </a:r>
          </a:p>
          <a:p>
            <a:pPr marL="228600" indent="-228600">
              <a:buAutoNum type="arabicPeriod"/>
            </a:pPr>
            <a:r>
              <a:rPr lang="en-US" b="0" dirty="0"/>
              <a:t>Listen to the</a:t>
            </a:r>
            <a:r>
              <a:rPr lang="en-US" b="0" baseline="0" dirty="0"/>
              <a:t> audio</a:t>
            </a:r>
            <a:r>
              <a:rPr lang="en-US" b="0" dirty="0"/>
              <a:t> and decide whether ‘he’ or ‘she’ refer to the activity</a:t>
            </a:r>
            <a:r>
              <a:rPr lang="en-US" b="0" baseline="0" dirty="0"/>
              <a:t> given in Spanish.</a:t>
            </a:r>
            <a:endParaRPr lang="en-US" b="0" dirty="0"/>
          </a:p>
          <a:p>
            <a:pPr marL="228600" indent="-228600">
              <a:buAutoNum type="arabicPeriod"/>
            </a:pPr>
            <a:r>
              <a:rPr lang="en-US" b="0" dirty="0"/>
              <a:t>Play the audio a</a:t>
            </a:r>
            <a:r>
              <a:rPr lang="en-US" b="0" baseline="0" dirty="0"/>
              <a:t>gain to give students a second time to listening for ‘he’ or ‘she’.</a:t>
            </a:r>
            <a:endParaRPr lang="en-US" b="0" dirty="0"/>
          </a:p>
          <a:p>
            <a:pPr marL="228600" indent="-228600">
              <a:buAutoNum type="arabicPeriod"/>
            </a:pPr>
            <a:r>
              <a:rPr lang="en-US" b="0" dirty="0"/>
              <a:t>Students then write</a:t>
            </a:r>
            <a:r>
              <a:rPr lang="en-US" b="0" baseline="0" dirty="0"/>
              <a:t> the English for the activity</a:t>
            </a:r>
            <a:r>
              <a:rPr lang="en-US" b="0" dirty="0"/>
              <a:t> and decide whether,</a:t>
            </a:r>
            <a:r>
              <a:rPr lang="en-US" b="0" baseline="0" dirty="0"/>
              <a:t> in context, ‘</a:t>
            </a:r>
            <a:r>
              <a:rPr lang="en-US" b="0" baseline="0" dirty="0" err="1"/>
              <a:t>hacer</a:t>
            </a:r>
            <a:r>
              <a:rPr lang="en-US" b="0" baseline="0" dirty="0"/>
              <a:t>’ refers to ‘does’ or ‘makes’.  </a:t>
            </a:r>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sz="1200" kern="1200" dirty="0">
                <a:solidFill>
                  <a:schemeClr val="tx1"/>
                </a:solidFill>
                <a:effectLst/>
                <a:latin typeface="+mn-lt"/>
                <a:ea typeface="+mn-ea"/>
                <a:cs typeface="+mn-cs"/>
              </a:rPr>
              <a:t>1) Ella </a:t>
            </a:r>
            <a:r>
              <a:rPr lang="en-GB" sz="1200" kern="1200" dirty="0" err="1">
                <a:solidFill>
                  <a:schemeClr val="tx1"/>
                </a:solidFill>
                <a:effectLst/>
                <a:latin typeface="+mn-lt"/>
                <a:ea typeface="+mn-ea"/>
                <a:cs typeface="+mn-cs"/>
              </a:rPr>
              <a:t>hace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deporte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todos</a:t>
            </a:r>
            <a:r>
              <a:rPr lang="en-GB" sz="1200" kern="1200" dirty="0">
                <a:solidFill>
                  <a:schemeClr val="tx1"/>
                </a:solidFill>
                <a:effectLst/>
                <a:latin typeface="+mn-lt"/>
                <a:ea typeface="+mn-ea"/>
                <a:cs typeface="+mn-cs"/>
              </a:rPr>
              <a:t> los días, </a:t>
            </a:r>
            <a:r>
              <a:rPr lang="en-GB" sz="1200" kern="1200" dirty="0" err="1">
                <a:solidFill>
                  <a:schemeClr val="tx1"/>
                </a:solidFill>
                <a:effectLst/>
                <a:latin typeface="+mn-lt"/>
                <a:ea typeface="+mn-ea"/>
                <a:cs typeface="+mn-cs"/>
              </a:rPr>
              <a:t>pero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él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hace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otras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cosas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Él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hace</a:t>
            </a:r>
            <a:r>
              <a:rPr lang="en-GB" sz="1200" kern="1200" dirty="0">
                <a:solidFill>
                  <a:schemeClr val="tx1"/>
                </a:solidFill>
                <a:effectLst/>
                <a:latin typeface="+mn-lt"/>
                <a:ea typeface="+mn-ea"/>
                <a:cs typeface="+mn-cs"/>
              </a:rPr>
              <a:t> los </a:t>
            </a:r>
            <a:r>
              <a:rPr lang="en-GB" sz="1200" kern="1200" dirty="0" err="1">
                <a:solidFill>
                  <a:schemeClr val="tx1"/>
                </a:solidFill>
                <a:effectLst/>
                <a:latin typeface="+mn-lt"/>
                <a:ea typeface="+mn-ea"/>
                <a:cs typeface="+mn-cs"/>
              </a:rPr>
              <a:t>deberes</a:t>
            </a:r>
            <a:r>
              <a:rPr lang="en-GB" sz="1200" kern="1200" dirty="0">
                <a:solidFill>
                  <a:schemeClr val="tx1"/>
                </a:solidFill>
                <a:effectLst/>
                <a:latin typeface="+mn-lt"/>
                <a:ea typeface="+mn-ea"/>
                <a:cs typeface="+mn-cs"/>
              </a:rPr>
              <a:t> por la </a:t>
            </a:r>
            <a:r>
              <a:rPr lang="en-GB" sz="1200" kern="1200" dirty="0" err="1">
                <a:solidFill>
                  <a:schemeClr val="tx1"/>
                </a:solidFill>
                <a:effectLst/>
                <a:latin typeface="+mn-lt"/>
                <a:ea typeface="+mn-ea"/>
                <a:cs typeface="+mn-cs"/>
              </a:rPr>
              <a:t>tarde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mientras</a:t>
            </a:r>
            <a:r>
              <a:rPr lang="en-GB" sz="1200" kern="1200" dirty="0">
                <a:solidFill>
                  <a:schemeClr val="tx1"/>
                </a:solidFill>
                <a:effectLst/>
                <a:latin typeface="+mn-lt"/>
                <a:ea typeface="+mn-ea"/>
                <a:cs typeface="+mn-cs"/>
              </a:rPr>
              <a:t>  (que) </a:t>
            </a:r>
            <a:r>
              <a:rPr lang="en-GB" sz="1200" kern="1200" dirty="0" err="1">
                <a:solidFill>
                  <a:schemeClr val="tx1"/>
                </a:solidFill>
                <a:effectLst/>
                <a:latin typeface="+mn-lt"/>
                <a:ea typeface="+mn-ea"/>
                <a:cs typeface="+mn-cs"/>
              </a:rPr>
              <a:t>ella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hace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vídeos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Ella </a:t>
            </a:r>
            <a:r>
              <a:rPr lang="en-GB" sz="1200" kern="1200" dirty="0" err="1">
                <a:solidFill>
                  <a:schemeClr val="tx1"/>
                </a:solidFill>
                <a:effectLst/>
                <a:latin typeface="+mn-lt"/>
                <a:ea typeface="+mn-ea"/>
                <a:cs typeface="+mn-cs"/>
              </a:rPr>
              <a:t>hace</a:t>
            </a:r>
            <a:r>
              <a:rPr lang="en-GB" sz="1200" kern="1200" dirty="0">
                <a:solidFill>
                  <a:schemeClr val="tx1"/>
                </a:solidFill>
                <a:effectLst/>
                <a:latin typeface="+mn-lt"/>
                <a:ea typeface="+mn-ea"/>
                <a:cs typeface="+mn-cs"/>
              </a:rPr>
              <a:t> planes por la </a:t>
            </a:r>
            <a:r>
              <a:rPr lang="en-GB" sz="1200" kern="1200" dirty="0" err="1">
                <a:solidFill>
                  <a:schemeClr val="tx1"/>
                </a:solidFill>
                <a:effectLst/>
                <a:latin typeface="+mn-lt"/>
                <a:ea typeface="+mn-ea"/>
                <a:cs typeface="+mn-cs"/>
              </a:rPr>
              <a:t>tarde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mientras</a:t>
            </a:r>
            <a:r>
              <a:rPr lang="en-GB" sz="1200" kern="1200" dirty="0">
                <a:solidFill>
                  <a:schemeClr val="tx1"/>
                </a:solidFill>
                <a:effectLst/>
                <a:latin typeface="+mn-lt"/>
                <a:ea typeface="+mn-ea"/>
                <a:cs typeface="+mn-cs"/>
              </a:rPr>
              <a:t> que </a:t>
            </a:r>
            <a:r>
              <a:rPr lang="en-GB" sz="1200" kern="1200" dirty="0" err="1">
                <a:solidFill>
                  <a:schemeClr val="tx1"/>
                </a:solidFill>
                <a:effectLst/>
                <a:latin typeface="+mn-lt"/>
                <a:ea typeface="+mn-ea"/>
                <a:cs typeface="+mn-cs"/>
              </a:rPr>
              <a:t>él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hace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películas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4) Ella </a:t>
            </a:r>
            <a:r>
              <a:rPr lang="en-GB" sz="1200" kern="1200" dirty="0" err="1">
                <a:solidFill>
                  <a:schemeClr val="tx1"/>
                </a:solidFill>
                <a:effectLst/>
                <a:latin typeface="+mn-lt"/>
                <a:ea typeface="+mn-ea"/>
                <a:cs typeface="+mn-cs"/>
              </a:rPr>
              <a:t>hace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entrevistas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pero</a:t>
            </a:r>
            <a:r>
              <a:rPr lang="en-GB" sz="1200" kern="1200" dirty="0">
                <a:solidFill>
                  <a:schemeClr val="tx1"/>
                </a:solidFill>
                <a:effectLst/>
                <a:latin typeface="+mn-lt"/>
                <a:ea typeface="+mn-ea"/>
                <a:cs typeface="+mn-cs"/>
              </a:rPr>
              <a:t> hay un </a:t>
            </a:r>
            <a:r>
              <a:rPr lang="en-GB" sz="1200" kern="1200" dirty="0" err="1">
                <a:solidFill>
                  <a:schemeClr val="tx1"/>
                </a:solidFill>
                <a:effectLst/>
                <a:latin typeface="+mn-lt"/>
                <a:ea typeface="+mn-ea"/>
                <a:cs typeface="+mn-cs"/>
              </a:rPr>
              <a:t>problema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él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hace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ruido</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Él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siempre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hace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ejercicio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ella</a:t>
            </a:r>
            <a:r>
              <a:rPr lang="en-GB" sz="1200" kern="1200" dirty="0">
                <a:solidFill>
                  <a:schemeClr val="tx1"/>
                </a:solidFill>
                <a:effectLst/>
                <a:latin typeface="+mn-lt"/>
                <a:ea typeface="+mn-ea"/>
                <a:cs typeface="+mn-cs"/>
              </a:rPr>
              <a:t> solo </a:t>
            </a:r>
            <a:r>
              <a:rPr lang="en-GB" sz="1200" kern="1200" dirty="0" err="1">
                <a:solidFill>
                  <a:schemeClr val="tx1"/>
                </a:solidFill>
                <a:effectLst/>
                <a:latin typeface="+mn-lt"/>
                <a:ea typeface="+mn-ea"/>
                <a:cs typeface="+mn-cs"/>
              </a:rPr>
              <a:t>hace</a:t>
            </a:r>
            <a:r>
              <a:rPr lang="en-GB" sz="1200" kern="1200" dirty="0">
                <a:solidFill>
                  <a:schemeClr val="tx1"/>
                </a:solidFill>
                <a:effectLst/>
                <a:latin typeface="+mn-lt"/>
                <a:ea typeface="+mn-ea"/>
                <a:cs typeface="+mn-cs"/>
              </a:rPr>
              <a:t> un </a:t>
            </a:r>
            <a:r>
              <a:rPr lang="en-GB" sz="1200" kern="1200" dirty="0" err="1">
                <a:solidFill>
                  <a:schemeClr val="tx1"/>
                </a:solidFill>
                <a:effectLst/>
                <a:latin typeface="+mn-lt"/>
                <a:ea typeface="+mn-ea"/>
                <a:cs typeface="+mn-cs"/>
              </a:rPr>
              <a:t>esfuerzo</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veces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Él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hace</a:t>
            </a:r>
            <a:r>
              <a:rPr lang="en-GB" sz="1200" kern="1200" dirty="0">
                <a:solidFill>
                  <a:schemeClr val="tx1"/>
                </a:solidFill>
                <a:effectLst/>
                <a:latin typeface="+mn-lt"/>
                <a:ea typeface="+mn-ea"/>
                <a:cs typeface="+mn-cs"/>
              </a:rPr>
              <a:t> amigos </a:t>
            </a:r>
            <a:r>
              <a:rPr lang="en-GB" sz="1200" kern="1200" dirty="0" err="1">
                <a:solidFill>
                  <a:schemeClr val="tx1"/>
                </a:solidFill>
                <a:effectLst/>
                <a:latin typeface="+mn-lt"/>
                <a:ea typeface="+mn-ea"/>
                <a:cs typeface="+mn-cs"/>
              </a:rPr>
              <a:t>durante</a:t>
            </a:r>
            <a:r>
              <a:rPr lang="en-GB" sz="1200" kern="1200" dirty="0">
                <a:solidFill>
                  <a:schemeClr val="tx1"/>
                </a:solidFill>
                <a:effectLst/>
                <a:latin typeface="+mn-lt"/>
                <a:ea typeface="+mn-ea"/>
                <a:cs typeface="+mn-cs"/>
              </a:rPr>
              <a:t> las </a:t>
            </a:r>
            <a:r>
              <a:rPr lang="en-GB" sz="1200" kern="1200" dirty="0" err="1">
                <a:solidFill>
                  <a:schemeClr val="tx1"/>
                </a:solidFill>
                <a:effectLst/>
                <a:latin typeface="+mn-lt"/>
                <a:ea typeface="+mn-ea"/>
                <a:cs typeface="+mn-cs"/>
              </a:rPr>
              <a:t>vacaciones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ella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hace</a:t>
            </a:r>
            <a:r>
              <a:rPr lang="en-GB" sz="1200" kern="1200" dirty="0">
                <a:solidFill>
                  <a:schemeClr val="tx1"/>
                </a:solidFill>
                <a:effectLst/>
                <a:latin typeface="+mn-lt"/>
                <a:ea typeface="+mn-ea"/>
                <a:cs typeface="+mn-cs"/>
              </a:rPr>
              <a:t> un </a:t>
            </a:r>
            <a:r>
              <a:rPr lang="en-GB" sz="1200" kern="1200" dirty="0" err="1">
                <a:solidFill>
                  <a:schemeClr val="tx1"/>
                </a:solidFill>
                <a:effectLst/>
                <a:latin typeface="+mn-lt"/>
                <a:ea typeface="+mn-ea"/>
                <a:cs typeface="+mn-cs"/>
              </a:rPr>
              <a:t>cambio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quiere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estar</a:t>
            </a:r>
            <a:r>
              <a:rPr lang="en-GB" sz="1200" kern="1200" dirty="0">
                <a:solidFill>
                  <a:schemeClr val="tx1"/>
                </a:solidFill>
                <a:effectLst/>
                <a:latin typeface="+mn-lt"/>
                <a:ea typeface="+mn-ea"/>
                <a:cs typeface="+mn-cs"/>
              </a:rPr>
              <a:t> con la </a:t>
            </a:r>
            <a:r>
              <a:rPr lang="en-GB" sz="1200" kern="1200" dirty="0" err="1">
                <a:solidFill>
                  <a:schemeClr val="tx1"/>
                </a:solidFill>
                <a:effectLst/>
                <a:latin typeface="+mn-lt"/>
                <a:ea typeface="+mn-ea"/>
                <a:cs typeface="+mn-cs"/>
              </a:rPr>
              <a:t>familia</a:t>
            </a:r>
            <a:r>
              <a:rPr lang="en-GB" sz="120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13</a:t>
            </a:fld>
            <a:endParaRPr lang="en-GB"/>
          </a:p>
        </p:txBody>
      </p:sp>
    </p:spTree>
    <p:extLst>
      <p:ext uri="{BB962C8B-B14F-4D97-AF65-F5344CB8AC3E}">
        <p14:creationId xmlns:p14="http://schemas.microsoft.com/office/powerpoint/2010/main" val="839992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10 minutes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asking and answering about activities in the 3</a:t>
            </a:r>
            <a:r>
              <a:rPr lang="en-US" b="0" baseline="30000" dirty="0"/>
              <a:t>rd</a:t>
            </a:r>
            <a:r>
              <a:rPr lang="en-US" b="0" dirty="0"/>
              <a:t> person singular, using pronouns to make it clear who the question is targeting, and understanding the replies.</a:t>
            </a:r>
            <a:endParaRPr lang="en-US" b="1" dirty="0"/>
          </a:p>
          <a:p>
            <a:endParaRPr lang="en-US" b="1" dirty="0"/>
          </a:p>
          <a:p>
            <a:r>
              <a:rPr lang="en-US" b="1" dirty="0"/>
              <a:t>Procedure:</a:t>
            </a:r>
          </a:p>
          <a:p>
            <a:pPr marL="228600" indent="-228600">
              <a:buAutoNum type="arabicPeriod"/>
            </a:pPr>
            <a:r>
              <a:rPr lang="en-US" b="0" baseline="0" dirty="0"/>
              <a:t>Model the activity using this slide.</a:t>
            </a:r>
          </a:p>
          <a:p>
            <a:pPr marL="228600" indent="-228600">
              <a:buAutoNum type="arabicPeriod"/>
            </a:pPr>
            <a:r>
              <a:rPr lang="en-US" b="0" baseline="0" dirty="0"/>
              <a:t>A  turns away from the board.</a:t>
            </a:r>
          </a:p>
          <a:p>
            <a:pPr marL="228600" indent="-228600">
              <a:buAutoNum type="arabicPeriod"/>
            </a:pPr>
            <a:r>
              <a:rPr lang="en-US" b="0" baseline="0" dirty="0"/>
              <a:t>Move to the next slide to display A’s 5 prompt cards (not to be printed, just viewed on screen).</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14</a:t>
            </a:fld>
            <a:endParaRPr lang="en-GB"/>
          </a:p>
        </p:txBody>
      </p:sp>
    </p:spTree>
    <p:extLst>
      <p:ext uri="{BB962C8B-B14F-4D97-AF65-F5344CB8AC3E}">
        <p14:creationId xmlns:p14="http://schemas.microsoft.com/office/powerpoint/2010/main" val="3635854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[2/3]</a:t>
            </a:r>
            <a:br>
              <a:rPr lang="en-US" b="1" dirty="0"/>
            </a:br>
            <a:r>
              <a:rPr lang="en-US" b="1" dirty="0"/>
              <a:t>A’s prompts.  B must not see these – s/he should be facing away from the board.</a:t>
            </a:r>
            <a:endParaRPr lang="en-US" b="0" baseline="0" dirty="0"/>
          </a:p>
          <a:p>
            <a:endParaRPr lang="en-GB" dirty="0"/>
          </a:p>
          <a:p>
            <a:r>
              <a:rPr lang="en-GB" b="1" dirty="0"/>
              <a:t>Procedure:</a:t>
            </a:r>
          </a:p>
          <a:p>
            <a:r>
              <a:rPr lang="en-GB" b="0" dirty="0"/>
              <a:t>1. Student B asks.</a:t>
            </a:r>
            <a:br>
              <a:rPr lang="en-GB" b="0" dirty="0"/>
            </a:br>
            <a:r>
              <a:rPr lang="en-GB" b="0" dirty="0"/>
              <a:t>2. Student A answers based on picture 1 and the pronounce heard.</a:t>
            </a:r>
            <a:br>
              <a:rPr lang="en-GB" b="0" dirty="0"/>
            </a:br>
            <a:r>
              <a:rPr lang="en-GB" b="0" dirty="0"/>
              <a:t>3. Student B writes down the answer in Spanish and English.</a:t>
            </a:r>
          </a:p>
          <a:p>
            <a:r>
              <a:rPr lang="en-GB" b="0" dirty="0"/>
              <a:t>4. After 5 questions, B turns to see the board and checks own answers.</a:t>
            </a:r>
          </a:p>
        </p:txBody>
      </p:sp>
      <p:sp>
        <p:nvSpPr>
          <p:cNvPr id="4" name="Slide Number Placeholder 3"/>
          <p:cNvSpPr>
            <a:spLocks noGrp="1"/>
          </p:cNvSpPr>
          <p:nvPr>
            <p:ph type="sldNum" sz="quarter" idx="5"/>
          </p:nvPr>
        </p:nvSpPr>
        <p:spPr/>
        <p:txBody>
          <a:bodyPr/>
          <a:lstStyle/>
          <a:p>
            <a:fld id="{D4680D53-9782-4E54-AE2E-AB9A044D3637}" type="slidenum">
              <a:rPr lang="en-GB" smtClean="0"/>
              <a:t>15</a:t>
            </a:fld>
            <a:endParaRPr lang="en-GB"/>
          </a:p>
        </p:txBody>
      </p:sp>
    </p:spTree>
    <p:extLst>
      <p:ext uri="{BB962C8B-B14F-4D97-AF65-F5344CB8AC3E}">
        <p14:creationId xmlns:p14="http://schemas.microsoft.com/office/powerpoint/2010/main" val="3802712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[3/3]</a:t>
            </a:r>
            <a:br>
              <a:rPr lang="en-US" b="1" dirty="0"/>
            </a:br>
            <a:r>
              <a:rPr lang="en-US" b="1" dirty="0"/>
              <a:t>B’s prompts.  A must not see these – s/he should be facing away from the board.</a:t>
            </a:r>
            <a:endParaRPr lang="en-US" b="0" baseline="0" dirty="0"/>
          </a:p>
          <a:p>
            <a:endParaRPr lang="en-GB" dirty="0"/>
          </a:p>
          <a:p>
            <a:r>
              <a:rPr lang="en-GB" b="1" dirty="0"/>
              <a:t>Procedure:</a:t>
            </a:r>
          </a:p>
          <a:p>
            <a:r>
              <a:rPr lang="en-GB" b="0" dirty="0"/>
              <a:t>1. Student A asks.</a:t>
            </a:r>
            <a:br>
              <a:rPr lang="en-GB" b="0" dirty="0"/>
            </a:br>
            <a:r>
              <a:rPr lang="en-GB" b="0" dirty="0"/>
              <a:t>2. Student B answers based on picture 1 and the pronounce heard.</a:t>
            </a:r>
            <a:br>
              <a:rPr lang="en-GB" b="0" dirty="0"/>
            </a:br>
            <a:r>
              <a:rPr lang="en-GB" b="0" dirty="0"/>
              <a:t>3. Student A writes down the answer in Spanish and English.</a:t>
            </a:r>
          </a:p>
          <a:p>
            <a:r>
              <a:rPr lang="en-GB" b="0" dirty="0"/>
              <a:t>4. After 5 questions, A turns to see the board and checks own answers.</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16</a:t>
            </a:fld>
            <a:endParaRPr lang="en-GB"/>
          </a:p>
        </p:txBody>
      </p:sp>
    </p:spTree>
    <p:extLst>
      <p:ext uri="{BB962C8B-B14F-4D97-AF65-F5344CB8AC3E}">
        <p14:creationId xmlns:p14="http://schemas.microsoft.com/office/powerpoint/2010/main" val="2746465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in this week of the SOW appear on all three GCSE wordlists, with the following exceptions: </a:t>
            </a:r>
            <a:br>
              <a:rPr lang="en-GB" b="1" dirty="0">
                <a:solidFill>
                  <a:srgbClr val="FF0000"/>
                </a:solidFill>
              </a:rPr>
            </a:br>
            <a:r>
              <a:rPr lang="en-GB" b="1" u="sng" dirty="0" err="1">
                <a:solidFill>
                  <a:srgbClr val="FF0000"/>
                </a:solidFill>
              </a:rPr>
              <a:t>gesto</a:t>
            </a:r>
            <a:r>
              <a:rPr lang="en-GB" b="0" u="none" dirty="0">
                <a:solidFill>
                  <a:srgbClr val="FF0000"/>
                </a:solidFill>
              </a:rPr>
              <a:t> is only on the </a:t>
            </a:r>
            <a:r>
              <a:rPr lang="en-GB" b="0" u="none" dirty="0" err="1">
                <a:solidFill>
                  <a:srgbClr val="FF0000"/>
                </a:solidFill>
              </a:rPr>
              <a:t>Eduqas</a:t>
            </a:r>
            <a:r>
              <a:rPr lang="en-GB" b="0" u="none" dirty="0">
                <a:solidFill>
                  <a:srgbClr val="FF0000"/>
                </a:solidFill>
              </a:rPr>
              <a:t> list: </a:t>
            </a:r>
            <a:r>
              <a:rPr lang="en-GB" b="1" u="sng" dirty="0" err="1">
                <a:solidFill>
                  <a:srgbClr val="FF0000"/>
                </a:solidFill>
              </a:rPr>
              <a:t>esfuerzo</a:t>
            </a:r>
            <a:r>
              <a:rPr lang="en-GB" b="1" u="sng" dirty="0">
                <a:solidFill>
                  <a:srgbClr val="FF0000"/>
                </a:solidFill>
              </a:rPr>
              <a:t>, gracioso, genial </a:t>
            </a:r>
            <a:r>
              <a:rPr lang="en-GB" b="0" u="none" dirty="0">
                <a:solidFill>
                  <a:srgbClr val="FF0000"/>
                </a:solidFill>
              </a:rPr>
              <a:t>are on AQA and </a:t>
            </a:r>
            <a:r>
              <a:rPr lang="en-GB" b="0" u="none" dirty="0" err="1">
                <a:solidFill>
                  <a:srgbClr val="FF0000"/>
                </a:solidFill>
              </a:rPr>
              <a:t>Eduqas</a:t>
            </a:r>
            <a:r>
              <a:rPr lang="en-GB" b="0" u="none" dirty="0">
                <a:solidFill>
                  <a:srgbClr val="FF0000"/>
                </a:solidFill>
              </a:rPr>
              <a:t> but not Edexcel list.</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final syllable stress of</a:t>
            </a:r>
            <a:r>
              <a:rPr lang="en-GB" b="0" baseline="0" dirty="0"/>
              <a:t> words ending with a vowel.</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subject</a:t>
            </a:r>
            <a:r>
              <a:rPr lang="en-GB" b="0" baseline="0" dirty="0"/>
              <a:t> pronouns: </a:t>
            </a:r>
            <a:r>
              <a:rPr lang="en-GB" b="0" baseline="0" dirty="0" err="1"/>
              <a:t>nosotros</a:t>
            </a:r>
            <a:r>
              <a:rPr lang="en-GB" b="0" baseline="0" dirty="0"/>
              <a:t>/as, </a:t>
            </a:r>
            <a:r>
              <a:rPr lang="en-GB" b="0" baseline="0" dirty="0" err="1"/>
              <a:t>ellos</a:t>
            </a:r>
            <a:r>
              <a:rPr lang="en-GB" b="0" baseline="0" dirty="0"/>
              <a:t>/as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Introduction of </a:t>
            </a:r>
            <a:r>
              <a:rPr lang="en-GB" b="0" baseline="0" dirty="0" err="1"/>
              <a:t>hacemos</a:t>
            </a:r>
            <a:r>
              <a:rPr lang="en-GB" b="0" baseline="0" dirty="0"/>
              <a:t>, </a:t>
            </a:r>
            <a:r>
              <a:rPr lang="en-GB" b="0" baseline="0" dirty="0" err="1"/>
              <a:t>hacen</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8.1.1.5 (introduce) </a:t>
            </a:r>
            <a:r>
              <a:rPr lang="en-GB" sz="1200" b="0" i="0" dirty="0">
                <a:solidFill>
                  <a:schemeClr val="dk1"/>
                </a:solidFill>
                <a:latin typeface="+mn-lt"/>
                <a:ea typeface="Calibri"/>
                <a:cs typeface="Calibri"/>
                <a:sym typeface="Calibri"/>
              </a:rPr>
              <a:t>vocab set: </a:t>
            </a:r>
            <a:r>
              <a:rPr lang="es-419" sz="1200" kern="1200" dirty="0">
                <a:solidFill>
                  <a:schemeClr val="tx1"/>
                </a:solidFill>
                <a:effectLst/>
                <a:latin typeface="+mn-lt"/>
                <a:ea typeface="+mn-ea"/>
                <a:cs typeface="+mn-cs"/>
              </a:rPr>
              <a:t>hacemos [26-hacer]; hacen [26]; cambio [319]; ruido [1034]; esfuerzo [601]; viaje [519]; gesto [928]; gracioso [3874]; genial [2890]; mientras que [mientras-127]; entonces</a:t>
            </a:r>
            <a:r>
              <a:rPr lang="es-419" sz="1200" kern="1200" baseline="0" dirty="0">
                <a:solidFill>
                  <a:schemeClr val="tx1"/>
                </a:solidFill>
                <a:effectLst/>
                <a:latin typeface="+mn-lt"/>
                <a:ea typeface="+mn-ea"/>
                <a:cs typeface="+mn-cs"/>
              </a:rPr>
              <a:t> [74]</a:t>
            </a:r>
            <a:endParaRPr lang="en-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Subject pronouns </a:t>
            </a:r>
            <a:endParaRPr lang="en-GB"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yo [28]; tú [184] él [9]; ella 72]; nosotros [164]; ellos [9-él]; ellas [72-ella]</a:t>
            </a:r>
            <a:endParaRPr lang="en-GB" sz="1200" b="0" i="0" dirty="0">
              <a:solidFill>
                <a:schemeClr val="dk1"/>
              </a:solidFill>
              <a:latin typeface="+mn-lt"/>
              <a:ea typeface="Calibri"/>
              <a:cs typeface="Calibri"/>
              <a:sym typeface="Calibri"/>
            </a:endParaRPr>
          </a:p>
          <a:p>
            <a:r>
              <a:rPr lang="es-419" sz="1200" b="1" kern="1200" dirty="0">
                <a:solidFill>
                  <a:schemeClr val="tx1"/>
                </a:solidFill>
                <a:effectLst/>
                <a:latin typeface="+mn-lt"/>
                <a:ea typeface="+mn-ea"/>
                <a:cs typeface="+mn-cs"/>
              </a:rPr>
              <a:t>Y8, 1.1.2 (revisit)</a:t>
            </a:r>
            <a:r>
              <a:rPr lang="en-GB" sz="1200" b="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cantar [717]; tomar [133]; coger [1001]; intentar [411]; ganar¹ [295]; concierto [1456]; premio [1090]; año [46]; autobús [3709]; hasta¹ [60]; además [155]; por² [15]; canción [982]</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Y7, 3.2.3 (revisit) </a:t>
            </a:r>
            <a:r>
              <a:rPr lang="es-ES" sz="1200" kern="1200" dirty="0">
                <a:solidFill>
                  <a:schemeClr val="tx1"/>
                </a:solidFill>
                <a:effectLst/>
                <a:latin typeface="+mn-lt"/>
                <a:ea typeface="+mn-ea"/>
                <a:cs typeface="+mn-cs"/>
              </a:rPr>
              <a:t>mi [37]; tu [53]; móvil [2143]; llave [1853]; perdido [1899]; completamente [1185]; calle [269]; niño [173]</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910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 (3 slides)</a:t>
            </a:r>
          </a:p>
          <a:p>
            <a:endParaRPr lang="en-US" b="1" dirty="0"/>
          </a:p>
          <a:p>
            <a:r>
              <a:rPr lang="en-US" b="1" dirty="0"/>
              <a:t>Aim: </a:t>
            </a:r>
            <a:r>
              <a:rPr lang="en-US" b="0" dirty="0"/>
              <a:t>to </a:t>
            </a:r>
            <a:r>
              <a:rPr lang="en-US" b="0" dirty="0" err="1"/>
              <a:t>practise</a:t>
            </a:r>
            <a:r>
              <a:rPr lang="en-US" b="0" dirty="0"/>
              <a:t> pronouncing</a:t>
            </a:r>
            <a:r>
              <a:rPr lang="en-US" b="0" baseline="0" dirty="0"/>
              <a:t> and spelling words with final-syllable stress correctly (at sentence level)</a:t>
            </a:r>
          </a:p>
          <a:p>
            <a:endParaRPr lang="en-US" b="1" dirty="0"/>
          </a:p>
          <a:p>
            <a:r>
              <a:rPr lang="en-US" b="1" dirty="0"/>
              <a:t>Procedure:</a:t>
            </a:r>
          </a:p>
          <a:p>
            <a:r>
              <a:rPr lang="en-US" b="0" dirty="0"/>
              <a:t>1. Use this slide to explain the activity and before moving on to the next slide, student B turns away from</a:t>
            </a:r>
            <a:r>
              <a:rPr lang="en-US" b="0" baseline="0" dirty="0"/>
              <a:t> the board.</a:t>
            </a:r>
            <a:endParaRPr lang="en-US" b="0" dirty="0"/>
          </a:p>
          <a:p>
            <a:r>
              <a:rPr lang="en-US" b="0" dirty="0"/>
              <a:t>2. Student A</a:t>
            </a:r>
            <a:r>
              <a:rPr lang="en-US" b="0" baseline="0" dirty="0"/>
              <a:t> reads aloud each of the four sentences one at a time.</a:t>
            </a:r>
            <a:endParaRPr lang="en-US" b="0" dirty="0"/>
          </a:p>
          <a:p>
            <a:r>
              <a:rPr lang="en-US" b="0" dirty="0"/>
              <a:t>3. Student B writes each sentence down.</a:t>
            </a:r>
          </a:p>
          <a:p>
            <a:r>
              <a:rPr lang="en-US" b="0" dirty="0"/>
              <a:t>4. After all 4 sentences</a:t>
            </a:r>
            <a:r>
              <a:rPr lang="en-US" b="0" baseline="0" dirty="0"/>
              <a:t> have been said by his/her partner, student B turns around to see the board to check his/her spellings (focusing in particular on the use of accents).</a:t>
            </a:r>
          </a:p>
          <a:p>
            <a:r>
              <a:rPr lang="en-US" b="0" baseline="0" dirty="0"/>
              <a:t>5. Before swapping roles, check students’ understanding of the meanings by giving pairs one minute to think about the translations into English.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the student to turn away</a:t>
            </a:r>
            <a:r>
              <a:rPr lang="en-US" b="0" baseline="0" dirty="0"/>
              <a:t> from the board (first B, then A) before the sentences are displayed on the board.</a:t>
            </a:r>
          </a:p>
          <a:p>
            <a:endParaRPr lang="en-US"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18</a:t>
            </a:fld>
            <a:endParaRPr lang="en-GB"/>
          </a:p>
        </p:txBody>
      </p:sp>
    </p:spTree>
    <p:extLst>
      <p:ext uri="{BB962C8B-B14F-4D97-AF65-F5344CB8AC3E}">
        <p14:creationId xmlns:p14="http://schemas.microsoft.com/office/powerpoint/2010/main" val="1166787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t>Student</a:t>
            </a:r>
            <a:r>
              <a:rPr lang="en-GB" sz="1200" b="0" baseline="0" dirty="0"/>
              <a:t> A’s sentences for student B</a:t>
            </a:r>
          </a:p>
          <a:p>
            <a:endParaRPr lang="en-GB" sz="1200" b="0" baseline="0" dirty="0"/>
          </a:p>
          <a:p>
            <a:r>
              <a:rPr lang="en-GB" sz="1200" b="0" baseline="0" dirty="0"/>
              <a:t>Image retrieved from</a:t>
            </a:r>
          </a:p>
          <a:p>
            <a:r>
              <a:rPr lang="en-GB" dirty="0">
                <a:hlinkClick r:id="rId3"/>
              </a:rPr>
              <a:t>https://www.cia.gov/library/publications/the-world-factbook/geos/co.html</a:t>
            </a:r>
            <a:endParaRPr lang="en-GB"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19</a:t>
            </a:fld>
            <a:endParaRPr lang="en-GB"/>
          </a:p>
        </p:txBody>
      </p:sp>
    </p:spTree>
    <p:extLst>
      <p:ext uri="{BB962C8B-B14F-4D97-AF65-F5344CB8AC3E}">
        <p14:creationId xmlns:p14="http://schemas.microsoft.com/office/powerpoint/2010/main" val="116141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recap the accent vs. no accent rule on final syllable stress words ending in a consonant.</a:t>
            </a:r>
          </a:p>
          <a:p>
            <a:endParaRPr lang="en-US" b="1" dirty="0"/>
          </a:p>
          <a:p>
            <a:r>
              <a:rPr lang="en-US" b="1" dirty="0"/>
              <a:t>Procedure:</a:t>
            </a:r>
          </a:p>
          <a:p>
            <a:pPr marL="228600" indent="-228600">
              <a:buAutoNum type="arabicPeriod"/>
            </a:pPr>
            <a:r>
              <a:rPr lang="en-US" b="0" dirty="0"/>
              <a:t>Ask</a:t>
            </a:r>
            <a:r>
              <a:rPr lang="en-US" b="0" baseline="0" dirty="0"/>
              <a:t> students to identify the odd one out in the two examples. Ensure that students understand that this will be based on spelling and not on meaning.</a:t>
            </a:r>
          </a:p>
          <a:p>
            <a:pPr marL="228600" indent="-228600">
              <a:buAutoNum type="arabicPeriod"/>
            </a:pPr>
            <a:r>
              <a:rPr lang="en-US" b="0" baseline="0" dirty="0"/>
              <a:t>Use this as a platform to recap the rule which appears on a mouse click.</a:t>
            </a:r>
          </a:p>
          <a:p>
            <a:pPr marL="228600" indent="-228600">
              <a:buAutoNum type="arabicPeriod"/>
            </a:pPr>
            <a:endParaRPr lang="en-US" b="0" baseline="0" dirty="0"/>
          </a:p>
          <a:p>
            <a:pPr marL="0" indent="0">
              <a:buNone/>
            </a:pPr>
            <a:r>
              <a:rPr lang="en-US" b="1" baseline="0" dirty="0"/>
              <a:t>Note: </a:t>
            </a:r>
            <a:r>
              <a:rPr lang="en-US" b="0" baseline="0" dirty="0"/>
              <a:t>this rule was introduced and </a:t>
            </a:r>
            <a:r>
              <a:rPr lang="en-US" b="0" baseline="0" dirty="0" err="1"/>
              <a:t>practised</a:t>
            </a:r>
            <a:r>
              <a:rPr lang="en-US" b="0" baseline="0" dirty="0"/>
              <a:t> last week (8.1.1.4)</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a:t>
            </a:fld>
            <a:endParaRPr lang="en-GB"/>
          </a:p>
        </p:txBody>
      </p:sp>
    </p:spTree>
    <p:extLst>
      <p:ext uri="{BB962C8B-B14F-4D97-AF65-F5344CB8AC3E}">
        <p14:creationId xmlns:p14="http://schemas.microsoft.com/office/powerpoint/2010/main" val="2075739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Student</a:t>
            </a:r>
            <a:r>
              <a:rPr lang="en-GB" sz="1200" b="0" baseline="0" dirty="0"/>
              <a:t> B’s sentences for student A</a:t>
            </a:r>
            <a:endParaRPr lang="en-GB" sz="1200" b="0" dirty="0"/>
          </a:p>
          <a:p>
            <a:endParaRPr lang="en-GB" sz="1200"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20</a:t>
            </a:fld>
            <a:endParaRPr lang="en-GB"/>
          </a:p>
        </p:txBody>
      </p:sp>
    </p:spTree>
    <p:extLst>
      <p:ext uri="{BB962C8B-B14F-4D97-AF65-F5344CB8AC3E}">
        <p14:creationId xmlns:p14="http://schemas.microsoft.com/office/powerpoint/2010/main" val="1442300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either do this listening activity OR the reading one at the end of this slide deck.</a:t>
            </a:r>
            <a:br>
              <a:rPr lang="en-US" b="1" dirty="0"/>
            </a:br>
            <a:br>
              <a:rPr lang="en-US" b="1" dirty="0"/>
            </a:br>
            <a:r>
              <a:rPr lang="en-US" b="1" dirty="0"/>
              <a:t>Timing: </a:t>
            </a:r>
            <a:r>
              <a:rPr lang="en-US" b="0" dirty="0"/>
              <a:t>6 minutes</a:t>
            </a:r>
          </a:p>
          <a:p>
            <a:endParaRPr lang="en-US" b="1" dirty="0"/>
          </a:p>
          <a:p>
            <a:r>
              <a:rPr lang="en-US" b="1" dirty="0"/>
              <a:t>Aim: </a:t>
            </a:r>
            <a:r>
              <a:rPr lang="en-US" b="0" dirty="0"/>
              <a:t>to revisit</a:t>
            </a:r>
            <a:r>
              <a:rPr lang="en-US" b="0" baseline="0" dirty="0"/>
              <a:t> vocabulary as per the SoW revisiting cycle</a:t>
            </a:r>
          </a:p>
          <a:p>
            <a:endParaRPr lang="en-US" b="1" dirty="0"/>
          </a:p>
          <a:p>
            <a:r>
              <a:rPr lang="en-US" b="1" dirty="0"/>
              <a:t>Procedure:</a:t>
            </a:r>
          </a:p>
          <a:p>
            <a:pPr marL="228600" indent="-228600">
              <a:buAutoNum type="arabicPeriod"/>
            </a:pPr>
            <a:r>
              <a:rPr lang="en-GB" dirty="0"/>
              <a:t>Students listen</a:t>
            </a:r>
            <a:r>
              <a:rPr lang="en-GB" baseline="0" dirty="0"/>
              <a:t> to the short recording.</a:t>
            </a:r>
          </a:p>
          <a:p>
            <a:pPr marL="228600" indent="-228600">
              <a:buAutoNum type="arabicPeriod"/>
            </a:pPr>
            <a:r>
              <a:rPr lang="en-GB" baseline="0" dirty="0"/>
              <a:t>They then answer the true/false questions</a:t>
            </a:r>
          </a:p>
          <a:p>
            <a:pPr marL="228600" indent="-228600">
              <a:buAutoNum type="arabicPeriod"/>
            </a:pPr>
            <a:r>
              <a:rPr lang="en-GB" baseline="0" dirty="0"/>
              <a:t>Students listen again. They note down the words/phrases they hear in the text that makes them decide if it’s true or false.</a:t>
            </a:r>
          </a:p>
          <a:p>
            <a:pPr marL="0" indent="0">
              <a:buNone/>
            </a:pPr>
            <a:endParaRPr lang="en-GB" baseline="0" dirty="0"/>
          </a:p>
          <a:p>
            <a:pPr marL="0" indent="0">
              <a:buNone/>
            </a:pPr>
            <a:r>
              <a:rPr lang="en-GB" b="1" baseline="0" dirty="0"/>
              <a:t>Transcript:</a:t>
            </a:r>
          </a:p>
          <a:p>
            <a:pPr marL="0" indent="0">
              <a:buNone/>
            </a:pPr>
            <a:r>
              <a:rPr lang="en-GB" sz="1200" dirty="0">
                <a:solidFill>
                  <a:srgbClr val="002060"/>
                </a:solidFill>
              </a:rPr>
              <a:t>¡Hola! No </a:t>
            </a:r>
            <a:r>
              <a:rPr lang="en-GB" sz="1200" dirty="0" err="1">
                <a:solidFill>
                  <a:srgbClr val="002060"/>
                </a:solidFill>
              </a:rPr>
              <a:t>estoy</a:t>
            </a:r>
            <a:r>
              <a:rPr lang="en-GB" sz="1200" dirty="0">
                <a:solidFill>
                  <a:srgbClr val="002060"/>
                </a:solidFill>
              </a:rPr>
              <a:t> </a:t>
            </a:r>
            <a:r>
              <a:rPr lang="en-GB" sz="1200" dirty="0" err="1">
                <a:solidFill>
                  <a:srgbClr val="002060"/>
                </a:solidFill>
              </a:rPr>
              <a:t>perdido</a:t>
            </a:r>
            <a:r>
              <a:rPr lang="en-GB" sz="1200" dirty="0">
                <a:solidFill>
                  <a:srgbClr val="002060"/>
                </a:solidFill>
              </a:rPr>
              <a:t>. </a:t>
            </a:r>
            <a:r>
              <a:rPr lang="en-GB" sz="1200" dirty="0" err="1">
                <a:solidFill>
                  <a:srgbClr val="002060"/>
                </a:solidFill>
              </a:rPr>
              <a:t>Estoy</a:t>
            </a:r>
            <a:r>
              <a:rPr lang="en-GB" sz="1200" dirty="0">
                <a:solidFill>
                  <a:srgbClr val="002060"/>
                </a:solidFill>
              </a:rPr>
              <a:t> </a:t>
            </a:r>
            <a:r>
              <a:rPr lang="en-GB" sz="1200" dirty="0" err="1">
                <a:solidFill>
                  <a:srgbClr val="002060"/>
                </a:solidFill>
              </a:rPr>
              <a:t>en</a:t>
            </a:r>
            <a:r>
              <a:rPr lang="en-GB" sz="1200" dirty="0">
                <a:solidFill>
                  <a:srgbClr val="002060"/>
                </a:solidFill>
              </a:rPr>
              <a:t> la </a:t>
            </a:r>
            <a:r>
              <a:rPr lang="en-GB" sz="1200" dirty="0" err="1">
                <a:solidFill>
                  <a:srgbClr val="002060"/>
                </a:solidFill>
              </a:rPr>
              <a:t>calle</a:t>
            </a:r>
            <a:r>
              <a:rPr lang="en-GB" sz="1200" dirty="0">
                <a:solidFill>
                  <a:srgbClr val="002060"/>
                </a:solidFill>
              </a:rPr>
              <a:t> </a:t>
            </a:r>
            <a:r>
              <a:rPr lang="en-GB" sz="1200" dirty="0" err="1">
                <a:solidFill>
                  <a:srgbClr val="002060"/>
                </a:solidFill>
              </a:rPr>
              <a:t>cerca</a:t>
            </a:r>
            <a:r>
              <a:rPr lang="en-GB" sz="1200" dirty="0">
                <a:solidFill>
                  <a:srgbClr val="002060"/>
                </a:solidFill>
              </a:rPr>
              <a:t> de </a:t>
            </a:r>
            <a:r>
              <a:rPr lang="en-GB" sz="1200" dirty="0" err="1">
                <a:solidFill>
                  <a:srgbClr val="002060"/>
                </a:solidFill>
              </a:rPr>
              <a:t>tu</a:t>
            </a:r>
            <a:r>
              <a:rPr lang="en-GB" sz="1200" dirty="0">
                <a:solidFill>
                  <a:srgbClr val="002060"/>
                </a:solidFill>
              </a:rPr>
              <a:t> casa, </a:t>
            </a:r>
            <a:r>
              <a:rPr lang="en-GB" sz="1200" dirty="0" err="1">
                <a:solidFill>
                  <a:srgbClr val="002060"/>
                </a:solidFill>
              </a:rPr>
              <a:t>según</a:t>
            </a:r>
            <a:r>
              <a:rPr lang="en-GB" sz="1200" dirty="0">
                <a:solidFill>
                  <a:srgbClr val="002060"/>
                </a:solidFill>
              </a:rPr>
              <a:t> mi </a:t>
            </a:r>
            <a:r>
              <a:rPr lang="en-GB" sz="1200" dirty="0" err="1">
                <a:solidFill>
                  <a:srgbClr val="002060"/>
                </a:solidFill>
              </a:rPr>
              <a:t>móvil</a:t>
            </a:r>
            <a:r>
              <a:rPr lang="en-GB" sz="1200" dirty="0">
                <a:solidFill>
                  <a:srgbClr val="002060"/>
                </a:solidFill>
              </a:rPr>
              <a:t>. Hay </a:t>
            </a:r>
            <a:r>
              <a:rPr lang="en-GB" sz="1200" dirty="0" err="1">
                <a:solidFill>
                  <a:srgbClr val="002060"/>
                </a:solidFill>
              </a:rPr>
              <a:t>unos</a:t>
            </a:r>
            <a:r>
              <a:rPr lang="en-GB" sz="1200" dirty="0">
                <a:solidFill>
                  <a:srgbClr val="002060"/>
                </a:solidFill>
              </a:rPr>
              <a:t> </a:t>
            </a:r>
            <a:r>
              <a:rPr lang="en-GB" sz="1200" dirty="0" err="1">
                <a:solidFill>
                  <a:srgbClr val="002060"/>
                </a:solidFill>
              </a:rPr>
              <a:t>niños</a:t>
            </a:r>
            <a:r>
              <a:rPr lang="en-GB" sz="1200" dirty="0">
                <a:solidFill>
                  <a:srgbClr val="002060"/>
                </a:solidFill>
              </a:rPr>
              <a:t> </a:t>
            </a:r>
            <a:r>
              <a:rPr lang="en-GB" sz="1200" dirty="0" err="1">
                <a:solidFill>
                  <a:srgbClr val="002060"/>
                </a:solidFill>
              </a:rPr>
              <a:t>aquí</a:t>
            </a:r>
            <a:r>
              <a:rPr lang="en-GB" sz="1200" dirty="0">
                <a:solidFill>
                  <a:srgbClr val="002060"/>
                </a:solidFill>
              </a:rPr>
              <a:t> y ¡un </a:t>
            </a:r>
            <a:r>
              <a:rPr lang="en-GB" sz="1200" dirty="0" err="1">
                <a:solidFill>
                  <a:srgbClr val="002060"/>
                </a:solidFill>
              </a:rPr>
              <a:t>perro</a:t>
            </a:r>
            <a:r>
              <a:rPr lang="en-GB" sz="1200" dirty="0">
                <a:solidFill>
                  <a:srgbClr val="002060"/>
                </a:solidFill>
              </a:rPr>
              <a:t> </a:t>
            </a:r>
            <a:r>
              <a:rPr lang="en-GB" sz="1200" dirty="0" err="1">
                <a:solidFill>
                  <a:srgbClr val="002060"/>
                </a:solidFill>
              </a:rPr>
              <a:t>completamente</a:t>
            </a:r>
            <a:r>
              <a:rPr lang="en-GB" sz="1200" dirty="0">
                <a:solidFill>
                  <a:srgbClr val="002060"/>
                </a:solidFill>
              </a:rPr>
              <a:t> loco! No </a:t>
            </a:r>
            <a:r>
              <a:rPr lang="en-GB" sz="1200" dirty="0" err="1">
                <a:solidFill>
                  <a:srgbClr val="002060"/>
                </a:solidFill>
              </a:rPr>
              <a:t>tengo</a:t>
            </a:r>
            <a:r>
              <a:rPr lang="en-GB" sz="1200" dirty="0">
                <a:solidFill>
                  <a:srgbClr val="002060"/>
                </a:solidFill>
              </a:rPr>
              <a:t> la </a:t>
            </a:r>
            <a:r>
              <a:rPr lang="en-GB" sz="1200" dirty="0" err="1">
                <a:solidFill>
                  <a:srgbClr val="002060"/>
                </a:solidFill>
              </a:rPr>
              <a:t>llave</a:t>
            </a:r>
            <a:r>
              <a:rPr lang="en-GB" sz="1200" dirty="0">
                <a:solidFill>
                  <a:srgbClr val="002060"/>
                </a:solidFill>
              </a:rPr>
              <a:t>, </a:t>
            </a:r>
            <a:r>
              <a:rPr lang="en-GB" sz="1200" dirty="0" err="1">
                <a:solidFill>
                  <a:srgbClr val="002060"/>
                </a:solidFill>
              </a:rPr>
              <a:t>entonces</a:t>
            </a:r>
            <a:r>
              <a:rPr lang="en-GB" sz="1200" dirty="0">
                <a:solidFill>
                  <a:srgbClr val="002060"/>
                </a:solidFill>
              </a:rPr>
              <a:t> ¿</a:t>
            </a:r>
            <a:r>
              <a:rPr lang="en-GB" sz="1200" dirty="0" err="1">
                <a:solidFill>
                  <a:srgbClr val="002060"/>
                </a:solidFill>
              </a:rPr>
              <a:t>puedes</a:t>
            </a:r>
            <a:r>
              <a:rPr lang="en-GB" sz="1200" dirty="0">
                <a:solidFill>
                  <a:srgbClr val="002060"/>
                </a:solidFill>
              </a:rPr>
              <a:t> </a:t>
            </a:r>
            <a:r>
              <a:rPr lang="en-GB" sz="1200" dirty="0" err="1">
                <a:solidFill>
                  <a:srgbClr val="002060"/>
                </a:solidFill>
              </a:rPr>
              <a:t>abrir</a:t>
            </a:r>
            <a:r>
              <a:rPr lang="en-GB" sz="1200" dirty="0">
                <a:solidFill>
                  <a:srgbClr val="002060"/>
                </a:solidFill>
              </a:rPr>
              <a:t> la </a:t>
            </a:r>
            <a:r>
              <a:rPr lang="en-GB" sz="1200" dirty="0" err="1">
                <a:solidFill>
                  <a:srgbClr val="002060"/>
                </a:solidFill>
              </a:rPr>
              <a:t>puerta</a:t>
            </a:r>
            <a:r>
              <a:rPr lang="en-GB" sz="1200" dirty="0">
                <a:solidFill>
                  <a:srgbClr val="002060"/>
                </a:solidFill>
              </a:rPr>
              <a:t> </a:t>
            </a:r>
            <a:r>
              <a:rPr lang="en-GB" sz="1200" dirty="0" err="1">
                <a:solidFill>
                  <a:srgbClr val="002060"/>
                </a:solidFill>
              </a:rPr>
              <a:t>en</a:t>
            </a:r>
            <a:r>
              <a:rPr lang="en-GB" sz="1200" dirty="0">
                <a:solidFill>
                  <a:srgbClr val="002060"/>
                </a:solidFill>
              </a:rPr>
              <a:t> un </a:t>
            </a:r>
            <a:r>
              <a:rPr lang="en-GB" sz="1200" dirty="0" err="1">
                <a:solidFill>
                  <a:srgbClr val="002060"/>
                </a:solidFill>
              </a:rPr>
              <a:t>momento</a:t>
            </a:r>
            <a:r>
              <a:rPr lang="en-GB" sz="1200" dirty="0">
                <a:solidFill>
                  <a:srgbClr val="002060"/>
                </a:solidFill>
              </a:rPr>
              <a:t>? ¡Chao!</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21</a:t>
            </a:fld>
            <a:endParaRPr lang="en-GB"/>
          </a:p>
        </p:txBody>
      </p:sp>
    </p:spTree>
    <p:extLst>
      <p:ext uri="{BB962C8B-B14F-4D97-AF65-F5344CB8AC3E}">
        <p14:creationId xmlns:p14="http://schemas.microsoft.com/office/powerpoint/2010/main" val="1741613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for sequence of six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1</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st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plural of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hacer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form ‘hacemos’</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the SSC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ce</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Then bring up the English translation.  Emphasise the two meanings of do/make and doing/making.</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form ‘hacen’</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ce</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of do/make and doing/making.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6141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forms</a:t>
            </a:r>
            <a:r>
              <a:rPr lang="en-GB" baseline="0" dirty="0"/>
              <a:t> hacemos and hacen </a:t>
            </a:r>
            <a:r>
              <a:rPr lang="en-GB" dirty="0"/>
              <a:t>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14898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form hacemos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94814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form hacen</a:t>
            </a:r>
            <a:r>
              <a:rPr lang="en-GB" baseline="0" dirty="0"/>
              <a:t> </a:t>
            </a:r>
            <a:r>
              <a:rPr lang="en-GB" dirty="0"/>
              <a:t>in a sentence. </a:t>
            </a:r>
            <a:endParaRPr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6584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form hacemos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97953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form hacen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64156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n-US" b="0" dirty="0" err="1"/>
              <a:t>practise</a:t>
            </a:r>
            <a:r>
              <a:rPr lang="en-US" b="0" dirty="0"/>
              <a:t> connecting the</a:t>
            </a:r>
            <a:r>
              <a:rPr lang="en-US" b="0" baseline="0" dirty="0"/>
              <a:t> verb endings –</a:t>
            </a:r>
            <a:r>
              <a:rPr lang="en-US" b="0" baseline="0" dirty="0" err="1"/>
              <a:t>emos</a:t>
            </a:r>
            <a:r>
              <a:rPr lang="en-US" b="0" baseline="0" dirty="0"/>
              <a:t> and –</a:t>
            </a:r>
            <a:r>
              <a:rPr lang="en-US" b="0" baseline="0" dirty="0" err="1"/>
              <a:t>en</a:t>
            </a:r>
            <a:r>
              <a:rPr lang="en-US" b="0" baseline="0" dirty="0"/>
              <a:t> to the meanings ‘we’ and ‘they’ </a:t>
            </a:r>
            <a:endParaRPr lang="en-US" b="0" dirty="0"/>
          </a:p>
          <a:p>
            <a:endParaRPr lang="en-US" b="1" dirty="0"/>
          </a:p>
          <a:p>
            <a:r>
              <a:rPr lang="en-US" b="1" dirty="0"/>
              <a:t>Procedure:</a:t>
            </a:r>
          </a:p>
          <a:p>
            <a:r>
              <a:rPr lang="en-US" b="0" dirty="0"/>
              <a:t>1. Students read the texts.</a:t>
            </a:r>
          </a:p>
          <a:p>
            <a:r>
              <a:rPr lang="en-US" b="0" dirty="0"/>
              <a:t>2. Students indicate,</a:t>
            </a:r>
            <a:r>
              <a:rPr lang="en-US" b="0" baseline="0" dirty="0"/>
              <a:t> by ticking or writing ‘we’ or ‘they’ for the different actions in the table.</a:t>
            </a:r>
          </a:p>
          <a:p>
            <a:r>
              <a:rPr lang="en-US" b="0" baseline="0" dirty="0"/>
              <a:t>3. If the vocabulary revisiting activity earlier was the listening, draw attention to ‘</a:t>
            </a:r>
            <a:r>
              <a:rPr lang="en-US" b="0" baseline="0" dirty="0" err="1"/>
              <a:t>entonces</a:t>
            </a:r>
            <a:r>
              <a:rPr lang="en-US" b="0" baseline="0" dirty="0"/>
              <a:t>’ [74], which is introduced this week as ‘so’ (for consequences).</a:t>
            </a:r>
            <a:endParaRPr lang="en-US" b="0" dirty="0"/>
          </a:p>
          <a:p>
            <a:endParaRPr lang="en-US" b="1" dirty="0"/>
          </a:p>
          <a:p>
            <a:r>
              <a:rPr lang="en-US" b="1" dirty="0"/>
              <a:t>Note:</a:t>
            </a:r>
          </a:p>
          <a:p>
            <a:pPr marL="228600" indent="-228600">
              <a:buAutoNum type="arabicPeriod"/>
            </a:pPr>
            <a:r>
              <a:rPr lang="en-US" b="0" baseline="0" dirty="0"/>
              <a:t>The questions and speech bubbles don’t appear in a particular order. Therefore, for each item, students will need to search for the lexical verb corresponding to their question. This will help to reinforce understanding of vocabulary.</a:t>
            </a:r>
          </a:p>
          <a:p>
            <a:pPr marL="228600" indent="-228600">
              <a:buAutoNum type="arabicPeriod"/>
            </a:pPr>
            <a:r>
              <a:rPr lang="en-US" b="0" baseline="0" dirty="0"/>
              <a:t>It may be necessary to explain that the use of ‘</a:t>
            </a:r>
            <a:r>
              <a:rPr lang="en-US" b="0" baseline="0" dirty="0" err="1"/>
              <a:t>él</a:t>
            </a:r>
            <a:r>
              <a:rPr lang="en-US" b="0" baseline="0" dirty="0"/>
              <a:t>’ in the instruction refers to ‘him’ rather than ‘he’, but there is no need to dwell on this.</a:t>
            </a:r>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28</a:t>
            </a:fld>
            <a:endParaRPr lang="en-GB"/>
          </a:p>
        </p:txBody>
      </p:sp>
    </p:spTree>
    <p:extLst>
      <p:ext uri="{BB962C8B-B14F-4D97-AF65-F5344CB8AC3E}">
        <p14:creationId xmlns:p14="http://schemas.microsoft.com/office/powerpoint/2010/main" val="4158841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recap ‘</a:t>
            </a:r>
            <a:r>
              <a:rPr lang="en-US" b="0" dirty="0" err="1"/>
              <a:t>él</a:t>
            </a:r>
            <a:r>
              <a:rPr lang="en-US" b="0" dirty="0"/>
              <a:t>’ and ‘</a:t>
            </a:r>
            <a:r>
              <a:rPr lang="en-US" b="0" dirty="0" err="1"/>
              <a:t>ella</a:t>
            </a:r>
            <a:r>
              <a:rPr lang="en-US" b="0" dirty="0"/>
              <a:t>’; to introduce ‘</a:t>
            </a:r>
            <a:r>
              <a:rPr lang="en-US" b="0" dirty="0" err="1"/>
              <a:t>nosotros</a:t>
            </a:r>
            <a:r>
              <a:rPr lang="en-US" b="0" dirty="0"/>
              <a:t>/as’ and ‘</a:t>
            </a:r>
            <a:r>
              <a:rPr lang="en-US" b="0" dirty="0" err="1"/>
              <a:t>ellos</a:t>
            </a:r>
            <a:r>
              <a:rPr lang="en-US" b="0" dirty="0"/>
              <a:t>/as’</a:t>
            </a:r>
            <a:endParaRPr lang="en-US" b="1" dirty="0"/>
          </a:p>
          <a:p>
            <a:endParaRPr lang="en-GB" dirty="0"/>
          </a:p>
          <a:p>
            <a:r>
              <a:rPr lang="en-GB" b="1" dirty="0"/>
              <a:t>Procedure: </a:t>
            </a:r>
            <a:r>
              <a:rPr lang="en-GB" b="0" dirty="0"/>
              <a:t>go through the explanation. Click on the orange</a:t>
            </a:r>
            <a:r>
              <a:rPr lang="en-GB" b="0" baseline="0" dirty="0"/>
              <a:t> action button to hear the pronunciation modelled.</a:t>
            </a:r>
            <a:endParaRPr lang="en-GB"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29</a:t>
            </a:fld>
            <a:endParaRPr lang="en-GB"/>
          </a:p>
        </p:txBody>
      </p:sp>
    </p:spTree>
    <p:extLst>
      <p:ext uri="{BB962C8B-B14F-4D97-AF65-F5344CB8AC3E}">
        <p14:creationId xmlns:p14="http://schemas.microsoft.com/office/powerpoint/2010/main" val="46911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explain the rule of</a:t>
            </a:r>
            <a:r>
              <a:rPr lang="en-US" b="0" baseline="0" dirty="0"/>
              <a:t> final stress syllable words: if the word ends in a vowel, there will be an accent on the final vowel.</a:t>
            </a:r>
            <a:endParaRPr lang="en-US" b="0" dirty="0"/>
          </a:p>
          <a:p>
            <a:endParaRPr lang="en-US" b="1" dirty="0"/>
          </a:p>
          <a:p>
            <a:r>
              <a:rPr lang="en-US" b="1" dirty="0"/>
              <a:t>Procedure:</a:t>
            </a:r>
          </a:p>
          <a:p>
            <a:pPr marL="228600" indent="-228600">
              <a:buAutoNum type="arabicPeriod"/>
            </a:pPr>
            <a:r>
              <a:rPr lang="en-US" b="0" baseline="0" dirty="0"/>
              <a:t>Read the explanation.</a:t>
            </a:r>
          </a:p>
          <a:p>
            <a:pPr marL="228600" indent="-228600">
              <a:buAutoNum type="arabicPeriod"/>
            </a:pPr>
            <a:r>
              <a:rPr lang="en-US" b="0" baseline="0" dirty="0"/>
              <a:t>Introduce the example words to exemplify the rule.</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a:t>
            </a:fld>
            <a:endParaRPr lang="en-GB"/>
          </a:p>
        </p:txBody>
      </p:sp>
    </p:spTree>
    <p:extLst>
      <p:ext uri="{BB962C8B-B14F-4D97-AF65-F5344CB8AC3E}">
        <p14:creationId xmlns:p14="http://schemas.microsoft.com/office/powerpoint/2010/main" val="1554686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1)</a:t>
            </a:r>
            <a:r>
              <a:rPr lang="en-US" b="1" dirty="0"/>
              <a:t> </a:t>
            </a:r>
            <a:r>
              <a:rPr lang="en-US" b="0" dirty="0"/>
              <a:t>to </a:t>
            </a:r>
            <a:r>
              <a:rPr lang="en-US" b="0" dirty="0" err="1"/>
              <a:t>practise</a:t>
            </a:r>
            <a:r>
              <a:rPr lang="en-US" b="0" baseline="0" dirty="0"/>
              <a:t> connecting the subject pronouns </a:t>
            </a:r>
            <a:r>
              <a:rPr lang="en-US" b="0" baseline="0" dirty="0" err="1"/>
              <a:t>nosotros</a:t>
            </a:r>
            <a:r>
              <a:rPr lang="en-US" b="0" baseline="0" dirty="0"/>
              <a:t>/as and </a:t>
            </a:r>
            <a:r>
              <a:rPr lang="en-US" b="0" baseline="0" dirty="0" err="1"/>
              <a:t>ellos</a:t>
            </a:r>
            <a:r>
              <a:rPr lang="en-US" b="0" baseline="0" dirty="0"/>
              <a:t>/as with their meanings ‘we’ and  ‘they’;  2) to focus on the agreement of the endings ‘–</a:t>
            </a:r>
            <a:r>
              <a:rPr lang="en-US" b="0" baseline="0" dirty="0" err="1"/>
              <a:t>os’</a:t>
            </a:r>
            <a:r>
              <a:rPr lang="en-US" b="0" baseline="0" dirty="0"/>
              <a:t> and ‘–as’ with male/mixed group and female only group.</a:t>
            </a:r>
          </a:p>
          <a:p>
            <a:endParaRPr lang="en-US" b="0" baseline="0" dirty="0"/>
          </a:p>
          <a:p>
            <a:r>
              <a:rPr lang="en-US" b="1" dirty="0"/>
              <a:t>Procedure:</a:t>
            </a:r>
          </a:p>
          <a:p>
            <a:r>
              <a:rPr lang="en-US" b="0" dirty="0"/>
              <a:t>1. Students listen for</a:t>
            </a:r>
            <a:r>
              <a:rPr lang="en-US" b="0" baseline="0" dirty="0"/>
              <a:t> the subject pronoun connected with the activity indicated in each number and tick the correct response.</a:t>
            </a:r>
            <a:endParaRPr lang="en-US" b="0" dirty="0"/>
          </a:p>
          <a:p>
            <a:r>
              <a:rPr lang="en-US" b="0" dirty="0"/>
              <a:t>2. Students listen a second time</a:t>
            </a:r>
            <a:r>
              <a:rPr lang="en-US" b="0" baseline="0" dirty="0"/>
              <a:t> for the –</a:t>
            </a:r>
            <a:r>
              <a:rPr lang="en-US" b="0" baseline="0" dirty="0" err="1"/>
              <a:t>os</a:t>
            </a:r>
            <a:r>
              <a:rPr lang="en-US" b="0" baseline="0" dirty="0"/>
              <a:t> or –as ending to indicate the gender make-up of the group.</a:t>
            </a:r>
            <a:endParaRPr lang="en-US" b="0" dirty="0"/>
          </a:p>
          <a:p>
            <a:endParaRPr lang="en-US" b="0" dirty="0"/>
          </a:p>
          <a:p>
            <a:r>
              <a:rPr lang="en-US" b="1" dirty="0"/>
              <a:t>Transcript:</a:t>
            </a:r>
          </a:p>
          <a:p>
            <a:pPr marL="228600" indent="-228600">
              <a:buAutoNum type="arabicParenR"/>
            </a:pPr>
            <a:r>
              <a:rPr lang="en-GB" sz="1200" kern="1200" dirty="0" err="1">
                <a:solidFill>
                  <a:schemeClr val="tx1"/>
                </a:solidFill>
                <a:effectLst/>
                <a:latin typeface="+mn-lt"/>
                <a:ea typeface="+mn-ea"/>
                <a:cs typeface="+mn-cs"/>
              </a:rPr>
              <a:t>Nosotros</a:t>
            </a:r>
            <a:r>
              <a:rPr lang="en-GB" sz="1200" kern="1200" dirty="0">
                <a:solidFill>
                  <a:schemeClr val="tx1"/>
                </a:solidFill>
                <a:effectLst/>
                <a:latin typeface="+mn-lt"/>
                <a:ea typeface="+mn-ea"/>
                <a:cs typeface="+mn-cs"/>
              </a:rPr>
              <a:t> [beep] </a:t>
            </a:r>
            <a:r>
              <a:rPr lang="en-GB" sz="1200" kern="1200" dirty="0" err="1">
                <a:solidFill>
                  <a:schemeClr val="tx1"/>
                </a:solidFill>
                <a:effectLst/>
                <a:latin typeface="+mn-lt"/>
                <a:ea typeface="+mn-ea"/>
                <a:cs typeface="+mn-cs"/>
              </a:rPr>
              <a:t>viajes</a:t>
            </a:r>
            <a:r>
              <a:rPr lang="en-GB" sz="1200" kern="1200" dirty="0">
                <a:solidFill>
                  <a:schemeClr val="tx1"/>
                </a:solidFill>
                <a:effectLst/>
                <a:latin typeface="+mn-lt"/>
                <a:ea typeface="+mn-ea"/>
                <a:cs typeface="+mn-cs"/>
              </a:rPr>
              <a:t> a Francia. </a:t>
            </a:r>
            <a:r>
              <a:rPr lang="en-GB" sz="1200" kern="1200" dirty="0" err="1">
                <a:solidFill>
                  <a:schemeClr val="tx1"/>
                </a:solidFill>
                <a:effectLst/>
                <a:latin typeface="+mn-lt"/>
                <a:ea typeface="+mn-ea"/>
                <a:cs typeface="+mn-cs"/>
              </a:rPr>
              <a:t>Ellas</a:t>
            </a:r>
            <a:r>
              <a:rPr lang="en-GB" sz="1200" kern="1200" dirty="0">
                <a:solidFill>
                  <a:schemeClr val="tx1"/>
                </a:solidFill>
                <a:effectLst/>
                <a:latin typeface="+mn-lt"/>
                <a:ea typeface="+mn-ea"/>
                <a:cs typeface="+mn-cs"/>
              </a:rPr>
              <a:t> [beep] </a:t>
            </a:r>
            <a:r>
              <a:rPr lang="en-GB" sz="1200" kern="1200" dirty="0" err="1">
                <a:solidFill>
                  <a:schemeClr val="tx1"/>
                </a:solidFill>
                <a:effectLst/>
                <a:latin typeface="+mn-lt"/>
                <a:ea typeface="+mn-ea"/>
                <a:cs typeface="+mn-cs"/>
              </a:rPr>
              <a:t>viajes</a:t>
            </a:r>
            <a:r>
              <a:rPr lang="en-GB" sz="1200" kern="1200" dirty="0">
                <a:solidFill>
                  <a:schemeClr val="tx1"/>
                </a:solidFill>
                <a:effectLst/>
                <a:latin typeface="+mn-lt"/>
                <a:ea typeface="+mn-ea"/>
                <a:cs typeface="+mn-cs"/>
              </a:rPr>
              <a:t> a Argentina</a:t>
            </a:r>
          </a:p>
          <a:p>
            <a:pPr marL="228600" indent="-228600">
              <a:buAutoNum type="arabicParenR"/>
            </a:pPr>
            <a:r>
              <a:rPr lang="en-GB" sz="1200" b="0" kern="1200" dirty="0" err="1">
                <a:solidFill>
                  <a:schemeClr val="tx1"/>
                </a:solidFill>
                <a:effectLst/>
                <a:latin typeface="+mn-lt"/>
                <a:ea typeface="+mn-ea"/>
                <a:cs typeface="+mn-cs"/>
              </a:rPr>
              <a:t>Ellos</a:t>
            </a:r>
            <a:r>
              <a:rPr lang="en-GB" sz="1200" b="0" kern="1200" dirty="0">
                <a:solidFill>
                  <a:schemeClr val="tx1"/>
                </a:solidFill>
                <a:effectLst/>
                <a:latin typeface="+mn-lt"/>
                <a:ea typeface="+mn-ea"/>
                <a:cs typeface="+mn-cs"/>
              </a:rPr>
              <a:t> [beep] un </a:t>
            </a:r>
            <a:r>
              <a:rPr lang="en-GB" sz="1200" b="0" kern="1200" dirty="0" err="1">
                <a:solidFill>
                  <a:schemeClr val="tx1"/>
                </a:solidFill>
                <a:effectLst/>
                <a:latin typeface="+mn-lt"/>
                <a:ea typeface="+mn-ea"/>
                <a:cs typeface="+mn-cs"/>
              </a:rPr>
              <a:t>cambio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agosto</a:t>
            </a:r>
            <a:r>
              <a:rPr lang="en-GB" sz="1200" b="0" kern="1200" dirty="0">
                <a:solidFill>
                  <a:schemeClr val="tx1"/>
                </a:solidFill>
                <a:effectLst/>
                <a:latin typeface="+mn-lt"/>
                <a:ea typeface="+mn-ea"/>
                <a:cs typeface="+mn-cs"/>
              </a:rPr>
              <a:t> y </a:t>
            </a:r>
            <a:r>
              <a:rPr lang="en-GB" sz="1200" b="0" kern="1200" dirty="0" err="1">
                <a:solidFill>
                  <a:schemeClr val="tx1"/>
                </a:solidFill>
                <a:effectLst/>
                <a:latin typeface="+mn-lt"/>
                <a:ea typeface="+mn-ea"/>
                <a:cs typeface="+mn-cs"/>
              </a:rPr>
              <a:t>nosotras</a:t>
            </a:r>
            <a:r>
              <a:rPr lang="en-GB" sz="1200" b="0" kern="1200" baseline="0" dirty="0">
                <a:solidFill>
                  <a:schemeClr val="tx1"/>
                </a:solidFill>
                <a:effectLst/>
                <a:latin typeface="+mn-lt"/>
                <a:ea typeface="+mn-ea"/>
                <a:cs typeface="+mn-cs"/>
              </a:rPr>
              <a:t> [beep] un </a:t>
            </a:r>
            <a:r>
              <a:rPr lang="en-GB" sz="1200" b="0" kern="1200" baseline="0" dirty="0" err="1">
                <a:solidFill>
                  <a:schemeClr val="tx1"/>
                </a:solidFill>
                <a:effectLst/>
                <a:latin typeface="+mn-lt"/>
                <a:ea typeface="+mn-ea"/>
                <a:cs typeface="+mn-cs"/>
              </a:rPr>
              <a:t>cambio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febrero</a:t>
            </a:r>
            <a:r>
              <a:rPr lang="en-GB" sz="1200" b="0" kern="1200" baseline="0" dirty="0">
                <a:solidFill>
                  <a:schemeClr val="tx1"/>
                </a:solidFill>
                <a:effectLst/>
                <a:latin typeface="+mn-lt"/>
                <a:ea typeface="+mn-ea"/>
                <a:cs typeface="+mn-cs"/>
              </a:rPr>
              <a:t>.</a:t>
            </a:r>
          </a:p>
          <a:p>
            <a:pPr marL="228600" indent="-228600">
              <a:buAutoNum type="arabicParenR"/>
            </a:pPr>
            <a:r>
              <a:rPr lang="en-GB" sz="1200" b="0" kern="1200" baseline="0" dirty="0" err="1">
                <a:solidFill>
                  <a:schemeClr val="tx1"/>
                </a:solidFill>
                <a:effectLst/>
                <a:latin typeface="+mn-lt"/>
                <a:ea typeface="+mn-ea"/>
                <a:cs typeface="+mn-cs"/>
              </a:rPr>
              <a:t>Ellos</a:t>
            </a:r>
            <a:r>
              <a:rPr lang="en-GB" sz="1200" b="0" kern="1200" baseline="0" dirty="0">
                <a:solidFill>
                  <a:schemeClr val="tx1"/>
                </a:solidFill>
                <a:effectLst/>
                <a:latin typeface="+mn-lt"/>
                <a:ea typeface="+mn-ea"/>
                <a:cs typeface="+mn-cs"/>
              </a:rPr>
              <a:t> [beep] </a:t>
            </a:r>
            <a:r>
              <a:rPr lang="en-GB" sz="1200" b="0" kern="1200" baseline="0" dirty="0" err="1">
                <a:solidFill>
                  <a:schemeClr val="tx1"/>
                </a:solidFill>
                <a:effectLst/>
                <a:latin typeface="+mn-lt"/>
                <a:ea typeface="+mn-ea"/>
                <a:cs typeface="+mn-cs"/>
              </a:rPr>
              <a:t>deberes</a:t>
            </a:r>
            <a:r>
              <a:rPr lang="en-GB" sz="1200" b="0" kern="1200" baseline="0" dirty="0">
                <a:solidFill>
                  <a:schemeClr val="tx1"/>
                </a:solidFill>
                <a:effectLst/>
                <a:latin typeface="+mn-lt"/>
                <a:ea typeface="+mn-ea"/>
                <a:cs typeface="+mn-cs"/>
              </a:rPr>
              <a:t> los </a:t>
            </a:r>
            <a:r>
              <a:rPr lang="en-GB" sz="1200" b="0" kern="1200" baseline="0" dirty="0" err="1">
                <a:solidFill>
                  <a:schemeClr val="tx1"/>
                </a:solidFill>
                <a:effectLst/>
                <a:latin typeface="+mn-lt"/>
                <a:ea typeface="+mn-ea"/>
                <a:cs typeface="+mn-cs"/>
              </a:rPr>
              <a:t>domingos</a:t>
            </a:r>
            <a:r>
              <a:rPr lang="en-GB" sz="1200" b="0" kern="1200" baseline="0" dirty="0">
                <a:solidFill>
                  <a:schemeClr val="tx1"/>
                </a:solidFill>
                <a:effectLst/>
                <a:latin typeface="+mn-lt"/>
                <a:ea typeface="+mn-ea"/>
                <a:cs typeface="+mn-cs"/>
              </a:rPr>
              <a:t> y </a:t>
            </a:r>
            <a:r>
              <a:rPr lang="en-GB" sz="1200" b="0" kern="1200" baseline="0" dirty="0" err="1">
                <a:solidFill>
                  <a:schemeClr val="tx1"/>
                </a:solidFill>
                <a:effectLst/>
                <a:latin typeface="+mn-lt"/>
                <a:ea typeface="+mn-ea"/>
                <a:cs typeface="+mn-cs"/>
              </a:rPr>
              <a:t>nosotros</a:t>
            </a:r>
            <a:r>
              <a:rPr lang="en-GB" sz="1200" b="0" kern="1200" baseline="0" dirty="0">
                <a:solidFill>
                  <a:schemeClr val="tx1"/>
                </a:solidFill>
                <a:effectLst/>
                <a:latin typeface="+mn-lt"/>
                <a:ea typeface="+mn-ea"/>
                <a:cs typeface="+mn-cs"/>
              </a:rPr>
              <a:t> [beep] </a:t>
            </a:r>
            <a:r>
              <a:rPr lang="en-GB" sz="1200" b="0" kern="1200" baseline="0" dirty="0" err="1">
                <a:solidFill>
                  <a:schemeClr val="tx1"/>
                </a:solidFill>
                <a:effectLst/>
                <a:latin typeface="+mn-lt"/>
                <a:ea typeface="+mn-ea"/>
                <a:cs typeface="+mn-cs"/>
              </a:rPr>
              <a:t>deberes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todos</a:t>
            </a:r>
            <a:r>
              <a:rPr lang="en-GB" sz="1200" b="0" kern="1200" baseline="0" dirty="0">
                <a:solidFill>
                  <a:schemeClr val="tx1"/>
                </a:solidFill>
                <a:effectLst/>
                <a:latin typeface="+mn-lt"/>
                <a:ea typeface="+mn-ea"/>
                <a:cs typeface="+mn-cs"/>
              </a:rPr>
              <a:t> los días.</a:t>
            </a:r>
          </a:p>
          <a:p>
            <a:pPr marL="228600" indent="-228600">
              <a:buAutoNum type="arabicParenR"/>
            </a:pPr>
            <a:r>
              <a:rPr lang="en-GB" sz="1200" b="0" kern="1200" baseline="0" dirty="0" err="1">
                <a:solidFill>
                  <a:schemeClr val="tx1"/>
                </a:solidFill>
                <a:effectLst/>
                <a:latin typeface="+mn-lt"/>
                <a:ea typeface="+mn-ea"/>
                <a:cs typeface="+mn-cs"/>
              </a:rPr>
              <a:t>Ellas</a:t>
            </a:r>
            <a:r>
              <a:rPr lang="en-GB" sz="1200" b="0" kern="1200" baseline="0" dirty="0">
                <a:solidFill>
                  <a:schemeClr val="tx1"/>
                </a:solidFill>
                <a:effectLst/>
                <a:latin typeface="+mn-lt"/>
                <a:ea typeface="+mn-ea"/>
                <a:cs typeface="+mn-cs"/>
              </a:rPr>
              <a:t> [beep] poco </a:t>
            </a:r>
            <a:r>
              <a:rPr lang="en-GB" sz="1200" b="0" kern="1200" baseline="0" dirty="0" err="1">
                <a:solidFill>
                  <a:schemeClr val="tx1"/>
                </a:solidFill>
                <a:effectLst/>
                <a:latin typeface="+mn-lt"/>
                <a:ea typeface="+mn-ea"/>
                <a:cs typeface="+mn-cs"/>
              </a:rPr>
              <a:t>deporte</a:t>
            </a:r>
            <a:r>
              <a:rPr lang="en-GB" sz="1200" b="0" kern="1200" baseline="0" dirty="0">
                <a:solidFill>
                  <a:schemeClr val="tx1"/>
                </a:solidFill>
                <a:effectLst/>
                <a:latin typeface="+mn-lt"/>
                <a:ea typeface="+mn-ea"/>
                <a:cs typeface="+mn-cs"/>
              </a:rPr>
              <a:t> y </a:t>
            </a:r>
            <a:r>
              <a:rPr lang="en-GB" sz="1200" b="0" kern="1200" baseline="0" dirty="0" err="1">
                <a:solidFill>
                  <a:schemeClr val="tx1"/>
                </a:solidFill>
                <a:effectLst/>
                <a:latin typeface="+mn-lt"/>
                <a:ea typeface="+mn-ea"/>
                <a:cs typeface="+mn-cs"/>
              </a:rPr>
              <a:t>nosotras</a:t>
            </a:r>
            <a:r>
              <a:rPr lang="en-GB" sz="1200" b="0" kern="1200" baseline="0" dirty="0">
                <a:solidFill>
                  <a:schemeClr val="tx1"/>
                </a:solidFill>
                <a:effectLst/>
                <a:latin typeface="+mn-lt"/>
                <a:ea typeface="+mn-ea"/>
                <a:cs typeface="+mn-cs"/>
              </a:rPr>
              <a:t> ¡[beep] </a:t>
            </a:r>
            <a:r>
              <a:rPr lang="en-GB" sz="1200" b="0" kern="1200" baseline="0" dirty="0" err="1">
                <a:solidFill>
                  <a:schemeClr val="tx1"/>
                </a:solidFill>
                <a:effectLst/>
                <a:latin typeface="+mn-lt"/>
                <a:ea typeface="+mn-ea"/>
                <a:cs typeface="+mn-cs"/>
              </a:rPr>
              <a:t>mucho</a:t>
            </a:r>
            <a:r>
              <a:rPr lang="en-GB" sz="1200" b="0" kern="1200" baseline="0" dirty="0">
                <a:solidFill>
                  <a:schemeClr val="tx1"/>
                </a:solidFill>
                <a:effectLst/>
                <a:latin typeface="+mn-lt"/>
                <a:ea typeface="+mn-ea"/>
                <a:cs typeface="+mn-cs"/>
              </a:rPr>
              <a:t>!</a:t>
            </a:r>
          </a:p>
          <a:p>
            <a:pPr marL="228600" indent="-228600">
              <a:buAutoNum type="arabicParenR"/>
            </a:pPr>
            <a:r>
              <a:rPr lang="en-GB" sz="1200" b="0" kern="1200" baseline="0" dirty="0" err="1">
                <a:solidFill>
                  <a:schemeClr val="tx1"/>
                </a:solidFill>
                <a:effectLst/>
                <a:latin typeface="+mn-lt"/>
                <a:ea typeface="+mn-ea"/>
                <a:cs typeface="+mn-cs"/>
              </a:rPr>
              <a:t>Nosotros</a:t>
            </a:r>
            <a:r>
              <a:rPr lang="en-GB" sz="1200" b="0" kern="1200" baseline="0" dirty="0">
                <a:solidFill>
                  <a:schemeClr val="tx1"/>
                </a:solidFill>
                <a:effectLst/>
                <a:latin typeface="+mn-lt"/>
                <a:ea typeface="+mn-ea"/>
                <a:cs typeface="+mn-cs"/>
              </a:rPr>
              <a:t> [beep] </a:t>
            </a:r>
            <a:r>
              <a:rPr lang="en-GB" sz="1200" b="0" kern="1200" baseline="0" dirty="0" err="1">
                <a:solidFill>
                  <a:schemeClr val="tx1"/>
                </a:solidFill>
                <a:effectLst/>
                <a:latin typeface="+mn-lt"/>
                <a:ea typeface="+mn-ea"/>
                <a:cs typeface="+mn-cs"/>
              </a:rPr>
              <a:t>ruido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en</a:t>
            </a:r>
            <a:r>
              <a:rPr lang="en-GB" sz="1200" b="0" kern="1200" baseline="0" dirty="0">
                <a:solidFill>
                  <a:schemeClr val="tx1"/>
                </a:solidFill>
                <a:effectLst/>
                <a:latin typeface="+mn-lt"/>
                <a:ea typeface="+mn-ea"/>
                <a:cs typeface="+mn-cs"/>
              </a:rPr>
              <a:t> casa, </a:t>
            </a:r>
            <a:r>
              <a:rPr lang="en-GB" sz="1200" b="0" kern="1200" baseline="0" dirty="0" err="1">
                <a:solidFill>
                  <a:schemeClr val="tx1"/>
                </a:solidFill>
                <a:effectLst/>
                <a:latin typeface="+mn-lt"/>
                <a:ea typeface="+mn-ea"/>
                <a:cs typeface="+mn-cs"/>
              </a:rPr>
              <a:t>mientras</a:t>
            </a:r>
            <a:r>
              <a:rPr lang="en-GB" sz="1200" b="0" kern="1200" baseline="0" dirty="0">
                <a:solidFill>
                  <a:schemeClr val="tx1"/>
                </a:solidFill>
                <a:effectLst/>
                <a:latin typeface="+mn-lt"/>
                <a:ea typeface="+mn-ea"/>
                <a:cs typeface="+mn-cs"/>
              </a:rPr>
              <a:t> que </a:t>
            </a:r>
            <a:r>
              <a:rPr lang="en-GB" sz="1200" b="0" kern="1200" baseline="0" dirty="0" err="1">
                <a:solidFill>
                  <a:schemeClr val="tx1"/>
                </a:solidFill>
                <a:effectLst/>
                <a:latin typeface="+mn-lt"/>
                <a:ea typeface="+mn-ea"/>
                <a:cs typeface="+mn-cs"/>
              </a:rPr>
              <a:t>ellos</a:t>
            </a:r>
            <a:r>
              <a:rPr lang="en-GB" sz="1200" b="0" kern="1200" baseline="0" dirty="0">
                <a:solidFill>
                  <a:schemeClr val="tx1"/>
                </a:solidFill>
                <a:effectLst/>
                <a:latin typeface="+mn-lt"/>
                <a:ea typeface="+mn-ea"/>
                <a:cs typeface="+mn-cs"/>
              </a:rPr>
              <a:t> [beep] </a:t>
            </a:r>
            <a:r>
              <a:rPr lang="en-GB" sz="1200" b="0" kern="1200" baseline="0" dirty="0" err="1">
                <a:solidFill>
                  <a:schemeClr val="tx1"/>
                </a:solidFill>
                <a:effectLst/>
                <a:latin typeface="+mn-lt"/>
                <a:ea typeface="+mn-ea"/>
                <a:cs typeface="+mn-cs"/>
              </a:rPr>
              <a:t>ruido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fuera</a:t>
            </a:r>
            <a:r>
              <a:rPr lang="en-GB" sz="1200" b="0" kern="1200" baseline="0" dirty="0">
                <a:solidFill>
                  <a:schemeClr val="tx1"/>
                </a:solidFill>
                <a:effectLst/>
                <a:latin typeface="+mn-lt"/>
                <a:ea typeface="+mn-ea"/>
                <a:cs typeface="+mn-cs"/>
              </a:rPr>
              <a:t>.</a:t>
            </a:r>
          </a:p>
          <a:p>
            <a:pPr marL="228600" indent="-228600">
              <a:buAutoNum type="arabicParenR"/>
            </a:pPr>
            <a:r>
              <a:rPr lang="en-GB" sz="1200" b="0" kern="1200" baseline="0" dirty="0" err="1">
                <a:solidFill>
                  <a:schemeClr val="tx1"/>
                </a:solidFill>
                <a:effectLst/>
                <a:latin typeface="+mn-lt"/>
                <a:ea typeface="+mn-ea"/>
                <a:cs typeface="+mn-cs"/>
              </a:rPr>
              <a:t>Nosotras</a:t>
            </a:r>
            <a:r>
              <a:rPr lang="en-GB" sz="1200" b="0" kern="1200" baseline="0" dirty="0">
                <a:solidFill>
                  <a:schemeClr val="tx1"/>
                </a:solidFill>
                <a:effectLst/>
                <a:latin typeface="+mn-lt"/>
                <a:ea typeface="+mn-ea"/>
                <a:cs typeface="+mn-cs"/>
              </a:rPr>
              <a:t> [beep] un </a:t>
            </a:r>
            <a:r>
              <a:rPr lang="en-GB" sz="1200" b="0" kern="1200" baseline="0" dirty="0" err="1">
                <a:solidFill>
                  <a:schemeClr val="tx1"/>
                </a:solidFill>
                <a:effectLst/>
                <a:latin typeface="+mn-lt"/>
                <a:ea typeface="+mn-ea"/>
                <a:cs typeface="+mn-cs"/>
              </a:rPr>
              <a:t>esfuerzo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en</a:t>
            </a:r>
            <a:r>
              <a:rPr lang="en-GB" sz="1200" b="0" kern="1200" baseline="0" dirty="0">
                <a:solidFill>
                  <a:schemeClr val="tx1"/>
                </a:solidFill>
                <a:effectLst/>
                <a:latin typeface="+mn-lt"/>
                <a:ea typeface="+mn-ea"/>
                <a:cs typeface="+mn-cs"/>
              </a:rPr>
              <a:t> las </a:t>
            </a:r>
            <a:r>
              <a:rPr lang="en-GB" sz="1200" b="0" kern="1200" baseline="0" dirty="0" err="1">
                <a:solidFill>
                  <a:schemeClr val="tx1"/>
                </a:solidFill>
                <a:effectLst/>
                <a:latin typeface="+mn-lt"/>
                <a:ea typeface="+mn-ea"/>
                <a:cs typeface="+mn-cs"/>
              </a:rPr>
              <a:t>clases</a:t>
            </a:r>
            <a:r>
              <a:rPr lang="en-GB" sz="1200" b="0" kern="1200" baseline="0" dirty="0">
                <a:solidFill>
                  <a:schemeClr val="tx1"/>
                </a:solidFill>
                <a:effectLst/>
                <a:latin typeface="+mn-lt"/>
                <a:ea typeface="+mn-ea"/>
                <a:cs typeface="+mn-cs"/>
              </a:rPr>
              <a:t> de </a:t>
            </a:r>
            <a:r>
              <a:rPr lang="en-GB" sz="1200" b="0" kern="1200" baseline="0" dirty="0" err="1">
                <a:solidFill>
                  <a:schemeClr val="tx1"/>
                </a:solidFill>
                <a:effectLst/>
                <a:latin typeface="+mn-lt"/>
                <a:ea typeface="+mn-ea"/>
                <a:cs typeface="+mn-cs"/>
              </a:rPr>
              <a:t>ciencias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pero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ellas</a:t>
            </a:r>
            <a:r>
              <a:rPr lang="en-GB" sz="1200" b="0" kern="1200" baseline="0" dirty="0">
                <a:solidFill>
                  <a:schemeClr val="tx1"/>
                </a:solidFill>
                <a:effectLst/>
                <a:latin typeface="+mn-lt"/>
                <a:ea typeface="+mn-ea"/>
                <a:cs typeface="+mn-cs"/>
              </a:rPr>
              <a:t> [beep] un </a:t>
            </a:r>
            <a:r>
              <a:rPr lang="en-GB" sz="1200" b="0" kern="1200" baseline="0" dirty="0" err="1">
                <a:solidFill>
                  <a:schemeClr val="tx1"/>
                </a:solidFill>
                <a:effectLst/>
                <a:latin typeface="+mn-lt"/>
                <a:ea typeface="+mn-ea"/>
                <a:cs typeface="+mn-cs"/>
              </a:rPr>
              <a:t>esfuerzo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todas</a:t>
            </a:r>
            <a:r>
              <a:rPr lang="en-GB" sz="1200" b="0" kern="1200" baseline="0" dirty="0">
                <a:solidFill>
                  <a:schemeClr val="tx1"/>
                </a:solidFill>
                <a:effectLst/>
                <a:latin typeface="+mn-lt"/>
                <a:ea typeface="+mn-ea"/>
                <a:cs typeface="+mn-cs"/>
              </a:rPr>
              <a:t> las </a:t>
            </a:r>
            <a:r>
              <a:rPr lang="en-GB" sz="1200" b="0" kern="1200" baseline="0" dirty="0" err="1">
                <a:solidFill>
                  <a:schemeClr val="tx1"/>
                </a:solidFill>
                <a:effectLst/>
                <a:latin typeface="+mn-lt"/>
                <a:ea typeface="+mn-ea"/>
                <a:cs typeface="+mn-cs"/>
              </a:rPr>
              <a:t>clases</a:t>
            </a:r>
            <a:r>
              <a:rPr lang="en-GB" sz="1200" b="0" kern="1200" baseline="0" dirty="0">
                <a:solidFill>
                  <a:schemeClr val="tx1"/>
                </a:solidFill>
                <a:effectLst/>
                <a:latin typeface="+mn-lt"/>
                <a:ea typeface="+mn-ea"/>
                <a:cs typeface="+mn-cs"/>
              </a:rPr>
              <a:t>.</a:t>
            </a:r>
          </a:p>
          <a:p>
            <a:pPr marL="0" indent="0">
              <a:buNone/>
            </a:pPr>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30</a:t>
            </a:fld>
            <a:endParaRPr lang="en-GB"/>
          </a:p>
        </p:txBody>
      </p:sp>
    </p:spTree>
    <p:extLst>
      <p:ext uri="{BB962C8B-B14F-4D97-AF65-F5344CB8AC3E}">
        <p14:creationId xmlns:p14="http://schemas.microsoft.com/office/powerpoint/2010/main" val="3955364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 (4 extended sentences)</a:t>
            </a:r>
          </a:p>
          <a:p>
            <a:endParaRPr lang="en-US" b="1" dirty="0"/>
          </a:p>
          <a:p>
            <a:r>
              <a:rPr lang="en-US" b="1" dirty="0"/>
              <a:t>Aim: </a:t>
            </a:r>
            <a:r>
              <a:rPr lang="en-US" b="0" dirty="0"/>
              <a:t>to achieve</a:t>
            </a:r>
            <a:r>
              <a:rPr lang="en-US" b="0" baseline="0" dirty="0"/>
              <a:t> successful written sentences using ‘</a:t>
            </a:r>
            <a:r>
              <a:rPr lang="en-US" b="0" baseline="0" dirty="0" err="1"/>
              <a:t>hacemos</a:t>
            </a:r>
            <a:r>
              <a:rPr lang="en-US" b="0" baseline="0" dirty="0"/>
              <a:t>’ and ‘</a:t>
            </a:r>
            <a:r>
              <a:rPr lang="en-US" b="0" baseline="0" dirty="0" err="1"/>
              <a:t>hacen</a:t>
            </a:r>
            <a:r>
              <a:rPr lang="en-US" b="0" baseline="0" dirty="0"/>
              <a:t>’ with the correct subject pronouns for the six slides that follow..</a:t>
            </a:r>
            <a:endParaRPr lang="en-US" b="0" dirty="0"/>
          </a:p>
          <a:p>
            <a:endParaRPr lang="en-US" b="1" dirty="0"/>
          </a:p>
          <a:p>
            <a:r>
              <a:rPr lang="en-US" b="1" dirty="0"/>
              <a:t>Procedure:</a:t>
            </a:r>
          </a:p>
          <a:p>
            <a:r>
              <a:rPr lang="en-US" b="0" dirty="0"/>
              <a:t>1. Students write</a:t>
            </a:r>
            <a:r>
              <a:rPr lang="en-US" b="0" baseline="0" dirty="0"/>
              <a:t> the sentence in Spanish as indicated by the text/images.</a:t>
            </a:r>
            <a:endParaRPr lang="en-US"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31</a:t>
            </a:fld>
            <a:endParaRPr lang="en-GB"/>
          </a:p>
        </p:txBody>
      </p:sp>
    </p:spTree>
    <p:extLst>
      <p:ext uri="{BB962C8B-B14F-4D97-AF65-F5344CB8AC3E}">
        <p14:creationId xmlns:p14="http://schemas.microsoft.com/office/powerpoint/2010/main" val="3423199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a:t>
            </a:r>
          </a:p>
        </p:txBody>
      </p:sp>
      <p:sp>
        <p:nvSpPr>
          <p:cNvPr id="4" name="Slide Number Placeholder 3"/>
          <p:cNvSpPr>
            <a:spLocks noGrp="1"/>
          </p:cNvSpPr>
          <p:nvPr>
            <p:ph type="sldNum" sz="quarter" idx="5"/>
          </p:nvPr>
        </p:nvSpPr>
        <p:spPr/>
        <p:txBody>
          <a:bodyPr/>
          <a:lstStyle/>
          <a:p>
            <a:fld id="{D4680D53-9782-4E54-AE2E-AB9A044D3637}" type="slidenum">
              <a:rPr lang="en-GB" smtClean="0"/>
              <a:t>32</a:t>
            </a:fld>
            <a:endParaRPr lang="en-GB"/>
          </a:p>
        </p:txBody>
      </p:sp>
    </p:spTree>
    <p:extLst>
      <p:ext uri="{BB962C8B-B14F-4D97-AF65-F5344CB8AC3E}">
        <p14:creationId xmlns:p14="http://schemas.microsoft.com/office/powerpoint/2010/main" val="2625326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[2/4]</a:t>
            </a:r>
          </a:p>
        </p:txBody>
      </p:sp>
      <p:sp>
        <p:nvSpPr>
          <p:cNvPr id="4" name="Slide Number Placeholder 3"/>
          <p:cNvSpPr>
            <a:spLocks noGrp="1"/>
          </p:cNvSpPr>
          <p:nvPr>
            <p:ph type="sldNum" sz="quarter" idx="5"/>
          </p:nvPr>
        </p:nvSpPr>
        <p:spPr/>
        <p:txBody>
          <a:bodyPr/>
          <a:lstStyle/>
          <a:p>
            <a:fld id="{D4680D53-9782-4E54-AE2E-AB9A044D3637}" type="slidenum">
              <a:rPr lang="en-GB" smtClean="0"/>
              <a:t>33</a:t>
            </a:fld>
            <a:endParaRPr lang="en-GB"/>
          </a:p>
        </p:txBody>
      </p:sp>
    </p:spTree>
    <p:extLst>
      <p:ext uri="{BB962C8B-B14F-4D97-AF65-F5344CB8AC3E}">
        <p14:creationId xmlns:p14="http://schemas.microsoft.com/office/powerpoint/2010/main" val="783953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[3/4]</a:t>
            </a:r>
          </a:p>
        </p:txBody>
      </p:sp>
      <p:sp>
        <p:nvSpPr>
          <p:cNvPr id="4" name="Slide Number Placeholder 3"/>
          <p:cNvSpPr>
            <a:spLocks noGrp="1"/>
          </p:cNvSpPr>
          <p:nvPr>
            <p:ph type="sldNum" sz="quarter" idx="5"/>
          </p:nvPr>
        </p:nvSpPr>
        <p:spPr/>
        <p:txBody>
          <a:bodyPr/>
          <a:lstStyle/>
          <a:p>
            <a:fld id="{D4680D53-9782-4E54-AE2E-AB9A044D3637}" type="slidenum">
              <a:rPr lang="en-GB" smtClean="0"/>
              <a:t>34</a:t>
            </a:fld>
            <a:endParaRPr lang="en-GB"/>
          </a:p>
        </p:txBody>
      </p:sp>
    </p:spTree>
    <p:extLst>
      <p:ext uri="{BB962C8B-B14F-4D97-AF65-F5344CB8AC3E}">
        <p14:creationId xmlns:p14="http://schemas.microsoft.com/office/powerpoint/2010/main" val="2300639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[4/4]</a:t>
            </a:r>
          </a:p>
        </p:txBody>
      </p:sp>
      <p:sp>
        <p:nvSpPr>
          <p:cNvPr id="4" name="Slide Number Placeholder 3"/>
          <p:cNvSpPr>
            <a:spLocks noGrp="1"/>
          </p:cNvSpPr>
          <p:nvPr>
            <p:ph type="sldNum" sz="quarter" idx="5"/>
          </p:nvPr>
        </p:nvSpPr>
        <p:spPr/>
        <p:txBody>
          <a:bodyPr/>
          <a:lstStyle/>
          <a:p>
            <a:fld id="{D4680D53-9782-4E54-AE2E-AB9A044D3637}" type="slidenum">
              <a:rPr lang="en-GB" smtClean="0"/>
              <a:t>35</a:t>
            </a:fld>
            <a:endParaRPr lang="en-GB"/>
          </a:p>
        </p:txBody>
      </p:sp>
    </p:spTree>
    <p:extLst>
      <p:ext uri="{BB962C8B-B14F-4D97-AF65-F5344CB8AC3E}">
        <p14:creationId xmlns:p14="http://schemas.microsoft.com/office/powerpoint/2010/main" val="4220192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https://rachelhawkes.com/LDPresources/Yr8Spanish/Spanish_Y8_Term1i_Wk6_audio_HW_sheet_answers.docx</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Indefinite articles: Gender (Article agreement)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Definite articles: Gender (Article agreement)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Possessive adjectives: 1st person gender (Possessive adjective agreement)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Possessive adjectives: Number (Possessive adjective agreement)</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Alternative vocabulary revisiting activity from Lesson 1 – to replace the listening.</a:t>
            </a:r>
          </a:p>
          <a:p>
            <a:br>
              <a:rPr lang="en-US" b="1" dirty="0"/>
            </a:br>
            <a:r>
              <a:rPr lang="en-US" b="1" dirty="0"/>
              <a:t>Timing: </a:t>
            </a:r>
            <a:r>
              <a:rPr lang="en-US" b="0" dirty="0"/>
              <a:t>6 minutes</a:t>
            </a:r>
          </a:p>
          <a:p>
            <a:endParaRPr lang="en-US" b="1" dirty="0"/>
          </a:p>
          <a:p>
            <a:r>
              <a:rPr lang="en-US" b="1" dirty="0"/>
              <a:t>Aim: </a:t>
            </a:r>
            <a:r>
              <a:rPr lang="en-US" b="0" dirty="0"/>
              <a:t>to revisit</a:t>
            </a:r>
            <a:r>
              <a:rPr lang="en-US" b="0" baseline="0" dirty="0"/>
              <a:t> vocabulary as per the SoW revisiting cycle</a:t>
            </a:r>
          </a:p>
          <a:p>
            <a:endParaRPr lang="en-US" b="1" dirty="0"/>
          </a:p>
          <a:p>
            <a:r>
              <a:rPr lang="en-US" b="1" dirty="0"/>
              <a:t>Procedure:</a:t>
            </a:r>
          </a:p>
          <a:p>
            <a:pPr marL="228600" indent="-228600">
              <a:buAutoNum type="arabicPeriod"/>
            </a:pPr>
            <a:r>
              <a:rPr lang="en-GB" dirty="0"/>
              <a:t>Students read the text alone</a:t>
            </a:r>
            <a:r>
              <a:rPr lang="en-GB" baseline="0" dirty="0"/>
              <a:t> or in whole-class format with the teacher</a:t>
            </a:r>
          </a:p>
          <a:p>
            <a:pPr marL="228600" indent="-228600">
              <a:buAutoNum type="arabicPeriod"/>
            </a:pPr>
            <a:r>
              <a:rPr lang="en-GB" baseline="0" dirty="0"/>
              <a:t>They then translate the short text into English.</a:t>
            </a:r>
          </a:p>
          <a:p>
            <a:pPr marL="228600" indent="-228600">
              <a:buAutoNum type="arabicPeriod"/>
            </a:pPr>
            <a:r>
              <a:rPr lang="en-GB" baseline="0" dirty="0"/>
              <a:t>The translation of a new vocabulary item, </a:t>
            </a:r>
            <a:r>
              <a:rPr lang="en-GB" baseline="0" dirty="0" err="1"/>
              <a:t>entonces</a:t>
            </a:r>
            <a:r>
              <a:rPr lang="en-GB" baseline="0" dirty="0"/>
              <a:t> [74], is given. The teacher should draw attention to this. ‘So’ here refers to a consequence.</a:t>
            </a:r>
          </a:p>
          <a:p>
            <a:pPr marL="228600" indent="-228600">
              <a:buAutoNum type="arabicPeriod"/>
            </a:pPr>
            <a:endParaRPr lang="en-GB" baseline="0" dirty="0"/>
          </a:p>
          <a:p>
            <a:pPr marL="0" indent="0">
              <a:buNone/>
            </a:pPr>
            <a:r>
              <a:rPr lang="en-GB" b="1" dirty="0"/>
              <a:t>Vocabulary</a:t>
            </a:r>
            <a:r>
              <a:rPr lang="en-GB" b="1" baseline="0" dirty="0"/>
              <a:t> revisited:</a:t>
            </a:r>
          </a:p>
          <a:p>
            <a:pPr marL="0" indent="0">
              <a:buNone/>
            </a:pPr>
            <a:r>
              <a:rPr lang="es-ES" sz="1200" b="1" kern="1200" dirty="0">
                <a:solidFill>
                  <a:schemeClr val="tx1"/>
                </a:solidFill>
                <a:effectLst/>
                <a:latin typeface="+mn-lt"/>
                <a:ea typeface="+mn-ea"/>
                <a:cs typeface="+mn-cs"/>
              </a:rPr>
              <a:t>From 3.2.3</a:t>
            </a:r>
            <a:r>
              <a:rPr lang="es-ES" sz="1200" kern="1200" dirty="0">
                <a:solidFill>
                  <a:schemeClr val="tx1"/>
                </a:solidFill>
                <a:effectLst/>
                <a:latin typeface="+mn-lt"/>
                <a:ea typeface="+mn-ea"/>
                <a:cs typeface="+mn-cs"/>
              </a:rPr>
              <a:t> mi [37]; tu [53]; móvil [2143]; llave [1853]; perdido [1899]; completamente [1185]; calle [269]; niño [173]</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37</a:t>
            </a:fld>
            <a:endParaRPr lang="en-GB"/>
          </a:p>
        </p:txBody>
      </p:sp>
    </p:spTree>
    <p:extLst>
      <p:ext uri="{BB962C8B-B14F-4D97-AF65-F5344CB8AC3E}">
        <p14:creationId xmlns:p14="http://schemas.microsoft.com/office/powerpoint/2010/main" val="4088862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a:t>
            </a:r>
            <a:r>
              <a:rPr lang="en-US" b="0" dirty="0" err="1"/>
              <a:t>practise</a:t>
            </a:r>
            <a:r>
              <a:rPr lang="en-US" b="0" baseline="0" dirty="0"/>
              <a:t> applying the final stress rule by</a:t>
            </a:r>
            <a:r>
              <a:rPr lang="en-GB" sz="1200" kern="1200" dirty="0">
                <a:solidFill>
                  <a:schemeClr val="tx1"/>
                </a:solidFill>
                <a:effectLst/>
                <a:latin typeface="+mn-lt"/>
                <a:ea typeface="+mn-ea"/>
                <a:cs typeface="+mn-cs"/>
              </a:rPr>
              <a:t> listening to the words and writing them, deciding which needs an</a:t>
            </a:r>
            <a:r>
              <a:rPr lang="en-GB" sz="1200" kern="1200" baseline="0" dirty="0">
                <a:solidFill>
                  <a:schemeClr val="tx1"/>
                </a:solidFill>
                <a:effectLst/>
                <a:latin typeface="+mn-lt"/>
                <a:ea typeface="+mn-ea"/>
                <a:cs typeface="+mn-cs"/>
              </a:rPr>
              <a:t> accent.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Explain to students that they will be </a:t>
            </a:r>
            <a:r>
              <a:rPr lang="en-US" b="0" dirty="0" err="1"/>
              <a:t>practising</a:t>
            </a:r>
            <a:r>
              <a:rPr lang="en-US" b="0" dirty="0"/>
              <a:t> the spelling of all three</a:t>
            </a:r>
            <a:r>
              <a:rPr lang="en-US" b="0" baseline="0" dirty="0"/>
              <a:t> types of word with final syllable stress: 1) words that end in a consonant other than –n/-s; 2) words that end in –n/-s; and 3) words that end in a vowel.</a:t>
            </a:r>
          </a:p>
          <a:p>
            <a:pPr marL="228600" indent="-228600">
              <a:buAutoNum type="arabicPeriod"/>
            </a:pPr>
            <a:r>
              <a:rPr lang="en-US" b="0" dirty="0"/>
              <a:t>Play the audio be clicking on the number trigger. (Play each word twice.)</a:t>
            </a:r>
          </a:p>
          <a:p>
            <a:pPr marL="228600" indent="-228600">
              <a:buAutoNum type="arabicPeriod"/>
            </a:pPr>
            <a:r>
              <a:rPr lang="en-US" b="0" dirty="0"/>
              <a:t>Students write the word in Spanish.</a:t>
            </a:r>
          </a:p>
          <a:p>
            <a:pPr marL="228600" indent="-228600">
              <a:buAutoNum type="arabicPeriod"/>
            </a:pPr>
            <a:r>
              <a:rPr lang="en-US" b="0" dirty="0"/>
              <a:t>At</a:t>
            </a:r>
            <a:r>
              <a:rPr lang="en-US" b="0" baseline="0" dirty="0"/>
              <a:t> the end of the listening activity, give students 1 minute in pairs to give the meanings of these words in English.</a:t>
            </a:r>
          </a:p>
          <a:p>
            <a:pPr marL="228600" indent="-228600">
              <a:buAutoNum type="arabicPeriod"/>
            </a:pPr>
            <a:r>
              <a:rPr lang="en-US" b="0" baseline="0" dirty="0"/>
              <a:t>Take feedback and clarify any meanings students cannot recall.</a:t>
            </a:r>
            <a:endParaRPr lang="en-US" b="0" dirty="0"/>
          </a:p>
          <a:p>
            <a:pPr marL="0" indent="0">
              <a:buNone/>
            </a:pPr>
            <a:endParaRPr lang="en-US" b="0" dirty="0"/>
          </a:p>
          <a:p>
            <a:r>
              <a:rPr lang="en-US" b="1" dirty="0"/>
              <a:t>Transcript:</a:t>
            </a:r>
          </a:p>
          <a:p>
            <a:pPr marL="228600" indent="-228600">
              <a:buAutoNum type="arabicParenR"/>
            </a:pPr>
            <a:r>
              <a:rPr lang="en-US" b="0" dirty="0" err="1"/>
              <a:t>profesor</a:t>
            </a:r>
            <a:endParaRPr lang="en-US" b="0" dirty="0"/>
          </a:p>
          <a:p>
            <a:pPr marL="228600" indent="-228600">
              <a:buAutoNum type="arabicParenR"/>
            </a:pPr>
            <a:r>
              <a:rPr lang="en-US" b="0" dirty="0" err="1"/>
              <a:t>gané</a:t>
            </a:r>
            <a:endParaRPr lang="en-US" b="0" dirty="0"/>
          </a:p>
          <a:p>
            <a:pPr marL="228600" indent="-228600">
              <a:buAutoNum type="arabicParenR"/>
            </a:pPr>
            <a:r>
              <a:rPr lang="en-US" b="0" dirty="0" err="1"/>
              <a:t>canción</a:t>
            </a:r>
            <a:endParaRPr lang="en-US" b="0" dirty="0"/>
          </a:p>
          <a:p>
            <a:pPr marL="228600" indent="-228600">
              <a:buAutoNum type="arabicParenR"/>
            </a:pPr>
            <a:r>
              <a:rPr lang="en-US" b="0" dirty="0" err="1"/>
              <a:t>además</a:t>
            </a:r>
            <a:endParaRPr lang="en-US" b="0" dirty="0"/>
          </a:p>
          <a:p>
            <a:pPr marL="228600" indent="-228600">
              <a:buAutoNum type="arabicParenR"/>
            </a:pPr>
            <a:r>
              <a:rPr lang="en-US" b="0" dirty="0" err="1"/>
              <a:t>mamá</a:t>
            </a:r>
            <a:endParaRPr lang="en-US" b="0" dirty="0"/>
          </a:p>
          <a:p>
            <a:pPr marL="228600" indent="-228600">
              <a:buAutoNum type="arabicParenR"/>
            </a:pPr>
            <a:r>
              <a:rPr lang="en-US" b="0" dirty="0"/>
              <a:t>ideal</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4</a:t>
            </a:fld>
            <a:endParaRPr lang="en-GB"/>
          </a:p>
        </p:txBody>
      </p:sp>
    </p:spTree>
    <p:extLst>
      <p:ext uri="{BB962C8B-B14F-4D97-AF65-F5344CB8AC3E}">
        <p14:creationId xmlns:p14="http://schemas.microsoft.com/office/powerpoint/2010/main" val="1134888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consolidate students’ knowledge</a:t>
            </a:r>
            <a:r>
              <a:rPr lang="en-US" b="0" baseline="0" dirty="0"/>
              <a:t> of this week’s vocabulary</a:t>
            </a:r>
            <a:endParaRPr lang="en-US" b="0" dirty="0"/>
          </a:p>
          <a:p>
            <a:endParaRPr lang="en-US" b="1" dirty="0"/>
          </a:p>
          <a:p>
            <a:r>
              <a:rPr lang="en-US" b="1" dirty="0"/>
              <a:t>Procedure:</a:t>
            </a:r>
          </a:p>
          <a:p>
            <a:pPr marL="228600" indent="-228600">
              <a:buAutoNum type="arabicPeriod"/>
            </a:pPr>
            <a:r>
              <a:rPr lang="en-US" b="0" dirty="0"/>
              <a:t>Click to reveal the English.</a:t>
            </a:r>
          </a:p>
          <a:p>
            <a:pPr marL="228600" indent="-228600">
              <a:buAutoNum type="arabicPeriod"/>
            </a:pPr>
            <a:r>
              <a:rPr lang="en-US" b="0" dirty="0"/>
              <a:t>Students say out loud</a:t>
            </a:r>
            <a:r>
              <a:rPr lang="en-US" b="0" baseline="0" dirty="0"/>
              <a:t> the word in Spanish from the selection.</a:t>
            </a:r>
          </a:p>
          <a:p>
            <a:pPr marL="228600" indent="-228600">
              <a:buAutoNum type="arabicPeriod"/>
            </a:pPr>
            <a:endParaRPr lang="en-US" b="1" baseline="0" dirty="0"/>
          </a:p>
          <a:p>
            <a:pPr marL="0" indent="0">
              <a:buNone/>
            </a:pPr>
            <a:r>
              <a:rPr lang="en-US" b="1" baseline="0" dirty="0"/>
              <a:t>Note: </a:t>
            </a:r>
            <a:r>
              <a:rPr lang="en-US" b="0" baseline="0" dirty="0"/>
              <a:t>‘</a:t>
            </a:r>
            <a:r>
              <a:rPr lang="en-US" b="0" baseline="0" dirty="0" err="1"/>
              <a:t>hacemos</a:t>
            </a:r>
            <a:r>
              <a:rPr lang="en-US" b="0" baseline="0" dirty="0"/>
              <a:t>’ and ‘</a:t>
            </a:r>
            <a:r>
              <a:rPr lang="en-US" b="0" baseline="0" dirty="0" err="1"/>
              <a:t>hacen</a:t>
            </a:r>
            <a:r>
              <a:rPr lang="en-US" b="0" baseline="0" dirty="0"/>
              <a:t>’ will be introduced separately, as will the subject pronouns. The words ‘</a:t>
            </a:r>
            <a:r>
              <a:rPr lang="en-US" b="0" baseline="0" dirty="0" err="1"/>
              <a:t>viaje</a:t>
            </a:r>
            <a:r>
              <a:rPr lang="en-US" b="0" baseline="0" dirty="0"/>
              <a:t>’ and ‘</a:t>
            </a:r>
            <a:r>
              <a:rPr lang="en-US" b="0" baseline="0" dirty="0" err="1"/>
              <a:t>entonces</a:t>
            </a:r>
            <a:r>
              <a:rPr lang="en-US" b="0" baseline="0" dirty="0"/>
              <a:t>’ will be introduced in lesson 2.</a:t>
            </a:r>
            <a:endParaRPr lang="en-US" b="0" dirty="0"/>
          </a:p>
          <a:p>
            <a:endParaRPr lang="en-US"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5</a:t>
            </a:fld>
            <a:endParaRPr lang="en-GB"/>
          </a:p>
        </p:txBody>
      </p:sp>
    </p:spTree>
    <p:extLst>
      <p:ext uri="{BB962C8B-B14F-4D97-AF65-F5344CB8AC3E}">
        <p14:creationId xmlns:p14="http://schemas.microsoft.com/office/powerpoint/2010/main" val="3992061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 minute</a:t>
            </a:r>
          </a:p>
          <a:p>
            <a:endParaRPr lang="en-GB" dirty="0"/>
          </a:p>
          <a:p>
            <a:r>
              <a:rPr lang="en-GB" b="1" dirty="0"/>
              <a:t>Aim: </a:t>
            </a:r>
            <a:r>
              <a:rPr lang="en-GB" dirty="0"/>
              <a:t>to make</a:t>
            </a:r>
            <a:r>
              <a:rPr lang="en-GB" baseline="0" dirty="0"/>
              <a:t> explicit the difference in meaning between ‘</a:t>
            </a:r>
            <a:r>
              <a:rPr lang="en-GB" baseline="0" dirty="0" err="1"/>
              <a:t>mientras</a:t>
            </a:r>
            <a:r>
              <a:rPr lang="en-GB" baseline="0" dirty="0"/>
              <a:t>’ and ‘</a:t>
            </a:r>
            <a:r>
              <a:rPr lang="en-GB" baseline="0" dirty="0" err="1"/>
              <a:t>mientras</a:t>
            </a:r>
            <a:r>
              <a:rPr lang="en-GB" baseline="0" dirty="0"/>
              <a:t> que’</a:t>
            </a:r>
          </a:p>
          <a:p>
            <a:endParaRPr lang="en-GB" baseline="0" dirty="0"/>
          </a:p>
          <a:p>
            <a:r>
              <a:rPr lang="en-GB" b="1" dirty="0"/>
              <a:t>Procedure:</a:t>
            </a:r>
            <a:r>
              <a:rPr lang="en-GB" b="1" baseline="0" dirty="0"/>
              <a:t> </a:t>
            </a:r>
            <a:r>
              <a:rPr lang="en-GB" baseline="0" dirty="0"/>
              <a:t>go through the explanation clicking to bring up each part of it in order</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6</a:t>
            </a:fld>
            <a:endParaRPr lang="en-GB"/>
          </a:p>
        </p:txBody>
      </p:sp>
    </p:spTree>
    <p:extLst>
      <p:ext uri="{BB962C8B-B14F-4D97-AF65-F5344CB8AC3E}">
        <p14:creationId xmlns:p14="http://schemas.microsoft.com/office/powerpoint/2010/main" val="3741326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promote recall of</a:t>
            </a:r>
            <a:r>
              <a:rPr lang="en-US" b="0" baseline="0" dirty="0"/>
              <a:t> meanings in English of this week’s vocabulary.</a:t>
            </a:r>
            <a:endParaRPr lang="en-US" b="0" dirty="0"/>
          </a:p>
          <a:p>
            <a:endParaRPr lang="en-US" b="1" dirty="0"/>
          </a:p>
          <a:p>
            <a:r>
              <a:rPr lang="en-US" b="1" dirty="0"/>
              <a:t>Procedure:</a:t>
            </a:r>
          </a:p>
          <a:p>
            <a:r>
              <a:rPr lang="en-US" b="0" dirty="0"/>
              <a:t>1. Give</a:t>
            </a:r>
            <a:r>
              <a:rPr lang="en-US" b="0" baseline="0" dirty="0"/>
              <a:t> students 30 seconds to consider the options, then remove these with a click of the mouse</a:t>
            </a:r>
            <a:endParaRPr lang="en-US" b="0" dirty="0"/>
          </a:p>
          <a:p>
            <a:r>
              <a:rPr lang="en-US" b="0" dirty="0"/>
              <a:t>2. Students write the translation into English of the 8 words.</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7</a:t>
            </a:fld>
            <a:endParaRPr lang="en-GB"/>
          </a:p>
        </p:txBody>
      </p:sp>
    </p:spTree>
    <p:extLst>
      <p:ext uri="{BB962C8B-B14F-4D97-AF65-F5344CB8AC3E}">
        <p14:creationId xmlns:p14="http://schemas.microsoft.com/office/powerpoint/2010/main" val="3919395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promote recall </a:t>
            </a:r>
            <a:r>
              <a:rPr lang="en-US" b="0" baseline="0" dirty="0"/>
              <a:t>from English to Spanish with</a:t>
            </a:r>
            <a:r>
              <a:rPr lang="en-US" b="0" dirty="0"/>
              <a:t> correct</a:t>
            </a:r>
            <a:r>
              <a:rPr lang="en-US" b="0" baseline="0" dirty="0"/>
              <a:t> spellings </a:t>
            </a:r>
            <a:r>
              <a:rPr lang="en-US" b="0" dirty="0"/>
              <a:t>of</a:t>
            </a:r>
            <a:r>
              <a:rPr lang="en-US" b="0" baseline="0" dirty="0"/>
              <a:t> this week’s vocabulary.</a:t>
            </a:r>
            <a:endParaRPr lang="en-US" b="0" dirty="0"/>
          </a:p>
          <a:p>
            <a:endParaRPr lang="en-US" b="1" dirty="0"/>
          </a:p>
          <a:p>
            <a:r>
              <a:rPr lang="en-US" b="1" dirty="0"/>
              <a:t>Procedure:</a:t>
            </a:r>
          </a:p>
          <a:p>
            <a:r>
              <a:rPr lang="en-US" b="0" dirty="0"/>
              <a:t>Students write the word in Spanish</a:t>
            </a:r>
            <a:r>
              <a:rPr lang="en-US" b="0" baseline="0" dirty="0"/>
              <a:t> for the eight vocabulary items.</a:t>
            </a:r>
            <a:endParaRPr lang="en-US"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8</a:t>
            </a:fld>
            <a:endParaRPr lang="en-GB"/>
          </a:p>
        </p:txBody>
      </p:sp>
    </p:spTree>
    <p:extLst>
      <p:ext uri="{BB962C8B-B14F-4D97-AF65-F5344CB8AC3E}">
        <p14:creationId xmlns:p14="http://schemas.microsoft.com/office/powerpoint/2010/main" val="3893842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dirty="0"/>
              <a:t>to recap the first and second person singular forms of ‘</a:t>
            </a:r>
            <a:r>
              <a:rPr lang="en-US" b="0" dirty="0" err="1"/>
              <a:t>hacer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dirty="0"/>
              <a:t>to introduce one</a:t>
            </a:r>
            <a:r>
              <a:rPr lang="en-US" b="0" baseline="0" dirty="0"/>
              <a:t> function </a:t>
            </a:r>
            <a:r>
              <a:rPr lang="en-US" b="0" dirty="0"/>
              <a:t>of subject pronouns: </a:t>
            </a:r>
            <a:r>
              <a:rPr lang="en-GB" sz="1200" b="0" kern="1200" dirty="0">
                <a:solidFill>
                  <a:schemeClr val="tx1"/>
                </a:solidFill>
                <a:effectLst/>
                <a:latin typeface="+mn-lt"/>
                <a:ea typeface="+mn-ea"/>
                <a:cs typeface="+mn-cs"/>
              </a:rPr>
              <a:t>to </a:t>
            </a:r>
            <a:r>
              <a:rPr lang="en-GB" sz="1200" kern="1200" dirty="0">
                <a:solidFill>
                  <a:schemeClr val="tx1"/>
                </a:solidFill>
                <a:effectLst/>
                <a:latin typeface="+mn-lt"/>
                <a:ea typeface="+mn-ea"/>
                <a:cs typeface="+mn-cs"/>
              </a:rPr>
              <a:t>add clarity about who the verb refers</a:t>
            </a:r>
            <a:r>
              <a:rPr lang="en-GB" sz="1200" kern="1200" baseline="0" dirty="0">
                <a:solidFill>
                  <a:schemeClr val="tx1"/>
                </a:solidFill>
                <a:effectLst/>
                <a:latin typeface="+mn-lt"/>
                <a:ea typeface="+mn-ea"/>
                <a:cs typeface="+mn-cs"/>
              </a:rPr>
              <a:t> to when verbs are used to refer to different people </a:t>
            </a:r>
            <a:r>
              <a:rPr lang="en-GB" sz="1200" kern="1200" dirty="0">
                <a:solidFill>
                  <a:schemeClr val="tx1"/>
                </a:solidFill>
                <a:effectLst/>
                <a:latin typeface="+mn-lt"/>
                <a:ea typeface="+mn-ea"/>
                <a:cs typeface="+mn-cs"/>
              </a:rPr>
              <a:t>(‘He does X, but I do Y’). </a:t>
            </a:r>
            <a:endParaRPr lang="en-US" b="1" dirty="0"/>
          </a:p>
          <a:p>
            <a:endParaRPr lang="en-GB" dirty="0"/>
          </a:p>
          <a:p>
            <a:r>
              <a:rPr lang="en-GB" b="1" dirty="0"/>
              <a:t>Procedure:</a:t>
            </a:r>
          </a:p>
          <a:p>
            <a:r>
              <a:rPr lang="en-GB" dirty="0"/>
              <a:t>Click to bring up each part of the explanation.</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9</a:t>
            </a:fld>
            <a:endParaRPr lang="en-GB"/>
          </a:p>
        </p:txBody>
      </p:sp>
    </p:spTree>
    <p:extLst>
      <p:ext uri="{BB962C8B-B14F-4D97-AF65-F5344CB8AC3E}">
        <p14:creationId xmlns:p14="http://schemas.microsoft.com/office/powerpoint/2010/main" val="3179601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190294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2294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15834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925805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54059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579335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74596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64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0496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2337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2872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4275660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70364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061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0468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6084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audio" Target="../media/audio8.wav"/></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audio" Target="../media/audio9.wav"/><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9.png"/><Relationship Id="rId7" Type="http://schemas.openxmlformats.org/officeDocument/2006/relationships/audio" Target="../media/audio11.wav"/><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image" Target="../media/image14.jpeg"/><Relationship Id="rId10" Type="http://schemas.openxmlformats.org/officeDocument/2006/relationships/audio" Target="../media/audio14.wav"/><Relationship Id="rId4" Type="http://schemas.openxmlformats.org/officeDocument/2006/relationships/image" Target="../media/image10.svg"/><Relationship Id="rId9" Type="http://schemas.openxmlformats.org/officeDocument/2006/relationships/audio" Target="../media/audio13.wav"/></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audio" Target="../media/audio18.wav"/></Relationships>
</file>

<file path=ppt/slides/_rels/slide23.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audio" Target="../media/audio18.wav"/></Relationships>
</file>

<file path=ppt/slides/_rels/slide24.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audio" Target="../media/audio19.wav"/></Relationships>
</file>

<file path=ppt/slides/_rels/slide25.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audio" Target="../media/audio20.wav"/></Relationships>
</file>

<file path=ppt/slides/_rels/slide26.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audio" Target="../media/audio19.wav"/><Relationship Id="rId4" Type="http://schemas.openxmlformats.org/officeDocument/2006/relationships/audio" Target="../media/audio21.wav"/></Relationships>
</file>

<file path=ppt/slides/_rels/slide27.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audio" Target="../media/audio20.wav"/><Relationship Id="rId4" Type="http://schemas.openxmlformats.org/officeDocument/2006/relationships/audio" Target="../media/audio22.wav"/></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sv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audio" Target="../media/audio26.wav"/><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audio" Target="../media/audio23.wa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audio" Target="../media/audio28.wav"/><Relationship Id="rId12"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image" Target="../media/image26.png"/><Relationship Id="rId10" Type="http://schemas.openxmlformats.org/officeDocument/2006/relationships/audio" Target="../media/audio31.wav"/><Relationship Id="rId4" Type="http://schemas.openxmlformats.org/officeDocument/2006/relationships/image" Target="../media/image10.svg"/><Relationship Id="rId9" Type="http://schemas.openxmlformats.org/officeDocument/2006/relationships/audio" Target="../media/audio30.wav"/></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hyperlink" Target="https://www.rachelhawkes.com/LDPresources/Yr8Spanish/Spanish_Y8_Term1i_Wk6_audio_HW_sheet.docx" TargetMode="External"/><Relationship Id="rId4" Type="http://schemas.openxmlformats.org/officeDocument/2006/relationships/hyperlink" Target="https://www.rachelhawkes.com/LDPresources/Yr8Spanish/Spanish_Y8_Term1i_Wk6_audio.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0.svg"/><Relationship Id="rId4" Type="http://schemas.openxmlformats.org/officeDocument/2006/relationships/audio" Target="../media/audio2.wav"/><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Y8 Spanish</a:t>
            </a:r>
            <a:br>
              <a:rPr lang="en-GB" dirty="0"/>
            </a:br>
            <a:r>
              <a:rPr lang="en-GB" sz="1600" dirty="0"/>
              <a:t>Term 1.1 – Week 5 – Lesson 9</a:t>
            </a:r>
            <a:br>
              <a:rPr lang="en-GB" sz="1600" dirty="0"/>
            </a:br>
            <a:r>
              <a:rPr lang="en-GB" sz="1600" dirty="0"/>
              <a:t>Victoria Hobson / Nick Avery / Rachel Hawkes</a:t>
            </a:r>
            <a:br>
              <a:rPr lang="en-GB" sz="1400" dirty="0"/>
            </a:br>
            <a:r>
              <a:rPr lang="en-GB" sz="1400" dirty="0"/>
              <a:t>Artwork: Mark Davies</a:t>
            </a:r>
            <a:br>
              <a:rPr lang="en-GB" sz="1400" dirty="0"/>
            </a:br>
            <a:br>
              <a:rPr lang="en-GB" sz="1400" dirty="0"/>
            </a:br>
            <a:r>
              <a:rPr lang="en-GB" sz="1400" dirty="0"/>
              <a:t>Date updated: 27.08.23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128706"/>
            <a:ext cx="7138275" cy="1484251"/>
          </a:xfrm>
        </p:spPr>
        <p:txBody>
          <a:bodyPr>
            <a:normAutofit fontScale="92500" lnSpcReduction="10000"/>
          </a:bodyPr>
          <a:lstStyle/>
          <a:p>
            <a:pPr>
              <a:spcBef>
                <a:spcPts val="0"/>
              </a:spcBef>
              <a:buClr>
                <a:srgbClr val="FFFFFF"/>
              </a:buClr>
              <a:buSzPts val="2600"/>
            </a:pPr>
            <a:r>
              <a:rPr lang="en-GB" sz="2400" dirty="0">
                <a:solidFill>
                  <a:srgbClr val="FFFFFF"/>
                </a:solidFill>
              </a:rPr>
              <a:t>At home</a:t>
            </a:r>
            <a:br>
              <a:rPr lang="en-GB" sz="2400" dirty="0">
                <a:solidFill>
                  <a:srgbClr val="FFFFFF"/>
                </a:solidFill>
              </a:rPr>
            </a:br>
            <a:br>
              <a:rPr lang="en-GB" sz="2400" dirty="0">
                <a:solidFill>
                  <a:srgbClr val="FFFFFF"/>
                </a:solidFill>
              </a:rPr>
            </a:br>
            <a:r>
              <a:rPr lang="en-GB" sz="2400" dirty="0">
                <a:solidFill>
                  <a:srgbClr val="FFFFFF"/>
                </a:solidFill>
              </a:rPr>
              <a:t>HACER (revisited)</a:t>
            </a:r>
            <a:br>
              <a:rPr lang="en-GB" sz="2400" dirty="0">
                <a:solidFill>
                  <a:srgbClr val="FFFFFF"/>
                </a:solidFill>
              </a:rPr>
            </a:br>
            <a:r>
              <a:rPr lang="en-GB" sz="2400" dirty="0">
                <a:solidFill>
                  <a:srgbClr val="FFFFFF"/>
                </a:solidFill>
              </a:rPr>
              <a:t>Subject pronouns</a:t>
            </a:r>
            <a:br>
              <a:rPr lang="en-GB" sz="2400" dirty="0">
                <a:solidFill>
                  <a:srgbClr val="FFFFFF"/>
                </a:solidFill>
              </a:rPr>
            </a:br>
            <a:r>
              <a:rPr lang="en-GB" sz="2400" dirty="0">
                <a:solidFill>
                  <a:srgbClr val="FFFFFF"/>
                </a:solidFill>
              </a:rPr>
              <a:t>Final syllable stress</a:t>
            </a:r>
            <a:endParaRPr lang="pt-BR" dirty="0"/>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85000" lnSpcReduction="10000"/>
          </a:bodyPr>
          <a:lstStyle/>
          <a:p>
            <a:r>
              <a:rPr lang="en-GB" sz="5400" b="1" dirty="0">
                <a:solidFill>
                  <a:prstClr val="white"/>
                </a:solidFill>
              </a:rPr>
              <a:t>Describing what people do</a:t>
            </a:r>
            <a:endParaRPr lang="en-GB" dirty="0"/>
          </a:p>
        </p:txBody>
      </p:sp>
      <p:pic>
        <p:nvPicPr>
          <p:cNvPr id="6" name="Picture 5" descr="A green lawn with a railing and a fence&#10;&#10;Description automatically generated with medium confidence">
            <a:extLst>
              <a:ext uri="{FF2B5EF4-FFF2-40B4-BE49-F238E27FC236}">
                <a16:creationId xmlns:a16="http://schemas.microsoft.com/office/drawing/2014/main" id="{D9B3BF50-A09A-4C0A-B0E2-16E58E02D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951" y="3091749"/>
            <a:ext cx="5182049" cy="3023878"/>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cartoon of a child with his arms crossed&#10;&#10;Description automatically generated">
            <a:extLst>
              <a:ext uri="{FF2B5EF4-FFF2-40B4-BE49-F238E27FC236}">
                <a16:creationId xmlns:a16="http://schemas.microsoft.com/office/drawing/2014/main" id="{0BEEE6A7-09F6-496C-877B-4229380B6766}"/>
              </a:ext>
            </a:extLst>
          </p:cNvPr>
          <p:cNvPicPr>
            <a:picLocks noChangeAspect="1"/>
          </p:cNvPicPr>
          <p:nvPr/>
        </p:nvPicPr>
        <p:blipFill rotWithShape="1">
          <a:blip r:embed="rId3">
            <a:extLst>
              <a:ext uri="{28A0092B-C50C-407E-A947-70E740481C1C}">
                <a14:useLocalDpi xmlns:a14="http://schemas.microsoft.com/office/drawing/2010/main" val="0"/>
              </a:ext>
            </a:extLst>
          </a:blip>
          <a:srcRect b="44260"/>
          <a:stretch/>
        </p:blipFill>
        <p:spPr>
          <a:xfrm>
            <a:off x="7498924" y="496375"/>
            <a:ext cx="5852172" cy="1834869"/>
          </a:xfrm>
          <a:prstGeom prst="rect">
            <a:avLst/>
          </a:prstGeom>
        </p:spPr>
      </p:pic>
      <p:pic>
        <p:nvPicPr>
          <p:cNvPr id="35" name="Picture 34" descr="A cartoon of a child with her hands on her hips&#10;&#10;Description automatically generated">
            <a:extLst>
              <a:ext uri="{FF2B5EF4-FFF2-40B4-BE49-F238E27FC236}">
                <a16:creationId xmlns:a16="http://schemas.microsoft.com/office/drawing/2014/main" id="{63C4DFDF-94FC-4643-8D81-C3FFB1366518}"/>
              </a:ext>
            </a:extLst>
          </p:cNvPr>
          <p:cNvPicPr>
            <a:picLocks noChangeAspect="1"/>
          </p:cNvPicPr>
          <p:nvPr/>
        </p:nvPicPr>
        <p:blipFill rotWithShape="1">
          <a:blip r:embed="rId4">
            <a:extLst>
              <a:ext uri="{28A0092B-C50C-407E-A947-70E740481C1C}">
                <a14:useLocalDpi xmlns:a14="http://schemas.microsoft.com/office/drawing/2010/main" val="0"/>
              </a:ext>
            </a:extLst>
          </a:blip>
          <a:srcRect l="3175" t="-38860" r="-3175" b="38860"/>
          <a:stretch/>
        </p:blipFill>
        <p:spPr>
          <a:xfrm>
            <a:off x="8000128" y="-984057"/>
            <a:ext cx="5852172" cy="3291847"/>
          </a:xfrm>
          <a:prstGeom prst="rect">
            <a:avLst/>
          </a:prstGeom>
        </p:spPr>
      </p:pic>
      <p:sp>
        <p:nvSpPr>
          <p:cNvPr id="3" name="Title 2">
            <a:extLst>
              <a:ext uri="{FF2B5EF4-FFF2-40B4-BE49-F238E27FC236}">
                <a16:creationId xmlns:a16="http://schemas.microsoft.com/office/drawing/2014/main" id="{84D957CB-9514-4134-ADD7-A5DC9362BA9E}"/>
              </a:ext>
            </a:extLst>
          </p:cNvPr>
          <p:cNvSpPr>
            <a:spLocks noGrp="1"/>
          </p:cNvSpPr>
          <p:nvPr>
            <p:ph type="title"/>
          </p:nvPr>
        </p:nvSpPr>
        <p:spPr>
          <a:xfrm>
            <a:off x="0" y="307198"/>
            <a:ext cx="5074920" cy="587092"/>
          </a:xfrm>
        </p:spPr>
        <p:txBody>
          <a:bodyPr>
            <a:noAutofit/>
          </a:bodyPr>
          <a:lstStyle/>
          <a:p>
            <a:r>
              <a:rPr lang="en-GB" sz="2400" dirty="0"/>
              <a:t>La </a:t>
            </a:r>
            <a:r>
              <a:rPr lang="en-GB" sz="2400" dirty="0" err="1"/>
              <a:t>semana</a:t>
            </a:r>
            <a:r>
              <a:rPr lang="en-GB" sz="2400" dirty="0"/>
              <a:t> de Lucía y Daniel</a:t>
            </a:r>
          </a:p>
        </p:txBody>
      </p:sp>
      <p:graphicFrame>
        <p:nvGraphicFramePr>
          <p:cNvPr id="4" name="Table 3">
            <a:extLst>
              <a:ext uri="{FF2B5EF4-FFF2-40B4-BE49-F238E27FC236}">
                <a16:creationId xmlns:a16="http://schemas.microsoft.com/office/drawing/2014/main" id="{4A3BAE77-5615-427C-A730-BBE552CD1BF5}"/>
              </a:ext>
            </a:extLst>
          </p:cNvPr>
          <p:cNvGraphicFramePr>
            <a:graphicFrameLocks noGrp="1"/>
          </p:cNvGraphicFramePr>
          <p:nvPr>
            <p:extLst>
              <p:ext uri="{D42A27DB-BD31-4B8C-83A1-F6EECF244321}">
                <p14:modId xmlns:p14="http://schemas.microsoft.com/office/powerpoint/2010/main" val="1393722481"/>
              </p:ext>
            </p:extLst>
          </p:nvPr>
        </p:nvGraphicFramePr>
        <p:xfrm>
          <a:off x="183078" y="2320193"/>
          <a:ext cx="8128000" cy="3939580"/>
        </p:xfrm>
        <a:graphic>
          <a:graphicData uri="http://schemas.openxmlformats.org/drawingml/2006/table">
            <a:tbl>
              <a:tblPr firstRow="1" bandRow="1"/>
              <a:tblGrid>
                <a:gridCol w="1416346">
                  <a:extLst>
                    <a:ext uri="{9D8B030D-6E8A-4147-A177-3AD203B41FA5}">
                      <a16:colId xmlns:a16="http://schemas.microsoft.com/office/drawing/2014/main" val="1599710737"/>
                    </a:ext>
                  </a:extLst>
                </a:gridCol>
                <a:gridCol w="2647654">
                  <a:extLst>
                    <a:ext uri="{9D8B030D-6E8A-4147-A177-3AD203B41FA5}">
                      <a16:colId xmlns:a16="http://schemas.microsoft.com/office/drawing/2014/main" val="618191844"/>
                    </a:ext>
                  </a:extLst>
                </a:gridCol>
                <a:gridCol w="1309509">
                  <a:extLst>
                    <a:ext uri="{9D8B030D-6E8A-4147-A177-3AD203B41FA5}">
                      <a16:colId xmlns:a16="http://schemas.microsoft.com/office/drawing/2014/main" val="1373505759"/>
                    </a:ext>
                  </a:extLst>
                </a:gridCol>
                <a:gridCol w="2754491">
                  <a:extLst>
                    <a:ext uri="{9D8B030D-6E8A-4147-A177-3AD203B41FA5}">
                      <a16:colId xmlns:a16="http://schemas.microsoft.com/office/drawing/2014/main" val="3185978194"/>
                    </a:ext>
                  </a:extLst>
                </a:gridCol>
              </a:tblGrid>
              <a:tr h="479692">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0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000" dirty="0" err="1">
                          <a:solidFill>
                            <a:schemeClr val="tx1"/>
                          </a:solidFill>
                          <a:latin typeface="Century Gothic" panose="020B0502020202020204" pitchFamily="34" charset="0"/>
                        </a:rPr>
                        <a:t>septiembre</a:t>
                      </a:r>
                      <a:endParaRPr lang="en-GB" sz="20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0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000" dirty="0" err="1">
                          <a:solidFill>
                            <a:schemeClr val="tx1"/>
                          </a:solidFill>
                          <a:latin typeface="Century Gothic" panose="020B0502020202020204" pitchFamily="34" charset="0"/>
                        </a:rPr>
                        <a:t>septiembre</a:t>
                      </a:r>
                      <a:endParaRPr lang="en-GB" sz="20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397304110"/>
                  </a:ext>
                </a:extLst>
              </a:tr>
              <a:tr h="11532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1" dirty="0">
                          <a:solidFill>
                            <a:schemeClr val="tx1"/>
                          </a:solidFill>
                          <a:latin typeface="Century Gothic" panose="020B0502020202020204" pitchFamily="34" charset="0"/>
                        </a:rPr>
                        <a:t>lunes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a:lnSpc>
                          <a:spcPct val="107000"/>
                        </a:lnSpc>
                        <a:spcAft>
                          <a:spcPts val="800"/>
                        </a:spcAft>
                      </a:pPr>
                      <a:r>
                        <a:rPr lang="en-US" sz="22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Yo</a:t>
                      </a:r>
                      <a:r>
                        <a:rPr lang="en-US" sz="2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2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vídeos</a:t>
                      </a:r>
                      <a:r>
                        <a:rPr lang="en-US" sz="2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y </a:t>
                      </a:r>
                      <a:r>
                        <a:rPr lang="en-US" sz="22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tú</a:t>
                      </a:r>
                      <a:r>
                        <a:rPr lang="en-US" sz="2200" baseline="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2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entrevistas</a:t>
                      </a:r>
                      <a:r>
                        <a:rPr lang="en-US" sz="2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1" dirty="0" err="1">
                          <a:solidFill>
                            <a:schemeClr val="tx1"/>
                          </a:solidFill>
                          <a:latin typeface="Century Gothic" panose="020B0502020202020204" pitchFamily="34" charset="0"/>
                        </a:rPr>
                        <a:t>jueves</a:t>
                      </a:r>
                      <a:endParaRPr lang="en-GB" sz="20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chemeClr val="tx1"/>
                          </a:solidFill>
                          <a:latin typeface="Century Gothic" panose="020B0502020202020204" pitchFamily="34" charset="0"/>
                        </a:rPr>
                        <a:t>Yo</a:t>
                      </a:r>
                      <a:r>
                        <a:rPr lang="en-GB" sz="2200" baseline="0" dirty="0">
                          <a:solidFill>
                            <a:schemeClr val="tx1"/>
                          </a:solidFill>
                          <a:latin typeface="Century Gothic" panose="020B0502020202020204" pitchFamily="34" charset="0"/>
                        </a:rPr>
                        <a:t>          </a:t>
                      </a:r>
                      <a:r>
                        <a:rPr lang="en-GB" sz="2200" baseline="0" dirty="0" err="1">
                          <a:solidFill>
                            <a:schemeClr val="tx1"/>
                          </a:solidFill>
                          <a:latin typeface="Century Gothic" panose="020B0502020202020204" pitchFamily="34" charset="0"/>
                        </a:rPr>
                        <a:t>deporte</a:t>
                      </a:r>
                      <a:r>
                        <a:rPr lang="en-GB" sz="2200" baseline="0" dirty="0">
                          <a:solidFill>
                            <a:schemeClr val="tx1"/>
                          </a:solidFill>
                          <a:latin typeface="Century Gothic" panose="020B0502020202020204" pitchFamily="34" charset="0"/>
                        </a:rPr>
                        <a:t> y tú            los </a:t>
                      </a:r>
                      <a:r>
                        <a:rPr lang="en-GB" sz="2200" baseline="0" dirty="0" err="1">
                          <a:solidFill>
                            <a:schemeClr val="tx1"/>
                          </a:solidFill>
                          <a:latin typeface="Century Gothic" panose="020B0502020202020204" pitchFamily="34" charset="0"/>
                        </a:rPr>
                        <a:t>deberes</a:t>
                      </a:r>
                      <a:r>
                        <a:rPr lang="en-GB" sz="2200" baseline="0" dirty="0">
                          <a:solidFill>
                            <a:schemeClr val="tx1"/>
                          </a:solidFill>
                          <a:latin typeface="Century Gothic" panose="020B0502020202020204" pitchFamily="34" charset="0"/>
                        </a:rPr>
                        <a:t>.</a:t>
                      </a:r>
                      <a:endParaRPr lang="en-GB" sz="22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8035060"/>
                  </a:ext>
                </a:extLst>
              </a:tr>
              <a:tr h="11532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1" dirty="0" err="1">
                          <a:solidFill>
                            <a:schemeClr val="tx1"/>
                          </a:solidFill>
                          <a:latin typeface="Century Gothic" panose="020B0502020202020204" pitchFamily="34" charset="0"/>
                        </a:rPr>
                        <a:t>martes</a:t>
                      </a:r>
                      <a:endParaRPr lang="en-GB" sz="20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chemeClr val="tx1"/>
                          </a:solidFill>
                          <a:latin typeface="Century Gothic" panose="020B0502020202020204" pitchFamily="34" charset="0"/>
                        </a:rPr>
                        <a:t>Tú </a:t>
                      </a:r>
                      <a:r>
                        <a:rPr lang="en-GB" sz="2200" baseline="0" dirty="0">
                          <a:solidFill>
                            <a:schemeClr val="tx1"/>
                          </a:solidFill>
                          <a:latin typeface="Century Gothic" panose="020B0502020202020204" pitchFamily="34" charset="0"/>
                        </a:rPr>
                        <a:t>      </a:t>
                      </a:r>
                      <a:r>
                        <a:rPr lang="en-GB" sz="2200" dirty="0">
                          <a:solidFill>
                            <a:schemeClr val="tx1"/>
                          </a:solidFill>
                          <a:latin typeface="Century Gothic" panose="020B0502020202020204" pitchFamily="34" charset="0"/>
                        </a:rPr>
                        <a:t>   la comida</a:t>
                      </a:r>
                      <a:r>
                        <a:rPr lang="en-GB" sz="2200" baseline="0" dirty="0">
                          <a:solidFill>
                            <a:schemeClr val="tx1"/>
                          </a:solidFill>
                          <a:latin typeface="Century Gothic" panose="020B0502020202020204" pitchFamily="34" charset="0"/>
                        </a:rPr>
                        <a:t> mientras que yo                             ……..la </a:t>
                      </a:r>
                      <a:r>
                        <a:rPr lang="en-GB" sz="2200" baseline="0" dirty="0" err="1">
                          <a:solidFill>
                            <a:schemeClr val="tx1"/>
                          </a:solidFill>
                          <a:latin typeface="Century Gothic" panose="020B0502020202020204" pitchFamily="34" charset="0"/>
                        </a:rPr>
                        <a:t>cama</a:t>
                      </a:r>
                      <a:endParaRPr lang="en-GB" sz="22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1" dirty="0" err="1">
                          <a:solidFill>
                            <a:schemeClr val="tx1"/>
                          </a:solidFill>
                          <a:latin typeface="Century Gothic" panose="020B0502020202020204" pitchFamily="34" charset="0"/>
                        </a:rPr>
                        <a:t>viernes</a:t>
                      </a:r>
                      <a:endParaRPr lang="en-GB" sz="20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chemeClr val="tx1"/>
                          </a:solidFill>
                          <a:latin typeface="Century Gothic" panose="020B0502020202020204" pitchFamily="34" charset="0"/>
                        </a:rPr>
                        <a:t>Tú           </a:t>
                      </a:r>
                      <a:r>
                        <a:rPr lang="en-GB" sz="2200" dirty="0" err="1">
                          <a:solidFill>
                            <a:schemeClr val="tx1"/>
                          </a:solidFill>
                          <a:latin typeface="Century Gothic" panose="020B0502020202020204" pitchFamily="34" charset="0"/>
                        </a:rPr>
                        <a:t>ejercicio</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Y</a:t>
                      </a:r>
                      <a:r>
                        <a:rPr lang="en-GB" sz="2200" baseline="0" dirty="0" err="1">
                          <a:solidFill>
                            <a:schemeClr val="tx1"/>
                          </a:solidFill>
                          <a:latin typeface="Century Gothic" panose="020B0502020202020204" pitchFamily="34" charset="0"/>
                        </a:rPr>
                        <a:t>o</a:t>
                      </a:r>
                      <a:r>
                        <a:rPr lang="en-GB" sz="2200" baseline="0" dirty="0">
                          <a:solidFill>
                            <a:schemeClr val="tx1"/>
                          </a:solidFill>
                          <a:latin typeface="Century Gothic" panose="020B0502020202020204" pitchFamily="34" charset="0"/>
                        </a:rPr>
                        <a:t>           gestos graciosos.</a:t>
                      </a:r>
                      <a:endParaRPr lang="en-GB" sz="2200"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4283310"/>
                  </a:ext>
                </a:extLst>
              </a:tr>
              <a:tr h="11532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1" dirty="0" err="1">
                          <a:solidFill>
                            <a:schemeClr val="tx1"/>
                          </a:solidFill>
                          <a:latin typeface="Century Gothic" panose="020B0502020202020204" pitchFamily="34" charset="0"/>
                        </a:rPr>
                        <a:t>miércoles</a:t>
                      </a:r>
                      <a:endParaRPr lang="en-GB" sz="20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baseline="0" dirty="0">
                          <a:solidFill>
                            <a:schemeClr val="tx1"/>
                          </a:solidFill>
                          <a:latin typeface="Century Gothic" panose="020B0502020202020204" pitchFamily="34" charset="0"/>
                        </a:rPr>
                        <a:t>Yo          un </a:t>
                      </a:r>
                      <a:r>
                        <a:rPr lang="en-GB" sz="2200" baseline="0" dirty="0" err="1">
                          <a:solidFill>
                            <a:schemeClr val="tx1"/>
                          </a:solidFill>
                          <a:latin typeface="Century Gothic" panose="020B0502020202020204" pitchFamily="34" charset="0"/>
                        </a:rPr>
                        <a:t>esfuerzo</a:t>
                      </a:r>
                      <a:r>
                        <a:rPr lang="en-GB" sz="2200" baseline="0" dirty="0">
                          <a:solidFill>
                            <a:schemeClr val="tx1"/>
                          </a:solidFill>
                          <a:latin typeface="Century Gothic" panose="020B0502020202020204" pitchFamily="34" charset="0"/>
                        </a:rPr>
                        <a:t>, </a:t>
                      </a:r>
                      <a:r>
                        <a:rPr lang="en-GB" sz="2200" baseline="0" dirty="0" err="1">
                          <a:solidFill>
                            <a:schemeClr val="tx1"/>
                          </a:solidFill>
                          <a:latin typeface="Century Gothic" panose="020B0502020202020204" pitchFamily="34" charset="0"/>
                        </a:rPr>
                        <a:t>pero</a:t>
                      </a:r>
                      <a:r>
                        <a:rPr lang="en-GB" sz="2200" baseline="0" dirty="0">
                          <a:solidFill>
                            <a:schemeClr val="tx1"/>
                          </a:solidFill>
                          <a:latin typeface="Century Gothic" panose="020B0502020202020204" pitchFamily="34" charset="0"/>
                        </a:rPr>
                        <a:t> tú  solo           ruido.</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r"/>
                      <a:r>
                        <a:rPr lang="en-GB" sz="2000" b="1" dirty="0">
                          <a:solidFill>
                            <a:schemeClr val="tx1"/>
                          </a:solidFill>
                          <a:latin typeface="Century Gothic" panose="020B0502020202020204" pitchFamily="34" charset="0"/>
                        </a:rPr>
                        <a:t>Notas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8220113"/>
                  </a:ext>
                </a:extLst>
              </a:tr>
            </a:tbl>
          </a:graphicData>
        </a:graphic>
      </p:graphicFrame>
      <p:graphicFrame>
        <p:nvGraphicFramePr>
          <p:cNvPr id="5" name="Table 4">
            <a:extLst>
              <a:ext uri="{FF2B5EF4-FFF2-40B4-BE49-F238E27FC236}">
                <a16:creationId xmlns:a16="http://schemas.microsoft.com/office/drawing/2014/main" id="{322365F4-AFE5-429F-ACD2-B51BAD762EAA}"/>
              </a:ext>
            </a:extLst>
          </p:cNvPr>
          <p:cNvGraphicFramePr>
            <a:graphicFrameLocks noGrp="1"/>
          </p:cNvGraphicFramePr>
          <p:nvPr>
            <p:extLst>
              <p:ext uri="{D42A27DB-BD31-4B8C-83A1-F6EECF244321}">
                <p14:modId xmlns:p14="http://schemas.microsoft.com/office/powerpoint/2010/main" val="1642626002"/>
              </p:ext>
            </p:extLst>
          </p:nvPr>
        </p:nvGraphicFramePr>
        <p:xfrm>
          <a:off x="8388814" y="2320193"/>
          <a:ext cx="3779252" cy="3939581"/>
        </p:xfrm>
        <a:graphic>
          <a:graphicData uri="http://schemas.openxmlformats.org/drawingml/2006/table">
            <a:tbl>
              <a:tblPr firstRow="1" bandRow="1"/>
              <a:tblGrid>
                <a:gridCol w="984406">
                  <a:extLst>
                    <a:ext uri="{9D8B030D-6E8A-4147-A177-3AD203B41FA5}">
                      <a16:colId xmlns:a16="http://schemas.microsoft.com/office/drawing/2014/main" val="1872695981"/>
                    </a:ext>
                  </a:extLst>
                </a:gridCol>
                <a:gridCol w="1239974">
                  <a:extLst>
                    <a:ext uri="{9D8B030D-6E8A-4147-A177-3AD203B41FA5}">
                      <a16:colId xmlns:a16="http://schemas.microsoft.com/office/drawing/2014/main" val="3278785202"/>
                    </a:ext>
                  </a:extLst>
                </a:gridCol>
                <a:gridCol w="1554872">
                  <a:extLst>
                    <a:ext uri="{9D8B030D-6E8A-4147-A177-3AD203B41FA5}">
                      <a16:colId xmlns:a16="http://schemas.microsoft.com/office/drawing/2014/main" val="1754538620"/>
                    </a:ext>
                  </a:extLst>
                </a:gridCol>
              </a:tblGrid>
              <a:tr h="38465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22965812"/>
                  </a:ext>
                </a:extLst>
              </a:tr>
              <a:tr h="60903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b="1" dirty="0">
                          <a:solidFill>
                            <a:schemeClr val="tx1"/>
                          </a:solidFill>
                          <a:latin typeface="Century Gothic" panose="020B0502020202020204" pitchFamily="34" charset="0"/>
                        </a:rPr>
                        <a:t>Mon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681404"/>
                  </a:ext>
                </a:extLst>
              </a:tr>
              <a:tr h="60903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b="1" dirty="0">
                          <a:solidFill>
                            <a:schemeClr val="tx1"/>
                          </a:solidFill>
                          <a:latin typeface="Century Gothic" panose="020B0502020202020204" pitchFamily="34" charset="0"/>
                        </a:rPr>
                        <a:t>Tues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5620548"/>
                  </a:ext>
                </a:extLst>
              </a:tr>
              <a:tr h="60903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b="1" dirty="0">
                          <a:solidFill>
                            <a:schemeClr val="tx1"/>
                          </a:solidFill>
                          <a:latin typeface="Century Gothic" panose="020B0502020202020204" pitchFamily="34" charset="0"/>
                        </a:rPr>
                        <a:t>Weds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6880000"/>
                  </a:ext>
                </a:extLst>
              </a:tr>
              <a:tr h="60903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b="1" dirty="0">
                          <a:solidFill>
                            <a:schemeClr val="tx1"/>
                          </a:solidFill>
                          <a:latin typeface="Century Gothic" panose="020B0502020202020204" pitchFamily="34" charset="0"/>
                        </a:rPr>
                        <a:t>Thurs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733584"/>
                  </a:ext>
                </a:extLst>
              </a:tr>
              <a:tr h="111880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b="1" dirty="0">
                          <a:solidFill>
                            <a:schemeClr val="tx1"/>
                          </a:solidFill>
                          <a:latin typeface="Century Gothic" panose="020B0502020202020204" pitchFamily="34" charset="0"/>
                        </a:rPr>
                        <a:t>Fri</a:t>
                      </a:r>
                    </a:p>
                    <a:p>
                      <a:endParaRPr lang="en-GB" sz="2200" b="1" dirty="0">
                        <a:solidFill>
                          <a:schemeClr val="tx1"/>
                        </a:solidFill>
                        <a:latin typeface="Century Gothic" panose="020B0502020202020204" pitchFamily="34" charset="0"/>
                      </a:endParaRPr>
                    </a:p>
                    <a:p>
                      <a:endParaRPr lang="en-GB" sz="2200" b="1"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32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1108507"/>
                  </a:ext>
                </a:extLst>
              </a:tr>
            </a:tbl>
          </a:graphicData>
        </a:graphic>
      </p:graphicFrame>
      <p:sp>
        <p:nvSpPr>
          <p:cNvPr id="6" name="Oval Callout 44">
            <a:extLst>
              <a:ext uri="{FF2B5EF4-FFF2-40B4-BE49-F238E27FC236}">
                <a16:creationId xmlns:a16="http://schemas.microsoft.com/office/drawing/2014/main" id="{4203D187-A8AD-472D-BE58-E4BB29CA7BFD}"/>
              </a:ext>
            </a:extLst>
          </p:cNvPr>
          <p:cNvSpPr/>
          <p:nvPr/>
        </p:nvSpPr>
        <p:spPr>
          <a:xfrm>
            <a:off x="9023727" y="2139575"/>
            <a:ext cx="1011087" cy="525202"/>
          </a:xfrm>
          <a:prstGeom prst="wedgeEllipseCallout">
            <a:avLst>
              <a:gd name="adj1" fmla="val 12317"/>
              <a:gd name="adj2" fmla="val -110148"/>
            </a:avLst>
          </a:prstGeom>
          <a:solidFill>
            <a:srgbClr val="FFC00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ea typeface="+mn-ea"/>
                <a:cs typeface="+mn-cs"/>
              </a:rPr>
              <a:t>‘I’ </a:t>
            </a:r>
          </a:p>
        </p:txBody>
      </p:sp>
      <p:sp>
        <p:nvSpPr>
          <p:cNvPr id="7" name="Oval Callout 45">
            <a:extLst>
              <a:ext uri="{FF2B5EF4-FFF2-40B4-BE49-F238E27FC236}">
                <a16:creationId xmlns:a16="http://schemas.microsoft.com/office/drawing/2014/main" id="{8C190DBA-92A8-4B28-9FF0-FE63953D25AB}"/>
              </a:ext>
            </a:extLst>
          </p:cNvPr>
          <p:cNvSpPr/>
          <p:nvPr/>
        </p:nvSpPr>
        <p:spPr>
          <a:xfrm>
            <a:off x="10404144" y="2167831"/>
            <a:ext cx="1226072" cy="462493"/>
          </a:xfrm>
          <a:prstGeom prst="wedgeEllipseCallout">
            <a:avLst>
              <a:gd name="adj1" fmla="val -70421"/>
              <a:gd name="adj2" fmla="val -132501"/>
            </a:avLst>
          </a:prstGeom>
          <a:solidFill>
            <a:srgbClr val="FFC00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ea typeface="+mn-ea"/>
                <a:cs typeface="+mn-cs"/>
              </a:rPr>
              <a:t>‘You’ </a:t>
            </a:r>
          </a:p>
        </p:txBody>
      </p:sp>
      <p:sp>
        <p:nvSpPr>
          <p:cNvPr id="8" name="TextBox 7">
            <a:extLst>
              <a:ext uri="{FF2B5EF4-FFF2-40B4-BE49-F238E27FC236}">
                <a16:creationId xmlns:a16="http://schemas.microsoft.com/office/drawing/2014/main" id="{8C3D6595-D18E-4383-B070-32B3AF109356}"/>
              </a:ext>
            </a:extLst>
          </p:cNvPr>
          <p:cNvSpPr txBox="1"/>
          <p:nvPr/>
        </p:nvSpPr>
        <p:spPr>
          <a:xfrm>
            <a:off x="9361781" y="2615792"/>
            <a:ext cx="106322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t>make</a:t>
            </a:r>
          </a:p>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t>videos</a:t>
            </a:r>
            <a:endParaRPr kumimoji="0" lang="en-GB" sz="2000" b="0" i="0" u="none" strike="noStrike" kern="0" cap="none" spc="0" normalizeH="0" baseline="0" noProof="0" dirty="0">
              <a:ln>
                <a:noFill/>
              </a:ln>
              <a:effectLst/>
              <a:uLnTx/>
              <a:uFillTx/>
            </a:endParaRPr>
          </a:p>
        </p:txBody>
      </p:sp>
      <p:sp>
        <p:nvSpPr>
          <p:cNvPr id="9" name="TextBox 8">
            <a:extLst>
              <a:ext uri="{FF2B5EF4-FFF2-40B4-BE49-F238E27FC236}">
                <a16:creationId xmlns:a16="http://schemas.microsoft.com/office/drawing/2014/main" id="{A7645735-43D2-4D8D-A03D-71B98A6D61C9}"/>
              </a:ext>
            </a:extLst>
          </p:cNvPr>
          <p:cNvSpPr txBox="1"/>
          <p:nvPr/>
        </p:nvSpPr>
        <p:spPr>
          <a:xfrm>
            <a:off x="10610891" y="2624005"/>
            <a:ext cx="1406803"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t>do</a:t>
            </a:r>
          </a:p>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t>interviews</a:t>
            </a:r>
            <a:endParaRPr kumimoji="0" lang="en-GB" sz="2000" b="0" i="0" u="none" strike="noStrike" kern="0" cap="none" spc="0" normalizeH="0" baseline="0" noProof="0" dirty="0">
              <a:ln>
                <a:noFill/>
              </a:ln>
              <a:effectLst/>
              <a:uLnTx/>
              <a:uFillTx/>
            </a:endParaRPr>
          </a:p>
        </p:txBody>
      </p:sp>
      <p:sp>
        <p:nvSpPr>
          <p:cNvPr id="10" name="TextBox 9">
            <a:extLst>
              <a:ext uri="{FF2B5EF4-FFF2-40B4-BE49-F238E27FC236}">
                <a16:creationId xmlns:a16="http://schemas.microsoft.com/office/drawing/2014/main" id="{07C1A19E-CDEB-4FC3-9624-DCE28D67D9F4}"/>
              </a:ext>
            </a:extLst>
          </p:cNvPr>
          <p:cNvSpPr txBox="1"/>
          <p:nvPr/>
        </p:nvSpPr>
        <p:spPr>
          <a:xfrm>
            <a:off x="9347643" y="3221465"/>
            <a:ext cx="138560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make</a:t>
            </a:r>
            <a:r>
              <a:rPr kumimoji="0" lang="en-GB" sz="2000" b="0" i="0" u="none" strike="noStrike" kern="0" cap="none" spc="0" normalizeH="0" noProof="0" dirty="0">
                <a:ln>
                  <a:noFill/>
                </a:ln>
                <a:effectLst/>
                <a:uLnTx/>
                <a:uFillTx/>
              </a:rPr>
              <a:t> the </a:t>
            </a:r>
          </a:p>
          <a:p>
            <a:pPr marL="0" marR="0" lvl="0" indent="0" defTabSz="914400" eaLnBrk="1" fontAlgn="auto" latinLnBrk="0" hangingPunct="1">
              <a:lnSpc>
                <a:spcPct val="100000"/>
              </a:lnSpc>
              <a:spcBef>
                <a:spcPts val="0"/>
              </a:spcBef>
              <a:spcAft>
                <a:spcPts val="0"/>
              </a:spcAft>
              <a:buClrTx/>
              <a:buSzTx/>
              <a:buFontTx/>
              <a:buNone/>
              <a:tabLst/>
              <a:defRPr/>
            </a:pPr>
            <a:r>
              <a:rPr lang="en-GB" sz="2000" kern="0" baseline="0" dirty="0"/>
              <a:t>bed</a:t>
            </a:r>
            <a:endParaRPr kumimoji="0" lang="en-GB" sz="2000" b="0" i="0" u="none" strike="noStrike" kern="0" cap="none" spc="0" normalizeH="0" baseline="0" noProof="0" dirty="0">
              <a:ln>
                <a:noFill/>
              </a:ln>
              <a:effectLst/>
              <a:uLnTx/>
              <a:uFillTx/>
            </a:endParaRPr>
          </a:p>
        </p:txBody>
      </p:sp>
      <p:sp>
        <p:nvSpPr>
          <p:cNvPr id="11" name="TextBox 10">
            <a:extLst>
              <a:ext uri="{FF2B5EF4-FFF2-40B4-BE49-F238E27FC236}">
                <a16:creationId xmlns:a16="http://schemas.microsoft.com/office/drawing/2014/main" id="{2023391B-C4C5-40BE-A7AD-1E2EAF87FB89}"/>
              </a:ext>
            </a:extLst>
          </p:cNvPr>
          <p:cNvSpPr txBox="1"/>
          <p:nvPr/>
        </p:nvSpPr>
        <p:spPr>
          <a:xfrm>
            <a:off x="10617957" y="3218598"/>
            <a:ext cx="149148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make</a:t>
            </a:r>
            <a:r>
              <a:rPr kumimoji="0" lang="en-GB" sz="2000" b="0" i="0" u="none" strike="noStrike" kern="0" cap="none" spc="0" normalizeH="0" noProof="0" dirty="0">
                <a:ln>
                  <a:noFill/>
                </a:ln>
                <a:effectLst/>
                <a:uLnTx/>
                <a:uFillTx/>
              </a:rPr>
              <a:t> the food</a:t>
            </a:r>
            <a:endParaRPr kumimoji="0" lang="en-GB" sz="2000" b="0" i="0" u="none" strike="noStrike" kern="0" cap="none" spc="0" normalizeH="0" baseline="0" noProof="0" dirty="0">
              <a:ln>
                <a:noFill/>
              </a:ln>
              <a:effectLst/>
              <a:uLnTx/>
              <a:uFillTx/>
            </a:endParaRPr>
          </a:p>
        </p:txBody>
      </p:sp>
      <p:sp>
        <p:nvSpPr>
          <p:cNvPr id="12" name="TextBox 11">
            <a:extLst>
              <a:ext uri="{FF2B5EF4-FFF2-40B4-BE49-F238E27FC236}">
                <a16:creationId xmlns:a16="http://schemas.microsoft.com/office/drawing/2014/main" id="{1C458E10-3052-4C42-8BCB-EC50C4AA1DA1}"/>
              </a:ext>
            </a:extLst>
          </p:cNvPr>
          <p:cNvSpPr txBox="1"/>
          <p:nvPr/>
        </p:nvSpPr>
        <p:spPr>
          <a:xfrm>
            <a:off x="9351886" y="3827138"/>
            <a:ext cx="157432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make</a:t>
            </a:r>
            <a:r>
              <a:rPr kumimoji="0" lang="en-GB" sz="2000" b="0" i="0" u="none" strike="noStrike" kern="0" cap="none" spc="0" normalizeH="0" noProof="0" dirty="0">
                <a:ln>
                  <a:noFill/>
                </a:ln>
                <a:effectLst/>
                <a:uLnTx/>
                <a:uFillTx/>
              </a:rPr>
              <a:t> an effort</a:t>
            </a:r>
            <a:endParaRPr kumimoji="0" lang="en-GB" sz="2000" b="0" i="0" u="none" strike="noStrike" kern="0" cap="none" spc="0" normalizeH="0" baseline="0" noProof="0" dirty="0">
              <a:ln>
                <a:noFill/>
              </a:ln>
              <a:effectLst/>
              <a:uLnTx/>
              <a:uFillTx/>
            </a:endParaRPr>
          </a:p>
        </p:txBody>
      </p:sp>
      <p:sp>
        <p:nvSpPr>
          <p:cNvPr id="13" name="TextBox 12">
            <a:extLst>
              <a:ext uri="{FF2B5EF4-FFF2-40B4-BE49-F238E27FC236}">
                <a16:creationId xmlns:a16="http://schemas.microsoft.com/office/drawing/2014/main" id="{9C2B3DEC-CA79-40B1-AE48-82D785B9F2DE}"/>
              </a:ext>
            </a:extLst>
          </p:cNvPr>
          <p:cNvSpPr txBox="1"/>
          <p:nvPr/>
        </p:nvSpPr>
        <p:spPr>
          <a:xfrm>
            <a:off x="10584882" y="3813191"/>
            <a:ext cx="186589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t>(only) make </a:t>
            </a:r>
          </a:p>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t>noise</a:t>
            </a:r>
            <a:endParaRPr kumimoji="0" lang="en-GB" sz="2000" b="0" i="0" u="none" strike="noStrike" kern="0" cap="none" spc="0" normalizeH="0" baseline="0" noProof="0" dirty="0">
              <a:ln>
                <a:noFill/>
              </a:ln>
              <a:effectLst/>
              <a:uLnTx/>
              <a:uFillTx/>
            </a:endParaRPr>
          </a:p>
        </p:txBody>
      </p:sp>
      <p:sp>
        <p:nvSpPr>
          <p:cNvPr id="14" name="TextBox 13">
            <a:extLst>
              <a:ext uri="{FF2B5EF4-FFF2-40B4-BE49-F238E27FC236}">
                <a16:creationId xmlns:a16="http://schemas.microsoft.com/office/drawing/2014/main" id="{EC90E5DF-1646-4423-ACAE-A999421AFA3F}"/>
              </a:ext>
            </a:extLst>
          </p:cNvPr>
          <p:cNvSpPr txBox="1"/>
          <p:nvPr/>
        </p:nvSpPr>
        <p:spPr>
          <a:xfrm>
            <a:off x="10610891" y="4444327"/>
            <a:ext cx="150562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t>do homework</a:t>
            </a:r>
            <a:endParaRPr kumimoji="0" lang="en-GB" sz="2000" b="0" i="0" u="none" strike="noStrike" kern="0" cap="none" spc="0" normalizeH="0" baseline="0" noProof="0" dirty="0">
              <a:ln>
                <a:noFill/>
              </a:ln>
              <a:effectLst/>
              <a:uLnTx/>
              <a:uFillTx/>
            </a:endParaRPr>
          </a:p>
        </p:txBody>
      </p:sp>
      <p:sp>
        <p:nvSpPr>
          <p:cNvPr id="15" name="TextBox 14">
            <a:extLst>
              <a:ext uri="{FF2B5EF4-FFF2-40B4-BE49-F238E27FC236}">
                <a16:creationId xmlns:a16="http://schemas.microsoft.com/office/drawing/2014/main" id="{39AB8924-FA5E-4685-BC3A-F9DDFEDC3586}"/>
              </a:ext>
            </a:extLst>
          </p:cNvPr>
          <p:cNvSpPr txBox="1"/>
          <p:nvPr/>
        </p:nvSpPr>
        <p:spPr>
          <a:xfrm>
            <a:off x="9366212" y="4430135"/>
            <a:ext cx="131489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t>do </a:t>
            </a:r>
          </a:p>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t>sport</a:t>
            </a:r>
            <a:endParaRPr kumimoji="0" lang="en-GB" sz="2000" i="0" u="none" strike="noStrike" kern="0" cap="none" spc="0" normalizeH="0" baseline="0" noProof="0" dirty="0">
              <a:ln>
                <a:noFill/>
              </a:ln>
              <a:effectLst/>
              <a:uLnTx/>
              <a:uFillTx/>
            </a:endParaRPr>
          </a:p>
        </p:txBody>
      </p:sp>
      <p:sp>
        <p:nvSpPr>
          <p:cNvPr id="16" name="TextBox 15">
            <a:extLst>
              <a:ext uri="{FF2B5EF4-FFF2-40B4-BE49-F238E27FC236}">
                <a16:creationId xmlns:a16="http://schemas.microsoft.com/office/drawing/2014/main" id="{6ADCEC5B-1D3E-437F-BF13-304ABB6D111E}"/>
              </a:ext>
            </a:extLst>
          </p:cNvPr>
          <p:cNvSpPr txBox="1"/>
          <p:nvPr/>
        </p:nvSpPr>
        <p:spPr>
          <a:xfrm>
            <a:off x="10610891" y="5023732"/>
            <a:ext cx="134822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t>do exercise</a:t>
            </a:r>
            <a:endParaRPr kumimoji="0" lang="en-GB" sz="2000" b="0" i="0" u="none" strike="noStrike" kern="0" cap="none" spc="0" normalizeH="0" baseline="0" noProof="0" dirty="0">
              <a:ln>
                <a:noFill/>
              </a:ln>
              <a:effectLst/>
              <a:uLnTx/>
              <a:uFillTx/>
            </a:endParaRPr>
          </a:p>
        </p:txBody>
      </p:sp>
      <p:sp>
        <p:nvSpPr>
          <p:cNvPr id="17" name="TextBox 16">
            <a:extLst>
              <a:ext uri="{FF2B5EF4-FFF2-40B4-BE49-F238E27FC236}">
                <a16:creationId xmlns:a16="http://schemas.microsoft.com/office/drawing/2014/main" id="{1CD85D8F-87D1-45BA-B5BB-E6E58A48DFE9}"/>
              </a:ext>
            </a:extLst>
          </p:cNvPr>
          <p:cNvSpPr txBox="1"/>
          <p:nvPr/>
        </p:nvSpPr>
        <p:spPr>
          <a:xfrm>
            <a:off x="9346997" y="5023047"/>
            <a:ext cx="1584107"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t>make funny gestures</a:t>
            </a:r>
            <a:endParaRPr kumimoji="0" lang="en-GB" sz="2000" i="0" u="none" strike="noStrike" kern="0" cap="none" spc="0" normalizeH="0" baseline="0" noProof="0" dirty="0">
              <a:ln>
                <a:noFill/>
              </a:ln>
              <a:effectLst/>
              <a:uLnTx/>
              <a:uFillTx/>
            </a:endParaRPr>
          </a:p>
        </p:txBody>
      </p:sp>
      <p:pic>
        <p:nvPicPr>
          <p:cNvPr id="18" name="Picture 17">
            <a:extLst>
              <a:ext uri="{FF2B5EF4-FFF2-40B4-BE49-F238E27FC236}">
                <a16:creationId xmlns:a16="http://schemas.microsoft.com/office/drawing/2014/main" id="{B13EB6A5-1EA2-4678-BBC8-6C16696AA6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1728" y="2797913"/>
            <a:ext cx="668449" cy="408693"/>
          </a:xfrm>
          <a:prstGeom prst="rect">
            <a:avLst/>
          </a:prstGeom>
        </p:spPr>
      </p:pic>
      <p:pic>
        <p:nvPicPr>
          <p:cNvPr id="19" name="Picture 18">
            <a:extLst>
              <a:ext uri="{FF2B5EF4-FFF2-40B4-BE49-F238E27FC236}">
                <a16:creationId xmlns:a16="http://schemas.microsoft.com/office/drawing/2014/main" id="{F387EECD-9D94-4679-BD47-443D97CF72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3908" y="3166715"/>
            <a:ext cx="668449" cy="408693"/>
          </a:xfrm>
          <a:prstGeom prst="rect">
            <a:avLst/>
          </a:prstGeom>
        </p:spPr>
      </p:pic>
      <p:pic>
        <p:nvPicPr>
          <p:cNvPr id="20" name="Picture 19">
            <a:extLst>
              <a:ext uri="{FF2B5EF4-FFF2-40B4-BE49-F238E27FC236}">
                <a16:creationId xmlns:a16="http://schemas.microsoft.com/office/drawing/2014/main" id="{3B16F9EC-7677-400C-B87B-78C1E95588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5364" y="4025521"/>
            <a:ext cx="668449" cy="408693"/>
          </a:xfrm>
          <a:prstGeom prst="rect">
            <a:avLst/>
          </a:prstGeom>
        </p:spPr>
      </p:pic>
      <p:pic>
        <p:nvPicPr>
          <p:cNvPr id="21" name="Picture 20">
            <a:extLst>
              <a:ext uri="{FF2B5EF4-FFF2-40B4-BE49-F238E27FC236}">
                <a16:creationId xmlns:a16="http://schemas.microsoft.com/office/drawing/2014/main" id="{82415245-EFF4-4285-B723-56FF3061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5271" y="5145156"/>
            <a:ext cx="668449" cy="408693"/>
          </a:xfrm>
          <a:prstGeom prst="rect">
            <a:avLst/>
          </a:prstGeom>
        </p:spPr>
      </p:pic>
      <p:pic>
        <p:nvPicPr>
          <p:cNvPr id="22" name="Picture 21">
            <a:extLst>
              <a:ext uri="{FF2B5EF4-FFF2-40B4-BE49-F238E27FC236}">
                <a16:creationId xmlns:a16="http://schemas.microsoft.com/office/drawing/2014/main" id="{B58BB881-ED65-47A0-B317-90444B2B60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9669" y="4650679"/>
            <a:ext cx="668449" cy="408693"/>
          </a:xfrm>
          <a:prstGeom prst="rect">
            <a:avLst/>
          </a:prstGeom>
        </p:spPr>
      </p:pic>
      <p:pic>
        <p:nvPicPr>
          <p:cNvPr id="23" name="Picture 22">
            <a:extLst>
              <a:ext uri="{FF2B5EF4-FFF2-40B4-BE49-F238E27FC236}">
                <a16:creationId xmlns:a16="http://schemas.microsoft.com/office/drawing/2014/main" id="{568FB899-2A5B-420E-90C5-156419C201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3237" y="5856558"/>
            <a:ext cx="668449" cy="408693"/>
          </a:xfrm>
          <a:prstGeom prst="rect">
            <a:avLst/>
          </a:prstGeom>
        </p:spPr>
      </p:pic>
      <p:pic>
        <p:nvPicPr>
          <p:cNvPr id="24" name="Picture 23">
            <a:extLst>
              <a:ext uri="{FF2B5EF4-FFF2-40B4-BE49-F238E27FC236}">
                <a16:creationId xmlns:a16="http://schemas.microsoft.com/office/drawing/2014/main" id="{B311C795-7E8B-4CD2-95FA-EFEFA80BEC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7790" y="2863300"/>
            <a:ext cx="668449" cy="408693"/>
          </a:xfrm>
          <a:prstGeom prst="rect">
            <a:avLst/>
          </a:prstGeom>
        </p:spPr>
      </p:pic>
      <p:pic>
        <p:nvPicPr>
          <p:cNvPr id="25" name="Picture 24">
            <a:extLst>
              <a:ext uri="{FF2B5EF4-FFF2-40B4-BE49-F238E27FC236}">
                <a16:creationId xmlns:a16="http://schemas.microsoft.com/office/drawing/2014/main" id="{3BD76772-7904-49BB-8CEB-608B4427F5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7309" y="3237006"/>
            <a:ext cx="668449" cy="408693"/>
          </a:xfrm>
          <a:prstGeom prst="rect">
            <a:avLst/>
          </a:prstGeom>
        </p:spPr>
      </p:pic>
      <p:pic>
        <p:nvPicPr>
          <p:cNvPr id="26" name="Picture 25">
            <a:extLst>
              <a:ext uri="{FF2B5EF4-FFF2-40B4-BE49-F238E27FC236}">
                <a16:creationId xmlns:a16="http://schemas.microsoft.com/office/drawing/2014/main" id="{53658237-0534-4507-8A94-DC68C23B26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6192" y="4019261"/>
            <a:ext cx="668449" cy="408693"/>
          </a:xfrm>
          <a:prstGeom prst="rect">
            <a:avLst/>
          </a:prstGeom>
        </p:spPr>
      </p:pic>
      <p:pic>
        <p:nvPicPr>
          <p:cNvPr id="27" name="Picture 26">
            <a:extLst>
              <a:ext uri="{FF2B5EF4-FFF2-40B4-BE49-F238E27FC236}">
                <a16:creationId xmlns:a16="http://schemas.microsoft.com/office/drawing/2014/main" id="{2445DD33-AFDB-4F52-8968-88951EC2E3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6191" y="4415923"/>
            <a:ext cx="668449" cy="408693"/>
          </a:xfrm>
          <a:prstGeom prst="rect">
            <a:avLst/>
          </a:prstGeom>
        </p:spPr>
      </p:pic>
      <p:sp>
        <p:nvSpPr>
          <p:cNvPr id="28" name="Rectangle 27">
            <a:extLst>
              <a:ext uri="{FF2B5EF4-FFF2-40B4-BE49-F238E27FC236}">
                <a16:creationId xmlns:a16="http://schemas.microsoft.com/office/drawing/2014/main" id="{A2C6B446-511A-45B8-9E69-5E2FE2D9C55C}"/>
              </a:ext>
            </a:extLst>
          </p:cNvPr>
          <p:cNvSpPr/>
          <p:nvPr/>
        </p:nvSpPr>
        <p:spPr>
          <a:xfrm rot="21252696">
            <a:off x="5657848" y="5354195"/>
            <a:ext cx="2671599" cy="707886"/>
          </a:xfrm>
          <a:prstGeom prst="rect">
            <a:avLst/>
          </a:prstGeom>
          <a:noFill/>
        </p:spPr>
        <p:txBody>
          <a:bodyPr wrap="square" lIns="91440" tIns="45720" rIns="91440" bIns="45720">
            <a:spAutoFit/>
          </a:bodyPr>
          <a:lstStyle/>
          <a:p>
            <a:r>
              <a:rPr lang="en-US" sz="2000" b="1" dirty="0" err="1">
                <a:ln w="12700" cmpd="sng">
                  <a:solidFill>
                    <a:schemeClr val="accent4"/>
                  </a:solidFill>
                  <a:prstDash val="solid"/>
                </a:ln>
              </a:rPr>
              <a:t>İC</a:t>
            </a:r>
            <a:r>
              <a:rPr lang="en-US" sz="2000" b="1" cap="none" spc="0" dirty="0" err="1">
                <a:ln w="12700" cmpd="sng">
                  <a:solidFill>
                    <a:schemeClr val="accent4"/>
                  </a:solidFill>
                  <a:prstDash val="solid"/>
                </a:ln>
                <a:effectLst/>
              </a:rPr>
              <a:t>oncierto</a:t>
            </a:r>
            <a:r>
              <a:rPr lang="en-US" sz="2000" b="1" cap="none" spc="0" dirty="0">
                <a:ln w="12700" cmpd="sng">
                  <a:solidFill>
                    <a:schemeClr val="accent4"/>
                  </a:solidFill>
                  <a:prstDash val="solid"/>
                </a:ln>
                <a:effectLst/>
              </a:rPr>
              <a:t> de Jason Darulo en octubre! </a:t>
            </a:r>
          </a:p>
        </p:txBody>
      </p:sp>
      <p:sp>
        <p:nvSpPr>
          <p:cNvPr id="29" name="Google Shape;152;p2">
            <a:extLst>
              <a:ext uri="{FF2B5EF4-FFF2-40B4-BE49-F238E27FC236}">
                <a16:creationId xmlns:a16="http://schemas.microsoft.com/office/drawing/2014/main" id="{26D3851B-C4DE-48D5-BC89-A4F1F665E78F}"/>
              </a:ext>
            </a:extLst>
          </p:cNvPr>
          <p:cNvSpPr/>
          <p:nvPr/>
        </p:nvSpPr>
        <p:spPr>
          <a:xfrm>
            <a:off x="11012473" y="136426"/>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0" name="TextBox 29">
            <a:extLst>
              <a:ext uri="{FF2B5EF4-FFF2-40B4-BE49-F238E27FC236}">
                <a16:creationId xmlns:a16="http://schemas.microsoft.com/office/drawing/2014/main" id="{C35822A9-C18A-4978-B4EA-C7F9DD8FD7DB}"/>
              </a:ext>
            </a:extLst>
          </p:cNvPr>
          <p:cNvSpPr txBox="1"/>
          <p:nvPr/>
        </p:nvSpPr>
        <p:spPr>
          <a:xfrm>
            <a:off x="5062827" y="159286"/>
            <a:ext cx="6340702" cy="769441"/>
          </a:xfrm>
          <a:prstGeom prst="rect">
            <a:avLst/>
          </a:prstGeom>
          <a:noFill/>
        </p:spPr>
        <p:txBody>
          <a:bodyPr wrap="square" rtlCol="0">
            <a:spAutoFit/>
          </a:bodyPr>
          <a:lstStyle/>
          <a:p>
            <a:pPr lvl="0">
              <a:defRPr/>
            </a:pPr>
            <a:r>
              <a:rPr kumimoji="0" lang="en-US" sz="2200" i="0" u="none" strike="noStrike" kern="1200" cap="none" spc="0" normalizeH="0" baseline="0" noProof="0" dirty="0">
                <a:ln>
                  <a:noFill/>
                </a:ln>
                <a:effectLst/>
                <a:uLnTx/>
                <a:uFillTx/>
                <a:latin typeface="Century Gothic" panose="020F0302020204030204"/>
              </a:rPr>
              <a:t>Lucía y Daniel </a:t>
            </a:r>
            <a:r>
              <a:rPr kumimoji="0" lang="en-US" sz="2200" i="0" u="none" strike="noStrike" kern="1200" cap="none" spc="0" normalizeH="0" noProof="0" dirty="0" err="1">
                <a:ln>
                  <a:noFill/>
                </a:ln>
                <a:effectLst/>
                <a:uLnTx/>
                <a:uFillTx/>
                <a:latin typeface="Century Gothic" panose="020F0302020204030204"/>
              </a:rPr>
              <a:t>comparan</a:t>
            </a:r>
            <a:r>
              <a:rPr kumimoji="0" lang="en-US" sz="2200" i="0" u="none" strike="noStrike" kern="1200" cap="none" spc="0" normalizeH="0" noProof="0" dirty="0">
                <a:ln>
                  <a:noFill/>
                </a:ln>
                <a:effectLst/>
                <a:uLnTx/>
                <a:uFillTx/>
                <a:latin typeface="Century Gothic" panose="020F0302020204030204"/>
              </a:rPr>
              <a:t> sus </a:t>
            </a:r>
            <a:r>
              <a:rPr kumimoji="0" lang="en-US" sz="2200" i="0" u="none" strike="noStrike" kern="1200" cap="none" spc="0" normalizeH="0" noProof="0" dirty="0" err="1">
                <a:ln>
                  <a:noFill/>
                </a:ln>
                <a:effectLst/>
                <a:uLnTx/>
                <a:uFillTx/>
                <a:latin typeface="Century Gothic" panose="020F0302020204030204"/>
              </a:rPr>
              <a:t>actividades</a:t>
            </a:r>
            <a:r>
              <a:rPr lang="en-US" sz="2200" dirty="0">
                <a:latin typeface="Century Gothic" panose="020F0302020204030204"/>
              </a:rPr>
              <a:t> </a:t>
            </a:r>
            <a:r>
              <a:rPr lang="en-US" sz="2200" dirty="0" err="1">
                <a:latin typeface="Century Gothic" panose="020F0302020204030204"/>
              </a:rPr>
              <a:t>durante</a:t>
            </a:r>
            <a:r>
              <a:rPr lang="en-US" sz="2200" dirty="0">
                <a:latin typeface="Century Gothic" panose="020F0302020204030204"/>
              </a:rPr>
              <a:t> la </a:t>
            </a:r>
            <a:r>
              <a:rPr lang="en-US" sz="2200" dirty="0" err="1">
                <a:latin typeface="Century Gothic" panose="020F0302020204030204"/>
              </a:rPr>
              <a:t>semana</a:t>
            </a:r>
            <a:r>
              <a:rPr lang="en-US" sz="2200" dirty="0">
                <a:latin typeface="Century Gothic" panose="020F0302020204030204"/>
              </a:rPr>
              <a:t>. </a:t>
            </a:r>
            <a:r>
              <a:rPr lang="en-US" sz="2200" dirty="0"/>
              <a:t>Los </a:t>
            </a:r>
            <a:r>
              <a:rPr lang="en-US" sz="2200" dirty="0" err="1"/>
              <a:t>verbos</a:t>
            </a:r>
            <a:r>
              <a:rPr lang="en-US" sz="2200" dirty="0"/>
              <a:t> no están. </a:t>
            </a:r>
            <a:endParaRPr lang="en-US" sz="2200" dirty="0">
              <a:latin typeface="Century Gothic" panose="020F0302020204030204"/>
            </a:endParaRPr>
          </a:p>
        </p:txBody>
      </p:sp>
      <p:pic>
        <p:nvPicPr>
          <p:cNvPr id="32" name="Graphic 31" descr="Teacher with solid fill">
            <a:extLst>
              <a:ext uri="{FF2B5EF4-FFF2-40B4-BE49-F238E27FC236}">
                <a16:creationId xmlns:a16="http://schemas.microsoft.com/office/drawing/2014/main" id="{37324EC8-8BDF-480D-A4D7-41B3045C0C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954055"/>
            <a:ext cx="914400" cy="914400"/>
          </a:xfrm>
          <a:prstGeom prst="rect">
            <a:avLst/>
          </a:prstGeom>
        </p:spPr>
      </p:pic>
      <p:sp>
        <p:nvSpPr>
          <p:cNvPr id="33" name="Speech Bubble: Rectangle with Corners Rounded 32">
            <a:extLst>
              <a:ext uri="{FF2B5EF4-FFF2-40B4-BE49-F238E27FC236}">
                <a16:creationId xmlns:a16="http://schemas.microsoft.com/office/drawing/2014/main" id="{76C135DD-0394-4535-83C7-A94237F30F11}"/>
              </a:ext>
            </a:extLst>
          </p:cNvPr>
          <p:cNvSpPr/>
          <p:nvPr/>
        </p:nvSpPr>
        <p:spPr>
          <a:xfrm>
            <a:off x="960956" y="1050952"/>
            <a:ext cx="8328687" cy="745551"/>
          </a:xfrm>
          <a:prstGeom prst="wedgeRoundRectCallout">
            <a:avLst>
              <a:gd name="adj1" fmla="val -54929"/>
              <a:gd name="adj2" fmla="val -7723"/>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Lee </a:t>
            </a:r>
            <a:r>
              <a:rPr lang="en-US" sz="2400" b="1" dirty="0" err="1">
                <a:solidFill>
                  <a:schemeClr val="tx1"/>
                </a:solidFill>
              </a:rPr>
              <a:t>cada</a:t>
            </a:r>
            <a:r>
              <a:rPr lang="en-US" sz="2400" b="1" dirty="0">
                <a:solidFill>
                  <a:schemeClr val="tx1"/>
                </a:solidFill>
              </a:rPr>
              <a:t> </a:t>
            </a:r>
            <a:r>
              <a:rPr lang="en-US" sz="2400" b="1" dirty="0" err="1">
                <a:solidFill>
                  <a:schemeClr val="tx1"/>
                </a:solidFill>
              </a:rPr>
              <a:t>frase</a:t>
            </a:r>
            <a:r>
              <a:rPr lang="en-US" sz="2400" b="1" dirty="0">
                <a:solidFill>
                  <a:schemeClr val="tx1"/>
                </a:solidFill>
              </a:rPr>
              <a:t>. ¿</a:t>
            </a:r>
            <a:r>
              <a:rPr lang="en-US" sz="2400" b="1" dirty="0" err="1">
                <a:solidFill>
                  <a:schemeClr val="tx1"/>
                </a:solidFill>
              </a:rPr>
              <a:t>Quién</a:t>
            </a:r>
            <a:r>
              <a:rPr lang="en-US" sz="2400" b="1" dirty="0">
                <a:solidFill>
                  <a:schemeClr val="tx1"/>
                </a:solidFill>
              </a:rPr>
              <a:t> </a:t>
            </a:r>
            <a:r>
              <a:rPr lang="en-US" sz="2400" b="1" dirty="0" err="1">
                <a:solidFill>
                  <a:schemeClr val="tx1"/>
                </a:solidFill>
              </a:rPr>
              <a:t>hace</a:t>
            </a:r>
            <a:r>
              <a:rPr lang="en-US" sz="2400" b="1" dirty="0">
                <a:solidFill>
                  <a:schemeClr val="tx1"/>
                </a:solidFill>
              </a:rPr>
              <a:t> la </a:t>
            </a:r>
            <a:r>
              <a:rPr lang="en-US" sz="2400" b="1" dirty="0" err="1">
                <a:solidFill>
                  <a:schemeClr val="tx1"/>
                </a:solidFill>
              </a:rPr>
              <a:t>actividad</a:t>
            </a:r>
            <a:r>
              <a:rPr lang="en-US" sz="2400" b="1" dirty="0">
                <a:solidFill>
                  <a:schemeClr val="tx1"/>
                </a:solidFill>
              </a:rPr>
              <a:t>, ‘</a:t>
            </a:r>
            <a:r>
              <a:rPr lang="en-US" sz="2400" b="1" dirty="0" err="1">
                <a:solidFill>
                  <a:schemeClr val="tx1"/>
                </a:solidFill>
              </a:rPr>
              <a:t>tú</a:t>
            </a:r>
            <a:r>
              <a:rPr lang="en-US" sz="2400" b="1" dirty="0">
                <a:solidFill>
                  <a:schemeClr val="tx1"/>
                </a:solidFill>
              </a:rPr>
              <a:t>’ o ‘</a:t>
            </a:r>
            <a:r>
              <a:rPr lang="en-US" sz="2400" b="1" dirty="0" err="1">
                <a:solidFill>
                  <a:schemeClr val="tx1"/>
                </a:solidFill>
              </a:rPr>
              <a:t>yo</a:t>
            </a:r>
            <a:r>
              <a:rPr lang="en-US" sz="2400" b="1"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Century Gothic" panose="020F0302020204030204"/>
              </a:rPr>
              <a:t>Escribe las </a:t>
            </a:r>
            <a:r>
              <a:rPr lang="en-US" sz="2400" b="1" dirty="0" err="1">
                <a:solidFill>
                  <a:schemeClr val="tx1"/>
                </a:solidFill>
                <a:latin typeface="Century Gothic" panose="020F0302020204030204"/>
              </a:rPr>
              <a:t>actividades</a:t>
            </a:r>
            <a:r>
              <a:rPr lang="en-US" sz="2400" b="1" dirty="0">
                <a:solidFill>
                  <a:schemeClr val="tx1"/>
                </a:solidFill>
                <a:latin typeface="Century Gothic" panose="020F0302020204030204"/>
              </a:rPr>
              <a:t> </a:t>
            </a:r>
            <a:r>
              <a:rPr lang="en-US" sz="2400" b="1" dirty="0" err="1">
                <a:solidFill>
                  <a:schemeClr val="tx1"/>
                </a:solidFill>
                <a:latin typeface="Century Gothic" panose="020F0302020204030204"/>
              </a:rPr>
              <a:t>en</a:t>
            </a:r>
            <a:r>
              <a:rPr lang="en-US" sz="2400" b="1" dirty="0">
                <a:solidFill>
                  <a:schemeClr val="tx1"/>
                </a:solidFill>
                <a:latin typeface="Century Gothic" panose="020F0302020204030204"/>
              </a:rPr>
              <a:t> </a:t>
            </a:r>
            <a:r>
              <a:rPr lang="en-US" sz="2400" b="1" dirty="0" err="1">
                <a:solidFill>
                  <a:schemeClr val="tx1"/>
                </a:solidFill>
                <a:latin typeface="Century Gothic" panose="020F0302020204030204"/>
              </a:rPr>
              <a:t>inglés</a:t>
            </a:r>
            <a:r>
              <a:rPr lang="en-US" sz="2400" b="1" dirty="0">
                <a:solidFill>
                  <a:schemeClr val="tx1"/>
                </a:solidFill>
                <a:latin typeface="Century Gothic" panose="020F0302020204030204"/>
              </a:rPr>
              <a:t>.</a:t>
            </a:r>
            <a:endParaRPr kumimoji="0" lang="en-US" sz="2400" b="1"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336329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6763407" cy="851656"/>
          </a:xfrm>
        </p:spPr>
        <p:txBody>
          <a:bodyPr>
            <a:normAutofit/>
          </a:bodyPr>
          <a:lstStyle/>
          <a:p>
            <a:r>
              <a:rPr lang="en-GB" sz="2600" dirty="0"/>
              <a:t>Using subject pronouns</a:t>
            </a:r>
            <a:br>
              <a:rPr lang="en-GB" sz="2600" dirty="0"/>
            </a:br>
            <a:r>
              <a:rPr lang="en-GB" sz="2000" dirty="0" err="1">
                <a:solidFill>
                  <a:srgbClr val="FFFFFF"/>
                </a:solidFill>
              </a:rPr>
              <a:t>él</a:t>
            </a:r>
            <a:r>
              <a:rPr lang="en-GB" sz="2000" dirty="0">
                <a:solidFill>
                  <a:srgbClr val="FFFFFF"/>
                </a:solidFill>
              </a:rPr>
              <a:t> (he) and </a:t>
            </a:r>
            <a:r>
              <a:rPr lang="en-GB" sz="2000" dirty="0" err="1">
                <a:solidFill>
                  <a:srgbClr val="FFFFFF"/>
                </a:solidFill>
              </a:rPr>
              <a:t>ella</a:t>
            </a:r>
            <a:r>
              <a:rPr lang="en-GB" sz="2000" dirty="0">
                <a:solidFill>
                  <a:srgbClr val="FFFFFF"/>
                </a:solidFill>
              </a:rPr>
              <a:t> (she)</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6" name="TextBox 15">
            <a:extLst>
              <a:ext uri="{FF2B5EF4-FFF2-40B4-BE49-F238E27FC236}">
                <a16:creationId xmlns:a16="http://schemas.microsoft.com/office/drawing/2014/main" id="{7CC44659-3D39-4B06-B39B-D828539B78A1}"/>
              </a:ext>
            </a:extLst>
          </p:cNvPr>
          <p:cNvSpPr txBox="1"/>
          <p:nvPr/>
        </p:nvSpPr>
        <p:spPr>
          <a:xfrm>
            <a:off x="317220" y="2209781"/>
            <a:ext cx="10751114" cy="1077218"/>
          </a:xfrm>
          <a:prstGeom prst="rect">
            <a:avLst/>
          </a:prstGeom>
          <a:noFill/>
        </p:spPr>
        <p:txBody>
          <a:bodyPr wrap="square" rtlCol="0">
            <a:spAutoFit/>
          </a:bodyPr>
          <a:lstStyle/>
          <a:p>
            <a:pPr>
              <a:defRPr/>
            </a:pPr>
            <a:r>
              <a:rPr lang="en-GB" sz="3200" noProof="0" dirty="0">
                <a:latin typeface="Century Gothic" panose="020B0502020202020204" pitchFamily="34" charset="0"/>
              </a:rPr>
              <a:t>Sometimes it is unclear from the verb alone whether it refers to ‘he’ or ‘she’. </a:t>
            </a:r>
            <a:endParaRPr lang="en-GB" sz="3200" dirty="0">
              <a:latin typeface="Century Gothic" panose="020B0502020202020204" pitchFamily="34" charset="0"/>
            </a:endParaRPr>
          </a:p>
        </p:txBody>
      </p:sp>
      <p:sp>
        <p:nvSpPr>
          <p:cNvPr id="17" name="TextBox 16">
            <a:extLst>
              <a:ext uri="{FF2B5EF4-FFF2-40B4-BE49-F238E27FC236}">
                <a16:creationId xmlns:a16="http://schemas.microsoft.com/office/drawing/2014/main" id="{61371990-DB5A-461A-AE2D-516A846936D6}"/>
              </a:ext>
            </a:extLst>
          </p:cNvPr>
          <p:cNvSpPr txBox="1"/>
          <p:nvPr/>
        </p:nvSpPr>
        <p:spPr>
          <a:xfrm>
            <a:off x="317220" y="4322524"/>
            <a:ext cx="10751114" cy="584775"/>
          </a:xfrm>
          <a:prstGeom prst="rect">
            <a:avLst/>
          </a:prstGeom>
          <a:noFill/>
        </p:spPr>
        <p:txBody>
          <a:bodyPr wrap="square" rtlCol="0">
            <a:spAutoFit/>
          </a:bodyPr>
          <a:lstStyle/>
          <a:p>
            <a:pPr lvl="0">
              <a:defRPr/>
            </a:pPr>
            <a:r>
              <a:rPr lang="en-GB" sz="3200" b="1" dirty="0">
                <a:latin typeface="Century Gothic" panose="020B0502020202020204" pitchFamily="34" charset="0"/>
              </a:rPr>
              <a:t>Él </a:t>
            </a:r>
            <a:r>
              <a:rPr lang="en-GB" sz="3200" dirty="0">
                <a:latin typeface="Century Gothic" panose="020B0502020202020204" pitchFamily="34" charset="0"/>
              </a:rPr>
              <a:t>hace la comida mientras </a:t>
            </a:r>
            <a:r>
              <a:rPr lang="en-GB" sz="3200" b="1" dirty="0">
                <a:latin typeface="Century Gothic" panose="020B0502020202020204" pitchFamily="34" charset="0"/>
              </a:rPr>
              <a:t>ella</a:t>
            </a:r>
            <a:r>
              <a:rPr kumimoji="0" lang="en-GB" sz="3200" b="0" i="0" u="none" strike="noStrike" kern="1200" cap="none" spc="0" normalizeH="0" baseline="0" noProof="0" dirty="0">
                <a:ln>
                  <a:noFill/>
                </a:ln>
                <a:effectLst/>
                <a:uLnTx/>
                <a:uFillTx/>
                <a:latin typeface="Century Gothic" panose="020B0502020202020204" pitchFamily="34" charset="0"/>
              </a:rPr>
              <a:t> </a:t>
            </a:r>
            <a:r>
              <a:rPr kumimoji="0" lang="en-GB" sz="3200" b="0" i="0" u="none" strike="noStrike" kern="1200" cap="none" spc="0" normalizeH="0" baseline="0" noProof="0" dirty="0" err="1">
                <a:ln>
                  <a:noFill/>
                </a:ln>
                <a:effectLst/>
                <a:uLnTx/>
                <a:uFillTx/>
                <a:latin typeface="Century Gothic" panose="020B0502020202020204" pitchFamily="34" charset="0"/>
              </a:rPr>
              <a:t>hac</a:t>
            </a:r>
            <a:r>
              <a:rPr lang="en-GB" sz="3200" dirty="0">
                <a:latin typeface="Century Gothic" panose="020B0502020202020204" pitchFamily="34" charset="0"/>
              </a:rPr>
              <a:t>e</a:t>
            </a:r>
            <a:r>
              <a:rPr kumimoji="0" lang="en-GB" sz="3200" b="0" i="0" u="none" strike="noStrike" kern="1200" cap="none" spc="0" normalizeH="0" baseline="0" noProof="0" dirty="0">
                <a:ln>
                  <a:noFill/>
                </a:ln>
                <a:effectLst/>
                <a:uLnTx/>
                <a:uFillTx/>
                <a:latin typeface="Century Gothic" panose="020B0502020202020204" pitchFamily="34" charset="0"/>
              </a:rPr>
              <a:t> </a:t>
            </a:r>
            <a:r>
              <a:rPr lang="en-GB" sz="3200" noProof="0" dirty="0" err="1">
                <a:latin typeface="Century Gothic" panose="020B0502020202020204" pitchFamily="34" charset="0"/>
              </a:rPr>
              <a:t>deporte</a:t>
            </a:r>
            <a:r>
              <a:rPr kumimoji="0" lang="en-GB" sz="3200" b="0" i="0" u="none" strike="noStrike" kern="1200" cap="none" spc="0" normalizeH="0" baseline="0" noProof="0" dirty="0">
                <a:ln>
                  <a:noFill/>
                </a:ln>
                <a:effectLst/>
                <a:uLnTx/>
                <a:uFillTx/>
                <a:latin typeface="Century Gothic" panose="020B0502020202020204" pitchFamily="34" charset="0"/>
              </a:rPr>
              <a:t>. </a:t>
            </a:r>
          </a:p>
        </p:txBody>
      </p:sp>
      <p:sp>
        <p:nvSpPr>
          <p:cNvPr id="18" name="TextBox 17">
            <a:extLst>
              <a:ext uri="{FF2B5EF4-FFF2-40B4-BE49-F238E27FC236}">
                <a16:creationId xmlns:a16="http://schemas.microsoft.com/office/drawing/2014/main" id="{ADA1CBE7-3110-426E-84C7-8CF52278EA4B}"/>
              </a:ext>
            </a:extLst>
          </p:cNvPr>
          <p:cNvSpPr txBox="1"/>
          <p:nvPr/>
        </p:nvSpPr>
        <p:spPr>
          <a:xfrm>
            <a:off x="317220" y="5157994"/>
            <a:ext cx="97213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B0502020202020204" pitchFamily="34" charset="0"/>
              </a:rPr>
              <a:t>He</a:t>
            </a:r>
            <a:r>
              <a:rPr kumimoji="0" lang="en-GB" sz="3200" b="0" i="0" u="none" strike="noStrike" kern="1200" cap="none" spc="0" normalizeH="0" baseline="0" noProof="0" dirty="0">
                <a:ln>
                  <a:noFill/>
                </a:ln>
                <a:effectLst/>
                <a:uLnTx/>
                <a:uFillTx/>
                <a:latin typeface="Century Gothic" panose="020B0502020202020204" pitchFamily="34" charset="0"/>
              </a:rPr>
              <a:t> makes the food while </a:t>
            </a:r>
            <a:r>
              <a:rPr lang="en-GB" sz="3200" b="1" dirty="0">
                <a:latin typeface="Century Gothic" panose="020B0502020202020204" pitchFamily="34" charset="0"/>
              </a:rPr>
              <a:t>she</a:t>
            </a:r>
            <a:r>
              <a:rPr kumimoji="0" lang="en-GB" sz="3200" b="0" i="0" u="none" strike="noStrike" kern="1200" cap="none" spc="0" normalizeH="0" baseline="0" noProof="0" dirty="0">
                <a:ln>
                  <a:noFill/>
                </a:ln>
                <a:effectLst/>
                <a:uLnTx/>
                <a:uFillTx/>
                <a:latin typeface="Century Gothic" panose="020B0502020202020204" pitchFamily="34" charset="0"/>
              </a:rPr>
              <a:t> does sport. </a:t>
            </a:r>
          </a:p>
        </p:txBody>
      </p:sp>
      <p:sp>
        <p:nvSpPr>
          <p:cNvPr id="19" name="TextBox 18">
            <a:extLst>
              <a:ext uri="{FF2B5EF4-FFF2-40B4-BE49-F238E27FC236}">
                <a16:creationId xmlns:a16="http://schemas.microsoft.com/office/drawing/2014/main" id="{FA4E9F54-F776-4E22-9BF7-AAF4FFFFAE61}"/>
              </a:ext>
            </a:extLst>
          </p:cNvPr>
          <p:cNvSpPr txBox="1"/>
          <p:nvPr/>
        </p:nvSpPr>
        <p:spPr>
          <a:xfrm>
            <a:off x="317220" y="1411350"/>
            <a:ext cx="11610923" cy="584775"/>
          </a:xfrm>
          <a:prstGeom prst="rect">
            <a:avLst/>
          </a:prstGeom>
          <a:noFill/>
        </p:spPr>
        <p:txBody>
          <a:bodyPr wrap="square" rtlCol="0">
            <a:spAutoFit/>
          </a:bodyPr>
          <a:lstStyle/>
          <a:p>
            <a:pPr lvl="0">
              <a:defRPr/>
            </a:pPr>
            <a:r>
              <a:rPr lang="en-GB" sz="3200" dirty="0">
                <a:latin typeface="Century Gothic" panose="020B0502020202020204" pitchFamily="34" charset="0"/>
              </a:rPr>
              <a:t>To say ‘</a:t>
            </a:r>
            <a:r>
              <a:rPr lang="en-GB" sz="3200" b="1" dirty="0">
                <a:latin typeface="Century Gothic" panose="020B0502020202020204" pitchFamily="34" charset="0"/>
              </a:rPr>
              <a:t>s/he does</a:t>
            </a:r>
            <a:r>
              <a:rPr lang="en-GB" sz="3200" dirty="0">
                <a:latin typeface="Century Gothic" panose="020B0502020202020204" pitchFamily="34" charset="0"/>
              </a:rPr>
              <a:t>’ or ‘</a:t>
            </a:r>
            <a:r>
              <a:rPr lang="en-GB" sz="3200" b="1" dirty="0">
                <a:latin typeface="Century Gothic" panose="020B0502020202020204" pitchFamily="34" charset="0"/>
              </a:rPr>
              <a:t>s/he makes</a:t>
            </a:r>
            <a:r>
              <a:rPr lang="en-GB" sz="3200" dirty="0">
                <a:latin typeface="Century Gothic" panose="020B0502020202020204" pitchFamily="34" charset="0"/>
              </a:rPr>
              <a:t>’ you say: _________.</a:t>
            </a:r>
          </a:p>
        </p:txBody>
      </p:sp>
      <p:sp>
        <p:nvSpPr>
          <p:cNvPr id="20" name="TextBox 19">
            <a:extLst>
              <a:ext uri="{FF2B5EF4-FFF2-40B4-BE49-F238E27FC236}">
                <a16:creationId xmlns:a16="http://schemas.microsoft.com/office/drawing/2014/main" id="{8447FD38-A256-4986-82B3-6AA8074D59D3}"/>
              </a:ext>
            </a:extLst>
          </p:cNvPr>
          <p:cNvSpPr txBox="1"/>
          <p:nvPr/>
        </p:nvSpPr>
        <p:spPr>
          <a:xfrm>
            <a:off x="9360766" y="1350684"/>
            <a:ext cx="1567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Century Gothic" panose="020B0502020202020204" pitchFamily="34" charset="0"/>
              </a:rPr>
              <a:t>hace</a:t>
            </a:r>
            <a:endParaRPr kumimoji="0" lang="en-GB" sz="3200" b="1" i="0" u="none" strike="noStrike" kern="1200" cap="none" spc="0" normalizeH="0" baseline="0" noProof="0" dirty="0">
              <a:ln>
                <a:noFill/>
              </a:ln>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E0A8A2E7-AF92-4344-850D-6AA90C137551}"/>
              </a:ext>
            </a:extLst>
          </p:cNvPr>
          <p:cNvSpPr txBox="1"/>
          <p:nvPr/>
        </p:nvSpPr>
        <p:spPr>
          <a:xfrm>
            <a:off x="7695277" y="3445361"/>
            <a:ext cx="4686580" cy="584775"/>
          </a:xfrm>
          <a:prstGeom prst="rect">
            <a:avLst/>
          </a:prstGeom>
          <a:noFill/>
        </p:spPr>
        <p:txBody>
          <a:bodyPr wrap="square" rtlCol="0">
            <a:spAutoFit/>
          </a:bodyPr>
          <a:lstStyle/>
          <a:p>
            <a:pPr lvl="0" algn="ctr">
              <a:defRPr/>
            </a:pPr>
            <a:r>
              <a:rPr lang="en-GB" sz="3200" b="1" dirty="0">
                <a:latin typeface="Century Gothic" panose="020B0502020202020204" pitchFamily="34" charset="0"/>
              </a:rPr>
              <a:t>él</a:t>
            </a:r>
            <a:r>
              <a:rPr kumimoji="0" lang="en-GB" sz="3200" b="0" i="0" u="none" strike="noStrike" kern="1200" cap="none" spc="0" normalizeH="0" baseline="0" noProof="0" dirty="0">
                <a:ln>
                  <a:noFill/>
                </a:ln>
                <a:effectLst/>
                <a:uLnTx/>
                <a:uFillTx/>
                <a:latin typeface="Century Gothic" panose="020B0502020202020204" pitchFamily="34" charset="0"/>
              </a:rPr>
              <a:t> </a:t>
            </a:r>
            <a:r>
              <a:rPr lang="en-GB" sz="3200" noProof="0" dirty="0">
                <a:latin typeface="Century Gothic" panose="020B0502020202020204" pitchFamily="34" charset="0"/>
              </a:rPr>
              <a:t>(he) and </a:t>
            </a:r>
            <a:r>
              <a:rPr lang="en-GB" sz="3200" b="1" noProof="0" dirty="0">
                <a:latin typeface="Century Gothic" panose="020B0502020202020204" pitchFamily="34" charset="0"/>
              </a:rPr>
              <a:t>e</a:t>
            </a:r>
            <a:r>
              <a:rPr lang="en-GB" sz="3200" b="1" dirty="0" err="1">
                <a:latin typeface="Century Gothic" panose="020B0502020202020204" pitchFamily="34" charset="0"/>
              </a:rPr>
              <a:t>lla</a:t>
            </a:r>
            <a:r>
              <a:rPr lang="en-GB" sz="3200" noProof="0" dirty="0">
                <a:latin typeface="Century Gothic" panose="020B0502020202020204" pitchFamily="34" charset="0"/>
              </a:rPr>
              <a:t> (she)</a:t>
            </a:r>
          </a:p>
        </p:txBody>
      </p:sp>
      <p:sp>
        <p:nvSpPr>
          <p:cNvPr id="22" name="Rectangle 21">
            <a:extLst>
              <a:ext uri="{FF2B5EF4-FFF2-40B4-BE49-F238E27FC236}">
                <a16:creationId xmlns:a16="http://schemas.microsoft.com/office/drawing/2014/main" id="{95D71D00-D839-416F-9BCE-1D3A456E963D}"/>
              </a:ext>
            </a:extLst>
          </p:cNvPr>
          <p:cNvSpPr/>
          <p:nvPr/>
        </p:nvSpPr>
        <p:spPr>
          <a:xfrm>
            <a:off x="317220" y="3445361"/>
            <a:ext cx="7713971" cy="584775"/>
          </a:xfrm>
          <a:prstGeom prst="rect">
            <a:avLst/>
          </a:prstGeom>
        </p:spPr>
        <p:txBody>
          <a:bodyPr wrap="none">
            <a:spAutoFit/>
          </a:bodyPr>
          <a:lstStyle/>
          <a:p>
            <a:pPr>
              <a:defRPr/>
            </a:pPr>
            <a:r>
              <a:rPr lang="en-GB" sz="3200" dirty="0">
                <a:latin typeface="Century Gothic" panose="020B0502020202020204" pitchFamily="34" charset="0"/>
              </a:rPr>
              <a:t>So, we can use the subject pronouns: </a:t>
            </a:r>
          </a:p>
        </p:txBody>
      </p:sp>
      <p:sp>
        <p:nvSpPr>
          <p:cNvPr id="23" name="Action Button: Custom 20">
            <a:hlinkClick r:id="" action="ppaction://noaction" highlightClick="1">
              <a:snd r:embed="rId3" name="él.wav"/>
            </a:hlinkClick>
            <a:extLst>
              <a:ext uri="{FF2B5EF4-FFF2-40B4-BE49-F238E27FC236}">
                <a16:creationId xmlns:a16="http://schemas.microsoft.com/office/drawing/2014/main" id="{35BC4FD5-0B55-46DA-9A6B-797A353840E6}"/>
              </a:ext>
            </a:extLst>
          </p:cNvPr>
          <p:cNvSpPr/>
          <p:nvPr/>
        </p:nvSpPr>
        <p:spPr>
          <a:xfrm>
            <a:off x="8031191" y="3038327"/>
            <a:ext cx="346047" cy="360220"/>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1</a:t>
            </a:r>
          </a:p>
        </p:txBody>
      </p:sp>
      <p:sp>
        <p:nvSpPr>
          <p:cNvPr id="24" name="Action Button: Custom 20">
            <a:hlinkClick r:id="" action="ppaction://noaction" highlightClick="1">
              <a:snd r:embed="rId4" name="ella.wav"/>
            </a:hlinkClick>
            <a:extLst>
              <a:ext uri="{FF2B5EF4-FFF2-40B4-BE49-F238E27FC236}">
                <a16:creationId xmlns:a16="http://schemas.microsoft.com/office/drawing/2014/main" id="{3FA7B9E1-18AD-4FF5-847B-DD9CD6EE1D20}"/>
              </a:ext>
            </a:extLst>
          </p:cNvPr>
          <p:cNvSpPr/>
          <p:nvPr/>
        </p:nvSpPr>
        <p:spPr>
          <a:xfrm>
            <a:off x="10375900" y="3049849"/>
            <a:ext cx="346047" cy="360220"/>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2</a:t>
            </a:r>
          </a:p>
        </p:txBody>
      </p:sp>
    </p:spTree>
    <p:extLst>
      <p:ext uri="{BB962C8B-B14F-4D97-AF65-F5344CB8AC3E}">
        <p14:creationId xmlns:p14="http://schemas.microsoft.com/office/powerpoint/2010/main" val="418863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animBg="1"/>
      <p:bldP spid="23" grpId="1" animBg="1"/>
      <p:bldP spid="24" grpId="0" animBg="1"/>
      <p:bldP spid="2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711BF0-637D-45C0-B6D8-A3B26B157B9A}"/>
              </a:ext>
            </a:extLst>
          </p:cNvPr>
          <p:cNvSpPr>
            <a:spLocks noGrp="1"/>
          </p:cNvSpPr>
          <p:nvPr>
            <p:ph type="title"/>
          </p:nvPr>
        </p:nvSpPr>
        <p:spPr>
          <a:xfrm>
            <a:off x="0" y="213557"/>
            <a:ext cx="4983480" cy="740498"/>
          </a:xfrm>
        </p:spPr>
        <p:txBody>
          <a:bodyPr>
            <a:normAutofit/>
          </a:bodyPr>
          <a:lstStyle/>
          <a:p>
            <a:r>
              <a:rPr lang="en-GB" sz="2800" dirty="0"/>
              <a:t>Las </a:t>
            </a:r>
            <a:r>
              <a:rPr lang="en-GB" sz="2800" dirty="0" err="1"/>
              <a:t>actividades</a:t>
            </a:r>
            <a:r>
              <a:rPr lang="en-GB" sz="2800" dirty="0"/>
              <a:t> </a:t>
            </a:r>
            <a:r>
              <a:rPr lang="en-GB" sz="2800" dirty="0" err="1"/>
              <a:t>en</a:t>
            </a:r>
            <a:r>
              <a:rPr lang="en-GB" sz="2800" dirty="0"/>
              <a:t> casa</a:t>
            </a:r>
          </a:p>
        </p:txBody>
      </p:sp>
      <p:sp>
        <p:nvSpPr>
          <p:cNvPr id="4" name="Google Shape;152;p2">
            <a:extLst>
              <a:ext uri="{FF2B5EF4-FFF2-40B4-BE49-F238E27FC236}">
                <a16:creationId xmlns:a16="http://schemas.microsoft.com/office/drawing/2014/main" id="{39E930FA-7CB3-403E-A245-8404DC4E54A4}"/>
              </a:ext>
            </a:extLst>
          </p:cNvPr>
          <p:cNvSpPr/>
          <p:nvPr/>
        </p:nvSpPr>
        <p:spPr>
          <a:xfrm>
            <a:off x="10215827" y="136426"/>
            <a:ext cx="1840890" cy="740498"/>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7" name="Graphic 6" descr="Teacher with solid fill">
            <a:extLst>
              <a:ext uri="{FF2B5EF4-FFF2-40B4-BE49-F238E27FC236}">
                <a16:creationId xmlns:a16="http://schemas.microsoft.com/office/drawing/2014/main" id="{0AA2F979-BD24-4F8E-A5F8-92C6F76DD1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954055"/>
            <a:ext cx="914400" cy="914400"/>
          </a:xfrm>
          <a:prstGeom prst="rect">
            <a:avLst/>
          </a:prstGeom>
        </p:spPr>
      </p:pic>
      <p:sp>
        <p:nvSpPr>
          <p:cNvPr id="8" name="Speech Bubble: Rectangle with Corners Rounded 7">
            <a:extLst>
              <a:ext uri="{FF2B5EF4-FFF2-40B4-BE49-F238E27FC236}">
                <a16:creationId xmlns:a16="http://schemas.microsoft.com/office/drawing/2014/main" id="{01A61E12-32A6-442B-A446-9E4812D8FE68}"/>
              </a:ext>
            </a:extLst>
          </p:cNvPr>
          <p:cNvSpPr/>
          <p:nvPr/>
        </p:nvSpPr>
        <p:spPr>
          <a:xfrm>
            <a:off x="996523" y="1054808"/>
            <a:ext cx="11195477" cy="914400"/>
          </a:xfrm>
          <a:prstGeom prst="wedgeRoundRectCallout">
            <a:avLst>
              <a:gd name="adj1" fmla="val -52683"/>
              <a:gd name="adj2" fmla="val -12723"/>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0"/>
              </a:spcBef>
              <a:spcAft>
                <a:spcPts val="0"/>
              </a:spcAft>
              <a:buClrTx/>
              <a:buSzTx/>
              <a:buFontTx/>
              <a:buNone/>
              <a:tabLst/>
              <a:defRPr/>
            </a:pPr>
            <a:r>
              <a:rPr lang="en-US" sz="2400" b="1" dirty="0" err="1">
                <a:solidFill>
                  <a:schemeClr val="tx1"/>
                </a:solidFill>
                <a:latin typeface="Century Gothic" panose="020F0302020204030204"/>
              </a:rPr>
              <a:t>Escucha</a:t>
            </a:r>
            <a:r>
              <a:rPr lang="en-US" sz="2400" b="1" dirty="0">
                <a:solidFill>
                  <a:schemeClr val="tx1"/>
                </a:solidFill>
                <a:latin typeface="Century Gothic" panose="020F0302020204030204"/>
              </a:rPr>
              <a:t>. ¿</a:t>
            </a:r>
            <a:r>
              <a:rPr lang="en-US" sz="2400" b="1" dirty="0" err="1">
                <a:solidFill>
                  <a:schemeClr val="tx1"/>
                </a:solidFill>
                <a:latin typeface="Century Gothic" panose="020F0302020204030204"/>
              </a:rPr>
              <a:t>Quién</a:t>
            </a:r>
            <a:r>
              <a:rPr lang="en-US" sz="2400" b="1" dirty="0">
                <a:solidFill>
                  <a:schemeClr val="tx1"/>
                </a:solidFill>
                <a:latin typeface="Century Gothic" panose="020F0302020204030204"/>
              </a:rPr>
              <a:t> </a:t>
            </a:r>
            <a:r>
              <a:rPr lang="en-US" sz="2400" b="1" dirty="0" err="1">
                <a:solidFill>
                  <a:schemeClr val="tx1"/>
                </a:solidFill>
                <a:latin typeface="Century Gothic" panose="020F0302020204030204"/>
              </a:rPr>
              <a:t>hace</a:t>
            </a:r>
            <a:r>
              <a:rPr lang="en-US" sz="2400" b="1" dirty="0">
                <a:solidFill>
                  <a:schemeClr val="tx1"/>
                </a:solidFill>
                <a:latin typeface="Century Gothic" panose="020F0302020204030204"/>
              </a:rPr>
              <a:t> la </a:t>
            </a:r>
            <a:r>
              <a:rPr lang="en-US" sz="2400" b="1" dirty="0" err="1">
                <a:solidFill>
                  <a:schemeClr val="tx1"/>
                </a:solidFill>
                <a:latin typeface="Century Gothic" panose="020F0302020204030204"/>
              </a:rPr>
              <a:t>actividad</a:t>
            </a:r>
            <a:r>
              <a:rPr lang="en-US" sz="2400" b="1" dirty="0">
                <a:solidFill>
                  <a:schemeClr val="tx1"/>
                </a:solidFill>
                <a:latin typeface="Century Gothic" panose="020F0302020204030204"/>
              </a:rPr>
              <a:t>? Escribe </a:t>
            </a:r>
            <a:r>
              <a:rPr lang="en-US" sz="2400" b="1" dirty="0" err="1">
                <a:solidFill>
                  <a:schemeClr val="tx1"/>
                </a:solidFill>
                <a:latin typeface="Century Gothic" panose="020F0302020204030204"/>
              </a:rPr>
              <a:t>en</a:t>
            </a:r>
            <a:r>
              <a:rPr lang="en-US" sz="2400" b="1" dirty="0">
                <a:solidFill>
                  <a:schemeClr val="tx1"/>
                </a:solidFill>
                <a:latin typeface="Century Gothic" panose="020F0302020204030204"/>
              </a:rPr>
              <a:t> </a:t>
            </a:r>
            <a:r>
              <a:rPr lang="en-US" sz="2400" b="1" dirty="0" err="1">
                <a:solidFill>
                  <a:schemeClr val="tx1"/>
                </a:solidFill>
                <a:latin typeface="Century Gothic" panose="020F0302020204030204"/>
              </a:rPr>
              <a:t>inglés</a:t>
            </a:r>
            <a:r>
              <a:rPr lang="en-US" sz="2400" b="1" dirty="0">
                <a:solidFill>
                  <a:schemeClr val="tx1"/>
                </a:solidFill>
                <a:latin typeface="Century Gothic" panose="020F0302020204030204"/>
              </a:rPr>
              <a:t> ‘he’ o ‘she’.  </a:t>
            </a:r>
          </a:p>
          <a:p>
            <a:pPr marL="0" marR="0" lvl="0" indent="0" algn="l" defTabSz="914400" rtl="0" eaLnBrk="1" fontAlgn="auto" latinLnBrk="0" hangingPunct="1">
              <a:spcBef>
                <a:spcPts val="0"/>
              </a:spcBef>
              <a:spcAft>
                <a:spcPts val="0"/>
              </a:spcAft>
              <a:buClrTx/>
              <a:buSzTx/>
              <a:buFontTx/>
              <a:buNone/>
              <a:tabLst/>
              <a:defRPr/>
            </a:pPr>
            <a:r>
              <a:rPr lang="en-US" sz="2400" b="1" dirty="0" err="1">
                <a:solidFill>
                  <a:schemeClr val="tx1"/>
                </a:solidFill>
                <a:latin typeface="Century Gothic" panose="020F0302020204030204"/>
              </a:rPr>
              <a:t>Luego</a:t>
            </a:r>
            <a:r>
              <a:rPr lang="en-US" sz="2400" b="1" dirty="0">
                <a:solidFill>
                  <a:schemeClr val="tx1"/>
                </a:solidFill>
                <a:latin typeface="Century Gothic" panose="020F0302020204030204"/>
              </a:rPr>
              <a:t>, escribe ‘does’ o ‘makes’ y la </a:t>
            </a:r>
            <a:r>
              <a:rPr lang="en-US" sz="2400" b="1" dirty="0" err="1">
                <a:solidFill>
                  <a:schemeClr val="tx1"/>
                </a:solidFill>
                <a:latin typeface="Century Gothic" panose="020F0302020204030204"/>
              </a:rPr>
              <a:t>actividad</a:t>
            </a:r>
            <a:r>
              <a:rPr lang="en-US" sz="2400" b="1" dirty="0">
                <a:solidFill>
                  <a:schemeClr val="tx1"/>
                </a:solidFill>
                <a:latin typeface="Century Gothic" panose="020F0302020204030204"/>
              </a:rPr>
              <a:t> </a:t>
            </a:r>
            <a:r>
              <a:rPr lang="en-US" sz="2400" b="1" dirty="0" err="1">
                <a:solidFill>
                  <a:schemeClr val="tx1"/>
                </a:solidFill>
                <a:latin typeface="Century Gothic" panose="020F0302020204030204"/>
              </a:rPr>
              <a:t>en</a:t>
            </a:r>
            <a:r>
              <a:rPr lang="en-US" sz="2400" b="1" dirty="0">
                <a:solidFill>
                  <a:schemeClr val="tx1"/>
                </a:solidFill>
                <a:latin typeface="Century Gothic" panose="020F0302020204030204"/>
              </a:rPr>
              <a:t> </a:t>
            </a:r>
            <a:r>
              <a:rPr lang="en-US" sz="2400" b="1" dirty="0" err="1">
                <a:solidFill>
                  <a:schemeClr val="tx1"/>
                </a:solidFill>
                <a:latin typeface="Century Gothic" panose="020F0302020204030204"/>
              </a:rPr>
              <a:t>inglés</a:t>
            </a:r>
            <a:r>
              <a:rPr lang="en-US" sz="2400" b="1" dirty="0">
                <a:solidFill>
                  <a:schemeClr val="tx1"/>
                </a:solidFill>
                <a:latin typeface="Century Gothic" panose="020F0302020204030204"/>
              </a:rPr>
              <a:t>.</a:t>
            </a:r>
            <a:endParaRPr kumimoji="0" lang="en-US" sz="2400" b="1" i="0" u="none" strike="noStrike" kern="1200" cap="none" spc="0" normalizeH="0" baseline="0" noProof="0" dirty="0">
              <a:ln>
                <a:noFill/>
              </a:ln>
              <a:solidFill>
                <a:schemeClr val="tx1"/>
              </a:solidFill>
              <a:effectLst/>
              <a:uLnTx/>
              <a:uFillTx/>
              <a:latin typeface="Century Gothic" panose="020F0302020204030204"/>
            </a:endParaRPr>
          </a:p>
        </p:txBody>
      </p:sp>
      <p:graphicFrame>
        <p:nvGraphicFramePr>
          <p:cNvPr id="10" name="Table 6">
            <a:extLst>
              <a:ext uri="{FF2B5EF4-FFF2-40B4-BE49-F238E27FC236}">
                <a16:creationId xmlns:a16="http://schemas.microsoft.com/office/drawing/2014/main" id="{68CBB607-FB57-41E8-9D06-3130F2DE0BB0}"/>
              </a:ext>
            </a:extLst>
          </p:cNvPr>
          <p:cNvGraphicFramePr>
            <a:graphicFrameLocks noGrp="1"/>
          </p:cNvGraphicFramePr>
          <p:nvPr>
            <p:extLst>
              <p:ext uri="{D42A27DB-BD31-4B8C-83A1-F6EECF244321}">
                <p14:modId xmlns:p14="http://schemas.microsoft.com/office/powerpoint/2010/main" val="19494713"/>
              </p:ext>
            </p:extLst>
          </p:nvPr>
        </p:nvGraphicFramePr>
        <p:xfrm>
          <a:off x="229407" y="2844587"/>
          <a:ext cx="9855199" cy="1541963"/>
        </p:xfrm>
        <a:graphic>
          <a:graphicData uri="http://schemas.openxmlformats.org/drawingml/2006/table">
            <a:tbl>
              <a:tblPr firstRow="1" bandRow="1">
                <a:tableStyleId>{21E4AEA4-8DFA-4A89-87EB-49C32662AFE0}</a:tableStyleId>
              </a:tblPr>
              <a:tblGrid>
                <a:gridCol w="656971">
                  <a:extLst>
                    <a:ext uri="{9D8B030D-6E8A-4147-A177-3AD203B41FA5}">
                      <a16:colId xmlns:a16="http://schemas.microsoft.com/office/drawing/2014/main" val="2607353726"/>
                    </a:ext>
                  </a:extLst>
                </a:gridCol>
                <a:gridCol w="2147793">
                  <a:extLst>
                    <a:ext uri="{9D8B030D-6E8A-4147-A177-3AD203B41FA5}">
                      <a16:colId xmlns:a16="http://schemas.microsoft.com/office/drawing/2014/main" val="4128092149"/>
                    </a:ext>
                  </a:extLst>
                </a:gridCol>
                <a:gridCol w="2350145">
                  <a:extLst>
                    <a:ext uri="{9D8B030D-6E8A-4147-A177-3AD203B41FA5}">
                      <a16:colId xmlns:a16="http://schemas.microsoft.com/office/drawing/2014/main" val="935252179"/>
                    </a:ext>
                  </a:extLst>
                </a:gridCol>
                <a:gridCol w="2350145">
                  <a:extLst>
                    <a:ext uri="{9D8B030D-6E8A-4147-A177-3AD203B41FA5}">
                      <a16:colId xmlns:a16="http://schemas.microsoft.com/office/drawing/2014/main" val="1281990885"/>
                    </a:ext>
                  </a:extLst>
                </a:gridCol>
                <a:gridCol w="2350145">
                  <a:extLst>
                    <a:ext uri="{9D8B030D-6E8A-4147-A177-3AD203B41FA5}">
                      <a16:colId xmlns:a16="http://schemas.microsoft.com/office/drawing/2014/main" val="1530733608"/>
                    </a:ext>
                  </a:extLst>
                </a:gridCol>
              </a:tblGrid>
              <a:tr h="901883">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1"/>
                          </a:solidFill>
                          <a:effectLst/>
                          <a:uLnTx/>
                          <a:uFillTx/>
                          <a:latin typeface="+mn-lt"/>
                          <a:ea typeface="+mn-ea"/>
                          <a:cs typeface="+mn-cs"/>
                        </a:rPr>
                        <a:t>Actividad</a:t>
                      </a:r>
                      <a:endParaRPr kumimoji="0" lang="en-GB" sz="2200" b="1" i="0" u="none" strike="noStrike" kern="1200" cap="none" spc="0" normalizeH="0" baseline="0" noProof="0" dirty="0">
                        <a:ln>
                          <a:noFill/>
                        </a:ln>
                        <a:solidFill>
                          <a:schemeClr val="tx1"/>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mn-lt"/>
                          <a:ea typeface="+mn-ea"/>
                          <a:cs typeface="+mn-cs"/>
                        </a:rPr>
                        <a:t>‘he’ or ‘she’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chemeClr val="tx1"/>
                          </a:solidFill>
                        </a:rPr>
                        <a:t>does / makes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chemeClr val="tx1"/>
                          </a:solidFill>
                        </a:rPr>
                        <a:t>Activity in English</a:t>
                      </a:r>
                    </a:p>
                  </a:txBody>
                  <a:tcPr anchor="ctr"/>
                </a:tc>
                <a:extLst>
                  <a:ext uri="{0D108BD9-81ED-4DB2-BD59-A6C34878D82A}">
                    <a16:rowId xmlns:a16="http://schemas.microsoft.com/office/drawing/2014/main" val="1153431983"/>
                  </a:ext>
                </a:extLst>
              </a:tr>
              <a:tr h="509760">
                <a:tc>
                  <a:txBody>
                    <a:bodyPr/>
                    <a:lstStyle/>
                    <a:p>
                      <a:pPr algn="ctr"/>
                      <a:endParaRPr lang="en-GB" sz="2000" dirty="0">
                        <a:solidFill>
                          <a:schemeClr val="accent1">
                            <a:lumMod val="50000"/>
                          </a:schemeClr>
                        </a:solidFill>
                      </a:endParaRPr>
                    </a:p>
                  </a:txBody>
                  <a:tcPr/>
                </a:tc>
                <a:tc>
                  <a:txBody>
                    <a:bodyPr/>
                    <a:lstStyle/>
                    <a:p>
                      <a:pPr algn="ctr"/>
                      <a:r>
                        <a:rPr lang="en-GB" sz="2400" b="1" baseline="0" dirty="0">
                          <a:solidFill>
                            <a:schemeClr val="tx1"/>
                          </a:solidFill>
                        </a:rPr>
                        <a:t>dibujo</a:t>
                      </a:r>
                      <a:endParaRPr lang="en-GB" sz="2400" b="1" dirty="0">
                        <a:solidFill>
                          <a:schemeClr val="tx1"/>
                        </a:solidFill>
                      </a:endParaRPr>
                    </a:p>
                  </a:txBody>
                  <a:tcPr anchor="ctr"/>
                </a:tc>
                <a:tc>
                  <a:txBody>
                    <a:bodyPr/>
                    <a:lstStyle/>
                    <a:p>
                      <a:endParaRPr lang="en-GB" sz="3600" dirty="0">
                        <a:solidFill>
                          <a:schemeClr val="tx1"/>
                        </a:solidFill>
                      </a:endParaRPr>
                    </a:p>
                  </a:txBody>
                  <a:tcPr/>
                </a:tc>
                <a:tc>
                  <a:txBody>
                    <a:bodyPr/>
                    <a:lstStyle/>
                    <a:p>
                      <a:endParaRPr lang="en-GB" sz="3600" dirty="0">
                        <a:solidFill>
                          <a:schemeClr val="tx1"/>
                        </a:solidFill>
                      </a:endParaRPr>
                    </a:p>
                  </a:txBody>
                  <a:tcPr/>
                </a:tc>
                <a:tc>
                  <a:txBody>
                    <a:bodyPr/>
                    <a:lstStyle/>
                    <a:p>
                      <a:endParaRPr lang="en-GB" sz="3600" dirty="0">
                        <a:solidFill>
                          <a:schemeClr val="tx1"/>
                        </a:solidFill>
                      </a:endParaRPr>
                    </a:p>
                  </a:txBody>
                  <a:tcPr/>
                </a:tc>
                <a:extLst>
                  <a:ext uri="{0D108BD9-81ED-4DB2-BD59-A6C34878D82A}">
                    <a16:rowId xmlns:a16="http://schemas.microsoft.com/office/drawing/2014/main" val="1171492714"/>
                  </a:ext>
                </a:extLst>
              </a:tr>
            </a:tbl>
          </a:graphicData>
        </a:graphic>
      </p:graphicFrame>
      <p:sp>
        <p:nvSpPr>
          <p:cNvPr id="11" name="Action Button: Custom 20">
            <a:hlinkClick r:id="" action="ppaction://noaction" highlightClick="1">
              <a:snd r:embed="rId5" name="él hace kárate pero ella hace dibujo.wav"/>
            </a:hlinkClick>
            <a:extLst>
              <a:ext uri="{FF2B5EF4-FFF2-40B4-BE49-F238E27FC236}">
                <a16:creationId xmlns:a16="http://schemas.microsoft.com/office/drawing/2014/main" id="{43DADAEA-DA6E-4EFF-B807-149E587C797C}"/>
              </a:ext>
            </a:extLst>
          </p:cNvPr>
          <p:cNvSpPr/>
          <p:nvPr/>
        </p:nvSpPr>
        <p:spPr>
          <a:xfrm>
            <a:off x="374697" y="3864110"/>
            <a:ext cx="527919"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latin typeface="Century Gothic" panose="020B0502020202020204" pitchFamily="34" charset="0"/>
              </a:rPr>
              <a:t>Ej</a:t>
            </a:r>
            <a:r>
              <a:rPr lang="en-GB" sz="2000" b="1" dirty="0">
                <a:latin typeface="Century Gothic" panose="020B0502020202020204" pitchFamily="34" charset="0"/>
              </a:rPr>
              <a:t>.</a:t>
            </a:r>
          </a:p>
        </p:txBody>
      </p:sp>
      <p:sp>
        <p:nvSpPr>
          <p:cNvPr id="12" name="CuadroTexto 39">
            <a:extLst>
              <a:ext uri="{FF2B5EF4-FFF2-40B4-BE49-F238E27FC236}">
                <a16:creationId xmlns:a16="http://schemas.microsoft.com/office/drawing/2014/main" id="{2616C553-47DF-4FE6-8572-332413982145}"/>
              </a:ext>
            </a:extLst>
          </p:cNvPr>
          <p:cNvSpPr txBox="1"/>
          <p:nvPr/>
        </p:nvSpPr>
        <p:spPr>
          <a:xfrm>
            <a:off x="3698871" y="3859740"/>
            <a:ext cx="787395" cy="523220"/>
          </a:xfrm>
          <a:prstGeom prst="rect">
            <a:avLst/>
          </a:prstGeom>
          <a:noFill/>
        </p:spPr>
        <p:txBody>
          <a:bodyPr wrap="none" rtlCol="0">
            <a:spAutoFit/>
          </a:bodyPr>
          <a:lstStyle/>
          <a:p>
            <a:pPr algn="l"/>
            <a:r>
              <a:rPr lang="en-GB" sz="2800" b="1" dirty="0"/>
              <a:t>she</a:t>
            </a:r>
            <a:endParaRPr lang="es-GB" sz="2800" b="1" dirty="0"/>
          </a:p>
        </p:txBody>
      </p:sp>
      <p:pic>
        <p:nvPicPr>
          <p:cNvPr id="13" name="Picture 12">
            <a:extLst>
              <a:ext uri="{FF2B5EF4-FFF2-40B4-BE49-F238E27FC236}">
                <a16:creationId xmlns:a16="http://schemas.microsoft.com/office/drawing/2014/main" id="{9E40FDA5-6A20-4A0D-8AD7-7E6D4728C674}"/>
              </a:ext>
            </a:extLst>
          </p:cNvPr>
          <p:cNvPicPr>
            <a:picLocks noChangeAspect="1"/>
          </p:cNvPicPr>
          <p:nvPr/>
        </p:nvPicPr>
        <p:blipFill rotWithShape="1">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rcRect l="20787" r="23854"/>
          <a:stretch/>
        </p:blipFill>
        <p:spPr>
          <a:xfrm>
            <a:off x="9542617" y="2717385"/>
            <a:ext cx="2649383" cy="2691997"/>
          </a:xfrm>
          <a:prstGeom prst="rect">
            <a:avLst/>
          </a:prstGeom>
        </p:spPr>
      </p:pic>
      <p:sp>
        <p:nvSpPr>
          <p:cNvPr id="14" name="CuadroTexto 39">
            <a:extLst>
              <a:ext uri="{FF2B5EF4-FFF2-40B4-BE49-F238E27FC236}">
                <a16:creationId xmlns:a16="http://schemas.microsoft.com/office/drawing/2014/main" id="{B02E11BD-FAA8-49F5-842B-E789383C1079}"/>
              </a:ext>
            </a:extLst>
          </p:cNvPr>
          <p:cNvSpPr txBox="1"/>
          <p:nvPr/>
        </p:nvSpPr>
        <p:spPr>
          <a:xfrm>
            <a:off x="5917503" y="3801773"/>
            <a:ext cx="1353515" cy="523220"/>
          </a:xfrm>
          <a:prstGeom prst="rect">
            <a:avLst/>
          </a:prstGeom>
          <a:noFill/>
        </p:spPr>
        <p:txBody>
          <a:bodyPr wrap="square" rtlCol="0">
            <a:spAutoFit/>
          </a:bodyPr>
          <a:lstStyle/>
          <a:p>
            <a:pPr algn="l"/>
            <a:r>
              <a:rPr lang="en-GB" sz="2800" b="1" dirty="0"/>
              <a:t>does</a:t>
            </a:r>
            <a:endParaRPr lang="es-GB" sz="2800" b="1" dirty="0"/>
          </a:p>
        </p:txBody>
      </p:sp>
      <p:sp>
        <p:nvSpPr>
          <p:cNvPr id="15" name="CuadroTexto 39">
            <a:extLst>
              <a:ext uri="{FF2B5EF4-FFF2-40B4-BE49-F238E27FC236}">
                <a16:creationId xmlns:a16="http://schemas.microsoft.com/office/drawing/2014/main" id="{55C2824D-53B9-43AE-907E-DE6A34F0774E}"/>
              </a:ext>
            </a:extLst>
          </p:cNvPr>
          <p:cNvSpPr txBox="1"/>
          <p:nvPr/>
        </p:nvSpPr>
        <p:spPr>
          <a:xfrm>
            <a:off x="8072861" y="3782610"/>
            <a:ext cx="2142965" cy="523220"/>
          </a:xfrm>
          <a:prstGeom prst="rect">
            <a:avLst/>
          </a:prstGeom>
          <a:noFill/>
        </p:spPr>
        <p:txBody>
          <a:bodyPr wrap="square" rtlCol="0">
            <a:spAutoFit/>
          </a:bodyPr>
          <a:lstStyle/>
          <a:p>
            <a:pPr algn="l"/>
            <a:r>
              <a:rPr lang="en-GB" sz="2800" b="1" dirty="0"/>
              <a:t>drawing</a:t>
            </a:r>
            <a:endParaRPr lang="es-GB" sz="2800" b="1" dirty="0"/>
          </a:p>
        </p:txBody>
      </p:sp>
      <p:sp>
        <p:nvSpPr>
          <p:cNvPr id="17" name="TextBox 16">
            <a:extLst>
              <a:ext uri="{FF2B5EF4-FFF2-40B4-BE49-F238E27FC236}">
                <a16:creationId xmlns:a16="http://schemas.microsoft.com/office/drawing/2014/main" id="{538D64F5-F852-424F-A746-D1B7AC4A275E}"/>
              </a:ext>
            </a:extLst>
          </p:cNvPr>
          <p:cNvSpPr txBox="1"/>
          <p:nvPr/>
        </p:nvSpPr>
        <p:spPr>
          <a:xfrm>
            <a:off x="4928690" y="155069"/>
            <a:ext cx="5609770" cy="830997"/>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US" sz="2400" dirty="0">
                <a:latin typeface="Century Gothic" panose="020F0302020204030204"/>
              </a:rPr>
              <a:t>Ana, la </a:t>
            </a:r>
            <a:r>
              <a:rPr lang="en-US" sz="2400" dirty="0" err="1">
                <a:latin typeface="Century Gothic" panose="020F0302020204030204"/>
              </a:rPr>
              <a:t>madre</a:t>
            </a:r>
            <a:r>
              <a:rPr lang="en-US" sz="2400" dirty="0">
                <a:latin typeface="Century Gothic" panose="020F0302020204030204"/>
              </a:rPr>
              <a:t> de Daniel, </a:t>
            </a:r>
            <a:r>
              <a:rPr lang="en-US" sz="2400" dirty="0" err="1">
                <a:latin typeface="Century Gothic" panose="020F0302020204030204"/>
              </a:rPr>
              <a:t>habla</a:t>
            </a:r>
            <a:r>
              <a:rPr lang="en-US" sz="2400" dirty="0">
                <a:latin typeface="Century Gothic" panose="020F0302020204030204"/>
              </a:rPr>
              <a:t> </a:t>
            </a:r>
            <a:r>
              <a:rPr lang="en-US" sz="2400" dirty="0" err="1">
                <a:latin typeface="Century Gothic" panose="020F0302020204030204"/>
              </a:rPr>
              <a:t>sobre</a:t>
            </a:r>
            <a:r>
              <a:rPr lang="en-US" sz="2400" dirty="0">
                <a:latin typeface="Century Gothic" panose="020F0302020204030204"/>
              </a:rPr>
              <a:t> las </a:t>
            </a:r>
            <a:r>
              <a:rPr lang="en-US" sz="2400" dirty="0" err="1">
                <a:latin typeface="Century Gothic" panose="020F0302020204030204"/>
              </a:rPr>
              <a:t>actividades</a:t>
            </a:r>
            <a:r>
              <a:rPr lang="en-US" sz="2400" dirty="0">
                <a:latin typeface="Century Gothic" panose="020F0302020204030204"/>
              </a:rPr>
              <a:t> </a:t>
            </a:r>
            <a:r>
              <a:rPr lang="en-US" sz="2400" dirty="0" err="1">
                <a:latin typeface="Century Gothic" panose="020F0302020204030204"/>
              </a:rPr>
              <a:t>en</a:t>
            </a:r>
            <a:r>
              <a:rPr lang="en-US" sz="2400" dirty="0">
                <a:latin typeface="Century Gothic" panose="020F0302020204030204"/>
              </a:rPr>
              <a:t> casa. </a:t>
            </a:r>
          </a:p>
        </p:txBody>
      </p:sp>
    </p:spTree>
    <p:extLst>
      <p:ext uri="{BB962C8B-B14F-4D97-AF65-F5344CB8AC3E}">
        <p14:creationId xmlns:p14="http://schemas.microsoft.com/office/powerpoint/2010/main" val="224536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711BF0-637D-45C0-B6D8-A3B26B157B9A}"/>
              </a:ext>
            </a:extLst>
          </p:cNvPr>
          <p:cNvSpPr>
            <a:spLocks noGrp="1"/>
          </p:cNvSpPr>
          <p:nvPr>
            <p:ph type="title"/>
          </p:nvPr>
        </p:nvSpPr>
        <p:spPr>
          <a:xfrm>
            <a:off x="0" y="213557"/>
            <a:ext cx="4983480" cy="740498"/>
          </a:xfrm>
        </p:spPr>
        <p:txBody>
          <a:bodyPr>
            <a:normAutofit/>
          </a:bodyPr>
          <a:lstStyle/>
          <a:p>
            <a:r>
              <a:rPr lang="en-GB" sz="2800" dirty="0"/>
              <a:t>Las </a:t>
            </a:r>
            <a:r>
              <a:rPr lang="en-GB" sz="2800" dirty="0" err="1"/>
              <a:t>actividades</a:t>
            </a:r>
            <a:r>
              <a:rPr lang="en-GB" sz="2800" dirty="0"/>
              <a:t> </a:t>
            </a:r>
            <a:r>
              <a:rPr lang="en-GB" sz="2800" dirty="0" err="1"/>
              <a:t>en</a:t>
            </a:r>
            <a:r>
              <a:rPr lang="en-GB" sz="2800" dirty="0"/>
              <a:t> casa</a:t>
            </a:r>
          </a:p>
        </p:txBody>
      </p:sp>
      <p:sp>
        <p:nvSpPr>
          <p:cNvPr id="4" name="Google Shape;152;p2">
            <a:extLst>
              <a:ext uri="{FF2B5EF4-FFF2-40B4-BE49-F238E27FC236}">
                <a16:creationId xmlns:a16="http://schemas.microsoft.com/office/drawing/2014/main" id="{39E930FA-7CB3-403E-A245-8404DC4E54A4}"/>
              </a:ext>
            </a:extLst>
          </p:cNvPr>
          <p:cNvSpPr/>
          <p:nvPr/>
        </p:nvSpPr>
        <p:spPr>
          <a:xfrm>
            <a:off x="10215827" y="136426"/>
            <a:ext cx="1840890" cy="740498"/>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7" name="Graphic 6" descr="Teacher with solid fill">
            <a:extLst>
              <a:ext uri="{FF2B5EF4-FFF2-40B4-BE49-F238E27FC236}">
                <a16:creationId xmlns:a16="http://schemas.microsoft.com/office/drawing/2014/main" id="{0AA2F979-BD24-4F8E-A5F8-92C6F76DD1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954055"/>
            <a:ext cx="914400" cy="914400"/>
          </a:xfrm>
          <a:prstGeom prst="rect">
            <a:avLst/>
          </a:prstGeom>
        </p:spPr>
      </p:pic>
      <p:sp>
        <p:nvSpPr>
          <p:cNvPr id="8" name="Speech Bubble: Rectangle with Corners Rounded 7">
            <a:extLst>
              <a:ext uri="{FF2B5EF4-FFF2-40B4-BE49-F238E27FC236}">
                <a16:creationId xmlns:a16="http://schemas.microsoft.com/office/drawing/2014/main" id="{01A61E12-32A6-442B-A446-9E4812D8FE68}"/>
              </a:ext>
            </a:extLst>
          </p:cNvPr>
          <p:cNvSpPr/>
          <p:nvPr/>
        </p:nvSpPr>
        <p:spPr>
          <a:xfrm>
            <a:off x="996523" y="1054808"/>
            <a:ext cx="11195477" cy="914400"/>
          </a:xfrm>
          <a:prstGeom prst="wedgeRoundRectCallout">
            <a:avLst>
              <a:gd name="adj1" fmla="val -52683"/>
              <a:gd name="adj2" fmla="val -12723"/>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0"/>
              </a:spcBef>
              <a:spcAft>
                <a:spcPts val="0"/>
              </a:spcAft>
              <a:buClrTx/>
              <a:buSzTx/>
              <a:buFontTx/>
              <a:buNone/>
              <a:tabLst/>
              <a:defRPr/>
            </a:pPr>
            <a:r>
              <a:rPr lang="en-US" sz="2400" b="1" dirty="0" err="1">
                <a:solidFill>
                  <a:schemeClr val="tx1"/>
                </a:solidFill>
                <a:latin typeface="Century Gothic" panose="020F0302020204030204"/>
              </a:rPr>
              <a:t>Escucha</a:t>
            </a:r>
            <a:r>
              <a:rPr lang="en-US" sz="2400" b="1" dirty="0">
                <a:solidFill>
                  <a:schemeClr val="tx1"/>
                </a:solidFill>
                <a:latin typeface="Century Gothic" panose="020F0302020204030204"/>
              </a:rPr>
              <a:t>. ¿</a:t>
            </a:r>
            <a:r>
              <a:rPr lang="en-US" sz="2400" b="1" dirty="0" err="1">
                <a:solidFill>
                  <a:schemeClr val="tx1"/>
                </a:solidFill>
                <a:latin typeface="Century Gothic" panose="020F0302020204030204"/>
              </a:rPr>
              <a:t>Quién</a:t>
            </a:r>
            <a:r>
              <a:rPr lang="en-US" sz="2400" b="1" dirty="0">
                <a:solidFill>
                  <a:schemeClr val="tx1"/>
                </a:solidFill>
                <a:latin typeface="Century Gothic" panose="020F0302020204030204"/>
              </a:rPr>
              <a:t> </a:t>
            </a:r>
            <a:r>
              <a:rPr lang="en-US" sz="2400" b="1" dirty="0" err="1">
                <a:solidFill>
                  <a:schemeClr val="tx1"/>
                </a:solidFill>
                <a:latin typeface="Century Gothic" panose="020F0302020204030204"/>
              </a:rPr>
              <a:t>hace</a:t>
            </a:r>
            <a:r>
              <a:rPr lang="en-US" sz="2400" b="1" dirty="0">
                <a:solidFill>
                  <a:schemeClr val="tx1"/>
                </a:solidFill>
                <a:latin typeface="Century Gothic" panose="020F0302020204030204"/>
              </a:rPr>
              <a:t> la </a:t>
            </a:r>
            <a:r>
              <a:rPr lang="en-US" sz="2400" b="1" dirty="0" err="1">
                <a:solidFill>
                  <a:schemeClr val="tx1"/>
                </a:solidFill>
                <a:latin typeface="Century Gothic" panose="020F0302020204030204"/>
              </a:rPr>
              <a:t>actividad</a:t>
            </a:r>
            <a:r>
              <a:rPr lang="en-US" sz="2400" b="1" dirty="0">
                <a:solidFill>
                  <a:schemeClr val="tx1"/>
                </a:solidFill>
                <a:latin typeface="Century Gothic" panose="020F0302020204030204"/>
              </a:rPr>
              <a:t>? Escribe </a:t>
            </a:r>
            <a:r>
              <a:rPr lang="en-US" sz="2400" b="1" dirty="0" err="1">
                <a:solidFill>
                  <a:schemeClr val="tx1"/>
                </a:solidFill>
                <a:latin typeface="Century Gothic" panose="020F0302020204030204"/>
              </a:rPr>
              <a:t>en</a:t>
            </a:r>
            <a:r>
              <a:rPr lang="en-US" sz="2400" b="1" dirty="0">
                <a:solidFill>
                  <a:schemeClr val="tx1"/>
                </a:solidFill>
                <a:latin typeface="Century Gothic" panose="020F0302020204030204"/>
              </a:rPr>
              <a:t> </a:t>
            </a:r>
            <a:r>
              <a:rPr lang="en-US" sz="2400" b="1" dirty="0" err="1">
                <a:solidFill>
                  <a:schemeClr val="tx1"/>
                </a:solidFill>
                <a:latin typeface="Century Gothic" panose="020F0302020204030204"/>
              </a:rPr>
              <a:t>inglés</a:t>
            </a:r>
            <a:r>
              <a:rPr lang="en-US" sz="2400" b="1" dirty="0">
                <a:solidFill>
                  <a:schemeClr val="tx1"/>
                </a:solidFill>
                <a:latin typeface="Century Gothic" panose="020F0302020204030204"/>
              </a:rPr>
              <a:t> ‘he’ o ‘she’.  </a:t>
            </a:r>
          </a:p>
          <a:p>
            <a:pPr marL="0" marR="0" lvl="0" indent="0" algn="l" defTabSz="914400" rtl="0" eaLnBrk="1" fontAlgn="auto" latinLnBrk="0" hangingPunct="1">
              <a:spcBef>
                <a:spcPts val="0"/>
              </a:spcBef>
              <a:spcAft>
                <a:spcPts val="0"/>
              </a:spcAft>
              <a:buClrTx/>
              <a:buSzTx/>
              <a:buFontTx/>
              <a:buNone/>
              <a:tabLst/>
              <a:defRPr/>
            </a:pPr>
            <a:r>
              <a:rPr lang="en-US" sz="2400" b="1" dirty="0" err="1">
                <a:solidFill>
                  <a:schemeClr val="tx1"/>
                </a:solidFill>
                <a:latin typeface="Century Gothic" panose="020F0302020204030204"/>
              </a:rPr>
              <a:t>Luego</a:t>
            </a:r>
            <a:r>
              <a:rPr lang="en-US" sz="2400" b="1" dirty="0">
                <a:solidFill>
                  <a:schemeClr val="tx1"/>
                </a:solidFill>
                <a:latin typeface="Century Gothic" panose="020F0302020204030204"/>
              </a:rPr>
              <a:t>, escribe ‘does’ o ‘makes’ y la </a:t>
            </a:r>
            <a:r>
              <a:rPr lang="en-US" sz="2400" b="1" dirty="0" err="1">
                <a:solidFill>
                  <a:schemeClr val="tx1"/>
                </a:solidFill>
                <a:latin typeface="Century Gothic" panose="020F0302020204030204"/>
              </a:rPr>
              <a:t>actividad</a:t>
            </a:r>
            <a:r>
              <a:rPr lang="en-US" sz="2400" b="1" dirty="0">
                <a:solidFill>
                  <a:schemeClr val="tx1"/>
                </a:solidFill>
                <a:latin typeface="Century Gothic" panose="020F0302020204030204"/>
              </a:rPr>
              <a:t> </a:t>
            </a:r>
            <a:r>
              <a:rPr lang="en-US" sz="2400" b="1" dirty="0" err="1">
                <a:solidFill>
                  <a:schemeClr val="tx1"/>
                </a:solidFill>
                <a:latin typeface="Century Gothic" panose="020F0302020204030204"/>
              </a:rPr>
              <a:t>en</a:t>
            </a:r>
            <a:r>
              <a:rPr lang="en-US" sz="2400" b="1" dirty="0">
                <a:solidFill>
                  <a:schemeClr val="tx1"/>
                </a:solidFill>
                <a:latin typeface="Century Gothic" panose="020F0302020204030204"/>
              </a:rPr>
              <a:t> </a:t>
            </a:r>
            <a:r>
              <a:rPr lang="en-US" sz="2400" b="1" dirty="0" err="1">
                <a:solidFill>
                  <a:schemeClr val="tx1"/>
                </a:solidFill>
                <a:latin typeface="Century Gothic" panose="020F0302020204030204"/>
              </a:rPr>
              <a:t>inglés</a:t>
            </a:r>
            <a:r>
              <a:rPr lang="en-US" sz="2400" b="1" dirty="0">
                <a:solidFill>
                  <a:schemeClr val="tx1"/>
                </a:solidFill>
                <a:latin typeface="Century Gothic" panose="020F0302020204030204"/>
              </a:rPr>
              <a:t>.</a:t>
            </a:r>
            <a:endParaRPr kumimoji="0" lang="en-US" sz="2400" b="1" i="0" u="none" strike="noStrike" kern="1200" cap="none" spc="0" normalizeH="0" baseline="0" noProof="0" dirty="0">
              <a:ln>
                <a:noFill/>
              </a:ln>
              <a:solidFill>
                <a:schemeClr val="tx1"/>
              </a:solidFill>
              <a:effectLst/>
              <a:uLnTx/>
              <a:uFillTx/>
              <a:latin typeface="Century Gothic" panose="020F0302020204030204"/>
            </a:endParaRPr>
          </a:p>
        </p:txBody>
      </p:sp>
      <p:sp>
        <p:nvSpPr>
          <p:cNvPr id="17" name="TextBox 16">
            <a:extLst>
              <a:ext uri="{FF2B5EF4-FFF2-40B4-BE49-F238E27FC236}">
                <a16:creationId xmlns:a16="http://schemas.microsoft.com/office/drawing/2014/main" id="{538D64F5-F852-424F-A746-D1B7AC4A275E}"/>
              </a:ext>
            </a:extLst>
          </p:cNvPr>
          <p:cNvSpPr txBox="1"/>
          <p:nvPr/>
        </p:nvSpPr>
        <p:spPr>
          <a:xfrm>
            <a:off x="4928690" y="155069"/>
            <a:ext cx="5609770" cy="830997"/>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US" sz="2400" dirty="0">
                <a:latin typeface="Century Gothic" panose="020F0302020204030204"/>
              </a:rPr>
              <a:t>Ana, la </a:t>
            </a:r>
            <a:r>
              <a:rPr lang="en-US" sz="2400" dirty="0" err="1">
                <a:latin typeface="Century Gothic" panose="020F0302020204030204"/>
              </a:rPr>
              <a:t>madre</a:t>
            </a:r>
            <a:r>
              <a:rPr lang="en-US" sz="2400" dirty="0">
                <a:latin typeface="Century Gothic" panose="020F0302020204030204"/>
              </a:rPr>
              <a:t> de Daniel, </a:t>
            </a:r>
            <a:r>
              <a:rPr lang="en-US" sz="2400" dirty="0" err="1">
                <a:latin typeface="Century Gothic" panose="020F0302020204030204"/>
              </a:rPr>
              <a:t>habla</a:t>
            </a:r>
            <a:r>
              <a:rPr lang="en-US" sz="2400" dirty="0">
                <a:latin typeface="Century Gothic" panose="020F0302020204030204"/>
              </a:rPr>
              <a:t> </a:t>
            </a:r>
            <a:r>
              <a:rPr lang="en-US" sz="2400" dirty="0" err="1">
                <a:latin typeface="Century Gothic" panose="020F0302020204030204"/>
              </a:rPr>
              <a:t>sobre</a:t>
            </a:r>
            <a:r>
              <a:rPr lang="en-US" sz="2400" dirty="0">
                <a:latin typeface="Century Gothic" panose="020F0302020204030204"/>
              </a:rPr>
              <a:t> las </a:t>
            </a:r>
            <a:r>
              <a:rPr lang="en-US" sz="2400" dirty="0" err="1">
                <a:latin typeface="Century Gothic" panose="020F0302020204030204"/>
              </a:rPr>
              <a:t>actividades</a:t>
            </a:r>
            <a:r>
              <a:rPr lang="en-US" sz="2400" dirty="0">
                <a:latin typeface="Century Gothic" panose="020F0302020204030204"/>
              </a:rPr>
              <a:t> </a:t>
            </a:r>
            <a:r>
              <a:rPr lang="en-US" sz="2400" dirty="0" err="1">
                <a:latin typeface="Century Gothic" panose="020F0302020204030204"/>
              </a:rPr>
              <a:t>en</a:t>
            </a:r>
            <a:r>
              <a:rPr lang="en-US" sz="2400" dirty="0">
                <a:latin typeface="Century Gothic" panose="020F0302020204030204"/>
              </a:rPr>
              <a:t> casa. </a:t>
            </a:r>
          </a:p>
        </p:txBody>
      </p:sp>
      <p:pic>
        <p:nvPicPr>
          <p:cNvPr id="42" name="Picture 41">
            <a:extLst>
              <a:ext uri="{FF2B5EF4-FFF2-40B4-BE49-F238E27FC236}">
                <a16:creationId xmlns:a16="http://schemas.microsoft.com/office/drawing/2014/main" id="{3AB3DC8D-2ADF-4867-9A44-464A26CB92A4}"/>
              </a:ext>
            </a:extLst>
          </p:cNvPr>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20787" r="23854"/>
          <a:stretch/>
        </p:blipFill>
        <p:spPr>
          <a:xfrm>
            <a:off x="10647254" y="829749"/>
            <a:ext cx="1470660" cy="1494315"/>
          </a:xfrm>
          <a:prstGeom prst="rect">
            <a:avLst/>
          </a:prstGeom>
        </p:spPr>
      </p:pic>
      <p:graphicFrame>
        <p:nvGraphicFramePr>
          <p:cNvPr id="16" name="Table 6">
            <a:extLst>
              <a:ext uri="{FF2B5EF4-FFF2-40B4-BE49-F238E27FC236}">
                <a16:creationId xmlns:a16="http://schemas.microsoft.com/office/drawing/2014/main" id="{36A1EB42-E6D6-4E5F-9911-113AC25C6CCC}"/>
              </a:ext>
            </a:extLst>
          </p:cNvPr>
          <p:cNvGraphicFramePr>
            <a:graphicFrameLocks noGrp="1"/>
          </p:cNvGraphicFramePr>
          <p:nvPr>
            <p:extLst>
              <p:ext uri="{D42A27DB-BD31-4B8C-83A1-F6EECF244321}">
                <p14:modId xmlns:p14="http://schemas.microsoft.com/office/powerpoint/2010/main" val="2499691968"/>
              </p:ext>
            </p:extLst>
          </p:nvPr>
        </p:nvGraphicFramePr>
        <p:xfrm>
          <a:off x="669050" y="2223916"/>
          <a:ext cx="10806670" cy="4151723"/>
        </p:xfrm>
        <a:graphic>
          <a:graphicData uri="http://schemas.openxmlformats.org/drawingml/2006/table">
            <a:tbl>
              <a:tblPr firstRow="1" bandRow="1">
                <a:tableStyleId>{21E4AEA4-8DFA-4A89-87EB-49C32662AFE0}</a:tableStyleId>
              </a:tblPr>
              <a:tblGrid>
                <a:gridCol w="647608">
                  <a:extLst>
                    <a:ext uri="{9D8B030D-6E8A-4147-A177-3AD203B41FA5}">
                      <a16:colId xmlns:a16="http://schemas.microsoft.com/office/drawing/2014/main" val="2607353726"/>
                    </a:ext>
                  </a:extLst>
                </a:gridCol>
                <a:gridCol w="2431201">
                  <a:extLst>
                    <a:ext uri="{9D8B030D-6E8A-4147-A177-3AD203B41FA5}">
                      <a16:colId xmlns:a16="http://schemas.microsoft.com/office/drawing/2014/main" val="2632642766"/>
                    </a:ext>
                  </a:extLst>
                </a:gridCol>
                <a:gridCol w="2431201">
                  <a:extLst>
                    <a:ext uri="{9D8B030D-6E8A-4147-A177-3AD203B41FA5}">
                      <a16:colId xmlns:a16="http://schemas.microsoft.com/office/drawing/2014/main" val="4128092149"/>
                    </a:ext>
                  </a:extLst>
                </a:gridCol>
                <a:gridCol w="2619423">
                  <a:extLst>
                    <a:ext uri="{9D8B030D-6E8A-4147-A177-3AD203B41FA5}">
                      <a16:colId xmlns:a16="http://schemas.microsoft.com/office/drawing/2014/main" val="2767675164"/>
                    </a:ext>
                  </a:extLst>
                </a:gridCol>
                <a:gridCol w="2677237">
                  <a:extLst>
                    <a:ext uri="{9D8B030D-6E8A-4147-A177-3AD203B41FA5}">
                      <a16:colId xmlns:a16="http://schemas.microsoft.com/office/drawing/2014/main" val="370253679"/>
                    </a:ext>
                  </a:extLst>
                </a:gridCol>
              </a:tblGrid>
              <a:tr h="901883">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err="1">
                          <a:solidFill>
                            <a:schemeClr val="tx1"/>
                          </a:solidFill>
                        </a:rPr>
                        <a:t>Actividad</a:t>
                      </a:r>
                      <a:endParaRPr lang="en-GB" sz="2200" b="1"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mn-lt"/>
                          <a:ea typeface="+mn-ea"/>
                          <a:cs typeface="+mn-cs"/>
                        </a:rPr>
                        <a:t>‘he’ or ‘she’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chemeClr val="tx1"/>
                          </a:solidFill>
                        </a:rPr>
                        <a:t>does / makes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chemeClr val="tx1"/>
                          </a:solidFill>
                        </a:rPr>
                        <a:t>Activity in English</a:t>
                      </a:r>
                    </a:p>
                  </a:txBody>
                  <a:tcPr anchor="ctr"/>
                </a:tc>
                <a:extLst>
                  <a:ext uri="{0D108BD9-81ED-4DB2-BD59-A6C34878D82A}">
                    <a16:rowId xmlns:a16="http://schemas.microsoft.com/office/drawing/2014/main" val="1153431983"/>
                  </a:ext>
                </a:extLst>
              </a:tr>
              <a:tr h="509760">
                <a:tc>
                  <a:txBody>
                    <a:bodyPr/>
                    <a:lstStyle/>
                    <a:p>
                      <a:endParaRPr lang="en-GB" dirty="0"/>
                    </a:p>
                  </a:txBody>
                  <a:tcPr/>
                </a:tc>
                <a:tc>
                  <a:txBody>
                    <a:bodyPr/>
                    <a:lstStyle/>
                    <a:p>
                      <a:r>
                        <a:rPr lang="en-GB" sz="2000" b="1" dirty="0" err="1">
                          <a:solidFill>
                            <a:schemeClr val="tx1"/>
                          </a:solidFill>
                        </a:rPr>
                        <a:t>deporte</a:t>
                      </a:r>
                      <a:endParaRPr lang="en-GB" sz="2000" b="1" dirty="0">
                        <a:solidFill>
                          <a:schemeClr val="tx1"/>
                        </a:solidFill>
                      </a:endParaRPr>
                    </a:p>
                  </a:txBody>
                  <a:tcPr anchor="ctr"/>
                </a:tc>
                <a:tc>
                  <a:txBody>
                    <a:bodyPr/>
                    <a:lstStyle/>
                    <a:p>
                      <a:endParaRPr lang="en-GB" sz="2000" dirty="0">
                        <a:solidFill>
                          <a:schemeClr val="tx1"/>
                        </a:solidFill>
                      </a:endParaRPr>
                    </a:p>
                  </a:txBody>
                  <a:tcPr anchor="b"/>
                </a:tc>
                <a:tc>
                  <a:txBody>
                    <a:bodyPr/>
                    <a:lstStyle/>
                    <a:p>
                      <a:endParaRPr lang="en-GB" sz="2000" dirty="0">
                        <a:solidFill>
                          <a:schemeClr val="tx1"/>
                        </a:solidFill>
                      </a:endParaRPr>
                    </a:p>
                  </a:txBody>
                  <a:tcPr anchor="b"/>
                </a:tc>
                <a:tc>
                  <a:txBody>
                    <a:bodyPr/>
                    <a:lstStyle/>
                    <a:p>
                      <a:endParaRPr lang="en-GB" sz="2000" dirty="0">
                        <a:solidFill>
                          <a:schemeClr val="tx1"/>
                        </a:solidFill>
                      </a:endParaRPr>
                    </a:p>
                  </a:txBody>
                  <a:tcPr anchor="b"/>
                </a:tc>
                <a:extLst>
                  <a:ext uri="{0D108BD9-81ED-4DB2-BD59-A6C34878D82A}">
                    <a16:rowId xmlns:a16="http://schemas.microsoft.com/office/drawing/2014/main" val="1171492714"/>
                  </a:ext>
                </a:extLst>
              </a:tr>
              <a:tr h="509760">
                <a:tc>
                  <a:txBody>
                    <a:bodyPr/>
                    <a:lstStyle/>
                    <a:p>
                      <a:endParaRPr lang="en-GB"/>
                    </a:p>
                  </a:txBody>
                  <a:tcPr/>
                </a:tc>
                <a:tc>
                  <a:txBody>
                    <a:bodyPr/>
                    <a:lstStyle/>
                    <a:p>
                      <a:r>
                        <a:rPr lang="en-GB" sz="2000" b="1" dirty="0">
                          <a:solidFill>
                            <a:schemeClr val="tx1"/>
                          </a:solidFill>
                        </a:rPr>
                        <a:t>los </a:t>
                      </a:r>
                      <a:r>
                        <a:rPr lang="en-GB" sz="2000" b="1" dirty="0" err="1">
                          <a:solidFill>
                            <a:schemeClr val="tx1"/>
                          </a:solidFill>
                        </a:rPr>
                        <a:t>deberes</a:t>
                      </a:r>
                      <a:endParaRPr lang="en-GB" sz="2000" b="1" dirty="0">
                        <a:solidFill>
                          <a:schemeClr val="tx1"/>
                        </a:solidFill>
                      </a:endParaRPr>
                    </a:p>
                  </a:txBody>
                  <a:tcPr anchor="ctr"/>
                </a:tc>
                <a:tc>
                  <a:txBody>
                    <a:bodyPr/>
                    <a:lstStyle/>
                    <a:p>
                      <a:endParaRPr lang="en-GB" dirty="0">
                        <a:solidFill>
                          <a:schemeClr val="tx1"/>
                        </a:solidFill>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b"/>
                </a:tc>
                <a:extLst>
                  <a:ext uri="{0D108BD9-81ED-4DB2-BD59-A6C34878D82A}">
                    <a16:rowId xmlns:a16="http://schemas.microsoft.com/office/drawing/2014/main" val="1961458278"/>
                  </a:ext>
                </a:extLst>
              </a:tr>
              <a:tr h="509760">
                <a:tc>
                  <a:txBody>
                    <a:bodyPr/>
                    <a:lstStyle/>
                    <a:p>
                      <a:endParaRPr lang="en-GB"/>
                    </a:p>
                  </a:txBody>
                  <a:tcPr/>
                </a:tc>
                <a:tc>
                  <a:txBody>
                    <a:bodyPr/>
                    <a:lstStyle/>
                    <a:p>
                      <a:r>
                        <a:rPr lang="en-GB" sz="2000" b="1" dirty="0" err="1">
                          <a:solidFill>
                            <a:schemeClr val="tx1"/>
                          </a:solidFill>
                        </a:rPr>
                        <a:t>películas</a:t>
                      </a:r>
                      <a:endParaRPr lang="en-GB" sz="2000" b="1" dirty="0">
                        <a:solidFill>
                          <a:schemeClr val="tx1"/>
                        </a:solidFill>
                      </a:endParaRPr>
                    </a:p>
                  </a:txBody>
                  <a:tcPr anchor="ctr"/>
                </a:tc>
                <a:tc>
                  <a:txBody>
                    <a:bodyPr/>
                    <a:lstStyle/>
                    <a:p>
                      <a:endParaRPr lang="en-GB" dirty="0">
                        <a:solidFill>
                          <a:schemeClr val="tx1"/>
                        </a:solidFill>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txBody>
                  <a:tcPr anchor="b"/>
                </a:tc>
                <a:extLst>
                  <a:ext uri="{0D108BD9-81ED-4DB2-BD59-A6C34878D82A}">
                    <a16:rowId xmlns:a16="http://schemas.microsoft.com/office/drawing/2014/main" val="2189313960"/>
                  </a:ext>
                </a:extLst>
              </a:tr>
              <a:tr h="509760">
                <a:tc>
                  <a:txBody>
                    <a:bodyPr/>
                    <a:lstStyle/>
                    <a:p>
                      <a:endParaRPr lang="en-GB"/>
                    </a:p>
                  </a:txBody>
                  <a:tcPr/>
                </a:tc>
                <a:tc>
                  <a:txBody>
                    <a:bodyPr/>
                    <a:lstStyle/>
                    <a:p>
                      <a:r>
                        <a:rPr lang="en-GB" sz="2000" b="1" dirty="0">
                          <a:solidFill>
                            <a:schemeClr val="tx1"/>
                          </a:solidFill>
                        </a:rPr>
                        <a:t>ruido</a:t>
                      </a:r>
                    </a:p>
                  </a:txBody>
                  <a:tcPr anchor="ctr"/>
                </a:tc>
                <a:tc>
                  <a:txBody>
                    <a:bodyPr/>
                    <a:lstStyle/>
                    <a:p>
                      <a:endParaRPr lang="en-GB" dirty="0">
                        <a:solidFill>
                          <a:schemeClr val="tx1"/>
                        </a:solidFill>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txBody>
                  <a:tcPr anchor="b"/>
                </a:tc>
                <a:extLst>
                  <a:ext uri="{0D108BD9-81ED-4DB2-BD59-A6C34878D82A}">
                    <a16:rowId xmlns:a16="http://schemas.microsoft.com/office/drawing/2014/main" val="2344197191"/>
                  </a:ext>
                </a:extLst>
              </a:tr>
              <a:tr h="509760">
                <a:tc>
                  <a:txBody>
                    <a:bodyPr/>
                    <a:lstStyle/>
                    <a:p>
                      <a:endParaRPr lang="en-GB"/>
                    </a:p>
                  </a:txBody>
                  <a:tcPr/>
                </a:tc>
                <a:tc>
                  <a:txBody>
                    <a:bodyPr/>
                    <a:lstStyle/>
                    <a:p>
                      <a:r>
                        <a:rPr lang="en-GB" sz="2000" b="1" dirty="0">
                          <a:solidFill>
                            <a:schemeClr val="tx1"/>
                          </a:solidFill>
                        </a:rPr>
                        <a:t>un </a:t>
                      </a:r>
                      <a:r>
                        <a:rPr lang="en-GB" sz="2000" b="1" dirty="0" err="1">
                          <a:solidFill>
                            <a:schemeClr val="tx1"/>
                          </a:solidFill>
                        </a:rPr>
                        <a:t>esfuerzo</a:t>
                      </a:r>
                      <a:r>
                        <a:rPr lang="en-GB" sz="2000" b="1" dirty="0">
                          <a:solidFill>
                            <a:schemeClr val="tx1"/>
                          </a:solidFill>
                        </a:rPr>
                        <a:t> </a:t>
                      </a:r>
                      <a:br>
                        <a:rPr lang="en-GB" sz="2000" b="1" dirty="0">
                          <a:solidFill>
                            <a:schemeClr val="tx1"/>
                          </a:solidFill>
                        </a:rPr>
                      </a:br>
                      <a:r>
                        <a:rPr lang="en-GB" sz="2000" b="1" dirty="0">
                          <a:solidFill>
                            <a:schemeClr val="tx1"/>
                          </a:solidFill>
                        </a:rPr>
                        <a:t>(a </a:t>
                      </a:r>
                      <a:r>
                        <a:rPr lang="en-GB" sz="2000" b="1" dirty="0" err="1">
                          <a:solidFill>
                            <a:schemeClr val="tx1"/>
                          </a:solidFill>
                        </a:rPr>
                        <a:t>veces</a:t>
                      </a:r>
                      <a:r>
                        <a:rPr lang="en-GB" sz="2000" b="1" baseline="0" dirty="0">
                          <a:solidFill>
                            <a:schemeClr val="tx1"/>
                          </a:solidFill>
                        </a:rPr>
                        <a:t>)</a:t>
                      </a:r>
                      <a:endParaRPr lang="en-GB" sz="2000" b="1" dirty="0">
                        <a:solidFill>
                          <a:schemeClr val="tx1"/>
                        </a:solidFill>
                      </a:endParaRPr>
                    </a:p>
                  </a:txBody>
                  <a:tcPr anchor="ctr"/>
                </a:tc>
                <a:tc>
                  <a:txBody>
                    <a:bodyPr/>
                    <a:lstStyle/>
                    <a:p>
                      <a:endParaRPr lang="en-GB" dirty="0">
                        <a:solidFill>
                          <a:schemeClr val="tx1"/>
                        </a:solidFill>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txBody>
                  <a:tcPr anchor="b"/>
                </a:tc>
                <a:extLst>
                  <a:ext uri="{0D108BD9-81ED-4DB2-BD59-A6C34878D82A}">
                    <a16:rowId xmlns:a16="http://schemas.microsoft.com/office/drawing/2014/main" val="1972389626"/>
                  </a:ext>
                </a:extLst>
              </a:tr>
              <a:tr h="509760">
                <a:tc>
                  <a:txBody>
                    <a:bodyPr/>
                    <a:lstStyle/>
                    <a:p>
                      <a:endParaRPr lang="en-GB"/>
                    </a:p>
                  </a:txBody>
                  <a:tcPr/>
                </a:tc>
                <a:tc>
                  <a:txBody>
                    <a:bodyPr/>
                    <a:lstStyle/>
                    <a:p>
                      <a:r>
                        <a:rPr lang="en-GB" sz="2000" b="1" dirty="0">
                          <a:solidFill>
                            <a:schemeClr val="tx1"/>
                          </a:solidFill>
                        </a:rPr>
                        <a:t>un cambio</a:t>
                      </a:r>
                    </a:p>
                  </a:txBody>
                  <a:tcPr anchor="ctr"/>
                </a:tc>
                <a:tc>
                  <a:txBody>
                    <a:bodyPr/>
                    <a:lstStyle/>
                    <a:p>
                      <a:endParaRPr lang="en-GB" dirty="0">
                        <a:solidFill>
                          <a:schemeClr val="tx1"/>
                        </a:solidFill>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txBody>
                  <a:tcPr anchor="b"/>
                </a:tc>
                <a:extLst>
                  <a:ext uri="{0D108BD9-81ED-4DB2-BD59-A6C34878D82A}">
                    <a16:rowId xmlns:a16="http://schemas.microsoft.com/office/drawing/2014/main" val="664931564"/>
                  </a:ext>
                </a:extLst>
              </a:tr>
            </a:tbl>
          </a:graphicData>
        </a:graphic>
      </p:graphicFrame>
      <p:sp>
        <p:nvSpPr>
          <p:cNvPr id="18" name="Action Button: Custom 20">
            <a:hlinkClick r:id="" action="ppaction://noaction" highlightClick="1">
              <a:snd r:embed="rId6" name="ella hace deporte todos los dias pero el hace otras cosas.wav"/>
            </a:hlinkClick>
            <a:extLst>
              <a:ext uri="{FF2B5EF4-FFF2-40B4-BE49-F238E27FC236}">
                <a16:creationId xmlns:a16="http://schemas.microsoft.com/office/drawing/2014/main" id="{7DAB8997-C7F4-4443-9532-8B987400089C}"/>
              </a:ext>
            </a:extLst>
          </p:cNvPr>
          <p:cNvSpPr/>
          <p:nvPr/>
        </p:nvSpPr>
        <p:spPr>
          <a:xfrm>
            <a:off x="808484" y="3194640"/>
            <a:ext cx="346047" cy="360220"/>
          </a:xfrm>
          <a:prstGeom prst="actionButtonBlank">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1</a:t>
            </a:r>
          </a:p>
        </p:txBody>
      </p:sp>
      <p:sp>
        <p:nvSpPr>
          <p:cNvPr id="19" name="Action Button: Custom 20">
            <a:hlinkClick r:id="" action="ppaction://noaction" highlightClick="1">
              <a:snd r:embed="rId7" name="el hace los deberes por la tarde mientras que ella hace videos.wav"/>
            </a:hlinkClick>
            <a:extLst>
              <a:ext uri="{FF2B5EF4-FFF2-40B4-BE49-F238E27FC236}">
                <a16:creationId xmlns:a16="http://schemas.microsoft.com/office/drawing/2014/main" id="{CE78088C-3607-4881-AF6F-287CCB344330}"/>
              </a:ext>
            </a:extLst>
          </p:cNvPr>
          <p:cNvSpPr/>
          <p:nvPr/>
        </p:nvSpPr>
        <p:spPr>
          <a:xfrm>
            <a:off x="808484" y="3693828"/>
            <a:ext cx="346047" cy="360220"/>
          </a:xfrm>
          <a:prstGeom prst="actionButtonBlank">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2</a:t>
            </a:r>
          </a:p>
        </p:txBody>
      </p:sp>
      <p:sp>
        <p:nvSpPr>
          <p:cNvPr id="20" name="Action Button: Custom 20">
            <a:hlinkClick r:id="" action="ppaction://noaction" highlightClick="1">
              <a:snd r:embed="rId8" name="ella hace planes por la tarde mientras que el hace peliculas.wav"/>
            </a:hlinkClick>
            <a:extLst>
              <a:ext uri="{FF2B5EF4-FFF2-40B4-BE49-F238E27FC236}">
                <a16:creationId xmlns:a16="http://schemas.microsoft.com/office/drawing/2014/main" id="{331F6FA0-F71E-49FB-A56C-F5AC03C766D2}"/>
              </a:ext>
            </a:extLst>
          </p:cNvPr>
          <p:cNvSpPr/>
          <p:nvPr/>
        </p:nvSpPr>
        <p:spPr>
          <a:xfrm>
            <a:off x="816919" y="4206972"/>
            <a:ext cx="346047" cy="360220"/>
          </a:xfrm>
          <a:prstGeom prst="actionButtonBlank">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3</a:t>
            </a:r>
          </a:p>
        </p:txBody>
      </p:sp>
      <p:sp>
        <p:nvSpPr>
          <p:cNvPr id="21" name="Action Button: Custom 20">
            <a:hlinkClick r:id="" action="ppaction://noaction" highlightClick="1">
              <a:snd r:embed="rId9" name="Ella hace entrevistas, pero hay un problema- el hace ruido.wav"/>
            </a:hlinkClick>
            <a:extLst>
              <a:ext uri="{FF2B5EF4-FFF2-40B4-BE49-F238E27FC236}">
                <a16:creationId xmlns:a16="http://schemas.microsoft.com/office/drawing/2014/main" id="{3497559D-DA99-493D-A957-ADCB2E9189D9}"/>
              </a:ext>
            </a:extLst>
          </p:cNvPr>
          <p:cNvSpPr/>
          <p:nvPr/>
        </p:nvSpPr>
        <p:spPr>
          <a:xfrm>
            <a:off x="816919" y="4699459"/>
            <a:ext cx="346047" cy="360220"/>
          </a:xfrm>
          <a:prstGeom prst="actionButtonBlank">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4</a:t>
            </a:r>
          </a:p>
        </p:txBody>
      </p:sp>
      <p:sp>
        <p:nvSpPr>
          <p:cNvPr id="22" name="Action Button: Custom 20">
            <a:hlinkClick r:id="" action="ppaction://noaction" highlightClick="1">
              <a:snd r:embed="rId10" name="el siempre hace ejercicio ella solo hace un esfuerzo a veces.wav"/>
            </a:hlinkClick>
            <a:extLst>
              <a:ext uri="{FF2B5EF4-FFF2-40B4-BE49-F238E27FC236}">
                <a16:creationId xmlns:a16="http://schemas.microsoft.com/office/drawing/2014/main" id="{571FA72C-227D-4A34-A66B-742DE907FCD9}"/>
              </a:ext>
            </a:extLst>
          </p:cNvPr>
          <p:cNvSpPr/>
          <p:nvPr/>
        </p:nvSpPr>
        <p:spPr>
          <a:xfrm>
            <a:off x="808452" y="5326135"/>
            <a:ext cx="346047" cy="360220"/>
          </a:xfrm>
          <a:prstGeom prst="actionButtonBlank">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5</a:t>
            </a:r>
          </a:p>
        </p:txBody>
      </p:sp>
      <p:sp>
        <p:nvSpPr>
          <p:cNvPr id="23" name="Action Button: Custom 20">
            <a:hlinkClick r:id="" action="ppaction://noaction" highlightClick="1">
              <a:snd r:embed="rId11" name="el hace amigos durante las vacaciones, pero ella hace un cambio, quiere estar con la familia.wav"/>
            </a:hlinkClick>
            <a:extLst>
              <a:ext uri="{FF2B5EF4-FFF2-40B4-BE49-F238E27FC236}">
                <a16:creationId xmlns:a16="http://schemas.microsoft.com/office/drawing/2014/main" id="{472DA3C7-D694-41B9-AD67-D8D80A378392}"/>
              </a:ext>
            </a:extLst>
          </p:cNvPr>
          <p:cNvSpPr/>
          <p:nvPr/>
        </p:nvSpPr>
        <p:spPr>
          <a:xfrm>
            <a:off x="808452" y="5933131"/>
            <a:ext cx="346047" cy="360220"/>
          </a:xfrm>
          <a:prstGeom prst="actionButtonBlank">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6</a:t>
            </a:r>
          </a:p>
        </p:txBody>
      </p:sp>
      <p:sp>
        <p:nvSpPr>
          <p:cNvPr id="24" name="CuadroTexto 39">
            <a:extLst>
              <a:ext uri="{FF2B5EF4-FFF2-40B4-BE49-F238E27FC236}">
                <a16:creationId xmlns:a16="http://schemas.microsoft.com/office/drawing/2014/main" id="{43FFF9E2-3B76-4AFD-8740-0A1C6F48A476}"/>
              </a:ext>
            </a:extLst>
          </p:cNvPr>
          <p:cNvSpPr txBox="1"/>
          <p:nvPr/>
        </p:nvSpPr>
        <p:spPr>
          <a:xfrm>
            <a:off x="4622099" y="3082874"/>
            <a:ext cx="647934" cy="430887"/>
          </a:xfrm>
          <a:prstGeom prst="rect">
            <a:avLst/>
          </a:prstGeom>
          <a:noFill/>
        </p:spPr>
        <p:txBody>
          <a:bodyPr wrap="none" rtlCol="0">
            <a:spAutoFit/>
          </a:bodyPr>
          <a:lstStyle/>
          <a:p>
            <a:pPr algn="l"/>
            <a:r>
              <a:rPr lang="en-GB" sz="2200" dirty="0"/>
              <a:t>she</a:t>
            </a:r>
            <a:endParaRPr lang="es-GB" sz="2200" dirty="0"/>
          </a:p>
        </p:txBody>
      </p:sp>
      <p:sp>
        <p:nvSpPr>
          <p:cNvPr id="25" name="CuadroTexto 39">
            <a:extLst>
              <a:ext uri="{FF2B5EF4-FFF2-40B4-BE49-F238E27FC236}">
                <a16:creationId xmlns:a16="http://schemas.microsoft.com/office/drawing/2014/main" id="{380D19CF-DB35-4743-9795-BE79C9D7D55B}"/>
              </a:ext>
            </a:extLst>
          </p:cNvPr>
          <p:cNvSpPr txBox="1"/>
          <p:nvPr/>
        </p:nvSpPr>
        <p:spPr>
          <a:xfrm>
            <a:off x="7013547" y="3117917"/>
            <a:ext cx="854721" cy="430887"/>
          </a:xfrm>
          <a:prstGeom prst="rect">
            <a:avLst/>
          </a:prstGeom>
          <a:noFill/>
        </p:spPr>
        <p:txBody>
          <a:bodyPr wrap="none" rtlCol="0">
            <a:spAutoFit/>
          </a:bodyPr>
          <a:lstStyle/>
          <a:p>
            <a:pPr algn="l"/>
            <a:r>
              <a:rPr lang="en-GB" sz="2200" dirty="0"/>
              <a:t>does</a:t>
            </a:r>
            <a:endParaRPr lang="es-GB" sz="2200" dirty="0"/>
          </a:p>
        </p:txBody>
      </p:sp>
      <p:sp>
        <p:nvSpPr>
          <p:cNvPr id="26" name="CuadroTexto 39">
            <a:extLst>
              <a:ext uri="{FF2B5EF4-FFF2-40B4-BE49-F238E27FC236}">
                <a16:creationId xmlns:a16="http://schemas.microsoft.com/office/drawing/2014/main" id="{0E56C702-7AAB-40F7-BB43-ECA0A4262D3A}"/>
              </a:ext>
            </a:extLst>
          </p:cNvPr>
          <p:cNvSpPr txBox="1"/>
          <p:nvPr/>
        </p:nvSpPr>
        <p:spPr>
          <a:xfrm>
            <a:off x="9250123" y="3157886"/>
            <a:ext cx="1758752" cy="430887"/>
          </a:xfrm>
          <a:prstGeom prst="rect">
            <a:avLst/>
          </a:prstGeom>
          <a:noFill/>
        </p:spPr>
        <p:txBody>
          <a:bodyPr wrap="square" rtlCol="0">
            <a:spAutoFit/>
          </a:bodyPr>
          <a:lstStyle/>
          <a:p>
            <a:pPr algn="l"/>
            <a:r>
              <a:rPr lang="en-GB" sz="2200" dirty="0"/>
              <a:t>sport</a:t>
            </a:r>
            <a:endParaRPr lang="es-GB" sz="2200" dirty="0"/>
          </a:p>
        </p:txBody>
      </p:sp>
      <p:sp>
        <p:nvSpPr>
          <p:cNvPr id="27" name="CuadroTexto 39">
            <a:extLst>
              <a:ext uri="{FF2B5EF4-FFF2-40B4-BE49-F238E27FC236}">
                <a16:creationId xmlns:a16="http://schemas.microsoft.com/office/drawing/2014/main" id="{2AB3A6DF-5B5B-4D60-A3D2-E06DE0310545}"/>
              </a:ext>
            </a:extLst>
          </p:cNvPr>
          <p:cNvSpPr txBox="1"/>
          <p:nvPr/>
        </p:nvSpPr>
        <p:spPr>
          <a:xfrm>
            <a:off x="4594878" y="3652951"/>
            <a:ext cx="538930" cy="430887"/>
          </a:xfrm>
          <a:prstGeom prst="rect">
            <a:avLst/>
          </a:prstGeom>
          <a:noFill/>
        </p:spPr>
        <p:txBody>
          <a:bodyPr wrap="none" rtlCol="0">
            <a:spAutoFit/>
          </a:bodyPr>
          <a:lstStyle/>
          <a:p>
            <a:pPr algn="l"/>
            <a:r>
              <a:rPr lang="en-GB" sz="2200" dirty="0"/>
              <a:t>he</a:t>
            </a:r>
            <a:endParaRPr lang="es-GB" sz="2200" dirty="0"/>
          </a:p>
        </p:txBody>
      </p:sp>
      <p:sp>
        <p:nvSpPr>
          <p:cNvPr id="28" name="CuadroTexto 39">
            <a:extLst>
              <a:ext uri="{FF2B5EF4-FFF2-40B4-BE49-F238E27FC236}">
                <a16:creationId xmlns:a16="http://schemas.microsoft.com/office/drawing/2014/main" id="{2BB67771-BBC1-4EDB-81AF-6AA2904AE911}"/>
              </a:ext>
            </a:extLst>
          </p:cNvPr>
          <p:cNvSpPr txBox="1"/>
          <p:nvPr/>
        </p:nvSpPr>
        <p:spPr>
          <a:xfrm>
            <a:off x="7003583" y="3652951"/>
            <a:ext cx="1108242" cy="430887"/>
          </a:xfrm>
          <a:prstGeom prst="rect">
            <a:avLst/>
          </a:prstGeom>
          <a:noFill/>
        </p:spPr>
        <p:txBody>
          <a:bodyPr wrap="square" rtlCol="0">
            <a:spAutoFit/>
          </a:bodyPr>
          <a:lstStyle/>
          <a:p>
            <a:pPr algn="l"/>
            <a:r>
              <a:rPr lang="en-GB" sz="2200" dirty="0"/>
              <a:t>does</a:t>
            </a:r>
            <a:endParaRPr lang="es-GB" sz="2200" dirty="0"/>
          </a:p>
        </p:txBody>
      </p:sp>
      <p:sp>
        <p:nvSpPr>
          <p:cNvPr id="29" name="CuadroTexto 39">
            <a:extLst>
              <a:ext uri="{FF2B5EF4-FFF2-40B4-BE49-F238E27FC236}">
                <a16:creationId xmlns:a16="http://schemas.microsoft.com/office/drawing/2014/main" id="{DBF38052-87B5-4EE7-A0FC-80B0C8494628}"/>
              </a:ext>
            </a:extLst>
          </p:cNvPr>
          <p:cNvSpPr txBox="1"/>
          <p:nvPr/>
        </p:nvSpPr>
        <p:spPr>
          <a:xfrm>
            <a:off x="9250123" y="3702263"/>
            <a:ext cx="1758752" cy="430887"/>
          </a:xfrm>
          <a:prstGeom prst="rect">
            <a:avLst/>
          </a:prstGeom>
          <a:noFill/>
        </p:spPr>
        <p:txBody>
          <a:bodyPr wrap="square" rtlCol="0">
            <a:spAutoFit/>
          </a:bodyPr>
          <a:lstStyle/>
          <a:p>
            <a:pPr algn="l"/>
            <a:r>
              <a:rPr lang="en-GB" sz="2200" dirty="0"/>
              <a:t>homework</a:t>
            </a:r>
            <a:endParaRPr lang="es-GB" sz="2200" dirty="0"/>
          </a:p>
        </p:txBody>
      </p:sp>
      <p:sp>
        <p:nvSpPr>
          <p:cNvPr id="30" name="CuadroTexto 39">
            <a:extLst>
              <a:ext uri="{FF2B5EF4-FFF2-40B4-BE49-F238E27FC236}">
                <a16:creationId xmlns:a16="http://schemas.microsoft.com/office/drawing/2014/main" id="{6279D10D-1346-420D-9953-0492D5C29C54}"/>
              </a:ext>
            </a:extLst>
          </p:cNvPr>
          <p:cNvSpPr txBox="1"/>
          <p:nvPr/>
        </p:nvSpPr>
        <p:spPr>
          <a:xfrm>
            <a:off x="4606999" y="4171748"/>
            <a:ext cx="788937" cy="430887"/>
          </a:xfrm>
          <a:prstGeom prst="rect">
            <a:avLst/>
          </a:prstGeom>
          <a:noFill/>
        </p:spPr>
        <p:txBody>
          <a:bodyPr wrap="square" rtlCol="0">
            <a:spAutoFit/>
          </a:bodyPr>
          <a:lstStyle/>
          <a:p>
            <a:pPr algn="l"/>
            <a:r>
              <a:rPr lang="en-GB" sz="2200" dirty="0"/>
              <a:t>he</a:t>
            </a:r>
            <a:endParaRPr lang="es-GB" sz="2200" dirty="0"/>
          </a:p>
        </p:txBody>
      </p:sp>
      <p:sp>
        <p:nvSpPr>
          <p:cNvPr id="31" name="CuadroTexto 39">
            <a:extLst>
              <a:ext uri="{FF2B5EF4-FFF2-40B4-BE49-F238E27FC236}">
                <a16:creationId xmlns:a16="http://schemas.microsoft.com/office/drawing/2014/main" id="{9846C8ED-F9EC-4C36-B8B2-8B6DB6C87F8F}"/>
              </a:ext>
            </a:extLst>
          </p:cNvPr>
          <p:cNvSpPr txBox="1"/>
          <p:nvPr/>
        </p:nvSpPr>
        <p:spPr>
          <a:xfrm>
            <a:off x="7008693" y="4158513"/>
            <a:ext cx="1108242" cy="430887"/>
          </a:xfrm>
          <a:prstGeom prst="rect">
            <a:avLst/>
          </a:prstGeom>
          <a:noFill/>
        </p:spPr>
        <p:txBody>
          <a:bodyPr wrap="square" rtlCol="0">
            <a:spAutoFit/>
          </a:bodyPr>
          <a:lstStyle/>
          <a:p>
            <a:pPr algn="l"/>
            <a:r>
              <a:rPr lang="en-GB" sz="2200" dirty="0"/>
              <a:t>makes</a:t>
            </a:r>
            <a:endParaRPr lang="es-GB" sz="2200" dirty="0"/>
          </a:p>
        </p:txBody>
      </p:sp>
      <p:sp>
        <p:nvSpPr>
          <p:cNvPr id="32" name="CuadroTexto 39">
            <a:extLst>
              <a:ext uri="{FF2B5EF4-FFF2-40B4-BE49-F238E27FC236}">
                <a16:creationId xmlns:a16="http://schemas.microsoft.com/office/drawing/2014/main" id="{A5D8FA30-FA5C-4A2C-9348-6C6411437C8F}"/>
              </a:ext>
            </a:extLst>
          </p:cNvPr>
          <p:cNvSpPr txBox="1"/>
          <p:nvPr/>
        </p:nvSpPr>
        <p:spPr>
          <a:xfrm>
            <a:off x="9250122" y="4172725"/>
            <a:ext cx="1758752" cy="430887"/>
          </a:xfrm>
          <a:prstGeom prst="rect">
            <a:avLst/>
          </a:prstGeom>
          <a:noFill/>
        </p:spPr>
        <p:txBody>
          <a:bodyPr wrap="square" rtlCol="0">
            <a:spAutoFit/>
          </a:bodyPr>
          <a:lstStyle/>
          <a:p>
            <a:pPr algn="l"/>
            <a:r>
              <a:rPr lang="en-GB" sz="2200" dirty="0"/>
              <a:t>films</a:t>
            </a:r>
            <a:endParaRPr lang="es-GB" sz="2200" dirty="0"/>
          </a:p>
        </p:txBody>
      </p:sp>
      <p:sp>
        <p:nvSpPr>
          <p:cNvPr id="33" name="CuadroTexto 39">
            <a:extLst>
              <a:ext uri="{FF2B5EF4-FFF2-40B4-BE49-F238E27FC236}">
                <a16:creationId xmlns:a16="http://schemas.microsoft.com/office/drawing/2014/main" id="{5A77DA15-30A1-42ED-AD05-A53330CE29D7}"/>
              </a:ext>
            </a:extLst>
          </p:cNvPr>
          <p:cNvSpPr txBox="1"/>
          <p:nvPr/>
        </p:nvSpPr>
        <p:spPr>
          <a:xfrm>
            <a:off x="4607615" y="4703652"/>
            <a:ext cx="788937" cy="430887"/>
          </a:xfrm>
          <a:prstGeom prst="rect">
            <a:avLst/>
          </a:prstGeom>
          <a:noFill/>
        </p:spPr>
        <p:txBody>
          <a:bodyPr wrap="square" rtlCol="0">
            <a:spAutoFit/>
          </a:bodyPr>
          <a:lstStyle/>
          <a:p>
            <a:pPr algn="l"/>
            <a:r>
              <a:rPr lang="en-GB" sz="2200" dirty="0"/>
              <a:t>he</a:t>
            </a:r>
            <a:endParaRPr lang="es-GB" sz="2200" dirty="0"/>
          </a:p>
        </p:txBody>
      </p:sp>
      <p:sp>
        <p:nvSpPr>
          <p:cNvPr id="34" name="CuadroTexto 39">
            <a:extLst>
              <a:ext uri="{FF2B5EF4-FFF2-40B4-BE49-F238E27FC236}">
                <a16:creationId xmlns:a16="http://schemas.microsoft.com/office/drawing/2014/main" id="{994F0769-DA03-42EC-B57B-FFD570722EC3}"/>
              </a:ext>
            </a:extLst>
          </p:cNvPr>
          <p:cNvSpPr txBox="1"/>
          <p:nvPr/>
        </p:nvSpPr>
        <p:spPr>
          <a:xfrm>
            <a:off x="7013546" y="4712317"/>
            <a:ext cx="1113574" cy="430887"/>
          </a:xfrm>
          <a:prstGeom prst="rect">
            <a:avLst/>
          </a:prstGeom>
          <a:noFill/>
        </p:spPr>
        <p:txBody>
          <a:bodyPr wrap="square" rtlCol="0">
            <a:spAutoFit/>
          </a:bodyPr>
          <a:lstStyle/>
          <a:p>
            <a:pPr algn="l"/>
            <a:r>
              <a:rPr lang="en-GB" sz="2200" dirty="0"/>
              <a:t>makes</a:t>
            </a:r>
            <a:endParaRPr lang="es-GB" sz="2200" dirty="0"/>
          </a:p>
        </p:txBody>
      </p:sp>
      <p:sp>
        <p:nvSpPr>
          <p:cNvPr id="35" name="CuadroTexto 39">
            <a:extLst>
              <a:ext uri="{FF2B5EF4-FFF2-40B4-BE49-F238E27FC236}">
                <a16:creationId xmlns:a16="http://schemas.microsoft.com/office/drawing/2014/main" id="{72A10966-E031-4A0E-8308-A186BC33BDFD}"/>
              </a:ext>
            </a:extLst>
          </p:cNvPr>
          <p:cNvSpPr txBox="1"/>
          <p:nvPr/>
        </p:nvSpPr>
        <p:spPr>
          <a:xfrm>
            <a:off x="9250122" y="4684910"/>
            <a:ext cx="1758752" cy="430887"/>
          </a:xfrm>
          <a:prstGeom prst="rect">
            <a:avLst/>
          </a:prstGeom>
          <a:noFill/>
        </p:spPr>
        <p:txBody>
          <a:bodyPr wrap="square" rtlCol="0">
            <a:spAutoFit/>
          </a:bodyPr>
          <a:lstStyle/>
          <a:p>
            <a:pPr algn="l"/>
            <a:r>
              <a:rPr lang="en-GB" sz="2200" dirty="0"/>
              <a:t>noise</a:t>
            </a:r>
            <a:endParaRPr lang="es-GB" sz="2200" dirty="0"/>
          </a:p>
        </p:txBody>
      </p:sp>
      <p:sp>
        <p:nvSpPr>
          <p:cNvPr id="36" name="CuadroTexto 39">
            <a:extLst>
              <a:ext uri="{FF2B5EF4-FFF2-40B4-BE49-F238E27FC236}">
                <a16:creationId xmlns:a16="http://schemas.microsoft.com/office/drawing/2014/main" id="{DB4AFA16-9A21-4950-8BC3-FC3164248D0A}"/>
              </a:ext>
            </a:extLst>
          </p:cNvPr>
          <p:cNvSpPr txBox="1"/>
          <p:nvPr/>
        </p:nvSpPr>
        <p:spPr>
          <a:xfrm>
            <a:off x="4577210" y="5322050"/>
            <a:ext cx="788937" cy="430887"/>
          </a:xfrm>
          <a:prstGeom prst="rect">
            <a:avLst/>
          </a:prstGeom>
          <a:noFill/>
        </p:spPr>
        <p:txBody>
          <a:bodyPr wrap="square" rtlCol="0">
            <a:spAutoFit/>
          </a:bodyPr>
          <a:lstStyle/>
          <a:p>
            <a:pPr algn="l"/>
            <a:r>
              <a:rPr lang="en-GB" sz="2200" dirty="0"/>
              <a:t>she</a:t>
            </a:r>
            <a:endParaRPr lang="es-GB" sz="2200" dirty="0"/>
          </a:p>
        </p:txBody>
      </p:sp>
      <p:sp>
        <p:nvSpPr>
          <p:cNvPr id="37" name="CuadroTexto 39">
            <a:extLst>
              <a:ext uri="{FF2B5EF4-FFF2-40B4-BE49-F238E27FC236}">
                <a16:creationId xmlns:a16="http://schemas.microsoft.com/office/drawing/2014/main" id="{31C636BF-C583-46EF-BEE5-B40F8ABCE6A2}"/>
              </a:ext>
            </a:extLst>
          </p:cNvPr>
          <p:cNvSpPr txBox="1"/>
          <p:nvPr/>
        </p:nvSpPr>
        <p:spPr>
          <a:xfrm>
            <a:off x="7013547" y="5299389"/>
            <a:ext cx="1113573" cy="430887"/>
          </a:xfrm>
          <a:prstGeom prst="rect">
            <a:avLst/>
          </a:prstGeom>
          <a:noFill/>
        </p:spPr>
        <p:txBody>
          <a:bodyPr wrap="square" rtlCol="0">
            <a:spAutoFit/>
          </a:bodyPr>
          <a:lstStyle/>
          <a:p>
            <a:pPr algn="l"/>
            <a:r>
              <a:rPr lang="en-GB" sz="2200" dirty="0"/>
              <a:t>makes</a:t>
            </a:r>
            <a:endParaRPr lang="es-GB" sz="2200" dirty="0"/>
          </a:p>
        </p:txBody>
      </p:sp>
      <p:sp>
        <p:nvSpPr>
          <p:cNvPr id="38" name="CuadroTexto 39">
            <a:extLst>
              <a:ext uri="{FF2B5EF4-FFF2-40B4-BE49-F238E27FC236}">
                <a16:creationId xmlns:a16="http://schemas.microsoft.com/office/drawing/2014/main" id="{A858B606-BF49-4D71-8E90-FFF1AD4D226C}"/>
              </a:ext>
            </a:extLst>
          </p:cNvPr>
          <p:cNvSpPr txBox="1"/>
          <p:nvPr/>
        </p:nvSpPr>
        <p:spPr>
          <a:xfrm>
            <a:off x="9250122" y="5111823"/>
            <a:ext cx="2132463" cy="769441"/>
          </a:xfrm>
          <a:prstGeom prst="rect">
            <a:avLst/>
          </a:prstGeom>
          <a:noFill/>
        </p:spPr>
        <p:txBody>
          <a:bodyPr wrap="square" rtlCol="0">
            <a:spAutoFit/>
          </a:bodyPr>
          <a:lstStyle/>
          <a:p>
            <a:pPr algn="l"/>
            <a:r>
              <a:rPr lang="en-GB" sz="2200" dirty="0"/>
              <a:t>an effort (sometimes)</a:t>
            </a:r>
            <a:endParaRPr lang="es-GB" sz="2200" dirty="0"/>
          </a:p>
        </p:txBody>
      </p:sp>
      <p:sp>
        <p:nvSpPr>
          <p:cNvPr id="39" name="CuadroTexto 39">
            <a:extLst>
              <a:ext uri="{FF2B5EF4-FFF2-40B4-BE49-F238E27FC236}">
                <a16:creationId xmlns:a16="http://schemas.microsoft.com/office/drawing/2014/main" id="{6A2CDC91-0520-4039-A339-09E26FC793B8}"/>
              </a:ext>
            </a:extLst>
          </p:cNvPr>
          <p:cNvSpPr txBox="1"/>
          <p:nvPr/>
        </p:nvSpPr>
        <p:spPr>
          <a:xfrm>
            <a:off x="4584047" y="5903163"/>
            <a:ext cx="788937" cy="430887"/>
          </a:xfrm>
          <a:prstGeom prst="rect">
            <a:avLst/>
          </a:prstGeom>
          <a:noFill/>
        </p:spPr>
        <p:txBody>
          <a:bodyPr wrap="square" rtlCol="0">
            <a:spAutoFit/>
          </a:bodyPr>
          <a:lstStyle/>
          <a:p>
            <a:pPr algn="l"/>
            <a:r>
              <a:rPr lang="en-GB" sz="2200" dirty="0"/>
              <a:t>she</a:t>
            </a:r>
            <a:endParaRPr lang="es-GB" sz="2200" dirty="0"/>
          </a:p>
        </p:txBody>
      </p:sp>
      <p:sp>
        <p:nvSpPr>
          <p:cNvPr id="40" name="CuadroTexto 39">
            <a:extLst>
              <a:ext uri="{FF2B5EF4-FFF2-40B4-BE49-F238E27FC236}">
                <a16:creationId xmlns:a16="http://schemas.microsoft.com/office/drawing/2014/main" id="{8081E194-6BA9-4A25-A705-BBC5B250B2A9}"/>
              </a:ext>
            </a:extLst>
          </p:cNvPr>
          <p:cNvSpPr txBox="1"/>
          <p:nvPr/>
        </p:nvSpPr>
        <p:spPr>
          <a:xfrm>
            <a:off x="7013547" y="5886461"/>
            <a:ext cx="1113573" cy="430887"/>
          </a:xfrm>
          <a:prstGeom prst="rect">
            <a:avLst/>
          </a:prstGeom>
          <a:noFill/>
        </p:spPr>
        <p:txBody>
          <a:bodyPr wrap="square" rtlCol="0">
            <a:spAutoFit/>
          </a:bodyPr>
          <a:lstStyle/>
          <a:p>
            <a:pPr algn="l"/>
            <a:r>
              <a:rPr lang="en-GB" sz="2200" dirty="0"/>
              <a:t>makes</a:t>
            </a:r>
            <a:endParaRPr lang="es-GB" sz="2200" dirty="0"/>
          </a:p>
        </p:txBody>
      </p:sp>
      <p:sp>
        <p:nvSpPr>
          <p:cNvPr id="41" name="CuadroTexto 39">
            <a:extLst>
              <a:ext uri="{FF2B5EF4-FFF2-40B4-BE49-F238E27FC236}">
                <a16:creationId xmlns:a16="http://schemas.microsoft.com/office/drawing/2014/main" id="{6BD66198-FEEC-4669-8300-AB08F670913D}"/>
              </a:ext>
            </a:extLst>
          </p:cNvPr>
          <p:cNvSpPr txBox="1"/>
          <p:nvPr/>
        </p:nvSpPr>
        <p:spPr>
          <a:xfrm>
            <a:off x="9250121" y="5871052"/>
            <a:ext cx="2132463" cy="430887"/>
          </a:xfrm>
          <a:prstGeom prst="rect">
            <a:avLst/>
          </a:prstGeom>
          <a:noFill/>
        </p:spPr>
        <p:txBody>
          <a:bodyPr wrap="square" rtlCol="0">
            <a:spAutoFit/>
          </a:bodyPr>
          <a:lstStyle/>
          <a:p>
            <a:pPr algn="l"/>
            <a:r>
              <a:rPr lang="en-GB" sz="2200" dirty="0"/>
              <a:t>a change</a:t>
            </a:r>
            <a:endParaRPr lang="es-GB" sz="2200" dirty="0"/>
          </a:p>
        </p:txBody>
      </p:sp>
    </p:spTree>
    <p:extLst>
      <p:ext uri="{BB962C8B-B14F-4D97-AF65-F5344CB8AC3E}">
        <p14:creationId xmlns:p14="http://schemas.microsoft.com/office/powerpoint/2010/main" val="325744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711BF0-637D-45C0-B6D8-A3B26B157B9A}"/>
              </a:ext>
            </a:extLst>
          </p:cNvPr>
          <p:cNvSpPr>
            <a:spLocks noGrp="1"/>
          </p:cNvSpPr>
          <p:nvPr>
            <p:ph type="title"/>
          </p:nvPr>
        </p:nvSpPr>
        <p:spPr>
          <a:xfrm>
            <a:off x="0" y="213557"/>
            <a:ext cx="4983480" cy="740498"/>
          </a:xfrm>
        </p:spPr>
        <p:txBody>
          <a:bodyPr>
            <a:normAutofit/>
          </a:bodyPr>
          <a:lstStyle/>
          <a:p>
            <a:r>
              <a:rPr lang="en-GB" sz="2800" dirty="0"/>
              <a:t>Las </a:t>
            </a:r>
            <a:r>
              <a:rPr lang="en-GB" sz="2800" dirty="0" err="1"/>
              <a:t>actividades</a:t>
            </a:r>
            <a:r>
              <a:rPr lang="en-GB" sz="2800" dirty="0"/>
              <a:t> </a:t>
            </a:r>
            <a:r>
              <a:rPr lang="en-GB" sz="2800" dirty="0" err="1"/>
              <a:t>en</a:t>
            </a:r>
            <a:r>
              <a:rPr lang="en-GB" sz="2800" dirty="0"/>
              <a:t> casa</a:t>
            </a:r>
          </a:p>
        </p:txBody>
      </p:sp>
      <p:sp>
        <p:nvSpPr>
          <p:cNvPr id="4" name="Google Shape;152;p2">
            <a:extLst>
              <a:ext uri="{FF2B5EF4-FFF2-40B4-BE49-F238E27FC236}">
                <a16:creationId xmlns:a16="http://schemas.microsoft.com/office/drawing/2014/main" id="{39E930FA-7CB3-403E-A245-8404DC4E54A4}"/>
              </a:ext>
            </a:extLst>
          </p:cNvPr>
          <p:cNvSpPr/>
          <p:nvPr/>
        </p:nvSpPr>
        <p:spPr>
          <a:xfrm>
            <a:off x="10744199" y="136426"/>
            <a:ext cx="1312517" cy="457934"/>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7" name="Graphic 6" descr="Teacher with solid fill">
            <a:extLst>
              <a:ext uri="{FF2B5EF4-FFF2-40B4-BE49-F238E27FC236}">
                <a16:creationId xmlns:a16="http://schemas.microsoft.com/office/drawing/2014/main" id="{0AA2F979-BD24-4F8E-A5F8-92C6F76DD1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954055"/>
            <a:ext cx="914400" cy="914400"/>
          </a:xfrm>
          <a:prstGeom prst="rect">
            <a:avLst/>
          </a:prstGeom>
        </p:spPr>
      </p:pic>
      <p:sp>
        <p:nvSpPr>
          <p:cNvPr id="8" name="Speech Bubble: Rectangle with Corners Rounded 7">
            <a:extLst>
              <a:ext uri="{FF2B5EF4-FFF2-40B4-BE49-F238E27FC236}">
                <a16:creationId xmlns:a16="http://schemas.microsoft.com/office/drawing/2014/main" id="{01A61E12-32A6-442B-A446-9E4812D8FE68}"/>
              </a:ext>
            </a:extLst>
          </p:cNvPr>
          <p:cNvSpPr/>
          <p:nvPr/>
        </p:nvSpPr>
        <p:spPr>
          <a:xfrm>
            <a:off x="996523" y="1054808"/>
            <a:ext cx="11195477" cy="830997"/>
          </a:xfrm>
          <a:prstGeom prst="wedgeRoundRectCallout">
            <a:avLst>
              <a:gd name="adj1" fmla="val -52683"/>
              <a:gd name="adj2" fmla="val -12723"/>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0"/>
              </a:spcBef>
              <a:spcAft>
                <a:spcPts val="0"/>
              </a:spcAft>
              <a:buClrTx/>
              <a:buSzTx/>
              <a:buFontTx/>
              <a:buNone/>
              <a:tabLst/>
              <a:defRPr/>
            </a:pPr>
            <a:r>
              <a:rPr lang="en-US" sz="2400" dirty="0">
                <a:solidFill>
                  <a:schemeClr val="tx1"/>
                </a:solidFill>
                <a:latin typeface="Century Gothic" panose="020F0302020204030204"/>
              </a:rPr>
              <a:t>B</a:t>
            </a:r>
            <a:r>
              <a:rPr kumimoji="0" lang="en-US" sz="2400" i="0" u="none" strike="noStrike" kern="1200" cap="none" spc="0" normalizeH="0" baseline="0" noProof="0" dirty="0">
                <a:ln>
                  <a:noFill/>
                </a:ln>
                <a:solidFill>
                  <a:schemeClr val="tx1"/>
                </a:solidFill>
                <a:effectLst/>
                <a:uLnTx/>
                <a:uFillTx/>
                <a:latin typeface="Century Gothic" panose="020F0302020204030204"/>
              </a:rPr>
              <a:t>: </a:t>
            </a:r>
            <a:r>
              <a:rPr kumimoji="0" lang="en-US" sz="2400" i="0" u="none" strike="noStrike" kern="1200" cap="none" spc="0" normalizeH="0" baseline="0" noProof="0" dirty="0" err="1">
                <a:ln>
                  <a:noFill/>
                </a:ln>
                <a:solidFill>
                  <a:schemeClr val="tx1"/>
                </a:solidFill>
                <a:effectLst/>
                <a:uLnTx/>
                <a:uFillTx/>
                <a:latin typeface="Century Gothic" panose="020F0302020204030204"/>
              </a:rPr>
              <a:t>Pregunta</a:t>
            </a:r>
            <a:r>
              <a:rPr kumimoji="0" lang="en-US" sz="2400" i="0" u="none" strike="noStrike" kern="1200" cap="none" spc="0" normalizeH="0" baseline="0" noProof="0" dirty="0">
                <a:ln>
                  <a:noFill/>
                </a:ln>
                <a:solidFill>
                  <a:schemeClr val="tx1"/>
                </a:solidFill>
                <a:effectLst/>
                <a:uLnTx/>
                <a:uFillTx/>
                <a:latin typeface="Century Gothic" panose="020F0302020204030204"/>
              </a:rPr>
              <a:t> </a:t>
            </a:r>
            <a:r>
              <a:rPr kumimoji="0" lang="en-US" sz="2400" i="0" u="none" strike="noStrike" kern="1200" cap="none" spc="0" normalizeH="0" baseline="0" noProof="0" dirty="0" err="1">
                <a:ln>
                  <a:noFill/>
                </a:ln>
                <a:solidFill>
                  <a:schemeClr val="tx1"/>
                </a:solidFill>
                <a:effectLst/>
                <a:uLnTx/>
                <a:uFillTx/>
                <a:latin typeface="Century Gothic" panose="020F0302020204030204"/>
              </a:rPr>
              <a:t>en</a:t>
            </a:r>
            <a:r>
              <a:rPr kumimoji="0" lang="en-US" sz="2400" i="0" u="none" strike="noStrike" kern="1200" cap="none" spc="0" normalizeH="0" baseline="0" noProof="0" dirty="0">
                <a:ln>
                  <a:noFill/>
                </a:ln>
                <a:solidFill>
                  <a:schemeClr val="tx1"/>
                </a:solidFill>
                <a:effectLst/>
                <a:uLnTx/>
                <a:uFillTx/>
                <a:latin typeface="Century Gothic" panose="020F0302020204030204"/>
              </a:rPr>
              <a:t> </a:t>
            </a:r>
            <a:r>
              <a:rPr kumimoji="0" lang="en-US" sz="2400" i="0" u="none" strike="noStrike" kern="1200" cap="none" spc="0" normalizeH="0" baseline="0" noProof="0" dirty="0" err="1">
                <a:ln>
                  <a:noFill/>
                </a:ln>
                <a:solidFill>
                  <a:schemeClr val="tx1"/>
                </a:solidFill>
                <a:effectLst/>
                <a:uLnTx/>
                <a:uFillTx/>
                <a:latin typeface="Century Gothic" panose="020F0302020204030204"/>
              </a:rPr>
              <a:t>español</a:t>
            </a:r>
            <a:r>
              <a:rPr kumimoji="0" lang="en-US" sz="2400" i="0" u="none" strike="noStrike" kern="1200" cap="none" spc="0" normalizeH="0" baseline="0" noProof="0" dirty="0">
                <a:ln>
                  <a:noFill/>
                </a:ln>
                <a:solidFill>
                  <a:schemeClr val="tx1"/>
                </a:solidFill>
                <a:effectLst/>
                <a:uLnTx/>
                <a:uFillTx/>
                <a:latin typeface="Century Gothic" panose="020F0302020204030204"/>
              </a:rPr>
              <a:t>?  </a:t>
            </a:r>
            <a:r>
              <a:rPr lang="en-US" sz="2400" dirty="0">
                <a:solidFill>
                  <a:schemeClr val="tx1"/>
                </a:solidFill>
                <a:latin typeface="Century Gothic" panose="020F0302020204030204"/>
              </a:rPr>
              <a:t>‘</a:t>
            </a:r>
            <a:r>
              <a:rPr kumimoji="0" lang="en-US" sz="2400" i="0" u="none" strike="noStrike" kern="1200" cap="none" spc="0" normalizeH="0" baseline="0" noProof="0" dirty="0">
                <a:ln>
                  <a:noFill/>
                </a:ln>
                <a:solidFill>
                  <a:schemeClr val="tx1"/>
                </a:solidFill>
                <a:effectLst/>
                <a:uLnTx/>
                <a:uFillTx/>
                <a:latin typeface="Century Gothic" panose="020F0302020204030204"/>
              </a:rPr>
              <a:t>What does he do</a:t>
            </a:r>
            <a:r>
              <a:rPr lang="en-US" sz="2400" dirty="0">
                <a:solidFill>
                  <a:schemeClr val="tx1"/>
                </a:solidFill>
                <a:latin typeface="Century Gothic" panose="020F0302020204030204"/>
              </a:rPr>
              <a:t>?’ OR ‘What does she do?’</a:t>
            </a:r>
            <a:br>
              <a:rPr lang="en-US" sz="2400" dirty="0">
                <a:solidFill>
                  <a:schemeClr val="tx1"/>
                </a:solidFill>
                <a:latin typeface="Century Gothic" panose="020F0302020204030204"/>
              </a:rPr>
            </a:br>
            <a:r>
              <a:rPr lang="en-US" sz="2400" dirty="0">
                <a:solidFill>
                  <a:schemeClr val="tx1"/>
                </a:solidFill>
                <a:latin typeface="Century Gothic" panose="020F0302020204030204"/>
              </a:rPr>
              <a:t>A: </a:t>
            </a:r>
            <a:r>
              <a:rPr lang="en-US" sz="2400" dirty="0" err="1">
                <a:solidFill>
                  <a:schemeClr val="tx1"/>
                </a:solidFill>
                <a:latin typeface="Century Gothic" panose="020F0302020204030204"/>
              </a:rPr>
              <a:t>Responde</a:t>
            </a:r>
            <a:r>
              <a:rPr lang="en-US" sz="2400" dirty="0">
                <a:solidFill>
                  <a:schemeClr val="tx1"/>
                </a:solidFill>
                <a:latin typeface="Century Gothic" panose="020F0302020204030204"/>
              </a:rPr>
              <a:t> </a:t>
            </a:r>
            <a:r>
              <a:rPr lang="en-US" sz="2400" dirty="0" err="1">
                <a:solidFill>
                  <a:schemeClr val="tx1"/>
                </a:solidFill>
                <a:latin typeface="Century Gothic" panose="020F0302020204030204"/>
              </a:rPr>
              <a:t>según</a:t>
            </a:r>
            <a:r>
              <a:rPr lang="en-US" sz="2400" dirty="0">
                <a:solidFill>
                  <a:schemeClr val="tx1"/>
                </a:solidFill>
                <a:latin typeface="Century Gothic" panose="020F0302020204030204"/>
              </a:rPr>
              <a:t> </a:t>
            </a:r>
            <a:r>
              <a:rPr lang="en-US" sz="2400" dirty="0" err="1">
                <a:solidFill>
                  <a:schemeClr val="tx1"/>
                </a:solidFill>
                <a:latin typeface="Century Gothic" panose="020F0302020204030204"/>
              </a:rPr>
              <a:t>tus</a:t>
            </a:r>
            <a:r>
              <a:rPr lang="en-US" sz="2400" dirty="0">
                <a:solidFill>
                  <a:schemeClr val="tx1"/>
                </a:solidFill>
                <a:latin typeface="Century Gothic" panose="020F0302020204030204"/>
              </a:rPr>
              <a:t> cartas. B: Escribe la </a:t>
            </a:r>
            <a:r>
              <a:rPr lang="en-US" sz="2400" dirty="0" err="1">
                <a:solidFill>
                  <a:schemeClr val="tx1"/>
                </a:solidFill>
                <a:latin typeface="Century Gothic" panose="020F0302020204030204"/>
              </a:rPr>
              <a:t>respuesta</a:t>
            </a:r>
            <a:r>
              <a:rPr lang="en-US" sz="2400" dirty="0">
                <a:solidFill>
                  <a:schemeClr val="tx1"/>
                </a:solidFill>
                <a:latin typeface="Century Gothic" panose="020F0302020204030204"/>
              </a:rPr>
              <a:t> </a:t>
            </a:r>
            <a:r>
              <a:rPr lang="en-US" sz="2400" dirty="0" err="1">
                <a:solidFill>
                  <a:schemeClr val="tx1"/>
                </a:solidFill>
                <a:latin typeface="Century Gothic" panose="020F0302020204030204"/>
              </a:rPr>
              <a:t>en</a:t>
            </a:r>
            <a:r>
              <a:rPr lang="en-US" sz="2400" dirty="0">
                <a:solidFill>
                  <a:schemeClr val="tx1"/>
                </a:solidFill>
                <a:latin typeface="Century Gothic" panose="020F0302020204030204"/>
              </a:rPr>
              <a:t> </a:t>
            </a:r>
            <a:r>
              <a:rPr lang="en-US" sz="2400" dirty="0" err="1">
                <a:solidFill>
                  <a:schemeClr val="tx1"/>
                </a:solidFill>
                <a:latin typeface="Century Gothic" panose="020F0302020204030204"/>
              </a:rPr>
              <a:t>español</a:t>
            </a:r>
            <a:r>
              <a:rPr lang="en-US" sz="2400" dirty="0">
                <a:solidFill>
                  <a:schemeClr val="tx1"/>
                </a:solidFill>
                <a:latin typeface="Century Gothic" panose="020F0302020204030204"/>
              </a:rPr>
              <a:t> e </a:t>
            </a:r>
            <a:r>
              <a:rPr lang="en-US" sz="2400" dirty="0" err="1">
                <a:solidFill>
                  <a:schemeClr val="tx1"/>
                </a:solidFill>
                <a:latin typeface="Century Gothic" panose="020F0302020204030204"/>
              </a:rPr>
              <a:t>inglés</a:t>
            </a:r>
            <a:r>
              <a:rPr lang="en-US" sz="2400" dirty="0">
                <a:solidFill>
                  <a:schemeClr val="tx1"/>
                </a:solidFill>
                <a:latin typeface="Century Gothic" panose="020F0302020204030204"/>
              </a:rPr>
              <a:t>.</a:t>
            </a:r>
            <a:endParaRPr kumimoji="0" lang="en-US" sz="2400" i="0" u="none" strike="noStrike" kern="1200" cap="none" spc="0" normalizeH="0" baseline="0" noProof="0" dirty="0">
              <a:ln>
                <a:noFill/>
              </a:ln>
              <a:solidFill>
                <a:schemeClr val="tx1"/>
              </a:solidFill>
              <a:effectLst/>
              <a:uLnTx/>
              <a:uFillTx/>
              <a:latin typeface="Century Gothic" panose="020F0302020204030204"/>
            </a:endParaRPr>
          </a:p>
        </p:txBody>
      </p:sp>
      <p:pic>
        <p:nvPicPr>
          <p:cNvPr id="3" name="Picture 2" descr="A blue and white person with a letter&#10;&#10;Description automatically generated">
            <a:extLst>
              <a:ext uri="{FF2B5EF4-FFF2-40B4-BE49-F238E27FC236}">
                <a16:creationId xmlns:a16="http://schemas.microsoft.com/office/drawing/2014/main" id="{0EFCB707-3EB6-48BB-8839-E3256DCB1E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44" y="2115134"/>
            <a:ext cx="1407042" cy="1519606"/>
          </a:xfrm>
          <a:prstGeom prst="rect">
            <a:avLst/>
          </a:prstGeom>
        </p:spPr>
      </p:pic>
      <p:pic>
        <p:nvPicPr>
          <p:cNvPr id="9" name="Picture 8" descr="A blue and white person with a white b on a black background&#10;&#10;Description automatically generated">
            <a:extLst>
              <a:ext uri="{FF2B5EF4-FFF2-40B4-BE49-F238E27FC236}">
                <a16:creationId xmlns:a16="http://schemas.microsoft.com/office/drawing/2014/main" id="{F33BC113-A0A9-4649-929A-0B50AD5E77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0678" y="2115134"/>
            <a:ext cx="1407042" cy="1566507"/>
          </a:xfrm>
          <a:prstGeom prst="rect">
            <a:avLst/>
          </a:prstGeom>
        </p:spPr>
      </p:pic>
      <p:pic>
        <p:nvPicPr>
          <p:cNvPr id="11" name="Picture 10" descr="A yellow and blue oval shaped objects&#10;&#10;Description automatically generated with medium confidence">
            <a:extLst>
              <a:ext uri="{FF2B5EF4-FFF2-40B4-BE49-F238E27FC236}">
                <a16:creationId xmlns:a16="http://schemas.microsoft.com/office/drawing/2014/main" id="{8B638F78-8F5F-4608-826A-9534388F23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2141" y="71562"/>
            <a:ext cx="1503919" cy="983246"/>
          </a:xfrm>
          <a:prstGeom prst="rect">
            <a:avLst/>
          </a:prstGeom>
        </p:spPr>
      </p:pic>
      <p:sp>
        <p:nvSpPr>
          <p:cNvPr id="43" name="Rounded Rectangular Callout 9">
            <a:extLst>
              <a:ext uri="{FF2B5EF4-FFF2-40B4-BE49-F238E27FC236}">
                <a16:creationId xmlns:a16="http://schemas.microsoft.com/office/drawing/2014/main" id="{2F5298DB-61C5-45E4-86D2-F647E3A30778}"/>
              </a:ext>
            </a:extLst>
          </p:cNvPr>
          <p:cNvSpPr/>
          <p:nvPr/>
        </p:nvSpPr>
        <p:spPr>
          <a:xfrm>
            <a:off x="6096000" y="2197784"/>
            <a:ext cx="3456763" cy="671267"/>
          </a:xfrm>
          <a:prstGeom prst="wedgeRoundRectCallout">
            <a:avLst>
              <a:gd name="adj1" fmla="val 66522"/>
              <a:gd name="adj2" fmla="val 30377"/>
              <a:gd name="adj3" fmla="val 16667"/>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a:t>
            </a:r>
            <a:r>
              <a:rPr lang="en-GB" sz="2800" b="1" dirty="0" err="1">
                <a:solidFill>
                  <a:schemeClr val="tx1"/>
                </a:solidFill>
              </a:rPr>
              <a:t>Qué</a:t>
            </a:r>
            <a:r>
              <a:rPr lang="en-GB" sz="2800" b="1" dirty="0">
                <a:solidFill>
                  <a:schemeClr val="tx1"/>
                </a:solidFill>
              </a:rPr>
              <a:t> </a:t>
            </a:r>
            <a:r>
              <a:rPr lang="en-GB" sz="2800" b="1" dirty="0" err="1">
                <a:solidFill>
                  <a:schemeClr val="tx1"/>
                </a:solidFill>
              </a:rPr>
              <a:t>hace</a:t>
            </a:r>
            <a:r>
              <a:rPr lang="en-GB" sz="2800" b="1" dirty="0">
                <a:solidFill>
                  <a:schemeClr val="tx1"/>
                </a:solidFill>
              </a:rPr>
              <a:t> </a:t>
            </a:r>
            <a:r>
              <a:rPr lang="en-GB" sz="2800" b="1" dirty="0" err="1">
                <a:solidFill>
                  <a:schemeClr val="tx1"/>
                </a:solidFill>
              </a:rPr>
              <a:t>ella</a:t>
            </a:r>
            <a:r>
              <a:rPr lang="en-GB" sz="2800" b="1" dirty="0">
                <a:solidFill>
                  <a:schemeClr val="tx1"/>
                </a:solidFill>
              </a:rPr>
              <a:t>?</a:t>
            </a:r>
          </a:p>
        </p:txBody>
      </p:sp>
      <p:sp>
        <p:nvSpPr>
          <p:cNvPr id="44" name="Rounded Rectangular Callout 9">
            <a:extLst>
              <a:ext uri="{FF2B5EF4-FFF2-40B4-BE49-F238E27FC236}">
                <a16:creationId xmlns:a16="http://schemas.microsoft.com/office/drawing/2014/main" id="{03321B5F-203E-414A-8FC3-A00A85649116}"/>
              </a:ext>
            </a:extLst>
          </p:cNvPr>
          <p:cNvSpPr/>
          <p:nvPr/>
        </p:nvSpPr>
        <p:spPr>
          <a:xfrm>
            <a:off x="1489086" y="2456510"/>
            <a:ext cx="3456763" cy="671267"/>
          </a:xfrm>
          <a:prstGeom prst="wedgeRoundRectCallout">
            <a:avLst>
              <a:gd name="adj1" fmla="val -60450"/>
              <a:gd name="adj2" fmla="val -273"/>
              <a:gd name="adj3" fmla="val 16667"/>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tx1"/>
                </a:solidFill>
              </a:rPr>
              <a:t>Hace</a:t>
            </a:r>
            <a:r>
              <a:rPr lang="en-GB" sz="2800" b="1" dirty="0">
                <a:solidFill>
                  <a:schemeClr val="tx1"/>
                </a:solidFill>
              </a:rPr>
              <a:t> </a:t>
            </a:r>
            <a:r>
              <a:rPr lang="en-GB" sz="2800" b="1" dirty="0" err="1">
                <a:solidFill>
                  <a:schemeClr val="tx1"/>
                </a:solidFill>
              </a:rPr>
              <a:t>entrevistas</a:t>
            </a:r>
            <a:r>
              <a:rPr lang="en-GB" sz="2800" b="1" dirty="0">
                <a:solidFill>
                  <a:schemeClr val="tx1"/>
                </a:solidFill>
              </a:rPr>
              <a:t>.</a:t>
            </a:r>
          </a:p>
        </p:txBody>
      </p:sp>
      <p:sp>
        <p:nvSpPr>
          <p:cNvPr id="46" name="TextBox 45">
            <a:extLst>
              <a:ext uri="{FF2B5EF4-FFF2-40B4-BE49-F238E27FC236}">
                <a16:creationId xmlns:a16="http://schemas.microsoft.com/office/drawing/2014/main" id="{CA34AAA1-BC53-495B-AD62-1453CC5798DB}"/>
              </a:ext>
            </a:extLst>
          </p:cNvPr>
          <p:cNvSpPr txBox="1"/>
          <p:nvPr/>
        </p:nvSpPr>
        <p:spPr>
          <a:xfrm>
            <a:off x="1483417" y="3364658"/>
            <a:ext cx="3462432" cy="2862322"/>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solidFill>
                  <a:srgbClr val="4472C4">
                    <a:lumMod val="50000"/>
                  </a:srgbClr>
                </a:solidFill>
                <a:latin typeface="Century Gothic" panose="020B0502020202020204" pitchFamily="34" charset="0"/>
              </a:rPr>
              <a:t>Ej</a:t>
            </a:r>
            <a:r>
              <a:rPr lang="en-GB" b="1" dirty="0">
                <a:solidFill>
                  <a:srgbClr val="4472C4">
                    <a:lumMod val="50000"/>
                  </a:srgbClr>
                </a:solidFill>
                <a:latin typeface="Century Gothic" panose="020B0502020202020204" pitchFamily="34" charset="0"/>
              </a:rPr>
              <a:t>.</a:t>
            </a:r>
            <a:r>
              <a:rPr kumimoji="0" lang="en-GB" sz="1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[makes videos]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[does interviews]</a:t>
            </a:r>
            <a:endParaRPr kumimoji="0" lang="en-GB" sz="2400" b="0" i="0" u="none" strike="noStrike" kern="1200" cap="none" spc="0" normalizeH="0" baseline="0" noProof="0" dirty="0">
              <a:ln>
                <a:noFill/>
              </a:ln>
              <a:effectLst/>
              <a:uLnTx/>
              <a:uFillTx/>
              <a:latin typeface="Century Gothic" panose="020B0502020202020204" pitchFamily="34" charset="0"/>
            </a:endParaRPr>
          </a:p>
        </p:txBody>
      </p:sp>
      <p:sp>
        <p:nvSpPr>
          <p:cNvPr id="50" name="Speech Bubble: Rectangle with Corners Rounded 49">
            <a:extLst>
              <a:ext uri="{FF2B5EF4-FFF2-40B4-BE49-F238E27FC236}">
                <a16:creationId xmlns:a16="http://schemas.microsoft.com/office/drawing/2014/main" id="{03215BA4-9CC7-4610-86F5-C68B120B743E}"/>
              </a:ext>
            </a:extLst>
          </p:cNvPr>
          <p:cNvSpPr/>
          <p:nvPr/>
        </p:nvSpPr>
        <p:spPr>
          <a:xfrm>
            <a:off x="8671034" y="3494089"/>
            <a:ext cx="3375255" cy="830997"/>
          </a:xfrm>
          <a:prstGeom prst="wedgeRoundRectCallout">
            <a:avLst>
              <a:gd name="adj1" fmla="val -41169"/>
              <a:gd name="adj2" fmla="val -144767"/>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0"/>
              </a:spcBef>
              <a:spcAft>
                <a:spcPts val="0"/>
              </a:spcAft>
              <a:buClrTx/>
              <a:buSzTx/>
              <a:buFontTx/>
              <a:buNone/>
              <a:tabLst/>
              <a:defRPr/>
            </a:pPr>
            <a:r>
              <a:rPr lang="en-US" sz="2400" dirty="0">
                <a:solidFill>
                  <a:schemeClr val="tx1"/>
                </a:solidFill>
                <a:latin typeface="Century Gothic" panose="020F0302020204030204"/>
              </a:rPr>
              <a:t>Es </a:t>
            </a:r>
            <a:r>
              <a:rPr lang="en-US" sz="2400" dirty="0" err="1">
                <a:solidFill>
                  <a:schemeClr val="tx1"/>
                </a:solidFill>
                <a:latin typeface="Century Gothic" panose="020F0302020204030204"/>
              </a:rPr>
              <a:t>importante</a:t>
            </a:r>
            <a:r>
              <a:rPr lang="en-US" sz="2400" dirty="0">
                <a:solidFill>
                  <a:schemeClr val="tx1"/>
                </a:solidFill>
                <a:latin typeface="Century Gothic" panose="020F0302020204030204"/>
              </a:rPr>
              <a:t> usar ‘</a:t>
            </a:r>
            <a:r>
              <a:rPr lang="en-US" sz="2400" dirty="0" err="1">
                <a:solidFill>
                  <a:schemeClr val="tx1"/>
                </a:solidFill>
                <a:latin typeface="Century Gothic" panose="020F0302020204030204"/>
              </a:rPr>
              <a:t>él</a:t>
            </a:r>
            <a:r>
              <a:rPr lang="en-US" sz="2400" dirty="0">
                <a:solidFill>
                  <a:schemeClr val="tx1"/>
                </a:solidFill>
                <a:latin typeface="Century Gothic" panose="020F0302020204030204"/>
              </a:rPr>
              <a:t>’ o ‘</a:t>
            </a:r>
            <a:r>
              <a:rPr lang="en-US" sz="2400" dirty="0" err="1">
                <a:solidFill>
                  <a:schemeClr val="tx1"/>
                </a:solidFill>
                <a:latin typeface="Century Gothic" panose="020F0302020204030204"/>
              </a:rPr>
              <a:t>ella</a:t>
            </a:r>
            <a:r>
              <a:rPr lang="en-US" sz="2400" dirty="0">
                <a:solidFill>
                  <a:schemeClr val="tx1"/>
                </a:solidFill>
                <a:latin typeface="Century Gothic" panose="020F0302020204030204"/>
              </a:rPr>
              <a:t>’.</a:t>
            </a:r>
            <a:endParaRPr kumimoji="0" lang="en-US" sz="2400" i="0" u="none" strike="noStrike" kern="1200" cap="none" spc="0" normalizeH="0" baseline="0" noProof="0" dirty="0">
              <a:ln>
                <a:noFill/>
              </a:ln>
              <a:solidFill>
                <a:schemeClr val="tx1"/>
              </a:solidFill>
              <a:effectLst/>
              <a:uLnTx/>
              <a:uFillTx/>
              <a:latin typeface="Century Gothic" panose="020F0302020204030204"/>
            </a:endParaRPr>
          </a:p>
        </p:txBody>
      </p:sp>
      <p:pic>
        <p:nvPicPr>
          <p:cNvPr id="13" name="Picture 12" descr="A cartoon of a child with red hair&#10;&#10;Description automatically generated">
            <a:extLst>
              <a:ext uri="{FF2B5EF4-FFF2-40B4-BE49-F238E27FC236}">
                <a16:creationId xmlns:a16="http://schemas.microsoft.com/office/drawing/2014/main" id="{8A2EF7B4-36A9-4530-9C47-EBEB9F72C6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8853" y="4788725"/>
            <a:ext cx="1014467" cy="1014467"/>
          </a:xfrm>
          <a:prstGeom prst="rect">
            <a:avLst/>
          </a:prstGeom>
        </p:spPr>
      </p:pic>
      <p:pic>
        <p:nvPicPr>
          <p:cNvPr id="15" name="Picture 14" descr="A cartoon of a child's face&#10;&#10;Description automatically generated">
            <a:extLst>
              <a:ext uri="{FF2B5EF4-FFF2-40B4-BE49-F238E27FC236}">
                <a16:creationId xmlns:a16="http://schemas.microsoft.com/office/drawing/2014/main" id="{5BDE52C6-CF00-4964-84E7-F075F26C17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8853" y="3410184"/>
            <a:ext cx="1014467" cy="1014467"/>
          </a:xfrm>
          <a:prstGeom prst="rect">
            <a:avLst/>
          </a:prstGeom>
        </p:spPr>
      </p:pic>
      <p:sp>
        <p:nvSpPr>
          <p:cNvPr id="52" name="TextBox 51">
            <a:extLst>
              <a:ext uri="{FF2B5EF4-FFF2-40B4-BE49-F238E27FC236}">
                <a16:creationId xmlns:a16="http://schemas.microsoft.com/office/drawing/2014/main" id="{921764F6-49B5-49F6-8D81-BA97DE4C2735}"/>
              </a:ext>
            </a:extLst>
          </p:cNvPr>
          <p:cNvSpPr txBox="1"/>
          <p:nvPr/>
        </p:nvSpPr>
        <p:spPr>
          <a:xfrm>
            <a:off x="6857999" y="4599503"/>
            <a:ext cx="54940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4472C4">
                    <a:lumMod val="50000"/>
                  </a:srgbClr>
                </a:solidFill>
                <a:latin typeface="Century Gothic" panose="020F0302020204030204"/>
              </a:rPr>
              <a:t>1.  </a:t>
            </a:r>
            <a:r>
              <a:rPr lang="en-US" sz="2400" i="1" dirty="0" err="1">
                <a:solidFill>
                  <a:srgbClr val="4472C4">
                    <a:lumMod val="50000"/>
                  </a:srgbClr>
                </a:solidFill>
                <a:latin typeface="Century Gothic" panose="020F0302020204030204"/>
              </a:rPr>
              <a:t>Hace</a:t>
            </a:r>
            <a:r>
              <a:rPr lang="en-US" sz="2400" i="1" dirty="0">
                <a:solidFill>
                  <a:srgbClr val="4472C4">
                    <a:lumMod val="50000"/>
                  </a:srgbClr>
                </a:solidFill>
                <a:latin typeface="Century Gothic" panose="020F0302020204030204"/>
              </a:rPr>
              <a:t> </a:t>
            </a:r>
            <a:r>
              <a:rPr lang="en-US" sz="2400" i="1" dirty="0" err="1">
                <a:solidFill>
                  <a:srgbClr val="4472C4">
                    <a:lumMod val="50000"/>
                  </a:srgbClr>
                </a:solidFill>
                <a:latin typeface="Century Gothic" panose="020F0302020204030204"/>
              </a:rPr>
              <a:t>entrevistas</a:t>
            </a:r>
            <a:r>
              <a:rPr lang="en-US" sz="2400" i="1" dirty="0">
                <a:solidFill>
                  <a:srgbClr val="4472C4">
                    <a:lumMod val="50000"/>
                  </a:srgbClr>
                </a:solidFill>
                <a:latin typeface="Century Gothic" panose="020F0302020204030204"/>
              </a:rPr>
              <a:t>. </a:t>
            </a:r>
            <a:br>
              <a:rPr lang="en-US" sz="2400" i="1" dirty="0">
                <a:solidFill>
                  <a:srgbClr val="4472C4">
                    <a:lumMod val="50000"/>
                  </a:srgbClr>
                </a:solidFill>
                <a:latin typeface="Century Gothic" panose="020F0302020204030204"/>
              </a:rPr>
            </a:br>
            <a:r>
              <a:rPr lang="en-US" sz="2400" i="1" dirty="0">
                <a:solidFill>
                  <a:srgbClr val="4472C4">
                    <a:lumMod val="50000"/>
                  </a:srgbClr>
                </a:solidFill>
                <a:latin typeface="Century Gothic" panose="020F0302020204030204"/>
              </a:rPr>
              <a:t>  </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53" name="TextBox 52">
            <a:extLst>
              <a:ext uri="{FF2B5EF4-FFF2-40B4-BE49-F238E27FC236}">
                <a16:creationId xmlns:a16="http://schemas.microsoft.com/office/drawing/2014/main" id="{64481C26-201F-4E99-8225-685DE81014D4}"/>
              </a:ext>
            </a:extLst>
          </p:cNvPr>
          <p:cNvSpPr txBox="1"/>
          <p:nvPr/>
        </p:nvSpPr>
        <p:spPr>
          <a:xfrm>
            <a:off x="7266296" y="5060596"/>
            <a:ext cx="34779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does interviews.</a:t>
            </a:r>
          </a:p>
        </p:txBody>
      </p:sp>
      <p:sp>
        <p:nvSpPr>
          <p:cNvPr id="54" name="Speech Bubble: Rectangle with Corners Rounded 53">
            <a:extLst>
              <a:ext uri="{FF2B5EF4-FFF2-40B4-BE49-F238E27FC236}">
                <a16:creationId xmlns:a16="http://schemas.microsoft.com/office/drawing/2014/main" id="{263A6CC1-566D-4A89-B975-BCE1299FACFC}"/>
              </a:ext>
            </a:extLst>
          </p:cNvPr>
          <p:cNvSpPr/>
          <p:nvPr/>
        </p:nvSpPr>
        <p:spPr>
          <a:xfrm>
            <a:off x="7886699" y="5515400"/>
            <a:ext cx="4159589" cy="711580"/>
          </a:xfrm>
          <a:prstGeom prst="wedgeRoundRectCallout">
            <a:avLst>
              <a:gd name="adj1" fmla="val 8537"/>
              <a:gd name="adj2" fmla="val -122817"/>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0"/>
              </a:spcBef>
              <a:spcAft>
                <a:spcPts val="0"/>
              </a:spcAft>
              <a:buClrTx/>
              <a:buSzTx/>
              <a:buFontTx/>
              <a:buNone/>
              <a:tabLst/>
              <a:defRPr/>
            </a:pPr>
            <a:r>
              <a:rPr kumimoji="0" lang="en-US" sz="2400" i="0" u="none" strike="noStrike" kern="1200" cap="none" spc="0" normalizeH="0" baseline="0" noProof="0" dirty="0">
                <a:ln>
                  <a:noFill/>
                </a:ln>
                <a:solidFill>
                  <a:schemeClr val="tx1"/>
                </a:solidFill>
                <a:effectLst/>
                <a:uLnTx/>
                <a:uFillTx/>
                <a:latin typeface="Century Gothic" panose="020F0302020204030204"/>
              </a:rPr>
              <a:t>You know it is ‘she’ </a:t>
            </a:r>
            <a:r>
              <a:rPr lang="en-US" sz="2400" dirty="0">
                <a:solidFill>
                  <a:schemeClr val="tx1"/>
                </a:solidFill>
                <a:latin typeface="Century Gothic" panose="020F0302020204030204"/>
              </a:rPr>
              <a:t>because you asked ‘</a:t>
            </a:r>
            <a:r>
              <a:rPr lang="en-US" sz="2400" dirty="0" err="1">
                <a:solidFill>
                  <a:schemeClr val="tx1"/>
                </a:solidFill>
                <a:latin typeface="Century Gothic" panose="020F0302020204030204"/>
              </a:rPr>
              <a:t>ella</a:t>
            </a:r>
            <a:r>
              <a:rPr lang="en-US" sz="2400" dirty="0">
                <a:solidFill>
                  <a:schemeClr val="tx1"/>
                </a:solidFill>
                <a:latin typeface="Century Gothic" panose="020F0302020204030204"/>
              </a:rPr>
              <a:t>’.</a:t>
            </a:r>
            <a:endParaRPr kumimoji="0" lang="en-US" sz="2400"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106110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50" grpId="0" animBg="1"/>
      <p:bldP spid="52" grpId="0"/>
      <p:bldP spid="53" grpId="0"/>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711BF0-637D-45C0-B6D8-A3B26B157B9A}"/>
              </a:ext>
            </a:extLst>
          </p:cNvPr>
          <p:cNvSpPr>
            <a:spLocks noGrp="1"/>
          </p:cNvSpPr>
          <p:nvPr>
            <p:ph type="title"/>
          </p:nvPr>
        </p:nvSpPr>
        <p:spPr>
          <a:xfrm>
            <a:off x="0" y="213557"/>
            <a:ext cx="4983480" cy="740498"/>
          </a:xfrm>
        </p:spPr>
        <p:txBody>
          <a:bodyPr>
            <a:normAutofit/>
          </a:bodyPr>
          <a:lstStyle/>
          <a:p>
            <a:r>
              <a:rPr lang="en-GB" sz="2800" dirty="0"/>
              <a:t>Las </a:t>
            </a:r>
            <a:r>
              <a:rPr lang="en-GB" sz="2800" dirty="0" err="1"/>
              <a:t>actividades</a:t>
            </a:r>
            <a:r>
              <a:rPr lang="en-GB" sz="2800" dirty="0"/>
              <a:t> </a:t>
            </a:r>
            <a:r>
              <a:rPr lang="en-GB" sz="2800" dirty="0" err="1"/>
              <a:t>en</a:t>
            </a:r>
            <a:r>
              <a:rPr lang="en-GB" sz="2800" dirty="0"/>
              <a:t> casa</a:t>
            </a:r>
          </a:p>
        </p:txBody>
      </p:sp>
      <p:sp>
        <p:nvSpPr>
          <p:cNvPr id="4" name="Google Shape;152;p2">
            <a:extLst>
              <a:ext uri="{FF2B5EF4-FFF2-40B4-BE49-F238E27FC236}">
                <a16:creationId xmlns:a16="http://schemas.microsoft.com/office/drawing/2014/main" id="{39E930FA-7CB3-403E-A245-8404DC4E54A4}"/>
              </a:ext>
            </a:extLst>
          </p:cNvPr>
          <p:cNvSpPr/>
          <p:nvPr/>
        </p:nvSpPr>
        <p:spPr>
          <a:xfrm>
            <a:off x="10744199" y="136426"/>
            <a:ext cx="1312517" cy="457934"/>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1" name="Picture 10" descr="A yellow and blue oval shaped objects&#10;&#10;Description automatically generated with medium confidence">
            <a:extLst>
              <a:ext uri="{FF2B5EF4-FFF2-40B4-BE49-F238E27FC236}">
                <a16:creationId xmlns:a16="http://schemas.microsoft.com/office/drawing/2014/main" id="{8B638F78-8F5F-4608-826A-9534388F2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41" y="71562"/>
            <a:ext cx="1503919" cy="983246"/>
          </a:xfrm>
          <a:prstGeom prst="rect">
            <a:avLst/>
          </a:prstGeom>
        </p:spPr>
      </p:pic>
      <p:sp>
        <p:nvSpPr>
          <p:cNvPr id="18" name="TextBox 17">
            <a:extLst>
              <a:ext uri="{FF2B5EF4-FFF2-40B4-BE49-F238E27FC236}">
                <a16:creationId xmlns:a16="http://schemas.microsoft.com/office/drawing/2014/main" id="{C5482E72-F043-41D1-889A-5902A595A171}"/>
              </a:ext>
            </a:extLst>
          </p:cNvPr>
          <p:cNvSpPr txBox="1"/>
          <p:nvPr/>
        </p:nvSpPr>
        <p:spPr>
          <a:xfrm>
            <a:off x="82286" y="1144739"/>
            <a:ext cx="61389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latin typeface="Century Gothic" panose="020F0302020204030204"/>
              </a:rPr>
              <a:t>Persona A</a:t>
            </a:r>
            <a:endParaRPr kumimoji="0" lang="en-US" sz="2800" b="1" i="0" u="none" strike="noStrike" kern="1200" cap="none" spc="0" normalizeH="0" baseline="0" noProof="0" dirty="0">
              <a:ln>
                <a:noFill/>
              </a:ln>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8540C095-3048-4CF2-A617-7FEC08D5BAEB}"/>
              </a:ext>
            </a:extLst>
          </p:cNvPr>
          <p:cNvSpPr txBox="1"/>
          <p:nvPr/>
        </p:nvSpPr>
        <p:spPr>
          <a:xfrm>
            <a:off x="2513384" y="1163991"/>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Century Gothic" panose="020B0502020202020204" pitchFamily="34" charset="0"/>
                <a:ea typeface="+mn-ea"/>
                <a:cs typeface="+mn-cs"/>
              </a:rPr>
              <a:t>1. </a:t>
            </a: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[does homework]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[does drawing]</a:t>
            </a:r>
            <a:endParaRPr kumimoji="0" lang="en-GB" sz="2000" b="0" i="0" u="none" strike="noStrike" kern="1200" cap="none" spc="0" normalizeH="0" baseline="0" noProof="0" dirty="0">
              <a:ln>
                <a:noFill/>
              </a:ln>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6CE82DF9-0C5E-4B74-B506-08A80BDEBF74}"/>
              </a:ext>
            </a:extLst>
          </p:cNvPr>
          <p:cNvSpPr txBox="1"/>
          <p:nvPr/>
        </p:nvSpPr>
        <p:spPr>
          <a:xfrm>
            <a:off x="6980754" y="1184329"/>
            <a:ext cx="343846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entury Gothic" panose="020B0502020202020204" pitchFamily="34" charset="0"/>
              </a:rPr>
              <a:t>2</a:t>
            </a:r>
            <a:r>
              <a:rPr kumimoji="0" lang="en-GB" sz="1800" b="1"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[makes tasty dishes]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[makes the bed]</a:t>
            </a:r>
            <a:endParaRPr kumimoji="0" lang="en-GB" sz="2000" b="0" i="0" u="none" strike="noStrike" kern="1200" cap="none" spc="0" normalizeH="0" baseline="0" noProof="0" dirty="0">
              <a:ln>
                <a:noFill/>
              </a:ln>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196B06F4-F6A5-4970-8677-D2D2B1DBC36D}"/>
              </a:ext>
            </a:extLst>
          </p:cNvPr>
          <p:cNvSpPr txBox="1"/>
          <p:nvPr/>
        </p:nvSpPr>
        <p:spPr>
          <a:xfrm>
            <a:off x="311122" y="3787776"/>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entury Gothic" panose="020B0502020202020204" pitchFamily="34" charset="0"/>
              </a:rPr>
              <a:t>3</a:t>
            </a:r>
            <a:r>
              <a:rPr kumimoji="0" lang="en-GB" sz="1800" b="1"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[makes an effort in class]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[makes an effort at home]</a:t>
            </a:r>
            <a:endParaRPr kumimoji="0" lang="en-GB" sz="2000" b="0" i="0" u="none" strike="noStrike" kern="1200" cap="none" spc="0" normalizeH="0" baseline="0" noProof="0" dirty="0">
              <a:ln>
                <a:noFill/>
              </a:ln>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63668612-FA36-48CA-9B05-1F59268E055F}"/>
              </a:ext>
            </a:extLst>
          </p:cNvPr>
          <p:cNvSpPr txBox="1"/>
          <p:nvPr/>
        </p:nvSpPr>
        <p:spPr>
          <a:xfrm>
            <a:off x="4244600" y="3787776"/>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entury Gothic" panose="020B0502020202020204" pitchFamily="34" charset="0"/>
              </a:rPr>
              <a:t>4</a:t>
            </a:r>
            <a:r>
              <a:rPr kumimoji="0" lang="en-GB" sz="1800" b="1"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[does a lot of sport]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[makes a lot of noise]</a:t>
            </a:r>
            <a:endParaRPr kumimoji="0" lang="en-GB" sz="2000" b="0" i="0" u="none" strike="noStrike" kern="1200" cap="none" spc="0" normalizeH="0" baseline="0" noProof="0" dirty="0">
              <a:ln>
                <a:noFill/>
              </a:ln>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0934B603-B46D-462A-AC74-E947C7DBE2F9}"/>
              </a:ext>
            </a:extLst>
          </p:cNvPr>
          <p:cNvSpPr txBox="1"/>
          <p:nvPr/>
        </p:nvSpPr>
        <p:spPr>
          <a:xfrm>
            <a:off x="8465711" y="3795021"/>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latin typeface="Century Gothic" panose="020B0502020202020204" pitchFamily="34" charset="0"/>
              </a:rPr>
              <a:t>5</a:t>
            </a:r>
            <a:r>
              <a:rPr kumimoji="0" lang="en-GB" sz="1800" b="1"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[makes funny gestures]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[makes a big change]</a:t>
            </a:r>
            <a:endParaRPr kumimoji="0" lang="en-GB" sz="2000" b="0" i="0" u="none" strike="noStrike" kern="1200" cap="none" spc="0" normalizeH="0" baseline="0" noProof="0" dirty="0">
              <a:ln>
                <a:noFill/>
              </a:ln>
              <a:effectLst/>
              <a:uLnTx/>
              <a:uFillTx/>
              <a:latin typeface="Century Gothic" panose="020B0502020202020204" pitchFamily="34" charset="0"/>
            </a:endParaRPr>
          </a:p>
        </p:txBody>
      </p:sp>
      <p:pic>
        <p:nvPicPr>
          <p:cNvPr id="34" name="Picture 33" descr="A cartoon of a child with red hair&#10;&#10;Description automatically generated">
            <a:extLst>
              <a:ext uri="{FF2B5EF4-FFF2-40B4-BE49-F238E27FC236}">
                <a16:creationId xmlns:a16="http://schemas.microsoft.com/office/drawing/2014/main" id="{16135B1E-98EE-45C5-8485-813F3DFE5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384" y="5035034"/>
            <a:ext cx="852424" cy="852424"/>
          </a:xfrm>
          <a:prstGeom prst="rect">
            <a:avLst/>
          </a:prstGeom>
        </p:spPr>
      </p:pic>
      <p:pic>
        <p:nvPicPr>
          <p:cNvPr id="35" name="Picture 34" descr="A cartoon of a child's face&#10;&#10;Description automatically generated">
            <a:extLst>
              <a:ext uri="{FF2B5EF4-FFF2-40B4-BE49-F238E27FC236}">
                <a16:creationId xmlns:a16="http://schemas.microsoft.com/office/drawing/2014/main" id="{06199F70-61B4-4F6E-A9AF-23DEB7A61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847" y="3914576"/>
            <a:ext cx="852424" cy="852424"/>
          </a:xfrm>
          <a:prstGeom prst="rect">
            <a:avLst/>
          </a:prstGeom>
        </p:spPr>
      </p:pic>
      <p:pic>
        <p:nvPicPr>
          <p:cNvPr id="36" name="Picture 35" descr="A cartoon of a child with red hair&#10;&#10;Description automatically generated">
            <a:extLst>
              <a:ext uri="{FF2B5EF4-FFF2-40B4-BE49-F238E27FC236}">
                <a16:creationId xmlns:a16="http://schemas.microsoft.com/office/drawing/2014/main" id="{0777B009-D5AF-4ACB-9F37-989F39BBB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5622" y="2341336"/>
            <a:ext cx="852424" cy="852424"/>
          </a:xfrm>
          <a:prstGeom prst="rect">
            <a:avLst/>
          </a:prstGeom>
        </p:spPr>
      </p:pic>
      <p:pic>
        <p:nvPicPr>
          <p:cNvPr id="37" name="Picture 36" descr="A cartoon of a child's face&#10;&#10;Description automatically generated">
            <a:extLst>
              <a:ext uri="{FF2B5EF4-FFF2-40B4-BE49-F238E27FC236}">
                <a16:creationId xmlns:a16="http://schemas.microsoft.com/office/drawing/2014/main" id="{8C6360DC-76E7-44E1-B3E4-5694C00EFA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6085" y="1220878"/>
            <a:ext cx="852424" cy="852424"/>
          </a:xfrm>
          <a:prstGeom prst="rect">
            <a:avLst/>
          </a:prstGeom>
        </p:spPr>
      </p:pic>
      <p:pic>
        <p:nvPicPr>
          <p:cNvPr id="38" name="Picture 37" descr="A cartoon of a child with red hair&#10;&#10;Description automatically generated">
            <a:extLst>
              <a:ext uri="{FF2B5EF4-FFF2-40B4-BE49-F238E27FC236}">
                <a16:creationId xmlns:a16="http://schemas.microsoft.com/office/drawing/2014/main" id="{A618E60F-4855-46F5-8F58-1FF960A0FF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078" y="4972485"/>
            <a:ext cx="852424" cy="852424"/>
          </a:xfrm>
          <a:prstGeom prst="rect">
            <a:avLst/>
          </a:prstGeom>
        </p:spPr>
      </p:pic>
      <p:pic>
        <p:nvPicPr>
          <p:cNvPr id="39" name="Picture 38" descr="A cartoon of a child's face&#10;&#10;Description automatically generated">
            <a:extLst>
              <a:ext uri="{FF2B5EF4-FFF2-40B4-BE49-F238E27FC236}">
                <a16:creationId xmlns:a16="http://schemas.microsoft.com/office/drawing/2014/main" id="{E091F059-4115-445D-BB5A-B8954DEB3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7541" y="3852027"/>
            <a:ext cx="852424" cy="852424"/>
          </a:xfrm>
          <a:prstGeom prst="rect">
            <a:avLst/>
          </a:prstGeom>
        </p:spPr>
      </p:pic>
      <p:pic>
        <p:nvPicPr>
          <p:cNvPr id="40" name="Picture 39" descr="A cartoon of a child with red hair&#10;&#10;Description automatically generated">
            <a:extLst>
              <a:ext uri="{FF2B5EF4-FFF2-40B4-BE49-F238E27FC236}">
                <a16:creationId xmlns:a16="http://schemas.microsoft.com/office/drawing/2014/main" id="{512B969B-BD6F-4923-8094-DFF126EC8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8388" y="1158736"/>
            <a:ext cx="852424" cy="852424"/>
          </a:xfrm>
          <a:prstGeom prst="rect">
            <a:avLst/>
          </a:prstGeom>
        </p:spPr>
      </p:pic>
      <p:pic>
        <p:nvPicPr>
          <p:cNvPr id="41" name="Picture 40" descr="A cartoon of a child's face&#10;&#10;Description automatically generated">
            <a:extLst>
              <a:ext uri="{FF2B5EF4-FFF2-40B4-BE49-F238E27FC236}">
                <a16:creationId xmlns:a16="http://schemas.microsoft.com/office/drawing/2014/main" id="{49614C75-B2E4-47BC-B3B9-31A9D6336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8388" y="2392470"/>
            <a:ext cx="852424" cy="852424"/>
          </a:xfrm>
          <a:prstGeom prst="rect">
            <a:avLst/>
          </a:prstGeom>
        </p:spPr>
      </p:pic>
      <p:pic>
        <p:nvPicPr>
          <p:cNvPr id="42" name="Picture 41" descr="A cartoon of a child with red hair&#10;&#10;Description automatically generated">
            <a:extLst>
              <a:ext uri="{FF2B5EF4-FFF2-40B4-BE49-F238E27FC236}">
                <a16:creationId xmlns:a16="http://schemas.microsoft.com/office/drawing/2014/main" id="{5D017D75-3858-45AE-BEBD-C2A66326B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079" y="3870779"/>
            <a:ext cx="852424" cy="852424"/>
          </a:xfrm>
          <a:prstGeom prst="rect">
            <a:avLst/>
          </a:prstGeom>
        </p:spPr>
      </p:pic>
      <p:pic>
        <p:nvPicPr>
          <p:cNvPr id="45" name="Picture 44" descr="A cartoon of a child's face&#10;&#10;Description automatically generated">
            <a:extLst>
              <a:ext uri="{FF2B5EF4-FFF2-40B4-BE49-F238E27FC236}">
                <a16:creationId xmlns:a16="http://schemas.microsoft.com/office/drawing/2014/main" id="{856CD890-DB94-4324-A76F-9658A56076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079" y="5104513"/>
            <a:ext cx="852424" cy="852424"/>
          </a:xfrm>
          <a:prstGeom prst="rect">
            <a:avLst/>
          </a:prstGeom>
        </p:spPr>
      </p:pic>
    </p:spTree>
    <p:extLst>
      <p:ext uri="{BB962C8B-B14F-4D97-AF65-F5344CB8AC3E}">
        <p14:creationId xmlns:p14="http://schemas.microsoft.com/office/powerpoint/2010/main" val="2433847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711BF0-637D-45C0-B6D8-A3B26B157B9A}"/>
              </a:ext>
            </a:extLst>
          </p:cNvPr>
          <p:cNvSpPr>
            <a:spLocks noGrp="1"/>
          </p:cNvSpPr>
          <p:nvPr>
            <p:ph type="title"/>
          </p:nvPr>
        </p:nvSpPr>
        <p:spPr>
          <a:xfrm>
            <a:off x="0" y="213557"/>
            <a:ext cx="4983480" cy="740498"/>
          </a:xfrm>
        </p:spPr>
        <p:txBody>
          <a:bodyPr>
            <a:normAutofit/>
          </a:bodyPr>
          <a:lstStyle/>
          <a:p>
            <a:r>
              <a:rPr lang="en-GB" sz="2800" dirty="0"/>
              <a:t>Las </a:t>
            </a:r>
            <a:r>
              <a:rPr lang="en-GB" sz="2800" dirty="0" err="1"/>
              <a:t>actividades</a:t>
            </a:r>
            <a:r>
              <a:rPr lang="en-GB" sz="2800" dirty="0"/>
              <a:t> </a:t>
            </a:r>
            <a:r>
              <a:rPr lang="en-GB" sz="2800" dirty="0" err="1"/>
              <a:t>en</a:t>
            </a:r>
            <a:r>
              <a:rPr lang="en-GB" sz="2800" dirty="0"/>
              <a:t> casa</a:t>
            </a:r>
          </a:p>
        </p:txBody>
      </p:sp>
      <p:sp>
        <p:nvSpPr>
          <p:cNvPr id="4" name="Google Shape;152;p2">
            <a:extLst>
              <a:ext uri="{FF2B5EF4-FFF2-40B4-BE49-F238E27FC236}">
                <a16:creationId xmlns:a16="http://schemas.microsoft.com/office/drawing/2014/main" id="{39E930FA-7CB3-403E-A245-8404DC4E54A4}"/>
              </a:ext>
            </a:extLst>
          </p:cNvPr>
          <p:cNvSpPr/>
          <p:nvPr/>
        </p:nvSpPr>
        <p:spPr>
          <a:xfrm>
            <a:off x="10744199" y="136426"/>
            <a:ext cx="1312517" cy="457934"/>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1" name="Picture 10" descr="A yellow and blue oval shaped objects&#10;&#10;Description automatically generated with medium confidence">
            <a:extLst>
              <a:ext uri="{FF2B5EF4-FFF2-40B4-BE49-F238E27FC236}">
                <a16:creationId xmlns:a16="http://schemas.microsoft.com/office/drawing/2014/main" id="{8B638F78-8F5F-4608-826A-9534388F2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41" y="71562"/>
            <a:ext cx="1503919" cy="983246"/>
          </a:xfrm>
          <a:prstGeom prst="rect">
            <a:avLst/>
          </a:prstGeom>
        </p:spPr>
      </p:pic>
      <p:sp>
        <p:nvSpPr>
          <p:cNvPr id="18" name="TextBox 17">
            <a:extLst>
              <a:ext uri="{FF2B5EF4-FFF2-40B4-BE49-F238E27FC236}">
                <a16:creationId xmlns:a16="http://schemas.microsoft.com/office/drawing/2014/main" id="{C5482E72-F043-41D1-889A-5902A595A171}"/>
              </a:ext>
            </a:extLst>
          </p:cNvPr>
          <p:cNvSpPr txBox="1"/>
          <p:nvPr/>
        </p:nvSpPr>
        <p:spPr>
          <a:xfrm>
            <a:off x="82286" y="1144739"/>
            <a:ext cx="61389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latin typeface="Century Gothic" panose="020F0302020204030204"/>
              </a:rPr>
              <a:t>Persona B</a:t>
            </a:r>
            <a:endParaRPr kumimoji="0" lang="en-US" sz="2800" b="1" i="0" u="none" strike="noStrike" kern="1200" cap="none" spc="0" normalizeH="0" baseline="0" noProof="0" dirty="0">
              <a:ln>
                <a:noFill/>
              </a:ln>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8540C095-3048-4CF2-A617-7FEC08D5BAEB}"/>
              </a:ext>
            </a:extLst>
          </p:cNvPr>
          <p:cNvSpPr txBox="1"/>
          <p:nvPr/>
        </p:nvSpPr>
        <p:spPr>
          <a:xfrm>
            <a:off x="2513384" y="1163991"/>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effectLst/>
                <a:uLnTx/>
                <a:uFillTx/>
                <a:latin typeface="Century Gothic" panose="020B0502020202020204" pitchFamily="34" charset="0"/>
                <a:ea typeface="+mn-ea"/>
                <a:cs typeface="+mn-cs"/>
              </a:rPr>
              <a:t>1. </a:t>
            </a: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[makes a big effort]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[makes a small change]</a:t>
            </a:r>
            <a:endParaRPr kumimoji="0" lang="en-GB" sz="2000" b="0" i="0" u="none" strike="noStrike" kern="1200" cap="none" spc="0" normalizeH="0" baseline="0" noProof="0" dirty="0">
              <a:ln>
                <a:noFill/>
              </a:ln>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6CE82DF9-0C5E-4B74-B506-08A80BDEBF74}"/>
              </a:ext>
            </a:extLst>
          </p:cNvPr>
          <p:cNvSpPr txBox="1"/>
          <p:nvPr/>
        </p:nvSpPr>
        <p:spPr>
          <a:xfrm>
            <a:off x="6980754" y="1184329"/>
            <a:ext cx="343846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entury Gothic" panose="020B0502020202020204" pitchFamily="34" charset="0"/>
              </a:rPr>
              <a:t>2</a:t>
            </a:r>
            <a:r>
              <a:rPr kumimoji="0" lang="en-GB" sz="1800" b="1"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[makes a lot of noise]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[makes funny gestures]</a:t>
            </a:r>
            <a:endParaRPr kumimoji="0" lang="en-GB" sz="2000" b="0" i="0" u="none" strike="noStrike" kern="1200" cap="none" spc="0" normalizeH="0" baseline="0" noProof="0" dirty="0">
              <a:ln>
                <a:noFill/>
              </a:ln>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196B06F4-F6A5-4970-8677-D2D2B1DBC36D}"/>
              </a:ext>
            </a:extLst>
          </p:cNvPr>
          <p:cNvSpPr txBox="1"/>
          <p:nvPr/>
        </p:nvSpPr>
        <p:spPr>
          <a:xfrm>
            <a:off x="311122" y="3787776"/>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entury Gothic" panose="020B0502020202020204" pitchFamily="34" charset="0"/>
              </a:rPr>
              <a:t>3</a:t>
            </a:r>
            <a:r>
              <a:rPr kumimoji="0" lang="en-GB" sz="1800" b="1"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[does drawing]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[does karate]</a:t>
            </a:r>
            <a:endParaRPr kumimoji="0" lang="en-GB" sz="2000" b="0" i="0" u="none" strike="noStrike" kern="1200" cap="none" spc="0" normalizeH="0" baseline="0" noProof="0" dirty="0">
              <a:ln>
                <a:noFill/>
              </a:ln>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63668612-FA36-48CA-9B05-1F59268E055F}"/>
              </a:ext>
            </a:extLst>
          </p:cNvPr>
          <p:cNvSpPr txBox="1"/>
          <p:nvPr/>
        </p:nvSpPr>
        <p:spPr>
          <a:xfrm>
            <a:off x="4244600" y="3787776"/>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entury Gothic" panose="020B0502020202020204" pitchFamily="34" charset="0"/>
              </a:rPr>
              <a:t>4</a:t>
            </a:r>
            <a:r>
              <a:rPr kumimoji="0" lang="en-GB" sz="1800" b="1"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[makes a call]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[makes a film]</a:t>
            </a:r>
            <a:endParaRPr kumimoji="0" lang="en-GB" sz="2000" b="0" i="0" u="none" strike="noStrike" kern="1200" cap="none" spc="0" normalizeH="0" baseline="0" noProof="0" dirty="0">
              <a:ln>
                <a:noFill/>
              </a:ln>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0934B603-B46D-462A-AC74-E947C7DBE2F9}"/>
              </a:ext>
            </a:extLst>
          </p:cNvPr>
          <p:cNvSpPr txBox="1"/>
          <p:nvPr/>
        </p:nvSpPr>
        <p:spPr>
          <a:xfrm>
            <a:off x="8465711" y="3795021"/>
            <a:ext cx="3462432" cy="2462213"/>
          </a:xfrm>
          <a:prstGeom prst="rect">
            <a:avLst/>
          </a:prstGeom>
          <a:noFill/>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latin typeface="Century Gothic" panose="020B0502020202020204" pitchFamily="34" charset="0"/>
              </a:rPr>
              <a:t>5</a:t>
            </a:r>
            <a:r>
              <a:rPr kumimoji="0" lang="en-GB" sz="1800" b="1"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[does homework]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[makes the food]</a:t>
            </a:r>
            <a:endParaRPr kumimoji="0" lang="en-GB" sz="2000" b="0" i="0" u="none" strike="noStrike" kern="1200" cap="none" spc="0" normalizeH="0" baseline="0" noProof="0" dirty="0">
              <a:ln>
                <a:noFill/>
              </a:ln>
              <a:effectLst/>
              <a:uLnTx/>
              <a:uFillTx/>
              <a:latin typeface="Century Gothic" panose="020B0502020202020204" pitchFamily="34" charset="0"/>
            </a:endParaRPr>
          </a:p>
        </p:txBody>
      </p:sp>
      <p:pic>
        <p:nvPicPr>
          <p:cNvPr id="34" name="Picture 33" descr="A cartoon of a child with red hair&#10;&#10;Description automatically generated">
            <a:extLst>
              <a:ext uri="{FF2B5EF4-FFF2-40B4-BE49-F238E27FC236}">
                <a16:creationId xmlns:a16="http://schemas.microsoft.com/office/drawing/2014/main" id="{16135B1E-98EE-45C5-8485-813F3DFE5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384" y="5035034"/>
            <a:ext cx="852424" cy="852424"/>
          </a:xfrm>
          <a:prstGeom prst="rect">
            <a:avLst/>
          </a:prstGeom>
        </p:spPr>
      </p:pic>
      <p:pic>
        <p:nvPicPr>
          <p:cNvPr id="35" name="Picture 34" descr="A cartoon of a child's face&#10;&#10;Description automatically generated">
            <a:extLst>
              <a:ext uri="{FF2B5EF4-FFF2-40B4-BE49-F238E27FC236}">
                <a16:creationId xmlns:a16="http://schemas.microsoft.com/office/drawing/2014/main" id="{06199F70-61B4-4F6E-A9AF-23DEB7A61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847" y="3914576"/>
            <a:ext cx="852424" cy="852424"/>
          </a:xfrm>
          <a:prstGeom prst="rect">
            <a:avLst/>
          </a:prstGeom>
        </p:spPr>
      </p:pic>
      <p:pic>
        <p:nvPicPr>
          <p:cNvPr id="36" name="Picture 35" descr="A cartoon of a child with red hair&#10;&#10;Description automatically generated">
            <a:extLst>
              <a:ext uri="{FF2B5EF4-FFF2-40B4-BE49-F238E27FC236}">
                <a16:creationId xmlns:a16="http://schemas.microsoft.com/office/drawing/2014/main" id="{0777B009-D5AF-4ACB-9F37-989F39BBB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5622" y="2341336"/>
            <a:ext cx="852424" cy="852424"/>
          </a:xfrm>
          <a:prstGeom prst="rect">
            <a:avLst/>
          </a:prstGeom>
        </p:spPr>
      </p:pic>
      <p:pic>
        <p:nvPicPr>
          <p:cNvPr id="37" name="Picture 36" descr="A cartoon of a child's face&#10;&#10;Description automatically generated">
            <a:extLst>
              <a:ext uri="{FF2B5EF4-FFF2-40B4-BE49-F238E27FC236}">
                <a16:creationId xmlns:a16="http://schemas.microsoft.com/office/drawing/2014/main" id="{8C6360DC-76E7-44E1-B3E4-5694C00EFA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6085" y="1220878"/>
            <a:ext cx="852424" cy="852424"/>
          </a:xfrm>
          <a:prstGeom prst="rect">
            <a:avLst/>
          </a:prstGeom>
        </p:spPr>
      </p:pic>
      <p:pic>
        <p:nvPicPr>
          <p:cNvPr id="38" name="Picture 37" descr="A cartoon of a child with red hair&#10;&#10;Description automatically generated">
            <a:extLst>
              <a:ext uri="{FF2B5EF4-FFF2-40B4-BE49-F238E27FC236}">
                <a16:creationId xmlns:a16="http://schemas.microsoft.com/office/drawing/2014/main" id="{A618E60F-4855-46F5-8F58-1FF960A0FF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078" y="4972485"/>
            <a:ext cx="852424" cy="852424"/>
          </a:xfrm>
          <a:prstGeom prst="rect">
            <a:avLst/>
          </a:prstGeom>
        </p:spPr>
      </p:pic>
      <p:pic>
        <p:nvPicPr>
          <p:cNvPr id="39" name="Picture 38" descr="A cartoon of a child's face&#10;&#10;Description automatically generated">
            <a:extLst>
              <a:ext uri="{FF2B5EF4-FFF2-40B4-BE49-F238E27FC236}">
                <a16:creationId xmlns:a16="http://schemas.microsoft.com/office/drawing/2014/main" id="{E091F059-4115-445D-BB5A-B8954DEB3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7541" y="3852027"/>
            <a:ext cx="852424" cy="852424"/>
          </a:xfrm>
          <a:prstGeom prst="rect">
            <a:avLst/>
          </a:prstGeom>
        </p:spPr>
      </p:pic>
      <p:pic>
        <p:nvPicPr>
          <p:cNvPr id="40" name="Picture 39" descr="A cartoon of a child with red hair&#10;&#10;Description automatically generated">
            <a:extLst>
              <a:ext uri="{FF2B5EF4-FFF2-40B4-BE49-F238E27FC236}">
                <a16:creationId xmlns:a16="http://schemas.microsoft.com/office/drawing/2014/main" id="{512B969B-BD6F-4923-8094-DFF126EC8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8388" y="1158736"/>
            <a:ext cx="852424" cy="852424"/>
          </a:xfrm>
          <a:prstGeom prst="rect">
            <a:avLst/>
          </a:prstGeom>
        </p:spPr>
      </p:pic>
      <p:pic>
        <p:nvPicPr>
          <p:cNvPr id="41" name="Picture 40" descr="A cartoon of a child's face&#10;&#10;Description automatically generated">
            <a:extLst>
              <a:ext uri="{FF2B5EF4-FFF2-40B4-BE49-F238E27FC236}">
                <a16:creationId xmlns:a16="http://schemas.microsoft.com/office/drawing/2014/main" id="{49614C75-B2E4-47BC-B3B9-31A9D6336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8388" y="2392470"/>
            <a:ext cx="852424" cy="852424"/>
          </a:xfrm>
          <a:prstGeom prst="rect">
            <a:avLst/>
          </a:prstGeom>
        </p:spPr>
      </p:pic>
      <p:pic>
        <p:nvPicPr>
          <p:cNvPr id="42" name="Picture 41" descr="A cartoon of a child with red hair&#10;&#10;Description automatically generated">
            <a:extLst>
              <a:ext uri="{FF2B5EF4-FFF2-40B4-BE49-F238E27FC236}">
                <a16:creationId xmlns:a16="http://schemas.microsoft.com/office/drawing/2014/main" id="{5D017D75-3858-45AE-BEBD-C2A66326B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079" y="3870779"/>
            <a:ext cx="852424" cy="852424"/>
          </a:xfrm>
          <a:prstGeom prst="rect">
            <a:avLst/>
          </a:prstGeom>
        </p:spPr>
      </p:pic>
      <p:pic>
        <p:nvPicPr>
          <p:cNvPr id="45" name="Picture 44" descr="A cartoon of a child's face&#10;&#10;Description automatically generated">
            <a:extLst>
              <a:ext uri="{FF2B5EF4-FFF2-40B4-BE49-F238E27FC236}">
                <a16:creationId xmlns:a16="http://schemas.microsoft.com/office/drawing/2014/main" id="{856CD890-DB94-4324-A76F-9658A56076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079" y="5104513"/>
            <a:ext cx="852424" cy="852424"/>
          </a:xfrm>
          <a:prstGeom prst="rect">
            <a:avLst/>
          </a:prstGeom>
        </p:spPr>
      </p:pic>
    </p:spTree>
    <p:extLst>
      <p:ext uri="{BB962C8B-B14F-4D97-AF65-F5344CB8AC3E}">
        <p14:creationId xmlns:p14="http://schemas.microsoft.com/office/powerpoint/2010/main" val="769997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Y8 Spanish</a:t>
            </a:r>
            <a:br>
              <a:rPr lang="en-GB" dirty="0"/>
            </a:br>
            <a:r>
              <a:rPr lang="en-GB" sz="1600" dirty="0"/>
              <a:t>Term 1.1 – Week 5 – Lesson 10</a:t>
            </a:r>
            <a:br>
              <a:rPr lang="en-GB" sz="1600" dirty="0"/>
            </a:br>
            <a:r>
              <a:rPr lang="en-GB" sz="1600" dirty="0"/>
              <a:t>Victoria Hobson / Nick Avery / Rachel Hawkes</a:t>
            </a:r>
            <a:br>
              <a:rPr lang="en-GB" sz="1400" dirty="0"/>
            </a:br>
            <a:r>
              <a:rPr lang="en-GB" sz="1400" dirty="0"/>
              <a:t>Artwork: Mark Davies</a:t>
            </a:r>
            <a:br>
              <a:rPr lang="en-GB" sz="1400" dirty="0"/>
            </a:br>
            <a:br>
              <a:rPr lang="en-GB" sz="1400" dirty="0"/>
            </a:br>
            <a:r>
              <a:rPr lang="en-GB" sz="1400" dirty="0"/>
              <a:t>Date updated: 27.08.23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128706"/>
            <a:ext cx="7138275" cy="1484251"/>
          </a:xfrm>
        </p:spPr>
        <p:txBody>
          <a:bodyPr>
            <a:normAutofit fontScale="70000" lnSpcReduction="20000"/>
          </a:bodyPr>
          <a:lstStyle/>
          <a:p>
            <a:pPr algn="l"/>
            <a:r>
              <a:rPr lang="en-GB" sz="2600" dirty="0">
                <a:solidFill>
                  <a:srgbClr val="FFFFFF"/>
                </a:solidFill>
              </a:rPr>
              <a:t>At home [2]</a:t>
            </a:r>
            <a:br>
              <a:rPr lang="en-GB" sz="2600" dirty="0">
                <a:solidFill>
                  <a:srgbClr val="FFFFFF"/>
                </a:solidFill>
              </a:rPr>
            </a:br>
            <a:br>
              <a:rPr lang="en-GB" sz="2600" dirty="0">
                <a:solidFill>
                  <a:srgbClr val="FFFFFF"/>
                </a:solidFill>
              </a:rPr>
            </a:br>
            <a:r>
              <a:rPr lang="en-GB" sz="2600" dirty="0">
                <a:solidFill>
                  <a:prstClr val="white"/>
                </a:solidFill>
              </a:rPr>
              <a:t>HACER - </a:t>
            </a:r>
            <a:r>
              <a:rPr lang="en-GB" sz="2600" dirty="0" err="1">
                <a:solidFill>
                  <a:prstClr val="white"/>
                </a:solidFill>
              </a:rPr>
              <a:t>hacemos</a:t>
            </a:r>
            <a:r>
              <a:rPr lang="en-GB" sz="2600" dirty="0">
                <a:solidFill>
                  <a:prstClr val="white"/>
                </a:solidFill>
              </a:rPr>
              <a:t>, </a:t>
            </a:r>
            <a:r>
              <a:rPr lang="en-GB" sz="2600" dirty="0" err="1">
                <a:solidFill>
                  <a:prstClr val="white"/>
                </a:solidFill>
              </a:rPr>
              <a:t>hacen</a:t>
            </a:r>
            <a:endParaRPr lang="en-GB" sz="2600" dirty="0">
              <a:solidFill>
                <a:prstClr val="white"/>
              </a:solidFill>
            </a:endParaRPr>
          </a:p>
          <a:p>
            <a:pPr algn="l"/>
            <a:r>
              <a:rPr lang="en-GB" sz="2600" dirty="0">
                <a:solidFill>
                  <a:prstClr val="white"/>
                </a:solidFill>
              </a:rPr>
              <a:t>Subject pronouns (cont’d.)</a:t>
            </a:r>
          </a:p>
          <a:p>
            <a:pPr>
              <a:spcBef>
                <a:spcPts val="0"/>
              </a:spcBef>
              <a:buClr>
                <a:srgbClr val="FFFFFF"/>
              </a:buClr>
              <a:buSzPts val="2600"/>
            </a:pPr>
            <a:br>
              <a:rPr lang="en-GB" sz="2600" dirty="0">
                <a:solidFill>
                  <a:srgbClr val="FFFFFF"/>
                </a:solidFill>
              </a:rPr>
            </a:br>
            <a:r>
              <a:rPr lang="en-GB" sz="2600" dirty="0">
                <a:solidFill>
                  <a:srgbClr val="FFFFFF"/>
                </a:solidFill>
              </a:rPr>
              <a:t>Final syllable stress (cont’d.)</a:t>
            </a:r>
            <a:endParaRPr lang="pt-BR" sz="2600" dirty="0"/>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85000" lnSpcReduction="10000"/>
          </a:bodyPr>
          <a:lstStyle/>
          <a:p>
            <a:r>
              <a:rPr lang="en-GB" sz="5400" b="1" dirty="0">
                <a:solidFill>
                  <a:prstClr val="white"/>
                </a:solidFill>
              </a:rPr>
              <a:t>Describing what people do</a:t>
            </a:r>
            <a:endParaRPr lang="en-GB" dirty="0"/>
          </a:p>
        </p:txBody>
      </p:sp>
      <p:pic>
        <p:nvPicPr>
          <p:cNvPr id="6" name="Picture 5" descr="A green lawn with a railing and a fence&#10;&#10;Description automatically generated with medium confidence">
            <a:extLst>
              <a:ext uri="{FF2B5EF4-FFF2-40B4-BE49-F238E27FC236}">
                <a16:creationId xmlns:a16="http://schemas.microsoft.com/office/drawing/2014/main" id="{D9B3BF50-A09A-4C0A-B0E2-16E58E02D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951" y="3091749"/>
            <a:ext cx="5182049" cy="3023878"/>
          </a:xfrm>
          <a:prstGeom prst="rect">
            <a:avLst/>
          </a:prstGeom>
        </p:spPr>
      </p:pic>
    </p:spTree>
    <p:extLst>
      <p:ext uri="{BB962C8B-B14F-4D97-AF65-F5344CB8AC3E}">
        <p14:creationId xmlns:p14="http://schemas.microsoft.com/office/powerpoint/2010/main" val="3178477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8146268" y="213557"/>
            <a:ext cx="3857154" cy="381623"/>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C3F9BB39-EBBA-456F-B375-3A03610D5A47}"/>
              </a:ext>
            </a:extLst>
          </p:cNvPr>
          <p:cNvSpPr txBox="1"/>
          <p:nvPr/>
        </p:nvSpPr>
        <p:spPr>
          <a:xfrm>
            <a:off x="180000" y="1296000"/>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Trabaja</a:t>
            </a:r>
            <a:r>
              <a:rPr lang="en-US" sz="2400" b="1" dirty="0">
                <a:latin typeface="Century Gothic" panose="020F0302020204030204"/>
              </a:rPr>
              <a:t> en </a:t>
            </a:r>
            <a:r>
              <a:rPr lang="en-US" sz="2400" b="1" dirty="0" err="1">
                <a:latin typeface="Century Gothic" panose="020F0302020204030204"/>
              </a:rPr>
              <a:t>parejas</a:t>
            </a:r>
            <a:r>
              <a:rPr lang="en-US" sz="2400" b="1" dirty="0">
                <a:latin typeface="Century Gothic" panose="020F0302020204030204"/>
              </a:rPr>
              <a:t>.</a:t>
            </a:r>
            <a:endParaRPr kumimoji="0" lang="en-US" sz="2400" b="1" i="0" u="none" strike="noStrike" kern="1200" cap="none" spc="0" normalizeH="0" baseline="0" noProof="0" dirty="0">
              <a:ln>
                <a:noFill/>
              </a:ln>
              <a:effectLst/>
              <a:uLnTx/>
              <a:uFillTx/>
              <a:latin typeface="Century Gothic" panose="020F0302020204030204"/>
            </a:endParaRPr>
          </a:p>
        </p:txBody>
      </p:sp>
      <p:sp>
        <p:nvSpPr>
          <p:cNvPr id="6" name="TextBox 5">
            <a:extLst>
              <a:ext uri="{FF2B5EF4-FFF2-40B4-BE49-F238E27FC236}">
                <a16:creationId xmlns:a16="http://schemas.microsoft.com/office/drawing/2014/main" id="{89320E66-B2FF-4ABE-A5A8-93D464829937}"/>
              </a:ext>
            </a:extLst>
          </p:cNvPr>
          <p:cNvSpPr txBox="1"/>
          <p:nvPr/>
        </p:nvSpPr>
        <p:spPr>
          <a:xfrm>
            <a:off x="180000" y="2376654"/>
            <a:ext cx="1056716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Lee </a:t>
            </a:r>
            <a:r>
              <a:rPr lang="en-US" sz="2400" dirty="0" err="1">
                <a:latin typeface="Century Gothic" panose="020F0302020204030204"/>
              </a:rPr>
              <a:t>cada</a:t>
            </a:r>
            <a:r>
              <a:rPr lang="en-US" sz="2400" dirty="0">
                <a:latin typeface="Century Gothic" panose="020F0302020204030204"/>
              </a:rPr>
              <a:t> </a:t>
            </a:r>
            <a:r>
              <a:rPr lang="en-US" sz="2400" dirty="0" err="1">
                <a:latin typeface="Century Gothic" panose="020F0302020204030204"/>
              </a:rPr>
              <a:t>frase</a:t>
            </a:r>
            <a:r>
              <a:rPr lang="en-US" sz="2400" dirty="0">
                <a:latin typeface="Century Gothic" panose="020F0302020204030204"/>
              </a:rPr>
              <a:t> a </a:t>
            </a:r>
            <a:r>
              <a:rPr lang="en-US" sz="2400" dirty="0" err="1">
                <a:latin typeface="Century Gothic" panose="020F0302020204030204"/>
              </a:rPr>
              <a:t>tu</a:t>
            </a:r>
            <a:r>
              <a:rPr lang="en-US" sz="2400" dirty="0">
                <a:latin typeface="Century Gothic" panose="020F0302020204030204"/>
              </a:rPr>
              <a:t> </a:t>
            </a:r>
            <a:r>
              <a:rPr lang="en-US" sz="2400" dirty="0" err="1">
                <a:latin typeface="Century Gothic" panose="020F0302020204030204"/>
              </a:rPr>
              <a:t>pareja</a:t>
            </a:r>
            <a:r>
              <a:rPr lang="en-US" sz="2400" dirty="0">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Escribe </a:t>
            </a:r>
            <a:r>
              <a:rPr lang="en-US" sz="2400" dirty="0" err="1">
                <a:latin typeface="Century Gothic" panose="020F0302020204030204"/>
              </a:rPr>
              <a:t>cada</a:t>
            </a:r>
            <a:r>
              <a:rPr lang="en-US" sz="2400" dirty="0">
                <a:latin typeface="Century Gothic" panose="020F0302020204030204"/>
              </a:rPr>
              <a:t> </a:t>
            </a:r>
            <a:r>
              <a:rPr lang="en-US" sz="2400" dirty="0" err="1">
                <a:latin typeface="Century Gothic" panose="020F0302020204030204"/>
              </a:rPr>
              <a:t>frase</a:t>
            </a:r>
            <a:r>
              <a:rPr lang="en-US" sz="2400" dirty="0">
                <a:latin typeface="Century Gothic" panose="020F0302020204030204"/>
              </a:rPr>
              <a:t> en español, </a:t>
            </a:r>
            <a:r>
              <a:rPr lang="en-US" sz="2400" dirty="0" err="1">
                <a:latin typeface="Century Gothic" panose="020F0302020204030204"/>
              </a:rPr>
              <a:t>İsin</a:t>
            </a:r>
            <a:r>
              <a:rPr lang="en-US" sz="2400" dirty="0">
                <a:latin typeface="Century Gothic" panose="020F0302020204030204"/>
              </a:rPr>
              <a:t> </a:t>
            </a:r>
            <a:r>
              <a:rPr lang="en-US" sz="2400" dirty="0" err="1">
                <a:latin typeface="Century Gothic" panose="020F0302020204030204"/>
              </a:rPr>
              <a:t>mirar</a:t>
            </a:r>
            <a:r>
              <a:rPr lang="en-US" sz="2400" dirty="0">
                <a:latin typeface="Century Gothic" panose="020F0302020204030204"/>
              </a:rPr>
              <a:t> la </a:t>
            </a:r>
            <a:r>
              <a:rPr lang="en-US" sz="2400" dirty="0" err="1">
                <a:latin typeface="Century Gothic" panose="020F0302020204030204"/>
              </a:rPr>
              <a:t>pizarra</a:t>
            </a:r>
            <a:r>
              <a:rPr lang="en-US" sz="2400" dirty="0">
                <a:latin typeface="Century Gothic" panose="020F0302020204030204"/>
              </a:rPr>
              <a:t>! </a:t>
            </a:r>
            <a:endParaRPr kumimoji="0" lang="en-US" sz="2400" b="0" i="0" u="none" strike="noStrike" kern="1200" cap="none" spc="0" normalizeH="0" baseline="0" noProof="0" dirty="0">
              <a:ln>
                <a:noFill/>
              </a:ln>
              <a:effectLst/>
              <a:uLnTx/>
              <a:uFillTx/>
              <a:latin typeface="Century Gothic" panose="020F0302020204030204"/>
            </a:endParaRPr>
          </a:p>
        </p:txBody>
      </p:sp>
      <p:sp>
        <p:nvSpPr>
          <p:cNvPr id="7" name="TextBox 6">
            <a:extLst>
              <a:ext uri="{FF2B5EF4-FFF2-40B4-BE49-F238E27FC236}">
                <a16:creationId xmlns:a16="http://schemas.microsoft.com/office/drawing/2014/main" id="{FE59B225-71D2-46A2-8E81-F872A832D141}"/>
              </a:ext>
            </a:extLst>
          </p:cNvPr>
          <p:cNvSpPr txBox="1"/>
          <p:nvPr/>
        </p:nvSpPr>
        <p:spPr>
          <a:xfrm>
            <a:off x="180000" y="1836327"/>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La </a:t>
            </a:r>
            <a:r>
              <a:rPr lang="en-US" sz="2400" b="1" dirty="0" err="1">
                <a:latin typeface="Century Gothic" panose="020F0302020204030204"/>
              </a:rPr>
              <a:t>primera</a:t>
            </a:r>
            <a:r>
              <a:rPr lang="en-US" sz="2400" b="1" dirty="0">
                <a:latin typeface="Century Gothic" panose="020F0302020204030204"/>
              </a:rPr>
              <a:t> </a:t>
            </a:r>
            <a:r>
              <a:rPr lang="en-US" sz="2400" b="1" dirty="0" err="1">
                <a:latin typeface="Century Gothic" panose="020F0302020204030204"/>
              </a:rPr>
              <a:t>vez</a:t>
            </a:r>
            <a:r>
              <a:rPr lang="en-US" sz="2400" b="1" dirty="0">
                <a:latin typeface="Century Gothic" panose="020F0302020204030204"/>
              </a:rPr>
              <a:t>:</a:t>
            </a:r>
            <a:endParaRPr kumimoji="0" lang="en-US" sz="2400" b="1" i="0" u="none" strike="noStrike" kern="1200" cap="none" spc="0" normalizeH="0" baseline="0" noProof="0" dirty="0">
              <a:ln>
                <a:noFill/>
              </a:ln>
              <a:effectLst/>
              <a:uLnTx/>
              <a:uFillTx/>
              <a:latin typeface="Century Gothic" panose="020F0302020204030204"/>
            </a:endParaRPr>
          </a:p>
        </p:txBody>
      </p:sp>
      <p:sp>
        <p:nvSpPr>
          <p:cNvPr id="10" name="Rounded Rectangular Callout 2">
            <a:extLst>
              <a:ext uri="{FF2B5EF4-FFF2-40B4-BE49-F238E27FC236}">
                <a16:creationId xmlns:a16="http://schemas.microsoft.com/office/drawing/2014/main" id="{BB677AE9-F345-4FEA-BDB3-98F888B03F89}"/>
              </a:ext>
            </a:extLst>
          </p:cNvPr>
          <p:cNvSpPr/>
          <p:nvPr/>
        </p:nvSpPr>
        <p:spPr>
          <a:xfrm>
            <a:off x="5946444" y="1296000"/>
            <a:ext cx="5712156" cy="1669275"/>
          </a:xfrm>
          <a:prstGeom prst="wedgeRoundRectCallout">
            <a:avLst>
              <a:gd name="adj1" fmla="val -82928"/>
              <a:gd name="adj2" fmla="val 8291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Remember, if the word has final syllable stress and it ends in a vowel or ‘n’ or ‘s’, it will need an accent.</a:t>
            </a:r>
          </a:p>
        </p:txBody>
      </p:sp>
      <p:pic>
        <p:nvPicPr>
          <p:cNvPr id="12" name="Picture 11" descr="A blue and white person with a letter&#10;&#10;Description automatically generated">
            <a:extLst>
              <a:ext uri="{FF2B5EF4-FFF2-40B4-BE49-F238E27FC236}">
                <a16:creationId xmlns:a16="http://schemas.microsoft.com/office/drawing/2014/main" id="{4419F017-11A0-4327-A50D-9F20D517B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058" y="1733523"/>
            <a:ext cx="1720965" cy="1858643"/>
          </a:xfrm>
          <a:prstGeom prst="rect">
            <a:avLst/>
          </a:prstGeom>
        </p:spPr>
      </p:pic>
      <p:sp>
        <p:nvSpPr>
          <p:cNvPr id="17" name="TextBox 16">
            <a:extLst>
              <a:ext uri="{FF2B5EF4-FFF2-40B4-BE49-F238E27FC236}">
                <a16:creationId xmlns:a16="http://schemas.microsoft.com/office/drawing/2014/main" id="{94ABB01A-1284-46CB-99EB-FA8B4B3BBBFA}"/>
              </a:ext>
            </a:extLst>
          </p:cNvPr>
          <p:cNvSpPr txBox="1"/>
          <p:nvPr/>
        </p:nvSpPr>
        <p:spPr>
          <a:xfrm>
            <a:off x="248506" y="4242138"/>
            <a:ext cx="105671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Luego</a:t>
            </a:r>
            <a:r>
              <a:rPr lang="en-US" sz="2400" b="1" dirty="0">
                <a:latin typeface="Century Gothic" panose="020F0302020204030204"/>
              </a:rPr>
              <a:t>, ¡a </a:t>
            </a:r>
            <a:r>
              <a:rPr lang="en-US" sz="2400" b="1" dirty="0" err="1">
                <a:latin typeface="Century Gothic" panose="020F0302020204030204"/>
              </a:rPr>
              <a:t>cambiar</a:t>
            </a:r>
            <a:r>
              <a:rPr lang="en-US" sz="2400" b="1" dirty="0">
                <a:latin typeface="Century Gothic" panose="020F0302020204030204"/>
              </a:rPr>
              <a:t> de </a:t>
            </a:r>
            <a:r>
              <a:rPr lang="en-US" sz="2400" b="1" dirty="0" err="1">
                <a:latin typeface="Century Gothic" panose="020F0302020204030204"/>
              </a:rPr>
              <a:t>papel</a:t>
            </a:r>
            <a:r>
              <a:rPr lang="en-US" sz="2400" b="1" dirty="0">
                <a:latin typeface="Century Gothic" panose="020F0302020204030204"/>
              </a:rPr>
              <a:t>!</a:t>
            </a:r>
            <a:endParaRPr kumimoji="0" lang="en-US" sz="2400" b="0" i="0" u="none" strike="noStrike" kern="1200" cap="none" spc="0" normalizeH="0" baseline="0" noProof="0" dirty="0">
              <a:ln>
                <a:noFill/>
              </a:ln>
              <a:effectLst/>
              <a:uLnTx/>
              <a:uFillTx/>
              <a:latin typeface="Century Gothic" panose="020F0302020204030204"/>
            </a:endParaRPr>
          </a:p>
        </p:txBody>
      </p:sp>
      <p:pic>
        <p:nvPicPr>
          <p:cNvPr id="18" name="Picture 17" descr="A blue and white person with a white b on a black background&#10;&#10;Description automatically generated">
            <a:extLst>
              <a:ext uri="{FF2B5EF4-FFF2-40B4-BE49-F238E27FC236}">
                <a16:creationId xmlns:a16="http://schemas.microsoft.com/office/drawing/2014/main" id="{60F3AD19-D123-466C-A6FF-DE3B9384CE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596" y="2787795"/>
            <a:ext cx="1720965" cy="1916008"/>
          </a:xfrm>
          <a:prstGeom prst="rect">
            <a:avLst/>
          </a:prstGeom>
        </p:spPr>
      </p:pic>
      <p:pic>
        <p:nvPicPr>
          <p:cNvPr id="20" name="Graphic 19" descr="User with solid fill">
            <a:extLst>
              <a:ext uri="{FF2B5EF4-FFF2-40B4-BE49-F238E27FC236}">
                <a16:creationId xmlns:a16="http://schemas.microsoft.com/office/drawing/2014/main" id="{27309283-5160-4028-8F9D-78CC72675C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4596" y="2787795"/>
            <a:ext cx="1720964" cy="1720964"/>
          </a:xfrm>
          <a:prstGeom prst="rect">
            <a:avLst/>
          </a:prstGeom>
        </p:spPr>
      </p:pic>
      <p:pic>
        <p:nvPicPr>
          <p:cNvPr id="21" name="Picture 20" descr="A blue and white person with a letter&#10;&#10;Description automatically generated">
            <a:extLst>
              <a:ext uri="{FF2B5EF4-FFF2-40B4-BE49-F238E27FC236}">
                <a16:creationId xmlns:a16="http://schemas.microsoft.com/office/drawing/2014/main" id="{F11DF8D1-9F89-4A09-BA13-3D5A14704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485" y="4602369"/>
            <a:ext cx="1720965" cy="1858643"/>
          </a:xfrm>
          <a:prstGeom prst="rect">
            <a:avLst/>
          </a:prstGeom>
        </p:spPr>
      </p:pic>
      <p:pic>
        <p:nvPicPr>
          <p:cNvPr id="22" name="Picture 21" descr="A blue and white person with a white b on a black background&#10;&#10;Description automatically generated">
            <a:extLst>
              <a:ext uri="{FF2B5EF4-FFF2-40B4-BE49-F238E27FC236}">
                <a16:creationId xmlns:a16="http://schemas.microsoft.com/office/drawing/2014/main" id="{411839F2-2BEE-43F4-BBA3-28504F558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1" y="4603996"/>
            <a:ext cx="1720965" cy="1916008"/>
          </a:xfrm>
          <a:prstGeom prst="rect">
            <a:avLst/>
          </a:prstGeom>
        </p:spPr>
      </p:pic>
      <p:pic>
        <p:nvPicPr>
          <p:cNvPr id="23" name="Graphic 22" descr="User with solid fill">
            <a:extLst>
              <a:ext uri="{FF2B5EF4-FFF2-40B4-BE49-F238E27FC236}">
                <a16:creationId xmlns:a16="http://schemas.microsoft.com/office/drawing/2014/main" id="{00D55F53-3412-4E92-ADD6-53228D0CDE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30486" y="4598511"/>
            <a:ext cx="1720964" cy="1720964"/>
          </a:xfrm>
          <a:prstGeom prst="rect">
            <a:avLst/>
          </a:prstGeom>
        </p:spPr>
      </p:pic>
    </p:spTree>
    <p:extLst>
      <p:ext uri="{BB962C8B-B14F-4D97-AF65-F5344CB8AC3E}">
        <p14:creationId xmlns:p14="http://schemas.microsoft.com/office/powerpoint/2010/main" val="422542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5" name="TextBox 4">
            <a:extLst>
              <a:ext uri="{FF2B5EF4-FFF2-40B4-BE49-F238E27FC236}">
                <a16:creationId xmlns:a16="http://schemas.microsoft.com/office/drawing/2014/main" id="{C9ECD39F-5EEA-4818-A40E-726F73D8460F}"/>
              </a:ext>
            </a:extLst>
          </p:cNvPr>
          <p:cNvSpPr txBox="1"/>
          <p:nvPr/>
        </p:nvSpPr>
        <p:spPr>
          <a:xfrm>
            <a:off x="179999" y="1296000"/>
            <a:ext cx="1056716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Lee </a:t>
            </a:r>
            <a:r>
              <a:rPr lang="en-US" sz="2400" dirty="0" err="1">
                <a:latin typeface="Century Gothic" panose="020F0302020204030204"/>
              </a:rPr>
              <a:t>cada</a:t>
            </a:r>
            <a:r>
              <a:rPr lang="en-US" sz="2400" dirty="0">
                <a:latin typeface="Century Gothic" panose="020F0302020204030204"/>
              </a:rPr>
              <a:t> </a:t>
            </a:r>
            <a:r>
              <a:rPr lang="en-US" sz="2400" dirty="0" err="1">
                <a:latin typeface="Century Gothic" panose="020F0302020204030204"/>
              </a:rPr>
              <a:t>frase</a:t>
            </a:r>
            <a:r>
              <a:rPr lang="en-US" sz="2400" dirty="0">
                <a:latin typeface="Century Gothic" panose="020F0302020204030204"/>
              </a:rPr>
              <a:t> a </a:t>
            </a:r>
            <a:r>
              <a:rPr lang="en-US" sz="2400" dirty="0" err="1">
                <a:latin typeface="Century Gothic" panose="020F0302020204030204"/>
              </a:rPr>
              <a:t>tu</a:t>
            </a:r>
            <a:r>
              <a:rPr lang="en-US" sz="2400" dirty="0">
                <a:latin typeface="Century Gothic" panose="020F0302020204030204"/>
              </a:rPr>
              <a:t> </a:t>
            </a:r>
            <a:r>
              <a:rPr lang="en-US" sz="2400" dirty="0" err="1">
                <a:latin typeface="Century Gothic" panose="020F0302020204030204"/>
              </a:rPr>
              <a:t>pareja</a:t>
            </a:r>
            <a:r>
              <a:rPr lang="en-US" sz="2400" dirty="0">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Escribe </a:t>
            </a:r>
            <a:r>
              <a:rPr lang="en-US" sz="2400" dirty="0" err="1">
                <a:latin typeface="Century Gothic" panose="020F0302020204030204"/>
              </a:rPr>
              <a:t>cada</a:t>
            </a:r>
            <a:r>
              <a:rPr lang="en-US" sz="2400" dirty="0">
                <a:latin typeface="Century Gothic" panose="020F0302020204030204"/>
              </a:rPr>
              <a:t> </a:t>
            </a:r>
            <a:r>
              <a:rPr lang="en-US" sz="2400" dirty="0" err="1">
                <a:latin typeface="Century Gothic" panose="020F0302020204030204"/>
              </a:rPr>
              <a:t>frase</a:t>
            </a:r>
            <a:r>
              <a:rPr lang="en-US" sz="2400" dirty="0">
                <a:latin typeface="Century Gothic" panose="020F0302020204030204"/>
              </a:rPr>
              <a:t> en español, </a:t>
            </a:r>
            <a:r>
              <a:rPr lang="en-US" sz="2400" dirty="0" err="1">
                <a:latin typeface="Century Gothic" panose="020F0302020204030204"/>
              </a:rPr>
              <a:t>İsin</a:t>
            </a:r>
            <a:r>
              <a:rPr lang="en-US" sz="2400" dirty="0">
                <a:latin typeface="Century Gothic" panose="020F0302020204030204"/>
              </a:rPr>
              <a:t> </a:t>
            </a:r>
            <a:r>
              <a:rPr lang="en-US" sz="2400" dirty="0" err="1">
                <a:latin typeface="Century Gothic" panose="020F0302020204030204"/>
              </a:rPr>
              <a:t>mirar</a:t>
            </a:r>
            <a:r>
              <a:rPr lang="en-US" sz="2400" dirty="0">
                <a:latin typeface="Century Gothic" panose="020F0302020204030204"/>
              </a:rPr>
              <a:t> la </a:t>
            </a:r>
            <a:r>
              <a:rPr lang="en-US" sz="2400" dirty="0" err="1">
                <a:latin typeface="Century Gothic" panose="020F0302020204030204"/>
              </a:rPr>
              <a:t>pizarra</a:t>
            </a:r>
            <a:r>
              <a:rPr lang="en-US" sz="2400" dirty="0">
                <a:latin typeface="Century Gothic" panose="020F0302020204030204"/>
              </a:rPr>
              <a:t>! </a:t>
            </a:r>
            <a:endParaRPr kumimoji="0" lang="en-US" sz="2400" b="0" i="0" u="none" strike="noStrike" kern="1200" cap="none" spc="0" normalizeH="0" baseline="0" noProof="0" dirty="0">
              <a:ln>
                <a:noFill/>
              </a:ln>
              <a:effectLst/>
              <a:uLnTx/>
              <a:uFillTx/>
              <a:latin typeface="Century Gothic" panose="020F0302020204030204"/>
            </a:endParaRPr>
          </a:p>
        </p:txBody>
      </p:sp>
      <p:graphicFrame>
        <p:nvGraphicFramePr>
          <p:cNvPr id="6" name="Table 5">
            <a:extLst>
              <a:ext uri="{FF2B5EF4-FFF2-40B4-BE49-F238E27FC236}">
                <a16:creationId xmlns:a16="http://schemas.microsoft.com/office/drawing/2014/main" id="{A85E8FAA-098C-424A-BD5E-70ACBFA6A431}"/>
              </a:ext>
            </a:extLst>
          </p:cNvPr>
          <p:cNvGraphicFramePr>
            <a:graphicFrameLocks noGrp="1"/>
          </p:cNvGraphicFramePr>
          <p:nvPr>
            <p:extLst>
              <p:ext uri="{D42A27DB-BD31-4B8C-83A1-F6EECF244321}">
                <p14:modId xmlns:p14="http://schemas.microsoft.com/office/powerpoint/2010/main" val="179849683"/>
              </p:ext>
            </p:extLst>
          </p:nvPr>
        </p:nvGraphicFramePr>
        <p:xfrm>
          <a:off x="179999" y="3189734"/>
          <a:ext cx="7859101" cy="2122340"/>
        </p:xfrm>
        <a:graphic>
          <a:graphicData uri="http://schemas.openxmlformats.org/drawingml/2006/table">
            <a:tbl>
              <a:tblPr firstRow="1" bandRow="1">
                <a:tableStyleId>{8A107856-5554-42FB-B03E-39F5DBC370BA}</a:tableStyleId>
              </a:tblPr>
              <a:tblGrid>
                <a:gridCol w="366162">
                  <a:extLst>
                    <a:ext uri="{9D8B030D-6E8A-4147-A177-3AD203B41FA5}">
                      <a16:colId xmlns:a16="http://schemas.microsoft.com/office/drawing/2014/main" val="3039732283"/>
                    </a:ext>
                  </a:extLst>
                </a:gridCol>
                <a:gridCol w="7492939">
                  <a:extLst>
                    <a:ext uri="{9D8B030D-6E8A-4147-A177-3AD203B41FA5}">
                      <a16:colId xmlns:a16="http://schemas.microsoft.com/office/drawing/2014/main" val="2382734644"/>
                    </a:ext>
                  </a:extLst>
                </a:gridCol>
              </a:tblGrid>
              <a:tr h="530585">
                <a:tc>
                  <a:txBody>
                    <a:bodyPr/>
                    <a:lstStyle/>
                    <a:p>
                      <a:r>
                        <a:rPr lang="en-GB" sz="2400" b="1" dirty="0">
                          <a:solidFill>
                            <a:schemeClr val="tx1"/>
                          </a:solidFill>
                        </a:rPr>
                        <a:t>1</a:t>
                      </a:r>
                    </a:p>
                  </a:txBody>
                  <a:tcPr anchor="ctr"/>
                </a:tc>
                <a:tc>
                  <a:txBody>
                    <a:bodyPr/>
                    <a:lstStyle/>
                    <a:p>
                      <a:r>
                        <a:rPr lang="en-GB" sz="2400" b="0" dirty="0" err="1">
                          <a:solidFill>
                            <a:schemeClr val="tx1"/>
                          </a:solidFill>
                        </a:rPr>
                        <a:t>Intenté</a:t>
                      </a:r>
                      <a:r>
                        <a:rPr lang="en-GB" sz="2400" b="0" dirty="0">
                          <a:solidFill>
                            <a:schemeClr val="tx1"/>
                          </a:solidFill>
                        </a:rPr>
                        <a:t> </a:t>
                      </a:r>
                      <a:r>
                        <a:rPr lang="en-GB" sz="2400" b="0" dirty="0" err="1">
                          <a:solidFill>
                            <a:schemeClr val="tx1"/>
                          </a:solidFill>
                        </a:rPr>
                        <a:t>hablar</a:t>
                      </a:r>
                      <a:r>
                        <a:rPr lang="en-GB" sz="2400" b="0" dirty="0">
                          <a:solidFill>
                            <a:schemeClr val="tx1"/>
                          </a:solidFill>
                        </a:rPr>
                        <a:t> con un</a:t>
                      </a:r>
                      <a:r>
                        <a:rPr lang="en-GB" sz="2400" b="0" baseline="0" dirty="0">
                          <a:solidFill>
                            <a:schemeClr val="tx1"/>
                          </a:solidFill>
                        </a:rPr>
                        <a:t> </a:t>
                      </a:r>
                      <a:r>
                        <a:rPr lang="en-GB" sz="2400" b="0" baseline="0" dirty="0" err="1">
                          <a:solidFill>
                            <a:schemeClr val="tx1"/>
                          </a:solidFill>
                        </a:rPr>
                        <a:t>profesor</a:t>
                      </a:r>
                      <a:r>
                        <a:rPr lang="en-GB" sz="2400" b="0" baseline="0" dirty="0">
                          <a:solidFill>
                            <a:schemeClr val="tx1"/>
                          </a:solidFill>
                        </a:rPr>
                        <a:t> </a:t>
                      </a:r>
                      <a:r>
                        <a:rPr lang="en-GB" sz="2400" b="0" baseline="0" dirty="0" err="1">
                          <a:solidFill>
                            <a:schemeClr val="tx1"/>
                          </a:solidFill>
                        </a:rPr>
                        <a:t>sobre</a:t>
                      </a:r>
                      <a:r>
                        <a:rPr lang="en-GB" sz="2400" b="0" baseline="0" dirty="0">
                          <a:solidFill>
                            <a:schemeClr val="tx1"/>
                          </a:solidFill>
                        </a:rPr>
                        <a:t> el </a:t>
                      </a:r>
                      <a:r>
                        <a:rPr lang="en-GB" sz="2400" b="0" baseline="0" dirty="0" err="1">
                          <a:solidFill>
                            <a:schemeClr val="tx1"/>
                          </a:solidFill>
                        </a:rPr>
                        <a:t>premio</a:t>
                      </a:r>
                      <a:r>
                        <a:rPr lang="en-GB" sz="2400" b="0" baseline="0" dirty="0">
                          <a:solidFill>
                            <a:schemeClr val="tx1"/>
                          </a:solidFill>
                        </a:rPr>
                        <a:t>.</a:t>
                      </a:r>
                      <a:endParaRPr lang="en-GB" sz="2400" b="0" dirty="0">
                        <a:solidFill>
                          <a:schemeClr val="tx1"/>
                        </a:solidFill>
                      </a:endParaRPr>
                    </a:p>
                  </a:txBody>
                  <a:tcPr anchor="ctr"/>
                </a:tc>
                <a:extLst>
                  <a:ext uri="{0D108BD9-81ED-4DB2-BD59-A6C34878D82A}">
                    <a16:rowId xmlns:a16="http://schemas.microsoft.com/office/drawing/2014/main" val="2260288085"/>
                  </a:ext>
                </a:extLst>
              </a:tr>
              <a:tr h="530585">
                <a:tc>
                  <a:txBody>
                    <a:bodyPr/>
                    <a:lstStyle/>
                    <a:p>
                      <a:r>
                        <a:rPr lang="en-GB" sz="2400" b="1" dirty="0">
                          <a:solidFill>
                            <a:schemeClr val="tx1"/>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Según mi </a:t>
                      </a:r>
                      <a:r>
                        <a:rPr lang="en-GB" sz="2400" dirty="0" err="1">
                          <a:solidFill>
                            <a:schemeClr val="tx1"/>
                          </a:solidFill>
                        </a:rPr>
                        <a:t>mamá</a:t>
                      </a:r>
                      <a:r>
                        <a:rPr lang="en-GB" sz="2400" dirty="0">
                          <a:solidFill>
                            <a:schemeClr val="tx1"/>
                          </a:solidFill>
                        </a:rPr>
                        <a:t>, </a:t>
                      </a:r>
                      <a:r>
                        <a:rPr lang="en-GB" sz="2400" dirty="0" err="1">
                          <a:solidFill>
                            <a:schemeClr val="tx1"/>
                          </a:solidFill>
                        </a:rPr>
                        <a:t>coger</a:t>
                      </a:r>
                      <a:r>
                        <a:rPr lang="en-GB" sz="2400" dirty="0">
                          <a:solidFill>
                            <a:schemeClr val="tx1"/>
                          </a:solidFill>
                        </a:rPr>
                        <a:t> el </a:t>
                      </a:r>
                      <a:r>
                        <a:rPr lang="en-GB" sz="2400" dirty="0" err="1">
                          <a:solidFill>
                            <a:schemeClr val="tx1"/>
                          </a:solidFill>
                        </a:rPr>
                        <a:t>autobús</a:t>
                      </a:r>
                      <a:r>
                        <a:rPr lang="en-GB" sz="2400" dirty="0">
                          <a:solidFill>
                            <a:schemeClr val="tx1"/>
                          </a:solidFill>
                        </a:rPr>
                        <a:t> es ideal.</a:t>
                      </a:r>
                    </a:p>
                  </a:txBody>
                  <a:tcPr anchor="ctr"/>
                </a:tc>
                <a:extLst>
                  <a:ext uri="{0D108BD9-81ED-4DB2-BD59-A6C34878D82A}">
                    <a16:rowId xmlns:a16="http://schemas.microsoft.com/office/drawing/2014/main" val="252340795"/>
                  </a:ext>
                </a:extLst>
              </a:tr>
              <a:tr h="530585">
                <a:tc>
                  <a:txBody>
                    <a:bodyPr/>
                    <a:lstStyle/>
                    <a:p>
                      <a:r>
                        <a:rPr lang="en-GB" sz="2400" b="1" dirty="0">
                          <a:solidFill>
                            <a:schemeClr val="tx1"/>
                          </a:solidFill>
                        </a:rPr>
                        <a:t>3</a:t>
                      </a:r>
                    </a:p>
                  </a:txBody>
                  <a:tcPr anchor="ctr"/>
                </a:tc>
                <a:tc>
                  <a:txBody>
                    <a:bodyPr/>
                    <a:lstStyle/>
                    <a:p>
                      <a:r>
                        <a:rPr lang="en-GB" sz="2400" dirty="0">
                          <a:solidFill>
                            <a:schemeClr val="tx1"/>
                          </a:solidFill>
                        </a:rPr>
                        <a:t>El </a:t>
                      </a:r>
                      <a:r>
                        <a:rPr lang="en-GB" sz="2400" dirty="0" err="1">
                          <a:solidFill>
                            <a:schemeClr val="tx1"/>
                          </a:solidFill>
                        </a:rPr>
                        <a:t>año</a:t>
                      </a:r>
                      <a:r>
                        <a:rPr lang="en-GB" sz="2400" dirty="0">
                          <a:solidFill>
                            <a:schemeClr val="tx1"/>
                          </a:solidFill>
                        </a:rPr>
                        <a:t> </a:t>
                      </a:r>
                      <a:r>
                        <a:rPr lang="en-GB" sz="2400" dirty="0" err="1">
                          <a:solidFill>
                            <a:schemeClr val="tx1"/>
                          </a:solidFill>
                        </a:rPr>
                        <a:t>pasado</a:t>
                      </a:r>
                      <a:r>
                        <a:rPr lang="en-GB" sz="2400" dirty="0">
                          <a:solidFill>
                            <a:schemeClr val="tx1"/>
                          </a:solidFill>
                        </a:rPr>
                        <a:t>, </a:t>
                      </a:r>
                      <a:r>
                        <a:rPr lang="en-GB" sz="2400" dirty="0" err="1">
                          <a:solidFill>
                            <a:schemeClr val="tx1"/>
                          </a:solidFill>
                        </a:rPr>
                        <a:t>viajé</a:t>
                      </a:r>
                      <a:r>
                        <a:rPr lang="en-GB" sz="2400" dirty="0">
                          <a:solidFill>
                            <a:schemeClr val="tx1"/>
                          </a:solidFill>
                        </a:rPr>
                        <a:t> a Bogotá en avión.</a:t>
                      </a:r>
                    </a:p>
                  </a:txBody>
                  <a:tcPr anchor="ctr"/>
                </a:tc>
                <a:extLst>
                  <a:ext uri="{0D108BD9-81ED-4DB2-BD59-A6C34878D82A}">
                    <a16:rowId xmlns:a16="http://schemas.microsoft.com/office/drawing/2014/main" val="2940266124"/>
                  </a:ext>
                </a:extLst>
              </a:tr>
              <a:tr h="530585">
                <a:tc>
                  <a:txBody>
                    <a:bodyPr/>
                    <a:lstStyle/>
                    <a:p>
                      <a:r>
                        <a:rPr lang="en-GB" sz="2400" b="1" dirty="0">
                          <a:solidFill>
                            <a:schemeClr val="tx1"/>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a:t>
                      </a:r>
                      <a:r>
                        <a:rPr lang="en-GB" sz="2400" dirty="0" err="1">
                          <a:solidFill>
                            <a:schemeClr val="tx1"/>
                          </a:solidFill>
                        </a:rPr>
                        <a:t>Quién</a:t>
                      </a:r>
                      <a:r>
                        <a:rPr lang="en-GB" sz="2400" dirty="0">
                          <a:solidFill>
                            <a:schemeClr val="tx1"/>
                          </a:solidFill>
                        </a:rPr>
                        <a:t> está </a:t>
                      </a:r>
                      <a:r>
                        <a:rPr lang="en-GB" sz="2400" dirty="0" err="1">
                          <a:solidFill>
                            <a:schemeClr val="tx1"/>
                          </a:solidFill>
                        </a:rPr>
                        <a:t>detrás</a:t>
                      </a:r>
                      <a:r>
                        <a:rPr lang="en-GB" sz="2400" dirty="0">
                          <a:solidFill>
                            <a:schemeClr val="tx1"/>
                          </a:solidFill>
                        </a:rPr>
                        <a:t> del director?</a:t>
                      </a:r>
                    </a:p>
                  </a:txBody>
                  <a:tcPr anchor="ctr"/>
                </a:tc>
                <a:extLst>
                  <a:ext uri="{0D108BD9-81ED-4DB2-BD59-A6C34878D82A}">
                    <a16:rowId xmlns:a16="http://schemas.microsoft.com/office/drawing/2014/main" val="4290148062"/>
                  </a:ext>
                </a:extLst>
              </a:tr>
            </a:tbl>
          </a:graphicData>
        </a:graphic>
      </p:graphicFrame>
      <p:pic>
        <p:nvPicPr>
          <p:cNvPr id="7" name="Picture 2" descr="https://www.cia.gov/library/publications/the-world-factbook/attachments/maps/CO-map.gif">
            <a:extLst>
              <a:ext uri="{FF2B5EF4-FFF2-40B4-BE49-F238E27FC236}">
                <a16:creationId xmlns:a16="http://schemas.microsoft.com/office/drawing/2014/main" id="{C0020E96-3577-450B-9075-0B8E2055C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0360" y="1472898"/>
            <a:ext cx="3940152" cy="42302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6F0358-8236-46F4-BFEA-62E18404C36F}"/>
              </a:ext>
            </a:extLst>
          </p:cNvPr>
          <p:cNvSpPr txBox="1"/>
          <p:nvPr/>
        </p:nvSpPr>
        <p:spPr>
          <a:xfrm>
            <a:off x="6972300" y="5703123"/>
            <a:ext cx="5628944" cy="461665"/>
          </a:xfrm>
          <a:prstGeom prst="rect">
            <a:avLst/>
          </a:prstGeom>
          <a:noFill/>
        </p:spPr>
        <p:txBody>
          <a:bodyPr wrap="square" rtlCol="0">
            <a:spAutoFit/>
          </a:bodyPr>
          <a:lstStyle/>
          <a:p>
            <a:pPr algn="l"/>
            <a:r>
              <a:rPr lang="en-GB" sz="2400" dirty="0"/>
              <a:t>Bogotá es la capital de Colombia</a:t>
            </a:r>
          </a:p>
        </p:txBody>
      </p:sp>
      <p:sp>
        <p:nvSpPr>
          <p:cNvPr id="9" name="Google Shape;152;p2">
            <a:extLst>
              <a:ext uri="{FF2B5EF4-FFF2-40B4-BE49-F238E27FC236}">
                <a16:creationId xmlns:a16="http://schemas.microsoft.com/office/drawing/2014/main" id="{7FD6BEC1-2BA4-48F1-90ED-FFC9FCA2A72B}"/>
              </a:ext>
            </a:extLst>
          </p:cNvPr>
          <p:cNvSpPr/>
          <p:nvPr/>
        </p:nvSpPr>
        <p:spPr>
          <a:xfrm>
            <a:off x="8146268" y="213557"/>
            <a:ext cx="3857154" cy="381623"/>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79332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BF75D45A-1AAF-43AA-A46F-7F8EAAA502EF}"/>
              </a:ext>
            </a:extLst>
          </p:cNvPr>
          <p:cNvSpPr txBox="1"/>
          <p:nvPr/>
        </p:nvSpPr>
        <p:spPr>
          <a:xfrm>
            <a:off x="280599" y="4928778"/>
            <a:ext cx="1184585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F0302020204030204"/>
              </a:rPr>
              <a:t>Remember, i</a:t>
            </a:r>
            <a:r>
              <a:rPr kumimoji="0" lang="en-GB" sz="2800" b="0" i="0" u="none" strike="noStrike" kern="1200" cap="none" spc="0" normalizeH="0" baseline="0" noProof="0" dirty="0">
                <a:ln>
                  <a:noFill/>
                </a:ln>
                <a:effectLst/>
                <a:uLnTx/>
                <a:uFillTx/>
                <a:latin typeface="Century Gothic" panose="020F0302020204030204"/>
              </a:rPr>
              <a:t>f the final syllable is stressed, and the word ends in any consonant except ‘</a:t>
            </a:r>
            <a:r>
              <a:rPr kumimoji="0" lang="en-GB" sz="2800" b="1" i="0" u="none" strike="noStrike" kern="1200" cap="none" spc="0" normalizeH="0" baseline="0" noProof="0" dirty="0">
                <a:ln>
                  <a:noFill/>
                </a:ln>
                <a:effectLst/>
                <a:uLnTx/>
                <a:uFillTx/>
                <a:latin typeface="Century Gothic" panose="020F0302020204030204"/>
              </a:rPr>
              <a:t>n</a:t>
            </a:r>
            <a:r>
              <a:rPr kumimoji="0" lang="en-GB" sz="2800" b="0" i="0" u="none" strike="noStrike" kern="1200" cap="none" spc="0" normalizeH="0" baseline="0" noProof="0" dirty="0">
                <a:ln>
                  <a:noFill/>
                </a:ln>
                <a:effectLst/>
                <a:uLnTx/>
                <a:uFillTx/>
                <a:latin typeface="Century Gothic" panose="020F0302020204030204"/>
              </a:rPr>
              <a:t>’ or ‘</a:t>
            </a:r>
            <a:r>
              <a:rPr kumimoji="0" lang="en-GB" sz="2800" b="1" i="0" u="none" strike="noStrike" kern="1200" cap="none" spc="0" normalizeH="0" baseline="0" noProof="0" dirty="0">
                <a:ln>
                  <a:noFill/>
                </a:ln>
                <a:effectLst/>
                <a:uLnTx/>
                <a:uFillTx/>
                <a:latin typeface="Century Gothic" panose="020F0302020204030204"/>
              </a:rPr>
              <a:t>s</a:t>
            </a:r>
            <a:r>
              <a:rPr kumimoji="0" lang="en-GB" sz="2800" b="0" i="0" u="none" strike="noStrike" kern="1200" cap="none" spc="0" normalizeH="0" baseline="0" noProof="0" dirty="0">
                <a:ln>
                  <a:noFill/>
                </a:ln>
                <a:effectLst/>
                <a:uLnTx/>
                <a:uFillTx/>
                <a:latin typeface="Century Gothic" panose="020F0302020204030204"/>
              </a:rPr>
              <a:t>’, there is </a:t>
            </a:r>
            <a:r>
              <a:rPr kumimoji="0" lang="en-GB" sz="2800" i="0" u="none" strike="noStrike" kern="1200" cap="none" spc="0" normalizeH="0" baseline="0" noProof="0" dirty="0">
                <a:ln>
                  <a:noFill/>
                </a:ln>
                <a:effectLst/>
                <a:uLnTx/>
                <a:uFillTx/>
                <a:latin typeface="Century Gothic" panose="020F0302020204030204"/>
              </a:rPr>
              <a:t>no</a:t>
            </a:r>
            <a:r>
              <a:rPr kumimoji="0" lang="en-GB" sz="2800" b="0" i="0" u="none" strike="noStrike" kern="1200" cap="none" spc="0" normalizeH="0" baseline="0" noProof="0" dirty="0">
                <a:ln>
                  <a:noFill/>
                </a:ln>
                <a:effectLst/>
                <a:uLnTx/>
                <a:uFillTx/>
                <a:latin typeface="Century Gothic" panose="020F0302020204030204"/>
              </a:rPr>
              <a:t> accent. </a:t>
            </a:r>
          </a:p>
        </p:txBody>
      </p:sp>
      <p:sp>
        <p:nvSpPr>
          <p:cNvPr id="6" name="TextBox 5">
            <a:extLst>
              <a:ext uri="{FF2B5EF4-FFF2-40B4-BE49-F238E27FC236}">
                <a16:creationId xmlns:a16="http://schemas.microsoft.com/office/drawing/2014/main" id="{2FFC2A08-860D-4C83-9BAE-47699AFBD011}"/>
              </a:ext>
            </a:extLst>
          </p:cNvPr>
          <p:cNvSpPr txBox="1"/>
          <p:nvPr/>
        </p:nvSpPr>
        <p:spPr>
          <a:xfrm>
            <a:off x="280600" y="1214894"/>
            <a:ext cx="11845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Century Gothic" panose="020F0302020204030204"/>
                <a:ea typeface="+mn-ea"/>
                <a:cs typeface="+mn-cs"/>
              </a:rPr>
              <a:t>Final Syllable Stress</a:t>
            </a:r>
            <a:endParaRPr kumimoji="0" lang="en-US" sz="2800" b="1" i="1" u="none" strike="noStrike" kern="1200" cap="none" spc="0" normalizeH="0" baseline="0" noProof="0" dirty="0">
              <a:ln>
                <a:noFill/>
              </a:ln>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8D9C7FAF-4A2A-4DA7-89A8-5E4C07E6A6A4}"/>
              </a:ext>
            </a:extLst>
          </p:cNvPr>
          <p:cNvSpPr txBox="1"/>
          <p:nvPr/>
        </p:nvSpPr>
        <p:spPr>
          <a:xfrm>
            <a:off x="2512536" y="2470228"/>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a:t>comer</a:t>
            </a:r>
          </a:p>
        </p:txBody>
      </p:sp>
      <p:sp>
        <p:nvSpPr>
          <p:cNvPr id="8" name="TextBox 7">
            <a:extLst>
              <a:ext uri="{FF2B5EF4-FFF2-40B4-BE49-F238E27FC236}">
                <a16:creationId xmlns:a16="http://schemas.microsoft.com/office/drawing/2014/main" id="{71016354-AEFF-4D5B-9121-27A2AFB35D01}"/>
              </a:ext>
            </a:extLst>
          </p:cNvPr>
          <p:cNvSpPr txBox="1"/>
          <p:nvPr/>
        </p:nvSpPr>
        <p:spPr>
          <a:xfrm>
            <a:off x="4942786" y="2483447"/>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r"/>
            <a:r>
              <a:rPr lang="en-GB" sz="3200" dirty="0"/>
              <a:t>Madrid</a:t>
            </a:r>
          </a:p>
        </p:txBody>
      </p:sp>
      <p:sp>
        <p:nvSpPr>
          <p:cNvPr id="9" name="TextBox 8">
            <a:extLst>
              <a:ext uri="{FF2B5EF4-FFF2-40B4-BE49-F238E27FC236}">
                <a16:creationId xmlns:a16="http://schemas.microsoft.com/office/drawing/2014/main" id="{54B83417-2C09-4090-A0A4-F3EC769BA7FE}"/>
              </a:ext>
            </a:extLst>
          </p:cNvPr>
          <p:cNvSpPr txBox="1"/>
          <p:nvPr/>
        </p:nvSpPr>
        <p:spPr>
          <a:xfrm>
            <a:off x="7318062" y="2455230"/>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t>también</a:t>
            </a:r>
            <a:endParaRPr lang="en-GB" sz="3200" dirty="0"/>
          </a:p>
        </p:txBody>
      </p:sp>
      <p:sp>
        <p:nvSpPr>
          <p:cNvPr id="10" name="TextBox 9">
            <a:extLst>
              <a:ext uri="{FF2B5EF4-FFF2-40B4-BE49-F238E27FC236}">
                <a16:creationId xmlns:a16="http://schemas.microsoft.com/office/drawing/2014/main" id="{4C0EC3D2-F625-4A1F-B9D1-A6A6301FBE71}"/>
              </a:ext>
            </a:extLst>
          </p:cNvPr>
          <p:cNvSpPr txBox="1"/>
          <p:nvPr/>
        </p:nvSpPr>
        <p:spPr>
          <a:xfrm>
            <a:off x="280600" y="1789017"/>
            <a:ext cx="11845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İPilla</a:t>
            </a:r>
            <a:r>
              <a:rPr kumimoji="0" lang="en-GB" sz="2800" b="0" i="0" u="none" strike="noStrike" kern="1200" cap="none" spc="0" normalizeH="0" noProof="0" dirty="0">
                <a:ln>
                  <a:noFill/>
                </a:ln>
                <a:effectLst/>
                <a:uLnTx/>
                <a:uFillTx/>
                <a:latin typeface="Century Gothic" panose="020F0302020204030204"/>
                <a:ea typeface="+mn-ea"/>
                <a:cs typeface="+mn-cs"/>
              </a:rPr>
              <a:t> al intruso!</a:t>
            </a:r>
            <a:r>
              <a:rPr kumimoji="0" lang="en-GB" sz="2800" b="0" i="0" u="none" strike="noStrike" kern="1200" cap="none" spc="0" normalizeH="0" baseline="0" noProof="0" dirty="0">
                <a:ln>
                  <a:noFill/>
                </a:ln>
                <a:effectLst/>
                <a:uLnTx/>
                <a:uFillTx/>
                <a:latin typeface="Century Gothic" panose="020F0302020204030204"/>
                <a:ea typeface="+mn-ea"/>
                <a:cs typeface="+mn-cs"/>
              </a:rPr>
              <a:t> </a:t>
            </a:r>
          </a:p>
        </p:txBody>
      </p:sp>
      <p:sp>
        <p:nvSpPr>
          <p:cNvPr id="11" name="Rounded Rectangle 5">
            <a:extLst>
              <a:ext uri="{FF2B5EF4-FFF2-40B4-BE49-F238E27FC236}">
                <a16:creationId xmlns:a16="http://schemas.microsoft.com/office/drawing/2014/main" id="{EF19F81E-22F7-4D78-879C-6B40C26B65EC}"/>
              </a:ext>
            </a:extLst>
          </p:cNvPr>
          <p:cNvSpPr/>
          <p:nvPr/>
        </p:nvSpPr>
        <p:spPr>
          <a:xfrm>
            <a:off x="7096357" y="2167668"/>
            <a:ext cx="2401824" cy="1234868"/>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3CA64280-F6A1-47E3-BBC5-B2C9BFF02620}"/>
              </a:ext>
            </a:extLst>
          </p:cNvPr>
          <p:cNvSpPr txBox="1"/>
          <p:nvPr/>
        </p:nvSpPr>
        <p:spPr>
          <a:xfrm>
            <a:off x="4794840" y="3693910"/>
            <a:ext cx="1919975"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t>realidad</a:t>
            </a:r>
            <a:endParaRPr lang="en-GB" sz="3200" dirty="0"/>
          </a:p>
        </p:txBody>
      </p:sp>
      <p:sp>
        <p:nvSpPr>
          <p:cNvPr id="13" name="TextBox 12">
            <a:extLst>
              <a:ext uri="{FF2B5EF4-FFF2-40B4-BE49-F238E27FC236}">
                <a16:creationId xmlns:a16="http://schemas.microsoft.com/office/drawing/2014/main" id="{CC7DD1C1-C81D-44BF-BAB6-9DD1CB9CE46C}"/>
              </a:ext>
            </a:extLst>
          </p:cNvPr>
          <p:cNvSpPr txBox="1"/>
          <p:nvPr/>
        </p:nvSpPr>
        <p:spPr>
          <a:xfrm>
            <a:off x="2178206" y="3681959"/>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t>después</a:t>
            </a:r>
            <a:endParaRPr lang="en-GB" sz="3200" dirty="0"/>
          </a:p>
        </p:txBody>
      </p:sp>
      <p:sp>
        <p:nvSpPr>
          <p:cNvPr id="14" name="TextBox 13">
            <a:extLst>
              <a:ext uri="{FF2B5EF4-FFF2-40B4-BE49-F238E27FC236}">
                <a16:creationId xmlns:a16="http://schemas.microsoft.com/office/drawing/2014/main" id="{1BD55FFD-CD31-46E7-8302-4F6E9215303F}"/>
              </a:ext>
            </a:extLst>
          </p:cNvPr>
          <p:cNvSpPr txBox="1"/>
          <p:nvPr/>
        </p:nvSpPr>
        <p:spPr>
          <a:xfrm>
            <a:off x="7318062" y="3696223"/>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t>autobús</a:t>
            </a:r>
            <a:endParaRPr lang="en-GB" sz="3200" dirty="0"/>
          </a:p>
        </p:txBody>
      </p:sp>
      <p:sp>
        <p:nvSpPr>
          <p:cNvPr id="15" name="Rounded Rectangle 41">
            <a:extLst>
              <a:ext uri="{FF2B5EF4-FFF2-40B4-BE49-F238E27FC236}">
                <a16:creationId xmlns:a16="http://schemas.microsoft.com/office/drawing/2014/main" id="{96374673-925A-449A-AEDD-84029AD26DCF}"/>
              </a:ext>
            </a:extLst>
          </p:cNvPr>
          <p:cNvSpPr/>
          <p:nvPr/>
        </p:nvSpPr>
        <p:spPr>
          <a:xfrm>
            <a:off x="4553915" y="3336472"/>
            <a:ext cx="2401824" cy="1234868"/>
          </a:xfrm>
          <a:prstGeom prst="round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Box 15">
            <a:extLst>
              <a:ext uri="{FF2B5EF4-FFF2-40B4-BE49-F238E27FC236}">
                <a16:creationId xmlns:a16="http://schemas.microsoft.com/office/drawing/2014/main" id="{FFD13D45-8CFE-414B-878A-4265D10F8718}"/>
              </a:ext>
            </a:extLst>
          </p:cNvPr>
          <p:cNvSpPr txBox="1"/>
          <p:nvPr/>
        </p:nvSpPr>
        <p:spPr>
          <a:xfrm>
            <a:off x="7318062" y="2458015"/>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t>tambié</a:t>
            </a:r>
            <a:r>
              <a:rPr lang="en-GB" sz="3200" b="1" dirty="0" err="1"/>
              <a:t>n</a:t>
            </a:r>
            <a:endParaRPr lang="en-GB" sz="3200" b="1" dirty="0"/>
          </a:p>
        </p:txBody>
      </p:sp>
      <p:sp>
        <p:nvSpPr>
          <p:cNvPr id="17" name="TextBox 16">
            <a:extLst>
              <a:ext uri="{FF2B5EF4-FFF2-40B4-BE49-F238E27FC236}">
                <a16:creationId xmlns:a16="http://schemas.microsoft.com/office/drawing/2014/main" id="{8F788D81-2481-4438-AAE0-0FB717EDD4C1}"/>
              </a:ext>
            </a:extLst>
          </p:cNvPr>
          <p:cNvSpPr txBox="1"/>
          <p:nvPr/>
        </p:nvSpPr>
        <p:spPr>
          <a:xfrm>
            <a:off x="2178206" y="3681958"/>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t>despué</a:t>
            </a:r>
            <a:r>
              <a:rPr lang="en-GB" sz="3200" b="1" dirty="0" err="1"/>
              <a:t>s</a:t>
            </a:r>
            <a:endParaRPr lang="en-GB" sz="3200" b="1" dirty="0"/>
          </a:p>
        </p:txBody>
      </p:sp>
      <p:sp>
        <p:nvSpPr>
          <p:cNvPr id="18" name="TextBox 17">
            <a:extLst>
              <a:ext uri="{FF2B5EF4-FFF2-40B4-BE49-F238E27FC236}">
                <a16:creationId xmlns:a16="http://schemas.microsoft.com/office/drawing/2014/main" id="{0BBA1DC3-8A6C-4BDF-96F7-8B964498E16B}"/>
              </a:ext>
            </a:extLst>
          </p:cNvPr>
          <p:cNvSpPr txBox="1"/>
          <p:nvPr/>
        </p:nvSpPr>
        <p:spPr>
          <a:xfrm>
            <a:off x="7318062" y="3693910"/>
            <a:ext cx="195841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t>autobú</a:t>
            </a:r>
            <a:r>
              <a:rPr lang="en-GB" sz="3200" b="1" dirty="0" err="1"/>
              <a:t>s</a:t>
            </a:r>
            <a:endParaRPr lang="en-GB" sz="3200" b="1" dirty="0"/>
          </a:p>
        </p:txBody>
      </p:sp>
    </p:spTree>
    <p:extLst>
      <p:ext uri="{BB962C8B-B14F-4D97-AF65-F5344CB8AC3E}">
        <p14:creationId xmlns:p14="http://schemas.microsoft.com/office/powerpoint/2010/main" val="311817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5" name="TextBox 4">
            <a:extLst>
              <a:ext uri="{FF2B5EF4-FFF2-40B4-BE49-F238E27FC236}">
                <a16:creationId xmlns:a16="http://schemas.microsoft.com/office/drawing/2014/main" id="{E52DFAEB-25B0-4D28-86A8-08614B1860B8}"/>
              </a:ext>
            </a:extLst>
          </p:cNvPr>
          <p:cNvSpPr txBox="1"/>
          <p:nvPr/>
        </p:nvSpPr>
        <p:spPr>
          <a:xfrm>
            <a:off x="179999" y="1296000"/>
            <a:ext cx="1056716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Lee </a:t>
            </a:r>
            <a:r>
              <a:rPr lang="en-US" sz="2400" dirty="0" err="1">
                <a:latin typeface="Century Gothic" panose="020F0302020204030204"/>
              </a:rPr>
              <a:t>cada</a:t>
            </a:r>
            <a:r>
              <a:rPr lang="en-US" sz="2400" dirty="0">
                <a:latin typeface="Century Gothic" panose="020F0302020204030204"/>
              </a:rPr>
              <a:t> </a:t>
            </a:r>
            <a:r>
              <a:rPr lang="en-US" sz="2400" dirty="0" err="1">
                <a:latin typeface="Century Gothic" panose="020F0302020204030204"/>
              </a:rPr>
              <a:t>frase</a:t>
            </a:r>
            <a:r>
              <a:rPr lang="en-US" sz="2400" dirty="0">
                <a:latin typeface="Century Gothic" panose="020F0302020204030204"/>
              </a:rPr>
              <a:t> a </a:t>
            </a:r>
            <a:r>
              <a:rPr lang="en-US" sz="2400" dirty="0" err="1">
                <a:latin typeface="Century Gothic" panose="020F0302020204030204"/>
              </a:rPr>
              <a:t>tu</a:t>
            </a:r>
            <a:r>
              <a:rPr lang="en-US" sz="2400" dirty="0">
                <a:latin typeface="Century Gothic" panose="020F0302020204030204"/>
              </a:rPr>
              <a:t> </a:t>
            </a:r>
            <a:r>
              <a:rPr lang="en-US" sz="2400" dirty="0" err="1">
                <a:latin typeface="Century Gothic" panose="020F0302020204030204"/>
              </a:rPr>
              <a:t>pareja</a:t>
            </a:r>
            <a:r>
              <a:rPr lang="en-US" sz="2400" dirty="0">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Escribe </a:t>
            </a:r>
            <a:r>
              <a:rPr lang="en-US" sz="2400" dirty="0" err="1">
                <a:latin typeface="Century Gothic" panose="020F0302020204030204"/>
              </a:rPr>
              <a:t>cada</a:t>
            </a:r>
            <a:r>
              <a:rPr lang="en-US" sz="2400" dirty="0">
                <a:latin typeface="Century Gothic" panose="020F0302020204030204"/>
              </a:rPr>
              <a:t> </a:t>
            </a:r>
            <a:r>
              <a:rPr lang="en-US" sz="2400" dirty="0" err="1">
                <a:latin typeface="Century Gothic" panose="020F0302020204030204"/>
              </a:rPr>
              <a:t>frase</a:t>
            </a:r>
            <a:r>
              <a:rPr lang="en-US" sz="2400" dirty="0">
                <a:latin typeface="Century Gothic" panose="020F0302020204030204"/>
              </a:rPr>
              <a:t> en español, </a:t>
            </a:r>
            <a:r>
              <a:rPr lang="en-US" sz="2400" dirty="0" err="1">
                <a:latin typeface="Century Gothic" panose="020F0302020204030204"/>
              </a:rPr>
              <a:t>İsin</a:t>
            </a:r>
            <a:r>
              <a:rPr lang="en-US" sz="2400" dirty="0">
                <a:latin typeface="Century Gothic" panose="020F0302020204030204"/>
              </a:rPr>
              <a:t> </a:t>
            </a:r>
            <a:r>
              <a:rPr lang="en-US" sz="2400" dirty="0" err="1">
                <a:latin typeface="Century Gothic" panose="020F0302020204030204"/>
              </a:rPr>
              <a:t>mirar</a:t>
            </a:r>
            <a:r>
              <a:rPr lang="en-US" sz="2400" dirty="0">
                <a:latin typeface="Century Gothic" panose="020F0302020204030204"/>
              </a:rPr>
              <a:t> la </a:t>
            </a:r>
            <a:r>
              <a:rPr lang="en-US" sz="2400" dirty="0" err="1">
                <a:latin typeface="Century Gothic" panose="020F0302020204030204"/>
              </a:rPr>
              <a:t>pizarra</a:t>
            </a:r>
            <a:r>
              <a:rPr lang="en-US" sz="2400" dirty="0">
                <a:latin typeface="Century Gothic" panose="020F0302020204030204"/>
              </a:rPr>
              <a:t>! </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6" name="Table 5">
            <a:extLst>
              <a:ext uri="{FF2B5EF4-FFF2-40B4-BE49-F238E27FC236}">
                <a16:creationId xmlns:a16="http://schemas.microsoft.com/office/drawing/2014/main" id="{3627B4A4-20AD-47C1-91C8-67EEAAA1049F}"/>
              </a:ext>
            </a:extLst>
          </p:cNvPr>
          <p:cNvGraphicFramePr>
            <a:graphicFrameLocks noGrp="1"/>
          </p:cNvGraphicFramePr>
          <p:nvPr>
            <p:extLst>
              <p:ext uri="{D42A27DB-BD31-4B8C-83A1-F6EECF244321}">
                <p14:modId xmlns:p14="http://schemas.microsoft.com/office/powerpoint/2010/main" val="1609729294"/>
              </p:ext>
            </p:extLst>
          </p:nvPr>
        </p:nvGraphicFramePr>
        <p:xfrm>
          <a:off x="512233" y="3171756"/>
          <a:ext cx="9902700" cy="2122340"/>
        </p:xfrm>
        <a:graphic>
          <a:graphicData uri="http://schemas.openxmlformats.org/drawingml/2006/table">
            <a:tbl>
              <a:tblPr firstRow="1" bandRow="1">
                <a:tableStyleId>{8A107856-5554-42FB-B03E-39F5DBC370BA}</a:tableStyleId>
              </a:tblPr>
              <a:tblGrid>
                <a:gridCol w="461375">
                  <a:extLst>
                    <a:ext uri="{9D8B030D-6E8A-4147-A177-3AD203B41FA5}">
                      <a16:colId xmlns:a16="http://schemas.microsoft.com/office/drawing/2014/main" val="3039732283"/>
                    </a:ext>
                  </a:extLst>
                </a:gridCol>
                <a:gridCol w="9441325">
                  <a:extLst>
                    <a:ext uri="{9D8B030D-6E8A-4147-A177-3AD203B41FA5}">
                      <a16:colId xmlns:a16="http://schemas.microsoft.com/office/drawing/2014/main" val="2382734644"/>
                    </a:ext>
                  </a:extLst>
                </a:gridCol>
              </a:tblGrid>
              <a:tr h="530585">
                <a:tc>
                  <a:txBody>
                    <a:bodyPr/>
                    <a:lstStyle/>
                    <a:p>
                      <a:r>
                        <a:rPr lang="en-GB" sz="2400" b="1" dirty="0">
                          <a:solidFill>
                            <a:schemeClr val="tx1"/>
                          </a:solidFill>
                        </a:rPr>
                        <a:t>1</a:t>
                      </a:r>
                    </a:p>
                  </a:txBody>
                  <a:tcPr anchor="ctr"/>
                </a:tc>
                <a:tc>
                  <a:txBody>
                    <a:bodyPr/>
                    <a:lstStyle/>
                    <a:p>
                      <a:r>
                        <a:rPr lang="en-GB" sz="2400" b="0" dirty="0">
                          <a:solidFill>
                            <a:schemeClr val="tx1"/>
                          </a:solidFill>
                        </a:rPr>
                        <a:t>Tomé</a:t>
                      </a:r>
                      <a:r>
                        <a:rPr lang="en-GB" sz="2400" b="0" baseline="0" dirty="0">
                          <a:solidFill>
                            <a:schemeClr val="tx1"/>
                          </a:solidFill>
                        </a:rPr>
                        <a:t> el </a:t>
                      </a:r>
                      <a:r>
                        <a:rPr lang="en-GB" sz="2400" b="0" baseline="0" dirty="0" err="1">
                          <a:solidFill>
                            <a:schemeClr val="tx1"/>
                          </a:solidFill>
                        </a:rPr>
                        <a:t>autobús</a:t>
                      </a:r>
                      <a:r>
                        <a:rPr lang="en-GB" sz="2400" b="0" baseline="0" dirty="0">
                          <a:solidFill>
                            <a:schemeClr val="tx1"/>
                          </a:solidFill>
                        </a:rPr>
                        <a:t> hasta la </a:t>
                      </a:r>
                      <a:r>
                        <a:rPr lang="en-GB" sz="2400" b="0" baseline="0" dirty="0" err="1">
                          <a:solidFill>
                            <a:schemeClr val="tx1"/>
                          </a:solidFill>
                        </a:rPr>
                        <a:t>estación</a:t>
                      </a:r>
                      <a:r>
                        <a:rPr lang="en-GB" sz="2400" b="0" baseline="0" dirty="0">
                          <a:solidFill>
                            <a:schemeClr val="tx1"/>
                          </a:solidFill>
                        </a:rPr>
                        <a:t>.</a:t>
                      </a:r>
                      <a:endParaRPr lang="en-GB" sz="2400" b="0" dirty="0">
                        <a:solidFill>
                          <a:schemeClr val="tx1"/>
                        </a:solidFill>
                      </a:endParaRPr>
                    </a:p>
                  </a:txBody>
                  <a:tcPr anchor="ctr"/>
                </a:tc>
                <a:extLst>
                  <a:ext uri="{0D108BD9-81ED-4DB2-BD59-A6C34878D82A}">
                    <a16:rowId xmlns:a16="http://schemas.microsoft.com/office/drawing/2014/main" val="2260288085"/>
                  </a:ext>
                </a:extLst>
              </a:tr>
              <a:tr h="530585">
                <a:tc>
                  <a:txBody>
                    <a:bodyPr/>
                    <a:lstStyle/>
                    <a:p>
                      <a:r>
                        <a:rPr lang="en-GB" sz="2400" b="1" dirty="0">
                          <a:solidFill>
                            <a:schemeClr val="tx1"/>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Es genial </a:t>
                      </a:r>
                      <a:r>
                        <a:rPr lang="en-GB" sz="2400" dirty="0" err="1">
                          <a:solidFill>
                            <a:schemeClr val="tx1"/>
                          </a:solidFill>
                        </a:rPr>
                        <a:t>estudiar</a:t>
                      </a:r>
                      <a:r>
                        <a:rPr lang="en-GB" sz="2400" dirty="0">
                          <a:solidFill>
                            <a:schemeClr val="tx1"/>
                          </a:solidFill>
                        </a:rPr>
                        <a:t> </a:t>
                      </a:r>
                      <a:r>
                        <a:rPr lang="en-GB" sz="2400" dirty="0" err="1">
                          <a:solidFill>
                            <a:schemeClr val="tx1"/>
                          </a:solidFill>
                        </a:rPr>
                        <a:t>español</a:t>
                      </a:r>
                      <a:r>
                        <a:rPr lang="en-GB" sz="2400" dirty="0">
                          <a:solidFill>
                            <a:schemeClr val="tx1"/>
                          </a:solidFill>
                        </a:rPr>
                        <a:t> en Madrid.</a:t>
                      </a:r>
                    </a:p>
                  </a:txBody>
                  <a:tcPr anchor="ctr"/>
                </a:tc>
                <a:extLst>
                  <a:ext uri="{0D108BD9-81ED-4DB2-BD59-A6C34878D82A}">
                    <a16:rowId xmlns:a16="http://schemas.microsoft.com/office/drawing/2014/main" val="252340795"/>
                  </a:ext>
                </a:extLst>
              </a:tr>
              <a:tr h="530585">
                <a:tc>
                  <a:txBody>
                    <a:bodyPr/>
                    <a:lstStyle/>
                    <a:p>
                      <a:r>
                        <a:rPr lang="en-GB" sz="2400" b="1" dirty="0">
                          <a:solidFill>
                            <a:schemeClr val="tx1"/>
                          </a:solidFill>
                        </a:rPr>
                        <a:t>3</a:t>
                      </a:r>
                    </a:p>
                  </a:txBody>
                  <a:tcPr anchor="ctr"/>
                </a:tc>
                <a:tc>
                  <a:txBody>
                    <a:bodyPr/>
                    <a:lstStyle/>
                    <a:p>
                      <a:r>
                        <a:rPr lang="en-GB" sz="2400" dirty="0" err="1">
                          <a:solidFill>
                            <a:schemeClr val="tx1"/>
                          </a:solidFill>
                        </a:rPr>
                        <a:t>Beber</a:t>
                      </a:r>
                      <a:r>
                        <a:rPr lang="en-GB" sz="2400" dirty="0">
                          <a:solidFill>
                            <a:schemeClr val="tx1"/>
                          </a:solidFill>
                        </a:rPr>
                        <a:t> un café en el </a:t>
                      </a:r>
                      <a:r>
                        <a:rPr lang="en-GB" sz="2400" dirty="0" err="1">
                          <a:solidFill>
                            <a:schemeClr val="tx1"/>
                          </a:solidFill>
                        </a:rPr>
                        <a:t>balcón</a:t>
                      </a:r>
                      <a:r>
                        <a:rPr lang="en-GB" sz="2400" dirty="0">
                          <a:solidFill>
                            <a:schemeClr val="tx1"/>
                          </a:solidFill>
                        </a:rPr>
                        <a:t> es una </a:t>
                      </a:r>
                      <a:r>
                        <a:rPr lang="en-GB" sz="2400" dirty="0" err="1">
                          <a:solidFill>
                            <a:schemeClr val="tx1"/>
                          </a:solidFill>
                        </a:rPr>
                        <a:t>opción</a:t>
                      </a:r>
                      <a:r>
                        <a:rPr lang="en-GB" sz="2400" dirty="0">
                          <a:solidFill>
                            <a:schemeClr val="tx1"/>
                          </a:solidFill>
                        </a:rPr>
                        <a:t>.</a:t>
                      </a:r>
                    </a:p>
                  </a:txBody>
                  <a:tcPr anchor="ctr"/>
                </a:tc>
                <a:extLst>
                  <a:ext uri="{0D108BD9-81ED-4DB2-BD59-A6C34878D82A}">
                    <a16:rowId xmlns:a16="http://schemas.microsoft.com/office/drawing/2014/main" val="2940266124"/>
                  </a:ext>
                </a:extLst>
              </a:tr>
              <a:tr h="530585">
                <a:tc>
                  <a:txBody>
                    <a:bodyPr/>
                    <a:lstStyle/>
                    <a:p>
                      <a:r>
                        <a:rPr lang="en-GB" sz="2400" b="1" dirty="0">
                          <a:solidFill>
                            <a:schemeClr val="tx1"/>
                          </a:solidFill>
                        </a:rPr>
                        <a:t>4</a:t>
                      </a:r>
                    </a:p>
                  </a:txBody>
                  <a:tcPr anchor="ctr"/>
                </a:tc>
                <a:tc>
                  <a:txBody>
                    <a:bodyPr/>
                    <a:lstStyle/>
                    <a:p>
                      <a:r>
                        <a:rPr lang="en-GB" sz="2400" dirty="0" err="1">
                          <a:solidFill>
                            <a:schemeClr val="tx1"/>
                          </a:solidFill>
                        </a:rPr>
                        <a:t>Quedé</a:t>
                      </a:r>
                      <a:r>
                        <a:rPr lang="en-GB" sz="2400" dirty="0">
                          <a:solidFill>
                            <a:schemeClr val="tx1"/>
                          </a:solidFill>
                        </a:rPr>
                        <a:t> con mi</a:t>
                      </a:r>
                      <a:r>
                        <a:rPr lang="en-GB" sz="2400" baseline="0" dirty="0">
                          <a:solidFill>
                            <a:schemeClr val="tx1"/>
                          </a:solidFill>
                        </a:rPr>
                        <a:t> </a:t>
                      </a:r>
                      <a:r>
                        <a:rPr lang="en-GB" sz="2400" baseline="0" dirty="0" err="1">
                          <a:solidFill>
                            <a:schemeClr val="tx1"/>
                          </a:solidFill>
                        </a:rPr>
                        <a:t>papá</a:t>
                      </a:r>
                      <a:r>
                        <a:rPr lang="en-GB" sz="2400" baseline="0" dirty="0">
                          <a:solidFill>
                            <a:schemeClr val="tx1"/>
                          </a:solidFill>
                        </a:rPr>
                        <a:t> </a:t>
                      </a:r>
                      <a:r>
                        <a:rPr lang="en-GB" sz="2400" baseline="0" dirty="0" err="1">
                          <a:solidFill>
                            <a:schemeClr val="tx1"/>
                          </a:solidFill>
                        </a:rPr>
                        <a:t>después</a:t>
                      </a:r>
                      <a:r>
                        <a:rPr lang="en-GB" sz="2400" baseline="0" dirty="0">
                          <a:solidFill>
                            <a:schemeClr val="tx1"/>
                          </a:solidFill>
                        </a:rPr>
                        <a:t> de la </a:t>
                      </a:r>
                      <a:r>
                        <a:rPr lang="en-GB" sz="2400" baseline="0" dirty="0" err="1">
                          <a:solidFill>
                            <a:schemeClr val="tx1"/>
                          </a:solidFill>
                        </a:rPr>
                        <a:t>actividad</a:t>
                      </a:r>
                      <a:r>
                        <a:rPr lang="en-GB" sz="2400" baseline="0" dirty="0">
                          <a:solidFill>
                            <a:schemeClr val="tx1"/>
                          </a:solidFill>
                        </a:rPr>
                        <a:t>.</a:t>
                      </a:r>
                      <a:endParaRPr lang="en-GB" sz="2400" dirty="0">
                        <a:solidFill>
                          <a:schemeClr val="tx1"/>
                        </a:solidFill>
                      </a:endParaRPr>
                    </a:p>
                  </a:txBody>
                  <a:tcPr anchor="ctr"/>
                </a:tc>
                <a:extLst>
                  <a:ext uri="{0D108BD9-81ED-4DB2-BD59-A6C34878D82A}">
                    <a16:rowId xmlns:a16="http://schemas.microsoft.com/office/drawing/2014/main" val="4290148062"/>
                  </a:ext>
                </a:extLst>
              </a:tr>
            </a:tbl>
          </a:graphicData>
        </a:graphic>
      </p:graphicFrame>
      <p:sp>
        <p:nvSpPr>
          <p:cNvPr id="7" name="Google Shape;152;p2">
            <a:extLst>
              <a:ext uri="{FF2B5EF4-FFF2-40B4-BE49-F238E27FC236}">
                <a16:creationId xmlns:a16="http://schemas.microsoft.com/office/drawing/2014/main" id="{9A172E30-6F25-445F-9A3A-854503D93F42}"/>
              </a:ext>
            </a:extLst>
          </p:cNvPr>
          <p:cNvSpPr/>
          <p:nvPr/>
        </p:nvSpPr>
        <p:spPr>
          <a:xfrm>
            <a:off x="8146268" y="213557"/>
            <a:ext cx="3857154" cy="381623"/>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03587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4940710" cy="647577"/>
          </a:xfrm>
        </p:spPr>
        <p:txBody>
          <a:bodyPr>
            <a:normAutofit/>
          </a:bodyPr>
          <a:lstStyle/>
          <a:p>
            <a:r>
              <a:rPr lang="en-GB" sz="2400" dirty="0"/>
              <a:t>Daniel </a:t>
            </a:r>
            <a:r>
              <a:rPr lang="en-GB" sz="2400" dirty="0" err="1"/>
              <a:t>habla</a:t>
            </a:r>
            <a:r>
              <a:rPr lang="en-GB" sz="2400" dirty="0"/>
              <a:t> con un amigo</a:t>
            </a:r>
          </a:p>
        </p:txBody>
      </p:sp>
      <p:sp>
        <p:nvSpPr>
          <p:cNvPr id="4" name="Google Shape;152;p2">
            <a:extLst>
              <a:ext uri="{FF2B5EF4-FFF2-40B4-BE49-F238E27FC236}">
                <a16:creationId xmlns:a16="http://schemas.microsoft.com/office/drawing/2014/main" id="{0AB09336-10E9-4E3E-A5CF-3F5F795B3417}"/>
              </a:ext>
            </a:extLst>
          </p:cNvPr>
          <p:cNvSpPr/>
          <p:nvPr/>
        </p:nvSpPr>
        <p:spPr>
          <a:xfrm>
            <a:off x="10486103" y="213558"/>
            <a:ext cx="1438419" cy="346882"/>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a:extLst>
              <a:ext uri="{FF2B5EF4-FFF2-40B4-BE49-F238E27FC236}">
                <a16:creationId xmlns:a16="http://schemas.microsoft.com/office/drawing/2014/main" id="{60D9D532-82F2-4A3B-B670-3AA4D97EC1AD}"/>
              </a:ext>
            </a:extLst>
          </p:cNvPr>
          <p:cNvSpPr txBox="1"/>
          <p:nvPr/>
        </p:nvSpPr>
        <p:spPr>
          <a:xfrm>
            <a:off x="635107" y="1407906"/>
            <a:ext cx="9749865" cy="461665"/>
          </a:xfrm>
          <a:prstGeom prst="rect">
            <a:avLst/>
          </a:prstGeom>
          <a:noFill/>
        </p:spPr>
        <p:txBody>
          <a:bodyPr wrap="square" rtlCol="0">
            <a:spAutoFit/>
          </a:bodyPr>
          <a:lstStyle/>
          <a:p>
            <a:pPr algn="l"/>
            <a:r>
              <a:rPr lang="en-GB" sz="2400" b="1" dirty="0"/>
              <a:t>Escucha. ¿Las frases son verdaderas (</a:t>
            </a:r>
            <a:r>
              <a:rPr lang="en-GB" sz="2400" b="1" dirty="0">
                <a:solidFill>
                  <a:srgbClr val="3A5EAC"/>
                </a:solidFill>
              </a:rPr>
              <a:t>V</a:t>
            </a:r>
            <a:r>
              <a:rPr lang="en-GB" sz="2400" b="1" dirty="0"/>
              <a:t>) o falsas (</a:t>
            </a:r>
            <a:r>
              <a:rPr lang="en-GB" sz="2400" b="1" dirty="0">
                <a:solidFill>
                  <a:srgbClr val="3A5EAC"/>
                </a:solidFill>
              </a:rPr>
              <a:t>F</a:t>
            </a:r>
            <a:r>
              <a:rPr lang="en-GB" sz="2400" b="1" dirty="0"/>
              <a:t>)?</a:t>
            </a:r>
          </a:p>
        </p:txBody>
      </p:sp>
      <p:sp>
        <p:nvSpPr>
          <p:cNvPr id="7" name="Action Button: Custom 20">
            <a:hlinkClick r:id="" action="ppaction://noaction" highlightClick="1">
              <a:snd r:embed="rId3" name="Habla Daniel.wav"/>
            </a:hlinkClick>
            <a:extLst>
              <a:ext uri="{FF2B5EF4-FFF2-40B4-BE49-F238E27FC236}">
                <a16:creationId xmlns:a16="http://schemas.microsoft.com/office/drawing/2014/main" id="{D87B4FA6-4736-4E9D-9166-536BB43A2B62}"/>
              </a:ext>
            </a:extLst>
          </p:cNvPr>
          <p:cNvSpPr/>
          <p:nvPr/>
        </p:nvSpPr>
        <p:spPr>
          <a:xfrm>
            <a:off x="134711" y="1465861"/>
            <a:ext cx="346047" cy="360220"/>
          </a:xfrm>
          <a:prstGeom prst="actionButtonBlank">
            <a:avLst/>
          </a:prstGeom>
          <a:solidFill>
            <a:srgbClr val="3A5EAC"/>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latin typeface="Century Gothic" panose="020B0502020202020204" pitchFamily="34" charset="0"/>
              </a:rPr>
              <a:t>1</a:t>
            </a:r>
          </a:p>
        </p:txBody>
      </p:sp>
      <p:sp>
        <p:nvSpPr>
          <p:cNvPr id="8" name="TextBox 7">
            <a:extLst>
              <a:ext uri="{FF2B5EF4-FFF2-40B4-BE49-F238E27FC236}">
                <a16:creationId xmlns:a16="http://schemas.microsoft.com/office/drawing/2014/main" id="{DEC34F84-130E-4D1E-AA1D-E5AB24FCA565}"/>
              </a:ext>
            </a:extLst>
          </p:cNvPr>
          <p:cNvSpPr txBox="1"/>
          <p:nvPr/>
        </p:nvSpPr>
        <p:spPr>
          <a:xfrm>
            <a:off x="493476" y="1953057"/>
            <a:ext cx="3644154" cy="461665"/>
          </a:xfrm>
          <a:prstGeom prst="rect">
            <a:avLst/>
          </a:prstGeom>
          <a:noFill/>
        </p:spPr>
        <p:txBody>
          <a:bodyPr wrap="square" rtlCol="0">
            <a:spAutoFit/>
          </a:bodyPr>
          <a:lstStyle/>
          <a:p>
            <a:r>
              <a:rPr lang="en-GB" sz="2400" dirty="0"/>
              <a:t>1. Daniel is lost.</a:t>
            </a:r>
          </a:p>
        </p:txBody>
      </p:sp>
      <p:sp>
        <p:nvSpPr>
          <p:cNvPr id="9" name="TextBox 8">
            <a:extLst>
              <a:ext uri="{FF2B5EF4-FFF2-40B4-BE49-F238E27FC236}">
                <a16:creationId xmlns:a16="http://schemas.microsoft.com/office/drawing/2014/main" id="{D5B9F31C-EFE2-415B-A57D-DFA532CE473D}"/>
              </a:ext>
            </a:extLst>
          </p:cNvPr>
          <p:cNvSpPr txBox="1"/>
          <p:nvPr/>
        </p:nvSpPr>
        <p:spPr>
          <a:xfrm>
            <a:off x="493476" y="2635444"/>
            <a:ext cx="3644154" cy="461665"/>
          </a:xfrm>
          <a:prstGeom prst="rect">
            <a:avLst/>
          </a:prstGeom>
          <a:noFill/>
        </p:spPr>
        <p:txBody>
          <a:bodyPr wrap="square" rtlCol="0">
            <a:spAutoFit/>
          </a:bodyPr>
          <a:lstStyle/>
          <a:p>
            <a:r>
              <a:rPr lang="en-GB" sz="2400" dirty="0"/>
              <a:t>2. He is in the street.</a:t>
            </a:r>
          </a:p>
        </p:txBody>
      </p:sp>
      <p:sp>
        <p:nvSpPr>
          <p:cNvPr id="10" name="TextBox 9">
            <a:extLst>
              <a:ext uri="{FF2B5EF4-FFF2-40B4-BE49-F238E27FC236}">
                <a16:creationId xmlns:a16="http://schemas.microsoft.com/office/drawing/2014/main" id="{BDB273F1-02AE-4915-A6EA-2A4C1F045D81}"/>
              </a:ext>
            </a:extLst>
          </p:cNvPr>
          <p:cNvSpPr txBox="1"/>
          <p:nvPr/>
        </p:nvSpPr>
        <p:spPr>
          <a:xfrm>
            <a:off x="480758" y="3349795"/>
            <a:ext cx="4626535" cy="461665"/>
          </a:xfrm>
          <a:prstGeom prst="rect">
            <a:avLst/>
          </a:prstGeom>
          <a:noFill/>
        </p:spPr>
        <p:txBody>
          <a:bodyPr wrap="square" rtlCol="0">
            <a:spAutoFit/>
          </a:bodyPr>
          <a:lstStyle/>
          <a:p>
            <a:r>
              <a:rPr lang="en-GB" sz="2400" dirty="0"/>
              <a:t>3. He talks about ‘my’ house.</a:t>
            </a:r>
          </a:p>
        </p:txBody>
      </p:sp>
      <p:sp>
        <p:nvSpPr>
          <p:cNvPr id="11" name="TextBox 10">
            <a:extLst>
              <a:ext uri="{FF2B5EF4-FFF2-40B4-BE49-F238E27FC236}">
                <a16:creationId xmlns:a16="http://schemas.microsoft.com/office/drawing/2014/main" id="{182557F0-7963-4E76-84E2-672D0334A90B}"/>
              </a:ext>
            </a:extLst>
          </p:cNvPr>
          <p:cNvSpPr txBox="1"/>
          <p:nvPr/>
        </p:nvSpPr>
        <p:spPr>
          <a:xfrm>
            <a:off x="493476" y="4069841"/>
            <a:ext cx="4626535" cy="461665"/>
          </a:xfrm>
          <a:prstGeom prst="rect">
            <a:avLst/>
          </a:prstGeom>
          <a:noFill/>
        </p:spPr>
        <p:txBody>
          <a:bodyPr wrap="square" rtlCol="0">
            <a:spAutoFit/>
          </a:bodyPr>
          <a:lstStyle/>
          <a:p>
            <a:r>
              <a:rPr lang="en-GB" sz="2400" dirty="0"/>
              <a:t>4. The dog is calm.</a:t>
            </a:r>
          </a:p>
        </p:txBody>
      </p:sp>
      <p:sp>
        <p:nvSpPr>
          <p:cNvPr id="12" name="TextBox 11">
            <a:extLst>
              <a:ext uri="{FF2B5EF4-FFF2-40B4-BE49-F238E27FC236}">
                <a16:creationId xmlns:a16="http://schemas.microsoft.com/office/drawing/2014/main" id="{3AE4DCA7-383A-4329-83BE-7DF63B4C7234}"/>
              </a:ext>
            </a:extLst>
          </p:cNvPr>
          <p:cNvSpPr txBox="1"/>
          <p:nvPr/>
        </p:nvSpPr>
        <p:spPr>
          <a:xfrm>
            <a:off x="493476" y="4775421"/>
            <a:ext cx="4626535" cy="461665"/>
          </a:xfrm>
          <a:prstGeom prst="rect">
            <a:avLst/>
          </a:prstGeom>
          <a:noFill/>
        </p:spPr>
        <p:txBody>
          <a:bodyPr wrap="square" rtlCol="0">
            <a:spAutoFit/>
          </a:bodyPr>
          <a:lstStyle/>
          <a:p>
            <a:r>
              <a:rPr lang="en-GB" sz="2400" dirty="0"/>
              <a:t>5. He doesn’t have the key.</a:t>
            </a:r>
          </a:p>
        </p:txBody>
      </p:sp>
      <p:sp>
        <p:nvSpPr>
          <p:cNvPr id="13" name="TextBox 12">
            <a:extLst>
              <a:ext uri="{FF2B5EF4-FFF2-40B4-BE49-F238E27FC236}">
                <a16:creationId xmlns:a16="http://schemas.microsoft.com/office/drawing/2014/main" id="{7DCA1830-6627-4672-96AB-9E932DAE101E}"/>
              </a:ext>
            </a:extLst>
          </p:cNvPr>
          <p:cNvSpPr txBox="1"/>
          <p:nvPr/>
        </p:nvSpPr>
        <p:spPr>
          <a:xfrm>
            <a:off x="5803568" y="1916103"/>
            <a:ext cx="376517" cy="457262"/>
          </a:xfrm>
          <a:prstGeom prst="rect">
            <a:avLst/>
          </a:prstGeom>
          <a:noFill/>
        </p:spPr>
        <p:txBody>
          <a:bodyPr wrap="square" rtlCol="0">
            <a:spAutoFit/>
          </a:bodyPr>
          <a:lstStyle/>
          <a:p>
            <a:pPr algn="l"/>
            <a:r>
              <a:rPr lang="en-GB" sz="2400" b="1" dirty="0">
                <a:solidFill>
                  <a:srgbClr val="3A5EAC"/>
                </a:solidFill>
              </a:rPr>
              <a:t>F</a:t>
            </a:r>
          </a:p>
        </p:txBody>
      </p:sp>
      <p:sp>
        <p:nvSpPr>
          <p:cNvPr id="14" name="TextBox 13">
            <a:extLst>
              <a:ext uri="{FF2B5EF4-FFF2-40B4-BE49-F238E27FC236}">
                <a16:creationId xmlns:a16="http://schemas.microsoft.com/office/drawing/2014/main" id="{191D6375-ECD2-445C-BA1B-9565C18B1CE8}"/>
              </a:ext>
            </a:extLst>
          </p:cNvPr>
          <p:cNvSpPr txBox="1"/>
          <p:nvPr/>
        </p:nvSpPr>
        <p:spPr>
          <a:xfrm>
            <a:off x="6374653" y="1911700"/>
            <a:ext cx="3981448" cy="461665"/>
          </a:xfrm>
          <a:prstGeom prst="rect">
            <a:avLst/>
          </a:prstGeom>
          <a:noFill/>
        </p:spPr>
        <p:txBody>
          <a:bodyPr wrap="square" rtlCol="0">
            <a:spAutoFit/>
          </a:bodyPr>
          <a:lstStyle/>
          <a:p>
            <a:pPr algn="l"/>
            <a:r>
              <a:rPr lang="en-GB" sz="2400" b="1" dirty="0"/>
              <a:t>‘no estoy perdido’ </a:t>
            </a:r>
          </a:p>
        </p:txBody>
      </p:sp>
      <p:sp>
        <p:nvSpPr>
          <p:cNvPr id="15" name="TextBox 14">
            <a:extLst>
              <a:ext uri="{FF2B5EF4-FFF2-40B4-BE49-F238E27FC236}">
                <a16:creationId xmlns:a16="http://schemas.microsoft.com/office/drawing/2014/main" id="{963E4453-6AE2-4122-8FC6-9A93F8C7251B}"/>
              </a:ext>
            </a:extLst>
          </p:cNvPr>
          <p:cNvSpPr txBox="1"/>
          <p:nvPr/>
        </p:nvSpPr>
        <p:spPr>
          <a:xfrm>
            <a:off x="5751276" y="2611450"/>
            <a:ext cx="376517" cy="457262"/>
          </a:xfrm>
          <a:prstGeom prst="rect">
            <a:avLst/>
          </a:prstGeom>
          <a:noFill/>
        </p:spPr>
        <p:txBody>
          <a:bodyPr wrap="square" rtlCol="0">
            <a:spAutoFit/>
          </a:bodyPr>
          <a:lstStyle/>
          <a:p>
            <a:pPr algn="l"/>
            <a:r>
              <a:rPr lang="en-GB" sz="2400" b="1" dirty="0">
                <a:solidFill>
                  <a:srgbClr val="3A5EAC"/>
                </a:solidFill>
              </a:rPr>
              <a:t>V</a:t>
            </a:r>
          </a:p>
        </p:txBody>
      </p:sp>
      <p:sp>
        <p:nvSpPr>
          <p:cNvPr id="16" name="TextBox 15">
            <a:extLst>
              <a:ext uri="{FF2B5EF4-FFF2-40B4-BE49-F238E27FC236}">
                <a16:creationId xmlns:a16="http://schemas.microsoft.com/office/drawing/2014/main" id="{EA1D892D-ACF4-4C92-8037-AE31B90DBC22}"/>
              </a:ext>
            </a:extLst>
          </p:cNvPr>
          <p:cNvSpPr txBox="1"/>
          <p:nvPr/>
        </p:nvSpPr>
        <p:spPr>
          <a:xfrm>
            <a:off x="6374653" y="2609341"/>
            <a:ext cx="3981448" cy="461665"/>
          </a:xfrm>
          <a:prstGeom prst="rect">
            <a:avLst/>
          </a:prstGeom>
          <a:noFill/>
        </p:spPr>
        <p:txBody>
          <a:bodyPr wrap="square" rtlCol="0">
            <a:spAutoFit/>
          </a:bodyPr>
          <a:lstStyle/>
          <a:p>
            <a:pPr algn="l"/>
            <a:r>
              <a:rPr lang="en-GB" sz="2400" b="1" dirty="0"/>
              <a:t>‘estoy en la calle’ </a:t>
            </a:r>
          </a:p>
        </p:txBody>
      </p:sp>
      <p:sp>
        <p:nvSpPr>
          <p:cNvPr id="17" name="TextBox 16">
            <a:extLst>
              <a:ext uri="{FF2B5EF4-FFF2-40B4-BE49-F238E27FC236}">
                <a16:creationId xmlns:a16="http://schemas.microsoft.com/office/drawing/2014/main" id="{59CB286D-7CFA-4CE0-AE57-11ACA9EBB5A6}"/>
              </a:ext>
            </a:extLst>
          </p:cNvPr>
          <p:cNvSpPr txBox="1"/>
          <p:nvPr/>
        </p:nvSpPr>
        <p:spPr>
          <a:xfrm>
            <a:off x="5770378" y="3340375"/>
            <a:ext cx="386063" cy="461665"/>
          </a:xfrm>
          <a:prstGeom prst="rect">
            <a:avLst/>
          </a:prstGeom>
          <a:noFill/>
        </p:spPr>
        <p:txBody>
          <a:bodyPr wrap="square" rtlCol="0">
            <a:spAutoFit/>
          </a:bodyPr>
          <a:lstStyle/>
          <a:p>
            <a:pPr algn="l"/>
            <a:r>
              <a:rPr lang="en-GB" sz="2400" b="1" dirty="0">
                <a:solidFill>
                  <a:srgbClr val="3A5EAC"/>
                </a:solidFill>
              </a:rPr>
              <a:t>F</a:t>
            </a:r>
          </a:p>
        </p:txBody>
      </p:sp>
      <p:sp>
        <p:nvSpPr>
          <p:cNvPr id="18" name="TextBox 17">
            <a:extLst>
              <a:ext uri="{FF2B5EF4-FFF2-40B4-BE49-F238E27FC236}">
                <a16:creationId xmlns:a16="http://schemas.microsoft.com/office/drawing/2014/main" id="{FEC38CD5-E985-4DAB-81D3-F8D62311D1FB}"/>
              </a:ext>
            </a:extLst>
          </p:cNvPr>
          <p:cNvSpPr txBox="1"/>
          <p:nvPr/>
        </p:nvSpPr>
        <p:spPr>
          <a:xfrm>
            <a:off x="6301049" y="3285933"/>
            <a:ext cx="3981448" cy="461665"/>
          </a:xfrm>
          <a:prstGeom prst="rect">
            <a:avLst/>
          </a:prstGeom>
          <a:noFill/>
        </p:spPr>
        <p:txBody>
          <a:bodyPr wrap="square" rtlCol="0">
            <a:spAutoFit/>
          </a:bodyPr>
          <a:lstStyle/>
          <a:p>
            <a:pPr algn="l"/>
            <a:r>
              <a:rPr lang="en-GB" sz="2400" b="1" dirty="0"/>
              <a:t>‘…cerca de tu casa’ </a:t>
            </a:r>
          </a:p>
        </p:txBody>
      </p:sp>
      <p:sp>
        <p:nvSpPr>
          <p:cNvPr id="19" name="TextBox 18">
            <a:extLst>
              <a:ext uri="{FF2B5EF4-FFF2-40B4-BE49-F238E27FC236}">
                <a16:creationId xmlns:a16="http://schemas.microsoft.com/office/drawing/2014/main" id="{A2882CC8-06E7-4B78-9F3B-2F88AE19F4F5}"/>
              </a:ext>
            </a:extLst>
          </p:cNvPr>
          <p:cNvSpPr txBox="1"/>
          <p:nvPr/>
        </p:nvSpPr>
        <p:spPr>
          <a:xfrm>
            <a:off x="5770378" y="4038016"/>
            <a:ext cx="386063" cy="461665"/>
          </a:xfrm>
          <a:prstGeom prst="rect">
            <a:avLst/>
          </a:prstGeom>
          <a:noFill/>
        </p:spPr>
        <p:txBody>
          <a:bodyPr wrap="square" rtlCol="0">
            <a:spAutoFit/>
          </a:bodyPr>
          <a:lstStyle/>
          <a:p>
            <a:pPr algn="l"/>
            <a:r>
              <a:rPr lang="en-GB" sz="2400" b="1" dirty="0">
                <a:solidFill>
                  <a:srgbClr val="3A5EAC"/>
                </a:solidFill>
              </a:rPr>
              <a:t>F</a:t>
            </a:r>
          </a:p>
        </p:txBody>
      </p:sp>
      <p:sp>
        <p:nvSpPr>
          <p:cNvPr id="20" name="TextBox 19">
            <a:extLst>
              <a:ext uri="{FF2B5EF4-FFF2-40B4-BE49-F238E27FC236}">
                <a16:creationId xmlns:a16="http://schemas.microsoft.com/office/drawing/2014/main" id="{279DFCCB-1E75-4414-9667-923B539AC84B}"/>
              </a:ext>
            </a:extLst>
          </p:cNvPr>
          <p:cNvSpPr txBox="1"/>
          <p:nvPr/>
        </p:nvSpPr>
        <p:spPr>
          <a:xfrm>
            <a:off x="6308260" y="4033262"/>
            <a:ext cx="5236624" cy="461665"/>
          </a:xfrm>
          <a:prstGeom prst="rect">
            <a:avLst/>
          </a:prstGeom>
          <a:noFill/>
        </p:spPr>
        <p:txBody>
          <a:bodyPr wrap="square" rtlCol="0">
            <a:spAutoFit/>
          </a:bodyPr>
          <a:lstStyle/>
          <a:p>
            <a:pPr algn="l"/>
            <a:r>
              <a:rPr lang="en-GB" sz="2400" b="1" dirty="0"/>
              <a:t>‘un perro completamente loco’ </a:t>
            </a:r>
          </a:p>
        </p:txBody>
      </p:sp>
      <p:sp>
        <p:nvSpPr>
          <p:cNvPr id="21" name="TextBox 20">
            <a:extLst>
              <a:ext uri="{FF2B5EF4-FFF2-40B4-BE49-F238E27FC236}">
                <a16:creationId xmlns:a16="http://schemas.microsoft.com/office/drawing/2014/main" id="{97832F1F-03FE-42E4-A7EB-E56A68FDF80C}"/>
              </a:ext>
            </a:extLst>
          </p:cNvPr>
          <p:cNvSpPr txBox="1"/>
          <p:nvPr/>
        </p:nvSpPr>
        <p:spPr>
          <a:xfrm>
            <a:off x="5751276" y="4800296"/>
            <a:ext cx="376517" cy="457262"/>
          </a:xfrm>
          <a:prstGeom prst="rect">
            <a:avLst/>
          </a:prstGeom>
          <a:noFill/>
        </p:spPr>
        <p:txBody>
          <a:bodyPr wrap="square" rtlCol="0">
            <a:spAutoFit/>
          </a:bodyPr>
          <a:lstStyle/>
          <a:p>
            <a:pPr algn="l"/>
            <a:r>
              <a:rPr lang="en-GB" sz="2400" b="1" dirty="0">
                <a:solidFill>
                  <a:srgbClr val="3A5EAC"/>
                </a:solidFill>
              </a:rPr>
              <a:t>V</a:t>
            </a:r>
          </a:p>
        </p:txBody>
      </p:sp>
      <p:sp>
        <p:nvSpPr>
          <p:cNvPr id="22" name="TextBox 21">
            <a:extLst>
              <a:ext uri="{FF2B5EF4-FFF2-40B4-BE49-F238E27FC236}">
                <a16:creationId xmlns:a16="http://schemas.microsoft.com/office/drawing/2014/main" id="{B50665E1-E7F4-45C4-BEB1-30B15E9D78D9}"/>
              </a:ext>
            </a:extLst>
          </p:cNvPr>
          <p:cNvSpPr txBox="1"/>
          <p:nvPr/>
        </p:nvSpPr>
        <p:spPr>
          <a:xfrm>
            <a:off x="6374653" y="4798187"/>
            <a:ext cx="3981448" cy="461665"/>
          </a:xfrm>
          <a:prstGeom prst="rect">
            <a:avLst/>
          </a:prstGeom>
          <a:noFill/>
        </p:spPr>
        <p:txBody>
          <a:bodyPr wrap="square" rtlCol="0">
            <a:spAutoFit/>
          </a:bodyPr>
          <a:lstStyle/>
          <a:p>
            <a:pPr algn="l"/>
            <a:r>
              <a:rPr lang="en-GB" sz="2400" b="1" dirty="0"/>
              <a:t>‘no tengo la llave’ </a:t>
            </a:r>
          </a:p>
        </p:txBody>
      </p:sp>
      <p:sp>
        <p:nvSpPr>
          <p:cNvPr id="23" name="TextBox 22">
            <a:extLst>
              <a:ext uri="{FF2B5EF4-FFF2-40B4-BE49-F238E27FC236}">
                <a16:creationId xmlns:a16="http://schemas.microsoft.com/office/drawing/2014/main" id="{467D6FA6-5179-47D6-B8D3-84EB571EF3FA}"/>
              </a:ext>
            </a:extLst>
          </p:cNvPr>
          <p:cNvSpPr txBox="1"/>
          <p:nvPr/>
        </p:nvSpPr>
        <p:spPr>
          <a:xfrm>
            <a:off x="480758" y="5540346"/>
            <a:ext cx="5820291" cy="461665"/>
          </a:xfrm>
          <a:prstGeom prst="rect">
            <a:avLst/>
          </a:prstGeom>
          <a:noFill/>
        </p:spPr>
        <p:txBody>
          <a:bodyPr wrap="square" rtlCol="0">
            <a:spAutoFit/>
          </a:bodyPr>
          <a:lstStyle/>
          <a:p>
            <a:r>
              <a:rPr lang="en-GB" sz="2400" dirty="0"/>
              <a:t>6. He asks his friend to open the door.</a:t>
            </a:r>
          </a:p>
        </p:txBody>
      </p:sp>
      <p:sp>
        <p:nvSpPr>
          <p:cNvPr id="24" name="TextBox 23">
            <a:extLst>
              <a:ext uri="{FF2B5EF4-FFF2-40B4-BE49-F238E27FC236}">
                <a16:creationId xmlns:a16="http://schemas.microsoft.com/office/drawing/2014/main" id="{047A6925-E776-448B-9FB4-8465C8992E5C}"/>
              </a:ext>
            </a:extLst>
          </p:cNvPr>
          <p:cNvSpPr txBox="1"/>
          <p:nvPr/>
        </p:nvSpPr>
        <p:spPr>
          <a:xfrm>
            <a:off x="6535688" y="5559665"/>
            <a:ext cx="376517" cy="457262"/>
          </a:xfrm>
          <a:prstGeom prst="rect">
            <a:avLst/>
          </a:prstGeom>
          <a:noFill/>
        </p:spPr>
        <p:txBody>
          <a:bodyPr wrap="square" rtlCol="0">
            <a:spAutoFit/>
          </a:bodyPr>
          <a:lstStyle/>
          <a:p>
            <a:pPr algn="l"/>
            <a:r>
              <a:rPr lang="en-GB" sz="2400" b="1" dirty="0">
                <a:solidFill>
                  <a:srgbClr val="3A5EAC"/>
                </a:solidFill>
              </a:rPr>
              <a:t>V</a:t>
            </a:r>
          </a:p>
        </p:txBody>
      </p:sp>
      <p:sp>
        <p:nvSpPr>
          <p:cNvPr id="25" name="TextBox 24">
            <a:extLst>
              <a:ext uri="{FF2B5EF4-FFF2-40B4-BE49-F238E27FC236}">
                <a16:creationId xmlns:a16="http://schemas.microsoft.com/office/drawing/2014/main" id="{D2DFDDB1-C449-4400-BD32-195D66E2C5D1}"/>
              </a:ext>
            </a:extLst>
          </p:cNvPr>
          <p:cNvSpPr txBox="1"/>
          <p:nvPr/>
        </p:nvSpPr>
        <p:spPr>
          <a:xfrm>
            <a:off x="7057943" y="5540346"/>
            <a:ext cx="5694513" cy="461665"/>
          </a:xfrm>
          <a:prstGeom prst="rect">
            <a:avLst/>
          </a:prstGeom>
          <a:noFill/>
        </p:spPr>
        <p:txBody>
          <a:bodyPr wrap="square" rtlCol="0">
            <a:spAutoFit/>
          </a:bodyPr>
          <a:lstStyle/>
          <a:p>
            <a:pPr algn="l"/>
            <a:r>
              <a:rPr lang="en-GB" sz="2400" b="1" dirty="0"/>
              <a:t>…¿puedes abrir la puerta?’ </a:t>
            </a:r>
          </a:p>
        </p:txBody>
      </p:sp>
      <p:pic>
        <p:nvPicPr>
          <p:cNvPr id="28" name="Picture 27">
            <a:extLst>
              <a:ext uri="{FF2B5EF4-FFF2-40B4-BE49-F238E27FC236}">
                <a16:creationId xmlns:a16="http://schemas.microsoft.com/office/drawing/2014/main" id="{EA63E5AD-6122-4794-BFC7-859D56EB76E8}"/>
              </a:ext>
            </a:extLst>
          </p:cNvPr>
          <p:cNvPicPr>
            <a:picLocks noChangeAspect="1"/>
          </p:cNvPicPr>
          <p:nvPr/>
        </p:nvPicPr>
        <p:blipFill>
          <a:blip r:embed="rId4"/>
          <a:stretch>
            <a:fillRect/>
          </a:stretch>
        </p:blipFill>
        <p:spPr>
          <a:xfrm>
            <a:off x="9680773" y="593737"/>
            <a:ext cx="1902117" cy="3158002"/>
          </a:xfrm>
          <a:prstGeom prst="rect">
            <a:avLst/>
          </a:prstGeom>
        </p:spPr>
      </p:pic>
    </p:spTree>
    <p:extLst>
      <p:ext uri="{BB962C8B-B14F-4D97-AF65-F5344CB8AC3E}">
        <p14:creationId xmlns:p14="http://schemas.microsoft.com/office/powerpoint/2010/main" val="241423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1" y="740075"/>
            <a:ext cx="12191998"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a:solidFill>
                  <a:schemeClr val="tx1"/>
                </a:solidFill>
              </a:rPr>
              <a:t>hacemos</a:t>
            </a:r>
            <a:endParaRPr sz="3959" dirty="0">
              <a:solidFill>
                <a:schemeClr val="tx1"/>
              </a:solidFill>
            </a:endParaRPr>
          </a:p>
        </p:txBody>
      </p:sp>
      <p:sp>
        <p:nvSpPr>
          <p:cNvPr id="57" name="Google Shape;57;p13"/>
          <p:cNvSpPr txBox="1"/>
          <p:nvPr/>
        </p:nvSpPr>
        <p:spPr>
          <a:xfrm>
            <a:off x="0" y="2189979"/>
            <a:ext cx="12191999"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r>
              <a:rPr lang="en-GB" sz="3200" kern="0" dirty="0">
                <a:latin typeface="Century Gothic"/>
                <a:ea typeface="Century Gothic"/>
                <a:cs typeface="Century Gothic"/>
                <a:sym typeface="Century Gothic"/>
              </a:rPr>
              <a:t>we do | we make</a:t>
            </a: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effectLst/>
              <a:uLnTx/>
              <a:uFillTx/>
              <a:latin typeface="Arial"/>
              <a:cs typeface="Arial"/>
              <a:sym typeface="Arial"/>
            </a:endParaRPr>
          </a:p>
        </p:txBody>
      </p:sp>
      <p:sp>
        <p:nvSpPr>
          <p:cNvPr id="58" name="Google Shape;58;p13"/>
          <p:cNvSpPr txBox="1"/>
          <p:nvPr/>
        </p:nvSpPr>
        <p:spPr>
          <a:xfrm>
            <a:off x="0" y="3336274"/>
            <a:ext cx="12191999"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err="1">
                <a:latin typeface="Century Gothic"/>
                <a:ea typeface="Century Gothic"/>
                <a:cs typeface="Century Gothic"/>
                <a:sym typeface="Century Gothic"/>
              </a:rPr>
              <a:t>hac</a:t>
            </a:r>
            <a:r>
              <a:rPr kumimoji="0" lang="en-GB" sz="11500" b="1" i="0" u="none" strike="noStrike" kern="0" cap="none" spc="0" normalizeH="0" baseline="0" noProof="0" dirty="0" err="1">
                <a:ln>
                  <a:noFill/>
                </a:ln>
                <a:effectLst/>
                <a:uLnTx/>
                <a:uFillTx/>
                <a:latin typeface="Century Gothic"/>
                <a:ea typeface="Century Gothic"/>
                <a:cs typeface="Century Gothic"/>
                <a:sym typeface="Century Gothic"/>
              </a:rPr>
              <a:t>en</a:t>
            </a:r>
            <a:endParaRPr kumimoji="0" sz="1400" b="0" i="0" u="none" strike="noStrike" kern="0" cap="none" spc="0" normalizeH="0" baseline="0" noProof="0" dirty="0">
              <a:ln>
                <a:noFill/>
              </a:ln>
              <a:effectLst/>
              <a:uLnTx/>
              <a:uFillTx/>
              <a:latin typeface="Arial"/>
              <a:cs typeface="Arial"/>
              <a:sym typeface="Arial"/>
            </a:endParaRPr>
          </a:p>
        </p:txBody>
      </p:sp>
      <p:sp>
        <p:nvSpPr>
          <p:cNvPr id="59" name="Google Shape;59;p13"/>
          <p:cNvSpPr txBox="1"/>
          <p:nvPr/>
        </p:nvSpPr>
        <p:spPr>
          <a:xfrm>
            <a:off x="-1" y="50328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r>
              <a:rPr lang="en-GB" sz="3200" kern="0" dirty="0">
                <a:latin typeface="Century Gothic"/>
                <a:ea typeface="Century Gothic"/>
                <a:cs typeface="Century Gothic"/>
                <a:sym typeface="Century Gothic"/>
              </a:rPr>
              <a:t>they do | they make</a:t>
            </a: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52887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subTnLst>
                                    <p:audio>
                                      <p:cMediaNode>
                                        <p:cTn display="0" masterRel="sameClick">
                                          <p:stCondLst>
                                            <p:cond evt="begin" delay="0">
                                              <p:tn val="5"/>
                                            </p:cond>
                                          </p:stCondLst>
                                          <p:endCondLst>
                                            <p:cond evt="onStopAudio" delay="0">
                                              <p:tgtEl>
                                                <p:sldTgt/>
                                              </p:tgtEl>
                                            </p:cond>
                                          </p:endCondLst>
                                        </p:cTn>
                                        <p:tgtEl>
                                          <p:sndTgt r:embed="rId3" name="hacemo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hacen.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1260000" y="2239992"/>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chemeClr val="tx1"/>
                </a:solidFill>
              </a:rPr>
              <a:t>hacemos</a:t>
            </a:r>
            <a:endParaRPr sz="3959" dirty="0">
              <a:solidFill>
                <a:schemeClr val="tx1"/>
              </a:solidFill>
            </a:endParaRPr>
          </a:p>
        </p:txBody>
      </p:sp>
      <p:sp>
        <p:nvSpPr>
          <p:cNvPr id="68" name="Google Shape;68;p14"/>
          <p:cNvSpPr txBox="1"/>
          <p:nvPr/>
        </p:nvSpPr>
        <p:spPr>
          <a:xfrm>
            <a:off x="2014778" y="2188800"/>
            <a:ext cx="81676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r>
              <a:rPr lang="en-GB" sz="3200" kern="0" dirty="0">
                <a:latin typeface="Century Gothic"/>
                <a:ea typeface="Century Gothic"/>
                <a:cs typeface="Century Gothic"/>
                <a:sym typeface="Century Gothic"/>
              </a:rPr>
              <a:t>we do</a:t>
            </a: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 | </a:t>
            </a:r>
            <a:r>
              <a:rPr lang="en-GB" sz="3200" kern="0" dirty="0">
                <a:latin typeface="Century Gothic"/>
                <a:ea typeface="Century Gothic"/>
                <a:cs typeface="Century Gothic"/>
                <a:sym typeface="Century Gothic"/>
              </a:rPr>
              <a:t>we make</a:t>
            </a: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effectLst/>
              <a:uLnTx/>
              <a:uFillTx/>
              <a:latin typeface="Arial"/>
              <a:cs typeface="Arial"/>
              <a:sym typeface="Arial"/>
            </a:endParaRPr>
          </a:p>
        </p:txBody>
      </p:sp>
      <p:sp>
        <p:nvSpPr>
          <p:cNvPr id="69" name="Google Shape;69;p14" descr="question mark action button"/>
          <p:cNvSpPr/>
          <p:nvPr/>
        </p:nvSpPr>
        <p:spPr>
          <a:xfrm>
            <a:off x="1260000" y="5094792"/>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0" y="33372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a:latin typeface="Century Gothic"/>
                <a:ea typeface="Century Gothic"/>
                <a:cs typeface="Century Gothic"/>
                <a:sym typeface="Century Gothic"/>
              </a:rPr>
              <a:t>hac</a:t>
            </a:r>
            <a:r>
              <a:rPr kumimoji="0" lang="en-GB" sz="11500" b="1" i="0" u="none" strike="noStrike" kern="0" cap="none" spc="0" normalizeH="0" baseline="0" noProof="0" dirty="0" err="1">
                <a:ln>
                  <a:noFill/>
                </a:ln>
                <a:effectLst/>
                <a:uLnTx/>
                <a:uFillTx/>
                <a:latin typeface="Century Gothic"/>
                <a:ea typeface="Century Gothic"/>
                <a:cs typeface="Century Gothic"/>
                <a:sym typeface="Century Gothic"/>
              </a:rPr>
              <a:t>en</a:t>
            </a:r>
            <a:endParaRPr kumimoji="0" sz="1400" b="0" i="0" u="none" strike="noStrike" kern="0" cap="none" spc="0" normalizeH="0" baseline="0" noProof="0" dirty="0">
              <a:ln>
                <a:noFill/>
              </a:ln>
              <a:effectLst/>
              <a:uLnTx/>
              <a:uFillTx/>
              <a:latin typeface="Arial"/>
              <a:cs typeface="Arial"/>
              <a:sym typeface="Arial"/>
            </a:endParaRPr>
          </a:p>
        </p:txBody>
      </p:sp>
      <p:sp>
        <p:nvSpPr>
          <p:cNvPr id="71" name="Google Shape;71;p14"/>
          <p:cNvSpPr txBox="1"/>
          <p:nvPr/>
        </p:nvSpPr>
        <p:spPr>
          <a:xfrm>
            <a:off x="2014778" y="5033064"/>
            <a:ext cx="81676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r>
              <a:rPr lang="en-GB" sz="3200" kern="0" dirty="0">
                <a:latin typeface="Century Gothic"/>
                <a:ea typeface="Century Gothic"/>
                <a:cs typeface="Century Gothic"/>
                <a:sym typeface="Century Gothic"/>
              </a:rPr>
              <a:t>they do | they make</a:t>
            </a: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297580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subTnLst>
                                    <p:audio>
                                      <p:cMediaNode>
                                        <p:cTn display="0" masterRel="sameClick">
                                          <p:stCondLst>
                                            <p:cond evt="begin" delay="0">
                                              <p:tn val="5"/>
                                            </p:cond>
                                          </p:stCondLst>
                                          <p:endCondLst>
                                            <p:cond evt="onStopAudio" delay="0">
                                              <p:tgtEl>
                                                <p:sldTgt/>
                                              </p:tgtEl>
                                            </p:cond>
                                          </p:endCondLst>
                                        </p:cTn>
                                        <p:tgtEl>
                                          <p:sndTgt r:embed="rId3" name="hacemo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subTnLst>
                                    <p:audio>
                                      <p:cMediaNode>
                                        <p:cTn display="0" masterRel="sameClick">
                                          <p:stCondLst>
                                            <p:cond evt="begin" delay="0">
                                              <p:tn val="20"/>
                                            </p:cond>
                                          </p:stCondLst>
                                          <p:endCondLst>
                                            <p:cond evt="onStopAudio" delay="0">
                                              <p:tgtEl>
                                                <p:sldTgt/>
                                              </p:tgtEl>
                                            </p:cond>
                                          </p:endCondLst>
                                        </p:cTn>
                                        <p:tgtEl>
                                          <p:sndTgt r:embed="rId4" name="hacen.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chemeClr val="tx1"/>
                </a:solidFill>
              </a:rPr>
              <a:t>hacemos</a:t>
            </a:r>
            <a:endParaRPr sz="11500" dirty="0">
              <a:solidFill>
                <a:schemeClr val="tx1"/>
              </a:solidFill>
            </a:endParaRPr>
          </a:p>
        </p:txBody>
      </p:sp>
      <p:sp>
        <p:nvSpPr>
          <p:cNvPr id="78" name="Google Shape;78;p15"/>
          <p:cNvSpPr txBox="1"/>
          <p:nvPr/>
        </p:nvSpPr>
        <p:spPr>
          <a:xfrm>
            <a:off x="774275" y="2153563"/>
            <a:ext cx="1121640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r>
              <a:rPr lang="en-GB" sz="3200" kern="0" dirty="0">
                <a:latin typeface="Century Gothic"/>
                <a:ea typeface="Century Gothic"/>
                <a:cs typeface="Century Gothic"/>
                <a:sym typeface="Century Gothic"/>
              </a:rPr>
              <a:t>we do | we make</a:t>
            </a: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effectLst/>
              <a:uLnTx/>
              <a:uFillTx/>
              <a:latin typeface="Arial"/>
              <a:cs typeface="Arial"/>
              <a:sym typeface="Arial"/>
            </a:endParaRPr>
          </a:p>
        </p:txBody>
      </p:sp>
      <p:sp>
        <p:nvSpPr>
          <p:cNvPr id="79" name="Google Shape;79;p15"/>
          <p:cNvSpPr txBox="1"/>
          <p:nvPr/>
        </p:nvSpPr>
        <p:spPr>
          <a:xfrm>
            <a:off x="1442179" y="4017137"/>
            <a:ext cx="98806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1" i="0" u="none" strike="noStrike" kern="0" cap="none" spc="0" normalizeH="0" baseline="0" noProof="0" dirty="0">
                <a:ln>
                  <a:noFill/>
                </a:ln>
                <a:solidFill>
                  <a:srgbClr val="FF6600"/>
                </a:solidFill>
                <a:effectLst/>
                <a:uLnTx/>
                <a:uFillTx/>
                <a:latin typeface="Century Gothic"/>
                <a:ea typeface="Century Gothic"/>
                <a:cs typeface="Century Gothic"/>
                <a:sym typeface="Century Gothic"/>
              </a:rPr>
              <a:t> </a:t>
            </a:r>
            <a:r>
              <a:rPr lang="en-GB" sz="6000" b="1" kern="0" noProof="0" dirty="0">
                <a:solidFill>
                  <a:srgbClr val="FF6600"/>
                </a:solidFill>
                <a:latin typeface="Century Gothic"/>
                <a:ea typeface="Century Gothic"/>
                <a:cs typeface="Century Gothic"/>
                <a:sym typeface="Century Gothic"/>
              </a:rPr>
              <a:t>H</a:t>
            </a:r>
            <a:r>
              <a:rPr lang="en-GB" sz="6000" b="1" kern="0" dirty="0">
                <a:solidFill>
                  <a:srgbClr val="FF6600"/>
                </a:solidFill>
                <a:latin typeface="Century Gothic"/>
                <a:ea typeface="Century Gothic"/>
                <a:cs typeface="Century Gothic"/>
                <a:sym typeface="Century Gothic"/>
              </a:rPr>
              <a:t>ac</a:t>
            </a:r>
            <a:r>
              <a:rPr kumimoji="0" lang="en-GB" sz="6000" b="1" i="0" u="none" strike="noStrike" kern="0" cap="none" spc="0" normalizeH="0" baseline="0" noProof="0" dirty="0" err="1">
                <a:ln>
                  <a:noFill/>
                </a:ln>
                <a:solidFill>
                  <a:srgbClr val="FF6600"/>
                </a:solidFill>
                <a:effectLst/>
                <a:uLnTx/>
                <a:uFillTx/>
                <a:latin typeface="Century Gothic"/>
                <a:ea typeface="Century Gothic"/>
                <a:cs typeface="Century Gothic"/>
                <a:sym typeface="Century Gothic"/>
              </a:rPr>
              <a:t>emos</a:t>
            </a:r>
            <a:r>
              <a:rPr lang="en-GB" sz="6000" b="1" kern="0" dirty="0">
                <a:solidFill>
                  <a:srgbClr val="FF6600"/>
                </a:solidFill>
                <a:latin typeface="Century Gothic"/>
                <a:ea typeface="Century Gothic"/>
                <a:cs typeface="Century Gothic"/>
                <a:sym typeface="Century Gothic"/>
              </a:rPr>
              <a:t> </a:t>
            </a:r>
            <a:r>
              <a:rPr lang="en-GB" sz="6000" kern="0" dirty="0">
                <a:latin typeface="Century Gothic"/>
                <a:ea typeface="Century Gothic"/>
                <a:cs typeface="Century Gothic"/>
                <a:sym typeface="Century Gothic"/>
              </a:rPr>
              <a:t>mucho ruido</a:t>
            </a:r>
            <a:r>
              <a:rPr kumimoji="0" lang="en-GB" sz="6000" b="0" i="0" u="none" strike="noStrike" kern="0" cap="none" spc="0" normalizeH="0" baseline="0" noProof="0" dirty="0">
                <a:ln>
                  <a:noFill/>
                </a:ln>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80" name="Google Shape;80;p15"/>
          <p:cNvSpPr txBox="1"/>
          <p:nvPr/>
        </p:nvSpPr>
        <p:spPr>
          <a:xfrm>
            <a:off x="2292625" y="5032800"/>
            <a:ext cx="799106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r>
              <a:rPr lang="en-GB" sz="3200" b="1" kern="0" dirty="0">
                <a:solidFill>
                  <a:srgbClr val="FF6600"/>
                </a:solidFill>
                <a:latin typeface="Century Gothic"/>
                <a:ea typeface="Century Gothic"/>
                <a:cs typeface="Century Gothic"/>
                <a:sym typeface="Century Gothic"/>
              </a:rPr>
              <a:t>We make </a:t>
            </a:r>
            <a:r>
              <a:rPr lang="en-GB" sz="3200" kern="0" dirty="0">
                <a:latin typeface="Century Gothic"/>
                <a:ea typeface="Century Gothic"/>
                <a:cs typeface="Century Gothic"/>
                <a:sym typeface="Century Gothic"/>
              </a:rPr>
              <a:t>a lot of noise</a:t>
            </a: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374243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subTnLst>
                                    <p:audio>
                                      <p:cMediaNode>
                                        <p:cTn display="0" masterRel="sameClick">
                                          <p:stCondLst>
                                            <p:cond evt="begin" delay="0">
                                              <p:tn val="5"/>
                                            </p:cond>
                                          </p:stCondLst>
                                          <p:endCondLst>
                                            <p:cond evt="onStopAudio" delay="0">
                                              <p:tgtEl>
                                                <p:sldTgt/>
                                              </p:tgtEl>
                                            </p:cond>
                                          </p:endCondLst>
                                        </p:cTn>
                                        <p:tgtEl>
                                          <p:sndTgt r:embed="rId3" name="hacemo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subTnLst>
                                    <p:audio>
                                      <p:cMediaNode>
                                        <p:cTn display="0" masterRel="sameClick">
                                          <p:stCondLst>
                                            <p:cond evt="begin" delay="0">
                                              <p:tn val="15"/>
                                            </p:cond>
                                          </p:stCondLst>
                                          <p:endCondLst>
                                            <p:cond evt="onStopAudio" delay="0">
                                              <p:tgtEl>
                                                <p:sldTgt/>
                                              </p:tgtEl>
                                            </p:cond>
                                          </p:endCondLst>
                                        </p:cTn>
                                        <p:tgtEl>
                                          <p:sndTgt r:embed="rId4" name="hacemos mucho ruido.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chemeClr val="tx1"/>
                </a:solidFill>
              </a:rPr>
              <a:t>hacen</a:t>
            </a:r>
            <a:endParaRPr sz="3959" dirty="0">
              <a:solidFill>
                <a:schemeClr val="tx1"/>
              </a:solidFill>
            </a:endParaRPr>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r>
              <a:rPr lang="en-GB" sz="3200" kern="0" dirty="0">
                <a:latin typeface="Century Gothic"/>
                <a:ea typeface="Century Gothic"/>
                <a:cs typeface="Century Gothic"/>
                <a:sym typeface="Century Gothic"/>
              </a:rPr>
              <a:t>they do</a:t>
            </a: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 | </a:t>
            </a:r>
            <a:r>
              <a:rPr lang="en-GB" sz="3200" kern="0" dirty="0">
                <a:latin typeface="Century Gothic"/>
                <a:ea typeface="Century Gothic"/>
                <a:cs typeface="Century Gothic"/>
                <a:sym typeface="Century Gothic"/>
              </a:rPr>
              <a:t>they make</a:t>
            </a: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effectLst/>
              <a:uLnTx/>
              <a:uFillTx/>
              <a:latin typeface="Arial"/>
              <a:cs typeface="Arial"/>
              <a:sym typeface="Arial"/>
            </a:endParaRPr>
          </a:p>
        </p:txBody>
      </p:sp>
      <p:sp>
        <p:nvSpPr>
          <p:cNvPr id="88" name="Google Shape;88;p16"/>
          <p:cNvSpPr txBox="1"/>
          <p:nvPr/>
        </p:nvSpPr>
        <p:spPr>
          <a:xfrm>
            <a:off x="808382" y="4017600"/>
            <a:ext cx="1110532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b="1" kern="0" dirty="0" err="1">
                <a:solidFill>
                  <a:srgbClr val="FF6600"/>
                </a:solidFill>
                <a:latin typeface="Century Gothic"/>
                <a:ea typeface="Century Gothic"/>
                <a:cs typeface="Century Gothic"/>
                <a:sym typeface="Century Gothic"/>
              </a:rPr>
              <a:t>Hac</a:t>
            </a:r>
            <a:r>
              <a:rPr kumimoji="0" lang="en-GB" sz="6000" b="1" i="0" u="none" strike="noStrike" kern="0" cap="none" spc="0" normalizeH="0" baseline="0" noProof="0" dirty="0" err="1">
                <a:ln>
                  <a:noFill/>
                </a:ln>
                <a:solidFill>
                  <a:srgbClr val="FF6600"/>
                </a:solidFill>
                <a:effectLst/>
                <a:uLnTx/>
                <a:uFillTx/>
                <a:latin typeface="Century Gothic"/>
                <a:ea typeface="Century Gothic"/>
                <a:cs typeface="Century Gothic"/>
                <a:sym typeface="Century Gothic"/>
              </a:rPr>
              <a:t>en</a:t>
            </a:r>
            <a:r>
              <a:rPr kumimoji="0" lang="en-GB" sz="6000" b="1" i="0" u="none" strike="noStrike" kern="0" cap="none" spc="0" normalizeH="0" baseline="0" noProof="0" dirty="0">
                <a:ln>
                  <a:noFill/>
                </a:ln>
                <a:effectLst/>
                <a:uLnTx/>
                <a:uFillTx/>
                <a:latin typeface="Century Gothic"/>
                <a:ea typeface="Century Gothic"/>
                <a:cs typeface="Century Gothic"/>
                <a:sym typeface="Century Gothic"/>
              </a:rPr>
              <a:t> </a:t>
            </a:r>
            <a:r>
              <a:rPr lang="en-GB" sz="6000" kern="0" dirty="0">
                <a:latin typeface="Century Gothic"/>
                <a:ea typeface="Century Gothic"/>
                <a:cs typeface="Century Gothic"/>
                <a:sym typeface="Century Gothic"/>
              </a:rPr>
              <a:t>un </a:t>
            </a:r>
            <a:r>
              <a:rPr lang="en-GB" sz="6000" kern="0" dirty="0" err="1">
                <a:latin typeface="Century Gothic"/>
                <a:ea typeface="Century Gothic"/>
                <a:cs typeface="Century Gothic"/>
                <a:sym typeface="Century Gothic"/>
              </a:rPr>
              <a:t>esfuerzo</a:t>
            </a:r>
            <a:r>
              <a:rPr lang="en-GB" sz="6000" kern="0" dirty="0">
                <a:latin typeface="Century Gothic"/>
                <a:ea typeface="Century Gothic"/>
                <a:cs typeface="Century Gothic"/>
                <a:sym typeface="Century Gothic"/>
              </a:rPr>
              <a:t> grande</a:t>
            </a:r>
            <a:r>
              <a:rPr kumimoji="0" lang="en-GB" sz="6000" b="0" i="0" u="none" strike="noStrike" kern="0" cap="none" spc="0" normalizeH="0" baseline="0" noProof="0" dirty="0">
                <a:ln>
                  <a:noFill/>
                </a:ln>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89" name="Google Shape;89;p16"/>
          <p:cNvSpPr txBox="1"/>
          <p:nvPr/>
        </p:nvSpPr>
        <p:spPr>
          <a:xfrm>
            <a:off x="2325914" y="5033263"/>
            <a:ext cx="777224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r>
              <a:rPr lang="en-GB" sz="3200" b="1" kern="0" dirty="0">
                <a:solidFill>
                  <a:srgbClr val="FF6600"/>
                </a:solidFill>
                <a:latin typeface="Century Gothic"/>
                <a:ea typeface="Century Gothic"/>
                <a:cs typeface="Century Gothic"/>
                <a:sym typeface="Century Gothic"/>
              </a:rPr>
              <a:t>They</a:t>
            </a:r>
            <a:r>
              <a:rPr kumimoji="0" lang="en-GB" sz="3200" b="0" i="0" u="none" strike="noStrike" kern="0" cap="none" spc="0" normalizeH="0" baseline="0" noProof="0" dirty="0">
                <a:ln>
                  <a:noFill/>
                </a:ln>
                <a:solidFill>
                  <a:srgbClr val="FF6600"/>
                </a:solidFill>
                <a:effectLst/>
                <a:uLnTx/>
                <a:uFillTx/>
                <a:latin typeface="Century Gothic"/>
                <a:ea typeface="Century Gothic"/>
                <a:cs typeface="Century Gothic"/>
                <a:sym typeface="Century Gothic"/>
              </a:rPr>
              <a:t> </a:t>
            </a:r>
            <a:r>
              <a:rPr lang="en-GB" sz="3200" b="1" kern="0" dirty="0">
                <a:solidFill>
                  <a:srgbClr val="FF6600"/>
                </a:solidFill>
                <a:latin typeface="Century Gothic"/>
                <a:ea typeface="Century Gothic"/>
                <a:cs typeface="Century Gothic"/>
                <a:sym typeface="Century Gothic"/>
              </a:rPr>
              <a:t>make </a:t>
            </a: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a:t>
            </a:r>
            <a:r>
              <a:rPr kumimoji="0" lang="en-GB" sz="3200" b="0" i="0" u="none" strike="noStrike" kern="0" cap="none" spc="0" normalizeH="0" noProof="0" dirty="0">
                <a:ln>
                  <a:noFill/>
                </a:ln>
                <a:effectLst/>
                <a:uLnTx/>
                <a:uFillTx/>
                <a:latin typeface="Century Gothic"/>
                <a:ea typeface="Century Gothic"/>
                <a:cs typeface="Century Gothic"/>
                <a:sym typeface="Century Gothic"/>
              </a:rPr>
              <a:t> big effort</a:t>
            </a: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323581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subTnLst>
                                    <p:audio>
                                      <p:cMediaNode>
                                        <p:cTn display="0" masterRel="sameClick">
                                          <p:stCondLst>
                                            <p:cond evt="begin" delay="0">
                                              <p:tn val="5"/>
                                            </p:cond>
                                          </p:stCondLst>
                                          <p:endCondLst>
                                            <p:cond evt="onStopAudio" delay="0">
                                              <p:tgtEl>
                                                <p:sldTgt/>
                                              </p:tgtEl>
                                            </p:cond>
                                          </p:endCondLst>
                                        </p:cTn>
                                        <p:tgtEl>
                                          <p:sndTgt r:embed="rId3" name="hac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subTnLst>
                                    <p:audio>
                                      <p:cMediaNode>
                                        <p:cTn display="0" masterRel="sameClick">
                                          <p:stCondLst>
                                            <p:cond evt="begin" delay="0">
                                              <p:tn val="15"/>
                                            </p:cond>
                                          </p:stCondLst>
                                          <p:endCondLst>
                                            <p:cond evt="onStopAudio" delay="0">
                                              <p:tgtEl>
                                                <p:sldTgt/>
                                              </p:tgtEl>
                                            </p:cond>
                                          </p:endCondLst>
                                        </p:cTn>
                                        <p:tgtEl>
                                          <p:sndTgt r:embed="rId4" name="hacen un esfuerzo gran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descr="question mark action button"/>
          <p:cNvSpPr/>
          <p:nvPr/>
        </p:nvSpPr>
        <p:spPr>
          <a:xfrm>
            <a:off x="900000" y="2301984"/>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6" name="Google Shape;96;p17"/>
          <p:cNvSpPr txBox="1">
            <a:spLocks noGrp="1"/>
          </p:cNvSpPr>
          <p:nvPr>
            <p:ph type="title"/>
          </p:nvPr>
        </p:nvSpPr>
        <p:spPr>
          <a:xfrm>
            <a:off x="0" y="826968"/>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hacemos</a:t>
            </a:r>
            <a:endParaRPr sz="11500" dirty="0"/>
          </a:p>
        </p:txBody>
      </p:sp>
      <p:sp>
        <p:nvSpPr>
          <p:cNvPr id="97" name="Google Shape;97;p17"/>
          <p:cNvSpPr txBox="1"/>
          <p:nvPr/>
        </p:nvSpPr>
        <p:spPr>
          <a:xfrm>
            <a:off x="1580827" y="2178000"/>
            <a:ext cx="886503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we do | we make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Google Shape;98;p17" descr="question mark action button"/>
          <p:cNvSpPr/>
          <p:nvPr/>
        </p:nvSpPr>
        <p:spPr>
          <a:xfrm>
            <a:off x="900000" y="5125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9" name="Google Shape;99;p17"/>
          <p:cNvSpPr txBox="1"/>
          <p:nvPr/>
        </p:nvSpPr>
        <p:spPr>
          <a:xfrm>
            <a:off x="1580827" y="4017137"/>
            <a:ext cx="965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kern="0" dirty="0">
                <a:solidFill>
                  <a:srgbClr val="1E4E79"/>
                </a:solidFill>
                <a:latin typeface="Century Gothic"/>
                <a:ea typeface="Century Gothic"/>
                <a:cs typeface="Century Gothic"/>
                <a:sym typeface="Century Gothic"/>
              </a:rPr>
              <a:t>____</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______ mucho</a:t>
            </a:r>
            <a:r>
              <a:rPr kumimoji="0" lang="en-GB" sz="60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ruido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00" name="Google Shape;100;p17"/>
          <p:cNvSpPr/>
          <p:nvPr/>
        </p:nvSpPr>
        <p:spPr>
          <a:xfrm>
            <a:off x="2025414" y="4017137"/>
            <a:ext cx="4031900"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55A11"/>
              </a:buClr>
              <a:buSzPts val="6000"/>
              <a:buFont typeface="Arial"/>
              <a:buNone/>
              <a:tabLst/>
              <a:defRPr/>
            </a:pPr>
            <a:r>
              <a:rPr lang="en-GB" sz="6000" b="1" kern="0" dirty="0">
                <a:solidFill>
                  <a:srgbClr val="C55A11"/>
                </a:solidFill>
                <a:latin typeface="Century Gothic"/>
                <a:ea typeface="Century Gothic"/>
                <a:cs typeface="Century Gothic"/>
                <a:sym typeface="Century Gothic"/>
              </a:rPr>
              <a:t>Hacemos</a:t>
            </a:r>
            <a:endParaRPr kumimoji="0" sz="60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endParaRPr>
          </a:p>
        </p:txBody>
      </p:sp>
      <p:sp>
        <p:nvSpPr>
          <p:cNvPr id="101" name="Google Shape;101;p17"/>
          <p:cNvSpPr txBox="1"/>
          <p:nvPr/>
        </p:nvSpPr>
        <p:spPr>
          <a:xfrm>
            <a:off x="1580827" y="5032800"/>
            <a:ext cx="886503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rgbClr val="C55A11"/>
                </a:solidFill>
                <a:latin typeface="Century Gothic"/>
                <a:ea typeface="Century Gothic"/>
                <a:cs typeface="Century Gothic"/>
                <a:sym typeface="Century Gothic"/>
              </a:rPr>
              <a:t>We make </a:t>
            </a:r>
            <a:r>
              <a:rPr lang="en-GB" sz="3200" kern="0" dirty="0">
                <a:solidFill>
                  <a:srgbClr val="1E4E79"/>
                </a:solidFill>
                <a:latin typeface="Century Gothic"/>
                <a:ea typeface="Century Gothic"/>
                <a:cs typeface="Century Gothic"/>
                <a:sym typeface="Century Gothic"/>
              </a:rPr>
              <a:t>a lot of noise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96;p17">
            <a:extLst>
              <a:ext uri="{FF2B5EF4-FFF2-40B4-BE49-F238E27FC236}">
                <a16:creationId xmlns:a16="http://schemas.microsoft.com/office/drawing/2014/main" id="{B5DAA0EC-5C6D-455A-93AC-4870CAEA8E41}"/>
              </a:ext>
            </a:extLst>
          </p:cNvPr>
          <p:cNvSpPr txBox="1">
            <a:spLocks/>
          </p:cNvSpPr>
          <p:nvPr/>
        </p:nvSpPr>
        <p:spPr>
          <a:xfrm>
            <a:off x="0" y="813203"/>
            <a:ext cx="121920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spcBef>
                <a:spcPts val="0"/>
              </a:spcBef>
              <a:buSzPts val="4400"/>
            </a:pPr>
            <a:r>
              <a:rPr lang="en-GB" sz="11500">
                <a:solidFill>
                  <a:schemeClr val="tx1"/>
                </a:solidFill>
              </a:rPr>
              <a:t>hacemos</a:t>
            </a:r>
            <a:endParaRPr lang="en-GB" sz="11500" dirty="0">
              <a:solidFill>
                <a:schemeClr val="tx1"/>
              </a:solidFill>
            </a:endParaRPr>
          </a:p>
        </p:txBody>
      </p:sp>
      <p:sp>
        <p:nvSpPr>
          <p:cNvPr id="10" name="Google Shape;97;p17">
            <a:extLst>
              <a:ext uri="{FF2B5EF4-FFF2-40B4-BE49-F238E27FC236}">
                <a16:creationId xmlns:a16="http://schemas.microsoft.com/office/drawing/2014/main" id="{4F2D0DED-ADEF-447E-B024-E699E295B97D}"/>
              </a:ext>
            </a:extLst>
          </p:cNvPr>
          <p:cNvSpPr txBox="1"/>
          <p:nvPr/>
        </p:nvSpPr>
        <p:spPr>
          <a:xfrm>
            <a:off x="1580827" y="2164235"/>
            <a:ext cx="886503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r>
              <a:rPr lang="en-GB" sz="3200" kern="0" dirty="0">
                <a:latin typeface="Century Gothic"/>
                <a:ea typeface="Century Gothic"/>
                <a:cs typeface="Century Gothic"/>
                <a:sym typeface="Century Gothic"/>
              </a:rPr>
              <a:t>we do | we make</a:t>
            </a: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effectLst/>
              <a:uLnTx/>
              <a:uFillTx/>
              <a:latin typeface="Arial"/>
              <a:cs typeface="Arial"/>
              <a:sym typeface="Arial"/>
            </a:endParaRPr>
          </a:p>
        </p:txBody>
      </p:sp>
      <p:sp>
        <p:nvSpPr>
          <p:cNvPr id="11" name="Google Shape;99;p17">
            <a:extLst>
              <a:ext uri="{FF2B5EF4-FFF2-40B4-BE49-F238E27FC236}">
                <a16:creationId xmlns:a16="http://schemas.microsoft.com/office/drawing/2014/main" id="{35DCD267-4F99-45FE-9C28-4DB14813901B}"/>
              </a:ext>
            </a:extLst>
          </p:cNvPr>
          <p:cNvSpPr txBox="1"/>
          <p:nvPr/>
        </p:nvSpPr>
        <p:spPr>
          <a:xfrm>
            <a:off x="1580827" y="4003372"/>
            <a:ext cx="965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kern="0" dirty="0">
                <a:latin typeface="Century Gothic"/>
                <a:ea typeface="Century Gothic"/>
                <a:cs typeface="Century Gothic"/>
                <a:sym typeface="Century Gothic"/>
              </a:rPr>
              <a:t>____</a:t>
            </a:r>
            <a:r>
              <a:rPr kumimoji="0" lang="en-GB" sz="6000" b="0" i="0" u="none" strike="noStrike" kern="0" cap="none" spc="0" normalizeH="0" baseline="0" noProof="0" dirty="0">
                <a:ln>
                  <a:noFill/>
                </a:ln>
                <a:effectLst/>
                <a:uLnTx/>
                <a:uFillTx/>
                <a:latin typeface="Century Gothic"/>
                <a:ea typeface="Century Gothic"/>
                <a:cs typeface="Century Gothic"/>
                <a:sym typeface="Century Gothic"/>
              </a:rPr>
              <a:t>______ mucho</a:t>
            </a:r>
            <a:r>
              <a:rPr kumimoji="0" lang="en-GB" sz="6000" b="0" i="0" u="none" strike="noStrike" kern="0" cap="none" spc="0" normalizeH="0" noProof="0" dirty="0">
                <a:ln>
                  <a:noFill/>
                </a:ln>
                <a:effectLst/>
                <a:uLnTx/>
                <a:uFillTx/>
                <a:latin typeface="Century Gothic"/>
                <a:ea typeface="Century Gothic"/>
                <a:cs typeface="Century Gothic"/>
                <a:sym typeface="Century Gothic"/>
              </a:rPr>
              <a:t> ruido</a:t>
            </a:r>
            <a:r>
              <a:rPr kumimoji="0" lang="en-GB" sz="6000" b="0" i="0" u="none" strike="noStrike" kern="0" cap="none" spc="0" normalizeH="0" baseline="0" noProof="0" dirty="0">
                <a:ln>
                  <a:noFill/>
                </a:ln>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2" name="Google Shape;100;p17">
            <a:extLst>
              <a:ext uri="{FF2B5EF4-FFF2-40B4-BE49-F238E27FC236}">
                <a16:creationId xmlns:a16="http://schemas.microsoft.com/office/drawing/2014/main" id="{703A6322-3E54-4149-895E-0D37CBA585E8}"/>
              </a:ext>
            </a:extLst>
          </p:cNvPr>
          <p:cNvSpPr/>
          <p:nvPr/>
        </p:nvSpPr>
        <p:spPr>
          <a:xfrm>
            <a:off x="2025414" y="4003372"/>
            <a:ext cx="4031900"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55A11"/>
              </a:buClr>
              <a:buSzPts val="6000"/>
              <a:buFont typeface="Arial"/>
              <a:buNone/>
              <a:tabLst/>
              <a:defRPr/>
            </a:pPr>
            <a:r>
              <a:rPr lang="en-GB" sz="6000" b="1" kern="0" dirty="0">
                <a:solidFill>
                  <a:srgbClr val="FF6600"/>
                </a:solidFill>
                <a:latin typeface="Century Gothic"/>
                <a:ea typeface="Century Gothic"/>
                <a:cs typeface="Century Gothic"/>
                <a:sym typeface="Century Gothic"/>
              </a:rPr>
              <a:t>Hacemos</a:t>
            </a:r>
            <a:endParaRPr kumimoji="0" sz="6000" b="0" i="0" u="none" strike="noStrike" kern="0" cap="none" spc="0" normalizeH="0" baseline="0" noProof="0" dirty="0">
              <a:ln>
                <a:noFill/>
              </a:ln>
              <a:solidFill>
                <a:srgbClr val="FF6600"/>
              </a:solidFill>
              <a:effectLst/>
              <a:uLnTx/>
              <a:uFillTx/>
              <a:latin typeface="Century Gothic"/>
              <a:ea typeface="Century Gothic"/>
              <a:cs typeface="Century Gothic"/>
              <a:sym typeface="Century Gothic"/>
            </a:endParaRPr>
          </a:p>
        </p:txBody>
      </p:sp>
      <p:sp>
        <p:nvSpPr>
          <p:cNvPr id="13" name="Google Shape;101;p17">
            <a:extLst>
              <a:ext uri="{FF2B5EF4-FFF2-40B4-BE49-F238E27FC236}">
                <a16:creationId xmlns:a16="http://schemas.microsoft.com/office/drawing/2014/main" id="{C2E65462-9B6E-4269-BFBA-97E4753EF5D8}"/>
              </a:ext>
            </a:extLst>
          </p:cNvPr>
          <p:cNvSpPr txBox="1"/>
          <p:nvPr/>
        </p:nvSpPr>
        <p:spPr>
          <a:xfrm>
            <a:off x="1580827" y="5019035"/>
            <a:ext cx="886503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r>
              <a:rPr lang="en-GB" sz="3200" b="1" kern="0" dirty="0">
                <a:solidFill>
                  <a:srgbClr val="FF6600"/>
                </a:solidFill>
                <a:latin typeface="Century Gothic"/>
                <a:ea typeface="Century Gothic"/>
                <a:cs typeface="Century Gothic"/>
                <a:sym typeface="Century Gothic"/>
              </a:rPr>
              <a:t>We make </a:t>
            </a:r>
            <a:r>
              <a:rPr lang="en-GB" sz="3200" kern="0" dirty="0">
                <a:latin typeface="Century Gothic"/>
                <a:ea typeface="Century Gothic"/>
                <a:cs typeface="Century Gothic"/>
                <a:sym typeface="Century Gothic"/>
              </a:rPr>
              <a:t>a lot of noise</a:t>
            </a: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139434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subTnLst>
                                    <p:audio>
                                      <p:cMediaNode>
                                        <p:cTn display="0" masterRel="sameClick">
                                          <p:stCondLst>
                                            <p:cond evt="begin" delay="0">
                                              <p:tn val="5"/>
                                            </p:cond>
                                          </p:stCondLst>
                                          <p:endCondLst>
                                            <p:cond evt="onStopAudio" delay="0">
                                              <p:tgtEl>
                                                <p:sldTgt/>
                                              </p:tgtEl>
                                            </p:cond>
                                          </p:endCondLst>
                                        </p:cTn>
                                        <p:tgtEl>
                                          <p:sndTgt r:embed="rId3" name="hacemo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subTnLst>
                                    <p:audio>
                                      <p:cMediaNode>
                                        <p:cTn display="0" masterRel="sameClick">
                                          <p:stCondLst>
                                            <p:cond evt="begin" delay="0">
                                              <p:tn val="20"/>
                                            </p:cond>
                                          </p:stCondLst>
                                          <p:endCondLst>
                                            <p:cond evt="onStopAudio" delay="0">
                                              <p:tgtEl>
                                                <p:sldTgt/>
                                              </p:tgtEl>
                                            </p:cond>
                                          </p:endCondLst>
                                        </p:cTn>
                                        <p:tgtEl>
                                          <p:sndTgt r:embed="rId4" name="beep mucho ruido.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subTnLst>
                                    <p:audio>
                                      <p:cMediaNode>
                                        <p:cTn display="0" masterRel="sameClick">
                                          <p:stCondLst>
                                            <p:cond evt="begin" delay="0">
                                              <p:tn val="25"/>
                                            </p:cond>
                                          </p:stCondLst>
                                          <p:endCondLst>
                                            <p:cond evt="onStopAudio" delay="0">
                                              <p:tgtEl>
                                                <p:sldTgt/>
                                              </p:tgtEl>
                                            </p:cond>
                                          </p:endCondLst>
                                        </p:cTn>
                                        <p:tgtEl>
                                          <p:sndTgt r:embed="rId5" name="hacemos mucho ruido.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fade">
                                      <p:cBhvr>
                                        <p:cTn id="32" dur="500"/>
                                        <p:tgtEl>
                                          <p:spTgt spid="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500"/>
                                        <p:tgtEl>
                                          <p:spTgt spid="10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3" name="hacemo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subTnLst>
                                    <p:audio>
                                      <p:cMediaNode>
                                        <p:cTn display="0" masterRel="sameClick">
                                          <p:stCondLst>
                                            <p:cond evt="begin" delay="0">
                                              <p:tn val="50"/>
                                            </p:cond>
                                          </p:stCondLst>
                                          <p:endCondLst>
                                            <p:cond evt="onStopAudio" delay="0">
                                              <p:tgtEl>
                                                <p:sldTgt/>
                                              </p:tgtEl>
                                            </p:cond>
                                          </p:endCondLst>
                                        </p:cTn>
                                        <p:tgtEl>
                                          <p:sndTgt r:embed="rId4" name="beep mucho ruido.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subTnLst>
                                    <p:audio>
                                      <p:cMediaNode>
                                        <p:cTn display="0" masterRel="sameClick">
                                          <p:stCondLst>
                                            <p:cond evt="begin" delay="0">
                                              <p:tn val="55"/>
                                            </p:cond>
                                          </p:stCondLst>
                                          <p:endCondLst>
                                            <p:cond evt="onStopAudio" delay="0">
                                              <p:tgtEl>
                                                <p:sldTgt/>
                                              </p:tgtEl>
                                            </p:cond>
                                          </p:endCondLst>
                                        </p:cTn>
                                        <p:tgtEl>
                                          <p:sndTgt r:embed="rId5" name="hacemos mucho ruido.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descr="question mark action button"/>
          <p:cNvSpPr/>
          <p:nvPr/>
        </p:nvSpPr>
        <p:spPr>
          <a:xfrm>
            <a:off x="900000" y="2300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8" name="Google Shape;108;p18"/>
          <p:cNvSpPr txBox="1">
            <a:spLocks noGrp="1"/>
          </p:cNvSpPr>
          <p:nvPr>
            <p:ph type="title"/>
          </p:nvPr>
        </p:nvSpPr>
        <p:spPr>
          <a:xfrm>
            <a:off x="0" y="828399"/>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hacen</a:t>
            </a:r>
            <a:endParaRPr sz="11500" dirty="0"/>
          </a:p>
        </p:txBody>
      </p:sp>
      <p:sp>
        <p:nvSpPr>
          <p:cNvPr id="109" name="Google Shape;109;p18"/>
          <p:cNvSpPr txBox="1"/>
          <p:nvPr/>
        </p:nvSpPr>
        <p:spPr>
          <a:xfrm>
            <a:off x="2578100" y="2178000"/>
            <a:ext cx="74168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[they</a:t>
            </a:r>
            <a:r>
              <a:rPr kumimoji="0" lang="en-GB" sz="3200" b="0" i="0" u="none" strike="noStrike" kern="0" cap="none" spc="0" normalizeH="0" noProof="0" dirty="0">
                <a:ln>
                  <a:noFill/>
                </a:ln>
                <a:effectLst/>
                <a:uLnTx/>
                <a:uFillTx/>
                <a:latin typeface="Century Gothic"/>
                <a:ea typeface="Century Gothic"/>
                <a:cs typeface="Century Gothic"/>
                <a:sym typeface="Century Gothic"/>
              </a:rPr>
              <a:t> do</a:t>
            </a: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 | they make]</a:t>
            </a:r>
            <a:endParaRPr kumimoji="0" sz="1400" b="0" i="0" u="none" strike="noStrike" kern="0" cap="none" spc="0" normalizeH="0" baseline="0" noProof="0" dirty="0">
              <a:ln>
                <a:noFill/>
              </a:ln>
              <a:effectLst/>
              <a:uLnTx/>
              <a:uFillTx/>
              <a:latin typeface="Arial"/>
              <a:cs typeface="Arial"/>
              <a:sym typeface="Arial"/>
            </a:endParaRPr>
          </a:p>
        </p:txBody>
      </p:sp>
      <p:sp>
        <p:nvSpPr>
          <p:cNvPr id="110" name="Google Shape;110;p18" descr="question mark action button"/>
          <p:cNvSpPr/>
          <p:nvPr/>
        </p:nvSpPr>
        <p:spPr>
          <a:xfrm>
            <a:off x="900000" y="5126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1" name="Google Shape;111;p18"/>
          <p:cNvSpPr txBox="1"/>
          <p:nvPr/>
        </p:nvSpPr>
        <p:spPr>
          <a:xfrm>
            <a:off x="1244600" y="4040275"/>
            <a:ext cx="109474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5400"/>
              <a:buFont typeface="Arial"/>
              <a:buNone/>
              <a:tabLst/>
              <a:defRPr/>
            </a:pPr>
            <a:r>
              <a:rPr kumimoji="0" lang="en-GB" sz="6000" b="0" i="0" u="none" strike="noStrike" kern="0" cap="none" spc="0" normalizeH="0" baseline="0" noProof="0" dirty="0">
                <a:ln>
                  <a:noFill/>
                </a:ln>
                <a:effectLst/>
                <a:uLnTx/>
                <a:uFillTx/>
                <a:latin typeface="Century Gothic"/>
                <a:ea typeface="Century Gothic"/>
                <a:cs typeface="Century Gothic"/>
                <a:sym typeface="Century Gothic"/>
              </a:rPr>
              <a:t>________ un</a:t>
            </a:r>
            <a:r>
              <a:rPr kumimoji="0" lang="en-GB" sz="6000" b="0" i="0" u="none" strike="noStrike" kern="0" cap="none" spc="0" normalizeH="0" noProof="0" dirty="0">
                <a:ln>
                  <a:noFill/>
                </a:ln>
                <a:effectLst/>
                <a:uLnTx/>
                <a:uFillTx/>
                <a:latin typeface="Century Gothic"/>
                <a:ea typeface="Century Gothic"/>
                <a:cs typeface="Century Gothic"/>
                <a:sym typeface="Century Gothic"/>
              </a:rPr>
              <a:t> </a:t>
            </a:r>
            <a:r>
              <a:rPr kumimoji="0" lang="en-GB" sz="6000" b="0" i="0" u="none" strike="noStrike" kern="0" cap="none" spc="0" normalizeH="0" noProof="0" dirty="0" err="1">
                <a:ln>
                  <a:noFill/>
                </a:ln>
                <a:effectLst/>
                <a:uLnTx/>
                <a:uFillTx/>
                <a:latin typeface="Century Gothic"/>
                <a:ea typeface="Century Gothic"/>
                <a:cs typeface="Century Gothic"/>
                <a:sym typeface="Century Gothic"/>
              </a:rPr>
              <a:t>esfuerzo</a:t>
            </a:r>
            <a:r>
              <a:rPr kumimoji="0" lang="en-GB" sz="6000" b="0" i="0" u="none" strike="noStrike" kern="0" cap="none" spc="0" normalizeH="0" noProof="0" dirty="0">
                <a:ln>
                  <a:noFill/>
                </a:ln>
                <a:effectLst/>
                <a:uLnTx/>
                <a:uFillTx/>
                <a:latin typeface="Century Gothic"/>
                <a:ea typeface="Century Gothic"/>
                <a:cs typeface="Century Gothic"/>
                <a:sym typeface="Century Gothic"/>
              </a:rPr>
              <a:t> grande</a:t>
            </a:r>
            <a:r>
              <a:rPr kumimoji="0" lang="en-GB" sz="6000" b="0" i="0" u="none" strike="noStrike" kern="0" cap="none" spc="0" normalizeH="0" baseline="0" noProof="0" dirty="0">
                <a:ln>
                  <a:noFill/>
                </a:ln>
                <a:effectLst/>
                <a:uLnTx/>
                <a:uFillTx/>
                <a:latin typeface="Century Gothic"/>
                <a:ea typeface="Century Gothic"/>
                <a:cs typeface="Century Gothic"/>
                <a:sym typeface="Century Gothic"/>
              </a:rPr>
              <a:t>.</a:t>
            </a:r>
            <a:endParaRPr kumimoji="0" sz="6000" b="0" i="0" u="none" strike="noStrike" kern="0" cap="none" spc="0" normalizeH="0" baseline="0" noProof="0" dirty="0">
              <a:ln>
                <a:noFill/>
              </a:ln>
              <a:effectLst/>
              <a:uLnTx/>
              <a:uFillTx/>
              <a:latin typeface="Arial"/>
              <a:cs typeface="Arial"/>
              <a:sym typeface="Arial"/>
            </a:endParaRPr>
          </a:p>
        </p:txBody>
      </p:sp>
      <p:sp>
        <p:nvSpPr>
          <p:cNvPr id="112" name="Google Shape;112;p18"/>
          <p:cNvSpPr/>
          <p:nvPr/>
        </p:nvSpPr>
        <p:spPr>
          <a:xfrm>
            <a:off x="1639807" y="4024628"/>
            <a:ext cx="3361295" cy="92333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55A11"/>
              </a:buClr>
              <a:buSzPts val="6000"/>
              <a:buFont typeface="Arial"/>
              <a:buNone/>
              <a:tabLst/>
              <a:defRPr/>
            </a:pPr>
            <a:r>
              <a:rPr lang="en-GB" sz="6000" b="1" kern="0" dirty="0">
                <a:solidFill>
                  <a:srgbClr val="FF6600"/>
                </a:solidFill>
                <a:latin typeface="Century Gothic"/>
                <a:ea typeface="Century Gothic"/>
                <a:cs typeface="Century Gothic"/>
                <a:sym typeface="Century Gothic"/>
              </a:rPr>
              <a:t>Hacen</a:t>
            </a:r>
            <a:endParaRPr kumimoji="0" sz="6000" b="0" i="0" u="none" strike="noStrike" kern="0" cap="none" spc="0" normalizeH="0" baseline="0" noProof="0" dirty="0">
              <a:ln>
                <a:noFill/>
              </a:ln>
              <a:solidFill>
                <a:srgbClr val="FF6600"/>
              </a:solidFill>
              <a:effectLst/>
              <a:uLnTx/>
              <a:uFillTx/>
              <a:latin typeface="Century Gothic"/>
              <a:ea typeface="Century Gothic"/>
              <a:cs typeface="Century Gothic"/>
              <a:sym typeface="Century Gothic"/>
            </a:endParaRPr>
          </a:p>
        </p:txBody>
      </p:sp>
      <p:sp>
        <p:nvSpPr>
          <p:cNvPr id="113" name="Google Shape;113;p18"/>
          <p:cNvSpPr txBox="1"/>
          <p:nvPr/>
        </p:nvSpPr>
        <p:spPr>
          <a:xfrm>
            <a:off x="2578100" y="5045639"/>
            <a:ext cx="786438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r>
              <a:rPr lang="en-GB" sz="3200" b="1" kern="0" dirty="0">
                <a:solidFill>
                  <a:srgbClr val="FF6600"/>
                </a:solidFill>
                <a:latin typeface="Century Gothic"/>
                <a:ea typeface="Century Gothic"/>
                <a:cs typeface="Century Gothic"/>
                <a:sym typeface="Century Gothic"/>
              </a:rPr>
              <a:t>They</a:t>
            </a:r>
            <a:r>
              <a:rPr kumimoji="0" lang="en-GB" sz="3200" b="1" i="0" u="none" strike="noStrike" kern="0" cap="none" spc="0" normalizeH="0" baseline="0" noProof="0" dirty="0">
                <a:ln>
                  <a:noFill/>
                </a:ln>
                <a:solidFill>
                  <a:srgbClr val="FF6600"/>
                </a:solidFill>
                <a:effectLst/>
                <a:uLnTx/>
                <a:uFillTx/>
                <a:latin typeface="Century Gothic"/>
                <a:ea typeface="Century Gothic"/>
                <a:cs typeface="Century Gothic"/>
                <a:sym typeface="Century Gothic"/>
              </a:rPr>
              <a:t> make </a:t>
            </a:r>
            <a:r>
              <a:rPr lang="en-GB" sz="3200" kern="0" dirty="0">
                <a:latin typeface="Century Gothic"/>
                <a:ea typeface="Century Gothic"/>
                <a:cs typeface="Century Gothic"/>
                <a:sym typeface="Century Gothic"/>
              </a:rPr>
              <a:t>a big effort</a:t>
            </a: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effectLst/>
              <a:uLnTx/>
              <a:uFillTx/>
              <a:latin typeface="Arial"/>
              <a:cs typeface="Arial"/>
              <a:sym typeface="Arial"/>
            </a:endParaRPr>
          </a:p>
        </p:txBody>
      </p:sp>
      <p:sp>
        <p:nvSpPr>
          <p:cNvPr id="9" name="Google Shape;108;p18">
            <a:extLst>
              <a:ext uri="{FF2B5EF4-FFF2-40B4-BE49-F238E27FC236}">
                <a16:creationId xmlns:a16="http://schemas.microsoft.com/office/drawing/2014/main" id="{B5A28C59-B35B-4895-8C6E-ADB85C6EE4EB}"/>
              </a:ext>
            </a:extLst>
          </p:cNvPr>
          <p:cNvSpPr txBox="1">
            <a:spLocks/>
          </p:cNvSpPr>
          <p:nvPr/>
        </p:nvSpPr>
        <p:spPr>
          <a:xfrm>
            <a:off x="0" y="852437"/>
            <a:ext cx="121920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spcBef>
                <a:spcPts val="0"/>
              </a:spcBef>
              <a:buSzPts val="4400"/>
            </a:pPr>
            <a:r>
              <a:rPr lang="en-GB" sz="11500">
                <a:solidFill>
                  <a:schemeClr val="tx1"/>
                </a:solidFill>
              </a:rPr>
              <a:t>hacen</a:t>
            </a:r>
            <a:endParaRPr lang="en-GB" sz="11500" dirty="0">
              <a:solidFill>
                <a:schemeClr val="tx1"/>
              </a:solidFill>
            </a:endParaRPr>
          </a:p>
        </p:txBody>
      </p:sp>
    </p:spTree>
    <p:extLst>
      <p:ext uri="{BB962C8B-B14F-4D97-AF65-F5344CB8AC3E}">
        <p14:creationId xmlns:p14="http://schemas.microsoft.com/office/powerpoint/2010/main" val="43978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subTnLst>
                                    <p:audio>
                                      <p:cMediaNode>
                                        <p:cTn display="0" masterRel="sameClick">
                                          <p:stCondLst>
                                            <p:cond evt="begin" delay="0">
                                              <p:tn val="5"/>
                                            </p:cond>
                                          </p:stCondLst>
                                          <p:endCondLst>
                                            <p:cond evt="onStopAudio" delay="0">
                                              <p:tgtEl>
                                                <p:sldTgt/>
                                              </p:tgtEl>
                                            </p:cond>
                                          </p:endCondLst>
                                        </p:cTn>
                                        <p:tgtEl>
                                          <p:sndTgt r:embed="rId3" name="hac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subTnLst>
                                    <p:audio>
                                      <p:cMediaNode>
                                        <p:cTn display="0" masterRel="sameClick">
                                          <p:stCondLst>
                                            <p:cond evt="begin" delay="0">
                                              <p:tn val="20"/>
                                            </p:cond>
                                          </p:stCondLst>
                                          <p:endCondLst>
                                            <p:cond evt="onStopAudio" delay="0">
                                              <p:tgtEl>
                                                <p:sldTgt/>
                                              </p:tgtEl>
                                            </p:cond>
                                          </p:endCondLst>
                                        </p:cTn>
                                        <p:tgtEl>
                                          <p:sndTgt r:embed="rId4" name="beep un esfuerzo grand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fade">
                                      <p:cBhvr>
                                        <p:cTn id="27" dur="500"/>
                                        <p:tgtEl>
                                          <p:spTgt spid="112"/>
                                        </p:tgtEl>
                                      </p:cBhvr>
                                    </p:animEffect>
                                  </p:childTnLst>
                                  <p:subTnLst>
                                    <p:audio>
                                      <p:cMediaNode>
                                        <p:cTn display="0" masterRel="sameClick">
                                          <p:stCondLst>
                                            <p:cond evt="begin" delay="0">
                                              <p:tn val="25"/>
                                            </p:cond>
                                          </p:stCondLst>
                                          <p:endCondLst>
                                            <p:cond evt="onStopAudio" delay="0">
                                              <p:tgtEl>
                                                <p:sldTgt/>
                                              </p:tgtEl>
                                            </p:cond>
                                          </p:endCondLst>
                                        </p:cTn>
                                        <p:tgtEl>
                                          <p:sndTgt r:embed="rId5" name="hacen un esfuerzo grand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fade">
                                      <p:cBhvr>
                                        <p:cTn id="32" dur="500"/>
                                        <p:tgtEl>
                                          <p:spTgt spid="1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500"/>
                                        <p:tgtEl>
                                          <p:spTgt spid="1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3" name="hac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2;p2">
            <a:extLst>
              <a:ext uri="{FF2B5EF4-FFF2-40B4-BE49-F238E27FC236}">
                <a16:creationId xmlns:a16="http://schemas.microsoft.com/office/drawing/2014/main" id="{0AB09336-10E9-4E3E-A5CF-3F5F795B3417}"/>
              </a:ext>
            </a:extLst>
          </p:cNvPr>
          <p:cNvSpPr/>
          <p:nvPr/>
        </p:nvSpPr>
        <p:spPr>
          <a:xfrm>
            <a:off x="11084312" y="213557"/>
            <a:ext cx="840210"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8" name="Graphic 7" descr="Teacher with solid fill">
            <a:extLst>
              <a:ext uri="{FF2B5EF4-FFF2-40B4-BE49-F238E27FC236}">
                <a16:creationId xmlns:a16="http://schemas.microsoft.com/office/drawing/2014/main" id="{79883D7C-8A1D-455B-8F70-F52332020C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5357" y="0"/>
            <a:ext cx="960956" cy="914400"/>
          </a:xfrm>
          <a:prstGeom prst="rect">
            <a:avLst/>
          </a:prstGeom>
        </p:spPr>
      </p:pic>
      <p:sp>
        <p:nvSpPr>
          <p:cNvPr id="9" name="Speech Bubble: Rectangle with Corners Rounded 8">
            <a:extLst>
              <a:ext uri="{FF2B5EF4-FFF2-40B4-BE49-F238E27FC236}">
                <a16:creationId xmlns:a16="http://schemas.microsoft.com/office/drawing/2014/main" id="{8BFDAB2D-7FF7-4F39-BFF0-39A9CDA8B137}"/>
              </a:ext>
            </a:extLst>
          </p:cNvPr>
          <p:cNvSpPr/>
          <p:nvPr/>
        </p:nvSpPr>
        <p:spPr>
          <a:xfrm>
            <a:off x="6976313" y="96897"/>
            <a:ext cx="5029833" cy="745551"/>
          </a:xfrm>
          <a:prstGeom prst="wedgeRoundRectCallout">
            <a:avLst>
              <a:gd name="adj1" fmla="val -54929"/>
              <a:gd name="adj2" fmla="val -7723"/>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200" dirty="0">
                <a:solidFill>
                  <a:schemeClr val="tx1"/>
                </a:solidFill>
                <a:latin typeface="Century Gothic" panose="020F0302020204030204"/>
              </a:rPr>
              <a:t>Y ¿Y </a:t>
            </a:r>
            <a:r>
              <a:rPr lang="en-US" sz="2200" dirty="0" err="1">
                <a:solidFill>
                  <a:schemeClr val="tx1"/>
                </a:solidFill>
                <a:latin typeface="Century Gothic" panose="020F0302020204030204"/>
              </a:rPr>
              <a:t>qué</a:t>
            </a:r>
            <a:r>
              <a:rPr lang="en-US" sz="2200" dirty="0">
                <a:solidFill>
                  <a:schemeClr val="tx1"/>
                </a:solidFill>
                <a:latin typeface="Century Gothic" panose="020F0302020204030204"/>
              </a:rPr>
              <a:t> </a:t>
            </a:r>
            <a:r>
              <a:rPr lang="en-US" sz="2200" dirty="0" err="1">
                <a:solidFill>
                  <a:schemeClr val="tx1"/>
                </a:solidFill>
                <a:latin typeface="Century Gothic" panose="020F0302020204030204"/>
              </a:rPr>
              <a:t>hacen</a:t>
            </a:r>
            <a:r>
              <a:rPr lang="en-US" sz="2200" dirty="0">
                <a:solidFill>
                  <a:schemeClr val="tx1"/>
                </a:solidFill>
                <a:latin typeface="Century Gothic" panose="020F0302020204030204"/>
              </a:rPr>
              <a:t> los amigos sin </a:t>
            </a:r>
            <a:r>
              <a:rPr lang="en-US" sz="2200" dirty="0" err="1">
                <a:solidFill>
                  <a:schemeClr val="tx1"/>
                </a:solidFill>
                <a:latin typeface="Century Gothic" panose="020F0302020204030204"/>
              </a:rPr>
              <a:t>él</a:t>
            </a:r>
            <a:r>
              <a:rPr lang="en-US" sz="2200" dirty="0">
                <a:solidFill>
                  <a:schemeClr val="tx1"/>
                </a:solidFill>
                <a:latin typeface="Century Gothic" panose="020F0302020204030204"/>
              </a:rPr>
              <a:t>?</a:t>
            </a:r>
            <a:br>
              <a:rPr lang="en-US" sz="2200" dirty="0">
                <a:solidFill>
                  <a:schemeClr val="tx1"/>
                </a:solidFill>
                <a:latin typeface="Century Gothic" panose="020F0302020204030204"/>
              </a:rPr>
            </a:br>
            <a:r>
              <a:rPr lang="en-US" sz="2200" dirty="0">
                <a:solidFill>
                  <a:schemeClr val="tx1"/>
                </a:solidFill>
                <a:latin typeface="Century Gothic" panose="020F0302020204030204"/>
              </a:rPr>
              <a:t>Lee </a:t>
            </a:r>
            <a:r>
              <a:rPr lang="en-US" sz="2200" dirty="0" err="1">
                <a:solidFill>
                  <a:schemeClr val="tx1"/>
                </a:solidFill>
                <a:latin typeface="Century Gothic" panose="020F0302020204030204"/>
              </a:rPr>
              <a:t>el</a:t>
            </a:r>
            <a:r>
              <a:rPr lang="en-US" sz="2200" dirty="0">
                <a:solidFill>
                  <a:schemeClr val="tx1"/>
                </a:solidFill>
                <a:latin typeface="Century Gothic" panose="020F0302020204030204"/>
              </a:rPr>
              <a:t> </a:t>
            </a:r>
            <a:r>
              <a:rPr lang="en-US" sz="2200" dirty="0" err="1">
                <a:solidFill>
                  <a:schemeClr val="tx1"/>
                </a:solidFill>
                <a:latin typeface="Century Gothic" panose="020F0302020204030204"/>
              </a:rPr>
              <a:t>texto</a:t>
            </a:r>
            <a:r>
              <a:rPr lang="en-US" sz="2200" dirty="0">
                <a:solidFill>
                  <a:schemeClr val="tx1"/>
                </a:solidFill>
                <a:latin typeface="Century Gothic" panose="020F0302020204030204"/>
              </a:rPr>
              <a:t> y escribe ‘we’ o ‘they’.  </a:t>
            </a:r>
            <a:endParaRPr kumimoji="0" lang="en-US" sz="2200" i="0" u="none" strike="noStrike" kern="1200" cap="none" spc="0" normalizeH="0" baseline="0" noProof="0" dirty="0">
              <a:ln>
                <a:noFill/>
              </a:ln>
              <a:solidFill>
                <a:schemeClr val="tx1"/>
              </a:solidFill>
              <a:effectLst/>
              <a:uLnTx/>
              <a:uFillTx/>
              <a:latin typeface="Century Gothic" panose="020F0302020204030204"/>
            </a:endParaRPr>
          </a:p>
        </p:txBody>
      </p:sp>
      <p:pic>
        <p:nvPicPr>
          <p:cNvPr id="11" name="Picture 10">
            <a:extLst>
              <a:ext uri="{FF2B5EF4-FFF2-40B4-BE49-F238E27FC236}">
                <a16:creationId xmlns:a16="http://schemas.microsoft.com/office/drawing/2014/main" id="{1BFEF6D5-8CA4-409B-9C88-EF050E6FFEF1}"/>
              </a:ext>
            </a:extLst>
          </p:cNvPr>
          <p:cNvPicPr>
            <a:picLocks noChangeAspect="1"/>
          </p:cNvPicPr>
          <p:nvPr/>
        </p:nvPicPr>
        <p:blipFill>
          <a:blip r:embed="rId5"/>
          <a:stretch>
            <a:fillRect/>
          </a:stretch>
        </p:blipFill>
        <p:spPr>
          <a:xfrm>
            <a:off x="54105" y="575715"/>
            <a:ext cx="1180702" cy="1960269"/>
          </a:xfrm>
          <a:prstGeom prst="rect">
            <a:avLst/>
          </a:prstGeom>
        </p:spPr>
      </p:pic>
      <p:graphicFrame>
        <p:nvGraphicFramePr>
          <p:cNvPr id="12" name="Tabla 50">
            <a:extLst>
              <a:ext uri="{FF2B5EF4-FFF2-40B4-BE49-F238E27FC236}">
                <a16:creationId xmlns:a16="http://schemas.microsoft.com/office/drawing/2014/main" id="{A51FD83F-0E80-4B92-840F-A77479717E10}"/>
              </a:ext>
            </a:extLst>
          </p:cNvPr>
          <p:cNvGraphicFramePr>
            <a:graphicFrameLocks noGrp="1"/>
          </p:cNvGraphicFramePr>
          <p:nvPr>
            <p:extLst>
              <p:ext uri="{D42A27DB-BD31-4B8C-83A1-F6EECF244321}">
                <p14:modId xmlns:p14="http://schemas.microsoft.com/office/powerpoint/2010/main" val="2908341950"/>
              </p:ext>
            </p:extLst>
          </p:nvPr>
        </p:nvGraphicFramePr>
        <p:xfrm>
          <a:off x="5889594" y="2430721"/>
          <a:ext cx="6302406" cy="3915482"/>
        </p:xfrm>
        <a:graphic>
          <a:graphicData uri="http://schemas.openxmlformats.org/drawingml/2006/table">
            <a:tbl>
              <a:tblPr firstRow="1" bandRow="1">
                <a:tableStyleId>{21E4AEA4-8DFA-4A89-87EB-49C32662AFE0}</a:tableStyleId>
              </a:tblPr>
              <a:tblGrid>
                <a:gridCol w="4587095">
                  <a:extLst>
                    <a:ext uri="{9D8B030D-6E8A-4147-A177-3AD203B41FA5}">
                      <a16:colId xmlns:a16="http://schemas.microsoft.com/office/drawing/2014/main" val="3642029948"/>
                    </a:ext>
                  </a:extLst>
                </a:gridCol>
                <a:gridCol w="899886">
                  <a:extLst>
                    <a:ext uri="{9D8B030D-6E8A-4147-A177-3AD203B41FA5}">
                      <a16:colId xmlns:a16="http://schemas.microsoft.com/office/drawing/2014/main" val="921083216"/>
                    </a:ext>
                  </a:extLst>
                </a:gridCol>
                <a:gridCol w="815425">
                  <a:extLst>
                    <a:ext uri="{9D8B030D-6E8A-4147-A177-3AD203B41FA5}">
                      <a16:colId xmlns:a16="http://schemas.microsoft.com/office/drawing/2014/main" val="2589885725"/>
                    </a:ext>
                  </a:extLst>
                </a:gridCol>
              </a:tblGrid>
              <a:tr h="459491">
                <a:tc>
                  <a:txBody>
                    <a:bodyPr/>
                    <a:lstStyle/>
                    <a:p>
                      <a:endParaRPr lang="es-GB" sz="2000"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mn-lt"/>
                          <a:ea typeface="+mn-ea"/>
                          <a:cs typeface="+mn-cs"/>
                        </a:rPr>
                        <a:t>We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They</a:t>
                      </a:r>
                    </a:p>
                  </a:txBody>
                  <a:tcPr/>
                </a:tc>
                <a:extLst>
                  <a:ext uri="{0D108BD9-81ED-4DB2-BD59-A6C34878D82A}">
                    <a16:rowId xmlns:a16="http://schemas.microsoft.com/office/drawing/2014/main" val="2940741133"/>
                  </a:ext>
                </a:extLst>
              </a:tr>
              <a:tr h="616185">
                <a:tc>
                  <a:txBody>
                    <a:bodyPr/>
                    <a:lstStyle/>
                    <a:p>
                      <a:r>
                        <a:rPr lang="en-GB" sz="2000" dirty="0">
                          <a:solidFill>
                            <a:schemeClr val="tx1"/>
                          </a:solidFill>
                        </a:rPr>
                        <a:t>W</a:t>
                      </a:r>
                      <a:r>
                        <a:rPr lang="es-GB" sz="2000" dirty="0">
                          <a:solidFill>
                            <a:schemeClr val="tx1"/>
                          </a:solidFill>
                        </a:rPr>
                        <a:t>ho</a:t>
                      </a:r>
                      <a:r>
                        <a:rPr lang="en-GB" sz="2000" baseline="0" dirty="0">
                          <a:solidFill>
                            <a:schemeClr val="tx1"/>
                          </a:solidFill>
                        </a:rPr>
                        <a:t> does homework everyday</a:t>
                      </a:r>
                      <a:r>
                        <a:rPr lang="es-GB" sz="2000" dirty="0">
                          <a:solidFill>
                            <a:schemeClr val="tx1"/>
                          </a:solidFill>
                        </a:rPr>
                        <a:t>?</a:t>
                      </a:r>
                    </a:p>
                  </a:txBody>
                  <a:tcPr anchor="ctr"/>
                </a:tc>
                <a:tc>
                  <a:txBody>
                    <a:bodyPr/>
                    <a:lstStyle/>
                    <a:p>
                      <a:endParaRPr lang="es-GB" sz="2000" dirty="0"/>
                    </a:p>
                  </a:txBody>
                  <a:tcPr/>
                </a:tc>
                <a:tc>
                  <a:txBody>
                    <a:bodyPr/>
                    <a:lstStyle/>
                    <a:p>
                      <a:endParaRPr lang="es-GB" sz="2000" dirty="0"/>
                    </a:p>
                  </a:txBody>
                  <a:tcPr/>
                </a:tc>
                <a:extLst>
                  <a:ext uri="{0D108BD9-81ED-4DB2-BD59-A6C34878D82A}">
                    <a16:rowId xmlns:a16="http://schemas.microsoft.com/office/drawing/2014/main" val="2865587033"/>
                  </a:ext>
                </a:extLst>
              </a:tr>
              <a:tr h="693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W</a:t>
                      </a:r>
                      <a:r>
                        <a:rPr lang="es-GB" sz="2000" dirty="0">
                          <a:solidFill>
                            <a:schemeClr val="tx1"/>
                          </a:solidFill>
                        </a:rPr>
                        <a:t>ho </a:t>
                      </a:r>
                      <a:r>
                        <a:rPr lang="en-GB" sz="2000" dirty="0">
                          <a:solidFill>
                            <a:schemeClr val="tx1"/>
                          </a:solidFill>
                        </a:rPr>
                        <a:t>makes</a:t>
                      </a:r>
                      <a:r>
                        <a:rPr lang="en-GB" sz="2000" baseline="0" dirty="0">
                          <a:solidFill>
                            <a:schemeClr val="tx1"/>
                          </a:solidFill>
                        </a:rPr>
                        <a:t> a kind gesture every Sunday</a:t>
                      </a:r>
                      <a:r>
                        <a:rPr lang="es-GB" sz="2000" dirty="0">
                          <a:solidFill>
                            <a:schemeClr val="tx1"/>
                          </a:solidFill>
                        </a:rPr>
                        <a:t>?</a:t>
                      </a:r>
                    </a:p>
                  </a:txBody>
                  <a:tcPr anchor="ctr"/>
                </a:tc>
                <a:tc>
                  <a:txBody>
                    <a:bodyPr/>
                    <a:lstStyle/>
                    <a:p>
                      <a:endParaRPr lang="es-GB" sz="2000" dirty="0"/>
                    </a:p>
                  </a:txBody>
                  <a:tcPr/>
                </a:tc>
                <a:tc>
                  <a:txBody>
                    <a:bodyPr/>
                    <a:lstStyle/>
                    <a:p>
                      <a:endParaRPr lang="es-GB" sz="2000" dirty="0"/>
                    </a:p>
                  </a:txBody>
                  <a:tcPr/>
                </a:tc>
                <a:extLst>
                  <a:ext uri="{0D108BD9-81ED-4DB2-BD59-A6C34878D82A}">
                    <a16:rowId xmlns:a16="http://schemas.microsoft.com/office/drawing/2014/main" val="2931458622"/>
                  </a:ext>
                </a:extLst>
              </a:tr>
              <a:tr h="479242">
                <a:tc>
                  <a:txBody>
                    <a:bodyPr/>
                    <a:lstStyle/>
                    <a:p>
                      <a:r>
                        <a:rPr lang="en-GB" sz="2000" dirty="0">
                          <a:solidFill>
                            <a:schemeClr val="tx1"/>
                          </a:solidFill>
                        </a:rPr>
                        <a:t>W</a:t>
                      </a:r>
                      <a:r>
                        <a:rPr lang="es-GB" sz="2000" dirty="0">
                          <a:solidFill>
                            <a:schemeClr val="tx1"/>
                          </a:solidFill>
                        </a:rPr>
                        <a:t>ho</a:t>
                      </a:r>
                      <a:r>
                        <a:rPr lang="en-GB" sz="2000" baseline="0" dirty="0">
                          <a:solidFill>
                            <a:schemeClr val="tx1"/>
                          </a:solidFill>
                        </a:rPr>
                        <a:t> is making an effort in class</a:t>
                      </a:r>
                      <a:r>
                        <a:rPr lang="es-GB" sz="2000" dirty="0">
                          <a:solidFill>
                            <a:schemeClr val="tx1"/>
                          </a:solidFill>
                        </a:rPr>
                        <a:t>?</a:t>
                      </a:r>
                    </a:p>
                  </a:txBody>
                  <a:tcPr anchor="ctr"/>
                </a:tc>
                <a:tc>
                  <a:txBody>
                    <a:bodyPr/>
                    <a:lstStyle/>
                    <a:p>
                      <a:endParaRPr lang="es-GB" sz="2000"/>
                    </a:p>
                  </a:txBody>
                  <a:tcPr/>
                </a:tc>
                <a:tc>
                  <a:txBody>
                    <a:bodyPr/>
                    <a:lstStyle/>
                    <a:p>
                      <a:endParaRPr lang="es-GB" sz="2000" dirty="0"/>
                    </a:p>
                  </a:txBody>
                  <a:tcPr/>
                </a:tc>
                <a:extLst>
                  <a:ext uri="{0D108BD9-81ED-4DB2-BD59-A6C34878D82A}">
                    <a16:rowId xmlns:a16="http://schemas.microsoft.com/office/drawing/2014/main" val="1770276491"/>
                  </a:ext>
                </a:extLst>
              </a:tr>
              <a:tr h="479242">
                <a:tc>
                  <a:txBody>
                    <a:bodyPr/>
                    <a:lstStyle/>
                    <a:p>
                      <a:r>
                        <a:rPr lang="en-GB" sz="2000" dirty="0">
                          <a:solidFill>
                            <a:schemeClr val="tx1"/>
                          </a:solidFill>
                        </a:rPr>
                        <a:t>W</a:t>
                      </a:r>
                      <a:r>
                        <a:rPr lang="es-GB" sz="2000" dirty="0">
                          <a:solidFill>
                            <a:schemeClr val="tx1"/>
                          </a:solidFill>
                        </a:rPr>
                        <a:t>ho</a:t>
                      </a:r>
                      <a:r>
                        <a:rPr lang="en-GB" sz="2000" baseline="0" dirty="0">
                          <a:solidFill>
                            <a:schemeClr val="tx1"/>
                          </a:solidFill>
                        </a:rPr>
                        <a:t> makes noise in concerts</a:t>
                      </a:r>
                      <a:r>
                        <a:rPr lang="es-GB" sz="2000" dirty="0">
                          <a:solidFill>
                            <a:schemeClr val="tx1"/>
                          </a:solidFill>
                        </a:rPr>
                        <a:t>?</a:t>
                      </a:r>
                    </a:p>
                  </a:txBody>
                  <a:tcPr anchor="ctr"/>
                </a:tc>
                <a:tc>
                  <a:txBody>
                    <a:bodyPr/>
                    <a:lstStyle/>
                    <a:p>
                      <a:endParaRPr lang="es-GB" sz="2000"/>
                    </a:p>
                  </a:txBody>
                  <a:tcPr/>
                </a:tc>
                <a:tc>
                  <a:txBody>
                    <a:bodyPr/>
                    <a:lstStyle/>
                    <a:p>
                      <a:endParaRPr lang="es-GB" sz="2000"/>
                    </a:p>
                  </a:txBody>
                  <a:tcPr/>
                </a:tc>
                <a:extLst>
                  <a:ext uri="{0D108BD9-81ED-4DB2-BD59-A6C34878D82A}">
                    <a16:rowId xmlns:a16="http://schemas.microsoft.com/office/drawing/2014/main" val="665159381"/>
                  </a:ext>
                </a:extLst>
              </a:tr>
              <a:tr h="693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W</a:t>
                      </a:r>
                      <a:r>
                        <a:rPr lang="es-GB" sz="2000" dirty="0">
                          <a:solidFill>
                            <a:schemeClr val="tx1"/>
                          </a:solidFill>
                        </a:rPr>
                        <a:t>ho</a:t>
                      </a:r>
                      <a:r>
                        <a:rPr lang="en-GB" sz="2000" baseline="0" dirty="0">
                          <a:solidFill>
                            <a:schemeClr val="tx1"/>
                          </a:solidFill>
                        </a:rPr>
                        <a:t> goes on a trip every year in summer</a:t>
                      </a:r>
                      <a:r>
                        <a:rPr lang="es-GB" sz="2000" dirty="0">
                          <a:solidFill>
                            <a:schemeClr val="tx1"/>
                          </a:solidFill>
                        </a:rPr>
                        <a:t>?</a:t>
                      </a:r>
                    </a:p>
                  </a:txBody>
                  <a:tcPr anchor="ctr"/>
                </a:tc>
                <a:tc>
                  <a:txBody>
                    <a:bodyPr/>
                    <a:lstStyle/>
                    <a:p>
                      <a:endParaRPr lang="es-GB" sz="2000"/>
                    </a:p>
                  </a:txBody>
                  <a:tcPr/>
                </a:tc>
                <a:tc>
                  <a:txBody>
                    <a:bodyPr/>
                    <a:lstStyle/>
                    <a:p>
                      <a:endParaRPr lang="es-GB" sz="2000" dirty="0"/>
                    </a:p>
                  </a:txBody>
                  <a:tcPr/>
                </a:tc>
                <a:extLst>
                  <a:ext uri="{0D108BD9-81ED-4DB2-BD59-A6C34878D82A}">
                    <a16:rowId xmlns:a16="http://schemas.microsoft.com/office/drawing/2014/main" val="408892973"/>
                  </a:ext>
                </a:extLst>
              </a:tr>
              <a:tr h="479242">
                <a:tc>
                  <a:txBody>
                    <a:bodyPr/>
                    <a:lstStyle/>
                    <a:p>
                      <a:r>
                        <a:rPr lang="en-GB" sz="2000" dirty="0">
                          <a:solidFill>
                            <a:schemeClr val="tx1"/>
                          </a:solidFill>
                        </a:rPr>
                        <a:t>W</a:t>
                      </a:r>
                      <a:r>
                        <a:rPr lang="es-GB" sz="2000" dirty="0">
                          <a:solidFill>
                            <a:schemeClr val="tx1"/>
                          </a:solidFill>
                        </a:rPr>
                        <a:t>ho </a:t>
                      </a:r>
                      <a:r>
                        <a:rPr lang="en-GB" sz="2000" dirty="0">
                          <a:solidFill>
                            <a:schemeClr val="tx1"/>
                          </a:solidFill>
                        </a:rPr>
                        <a:t>is making</a:t>
                      </a:r>
                      <a:r>
                        <a:rPr lang="en-GB" sz="2000" baseline="0" dirty="0">
                          <a:solidFill>
                            <a:schemeClr val="tx1"/>
                          </a:solidFill>
                        </a:rPr>
                        <a:t> a change</a:t>
                      </a:r>
                      <a:r>
                        <a:rPr lang="es-GB" sz="2000" dirty="0">
                          <a:solidFill>
                            <a:schemeClr val="tx1"/>
                          </a:solidFill>
                        </a:rPr>
                        <a:t>?</a:t>
                      </a:r>
                    </a:p>
                  </a:txBody>
                  <a:tcPr anchor="ctr"/>
                </a:tc>
                <a:tc>
                  <a:txBody>
                    <a:bodyPr/>
                    <a:lstStyle/>
                    <a:p>
                      <a:endParaRPr lang="es-GB" sz="2000"/>
                    </a:p>
                  </a:txBody>
                  <a:tcPr/>
                </a:tc>
                <a:tc>
                  <a:txBody>
                    <a:bodyPr/>
                    <a:lstStyle/>
                    <a:p>
                      <a:endParaRPr lang="es-GB" sz="2000" dirty="0"/>
                    </a:p>
                  </a:txBody>
                  <a:tcPr/>
                </a:tc>
                <a:extLst>
                  <a:ext uri="{0D108BD9-81ED-4DB2-BD59-A6C34878D82A}">
                    <a16:rowId xmlns:a16="http://schemas.microsoft.com/office/drawing/2014/main" val="1663468424"/>
                  </a:ext>
                </a:extLst>
              </a:tr>
            </a:tbl>
          </a:graphicData>
        </a:graphic>
      </p:graphicFrame>
      <p:pic>
        <p:nvPicPr>
          <p:cNvPr id="13" name="Picture 8" descr="green checkmark">
            <a:extLst>
              <a:ext uri="{FF2B5EF4-FFF2-40B4-BE49-F238E27FC236}">
                <a16:creationId xmlns:a16="http://schemas.microsoft.com/office/drawing/2014/main" id="{4399C2D9-40AF-44E3-A2A0-146BC492F4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28743" y="2993817"/>
            <a:ext cx="386453" cy="402556"/>
          </a:xfrm>
          <a:prstGeom prst="rect">
            <a:avLst/>
          </a:prstGeom>
        </p:spPr>
      </p:pic>
      <p:pic>
        <p:nvPicPr>
          <p:cNvPr id="14" name="Picture 8" descr="green checkmark">
            <a:extLst>
              <a:ext uri="{FF2B5EF4-FFF2-40B4-BE49-F238E27FC236}">
                <a16:creationId xmlns:a16="http://schemas.microsoft.com/office/drawing/2014/main" id="{FA90DABB-2B33-4B3F-A271-5EADECC0E8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2872" y="3615302"/>
            <a:ext cx="386453" cy="402556"/>
          </a:xfrm>
          <a:prstGeom prst="rect">
            <a:avLst/>
          </a:prstGeom>
        </p:spPr>
      </p:pic>
      <p:pic>
        <p:nvPicPr>
          <p:cNvPr id="15" name="Picture 8" descr="green checkmark">
            <a:extLst>
              <a:ext uri="{FF2B5EF4-FFF2-40B4-BE49-F238E27FC236}">
                <a16:creationId xmlns:a16="http://schemas.microsoft.com/office/drawing/2014/main" id="{4433C34F-019C-459E-A187-CCD1059EC4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1086" y="4234992"/>
            <a:ext cx="386453" cy="402556"/>
          </a:xfrm>
          <a:prstGeom prst="rect">
            <a:avLst/>
          </a:prstGeom>
        </p:spPr>
      </p:pic>
      <p:pic>
        <p:nvPicPr>
          <p:cNvPr id="16" name="Picture 8" descr="green checkmark">
            <a:extLst>
              <a:ext uri="{FF2B5EF4-FFF2-40B4-BE49-F238E27FC236}">
                <a16:creationId xmlns:a16="http://schemas.microsoft.com/office/drawing/2014/main" id="{E5E0DDE1-89A5-46D9-8A92-9144677457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1087" y="4714853"/>
            <a:ext cx="386453" cy="402556"/>
          </a:xfrm>
          <a:prstGeom prst="rect">
            <a:avLst/>
          </a:prstGeom>
        </p:spPr>
      </p:pic>
      <p:pic>
        <p:nvPicPr>
          <p:cNvPr id="17" name="Picture 8" descr="green checkmark">
            <a:extLst>
              <a:ext uri="{FF2B5EF4-FFF2-40B4-BE49-F238E27FC236}">
                <a16:creationId xmlns:a16="http://schemas.microsoft.com/office/drawing/2014/main" id="{830BBA3C-22DD-4BF6-8A3F-C7F1C63BD6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1579" y="5293964"/>
            <a:ext cx="386453" cy="402556"/>
          </a:xfrm>
          <a:prstGeom prst="rect">
            <a:avLst/>
          </a:prstGeom>
        </p:spPr>
      </p:pic>
      <p:pic>
        <p:nvPicPr>
          <p:cNvPr id="18" name="Picture 8" descr="green checkmark">
            <a:extLst>
              <a:ext uri="{FF2B5EF4-FFF2-40B4-BE49-F238E27FC236}">
                <a16:creationId xmlns:a16="http://schemas.microsoft.com/office/drawing/2014/main" id="{0F888E29-859E-4933-A21B-7A7C5868D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28744" y="5891243"/>
            <a:ext cx="386453" cy="402556"/>
          </a:xfrm>
          <a:prstGeom prst="rect">
            <a:avLst/>
          </a:prstGeom>
        </p:spPr>
      </p:pic>
      <p:sp>
        <p:nvSpPr>
          <p:cNvPr id="21" name="Llamada ovalada 48">
            <a:extLst>
              <a:ext uri="{FF2B5EF4-FFF2-40B4-BE49-F238E27FC236}">
                <a16:creationId xmlns:a16="http://schemas.microsoft.com/office/drawing/2014/main" id="{3D7002C1-1E1E-40E0-B3C9-E273397ADCA4}"/>
              </a:ext>
            </a:extLst>
          </p:cNvPr>
          <p:cNvSpPr/>
          <p:nvPr/>
        </p:nvSpPr>
        <p:spPr>
          <a:xfrm>
            <a:off x="403021" y="3678579"/>
            <a:ext cx="2677498" cy="1339092"/>
          </a:xfrm>
          <a:prstGeom prst="wedgeEllipseCallout">
            <a:avLst>
              <a:gd name="adj1" fmla="val -49510"/>
              <a:gd name="adj2" fmla="val 57132"/>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tx1"/>
                </a:solidFill>
              </a:rPr>
              <a:t>Hacen un </a:t>
            </a:r>
            <a:r>
              <a:rPr lang="en-GB" sz="2000" dirty="0" err="1">
                <a:solidFill>
                  <a:schemeClr val="tx1"/>
                </a:solidFill>
              </a:rPr>
              <a:t>cambio</a:t>
            </a:r>
            <a:r>
              <a:rPr lang="en-GB" sz="2000" dirty="0">
                <a:solidFill>
                  <a:schemeClr val="tx1"/>
                </a:solidFill>
              </a:rPr>
              <a:t> de </a:t>
            </a:r>
            <a:r>
              <a:rPr lang="en-GB" sz="2000" dirty="0" err="1">
                <a:solidFill>
                  <a:schemeClr val="tx1"/>
                </a:solidFill>
              </a:rPr>
              <a:t>dieta</a:t>
            </a:r>
            <a:r>
              <a:rPr lang="en-GB" sz="2000" dirty="0">
                <a:solidFill>
                  <a:schemeClr val="tx1"/>
                </a:solidFill>
              </a:rPr>
              <a:t> por </a:t>
            </a:r>
            <a:r>
              <a:rPr lang="en-GB" sz="2000" dirty="0" err="1">
                <a:solidFill>
                  <a:schemeClr val="tx1"/>
                </a:solidFill>
              </a:rPr>
              <a:t>los</a:t>
            </a:r>
            <a:r>
              <a:rPr lang="en-GB" sz="2000" dirty="0">
                <a:solidFill>
                  <a:schemeClr val="tx1"/>
                </a:solidFill>
              </a:rPr>
              <a:t> </a:t>
            </a:r>
            <a:r>
              <a:rPr lang="en-GB" sz="2000" dirty="0" err="1">
                <a:solidFill>
                  <a:schemeClr val="tx1"/>
                </a:solidFill>
              </a:rPr>
              <a:t>animales</a:t>
            </a:r>
            <a:r>
              <a:rPr lang="en-GB" sz="2000" dirty="0">
                <a:solidFill>
                  <a:schemeClr val="tx1"/>
                </a:solidFill>
              </a:rPr>
              <a:t> .</a:t>
            </a:r>
          </a:p>
        </p:txBody>
      </p:sp>
      <p:sp>
        <p:nvSpPr>
          <p:cNvPr id="22" name="Llamada ovalada 48">
            <a:extLst>
              <a:ext uri="{FF2B5EF4-FFF2-40B4-BE49-F238E27FC236}">
                <a16:creationId xmlns:a16="http://schemas.microsoft.com/office/drawing/2014/main" id="{D571D830-EA2B-459A-A697-E790DBE94AB1}"/>
              </a:ext>
            </a:extLst>
          </p:cNvPr>
          <p:cNvSpPr/>
          <p:nvPr/>
        </p:nvSpPr>
        <p:spPr>
          <a:xfrm>
            <a:off x="3120066" y="2828927"/>
            <a:ext cx="2630106" cy="1491317"/>
          </a:xfrm>
          <a:prstGeom prst="wedgeEllipseCallout">
            <a:avLst>
              <a:gd name="adj1" fmla="val -43911"/>
              <a:gd name="adj2" fmla="val 46929"/>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tx1"/>
                </a:solidFill>
              </a:rPr>
              <a:t>Hacemos un </a:t>
            </a:r>
            <a:r>
              <a:rPr lang="en-GB" sz="2000" dirty="0" err="1">
                <a:solidFill>
                  <a:schemeClr val="tx1"/>
                </a:solidFill>
              </a:rPr>
              <a:t>viaje</a:t>
            </a:r>
            <a:r>
              <a:rPr lang="en-GB" sz="2000" dirty="0">
                <a:solidFill>
                  <a:schemeClr val="tx1"/>
                </a:solidFill>
              </a:rPr>
              <a:t> </a:t>
            </a:r>
            <a:r>
              <a:rPr lang="en-GB" sz="2000" dirty="0" err="1">
                <a:solidFill>
                  <a:schemeClr val="tx1"/>
                </a:solidFill>
              </a:rPr>
              <a:t>cada</a:t>
            </a:r>
            <a:r>
              <a:rPr lang="en-GB" sz="2000" dirty="0">
                <a:solidFill>
                  <a:schemeClr val="tx1"/>
                </a:solidFill>
              </a:rPr>
              <a:t> </a:t>
            </a:r>
            <a:r>
              <a:rPr lang="en-GB" sz="2000" dirty="0" err="1">
                <a:solidFill>
                  <a:schemeClr val="tx1"/>
                </a:solidFill>
              </a:rPr>
              <a:t>año</a:t>
            </a:r>
            <a:r>
              <a:rPr lang="en-GB" sz="2000" dirty="0">
                <a:solidFill>
                  <a:schemeClr val="tx1"/>
                </a:solidFill>
              </a:rPr>
              <a:t> en </a:t>
            </a:r>
            <a:r>
              <a:rPr lang="en-GB" sz="2000" dirty="0" err="1">
                <a:solidFill>
                  <a:schemeClr val="tx1"/>
                </a:solidFill>
              </a:rPr>
              <a:t>verano</a:t>
            </a:r>
            <a:r>
              <a:rPr lang="en-GB" sz="2000" dirty="0">
                <a:solidFill>
                  <a:schemeClr val="tx1"/>
                </a:solidFill>
              </a:rPr>
              <a:t>.</a:t>
            </a:r>
          </a:p>
        </p:txBody>
      </p:sp>
      <p:sp>
        <p:nvSpPr>
          <p:cNvPr id="23" name="Llamada ovalada 48">
            <a:extLst>
              <a:ext uri="{FF2B5EF4-FFF2-40B4-BE49-F238E27FC236}">
                <a16:creationId xmlns:a16="http://schemas.microsoft.com/office/drawing/2014/main" id="{EC8A14A6-70D1-47EA-82BF-4EDD2872A39B}"/>
              </a:ext>
            </a:extLst>
          </p:cNvPr>
          <p:cNvSpPr/>
          <p:nvPr/>
        </p:nvSpPr>
        <p:spPr>
          <a:xfrm>
            <a:off x="194385" y="2430721"/>
            <a:ext cx="3105414" cy="1083350"/>
          </a:xfrm>
          <a:prstGeom prst="wedgeEllipseCallout">
            <a:avLst>
              <a:gd name="adj1" fmla="val -41897"/>
              <a:gd name="adj2" fmla="val 66918"/>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tx1"/>
                </a:solidFill>
              </a:rPr>
              <a:t>Hacen un </a:t>
            </a:r>
            <a:r>
              <a:rPr lang="en-GB" sz="2000" dirty="0" err="1">
                <a:solidFill>
                  <a:schemeClr val="tx1"/>
                </a:solidFill>
              </a:rPr>
              <a:t>gesto</a:t>
            </a:r>
            <a:r>
              <a:rPr lang="en-GB" sz="2000" dirty="0">
                <a:solidFill>
                  <a:schemeClr val="tx1"/>
                </a:solidFill>
              </a:rPr>
              <a:t> </a:t>
            </a:r>
            <a:r>
              <a:rPr lang="en-GB" sz="2000" dirty="0" err="1">
                <a:solidFill>
                  <a:schemeClr val="tx1"/>
                </a:solidFill>
              </a:rPr>
              <a:t>amable</a:t>
            </a:r>
            <a:r>
              <a:rPr lang="en-GB" sz="2000" dirty="0">
                <a:solidFill>
                  <a:schemeClr val="tx1"/>
                </a:solidFill>
              </a:rPr>
              <a:t> </a:t>
            </a:r>
            <a:r>
              <a:rPr lang="en-GB" sz="2000" dirty="0" err="1">
                <a:solidFill>
                  <a:schemeClr val="tx1"/>
                </a:solidFill>
              </a:rPr>
              <a:t>todos</a:t>
            </a:r>
            <a:r>
              <a:rPr lang="en-GB" sz="2000" dirty="0">
                <a:solidFill>
                  <a:schemeClr val="tx1"/>
                </a:solidFill>
              </a:rPr>
              <a:t> los </a:t>
            </a:r>
            <a:r>
              <a:rPr lang="en-GB" sz="2000" dirty="0" err="1">
                <a:solidFill>
                  <a:schemeClr val="tx1"/>
                </a:solidFill>
              </a:rPr>
              <a:t>domingos</a:t>
            </a:r>
            <a:r>
              <a:rPr lang="en-GB" sz="2000" dirty="0">
                <a:solidFill>
                  <a:schemeClr val="tx1"/>
                </a:solidFill>
              </a:rPr>
              <a:t>.</a:t>
            </a:r>
          </a:p>
        </p:txBody>
      </p:sp>
      <p:sp>
        <p:nvSpPr>
          <p:cNvPr id="26" name="Llamada ovalada 48">
            <a:extLst>
              <a:ext uri="{FF2B5EF4-FFF2-40B4-BE49-F238E27FC236}">
                <a16:creationId xmlns:a16="http://schemas.microsoft.com/office/drawing/2014/main" id="{3467B7A5-1B09-4DDD-B670-BE080C7CFC05}"/>
              </a:ext>
            </a:extLst>
          </p:cNvPr>
          <p:cNvSpPr/>
          <p:nvPr/>
        </p:nvSpPr>
        <p:spPr>
          <a:xfrm>
            <a:off x="342521" y="5197644"/>
            <a:ext cx="2677498" cy="1083350"/>
          </a:xfrm>
          <a:prstGeom prst="wedgeEllipseCallout">
            <a:avLst>
              <a:gd name="adj1" fmla="val -41065"/>
              <a:gd name="adj2" fmla="val 53962"/>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schemeClr val="tx1"/>
                </a:solidFill>
              </a:rPr>
              <a:t>Hacemos</a:t>
            </a:r>
            <a:r>
              <a:rPr lang="en-GB" sz="2000" dirty="0">
                <a:solidFill>
                  <a:schemeClr val="tx1"/>
                </a:solidFill>
              </a:rPr>
              <a:t> ruido </a:t>
            </a:r>
            <a:r>
              <a:rPr lang="en-GB" sz="2000" dirty="0" err="1">
                <a:solidFill>
                  <a:schemeClr val="tx1"/>
                </a:solidFill>
              </a:rPr>
              <a:t>en</a:t>
            </a:r>
            <a:r>
              <a:rPr lang="en-GB" sz="2000" dirty="0">
                <a:solidFill>
                  <a:schemeClr val="tx1"/>
                </a:solidFill>
              </a:rPr>
              <a:t> </a:t>
            </a:r>
            <a:r>
              <a:rPr lang="en-GB" sz="2000" dirty="0" err="1">
                <a:solidFill>
                  <a:schemeClr val="tx1"/>
                </a:solidFill>
              </a:rPr>
              <a:t>los</a:t>
            </a:r>
            <a:r>
              <a:rPr lang="en-GB" sz="2000" dirty="0">
                <a:solidFill>
                  <a:schemeClr val="tx1"/>
                </a:solidFill>
              </a:rPr>
              <a:t> </a:t>
            </a:r>
            <a:r>
              <a:rPr lang="en-GB" sz="2000" dirty="0" err="1">
                <a:solidFill>
                  <a:schemeClr val="tx1"/>
                </a:solidFill>
              </a:rPr>
              <a:t>conciertos</a:t>
            </a:r>
            <a:r>
              <a:rPr lang="en-GB" sz="2000" dirty="0">
                <a:solidFill>
                  <a:schemeClr val="tx1"/>
                </a:solidFill>
              </a:rPr>
              <a:t>.</a:t>
            </a:r>
          </a:p>
        </p:txBody>
      </p:sp>
      <p:sp>
        <p:nvSpPr>
          <p:cNvPr id="28" name="Llamada ovalada 48">
            <a:extLst>
              <a:ext uri="{FF2B5EF4-FFF2-40B4-BE49-F238E27FC236}">
                <a16:creationId xmlns:a16="http://schemas.microsoft.com/office/drawing/2014/main" id="{4DC87E5B-1700-4C27-915C-598A005EAC07}"/>
              </a:ext>
            </a:extLst>
          </p:cNvPr>
          <p:cNvSpPr/>
          <p:nvPr/>
        </p:nvSpPr>
        <p:spPr>
          <a:xfrm>
            <a:off x="2942195" y="4475996"/>
            <a:ext cx="2748574" cy="1083350"/>
          </a:xfrm>
          <a:prstGeom prst="wedgeEllipseCallout">
            <a:avLst>
              <a:gd name="adj1" fmla="val -41065"/>
              <a:gd name="adj2" fmla="val 53962"/>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tx1"/>
                </a:solidFill>
              </a:rPr>
              <a:t>Hacen los </a:t>
            </a:r>
            <a:r>
              <a:rPr lang="en-GB" sz="2000" dirty="0" err="1">
                <a:solidFill>
                  <a:schemeClr val="tx1"/>
                </a:solidFill>
              </a:rPr>
              <a:t>deberes</a:t>
            </a:r>
            <a:r>
              <a:rPr lang="en-GB" sz="2000" dirty="0">
                <a:solidFill>
                  <a:schemeClr val="tx1"/>
                </a:solidFill>
              </a:rPr>
              <a:t> </a:t>
            </a:r>
            <a:r>
              <a:rPr lang="en-GB" sz="2000" dirty="0" err="1">
                <a:solidFill>
                  <a:schemeClr val="tx1"/>
                </a:solidFill>
              </a:rPr>
              <a:t>todos</a:t>
            </a:r>
            <a:r>
              <a:rPr lang="en-GB" sz="2000" dirty="0">
                <a:solidFill>
                  <a:schemeClr val="tx1"/>
                </a:solidFill>
              </a:rPr>
              <a:t> los </a:t>
            </a:r>
            <a:r>
              <a:rPr lang="en-GB" sz="2000" dirty="0" err="1">
                <a:solidFill>
                  <a:schemeClr val="tx1"/>
                </a:solidFill>
              </a:rPr>
              <a:t>días</a:t>
            </a:r>
            <a:r>
              <a:rPr lang="en-GB" sz="2000" dirty="0">
                <a:solidFill>
                  <a:schemeClr val="tx1"/>
                </a:solidFill>
              </a:rPr>
              <a:t>.</a:t>
            </a:r>
          </a:p>
        </p:txBody>
      </p:sp>
      <p:sp>
        <p:nvSpPr>
          <p:cNvPr id="29" name="Llamada ovalada 48">
            <a:extLst>
              <a:ext uri="{FF2B5EF4-FFF2-40B4-BE49-F238E27FC236}">
                <a16:creationId xmlns:a16="http://schemas.microsoft.com/office/drawing/2014/main" id="{750BA0A3-6220-444C-A0CE-29737CB559DA}"/>
              </a:ext>
            </a:extLst>
          </p:cNvPr>
          <p:cNvSpPr/>
          <p:nvPr/>
        </p:nvSpPr>
        <p:spPr>
          <a:xfrm>
            <a:off x="3123666" y="2820171"/>
            <a:ext cx="2626506" cy="1491317"/>
          </a:xfrm>
          <a:prstGeom prst="wedgeEllipseCallout">
            <a:avLst>
              <a:gd name="adj1" fmla="val -44336"/>
              <a:gd name="adj2" fmla="val 47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b="1" dirty="0">
                <a:solidFill>
                  <a:schemeClr val="tx1"/>
                </a:solidFill>
              </a:rPr>
              <a:t>Hacemos un </a:t>
            </a:r>
            <a:r>
              <a:rPr lang="en-GB" sz="2000" b="1" dirty="0" err="1">
                <a:solidFill>
                  <a:schemeClr val="tx1"/>
                </a:solidFill>
              </a:rPr>
              <a:t>viaje</a:t>
            </a:r>
            <a:r>
              <a:rPr lang="en-GB" sz="2000" b="1" dirty="0">
                <a:solidFill>
                  <a:schemeClr val="tx1"/>
                </a:solidFill>
              </a:rPr>
              <a:t> </a:t>
            </a:r>
            <a:r>
              <a:rPr lang="en-GB" sz="2000" dirty="0" err="1">
                <a:solidFill>
                  <a:schemeClr val="tx1"/>
                </a:solidFill>
              </a:rPr>
              <a:t>cada</a:t>
            </a:r>
            <a:r>
              <a:rPr lang="en-GB" sz="2000" dirty="0">
                <a:solidFill>
                  <a:schemeClr val="tx1"/>
                </a:solidFill>
              </a:rPr>
              <a:t> </a:t>
            </a:r>
            <a:r>
              <a:rPr lang="en-GB" sz="2000" dirty="0" err="1">
                <a:solidFill>
                  <a:schemeClr val="tx1"/>
                </a:solidFill>
              </a:rPr>
              <a:t>año</a:t>
            </a:r>
            <a:r>
              <a:rPr lang="en-GB" sz="2000" dirty="0">
                <a:solidFill>
                  <a:schemeClr val="tx1"/>
                </a:solidFill>
              </a:rPr>
              <a:t> en </a:t>
            </a:r>
            <a:r>
              <a:rPr lang="en-GB" sz="2000" dirty="0" err="1">
                <a:solidFill>
                  <a:schemeClr val="tx1"/>
                </a:solidFill>
              </a:rPr>
              <a:t>verano</a:t>
            </a:r>
            <a:r>
              <a:rPr lang="en-GB" sz="2000" dirty="0">
                <a:solidFill>
                  <a:schemeClr val="tx1"/>
                </a:solidFill>
              </a:rPr>
              <a:t>.</a:t>
            </a:r>
          </a:p>
        </p:txBody>
      </p:sp>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1" y="191254"/>
            <a:ext cx="6233533" cy="647577"/>
          </a:xfrm>
        </p:spPr>
        <p:txBody>
          <a:bodyPr>
            <a:normAutofit/>
          </a:bodyPr>
          <a:lstStyle/>
          <a:p>
            <a:r>
              <a:rPr lang="en-GB" sz="2400" dirty="0"/>
              <a:t>¿</a:t>
            </a:r>
            <a:r>
              <a:rPr lang="en-GB" sz="2400" dirty="0" err="1"/>
              <a:t>Qué</a:t>
            </a:r>
            <a:r>
              <a:rPr lang="en-GB" sz="2400" dirty="0"/>
              <a:t> </a:t>
            </a:r>
            <a:r>
              <a:rPr lang="en-GB" sz="2400" dirty="0" err="1"/>
              <a:t>hace</a:t>
            </a:r>
            <a:r>
              <a:rPr lang="en-GB" sz="2400" dirty="0"/>
              <a:t> Daniel con los amigos?</a:t>
            </a:r>
          </a:p>
        </p:txBody>
      </p:sp>
      <p:sp>
        <p:nvSpPr>
          <p:cNvPr id="24" name="Llamada ovalada 48">
            <a:extLst>
              <a:ext uri="{FF2B5EF4-FFF2-40B4-BE49-F238E27FC236}">
                <a16:creationId xmlns:a16="http://schemas.microsoft.com/office/drawing/2014/main" id="{7048B328-FB0A-4D92-8731-357A03A4F776}"/>
              </a:ext>
            </a:extLst>
          </p:cNvPr>
          <p:cNvSpPr/>
          <p:nvPr/>
        </p:nvSpPr>
        <p:spPr>
          <a:xfrm>
            <a:off x="1433632" y="660958"/>
            <a:ext cx="4257137" cy="1206044"/>
          </a:xfrm>
          <a:prstGeom prst="wedgeEllipseCallout">
            <a:avLst>
              <a:gd name="adj1" fmla="val -54913"/>
              <a:gd name="adj2" fmla="val 1623"/>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schemeClr val="tx1"/>
                </a:solidFill>
              </a:rPr>
              <a:t>Estudiar</a:t>
            </a:r>
            <a:r>
              <a:rPr lang="en-GB" sz="2000" dirty="0">
                <a:solidFill>
                  <a:schemeClr val="tx1"/>
                </a:solidFill>
              </a:rPr>
              <a:t> </a:t>
            </a:r>
            <a:r>
              <a:rPr lang="en-GB" sz="2000" dirty="0" err="1">
                <a:solidFill>
                  <a:schemeClr val="tx1"/>
                </a:solidFill>
              </a:rPr>
              <a:t>es</a:t>
            </a:r>
            <a:r>
              <a:rPr lang="en-GB" sz="2000" dirty="0">
                <a:solidFill>
                  <a:schemeClr val="tx1"/>
                </a:solidFill>
              </a:rPr>
              <a:t> importante, entonces </a:t>
            </a:r>
            <a:r>
              <a:rPr lang="en-GB" sz="2000" dirty="0" err="1">
                <a:solidFill>
                  <a:schemeClr val="tx1"/>
                </a:solidFill>
              </a:rPr>
              <a:t>hacemos</a:t>
            </a:r>
            <a:r>
              <a:rPr lang="en-GB" sz="2000" dirty="0">
                <a:solidFill>
                  <a:schemeClr val="tx1"/>
                </a:solidFill>
              </a:rPr>
              <a:t> un </a:t>
            </a:r>
            <a:r>
              <a:rPr lang="en-GB" sz="2000" dirty="0" err="1">
                <a:solidFill>
                  <a:schemeClr val="tx1"/>
                </a:solidFill>
              </a:rPr>
              <a:t>esfuerzo</a:t>
            </a:r>
            <a:r>
              <a:rPr lang="en-GB" sz="2000" dirty="0">
                <a:solidFill>
                  <a:schemeClr val="tx1"/>
                </a:solidFill>
              </a:rPr>
              <a:t> en </a:t>
            </a:r>
            <a:r>
              <a:rPr lang="en-GB" sz="2000" dirty="0" err="1">
                <a:solidFill>
                  <a:schemeClr val="tx1"/>
                </a:solidFill>
              </a:rPr>
              <a:t>clase</a:t>
            </a:r>
            <a:r>
              <a:rPr lang="en-GB" sz="2000" dirty="0">
                <a:solidFill>
                  <a:schemeClr val="tx1"/>
                </a:solidFill>
              </a:rPr>
              <a:t>.</a:t>
            </a:r>
          </a:p>
        </p:txBody>
      </p:sp>
      <p:sp>
        <p:nvSpPr>
          <p:cNvPr id="31" name="Speech Bubble: Rectangle with Corners Rounded 30">
            <a:extLst>
              <a:ext uri="{FF2B5EF4-FFF2-40B4-BE49-F238E27FC236}">
                <a16:creationId xmlns:a16="http://schemas.microsoft.com/office/drawing/2014/main" id="{18A0B0B5-503F-4D76-A0AC-1F36C93A9A61}"/>
              </a:ext>
            </a:extLst>
          </p:cNvPr>
          <p:cNvSpPr/>
          <p:nvPr/>
        </p:nvSpPr>
        <p:spPr>
          <a:xfrm>
            <a:off x="5889594" y="1408946"/>
            <a:ext cx="3309163" cy="1221646"/>
          </a:xfrm>
          <a:prstGeom prst="wedgeRoundRectCallout">
            <a:avLst>
              <a:gd name="adj1" fmla="val -83174"/>
              <a:gd name="adj2" fmla="val 752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Note: </a:t>
            </a:r>
            <a:r>
              <a:rPr lang="en-GB" sz="2000" b="1" dirty="0" err="1"/>
              <a:t>hacer</a:t>
            </a:r>
            <a:r>
              <a:rPr lang="en-GB" sz="2000" b="1" dirty="0"/>
              <a:t> un </a:t>
            </a:r>
            <a:r>
              <a:rPr lang="en-GB" sz="2000" b="1" dirty="0" err="1"/>
              <a:t>viaje</a:t>
            </a:r>
            <a:r>
              <a:rPr lang="en-GB" sz="2000" b="1" dirty="0"/>
              <a:t> </a:t>
            </a:r>
            <a:r>
              <a:rPr lang="en-GB" sz="2000" dirty="0"/>
              <a:t>translates into English as ‘to go on a trip’.</a:t>
            </a:r>
          </a:p>
        </p:txBody>
      </p:sp>
    </p:spTree>
    <p:extLst>
      <p:ext uri="{BB962C8B-B14F-4D97-AF65-F5344CB8AC3E}">
        <p14:creationId xmlns:p14="http://schemas.microsoft.com/office/powerpoint/2010/main" val="295273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1"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6763407" cy="851656"/>
          </a:xfrm>
        </p:spPr>
        <p:txBody>
          <a:bodyPr>
            <a:normAutofit fontScale="90000"/>
          </a:bodyPr>
          <a:lstStyle/>
          <a:p>
            <a:r>
              <a:rPr lang="en-GB" sz="2600" dirty="0"/>
              <a:t>Using subject pronouns</a:t>
            </a:r>
            <a:br>
              <a:rPr lang="en-GB" sz="2600" dirty="0"/>
            </a:br>
            <a:r>
              <a:rPr lang="en-GB" sz="2200" b="1" dirty="0" err="1">
                <a:solidFill>
                  <a:schemeClr val="bg1"/>
                </a:solidFill>
              </a:rPr>
              <a:t>nosotros</a:t>
            </a:r>
            <a:r>
              <a:rPr lang="en-GB" sz="2200" b="1" dirty="0">
                <a:solidFill>
                  <a:schemeClr val="bg1"/>
                </a:solidFill>
              </a:rPr>
              <a:t>, </a:t>
            </a:r>
            <a:r>
              <a:rPr lang="en-GB" sz="2200" b="1" dirty="0" err="1">
                <a:solidFill>
                  <a:schemeClr val="bg1"/>
                </a:solidFill>
              </a:rPr>
              <a:t>nosotras</a:t>
            </a:r>
            <a:r>
              <a:rPr lang="en-GB" sz="2200" b="1" dirty="0">
                <a:solidFill>
                  <a:schemeClr val="bg1"/>
                </a:solidFill>
              </a:rPr>
              <a:t> (‘we’) &amp; </a:t>
            </a:r>
            <a:r>
              <a:rPr lang="en-GB" sz="2200" b="1" dirty="0" err="1">
                <a:solidFill>
                  <a:schemeClr val="bg1"/>
                </a:solidFill>
              </a:rPr>
              <a:t>ellos</a:t>
            </a:r>
            <a:r>
              <a:rPr lang="en-GB" sz="2200" b="1" dirty="0">
                <a:solidFill>
                  <a:schemeClr val="bg1"/>
                </a:solidFill>
              </a:rPr>
              <a:t>, </a:t>
            </a:r>
            <a:r>
              <a:rPr lang="en-GB" sz="2200" b="1" dirty="0" err="1">
                <a:solidFill>
                  <a:schemeClr val="bg1"/>
                </a:solidFill>
              </a:rPr>
              <a:t>ellas</a:t>
            </a:r>
            <a:r>
              <a:rPr lang="en-GB" sz="2200" b="1" dirty="0">
                <a:solidFill>
                  <a:schemeClr val="bg1"/>
                </a:solidFill>
              </a:rPr>
              <a:t> (‘they’)</a:t>
            </a:r>
            <a:br>
              <a:rPr lang="en-GB" sz="2600" dirty="0"/>
            </a:b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3" name="TextBox 12">
            <a:extLst>
              <a:ext uri="{FF2B5EF4-FFF2-40B4-BE49-F238E27FC236}">
                <a16:creationId xmlns:a16="http://schemas.microsoft.com/office/drawing/2014/main" id="{0EA8DFB2-A14E-4563-ABE2-FBEA8FE43429}"/>
              </a:ext>
            </a:extLst>
          </p:cNvPr>
          <p:cNvSpPr txBox="1"/>
          <p:nvPr/>
        </p:nvSpPr>
        <p:spPr>
          <a:xfrm>
            <a:off x="126296" y="1979881"/>
            <a:ext cx="10942038" cy="584775"/>
          </a:xfrm>
          <a:prstGeom prst="rect">
            <a:avLst/>
          </a:prstGeom>
          <a:noFill/>
        </p:spPr>
        <p:txBody>
          <a:bodyPr wrap="square" rtlCol="0">
            <a:spAutoFit/>
          </a:bodyPr>
          <a:lstStyle/>
          <a:p>
            <a:pPr>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say </a:t>
            </a:r>
            <a:r>
              <a:rPr kumimoji="0" lang="en-GB" sz="3200" b="1" i="0" u="none" strike="noStrike" kern="1200" cap="none" spc="0" normalizeH="0" noProof="0" dirty="0">
                <a:ln>
                  <a:noFill/>
                </a:ln>
                <a:effectLst/>
                <a:uLnTx/>
                <a:uFillTx/>
                <a:latin typeface="Century Gothic" panose="020B0502020202020204" pitchFamily="34" charset="0"/>
                <a:ea typeface="+mn-ea"/>
                <a:cs typeface="+mn-cs"/>
              </a:rPr>
              <a:t>‘we’, </a:t>
            </a:r>
            <a:r>
              <a:rPr kumimoji="0" lang="en-GB" sz="3200" i="0" u="none" strike="noStrike" kern="1200" cap="none" spc="0" normalizeH="0" noProof="0" dirty="0">
                <a:ln>
                  <a:noFill/>
                </a:ln>
                <a:effectLst/>
                <a:uLnTx/>
                <a:uFillTx/>
                <a:latin typeface="Century Gothic" panose="020B0502020202020204" pitchFamily="34" charset="0"/>
                <a:ea typeface="+mn-ea"/>
                <a:cs typeface="+mn-cs"/>
              </a:rPr>
              <a:t>use</a:t>
            </a:r>
            <a:r>
              <a:rPr lang="en-GB" sz="3200" dirty="0">
                <a:latin typeface="Century Gothic" panose="020B0502020202020204" pitchFamily="34" charset="0"/>
              </a:rPr>
              <a:t> </a:t>
            </a:r>
            <a:r>
              <a:rPr lang="en-GB" sz="3200" b="1" dirty="0" err="1">
                <a:solidFill>
                  <a:srgbClr val="FF6600"/>
                </a:solidFill>
                <a:latin typeface="Century Gothic" panose="020B0502020202020204" pitchFamily="34" charset="0"/>
              </a:rPr>
              <a:t>nosotros</a:t>
            </a:r>
            <a:endParaRPr lang="en-GB" sz="3200" b="1" dirty="0">
              <a:solidFill>
                <a:srgbClr val="FF6600"/>
              </a:solidFill>
              <a:latin typeface="Century Gothic" panose="020B0502020202020204" pitchFamily="34" charset="0"/>
            </a:endParaRPr>
          </a:p>
        </p:txBody>
      </p:sp>
      <p:sp>
        <p:nvSpPr>
          <p:cNvPr id="14" name="TextBox 13">
            <a:extLst>
              <a:ext uri="{FF2B5EF4-FFF2-40B4-BE49-F238E27FC236}">
                <a16:creationId xmlns:a16="http://schemas.microsoft.com/office/drawing/2014/main" id="{7C817EEA-CA88-4890-B62E-83C5DE70835E}"/>
              </a:ext>
            </a:extLst>
          </p:cNvPr>
          <p:cNvSpPr txBox="1"/>
          <p:nvPr/>
        </p:nvSpPr>
        <p:spPr>
          <a:xfrm>
            <a:off x="126296" y="1252636"/>
            <a:ext cx="116109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 say ‘</a:t>
            </a:r>
            <a:r>
              <a:rPr lang="en-GB" sz="3200" b="1" dirty="0">
                <a:latin typeface="Century Gothic" panose="020B0502020202020204" pitchFamily="34" charset="0"/>
              </a:rPr>
              <a:t>he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use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_____. To say</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3200" b="1" i="0" u="none" strike="noStrike" kern="1200" cap="none" spc="0" normalizeH="0" noProof="0" dirty="0">
                <a:ln>
                  <a:noFill/>
                </a:ln>
                <a:effectLst/>
                <a:uLnTx/>
                <a:uFillTx/>
                <a:latin typeface="Century Gothic" panose="020B0502020202020204" pitchFamily="34" charset="0"/>
                <a:ea typeface="+mn-ea"/>
                <a:cs typeface="+mn-cs"/>
              </a:rPr>
              <a:t>‘she’, </a:t>
            </a:r>
            <a:r>
              <a:rPr kumimoji="0" lang="en-GB" sz="3200" i="0" u="none" strike="noStrike" kern="1200" cap="none" spc="0" normalizeH="0" noProof="0" dirty="0">
                <a:ln>
                  <a:noFill/>
                </a:ln>
                <a:effectLst/>
                <a:uLnTx/>
                <a:uFillTx/>
                <a:latin typeface="Century Gothic" panose="020B0502020202020204" pitchFamily="34" charset="0"/>
                <a:ea typeface="+mn-ea"/>
                <a:cs typeface="+mn-cs"/>
              </a:rPr>
              <a:t>use</a:t>
            </a:r>
            <a:r>
              <a:rPr kumimoji="0" lang="en-GB" sz="32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_______</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5" name="TextBox 14">
            <a:extLst>
              <a:ext uri="{FF2B5EF4-FFF2-40B4-BE49-F238E27FC236}">
                <a16:creationId xmlns:a16="http://schemas.microsoft.com/office/drawing/2014/main" id="{ED3090BE-6BF7-4A15-9DD9-C32A5DF3C4DD}"/>
              </a:ext>
            </a:extLst>
          </p:cNvPr>
          <p:cNvSpPr txBox="1"/>
          <p:nvPr/>
        </p:nvSpPr>
        <p:spPr>
          <a:xfrm>
            <a:off x="3755453" y="1229725"/>
            <a:ext cx="6771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FF6600"/>
                </a:solidFill>
                <a:latin typeface="Century Gothic" panose="020B0502020202020204" pitchFamily="34" charset="0"/>
              </a:rPr>
              <a:t>él</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63528206-05B8-44A0-A7C1-EBBFD9B37A11}"/>
              </a:ext>
            </a:extLst>
          </p:cNvPr>
          <p:cNvSpPr txBox="1"/>
          <p:nvPr/>
        </p:nvSpPr>
        <p:spPr>
          <a:xfrm>
            <a:off x="8273773" y="1247011"/>
            <a:ext cx="9772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FF6600"/>
                </a:solidFill>
                <a:latin typeface="Century Gothic" panose="020B0502020202020204" pitchFamily="34" charset="0"/>
              </a:rPr>
              <a:t>ella</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D506D5F4-1874-48D7-9C47-77EF0C102152}"/>
              </a:ext>
            </a:extLst>
          </p:cNvPr>
          <p:cNvSpPr txBox="1"/>
          <p:nvPr/>
        </p:nvSpPr>
        <p:spPr>
          <a:xfrm>
            <a:off x="5106343" y="1990811"/>
            <a:ext cx="6331936" cy="584775"/>
          </a:xfrm>
          <a:prstGeom prst="rect">
            <a:avLst/>
          </a:prstGeom>
          <a:noFill/>
        </p:spPr>
        <p:txBody>
          <a:bodyPr wrap="square" rtlCol="0">
            <a:spAutoFit/>
          </a:bodyPr>
          <a:lstStyle/>
          <a:p>
            <a:pPr>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for an</a:t>
            </a:r>
            <a:r>
              <a:rPr kumimoji="0" lang="en-GB" sz="3200" b="0" i="0" u="none" strike="noStrike" kern="1200" cap="none" spc="0" normalizeH="0" noProof="0" dirty="0">
                <a:ln>
                  <a:noFill/>
                </a:ln>
                <a:effectLst/>
                <a:uLnTx/>
                <a:uFillTx/>
                <a:latin typeface="Century Gothic" panose="020B0502020202020204" pitchFamily="34" charset="0"/>
              </a:rPr>
              <a:t> all male / mixed group.</a:t>
            </a:r>
            <a:endParaRPr lang="en-GB" sz="3200" b="1" dirty="0">
              <a:latin typeface="Century Gothic" panose="020B0502020202020204" pitchFamily="34" charset="0"/>
            </a:endParaRPr>
          </a:p>
        </p:txBody>
      </p:sp>
      <p:sp>
        <p:nvSpPr>
          <p:cNvPr id="27" name="TextBox 26">
            <a:extLst>
              <a:ext uri="{FF2B5EF4-FFF2-40B4-BE49-F238E27FC236}">
                <a16:creationId xmlns:a16="http://schemas.microsoft.com/office/drawing/2014/main" id="{78107FAC-9AE3-424F-B2D4-FC885DBA2FD2}"/>
              </a:ext>
            </a:extLst>
          </p:cNvPr>
          <p:cNvSpPr txBox="1"/>
          <p:nvPr/>
        </p:nvSpPr>
        <p:spPr>
          <a:xfrm>
            <a:off x="82286" y="3262514"/>
            <a:ext cx="10942038" cy="584775"/>
          </a:xfrm>
          <a:prstGeom prst="rect">
            <a:avLst/>
          </a:prstGeom>
          <a:noFill/>
        </p:spPr>
        <p:txBody>
          <a:bodyPr wrap="square" rtlCol="0">
            <a:spAutoFit/>
          </a:bodyPr>
          <a:lstStyle/>
          <a:p>
            <a:pPr>
              <a:defRPr/>
            </a:pPr>
            <a:r>
              <a:rPr lang="en-GB" sz="3200" noProof="0" dirty="0">
                <a:latin typeface="Century Gothic" panose="020B0502020202020204" pitchFamily="34" charset="0"/>
              </a:rPr>
              <a:t>Use </a:t>
            </a:r>
            <a:r>
              <a:rPr lang="en-GB" sz="3200" b="1" dirty="0" err="1">
                <a:solidFill>
                  <a:srgbClr val="FF6600"/>
                </a:solidFill>
                <a:latin typeface="Century Gothic" panose="020B0502020202020204" pitchFamily="34" charset="0"/>
              </a:rPr>
              <a:t>nosotras</a:t>
            </a:r>
            <a:r>
              <a:rPr lang="en-GB" sz="3200" b="1" dirty="0">
                <a:latin typeface="Century Gothic" panose="020B0502020202020204" pitchFamily="34" charset="0"/>
              </a:rPr>
              <a:t> </a:t>
            </a:r>
            <a:r>
              <a:rPr lang="en-GB" sz="3200" dirty="0">
                <a:latin typeface="Century Gothic" panose="020B0502020202020204" pitchFamily="34" charset="0"/>
              </a:rPr>
              <a:t>for an all female group.</a:t>
            </a:r>
            <a:endParaRPr lang="en-GB" sz="3200" b="1" dirty="0">
              <a:latin typeface="Century Gothic" panose="020B0502020202020204" pitchFamily="34" charset="0"/>
            </a:endParaRPr>
          </a:p>
        </p:txBody>
      </p:sp>
      <p:sp>
        <p:nvSpPr>
          <p:cNvPr id="28" name="TextBox 27">
            <a:extLst>
              <a:ext uri="{FF2B5EF4-FFF2-40B4-BE49-F238E27FC236}">
                <a16:creationId xmlns:a16="http://schemas.microsoft.com/office/drawing/2014/main" id="{F00A5D94-8689-4B98-B438-C4939A87B592}"/>
              </a:ext>
            </a:extLst>
          </p:cNvPr>
          <p:cNvSpPr txBox="1"/>
          <p:nvPr/>
        </p:nvSpPr>
        <p:spPr>
          <a:xfrm>
            <a:off x="126296" y="4092619"/>
            <a:ext cx="10942038" cy="584775"/>
          </a:xfrm>
          <a:prstGeom prst="rect">
            <a:avLst/>
          </a:prstGeom>
          <a:noFill/>
        </p:spPr>
        <p:txBody>
          <a:bodyPr wrap="square" rtlCol="0">
            <a:spAutoFit/>
          </a:bodyPr>
          <a:lstStyle/>
          <a:p>
            <a:pPr>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say </a:t>
            </a:r>
            <a:r>
              <a:rPr kumimoji="0" lang="en-GB" sz="3200" b="1" i="0" u="none" strike="noStrike" kern="1200" cap="none" spc="0" normalizeH="0" noProof="0" dirty="0">
                <a:ln>
                  <a:noFill/>
                </a:ln>
                <a:effectLst/>
                <a:uLnTx/>
                <a:uFillTx/>
                <a:latin typeface="Century Gothic" panose="020B0502020202020204" pitchFamily="34" charset="0"/>
                <a:ea typeface="+mn-ea"/>
                <a:cs typeface="+mn-cs"/>
              </a:rPr>
              <a:t>‘they’, </a:t>
            </a:r>
            <a:r>
              <a:rPr lang="en-GB" sz="3200" dirty="0">
                <a:latin typeface="Century Gothic" panose="020B0502020202020204" pitchFamily="34" charset="0"/>
              </a:rPr>
              <a:t>use </a:t>
            </a:r>
            <a:r>
              <a:rPr lang="en-GB" sz="3200" b="1" dirty="0" err="1">
                <a:solidFill>
                  <a:srgbClr val="FF6600"/>
                </a:solidFill>
                <a:latin typeface="Century Gothic" panose="020B0502020202020204" pitchFamily="34" charset="0"/>
              </a:rPr>
              <a:t>ellos</a:t>
            </a:r>
            <a:endParaRPr lang="en-GB" sz="3200" b="1" dirty="0">
              <a:solidFill>
                <a:srgbClr val="FF6600"/>
              </a:solidFill>
              <a:latin typeface="Century Gothic" panose="020B0502020202020204" pitchFamily="34" charset="0"/>
            </a:endParaRPr>
          </a:p>
        </p:txBody>
      </p:sp>
      <p:sp>
        <p:nvSpPr>
          <p:cNvPr id="29" name="TextBox 28">
            <a:extLst>
              <a:ext uri="{FF2B5EF4-FFF2-40B4-BE49-F238E27FC236}">
                <a16:creationId xmlns:a16="http://schemas.microsoft.com/office/drawing/2014/main" id="{4B6FE69A-F4A4-4E44-992E-571B8B2B28D2}"/>
              </a:ext>
            </a:extLst>
          </p:cNvPr>
          <p:cNvSpPr txBox="1"/>
          <p:nvPr/>
        </p:nvSpPr>
        <p:spPr>
          <a:xfrm>
            <a:off x="4606805" y="4092619"/>
            <a:ext cx="6331936" cy="584775"/>
          </a:xfrm>
          <a:prstGeom prst="rect">
            <a:avLst/>
          </a:prstGeom>
          <a:noFill/>
        </p:spPr>
        <p:txBody>
          <a:bodyPr wrap="square" rtlCol="0">
            <a:spAutoFit/>
          </a:bodyPr>
          <a:lstStyle/>
          <a:p>
            <a:pPr>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for an</a:t>
            </a:r>
            <a:r>
              <a:rPr kumimoji="0" lang="en-GB" sz="3200" b="0" i="0" u="none" strike="noStrike" kern="1200" cap="none" spc="0" normalizeH="0" noProof="0" dirty="0">
                <a:ln>
                  <a:noFill/>
                </a:ln>
                <a:effectLst/>
                <a:uLnTx/>
                <a:uFillTx/>
                <a:latin typeface="Century Gothic" panose="020B0502020202020204" pitchFamily="34" charset="0"/>
              </a:rPr>
              <a:t> all male / mixed group.</a:t>
            </a:r>
            <a:endParaRPr lang="en-GB" sz="3200" b="1" dirty="0">
              <a:latin typeface="Century Gothic" panose="020B0502020202020204" pitchFamily="34" charset="0"/>
            </a:endParaRPr>
          </a:p>
        </p:txBody>
      </p:sp>
      <p:sp>
        <p:nvSpPr>
          <p:cNvPr id="30" name="TextBox 29">
            <a:extLst>
              <a:ext uri="{FF2B5EF4-FFF2-40B4-BE49-F238E27FC236}">
                <a16:creationId xmlns:a16="http://schemas.microsoft.com/office/drawing/2014/main" id="{85B6EEB7-0A69-415A-B2BE-EB6FB389692C}"/>
              </a:ext>
            </a:extLst>
          </p:cNvPr>
          <p:cNvSpPr txBox="1"/>
          <p:nvPr/>
        </p:nvSpPr>
        <p:spPr>
          <a:xfrm>
            <a:off x="126296" y="5508115"/>
            <a:ext cx="10942038" cy="584775"/>
          </a:xfrm>
          <a:prstGeom prst="rect">
            <a:avLst/>
          </a:prstGeom>
          <a:noFill/>
        </p:spPr>
        <p:txBody>
          <a:bodyPr wrap="square" rtlCol="0">
            <a:spAutoFit/>
          </a:bodyPr>
          <a:lstStyle/>
          <a:p>
            <a:pPr>
              <a:defRPr/>
            </a:pPr>
            <a:r>
              <a:rPr lang="en-GB" sz="3200" noProof="0" dirty="0">
                <a:latin typeface="Century Gothic" panose="020B0502020202020204" pitchFamily="34" charset="0"/>
              </a:rPr>
              <a:t>Use </a:t>
            </a:r>
            <a:r>
              <a:rPr lang="en-GB" sz="3200" b="1" dirty="0">
                <a:solidFill>
                  <a:srgbClr val="FF6600"/>
                </a:solidFill>
                <a:latin typeface="Century Gothic" panose="020B0502020202020204" pitchFamily="34" charset="0"/>
              </a:rPr>
              <a:t>ellas</a:t>
            </a:r>
            <a:r>
              <a:rPr lang="en-GB" sz="3200" b="1" dirty="0">
                <a:latin typeface="Century Gothic" panose="020B0502020202020204" pitchFamily="34" charset="0"/>
              </a:rPr>
              <a:t> </a:t>
            </a:r>
            <a:r>
              <a:rPr lang="en-GB" sz="3200" dirty="0">
                <a:latin typeface="Century Gothic" panose="020B0502020202020204" pitchFamily="34" charset="0"/>
              </a:rPr>
              <a:t>for an all female group.</a:t>
            </a:r>
            <a:endParaRPr lang="en-GB" sz="3200" b="1" dirty="0">
              <a:latin typeface="Century Gothic" panose="020B0502020202020204" pitchFamily="34" charset="0"/>
            </a:endParaRPr>
          </a:p>
        </p:txBody>
      </p:sp>
      <p:pic>
        <p:nvPicPr>
          <p:cNvPr id="31" name="Picture 30">
            <a:extLst>
              <a:ext uri="{FF2B5EF4-FFF2-40B4-BE49-F238E27FC236}">
                <a16:creationId xmlns:a16="http://schemas.microsoft.com/office/drawing/2014/main" id="{50089818-D325-401E-86D2-9EFFB07E65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9841" y="2527214"/>
            <a:ext cx="1018493" cy="753685"/>
          </a:xfrm>
          <a:prstGeom prst="rect">
            <a:avLst/>
          </a:prstGeom>
        </p:spPr>
      </p:pic>
      <p:grpSp>
        <p:nvGrpSpPr>
          <p:cNvPr id="32" name="Group 31">
            <a:extLst>
              <a:ext uri="{FF2B5EF4-FFF2-40B4-BE49-F238E27FC236}">
                <a16:creationId xmlns:a16="http://schemas.microsoft.com/office/drawing/2014/main" id="{910E99B5-8945-40DD-9AB8-BEE6F70910BF}"/>
              </a:ext>
            </a:extLst>
          </p:cNvPr>
          <p:cNvGrpSpPr/>
          <p:nvPr/>
        </p:nvGrpSpPr>
        <p:grpSpPr>
          <a:xfrm>
            <a:off x="7371857" y="2507442"/>
            <a:ext cx="1077062" cy="755072"/>
            <a:chOff x="7558939" y="2834378"/>
            <a:chExt cx="1077062" cy="755072"/>
          </a:xfrm>
        </p:grpSpPr>
        <p:pic>
          <p:nvPicPr>
            <p:cNvPr id="33" name="Picture 32">
              <a:extLst>
                <a:ext uri="{FF2B5EF4-FFF2-40B4-BE49-F238E27FC236}">
                  <a16:creationId xmlns:a16="http://schemas.microsoft.com/office/drawing/2014/main" id="{7A42C892-C683-4710-86F8-F059C6ACEB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285"/>
            <a:stretch/>
          </p:blipFill>
          <p:spPr>
            <a:xfrm>
              <a:off x="7558939" y="2835765"/>
              <a:ext cx="516526" cy="753685"/>
            </a:xfrm>
            <a:prstGeom prst="rect">
              <a:avLst/>
            </a:prstGeom>
          </p:spPr>
        </p:pic>
        <p:pic>
          <p:nvPicPr>
            <p:cNvPr id="34" name="Picture 33">
              <a:extLst>
                <a:ext uri="{FF2B5EF4-FFF2-40B4-BE49-F238E27FC236}">
                  <a16:creationId xmlns:a16="http://schemas.microsoft.com/office/drawing/2014/main" id="{7E9354F1-2D48-496D-8A4D-A4B1A9D92B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285"/>
            <a:stretch/>
          </p:blipFill>
          <p:spPr>
            <a:xfrm>
              <a:off x="8119475" y="2834378"/>
              <a:ext cx="516526" cy="753685"/>
            </a:xfrm>
            <a:prstGeom prst="rect">
              <a:avLst/>
            </a:prstGeom>
          </p:spPr>
        </p:pic>
      </p:grpSp>
      <p:grpSp>
        <p:nvGrpSpPr>
          <p:cNvPr id="35" name="Group 34">
            <a:extLst>
              <a:ext uri="{FF2B5EF4-FFF2-40B4-BE49-F238E27FC236}">
                <a16:creationId xmlns:a16="http://schemas.microsoft.com/office/drawing/2014/main" id="{E1AA71F4-7DF4-461D-8A35-E6FA7B89BC28}"/>
              </a:ext>
            </a:extLst>
          </p:cNvPr>
          <p:cNvGrpSpPr/>
          <p:nvPr/>
        </p:nvGrpSpPr>
        <p:grpSpPr>
          <a:xfrm>
            <a:off x="8805581" y="3131120"/>
            <a:ext cx="1100159" cy="754330"/>
            <a:chOff x="8767611" y="3446099"/>
            <a:chExt cx="1100159" cy="754330"/>
          </a:xfrm>
        </p:grpSpPr>
        <p:pic>
          <p:nvPicPr>
            <p:cNvPr id="36" name="Picture 35">
              <a:extLst>
                <a:ext uri="{FF2B5EF4-FFF2-40B4-BE49-F238E27FC236}">
                  <a16:creationId xmlns:a16="http://schemas.microsoft.com/office/drawing/2014/main" id="{D075F71B-DD84-485C-A3E1-AC6185F4EA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4341"/>
            <a:stretch/>
          </p:blipFill>
          <p:spPr>
            <a:xfrm>
              <a:off x="8767611" y="3446744"/>
              <a:ext cx="566889" cy="753685"/>
            </a:xfrm>
            <a:prstGeom prst="rect">
              <a:avLst/>
            </a:prstGeom>
          </p:spPr>
        </p:pic>
        <p:pic>
          <p:nvPicPr>
            <p:cNvPr id="37" name="Picture 36">
              <a:extLst>
                <a:ext uri="{FF2B5EF4-FFF2-40B4-BE49-F238E27FC236}">
                  <a16:creationId xmlns:a16="http://schemas.microsoft.com/office/drawing/2014/main" id="{EA7CFFEE-935E-4A4E-80A1-D5FA9DADFB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4341"/>
            <a:stretch/>
          </p:blipFill>
          <p:spPr>
            <a:xfrm>
              <a:off x="9300881" y="3446099"/>
              <a:ext cx="566889" cy="753685"/>
            </a:xfrm>
            <a:prstGeom prst="rect">
              <a:avLst/>
            </a:prstGeom>
          </p:spPr>
        </p:pic>
      </p:grpSp>
      <p:pic>
        <p:nvPicPr>
          <p:cNvPr id="38" name="Picture 37">
            <a:extLst>
              <a:ext uri="{FF2B5EF4-FFF2-40B4-BE49-F238E27FC236}">
                <a16:creationId xmlns:a16="http://schemas.microsoft.com/office/drawing/2014/main" id="{AB916C24-4EC3-429E-AB3D-B06C394511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7637" y="4659009"/>
            <a:ext cx="1018493" cy="753685"/>
          </a:xfrm>
          <a:prstGeom prst="rect">
            <a:avLst/>
          </a:prstGeom>
        </p:spPr>
      </p:pic>
      <p:grpSp>
        <p:nvGrpSpPr>
          <p:cNvPr id="39" name="Group 38">
            <a:extLst>
              <a:ext uri="{FF2B5EF4-FFF2-40B4-BE49-F238E27FC236}">
                <a16:creationId xmlns:a16="http://schemas.microsoft.com/office/drawing/2014/main" id="{EE6B8573-2841-45CF-B994-5067A611A505}"/>
              </a:ext>
            </a:extLst>
          </p:cNvPr>
          <p:cNvGrpSpPr/>
          <p:nvPr/>
        </p:nvGrpSpPr>
        <p:grpSpPr>
          <a:xfrm>
            <a:off x="6811321" y="4613018"/>
            <a:ext cx="1077062" cy="755072"/>
            <a:chOff x="7558939" y="2834378"/>
            <a:chExt cx="1077062" cy="755072"/>
          </a:xfrm>
        </p:grpSpPr>
        <p:pic>
          <p:nvPicPr>
            <p:cNvPr id="40" name="Picture 39">
              <a:extLst>
                <a:ext uri="{FF2B5EF4-FFF2-40B4-BE49-F238E27FC236}">
                  <a16:creationId xmlns:a16="http://schemas.microsoft.com/office/drawing/2014/main" id="{30973C53-F377-4C41-B232-08AC7B5902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285"/>
            <a:stretch/>
          </p:blipFill>
          <p:spPr>
            <a:xfrm>
              <a:off x="7558939" y="2835765"/>
              <a:ext cx="516526" cy="753685"/>
            </a:xfrm>
            <a:prstGeom prst="rect">
              <a:avLst/>
            </a:prstGeom>
          </p:spPr>
        </p:pic>
        <p:pic>
          <p:nvPicPr>
            <p:cNvPr id="41" name="Picture 40">
              <a:extLst>
                <a:ext uri="{FF2B5EF4-FFF2-40B4-BE49-F238E27FC236}">
                  <a16:creationId xmlns:a16="http://schemas.microsoft.com/office/drawing/2014/main" id="{139CACA3-2C27-499C-8C0E-740284C7FF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285"/>
            <a:stretch/>
          </p:blipFill>
          <p:spPr>
            <a:xfrm>
              <a:off x="8119475" y="2834378"/>
              <a:ext cx="516526" cy="753685"/>
            </a:xfrm>
            <a:prstGeom prst="rect">
              <a:avLst/>
            </a:prstGeom>
          </p:spPr>
        </p:pic>
      </p:grpSp>
      <p:grpSp>
        <p:nvGrpSpPr>
          <p:cNvPr id="42" name="Group 41">
            <a:extLst>
              <a:ext uri="{FF2B5EF4-FFF2-40B4-BE49-F238E27FC236}">
                <a16:creationId xmlns:a16="http://schemas.microsoft.com/office/drawing/2014/main" id="{2900295D-D71B-4A14-BF01-B3C2F65B6A13}"/>
              </a:ext>
            </a:extLst>
          </p:cNvPr>
          <p:cNvGrpSpPr/>
          <p:nvPr/>
        </p:nvGrpSpPr>
        <p:grpSpPr>
          <a:xfrm>
            <a:off x="8272311" y="5489114"/>
            <a:ext cx="1100159" cy="754330"/>
            <a:chOff x="8767611" y="3446099"/>
            <a:chExt cx="1100159" cy="754330"/>
          </a:xfrm>
        </p:grpSpPr>
        <p:pic>
          <p:nvPicPr>
            <p:cNvPr id="43" name="Picture 42">
              <a:extLst>
                <a:ext uri="{FF2B5EF4-FFF2-40B4-BE49-F238E27FC236}">
                  <a16:creationId xmlns:a16="http://schemas.microsoft.com/office/drawing/2014/main" id="{7242170B-DDCC-44F4-A229-79EB9DBCE5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4341"/>
            <a:stretch/>
          </p:blipFill>
          <p:spPr>
            <a:xfrm>
              <a:off x="8767611" y="3446744"/>
              <a:ext cx="566889" cy="753685"/>
            </a:xfrm>
            <a:prstGeom prst="rect">
              <a:avLst/>
            </a:prstGeom>
          </p:spPr>
        </p:pic>
        <p:pic>
          <p:nvPicPr>
            <p:cNvPr id="44" name="Picture 43">
              <a:extLst>
                <a:ext uri="{FF2B5EF4-FFF2-40B4-BE49-F238E27FC236}">
                  <a16:creationId xmlns:a16="http://schemas.microsoft.com/office/drawing/2014/main" id="{E4B2660E-5CF5-4797-BEA9-44B92276A6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4341"/>
            <a:stretch/>
          </p:blipFill>
          <p:spPr>
            <a:xfrm>
              <a:off x="9300881" y="3446099"/>
              <a:ext cx="566889" cy="753685"/>
            </a:xfrm>
            <a:prstGeom prst="rect">
              <a:avLst/>
            </a:prstGeom>
          </p:spPr>
        </p:pic>
      </p:grpSp>
      <p:sp>
        <p:nvSpPr>
          <p:cNvPr id="45" name="Action Button: Custom 20">
            <a:hlinkClick r:id="" action="ppaction://noaction" highlightClick="1">
              <a:snd r:embed="rId4" name="nosotros.wav"/>
            </a:hlinkClick>
            <a:extLst>
              <a:ext uri="{FF2B5EF4-FFF2-40B4-BE49-F238E27FC236}">
                <a16:creationId xmlns:a16="http://schemas.microsoft.com/office/drawing/2014/main" id="{81CA0B85-89D2-497F-8354-3406E5145C18}"/>
              </a:ext>
            </a:extLst>
          </p:cNvPr>
          <p:cNvSpPr/>
          <p:nvPr/>
        </p:nvSpPr>
        <p:spPr>
          <a:xfrm>
            <a:off x="11265255" y="2103088"/>
            <a:ext cx="346047" cy="360220"/>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1</a:t>
            </a:r>
          </a:p>
        </p:txBody>
      </p:sp>
      <p:sp>
        <p:nvSpPr>
          <p:cNvPr id="46" name="Action Button: Custom 20">
            <a:hlinkClick r:id="" action="ppaction://noaction" highlightClick="1">
              <a:snd r:embed="rId5" name="nosotras.wav"/>
            </a:hlinkClick>
            <a:extLst>
              <a:ext uri="{FF2B5EF4-FFF2-40B4-BE49-F238E27FC236}">
                <a16:creationId xmlns:a16="http://schemas.microsoft.com/office/drawing/2014/main" id="{0353C9FD-800E-427D-905D-EBDECF5E50AD}"/>
              </a:ext>
            </a:extLst>
          </p:cNvPr>
          <p:cNvSpPr/>
          <p:nvPr/>
        </p:nvSpPr>
        <p:spPr>
          <a:xfrm>
            <a:off x="7513973" y="3387306"/>
            <a:ext cx="346047" cy="360220"/>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2</a:t>
            </a:r>
          </a:p>
        </p:txBody>
      </p:sp>
      <p:sp>
        <p:nvSpPr>
          <p:cNvPr id="47" name="Action Button: Custom 20">
            <a:hlinkClick r:id="" action="ppaction://noaction" highlightClick="1">
              <a:snd r:embed="rId6" name="ellos.wav"/>
            </a:hlinkClick>
            <a:extLst>
              <a:ext uri="{FF2B5EF4-FFF2-40B4-BE49-F238E27FC236}">
                <a16:creationId xmlns:a16="http://schemas.microsoft.com/office/drawing/2014/main" id="{BF522278-835E-4988-8360-B03EA27BB2D7}"/>
              </a:ext>
            </a:extLst>
          </p:cNvPr>
          <p:cNvSpPr/>
          <p:nvPr/>
        </p:nvSpPr>
        <p:spPr>
          <a:xfrm>
            <a:off x="10722287" y="4204896"/>
            <a:ext cx="346047" cy="360220"/>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3</a:t>
            </a:r>
          </a:p>
        </p:txBody>
      </p:sp>
      <p:sp>
        <p:nvSpPr>
          <p:cNvPr id="48" name="Action Button: Custom 20">
            <a:hlinkClick r:id="" action="ppaction://noaction" highlightClick="1">
              <a:snd r:embed="rId7" name="ellas.wav"/>
            </a:hlinkClick>
            <a:extLst>
              <a:ext uri="{FF2B5EF4-FFF2-40B4-BE49-F238E27FC236}">
                <a16:creationId xmlns:a16="http://schemas.microsoft.com/office/drawing/2014/main" id="{F86EE17B-42AC-4BA5-BF55-927C8F4087D1}"/>
              </a:ext>
            </a:extLst>
          </p:cNvPr>
          <p:cNvSpPr/>
          <p:nvPr/>
        </p:nvSpPr>
        <p:spPr>
          <a:xfrm>
            <a:off x="6896560" y="5605033"/>
            <a:ext cx="346047" cy="360220"/>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4</a:t>
            </a:r>
          </a:p>
        </p:txBody>
      </p:sp>
    </p:spTree>
    <p:extLst>
      <p:ext uri="{BB962C8B-B14F-4D97-AF65-F5344CB8AC3E}">
        <p14:creationId xmlns:p14="http://schemas.microsoft.com/office/powerpoint/2010/main" val="305556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5" grpId="0"/>
      <p:bldP spid="26" grpId="0"/>
      <p:bldP spid="27" grpId="0"/>
      <p:bldP spid="28" grpId="0"/>
      <p:bldP spid="29" grpId="0"/>
      <p:bldP spid="30" grpId="0"/>
      <p:bldP spid="45" grpId="0" animBg="1"/>
      <p:bldP spid="46" grpId="0" animBg="1"/>
      <p:bldP spid="47" grpId="0" animBg="1"/>
      <p:bldP spid="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10075025" y="194790"/>
            <a:ext cx="1888630" cy="366075"/>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1CFB8B0C-5CE1-4A4A-8D32-2302ADF27A97}"/>
              </a:ext>
            </a:extLst>
          </p:cNvPr>
          <p:cNvSpPr txBox="1"/>
          <p:nvPr/>
        </p:nvSpPr>
        <p:spPr>
          <a:xfrm>
            <a:off x="280598" y="2041752"/>
            <a:ext cx="11160936" cy="830997"/>
          </a:xfrm>
          <a:prstGeom prst="rect">
            <a:avLst/>
          </a:prstGeom>
          <a:noFill/>
        </p:spPr>
        <p:txBody>
          <a:bodyPr wrap="square" rtlCol="0">
            <a:spAutoFit/>
          </a:bodyPr>
          <a:lstStyle/>
          <a:p>
            <a:pPr lvl="0"/>
            <a:r>
              <a:rPr lang="en-US" sz="2400" dirty="0">
                <a:latin typeface="Century Gothic" panose="020F0302020204030204"/>
              </a:rPr>
              <a:t>I</a:t>
            </a:r>
            <a:r>
              <a:rPr lang="en-GB" sz="2400" dirty="0">
                <a:latin typeface="Century Gothic" panose="020B0502020202020204" pitchFamily="34" charset="0"/>
                <a:ea typeface="Calibri" panose="020F0502020204030204" pitchFamily="34" charset="0"/>
                <a:cs typeface="Times New Roman" panose="02020603050405020304" pitchFamily="18" charset="0"/>
              </a:rPr>
              <a:t>f the final syllable is stressed and the word ends in </a:t>
            </a:r>
            <a:r>
              <a:rPr lang="en-GB" sz="2400" b="1" dirty="0">
                <a:latin typeface="Century Gothic" panose="020B0502020202020204" pitchFamily="34" charset="0"/>
                <a:ea typeface="Calibri" panose="020F0502020204030204" pitchFamily="34" charset="0"/>
                <a:cs typeface="Times New Roman" panose="02020603050405020304" pitchFamily="18" charset="0"/>
              </a:rPr>
              <a:t>a vowel</a:t>
            </a:r>
            <a:r>
              <a:rPr lang="en-GB" sz="2400" dirty="0">
                <a:latin typeface="Century Gothic" panose="020B0502020202020204" pitchFamily="34" charset="0"/>
                <a:ea typeface="Calibri" panose="020F0502020204030204" pitchFamily="34" charset="0"/>
                <a:cs typeface="Times New Roman" panose="02020603050405020304" pitchFamily="18" charset="0"/>
              </a:rPr>
              <a:t>, then there </a:t>
            </a:r>
            <a:r>
              <a:rPr lang="en-GB" sz="2400" b="1" dirty="0">
                <a:latin typeface="Century Gothic" panose="020B0502020202020204" pitchFamily="34" charset="0"/>
                <a:ea typeface="Calibri" panose="020F0502020204030204" pitchFamily="34" charset="0"/>
                <a:cs typeface="Times New Roman" panose="02020603050405020304" pitchFamily="18" charset="0"/>
              </a:rPr>
              <a:t>is</a:t>
            </a:r>
            <a:r>
              <a:rPr lang="en-GB" sz="2400" dirty="0">
                <a:latin typeface="Century Gothic" panose="020B0502020202020204" pitchFamily="34" charset="0"/>
                <a:ea typeface="Calibri" panose="020F0502020204030204" pitchFamily="34" charset="0"/>
                <a:cs typeface="Times New Roman" panose="02020603050405020304" pitchFamily="18" charset="0"/>
              </a:rPr>
              <a:t> an accent on the final vowel.</a:t>
            </a:r>
            <a:endParaRPr kumimoji="0" lang="en-US" sz="2400" b="0" i="0" u="none" strike="noStrike" kern="1200" cap="none" spc="0" normalizeH="0" baseline="0" noProof="0" dirty="0">
              <a:ln>
                <a:noFill/>
              </a:ln>
              <a:effectLst/>
              <a:uLnTx/>
              <a:uFillTx/>
              <a:latin typeface="Century Gothic" panose="020F0302020204030204"/>
            </a:endParaRPr>
          </a:p>
        </p:txBody>
      </p:sp>
      <p:sp>
        <p:nvSpPr>
          <p:cNvPr id="6" name="TextBox 5">
            <a:extLst>
              <a:ext uri="{FF2B5EF4-FFF2-40B4-BE49-F238E27FC236}">
                <a16:creationId xmlns:a16="http://schemas.microsoft.com/office/drawing/2014/main" id="{EABD8289-7A20-46E9-A609-460A755AABED}"/>
              </a:ext>
            </a:extLst>
          </p:cNvPr>
          <p:cNvSpPr txBox="1"/>
          <p:nvPr/>
        </p:nvSpPr>
        <p:spPr>
          <a:xfrm>
            <a:off x="280598" y="1396587"/>
            <a:ext cx="11845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Century Gothic" panose="020F0302020204030204"/>
                <a:ea typeface="+mn-ea"/>
                <a:cs typeface="+mn-cs"/>
              </a:rPr>
              <a:t>Final Syllable Stress</a:t>
            </a:r>
            <a:endParaRPr kumimoji="0" lang="en-US" sz="2800" b="1" i="1" u="none" strike="noStrike" kern="1200" cap="none" spc="0" normalizeH="0" baseline="0" noProof="0" dirty="0">
              <a:ln>
                <a:noFill/>
              </a:ln>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71ECF977-1326-493D-ACB6-207391D76A3B}"/>
              </a:ext>
            </a:extLst>
          </p:cNvPr>
          <p:cNvSpPr txBox="1"/>
          <p:nvPr/>
        </p:nvSpPr>
        <p:spPr>
          <a:xfrm>
            <a:off x="1276999" y="5376048"/>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a:t>caf</a:t>
            </a:r>
            <a:r>
              <a:rPr lang="en-GB" sz="3200" dirty="0">
                <a:solidFill>
                  <a:srgbClr val="FF6600"/>
                </a:solidFill>
              </a:rPr>
              <a:t>é</a:t>
            </a:r>
          </a:p>
        </p:txBody>
      </p:sp>
      <p:sp>
        <p:nvSpPr>
          <p:cNvPr id="8" name="TextBox 7">
            <a:extLst>
              <a:ext uri="{FF2B5EF4-FFF2-40B4-BE49-F238E27FC236}">
                <a16:creationId xmlns:a16="http://schemas.microsoft.com/office/drawing/2014/main" id="{F36FDC8C-D269-438D-8DD5-CA0D25AAB1CA}"/>
              </a:ext>
            </a:extLst>
          </p:cNvPr>
          <p:cNvSpPr txBox="1"/>
          <p:nvPr/>
        </p:nvSpPr>
        <p:spPr>
          <a:xfrm>
            <a:off x="5111777" y="5376047"/>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t>pap</a:t>
            </a:r>
            <a:r>
              <a:rPr lang="en-GB" sz="3200" dirty="0" err="1">
                <a:solidFill>
                  <a:srgbClr val="FF6600"/>
                </a:solidFill>
              </a:rPr>
              <a:t>á</a:t>
            </a:r>
            <a:endParaRPr lang="en-GB" sz="3200" dirty="0">
              <a:solidFill>
                <a:srgbClr val="FF6600"/>
              </a:solidFill>
            </a:endParaRPr>
          </a:p>
        </p:txBody>
      </p:sp>
      <p:pic>
        <p:nvPicPr>
          <p:cNvPr id="9" name="Picture 8">
            <a:extLst>
              <a:ext uri="{FF2B5EF4-FFF2-40B4-BE49-F238E27FC236}">
                <a16:creationId xmlns:a16="http://schemas.microsoft.com/office/drawing/2014/main" id="{2DD4572E-4410-457D-830E-6B1B04A1F124}"/>
              </a:ext>
            </a:extLst>
          </p:cNvPr>
          <p:cNvPicPr>
            <a:picLocks noChangeAspect="1"/>
          </p:cNvPicPr>
          <p:nvPr/>
        </p:nvPicPr>
        <p:blipFill rotWithShape="1">
          <a:blip r:embed="rId3">
            <a:extLst>
              <a:ext uri="{28A0092B-C50C-407E-A947-70E740481C1C}">
                <a14:useLocalDpi xmlns:a14="http://schemas.microsoft.com/office/drawing/2010/main" val="0"/>
              </a:ext>
            </a:extLst>
          </a:blip>
          <a:srcRect t="40893"/>
          <a:stretch/>
        </p:blipFill>
        <p:spPr>
          <a:xfrm>
            <a:off x="1276999" y="3361893"/>
            <a:ext cx="1749893" cy="1451931"/>
          </a:xfrm>
          <a:prstGeom prst="rect">
            <a:avLst/>
          </a:prstGeom>
        </p:spPr>
      </p:pic>
      <p:grpSp>
        <p:nvGrpSpPr>
          <p:cNvPr id="10" name="Group 9">
            <a:extLst>
              <a:ext uri="{FF2B5EF4-FFF2-40B4-BE49-F238E27FC236}">
                <a16:creationId xmlns:a16="http://schemas.microsoft.com/office/drawing/2014/main" id="{1B47B5AC-E6DC-40A2-A346-2AE92D5446D2}"/>
              </a:ext>
            </a:extLst>
          </p:cNvPr>
          <p:cNvGrpSpPr/>
          <p:nvPr/>
        </p:nvGrpSpPr>
        <p:grpSpPr>
          <a:xfrm>
            <a:off x="5055623" y="3067155"/>
            <a:ext cx="2295805" cy="2029195"/>
            <a:chOff x="4723169" y="3073262"/>
            <a:chExt cx="2295805" cy="2029195"/>
          </a:xfrm>
        </p:grpSpPr>
        <p:pic>
          <p:nvPicPr>
            <p:cNvPr id="11" name="Picture 10">
              <a:extLst>
                <a:ext uri="{FF2B5EF4-FFF2-40B4-BE49-F238E27FC236}">
                  <a16:creationId xmlns:a16="http://schemas.microsoft.com/office/drawing/2014/main" id="{E6A3A59F-9245-4B3E-80B6-E26FEBE5B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3169" y="3073262"/>
              <a:ext cx="1736392" cy="2029195"/>
            </a:xfrm>
            <a:prstGeom prst="rect">
              <a:avLst/>
            </a:prstGeom>
          </p:spPr>
        </p:pic>
        <p:cxnSp>
          <p:nvCxnSpPr>
            <p:cNvPr id="12" name="Straight Arrow Connector 11">
              <a:extLst>
                <a:ext uri="{FF2B5EF4-FFF2-40B4-BE49-F238E27FC236}">
                  <a16:creationId xmlns:a16="http://schemas.microsoft.com/office/drawing/2014/main" id="{93999E28-5C83-4CFF-86E7-7C6A76512272}"/>
                </a:ext>
              </a:extLst>
            </p:cNvPr>
            <p:cNvCxnSpPr/>
            <p:nvPr/>
          </p:nvCxnSpPr>
          <p:spPr>
            <a:xfrm flipH="1" flipV="1">
              <a:off x="6365831" y="3629193"/>
              <a:ext cx="653143" cy="213756"/>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ED6F3765-C40F-40FB-90F2-910A758EE32E}"/>
              </a:ext>
            </a:extLst>
          </p:cNvPr>
          <p:cNvSpPr txBox="1"/>
          <p:nvPr/>
        </p:nvSpPr>
        <p:spPr>
          <a:xfrm>
            <a:off x="8840612" y="5333479"/>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dirty="0" err="1"/>
              <a:t>cant</a:t>
            </a:r>
            <a:r>
              <a:rPr lang="en-GB" sz="3200" dirty="0" err="1">
                <a:solidFill>
                  <a:srgbClr val="FF6600"/>
                </a:solidFill>
              </a:rPr>
              <a:t>é</a:t>
            </a:r>
            <a:endParaRPr lang="en-GB" sz="3200" dirty="0">
              <a:solidFill>
                <a:srgbClr val="FF6600"/>
              </a:solidFill>
            </a:endParaRPr>
          </a:p>
        </p:txBody>
      </p:sp>
      <p:grpSp>
        <p:nvGrpSpPr>
          <p:cNvPr id="14" name="Group 13">
            <a:extLst>
              <a:ext uri="{FF2B5EF4-FFF2-40B4-BE49-F238E27FC236}">
                <a16:creationId xmlns:a16="http://schemas.microsoft.com/office/drawing/2014/main" id="{6B0D9431-AB11-417C-AE7F-34CACECA2BB9}"/>
              </a:ext>
            </a:extLst>
          </p:cNvPr>
          <p:cNvGrpSpPr/>
          <p:nvPr/>
        </p:nvGrpSpPr>
        <p:grpSpPr>
          <a:xfrm>
            <a:off x="8434677" y="2960556"/>
            <a:ext cx="2357284" cy="2135794"/>
            <a:chOff x="8168009" y="3845591"/>
            <a:chExt cx="2357284" cy="2135794"/>
          </a:xfrm>
        </p:grpSpPr>
        <p:pic>
          <p:nvPicPr>
            <p:cNvPr id="15" name="Picture 14">
              <a:extLst>
                <a:ext uri="{FF2B5EF4-FFF2-40B4-BE49-F238E27FC236}">
                  <a16:creationId xmlns:a16="http://schemas.microsoft.com/office/drawing/2014/main" id="{8192356B-B876-49BF-8E41-DF45BD6CDB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56649">
              <a:off x="8168009" y="3845591"/>
              <a:ext cx="2357284" cy="2135794"/>
            </a:xfrm>
            <a:prstGeom prst="rect">
              <a:avLst/>
            </a:prstGeom>
          </p:spPr>
        </p:pic>
        <p:sp>
          <p:nvSpPr>
            <p:cNvPr id="16" name="TextBox 15">
              <a:extLst>
                <a:ext uri="{FF2B5EF4-FFF2-40B4-BE49-F238E27FC236}">
                  <a16:creationId xmlns:a16="http://schemas.microsoft.com/office/drawing/2014/main" id="{4F18A88D-DF14-4605-9CCA-411018A221D0}"/>
                </a:ext>
              </a:extLst>
            </p:cNvPr>
            <p:cNvSpPr txBox="1"/>
            <p:nvPr/>
          </p:nvSpPr>
          <p:spPr>
            <a:xfrm rot="20905489">
              <a:off x="8508417" y="4490211"/>
              <a:ext cx="1912676" cy="707886"/>
            </a:xfrm>
            <a:prstGeom prst="rect">
              <a:avLst/>
            </a:prstGeom>
            <a:noFill/>
          </p:spPr>
          <p:txBody>
            <a:bodyPr wrap="square" rtlCol="0">
              <a:spAutoFit/>
            </a:bodyPr>
            <a:lstStyle/>
            <a:p>
              <a:pPr algn="l"/>
              <a:r>
                <a:rPr lang="en-GB" sz="4000" dirty="0"/>
                <a:t>I sang</a:t>
              </a:r>
            </a:p>
          </p:txBody>
        </p:sp>
      </p:grpSp>
    </p:spTree>
    <p:extLst>
      <p:ext uri="{BB962C8B-B14F-4D97-AF65-F5344CB8AC3E}">
        <p14:creationId xmlns:p14="http://schemas.microsoft.com/office/powerpoint/2010/main" val="154638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2;p2">
            <a:extLst>
              <a:ext uri="{FF2B5EF4-FFF2-40B4-BE49-F238E27FC236}">
                <a16:creationId xmlns:a16="http://schemas.microsoft.com/office/drawing/2014/main" id="{0AB09336-10E9-4E3E-A5CF-3F5F795B3417}"/>
              </a:ext>
            </a:extLst>
          </p:cNvPr>
          <p:cNvSpPr/>
          <p:nvPr/>
        </p:nvSpPr>
        <p:spPr>
          <a:xfrm>
            <a:off x="10583972" y="181417"/>
            <a:ext cx="1431224"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8" name="Graphic 7" descr="Teacher with solid fill">
            <a:extLst>
              <a:ext uri="{FF2B5EF4-FFF2-40B4-BE49-F238E27FC236}">
                <a16:creationId xmlns:a16="http://schemas.microsoft.com/office/drawing/2014/main" id="{79883D7C-8A1D-455B-8F70-F52332020C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72276" y="92943"/>
            <a:ext cx="960956" cy="914400"/>
          </a:xfrm>
          <a:prstGeom prst="rect">
            <a:avLst/>
          </a:prstGeom>
        </p:spPr>
      </p:pic>
      <p:sp>
        <p:nvSpPr>
          <p:cNvPr id="9" name="Speech Bubble: Rectangle with Corners Rounded 8">
            <a:extLst>
              <a:ext uri="{FF2B5EF4-FFF2-40B4-BE49-F238E27FC236}">
                <a16:creationId xmlns:a16="http://schemas.microsoft.com/office/drawing/2014/main" id="{8BFDAB2D-7FF7-4F39-BFF0-39A9CDA8B137}"/>
              </a:ext>
            </a:extLst>
          </p:cNvPr>
          <p:cNvSpPr/>
          <p:nvPr/>
        </p:nvSpPr>
        <p:spPr>
          <a:xfrm>
            <a:off x="5732644" y="311337"/>
            <a:ext cx="4572863" cy="400919"/>
          </a:xfrm>
          <a:prstGeom prst="wedgeRoundRectCallout">
            <a:avLst>
              <a:gd name="adj1" fmla="val -59002"/>
              <a:gd name="adj2" fmla="val -24617"/>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200" dirty="0" err="1">
                <a:solidFill>
                  <a:schemeClr val="tx1"/>
                </a:solidFill>
                <a:latin typeface="Century Gothic" panose="020F0302020204030204"/>
              </a:rPr>
              <a:t>Escucha</a:t>
            </a:r>
            <a:r>
              <a:rPr lang="en-US" sz="2200" dirty="0">
                <a:solidFill>
                  <a:schemeClr val="tx1"/>
                </a:solidFill>
                <a:latin typeface="Century Gothic" panose="020F0302020204030204"/>
              </a:rPr>
              <a:t> y escribe ‘we’ o ‘they’.  </a:t>
            </a:r>
            <a:endParaRPr kumimoji="0" lang="en-US" sz="2200" i="0" u="none" strike="noStrike" kern="1200" cap="none" spc="0" normalizeH="0" baseline="0" noProof="0" dirty="0">
              <a:ln>
                <a:noFill/>
              </a:ln>
              <a:solidFill>
                <a:schemeClr val="tx1"/>
              </a:solidFill>
              <a:effectLst/>
              <a:uLnTx/>
              <a:uFillTx/>
              <a:latin typeface="Century Gothic" panose="020F0302020204030204"/>
            </a:endParaRPr>
          </a:p>
        </p:txBody>
      </p:sp>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1" y="181417"/>
            <a:ext cx="4850780" cy="883705"/>
          </a:xfrm>
        </p:spPr>
        <p:txBody>
          <a:bodyPr>
            <a:normAutofit/>
          </a:bodyPr>
          <a:lstStyle/>
          <a:p>
            <a:r>
              <a:rPr lang="en-GB" sz="2400" dirty="0"/>
              <a:t>Lucía </a:t>
            </a:r>
            <a:r>
              <a:rPr lang="en-GB" sz="2400" dirty="0" err="1"/>
              <a:t>habla</a:t>
            </a:r>
            <a:r>
              <a:rPr lang="en-GB" sz="2400" dirty="0"/>
              <a:t> </a:t>
            </a:r>
            <a:r>
              <a:rPr lang="en-GB" sz="2400" dirty="0" err="1"/>
              <a:t>ahora</a:t>
            </a:r>
            <a:r>
              <a:rPr lang="en-GB" sz="2400" dirty="0"/>
              <a:t>. </a:t>
            </a:r>
            <a:br>
              <a:rPr lang="en-GB" sz="2000" dirty="0"/>
            </a:br>
            <a:r>
              <a:rPr lang="en-GB" sz="2000" dirty="0"/>
              <a:t>¿</a:t>
            </a:r>
            <a:r>
              <a:rPr lang="en-GB" sz="2000" dirty="0" err="1"/>
              <a:t>Quién</a:t>
            </a:r>
            <a:r>
              <a:rPr lang="en-GB" sz="2000" dirty="0"/>
              <a:t> </a:t>
            </a:r>
            <a:r>
              <a:rPr lang="en-GB" sz="2000" dirty="0" err="1"/>
              <a:t>hace</a:t>
            </a:r>
            <a:r>
              <a:rPr lang="en-GB" sz="2000" dirty="0"/>
              <a:t> las </a:t>
            </a:r>
            <a:r>
              <a:rPr lang="en-GB" sz="2000" dirty="0" err="1"/>
              <a:t>actividades</a:t>
            </a:r>
            <a:r>
              <a:rPr lang="en-GB" sz="2000" dirty="0"/>
              <a:t>?</a:t>
            </a:r>
          </a:p>
        </p:txBody>
      </p:sp>
      <p:pic>
        <p:nvPicPr>
          <p:cNvPr id="2" name="Picture 1">
            <a:extLst>
              <a:ext uri="{FF2B5EF4-FFF2-40B4-BE49-F238E27FC236}">
                <a16:creationId xmlns:a16="http://schemas.microsoft.com/office/drawing/2014/main" id="{D7FBD3BD-69C8-477A-A828-B3BD357DD0A2}"/>
              </a:ext>
            </a:extLst>
          </p:cNvPr>
          <p:cNvPicPr>
            <a:picLocks noChangeAspect="1"/>
          </p:cNvPicPr>
          <p:nvPr/>
        </p:nvPicPr>
        <p:blipFill>
          <a:blip r:embed="rId5"/>
          <a:stretch>
            <a:fillRect/>
          </a:stretch>
        </p:blipFill>
        <p:spPr>
          <a:xfrm>
            <a:off x="161628" y="1169955"/>
            <a:ext cx="1728903" cy="1912932"/>
          </a:xfrm>
          <a:prstGeom prst="rect">
            <a:avLst/>
          </a:prstGeom>
        </p:spPr>
      </p:pic>
      <p:sp>
        <p:nvSpPr>
          <p:cNvPr id="30" name="Speech Bubble: Rectangle with Corners Rounded 29">
            <a:extLst>
              <a:ext uri="{FF2B5EF4-FFF2-40B4-BE49-F238E27FC236}">
                <a16:creationId xmlns:a16="http://schemas.microsoft.com/office/drawing/2014/main" id="{21B42307-BF68-4886-BBB5-CBD2CCAEAED4}"/>
              </a:ext>
            </a:extLst>
          </p:cNvPr>
          <p:cNvSpPr/>
          <p:nvPr/>
        </p:nvSpPr>
        <p:spPr>
          <a:xfrm>
            <a:off x="6257057" y="777638"/>
            <a:ext cx="5250718" cy="705778"/>
          </a:xfrm>
          <a:prstGeom prst="wedgeRoundRectCallout">
            <a:avLst>
              <a:gd name="adj1" fmla="val -59503"/>
              <a:gd name="adj2" fmla="val -32290"/>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tx1"/>
                </a:solidFill>
                <a:latin typeface="Century Gothic" panose="020F0302020204030204"/>
              </a:rPr>
              <a:t>Escucha</a:t>
            </a:r>
            <a:r>
              <a:rPr lang="en-US" sz="2000" dirty="0">
                <a:solidFill>
                  <a:schemeClr val="tx1"/>
                </a:solidFill>
                <a:latin typeface="Century Gothic" panose="020F0302020204030204"/>
              </a:rPr>
              <a:t> </a:t>
            </a:r>
            <a:r>
              <a:rPr lang="en-US" sz="2000" dirty="0" err="1">
                <a:solidFill>
                  <a:schemeClr val="tx1"/>
                </a:solidFill>
                <a:latin typeface="Century Gothic" panose="020F0302020204030204"/>
              </a:rPr>
              <a:t>otra</a:t>
            </a:r>
            <a:r>
              <a:rPr lang="en-US" sz="2000" dirty="0">
                <a:solidFill>
                  <a:schemeClr val="tx1"/>
                </a:solidFill>
                <a:latin typeface="Century Gothic" panose="020F0302020204030204"/>
              </a:rPr>
              <a:t> </a:t>
            </a:r>
            <a:r>
              <a:rPr lang="en-US" sz="2000" dirty="0" err="1">
                <a:solidFill>
                  <a:schemeClr val="tx1"/>
                </a:solidFill>
                <a:latin typeface="Century Gothic" panose="020F0302020204030204"/>
              </a:rPr>
              <a:t>vez</a:t>
            </a:r>
            <a:r>
              <a:rPr lang="en-US" sz="2000" dirty="0">
                <a:solidFill>
                  <a:schemeClr val="tx1"/>
                </a:solidFill>
                <a:latin typeface="Century Gothic" panose="020F0302020204030204"/>
              </a:rPr>
              <a:t>. </a:t>
            </a:r>
            <a:br>
              <a:rPr lang="en-US" sz="2000" dirty="0">
                <a:solidFill>
                  <a:schemeClr val="tx1"/>
                </a:solidFill>
                <a:latin typeface="Century Gothic" panose="020F0302020204030204"/>
              </a:rPr>
            </a:br>
            <a:r>
              <a:rPr lang="es-ES" sz="2000" dirty="0">
                <a:solidFill>
                  <a:schemeClr val="tx1"/>
                </a:solidFill>
              </a:rPr>
              <a:t>¿Es un grupo mixto/de chicos o chicas?</a:t>
            </a:r>
          </a:p>
        </p:txBody>
      </p:sp>
      <p:graphicFrame>
        <p:nvGraphicFramePr>
          <p:cNvPr id="32" name="Table 6">
            <a:extLst>
              <a:ext uri="{FF2B5EF4-FFF2-40B4-BE49-F238E27FC236}">
                <a16:creationId xmlns:a16="http://schemas.microsoft.com/office/drawing/2014/main" id="{91724AD8-4F06-47F3-9D3C-1338EADBEDA6}"/>
              </a:ext>
            </a:extLst>
          </p:cNvPr>
          <p:cNvGraphicFramePr>
            <a:graphicFrameLocks noGrp="1"/>
          </p:cNvGraphicFramePr>
          <p:nvPr>
            <p:extLst>
              <p:ext uri="{D42A27DB-BD31-4B8C-83A1-F6EECF244321}">
                <p14:modId xmlns:p14="http://schemas.microsoft.com/office/powerpoint/2010/main" val="4053033012"/>
              </p:ext>
            </p:extLst>
          </p:nvPr>
        </p:nvGraphicFramePr>
        <p:xfrm>
          <a:off x="202423" y="2512582"/>
          <a:ext cx="11787154" cy="3479469"/>
        </p:xfrm>
        <a:graphic>
          <a:graphicData uri="http://schemas.openxmlformats.org/drawingml/2006/table">
            <a:tbl>
              <a:tblPr firstRow="1" bandRow="1">
                <a:tableStyleId>{BDBED569-4797-4DF1-A0F4-6AAB3CD982D8}</a:tableStyleId>
              </a:tblPr>
              <a:tblGrid>
                <a:gridCol w="1006887">
                  <a:extLst>
                    <a:ext uri="{9D8B030D-6E8A-4147-A177-3AD203B41FA5}">
                      <a16:colId xmlns:a16="http://schemas.microsoft.com/office/drawing/2014/main" val="2607353726"/>
                    </a:ext>
                  </a:extLst>
                </a:gridCol>
                <a:gridCol w="4468367">
                  <a:extLst>
                    <a:ext uri="{9D8B030D-6E8A-4147-A177-3AD203B41FA5}">
                      <a16:colId xmlns:a16="http://schemas.microsoft.com/office/drawing/2014/main" val="1600817978"/>
                    </a:ext>
                  </a:extLst>
                </a:gridCol>
                <a:gridCol w="901700">
                  <a:extLst>
                    <a:ext uri="{9D8B030D-6E8A-4147-A177-3AD203B41FA5}">
                      <a16:colId xmlns:a16="http://schemas.microsoft.com/office/drawing/2014/main" val="4128092149"/>
                    </a:ext>
                  </a:extLst>
                </a:gridCol>
                <a:gridCol w="1016000">
                  <a:extLst>
                    <a:ext uri="{9D8B030D-6E8A-4147-A177-3AD203B41FA5}">
                      <a16:colId xmlns:a16="http://schemas.microsoft.com/office/drawing/2014/main" val="2609792770"/>
                    </a:ext>
                  </a:extLst>
                </a:gridCol>
                <a:gridCol w="2857500">
                  <a:extLst>
                    <a:ext uri="{9D8B030D-6E8A-4147-A177-3AD203B41FA5}">
                      <a16:colId xmlns:a16="http://schemas.microsoft.com/office/drawing/2014/main" val="2164726471"/>
                    </a:ext>
                  </a:extLst>
                </a:gridCol>
                <a:gridCol w="1536700">
                  <a:extLst>
                    <a:ext uri="{9D8B030D-6E8A-4147-A177-3AD203B41FA5}">
                      <a16:colId xmlns:a16="http://schemas.microsoft.com/office/drawing/2014/main" val="1326091905"/>
                    </a:ext>
                  </a:extLst>
                </a:gridCol>
              </a:tblGrid>
              <a:tr h="497067">
                <a:tc>
                  <a:txBody>
                    <a:bodyPr/>
                    <a:lstStyle/>
                    <a:p>
                      <a:endParaRPr lang="en-GB" dirty="0">
                        <a:solidFill>
                          <a:schemeClr val="tx1"/>
                        </a:solidFill>
                      </a:endParaRPr>
                    </a:p>
                  </a:txBody>
                  <a:tcPr>
                    <a:solidFill>
                      <a:schemeClr val="bg1"/>
                    </a:solidFill>
                  </a:tcPr>
                </a:tc>
                <a:tc>
                  <a:txBody>
                    <a:bodyPr/>
                    <a:lstStyle/>
                    <a:p>
                      <a:r>
                        <a:rPr lang="en-GB" sz="2400" dirty="0">
                          <a:solidFill>
                            <a:schemeClr val="tx1"/>
                          </a:solidFill>
                        </a:rPr>
                        <a:t>Who….?</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We</a:t>
                      </a:r>
                      <a:endParaRPr lang="en-GB" sz="2000" b="0" dirty="0">
                        <a:solidFill>
                          <a:schemeClr val="tx1"/>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They</a:t>
                      </a:r>
                      <a:endParaRPr lang="en-GB" sz="2000" b="0" dirty="0">
                        <a:solidFill>
                          <a:schemeClr val="tx1"/>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solidFill>
                      </a:endParaRP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tx1"/>
                        </a:solidFill>
                      </a:endParaRPr>
                    </a:p>
                  </a:txBody>
                  <a:tcPr/>
                </a:tc>
                <a:tc>
                  <a:txBody>
                    <a:bodyPr/>
                    <a:lstStyle/>
                    <a:p>
                      <a:r>
                        <a:rPr lang="en-GB" sz="2000" dirty="0">
                          <a:solidFill>
                            <a:schemeClr val="tx1"/>
                          </a:solidFill>
                        </a:rPr>
                        <a:t>goes on</a:t>
                      </a:r>
                      <a:r>
                        <a:rPr lang="en-GB" sz="2000" baseline="0" dirty="0">
                          <a:solidFill>
                            <a:schemeClr val="tx1"/>
                          </a:solidFill>
                        </a:rPr>
                        <a:t> </a:t>
                      </a:r>
                      <a:r>
                        <a:rPr lang="en-GB" sz="2000" dirty="0">
                          <a:solidFill>
                            <a:schemeClr val="tx1"/>
                          </a:solidFill>
                        </a:rPr>
                        <a:t>trips to Argentina</a:t>
                      </a: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tx1"/>
                        </a:solidFill>
                      </a:endParaRPr>
                    </a:p>
                  </a:txBody>
                  <a:tcPr/>
                </a:tc>
                <a:tc>
                  <a:txBody>
                    <a:bodyPr/>
                    <a:lstStyle/>
                    <a:p>
                      <a:r>
                        <a:rPr lang="en-GB" sz="2000" dirty="0">
                          <a:solidFill>
                            <a:schemeClr val="tx1"/>
                          </a:solidFill>
                        </a:rPr>
                        <a:t>makes</a:t>
                      </a:r>
                      <a:r>
                        <a:rPr lang="en-GB" sz="2000" baseline="0" dirty="0">
                          <a:solidFill>
                            <a:schemeClr val="tx1"/>
                          </a:solidFill>
                        </a:rPr>
                        <a:t> a change in August</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tx1"/>
                        </a:solidFill>
                      </a:endParaRPr>
                    </a:p>
                  </a:txBody>
                  <a:tcPr/>
                </a:tc>
                <a:tc>
                  <a:txBody>
                    <a:bodyPr/>
                    <a:lstStyle/>
                    <a:p>
                      <a:r>
                        <a:rPr lang="en-GB" sz="2000" dirty="0">
                          <a:solidFill>
                            <a:schemeClr val="tx1"/>
                          </a:solidFill>
                        </a:rPr>
                        <a:t>does</a:t>
                      </a:r>
                      <a:r>
                        <a:rPr lang="en-GB" sz="2000" baseline="0" dirty="0">
                          <a:solidFill>
                            <a:schemeClr val="tx1"/>
                          </a:solidFill>
                        </a:rPr>
                        <a:t> homework every day</a:t>
                      </a:r>
                      <a:endParaRPr lang="en-GB" sz="2000" dirty="0">
                        <a:solidFill>
                          <a:schemeClr val="tx1"/>
                        </a:solidFill>
                      </a:endParaRPr>
                    </a:p>
                  </a:txBody>
                  <a:tcPr anchor="ct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tx1"/>
                        </a:solidFill>
                      </a:endParaRPr>
                    </a:p>
                  </a:txBody>
                  <a:tcPr/>
                </a:tc>
                <a:tc>
                  <a:txBody>
                    <a:bodyPr/>
                    <a:lstStyle/>
                    <a:p>
                      <a:r>
                        <a:rPr lang="en-GB" sz="2000" dirty="0">
                          <a:solidFill>
                            <a:schemeClr val="tx1"/>
                          </a:solidFill>
                        </a:rPr>
                        <a:t>does</a:t>
                      </a:r>
                      <a:r>
                        <a:rPr lang="en-GB" sz="2000" baseline="0" dirty="0">
                          <a:solidFill>
                            <a:schemeClr val="tx1"/>
                          </a:solidFill>
                        </a:rPr>
                        <a:t> little sport</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tx1"/>
                        </a:solidFill>
                      </a:endParaRPr>
                    </a:p>
                  </a:txBody>
                  <a:tcPr/>
                </a:tc>
                <a:tc>
                  <a:txBody>
                    <a:bodyPr/>
                    <a:lstStyle/>
                    <a:p>
                      <a:r>
                        <a:rPr lang="en-GB" sz="2000" dirty="0">
                          <a:solidFill>
                            <a:schemeClr val="tx1"/>
                          </a:solidFill>
                        </a:rPr>
                        <a:t>makes</a:t>
                      </a:r>
                      <a:r>
                        <a:rPr lang="en-GB" sz="2000" baseline="0" dirty="0">
                          <a:solidFill>
                            <a:schemeClr val="tx1"/>
                          </a:solidFill>
                        </a:rPr>
                        <a:t> noise in the house</a:t>
                      </a:r>
                      <a:endParaRPr lang="en-GB" sz="2000" dirty="0">
                        <a:solidFill>
                          <a:schemeClr val="tx1"/>
                        </a:solidFill>
                      </a:endParaRPr>
                    </a:p>
                  </a:txBody>
                  <a:tcPr anchor="ct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72389626"/>
                  </a:ext>
                </a:extLst>
              </a:tr>
              <a:tr h="497067">
                <a:tc>
                  <a:txBody>
                    <a:bodyPr/>
                    <a:lstStyle/>
                    <a:p>
                      <a:pPr algn="ctr"/>
                      <a:r>
                        <a:rPr lang="en-GB" sz="2000" dirty="0" err="1">
                          <a:solidFill>
                            <a:schemeClr val="tx1"/>
                          </a:solidFill>
                        </a:rPr>
                        <a:t>te</a:t>
                      </a:r>
                      <a:endParaRPr lang="en-GB" sz="20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makes</a:t>
                      </a:r>
                      <a:r>
                        <a:rPr lang="en-GB" sz="2000" baseline="0" dirty="0">
                          <a:solidFill>
                            <a:schemeClr val="tx1"/>
                          </a:solidFill>
                        </a:rPr>
                        <a:t> an effort in science classes</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664931564"/>
                  </a:ext>
                </a:extLst>
              </a:tr>
            </a:tbl>
          </a:graphicData>
        </a:graphic>
      </p:graphicFrame>
      <p:sp>
        <p:nvSpPr>
          <p:cNvPr id="33" name="Action Button: Custom 16">
            <a:hlinkClick r:id="" action="ppaction://noaction" highlightClick="1">
              <a:snd r:embed="rId6" name="1)_Nosotros [beep] viajes a Francia. Ellas [beep] viajes a Argentina.wav"/>
            </a:hlinkClick>
            <a:extLst>
              <a:ext uri="{FF2B5EF4-FFF2-40B4-BE49-F238E27FC236}">
                <a16:creationId xmlns:a16="http://schemas.microsoft.com/office/drawing/2014/main" id="{EEDF0B9E-E49E-4253-BD43-61F27745A248}"/>
              </a:ext>
            </a:extLst>
          </p:cNvPr>
          <p:cNvSpPr/>
          <p:nvPr/>
        </p:nvSpPr>
        <p:spPr>
          <a:xfrm>
            <a:off x="485377" y="3064681"/>
            <a:ext cx="396000" cy="396000"/>
          </a:xfrm>
          <a:prstGeom prst="actionButtonBlank">
            <a:avLst/>
          </a:prstGeom>
          <a:solidFill>
            <a:srgbClr val="3A5EAC"/>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7" name="2)_Ellos [beep] un cambio en agosto y nosotras [beep] un cambio en febrero.wav"/>
            </a:hlinkClick>
            <a:extLst>
              <a:ext uri="{FF2B5EF4-FFF2-40B4-BE49-F238E27FC236}">
                <a16:creationId xmlns:a16="http://schemas.microsoft.com/office/drawing/2014/main" id="{DD41D0FC-96CC-4C73-9E4C-BAB2DFEF0151}"/>
              </a:ext>
            </a:extLst>
          </p:cNvPr>
          <p:cNvSpPr/>
          <p:nvPr/>
        </p:nvSpPr>
        <p:spPr>
          <a:xfrm>
            <a:off x="485377" y="3537315"/>
            <a:ext cx="396000" cy="396000"/>
          </a:xfrm>
          <a:prstGeom prst="actionButtonBlank">
            <a:avLst/>
          </a:prstGeom>
          <a:solidFill>
            <a:srgbClr val="3A5EAC"/>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Action Button: Custom 16">
            <a:hlinkClick r:id="" action="ppaction://noaction" highlightClick="1">
              <a:snd r:embed="rId8" name="3)_Ellos [beep] deberes los domingos y nosotros [beep] deberes todos los días.wav"/>
            </a:hlinkClick>
            <a:extLst>
              <a:ext uri="{FF2B5EF4-FFF2-40B4-BE49-F238E27FC236}">
                <a16:creationId xmlns:a16="http://schemas.microsoft.com/office/drawing/2014/main" id="{E89D0B97-B67A-44C3-9842-519E77D7F319}"/>
              </a:ext>
            </a:extLst>
          </p:cNvPr>
          <p:cNvSpPr/>
          <p:nvPr/>
        </p:nvSpPr>
        <p:spPr>
          <a:xfrm>
            <a:off x="483299" y="4048010"/>
            <a:ext cx="396000" cy="396000"/>
          </a:xfrm>
          <a:prstGeom prst="actionButtonBlank">
            <a:avLst/>
          </a:prstGeom>
          <a:solidFill>
            <a:srgbClr val="3A5EAC"/>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6" name="Action Button: Custom 10">
            <a:hlinkClick r:id="" action="ppaction://noaction" highlightClick="1">
              <a:snd r:embed="rId9" name="4)_Ellas [beep] poco deporte, pero nosotras [beep] mucho!.wav"/>
            </a:hlinkClick>
            <a:extLst>
              <a:ext uri="{FF2B5EF4-FFF2-40B4-BE49-F238E27FC236}">
                <a16:creationId xmlns:a16="http://schemas.microsoft.com/office/drawing/2014/main" id="{A1D80570-609C-4DCC-8C3A-1035D7054BC7}"/>
              </a:ext>
            </a:extLst>
          </p:cNvPr>
          <p:cNvSpPr/>
          <p:nvPr/>
        </p:nvSpPr>
        <p:spPr>
          <a:xfrm>
            <a:off x="483299" y="4530173"/>
            <a:ext cx="396000" cy="396000"/>
          </a:xfrm>
          <a:prstGeom prst="actionButtonBlank">
            <a:avLst/>
          </a:prstGeom>
          <a:solidFill>
            <a:srgbClr val="3A5EAC"/>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7" name="Action Button: Custom 16">
            <a:hlinkClick r:id="" action="ppaction://noaction" highlightClick="1">
              <a:snd r:embed="rId10" name="5)_Nosotros [beep] ruido en casa, mientras que ellos solo [beep] ruido fuera.wav"/>
            </a:hlinkClick>
            <a:extLst>
              <a:ext uri="{FF2B5EF4-FFF2-40B4-BE49-F238E27FC236}">
                <a16:creationId xmlns:a16="http://schemas.microsoft.com/office/drawing/2014/main" id="{C7C912DB-7792-497B-9652-F2E5BFA2A736}"/>
              </a:ext>
            </a:extLst>
          </p:cNvPr>
          <p:cNvSpPr/>
          <p:nvPr/>
        </p:nvSpPr>
        <p:spPr>
          <a:xfrm>
            <a:off x="483299" y="5047711"/>
            <a:ext cx="396000" cy="396000"/>
          </a:xfrm>
          <a:prstGeom prst="actionButtonBlank">
            <a:avLst/>
          </a:prstGeom>
          <a:solidFill>
            <a:srgbClr val="3A5EAC"/>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11" name="6)_Nosotras [beep] un esfuerzo en las clases de ciencias, pero ellas [beep] un esfuerzo en todas las clases.wav"/>
            </a:hlinkClick>
            <a:extLst>
              <a:ext uri="{FF2B5EF4-FFF2-40B4-BE49-F238E27FC236}">
                <a16:creationId xmlns:a16="http://schemas.microsoft.com/office/drawing/2014/main" id="{8BE5DA34-23CF-4491-A005-EBEA565194F5}"/>
              </a:ext>
            </a:extLst>
          </p:cNvPr>
          <p:cNvSpPr/>
          <p:nvPr/>
        </p:nvSpPr>
        <p:spPr>
          <a:xfrm>
            <a:off x="488093" y="5533637"/>
            <a:ext cx="396000" cy="396000"/>
          </a:xfrm>
          <a:prstGeom prst="actionButtonBlank">
            <a:avLst/>
          </a:prstGeom>
          <a:solidFill>
            <a:srgbClr val="3A5EAC"/>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1" name="Picture 8" descr="green checkmark">
            <a:extLst>
              <a:ext uri="{FF2B5EF4-FFF2-40B4-BE49-F238E27FC236}">
                <a16:creationId xmlns:a16="http://schemas.microsoft.com/office/drawing/2014/main" id="{F3B369B4-1597-4CA5-A258-519B3408FBD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14259" y="3098028"/>
            <a:ext cx="386453" cy="402556"/>
          </a:xfrm>
          <a:prstGeom prst="rect">
            <a:avLst/>
          </a:prstGeom>
        </p:spPr>
      </p:pic>
      <p:pic>
        <p:nvPicPr>
          <p:cNvPr id="42" name="Picture 8" descr="green checkmark">
            <a:extLst>
              <a:ext uri="{FF2B5EF4-FFF2-40B4-BE49-F238E27FC236}">
                <a16:creationId xmlns:a16="http://schemas.microsoft.com/office/drawing/2014/main" id="{906F0023-95F4-44BE-ABCA-FD669800558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36821" y="3591621"/>
            <a:ext cx="386453" cy="402556"/>
          </a:xfrm>
          <a:prstGeom prst="rect">
            <a:avLst/>
          </a:prstGeom>
        </p:spPr>
      </p:pic>
      <p:pic>
        <p:nvPicPr>
          <p:cNvPr id="43" name="Picture 8" descr="green checkmark">
            <a:extLst>
              <a:ext uri="{FF2B5EF4-FFF2-40B4-BE49-F238E27FC236}">
                <a16:creationId xmlns:a16="http://schemas.microsoft.com/office/drawing/2014/main" id="{D1C1E744-85C4-4B3E-A66E-30083459B5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06426" y="4051619"/>
            <a:ext cx="386453" cy="402556"/>
          </a:xfrm>
          <a:prstGeom prst="rect">
            <a:avLst/>
          </a:prstGeom>
        </p:spPr>
      </p:pic>
      <p:pic>
        <p:nvPicPr>
          <p:cNvPr id="44" name="Picture 8" descr="green checkmark">
            <a:extLst>
              <a:ext uri="{FF2B5EF4-FFF2-40B4-BE49-F238E27FC236}">
                <a16:creationId xmlns:a16="http://schemas.microsoft.com/office/drawing/2014/main" id="{724FCE85-1509-450F-AF95-15F9FCB1AE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32637" y="4581817"/>
            <a:ext cx="386453" cy="402556"/>
          </a:xfrm>
          <a:prstGeom prst="rect">
            <a:avLst/>
          </a:prstGeom>
        </p:spPr>
      </p:pic>
      <p:pic>
        <p:nvPicPr>
          <p:cNvPr id="45" name="Picture 8" descr="green checkmark">
            <a:extLst>
              <a:ext uri="{FF2B5EF4-FFF2-40B4-BE49-F238E27FC236}">
                <a16:creationId xmlns:a16="http://schemas.microsoft.com/office/drawing/2014/main" id="{89979CB2-8CAB-40E0-AFDC-D96D570902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96390" y="5083602"/>
            <a:ext cx="386453" cy="402556"/>
          </a:xfrm>
          <a:prstGeom prst="rect">
            <a:avLst/>
          </a:prstGeom>
        </p:spPr>
      </p:pic>
      <p:pic>
        <p:nvPicPr>
          <p:cNvPr id="46" name="Picture 8" descr="green checkmark">
            <a:extLst>
              <a:ext uri="{FF2B5EF4-FFF2-40B4-BE49-F238E27FC236}">
                <a16:creationId xmlns:a16="http://schemas.microsoft.com/office/drawing/2014/main" id="{63D95BF9-696D-49FE-A294-DB846C30151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04834" y="5555258"/>
            <a:ext cx="386453" cy="402556"/>
          </a:xfrm>
          <a:prstGeom prst="rect">
            <a:avLst/>
          </a:prstGeom>
        </p:spPr>
      </p:pic>
      <p:pic>
        <p:nvPicPr>
          <p:cNvPr id="49" name="Picture 48">
            <a:extLst>
              <a:ext uri="{FF2B5EF4-FFF2-40B4-BE49-F238E27FC236}">
                <a16:creationId xmlns:a16="http://schemas.microsoft.com/office/drawing/2014/main" id="{52A979C1-11ED-48BC-915C-1362AB4BEE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13660" y="2511439"/>
            <a:ext cx="593638" cy="439292"/>
          </a:xfrm>
          <a:prstGeom prst="rect">
            <a:avLst/>
          </a:prstGeom>
        </p:spPr>
      </p:pic>
      <p:grpSp>
        <p:nvGrpSpPr>
          <p:cNvPr id="50" name="Group 49">
            <a:extLst>
              <a:ext uri="{FF2B5EF4-FFF2-40B4-BE49-F238E27FC236}">
                <a16:creationId xmlns:a16="http://schemas.microsoft.com/office/drawing/2014/main" id="{8AF76C69-F4FC-4F8E-8A94-F5CD01D7149E}"/>
              </a:ext>
            </a:extLst>
          </p:cNvPr>
          <p:cNvGrpSpPr/>
          <p:nvPr/>
        </p:nvGrpSpPr>
        <p:grpSpPr>
          <a:xfrm>
            <a:off x="9469504" y="2513075"/>
            <a:ext cx="627774" cy="440100"/>
            <a:chOff x="7558939" y="2834378"/>
            <a:chExt cx="1077062" cy="755072"/>
          </a:xfrm>
        </p:grpSpPr>
        <p:pic>
          <p:nvPicPr>
            <p:cNvPr id="51" name="Picture 50">
              <a:extLst>
                <a:ext uri="{FF2B5EF4-FFF2-40B4-BE49-F238E27FC236}">
                  <a16:creationId xmlns:a16="http://schemas.microsoft.com/office/drawing/2014/main" id="{4689C4D1-308F-4740-9631-BE4142AC652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9285"/>
            <a:stretch/>
          </p:blipFill>
          <p:spPr>
            <a:xfrm>
              <a:off x="7558939" y="2835765"/>
              <a:ext cx="516526" cy="753685"/>
            </a:xfrm>
            <a:prstGeom prst="rect">
              <a:avLst/>
            </a:prstGeom>
          </p:spPr>
        </p:pic>
        <p:pic>
          <p:nvPicPr>
            <p:cNvPr id="52" name="Picture 51">
              <a:extLst>
                <a:ext uri="{FF2B5EF4-FFF2-40B4-BE49-F238E27FC236}">
                  <a16:creationId xmlns:a16="http://schemas.microsoft.com/office/drawing/2014/main" id="{427A5D1F-BFC5-4E87-90CF-49746FA55F4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9285"/>
            <a:stretch/>
          </p:blipFill>
          <p:spPr>
            <a:xfrm>
              <a:off x="8119475" y="2834378"/>
              <a:ext cx="516526" cy="753685"/>
            </a:xfrm>
            <a:prstGeom prst="rect">
              <a:avLst/>
            </a:prstGeom>
          </p:spPr>
        </p:pic>
      </p:grpSp>
      <p:grpSp>
        <p:nvGrpSpPr>
          <p:cNvPr id="53" name="Group 52">
            <a:extLst>
              <a:ext uri="{FF2B5EF4-FFF2-40B4-BE49-F238E27FC236}">
                <a16:creationId xmlns:a16="http://schemas.microsoft.com/office/drawing/2014/main" id="{26397817-EC5C-468F-917E-D0E3C23FDAE5}"/>
              </a:ext>
            </a:extLst>
          </p:cNvPr>
          <p:cNvGrpSpPr/>
          <p:nvPr/>
        </p:nvGrpSpPr>
        <p:grpSpPr>
          <a:xfrm>
            <a:off x="10992188" y="2545969"/>
            <a:ext cx="641238" cy="439668"/>
            <a:chOff x="8767611" y="3446099"/>
            <a:chExt cx="1100159" cy="754330"/>
          </a:xfrm>
        </p:grpSpPr>
        <p:pic>
          <p:nvPicPr>
            <p:cNvPr id="54" name="Picture 53">
              <a:extLst>
                <a:ext uri="{FF2B5EF4-FFF2-40B4-BE49-F238E27FC236}">
                  <a16:creationId xmlns:a16="http://schemas.microsoft.com/office/drawing/2014/main" id="{15ECD24C-C122-40C0-ABEC-81AC6118E45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44341"/>
            <a:stretch/>
          </p:blipFill>
          <p:spPr>
            <a:xfrm>
              <a:off x="8767611" y="3446744"/>
              <a:ext cx="566889" cy="753685"/>
            </a:xfrm>
            <a:prstGeom prst="rect">
              <a:avLst/>
            </a:prstGeom>
          </p:spPr>
        </p:pic>
        <p:pic>
          <p:nvPicPr>
            <p:cNvPr id="55" name="Picture 54">
              <a:extLst>
                <a:ext uri="{FF2B5EF4-FFF2-40B4-BE49-F238E27FC236}">
                  <a16:creationId xmlns:a16="http://schemas.microsoft.com/office/drawing/2014/main" id="{297ACC1B-6BD7-4FD2-B5E0-A8F867844B1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44341"/>
            <a:stretch/>
          </p:blipFill>
          <p:spPr>
            <a:xfrm>
              <a:off x="9300881" y="3446099"/>
              <a:ext cx="566889" cy="753685"/>
            </a:xfrm>
            <a:prstGeom prst="rect">
              <a:avLst/>
            </a:prstGeom>
          </p:spPr>
        </p:pic>
      </p:grpSp>
      <p:pic>
        <p:nvPicPr>
          <p:cNvPr id="58" name="Picture 8" descr="green checkmark">
            <a:extLst>
              <a:ext uri="{FF2B5EF4-FFF2-40B4-BE49-F238E27FC236}">
                <a16:creationId xmlns:a16="http://schemas.microsoft.com/office/drawing/2014/main" id="{CFC4D508-D4C2-4145-BD19-98790E02E7B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59015" y="3060351"/>
            <a:ext cx="386453" cy="402556"/>
          </a:xfrm>
          <a:prstGeom prst="rect">
            <a:avLst/>
          </a:prstGeom>
        </p:spPr>
      </p:pic>
      <p:pic>
        <p:nvPicPr>
          <p:cNvPr id="59" name="Picture 8" descr="green checkmark">
            <a:extLst>
              <a:ext uri="{FF2B5EF4-FFF2-40B4-BE49-F238E27FC236}">
                <a16:creationId xmlns:a16="http://schemas.microsoft.com/office/drawing/2014/main" id="{6531B51C-69AC-4F65-9036-8159D09F7C1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91083" y="3516128"/>
            <a:ext cx="386453" cy="402556"/>
          </a:xfrm>
          <a:prstGeom prst="rect">
            <a:avLst/>
          </a:prstGeom>
        </p:spPr>
      </p:pic>
      <p:pic>
        <p:nvPicPr>
          <p:cNvPr id="60" name="Picture 8" descr="green checkmark">
            <a:extLst>
              <a:ext uri="{FF2B5EF4-FFF2-40B4-BE49-F238E27FC236}">
                <a16:creationId xmlns:a16="http://schemas.microsoft.com/office/drawing/2014/main" id="{08AE2FA9-89EA-4FEF-BDD9-2AF0798BEA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91082" y="4059832"/>
            <a:ext cx="386453" cy="402556"/>
          </a:xfrm>
          <a:prstGeom prst="rect">
            <a:avLst/>
          </a:prstGeom>
        </p:spPr>
      </p:pic>
      <p:pic>
        <p:nvPicPr>
          <p:cNvPr id="61" name="Picture 8" descr="green checkmark">
            <a:extLst>
              <a:ext uri="{FF2B5EF4-FFF2-40B4-BE49-F238E27FC236}">
                <a16:creationId xmlns:a16="http://schemas.microsoft.com/office/drawing/2014/main" id="{443E72CE-94A1-4CA6-B6D7-536C5679B78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9864" y="4530173"/>
            <a:ext cx="386453" cy="402556"/>
          </a:xfrm>
          <a:prstGeom prst="rect">
            <a:avLst/>
          </a:prstGeom>
        </p:spPr>
      </p:pic>
      <p:pic>
        <p:nvPicPr>
          <p:cNvPr id="62" name="Picture 8" descr="green checkmark">
            <a:extLst>
              <a:ext uri="{FF2B5EF4-FFF2-40B4-BE49-F238E27FC236}">
                <a16:creationId xmlns:a16="http://schemas.microsoft.com/office/drawing/2014/main" id="{89388CA0-269D-4652-9DDC-859778848E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91081" y="4993520"/>
            <a:ext cx="386453" cy="402556"/>
          </a:xfrm>
          <a:prstGeom prst="rect">
            <a:avLst/>
          </a:prstGeom>
        </p:spPr>
      </p:pic>
      <p:pic>
        <p:nvPicPr>
          <p:cNvPr id="63" name="Picture 8" descr="green checkmark">
            <a:extLst>
              <a:ext uri="{FF2B5EF4-FFF2-40B4-BE49-F238E27FC236}">
                <a16:creationId xmlns:a16="http://schemas.microsoft.com/office/drawing/2014/main" id="{34FF0A6B-870D-41F6-86A7-6929EDED5B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9863" y="5555258"/>
            <a:ext cx="386453" cy="402556"/>
          </a:xfrm>
          <a:prstGeom prst="rect">
            <a:avLst/>
          </a:prstGeom>
        </p:spPr>
      </p:pic>
      <p:cxnSp>
        <p:nvCxnSpPr>
          <p:cNvPr id="66" name="Straight Connector 65">
            <a:extLst>
              <a:ext uri="{FF2B5EF4-FFF2-40B4-BE49-F238E27FC236}">
                <a16:creationId xmlns:a16="http://schemas.microsoft.com/office/drawing/2014/main" id="{67559930-A91B-4BC1-9DEE-905469C4CECB}"/>
              </a:ext>
            </a:extLst>
          </p:cNvPr>
          <p:cNvCxnSpPr>
            <a:cxnSpLocks/>
          </p:cNvCxnSpPr>
          <p:nvPr/>
        </p:nvCxnSpPr>
        <p:spPr>
          <a:xfrm>
            <a:off x="7585098" y="2545969"/>
            <a:ext cx="0" cy="344608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F9740C-C15F-4325-B180-7C1A7C1A8AEF}"/>
              </a:ext>
            </a:extLst>
          </p:cNvPr>
          <p:cNvSpPr/>
          <p:nvPr/>
        </p:nvSpPr>
        <p:spPr>
          <a:xfrm>
            <a:off x="7618964" y="2511439"/>
            <a:ext cx="4404468" cy="3513999"/>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ounded Rectangular Callout 2">
            <a:extLst>
              <a:ext uri="{FF2B5EF4-FFF2-40B4-BE49-F238E27FC236}">
                <a16:creationId xmlns:a16="http://schemas.microsoft.com/office/drawing/2014/main" id="{888B4AF0-708C-4040-AE54-CF3F37531689}"/>
              </a:ext>
            </a:extLst>
          </p:cNvPr>
          <p:cNvSpPr/>
          <p:nvPr/>
        </p:nvSpPr>
        <p:spPr>
          <a:xfrm>
            <a:off x="7179018" y="2029673"/>
            <a:ext cx="3224125" cy="432400"/>
          </a:xfrm>
          <a:prstGeom prst="wedgeRoundRectCallout">
            <a:avLst>
              <a:gd name="adj1" fmla="val 14417"/>
              <a:gd name="adj2" fmla="val 91871"/>
              <a:gd name="adj3" fmla="val 16667"/>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chicos y </a:t>
            </a:r>
            <a:r>
              <a:rPr lang="en-GB" sz="2000" b="1" dirty="0" err="1">
                <a:solidFill>
                  <a:schemeClr val="tx1"/>
                </a:solidFill>
              </a:rPr>
              <a:t>chicas</a:t>
            </a:r>
            <a:r>
              <a:rPr lang="en-GB" sz="2000" b="1" dirty="0">
                <a:solidFill>
                  <a:schemeClr val="tx1"/>
                </a:solidFill>
              </a:rPr>
              <a:t> / chicos </a:t>
            </a:r>
          </a:p>
        </p:txBody>
      </p:sp>
      <p:sp>
        <p:nvSpPr>
          <p:cNvPr id="57" name="Rounded Rectangular Callout 30">
            <a:extLst>
              <a:ext uri="{FF2B5EF4-FFF2-40B4-BE49-F238E27FC236}">
                <a16:creationId xmlns:a16="http://schemas.microsoft.com/office/drawing/2014/main" id="{4202F4D0-40C9-4530-9949-A74A879A4F5B}"/>
              </a:ext>
            </a:extLst>
          </p:cNvPr>
          <p:cNvSpPr/>
          <p:nvPr/>
        </p:nvSpPr>
        <p:spPr>
          <a:xfrm>
            <a:off x="10508226" y="1999349"/>
            <a:ext cx="1683774" cy="432400"/>
          </a:xfrm>
          <a:prstGeom prst="wedgeRoundRectCallout">
            <a:avLst>
              <a:gd name="adj1" fmla="val 14417"/>
              <a:gd name="adj2" fmla="val 91871"/>
              <a:gd name="adj3" fmla="val 16667"/>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solo </a:t>
            </a:r>
            <a:r>
              <a:rPr lang="en-GB" sz="2000" b="1" dirty="0" err="1">
                <a:solidFill>
                  <a:schemeClr val="tx1"/>
                </a:solidFill>
              </a:rPr>
              <a:t>chicas</a:t>
            </a:r>
            <a:r>
              <a:rPr lang="en-GB" sz="2000" b="1" dirty="0">
                <a:solidFill>
                  <a:schemeClr val="tx1"/>
                </a:solidFill>
              </a:rPr>
              <a:t> </a:t>
            </a:r>
          </a:p>
        </p:txBody>
      </p:sp>
    </p:spTree>
    <p:extLst>
      <p:ext uri="{BB962C8B-B14F-4D97-AF65-F5344CB8AC3E}">
        <p14:creationId xmlns:p14="http://schemas.microsoft.com/office/powerpoint/2010/main" val="293384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0" grpId="0" animBg="1"/>
      <p:bldP spid="56" grpId="0" animBg="1"/>
      <p:bldP spid="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6722533" cy="647577"/>
          </a:xfrm>
        </p:spPr>
        <p:txBody>
          <a:bodyPr>
            <a:normAutofit/>
          </a:bodyPr>
          <a:lstStyle/>
          <a:p>
            <a:r>
              <a:rPr lang="en-GB" sz="2800" dirty="0"/>
              <a:t>¿</a:t>
            </a:r>
            <a:r>
              <a:rPr lang="en-GB" sz="2800" dirty="0" err="1"/>
              <a:t>Nosotros</a:t>
            </a:r>
            <a:r>
              <a:rPr lang="en-GB" sz="2800" dirty="0"/>
              <a:t>/</a:t>
            </a:r>
            <a:r>
              <a:rPr lang="en-GB" sz="2800" dirty="0" err="1"/>
              <a:t>nosotras</a:t>
            </a:r>
            <a:r>
              <a:rPr lang="en-GB" sz="2800" dirty="0"/>
              <a:t> o </a:t>
            </a:r>
            <a:r>
              <a:rPr lang="en-GB" sz="2800" dirty="0" err="1"/>
              <a:t>ellos</a:t>
            </a:r>
            <a:r>
              <a:rPr lang="en-GB" sz="2800" dirty="0"/>
              <a:t>/</a:t>
            </a:r>
            <a:r>
              <a:rPr lang="en-GB" sz="2800" dirty="0" err="1"/>
              <a:t>ellas</a:t>
            </a:r>
            <a:r>
              <a:rPr lang="en-GB" sz="2800" dirty="0"/>
              <a:t>?</a:t>
            </a:r>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6" name="Picture 5" descr="Cartoon of boys with arms crossed&#10;&#10;Description automatically generated">
            <a:extLst>
              <a:ext uri="{FF2B5EF4-FFF2-40B4-BE49-F238E27FC236}">
                <a16:creationId xmlns:a16="http://schemas.microsoft.com/office/drawing/2014/main" id="{11955B85-5AE9-40CE-ADA6-94978AD48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939" y="861134"/>
            <a:ext cx="3685200" cy="2072925"/>
          </a:xfrm>
          <a:prstGeom prst="rect">
            <a:avLst/>
          </a:prstGeom>
        </p:spPr>
      </p:pic>
      <p:pic>
        <p:nvPicPr>
          <p:cNvPr id="8" name="Picture 7" descr="A cartoon of a child and child&#10;&#10;Description automatically generated">
            <a:extLst>
              <a:ext uri="{FF2B5EF4-FFF2-40B4-BE49-F238E27FC236}">
                <a16:creationId xmlns:a16="http://schemas.microsoft.com/office/drawing/2014/main" id="{D4A1C383-77D0-4B25-8FB4-340C04673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934" y="2514966"/>
            <a:ext cx="3685200" cy="2072925"/>
          </a:xfrm>
          <a:prstGeom prst="rect">
            <a:avLst/>
          </a:prstGeom>
        </p:spPr>
      </p:pic>
      <p:pic>
        <p:nvPicPr>
          <p:cNvPr id="10" name="Picture 9" descr="Cartoon girls with arms crossed&#10;&#10;Description automatically generated">
            <a:extLst>
              <a:ext uri="{FF2B5EF4-FFF2-40B4-BE49-F238E27FC236}">
                <a16:creationId xmlns:a16="http://schemas.microsoft.com/office/drawing/2014/main" id="{A9CE8CC0-EE25-4FA8-BED5-31AE1DB454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3847" y="4038460"/>
            <a:ext cx="3685200" cy="2072925"/>
          </a:xfrm>
          <a:prstGeom prst="rect">
            <a:avLst/>
          </a:prstGeom>
        </p:spPr>
      </p:pic>
      <p:sp>
        <p:nvSpPr>
          <p:cNvPr id="11" name="TextBox 10">
            <a:extLst>
              <a:ext uri="{FF2B5EF4-FFF2-40B4-BE49-F238E27FC236}">
                <a16:creationId xmlns:a16="http://schemas.microsoft.com/office/drawing/2014/main" id="{92D64AAC-4F6A-44EE-931D-5773DEC28D53}"/>
              </a:ext>
            </a:extLst>
          </p:cNvPr>
          <p:cNvSpPr txBox="1"/>
          <p:nvPr/>
        </p:nvSpPr>
        <p:spPr>
          <a:xfrm>
            <a:off x="4619988" y="2027935"/>
            <a:ext cx="718600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effectLst/>
                <a:uLnTx/>
                <a:uFillTx/>
                <a:latin typeface="Century Gothic" panose="020F0302020204030204"/>
              </a:rPr>
              <a:t>Describe</a:t>
            </a:r>
            <a:r>
              <a:rPr kumimoji="0" lang="en-US" sz="3200" i="0" u="none" strike="noStrike" kern="1200" cap="none" spc="0" normalizeH="0" noProof="0" dirty="0">
                <a:ln>
                  <a:noFill/>
                </a:ln>
                <a:effectLst/>
                <a:uLnTx/>
                <a:uFillTx/>
                <a:latin typeface="Century Gothic" panose="020F0302020204030204"/>
              </a:rPr>
              <a:t> las </a:t>
            </a:r>
            <a:r>
              <a:rPr kumimoji="0" lang="en-US" sz="3200" i="0" u="none" strike="noStrike" kern="1200" cap="none" spc="0" normalizeH="0" noProof="0" dirty="0" err="1">
                <a:ln>
                  <a:noFill/>
                </a:ln>
                <a:effectLst/>
                <a:uLnTx/>
                <a:uFillTx/>
                <a:latin typeface="Century Gothic" panose="020F0302020204030204"/>
              </a:rPr>
              <a:t>actividades</a:t>
            </a:r>
            <a:r>
              <a:rPr kumimoji="0" lang="en-US" sz="3200" i="0" u="none" strike="noStrike" kern="1200" cap="none" spc="0" normalizeH="0" noProof="0" dirty="0">
                <a:ln>
                  <a:noFill/>
                </a:ln>
                <a:effectLst/>
                <a:uLnTx/>
                <a:uFillTx/>
                <a:latin typeface="Century Gothic" panose="020F0302020204030204"/>
              </a:rPr>
              <a:t> de Daniel y Lucía con los amigos.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noProof="0" dirty="0">
              <a:ln>
                <a:noFill/>
              </a:ln>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aseline="0" dirty="0" err="1">
                <a:latin typeface="Century Gothic" panose="020F0302020204030204"/>
              </a:rPr>
              <a:t>Usa</a:t>
            </a:r>
            <a:r>
              <a:rPr lang="en-US" sz="3200" baseline="0" dirty="0">
                <a:latin typeface="Century Gothic" panose="020F0302020204030204"/>
              </a:rPr>
              <a:t> </a:t>
            </a:r>
            <a:r>
              <a:rPr lang="en-US" sz="3200" b="1" baseline="0" dirty="0" err="1">
                <a:latin typeface="Century Gothic" panose="020F0302020204030204"/>
              </a:rPr>
              <a:t>nosotros</a:t>
            </a:r>
            <a:r>
              <a:rPr lang="en-US" sz="3200" b="1" baseline="0" dirty="0">
                <a:latin typeface="Century Gothic" panose="020F0302020204030204"/>
              </a:rPr>
              <a:t>/</a:t>
            </a:r>
            <a:r>
              <a:rPr lang="en-US" sz="3200" b="1" baseline="0" dirty="0" err="1">
                <a:latin typeface="Century Gothic" panose="020F0302020204030204"/>
              </a:rPr>
              <a:t>nosotras</a:t>
            </a:r>
            <a:r>
              <a:rPr lang="en-US" sz="3200" b="1" baseline="0" dirty="0">
                <a:latin typeface="Century Gothic" panose="020F0302020204030204"/>
              </a:rPr>
              <a:t>, </a:t>
            </a:r>
            <a:r>
              <a:rPr lang="en-US" sz="3200" b="1" baseline="0" dirty="0" err="1">
                <a:latin typeface="Century Gothic" panose="020F0302020204030204"/>
              </a:rPr>
              <a:t>ellos</a:t>
            </a:r>
            <a:r>
              <a:rPr lang="en-US" sz="3200" b="1" baseline="0" dirty="0">
                <a:latin typeface="Century Gothic" panose="020F0302020204030204"/>
              </a:rPr>
              <a:t>/</a:t>
            </a:r>
            <a:r>
              <a:rPr lang="en-US" sz="3200" b="1" baseline="0" dirty="0" err="1">
                <a:latin typeface="Century Gothic" panose="020F0302020204030204"/>
              </a:rPr>
              <a:t>ellas</a:t>
            </a:r>
            <a:r>
              <a:rPr lang="en-US" sz="3200" b="1" baseline="0" dirty="0">
                <a:latin typeface="Century Gothic" panose="020F0302020204030204"/>
              </a:rPr>
              <a:t> </a:t>
            </a:r>
            <a:r>
              <a:rPr lang="en-US" sz="3200" dirty="0">
                <a:latin typeface="Century Gothic" panose="020F0302020204030204"/>
              </a:rPr>
              <a:t>con la parte </a:t>
            </a:r>
            <a:r>
              <a:rPr lang="en-US" sz="3200" dirty="0" err="1">
                <a:latin typeface="Century Gothic" panose="020F0302020204030204"/>
              </a:rPr>
              <a:t>correcta</a:t>
            </a:r>
            <a:r>
              <a:rPr lang="en-US" sz="3200" dirty="0">
                <a:latin typeface="Century Gothic" panose="020F0302020204030204"/>
              </a:rPr>
              <a:t> del verbo ‘</a:t>
            </a:r>
            <a:r>
              <a:rPr lang="en-US" sz="3200" dirty="0" err="1">
                <a:latin typeface="Century Gothic" panose="020F0302020204030204"/>
              </a:rPr>
              <a:t>hacer</a:t>
            </a:r>
            <a:r>
              <a:rPr lang="en-US" sz="3200" dirty="0">
                <a:latin typeface="Century Gothic" panose="020F0302020204030204"/>
              </a:rPr>
              <a:t>’.</a:t>
            </a:r>
            <a:endParaRPr kumimoji="0" lang="en-US" sz="3200" i="0" u="none" strike="noStrike" kern="1200" cap="none" spc="0" normalizeH="0" baseline="0" noProof="0" dirty="0">
              <a:ln>
                <a:noFill/>
              </a:ln>
              <a:effectLst/>
              <a:uLnTx/>
              <a:uFillTx/>
              <a:latin typeface="Century Gothic" panose="020F0302020204030204"/>
            </a:endParaRPr>
          </a:p>
        </p:txBody>
      </p:sp>
    </p:spTree>
    <p:extLst>
      <p:ext uri="{BB962C8B-B14F-4D97-AF65-F5344CB8AC3E}">
        <p14:creationId xmlns:p14="http://schemas.microsoft.com/office/powerpoint/2010/main" val="396189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6722533" cy="647577"/>
          </a:xfrm>
        </p:spPr>
        <p:txBody>
          <a:bodyPr>
            <a:normAutofit/>
          </a:bodyPr>
          <a:lstStyle/>
          <a:p>
            <a:r>
              <a:rPr lang="en-GB" sz="2800" dirty="0"/>
              <a:t>¿</a:t>
            </a:r>
            <a:r>
              <a:rPr lang="en-GB" sz="2800" dirty="0" err="1"/>
              <a:t>Nosotros</a:t>
            </a:r>
            <a:r>
              <a:rPr lang="en-GB" sz="2800" dirty="0"/>
              <a:t>/</a:t>
            </a:r>
            <a:r>
              <a:rPr lang="en-GB" sz="2800" dirty="0" err="1"/>
              <a:t>nosotras</a:t>
            </a:r>
            <a:r>
              <a:rPr lang="en-GB" sz="2800" dirty="0"/>
              <a:t> o </a:t>
            </a:r>
            <a:r>
              <a:rPr lang="en-GB" sz="2800" dirty="0" err="1"/>
              <a:t>ellos</a:t>
            </a:r>
            <a:r>
              <a:rPr lang="en-GB" sz="2800" dirty="0"/>
              <a:t>/</a:t>
            </a:r>
            <a:r>
              <a:rPr lang="en-GB" sz="2800" dirty="0" err="1"/>
              <a:t>ellas</a:t>
            </a:r>
            <a:r>
              <a:rPr lang="en-GB" sz="2800" dirty="0"/>
              <a:t>?</a:t>
            </a:r>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6" name="Picture 5" descr="Cartoon of boys with arms crossed&#10;&#10;Description automatically generated">
            <a:extLst>
              <a:ext uri="{FF2B5EF4-FFF2-40B4-BE49-F238E27FC236}">
                <a16:creationId xmlns:a16="http://schemas.microsoft.com/office/drawing/2014/main" id="{11955B85-5AE9-40CE-ADA6-94978AD48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67" y="837958"/>
            <a:ext cx="3685200" cy="2072925"/>
          </a:xfrm>
          <a:prstGeom prst="rect">
            <a:avLst/>
          </a:prstGeom>
        </p:spPr>
      </p:pic>
      <p:pic>
        <p:nvPicPr>
          <p:cNvPr id="10" name="Picture 9" descr="Cartoon girls with arms crossed&#10;&#10;Description automatically generated">
            <a:extLst>
              <a:ext uri="{FF2B5EF4-FFF2-40B4-BE49-F238E27FC236}">
                <a16:creationId xmlns:a16="http://schemas.microsoft.com/office/drawing/2014/main" id="{A9CE8CC0-EE25-4FA8-BED5-31AE1DB454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127" y="3415335"/>
            <a:ext cx="3685200" cy="2072925"/>
          </a:xfrm>
          <a:prstGeom prst="rect">
            <a:avLst/>
          </a:prstGeom>
        </p:spPr>
      </p:pic>
      <p:sp>
        <p:nvSpPr>
          <p:cNvPr id="15" name="Rounded Rectangle 2">
            <a:extLst>
              <a:ext uri="{FF2B5EF4-FFF2-40B4-BE49-F238E27FC236}">
                <a16:creationId xmlns:a16="http://schemas.microsoft.com/office/drawing/2014/main" id="{8036A778-69BD-430D-BFF5-E83C56089540}"/>
              </a:ext>
            </a:extLst>
          </p:cNvPr>
          <p:cNvSpPr/>
          <p:nvPr/>
        </p:nvSpPr>
        <p:spPr>
          <a:xfrm>
            <a:off x="228238" y="2349943"/>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We</a:t>
            </a:r>
          </a:p>
        </p:txBody>
      </p:sp>
      <p:sp>
        <p:nvSpPr>
          <p:cNvPr id="16" name="Rounded Rectangle 11">
            <a:extLst>
              <a:ext uri="{FF2B5EF4-FFF2-40B4-BE49-F238E27FC236}">
                <a16:creationId xmlns:a16="http://schemas.microsoft.com/office/drawing/2014/main" id="{667F6E9C-A424-4CAC-A6BC-257B9979FACB}"/>
              </a:ext>
            </a:extLst>
          </p:cNvPr>
          <p:cNvSpPr/>
          <p:nvPr/>
        </p:nvSpPr>
        <p:spPr>
          <a:xfrm>
            <a:off x="2438958" y="2316638"/>
            <a:ext cx="4986310" cy="934586"/>
          </a:xfrm>
          <a:prstGeom prst="roundRect">
            <a:avLst/>
          </a:prstGeom>
          <a:solidFill>
            <a:srgbClr val="FEF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go on trips in summer,</a:t>
            </a:r>
          </a:p>
        </p:txBody>
      </p:sp>
      <p:sp>
        <p:nvSpPr>
          <p:cNvPr id="17" name="Rounded Rectangle 14">
            <a:extLst>
              <a:ext uri="{FF2B5EF4-FFF2-40B4-BE49-F238E27FC236}">
                <a16:creationId xmlns:a16="http://schemas.microsoft.com/office/drawing/2014/main" id="{95E8809C-9D0A-4224-A0BB-8672FF793AB0}"/>
              </a:ext>
            </a:extLst>
          </p:cNvPr>
          <p:cNvSpPr/>
          <p:nvPr/>
        </p:nvSpPr>
        <p:spPr>
          <a:xfrm>
            <a:off x="3234626" y="3639650"/>
            <a:ext cx="2988574" cy="934586"/>
          </a:xfrm>
          <a:prstGeom prst="roundRect">
            <a:avLst/>
          </a:prstGeom>
          <a:solidFill>
            <a:srgbClr val="FEF4F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whereas</a:t>
            </a:r>
          </a:p>
        </p:txBody>
      </p:sp>
      <p:sp>
        <p:nvSpPr>
          <p:cNvPr id="18" name="Rounded Rectangle 15">
            <a:extLst>
              <a:ext uri="{FF2B5EF4-FFF2-40B4-BE49-F238E27FC236}">
                <a16:creationId xmlns:a16="http://schemas.microsoft.com/office/drawing/2014/main" id="{1734FBC3-C9DD-412C-BED6-DB004BB82028}"/>
              </a:ext>
            </a:extLst>
          </p:cNvPr>
          <p:cNvSpPr/>
          <p:nvPr/>
        </p:nvSpPr>
        <p:spPr>
          <a:xfrm>
            <a:off x="228238" y="4962662"/>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they</a:t>
            </a:r>
          </a:p>
        </p:txBody>
      </p:sp>
      <p:sp>
        <p:nvSpPr>
          <p:cNvPr id="19" name="Rounded Rectangle 16">
            <a:extLst>
              <a:ext uri="{FF2B5EF4-FFF2-40B4-BE49-F238E27FC236}">
                <a16:creationId xmlns:a16="http://schemas.microsoft.com/office/drawing/2014/main" id="{B49D09CD-0095-4B96-A299-81572DD4FD13}"/>
              </a:ext>
            </a:extLst>
          </p:cNvPr>
          <p:cNvSpPr/>
          <p:nvPr/>
        </p:nvSpPr>
        <p:spPr>
          <a:xfrm>
            <a:off x="2438958" y="4962662"/>
            <a:ext cx="4986310" cy="934586"/>
          </a:xfrm>
          <a:prstGeom prst="roundRect">
            <a:avLst/>
          </a:prstGeom>
          <a:solidFill>
            <a:srgbClr val="FEF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do a lot of sport.</a:t>
            </a:r>
          </a:p>
        </p:txBody>
      </p:sp>
      <p:sp>
        <p:nvSpPr>
          <p:cNvPr id="20" name="Rounded Rectangle 13">
            <a:extLst>
              <a:ext uri="{FF2B5EF4-FFF2-40B4-BE49-F238E27FC236}">
                <a16:creationId xmlns:a16="http://schemas.microsoft.com/office/drawing/2014/main" id="{164B172D-24C2-44C4-8725-F9AE4EBE2C2C}"/>
              </a:ext>
            </a:extLst>
          </p:cNvPr>
          <p:cNvSpPr/>
          <p:nvPr/>
        </p:nvSpPr>
        <p:spPr>
          <a:xfrm>
            <a:off x="7671720" y="2316638"/>
            <a:ext cx="4520280" cy="3887254"/>
          </a:xfrm>
          <a:prstGeom prst="roundRect">
            <a:avLst>
              <a:gd name="adj" fmla="val 11004"/>
            </a:avLst>
          </a:prstGeom>
          <a:solidFill>
            <a:srgbClr val="3A5E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highlight>
                  <a:srgbClr val="FFFF00"/>
                </a:highlight>
              </a:rPr>
              <a:t>Nosotros</a:t>
            </a:r>
            <a:r>
              <a:rPr lang="en-GB" sz="3200" b="1" dirty="0"/>
              <a:t> hacemos </a:t>
            </a:r>
            <a:r>
              <a:rPr lang="en-GB" sz="3200" b="1" dirty="0" err="1"/>
              <a:t>viajes</a:t>
            </a:r>
            <a:r>
              <a:rPr lang="en-GB" sz="3200" b="1" dirty="0"/>
              <a:t> </a:t>
            </a:r>
            <a:r>
              <a:rPr lang="en-GB" sz="3200" b="1" dirty="0" err="1"/>
              <a:t>en</a:t>
            </a:r>
            <a:r>
              <a:rPr lang="en-GB" sz="3200" b="1" dirty="0"/>
              <a:t> </a:t>
            </a:r>
            <a:r>
              <a:rPr lang="en-GB" sz="3200" b="1" dirty="0" err="1"/>
              <a:t>verano</a:t>
            </a:r>
            <a:r>
              <a:rPr lang="en-GB" sz="3200" b="1" dirty="0"/>
              <a:t>, mientras que </a:t>
            </a:r>
            <a:r>
              <a:rPr lang="en-GB" sz="3200" b="1" dirty="0">
                <a:solidFill>
                  <a:schemeClr val="tx1"/>
                </a:solidFill>
                <a:highlight>
                  <a:srgbClr val="FFFF00"/>
                </a:highlight>
              </a:rPr>
              <a:t>ellas</a:t>
            </a:r>
            <a:r>
              <a:rPr lang="en-GB" sz="3200" b="1" dirty="0"/>
              <a:t> hacen mucho </a:t>
            </a:r>
            <a:r>
              <a:rPr lang="en-GB" sz="3200" b="1" dirty="0" err="1"/>
              <a:t>deporte</a:t>
            </a:r>
            <a:r>
              <a:rPr lang="en-GB" sz="3200" b="1" dirty="0"/>
              <a:t>.</a:t>
            </a:r>
          </a:p>
        </p:txBody>
      </p:sp>
    </p:spTree>
    <p:extLst>
      <p:ext uri="{BB962C8B-B14F-4D97-AF65-F5344CB8AC3E}">
        <p14:creationId xmlns:p14="http://schemas.microsoft.com/office/powerpoint/2010/main" val="239529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112E9-B6FA-4684-9714-AD9F6AC86A7D}"/>
              </a:ext>
            </a:extLst>
          </p:cNvPr>
          <p:cNvPicPr>
            <a:picLocks noChangeAspect="1"/>
          </p:cNvPicPr>
          <p:nvPr/>
        </p:nvPicPr>
        <p:blipFill>
          <a:blip r:embed="rId3"/>
          <a:stretch>
            <a:fillRect/>
          </a:stretch>
        </p:blipFill>
        <p:spPr>
          <a:xfrm>
            <a:off x="228238" y="3479254"/>
            <a:ext cx="1865538" cy="2078916"/>
          </a:xfrm>
          <a:prstGeom prst="rect">
            <a:avLst/>
          </a:prstGeom>
        </p:spPr>
      </p:pic>
      <p:pic>
        <p:nvPicPr>
          <p:cNvPr id="12" name="Picture 11" descr="A cartoon of a child and child&#10;&#10;Description automatically generated">
            <a:extLst>
              <a:ext uri="{FF2B5EF4-FFF2-40B4-BE49-F238E27FC236}">
                <a16:creationId xmlns:a16="http://schemas.microsoft.com/office/drawing/2014/main" id="{EB185CCC-8C7A-48F1-8E13-78BE5D431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74" y="830805"/>
            <a:ext cx="3685200" cy="2072925"/>
          </a:xfrm>
          <a:prstGeom prst="rect">
            <a:avLst/>
          </a:prstGeom>
        </p:spPr>
      </p:pic>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6722533" cy="647577"/>
          </a:xfrm>
        </p:spPr>
        <p:txBody>
          <a:bodyPr>
            <a:normAutofit/>
          </a:bodyPr>
          <a:lstStyle/>
          <a:p>
            <a:r>
              <a:rPr lang="en-GB" sz="2800" dirty="0"/>
              <a:t>¿</a:t>
            </a:r>
            <a:r>
              <a:rPr lang="en-GB" sz="2800" dirty="0" err="1"/>
              <a:t>Nosotros</a:t>
            </a:r>
            <a:r>
              <a:rPr lang="en-GB" sz="2800" dirty="0"/>
              <a:t>/</a:t>
            </a:r>
            <a:r>
              <a:rPr lang="en-GB" sz="2800" dirty="0" err="1"/>
              <a:t>nosotras</a:t>
            </a:r>
            <a:r>
              <a:rPr lang="en-GB" sz="2800" dirty="0"/>
              <a:t> o </a:t>
            </a:r>
            <a:r>
              <a:rPr lang="en-GB" sz="2800" dirty="0" err="1"/>
              <a:t>ellos</a:t>
            </a:r>
            <a:r>
              <a:rPr lang="en-GB" sz="2800" dirty="0"/>
              <a:t>/</a:t>
            </a:r>
            <a:r>
              <a:rPr lang="en-GB" sz="2800" dirty="0" err="1"/>
              <a:t>ellas</a:t>
            </a:r>
            <a:r>
              <a:rPr lang="en-GB" sz="2800" dirty="0"/>
              <a:t>?</a:t>
            </a:r>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 name="Rounded Rectangle 2">
            <a:extLst>
              <a:ext uri="{FF2B5EF4-FFF2-40B4-BE49-F238E27FC236}">
                <a16:creationId xmlns:a16="http://schemas.microsoft.com/office/drawing/2014/main" id="{8036A778-69BD-430D-BFF5-E83C56089540}"/>
              </a:ext>
            </a:extLst>
          </p:cNvPr>
          <p:cNvSpPr/>
          <p:nvPr/>
        </p:nvSpPr>
        <p:spPr>
          <a:xfrm>
            <a:off x="228238" y="2349943"/>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We</a:t>
            </a:r>
          </a:p>
        </p:txBody>
      </p:sp>
      <p:sp>
        <p:nvSpPr>
          <p:cNvPr id="16" name="Rounded Rectangle 11">
            <a:extLst>
              <a:ext uri="{FF2B5EF4-FFF2-40B4-BE49-F238E27FC236}">
                <a16:creationId xmlns:a16="http://schemas.microsoft.com/office/drawing/2014/main" id="{667F6E9C-A424-4CAC-A6BC-257B9979FACB}"/>
              </a:ext>
            </a:extLst>
          </p:cNvPr>
          <p:cNvSpPr/>
          <p:nvPr/>
        </p:nvSpPr>
        <p:spPr>
          <a:xfrm>
            <a:off x="2438958" y="2316638"/>
            <a:ext cx="4986310" cy="934586"/>
          </a:xfrm>
          <a:prstGeom prst="roundRect">
            <a:avLst/>
          </a:prstGeom>
          <a:solidFill>
            <a:srgbClr val="FEF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make an effort in class,</a:t>
            </a:r>
          </a:p>
        </p:txBody>
      </p:sp>
      <p:sp>
        <p:nvSpPr>
          <p:cNvPr id="17" name="Rounded Rectangle 14">
            <a:extLst>
              <a:ext uri="{FF2B5EF4-FFF2-40B4-BE49-F238E27FC236}">
                <a16:creationId xmlns:a16="http://schemas.microsoft.com/office/drawing/2014/main" id="{95E8809C-9D0A-4224-A0BB-8672FF793AB0}"/>
              </a:ext>
            </a:extLst>
          </p:cNvPr>
          <p:cNvSpPr/>
          <p:nvPr/>
        </p:nvSpPr>
        <p:spPr>
          <a:xfrm>
            <a:off x="3234626" y="3639650"/>
            <a:ext cx="2988574" cy="934586"/>
          </a:xfrm>
          <a:prstGeom prst="roundRect">
            <a:avLst/>
          </a:prstGeom>
          <a:solidFill>
            <a:srgbClr val="FEF4F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whereas</a:t>
            </a:r>
          </a:p>
        </p:txBody>
      </p:sp>
      <p:sp>
        <p:nvSpPr>
          <p:cNvPr id="18" name="Rounded Rectangle 15">
            <a:extLst>
              <a:ext uri="{FF2B5EF4-FFF2-40B4-BE49-F238E27FC236}">
                <a16:creationId xmlns:a16="http://schemas.microsoft.com/office/drawing/2014/main" id="{1734FBC3-C9DD-412C-BED6-DB004BB82028}"/>
              </a:ext>
            </a:extLst>
          </p:cNvPr>
          <p:cNvSpPr/>
          <p:nvPr/>
        </p:nvSpPr>
        <p:spPr>
          <a:xfrm>
            <a:off x="228238" y="4962662"/>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they</a:t>
            </a:r>
          </a:p>
        </p:txBody>
      </p:sp>
      <p:sp>
        <p:nvSpPr>
          <p:cNvPr id="19" name="Rounded Rectangle 16">
            <a:extLst>
              <a:ext uri="{FF2B5EF4-FFF2-40B4-BE49-F238E27FC236}">
                <a16:creationId xmlns:a16="http://schemas.microsoft.com/office/drawing/2014/main" id="{B49D09CD-0095-4B96-A299-81572DD4FD13}"/>
              </a:ext>
            </a:extLst>
          </p:cNvPr>
          <p:cNvSpPr/>
          <p:nvPr/>
        </p:nvSpPr>
        <p:spPr>
          <a:xfrm>
            <a:off x="2438958" y="4962662"/>
            <a:ext cx="4986310" cy="934586"/>
          </a:xfrm>
          <a:prstGeom prst="roundRect">
            <a:avLst/>
          </a:prstGeom>
          <a:solidFill>
            <a:srgbClr val="FEF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make an effort at home.</a:t>
            </a:r>
          </a:p>
        </p:txBody>
      </p:sp>
      <p:sp>
        <p:nvSpPr>
          <p:cNvPr id="20" name="Rounded Rectangle 13">
            <a:extLst>
              <a:ext uri="{FF2B5EF4-FFF2-40B4-BE49-F238E27FC236}">
                <a16:creationId xmlns:a16="http://schemas.microsoft.com/office/drawing/2014/main" id="{164B172D-24C2-44C4-8725-F9AE4EBE2C2C}"/>
              </a:ext>
            </a:extLst>
          </p:cNvPr>
          <p:cNvSpPr/>
          <p:nvPr/>
        </p:nvSpPr>
        <p:spPr>
          <a:xfrm>
            <a:off x="7671720" y="2316638"/>
            <a:ext cx="4520280" cy="3887254"/>
          </a:xfrm>
          <a:prstGeom prst="roundRect">
            <a:avLst>
              <a:gd name="adj" fmla="val 11004"/>
            </a:avLst>
          </a:prstGeom>
          <a:solidFill>
            <a:srgbClr val="3A5E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highlight>
                  <a:srgbClr val="FFFF00"/>
                </a:highlight>
              </a:rPr>
              <a:t>Nosotros</a:t>
            </a:r>
            <a:r>
              <a:rPr lang="en-GB" sz="3200" b="1" dirty="0"/>
              <a:t> </a:t>
            </a:r>
            <a:r>
              <a:rPr lang="en-GB" sz="3200" b="1" dirty="0" err="1"/>
              <a:t>hacemos</a:t>
            </a:r>
            <a:r>
              <a:rPr lang="en-GB" sz="3200" b="1" dirty="0"/>
              <a:t> un </a:t>
            </a:r>
            <a:r>
              <a:rPr lang="en-GB" sz="3200" b="1" dirty="0" err="1"/>
              <a:t>esfuerzo</a:t>
            </a:r>
            <a:r>
              <a:rPr lang="en-GB" sz="3200" b="1" dirty="0"/>
              <a:t> </a:t>
            </a:r>
            <a:r>
              <a:rPr lang="en-GB" sz="3200" b="1" dirty="0" err="1"/>
              <a:t>en</a:t>
            </a:r>
            <a:r>
              <a:rPr lang="en-GB" sz="3200" b="1" dirty="0"/>
              <a:t> </a:t>
            </a:r>
            <a:r>
              <a:rPr lang="en-GB" sz="3200" b="1" dirty="0" err="1"/>
              <a:t>clase</a:t>
            </a:r>
            <a:r>
              <a:rPr lang="en-GB" sz="3200" b="1" dirty="0"/>
              <a:t>, </a:t>
            </a:r>
            <a:r>
              <a:rPr lang="en-GB" sz="3200" b="1" dirty="0" err="1"/>
              <a:t>mientras</a:t>
            </a:r>
            <a:r>
              <a:rPr lang="en-GB" sz="3200" b="1" dirty="0"/>
              <a:t> que </a:t>
            </a:r>
            <a:r>
              <a:rPr lang="en-GB" sz="3200" b="1" dirty="0" err="1">
                <a:solidFill>
                  <a:schemeClr val="tx1"/>
                </a:solidFill>
                <a:highlight>
                  <a:srgbClr val="FFFF00"/>
                </a:highlight>
              </a:rPr>
              <a:t>ellos</a:t>
            </a:r>
            <a:r>
              <a:rPr lang="en-GB" sz="3200" b="1" dirty="0"/>
              <a:t> </a:t>
            </a:r>
            <a:r>
              <a:rPr lang="en-GB" sz="3200" b="1" dirty="0" err="1"/>
              <a:t>hacen</a:t>
            </a:r>
            <a:r>
              <a:rPr lang="en-GB" sz="3200" b="1" dirty="0"/>
              <a:t> un </a:t>
            </a:r>
            <a:r>
              <a:rPr lang="en-GB" sz="3200" b="1" dirty="0" err="1"/>
              <a:t>esfuerzo</a:t>
            </a:r>
            <a:r>
              <a:rPr lang="en-GB" sz="3200" b="1" dirty="0"/>
              <a:t> </a:t>
            </a:r>
            <a:r>
              <a:rPr lang="en-GB" sz="3200" b="1" dirty="0" err="1"/>
              <a:t>en</a:t>
            </a:r>
            <a:r>
              <a:rPr lang="en-GB" sz="3200" b="1" dirty="0"/>
              <a:t> casa.</a:t>
            </a:r>
          </a:p>
        </p:txBody>
      </p:sp>
    </p:spTree>
    <p:extLst>
      <p:ext uri="{BB962C8B-B14F-4D97-AF65-F5344CB8AC3E}">
        <p14:creationId xmlns:p14="http://schemas.microsoft.com/office/powerpoint/2010/main" val="480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88D4AD-F75F-42B6-8436-616F10F0FAE3}"/>
              </a:ext>
            </a:extLst>
          </p:cNvPr>
          <p:cNvPicPr>
            <a:picLocks noChangeAspect="1"/>
          </p:cNvPicPr>
          <p:nvPr/>
        </p:nvPicPr>
        <p:blipFill>
          <a:blip r:embed="rId3"/>
          <a:stretch>
            <a:fillRect/>
          </a:stretch>
        </p:blipFill>
        <p:spPr>
          <a:xfrm>
            <a:off x="343900" y="885111"/>
            <a:ext cx="1865538" cy="2078916"/>
          </a:xfrm>
          <a:prstGeom prst="rect">
            <a:avLst/>
          </a:prstGeom>
        </p:spPr>
      </p:pic>
      <p:pic>
        <p:nvPicPr>
          <p:cNvPr id="13" name="Picture 12" descr="A cartoon of a child and child&#10;&#10;Description automatically generated">
            <a:extLst>
              <a:ext uri="{FF2B5EF4-FFF2-40B4-BE49-F238E27FC236}">
                <a16:creationId xmlns:a16="http://schemas.microsoft.com/office/drawing/2014/main" id="{68CD9ED2-1070-4CAB-A88E-D27372A83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62" y="3509583"/>
            <a:ext cx="3685200" cy="2072925"/>
          </a:xfrm>
          <a:prstGeom prst="rect">
            <a:avLst/>
          </a:prstGeom>
        </p:spPr>
      </p:pic>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6722533" cy="647577"/>
          </a:xfrm>
        </p:spPr>
        <p:txBody>
          <a:bodyPr>
            <a:normAutofit/>
          </a:bodyPr>
          <a:lstStyle/>
          <a:p>
            <a:r>
              <a:rPr lang="en-GB" sz="2800" dirty="0"/>
              <a:t>¿</a:t>
            </a:r>
            <a:r>
              <a:rPr lang="en-GB" sz="2800" dirty="0" err="1"/>
              <a:t>Nosotros</a:t>
            </a:r>
            <a:r>
              <a:rPr lang="en-GB" sz="2800" dirty="0"/>
              <a:t>/</a:t>
            </a:r>
            <a:r>
              <a:rPr lang="en-GB" sz="2800" dirty="0" err="1"/>
              <a:t>nosotras</a:t>
            </a:r>
            <a:r>
              <a:rPr lang="en-GB" sz="2800" dirty="0"/>
              <a:t> o </a:t>
            </a:r>
            <a:r>
              <a:rPr lang="en-GB" sz="2800" dirty="0" err="1"/>
              <a:t>ellos</a:t>
            </a:r>
            <a:r>
              <a:rPr lang="en-GB" sz="2800" dirty="0"/>
              <a:t>/</a:t>
            </a:r>
            <a:r>
              <a:rPr lang="en-GB" sz="2800" dirty="0" err="1"/>
              <a:t>ellas</a:t>
            </a:r>
            <a:r>
              <a:rPr lang="en-GB" sz="2800" dirty="0"/>
              <a:t>?</a:t>
            </a:r>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 name="Rounded Rectangle 2">
            <a:extLst>
              <a:ext uri="{FF2B5EF4-FFF2-40B4-BE49-F238E27FC236}">
                <a16:creationId xmlns:a16="http://schemas.microsoft.com/office/drawing/2014/main" id="{8036A778-69BD-430D-BFF5-E83C56089540}"/>
              </a:ext>
            </a:extLst>
          </p:cNvPr>
          <p:cNvSpPr/>
          <p:nvPr/>
        </p:nvSpPr>
        <p:spPr>
          <a:xfrm>
            <a:off x="228238" y="2349943"/>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They</a:t>
            </a:r>
          </a:p>
        </p:txBody>
      </p:sp>
      <p:sp>
        <p:nvSpPr>
          <p:cNvPr id="16" name="Rounded Rectangle 11">
            <a:extLst>
              <a:ext uri="{FF2B5EF4-FFF2-40B4-BE49-F238E27FC236}">
                <a16:creationId xmlns:a16="http://schemas.microsoft.com/office/drawing/2014/main" id="{667F6E9C-A424-4CAC-A6BC-257B9979FACB}"/>
              </a:ext>
            </a:extLst>
          </p:cNvPr>
          <p:cNvSpPr/>
          <p:nvPr/>
        </p:nvSpPr>
        <p:spPr>
          <a:xfrm>
            <a:off x="2438958" y="2316638"/>
            <a:ext cx="4986310" cy="934586"/>
          </a:xfrm>
          <a:prstGeom prst="roundRect">
            <a:avLst/>
          </a:prstGeom>
          <a:solidFill>
            <a:srgbClr val="FEF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make the food,</a:t>
            </a:r>
          </a:p>
        </p:txBody>
      </p:sp>
      <p:sp>
        <p:nvSpPr>
          <p:cNvPr id="17" name="Rounded Rectangle 14">
            <a:extLst>
              <a:ext uri="{FF2B5EF4-FFF2-40B4-BE49-F238E27FC236}">
                <a16:creationId xmlns:a16="http://schemas.microsoft.com/office/drawing/2014/main" id="{95E8809C-9D0A-4224-A0BB-8672FF793AB0}"/>
              </a:ext>
            </a:extLst>
          </p:cNvPr>
          <p:cNvSpPr/>
          <p:nvPr/>
        </p:nvSpPr>
        <p:spPr>
          <a:xfrm>
            <a:off x="3234626" y="3639650"/>
            <a:ext cx="2988574" cy="934586"/>
          </a:xfrm>
          <a:prstGeom prst="roundRect">
            <a:avLst/>
          </a:prstGeom>
          <a:solidFill>
            <a:srgbClr val="FEF4F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while</a:t>
            </a:r>
          </a:p>
        </p:txBody>
      </p:sp>
      <p:sp>
        <p:nvSpPr>
          <p:cNvPr id="18" name="Rounded Rectangle 15">
            <a:extLst>
              <a:ext uri="{FF2B5EF4-FFF2-40B4-BE49-F238E27FC236}">
                <a16:creationId xmlns:a16="http://schemas.microsoft.com/office/drawing/2014/main" id="{1734FBC3-C9DD-412C-BED6-DB004BB82028}"/>
              </a:ext>
            </a:extLst>
          </p:cNvPr>
          <p:cNvSpPr/>
          <p:nvPr/>
        </p:nvSpPr>
        <p:spPr>
          <a:xfrm>
            <a:off x="228238" y="4962662"/>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we</a:t>
            </a:r>
          </a:p>
        </p:txBody>
      </p:sp>
      <p:sp>
        <p:nvSpPr>
          <p:cNvPr id="19" name="Rounded Rectangle 16">
            <a:extLst>
              <a:ext uri="{FF2B5EF4-FFF2-40B4-BE49-F238E27FC236}">
                <a16:creationId xmlns:a16="http://schemas.microsoft.com/office/drawing/2014/main" id="{B49D09CD-0095-4B96-A299-81572DD4FD13}"/>
              </a:ext>
            </a:extLst>
          </p:cNvPr>
          <p:cNvSpPr/>
          <p:nvPr/>
        </p:nvSpPr>
        <p:spPr>
          <a:xfrm>
            <a:off x="2438958" y="4962662"/>
            <a:ext cx="4986310" cy="934586"/>
          </a:xfrm>
          <a:prstGeom prst="roundRect">
            <a:avLst/>
          </a:prstGeom>
          <a:solidFill>
            <a:srgbClr val="FEF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we make/are making the beds.</a:t>
            </a:r>
          </a:p>
        </p:txBody>
      </p:sp>
      <p:sp>
        <p:nvSpPr>
          <p:cNvPr id="20" name="Rounded Rectangle 13">
            <a:extLst>
              <a:ext uri="{FF2B5EF4-FFF2-40B4-BE49-F238E27FC236}">
                <a16:creationId xmlns:a16="http://schemas.microsoft.com/office/drawing/2014/main" id="{164B172D-24C2-44C4-8725-F9AE4EBE2C2C}"/>
              </a:ext>
            </a:extLst>
          </p:cNvPr>
          <p:cNvSpPr/>
          <p:nvPr/>
        </p:nvSpPr>
        <p:spPr>
          <a:xfrm>
            <a:off x="7671720" y="2316638"/>
            <a:ext cx="4520280" cy="3887254"/>
          </a:xfrm>
          <a:prstGeom prst="roundRect">
            <a:avLst>
              <a:gd name="adj" fmla="val 11004"/>
            </a:avLst>
          </a:prstGeom>
          <a:solidFill>
            <a:srgbClr val="3A5E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highlight>
                  <a:srgbClr val="FFFF00"/>
                </a:highlight>
              </a:rPr>
              <a:t>Ellos</a:t>
            </a:r>
            <a:r>
              <a:rPr lang="en-GB" sz="3200" b="1" dirty="0"/>
              <a:t> </a:t>
            </a:r>
            <a:r>
              <a:rPr lang="en-GB" sz="3200" b="1" dirty="0" err="1"/>
              <a:t>hacen</a:t>
            </a:r>
            <a:r>
              <a:rPr lang="en-GB" sz="3200" b="1" dirty="0"/>
              <a:t> la comida </a:t>
            </a:r>
            <a:r>
              <a:rPr lang="en-GB" sz="3200" b="1" dirty="0" err="1"/>
              <a:t>mientras</a:t>
            </a:r>
            <a:r>
              <a:rPr lang="en-GB" sz="3200" b="1" dirty="0"/>
              <a:t> </a:t>
            </a:r>
            <a:r>
              <a:rPr lang="en-GB" sz="3200" b="1" dirty="0" err="1">
                <a:solidFill>
                  <a:schemeClr val="tx1"/>
                </a:solidFill>
                <a:highlight>
                  <a:srgbClr val="FFFF00"/>
                </a:highlight>
              </a:rPr>
              <a:t>nosotros</a:t>
            </a:r>
            <a:r>
              <a:rPr lang="en-GB" sz="3200" b="1" dirty="0"/>
              <a:t> </a:t>
            </a:r>
            <a:r>
              <a:rPr lang="en-GB" sz="3200" b="1" dirty="0" err="1"/>
              <a:t>hacemos</a:t>
            </a:r>
            <a:r>
              <a:rPr lang="en-GB" sz="3200" b="1" dirty="0"/>
              <a:t> las camas.</a:t>
            </a:r>
          </a:p>
        </p:txBody>
      </p:sp>
    </p:spTree>
    <p:extLst>
      <p:ext uri="{BB962C8B-B14F-4D97-AF65-F5344CB8AC3E}">
        <p14:creationId xmlns:p14="http://schemas.microsoft.com/office/powerpoint/2010/main" val="187866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6722533" cy="647577"/>
          </a:xfrm>
        </p:spPr>
        <p:txBody>
          <a:bodyPr>
            <a:normAutofit/>
          </a:bodyPr>
          <a:lstStyle/>
          <a:p>
            <a:r>
              <a:rPr lang="en-GB" sz="2800" dirty="0"/>
              <a:t>¿</a:t>
            </a:r>
            <a:r>
              <a:rPr lang="en-GB" sz="2800" dirty="0" err="1"/>
              <a:t>Nosotros</a:t>
            </a:r>
            <a:r>
              <a:rPr lang="en-GB" sz="2800" dirty="0"/>
              <a:t>/</a:t>
            </a:r>
            <a:r>
              <a:rPr lang="en-GB" sz="2800" dirty="0" err="1"/>
              <a:t>nosotras</a:t>
            </a:r>
            <a:r>
              <a:rPr lang="en-GB" sz="2800" dirty="0"/>
              <a:t> o </a:t>
            </a:r>
            <a:r>
              <a:rPr lang="en-GB" sz="2800" dirty="0" err="1"/>
              <a:t>ellos</a:t>
            </a:r>
            <a:r>
              <a:rPr lang="en-GB" sz="2800" dirty="0"/>
              <a:t>/</a:t>
            </a:r>
            <a:r>
              <a:rPr lang="en-GB" sz="2800" dirty="0" err="1"/>
              <a:t>ellas</a:t>
            </a:r>
            <a:r>
              <a:rPr lang="en-GB" sz="2800" dirty="0"/>
              <a:t>?</a:t>
            </a:r>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6" name="Picture 5" descr="Cartoon of boys with arms crossed&#10;&#10;Description automatically generated">
            <a:extLst>
              <a:ext uri="{FF2B5EF4-FFF2-40B4-BE49-F238E27FC236}">
                <a16:creationId xmlns:a16="http://schemas.microsoft.com/office/drawing/2014/main" id="{11955B85-5AE9-40CE-ADA6-94978AD48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67" y="837958"/>
            <a:ext cx="3685200" cy="2072925"/>
          </a:xfrm>
          <a:prstGeom prst="rect">
            <a:avLst/>
          </a:prstGeom>
        </p:spPr>
      </p:pic>
      <p:pic>
        <p:nvPicPr>
          <p:cNvPr id="10" name="Picture 9" descr="Cartoon girls with arms crossed&#10;&#10;Description automatically generated">
            <a:extLst>
              <a:ext uri="{FF2B5EF4-FFF2-40B4-BE49-F238E27FC236}">
                <a16:creationId xmlns:a16="http://schemas.microsoft.com/office/drawing/2014/main" id="{A9CE8CC0-EE25-4FA8-BED5-31AE1DB454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127" y="3415335"/>
            <a:ext cx="3685200" cy="2072925"/>
          </a:xfrm>
          <a:prstGeom prst="rect">
            <a:avLst/>
          </a:prstGeom>
        </p:spPr>
      </p:pic>
      <p:sp>
        <p:nvSpPr>
          <p:cNvPr id="15" name="Rounded Rectangle 2">
            <a:extLst>
              <a:ext uri="{FF2B5EF4-FFF2-40B4-BE49-F238E27FC236}">
                <a16:creationId xmlns:a16="http://schemas.microsoft.com/office/drawing/2014/main" id="{8036A778-69BD-430D-BFF5-E83C56089540}"/>
              </a:ext>
            </a:extLst>
          </p:cNvPr>
          <p:cNvSpPr/>
          <p:nvPr/>
        </p:nvSpPr>
        <p:spPr>
          <a:xfrm>
            <a:off x="228238" y="2349943"/>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We</a:t>
            </a:r>
          </a:p>
        </p:txBody>
      </p:sp>
      <p:sp>
        <p:nvSpPr>
          <p:cNvPr id="16" name="Rounded Rectangle 11">
            <a:extLst>
              <a:ext uri="{FF2B5EF4-FFF2-40B4-BE49-F238E27FC236}">
                <a16:creationId xmlns:a16="http://schemas.microsoft.com/office/drawing/2014/main" id="{667F6E9C-A424-4CAC-A6BC-257B9979FACB}"/>
              </a:ext>
            </a:extLst>
          </p:cNvPr>
          <p:cNvSpPr/>
          <p:nvPr/>
        </p:nvSpPr>
        <p:spPr>
          <a:xfrm>
            <a:off x="2438958" y="2316638"/>
            <a:ext cx="4986310" cy="934586"/>
          </a:xfrm>
          <a:prstGeom prst="roundRect">
            <a:avLst/>
          </a:prstGeom>
          <a:solidFill>
            <a:srgbClr val="FEF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make noise outside,</a:t>
            </a:r>
          </a:p>
        </p:txBody>
      </p:sp>
      <p:sp>
        <p:nvSpPr>
          <p:cNvPr id="17" name="Rounded Rectangle 14">
            <a:extLst>
              <a:ext uri="{FF2B5EF4-FFF2-40B4-BE49-F238E27FC236}">
                <a16:creationId xmlns:a16="http://schemas.microsoft.com/office/drawing/2014/main" id="{95E8809C-9D0A-4224-A0BB-8672FF793AB0}"/>
              </a:ext>
            </a:extLst>
          </p:cNvPr>
          <p:cNvSpPr/>
          <p:nvPr/>
        </p:nvSpPr>
        <p:spPr>
          <a:xfrm>
            <a:off x="3234626" y="3639650"/>
            <a:ext cx="2988574" cy="934586"/>
          </a:xfrm>
          <a:prstGeom prst="roundRect">
            <a:avLst/>
          </a:prstGeom>
          <a:solidFill>
            <a:srgbClr val="FEF4F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while</a:t>
            </a:r>
          </a:p>
        </p:txBody>
      </p:sp>
      <p:sp>
        <p:nvSpPr>
          <p:cNvPr id="18" name="Rounded Rectangle 15">
            <a:extLst>
              <a:ext uri="{FF2B5EF4-FFF2-40B4-BE49-F238E27FC236}">
                <a16:creationId xmlns:a16="http://schemas.microsoft.com/office/drawing/2014/main" id="{1734FBC3-C9DD-412C-BED6-DB004BB82028}"/>
              </a:ext>
            </a:extLst>
          </p:cNvPr>
          <p:cNvSpPr/>
          <p:nvPr/>
        </p:nvSpPr>
        <p:spPr>
          <a:xfrm>
            <a:off x="228238" y="4962662"/>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they</a:t>
            </a:r>
          </a:p>
        </p:txBody>
      </p:sp>
      <p:sp>
        <p:nvSpPr>
          <p:cNvPr id="19" name="Rounded Rectangle 16">
            <a:extLst>
              <a:ext uri="{FF2B5EF4-FFF2-40B4-BE49-F238E27FC236}">
                <a16:creationId xmlns:a16="http://schemas.microsoft.com/office/drawing/2014/main" id="{B49D09CD-0095-4B96-A299-81572DD4FD13}"/>
              </a:ext>
            </a:extLst>
          </p:cNvPr>
          <p:cNvSpPr/>
          <p:nvPr/>
        </p:nvSpPr>
        <p:spPr>
          <a:xfrm>
            <a:off x="2438958" y="4962662"/>
            <a:ext cx="4986310" cy="934586"/>
          </a:xfrm>
          <a:prstGeom prst="roundRect">
            <a:avLst/>
          </a:prstGeom>
          <a:solidFill>
            <a:srgbClr val="FEF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make/are making noise in the house.</a:t>
            </a:r>
          </a:p>
        </p:txBody>
      </p:sp>
      <p:sp>
        <p:nvSpPr>
          <p:cNvPr id="20" name="Rounded Rectangle 13">
            <a:extLst>
              <a:ext uri="{FF2B5EF4-FFF2-40B4-BE49-F238E27FC236}">
                <a16:creationId xmlns:a16="http://schemas.microsoft.com/office/drawing/2014/main" id="{164B172D-24C2-44C4-8725-F9AE4EBE2C2C}"/>
              </a:ext>
            </a:extLst>
          </p:cNvPr>
          <p:cNvSpPr/>
          <p:nvPr/>
        </p:nvSpPr>
        <p:spPr>
          <a:xfrm>
            <a:off x="7671720" y="2316638"/>
            <a:ext cx="4520280" cy="3887254"/>
          </a:xfrm>
          <a:prstGeom prst="roundRect">
            <a:avLst>
              <a:gd name="adj" fmla="val 11004"/>
            </a:avLst>
          </a:prstGeom>
          <a:solidFill>
            <a:srgbClr val="3A5E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highlight>
                  <a:srgbClr val="FFFF00"/>
                </a:highlight>
              </a:rPr>
              <a:t>Nosotros</a:t>
            </a:r>
            <a:r>
              <a:rPr lang="en-GB" sz="3200" b="1" dirty="0"/>
              <a:t> </a:t>
            </a:r>
            <a:r>
              <a:rPr lang="en-GB" sz="3200" b="1" dirty="0" err="1"/>
              <a:t>hacemos</a:t>
            </a:r>
            <a:r>
              <a:rPr lang="en-GB" sz="3200" b="1" dirty="0"/>
              <a:t> </a:t>
            </a:r>
            <a:r>
              <a:rPr lang="en-GB" sz="3200" b="1" dirty="0" err="1"/>
              <a:t>ruido</a:t>
            </a:r>
            <a:r>
              <a:rPr lang="en-GB" sz="3200" b="1" dirty="0"/>
              <a:t> </a:t>
            </a:r>
            <a:r>
              <a:rPr lang="en-GB" sz="3200" b="1" dirty="0" err="1"/>
              <a:t>fuera</a:t>
            </a:r>
            <a:r>
              <a:rPr lang="en-GB" sz="3200" b="1" dirty="0"/>
              <a:t>, </a:t>
            </a:r>
            <a:r>
              <a:rPr lang="en-GB" sz="3200" b="1" dirty="0" err="1"/>
              <a:t>mientras</a:t>
            </a:r>
            <a:r>
              <a:rPr lang="en-GB" sz="3200" b="1" dirty="0"/>
              <a:t>  </a:t>
            </a:r>
            <a:r>
              <a:rPr lang="en-GB" sz="3200" b="1" dirty="0">
                <a:solidFill>
                  <a:schemeClr val="tx1"/>
                </a:solidFill>
                <a:highlight>
                  <a:srgbClr val="FFFF00"/>
                </a:highlight>
              </a:rPr>
              <a:t>ellas</a:t>
            </a:r>
            <a:r>
              <a:rPr lang="en-GB" sz="3200" b="1" dirty="0"/>
              <a:t> </a:t>
            </a:r>
            <a:r>
              <a:rPr lang="en-GB" sz="3200" b="1" dirty="0" err="1"/>
              <a:t>hacen</a:t>
            </a:r>
            <a:r>
              <a:rPr lang="en-GB" sz="3200" b="1" dirty="0"/>
              <a:t> </a:t>
            </a:r>
            <a:r>
              <a:rPr lang="en-GB" sz="3200" b="1" dirty="0" err="1"/>
              <a:t>ruido</a:t>
            </a:r>
            <a:r>
              <a:rPr lang="en-GB" sz="3200" b="1" dirty="0"/>
              <a:t> </a:t>
            </a:r>
            <a:r>
              <a:rPr lang="en-GB" sz="3200" b="1" dirty="0" err="1"/>
              <a:t>en</a:t>
            </a:r>
            <a:r>
              <a:rPr lang="en-GB" sz="3200" b="1" dirty="0"/>
              <a:t> casa.</a:t>
            </a:r>
          </a:p>
        </p:txBody>
      </p:sp>
    </p:spTree>
    <p:extLst>
      <p:ext uri="{BB962C8B-B14F-4D97-AF65-F5344CB8AC3E}">
        <p14:creationId xmlns:p14="http://schemas.microsoft.com/office/powerpoint/2010/main" val="323935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6)</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11">
            <a:extLst>
              <a:ext uri="{FF2B5EF4-FFF2-40B4-BE49-F238E27FC236}">
                <a16:creationId xmlns:a16="http://schemas.microsoft.com/office/drawing/2014/main" id="{4A81600A-B15D-493E-8A60-FC06485D6D05}"/>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Y8 Term 1.1 Week 3</a:t>
            </a:r>
            <a:b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Y7 Term 3.2 Week 4</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93472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4940710" cy="647577"/>
          </a:xfrm>
        </p:spPr>
        <p:txBody>
          <a:bodyPr>
            <a:normAutofit/>
          </a:bodyPr>
          <a:lstStyle/>
          <a:p>
            <a:r>
              <a:rPr lang="en-GB" sz="2400" dirty="0"/>
              <a:t>Daniel </a:t>
            </a:r>
            <a:r>
              <a:rPr lang="en-GB" sz="2400" dirty="0" err="1"/>
              <a:t>habla</a:t>
            </a:r>
            <a:r>
              <a:rPr lang="en-GB" sz="2400" dirty="0"/>
              <a:t> con un amigo</a:t>
            </a:r>
          </a:p>
        </p:txBody>
      </p:sp>
      <p:sp>
        <p:nvSpPr>
          <p:cNvPr id="4" name="Google Shape;152;p2">
            <a:extLst>
              <a:ext uri="{FF2B5EF4-FFF2-40B4-BE49-F238E27FC236}">
                <a16:creationId xmlns:a16="http://schemas.microsoft.com/office/drawing/2014/main" id="{0AB09336-10E9-4E3E-A5CF-3F5F795B3417}"/>
              </a:ext>
            </a:extLst>
          </p:cNvPr>
          <p:cNvSpPr/>
          <p:nvPr/>
        </p:nvSpPr>
        <p:spPr>
          <a:xfrm>
            <a:off x="10486103" y="213558"/>
            <a:ext cx="1438419" cy="346882"/>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8" name="Picture 27">
            <a:extLst>
              <a:ext uri="{FF2B5EF4-FFF2-40B4-BE49-F238E27FC236}">
                <a16:creationId xmlns:a16="http://schemas.microsoft.com/office/drawing/2014/main" id="{EA63E5AD-6122-4794-BFC7-859D56EB76E8}"/>
              </a:ext>
            </a:extLst>
          </p:cNvPr>
          <p:cNvPicPr>
            <a:picLocks noChangeAspect="1"/>
          </p:cNvPicPr>
          <p:nvPr/>
        </p:nvPicPr>
        <p:blipFill>
          <a:blip r:embed="rId3"/>
          <a:stretch>
            <a:fillRect/>
          </a:stretch>
        </p:blipFill>
        <p:spPr>
          <a:xfrm>
            <a:off x="0" y="3303484"/>
            <a:ext cx="1902117" cy="3158002"/>
          </a:xfrm>
          <a:prstGeom prst="rect">
            <a:avLst/>
          </a:prstGeom>
        </p:spPr>
      </p:pic>
      <p:sp>
        <p:nvSpPr>
          <p:cNvPr id="27" name="Oval Callout 6">
            <a:extLst>
              <a:ext uri="{FF2B5EF4-FFF2-40B4-BE49-F238E27FC236}">
                <a16:creationId xmlns:a16="http://schemas.microsoft.com/office/drawing/2014/main" id="{DCE37E21-DBF2-4F1B-BC19-DB0C46903AFE}"/>
              </a:ext>
            </a:extLst>
          </p:cNvPr>
          <p:cNvSpPr/>
          <p:nvPr/>
        </p:nvSpPr>
        <p:spPr>
          <a:xfrm>
            <a:off x="2657117" y="231336"/>
            <a:ext cx="8796392" cy="3478321"/>
          </a:xfrm>
          <a:prstGeom prst="wedgeEllipseCallout">
            <a:avLst>
              <a:gd name="adj1" fmla="val -57637"/>
              <a:gd name="adj2" fmla="val 539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¡Hola! No estoy perdido. Estoy en la calle cerca de tu casa, según mi móvil. Hay unos niños aquí y ¡un perro completamente loco!</a:t>
            </a:r>
          </a:p>
          <a:p>
            <a:pPr algn="ctr"/>
            <a:endParaRPr lang="en-GB" sz="2400" dirty="0">
              <a:solidFill>
                <a:schemeClr val="tx1"/>
              </a:solidFill>
            </a:endParaRPr>
          </a:p>
          <a:p>
            <a:pPr algn="ctr"/>
            <a:r>
              <a:rPr lang="en-GB" sz="2400" dirty="0">
                <a:solidFill>
                  <a:schemeClr val="tx1"/>
                </a:solidFill>
              </a:rPr>
              <a:t> No tengo la llave, entonces* ¿puedes abrir la puerta en un momento? ¡Chao!</a:t>
            </a:r>
          </a:p>
        </p:txBody>
      </p:sp>
      <p:sp>
        <p:nvSpPr>
          <p:cNvPr id="29" name="TextBox 28">
            <a:extLst>
              <a:ext uri="{FF2B5EF4-FFF2-40B4-BE49-F238E27FC236}">
                <a16:creationId xmlns:a16="http://schemas.microsoft.com/office/drawing/2014/main" id="{7E183379-CE65-4DD1-AF8C-4C139A728A88}"/>
              </a:ext>
            </a:extLst>
          </p:cNvPr>
          <p:cNvSpPr txBox="1"/>
          <p:nvPr/>
        </p:nvSpPr>
        <p:spPr>
          <a:xfrm>
            <a:off x="2432480" y="3863584"/>
            <a:ext cx="7100047" cy="461665"/>
          </a:xfrm>
          <a:prstGeom prst="rect">
            <a:avLst/>
          </a:prstGeom>
          <a:noFill/>
        </p:spPr>
        <p:txBody>
          <a:bodyPr wrap="square" rtlCol="0">
            <a:spAutoFit/>
          </a:bodyPr>
          <a:lstStyle/>
          <a:p>
            <a:pPr algn="l"/>
            <a:r>
              <a:rPr lang="en-GB" sz="2400" b="1" dirty="0"/>
              <a:t>Escribe el texto en inglés.</a:t>
            </a:r>
          </a:p>
        </p:txBody>
      </p:sp>
      <p:sp>
        <p:nvSpPr>
          <p:cNvPr id="30" name="TextBox 29">
            <a:extLst>
              <a:ext uri="{FF2B5EF4-FFF2-40B4-BE49-F238E27FC236}">
                <a16:creationId xmlns:a16="http://schemas.microsoft.com/office/drawing/2014/main" id="{E6688553-A9D1-48A7-B8E2-AB35F9DF77CC}"/>
              </a:ext>
            </a:extLst>
          </p:cNvPr>
          <p:cNvSpPr txBox="1"/>
          <p:nvPr/>
        </p:nvSpPr>
        <p:spPr>
          <a:xfrm>
            <a:off x="2429325" y="4290754"/>
            <a:ext cx="8901953" cy="1446550"/>
          </a:xfrm>
          <a:prstGeom prst="rect">
            <a:avLst/>
          </a:prstGeom>
          <a:noFill/>
        </p:spPr>
        <p:txBody>
          <a:bodyPr wrap="square" rtlCol="0">
            <a:spAutoFit/>
          </a:bodyPr>
          <a:lstStyle/>
          <a:p>
            <a:r>
              <a:rPr lang="en-GB" sz="2200" dirty="0"/>
              <a:t>Hello! I’m not lost. I’m in the street near your house, according to my phone. There are some children here and a completely crazy dog!</a:t>
            </a:r>
          </a:p>
          <a:p>
            <a:pPr algn="l"/>
            <a:endParaRPr lang="en-GB" sz="2200" dirty="0"/>
          </a:p>
        </p:txBody>
      </p:sp>
      <p:sp>
        <p:nvSpPr>
          <p:cNvPr id="31" name="TextBox 30">
            <a:extLst>
              <a:ext uri="{FF2B5EF4-FFF2-40B4-BE49-F238E27FC236}">
                <a16:creationId xmlns:a16="http://schemas.microsoft.com/office/drawing/2014/main" id="{34B0EA02-59E1-44AA-BD5E-FDCE70705799}"/>
              </a:ext>
            </a:extLst>
          </p:cNvPr>
          <p:cNvSpPr txBox="1"/>
          <p:nvPr/>
        </p:nvSpPr>
        <p:spPr>
          <a:xfrm>
            <a:off x="2429325" y="5456980"/>
            <a:ext cx="8323730" cy="769441"/>
          </a:xfrm>
          <a:prstGeom prst="rect">
            <a:avLst/>
          </a:prstGeom>
          <a:noFill/>
        </p:spPr>
        <p:txBody>
          <a:bodyPr wrap="square" rtlCol="0">
            <a:spAutoFit/>
          </a:bodyPr>
          <a:lstStyle/>
          <a:p>
            <a:pPr algn="l"/>
            <a:r>
              <a:rPr lang="en-GB" sz="2200" dirty="0"/>
              <a:t>I don’t have the key, so can you open the door in a moment? Bye!</a:t>
            </a:r>
          </a:p>
        </p:txBody>
      </p:sp>
      <p:sp>
        <p:nvSpPr>
          <p:cNvPr id="32" name="TextBox 31">
            <a:extLst>
              <a:ext uri="{FF2B5EF4-FFF2-40B4-BE49-F238E27FC236}">
                <a16:creationId xmlns:a16="http://schemas.microsoft.com/office/drawing/2014/main" id="{32A4CCC3-8C0C-490E-9A92-998C930C796B}"/>
              </a:ext>
            </a:extLst>
          </p:cNvPr>
          <p:cNvSpPr txBox="1"/>
          <p:nvPr/>
        </p:nvSpPr>
        <p:spPr>
          <a:xfrm>
            <a:off x="1564128" y="6415358"/>
            <a:ext cx="2449768" cy="400110"/>
          </a:xfrm>
          <a:prstGeom prst="rect">
            <a:avLst/>
          </a:prstGeom>
          <a:noFill/>
          <a:ln>
            <a:noFill/>
          </a:ln>
        </p:spPr>
        <p:txBody>
          <a:bodyPr wrap="square" rtlCol="0">
            <a:spAutoFit/>
          </a:bodyPr>
          <a:lstStyle/>
          <a:p>
            <a:pPr algn="l"/>
            <a:r>
              <a:rPr lang="en-GB" sz="2000" b="1" dirty="0">
                <a:solidFill>
                  <a:schemeClr val="bg1"/>
                </a:solidFill>
              </a:rPr>
              <a:t>*entonces - so</a:t>
            </a:r>
          </a:p>
        </p:txBody>
      </p:sp>
    </p:spTree>
    <p:extLst>
      <p:ext uri="{BB962C8B-B14F-4D97-AF65-F5344CB8AC3E}">
        <p14:creationId xmlns:p14="http://schemas.microsoft.com/office/powerpoint/2010/main" val="328702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3846286" cy="647577"/>
          </a:xfrm>
        </p:spPr>
        <p:txBody>
          <a:bodyPr>
            <a:normAutofit/>
          </a:bodyPr>
          <a:lstStyle/>
          <a:p>
            <a:r>
              <a:rPr lang="en-GB" sz="2800" dirty="0"/>
              <a:t>¿</a:t>
            </a:r>
            <a:r>
              <a:rPr lang="en-GB" sz="2800" dirty="0" err="1"/>
              <a:t>Cómo</a:t>
            </a:r>
            <a:r>
              <a:rPr lang="en-GB" sz="2800" dirty="0"/>
              <a:t> se escribe?</a:t>
            </a:r>
          </a:p>
        </p:txBody>
      </p:sp>
      <p:sp>
        <p:nvSpPr>
          <p:cNvPr id="4" name="Google Shape;152;p2">
            <a:extLst>
              <a:ext uri="{FF2B5EF4-FFF2-40B4-BE49-F238E27FC236}">
                <a16:creationId xmlns:a16="http://schemas.microsoft.com/office/drawing/2014/main" id="{AE810F85-C11F-4A2B-AEE8-1B401A492B77}"/>
              </a:ext>
            </a:extLst>
          </p:cNvPr>
          <p:cNvSpPr/>
          <p:nvPr/>
        </p:nvSpPr>
        <p:spPr>
          <a:xfrm>
            <a:off x="9202057" y="213557"/>
            <a:ext cx="2722465"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D0DD74EE-46FC-488A-8A05-276B83DB1CCF}"/>
              </a:ext>
            </a:extLst>
          </p:cNvPr>
          <p:cNvGraphicFramePr>
            <a:graphicFrameLocks noGrp="1"/>
          </p:cNvGraphicFramePr>
          <p:nvPr>
            <p:extLst>
              <p:ext uri="{D42A27DB-BD31-4B8C-83A1-F6EECF244321}">
                <p14:modId xmlns:p14="http://schemas.microsoft.com/office/powerpoint/2010/main" val="1002442297"/>
              </p:ext>
            </p:extLst>
          </p:nvPr>
        </p:nvGraphicFramePr>
        <p:xfrm>
          <a:off x="4061993" y="1736822"/>
          <a:ext cx="4435462" cy="3971787"/>
        </p:xfrm>
        <a:graphic>
          <a:graphicData uri="http://schemas.openxmlformats.org/drawingml/2006/table">
            <a:tbl>
              <a:tblPr firstRow="1" bandRow="1">
                <a:tableStyleId>{21E4AEA4-8DFA-4A89-87EB-49C32662AFE0}</a:tableStyleId>
              </a:tblPr>
              <a:tblGrid>
                <a:gridCol w="730360">
                  <a:extLst>
                    <a:ext uri="{9D8B030D-6E8A-4147-A177-3AD203B41FA5}">
                      <a16:colId xmlns:a16="http://schemas.microsoft.com/office/drawing/2014/main" val="2607353726"/>
                    </a:ext>
                  </a:extLst>
                </a:gridCol>
                <a:gridCol w="3705102">
                  <a:extLst>
                    <a:ext uri="{9D8B030D-6E8A-4147-A177-3AD203B41FA5}">
                      <a16:colId xmlns:a16="http://schemas.microsoft.com/office/drawing/2014/main" val="1600817978"/>
                    </a:ext>
                  </a:extLst>
                </a:gridCol>
              </a:tblGrid>
              <a:tr h="497067">
                <a:tc>
                  <a:txBody>
                    <a:bodyPr/>
                    <a:lstStyle/>
                    <a:p>
                      <a:endParaRPr lang="en-GB" dirty="0"/>
                    </a:p>
                  </a:txBody>
                  <a:tcPr>
                    <a:solidFill>
                      <a:schemeClr val="bg1"/>
                    </a:solidFill>
                  </a:tcPr>
                </a:tc>
                <a:tc>
                  <a:txBody>
                    <a:bodyPr/>
                    <a:lstStyle/>
                    <a:p>
                      <a:endParaRPr lang="en-GB" dirty="0">
                        <a:solidFill>
                          <a:schemeClr val="tx1"/>
                        </a:solidFill>
                      </a:endParaRPr>
                    </a:p>
                  </a:txBody>
                  <a:tcPr>
                    <a:solidFill>
                      <a:schemeClr val="bg1"/>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err="1">
                          <a:solidFill>
                            <a:schemeClr val="tx1"/>
                          </a:solidFill>
                        </a:rPr>
                        <a:t>profesor</a:t>
                      </a:r>
                      <a:endParaRPr lang="en-GB" sz="3200" dirty="0">
                        <a:solidFill>
                          <a:schemeClr val="tx1"/>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err="1">
                          <a:solidFill>
                            <a:schemeClr val="tx1"/>
                          </a:solidFill>
                        </a:rPr>
                        <a:t>gané</a:t>
                      </a:r>
                      <a:endParaRPr lang="en-GB" sz="3200" dirty="0">
                        <a:solidFill>
                          <a:schemeClr val="tx1"/>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err="1">
                          <a:solidFill>
                            <a:schemeClr val="tx1"/>
                          </a:solidFill>
                        </a:rPr>
                        <a:t>canción</a:t>
                      </a:r>
                      <a:endParaRPr lang="en-GB" sz="3200" dirty="0">
                        <a:solidFill>
                          <a:schemeClr val="tx1"/>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err="1">
                          <a:solidFill>
                            <a:schemeClr val="tx1"/>
                          </a:solidFill>
                        </a:rPr>
                        <a:t>además</a:t>
                      </a:r>
                      <a:endParaRPr lang="en-GB" sz="3200" dirty="0">
                        <a:solidFill>
                          <a:schemeClr val="tx1"/>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err="1">
                          <a:solidFill>
                            <a:schemeClr val="tx1"/>
                          </a:solidFill>
                        </a:rPr>
                        <a:t>mamá</a:t>
                      </a:r>
                      <a:endParaRPr lang="en-GB" sz="3200" dirty="0">
                        <a:solidFill>
                          <a:schemeClr val="tx1"/>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3200" dirty="0">
                          <a:solidFill>
                            <a:schemeClr val="tx1"/>
                          </a:solidFill>
                        </a:rPr>
                        <a:t>ideal</a:t>
                      </a:r>
                    </a:p>
                  </a:txBody>
                  <a:tcPr anchor="ctr"/>
                </a:tc>
                <a:extLst>
                  <a:ext uri="{0D108BD9-81ED-4DB2-BD59-A6C34878D82A}">
                    <a16:rowId xmlns:a16="http://schemas.microsoft.com/office/drawing/2014/main" val="504495991"/>
                  </a:ext>
                </a:extLst>
              </a:tr>
            </a:tbl>
          </a:graphicData>
        </a:graphic>
      </p:graphicFrame>
      <p:sp>
        <p:nvSpPr>
          <p:cNvPr id="6" name="Action Button: Custom 16">
            <a:hlinkClick r:id="" action="ppaction://noaction" highlightClick="1">
              <a:snd r:embed="rId3" name="profesor.wav"/>
            </a:hlinkClick>
            <a:extLst>
              <a:ext uri="{FF2B5EF4-FFF2-40B4-BE49-F238E27FC236}">
                <a16:creationId xmlns:a16="http://schemas.microsoft.com/office/drawing/2014/main" id="{5D6F689C-912E-463C-B578-7FCC0D20D5E8}"/>
              </a:ext>
            </a:extLst>
          </p:cNvPr>
          <p:cNvSpPr/>
          <p:nvPr/>
        </p:nvSpPr>
        <p:spPr>
          <a:xfrm>
            <a:off x="4280364" y="2345498"/>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7" name="TextBox 6" descr="text box hiding answer">
            <a:extLst>
              <a:ext uri="{FF2B5EF4-FFF2-40B4-BE49-F238E27FC236}">
                <a16:creationId xmlns:a16="http://schemas.microsoft.com/office/drawing/2014/main" id="{E95A2066-098E-44D1-B1C8-BDCA831FC8E8}"/>
              </a:ext>
            </a:extLst>
          </p:cNvPr>
          <p:cNvSpPr txBox="1"/>
          <p:nvPr/>
        </p:nvSpPr>
        <p:spPr>
          <a:xfrm>
            <a:off x="4854549" y="2327236"/>
            <a:ext cx="2155542" cy="430887"/>
          </a:xfrm>
          <a:prstGeom prst="rect">
            <a:avLst/>
          </a:prstGeom>
          <a:solidFill>
            <a:srgbClr val="FD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 name="TextBox 7" descr="text box hiding answer">
            <a:extLst>
              <a:ext uri="{FF2B5EF4-FFF2-40B4-BE49-F238E27FC236}">
                <a16:creationId xmlns:a16="http://schemas.microsoft.com/office/drawing/2014/main" id="{1DBE5246-DE5D-453C-ABD7-AF3F5B57117B}"/>
              </a:ext>
            </a:extLst>
          </p:cNvPr>
          <p:cNvSpPr txBox="1"/>
          <p:nvPr/>
        </p:nvSpPr>
        <p:spPr>
          <a:xfrm>
            <a:off x="4854549" y="2918468"/>
            <a:ext cx="1844287" cy="430887"/>
          </a:xfrm>
          <a:prstGeom prst="rect">
            <a:avLst/>
          </a:prstGeom>
          <a:solidFill>
            <a:srgbClr val="FE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TextBox 8" descr="text box hiding answer">
            <a:extLst>
              <a:ext uri="{FF2B5EF4-FFF2-40B4-BE49-F238E27FC236}">
                <a16:creationId xmlns:a16="http://schemas.microsoft.com/office/drawing/2014/main" id="{C040DE84-F955-4282-B0D9-A8195CD93761}"/>
              </a:ext>
            </a:extLst>
          </p:cNvPr>
          <p:cNvSpPr txBox="1"/>
          <p:nvPr/>
        </p:nvSpPr>
        <p:spPr>
          <a:xfrm>
            <a:off x="4854549" y="3522591"/>
            <a:ext cx="1844286" cy="388989"/>
          </a:xfrm>
          <a:prstGeom prst="rect">
            <a:avLst/>
          </a:prstGeom>
          <a:solidFill>
            <a:srgbClr val="FD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TextBox 9" descr="text box hiding answer">
            <a:extLst>
              <a:ext uri="{FF2B5EF4-FFF2-40B4-BE49-F238E27FC236}">
                <a16:creationId xmlns:a16="http://schemas.microsoft.com/office/drawing/2014/main" id="{CDA9D5BF-334A-4BD4-8DE7-2E42CF5573BD}"/>
              </a:ext>
            </a:extLst>
          </p:cNvPr>
          <p:cNvSpPr txBox="1"/>
          <p:nvPr/>
        </p:nvSpPr>
        <p:spPr>
          <a:xfrm>
            <a:off x="4822977" y="4034410"/>
            <a:ext cx="2438565" cy="430887"/>
          </a:xfrm>
          <a:prstGeom prst="rect">
            <a:avLst/>
          </a:prstGeom>
          <a:solidFill>
            <a:srgbClr val="FE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descr="text box hiding answer">
            <a:extLst>
              <a:ext uri="{FF2B5EF4-FFF2-40B4-BE49-F238E27FC236}">
                <a16:creationId xmlns:a16="http://schemas.microsoft.com/office/drawing/2014/main" id="{BBDB7293-34D5-4B1C-AF68-5346F8619B8D}"/>
              </a:ext>
            </a:extLst>
          </p:cNvPr>
          <p:cNvSpPr txBox="1"/>
          <p:nvPr/>
        </p:nvSpPr>
        <p:spPr>
          <a:xfrm>
            <a:off x="4889848" y="4626441"/>
            <a:ext cx="1808988" cy="430887"/>
          </a:xfrm>
          <a:prstGeom prst="rect">
            <a:avLst/>
          </a:prstGeom>
          <a:solidFill>
            <a:srgbClr val="FD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Action Button: Custom 16">
            <a:hlinkClick r:id="" action="ppaction://noaction" highlightClick="1">
              <a:snd r:embed="rId4" name="gané.wav"/>
            </a:hlinkClick>
            <a:extLst>
              <a:ext uri="{FF2B5EF4-FFF2-40B4-BE49-F238E27FC236}">
                <a16:creationId xmlns:a16="http://schemas.microsoft.com/office/drawing/2014/main" id="{DAB4EB65-8157-4717-836E-E9E143A56283}"/>
              </a:ext>
            </a:extLst>
          </p:cNvPr>
          <p:cNvSpPr/>
          <p:nvPr/>
        </p:nvSpPr>
        <p:spPr>
          <a:xfrm>
            <a:off x="4270232" y="289707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2</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3" name="Action Button: Custom 24">
            <a:hlinkClick r:id="" action="ppaction://noaction" highlightClick="1">
              <a:snd r:embed="rId5" name="mamá.wav"/>
            </a:hlinkClick>
            <a:extLst>
              <a:ext uri="{FF2B5EF4-FFF2-40B4-BE49-F238E27FC236}">
                <a16:creationId xmlns:a16="http://schemas.microsoft.com/office/drawing/2014/main" id="{8EF0FFDA-B871-453A-A51F-C8B4537582CC}"/>
              </a:ext>
            </a:extLst>
          </p:cNvPr>
          <p:cNvSpPr/>
          <p:nvPr/>
        </p:nvSpPr>
        <p:spPr>
          <a:xfrm>
            <a:off x="4260271" y="4639177"/>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5</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6" name="además.wav"/>
            </a:hlinkClick>
            <a:extLst>
              <a:ext uri="{FF2B5EF4-FFF2-40B4-BE49-F238E27FC236}">
                <a16:creationId xmlns:a16="http://schemas.microsoft.com/office/drawing/2014/main" id="{F841B566-B49E-4BCC-B2E3-6441FCE85863}"/>
              </a:ext>
            </a:extLst>
          </p:cNvPr>
          <p:cNvSpPr/>
          <p:nvPr/>
        </p:nvSpPr>
        <p:spPr>
          <a:xfrm>
            <a:off x="4265535" y="403035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7" name="ideal.wav"/>
            </a:hlinkClick>
            <a:extLst>
              <a:ext uri="{FF2B5EF4-FFF2-40B4-BE49-F238E27FC236}">
                <a16:creationId xmlns:a16="http://schemas.microsoft.com/office/drawing/2014/main" id="{D91CF04A-0D1E-4E01-BD50-AAF7ADF1E19F}"/>
              </a:ext>
            </a:extLst>
          </p:cNvPr>
          <p:cNvSpPr/>
          <p:nvPr/>
        </p:nvSpPr>
        <p:spPr>
          <a:xfrm>
            <a:off x="4280364" y="5173893"/>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6</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8" name="canción.wav"/>
            </a:hlinkClick>
            <a:extLst>
              <a:ext uri="{FF2B5EF4-FFF2-40B4-BE49-F238E27FC236}">
                <a16:creationId xmlns:a16="http://schemas.microsoft.com/office/drawing/2014/main" id="{3889051C-B794-4A1C-9DB0-375490E61A3C}"/>
              </a:ext>
            </a:extLst>
          </p:cNvPr>
          <p:cNvSpPr/>
          <p:nvPr/>
        </p:nvSpPr>
        <p:spPr>
          <a:xfrm>
            <a:off x="4280364" y="3484441"/>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3</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7" name="TextBox 16" descr="text box hiding answer">
            <a:extLst>
              <a:ext uri="{FF2B5EF4-FFF2-40B4-BE49-F238E27FC236}">
                <a16:creationId xmlns:a16="http://schemas.microsoft.com/office/drawing/2014/main" id="{2C7DF996-EFE6-4E73-9B9D-A568A81FCDF2}"/>
              </a:ext>
            </a:extLst>
          </p:cNvPr>
          <p:cNvSpPr txBox="1"/>
          <p:nvPr/>
        </p:nvSpPr>
        <p:spPr>
          <a:xfrm>
            <a:off x="4854549" y="5199114"/>
            <a:ext cx="2438565" cy="430887"/>
          </a:xfrm>
          <a:prstGeom prst="rect">
            <a:avLst/>
          </a:prstGeom>
          <a:solidFill>
            <a:srgbClr val="FE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Graphic 18" descr="Teacher with solid fill">
            <a:extLst>
              <a:ext uri="{FF2B5EF4-FFF2-40B4-BE49-F238E27FC236}">
                <a16:creationId xmlns:a16="http://schemas.microsoft.com/office/drawing/2014/main" id="{DDF2B490-49A5-44C1-86A9-8F5E2D25776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4353" y="928693"/>
            <a:ext cx="914400" cy="914400"/>
          </a:xfrm>
          <a:prstGeom prst="rect">
            <a:avLst/>
          </a:prstGeom>
        </p:spPr>
      </p:pic>
      <p:sp>
        <p:nvSpPr>
          <p:cNvPr id="20" name="Speech Bubble: Rectangle with Corners Rounded 19">
            <a:extLst>
              <a:ext uri="{FF2B5EF4-FFF2-40B4-BE49-F238E27FC236}">
                <a16:creationId xmlns:a16="http://schemas.microsoft.com/office/drawing/2014/main" id="{27F6D297-BDA5-4591-999B-85F9E24BFFDD}"/>
              </a:ext>
            </a:extLst>
          </p:cNvPr>
          <p:cNvSpPr/>
          <p:nvPr/>
        </p:nvSpPr>
        <p:spPr>
          <a:xfrm>
            <a:off x="1445309" y="1025590"/>
            <a:ext cx="6755335" cy="745551"/>
          </a:xfrm>
          <a:prstGeom prst="wedgeRoundRectCallout">
            <a:avLst>
              <a:gd name="adj1" fmla="val -54929"/>
              <a:gd name="adj2" fmla="val -7723"/>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err="1">
                <a:solidFill>
                  <a:schemeClr val="tx1"/>
                </a:solidFill>
                <a:latin typeface="Century Gothic" panose="020F0302020204030204"/>
              </a:rPr>
              <a:t>Escucha</a:t>
            </a:r>
            <a:r>
              <a:rPr lang="en-US" sz="2400" b="1" dirty="0">
                <a:solidFill>
                  <a:schemeClr val="tx1"/>
                </a:solidFill>
                <a:latin typeface="Century Gothic" panose="020F0302020204030204"/>
              </a:rPr>
              <a:t> y escribe las palabras </a:t>
            </a:r>
            <a:r>
              <a:rPr lang="en-US" sz="2400" b="1" dirty="0" err="1">
                <a:solidFill>
                  <a:schemeClr val="tx1"/>
                </a:solidFill>
              </a:rPr>
              <a:t>en</a:t>
            </a:r>
            <a:r>
              <a:rPr lang="en-US" sz="2400" b="1" dirty="0">
                <a:solidFill>
                  <a:schemeClr val="tx1"/>
                </a:solidFill>
              </a:rPr>
              <a:t> </a:t>
            </a:r>
            <a:r>
              <a:rPr lang="en-US" sz="2400" b="1" dirty="0" err="1">
                <a:solidFill>
                  <a:schemeClr val="tx1"/>
                </a:solidFill>
              </a:rPr>
              <a:t>español</a:t>
            </a:r>
            <a:r>
              <a:rPr lang="en-US" sz="2400" b="1" dirty="0">
                <a:solidFill>
                  <a:schemeClr val="tx1"/>
                </a:solidFill>
                <a:latin typeface="Century Gothic" panose="020F0302020204030204"/>
              </a:rPr>
              <a:t>.</a:t>
            </a:r>
            <a:endParaRPr kumimoji="0" lang="en-US" sz="2400" b="1"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347400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124903" y="213557"/>
            <a:ext cx="1799620"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nvGrpSpPr>
          <p:cNvPr id="5" name="Group 4">
            <a:extLst>
              <a:ext uri="{FF2B5EF4-FFF2-40B4-BE49-F238E27FC236}">
                <a16:creationId xmlns:a16="http://schemas.microsoft.com/office/drawing/2014/main" id="{6ACC9CB9-5DFD-48D6-B799-039DA546B89B}"/>
              </a:ext>
            </a:extLst>
          </p:cNvPr>
          <p:cNvGrpSpPr/>
          <p:nvPr/>
        </p:nvGrpSpPr>
        <p:grpSpPr>
          <a:xfrm>
            <a:off x="2894800" y="1515695"/>
            <a:ext cx="2664448" cy="2414097"/>
            <a:chOff x="3063157" y="1319702"/>
            <a:chExt cx="2664448" cy="2414097"/>
          </a:xfrm>
        </p:grpSpPr>
        <p:pic>
          <p:nvPicPr>
            <p:cNvPr id="6" name="Picture 5">
              <a:extLst>
                <a:ext uri="{FF2B5EF4-FFF2-40B4-BE49-F238E27FC236}">
                  <a16:creationId xmlns:a16="http://schemas.microsoft.com/office/drawing/2014/main" id="{34DB6231-849F-4BB0-9D2D-7A7BDF9A7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7" name="TextBox 6">
              <a:extLst>
                <a:ext uri="{FF2B5EF4-FFF2-40B4-BE49-F238E27FC236}">
                  <a16:creationId xmlns:a16="http://schemas.microsoft.com/office/drawing/2014/main" id="{1F12061A-AEAD-41D4-9B9C-201529D2C90A}"/>
                </a:ext>
              </a:extLst>
            </p:cNvPr>
            <p:cNvSpPr txBox="1"/>
            <p:nvPr/>
          </p:nvSpPr>
          <p:spPr>
            <a:xfrm rot="20782617">
              <a:off x="3428190" y="2190214"/>
              <a:ext cx="1934381" cy="584775"/>
            </a:xfrm>
            <a:prstGeom prst="rect">
              <a:avLst/>
            </a:prstGeom>
            <a:noFill/>
          </p:spPr>
          <p:txBody>
            <a:bodyPr wrap="square" rtlCol="0">
              <a:spAutoFit/>
            </a:bodyPr>
            <a:lstStyle/>
            <a:p>
              <a:pPr algn="ctr"/>
              <a:r>
                <a:rPr lang="en-GB" sz="3200" dirty="0"/>
                <a:t>el </a:t>
              </a:r>
              <a:r>
                <a:rPr lang="en-GB" sz="3200" dirty="0" err="1"/>
                <a:t>gesto</a:t>
              </a:r>
              <a:endParaRPr lang="en-GB" sz="3200" dirty="0"/>
            </a:p>
          </p:txBody>
        </p:sp>
      </p:grpSp>
      <p:grpSp>
        <p:nvGrpSpPr>
          <p:cNvPr id="8" name="Group 7">
            <a:extLst>
              <a:ext uri="{FF2B5EF4-FFF2-40B4-BE49-F238E27FC236}">
                <a16:creationId xmlns:a16="http://schemas.microsoft.com/office/drawing/2014/main" id="{CCAF03EE-5993-46C6-8D67-12E25822B066}"/>
              </a:ext>
            </a:extLst>
          </p:cNvPr>
          <p:cNvGrpSpPr/>
          <p:nvPr/>
        </p:nvGrpSpPr>
        <p:grpSpPr>
          <a:xfrm>
            <a:off x="5620638" y="870614"/>
            <a:ext cx="2664448" cy="2414097"/>
            <a:chOff x="3063157" y="1319702"/>
            <a:chExt cx="2664448" cy="2414097"/>
          </a:xfrm>
        </p:grpSpPr>
        <p:pic>
          <p:nvPicPr>
            <p:cNvPr id="9" name="Picture 8">
              <a:extLst>
                <a:ext uri="{FF2B5EF4-FFF2-40B4-BE49-F238E27FC236}">
                  <a16:creationId xmlns:a16="http://schemas.microsoft.com/office/drawing/2014/main" id="{A963CE9E-DF2C-46B8-A54D-E594580FA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10" name="TextBox 9">
              <a:extLst>
                <a:ext uri="{FF2B5EF4-FFF2-40B4-BE49-F238E27FC236}">
                  <a16:creationId xmlns:a16="http://schemas.microsoft.com/office/drawing/2014/main" id="{C9BB8C16-2924-485C-AA93-30F0C5179201}"/>
                </a:ext>
              </a:extLst>
            </p:cNvPr>
            <p:cNvSpPr txBox="1"/>
            <p:nvPr/>
          </p:nvSpPr>
          <p:spPr>
            <a:xfrm rot="20782617">
              <a:off x="3428190" y="1943993"/>
              <a:ext cx="1934381" cy="1077218"/>
            </a:xfrm>
            <a:prstGeom prst="rect">
              <a:avLst/>
            </a:prstGeom>
            <a:noFill/>
          </p:spPr>
          <p:txBody>
            <a:bodyPr wrap="square" rtlCol="0">
              <a:spAutoFit/>
            </a:bodyPr>
            <a:lstStyle/>
            <a:p>
              <a:pPr algn="ctr"/>
              <a:r>
                <a:rPr lang="en-GB" sz="3200" dirty="0"/>
                <a:t>el </a:t>
              </a:r>
              <a:r>
                <a:rPr lang="en-GB" sz="3200" dirty="0" err="1"/>
                <a:t>esfuerzo</a:t>
              </a:r>
              <a:endParaRPr lang="en-GB" sz="3200" dirty="0"/>
            </a:p>
          </p:txBody>
        </p:sp>
      </p:grpSp>
      <p:grpSp>
        <p:nvGrpSpPr>
          <p:cNvPr id="11" name="Group 10">
            <a:extLst>
              <a:ext uri="{FF2B5EF4-FFF2-40B4-BE49-F238E27FC236}">
                <a16:creationId xmlns:a16="http://schemas.microsoft.com/office/drawing/2014/main" id="{FACB2767-BF1A-4645-BE0A-653CA72A45DD}"/>
              </a:ext>
            </a:extLst>
          </p:cNvPr>
          <p:cNvGrpSpPr/>
          <p:nvPr/>
        </p:nvGrpSpPr>
        <p:grpSpPr>
          <a:xfrm>
            <a:off x="8213590" y="301101"/>
            <a:ext cx="2664448" cy="2414097"/>
            <a:chOff x="3063157" y="1319702"/>
            <a:chExt cx="2664448" cy="2414097"/>
          </a:xfrm>
        </p:grpSpPr>
        <p:pic>
          <p:nvPicPr>
            <p:cNvPr id="12" name="Picture 11">
              <a:extLst>
                <a:ext uri="{FF2B5EF4-FFF2-40B4-BE49-F238E27FC236}">
                  <a16:creationId xmlns:a16="http://schemas.microsoft.com/office/drawing/2014/main" id="{53620DE1-AF19-434C-8EA4-DABEEBBBC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13" name="TextBox 12">
              <a:extLst>
                <a:ext uri="{FF2B5EF4-FFF2-40B4-BE49-F238E27FC236}">
                  <a16:creationId xmlns:a16="http://schemas.microsoft.com/office/drawing/2014/main" id="{FB447456-409F-4FAB-9470-C1CC5E326AC9}"/>
                </a:ext>
              </a:extLst>
            </p:cNvPr>
            <p:cNvSpPr txBox="1"/>
            <p:nvPr/>
          </p:nvSpPr>
          <p:spPr>
            <a:xfrm rot="20782617">
              <a:off x="3428190" y="2190214"/>
              <a:ext cx="1934381" cy="584775"/>
            </a:xfrm>
            <a:prstGeom prst="rect">
              <a:avLst/>
            </a:prstGeom>
            <a:noFill/>
          </p:spPr>
          <p:txBody>
            <a:bodyPr wrap="square" rtlCol="0">
              <a:spAutoFit/>
            </a:bodyPr>
            <a:lstStyle/>
            <a:p>
              <a:pPr algn="ctr"/>
              <a:r>
                <a:rPr lang="en-GB" sz="3200" dirty="0"/>
                <a:t>el ruido</a:t>
              </a:r>
            </a:p>
          </p:txBody>
        </p:sp>
      </p:grpSp>
      <p:grpSp>
        <p:nvGrpSpPr>
          <p:cNvPr id="14" name="Group 13">
            <a:extLst>
              <a:ext uri="{FF2B5EF4-FFF2-40B4-BE49-F238E27FC236}">
                <a16:creationId xmlns:a16="http://schemas.microsoft.com/office/drawing/2014/main" id="{0C107A2A-FE87-49E2-8686-B14D8595B251}"/>
              </a:ext>
            </a:extLst>
          </p:cNvPr>
          <p:cNvGrpSpPr/>
          <p:nvPr/>
        </p:nvGrpSpPr>
        <p:grpSpPr>
          <a:xfrm>
            <a:off x="738005" y="3686892"/>
            <a:ext cx="2664448" cy="2414097"/>
            <a:chOff x="3063157" y="1319702"/>
            <a:chExt cx="2664448" cy="2414097"/>
          </a:xfrm>
        </p:grpSpPr>
        <p:pic>
          <p:nvPicPr>
            <p:cNvPr id="15" name="Picture 14">
              <a:extLst>
                <a:ext uri="{FF2B5EF4-FFF2-40B4-BE49-F238E27FC236}">
                  <a16:creationId xmlns:a16="http://schemas.microsoft.com/office/drawing/2014/main" id="{FC856A89-6A79-414C-A4CB-B589F3E52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16" name="TextBox 15">
              <a:extLst>
                <a:ext uri="{FF2B5EF4-FFF2-40B4-BE49-F238E27FC236}">
                  <a16:creationId xmlns:a16="http://schemas.microsoft.com/office/drawing/2014/main" id="{8E4B96BA-24F2-4D72-AFA4-862CC2D3F83B}"/>
                </a:ext>
              </a:extLst>
            </p:cNvPr>
            <p:cNvSpPr txBox="1"/>
            <p:nvPr/>
          </p:nvSpPr>
          <p:spPr>
            <a:xfrm rot="20782617">
              <a:off x="3428190" y="2190214"/>
              <a:ext cx="1934381" cy="584775"/>
            </a:xfrm>
            <a:prstGeom prst="rect">
              <a:avLst/>
            </a:prstGeom>
            <a:noFill/>
          </p:spPr>
          <p:txBody>
            <a:bodyPr wrap="square" rtlCol="0">
              <a:spAutoFit/>
            </a:bodyPr>
            <a:lstStyle/>
            <a:p>
              <a:pPr algn="ctr"/>
              <a:r>
                <a:rPr lang="en-GB" sz="3200" dirty="0"/>
                <a:t>gracioso</a:t>
              </a:r>
            </a:p>
          </p:txBody>
        </p:sp>
      </p:grpSp>
      <p:grpSp>
        <p:nvGrpSpPr>
          <p:cNvPr id="17" name="Group 16">
            <a:extLst>
              <a:ext uri="{FF2B5EF4-FFF2-40B4-BE49-F238E27FC236}">
                <a16:creationId xmlns:a16="http://schemas.microsoft.com/office/drawing/2014/main" id="{7BD38DF0-A6F1-4D78-9487-D394DB361269}"/>
              </a:ext>
            </a:extLst>
          </p:cNvPr>
          <p:cNvGrpSpPr/>
          <p:nvPr/>
        </p:nvGrpSpPr>
        <p:grpSpPr>
          <a:xfrm>
            <a:off x="3276172" y="3086945"/>
            <a:ext cx="2664448" cy="2414097"/>
            <a:chOff x="3063157" y="1319702"/>
            <a:chExt cx="2664448" cy="2414097"/>
          </a:xfrm>
        </p:grpSpPr>
        <p:pic>
          <p:nvPicPr>
            <p:cNvPr id="18" name="Picture 17">
              <a:extLst>
                <a:ext uri="{FF2B5EF4-FFF2-40B4-BE49-F238E27FC236}">
                  <a16:creationId xmlns:a16="http://schemas.microsoft.com/office/drawing/2014/main" id="{B7B5276F-564D-4E93-9169-F2E8D94BB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19" name="TextBox 18">
              <a:extLst>
                <a:ext uri="{FF2B5EF4-FFF2-40B4-BE49-F238E27FC236}">
                  <a16:creationId xmlns:a16="http://schemas.microsoft.com/office/drawing/2014/main" id="{E0216DEE-0D55-4A43-B361-4F31CBF73687}"/>
                </a:ext>
              </a:extLst>
            </p:cNvPr>
            <p:cNvSpPr txBox="1"/>
            <p:nvPr/>
          </p:nvSpPr>
          <p:spPr>
            <a:xfrm rot="20782617">
              <a:off x="3428190" y="2190214"/>
              <a:ext cx="1934381" cy="584775"/>
            </a:xfrm>
            <a:prstGeom prst="rect">
              <a:avLst/>
            </a:prstGeom>
            <a:noFill/>
          </p:spPr>
          <p:txBody>
            <a:bodyPr wrap="square" rtlCol="0">
              <a:spAutoFit/>
            </a:bodyPr>
            <a:lstStyle/>
            <a:p>
              <a:pPr algn="ctr"/>
              <a:r>
                <a:rPr lang="en-GB" sz="3200" dirty="0"/>
                <a:t>mientras</a:t>
              </a:r>
            </a:p>
          </p:txBody>
        </p:sp>
      </p:grpSp>
      <p:grpSp>
        <p:nvGrpSpPr>
          <p:cNvPr id="20" name="Group 19">
            <a:extLst>
              <a:ext uri="{FF2B5EF4-FFF2-40B4-BE49-F238E27FC236}">
                <a16:creationId xmlns:a16="http://schemas.microsoft.com/office/drawing/2014/main" id="{F39A8D37-5517-4326-A9F9-74F315F433B8}"/>
              </a:ext>
            </a:extLst>
          </p:cNvPr>
          <p:cNvGrpSpPr/>
          <p:nvPr/>
        </p:nvGrpSpPr>
        <p:grpSpPr>
          <a:xfrm>
            <a:off x="5877235" y="2501594"/>
            <a:ext cx="2664448" cy="2414097"/>
            <a:chOff x="3063157" y="1319702"/>
            <a:chExt cx="2664448" cy="2414097"/>
          </a:xfrm>
        </p:grpSpPr>
        <p:pic>
          <p:nvPicPr>
            <p:cNvPr id="21" name="Picture 20">
              <a:extLst>
                <a:ext uri="{FF2B5EF4-FFF2-40B4-BE49-F238E27FC236}">
                  <a16:creationId xmlns:a16="http://schemas.microsoft.com/office/drawing/2014/main" id="{44CE7F3B-DE3E-491B-BB02-7889E2751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22" name="TextBox 21">
              <a:extLst>
                <a:ext uri="{FF2B5EF4-FFF2-40B4-BE49-F238E27FC236}">
                  <a16:creationId xmlns:a16="http://schemas.microsoft.com/office/drawing/2014/main" id="{E486F499-6C9F-4E8A-8C1F-F1FA08A95BD8}"/>
                </a:ext>
              </a:extLst>
            </p:cNvPr>
            <p:cNvSpPr txBox="1"/>
            <p:nvPr/>
          </p:nvSpPr>
          <p:spPr>
            <a:xfrm rot="20782617">
              <a:off x="3428190" y="2190214"/>
              <a:ext cx="1934381" cy="584775"/>
            </a:xfrm>
            <a:prstGeom prst="rect">
              <a:avLst/>
            </a:prstGeom>
            <a:noFill/>
          </p:spPr>
          <p:txBody>
            <a:bodyPr wrap="square" rtlCol="0">
              <a:spAutoFit/>
            </a:bodyPr>
            <a:lstStyle/>
            <a:p>
              <a:pPr algn="ctr"/>
              <a:r>
                <a:rPr lang="en-GB" sz="3200" dirty="0"/>
                <a:t>genial</a:t>
              </a:r>
            </a:p>
          </p:txBody>
        </p:sp>
      </p:grpSp>
      <p:grpSp>
        <p:nvGrpSpPr>
          <p:cNvPr id="23" name="Group 22">
            <a:extLst>
              <a:ext uri="{FF2B5EF4-FFF2-40B4-BE49-F238E27FC236}">
                <a16:creationId xmlns:a16="http://schemas.microsoft.com/office/drawing/2014/main" id="{11957C0B-B1DC-4DD1-9A7E-8A6A0EF193D3}"/>
              </a:ext>
            </a:extLst>
          </p:cNvPr>
          <p:cNvGrpSpPr/>
          <p:nvPr/>
        </p:nvGrpSpPr>
        <p:grpSpPr>
          <a:xfrm>
            <a:off x="336892" y="2085152"/>
            <a:ext cx="2664448" cy="2414097"/>
            <a:chOff x="3063157" y="1319702"/>
            <a:chExt cx="2664448" cy="2414097"/>
          </a:xfrm>
        </p:grpSpPr>
        <p:pic>
          <p:nvPicPr>
            <p:cNvPr id="24" name="Picture 23">
              <a:extLst>
                <a:ext uri="{FF2B5EF4-FFF2-40B4-BE49-F238E27FC236}">
                  <a16:creationId xmlns:a16="http://schemas.microsoft.com/office/drawing/2014/main" id="{6194981D-9E7C-4E67-8AC0-E64B2B219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25" name="TextBox 24">
              <a:extLst>
                <a:ext uri="{FF2B5EF4-FFF2-40B4-BE49-F238E27FC236}">
                  <a16:creationId xmlns:a16="http://schemas.microsoft.com/office/drawing/2014/main" id="{F0D30DA1-9FFB-4678-B47F-4FCE2B52B8F8}"/>
                </a:ext>
              </a:extLst>
            </p:cNvPr>
            <p:cNvSpPr txBox="1"/>
            <p:nvPr/>
          </p:nvSpPr>
          <p:spPr>
            <a:xfrm rot="20782617">
              <a:off x="3428190" y="1943993"/>
              <a:ext cx="1934381" cy="1077218"/>
            </a:xfrm>
            <a:prstGeom prst="rect">
              <a:avLst/>
            </a:prstGeom>
            <a:noFill/>
          </p:spPr>
          <p:txBody>
            <a:bodyPr wrap="square" rtlCol="0">
              <a:spAutoFit/>
            </a:bodyPr>
            <a:lstStyle/>
            <a:p>
              <a:pPr algn="ctr"/>
              <a:r>
                <a:rPr lang="en-GB" sz="3200" dirty="0"/>
                <a:t>mientras que</a:t>
              </a:r>
            </a:p>
          </p:txBody>
        </p:sp>
      </p:grpSp>
      <p:sp>
        <p:nvSpPr>
          <p:cNvPr id="26" name="TextBox 25">
            <a:extLst>
              <a:ext uri="{FF2B5EF4-FFF2-40B4-BE49-F238E27FC236}">
                <a16:creationId xmlns:a16="http://schemas.microsoft.com/office/drawing/2014/main" id="{395A76FE-9A2B-4FB6-81FC-AC7AF356609B}"/>
              </a:ext>
            </a:extLst>
          </p:cNvPr>
          <p:cNvSpPr txBox="1"/>
          <p:nvPr/>
        </p:nvSpPr>
        <p:spPr>
          <a:xfrm>
            <a:off x="4508500" y="5173726"/>
            <a:ext cx="5362683" cy="1107996"/>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6600" dirty="0"/>
              <a:t>funny</a:t>
            </a:r>
          </a:p>
        </p:txBody>
      </p:sp>
      <p:sp>
        <p:nvSpPr>
          <p:cNvPr id="27" name="TextBox 26">
            <a:extLst>
              <a:ext uri="{FF2B5EF4-FFF2-40B4-BE49-F238E27FC236}">
                <a16:creationId xmlns:a16="http://schemas.microsoft.com/office/drawing/2014/main" id="{5B10314C-4D51-438C-AC23-54C3E8E25A38}"/>
              </a:ext>
            </a:extLst>
          </p:cNvPr>
          <p:cNvSpPr txBox="1"/>
          <p:nvPr/>
        </p:nvSpPr>
        <p:spPr>
          <a:xfrm>
            <a:off x="4508500" y="5173726"/>
            <a:ext cx="6251636" cy="1107996"/>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6600" dirty="0"/>
              <a:t>effort</a:t>
            </a:r>
          </a:p>
        </p:txBody>
      </p:sp>
      <p:sp>
        <p:nvSpPr>
          <p:cNvPr id="28" name="TextBox 27">
            <a:extLst>
              <a:ext uri="{FF2B5EF4-FFF2-40B4-BE49-F238E27FC236}">
                <a16:creationId xmlns:a16="http://schemas.microsoft.com/office/drawing/2014/main" id="{D2E11D35-8A16-4B58-BD9B-11BCF55C3D49}"/>
              </a:ext>
            </a:extLst>
          </p:cNvPr>
          <p:cNvSpPr txBox="1"/>
          <p:nvPr/>
        </p:nvSpPr>
        <p:spPr>
          <a:xfrm>
            <a:off x="4508500" y="5181775"/>
            <a:ext cx="6251636" cy="1107996"/>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6600" dirty="0"/>
              <a:t>great</a:t>
            </a:r>
          </a:p>
        </p:txBody>
      </p:sp>
      <p:sp>
        <p:nvSpPr>
          <p:cNvPr id="29" name="TextBox 28">
            <a:extLst>
              <a:ext uri="{FF2B5EF4-FFF2-40B4-BE49-F238E27FC236}">
                <a16:creationId xmlns:a16="http://schemas.microsoft.com/office/drawing/2014/main" id="{DC3EB522-603D-44F4-8A11-7D37A13FC701}"/>
              </a:ext>
            </a:extLst>
          </p:cNvPr>
          <p:cNvSpPr txBox="1"/>
          <p:nvPr/>
        </p:nvSpPr>
        <p:spPr>
          <a:xfrm>
            <a:off x="4508500" y="5180583"/>
            <a:ext cx="6251636" cy="1107996"/>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6600" dirty="0"/>
              <a:t>noise</a:t>
            </a:r>
          </a:p>
        </p:txBody>
      </p:sp>
      <p:sp>
        <p:nvSpPr>
          <p:cNvPr id="30" name="TextBox 29">
            <a:extLst>
              <a:ext uri="{FF2B5EF4-FFF2-40B4-BE49-F238E27FC236}">
                <a16:creationId xmlns:a16="http://schemas.microsoft.com/office/drawing/2014/main" id="{D2F0C787-9916-407F-B1AB-C8E873739703}"/>
              </a:ext>
            </a:extLst>
          </p:cNvPr>
          <p:cNvSpPr txBox="1"/>
          <p:nvPr/>
        </p:nvSpPr>
        <p:spPr>
          <a:xfrm>
            <a:off x="4508500" y="5178859"/>
            <a:ext cx="6251636" cy="1107996"/>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6600" dirty="0"/>
              <a:t>whereas</a:t>
            </a:r>
          </a:p>
        </p:txBody>
      </p:sp>
      <p:sp>
        <p:nvSpPr>
          <p:cNvPr id="31" name="TextBox 30">
            <a:extLst>
              <a:ext uri="{FF2B5EF4-FFF2-40B4-BE49-F238E27FC236}">
                <a16:creationId xmlns:a16="http://schemas.microsoft.com/office/drawing/2014/main" id="{29D9FF76-E86B-4233-AAC0-CD959B12E37C}"/>
              </a:ext>
            </a:extLst>
          </p:cNvPr>
          <p:cNvSpPr txBox="1"/>
          <p:nvPr/>
        </p:nvSpPr>
        <p:spPr>
          <a:xfrm>
            <a:off x="4508500" y="5179514"/>
            <a:ext cx="6251636" cy="1107996"/>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6600" dirty="0"/>
              <a:t>gesture</a:t>
            </a:r>
          </a:p>
        </p:txBody>
      </p:sp>
      <p:sp>
        <p:nvSpPr>
          <p:cNvPr id="32" name="TextBox 31">
            <a:extLst>
              <a:ext uri="{FF2B5EF4-FFF2-40B4-BE49-F238E27FC236}">
                <a16:creationId xmlns:a16="http://schemas.microsoft.com/office/drawing/2014/main" id="{92EA543A-6A46-482E-8828-F73DC3A52BB6}"/>
              </a:ext>
            </a:extLst>
          </p:cNvPr>
          <p:cNvSpPr txBox="1"/>
          <p:nvPr/>
        </p:nvSpPr>
        <p:spPr>
          <a:xfrm>
            <a:off x="4508500" y="5168299"/>
            <a:ext cx="6251636" cy="1107996"/>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6600" dirty="0"/>
              <a:t>while</a:t>
            </a:r>
          </a:p>
        </p:txBody>
      </p:sp>
      <p:grpSp>
        <p:nvGrpSpPr>
          <p:cNvPr id="33" name="Group 32">
            <a:extLst>
              <a:ext uri="{FF2B5EF4-FFF2-40B4-BE49-F238E27FC236}">
                <a16:creationId xmlns:a16="http://schemas.microsoft.com/office/drawing/2014/main" id="{7D52FA3E-46D7-4468-A77F-B808171A027D}"/>
              </a:ext>
            </a:extLst>
          </p:cNvPr>
          <p:cNvGrpSpPr/>
          <p:nvPr/>
        </p:nvGrpSpPr>
        <p:grpSpPr>
          <a:xfrm>
            <a:off x="8607900" y="1879754"/>
            <a:ext cx="2664448" cy="2414097"/>
            <a:chOff x="8607900" y="1879754"/>
            <a:chExt cx="2664448" cy="2414097"/>
          </a:xfrm>
        </p:grpSpPr>
        <p:pic>
          <p:nvPicPr>
            <p:cNvPr id="34" name="Picture 33">
              <a:extLst>
                <a:ext uri="{FF2B5EF4-FFF2-40B4-BE49-F238E27FC236}">
                  <a16:creationId xmlns:a16="http://schemas.microsoft.com/office/drawing/2014/main" id="{88EB492F-3202-49E0-9688-06268961A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8607900" y="1879754"/>
              <a:ext cx="2664448" cy="2414097"/>
            </a:xfrm>
            <a:prstGeom prst="rect">
              <a:avLst/>
            </a:prstGeom>
          </p:spPr>
        </p:pic>
        <p:sp>
          <p:nvSpPr>
            <p:cNvPr id="35" name="TextBox 34">
              <a:extLst>
                <a:ext uri="{FF2B5EF4-FFF2-40B4-BE49-F238E27FC236}">
                  <a16:creationId xmlns:a16="http://schemas.microsoft.com/office/drawing/2014/main" id="{7C4D96B2-F890-496C-AFC0-FF994C771989}"/>
                </a:ext>
              </a:extLst>
            </p:cNvPr>
            <p:cNvSpPr txBox="1"/>
            <p:nvPr/>
          </p:nvSpPr>
          <p:spPr>
            <a:xfrm rot="20782617">
              <a:off x="8972933" y="2504045"/>
              <a:ext cx="1934381" cy="1077218"/>
            </a:xfrm>
            <a:prstGeom prst="rect">
              <a:avLst/>
            </a:prstGeom>
            <a:noFill/>
          </p:spPr>
          <p:txBody>
            <a:bodyPr wrap="square" rtlCol="0">
              <a:spAutoFit/>
            </a:bodyPr>
            <a:lstStyle/>
            <a:p>
              <a:pPr algn="ctr"/>
              <a:r>
                <a:rPr lang="en-GB" sz="3200" dirty="0"/>
                <a:t>el cambio</a:t>
              </a:r>
            </a:p>
          </p:txBody>
        </p:sp>
      </p:grpSp>
      <p:sp>
        <p:nvSpPr>
          <p:cNvPr id="36" name="TextBox 35">
            <a:extLst>
              <a:ext uri="{FF2B5EF4-FFF2-40B4-BE49-F238E27FC236}">
                <a16:creationId xmlns:a16="http://schemas.microsoft.com/office/drawing/2014/main" id="{6A54721E-3BB4-4BDD-B864-A9775095D9D9}"/>
              </a:ext>
            </a:extLst>
          </p:cNvPr>
          <p:cNvSpPr txBox="1"/>
          <p:nvPr/>
        </p:nvSpPr>
        <p:spPr>
          <a:xfrm>
            <a:off x="4508500" y="5180169"/>
            <a:ext cx="6251636" cy="1107996"/>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6600" dirty="0"/>
              <a:t>change</a:t>
            </a:r>
          </a:p>
        </p:txBody>
      </p:sp>
    </p:spTree>
    <p:extLst>
      <p:ext uri="{BB962C8B-B14F-4D97-AF65-F5344CB8AC3E}">
        <p14:creationId xmlns:p14="http://schemas.microsoft.com/office/powerpoint/2010/main" val="121826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repeatCount="4000" nodeType="clickEffect">
                                  <p:stCondLst>
                                    <p:cond delay="0"/>
                                  </p:stCondLst>
                                  <p:childTnLst>
                                    <p:animEffect transition="out" filter="fade">
                                      <p:cBhvr>
                                        <p:cTn id="10" dur="500" tmFilter="0, 0; .2, .5; .8, .5; 1, 0"/>
                                        <p:tgtEl>
                                          <p:spTgt spid="14"/>
                                        </p:tgtEl>
                                      </p:cBhvr>
                                    </p:animEffect>
                                    <p:animScale>
                                      <p:cBhvr>
                                        <p:cTn id="11" dur="250" autoRev="1" fill="hold"/>
                                        <p:tgtEl>
                                          <p:spTgt spid="14"/>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4000" nodeType="clickEffect">
                                  <p:stCondLst>
                                    <p:cond delay="0"/>
                                  </p:stCondLst>
                                  <p:childTnLst>
                                    <p:animEffect transition="out" filter="fade">
                                      <p:cBhvr>
                                        <p:cTn id="19" dur="500" tmFilter="0, 0; .2, .5; .8, .5; 1, 0"/>
                                        <p:tgtEl>
                                          <p:spTgt spid="8"/>
                                        </p:tgtEl>
                                      </p:cBhvr>
                                    </p:animEffect>
                                    <p:animScale>
                                      <p:cBhvr>
                                        <p:cTn id="20" dur="250" autoRev="1" fill="hold"/>
                                        <p:tgtEl>
                                          <p:spTgt spid="8"/>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4000" nodeType="clickEffect">
                                  <p:stCondLst>
                                    <p:cond delay="0"/>
                                  </p:stCondLst>
                                  <p:childTnLst>
                                    <p:animEffect transition="out" filter="fade">
                                      <p:cBhvr>
                                        <p:cTn id="28" dur="500" tmFilter="0, 0; .2, .5; .8, .5; 1, 0"/>
                                        <p:tgtEl>
                                          <p:spTgt spid="20"/>
                                        </p:tgtEl>
                                      </p:cBhvr>
                                    </p:animEffect>
                                    <p:animScale>
                                      <p:cBhvr>
                                        <p:cTn id="29" dur="250" autoRev="1" fill="hold"/>
                                        <p:tgtEl>
                                          <p:spTgt spid="20"/>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4000" nodeType="clickEffect">
                                  <p:stCondLst>
                                    <p:cond delay="0"/>
                                  </p:stCondLst>
                                  <p:childTnLst>
                                    <p:animEffect transition="out" filter="fade">
                                      <p:cBhvr>
                                        <p:cTn id="37" dur="500" tmFilter="0, 0; .2, .5; .8, .5; 1, 0"/>
                                        <p:tgtEl>
                                          <p:spTgt spid="11"/>
                                        </p:tgtEl>
                                      </p:cBhvr>
                                    </p:animEffect>
                                    <p:animScale>
                                      <p:cBhvr>
                                        <p:cTn id="38" dur="250" autoRev="1" fill="hold"/>
                                        <p:tgtEl>
                                          <p:spTgt spid="11"/>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6" presetClass="emph" presetSubtype="0" repeatCount="4000" nodeType="clickEffect">
                                  <p:stCondLst>
                                    <p:cond delay="0"/>
                                  </p:stCondLst>
                                  <p:childTnLst>
                                    <p:animEffect transition="out" filter="fade">
                                      <p:cBhvr>
                                        <p:cTn id="46" dur="500" tmFilter="0, 0; .2, .5; .8, .5; 1, 0"/>
                                        <p:tgtEl>
                                          <p:spTgt spid="23"/>
                                        </p:tgtEl>
                                      </p:cBhvr>
                                    </p:animEffect>
                                    <p:animScale>
                                      <p:cBhvr>
                                        <p:cTn id="47" dur="250" autoRev="1" fill="hold"/>
                                        <p:tgtEl>
                                          <p:spTgt spid="23"/>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6" presetClass="emph" presetSubtype="0" repeatCount="4000" nodeType="clickEffect">
                                  <p:stCondLst>
                                    <p:cond delay="0"/>
                                  </p:stCondLst>
                                  <p:childTnLst>
                                    <p:animEffect transition="out" filter="fade">
                                      <p:cBhvr>
                                        <p:cTn id="55" dur="500" tmFilter="0, 0; .2, .5; .8, .5; 1, 0"/>
                                        <p:tgtEl>
                                          <p:spTgt spid="5"/>
                                        </p:tgtEl>
                                      </p:cBhvr>
                                    </p:animEffect>
                                    <p:animScale>
                                      <p:cBhvr>
                                        <p:cTn id="56" dur="250" autoRev="1" fill="hold"/>
                                        <p:tgtEl>
                                          <p:spTgt spid="5"/>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6" presetClass="emph" presetSubtype="0" repeatCount="4000" nodeType="click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6" presetClass="emph" presetSubtype="0" repeatCount="4000" fill="hold" nodeType="clickEffect">
                                  <p:stCondLst>
                                    <p:cond delay="0"/>
                                  </p:stCondLst>
                                  <p:childTnLst>
                                    <p:animEffect transition="out" filter="fade">
                                      <p:cBhvr>
                                        <p:cTn id="73" dur="500" tmFilter="0, 0; .2, .5; .8, .5; 1, 0"/>
                                        <p:tgtEl>
                                          <p:spTgt spid="33"/>
                                        </p:tgtEl>
                                      </p:cBhvr>
                                    </p:animEffect>
                                    <p:animScale>
                                      <p:cBhvr>
                                        <p:cTn id="74"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5419898" cy="647577"/>
          </a:xfrm>
        </p:spPr>
        <p:txBody>
          <a:bodyPr>
            <a:normAutofit/>
          </a:bodyPr>
          <a:lstStyle/>
          <a:p>
            <a:r>
              <a:rPr lang="en-GB" sz="2800" dirty="0" err="1"/>
              <a:t>mientras</a:t>
            </a:r>
            <a:r>
              <a:rPr lang="en-GB" sz="2800" dirty="0"/>
              <a:t> | </a:t>
            </a:r>
            <a:r>
              <a:rPr lang="en-GB" sz="2800" dirty="0" err="1"/>
              <a:t>mientras</a:t>
            </a:r>
            <a:r>
              <a:rPr lang="en-GB" sz="2800" dirty="0"/>
              <a:t> que</a:t>
            </a:r>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 name="Rounded Rectangular Callout 6">
            <a:extLst>
              <a:ext uri="{FF2B5EF4-FFF2-40B4-BE49-F238E27FC236}">
                <a16:creationId xmlns:a16="http://schemas.microsoft.com/office/drawing/2014/main" id="{4F3A045C-BB76-4062-8622-9DB7F8B6120B}"/>
              </a:ext>
            </a:extLst>
          </p:cNvPr>
          <p:cNvSpPr/>
          <p:nvPr/>
        </p:nvSpPr>
        <p:spPr>
          <a:xfrm>
            <a:off x="558800" y="1622425"/>
            <a:ext cx="11137900" cy="4091828"/>
          </a:xfrm>
          <a:prstGeom prst="wedgeRoundRectCallout">
            <a:avLst>
              <a:gd name="adj1" fmla="val -34405"/>
              <a:gd name="adj2" fmla="val -59722"/>
              <a:gd name="adj3" fmla="val 16667"/>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Use </a:t>
            </a:r>
            <a:r>
              <a:rPr lang="en-GB" sz="2400" b="1" dirty="0" err="1">
                <a:solidFill>
                  <a:schemeClr val="tx1"/>
                </a:solidFill>
              </a:rPr>
              <a:t>mientras</a:t>
            </a:r>
            <a:r>
              <a:rPr lang="en-GB" sz="2400" dirty="0">
                <a:solidFill>
                  <a:schemeClr val="tx1"/>
                </a:solidFill>
              </a:rPr>
              <a:t> to talk about two things that happen </a:t>
            </a:r>
            <a:r>
              <a:rPr lang="en-GB" sz="2400" b="1" dirty="0">
                <a:solidFill>
                  <a:schemeClr val="tx1"/>
                </a:solidFill>
              </a:rPr>
              <a:t>at the same time</a:t>
            </a:r>
            <a:r>
              <a:rPr lang="en-GB" sz="2400" dirty="0">
                <a:solidFill>
                  <a:schemeClr val="tx1"/>
                </a:solidFill>
              </a:rPr>
              <a:t>.</a:t>
            </a:r>
          </a:p>
          <a:p>
            <a:pPr algn="ctr"/>
            <a:endParaRPr lang="en-GB" sz="2400" dirty="0">
              <a:solidFill>
                <a:schemeClr val="tx1"/>
              </a:solidFill>
            </a:endParaRPr>
          </a:p>
          <a:p>
            <a:pPr algn="ctr"/>
            <a:endParaRPr lang="en-GB" sz="2400" dirty="0">
              <a:solidFill>
                <a:schemeClr val="tx1"/>
              </a:solidFill>
            </a:endParaRPr>
          </a:p>
          <a:p>
            <a:pPr algn="ctr"/>
            <a:endParaRPr lang="en-GB" sz="2400" dirty="0">
              <a:solidFill>
                <a:schemeClr val="tx1"/>
              </a:solidFill>
            </a:endParaRPr>
          </a:p>
          <a:p>
            <a:pPr algn="ctr"/>
            <a:endParaRPr lang="en-GB" sz="2400" dirty="0">
              <a:solidFill>
                <a:schemeClr val="tx1"/>
              </a:solidFill>
            </a:endParaRPr>
          </a:p>
          <a:p>
            <a:pPr algn="ctr"/>
            <a:endParaRPr lang="en-GB" sz="2400" dirty="0">
              <a:solidFill>
                <a:schemeClr val="tx1"/>
              </a:solidFill>
            </a:endParaRPr>
          </a:p>
          <a:p>
            <a:pPr algn="ctr"/>
            <a:endParaRPr lang="en-GB" sz="2400" dirty="0">
              <a:solidFill>
                <a:schemeClr val="tx1"/>
              </a:solidFill>
            </a:endParaRPr>
          </a:p>
          <a:p>
            <a:pPr algn="ctr"/>
            <a:endParaRPr lang="en-GB" sz="2400" dirty="0">
              <a:solidFill>
                <a:schemeClr val="tx1"/>
              </a:solidFill>
            </a:endParaRPr>
          </a:p>
          <a:p>
            <a:pPr algn="ctr"/>
            <a:endParaRPr lang="en-GB" sz="2400" dirty="0">
              <a:solidFill>
                <a:schemeClr val="tx1"/>
              </a:solidFill>
            </a:endParaRPr>
          </a:p>
        </p:txBody>
      </p:sp>
      <p:sp>
        <p:nvSpPr>
          <p:cNvPr id="6" name="TextBox 5">
            <a:extLst>
              <a:ext uri="{FF2B5EF4-FFF2-40B4-BE49-F238E27FC236}">
                <a16:creationId xmlns:a16="http://schemas.microsoft.com/office/drawing/2014/main" id="{E770A6D2-7D30-4006-8180-ABA2A260F283}"/>
              </a:ext>
            </a:extLst>
          </p:cNvPr>
          <p:cNvSpPr txBox="1"/>
          <p:nvPr/>
        </p:nvSpPr>
        <p:spPr>
          <a:xfrm>
            <a:off x="1353884" y="3134480"/>
            <a:ext cx="6454320" cy="461665"/>
          </a:xfrm>
          <a:prstGeom prst="rect">
            <a:avLst/>
          </a:prstGeom>
          <a:solidFill>
            <a:schemeClr val="accent2">
              <a:lumMod val="60000"/>
              <a:lumOff val="40000"/>
            </a:schemeClr>
          </a:solidFill>
          <a:ln>
            <a:noFill/>
          </a:ln>
        </p:spPr>
        <p:txBody>
          <a:bodyPr wrap="square" rtlCol="0">
            <a:spAutoFit/>
          </a:bodyPr>
          <a:lstStyle/>
          <a:p>
            <a:r>
              <a:rPr lang="en-GB" sz="2400" dirty="0"/>
              <a:t>Ana writes </a:t>
            </a:r>
            <a:r>
              <a:rPr lang="en-GB" sz="2400" b="1" dirty="0"/>
              <a:t>while</a:t>
            </a:r>
            <a:r>
              <a:rPr lang="en-GB" sz="2400" dirty="0"/>
              <a:t> Daniel studies.</a:t>
            </a:r>
          </a:p>
        </p:txBody>
      </p:sp>
      <p:sp>
        <p:nvSpPr>
          <p:cNvPr id="7" name="Rectangle 6">
            <a:extLst>
              <a:ext uri="{FF2B5EF4-FFF2-40B4-BE49-F238E27FC236}">
                <a16:creationId xmlns:a16="http://schemas.microsoft.com/office/drawing/2014/main" id="{7FAE529A-F956-4259-AF32-D75BD8F7BAB6}"/>
              </a:ext>
            </a:extLst>
          </p:cNvPr>
          <p:cNvSpPr/>
          <p:nvPr/>
        </p:nvSpPr>
        <p:spPr>
          <a:xfrm>
            <a:off x="824140" y="3865352"/>
            <a:ext cx="6316153" cy="461665"/>
          </a:xfrm>
          <a:prstGeom prst="rect">
            <a:avLst/>
          </a:prstGeom>
          <a:solidFill>
            <a:schemeClr val="accent2">
              <a:lumMod val="60000"/>
              <a:lumOff val="40000"/>
            </a:schemeClr>
          </a:solidFill>
          <a:ln>
            <a:noFill/>
          </a:ln>
        </p:spPr>
        <p:txBody>
          <a:bodyPr wrap="none">
            <a:spAutoFit/>
          </a:bodyPr>
          <a:lstStyle/>
          <a:p>
            <a:pPr algn="ctr"/>
            <a:r>
              <a:rPr lang="en-GB" sz="2400" dirty="0"/>
              <a:t>Use </a:t>
            </a:r>
            <a:r>
              <a:rPr lang="en-GB" sz="2400" b="1" dirty="0" err="1"/>
              <a:t>mientras</a:t>
            </a:r>
            <a:r>
              <a:rPr lang="en-GB" sz="2400" b="1" dirty="0"/>
              <a:t> que </a:t>
            </a:r>
            <a:r>
              <a:rPr lang="en-GB" sz="2400" dirty="0"/>
              <a:t>to </a:t>
            </a:r>
            <a:r>
              <a:rPr lang="en-GB" sz="2400" b="1" dirty="0"/>
              <a:t>contrast</a:t>
            </a:r>
            <a:r>
              <a:rPr lang="en-GB" sz="2400" dirty="0"/>
              <a:t> two things.</a:t>
            </a:r>
          </a:p>
        </p:txBody>
      </p:sp>
      <p:sp>
        <p:nvSpPr>
          <p:cNvPr id="8" name="Rectangle 7">
            <a:extLst>
              <a:ext uri="{FF2B5EF4-FFF2-40B4-BE49-F238E27FC236}">
                <a16:creationId xmlns:a16="http://schemas.microsoft.com/office/drawing/2014/main" id="{B71B686F-69C9-499F-9973-76CE4E02A5D0}"/>
              </a:ext>
            </a:extLst>
          </p:cNvPr>
          <p:cNvSpPr/>
          <p:nvPr/>
        </p:nvSpPr>
        <p:spPr>
          <a:xfrm>
            <a:off x="824140" y="4446133"/>
            <a:ext cx="10872560" cy="461665"/>
          </a:xfrm>
          <a:prstGeom prst="rect">
            <a:avLst/>
          </a:prstGeom>
          <a:solidFill>
            <a:schemeClr val="accent2">
              <a:lumMod val="60000"/>
              <a:lumOff val="40000"/>
            </a:schemeClr>
          </a:solidFill>
          <a:ln>
            <a:noFill/>
          </a:ln>
        </p:spPr>
        <p:txBody>
          <a:bodyPr wrap="square">
            <a:spAutoFit/>
          </a:bodyPr>
          <a:lstStyle/>
          <a:p>
            <a:pPr algn="ctr"/>
            <a:r>
              <a:rPr lang="en-GB" sz="2400" dirty="0"/>
              <a:t>e.g. Ana escribe mucho, </a:t>
            </a:r>
            <a:r>
              <a:rPr lang="en-GB" sz="2400" b="1" dirty="0"/>
              <a:t>mientras que </a:t>
            </a:r>
            <a:r>
              <a:rPr lang="en-GB" sz="2400" dirty="0"/>
              <a:t>Daniel solo escribe en la escuela.</a:t>
            </a:r>
          </a:p>
        </p:txBody>
      </p:sp>
      <p:sp>
        <p:nvSpPr>
          <p:cNvPr id="9" name="Rectangle 8">
            <a:extLst>
              <a:ext uri="{FF2B5EF4-FFF2-40B4-BE49-F238E27FC236}">
                <a16:creationId xmlns:a16="http://schemas.microsoft.com/office/drawing/2014/main" id="{2060BB97-B7EB-4E4F-A6EE-D485D4091B98}"/>
              </a:ext>
            </a:extLst>
          </p:cNvPr>
          <p:cNvSpPr/>
          <p:nvPr/>
        </p:nvSpPr>
        <p:spPr>
          <a:xfrm>
            <a:off x="1468184" y="5023284"/>
            <a:ext cx="8109913" cy="461665"/>
          </a:xfrm>
          <a:prstGeom prst="rect">
            <a:avLst/>
          </a:prstGeom>
          <a:solidFill>
            <a:schemeClr val="accent2">
              <a:lumMod val="60000"/>
              <a:lumOff val="40000"/>
            </a:schemeClr>
          </a:solidFill>
          <a:ln>
            <a:noFill/>
          </a:ln>
        </p:spPr>
        <p:txBody>
          <a:bodyPr wrap="none">
            <a:spAutoFit/>
          </a:bodyPr>
          <a:lstStyle/>
          <a:p>
            <a:pPr algn="ctr"/>
            <a:r>
              <a:rPr lang="en-GB" sz="2400" dirty="0"/>
              <a:t>Ana writes a lot, </a:t>
            </a:r>
            <a:r>
              <a:rPr lang="en-GB" sz="2400" b="1" dirty="0"/>
              <a:t>whereas</a:t>
            </a:r>
            <a:r>
              <a:rPr lang="en-GB" sz="2400" dirty="0"/>
              <a:t> Daniel only writes at school.</a:t>
            </a:r>
          </a:p>
        </p:txBody>
      </p:sp>
      <p:sp>
        <p:nvSpPr>
          <p:cNvPr id="10" name="TextBox 9">
            <a:extLst>
              <a:ext uri="{FF2B5EF4-FFF2-40B4-BE49-F238E27FC236}">
                <a16:creationId xmlns:a16="http://schemas.microsoft.com/office/drawing/2014/main" id="{DC7B3400-3B7C-4631-8FE0-D68C0C4960C1}"/>
              </a:ext>
            </a:extLst>
          </p:cNvPr>
          <p:cNvSpPr txBox="1"/>
          <p:nvPr/>
        </p:nvSpPr>
        <p:spPr>
          <a:xfrm>
            <a:off x="755056" y="2572925"/>
            <a:ext cx="6454320" cy="461665"/>
          </a:xfrm>
          <a:prstGeom prst="rect">
            <a:avLst/>
          </a:prstGeom>
          <a:solidFill>
            <a:schemeClr val="accent2">
              <a:lumMod val="60000"/>
              <a:lumOff val="40000"/>
            </a:schemeClr>
          </a:solidFill>
          <a:ln>
            <a:noFill/>
          </a:ln>
        </p:spPr>
        <p:txBody>
          <a:bodyPr wrap="square" rtlCol="0">
            <a:spAutoFit/>
          </a:bodyPr>
          <a:lstStyle/>
          <a:p>
            <a:r>
              <a:rPr lang="en-GB" sz="2400" dirty="0"/>
              <a:t>e.g. Ana escribe </a:t>
            </a:r>
            <a:r>
              <a:rPr lang="en-GB" sz="2400" b="1" dirty="0"/>
              <a:t>mientras</a:t>
            </a:r>
            <a:r>
              <a:rPr lang="en-GB" sz="2400" dirty="0"/>
              <a:t> Daniel estudia.</a:t>
            </a:r>
          </a:p>
        </p:txBody>
      </p:sp>
    </p:spTree>
    <p:extLst>
      <p:ext uri="{BB962C8B-B14F-4D97-AF65-F5344CB8AC3E}">
        <p14:creationId xmlns:p14="http://schemas.microsoft.com/office/powerpoint/2010/main" val="339331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1012473" y="136426"/>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id="{58DCAA1B-9CEE-4158-B9F4-6197FB845026}"/>
              </a:ext>
            </a:extLst>
          </p:cNvPr>
          <p:cNvGrpSpPr/>
          <p:nvPr/>
        </p:nvGrpSpPr>
        <p:grpSpPr>
          <a:xfrm rot="743501">
            <a:off x="2463488" y="3297703"/>
            <a:ext cx="2664448" cy="2414097"/>
            <a:chOff x="3063157" y="1319702"/>
            <a:chExt cx="2664448" cy="2414097"/>
          </a:xfrm>
        </p:grpSpPr>
        <p:pic>
          <p:nvPicPr>
            <p:cNvPr id="7" name="Picture 6">
              <a:extLst>
                <a:ext uri="{FF2B5EF4-FFF2-40B4-BE49-F238E27FC236}">
                  <a16:creationId xmlns:a16="http://schemas.microsoft.com/office/drawing/2014/main" id="{663DAEEC-F21D-472F-8396-BDE70586C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8" name="TextBox 7">
              <a:extLst>
                <a:ext uri="{FF2B5EF4-FFF2-40B4-BE49-F238E27FC236}">
                  <a16:creationId xmlns:a16="http://schemas.microsoft.com/office/drawing/2014/main" id="{F8D6EE6E-717C-4898-BB91-29469DA1D24F}"/>
                </a:ext>
              </a:extLst>
            </p:cNvPr>
            <p:cNvSpPr txBox="1"/>
            <p:nvPr/>
          </p:nvSpPr>
          <p:spPr>
            <a:xfrm rot="20782617">
              <a:off x="3428190" y="1943993"/>
              <a:ext cx="1934381" cy="1077218"/>
            </a:xfrm>
            <a:prstGeom prst="rect">
              <a:avLst/>
            </a:prstGeom>
            <a:noFill/>
          </p:spPr>
          <p:txBody>
            <a:bodyPr wrap="square" rtlCol="0">
              <a:spAutoFit/>
            </a:bodyPr>
            <a:lstStyle/>
            <a:p>
              <a:pPr algn="ctr"/>
              <a:r>
                <a:rPr lang="en-GB" sz="3200" dirty="0"/>
                <a:t>el </a:t>
              </a:r>
              <a:r>
                <a:rPr lang="en-GB" sz="3200" dirty="0" err="1"/>
                <a:t>esfuerzo</a:t>
              </a:r>
              <a:endParaRPr lang="en-GB" sz="3200" dirty="0"/>
            </a:p>
          </p:txBody>
        </p:sp>
      </p:grpSp>
      <p:grpSp>
        <p:nvGrpSpPr>
          <p:cNvPr id="9" name="Group 8">
            <a:extLst>
              <a:ext uri="{FF2B5EF4-FFF2-40B4-BE49-F238E27FC236}">
                <a16:creationId xmlns:a16="http://schemas.microsoft.com/office/drawing/2014/main" id="{E06735EB-9144-4EA3-90CF-B7ABE959CAFC}"/>
              </a:ext>
            </a:extLst>
          </p:cNvPr>
          <p:cNvGrpSpPr/>
          <p:nvPr/>
        </p:nvGrpSpPr>
        <p:grpSpPr>
          <a:xfrm rot="739147">
            <a:off x="4877003" y="2283401"/>
            <a:ext cx="2664448" cy="2414097"/>
            <a:chOff x="3063157" y="1319702"/>
            <a:chExt cx="2664448" cy="2414097"/>
          </a:xfrm>
        </p:grpSpPr>
        <p:pic>
          <p:nvPicPr>
            <p:cNvPr id="10" name="Picture 9">
              <a:extLst>
                <a:ext uri="{FF2B5EF4-FFF2-40B4-BE49-F238E27FC236}">
                  <a16:creationId xmlns:a16="http://schemas.microsoft.com/office/drawing/2014/main" id="{A80192E4-2D5A-44E7-819E-EDA63C19F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11" name="TextBox 10">
              <a:extLst>
                <a:ext uri="{FF2B5EF4-FFF2-40B4-BE49-F238E27FC236}">
                  <a16:creationId xmlns:a16="http://schemas.microsoft.com/office/drawing/2014/main" id="{3F9474B3-A282-4DC6-BDBC-99B860D9F98E}"/>
                </a:ext>
              </a:extLst>
            </p:cNvPr>
            <p:cNvSpPr txBox="1"/>
            <p:nvPr/>
          </p:nvSpPr>
          <p:spPr>
            <a:xfrm rot="20782617">
              <a:off x="3428190" y="2190214"/>
              <a:ext cx="1934381" cy="584775"/>
            </a:xfrm>
            <a:prstGeom prst="rect">
              <a:avLst/>
            </a:prstGeom>
            <a:noFill/>
          </p:spPr>
          <p:txBody>
            <a:bodyPr wrap="square" rtlCol="0">
              <a:spAutoFit/>
            </a:bodyPr>
            <a:lstStyle/>
            <a:p>
              <a:pPr algn="ctr"/>
              <a:r>
                <a:rPr lang="en-GB" sz="3200" dirty="0"/>
                <a:t>mientras</a:t>
              </a:r>
            </a:p>
          </p:txBody>
        </p:sp>
      </p:grpSp>
      <p:grpSp>
        <p:nvGrpSpPr>
          <p:cNvPr id="12" name="Group 11">
            <a:extLst>
              <a:ext uri="{FF2B5EF4-FFF2-40B4-BE49-F238E27FC236}">
                <a16:creationId xmlns:a16="http://schemas.microsoft.com/office/drawing/2014/main" id="{E179AE8A-9D5B-496B-A903-E35D82AE7D4C}"/>
              </a:ext>
            </a:extLst>
          </p:cNvPr>
          <p:cNvGrpSpPr/>
          <p:nvPr/>
        </p:nvGrpSpPr>
        <p:grpSpPr>
          <a:xfrm rot="771218">
            <a:off x="7332192" y="3328518"/>
            <a:ext cx="2664448" cy="2414097"/>
            <a:chOff x="3063157" y="1319702"/>
            <a:chExt cx="2664448" cy="2414097"/>
          </a:xfrm>
        </p:grpSpPr>
        <p:pic>
          <p:nvPicPr>
            <p:cNvPr id="13" name="Picture 12">
              <a:extLst>
                <a:ext uri="{FF2B5EF4-FFF2-40B4-BE49-F238E27FC236}">
                  <a16:creationId xmlns:a16="http://schemas.microsoft.com/office/drawing/2014/main" id="{590C186A-47BB-4874-B9FC-DB4880D21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14" name="TextBox 13">
              <a:extLst>
                <a:ext uri="{FF2B5EF4-FFF2-40B4-BE49-F238E27FC236}">
                  <a16:creationId xmlns:a16="http://schemas.microsoft.com/office/drawing/2014/main" id="{85F453CB-F697-4FF5-BB0F-A490AE8340D9}"/>
                </a:ext>
              </a:extLst>
            </p:cNvPr>
            <p:cNvSpPr txBox="1"/>
            <p:nvPr/>
          </p:nvSpPr>
          <p:spPr>
            <a:xfrm rot="20782617">
              <a:off x="3428190" y="2190214"/>
              <a:ext cx="1934381" cy="584775"/>
            </a:xfrm>
            <a:prstGeom prst="rect">
              <a:avLst/>
            </a:prstGeom>
            <a:noFill/>
          </p:spPr>
          <p:txBody>
            <a:bodyPr wrap="square" rtlCol="0">
              <a:spAutoFit/>
            </a:bodyPr>
            <a:lstStyle/>
            <a:p>
              <a:pPr algn="ctr"/>
              <a:r>
                <a:rPr lang="en-GB" sz="3200" dirty="0"/>
                <a:t>genial</a:t>
              </a:r>
            </a:p>
          </p:txBody>
        </p:sp>
      </p:grpSp>
      <p:grpSp>
        <p:nvGrpSpPr>
          <p:cNvPr id="15" name="Group 14">
            <a:extLst>
              <a:ext uri="{FF2B5EF4-FFF2-40B4-BE49-F238E27FC236}">
                <a16:creationId xmlns:a16="http://schemas.microsoft.com/office/drawing/2014/main" id="{1EA40BD9-E86A-43ED-9DDA-5E1A366BFF4B}"/>
              </a:ext>
            </a:extLst>
          </p:cNvPr>
          <p:cNvGrpSpPr/>
          <p:nvPr/>
        </p:nvGrpSpPr>
        <p:grpSpPr>
          <a:xfrm rot="751939">
            <a:off x="-45765" y="2266294"/>
            <a:ext cx="2664448" cy="2414097"/>
            <a:chOff x="3063157" y="1319702"/>
            <a:chExt cx="2664448" cy="2414097"/>
          </a:xfrm>
        </p:grpSpPr>
        <p:pic>
          <p:nvPicPr>
            <p:cNvPr id="16" name="Picture 15">
              <a:extLst>
                <a:ext uri="{FF2B5EF4-FFF2-40B4-BE49-F238E27FC236}">
                  <a16:creationId xmlns:a16="http://schemas.microsoft.com/office/drawing/2014/main" id="{C4070C27-6C9E-49F6-9B8D-5CA74BA57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17" name="TextBox 16">
              <a:extLst>
                <a:ext uri="{FF2B5EF4-FFF2-40B4-BE49-F238E27FC236}">
                  <a16:creationId xmlns:a16="http://schemas.microsoft.com/office/drawing/2014/main" id="{6DE0CCA6-863A-4741-B3E3-68B2678F2483}"/>
                </a:ext>
              </a:extLst>
            </p:cNvPr>
            <p:cNvSpPr txBox="1"/>
            <p:nvPr/>
          </p:nvSpPr>
          <p:spPr>
            <a:xfrm rot="20782617">
              <a:off x="3428190" y="1943993"/>
              <a:ext cx="1934381" cy="1077218"/>
            </a:xfrm>
            <a:prstGeom prst="rect">
              <a:avLst/>
            </a:prstGeom>
            <a:noFill/>
          </p:spPr>
          <p:txBody>
            <a:bodyPr wrap="square" rtlCol="0">
              <a:spAutoFit/>
            </a:bodyPr>
            <a:lstStyle/>
            <a:p>
              <a:pPr algn="ctr"/>
              <a:r>
                <a:rPr lang="en-GB" sz="3200" dirty="0"/>
                <a:t>mientras que</a:t>
              </a:r>
            </a:p>
          </p:txBody>
        </p:sp>
      </p:grpSp>
      <p:sp>
        <p:nvSpPr>
          <p:cNvPr id="18" name="TextBox 17">
            <a:extLst>
              <a:ext uri="{FF2B5EF4-FFF2-40B4-BE49-F238E27FC236}">
                <a16:creationId xmlns:a16="http://schemas.microsoft.com/office/drawing/2014/main" id="{0064457C-12A3-427B-94C5-9FA331450D72}"/>
              </a:ext>
            </a:extLst>
          </p:cNvPr>
          <p:cNvSpPr txBox="1"/>
          <p:nvPr/>
        </p:nvSpPr>
        <p:spPr>
          <a:xfrm>
            <a:off x="240037" y="982530"/>
            <a:ext cx="1715951"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while</a:t>
            </a:r>
          </a:p>
        </p:txBody>
      </p:sp>
      <p:sp>
        <p:nvSpPr>
          <p:cNvPr id="19" name="TextBox 18">
            <a:extLst>
              <a:ext uri="{FF2B5EF4-FFF2-40B4-BE49-F238E27FC236}">
                <a16:creationId xmlns:a16="http://schemas.microsoft.com/office/drawing/2014/main" id="{77A93FD2-E69B-4AA3-972A-B60AA383D03B}"/>
              </a:ext>
            </a:extLst>
          </p:cNvPr>
          <p:cNvSpPr txBox="1"/>
          <p:nvPr/>
        </p:nvSpPr>
        <p:spPr>
          <a:xfrm>
            <a:off x="2478714" y="994098"/>
            <a:ext cx="2043301"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gesture</a:t>
            </a:r>
          </a:p>
        </p:txBody>
      </p:sp>
      <p:sp>
        <p:nvSpPr>
          <p:cNvPr id="20" name="TextBox 19">
            <a:extLst>
              <a:ext uri="{FF2B5EF4-FFF2-40B4-BE49-F238E27FC236}">
                <a16:creationId xmlns:a16="http://schemas.microsoft.com/office/drawing/2014/main" id="{142A0244-ECEF-4E83-8DB0-C8D8040771C3}"/>
              </a:ext>
            </a:extLst>
          </p:cNvPr>
          <p:cNvSpPr txBox="1"/>
          <p:nvPr/>
        </p:nvSpPr>
        <p:spPr>
          <a:xfrm>
            <a:off x="5298768" y="994098"/>
            <a:ext cx="1937772"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effort</a:t>
            </a:r>
          </a:p>
        </p:txBody>
      </p:sp>
      <p:sp>
        <p:nvSpPr>
          <p:cNvPr id="21" name="TextBox 20">
            <a:extLst>
              <a:ext uri="{FF2B5EF4-FFF2-40B4-BE49-F238E27FC236}">
                <a16:creationId xmlns:a16="http://schemas.microsoft.com/office/drawing/2014/main" id="{C007EF49-96D5-4665-BA52-908A96955CCB}"/>
              </a:ext>
            </a:extLst>
          </p:cNvPr>
          <p:cNvSpPr txBox="1"/>
          <p:nvPr/>
        </p:nvSpPr>
        <p:spPr>
          <a:xfrm>
            <a:off x="8051728" y="1003609"/>
            <a:ext cx="1704085"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great</a:t>
            </a:r>
          </a:p>
        </p:txBody>
      </p:sp>
      <p:sp>
        <p:nvSpPr>
          <p:cNvPr id="22" name="TextBox 21">
            <a:extLst>
              <a:ext uri="{FF2B5EF4-FFF2-40B4-BE49-F238E27FC236}">
                <a16:creationId xmlns:a16="http://schemas.microsoft.com/office/drawing/2014/main" id="{5588879E-BB52-4A14-BD6E-85B78F58B275}"/>
              </a:ext>
            </a:extLst>
          </p:cNvPr>
          <p:cNvSpPr txBox="1"/>
          <p:nvPr/>
        </p:nvSpPr>
        <p:spPr>
          <a:xfrm>
            <a:off x="1508867" y="1815119"/>
            <a:ext cx="1856053"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whereas</a:t>
            </a:r>
          </a:p>
        </p:txBody>
      </p:sp>
      <p:sp>
        <p:nvSpPr>
          <p:cNvPr id="23" name="TextBox 22">
            <a:extLst>
              <a:ext uri="{FF2B5EF4-FFF2-40B4-BE49-F238E27FC236}">
                <a16:creationId xmlns:a16="http://schemas.microsoft.com/office/drawing/2014/main" id="{90CC3967-5B6B-46D1-807B-1251EA563208}"/>
              </a:ext>
            </a:extLst>
          </p:cNvPr>
          <p:cNvSpPr txBox="1"/>
          <p:nvPr/>
        </p:nvSpPr>
        <p:spPr>
          <a:xfrm>
            <a:off x="4262371" y="1812456"/>
            <a:ext cx="2072794"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noise</a:t>
            </a:r>
          </a:p>
        </p:txBody>
      </p:sp>
      <p:sp>
        <p:nvSpPr>
          <p:cNvPr id="24" name="TextBox 23">
            <a:extLst>
              <a:ext uri="{FF2B5EF4-FFF2-40B4-BE49-F238E27FC236}">
                <a16:creationId xmlns:a16="http://schemas.microsoft.com/office/drawing/2014/main" id="{D74D3800-46E6-4B64-BD32-732E487F8858}"/>
              </a:ext>
            </a:extLst>
          </p:cNvPr>
          <p:cNvSpPr txBox="1"/>
          <p:nvPr/>
        </p:nvSpPr>
        <p:spPr>
          <a:xfrm>
            <a:off x="9849429" y="1798560"/>
            <a:ext cx="1701958"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funny</a:t>
            </a:r>
          </a:p>
        </p:txBody>
      </p:sp>
      <p:sp>
        <p:nvSpPr>
          <p:cNvPr id="25" name="TextBox 24">
            <a:extLst>
              <a:ext uri="{FF2B5EF4-FFF2-40B4-BE49-F238E27FC236}">
                <a16:creationId xmlns:a16="http://schemas.microsoft.com/office/drawing/2014/main" id="{6980734A-94AB-41C5-8051-85957AD2A4D0}"/>
              </a:ext>
            </a:extLst>
          </p:cNvPr>
          <p:cNvSpPr txBox="1"/>
          <p:nvPr/>
        </p:nvSpPr>
        <p:spPr>
          <a:xfrm>
            <a:off x="9593328" y="5779037"/>
            <a:ext cx="2556717"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gesture</a:t>
            </a:r>
          </a:p>
        </p:txBody>
      </p:sp>
      <p:sp>
        <p:nvSpPr>
          <p:cNvPr id="26" name="TextBox 25">
            <a:extLst>
              <a:ext uri="{FF2B5EF4-FFF2-40B4-BE49-F238E27FC236}">
                <a16:creationId xmlns:a16="http://schemas.microsoft.com/office/drawing/2014/main" id="{2BC8D792-461C-418B-95FE-8FC58466793E}"/>
              </a:ext>
            </a:extLst>
          </p:cNvPr>
          <p:cNvSpPr txBox="1"/>
          <p:nvPr/>
        </p:nvSpPr>
        <p:spPr>
          <a:xfrm>
            <a:off x="340621" y="3927201"/>
            <a:ext cx="1856053"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whereas</a:t>
            </a:r>
          </a:p>
        </p:txBody>
      </p:sp>
      <p:sp>
        <p:nvSpPr>
          <p:cNvPr id="27" name="TextBox 26">
            <a:extLst>
              <a:ext uri="{FF2B5EF4-FFF2-40B4-BE49-F238E27FC236}">
                <a16:creationId xmlns:a16="http://schemas.microsoft.com/office/drawing/2014/main" id="{D93DC604-F8B7-4735-8D3B-143F8C446959}"/>
              </a:ext>
            </a:extLst>
          </p:cNvPr>
          <p:cNvSpPr txBox="1"/>
          <p:nvPr/>
        </p:nvSpPr>
        <p:spPr>
          <a:xfrm>
            <a:off x="40595" y="5742664"/>
            <a:ext cx="2723230"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funny</a:t>
            </a:r>
          </a:p>
        </p:txBody>
      </p:sp>
      <p:sp>
        <p:nvSpPr>
          <p:cNvPr id="28" name="TextBox 27">
            <a:extLst>
              <a:ext uri="{FF2B5EF4-FFF2-40B4-BE49-F238E27FC236}">
                <a16:creationId xmlns:a16="http://schemas.microsoft.com/office/drawing/2014/main" id="{9DAAD93F-564D-46D5-81E3-B4809E3199AD}"/>
              </a:ext>
            </a:extLst>
          </p:cNvPr>
          <p:cNvSpPr txBox="1"/>
          <p:nvPr/>
        </p:nvSpPr>
        <p:spPr>
          <a:xfrm>
            <a:off x="2643159" y="4986497"/>
            <a:ext cx="2291869"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effort</a:t>
            </a:r>
          </a:p>
        </p:txBody>
      </p:sp>
      <p:sp>
        <p:nvSpPr>
          <p:cNvPr id="29" name="TextBox 28">
            <a:extLst>
              <a:ext uri="{FF2B5EF4-FFF2-40B4-BE49-F238E27FC236}">
                <a16:creationId xmlns:a16="http://schemas.microsoft.com/office/drawing/2014/main" id="{0C6E0F6B-0F8F-4FB4-90B0-03AD7451E126}"/>
              </a:ext>
            </a:extLst>
          </p:cNvPr>
          <p:cNvSpPr txBox="1"/>
          <p:nvPr/>
        </p:nvSpPr>
        <p:spPr>
          <a:xfrm>
            <a:off x="5227722" y="3855503"/>
            <a:ext cx="2025171"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while</a:t>
            </a:r>
          </a:p>
        </p:txBody>
      </p:sp>
      <p:sp>
        <p:nvSpPr>
          <p:cNvPr id="30" name="TextBox 29">
            <a:extLst>
              <a:ext uri="{FF2B5EF4-FFF2-40B4-BE49-F238E27FC236}">
                <a16:creationId xmlns:a16="http://schemas.microsoft.com/office/drawing/2014/main" id="{FB894489-F076-4D40-AE52-31B57F1F17B1}"/>
              </a:ext>
            </a:extLst>
          </p:cNvPr>
          <p:cNvSpPr txBox="1"/>
          <p:nvPr/>
        </p:nvSpPr>
        <p:spPr>
          <a:xfrm>
            <a:off x="5227722" y="5742664"/>
            <a:ext cx="2072794"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noise</a:t>
            </a:r>
          </a:p>
        </p:txBody>
      </p:sp>
      <p:sp>
        <p:nvSpPr>
          <p:cNvPr id="31" name="TextBox 30">
            <a:extLst>
              <a:ext uri="{FF2B5EF4-FFF2-40B4-BE49-F238E27FC236}">
                <a16:creationId xmlns:a16="http://schemas.microsoft.com/office/drawing/2014/main" id="{3428E176-8781-4509-A0B0-F2A3C45782B8}"/>
              </a:ext>
            </a:extLst>
          </p:cNvPr>
          <p:cNvSpPr txBox="1"/>
          <p:nvPr/>
        </p:nvSpPr>
        <p:spPr>
          <a:xfrm>
            <a:off x="7776917" y="4815838"/>
            <a:ext cx="1885862"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great</a:t>
            </a:r>
          </a:p>
        </p:txBody>
      </p:sp>
      <p:grpSp>
        <p:nvGrpSpPr>
          <p:cNvPr id="33" name="Group 32">
            <a:extLst>
              <a:ext uri="{FF2B5EF4-FFF2-40B4-BE49-F238E27FC236}">
                <a16:creationId xmlns:a16="http://schemas.microsoft.com/office/drawing/2014/main" id="{F4ED61F3-F0E2-4533-979B-6275FDC558F8}"/>
              </a:ext>
            </a:extLst>
          </p:cNvPr>
          <p:cNvGrpSpPr/>
          <p:nvPr/>
        </p:nvGrpSpPr>
        <p:grpSpPr>
          <a:xfrm rot="751939">
            <a:off x="9680249" y="2283400"/>
            <a:ext cx="2664448" cy="2414097"/>
            <a:chOff x="-2030120" y="2734373"/>
            <a:chExt cx="2664448" cy="2414097"/>
          </a:xfrm>
        </p:grpSpPr>
        <p:pic>
          <p:nvPicPr>
            <p:cNvPr id="34" name="Picture 33">
              <a:extLst>
                <a:ext uri="{FF2B5EF4-FFF2-40B4-BE49-F238E27FC236}">
                  <a16:creationId xmlns:a16="http://schemas.microsoft.com/office/drawing/2014/main" id="{3B7E785A-C47E-4EDE-9FE9-DE318251A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2030120" y="2734373"/>
              <a:ext cx="2664448" cy="2414097"/>
            </a:xfrm>
            <a:prstGeom prst="rect">
              <a:avLst/>
            </a:prstGeom>
          </p:spPr>
        </p:pic>
        <p:sp>
          <p:nvSpPr>
            <p:cNvPr id="35" name="TextBox 34">
              <a:extLst>
                <a:ext uri="{FF2B5EF4-FFF2-40B4-BE49-F238E27FC236}">
                  <a16:creationId xmlns:a16="http://schemas.microsoft.com/office/drawing/2014/main" id="{59664D47-E19D-44A0-BC44-01ED52EAB91D}"/>
                </a:ext>
              </a:extLst>
            </p:cNvPr>
            <p:cNvSpPr txBox="1"/>
            <p:nvPr/>
          </p:nvSpPr>
          <p:spPr>
            <a:xfrm rot="20782617">
              <a:off x="-1665087" y="3358665"/>
              <a:ext cx="1934381" cy="1077218"/>
            </a:xfrm>
            <a:prstGeom prst="rect">
              <a:avLst/>
            </a:prstGeom>
            <a:noFill/>
          </p:spPr>
          <p:txBody>
            <a:bodyPr wrap="square" rtlCol="0">
              <a:spAutoFit/>
            </a:bodyPr>
            <a:lstStyle/>
            <a:p>
              <a:pPr algn="ctr"/>
              <a:r>
                <a:rPr lang="en-GB" sz="3200" dirty="0"/>
                <a:t>el cambio</a:t>
              </a:r>
            </a:p>
          </p:txBody>
        </p:sp>
      </p:grpSp>
      <p:sp>
        <p:nvSpPr>
          <p:cNvPr id="36" name="TextBox 35">
            <a:extLst>
              <a:ext uri="{FF2B5EF4-FFF2-40B4-BE49-F238E27FC236}">
                <a16:creationId xmlns:a16="http://schemas.microsoft.com/office/drawing/2014/main" id="{51DC26E3-53C1-471B-8076-CE40D9CF2CB3}"/>
              </a:ext>
            </a:extLst>
          </p:cNvPr>
          <p:cNvSpPr txBox="1"/>
          <p:nvPr/>
        </p:nvSpPr>
        <p:spPr>
          <a:xfrm>
            <a:off x="7075631" y="1804440"/>
            <a:ext cx="1820190"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change</a:t>
            </a:r>
          </a:p>
        </p:txBody>
      </p:sp>
      <p:sp>
        <p:nvSpPr>
          <p:cNvPr id="37" name="TextBox 36">
            <a:extLst>
              <a:ext uri="{FF2B5EF4-FFF2-40B4-BE49-F238E27FC236}">
                <a16:creationId xmlns:a16="http://schemas.microsoft.com/office/drawing/2014/main" id="{86BC7FC2-9EA8-45AE-AD11-0FF0FF1D7213}"/>
              </a:ext>
            </a:extLst>
          </p:cNvPr>
          <p:cNvSpPr txBox="1"/>
          <p:nvPr/>
        </p:nvSpPr>
        <p:spPr>
          <a:xfrm>
            <a:off x="9999889" y="3904716"/>
            <a:ext cx="2025171"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change</a:t>
            </a:r>
          </a:p>
        </p:txBody>
      </p:sp>
    </p:spTree>
    <p:extLst>
      <p:ext uri="{BB962C8B-B14F-4D97-AF65-F5344CB8AC3E}">
        <p14:creationId xmlns:p14="http://schemas.microsoft.com/office/powerpoint/2010/main" val="206276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656917" y="213557"/>
            <a:ext cx="1267606"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nvGrpSpPr>
          <p:cNvPr id="5" name="Group 4">
            <a:extLst>
              <a:ext uri="{FF2B5EF4-FFF2-40B4-BE49-F238E27FC236}">
                <a16:creationId xmlns:a16="http://schemas.microsoft.com/office/drawing/2014/main" id="{536E4479-A5F4-4216-8769-358A44AD265E}"/>
              </a:ext>
            </a:extLst>
          </p:cNvPr>
          <p:cNvGrpSpPr/>
          <p:nvPr/>
        </p:nvGrpSpPr>
        <p:grpSpPr>
          <a:xfrm rot="779618">
            <a:off x="3314200" y="1626209"/>
            <a:ext cx="2664448" cy="2414097"/>
            <a:chOff x="3063157" y="1319702"/>
            <a:chExt cx="2664448" cy="2414097"/>
          </a:xfrm>
        </p:grpSpPr>
        <p:pic>
          <p:nvPicPr>
            <p:cNvPr id="6" name="Picture 5">
              <a:extLst>
                <a:ext uri="{FF2B5EF4-FFF2-40B4-BE49-F238E27FC236}">
                  <a16:creationId xmlns:a16="http://schemas.microsoft.com/office/drawing/2014/main" id="{6C7D3929-2DAD-4F6F-AE4B-7F5A79F52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7" name="TextBox 6">
              <a:extLst>
                <a:ext uri="{FF2B5EF4-FFF2-40B4-BE49-F238E27FC236}">
                  <a16:creationId xmlns:a16="http://schemas.microsoft.com/office/drawing/2014/main" id="{DEDBF5A8-0727-4418-BA4F-049C61B8B583}"/>
                </a:ext>
              </a:extLst>
            </p:cNvPr>
            <p:cNvSpPr txBox="1"/>
            <p:nvPr/>
          </p:nvSpPr>
          <p:spPr>
            <a:xfrm rot="20782617">
              <a:off x="3428190" y="2190214"/>
              <a:ext cx="1934381" cy="584775"/>
            </a:xfrm>
            <a:prstGeom prst="rect">
              <a:avLst/>
            </a:prstGeom>
            <a:noFill/>
          </p:spPr>
          <p:txBody>
            <a:bodyPr wrap="square" rtlCol="0">
              <a:spAutoFit/>
            </a:bodyPr>
            <a:lstStyle/>
            <a:p>
              <a:pPr algn="ctr"/>
              <a:r>
                <a:rPr lang="en-GB" sz="3200" dirty="0"/>
                <a:t>el </a:t>
              </a:r>
              <a:r>
                <a:rPr lang="en-GB" sz="3200" dirty="0" err="1"/>
                <a:t>gesto</a:t>
              </a:r>
              <a:endParaRPr lang="en-GB" sz="3200" dirty="0"/>
            </a:p>
          </p:txBody>
        </p:sp>
      </p:grpSp>
      <p:grpSp>
        <p:nvGrpSpPr>
          <p:cNvPr id="8" name="Group 7">
            <a:extLst>
              <a:ext uri="{FF2B5EF4-FFF2-40B4-BE49-F238E27FC236}">
                <a16:creationId xmlns:a16="http://schemas.microsoft.com/office/drawing/2014/main" id="{247E95DD-7CD5-4E35-8B38-96ACFF464C6A}"/>
              </a:ext>
            </a:extLst>
          </p:cNvPr>
          <p:cNvGrpSpPr/>
          <p:nvPr/>
        </p:nvGrpSpPr>
        <p:grpSpPr>
          <a:xfrm rot="743501">
            <a:off x="6577207" y="1674360"/>
            <a:ext cx="2664448" cy="2414097"/>
            <a:chOff x="1204396" y="1728291"/>
            <a:chExt cx="2664448" cy="2414097"/>
          </a:xfrm>
        </p:grpSpPr>
        <p:pic>
          <p:nvPicPr>
            <p:cNvPr id="9" name="Picture 8">
              <a:extLst>
                <a:ext uri="{FF2B5EF4-FFF2-40B4-BE49-F238E27FC236}">
                  <a16:creationId xmlns:a16="http://schemas.microsoft.com/office/drawing/2014/main" id="{CCD511B8-F3B8-4AE0-ACF1-C6A272863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1204396" y="1728291"/>
              <a:ext cx="2664448" cy="2414097"/>
            </a:xfrm>
            <a:prstGeom prst="rect">
              <a:avLst/>
            </a:prstGeom>
          </p:spPr>
        </p:pic>
        <p:sp>
          <p:nvSpPr>
            <p:cNvPr id="10" name="TextBox 9">
              <a:extLst>
                <a:ext uri="{FF2B5EF4-FFF2-40B4-BE49-F238E27FC236}">
                  <a16:creationId xmlns:a16="http://schemas.microsoft.com/office/drawing/2014/main" id="{3CD00A1A-9A39-4280-9EA4-36BBBF9D7A92}"/>
                </a:ext>
              </a:extLst>
            </p:cNvPr>
            <p:cNvSpPr txBox="1"/>
            <p:nvPr/>
          </p:nvSpPr>
          <p:spPr>
            <a:xfrm rot="20782617">
              <a:off x="1623512" y="2302833"/>
              <a:ext cx="1934381" cy="1077218"/>
            </a:xfrm>
            <a:prstGeom prst="rect">
              <a:avLst/>
            </a:prstGeom>
            <a:noFill/>
          </p:spPr>
          <p:txBody>
            <a:bodyPr wrap="square" rtlCol="0">
              <a:spAutoFit/>
            </a:bodyPr>
            <a:lstStyle/>
            <a:p>
              <a:pPr algn="ctr"/>
              <a:r>
                <a:rPr lang="en-GB" sz="3200" dirty="0"/>
                <a:t>el </a:t>
              </a:r>
              <a:r>
                <a:rPr lang="en-GB" sz="3200" dirty="0" err="1"/>
                <a:t>esfuerzo</a:t>
              </a:r>
              <a:endParaRPr lang="en-GB" sz="3200" dirty="0"/>
            </a:p>
          </p:txBody>
        </p:sp>
      </p:grpSp>
      <p:grpSp>
        <p:nvGrpSpPr>
          <p:cNvPr id="11" name="Group 10">
            <a:extLst>
              <a:ext uri="{FF2B5EF4-FFF2-40B4-BE49-F238E27FC236}">
                <a16:creationId xmlns:a16="http://schemas.microsoft.com/office/drawing/2014/main" id="{70BD1D58-A31A-4E5D-849C-E1F1DB926787}"/>
              </a:ext>
            </a:extLst>
          </p:cNvPr>
          <p:cNvGrpSpPr/>
          <p:nvPr/>
        </p:nvGrpSpPr>
        <p:grpSpPr>
          <a:xfrm rot="779389">
            <a:off x="6377761" y="4301496"/>
            <a:ext cx="2664448" cy="2414097"/>
            <a:chOff x="3063157" y="1319702"/>
            <a:chExt cx="2664448" cy="2414097"/>
          </a:xfrm>
        </p:grpSpPr>
        <p:pic>
          <p:nvPicPr>
            <p:cNvPr id="12" name="Picture 11">
              <a:extLst>
                <a:ext uri="{FF2B5EF4-FFF2-40B4-BE49-F238E27FC236}">
                  <a16:creationId xmlns:a16="http://schemas.microsoft.com/office/drawing/2014/main" id="{A4B22FA6-BD73-4D41-B940-9F5C68D05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13" name="TextBox 12">
              <a:extLst>
                <a:ext uri="{FF2B5EF4-FFF2-40B4-BE49-F238E27FC236}">
                  <a16:creationId xmlns:a16="http://schemas.microsoft.com/office/drawing/2014/main" id="{C706D93E-E416-42E9-A1C9-6C2388CE686C}"/>
                </a:ext>
              </a:extLst>
            </p:cNvPr>
            <p:cNvSpPr txBox="1"/>
            <p:nvPr/>
          </p:nvSpPr>
          <p:spPr>
            <a:xfrm rot="20782617">
              <a:off x="3428190" y="2190214"/>
              <a:ext cx="1934381" cy="584775"/>
            </a:xfrm>
            <a:prstGeom prst="rect">
              <a:avLst/>
            </a:prstGeom>
            <a:noFill/>
          </p:spPr>
          <p:txBody>
            <a:bodyPr wrap="square" rtlCol="0">
              <a:spAutoFit/>
            </a:bodyPr>
            <a:lstStyle/>
            <a:p>
              <a:pPr algn="ctr"/>
              <a:r>
                <a:rPr lang="en-GB" sz="3200" dirty="0"/>
                <a:t>el ruido</a:t>
              </a:r>
            </a:p>
          </p:txBody>
        </p:sp>
      </p:grpSp>
      <p:grpSp>
        <p:nvGrpSpPr>
          <p:cNvPr id="14" name="Group 13">
            <a:extLst>
              <a:ext uri="{FF2B5EF4-FFF2-40B4-BE49-F238E27FC236}">
                <a16:creationId xmlns:a16="http://schemas.microsoft.com/office/drawing/2014/main" id="{E278A7BD-D8D0-47E3-9A4B-A84B4476D618}"/>
              </a:ext>
            </a:extLst>
          </p:cNvPr>
          <p:cNvGrpSpPr/>
          <p:nvPr/>
        </p:nvGrpSpPr>
        <p:grpSpPr>
          <a:xfrm rot="762122">
            <a:off x="3330168" y="4323664"/>
            <a:ext cx="2664448" cy="2414097"/>
            <a:chOff x="3063157" y="1319702"/>
            <a:chExt cx="2664448" cy="2414097"/>
          </a:xfrm>
        </p:grpSpPr>
        <p:pic>
          <p:nvPicPr>
            <p:cNvPr id="15" name="Picture 14">
              <a:extLst>
                <a:ext uri="{FF2B5EF4-FFF2-40B4-BE49-F238E27FC236}">
                  <a16:creationId xmlns:a16="http://schemas.microsoft.com/office/drawing/2014/main" id="{8904379D-3142-4CEE-B9DB-A9A821E26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16" name="TextBox 15">
              <a:extLst>
                <a:ext uri="{FF2B5EF4-FFF2-40B4-BE49-F238E27FC236}">
                  <a16:creationId xmlns:a16="http://schemas.microsoft.com/office/drawing/2014/main" id="{F8B574B2-3B34-4C6B-8BA3-C3AC73F37D44}"/>
                </a:ext>
              </a:extLst>
            </p:cNvPr>
            <p:cNvSpPr txBox="1"/>
            <p:nvPr/>
          </p:nvSpPr>
          <p:spPr>
            <a:xfrm rot="20782617">
              <a:off x="3428190" y="2190214"/>
              <a:ext cx="1934381" cy="584775"/>
            </a:xfrm>
            <a:prstGeom prst="rect">
              <a:avLst/>
            </a:prstGeom>
            <a:noFill/>
          </p:spPr>
          <p:txBody>
            <a:bodyPr wrap="square" rtlCol="0">
              <a:spAutoFit/>
            </a:bodyPr>
            <a:lstStyle/>
            <a:p>
              <a:pPr algn="ctr"/>
              <a:r>
                <a:rPr lang="en-GB" sz="3200" dirty="0"/>
                <a:t>gracioso</a:t>
              </a:r>
            </a:p>
          </p:txBody>
        </p:sp>
      </p:grpSp>
      <p:grpSp>
        <p:nvGrpSpPr>
          <p:cNvPr id="17" name="Group 16">
            <a:extLst>
              <a:ext uri="{FF2B5EF4-FFF2-40B4-BE49-F238E27FC236}">
                <a16:creationId xmlns:a16="http://schemas.microsoft.com/office/drawing/2014/main" id="{E7EAC320-C36C-4503-833E-490FFAFB91E3}"/>
              </a:ext>
            </a:extLst>
          </p:cNvPr>
          <p:cNvGrpSpPr/>
          <p:nvPr/>
        </p:nvGrpSpPr>
        <p:grpSpPr>
          <a:xfrm rot="739147">
            <a:off x="57497" y="1626209"/>
            <a:ext cx="2664448" cy="2414097"/>
            <a:chOff x="3063157" y="1319702"/>
            <a:chExt cx="2664448" cy="2414097"/>
          </a:xfrm>
        </p:grpSpPr>
        <p:pic>
          <p:nvPicPr>
            <p:cNvPr id="18" name="Picture 17">
              <a:extLst>
                <a:ext uri="{FF2B5EF4-FFF2-40B4-BE49-F238E27FC236}">
                  <a16:creationId xmlns:a16="http://schemas.microsoft.com/office/drawing/2014/main" id="{9504C0DC-2FD9-495B-AA07-ACB553AD1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19" name="TextBox 18">
              <a:extLst>
                <a:ext uri="{FF2B5EF4-FFF2-40B4-BE49-F238E27FC236}">
                  <a16:creationId xmlns:a16="http://schemas.microsoft.com/office/drawing/2014/main" id="{7F0A9515-5EFD-4D5A-93E1-E13652B5697D}"/>
                </a:ext>
              </a:extLst>
            </p:cNvPr>
            <p:cNvSpPr txBox="1"/>
            <p:nvPr/>
          </p:nvSpPr>
          <p:spPr>
            <a:xfrm rot="20782617">
              <a:off x="3428190" y="2190214"/>
              <a:ext cx="1934381" cy="584775"/>
            </a:xfrm>
            <a:prstGeom prst="rect">
              <a:avLst/>
            </a:prstGeom>
            <a:noFill/>
          </p:spPr>
          <p:txBody>
            <a:bodyPr wrap="square" rtlCol="0">
              <a:spAutoFit/>
            </a:bodyPr>
            <a:lstStyle/>
            <a:p>
              <a:pPr algn="ctr"/>
              <a:r>
                <a:rPr lang="en-GB" sz="3200" dirty="0"/>
                <a:t>mientras</a:t>
              </a:r>
            </a:p>
          </p:txBody>
        </p:sp>
      </p:grpSp>
      <p:grpSp>
        <p:nvGrpSpPr>
          <p:cNvPr id="20" name="Group 19">
            <a:extLst>
              <a:ext uri="{FF2B5EF4-FFF2-40B4-BE49-F238E27FC236}">
                <a16:creationId xmlns:a16="http://schemas.microsoft.com/office/drawing/2014/main" id="{ADCDCF13-C64D-485B-902D-8483F5508E71}"/>
              </a:ext>
            </a:extLst>
          </p:cNvPr>
          <p:cNvGrpSpPr/>
          <p:nvPr/>
        </p:nvGrpSpPr>
        <p:grpSpPr>
          <a:xfrm rot="771218">
            <a:off x="9540133" y="4329766"/>
            <a:ext cx="2664448" cy="2414097"/>
            <a:chOff x="3063157" y="1319702"/>
            <a:chExt cx="2664448" cy="2414097"/>
          </a:xfrm>
        </p:grpSpPr>
        <p:pic>
          <p:nvPicPr>
            <p:cNvPr id="21" name="Picture 20">
              <a:extLst>
                <a:ext uri="{FF2B5EF4-FFF2-40B4-BE49-F238E27FC236}">
                  <a16:creationId xmlns:a16="http://schemas.microsoft.com/office/drawing/2014/main" id="{864360DF-B6D2-404F-B8A3-4677AFC1E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22" name="TextBox 21">
              <a:extLst>
                <a:ext uri="{FF2B5EF4-FFF2-40B4-BE49-F238E27FC236}">
                  <a16:creationId xmlns:a16="http://schemas.microsoft.com/office/drawing/2014/main" id="{137989CB-4599-451C-B7C5-C2663743B785}"/>
                </a:ext>
              </a:extLst>
            </p:cNvPr>
            <p:cNvSpPr txBox="1"/>
            <p:nvPr/>
          </p:nvSpPr>
          <p:spPr>
            <a:xfrm rot="20782617">
              <a:off x="3428190" y="2190214"/>
              <a:ext cx="1934381" cy="584775"/>
            </a:xfrm>
            <a:prstGeom prst="rect">
              <a:avLst/>
            </a:prstGeom>
            <a:noFill/>
          </p:spPr>
          <p:txBody>
            <a:bodyPr wrap="square" rtlCol="0">
              <a:spAutoFit/>
            </a:bodyPr>
            <a:lstStyle/>
            <a:p>
              <a:pPr algn="ctr"/>
              <a:r>
                <a:rPr lang="en-GB" sz="3200" dirty="0"/>
                <a:t>genial</a:t>
              </a:r>
            </a:p>
          </p:txBody>
        </p:sp>
      </p:grpSp>
      <p:grpSp>
        <p:nvGrpSpPr>
          <p:cNvPr id="23" name="Group 22">
            <a:extLst>
              <a:ext uri="{FF2B5EF4-FFF2-40B4-BE49-F238E27FC236}">
                <a16:creationId xmlns:a16="http://schemas.microsoft.com/office/drawing/2014/main" id="{2B0C6D96-AEB0-4C43-A022-EB296AEDD3D7}"/>
              </a:ext>
            </a:extLst>
          </p:cNvPr>
          <p:cNvGrpSpPr/>
          <p:nvPr/>
        </p:nvGrpSpPr>
        <p:grpSpPr>
          <a:xfrm rot="751939">
            <a:off x="95418" y="4257337"/>
            <a:ext cx="2664448" cy="2414097"/>
            <a:chOff x="3063157" y="1319702"/>
            <a:chExt cx="2664448" cy="2414097"/>
          </a:xfrm>
        </p:grpSpPr>
        <p:pic>
          <p:nvPicPr>
            <p:cNvPr id="24" name="Picture 23">
              <a:extLst>
                <a:ext uri="{FF2B5EF4-FFF2-40B4-BE49-F238E27FC236}">
                  <a16:creationId xmlns:a16="http://schemas.microsoft.com/office/drawing/2014/main" id="{B7AEE4CA-853B-4C6E-AC6A-05B1AEB2A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25" name="TextBox 24">
              <a:extLst>
                <a:ext uri="{FF2B5EF4-FFF2-40B4-BE49-F238E27FC236}">
                  <a16:creationId xmlns:a16="http://schemas.microsoft.com/office/drawing/2014/main" id="{4BA87C16-41C8-4430-93AC-81C4FC870FB9}"/>
                </a:ext>
              </a:extLst>
            </p:cNvPr>
            <p:cNvSpPr txBox="1"/>
            <p:nvPr/>
          </p:nvSpPr>
          <p:spPr>
            <a:xfrm rot="20782617">
              <a:off x="3428190" y="1943993"/>
              <a:ext cx="1934381" cy="1077218"/>
            </a:xfrm>
            <a:prstGeom prst="rect">
              <a:avLst/>
            </a:prstGeom>
            <a:noFill/>
          </p:spPr>
          <p:txBody>
            <a:bodyPr wrap="square" rtlCol="0">
              <a:spAutoFit/>
            </a:bodyPr>
            <a:lstStyle/>
            <a:p>
              <a:pPr algn="ctr"/>
              <a:r>
                <a:rPr lang="en-GB" sz="3200" dirty="0"/>
                <a:t>mientras que</a:t>
              </a:r>
            </a:p>
          </p:txBody>
        </p:sp>
      </p:grpSp>
      <p:sp>
        <p:nvSpPr>
          <p:cNvPr id="26" name="TextBox 25">
            <a:extLst>
              <a:ext uri="{FF2B5EF4-FFF2-40B4-BE49-F238E27FC236}">
                <a16:creationId xmlns:a16="http://schemas.microsoft.com/office/drawing/2014/main" id="{521AAFA6-CA79-4C43-916E-B3288352D5CB}"/>
              </a:ext>
            </a:extLst>
          </p:cNvPr>
          <p:cNvSpPr txBox="1"/>
          <p:nvPr/>
        </p:nvSpPr>
        <p:spPr>
          <a:xfrm>
            <a:off x="330511" y="1360341"/>
            <a:ext cx="2025171"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while</a:t>
            </a:r>
          </a:p>
        </p:txBody>
      </p:sp>
      <p:sp>
        <p:nvSpPr>
          <p:cNvPr id="27" name="TextBox 26">
            <a:extLst>
              <a:ext uri="{FF2B5EF4-FFF2-40B4-BE49-F238E27FC236}">
                <a16:creationId xmlns:a16="http://schemas.microsoft.com/office/drawing/2014/main" id="{F364CC94-B863-443F-906B-6D253E3158DC}"/>
              </a:ext>
            </a:extLst>
          </p:cNvPr>
          <p:cNvSpPr txBox="1"/>
          <p:nvPr/>
        </p:nvSpPr>
        <p:spPr>
          <a:xfrm>
            <a:off x="3445367" y="1371141"/>
            <a:ext cx="2556717"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gesture</a:t>
            </a:r>
          </a:p>
        </p:txBody>
      </p:sp>
      <p:sp>
        <p:nvSpPr>
          <p:cNvPr id="28" name="TextBox 27">
            <a:extLst>
              <a:ext uri="{FF2B5EF4-FFF2-40B4-BE49-F238E27FC236}">
                <a16:creationId xmlns:a16="http://schemas.microsoft.com/office/drawing/2014/main" id="{01FAF410-B2A5-4C70-AEC9-2BDC8CD28AFA}"/>
              </a:ext>
            </a:extLst>
          </p:cNvPr>
          <p:cNvSpPr txBox="1"/>
          <p:nvPr/>
        </p:nvSpPr>
        <p:spPr>
          <a:xfrm>
            <a:off x="6836725" y="1386849"/>
            <a:ext cx="2291869"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effort</a:t>
            </a:r>
          </a:p>
        </p:txBody>
      </p:sp>
      <p:sp>
        <p:nvSpPr>
          <p:cNvPr id="29" name="TextBox 28">
            <a:extLst>
              <a:ext uri="{FF2B5EF4-FFF2-40B4-BE49-F238E27FC236}">
                <a16:creationId xmlns:a16="http://schemas.microsoft.com/office/drawing/2014/main" id="{9A827FEC-A820-4A64-8EA5-9E5367F5CD11}"/>
              </a:ext>
            </a:extLst>
          </p:cNvPr>
          <p:cNvSpPr txBox="1"/>
          <p:nvPr/>
        </p:nvSpPr>
        <p:spPr>
          <a:xfrm>
            <a:off x="10069249" y="4036023"/>
            <a:ext cx="1885862"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great</a:t>
            </a:r>
          </a:p>
        </p:txBody>
      </p:sp>
      <p:sp>
        <p:nvSpPr>
          <p:cNvPr id="30" name="TextBox 29">
            <a:extLst>
              <a:ext uri="{FF2B5EF4-FFF2-40B4-BE49-F238E27FC236}">
                <a16:creationId xmlns:a16="http://schemas.microsoft.com/office/drawing/2014/main" id="{0669F5DD-639F-479D-8DF3-8B652510A1F1}"/>
              </a:ext>
            </a:extLst>
          </p:cNvPr>
          <p:cNvSpPr txBox="1"/>
          <p:nvPr/>
        </p:nvSpPr>
        <p:spPr>
          <a:xfrm>
            <a:off x="427300" y="4036023"/>
            <a:ext cx="1856053"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whereas</a:t>
            </a:r>
          </a:p>
        </p:txBody>
      </p:sp>
      <p:sp>
        <p:nvSpPr>
          <p:cNvPr id="31" name="TextBox 30">
            <a:extLst>
              <a:ext uri="{FF2B5EF4-FFF2-40B4-BE49-F238E27FC236}">
                <a16:creationId xmlns:a16="http://schemas.microsoft.com/office/drawing/2014/main" id="{7B1ADAE7-C07D-4AD9-9378-AFCF92E72ADF}"/>
              </a:ext>
            </a:extLst>
          </p:cNvPr>
          <p:cNvSpPr txBox="1"/>
          <p:nvPr/>
        </p:nvSpPr>
        <p:spPr>
          <a:xfrm>
            <a:off x="6727548" y="4063645"/>
            <a:ext cx="2072794"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noise</a:t>
            </a:r>
          </a:p>
        </p:txBody>
      </p:sp>
      <p:sp>
        <p:nvSpPr>
          <p:cNvPr id="32" name="TextBox 31">
            <a:extLst>
              <a:ext uri="{FF2B5EF4-FFF2-40B4-BE49-F238E27FC236}">
                <a16:creationId xmlns:a16="http://schemas.microsoft.com/office/drawing/2014/main" id="{03225650-97E3-43CB-95E7-B4D4356C18C4}"/>
              </a:ext>
            </a:extLst>
          </p:cNvPr>
          <p:cNvSpPr txBox="1"/>
          <p:nvPr/>
        </p:nvSpPr>
        <p:spPr>
          <a:xfrm>
            <a:off x="3817898" y="4047568"/>
            <a:ext cx="1701958"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funny</a:t>
            </a:r>
          </a:p>
        </p:txBody>
      </p:sp>
      <p:grpSp>
        <p:nvGrpSpPr>
          <p:cNvPr id="33" name="Group 32">
            <a:extLst>
              <a:ext uri="{FF2B5EF4-FFF2-40B4-BE49-F238E27FC236}">
                <a16:creationId xmlns:a16="http://schemas.microsoft.com/office/drawing/2014/main" id="{7CB8EF17-05D1-4D6D-A608-4EA2DE646E30}"/>
              </a:ext>
            </a:extLst>
          </p:cNvPr>
          <p:cNvGrpSpPr/>
          <p:nvPr/>
        </p:nvGrpSpPr>
        <p:grpSpPr>
          <a:xfrm rot="751939">
            <a:off x="9623764" y="1708638"/>
            <a:ext cx="2664448" cy="2414097"/>
            <a:chOff x="-2030120" y="2734373"/>
            <a:chExt cx="2664448" cy="2414097"/>
          </a:xfrm>
        </p:grpSpPr>
        <p:pic>
          <p:nvPicPr>
            <p:cNvPr id="34" name="Picture 33">
              <a:extLst>
                <a:ext uri="{FF2B5EF4-FFF2-40B4-BE49-F238E27FC236}">
                  <a16:creationId xmlns:a16="http://schemas.microsoft.com/office/drawing/2014/main" id="{168C067E-EAE2-4460-B43F-1E929071A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170">
              <a:off x="-2030120" y="2734373"/>
              <a:ext cx="2664448" cy="2414097"/>
            </a:xfrm>
            <a:prstGeom prst="rect">
              <a:avLst/>
            </a:prstGeom>
          </p:spPr>
        </p:pic>
        <p:sp>
          <p:nvSpPr>
            <p:cNvPr id="35" name="TextBox 34">
              <a:extLst>
                <a:ext uri="{FF2B5EF4-FFF2-40B4-BE49-F238E27FC236}">
                  <a16:creationId xmlns:a16="http://schemas.microsoft.com/office/drawing/2014/main" id="{70018192-FBEE-4A3B-A8BC-13892DB5116F}"/>
                </a:ext>
              </a:extLst>
            </p:cNvPr>
            <p:cNvSpPr txBox="1"/>
            <p:nvPr/>
          </p:nvSpPr>
          <p:spPr>
            <a:xfrm rot="20782617">
              <a:off x="-1665087" y="3358665"/>
              <a:ext cx="1934381" cy="1077218"/>
            </a:xfrm>
            <a:prstGeom prst="rect">
              <a:avLst/>
            </a:prstGeom>
            <a:noFill/>
          </p:spPr>
          <p:txBody>
            <a:bodyPr wrap="square" rtlCol="0">
              <a:spAutoFit/>
            </a:bodyPr>
            <a:lstStyle/>
            <a:p>
              <a:pPr algn="ctr"/>
              <a:r>
                <a:rPr lang="en-GB" sz="3200" dirty="0"/>
                <a:t>el cambio</a:t>
              </a:r>
            </a:p>
          </p:txBody>
        </p:sp>
      </p:grpSp>
      <p:sp>
        <p:nvSpPr>
          <p:cNvPr id="36" name="TextBox 35">
            <a:extLst>
              <a:ext uri="{FF2B5EF4-FFF2-40B4-BE49-F238E27FC236}">
                <a16:creationId xmlns:a16="http://schemas.microsoft.com/office/drawing/2014/main" id="{05AC74AF-1CF1-495F-9A31-07A74F59E671}"/>
              </a:ext>
            </a:extLst>
          </p:cNvPr>
          <p:cNvSpPr txBox="1"/>
          <p:nvPr/>
        </p:nvSpPr>
        <p:spPr>
          <a:xfrm>
            <a:off x="10058697" y="1386849"/>
            <a:ext cx="2025171" cy="584775"/>
          </a:xfrm>
          <a:prstGeom prst="rect">
            <a:avLst/>
          </a:prstGeom>
          <a:solidFill>
            <a:schemeClr val="accent2">
              <a:lumMod val="40000"/>
              <a:lumOff val="60000"/>
            </a:schemeClr>
          </a:solidFill>
          <a:ln w="28575">
            <a:solidFill>
              <a:srgbClr val="002060"/>
            </a:solidFill>
          </a:ln>
        </p:spPr>
        <p:txBody>
          <a:bodyPr wrap="square" rtlCol="0">
            <a:spAutoFit/>
          </a:bodyPr>
          <a:lstStyle/>
          <a:p>
            <a:pPr algn="ctr"/>
            <a:r>
              <a:rPr lang="en-GB" sz="3200" b="1" dirty="0"/>
              <a:t>change</a:t>
            </a:r>
          </a:p>
        </p:txBody>
      </p:sp>
    </p:spTree>
    <p:extLst>
      <p:ext uri="{BB962C8B-B14F-4D97-AF65-F5344CB8AC3E}">
        <p14:creationId xmlns:p14="http://schemas.microsoft.com/office/powerpoint/2010/main" val="251167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6763407" cy="851656"/>
          </a:xfrm>
        </p:spPr>
        <p:txBody>
          <a:bodyPr>
            <a:normAutofit/>
          </a:bodyPr>
          <a:lstStyle/>
          <a:p>
            <a:r>
              <a:rPr lang="en-GB" sz="2600" dirty="0"/>
              <a:t>Using subject pronouns</a:t>
            </a:r>
            <a:br>
              <a:rPr lang="en-GB" sz="2600" dirty="0"/>
            </a:br>
            <a:r>
              <a:rPr lang="en-GB" sz="2000" dirty="0" err="1">
                <a:solidFill>
                  <a:srgbClr val="FFFFFF"/>
                </a:solidFill>
              </a:rPr>
              <a:t>yo</a:t>
            </a:r>
            <a:r>
              <a:rPr lang="en-GB" sz="2000" dirty="0">
                <a:solidFill>
                  <a:srgbClr val="FFFFFF"/>
                </a:solidFill>
              </a:rPr>
              <a:t> (I) and </a:t>
            </a:r>
            <a:r>
              <a:rPr lang="en-GB" sz="2000" dirty="0" err="1">
                <a:solidFill>
                  <a:srgbClr val="FFFFFF"/>
                </a:solidFill>
              </a:rPr>
              <a:t>tú</a:t>
            </a:r>
            <a:r>
              <a:rPr lang="en-GB" sz="2000" dirty="0">
                <a:solidFill>
                  <a:srgbClr val="FFFFFF"/>
                </a:solidFill>
              </a:rPr>
              <a:t> (you)</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AA5507C9-49F7-4B0C-BA91-709CD170C826}"/>
              </a:ext>
            </a:extLst>
          </p:cNvPr>
          <p:cNvSpPr txBox="1"/>
          <p:nvPr/>
        </p:nvSpPr>
        <p:spPr>
          <a:xfrm>
            <a:off x="425953" y="1325563"/>
            <a:ext cx="1248866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In Spanish, remember the verb (or its ending) tells us </a:t>
            </a:r>
            <a:r>
              <a:rPr lang="en-GB" sz="2600" b="1" dirty="0">
                <a:latin typeface="Century Gothic" panose="020B0502020202020204" pitchFamily="34" charset="0"/>
              </a:rPr>
              <a:t>who</a:t>
            </a:r>
            <a:r>
              <a:rPr lang="en-GB" sz="2600" dirty="0">
                <a:latin typeface="Century Gothic" panose="020B0502020202020204" pitchFamily="34" charset="0"/>
              </a:rPr>
              <a:t> it refers to.</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F4ED8EBA-7313-4CDA-85B1-A22E1064A81C}"/>
              </a:ext>
            </a:extLst>
          </p:cNvPr>
          <p:cNvSpPr txBox="1"/>
          <p:nvPr/>
        </p:nvSpPr>
        <p:spPr>
          <a:xfrm>
            <a:off x="425953" y="2670460"/>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noProof="0" dirty="0" err="1">
                <a:latin typeface="Century Gothic" panose="020B0502020202020204" pitchFamily="34" charset="0"/>
              </a:rPr>
              <a:t>Hag</a:t>
            </a:r>
            <a:r>
              <a:rPr kumimoji="0" lang="en-GB" sz="2600" i="0" u="sng" strike="noStrike" kern="1200" cap="none" spc="0" normalizeH="0" baseline="0" noProof="0" dirty="0" err="1">
                <a:ln>
                  <a:noFill/>
                </a:ln>
                <a:effectLst/>
                <a:uLnTx/>
                <a:uFillTx/>
                <a:latin typeface="Century Gothic" panose="020B0502020202020204" pitchFamily="34" charset="0"/>
              </a:rPr>
              <a:t>o</a:t>
            </a:r>
            <a:r>
              <a:rPr kumimoji="0" lang="en-GB" sz="2600" i="0" u="none" strike="noStrike" kern="1200" cap="none" spc="0" normalizeH="0" baseline="0" noProof="0" dirty="0">
                <a:ln>
                  <a:noFill/>
                </a:ln>
                <a:effectLst/>
                <a:uLnTx/>
                <a:uFillTx/>
                <a:latin typeface="Century Gothic" panose="020B0502020202020204" pitchFamily="34" charset="0"/>
              </a:rPr>
              <a:t> = _________________.</a:t>
            </a:r>
          </a:p>
        </p:txBody>
      </p:sp>
      <p:sp>
        <p:nvSpPr>
          <p:cNvPr id="7" name="TextBox 6">
            <a:extLst>
              <a:ext uri="{FF2B5EF4-FFF2-40B4-BE49-F238E27FC236}">
                <a16:creationId xmlns:a16="http://schemas.microsoft.com/office/drawing/2014/main" id="{4B5B1A2E-DDFD-4CB8-B5DC-9793839D3238}"/>
              </a:ext>
            </a:extLst>
          </p:cNvPr>
          <p:cNvSpPr txBox="1"/>
          <p:nvPr/>
        </p:nvSpPr>
        <p:spPr>
          <a:xfrm>
            <a:off x="425953" y="1943263"/>
            <a:ext cx="109420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noProof="0" dirty="0">
                <a:latin typeface="Century Gothic" panose="020B0502020202020204" pitchFamily="34" charset="0"/>
              </a:rPr>
              <a:t>Here is an example with the verb </a:t>
            </a:r>
            <a:r>
              <a:rPr lang="en-GB" sz="2600" i="1" noProof="0" dirty="0">
                <a:latin typeface="Century Gothic" panose="020B0502020202020204" pitchFamily="34" charset="0"/>
              </a:rPr>
              <a:t>hacer </a:t>
            </a:r>
            <a:r>
              <a:rPr lang="en-GB" sz="2600" noProof="0" dirty="0">
                <a:latin typeface="Century Gothic" panose="020B0502020202020204" pitchFamily="34" charset="0"/>
              </a:rPr>
              <a:t>(to do/make):</a:t>
            </a:r>
            <a:endParaRPr kumimoji="0" lang="en-GB" sz="2600" u="none" strike="noStrike" kern="1200" cap="none" spc="0" normalizeH="0" baseline="0" noProof="0" dirty="0">
              <a:ln>
                <a:noFill/>
              </a:ln>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CB8B18C3-9695-48D1-8923-84229BEDCBF8}"/>
              </a:ext>
            </a:extLst>
          </p:cNvPr>
          <p:cNvSpPr txBox="1"/>
          <p:nvPr/>
        </p:nvSpPr>
        <p:spPr>
          <a:xfrm>
            <a:off x="1993927" y="2586296"/>
            <a:ext cx="250890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latin typeface="Century Gothic" panose="020B0502020202020204" pitchFamily="34" charset="0"/>
              </a:rPr>
              <a:t>I do / make</a:t>
            </a:r>
            <a:endParaRPr kumimoji="0" lang="en-GB" sz="2600" b="1" i="0" u="none" strike="noStrike" kern="1200" cap="none" spc="0" normalizeH="0" baseline="0" noProof="0" dirty="0">
              <a:ln>
                <a:noFill/>
              </a:ln>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71D6A987-AE72-4281-861B-22A14F0DF35A}"/>
              </a:ext>
            </a:extLst>
          </p:cNvPr>
          <p:cNvSpPr txBox="1"/>
          <p:nvPr/>
        </p:nvSpPr>
        <p:spPr>
          <a:xfrm>
            <a:off x="6070803" y="2670460"/>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noProof="0" dirty="0" err="1">
                <a:latin typeface="Century Gothic" panose="020B0502020202020204" pitchFamily="34" charset="0"/>
              </a:rPr>
              <a:t>Hac</a:t>
            </a:r>
            <a:r>
              <a:rPr lang="en-GB" sz="2600" u="sng" dirty="0" err="1">
                <a:latin typeface="Century Gothic" panose="020B0502020202020204" pitchFamily="34" charset="0"/>
              </a:rPr>
              <a:t>es</a:t>
            </a:r>
            <a:r>
              <a:rPr kumimoji="0" lang="en-GB" sz="2600" i="0" u="none" strike="noStrike" kern="1200" cap="none" spc="0" normalizeH="0" baseline="0" noProof="0" dirty="0">
                <a:ln>
                  <a:noFill/>
                </a:ln>
                <a:effectLst/>
                <a:uLnTx/>
                <a:uFillTx/>
                <a:latin typeface="Century Gothic" panose="020B0502020202020204" pitchFamily="34" charset="0"/>
              </a:rPr>
              <a:t> = _________________.</a:t>
            </a:r>
          </a:p>
        </p:txBody>
      </p:sp>
      <p:sp>
        <p:nvSpPr>
          <p:cNvPr id="10" name="TextBox 9">
            <a:extLst>
              <a:ext uri="{FF2B5EF4-FFF2-40B4-BE49-F238E27FC236}">
                <a16:creationId xmlns:a16="http://schemas.microsoft.com/office/drawing/2014/main" id="{C60EDA7D-2D44-4E64-84B8-5D5878B78261}"/>
              </a:ext>
            </a:extLst>
          </p:cNvPr>
          <p:cNvSpPr txBox="1"/>
          <p:nvPr/>
        </p:nvSpPr>
        <p:spPr>
          <a:xfrm>
            <a:off x="7790797" y="2586296"/>
            <a:ext cx="392485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latin typeface="Century Gothic" panose="020B0502020202020204" pitchFamily="34" charset="0"/>
              </a:rPr>
              <a:t>you do / make</a:t>
            </a:r>
            <a:endParaRPr kumimoji="0" lang="en-GB" sz="2600" b="1" i="0" u="none" strike="noStrike" kern="1200" cap="none" spc="0" normalizeH="0" baseline="0" noProof="0" dirty="0">
              <a:ln>
                <a:noFill/>
              </a:ln>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D3977827-A687-438A-BA95-8C3E2B50C2E2}"/>
              </a:ext>
            </a:extLst>
          </p:cNvPr>
          <p:cNvSpPr txBox="1"/>
          <p:nvPr/>
        </p:nvSpPr>
        <p:spPr>
          <a:xfrm>
            <a:off x="425952" y="3397657"/>
            <a:ext cx="1185166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u="none" strike="noStrike" kern="1200" cap="none" spc="0" normalizeH="0" baseline="0" noProof="0" dirty="0">
                <a:ln>
                  <a:noFill/>
                </a:ln>
                <a:effectLst/>
                <a:uLnTx/>
                <a:uFillTx/>
                <a:latin typeface="Century Gothic" panose="020B0502020202020204" pitchFamily="34" charset="0"/>
              </a:rPr>
              <a:t>When</a:t>
            </a:r>
            <a:r>
              <a:rPr kumimoji="0" lang="en-GB" sz="2600" u="none" strike="noStrike" kern="1200" cap="none" spc="0" normalizeH="0" baseline="0" noProof="0" dirty="0">
                <a:ln>
                  <a:noFill/>
                </a:ln>
                <a:effectLst/>
                <a:uLnTx/>
                <a:uFillTx/>
                <a:latin typeface="Century Gothic" panose="020B0502020202020204" pitchFamily="34" charset="0"/>
              </a:rPr>
              <a:t> </a:t>
            </a:r>
            <a:r>
              <a:rPr kumimoji="0" lang="en-GB" sz="2600" b="1" u="none" strike="noStrike" kern="1200" cap="none" spc="0" normalizeH="0" noProof="0" dirty="0">
                <a:ln>
                  <a:noFill/>
                </a:ln>
                <a:effectLst/>
                <a:uLnTx/>
                <a:uFillTx/>
                <a:latin typeface="Century Gothic" panose="020B0502020202020204" pitchFamily="34" charset="0"/>
              </a:rPr>
              <a:t>comparing </a:t>
            </a:r>
            <a:r>
              <a:rPr kumimoji="0" lang="en-GB" sz="2600" b="1" u="none" strike="noStrike" kern="1200" cap="none" spc="0" normalizeH="0" baseline="0" noProof="0" dirty="0">
                <a:ln>
                  <a:noFill/>
                </a:ln>
                <a:effectLst/>
                <a:uLnTx/>
                <a:uFillTx/>
                <a:latin typeface="Century Gothic" panose="020B0502020202020204" pitchFamily="34" charset="0"/>
              </a:rPr>
              <a:t>different people</a:t>
            </a:r>
            <a:r>
              <a:rPr kumimoji="0" lang="en-GB" sz="2600" u="none" strike="noStrike" kern="1200" cap="none" spc="0" normalizeH="0" noProof="0" dirty="0">
                <a:ln>
                  <a:noFill/>
                </a:ln>
                <a:effectLst/>
                <a:uLnTx/>
                <a:uFillTx/>
                <a:latin typeface="Century Gothic" panose="020B0502020202020204" pitchFamily="34" charset="0"/>
              </a:rPr>
              <a:t>, Spanish uses a subject pronoun (e.g. I, you, he) before the verb. This makes it clear who the verb refers to.</a:t>
            </a:r>
            <a:endParaRPr kumimoji="0" lang="en-GB" sz="2600" u="none" strike="noStrike" kern="1200" cap="none" spc="0" normalizeH="0" baseline="0" noProof="0" dirty="0">
              <a:ln>
                <a:noFill/>
              </a:ln>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E6775106-7B53-41DC-966E-C66A63142734}"/>
              </a:ext>
            </a:extLst>
          </p:cNvPr>
          <p:cNvSpPr txBox="1"/>
          <p:nvPr/>
        </p:nvSpPr>
        <p:spPr>
          <a:xfrm>
            <a:off x="425953" y="4475154"/>
            <a:ext cx="11118347" cy="492443"/>
          </a:xfrm>
          <a:prstGeom prst="rect">
            <a:avLst/>
          </a:prstGeom>
          <a:noFill/>
        </p:spPr>
        <p:txBody>
          <a:bodyPr wrap="square" rtlCol="0">
            <a:spAutoFit/>
          </a:bodyPr>
          <a:lstStyle/>
          <a:p>
            <a:pPr lvl="0">
              <a:defRPr/>
            </a:pPr>
            <a:r>
              <a:rPr lang="en-GB" sz="2600" b="1" dirty="0">
                <a:latin typeface="Century Gothic" panose="020B0502020202020204" pitchFamily="34" charset="0"/>
              </a:rPr>
              <a:t>Yo</a:t>
            </a:r>
            <a:r>
              <a:rPr lang="en-GB" sz="2600" dirty="0">
                <a:latin typeface="Century Gothic" panose="020B0502020202020204" pitchFamily="34" charset="0"/>
              </a:rPr>
              <a:t> h</a:t>
            </a:r>
            <a:r>
              <a:rPr lang="en-GB" sz="2600" noProof="0" dirty="0">
                <a:latin typeface="Century Gothic" panose="020B0502020202020204" pitchFamily="34" charset="0"/>
              </a:rPr>
              <a:t>ag</a:t>
            </a:r>
            <a:r>
              <a:rPr kumimoji="0" lang="en-GB" sz="2600" i="0" strike="noStrike" kern="1200" cap="none" spc="0" normalizeH="0" baseline="0" noProof="0" dirty="0">
                <a:ln>
                  <a:noFill/>
                </a:ln>
                <a:effectLst/>
                <a:uLnTx/>
                <a:uFillTx/>
                <a:latin typeface="Century Gothic" panose="020B0502020202020204" pitchFamily="34" charset="0"/>
              </a:rPr>
              <a:t>o la </a:t>
            </a:r>
            <a:r>
              <a:rPr kumimoji="0" lang="en-GB" sz="2600" i="0" strike="noStrike" kern="1200" cap="none" spc="0" normalizeH="0" baseline="0" noProof="0" dirty="0" err="1">
                <a:ln>
                  <a:noFill/>
                </a:ln>
                <a:effectLst/>
                <a:uLnTx/>
                <a:uFillTx/>
                <a:latin typeface="Century Gothic" panose="020B0502020202020204" pitchFamily="34" charset="0"/>
              </a:rPr>
              <a:t>cama</a:t>
            </a:r>
            <a:r>
              <a:rPr kumimoji="0" lang="en-GB" sz="2600" i="0" strike="noStrike" kern="1200" cap="none" spc="0" normalizeH="0" baseline="0" noProof="0" dirty="0">
                <a:ln>
                  <a:noFill/>
                </a:ln>
                <a:effectLst/>
                <a:uLnTx/>
                <a:uFillTx/>
                <a:latin typeface="Century Gothic" panose="020B0502020202020204" pitchFamily="34" charset="0"/>
              </a:rPr>
              <a:t>, mientras </a:t>
            </a:r>
            <a:r>
              <a:rPr kumimoji="0" lang="en-GB" sz="2600" i="0" strike="noStrike" kern="1200" cap="none" spc="0" normalizeH="0" baseline="0" noProof="0" dirty="0" err="1">
                <a:ln>
                  <a:noFill/>
                </a:ln>
                <a:effectLst/>
                <a:uLnTx/>
                <a:uFillTx/>
                <a:latin typeface="Century Gothic" panose="020B0502020202020204" pitchFamily="34" charset="0"/>
              </a:rPr>
              <a:t>qu</a:t>
            </a:r>
            <a:r>
              <a:rPr lang="en-GB" sz="2600" dirty="0">
                <a:latin typeface="Century Gothic" panose="020B0502020202020204" pitchFamily="34" charset="0"/>
              </a:rPr>
              <a:t>e </a:t>
            </a:r>
            <a:r>
              <a:rPr lang="en-GB" sz="2600" b="1" dirty="0">
                <a:latin typeface="Century Gothic" panose="020B0502020202020204" pitchFamily="34" charset="0"/>
              </a:rPr>
              <a:t>tú</a:t>
            </a:r>
            <a:r>
              <a:rPr lang="en-GB" sz="2600" dirty="0">
                <a:latin typeface="Century Gothic" panose="020B0502020202020204" pitchFamily="34" charset="0"/>
              </a:rPr>
              <a:t> no </a:t>
            </a:r>
            <a:r>
              <a:rPr lang="en-GB" sz="2600" dirty="0" err="1">
                <a:latin typeface="Century Gothic" panose="020B0502020202020204" pitchFamily="34" charset="0"/>
              </a:rPr>
              <a:t>haces</a:t>
            </a:r>
            <a:r>
              <a:rPr lang="en-GB" sz="2600" dirty="0">
                <a:latin typeface="Century Gothic" panose="020B0502020202020204" pitchFamily="34" charset="0"/>
              </a:rPr>
              <a:t> </a:t>
            </a:r>
            <a:r>
              <a:rPr lang="en-GB" sz="2600" dirty="0" err="1">
                <a:latin typeface="Century Gothic" panose="020B0502020202020204" pitchFamily="34" charset="0"/>
              </a:rPr>
              <a:t>tareas</a:t>
            </a:r>
            <a:r>
              <a:rPr lang="en-GB" sz="2600" dirty="0">
                <a:latin typeface="Century Gothic" panose="020B0502020202020204" pitchFamily="34" charset="0"/>
              </a:rPr>
              <a:t>. </a:t>
            </a:r>
            <a:endParaRPr kumimoji="0" lang="en-GB" sz="2600" i="0" strike="noStrike" kern="1200" cap="none" spc="0" normalizeH="0" baseline="0" noProof="0" dirty="0">
              <a:ln>
                <a:noFill/>
              </a:ln>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ECD169FD-997B-45ED-B7BF-CBB230BC152A}"/>
              </a:ext>
            </a:extLst>
          </p:cNvPr>
          <p:cNvSpPr txBox="1"/>
          <p:nvPr/>
        </p:nvSpPr>
        <p:spPr>
          <a:xfrm>
            <a:off x="457516" y="5027010"/>
            <a:ext cx="9721347" cy="492443"/>
          </a:xfrm>
          <a:prstGeom prst="rect">
            <a:avLst/>
          </a:prstGeom>
          <a:noFill/>
        </p:spPr>
        <p:txBody>
          <a:bodyPr wrap="square" rtlCol="0">
            <a:spAutoFit/>
          </a:bodyPr>
          <a:lstStyle/>
          <a:p>
            <a:pPr lvl="0">
              <a:defRPr/>
            </a:pPr>
            <a:r>
              <a:rPr lang="en-GB" sz="2600" b="1" dirty="0">
                <a:latin typeface="Century Gothic" panose="020B0502020202020204" pitchFamily="34" charset="0"/>
              </a:rPr>
              <a:t>I</a:t>
            </a:r>
            <a:r>
              <a:rPr lang="en-GB" sz="2600" dirty="0">
                <a:latin typeface="Century Gothic" panose="020B0502020202020204" pitchFamily="34" charset="0"/>
              </a:rPr>
              <a:t> make the bed, whereas </a:t>
            </a:r>
            <a:r>
              <a:rPr lang="en-GB" sz="2600" b="1" dirty="0">
                <a:latin typeface="Century Gothic" panose="020B0502020202020204" pitchFamily="34" charset="0"/>
              </a:rPr>
              <a:t>you</a:t>
            </a:r>
            <a:r>
              <a:rPr lang="en-GB" sz="2600" dirty="0">
                <a:latin typeface="Century Gothic" panose="020B0502020202020204" pitchFamily="34" charset="0"/>
              </a:rPr>
              <a:t> don’t do tasks. </a:t>
            </a:r>
            <a:endParaRPr kumimoji="0" lang="en-GB" sz="2600" i="0" strike="noStrike" kern="1200" cap="none" spc="0" normalizeH="0" baseline="0" noProof="0" dirty="0">
              <a:ln>
                <a:noFill/>
              </a:ln>
              <a:effectLst/>
              <a:uLnTx/>
              <a:uFillTx/>
              <a:latin typeface="Century Gothic" panose="020B0502020202020204" pitchFamily="34" charset="0"/>
            </a:endParaRPr>
          </a:p>
        </p:txBody>
      </p:sp>
      <p:sp>
        <p:nvSpPr>
          <p:cNvPr id="14" name="Rounded Rectangular Callout 6">
            <a:extLst>
              <a:ext uri="{FF2B5EF4-FFF2-40B4-BE49-F238E27FC236}">
                <a16:creationId xmlns:a16="http://schemas.microsoft.com/office/drawing/2014/main" id="{BF3B2D7D-2271-43D3-B7ED-3C8E738E451B}"/>
              </a:ext>
            </a:extLst>
          </p:cNvPr>
          <p:cNvSpPr/>
          <p:nvPr/>
        </p:nvSpPr>
        <p:spPr>
          <a:xfrm>
            <a:off x="7962472" y="5252160"/>
            <a:ext cx="4103526" cy="1047617"/>
          </a:xfrm>
          <a:prstGeom prst="wedgeRoundRectCallout">
            <a:avLst>
              <a:gd name="adj1" fmla="val -49551"/>
              <a:gd name="adj2" fmla="val -71720"/>
              <a:gd name="adj3" fmla="val 16667"/>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In English, we always</a:t>
            </a:r>
            <a:r>
              <a:rPr lang="en-GB" sz="2000" b="1" i="1" dirty="0">
                <a:solidFill>
                  <a:schemeClr val="tx1"/>
                </a:solidFill>
              </a:rPr>
              <a:t> </a:t>
            </a:r>
            <a:r>
              <a:rPr lang="en-GB" sz="2000" b="1" dirty="0">
                <a:solidFill>
                  <a:schemeClr val="tx1"/>
                </a:solidFill>
              </a:rPr>
              <a:t>use the subject pronoun here too!</a:t>
            </a:r>
          </a:p>
        </p:txBody>
      </p:sp>
      <p:sp>
        <p:nvSpPr>
          <p:cNvPr id="15" name="TextBox 14">
            <a:extLst>
              <a:ext uri="{FF2B5EF4-FFF2-40B4-BE49-F238E27FC236}">
                <a16:creationId xmlns:a16="http://schemas.microsoft.com/office/drawing/2014/main" id="{9821BABB-F65D-4D0E-B2B7-CF8A3CF6119D}"/>
              </a:ext>
            </a:extLst>
          </p:cNvPr>
          <p:cNvSpPr txBox="1"/>
          <p:nvPr/>
        </p:nvSpPr>
        <p:spPr>
          <a:xfrm>
            <a:off x="457516" y="5623638"/>
            <a:ext cx="6884402" cy="492443"/>
          </a:xfrm>
          <a:prstGeom prst="rect">
            <a:avLst/>
          </a:prstGeom>
          <a:noFill/>
        </p:spPr>
        <p:txBody>
          <a:bodyPr wrap="square" rtlCol="0">
            <a:spAutoFit/>
          </a:bodyPr>
          <a:lstStyle/>
          <a:p>
            <a:pPr algn="l"/>
            <a:r>
              <a:rPr lang="en-GB" sz="2600" dirty="0"/>
              <a:t>So, ‘</a:t>
            </a:r>
            <a:r>
              <a:rPr lang="en-GB" sz="2600" b="1" dirty="0"/>
              <a:t>yo</a:t>
            </a:r>
            <a:r>
              <a:rPr lang="en-GB" sz="2600" dirty="0"/>
              <a:t>’ means ‘</a:t>
            </a:r>
            <a:r>
              <a:rPr lang="en-GB" sz="2600" b="1" dirty="0"/>
              <a:t>I</a:t>
            </a:r>
            <a:r>
              <a:rPr lang="en-GB" sz="2600" dirty="0"/>
              <a:t>’ and ‘</a:t>
            </a:r>
            <a:r>
              <a:rPr lang="en-GB" sz="2600" b="1" dirty="0"/>
              <a:t>tú</a:t>
            </a:r>
            <a:r>
              <a:rPr lang="en-GB" sz="2600" dirty="0"/>
              <a:t>’ means ‘</a:t>
            </a:r>
            <a:r>
              <a:rPr lang="en-GB" sz="2600" b="1" dirty="0"/>
              <a:t>you</a:t>
            </a:r>
            <a:r>
              <a:rPr lang="en-GB" sz="2600" dirty="0"/>
              <a:t>’.</a:t>
            </a:r>
          </a:p>
        </p:txBody>
      </p:sp>
    </p:spTree>
    <p:extLst>
      <p:ext uri="{BB962C8B-B14F-4D97-AF65-F5344CB8AC3E}">
        <p14:creationId xmlns:p14="http://schemas.microsoft.com/office/powerpoint/2010/main" val="44886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animBg="1"/>
      <p:bldP spid="15"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TotalTime>
  <Words>5715</Words>
  <Application>Microsoft Office PowerPoint</Application>
  <PresentationFormat>Widescreen</PresentationFormat>
  <Paragraphs>847</Paragraphs>
  <Slides>37</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vt:lpstr>
      <vt:lpstr>Calibri</vt:lpstr>
      <vt:lpstr>Century Gothic</vt:lpstr>
      <vt:lpstr>Tw Cen MT</vt:lpstr>
      <vt:lpstr>NCELP_German_2022</vt:lpstr>
      <vt:lpstr>PowerPoint Presentation</vt:lpstr>
      <vt:lpstr>Fonética</vt:lpstr>
      <vt:lpstr>Fonética</vt:lpstr>
      <vt:lpstr>¿Cómo se escribe?</vt:lpstr>
      <vt:lpstr>Vocabulario</vt:lpstr>
      <vt:lpstr>mientras | mientras que</vt:lpstr>
      <vt:lpstr>Vocabulario</vt:lpstr>
      <vt:lpstr>Vocabulario</vt:lpstr>
      <vt:lpstr>Using subject pronouns yo (I) and tú (you)</vt:lpstr>
      <vt:lpstr>La semana de Lucía y Daniel</vt:lpstr>
      <vt:lpstr>Using subject pronouns él (he) and ella (she)</vt:lpstr>
      <vt:lpstr>Las actividades en casa</vt:lpstr>
      <vt:lpstr>Las actividades en casa</vt:lpstr>
      <vt:lpstr>Las actividades en casa</vt:lpstr>
      <vt:lpstr>Las actividades en casa</vt:lpstr>
      <vt:lpstr>Las actividades en casa</vt:lpstr>
      <vt:lpstr>PowerPoint Presentation</vt:lpstr>
      <vt:lpstr>Fonética</vt:lpstr>
      <vt:lpstr>Fonética</vt:lpstr>
      <vt:lpstr>Fonética</vt:lpstr>
      <vt:lpstr>Daniel habla con un amigo</vt:lpstr>
      <vt:lpstr>hacemos</vt:lpstr>
      <vt:lpstr>hacemos</vt:lpstr>
      <vt:lpstr>hacemos</vt:lpstr>
      <vt:lpstr>hacen</vt:lpstr>
      <vt:lpstr>hacemos</vt:lpstr>
      <vt:lpstr>hacen</vt:lpstr>
      <vt:lpstr>¿Qué hace Daniel con los amigos?</vt:lpstr>
      <vt:lpstr>Using subject pronouns nosotros, nosotras (‘we’) &amp; ellos, ellas (‘they’) </vt:lpstr>
      <vt:lpstr>Lucía habla ahora.  ¿Quién hace las actividades?</vt:lpstr>
      <vt:lpstr>¿Nosotros/nosotras o ellos/ellas?</vt:lpstr>
      <vt:lpstr>¿Nosotros/nosotras o ellos/ellas?</vt:lpstr>
      <vt:lpstr>¿Nosotros/nosotras o ellos/ellas?</vt:lpstr>
      <vt:lpstr>¿Nosotros/nosotras o ellos/ellas?</vt:lpstr>
      <vt:lpstr>¿Nosotros/nosotras o ellos/ellas?</vt:lpstr>
      <vt:lpstr>Deberes</vt:lpstr>
      <vt:lpstr>Daniel habla con un amigo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33</cp:revision>
  <dcterms:created xsi:type="dcterms:W3CDTF">2023-08-25T07:10:30Z</dcterms:created>
  <dcterms:modified xsi:type="dcterms:W3CDTF">2023-08-27T15:58:37Z</dcterms:modified>
</cp:coreProperties>
</file>