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66" r:id="rId2"/>
    <p:sldId id="457" r:id="rId3"/>
    <p:sldId id="459" r:id="rId4"/>
    <p:sldId id="456" r:id="rId5"/>
    <p:sldId id="458" r:id="rId6"/>
    <p:sldId id="261" r:id="rId7"/>
    <p:sldId id="262" r:id="rId8"/>
    <p:sldId id="263" r:id="rId9"/>
    <p:sldId id="264" r:id="rId10"/>
    <p:sldId id="265" r:id="rId11"/>
    <p:sldId id="455" r:id="rId12"/>
    <p:sldId id="460" r:id="rId13"/>
    <p:sldId id="461" r:id="rId14"/>
    <p:sldId id="462" r:id="rId15"/>
    <p:sldId id="463" r:id="rId16"/>
    <p:sldId id="464" r:id="rId17"/>
    <p:sldId id="465" r:id="rId18"/>
    <p:sldId id="466" r:id="rId19"/>
    <p:sldId id="452" r:id="rId20"/>
    <p:sldId id="453" r:id="rId21"/>
    <p:sldId id="813" r:id="rId22"/>
    <p:sldId id="814" r:id="rId23"/>
    <p:sldId id="454" r:id="rId24"/>
    <p:sldId id="815" r:id="rId25"/>
    <p:sldId id="816" r:id="rId26"/>
    <p:sldId id="817" r:id="rId27"/>
    <p:sldId id="818" r:id="rId28"/>
    <p:sldId id="819" r:id="rId29"/>
    <p:sldId id="81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5CAE"/>
    <a:srgbClr val="FEF4F4"/>
    <a:srgbClr val="EE7E32"/>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61432" autoAdjust="0"/>
  </p:normalViewPr>
  <p:slideViewPr>
    <p:cSldViewPr snapToGrid="0">
      <p:cViewPr>
        <p:scale>
          <a:sx n="63" d="100"/>
          <a:sy n="63" d="100"/>
        </p:scale>
        <p:origin x="821" y="3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95B71-9844-487E-8369-5ABDFF94BE01}" type="datetimeFigureOut">
              <a:rPr lang="en-GB" smtClean="0"/>
              <a:t>27/08/2023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80D53-9782-4E54-AE2E-AB9A044D3637}" type="slidenum">
              <a:rPr lang="en-GB" smtClean="0"/>
              <a:t>‹#›</a:t>
            </a:fld>
            <a:endParaRPr lang="en-GB"/>
          </a:p>
        </p:txBody>
      </p:sp>
    </p:spTree>
    <p:extLst>
      <p:ext uri="{BB962C8B-B14F-4D97-AF65-F5344CB8AC3E}">
        <p14:creationId xmlns:p14="http://schemas.microsoft.com/office/powerpoint/2010/main" val="13049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solidFill>
                  <a:srgbClr val="FF0000"/>
                </a:solidFill>
              </a:rPr>
              <a:t>Note: all words in this week of the SOW appear on all three GCSE wordlists.  Exceptions: </a:t>
            </a:r>
            <a:r>
              <a:rPr lang="en-GB" b="0" u="sng" dirty="0" err="1">
                <a:solidFill>
                  <a:srgbClr val="FF0000"/>
                </a:solidFill>
              </a:rPr>
              <a:t>periodista</a:t>
            </a:r>
            <a:r>
              <a:rPr lang="en-GB" b="0" dirty="0">
                <a:solidFill>
                  <a:srgbClr val="FF0000"/>
                </a:solidFill>
              </a:rPr>
              <a:t>, </a:t>
            </a:r>
            <a:r>
              <a:rPr lang="en-GB" b="0" u="sng" dirty="0">
                <a:solidFill>
                  <a:srgbClr val="FF0000"/>
                </a:solidFill>
              </a:rPr>
              <a:t>pared</a:t>
            </a:r>
            <a:r>
              <a:rPr lang="en-GB" b="0" dirty="0">
                <a:solidFill>
                  <a:srgbClr val="FF0000"/>
                </a:solidFill>
              </a:rPr>
              <a:t> </a:t>
            </a:r>
            <a:r>
              <a:rPr lang="en-GB" b="1" dirty="0">
                <a:solidFill>
                  <a:srgbClr val="FF0000"/>
                </a:solidFill>
              </a:rPr>
              <a:t>are not on the Edexcel list; </a:t>
            </a:r>
            <a:r>
              <a:rPr lang="en-GB" b="0" u="sng" dirty="0" err="1">
                <a:solidFill>
                  <a:srgbClr val="FF0000"/>
                </a:solidFill>
              </a:rPr>
              <a:t>Aprovechar</a:t>
            </a:r>
            <a:r>
              <a:rPr lang="en-GB" b="0" dirty="0">
                <a:solidFill>
                  <a:srgbClr val="FF0000"/>
                </a:solidFill>
              </a:rPr>
              <a:t> </a:t>
            </a:r>
            <a:r>
              <a:rPr lang="en-GB" b="1" dirty="0">
                <a:solidFill>
                  <a:srgbClr val="FF0000"/>
                </a:solidFill>
              </a:rPr>
              <a:t>is not on the AQA list.</a:t>
            </a:r>
            <a:br>
              <a:rPr lang="en-GB" b="1" dirty="0"/>
            </a:br>
            <a:br>
              <a:rPr lang="en-GB" b="1" dirty="0"/>
            </a:br>
            <a:r>
              <a:rPr lang="en-GB" b="1" dirty="0"/>
              <a:t>Learning outcomes (lesson 1):</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Introduction of final syllable stress</a:t>
            </a:r>
            <a:endParaRPr lang="en-GB" dirty="0"/>
          </a:p>
          <a:p>
            <a:pPr marL="0" marR="0" lvl="0" indent="0" algn="l" rtl="0">
              <a:lnSpc>
                <a:spcPct val="100000"/>
              </a:lnSpc>
              <a:spcBef>
                <a:spcPts val="0"/>
              </a:spcBef>
              <a:spcAft>
                <a:spcPts val="0"/>
              </a:spcAft>
              <a:buClr>
                <a:schemeClr val="dk1"/>
              </a:buClr>
              <a:buSzPts val="1200"/>
              <a:buFont typeface="Calibri"/>
              <a:buNone/>
            </a:pPr>
            <a:r>
              <a:rPr lang="en-GB" b="0" dirty="0"/>
              <a:t>Introduction of present tense –er verbs: first person plural (-</a:t>
            </a:r>
            <a:r>
              <a:rPr lang="en-GB" b="0" dirty="0" err="1"/>
              <a:t>emos</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Word frequency (1 is the most frequent word in Spanish): </a:t>
            </a:r>
            <a:endParaRPr lang="en-GB"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8.1.1.4 (introduce) </a:t>
            </a:r>
            <a:r>
              <a:rPr lang="en-GB" sz="1200" dirty="0">
                <a:solidFill>
                  <a:schemeClr val="dk1"/>
                </a:solidFill>
                <a:latin typeface="Calibri"/>
                <a:ea typeface="Calibri"/>
                <a:cs typeface="Calibri"/>
                <a:sym typeface="Calibri"/>
              </a:rPr>
              <a:t>vender [528]; </a:t>
            </a:r>
            <a:r>
              <a:rPr lang="en-GB" sz="1200" dirty="0" err="1">
                <a:solidFill>
                  <a:schemeClr val="dk1"/>
                </a:solidFill>
                <a:latin typeface="Calibri"/>
                <a:ea typeface="Calibri"/>
                <a:cs typeface="Calibri"/>
                <a:sym typeface="Calibri"/>
              </a:rPr>
              <a:t>entender</a:t>
            </a:r>
            <a:r>
              <a:rPr lang="en-GB" sz="1200" dirty="0">
                <a:solidFill>
                  <a:schemeClr val="dk1"/>
                </a:solidFill>
                <a:latin typeface="Calibri"/>
                <a:ea typeface="Calibri"/>
                <a:cs typeface="Calibri"/>
                <a:sym typeface="Calibri"/>
              </a:rPr>
              <a:t> [229]; </a:t>
            </a:r>
            <a:r>
              <a:rPr lang="en-GB" sz="1200" dirty="0" err="1">
                <a:solidFill>
                  <a:schemeClr val="dk1"/>
                </a:solidFill>
                <a:latin typeface="Calibri"/>
                <a:ea typeface="Calibri"/>
                <a:cs typeface="Calibri"/>
                <a:sym typeface="Calibri"/>
              </a:rPr>
              <a:t>creer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[83]; </a:t>
            </a:r>
            <a:r>
              <a:rPr lang="en-GB" sz="1200" dirty="0" err="1">
                <a:solidFill>
                  <a:schemeClr val="dk1"/>
                </a:solidFill>
                <a:latin typeface="Calibri"/>
                <a:ea typeface="Calibri"/>
                <a:cs typeface="Calibri"/>
                <a:sym typeface="Calibri"/>
              </a:rPr>
              <a:t>esconder</a:t>
            </a:r>
            <a:r>
              <a:rPr lang="en-GB" sz="1200" dirty="0">
                <a:solidFill>
                  <a:schemeClr val="dk1"/>
                </a:solidFill>
                <a:latin typeface="Calibri"/>
                <a:ea typeface="Calibri"/>
                <a:cs typeface="Calibri"/>
                <a:sym typeface="Calibri"/>
              </a:rPr>
              <a:t> [1130]; </a:t>
            </a:r>
            <a:r>
              <a:rPr lang="en-GB" sz="1200" dirty="0" err="1">
                <a:solidFill>
                  <a:schemeClr val="dk1"/>
                </a:solidFill>
                <a:latin typeface="Calibri"/>
                <a:ea typeface="Calibri"/>
                <a:cs typeface="Calibri"/>
                <a:sym typeface="Calibri"/>
              </a:rPr>
              <a:t>poner</a:t>
            </a:r>
            <a:r>
              <a:rPr lang="en-GB" sz="1200" dirty="0">
                <a:solidFill>
                  <a:schemeClr val="dk1"/>
                </a:solidFill>
                <a:latin typeface="Calibri"/>
                <a:ea typeface="Calibri"/>
                <a:cs typeface="Calibri"/>
                <a:sym typeface="Calibri"/>
              </a:rPr>
              <a:t> [91]; </a:t>
            </a:r>
            <a:r>
              <a:rPr lang="en-GB" sz="1200" dirty="0" err="1">
                <a:solidFill>
                  <a:schemeClr val="dk1"/>
                </a:solidFill>
                <a:latin typeface="Calibri"/>
                <a:ea typeface="Calibri"/>
                <a:cs typeface="Calibri"/>
                <a:sym typeface="Calibri"/>
              </a:rPr>
              <a:t>noticia</a:t>
            </a:r>
            <a:r>
              <a:rPr lang="en-GB" sz="1200" dirty="0">
                <a:solidFill>
                  <a:schemeClr val="dk1"/>
                </a:solidFill>
                <a:latin typeface="Calibri"/>
                <a:ea typeface="Calibri"/>
                <a:cs typeface="Calibri"/>
                <a:sym typeface="Calibri"/>
              </a:rPr>
              <a:t> [859]; </a:t>
            </a:r>
            <a:r>
              <a:rPr lang="en-GB" sz="1200" dirty="0" err="1">
                <a:solidFill>
                  <a:schemeClr val="dk1"/>
                </a:solidFill>
                <a:latin typeface="Calibri"/>
                <a:ea typeface="Calibri"/>
                <a:cs typeface="Calibri"/>
                <a:sym typeface="Calibri"/>
              </a:rPr>
              <a:t>periodista</a:t>
            </a:r>
            <a:r>
              <a:rPr lang="en-GB" sz="1200" dirty="0">
                <a:solidFill>
                  <a:schemeClr val="dk1"/>
                </a:solidFill>
                <a:latin typeface="Calibri"/>
                <a:ea typeface="Calibri"/>
                <a:cs typeface="Calibri"/>
                <a:sym typeface="Calibri"/>
              </a:rPr>
              <a:t> [1235]; </a:t>
            </a:r>
            <a:r>
              <a:rPr lang="en-GB" sz="1200" dirty="0" err="1">
                <a:solidFill>
                  <a:schemeClr val="dk1"/>
                </a:solidFill>
                <a:latin typeface="Calibri"/>
                <a:ea typeface="Calibri"/>
                <a:cs typeface="Calibri"/>
                <a:sym typeface="Calibri"/>
              </a:rPr>
              <a:t>entrevista</a:t>
            </a:r>
            <a:r>
              <a:rPr lang="en-GB" sz="1200" dirty="0">
                <a:solidFill>
                  <a:schemeClr val="dk1"/>
                </a:solidFill>
                <a:latin typeface="Calibri"/>
                <a:ea typeface="Calibri"/>
                <a:cs typeface="Calibri"/>
                <a:sym typeface="Calibri"/>
              </a:rPr>
              <a:t> [1653]; </a:t>
            </a:r>
            <a:r>
              <a:rPr lang="en-GB" sz="1200" dirty="0" err="1">
                <a:solidFill>
                  <a:schemeClr val="dk1"/>
                </a:solidFill>
                <a:latin typeface="Calibri"/>
                <a:ea typeface="Calibri"/>
                <a:cs typeface="Calibri"/>
                <a:sym typeface="Calibri"/>
              </a:rPr>
              <a:t>página</a:t>
            </a:r>
            <a:r>
              <a:rPr lang="en-GB" sz="1200" dirty="0">
                <a:solidFill>
                  <a:schemeClr val="dk1"/>
                </a:solidFill>
                <a:latin typeface="Calibri"/>
                <a:ea typeface="Calibri"/>
                <a:cs typeface="Calibri"/>
                <a:sym typeface="Calibri"/>
              </a:rPr>
              <a:t> [598]; que [3]; sobre¹ [62]; </a:t>
            </a:r>
            <a:r>
              <a:rPr lang="en-GB" sz="1200" dirty="0" err="1">
                <a:solidFill>
                  <a:schemeClr val="dk1"/>
                </a:solidFill>
                <a:latin typeface="Calibri"/>
                <a:ea typeface="Calibri"/>
                <a:cs typeface="Calibri"/>
                <a:sym typeface="Calibri"/>
              </a:rPr>
              <a:t>realidad</a:t>
            </a:r>
            <a:r>
              <a:rPr lang="en-GB" sz="1200" dirty="0">
                <a:solidFill>
                  <a:schemeClr val="dk1"/>
                </a:solidFill>
                <a:latin typeface="Calibri"/>
                <a:ea typeface="Calibri"/>
                <a:cs typeface="Calibri"/>
                <a:sym typeface="Calibri"/>
              </a:rPr>
              <a:t> [260]; </a:t>
            </a:r>
            <a:r>
              <a:rPr lang="en-GB" sz="1200" dirty="0" err="1">
                <a:solidFill>
                  <a:schemeClr val="dk1"/>
                </a:solidFill>
                <a:latin typeface="Calibri"/>
                <a:ea typeface="Calibri"/>
                <a:cs typeface="Calibri"/>
                <a:sym typeface="Calibri"/>
              </a:rPr>
              <a:t>sociedad</a:t>
            </a:r>
            <a:r>
              <a:rPr lang="en-GB" sz="1200" dirty="0">
                <a:solidFill>
                  <a:schemeClr val="dk1"/>
                </a:solidFill>
                <a:latin typeface="Calibri"/>
                <a:ea typeface="Calibri"/>
                <a:cs typeface="Calibri"/>
                <a:sym typeface="Calibri"/>
              </a:rPr>
              <a:t> [353]</a:t>
            </a:r>
            <a:endParaRPr lang="en-GB"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8.1.1.1 (revisit) </a:t>
            </a:r>
            <a:r>
              <a:rPr lang="en-GB" sz="1200" dirty="0" err="1">
                <a:solidFill>
                  <a:schemeClr val="dk1"/>
                </a:solidFill>
                <a:latin typeface="Calibri"/>
                <a:ea typeface="Calibri"/>
                <a:cs typeface="Calibri"/>
                <a:sym typeface="Calibri"/>
              </a:rPr>
              <a:t>aprovechar</a:t>
            </a:r>
            <a:r>
              <a:rPr lang="en-GB" sz="1200" dirty="0">
                <a:solidFill>
                  <a:schemeClr val="dk1"/>
                </a:solidFill>
                <a:latin typeface="Calibri"/>
                <a:ea typeface="Calibri"/>
                <a:cs typeface="Calibri"/>
                <a:sym typeface="Calibri"/>
              </a:rPr>
              <a:t> [885]; quedar¹ [100]; </a:t>
            </a:r>
            <a:r>
              <a:rPr lang="en-GB" sz="1200" dirty="0" err="1">
                <a:solidFill>
                  <a:schemeClr val="dk1"/>
                </a:solidFill>
                <a:latin typeface="Calibri"/>
                <a:ea typeface="Calibri"/>
                <a:cs typeface="Calibri"/>
                <a:sym typeface="Calibri"/>
              </a:rPr>
              <a:t>pintar</a:t>
            </a:r>
            <a:r>
              <a:rPr lang="en-GB" sz="1200" dirty="0">
                <a:solidFill>
                  <a:schemeClr val="dk1"/>
                </a:solidFill>
                <a:latin typeface="Calibri"/>
                <a:ea typeface="Calibri"/>
                <a:cs typeface="Calibri"/>
                <a:sym typeface="Calibri"/>
              </a:rPr>
              <a:t> [1329]; </a:t>
            </a:r>
            <a:r>
              <a:rPr lang="en-GB" sz="1200" dirty="0" err="1">
                <a:solidFill>
                  <a:schemeClr val="dk1"/>
                </a:solidFill>
                <a:latin typeface="Calibri"/>
                <a:ea typeface="Calibri"/>
                <a:cs typeface="Calibri"/>
                <a:sym typeface="Calibri"/>
              </a:rPr>
              <a:t>ayudar</a:t>
            </a:r>
            <a:r>
              <a:rPr lang="en-GB" sz="1200" dirty="0">
                <a:solidFill>
                  <a:schemeClr val="dk1"/>
                </a:solidFill>
                <a:latin typeface="Calibri"/>
                <a:ea typeface="Calibri"/>
                <a:cs typeface="Calibri"/>
                <a:sym typeface="Calibri"/>
              </a:rPr>
              <a:t> [328]; pared [778]; </a:t>
            </a:r>
            <a:r>
              <a:rPr lang="en-GB" sz="1200" dirty="0" err="1">
                <a:solidFill>
                  <a:schemeClr val="dk1"/>
                </a:solidFill>
                <a:latin typeface="Calibri"/>
                <a:ea typeface="Calibri"/>
                <a:cs typeface="Calibri"/>
                <a:sym typeface="Calibri"/>
              </a:rPr>
              <a:t>verano</a:t>
            </a:r>
            <a:r>
              <a:rPr lang="en-GB" sz="1200" dirty="0">
                <a:solidFill>
                  <a:schemeClr val="dk1"/>
                </a:solidFill>
                <a:latin typeface="Calibri"/>
                <a:ea typeface="Calibri"/>
                <a:cs typeface="Calibri"/>
                <a:sym typeface="Calibri"/>
              </a:rPr>
              <a:t> [1139]; </a:t>
            </a:r>
            <a:r>
              <a:rPr lang="en-GB" sz="1200" dirty="0" err="1">
                <a:solidFill>
                  <a:schemeClr val="dk1"/>
                </a:solidFill>
                <a:latin typeface="Calibri"/>
                <a:ea typeface="Calibri"/>
                <a:cs typeface="Calibri"/>
                <a:sym typeface="Calibri"/>
              </a:rPr>
              <a:t>pasado</a:t>
            </a:r>
            <a:r>
              <a:rPr lang="en-GB" sz="1200" dirty="0">
                <a:solidFill>
                  <a:schemeClr val="dk1"/>
                </a:solidFill>
                <a:latin typeface="Calibri"/>
                <a:ea typeface="Calibri"/>
                <a:cs typeface="Calibri"/>
                <a:sym typeface="Calibri"/>
              </a:rPr>
              <a:t> (adj.) [932]; libre [473]; </a:t>
            </a:r>
            <a:r>
              <a:rPr lang="en-GB" sz="1200" dirty="0" err="1">
                <a:solidFill>
                  <a:schemeClr val="dk1"/>
                </a:solidFill>
                <a:latin typeface="Calibri"/>
                <a:ea typeface="Calibri"/>
                <a:cs typeface="Calibri"/>
                <a:sym typeface="Calibri"/>
              </a:rPr>
              <a:t>máximo</a:t>
            </a:r>
            <a:r>
              <a:rPr lang="en-GB" sz="1200" dirty="0">
                <a:solidFill>
                  <a:schemeClr val="dk1"/>
                </a:solidFill>
                <a:latin typeface="Calibri"/>
                <a:ea typeface="Calibri"/>
                <a:cs typeface="Calibri"/>
                <a:sym typeface="Calibri"/>
              </a:rPr>
              <a:t> [935]; antes [190]; sin embargo [embargo-203]; poco (as adverb only) [76]; negro [307]</a:t>
            </a:r>
            <a:endParaRPr lang="en-GB"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7.3.1.6 (revisit)</a:t>
            </a:r>
            <a:r>
              <a:rPr lang="en-GB" sz="1200" b="0" i="0" u="none" strike="noStrike" cap="none" dirty="0">
                <a:solidFill>
                  <a:schemeClr val="dk1"/>
                </a:solidFill>
                <a:latin typeface="Calibri"/>
                <a:ea typeface="Calibri"/>
                <a:cs typeface="Calibri"/>
                <a:sym typeface="Calibri"/>
              </a:rPr>
              <a:t> </a:t>
            </a:r>
            <a:r>
              <a:rPr lang="en-GB" sz="1200" dirty="0">
                <a:solidFill>
                  <a:schemeClr val="dk1"/>
                </a:solidFill>
                <a:latin typeface="Calibri"/>
                <a:ea typeface="Calibri"/>
                <a:cs typeface="Calibri"/>
                <a:sym typeface="Calibri"/>
              </a:rPr>
              <a:t>responder (a) [464]; </a:t>
            </a:r>
            <a:r>
              <a:rPr lang="en-GB" sz="1200" dirty="0" err="1">
                <a:solidFill>
                  <a:schemeClr val="dk1"/>
                </a:solidFill>
                <a:latin typeface="Calibri"/>
                <a:ea typeface="Calibri"/>
                <a:cs typeface="Calibri"/>
                <a:sym typeface="Calibri"/>
              </a:rPr>
              <a:t>recibir</a:t>
            </a:r>
            <a:r>
              <a:rPr lang="en-GB" sz="1200" dirty="0">
                <a:solidFill>
                  <a:schemeClr val="dk1"/>
                </a:solidFill>
                <a:latin typeface="Calibri"/>
                <a:ea typeface="Calibri"/>
                <a:cs typeface="Calibri"/>
                <a:sym typeface="Calibri"/>
              </a:rPr>
              <a:t> [216]; </a:t>
            </a:r>
            <a:r>
              <a:rPr lang="en-GB" sz="1200" dirty="0" err="1">
                <a:solidFill>
                  <a:schemeClr val="dk1"/>
                </a:solidFill>
                <a:latin typeface="Calibri"/>
                <a:ea typeface="Calibri"/>
                <a:cs typeface="Calibri"/>
                <a:sym typeface="Calibri"/>
              </a:rPr>
              <a:t>abrir</a:t>
            </a:r>
            <a:r>
              <a:rPr lang="en-GB" sz="1200" dirty="0">
                <a:solidFill>
                  <a:schemeClr val="dk1"/>
                </a:solidFill>
                <a:latin typeface="Calibri"/>
                <a:ea typeface="Calibri"/>
                <a:cs typeface="Calibri"/>
                <a:sym typeface="Calibri"/>
              </a:rPr>
              <a:t> [246]; </a:t>
            </a:r>
            <a:r>
              <a:rPr lang="en-GB" sz="1200" dirty="0" err="1">
                <a:solidFill>
                  <a:schemeClr val="dk1"/>
                </a:solidFill>
                <a:latin typeface="Calibri"/>
                <a:ea typeface="Calibri"/>
                <a:cs typeface="Calibri"/>
                <a:sym typeface="Calibri"/>
              </a:rPr>
              <a:t>correo</a:t>
            </a:r>
            <a:r>
              <a:rPr lang="en-GB" sz="1200" dirty="0">
                <a:solidFill>
                  <a:schemeClr val="dk1"/>
                </a:solidFill>
                <a:latin typeface="Calibri"/>
                <a:ea typeface="Calibri"/>
                <a:cs typeface="Calibri"/>
                <a:sym typeface="Calibri"/>
              </a:rPr>
              <a:t> [1638]; </a:t>
            </a:r>
            <a:r>
              <a:rPr lang="en-GB" sz="1200" dirty="0" err="1">
                <a:solidFill>
                  <a:schemeClr val="dk1"/>
                </a:solidFill>
                <a:latin typeface="Calibri"/>
                <a:ea typeface="Calibri"/>
                <a:cs typeface="Calibri"/>
                <a:sym typeface="Calibri"/>
              </a:rPr>
              <a:t>electrónico</a:t>
            </a:r>
            <a:r>
              <a:rPr lang="en-GB" sz="1200" dirty="0">
                <a:solidFill>
                  <a:schemeClr val="dk1"/>
                </a:solidFill>
                <a:latin typeface="Calibri"/>
                <a:ea typeface="Calibri"/>
                <a:cs typeface="Calibri"/>
                <a:sym typeface="Calibri"/>
              </a:rPr>
              <a:t> [1619]; </a:t>
            </a:r>
            <a:r>
              <a:rPr lang="en-GB" sz="1200" dirty="0" err="1">
                <a:solidFill>
                  <a:schemeClr val="dk1"/>
                </a:solidFill>
                <a:latin typeface="Calibri"/>
                <a:ea typeface="Calibri"/>
                <a:cs typeface="Calibri"/>
                <a:sym typeface="Calibri"/>
              </a:rPr>
              <a:t>mensaje</a:t>
            </a:r>
            <a:r>
              <a:rPr lang="en-GB" sz="1200" dirty="0">
                <a:solidFill>
                  <a:schemeClr val="dk1"/>
                </a:solidFill>
                <a:latin typeface="Calibri"/>
                <a:ea typeface="Calibri"/>
                <a:cs typeface="Calibri"/>
                <a:sym typeface="Calibri"/>
              </a:rPr>
              <a:t> [847]; </a:t>
            </a:r>
            <a:r>
              <a:rPr lang="en-GB" sz="1200" dirty="0" err="1">
                <a:solidFill>
                  <a:schemeClr val="dk1"/>
                </a:solidFill>
                <a:latin typeface="Calibri"/>
                <a:ea typeface="Calibri"/>
                <a:cs typeface="Calibri"/>
                <a:sym typeface="Calibri"/>
              </a:rPr>
              <a:t>ordenador</a:t>
            </a:r>
            <a:r>
              <a:rPr lang="en-GB" sz="1200" dirty="0">
                <a:solidFill>
                  <a:schemeClr val="dk1"/>
                </a:solidFill>
                <a:latin typeface="Calibri"/>
                <a:ea typeface="Calibri"/>
                <a:cs typeface="Calibri"/>
                <a:sym typeface="Calibri"/>
              </a:rPr>
              <a:t> [2624]; </a:t>
            </a:r>
            <a:r>
              <a:rPr lang="en-GB" sz="1200" dirty="0" err="1">
                <a:solidFill>
                  <a:schemeClr val="dk1"/>
                </a:solidFill>
                <a:latin typeface="Calibri"/>
                <a:ea typeface="Calibri"/>
                <a:cs typeface="Calibri"/>
                <a:sym typeface="Calibri"/>
              </a:rPr>
              <a:t>llamada</a:t>
            </a:r>
            <a:r>
              <a:rPr lang="en-GB" sz="1200" dirty="0">
                <a:solidFill>
                  <a:schemeClr val="dk1"/>
                </a:solidFill>
                <a:latin typeface="Calibri"/>
                <a:ea typeface="Calibri"/>
                <a:cs typeface="Calibri"/>
                <a:sym typeface="Calibri"/>
              </a:rPr>
              <a:t> [1324]; todo¹ [472]</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Clr>
                <a:schemeClr val="dk1"/>
              </a:buClr>
              <a:buSzPts val="1400"/>
              <a:buFont typeface="Calibri"/>
              <a:buNone/>
            </a:pPr>
            <a:endParaRPr/>
          </a:p>
          <a:p>
            <a:pPr marL="457200" marR="0" lvl="0" indent="-228600" algn="l" rtl="0">
              <a:lnSpc>
                <a:spcPct val="100000"/>
              </a:lnSpc>
              <a:spcBef>
                <a:spcPts val="0"/>
              </a:spcBef>
              <a:spcAft>
                <a:spcPts val="0"/>
              </a:spcAft>
              <a:buClr>
                <a:schemeClr val="dk1"/>
              </a:buClr>
              <a:buSzPts val="1400"/>
              <a:buFont typeface="Calibri"/>
              <a:buNone/>
            </a:pPr>
            <a:endParaRPr/>
          </a:p>
        </p:txBody>
      </p:sp>
      <p:sp>
        <p:nvSpPr>
          <p:cNvPr id="265" name="Google Shape;26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Clr>
                <a:schemeClr val="dk1"/>
              </a:buClr>
              <a:buSzPts val="1400"/>
              <a:buFont typeface="Calibri"/>
              <a:buNone/>
            </a:pPr>
            <a:endParaRPr/>
          </a:p>
          <a:p>
            <a:pPr marL="457200" marR="0" lvl="0" indent="-228600" algn="l" rtl="0">
              <a:lnSpc>
                <a:spcPct val="100000"/>
              </a:lnSpc>
              <a:spcBef>
                <a:spcPts val="0"/>
              </a:spcBef>
              <a:spcAft>
                <a:spcPts val="0"/>
              </a:spcAft>
              <a:buClr>
                <a:schemeClr val="dk1"/>
              </a:buClr>
              <a:buSzPts val="1400"/>
              <a:buFont typeface="Calibri"/>
              <a:buNone/>
            </a:pPr>
            <a:endParaRPr/>
          </a:p>
        </p:txBody>
      </p:sp>
      <p:sp>
        <p:nvSpPr>
          <p:cNvPr id="278" name="Google Shape;27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embed the meanings in English of these infinitives and promote student recall of the Spanish.</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Introduce the four verbs on a mouse click</a:t>
            </a:r>
          </a:p>
          <a:p>
            <a:pPr marL="0" lvl="0" indent="0" algn="l" rtl="0">
              <a:spcBef>
                <a:spcPts val="0"/>
              </a:spcBef>
              <a:spcAft>
                <a:spcPts val="0"/>
              </a:spcAft>
              <a:buNone/>
            </a:pPr>
            <a:r>
              <a:rPr lang="en-US" b="0" dirty="0"/>
              <a:t>2. Use the sequences of custom animation to elicit the Spanish from students.</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Note: </a:t>
            </a:r>
            <a:r>
              <a:rPr lang="en-US" b="0" dirty="0"/>
              <a:t>the speech bubble is included to avoid suggesting that ‘</a:t>
            </a:r>
            <a:r>
              <a:rPr lang="en-US" b="0" dirty="0" err="1"/>
              <a:t>esconder</a:t>
            </a:r>
            <a:r>
              <a:rPr lang="en-US" b="0" dirty="0"/>
              <a:t>’ can be used as an intransitive verb (e.g. I hide). In this case, the verb would need a reflexive pronoun.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80D53-9782-4E54-AE2E-AB9A044D36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889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explain the first person irregularities of: </a:t>
            </a:r>
            <a:r>
              <a:rPr lang="en-US" b="0" dirty="0" err="1"/>
              <a:t>entender</a:t>
            </a:r>
            <a:r>
              <a:rPr lang="en-US" b="0" dirty="0"/>
              <a:t>, </a:t>
            </a:r>
            <a:r>
              <a:rPr lang="en-US" b="0" dirty="0" err="1"/>
              <a:t>poner</a:t>
            </a:r>
            <a:endParaRPr lang="en-US" b="0"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Go through the grammar explanation with students, revealing each new sentence on a mouse click.</a:t>
            </a:r>
            <a:endParaRPr lang="en-US" dirty="0"/>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When the final callout appears, elicit meanings in English of these verbs.  (They were learnt in Y7.)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80D53-9782-4E54-AE2E-AB9A044D36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684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8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a:t>
            </a:r>
            <a:r>
              <a:rPr lang="en-US" b="0" dirty="0" err="1"/>
              <a:t>practise</a:t>
            </a:r>
            <a:r>
              <a:rPr lang="en-US" b="0" dirty="0"/>
              <a:t> connecting the verb ending ‘–o’ with the meaning ‘I’ and ‘–</a:t>
            </a:r>
            <a:r>
              <a:rPr lang="en-US" b="0" dirty="0" err="1"/>
              <a:t>emos</a:t>
            </a:r>
            <a:r>
              <a:rPr lang="en-US" b="0" dirty="0"/>
              <a:t>’ with ‘we’ for –er verbs; to raise awareness of the English auxiliary ‘do’ in negative statements.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Students read the sentences and decide if the verb refers to ‘I’ or ‘we’ by focusing on the verb ending.</a:t>
            </a:r>
          </a:p>
          <a:p>
            <a:pPr marL="0" lvl="0" indent="0" algn="l" rtl="0">
              <a:spcBef>
                <a:spcPts val="0"/>
              </a:spcBef>
              <a:spcAft>
                <a:spcPts val="0"/>
              </a:spcAft>
              <a:buNone/>
            </a:pPr>
            <a:r>
              <a:rPr lang="en-US" b="0" dirty="0"/>
              <a:t>2. Students then translate the underlined sections into English. </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Note: </a:t>
            </a:r>
            <a:r>
              <a:rPr lang="en-US" b="0" dirty="0"/>
              <a:t>The</a:t>
            </a:r>
            <a:r>
              <a:rPr lang="en-US" b="1" dirty="0"/>
              <a:t> </a:t>
            </a:r>
            <a:r>
              <a:rPr lang="en-US" b="0" dirty="0"/>
              <a:t>sentences to translate verbs include negatives, which are translated using the English auxiliary ‘do’. It is worth once again highlighting this difference between English and Spanish. Later in the lesson, students will work from prompts that translate sentences with the auxiliary ‘do’ back into Spanish.</a:t>
            </a:r>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14</a:t>
            </a:fld>
            <a:endParaRPr lang="en-GB"/>
          </a:p>
        </p:txBody>
      </p:sp>
    </p:spTree>
    <p:extLst>
      <p:ext uri="{BB962C8B-B14F-4D97-AF65-F5344CB8AC3E}">
        <p14:creationId xmlns:p14="http://schemas.microsoft.com/office/powerpoint/2010/main" val="222431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conduct a worked example with students ahead of the grammar practice listening activity.</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Play the audio example by clicking on the trigger EG.</a:t>
            </a:r>
          </a:p>
          <a:p>
            <a:pPr marL="0" lvl="0" indent="0" algn="l" rtl="0">
              <a:spcBef>
                <a:spcPts val="0"/>
              </a:spcBef>
              <a:spcAft>
                <a:spcPts val="0"/>
              </a:spcAft>
              <a:buNone/>
            </a:pPr>
            <a:r>
              <a:rPr lang="en-US" b="0" dirty="0"/>
              <a:t>2. Answers appear on a mouse click.</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Transcript:</a:t>
            </a: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err="1"/>
              <a:t>Ejemplo</a:t>
            </a:r>
            <a:r>
              <a:rPr lang="en-US" b="1" dirty="0"/>
              <a:t>: </a:t>
            </a:r>
            <a:r>
              <a:rPr lang="en-US" b="0" dirty="0" err="1"/>
              <a:t>H</a:t>
            </a:r>
            <a:r>
              <a:rPr lang="en-US" sz="1200" dirty="0" err="1">
                <a:solidFill>
                  <a:schemeClr val="dk1"/>
                </a:solidFill>
                <a:latin typeface="Calibri"/>
                <a:ea typeface="Calibri"/>
                <a:cs typeface="Calibri"/>
                <a:sym typeface="Calibri"/>
              </a:rPr>
              <a:t>ago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entrevistas</a:t>
            </a:r>
            <a:r>
              <a:rPr lang="en-US" sz="1200" dirty="0">
                <a:solidFill>
                  <a:schemeClr val="dk1"/>
                </a:solidFill>
                <a:latin typeface="Calibri"/>
                <a:ea typeface="Calibri"/>
                <a:cs typeface="Calibri"/>
                <a:sym typeface="Calibri"/>
              </a:rPr>
              <a:t> los lunes.</a:t>
            </a:r>
          </a:p>
          <a:p>
            <a:pPr marL="0" lvl="0" indent="0" algn="l" rtl="0">
              <a:spcBef>
                <a:spcPts val="0"/>
              </a:spcBef>
              <a:spcAft>
                <a:spcPts val="0"/>
              </a:spcAft>
              <a:buNone/>
            </a:pPr>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15</a:t>
            </a:fld>
            <a:endParaRPr lang="en-GB"/>
          </a:p>
        </p:txBody>
      </p:sp>
    </p:spTree>
    <p:extLst>
      <p:ext uri="{BB962C8B-B14F-4D97-AF65-F5344CB8AC3E}">
        <p14:creationId xmlns:p14="http://schemas.microsoft.com/office/powerpoint/2010/main" val="2632641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8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focusing on person agreement of present tense –er verbs in the oral modality.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Click on the number trigger to play the audio.</a:t>
            </a:r>
          </a:p>
          <a:p>
            <a:pPr marL="0" lvl="0" indent="0" algn="l" rtl="0">
              <a:spcBef>
                <a:spcPts val="0"/>
              </a:spcBef>
              <a:spcAft>
                <a:spcPts val="0"/>
              </a:spcAft>
              <a:buNone/>
            </a:pPr>
            <a:r>
              <a:rPr lang="en-GB" b="0" dirty="0"/>
              <a:t>2. Students listen for the verb ending for number and tick the correct box.</a:t>
            </a:r>
          </a:p>
          <a:p>
            <a:pPr marL="0" lvl="0" indent="0" algn="l" rtl="0">
              <a:spcBef>
                <a:spcPts val="0"/>
              </a:spcBef>
              <a:spcAft>
                <a:spcPts val="0"/>
              </a:spcAft>
              <a:buNone/>
            </a:pPr>
            <a:r>
              <a:rPr lang="en-GB" b="0" dirty="0"/>
              <a:t>3. Play the audio a second time.</a:t>
            </a:r>
          </a:p>
          <a:p>
            <a:pPr marL="0" lvl="0" indent="0" algn="l" rtl="0">
              <a:spcBef>
                <a:spcPts val="0"/>
              </a:spcBef>
              <a:spcAft>
                <a:spcPts val="0"/>
              </a:spcAft>
              <a:buNone/>
            </a:pPr>
            <a:r>
              <a:rPr lang="en-GB" b="0" dirty="0"/>
              <a:t>4. Students note what the activity is in English and when it happens.</a:t>
            </a:r>
            <a:endParaRPr lang="en-GB"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Transcript:</a:t>
            </a:r>
            <a:endParaRPr lang="en-GB"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1) No </a:t>
            </a:r>
            <a:r>
              <a:rPr lang="en-GB" sz="1200" dirty="0" err="1">
                <a:solidFill>
                  <a:schemeClr val="dk1"/>
                </a:solidFill>
                <a:latin typeface="Calibri"/>
                <a:ea typeface="Calibri"/>
                <a:cs typeface="Calibri"/>
                <a:sym typeface="Calibri"/>
              </a:rPr>
              <a:t>respondemos</a:t>
            </a:r>
            <a:r>
              <a:rPr lang="en-GB" sz="1200" dirty="0">
                <a:solidFill>
                  <a:schemeClr val="dk1"/>
                </a:solidFill>
                <a:latin typeface="Calibri"/>
                <a:ea typeface="Calibri"/>
                <a:cs typeface="Calibri"/>
                <a:sym typeface="Calibri"/>
              </a:rPr>
              <a:t> a los </a:t>
            </a:r>
            <a:r>
              <a:rPr lang="en-GB" sz="1200" dirty="0" err="1">
                <a:solidFill>
                  <a:schemeClr val="dk1"/>
                </a:solidFill>
                <a:latin typeface="Calibri"/>
                <a:ea typeface="Calibri"/>
                <a:cs typeface="Calibri"/>
                <a:sym typeface="Calibri"/>
              </a:rPr>
              <a:t>correos</a:t>
            </a:r>
            <a:r>
              <a:rPr lang="en-GB" sz="1200" dirty="0">
                <a:solidFill>
                  <a:schemeClr val="dk1"/>
                </a:solidFill>
                <a:latin typeface="Calibri"/>
                <a:ea typeface="Calibri"/>
                <a:cs typeface="Calibri"/>
                <a:sym typeface="Calibri"/>
              </a:rPr>
              <a:t> los </a:t>
            </a:r>
            <a:r>
              <a:rPr lang="en-GB" sz="1200" dirty="0" err="1">
                <a:solidFill>
                  <a:schemeClr val="dk1"/>
                </a:solidFill>
                <a:latin typeface="Calibri"/>
                <a:ea typeface="Calibri"/>
                <a:cs typeface="Calibri"/>
                <a:sym typeface="Calibri"/>
              </a:rPr>
              <a:t>domingos</a:t>
            </a:r>
            <a:endParaRPr lang="en-GB"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2) </a:t>
            </a:r>
            <a:r>
              <a:rPr lang="en-GB" sz="1200" dirty="0" err="1">
                <a:solidFill>
                  <a:schemeClr val="dk1"/>
                </a:solidFill>
                <a:latin typeface="Calibri"/>
                <a:ea typeface="Calibri"/>
                <a:cs typeface="Calibri"/>
                <a:sym typeface="Calibri"/>
              </a:rPr>
              <a:t>Hago</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llamadas</a:t>
            </a:r>
            <a:r>
              <a:rPr lang="en-GB" sz="1200" dirty="0">
                <a:solidFill>
                  <a:schemeClr val="dk1"/>
                </a:solidFill>
                <a:latin typeface="Calibri"/>
                <a:ea typeface="Calibri"/>
                <a:cs typeface="Calibri"/>
                <a:sym typeface="Calibri"/>
              </a:rPr>
              <a:t> a </a:t>
            </a:r>
            <a:r>
              <a:rPr lang="en-GB" sz="1200" dirty="0" err="1">
                <a:solidFill>
                  <a:schemeClr val="dk1"/>
                </a:solidFill>
                <a:latin typeface="Calibri"/>
                <a:ea typeface="Calibri"/>
                <a:cs typeface="Calibri"/>
                <a:sym typeface="Calibri"/>
              </a:rPr>
              <a:t>gente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famosa</a:t>
            </a:r>
            <a:r>
              <a:rPr lang="en-GB" sz="1200" dirty="0">
                <a:solidFill>
                  <a:schemeClr val="dk1"/>
                </a:solidFill>
                <a:latin typeface="Calibri"/>
                <a:ea typeface="Calibri"/>
                <a:cs typeface="Calibri"/>
                <a:sym typeface="Calibri"/>
              </a:rPr>
              <a:t> por la </a:t>
            </a:r>
            <a:r>
              <a:rPr lang="en-GB" sz="1200" dirty="0" err="1">
                <a:solidFill>
                  <a:schemeClr val="dk1"/>
                </a:solidFill>
                <a:latin typeface="Calibri"/>
                <a:ea typeface="Calibri"/>
                <a:cs typeface="Calibri"/>
                <a:sym typeface="Calibri"/>
              </a:rPr>
              <a:t>mañana</a:t>
            </a:r>
            <a:r>
              <a:rPr lang="en-GB" sz="1200" dirty="0">
                <a:solidFill>
                  <a:schemeClr val="dk1"/>
                </a:solidFill>
                <a:latin typeface="Calibri"/>
                <a:ea typeface="Calibri"/>
                <a:cs typeface="Calibri"/>
                <a:sym typeface="Calibri"/>
              </a:rPr>
              <a:t>.</a:t>
            </a:r>
            <a:endParaRPr lang="en-GB"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3) </a:t>
            </a:r>
            <a:r>
              <a:rPr lang="en-GB" sz="1200" dirty="0" err="1">
                <a:solidFill>
                  <a:schemeClr val="dk1"/>
                </a:solidFill>
                <a:latin typeface="Calibri"/>
                <a:ea typeface="Calibri"/>
                <a:cs typeface="Calibri"/>
                <a:sym typeface="Calibri"/>
              </a:rPr>
              <a:t>Vendemos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revistas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el</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verano</a:t>
            </a:r>
            <a:r>
              <a:rPr lang="en-GB" sz="1200" dirty="0">
                <a:solidFill>
                  <a:schemeClr val="dk1"/>
                </a:solidFill>
                <a:latin typeface="Calibri"/>
                <a:ea typeface="Calibri"/>
                <a:cs typeface="Calibri"/>
                <a:sym typeface="Calibri"/>
              </a:rPr>
              <a:t>.</a:t>
            </a:r>
            <a:endParaRPr lang="en-GB"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4) </a:t>
            </a:r>
            <a:r>
              <a:rPr lang="en-GB" sz="1200" dirty="0" err="1">
                <a:solidFill>
                  <a:schemeClr val="dk1"/>
                </a:solidFill>
                <a:latin typeface="Calibri"/>
                <a:ea typeface="Calibri"/>
                <a:cs typeface="Calibri"/>
                <a:sym typeface="Calibri"/>
              </a:rPr>
              <a:t>Siempre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creo</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los </a:t>
            </a:r>
            <a:r>
              <a:rPr lang="en-GB" sz="1200" dirty="0" err="1">
                <a:solidFill>
                  <a:schemeClr val="dk1"/>
                </a:solidFill>
                <a:latin typeface="Calibri"/>
                <a:ea typeface="Calibri"/>
                <a:cs typeface="Calibri"/>
                <a:sym typeface="Calibri"/>
              </a:rPr>
              <a:t>periodistas</a:t>
            </a:r>
            <a:r>
              <a:rPr lang="en-GB" sz="1200" dirty="0">
                <a:solidFill>
                  <a:schemeClr val="dk1"/>
                </a:solidFill>
                <a:latin typeface="Calibri"/>
                <a:ea typeface="Calibri"/>
                <a:cs typeface="Calibri"/>
                <a:sym typeface="Calibri"/>
              </a:rPr>
              <a:t>.</a:t>
            </a:r>
            <a:endParaRPr lang="en-GB"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5) </a:t>
            </a:r>
            <a:r>
              <a:rPr lang="en-GB" sz="1200" dirty="0" err="1">
                <a:solidFill>
                  <a:schemeClr val="dk1"/>
                </a:solidFill>
                <a:latin typeface="Calibri"/>
                <a:ea typeface="Calibri"/>
                <a:cs typeface="Calibri"/>
                <a:sym typeface="Calibri"/>
              </a:rPr>
              <a:t>Hacemos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llamadas</a:t>
            </a:r>
            <a:r>
              <a:rPr lang="en-GB" sz="1200" dirty="0">
                <a:solidFill>
                  <a:schemeClr val="dk1"/>
                </a:solidFill>
                <a:latin typeface="Calibri"/>
                <a:ea typeface="Calibri"/>
                <a:cs typeface="Calibri"/>
                <a:sym typeface="Calibri"/>
              </a:rPr>
              <a:t> antes de comer. </a:t>
            </a:r>
            <a:endParaRPr lang="en-GB"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6) Pongo </a:t>
            </a:r>
            <a:r>
              <a:rPr lang="en-GB" sz="1200" dirty="0" err="1">
                <a:solidFill>
                  <a:schemeClr val="dk1"/>
                </a:solidFill>
                <a:latin typeface="Calibri"/>
                <a:ea typeface="Calibri"/>
                <a:cs typeface="Calibri"/>
                <a:sym typeface="Calibri"/>
              </a:rPr>
              <a:t>vídeos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la </a:t>
            </a:r>
            <a:r>
              <a:rPr lang="en-GB" sz="1200" dirty="0" err="1">
                <a:solidFill>
                  <a:schemeClr val="dk1"/>
                </a:solidFill>
                <a:latin typeface="Calibri"/>
                <a:ea typeface="Calibri"/>
                <a:cs typeface="Calibri"/>
                <a:sym typeface="Calibri"/>
              </a:rPr>
              <a:t>pagina</a:t>
            </a:r>
            <a:r>
              <a:rPr lang="en-GB" sz="1200" dirty="0">
                <a:solidFill>
                  <a:schemeClr val="dk1"/>
                </a:solidFill>
                <a:latin typeface="Calibri"/>
                <a:ea typeface="Calibri"/>
                <a:cs typeface="Calibri"/>
                <a:sym typeface="Calibri"/>
              </a:rPr>
              <a:t> web por la </a:t>
            </a:r>
            <a:r>
              <a:rPr lang="en-GB" sz="1200" dirty="0" err="1">
                <a:solidFill>
                  <a:schemeClr val="dk1"/>
                </a:solidFill>
                <a:latin typeface="Calibri"/>
                <a:ea typeface="Calibri"/>
                <a:cs typeface="Calibri"/>
                <a:sym typeface="Calibri"/>
              </a:rPr>
              <a:t>tarde</a:t>
            </a:r>
            <a:r>
              <a:rPr lang="en-GB" sz="1200" dirty="0">
                <a:solidFill>
                  <a:schemeClr val="dk1"/>
                </a:solidFill>
                <a:latin typeface="Calibri"/>
                <a:ea typeface="Calibri"/>
                <a:cs typeface="Calibri"/>
                <a:sym typeface="Calibri"/>
              </a:rPr>
              <a:t>.</a:t>
            </a:r>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16</a:t>
            </a:fld>
            <a:endParaRPr lang="en-GB"/>
          </a:p>
        </p:txBody>
      </p:sp>
    </p:spTree>
    <p:extLst>
      <p:ext uri="{BB962C8B-B14F-4D97-AF65-F5344CB8AC3E}">
        <p14:creationId xmlns:p14="http://schemas.microsoft.com/office/powerpoint/2010/main" val="938777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dirty="0"/>
              <a:t>10-12 minutes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Aim: </a:t>
            </a:r>
            <a:r>
              <a:rPr lang="en-US" dirty="0"/>
              <a:t>to create 6 sentences with –er verbs in first person singular and first person plural based on the prompts; to </a:t>
            </a:r>
            <a:r>
              <a:rPr lang="en-US" dirty="0" err="1"/>
              <a:t>practise</a:t>
            </a:r>
            <a:r>
              <a:rPr lang="en-US" dirty="0"/>
              <a:t> producing both affirmative and negative sentences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 </a:t>
            </a:r>
            <a:endParaRPr lang="en-US" dirty="0"/>
          </a:p>
          <a:p>
            <a:pPr marL="228600" lvl="0" indent="-228600" algn="l" rtl="0">
              <a:spcBef>
                <a:spcPts val="0"/>
              </a:spcBef>
              <a:spcAft>
                <a:spcPts val="0"/>
              </a:spcAft>
              <a:buClr>
                <a:schemeClr val="dk1"/>
              </a:buClr>
              <a:buSzPts val="1200"/>
              <a:buFont typeface="Calibri"/>
              <a:buAutoNum type="arabicPeriod"/>
            </a:pPr>
            <a:r>
              <a:rPr lang="en-US" dirty="0"/>
              <a:t>Bring up each combination of sentence parts</a:t>
            </a:r>
          </a:p>
          <a:p>
            <a:pPr marL="228600" lvl="0" indent="-228600" algn="l" rtl="0">
              <a:spcBef>
                <a:spcPts val="0"/>
              </a:spcBef>
              <a:spcAft>
                <a:spcPts val="0"/>
              </a:spcAft>
              <a:buClr>
                <a:schemeClr val="dk1"/>
              </a:buClr>
              <a:buSzPts val="1200"/>
              <a:buFont typeface="Calibri"/>
              <a:buAutoNum type="arabicPeriod"/>
            </a:pPr>
            <a:r>
              <a:rPr lang="en-US" dirty="0"/>
              <a:t>Ask students to the Spanish on mini-whiteboards or in their books, then volunteer the answer orally.</a:t>
            </a:r>
          </a:p>
          <a:p>
            <a:pPr marL="228600" lvl="0" indent="-228600" algn="l" rtl="0">
              <a:spcBef>
                <a:spcPts val="0"/>
              </a:spcBef>
              <a:spcAft>
                <a:spcPts val="0"/>
              </a:spcAft>
              <a:buClr>
                <a:schemeClr val="dk1"/>
              </a:buClr>
              <a:buSzPts val="1200"/>
              <a:buFont typeface="Calibri"/>
              <a:buAutoNum type="arabicPeriod"/>
            </a:pPr>
            <a:r>
              <a:rPr lang="en-US" dirty="0"/>
              <a:t>Students then create a number of their own sentences, using new combinations of words in the grid.</a:t>
            </a:r>
          </a:p>
          <a:p>
            <a:pPr marL="228600" lvl="0" indent="-228600" algn="l" rtl="0">
              <a:spcBef>
                <a:spcPts val="0"/>
              </a:spcBef>
              <a:spcAft>
                <a:spcPts val="0"/>
              </a:spcAft>
              <a:buClr>
                <a:schemeClr val="dk1"/>
              </a:buClr>
              <a:buSzPts val="1200"/>
              <a:buFont typeface="Calibri"/>
              <a:buAutoNum type="arabicPeriod"/>
            </a:pPr>
            <a:r>
              <a:rPr lang="en-US" dirty="0"/>
              <a:t>After writing the six sentences, teachers could encourage an oral simultaneous translation task, where students say a sentence and their partner translates it. Some may find this challenging to do on the spot, so this oral component could be done by some students, while other students continue to </a:t>
            </a:r>
            <a:r>
              <a:rPr lang="en-US" dirty="0" err="1"/>
              <a:t>practise</a:t>
            </a:r>
            <a:r>
              <a:rPr lang="en-US" dirty="0"/>
              <a:t> writing.</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Sentences: </a:t>
            </a:r>
            <a:endParaRPr lang="en-US" dirty="0"/>
          </a:p>
          <a:p>
            <a:pPr marL="0" lvl="0" indent="0" algn="l" rtl="0">
              <a:spcBef>
                <a:spcPts val="0"/>
              </a:spcBef>
              <a:spcAft>
                <a:spcPts val="0"/>
              </a:spcAft>
              <a:buNone/>
            </a:pPr>
            <a:r>
              <a:rPr lang="en-US" sz="1200" b="0" dirty="0">
                <a:solidFill>
                  <a:srgbClr val="1F3864"/>
                </a:solidFill>
              </a:rPr>
              <a:t>1) </a:t>
            </a:r>
            <a:r>
              <a:rPr lang="en-US" sz="1200" b="0" dirty="0" err="1">
                <a:solidFill>
                  <a:srgbClr val="1F3864"/>
                </a:solidFill>
              </a:rPr>
              <a:t>Leemos</a:t>
            </a:r>
            <a:r>
              <a:rPr lang="en-US" sz="1200" b="0" dirty="0">
                <a:solidFill>
                  <a:srgbClr val="1F3864"/>
                </a:solidFill>
              </a:rPr>
              <a:t> </a:t>
            </a:r>
            <a:r>
              <a:rPr lang="en-US" sz="1200" b="0" dirty="0" err="1">
                <a:solidFill>
                  <a:srgbClr val="1F3864"/>
                </a:solidFill>
              </a:rPr>
              <a:t>periódicos</a:t>
            </a:r>
            <a:r>
              <a:rPr lang="en-US" sz="1200" b="0" dirty="0">
                <a:solidFill>
                  <a:srgbClr val="1F3864"/>
                </a:solidFill>
              </a:rPr>
              <a:t> por la </a:t>
            </a:r>
            <a:r>
              <a:rPr lang="en-US" sz="1200" b="0" dirty="0" err="1">
                <a:solidFill>
                  <a:srgbClr val="1F3864"/>
                </a:solidFill>
              </a:rPr>
              <a:t>mañana</a:t>
            </a:r>
            <a:r>
              <a:rPr lang="en-US" sz="1200" b="0" dirty="0">
                <a:solidFill>
                  <a:srgbClr val="1F3864"/>
                </a:solidFill>
              </a:rPr>
              <a:t>.</a:t>
            </a:r>
            <a:endParaRPr lang="en-US" dirty="0"/>
          </a:p>
          <a:p>
            <a:pPr marL="0" lvl="0" indent="0" algn="l" rtl="0">
              <a:spcBef>
                <a:spcPts val="0"/>
              </a:spcBef>
              <a:spcAft>
                <a:spcPts val="0"/>
              </a:spcAft>
              <a:buNone/>
            </a:pPr>
            <a:r>
              <a:rPr lang="en-US" sz="1200" b="0" dirty="0">
                <a:solidFill>
                  <a:srgbClr val="1F3864"/>
                </a:solidFill>
              </a:rPr>
              <a:t>2) Creo </a:t>
            </a:r>
            <a:r>
              <a:rPr lang="en-US" sz="1200" b="0" dirty="0" err="1">
                <a:solidFill>
                  <a:srgbClr val="1F3864"/>
                </a:solidFill>
              </a:rPr>
              <a:t>en</a:t>
            </a:r>
            <a:r>
              <a:rPr lang="en-US" sz="1200" b="0" dirty="0">
                <a:solidFill>
                  <a:srgbClr val="1F3864"/>
                </a:solidFill>
              </a:rPr>
              <a:t> los </a:t>
            </a:r>
            <a:r>
              <a:rPr lang="en-US" sz="1200" b="0" dirty="0" err="1">
                <a:solidFill>
                  <a:srgbClr val="1F3864"/>
                </a:solidFill>
              </a:rPr>
              <a:t>periodistas</a:t>
            </a:r>
            <a:r>
              <a:rPr lang="en-US" sz="1200" b="0" dirty="0">
                <a:solidFill>
                  <a:srgbClr val="1F3864"/>
                </a:solidFill>
              </a:rPr>
              <a:t>.</a:t>
            </a:r>
            <a:endParaRPr lang="en-US" dirty="0"/>
          </a:p>
          <a:p>
            <a:pPr marL="0" lvl="0" indent="0" algn="l" rtl="0">
              <a:spcBef>
                <a:spcPts val="0"/>
              </a:spcBef>
              <a:spcAft>
                <a:spcPts val="0"/>
              </a:spcAft>
              <a:buNone/>
            </a:pPr>
            <a:r>
              <a:rPr lang="en-US" sz="1200" b="0" dirty="0">
                <a:solidFill>
                  <a:srgbClr val="1F3864"/>
                </a:solidFill>
              </a:rPr>
              <a:t>3) No </a:t>
            </a:r>
            <a:r>
              <a:rPr lang="en-US" sz="1200" b="0" dirty="0" err="1">
                <a:solidFill>
                  <a:srgbClr val="1F3864"/>
                </a:solidFill>
              </a:rPr>
              <a:t>escondemos</a:t>
            </a:r>
            <a:r>
              <a:rPr lang="en-US" sz="1200" b="0" dirty="0">
                <a:solidFill>
                  <a:srgbClr val="1F3864"/>
                </a:solidFill>
              </a:rPr>
              <a:t> la </a:t>
            </a:r>
            <a:r>
              <a:rPr lang="en-US" sz="1200" b="0" dirty="0" err="1">
                <a:solidFill>
                  <a:srgbClr val="1F3864"/>
                </a:solidFill>
              </a:rPr>
              <a:t>verdad</a:t>
            </a:r>
            <a:r>
              <a:rPr lang="en-US" sz="1200" b="0" dirty="0">
                <a:solidFill>
                  <a:srgbClr val="1F3864"/>
                </a:solidFill>
              </a:rPr>
              <a:t>.</a:t>
            </a:r>
            <a:endParaRPr lang="en-US" dirty="0"/>
          </a:p>
          <a:p>
            <a:pPr marL="0" marR="0" lvl="0" indent="0" algn="l" rtl="0">
              <a:lnSpc>
                <a:spcPct val="100000"/>
              </a:lnSpc>
              <a:spcBef>
                <a:spcPts val="0"/>
              </a:spcBef>
              <a:spcAft>
                <a:spcPts val="0"/>
              </a:spcAft>
              <a:buClr>
                <a:srgbClr val="1F3864"/>
              </a:buClr>
              <a:buSzPts val="1200"/>
              <a:buFont typeface="Calibri"/>
              <a:buNone/>
            </a:pPr>
            <a:r>
              <a:rPr lang="en-US" sz="1200" b="0" dirty="0">
                <a:solidFill>
                  <a:srgbClr val="1F3864"/>
                </a:solidFill>
              </a:rPr>
              <a:t>4) No </a:t>
            </a:r>
            <a:r>
              <a:rPr lang="en-US" sz="1200" b="0" dirty="0" err="1">
                <a:solidFill>
                  <a:srgbClr val="1F3864"/>
                </a:solidFill>
              </a:rPr>
              <a:t>entiendo</a:t>
            </a:r>
            <a:r>
              <a:rPr lang="en-US" sz="1200" b="0" dirty="0">
                <a:solidFill>
                  <a:srgbClr val="1F3864"/>
                </a:solidFill>
              </a:rPr>
              <a:t> las </a:t>
            </a:r>
            <a:r>
              <a:rPr lang="en-US" sz="1200" b="0" dirty="0" err="1">
                <a:solidFill>
                  <a:srgbClr val="1F3864"/>
                </a:solidFill>
              </a:rPr>
              <a:t>noticias</a:t>
            </a:r>
            <a:r>
              <a:rPr lang="en-US" sz="1200" b="0" dirty="0">
                <a:solidFill>
                  <a:srgbClr val="1F3864"/>
                </a:solidFill>
              </a:rPr>
              <a:t> los </a:t>
            </a:r>
            <a:r>
              <a:rPr lang="en-US" sz="1200" b="0" dirty="0" err="1">
                <a:solidFill>
                  <a:srgbClr val="1F3864"/>
                </a:solidFill>
              </a:rPr>
              <a:t>domingos</a:t>
            </a:r>
            <a:r>
              <a:rPr lang="en-US" sz="1200" b="0" dirty="0">
                <a:solidFill>
                  <a:srgbClr val="1F3864"/>
                </a:solidFill>
              </a:rPr>
              <a:t>.</a:t>
            </a:r>
            <a:endParaRPr lang="en-US" dirty="0"/>
          </a:p>
          <a:p>
            <a:pPr marL="0" lvl="0" indent="0" algn="l" rtl="0">
              <a:spcBef>
                <a:spcPts val="0"/>
              </a:spcBef>
              <a:spcAft>
                <a:spcPts val="0"/>
              </a:spcAft>
              <a:buNone/>
            </a:pPr>
            <a:r>
              <a:rPr lang="en-US" sz="1200" b="0" dirty="0">
                <a:solidFill>
                  <a:srgbClr val="1F3864"/>
                </a:solidFill>
              </a:rPr>
              <a:t>5) </a:t>
            </a:r>
            <a:r>
              <a:rPr lang="en-US" sz="1200" b="0" dirty="0" err="1">
                <a:solidFill>
                  <a:srgbClr val="1F3864"/>
                </a:solidFill>
              </a:rPr>
              <a:t>Hacemos</a:t>
            </a:r>
            <a:r>
              <a:rPr lang="en-US" sz="1200" b="0" dirty="0">
                <a:solidFill>
                  <a:srgbClr val="1F3864"/>
                </a:solidFill>
              </a:rPr>
              <a:t> </a:t>
            </a:r>
            <a:r>
              <a:rPr lang="en-US" sz="1200" b="0" dirty="0" err="1">
                <a:solidFill>
                  <a:srgbClr val="1F3864"/>
                </a:solidFill>
              </a:rPr>
              <a:t>entrevistas</a:t>
            </a:r>
            <a:r>
              <a:rPr lang="en-US" sz="1200" b="0" dirty="0">
                <a:solidFill>
                  <a:srgbClr val="1F3864"/>
                </a:solidFill>
              </a:rPr>
              <a:t> por la </a:t>
            </a:r>
            <a:r>
              <a:rPr lang="en-US" sz="1200" b="0" dirty="0" err="1">
                <a:solidFill>
                  <a:srgbClr val="1F3864"/>
                </a:solidFill>
              </a:rPr>
              <a:t>tarde</a:t>
            </a:r>
            <a:r>
              <a:rPr lang="en-US" sz="1200" b="0" dirty="0">
                <a:solidFill>
                  <a:srgbClr val="1F3864"/>
                </a:solidFill>
              </a:rPr>
              <a:t>.</a:t>
            </a:r>
            <a:endParaRPr lang="en-US" dirty="0"/>
          </a:p>
          <a:p>
            <a:pPr marL="0" lvl="0" indent="0" algn="l" rtl="0">
              <a:spcBef>
                <a:spcPts val="0"/>
              </a:spcBef>
              <a:spcAft>
                <a:spcPts val="0"/>
              </a:spcAft>
              <a:buNone/>
            </a:pPr>
            <a:r>
              <a:rPr lang="en-US" sz="1200" b="0" dirty="0">
                <a:solidFill>
                  <a:srgbClr val="1F3864"/>
                </a:solidFill>
              </a:rPr>
              <a:t>6) No </a:t>
            </a:r>
            <a:r>
              <a:rPr lang="en-US" sz="1200" b="0" dirty="0" err="1">
                <a:solidFill>
                  <a:srgbClr val="1F3864"/>
                </a:solidFill>
              </a:rPr>
              <a:t>vendo</a:t>
            </a:r>
            <a:r>
              <a:rPr lang="en-US" sz="1200" b="0" dirty="0">
                <a:solidFill>
                  <a:srgbClr val="1F3864"/>
                </a:solidFill>
              </a:rPr>
              <a:t> </a:t>
            </a:r>
            <a:r>
              <a:rPr lang="en-US" sz="1200" b="0" dirty="0" err="1">
                <a:solidFill>
                  <a:srgbClr val="1F3864"/>
                </a:solidFill>
              </a:rPr>
              <a:t>revistas</a:t>
            </a:r>
            <a:r>
              <a:rPr lang="en-US" sz="1200" b="0" dirty="0">
                <a:solidFill>
                  <a:srgbClr val="1F3864"/>
                </a:solidFill>
              </a:rPr>
              <a:t> los </a:t>
            </a:r>
            <a:r>
              <a:rPr lang="en-US" sz="1200" b="0" dirty="0" err="1">
                <a:solidFill>
                  <a:srgbClr val="1F3864"/>
                </a:solidFill>
              </a:rPr>
              <a:t>sábados</a:t>
            </a:r>
            <a:r>
              <a:rPr lang="en-US" sz="1200" b="0" dirty="0">
                <a:solidFill>
                  <a:srgbClr val="1F3864"/>
                </a:solidFill>
              </a:rPr>
              <a:t>.</a:t>
            </a:r>
          </a:p>
          <a:p>
            <a:pPr marL="0" marR="0" lvl="0" indent="0" algn="l" rtl="0">
              <a:lnSpc>
                <a:spcPct val="100000"/>
              </a:lnSpc>
              <a:spcBef>
                <a:spcPts val="0"/>
              </a:spcBef>
              <a:spcAft>
                <a:spcPts val="0"/>
              </a:spcAft>
              <a:buClr>
                <a:schemeClr val="dk1"/>
              </a:buClr>
              <a:buSzPts val="1200"/>
              <a:buFont typeface="Calibri"/>
              <a:buNone/>
            </a:pPr>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17</a:t>
            </a:fld>
            <a:endParaRPr lang="en-GB"/>
          </a:p>
        </p:txBody>
      </p:sp>
    </p:spTree>
    <p:extLst>
      <p:ext uri="{BB962C8B-B14F-4D97-AF65-F5344CB8AC3E}">
        <p14:creationId xmlns:p14="http://schemas.microsoft.com/office/powerpoint/2010/main" val="2306240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solidFill>
                  <a:srgbClr val="FF0000"/>
                </a:solidFill>
              </a:rPr>
              <a:t>Note: all words in this week of the SOW appear on all three GCSE wordlists.  Exceptions: </a:t>
            </a:r>
            <a:r>
              <a:rPr lang="en-GB" b="0" u="sng" dirty="0" err="1">
                <a:solidFill>
                  <a:srgbClr val="FF0000"/>
                </a:solidFill>
              </a:rPr>
              <a:t>periodista</a:t>
            </a:r>
            <a:r>
              <a:rPr lang="en-GB" b="0" dirty="0">
                <a:solidFill>
                  <a:srgbClr val="FF0000"/>
                </a:solidFill>
              </a:rPr>
              <a:t>, </a:t>
            </a:r>
            <a:r>
              <a:rPr lang="en-GB" b="0" u="sng" dirty="0">
                <a:solidFill>
                  <a:srgbClr val="FF0000"/>
                </a:solidFill>
              </a:rPr>
              <a:t>pared</a:t>
            </a:r>
            <a:r>
              <a:rPr lang="en-GB" b="0" dirty="0">
                <a:solidFill>
                  <a:srgbClr val="FF0000"/>
                </a:solidFill>
              </a:rPr>
              <a:t> </a:t>
            </a:r>
            <a:r>
              <a:rPr lang="en-GB" b="1" dirty="0">
                <a:solidFill>
                  <a:srgbClr val="FF0000"/>
                </a:solidFill>
              </a:rPr>
              <a:t>are not on the Edexcel list; </a:t>
            </a:r>
            <a:r>
              <a:rPr lang="en-GB" b="0" u="sng" dirty="0" err="1">
                <a:solidFill>
                  <a:srgbClr val="FF0000"/>
                </a:solidFill>
              </a:rPr>
              <a:t>Aprovechar</a:t>
            </a:r>
            <a:r>
              <a:rPr lang="en-GB" b="0" dirty="0">
                <a:solidFill>
                  <a:srgbClr val="FF0000"/>
                </a:solidFill>
              </a:rPr>
              <a:t> </a:t>
            </a:r>
            <a:r>
              <a:rPr lang="en-GB" b="1" dirty="0">
                <a:solidFill>
                  <a:srgbClr val="FF0000"/>
                </a:solidFill>
              </a:rPr>
              <a:t>is not on the AQA list.</a:t>
            </a:r>
            <a:br>
              <a:rPr lang="en-GB" b="1" dirty="0"/>
            </a:br>
            <a:br>
              <a:rPr lang="en-GB" b="1" dirty="0"/>
            </a:br>
            <a:r>
              <a:rPr lang="en-GB" b="1" dirty="0"/>
              <a:t>Learning outcomes (lesson 2):</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Consolidation of final syllable stress</a:t>
            </a:r>
            <a:endParaRPr lang="en-GB" dirty="0"/>
          </a:p>
          <a:p>
            <a:pPr marL="0" marR="0" lvl="0" indent="0" algn="l" rtl="0">
              <a:lnSpc>
                <a:spcPct val="100000"/>
              </a:lnSpc>
              <a:spcBef>
                <a:spcPts val="0"/>
              </a:spcBef>
              <a:spcAft>
                <a:spcPts val="0"/>
              </a:spcAft>
              <a:buClr>
                <a:schemeClr val="dk1"/>
              </a:buClr>
              <a:buSzPts val="1200"/>
              <a:buFont typeface="Calibri"/>
              <a:buNone/>
            </a:pPr>
            <a:r>
              <a:rPr lang="en-GB" b="0" dirty="0"/>
              <a:t>Consolidation of present tense –er verbs: first person plural (-</a:t>
            </a:r>
            <a:r>
              <a:rPr lang="en-GB" b="0" dirty="0" err="1"/>
              <a:t>emos</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r>
              <a:rPr lang="en-GB" b="0" dirty="0"/>
              <a:t>Introduction of </a:t>
            </a:r>
            <a:r>
              <a:rPr lang="en-GB" sz="1200" b="0" dirty="0">
                <a:solidFill>
                  <a:schemeClr val="dk1"/>
                </a:solidFill>
                <a:latin typeface="Calibri"/>
                <a:ea typeface="Calibri"/>
                <a:cs typeface="Calibri"/>
                <a:sym typeface="Calibri"/>
              </a:rPr>
              <a:t>u</a:t>
            </a:r>
            <a:r>
              <a:rPr lang="en-GB" sz="1200" dirty="0">
                <a:solidFill>
                  <a:schemeClr val="dk1"/>
                </a:solidFill>
                <a:latin typeface="Calibri"/>
                <a:ea typeface="Calibri"/>
                <a:cs typeface="Calibri"/>
                <a:sym typeface="Calibri"/>
              </a:rPr>
              <a:t>se of present simple for ongoing meaning</a:t>
            </a:r>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Word frequency (1 is the most frequent word in Spanish): </a:t>
            </a:r>
            <a:endParaRPr lang="en-GB"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8.1.1.4 (introduce) </a:t>
            </a:r>
            <a:r>
              <a:rPr lang="en-GB" sz="1200" dirty="0">
                <a:solidFill>
                  <a:schemeClr val="dk1"/>
                </a:solidFill>
                <a:latin typeface="Calibri"/>
                <a:ea typeface="Calibri"/>
                <a:cs typeface="Calibri"/>
                <a:sym typeface="Calibri"/>
              </a:rPr>
              <a:t>vender [528]; </a:t>
            </a:r>
            <a:r>
              <a:rPr lang="en-GB" sz="1200" dirty="0" err="1">
                <a:solidFill>
                  <a:schemeClr val="dk1"/>
                </a:solidFill>
                <a:latin typeface="Calibri"/>
                <a:ea typeface="Calibri"/>
                <a:cs typeface="Calibri"/>
                <a:sym typeface="Calibri"/>
              </a:rPr>
              <a:t>entender</a:t>
            </a:r>
            <a:r>
              <a:rPr lang="en-GB" sz="1200" dirty="0">
                <a:solidFill>
                  <a:schemeClr val="dk1"/>
                </a:solidFill>
                <a:latin typeface="Calibri"/>
                <a:ea typeface="Calibri"/>
                <a:cs typeface="Calibri"/>
                <a:sym typeface="Calibri"/>
              </a:rPr>
              <a:t> [229]; </a:t>
            </a:r>
            <a:r>
              <a:rPr lang="en-GB" sz="1200" dirty="0" err="1">
                <a:solidFill>
                  <a:schemeClr val="dk1"/>
                </a:solidFill>
                <a:latin typeface="Calibri"/>
                <a:ea typeface="Calibri"/>
                <a:cs typeface="Calibri"/>
                <a:sym typeface="Calibri"/>
              </a:rPr>
              <a:t>creer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[83]; </a:t>
            </a:r>
            <a:r>
              <a:rPr lang="en-GB" sz="1200" dirty="0" err="1">
                <a:solidFill>
                  <a:schemeClr val="dk1"/>
                </a:solidFill>
                <a:latin typeface="Calibri"/>
                <a:ea typeface="Calibri"/>
                <a:cs typeface="Calibri"/>
                <a:sym typeface="Calibri"/>
              </a:rPr>
              <a:t>esconder</a:t>
            </a:r>
            <a:r>
              <a:rPr lang="en-GB" sz="1200" dirty="0">
                <a:solidFill>
                  <a:schemeClr val="dk1"/>
                </a:solidFill>
                <a:latin typeface="Calibri"/>
                <a:ea typeface="Calibri"/>
                <a:cs typeface="Calibri"/>
                <a:sym typeface="Calibri"/>
              </a:rPr>
              <a:t> [1130]; </a:t>
            </a:r>
            <a:r>
              <a:rPr lang="en-GB" sz="1200" dirty="0" err="1">
                <a:solidFill>
                  <a:schemeClr val="dk1"/>
                </a:solidFill>
                <a:latin typeface="Calibri"/>
                <a:ea typeface="Calibri"/>
                <a:cs typeface="Calibri"/>
                <a:sym typeface="Calibri"/>
              </a:rPr>
              <a:t>poner</a:t>
            </a:r>
            <a:r>
              <a:rPr lang="en-GB" sz="1200" dirty="0">
                <a:solidFill>
                  <a:schemeClr val="dk1"/>
                </a:solidFill>
                <a:latin typeface="Calibri"/>
                <a:ea typeface="Calibri"/>
                <a:cs typeface="Calibri"/>
                <a:sym typeface="Calibri"/>
              </a:rPr>
              <a:t> [91]; </a:t>
            </a:r>
            <a:r>
              <a:rPr lang="en-GB" sz="1200" dirty="0" err="1">
                <a:solidFill>
                  <a:schemeClr val="dk1"/>
                </a:solidFill>
                <a:latin typeface="Calibri"/>
                <a:ea typeface="Calibri"/>
                <a:cs typeface="Calibri"/>
                <a:sym typeface="Calibri"/>
              </a:rPr>
              <a:t>noticia</a:t>
            </a:r>
            <a:r>
              <a:rPr lang="en-GB" sz="1200" dirty="0">
                <a:solidFill>
                  <a:schemeClr val="dk1"/>
                </a:solidFill>
                <a:latin typeface="Calibri"/>
                <a:ea typeface="Calibri"/>
                <a:cs typeface="Calibri"/>
                <a:sym typeface="Calibri"/>
              </a:rPr>
              <a:t> [859]; </a:t>
            </a:r>
            <a:r>
              <a:rPr lang="en-GB" sz="1200" dirty="0" err="1">
                <a:solidFill>
                  <a:schemeClr val="dk1"/>
                </a:solidFill>
                <a:latin typeface="Calibri"/>
                <a:ea typeface="Calibri"/>
                <a:cs typeface="Calibri"/>
                <a:sym typeface="Calibri"/>
              </a:rPr>
              <a:t>periodista</a:t>
            </a:r>
            <a:r>
              <a:rPr lang="en-GB" sz="1200" dirty="0">
                <a:solidFill>
                  <a:schemeClr val="dk1"/>
                </a:solidFill>
                <a:latin typeface="Calibri"/>
                <a:ea typeface="Calibri"/>
                <a:cs typeface="Calibri"/>
                <a:sym typeface="Calibri"/>
              </a:rPr>
              <a:t> [1235]; </a:t>
            </a:r>
            <a:r>
              <a:rPr lang="en-GB" sz="1200" dirty="0" err="1">
                <a:solidFill>
                  <a:schemeClr val="dk1"/>
                </a:solidFill>
                <a:latin typeface="Calibri"/>
                <a:ea typeface="Calibri"/>
                <a:cs typeface="Calibri"/>
                <a:sym typeface="Calibri"/>
              </a:rPr>
              <a:t>entrevista</a:t>
            </a:r>
            <a:r>
              <a:rPr lang="en-GB" sz="1200" dirty="0">
                <a:solidFill>
                  <a:schemeClr val="dk1"/>
                </a:solidFill>
                <a:latin typeface="Calibri"/>
                <a:ea typeface="Calibri"/>
                <a:cs typeface="Calibri"/>
                <a:sym typeface="Calibri"/>
              </a:rPr>
              <a:t> [1653]; </a:t>
            </a:r>
            <a:r>
              <a:rPr lang="en-GB" sz="1200" dirty="0" err="1">
                <a:solidFill>
                  <a:schemeClr val="dk1"/>
                </a:solidFill>
                <a:latin typeface="Calibri"/>
                <a:ea typeface="Calibri"/>
                <a:cs typeface="Calibri"/>
                <a:sym typeface="Calibri"/>
              </a:rPr>
              <a:t>página</a:t>
            </a:r>
            <a:r>
              <a:rPr lang="en-GB" sz="1200" dirty="0">
                <a:solidFill>
                  <a:schemeClr val="dk1"/>
                </a:solidFill>
                <a:latin typeface="Calibri"/>
                <a:ea typeface="Calibri"/>
                <a:cs typeface="Calibri"/>
                <a:sym typeface="Calibri"/>
              </a:rPr>
              <a:t> [598]; a menudo [menudo-958]; sobre¹ [62]; </a:t>
            </a:r>
            <a:r>
              <a:rPr lang="en-GB" sz="1200" dirty="0" err="1">
                <a:solidFill>
                  <a:schemeClr val="dk1"/>
                </a:solidFill>
                <a:latin typeface="Calibri"/>
                <a:ea typeface="Calibri"/>
                <a:cs typeface="Calibri"/>
                <a:sym typeface="Calibri"/>
              </a:rPr>
              <a:t>realidad</a:t>
            </a:r>
            <a:r>
              <a:rPr lang="en-GB" sz="1200" dirty="0">
                <a:solidFill>
                  <a:schemeClr val="dk1"/>
                </a:solidFill>
                <a:latin typeface="Calibri"/>
                <a:ea typeface="Calibri"/>
                <a:cs typeface="Calibri"/>
                <a:sym typeface="Calibri"/>
              </a:rPr>
              <a:t> [260]; </a:t>
            </a:r>
            <a:r>
              <a:rPr lang="en-GB" sz="1200" dirty="0" err="1">
                <a:solidFill>
                  <a:schemeClr val="dk1"/>
                </a:solidFill>
                <a:latin typeface="Calibri"/>
                <a:ea typeface="Calibri"/>
                <a:cs typeface="Calibri"/>
                <a:sym typeface="Calibri"/>
              </a:rPr>
              <a:t>sociedad</a:t>
            </a:r>
            <a:r>
              <a:rPr lang="en-GB" sz="1200" dirty="0">
                <a:solidFill>
                  <a:schemeClr val="dk1"/>
                </a:solidFill>
                <a:latin typeface="Calibri"/>
                <a:ea typeface="Calibri"/>
                <a:cs typeface="Calibri"/>
                <a:sym typeface="Calibri"/>
              </a:rPr>
              <a:t> [353]</a:t>
            </a:r>
            <a:endParaRPr lang="en-GB"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8.1.1.1 (revisit) </a:t>
            </a:r>
            <a:r>
              <a:rPr lang="en-GB" sz="1200" dirty="0" err="1">
                <a:solidFill>
                  <a:schemeClr val="dk1"/>
                </a:solidFill>
                <a:latin typeface="Calibri"/>
                <a:ea typeface="Calibri"/>
                <a:cs typeface="Calibri"/>
                <a:sym typeface="Calibri"/>
              </a:rPr>
              <a:t>aprovechar</a:t>
            </a:r>
            <a:r>
              <a:rPr lang="en-GB" sz="1200" dirty="0">
                <a:solidFill>
                  <a:schemeClr val="dk1"/>
                </a:solidFill>
                <a:latin typeface="Calibri"/>
                <a:ea typeface="Calibri"/>
                <a:cs typeface="Calibri"/>
                <a:sym typeface="Calibri"/>
              </a:rPr>
              <a:t> [885]; quedar¹ [100]; </a:t>
            </a:r>
            <a:r>
              <a:rPr lang="en-GB" sz="1200" dirty="0" err="1">
                <a:solidFill>
                  <a:schemeClr val="dk1"/>
                </a:solidFill>
                <a:latin typeface="Calibri"/>
                <a:ea typeface="Calibri"/>
                <a:cs typeface="Calibri"/>
                <a:sym typeface="Calibri"/>
              </a:rPr>
              <a:t>pintar</a:t>
            </a:r>
            <a:r>
              <a:rPr lang="en-GB" sz="1200" dirty="0">
                <a:solidFill>
                  <a:schemeClr val="dk1"/>
                </a:solidFill>
                <a:latin typeface="Calibri"/>
                <a:ea typeface="Calibri"/>
                <a:cs typeface="Calibri"/>
                <a:sym typeface="Calibri"/>
              </a:rPr>
              <a:t> [1329]; </a:t>
            </a:r>
            <a:r>
              <a:rPr lang="en-GB" sz="1200" dirty="0" err="1">
                <a:solidFill>
                  <a:schemeClr val="dk1"/>
                </a:solidFill>
                <a:latin typeface="Calibri"/>
                <a:ea typeface="Calibri"/>
                <a:cs typeface="Calibri"/>
                <a:sym typeface="Calibri"/>
              </a:rPr>
              <a:t>ayudar</a:t>
            </a:r>
            <a:r>
              <a:rPr lang="en-GB" sz="1200" dirty="0">
                <a:solidFill>
                  <a:schemeClr val="dk1"/>
                </a:solidFill>
                <a:latin typeface="Calibri"/>
                <a:ea typeface="Calibri"/>
                <a:cs typeface="Calibri"/>
                <a:sym typeface="Calibri"/>
              </a:rPr>
              <a:t> [328]; pared [778]; </a:t>
            </a:r>
            <a:r>
              <a:rPr lang="en-GB" sz="1200" dirty="0" err="1">
                <a:solidFill>
                  <a:schemeClr val="dk1"/>
                </a:solidFill>
                <a:latin typeface="Calibri"/>
                <a:ea typeface="Calibri"/>
                <a:cs typeface="Calibri"/>
                <a:sym typeface="Calibri"/>
              </a:rPr>
              <a:t>verano</a:t>
            </a:r>
            <a:r>
              <a:rPr lang="en-GB" sz="1200" dirty="0">
                <a:solidFill>
                  <a:schemeClr val="dk1"/>
                </a:solidFill>
                <a:latin typeface="Calibri"/>
                <a:ea typeface="Calibri"/>
                <a:cs typeface="Calibri"/>
                <a:sym typeface="Calibri"/>
              </a:rPr>
              <a:t> [1139]; </a:t>
            </a:r>
            <a:r>
              <a:rPr lang="en-GB" sz="1200" dirty="0" err="1">
                <a:solidFill>
                  <a:schemeClr val="dk1"/>
                </a:solidFill>
                <a:latin typeface="Calibri"/>
                <a:ea typeface="Calibri"/>
                <a:cs typeface="Calibri"/>
                <a:sym typeface="Calibri"/>
              </a:rPr>
              <a:t>pasado</a:t>
            </a:r>
            <a:r>
              <a:rPr lang="en-GB" sz="1200" dirty="0">
                <a:solidFill>
                  <a:schemeClr val="dk1"/>
                </a:solidFill>
                <a:latin typeface="Calibri"/>
                <a:ea typeface="Calibri"/>
                <a:cs typeface="Calibri"/>
                <a:sym typeface="Calibri"/>
              </a:rPr>
              <a:t> (adj.) [932]; libre [473]; </a:t>
            </a:r>
            <a:r>
              <a:rPr lang="en-GB" sz="1200" dirty="0" err="1">
                <a:solidFill>
                  <a:schemeClr val="dk1"/>
                </a:solidFill>
                <a:latin typeface="Calibri"/>
                <a:ea typeface="Calibri"/>
                <a:cs typeface="Calibri"/>
                <a:sym typeface="Calibri"/>
              </a:rPr>
              <a:t>máximo</a:t>
            </a:r>
            <a:r>
              <a:rPr lang="en-GB" sz="1200" dirty="0">
                <a:solidFill>
                  <a:schemeClr val="dk1"/>
                </a:solidFill>
                <a:latin typeface="Calibri"/>
                <a:ea typeface="Calibri"/>
                <a:cs typeface="Calibri"/>
                <a:sym typeface="Calibri"/>
              </a:rPr>
              <a:t> [935]; antes [190]; sin embargo [embargo-203]; poco (as adverb only) [76]; negro [307]</a:t>
            </a:r>
            <a:endParaRPr lang="en-GB"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7.3.1.6 (revisit)</a:t>
            </a:r>
            <a:r>
              <a:rPr lang="en-GB" sz="1200" b="0" i="0" u="none" strike="noStrike" cap="none" dirty="0">
                <a:solidFill>
                  <a:schemeClr val="dk1"/>
                </a:solidFill>
                <a:latin typeface="Calibri"/>
                <a:ea typeface="Calibri"/>
                <a:cs typeface="Calibri"/>
                <a:sym typeface="Calibri"/>
              </a:rPr>
              <a:t> </a:t>
            </a:r>
            <a:r>
              <a:rPr lang="en-GB" sz="1200" dirty="0">
                <a:solidFill>
                  <a:schemeClr val="dk1"/>
                </a:solidFill>
                <a:latin typeface="Calibri"/>
                <a:ea typeface="Calibri"/>
                <a:cs typeface="Calibri"/>
                <a:sym typeface="Calibri"/>
              </a:rPr>
              <a:t>responder (a) [464]; </a:t>
            </a:r>
            <a:r>
              <a:rPr lang="en-GB" sz="1200" dirty="0" err="1">
                <a:solidFill>
                  <a:schemeClr val="dk1"/>
                </a:solidFill>
                <a:latin typeface="Calibri"/>
                <a:ea typeface="Calibri"/>
                <a:cs typeface="Calibri"/>
                <a:sym typeface="Calibri"/>
              </a:rPr>
              <a:t>recibir</a:t>
            </a:r>
            <a:r>
              <a:rPr lang="en-GB" sz="1200" dirty="0">
                <a:solidFill>
                  <a:schemeClr val="dk1"/>
                </a:solidFill>
                <a:latin typeface="Calibri"/>
                <a:ea typeface="Calibri"/>
                <a:cs typeface="Calibri"/>
                <a:sym typeface="Calibri"/>
              </a:rPr>
              <a:t> [216]; </a:t>
            </a:r>
            <a:r>
              <a:rPr lang="en-GB" sz="1200" dirty="0" err="1">
                <a:solidFill>
                  <a:schemeClr val="dk1"/>
                </a:solidFill>
                <a:latin typeface="Calibri"/>
                <a:ea typeface="Calibri"/>
                <a:cs typeface="Calibri"/>
                <a:sym typeface="Calibri"/>
              </a:rPr>
              <a:t>abrir</a:t>
            </a:r>
            <a:r>
              <a:rPr lang="en-GB" sz="1200" dirty="0">
                <a:solidFill>
                  <a:schemeClr val="dk1"/>
                </a:solidFill>
                <a:latin typeface="Calibri"/>
                <a:ea typeface="Calibri"/>
                <a:cs typeface="Calibri"/>
                <a:sym typeface="Calibri"/>
              </a:rPr>
              <a:t> [246]; </a:t>
            </a:r>
            <a:r>
              <a:rPr lang="en-GB" sz="1200" dirty="0" err="1">
                <a:solidFill>
                  <a:schemeClr val="dk1"/>
                </a:solidFill>
                <a:latin typeface="Calibri"/>
                <a:ea typeface="Calibri"/>
                <a:cs typeface="Calibri"/>
                <a:sym typeface="Calibri"/>
              </a:rPr>
              <a:t>correo</a:t>
            </a:r>
            <a:r>
              <a:rPr lang="en-GB" sz="1200" dirty="0">
                <a:solidFill>
                  <a:schemeClr val="dk1"/>
                </a:solidFill>
                <a:latin typeface="Calibri"/>
                <a:ea typeface="Calibri"/>
                <a:cs typeface="Calibri"/>
                <a:sym typeface="Calibri"/>
              </a:rPr>
              <a:t> [1638]; </a:t>
            </a:r>
            <a:r>
              <a:rPr lang="en-GB" sz="1200" dirty="0" err="1">
                <a:solidFill>
                  <a:schemeClr val="dk1"/>
                </a:solidFill>
                <a:latin typeface="Calibri"/>
                <a:ea typeface="Calibri"/>
                <a:cs typeface="Calibri"/>
                <a:sym typeface="Calibri"/>
              </a:rPr>
              <a:t>electrónico</a:t>
            </a:r>
            <a:r>
              <a:rPr lang="en-GB" sz="1200" dirty="0">
                <a:solidFill>
                  <a:schemeClr val="dk1"/>
                </a:solidFill>
                <a:latin typeface="Calibri"/>
                <a:ea typeface="Calibri"/>
                <a:cs typeface="Calibri"/>
                <a:sym typeface="Calibri"/>
              </a:rPr>
              <a:t> [1619]; </a:t>
            </a:r>
            <a:r>
              <a:rPr lang="en-GB" sz="1200" dirty="0" err="1">
                <a:solidFill>
                  <a:schemeClr val="dk1"/>
                </a:solidFill>
                <a:latin typeface="Calibri"/>
                <a:ea typeface="Calibri"/>
                <a:cs typeface="Calibri"/>
                <a:sym typeface="Calibri"/>
              </a:rPr>
              <a:t>mensaje</a:t>
            </a:r>
            <a:r>
              <a:rPr lang="en-GB" sz="1200" dirty="0">
                <a:solidFill>
                  <a:schemeClr val="dk1"/>
                </a:solidFill>
                <a:latin typeface="Calibri"/>
                <a:ea typeface="Calibri"/>
                <a:cs typeface="Calibri"/>
                <a:sym typeface="Calibri"/>
              </a:rPr>
              <a:t> [847]; </a:t>
            </a:r>
            <a:r>
              <a:rPr lang="en-GB" sz="1200" dirty="0" err="1">
                <a:solidFill>
                  <a:schemeClr val="dk1"/>
                </a:solidFill>
                <a:latin typeface="Calibri"/>
                <a:ea typeface="Calibri"/>
                <a:cs typeface="Calibri"/>
                <a:sym typeface="Calibri"/>
              </a:rPr>
              <a:t>ordenador</a:t>
            </a:r>
            <a:r>
              <a:rPr lang="en-GB" sz="1200" dirty="0">
                <a:solidFill>
                  <a:schemeClr val="dk1"/>
                </a:solidFill>
                <a:latin typeface="Calibri"/>
                <a:ea typeface="Calibri"/>
                <a:cs typeface="Calibri"/>
                <a:sym typeface="Calibri"/>
              </a:rPr>
              <a:t> [2624]; </a:t>
            </a:r>
            <a:r>
              <a:rPr lang="en-GB" sz="1200" dirty="0" err="1">
                <a:solidFill>
                  <a:schemeClr val="dk1"/>
                </a:solidFill>
                <a:latin typeface="Calibri"/>
                <a:ea typeface="Calibri"/>
                <a:cs typeface="Calibri"/>
                <a:sym typeface="Calibri"/>
              </a:rPr>
              <a:t>llamada</a:t>
            </a:r>
            <a:r>
              <a:rPr lang="en-GB" sz="1200" dirty="0">
                <a:solidFill>
                  <a:schemeClr val="dk1"/>
                </a:solidFill>
                <a:latin typeface="Calibri"/>
                <a:ea typeface="Calibri"/>
                <a:cs typeface="Calibri"/>
                <a:sym typeface="Calibri"/>
              </a:rPr>
              <a:t> [1324]; todo¹ [472]</a:t>
            </a:r>
          </a:p>
          <a:p>
            <a:pPr marL="0" marR="0" lvl="0" indent="0" algn="l" rtl="0">
              <a:lnSpc>
                <a:spcPct val="100000"/>
              </a:lnSpc>
              <a:spcBef>
                <a:spcPts val="0"/>
              </a:spcBef>
              <a:spcAft>
                <a:spcPts val="0"/>
              </a:spcAft>
              <a:buClr>
                <a:schemeClr val="dk1"/>
              </a:buClr>
              <a:buSzPts val="1200"/>
              <a:buFont typeface="Calibri"/>
              <a:buNone/>
            </a:pPr>
            <a:endParaRPr lang="en-GB"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57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7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identify correctly whether the word needs an accent or not.</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Play the audio.</a:t>
            </a:r>
            <a:endParaRPr lang="en-US" dirty="0"/>
          </a:p>
          <a:p>
            <a:pPr marL="0" lvl="0" indent="0" algn="l" rtl="0">
              <a:spcBef>
                <a:spcPts val="0"/>
              </a:spcBef>
              <a:spcAft>
                <a:spcPts val="0"/>
              </a:spcAft>
              <a:buNone/>
            </a:pPr>
            <a:r>
              <a:rPr lang="en-US" b="0" dirty="0"/>
              <a:t>2. Students write the word in Spanish.</a:t>
            </a:r>
            <a:endParaRPr lang="en-US" dirty="0"/>
          </a:p>
          <a:p>
            <a:pPr marL="0" lvl="0" indent="0" algn="l" rtl="0">
              <a:spcBef>
                <a:spcPts val="0"/>
              </a:spcBef>
              <a:spcAft>
                <a:spcPts val="0"/>
              </a:spcAft>
              <a:buNone/>
            </a:pPr>
            <a:r>
              <a:rPr lang="en-US" b="0" dirty="0"/>
              <a:t>3. Elicit meanings in English during the feedback.</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Notes: </a:t>
            </a:r>
            <a:br>
              <a:rPr lang="en-US" b="1" dirty="0"/>
            </a:br>
            <a:r>
              <a:rPr lang="en-US" b="0" dirty="0"/>
              <a:t>i) at GCSE correct application of the stress rules regarding accents will only be assessed at Higher Tier.  We </a:t>
            </a:r>
            <a:r>
              <a:rPr lang="en-US" b="0" dirty="0" err="1"/>
              <a:t>practise</a:t>
            </a:r>
            <a:r>
              <a:rPr lang="en-US" b="0" dirty="0"/>
              <a:t> it here as most/many classes are mixed proficiency at KS3, and because the words we use here for practice are on </a:t>
            </a:r>
            <a:r>
              <a:rPr lang="en-US" b="0" u="sng" dirty="0"/>
              <a:t>all three GCSE word lists for both tiers</a:t>
            </a:r>
            <a:r>
              <a:rPr lang="en-US" b="0" dirty="0"/>
              <a:t>; the focus on accurate spelling will therefore support learners of all proficiencies.</a:t>
            </a:r>
            <a:br>
              <a:rPr lang="en-US" b="0" dirty="0"/>
            </a:br>
            <a:r>
              <a:rPr lang="en-US" b="0" dirty="0"/>
              <a:t>ii) all words were previously taught within the SoW.</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Transcript:</a:t>
            </a:r>
            <a:endParaRPr lang="en-US" dirty="0"/>
          </a:p>
          <a:p>
            <a:pPr marL="228600" lvl="0" indent="-228600" algn="l" rtl="0">
              <a:spcBef>
                <a:spcPts val="0"/>
              </a:spcBef>
              <a:spcAft>
                <a:spcPts val="0"/>
              </a:spcAft>
              <a:buClr>
                <a:schemeClr val="dk1"/>
              </a:buClr>
              <a:buSzPts val="1200"/>
              <a:buFont typeface="Calibri"/>
              <a:buAutoNum type="arabicParenR"/>
            </a:pPr>
            <a:r>
              <a:rPr lang="en-US" b="0" dirty="0" err="1"/>
              <a:t>beber</a:t>
            </a:r>
            <a:endParaRPr lang="en-US" b="0" dirty="0"/>
          </a:p>
          <a:p>
            <a:pPr marL="228600" lvl="0" indent="-228600" algn="l" rtl="0">
              <a:spcBef>
                <a:spcPts val="0"/>
              </a:spcBef>
              <a:spcAft>
                <a:spcPts val="0"/>
              </a:spcAft>
              <a:buClr>
                <a:schemeClr val="dk1"/>
              </a:buClr>
              <a:buSzPts val="1200"/>
              <a:buFont typeface="Calibri"/>
              <a:buAutoNum type="arabicParenR"/>
            </a:pPr>
            <a:r>
              <a:rPr lang="en-US" b="0" dirty="0" err="1"/>
              <a:t>opción</a:t>
            </a:r>
            <a:endParaRPr lang="en-US" b="0" dirty="0"/>
          </a:p>
          <a:p>
            <a:pPr marL="228600" lvl="0" indent="-228600" algn="l" rtl="0">
              <a:spcBef>
                <a:spcPts val="0"/>
              </a:spcBef>
              <a:spcAft>
                <a:spcPts val="0"/>
              </a:spcAft>
              <a:buClr>
                <a:schemeClr val="dk1"/>
              </a:buClr>
              <a:buSzPts val="1200"/>
              <a:buFont typeface="Calibri"/>
              <a:buAutoNum type="arabicParenR"/>
            </a:pPr>
            <a:r>
              <a:rPr lang="en-US" b="0" dirty="0"/>
              <a:t>color</a:t>
            </a:r>
            <a:endParaRPr lang="en-US" dirty="0"/>
          </a:p>
          <a:p>
            <a:pPr marL="228600" lvl="0" indent="-228600" algn="l" rtl="0">
              <a:spcBef>
                <a:spcPts val="0"/>
              </a:spcBef>
              <a:spcAft>
                <a:spcPts val="0"/>
              </a:spcAft>
              <a:buClr>
                <a:schemeClr val="dk1"/>
              </a:buClr>
              <a:buSzPts val="1200"/>
              <a:buFont typeface="Calibri"/>
              <a:buAutoNum type="arabicParenR"/>
            </a:pPr>
            <a:r>
              <a:rPr lang="en-US" b="0" dirty="0" err="1"/>
              <a:t>sociedad</a:t>
            </a:r>
            <a:endParaRPr lang="en-US" b="0" dirty="0"/>
          </a:p>
          <a:p>
            <a:pPr marL="228600" lvl="0" indent="-228600" algn="l" rtl="0">
              <a:spcBef>
                <a:spcPts val="0"/>
              </a:spcBef>
              <a:spcAft>
                <a:spcPts val="0"/>
              </a:spcAft>
              <a:buClr>
                <a:schemeClr val="dk1"/>
              </a:buClr>
              <a:buSzPts val="1200"/>
              <a:buFont typeface="Calibri"/>
              <a:buAutoNum type="arabicParenR"/>
            </a:pPr>
            <a:r>
              <a:rPr lang="en-US" b="0" dirty="0" err="1"/>
              <a:t>también</a:t>
            </a:r>
            <a:endParaRPr lang="en-US" b="0" dirty="0"/>
          </a:p>
          <a:p>
            <a:pPr marL="228600" lvl="0" indent="-228600" algn="l" rtl="0">
              <a:spcBef>
                <a:spcPts val="0"/>
              </a:spcBef>
              <a:spcAft>
                <a:spcPts val="0"/>
              </a:spcAft>
              <a:buClr>
                <a:schemeClr val="dk1"/>
              </a:buClr>
              <a:buSzPts val="1200"/>
              <a:buFont typeface="Calibri"/>
              <a:buAutoNum type="arabicParenR"/>
            </a:pPr>
            <a:r>
              <a:rPr lang="en-US" b="0" dirty="0" err="1"/>
              <a:t>después</a:t>
            </a:r>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19</a:t>
            </a:fld>
            <a:endParaRPr lang="en-GB"/>
          </a:p>
        </p:txBody>
      </p:sp>
    </p:spTree>
    <p:extLst>
      <p:ext uri="{BB962C8B-B14F-4D97-AF65-F5344CB8AC3E}">
        <p14:creationId xmlns:p14="http://schemas.microsoft.com/office/powerpoint/2010/main" val="2368105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3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introduce final syllable stress with previously learnt words.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Teachers explain the slide, asking students to listen and repeat the items to </a:t>
            </a:r>
            <a:r>
              <a:rPr lang="en-US" b="0" dirty="0" err="1"/>
              <a:t>practise</a:t>
            </a:r>
            <a:r>
              <a:rPr lang="en-US" b="0" dirty="0"/>
              <a:t> putting the stress on the final syllable.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are given one minute in pairs to think about the meanings in English.</a:t>
            </a:r>
            <a:endParaRPr lang="en-US" dirty="0"/>
          </a:p>
          <a:p>
            <a:pPr marL="228600" lvl="0" indent="-228600" algn="l" rtl="0">
              <a:spcBef>
                <a:spcPts val="0"/>
              </a:spcBef>
              <a:spcAft>
                <a:spcPts val="0"/>
              </a:spcAft>
              <a:buClr>
                <a:schemeClr val="dk1"/>
              </a:buClr>
              <a:buSzPts val="1200"/>
              <a:buFont typeface="Calibri"/>
              <a:buAutoNum type="arabicPeriod"/>
            </a:pPr>
            <a:r>
              <a:rPr lang="en-US" b="0" dirty="0"/>
              <a:t>Elicit meaning in English of the words before moving on.</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a:t>
            </a:fld>
            <a:endParaRPr lang="en-GB"/>
          </a:p>
        </p:txBody>
      </p:sp>
    </p:spTree>
    <p:extLst>
      <p:ext uri="{BB962C8B-B14F-4D97-AF65-F5344CB8AC3E}">
        <p14:creationId xmlns:p14="http://schemas.microsoft.com/office/powerpoint/2010/main" val="4047481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dirty="0"/>
          </a:p>
          <a:p>
            <a:pPr marL="0" lvl="0" indent="0" algn="l" rtl="0">
              <a:spcBef>
                <a:spcPts val="0"/>
              </a:spcBef>
              <a:spcAft>
                <a:spcPts val="0"/>
              </a:spcAft>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Aim: </a:t>
            </a:r>
            <a:r>
              <a:rPr lang="en-US" b="0" dirty="0"/>
              <a:t>to explain the ‘–(i)dad’ suffix in Spanish and its correspondence to ‘–(i)ty’ in English. </a:t>
            </a:r>
            <a:endParaRPr lang="en-US" b="1" dirty="0"/>
          </a:p>
          <a:p>
            <a:pPr marL="0" lvl="0" indent="0" algn="l" rtl="0">
              <a:spcBef>
                <a:spcPts val="0"/>
              </a:spcBef>
              <a:spcAft>
                <a:spcPts val="0"/>
              </a:spcAft>
              <a:buNone/>
            </a:pPr>
            <a:r>
              <a:rPr lang="en-US" b="0" dirty="0"/>
              <a:t> </a:t>
            </a:r>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Teacher elicits the Spanish for ‘</a:t>
            </a:r>
            <a:r>
              <a:rPr lang="en-US" b="0" dirty="0" err="1"/>
              <a:t>activo</a:t>
            </a:r>
            <a:r>
              <a:rPr lang="en-US" b="0" dirty="0"/>
              <a:t>’ and ‘</a:t>
            </a:r>
            <a:r>
              <a:rPr lang="en-US" b="0" dirty="0" err="1"/>
              <a:t>actividad</a:t>
            </a:r>
            <a:r>
              <a:rPr lang="en-US" b="0" dirty="0"/>
              <a:t>’ (both words were learnt in Y7).</a:t>
            </a:r>
            <a:endParaRPr lang="en-US" dirty="0"/>
          </a:p>
          <a:p>
            <a:pPr marL="228600" lvl="0" indent="-228600" algn="l" rtl="0">
              <a:spcBef>
                <a:spcPts val="0"/>
              </a:spcBef>
              <a:spcAft>
                <a:spcPts val="0"/>
              </a:spcAft>
              <a:buClr>
                <a:schemeClr val="dk1"/>
              </a:buClr>
              <a:buSzPts val="1200"/>
              <a:buFont typeface="Calibri"/>
              <a:buAutoNum type="arabicPeriod"/>
            </a:pPr>
            <a:r>
              <a:rPr lang="en-US" b="0" dirty="0"/>
              <a:t>Teacher presents the remaining information, eliciting the English for the Spanish examples.</a:t>
            </a:r>
          </a:p>
          <a:p>
            <a:pPr marL="228600" lvl="0" indent="-228600" algn="l" rtl="0">
              <a:spcBef>
                <a:spcPts val="0"/>
              </a:spcBef>
              <a:spcAft>
                <a:spcPts val="0"/>
              </a:spcAft>
              <a:buClr>
                <a:schemeClr val="dk1"/>
              </a:buClr>
              <a:buSzPts val="1200"/>
              <a:buFont typeface="Calibri"/>
              <a:buAutoNum type="arabicPeriod"/>
            </a:pPr>
            <a:r>
              <a:rPr lang="en-US" b="0" dirty="0"/>
              <a:t>Finish with the pattern/rule.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rPr>
              <a:t>Note: this is one of the derivational morphology patterns included in the new GCSE Subject content for both tiers.</a:t>
            </a:r>
            <a:b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rPr>
            </a:br>
            <a:b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rPr>
            </a:br>
            <a: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rPr>
              <a:t>Rule (F/H): </a:t>
            </a: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Nouns created by adding -</a:t>
            </a:r>
            <a:r>
              <a:rPr lang="en-GB" sz="1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idad</a:t>
            </a:r>
            <a:r>
              <a:rPr lang="en-GB" sz="1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to singular adjectives ending in a consonant (e.g., </a:t>
            </a:r>
            <a:r>
              <a:rPr lang="en-GB" sz="1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real</a:t>
            </a: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or with the final vowel removed (e.g., </a:t>
            </a:r>
            <a:r>
              <a:rPr lang="en-GB" sz="1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segur</a:t>
            </a:r>
            <a:r>
              <a:rPr lang="en-GB" sz="1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a:t>
            </a: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only where the English equivalent is ‘-(i)ty’ (e.g., </a:t>
            </a:r>
            <a:r>
              <a:rPr lang="en-GB" sz="1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seguridad</a:t>
            </a: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marL="0" lvl="0" indent="0" algn="l" rtl="0">
              <a:spcBef>
                <a:spcPts val="0"/>
              </a:spcBef>
              <a:spcAft>
                <a:spcPts val="0"/>
              </a:spcAft>
              <a:buNone/>
            </a:pPr>
            <a:endParaRPr lang="en-GB" sz="1200" dirty="0"/>
          </a:p>
          <a:p>
            <a:pPr>
              <a:lnSpc>
                <a:spcPct val="120000"/>
              </a:lnSpc>
              <a:spcAft>
                <a:spcPts val="1200"/>
              </a:spcAft>
            </a:pP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For </a:t>
            </a:r>
            <a:r>
              <a:rPr lang="en-GB" sz="1200" b="1" u="sng" dirty="0">
                <a:solidFill>
                  <a:srgbClr val="0D0D0D"/>
                </a:solidFill>
                <a:effectLst/>
                <a:latin typeface="Arial" panose="020B0604020202020204" pitchFamily="34" charset="0"/>
                <a:ea typeface="Calibri" panose="020F0502020204030204" pitchFamily="34" charset="0"/>
                <a:cs typeface="Arial" panose="020B0604020202020204" pitchFamily="34" charset="0"/>
              </a:rPr>
              <a:t>Reading</a:t>
            </a: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only. Derivational morphology patterns listed in the GCSE indicate that even if only the base form (e.g., </a:t>
            </a:r>
            <a:r>
              <a:rPr lang="en-GB" sz="1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real) </a:t>
            </a: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is listed in the Vocabulary List, a derived form that follows this pattern may be included in reading texts at Foundation and Higher tier (</a:t>
            </a:r>
            <a:r>
              <a:rPr lang="en-GB" sz="1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or</a:t>
            </a:r>
            <a:r>
              <a:rPr lang="en-GB" sz="1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if only the specific affixed form is listed, the base form may be included in reading texts). Note, if derived forms are included in listening material or required for production, they will be listed separately in the Vocabulary List. </a:t>
            </a:r>
            <a:endParaRPr lang="en-GB" sz="12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20</a:t>
            </a:fld>
            <a:endParaRPr lang="en-GB"/>
          </a:p>
        </p:txBody>
      </p:sp>
    </p:spTree>
    <p:extLst>
      <p:ext uri="{BB962C8B-B14F-4D97-AF65-F5344CB8AC3E}">
        <p14:creationId xmlns:p14="http://schemas.microsoft.com/office/powerpoint/2010/main" val="926730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5 minutes</a:t>
            </a:r>
            <a:endParaRPr lang="en-US" dirty="0"/>
          </a:p>
          <a:p>
            <a:pPr marL="0" lvl="0" indent="0" algn="l" rtl="0">
              <a:spcBef>
                <a:spcPts val="0"/>
              </a:spcBef>
              <a:spcAft>
                <a:spcPts val="0"/>
              </a:spcAft>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Aim: </a:t>
            </a:r>
            <a:r>
              <a:rPr lang="en-US" b="0" dirty="0"/>
              <a:t>to develop knowledge of the ‘–(i)dad’ suffix in Spanish and its correspondence to ‘–(i)ty’ in English, by </a:t>
            </a:r>
            <a:r>
              <a:rPr lang="en-US" b="0" dirty="0" err="1"/>
              <a:t>practising</a:t>
            </a:r>
            <a:r>
              <a:rPr lang="en-US" b="0" dirty="0"/>
              <a:t> with examples, starting with previously taught words (and one cognate).</a:t>
            </a:r>
            <a:endParaRPr lang="en-US" b="1" dirty="0"/>
          </a:p>
          <a:p>
            <a:pPr marL="0" lvl="0" indent="0" algn="l" rtl="0">
              <a:spcBef>
                <a:spcPts val="0"/>
              </a:spcBef>
              <a:spcAft>
                <a:spcPts val="0"/>
              </a:spcAft>
              <a:buNone/>
            </a:pPr>
            <a:r>
              <a:rPr lang="en-US" b="0" dirty="0"/>
              <a:t> </a:t>
            </a:r>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work in pairs to apply the rule and generate the missing words.</a:t>
            </a:r>
          </a:p>
          <a:p>
            <a:pPr marL="228600" lvl="0" indent="-228600" algn="l" rtl="0">
              <a:spcBef>
                <a:spcPts val="0"/>
              </a:spcBef>
              <a:spcAft>
                <a:spcPts val="0"/>
              </a:spcAft>
              <a:buClr>
                <a:schemeClr val="dk1"/>
              </a:buClr>
              <a:buSzPts val="1200"/>
              <a:buFont typeface="Calibri"/>
              <a:buAutoNum type="arabicPeriod"/>
            </a:pPr>
            <a:r>
              <a:rPr lang="en-US" b="0" dirty="0"/>
              <a:t>Teacher elicits responses, clicking to bring up the callouts with additional new information.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rPr>
              <a:t>Note:</a:t>
            </a:r>
            <a:b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rPr>
            </a:br>
            <a: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rPr>
              <a:t>i) There are many adjectives at both tiers on all three AO GCSE wordlists that have this pattern, and one or two nouns from which the base adjective could be extrapolated (e.g., la </a:t>
            </a:r>
            <a:r>
              <a:rPr lang="en-GB" sz="1200" b="0"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personalidad</a:t>
            </a:r>
            <a: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personal).</a:t>
            </a:r>
            <a:b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br>
            <a: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ii) Some words are on the list in both forms and these can then be expected to be tested in listening, speaking and writing, in addition to reading. (e.g., </a:t>
            </a:r>
            <a:r>
              <a:rPr lang="en-GB" sz="1200" b="0" dirty="0" err="1">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común</a:t>
            </a:r>
            <a: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GB" sz="1200" b="0" dirty="0" err="1">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comunidad</a:t>
            </a:r>
            <a: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GB" sz="1200" b="0" dirty="0" err="1">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oscuro</a:t>
            </a:r>
            <a: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GB" sz="1200" b="0" dirty="0" err="1">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oscuridad</a:t>
            </a:r>
            <a: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 </a:t>
            </a:r>
            <a:r>
              <a:rPr lang="en-GB" sz="1200" b="0" dirty="0" err="1">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Eduqas</a:t>
            </a:r>
            <a: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lists both, AQA just has </a:t>
            </a:r>
            <a:r>
              <a:rPr lang="en-GB" sz="1200" b="0" dirty="0" err="1">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oscuro</a:t>
            </a:r>
            <a: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b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br>
            <a: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iii) Examples of Foundation adjectives (in addition to those in this activity) that do not list the noun (but where the noun could be tested in the Reading paper) are:</a:t>
            </a:r>
            <a:b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br>
            <a: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active, popular, musical, </a:t>
            </a:r>
            <a:r>
              <a:rPr lang="en-GB" sz="1200" b="1" dirty="0" err="1">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eléctrico</a:t>
            </a:r>
            <a: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negative, </a:t>
            </a:r>
            <a:r>
              <a:rPr lang="en-GB" sz="1200" b="1" dirty="0" err="1">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práctico</a:t>
            </a:r>
            <a: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GB" sz="1200" b="1" dirty="0" err="1">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enorme</a:t>
            </a:r>
            <a: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especial, general</a:t>
            </a:r>
            <a:b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br>
            <a: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iv) Further examples of Higher adjectives with this pattern are:</a:t>
            </a:r>
            <a:br>
              <a:rPr lang="en-GB" sz="1200" b="0"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br>
            <a: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puro, </a:t>
            </a:r>
            <a:r>
              <a:rPr lang="en-GB" sz="1200" b="1" dirty="0" err="1">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capaz</a:t>
            </a:r>
            <a: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professional, profundo, mental, </a:t>
            </a:r>
            <a:r>
              <a:rPr lang="en-GB" sz="1200" b="1" dirty="0" err="1">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público</a:t>
            </a:r>
            <a:r>
              <a:rPr lang="en-GB" sz="1200" b="1" dirty="0">
                <a:solidFill>
                  <a:srgbClr val="0D0D0D"/>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particular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D0D0D"/>
                </a:solidFill>
                <a:effectLst/>
                <a:latin typeface="Arial" panose="020B0604020202020204" pitchFamily="34" charset="0"/>
                <a:cs typeface="Arial" panose="020B0604020202020204" pitchFamily="34" charset="0"/>
                <a:sym typeface="Wingdings" panose="05000000000000000000" pitchFamily="2" charset="2"/>
              </a:rPr>
              <a:t>v) There are many other words that are related in this way in Spanish, but are </a:t>
            </a:r>
            <a:r>
              <a:rPr lang="en-GB" sz="1200" b="1" i="1" dirty="0">
                <a:solidFill>
                  <a:srgbClr val="0D0D0D"/>
                </a:solidFill>
                <a:effectLst/>
                <a:latin typeface="Arial" panose="020B0604020202020204" pitchFamily="34" charset="0"/>
                <a:cs typeface="Arial" panose="020B0604020202020204" pitchFamily="34" charset="0"/>
                <a:sym typeface="Wingdings" panose="05000000000000000000" pitchFamily="2" charset="2"/>
              </a:rPr>
              <a:t>not</a:t>
            </a:r>
            <a:r>
              <a:rPr lang="en-GB" sz="1200" b="0" dirty="0">
                <a:solidFill>
                  <a:srgbClr val="0D0D0D"/>
                </a:solidFill>
                <a:effectLst/>
                <a:latin typeface="Arial" panose="020B0604020202020204" pitchFamily="34" charset="0"/>
                <a:cs typeface="Arial" panose="020B0604020202020204" pitchFamily="34" charset="0"/>
                <a:sym typeface="Wingdings" panose="05000000000000000000" pitchFamily="2" charset="2"/>
              </a:rPr>
              <a:t> eligible for assessment at GCSE because the English translation is not a word ending in –(i)ty.  E.g., </a:t>
            </a:r>
            <a:r>
              <a:rPr lang="en-GB" sz="1200" b="0" dirty="0" err="1">
                <a:solidFill>
                  <a:srgbClr val="0D0D0D"/>
                </a:solidFill>
                <a:effectLst/>
                <a:latin typeface="Arial" panose="020B0604020202020204" pitchFamily="34" charset="0"/>
                <a:cs typeface="Arial" panose="020B0604020202020204" pitchFamily="34" charset="0"/>
                <a:sym typeface="Wingdings" panose="05000000000000000000" pitchFamily="2" charset="2"/>
              </a:rPr>
              <a:t>débil</a:t>
            </a:r>
            <a:r>
              <a:rPr lang="en-GB" sz="1200" b="0" dirty="0">
                <a:solidFill>
                  <a:srgbClr val="0D0D0D"/>
                </a:solidFill>
                <a:effectLst/>
                <a:latin typeface="Arial" panose="020B0604020202020204" pitchFamily="34" charset="0"/>
                <a:cs typeface="Arial" panose="020B0604020202020204" pitchFamily="34" charset="0"/>
                <a:sym typeface="Wingdings" panose="05000000000000000000" pitchFamily="2" charset="2"/>
              </a:rPr>
              <a:t> (listed on all lists) – la </a:t>
            </a:r>
            <a:r>
              <a:rPr lang="en-GB" sz="1200" b="0" dirty="0" err="1">
                <a:solidFill>
                  <a:srgbClr val="0D0D0D"/>
                </a:solidFill>
                <a:effectLst/>
                <a:latin typeface="Arial" panose="020B0604020202020204" pitchFamily="34" charset="0"/>
                <a:cs typeface="Arial" panose="020B0604020202020204" pitchFamily="34" charset="0"/>
                <a:sym typeface="Wingdings" panose="05000000000000000000" pitchFamily="2" charset="2"/>
              </a:rPr>
              <a:t>debilidad</a:t>
            </a:r>
            <a:r>
              <a:rPr lang="en-GB" sz="1200" b="0" dirty="0">
                <a:solidFill>
                  <a:srgbClr val="0D0D0D"/>
                </a:solidFill>
                <a:effectLst/>
                <a:latin typeface="Arial" panose="020B0604020202020204" pitchFamily="34" charset="0"/>
                <a:cs typeface="Arial" panose="020B0604020202020204" pitchFamily="34" charset="0"/>
                <a:sym typeface="Wingdings" panose="05000000000000000000" pitchFamily="2" charset="2"/>
              </a:rPr>
              <a:t> couldn’t be tested if </a:t>
            </a:r>
            <a:r>
              <a:rPr lang="en-GB" sz="1200" b="0" dirty="0" err="1">
                <a:solidFill>
                  <a:srgbClr val="0D0D0D"/>
                </a:solidFill>
                <a:effectLst/>
                <a:latin typeface="Arial" panose="020B0604020202020204" pitchFamily="34" charset="0"/>
                <a:cs typeface="Arial" panose="020B0604020202020204" pitchFamily="34" charset="0"/>
                <a:sym typeface="Wingdings" panose="05000000000000000000" pitchFamily="2" charset="2"/>
              </a:rPr>
              <a:t>débil</a:t>
            </a:r>
            <a:r>
              <a:rPr lang="en-GB" sz="1200" b="0" dirty="0">
                <a:solidFill>
                  <a:srgbClr val="0D0D0D"/>
                </a:solidFill>
                <a:effectLst/>
                <a:latin typeface="Arial" panose="020B0604020202020204" pitchFamily="34" charset="0"/>
                <a:cs typeface="Arial" panose="020B0604020202020204" pitchFamily="34" charset="0"/>
                <a:sym typeface="Wingdings" panose="05000000000000000000" pitchFamily="2" charset="2"/>
              </a:rPr>
              <a:t> is listed as weak, only if it is listed as frail (which would give rise to ‘frailty’), or religioso as la </a:t>
            </a:r>
            <a:r>
              <a:rPr lang="en-GB" sz="1200" b="0" dirty="0" err="1">
                <a:solidFill>
                  <a:srgbClr val="0D0D0D"/>
                </a:solidFill>
                <a:effectLst/>
                <a:latin typeface="Arial" panose="020B0604020202020204" pitchFamily="34" charset="0"/>
                <a:cs typeface="Arial" panose="020B0604020202020204" pitchFamily="34" charset="0"/>
                <a:sym typeface="Wingdings" panose="05000000000000000000" pitchFamily="2" charset="2"/>
              </a:rPr>
              <a:t>religiosidad</a:t>
            </a:r>
            <a:r>
              <a:rPr lang="en-GB" sz="1200" b="0" dirty="0">
                <a:solidFill>
                  <a:srgbClr val="0D0D0D"/>
                </a:solidFill>
                <a:effectLst/>
                <a:latin typeface="Arial" panose="020B0604020202020204" pitchFamily="34" charset="0"/>
                <a:cs typeface="Arial" panose="020B0604020202020204" pitchFamily="34" charset="0"/>
                <a:sym typeface="Wingdings" panose="05000000000000000000" pitchFamily="2" charset="2"/>
              </a:rPr>
              <a:t> in English is ‘religiousness’.  None of the three awarding bodies has listed ‘pious’ as a 2</a:t>
            </a:r>
            <a:r>
              <a:rPr lang="en-GB" sz="1200" b="0" baseline="30000" dirty="0">
                <a:solidFill>
                  <a:srgbClr val="0D0D0D"/>
                </a:solidFill>
                <a:effectLst/>
                <a:latin typeface="Arial" panose="020B0604020202020204" pitchFamily="34" charset="0"/>
                <a:cs typeface="Arial" panose="020B0604020202020204" pitchFamily="34" charset="0"/>
                <a:sym typeface="Wingdings" panose="05000000000000000000" pitchFamily="2" charset="2"/>
              </a:rPr>
              <a:t>nd</a:t>
            </a:r>
            <a:r>
              <a:rPr lang="en-GB" sz="1200" b="0" dirty="0">
                <a:solidFill>
                  <a:srgbClr val="0D0D0D"/>
                </a:solidFill>
                <a:effectLst/>
                <a:latin typeface="Arial" panose="020B0604020202020204" pitchFamily="34" charset="0"/>
                <a:cs typeface="Arial" panose="020B0604020202020204" pitchFamily="34" charset="0"/>
                <a:sym typeface="Wingdings" panose="05000000000000000000" pitchFamily="2" charset="2"/>
              </a:rPr>
              <a:t> meaning so we wouldn’t expect students to arrive at ‘piety’ in the derived 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dirty="0" err="1"/>
              <a:t>multilingprofiler</a:t>
            </a:r>
            <a:r>
              <a:rPr lang="en-GB" dirty="0"/>
              <a:t> can be used to check for these patterns, and LDP offers training on this as part of its GCSE CPD.</a:t>
            </a:r>
          </a:p>
        </p:txBody>
      </p:sp>
      <p:sp>
        <p:nvSpPr>
          <p:cNvPr id="4" name="Slide Number Placeholder 3"/>
          <p:cNvSpPr>
            <a:spLocks noGrp="1"/>
          </p:cNvSpPr>
          <p:nvPr>
            <p:ph type="sldNum" sz="quarter" idx="5"/>
          </p:nvPr>
        </p:nvSpPr>
        <p:spPr/>
        <p:txBody>
          <a:bodyPr/>
          <a:lstStyle/>
          <a:p>
            <a:fld id="{D4680D53-9782-4E54-AE2E-AB9A044D3637}" type="slidenum">
              <a:rPr lang="en-GB" smtClean="0"/>
              <a:t>21</a:t>
            </a:fld>
            <a:endParaRPr lang="en-GB"/>
          </a:p>
        </p:txBody>
      </p:sp>
    </p:spTree>
    <p:extLst>
      <p:ext uri="{BB962C8B-B14F-4D97-AF65-F5344CB8AC3E}">
        <p14:creationId xmlns:p14="http://schemas.microsoft.com/office/powerpoint/2010/main" val="3097889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10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use ‘-(i)dad’ words in context plus revisit 9 other items of revisited vocabulary from this week.</a:t>
            </a:r>
            <a:br>
              <a:rPr lang="en-US" b="0" dirty="0"/>
            </a:br>
            <a:r>
              <a:rPr lang="en-US" b="1" dirty="0"/>
              <a:t>NB: Universidad, </a:t>
            </a:r>
            <a:r>
              <a:rPr lang="en-US" b="1" dirty="0" err="1"/>
              <a:t>oportunidad</a:t>
            </a:r>
            <a:r>
              <a:rPr lang="en-US" b="1" dirty="0"/>
              <a:t> and </a:t>
            </a:r>
            <a:r>
              <a:rPr lang="en-US" b="1" dirty="0" err="1"/>
              <a:t>responsabilidad</a:t>
            </a:r>
            <a:r>
              <a:rPr lang="en-US" b="1" dirty="0"/>
              <a:t> are not subject to the pattern we have just </a:t>
            </a:r>
            <a:r>
              <a:rPr lang="en-US" b="1" dirty="0" err="1"/>
              <a:t>practised</a:t>
            </a:r>
            <a:r>
              <a:rPr lang="en-US" b="1" dirty="0"/>
              <a:t>, but they are –</a:t>
            </a:r>
            <a:r>
              <a:rPr lang="en-US" b="1" dirty="0" err="1"/>
              <a:t>idad</a:t>
            </a:r>
            <a:r>
              <a:rPr lang="en-US" b="1" dirty="0"/>
              <a:t> words that appear on all three GCSE lists (Universidad and </a:t>
            </a:r>
            <a:r>
              <a:rPr lang="en-US" b="1" dirty="0" err="1"/>
              <a:t>oportunidad</a:t>
            </a:r>
            <a:r>
              <a:rPr lang="en-US" b="1" dirty="0"/>
              <a:t> at F tier (the latter is H only on Edexcel), and </a:t>
            </a:r>
            <a:r>
              <a:rPr lang="en-US" b="1" dirty="0" err="1"/>
              <a:t>responsabilidad</a:t>
            </a:r>
            <a:r>
              <a:rPr lang="en-US" b="1" dirty="0"/>
              <a:t> is H tier).</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Students translate the sentences into Spanish.</a:t>
            </a:r>
          </a:p>
          <a:p>
            <a:pPr marL="0" lvl="0" indent="0" algn="l" rtl="0">
              <a:spcBef>
                <a:spcPts val="0"/>
              </a:spcBef>
              <a:spcAft>
                <a:spcPts val="0"/>
              </a:spcAft>
              <a:buNone/>
            </a:pPr>
            <a:r>
              <a:rPr lang="en-US" b="0" dirty="0"/>
              <a:t>2. Teachers reveal the answers on a mouse click.</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Notes: </a:t>
            </a:r>
            <a:br>
              <a:rPr lang="en-US" b="1" dirty="0"/>
            </a:br>
            <a:r>
              <a:rPr lang="en-US" b="1" dirty="0"/>
              <a:t>i) </a:t>
            </a:r>
            <a:r>
              <a:rPr lang="en-US" b="0" dirty="0"/>
              <a:t>If students need more support with this task, one obvious adaption would be a jigsaw translation, whereby students are asked to translate into Spanish only the 9 revisited words for this week, plus any very basic words (e.g., </a:t>
            </a:r>
            <a:r>
              <a:rPr lang="en-US" b="0" dirty="0" err="1"/>
              <a:t>tiene</a:t>
            </a:r>
            <a:r>
              <a:rPr lang="en-US" b="0" dirty="0"/>
              <a:t>) and the remainder are provided for them to translate from Spanish into English.</a:t>
            </a:r>
            <a:br>
              <a:rPr lang="en-US" b="1" dirty="0"/>
            </a:br>
            <a:r>
              <a:rPr lang="en-US" b="1" dirty="0"/>
              <a:t>ii) </a:t>
            </a:r>
            <a:r>
              <a:rPr lang="en-US" b="0" dirty="0"/>
              <a:t>Be tolerant of errors around </a:t>
            </a:r>
            <a:r>
              <a:rPr lang="en-US" b="0" dirty="0" err="1"/>
              <a:t>oportunidad</a:t>
            </a:r>
            <a:r>
              <a:rPr lang="en-US" b="0" dirty="0"/>
              <a:t> ‘de’.</a:t>
            </a:r>
          </a:p>
          <a:p>
            <a:pPr marL="0" lvl="0" indent="0" algn="l" rtl="0">
              <a:spcBef>
                <a:spcPts val="0"/>
              </a:spcBef>
              <a:spcAft>
                <a:spcPts val="0"/>
              </a:spcAft>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Word frequency of unknown words (1 is the most frequent word in Spanish): </a:t>
            </a:r>
            <a:br>
              <a:rPr lang="en-US" dirty="0"/>
            </a:br>
            <a:r>
              <a:rPr lang="en-US" dirty="0" err="1"/>
              <a:t>universidad</a:t>
            </a:r>
            <a:r>
              <a:rPr lang="en-US" dirty="0"/>
              <a:t> [387]; </a:t>
            </a:r>
            <a:r>
              <a:rPr lang="en-US" sz="1200" dirty="0" err="1">
                <a:solidFill>
                  <a:schemeClr val="dk1"/>
                </a:solidFill>
                <a:latin typeface="Calibri"/>
                <a:ea typeface="Calibri"/>
                <a:cs typeface="Calibri"/>
                <a:sym typeface="Calibri"/>
              </a:rPr>
              <a:t>oportunidad</a:t>
            </a:r>
            <a:r>
              <a:rPr lang="en-US" sz="1200" dirty="0">
                <a:solidFill>
                  <a:schemeClr val="dk1"/>
                </a:solidFill>
                <a:latin typeface="Calibri"/>
                <a:ea typeface="Calibri"/>
                <a:cs typeface="Calibri"/>
                <a:sym typeface="Calibri"/>
              </a:rPr>
              <a:t> [564]; </a:t>
            </a:r>
            <a:r>
              <a:rPr lang="en-US" sz="1200" dirty="0" err="1">
                <a:solidFill>
                  <a:schemeClr val="dk1"/>
                </a:solidFill>
                <a:latin typeface="Calibri"/>
                <a:ea typeface="Calibri"/>
                <a:cs typeface="Calibri"/>
                <a:sym typeface="Calibri"/>
              </a:rPr>
              <a:t>responsabilidad</a:t>
            </a:r>
            <a:r>
              <a:rPr lang="en-US" sz="1200" dirty="0">
                <a:solidFill>
                  <a:schemeClr val="dk1"/>
                </a:solidFill>
                <a:latin typeface="Calibri"/>
                <a:ea typeface="Calibri"/>
                <a:cs typeface="Calibri"/>
                <a:sym typeface="Calibri"/>
              </a:rPr>
              <a:t> [915]</a:t>
            </a: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Source: Davies, M. &amp; Davies, K. (2018</a:t>
            </a:r>
            <a:r>
              <a:rPr lang="en-US" i="1" dirty="0"/>
              <a:t>). A frequency dictionary of Spanish: Core vocabulary for learners </a:t>
            </a:r>
            <a:r>
              <a:rPr lang="en-US" dirty="0"/>
              <a:t>(2nd ed.). Routledge: London</a:t>
            </a:r>
          </a:p>
          <a:p>
            <a:pPr marL="0" marR="0" lvl="0" indent="0" algn="l" rtl="0">
              <a:lnSpc>
                <a:spcPct val="100000"/>
              </a:lnSpc>
              <a:spcBef>
                <a:spcPts val="0"/>
              </a:spcBef>
              <a:spcAft>
                <a:spcPts val="0"/>
              </a:spcAft>
              <a:buClr>
                <a:schemeClr val="dk1"/>
              </a:buClr>
              <a:buSzPts val="1200"/>
              <a:buFont typeface="Calibri"/>
              <a:buNone/>
            </a:pPr>
            <a:endParaRPr lang="en-US" sz="1200" b="1" dirty="0"/>
          </a:p>
        </p:txBody>
      </p:sp>
      <p:sp>
        <p:nvSpPr>
          <p:cNvPr id="4" name="Slide Number Placeholder 3"/>
          <p:cNvSpPr>
            <a:spLocks noGrp="1"/>
          </p:cNvSpPr>
          <p:nvPr>
            <p:ph type="sldNum" sz="quarter" idx="5"/>
          </p:nvPr>
        </p:nvSpPr>
        <p:spPr/>
        <p:txBody>
          <a:bodyPr/>
          <a:lstStyle/>
          <a:p>
            <a:fld id="{D4680D53-9782-4E54-AE2E-AB9A044D3637}" type="slidenum">
              <a:rPr lang="en-GB" smtClean="0"/>
              <a:t>22</a:t>
            </a:fld>
            <a:endParaRPr lang="en-GB"/>
          </a:p>
        </p:txBody>
      </p:sp>
    </p:spTree>
    <p:extLst>
      <p:ext uri="{BB962C8B-B14F-4D97-AF65-F5344CB8AC3E}">
        <p14:creationId xmlns:p14="http://schemas.microsoft.com/office/powerpoint/2010/main" val="3465035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explain to students ….</a:t>
            </a:r>
            <a:r>
              <a:rPr lang="en-US" sz="1200" dirty="0">
                <a:solidFill>
                  <a:schemeClr val="dk1"/>
                </a:solidFill>
                <a:latin typeface="Calibri"/>
                <a:ea typeface="Calibri"/>
                <a:cs typeface="Calibri"/>
                <a:sym typeface="Calibri"/>
              </a:rPr>
              <a:t>(present continuous forms will be explicitly taught later in Y8)</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1. </a:t>
            </a:r>
            <a:r>
              <a:rPr lang="en-US" dirty="0"/>
              <a:t>Teacher to highlight the distinction in English between present simple for </a:t>
            </a:r>
            <a:r>
              <a:rPr lang="en-US" b="1" dirty="0"/>
              <a:t>routine actions</a:t>
            </a:r>
            <a:r>
              <a:rPr lang="en-US" b="0" dirty="0"/>
              <a:t> and present continuous for </a:t>
            </a:r>
            <a:r>
              <a:rPr lang="en-US" b="1" dirty="0"/>
              <a:t>current/ongoing actions.</a:t>
            </a:r>
            <a:endParaRPr lang="en-US" b="0" dirty="0"/>
          </a:p>
          <a:p>
            <a:pPr marL="0" lvl="0" indent="0" algn="l" rtl="0">
              <a:spcBef>
                <a:spcPts val="0"/>
              </a:spcBef>
              <a:spcAft>
                <a:spcPts val="0"/>
              </a:spcAft>
              <a:buNone/>
            </a:pPr>
            <a:r>
              <a:rPr lang="en-US" b="0" dirty="0"/>
              <a:t>2. </a:t>
            </a:r>
            <a:r>
              <a:rPr lang="en-US" dirty="0"/>
              <a:t>Teacher to stress that the ‘routine’ or ‘current/ongoing’ nature of the action is the way to decide which English tense to use and that it is the adverbs of time that give the pointer on this. </a:t>
            </a:r>
            <a:endParaRPr lang="en-US" b="0" dirty="0"/>
          </a:p>
          <a:p>
            <a:pPr marL="0" lvl="0" indent="0" algn="l" rtl="0">
              <a:spcBef>
                <a:spcPts val="0"/>
              </a:spcBef>
              <a:spcAft>
                <a:spcPts val="0"/>
              </a:spcAft>
              <a:buNone/>
            </a:pPr>
            <a:r>
              <a:rPr lang="en-US" b="0" dirty="0"/>
              <a:t>3. Teacher to explain that the same tense in Spanish can be used for both routine and current/ongoing actions.</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23</a:t>
            </a:fld>
            <a:endParaRPr lang="en-GB"/>
          </a:p>
        </p:txBody>
      </p:sp>
    </p:spTree>
    <p:extLst>
      <p:ext uri="{BB962C8B-B14F-4D97-AF65-F5344CB8AC3E}">
        <p14:creationId xmlns:p14="http://schemas.microsoft.com/office/powerpoint/2010/main" val="853671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5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dirty="0"/>
              <a:t>to raise awareness in a brief English exercise, </a:t>
            </a:r>
            <a:r>
              <a:rPr lang="en-US" dirty="0" err="1"/>
              <a:t>practising</a:t>
            </a:r>
            <a:r>
              <a:rPr lang="en-US" dirty="0"/>
              <a:t> connecting temporal adverbs with the two types of present tense; this will help students to arrive at the best English meaning when translating from the Spanish simple present into English.</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AutoNum type="arabicPeriod"/>
            </a:pPr>
            <a:r>
              <a:rPr lang="en-US" b="0" dirty="0"/>
              <a:t>Set the context by introducing students to the idiom – </a:t>
            </a:r>
            <a:r>
              <a:rPr lang="en-US" b="0" dirty="0" err="1"/>
              <a:t>hacer</a:t>
            </a:r>
            <a:r>
              <a:rPr lang="en-US" b="0" dirty="0"/>
              <a:t> de </a:t>
            </a:r>
            <a:r>
              <a:rPr lang="en-US" b="0" dirty="0" err="1"/>
              <a:t>canguro</a:t>
            </a:r>
            <a:r>
              <a:rPr lang="en-US" b="0" dirty="0"/>
              <a:t>, which is something many/most students will end up doing at some point during KS3/4. Remind them again about personalizing their repertoire with language that they think will be useful to them.</a:t>
            </a:r>
          </a:p>
          <a:p>
            <a:pPr marL="228600" lvl="0" indent="-228600" algn="l" rtl="0">
              <a:spcBef>
                <a:spcPts val="0"/>
              </a:spcBef>
              <a:spcAft>
                <a:spcPts val="0"/>
              </a:spcAft>
              <a:buAutoNum type="arabicPeriod"/>
            </a:pPr>
            <a:r>
              <a:rPr lang="en-US" b="0" dirty="0"/>
              <a:t>Click to bring up the activity and instructions.</a:t>
            </a:r>
          </a:p>
          <a:p>
            <a:pPr marL="228600" lvl="0" indent="-228600" algn="l" rtl="0">
              <a:spcBef>
                <a:spcPts val="0"/>
              </a:spcBef>
              <a:spcAft>
                <a:spcPts val="0"/>
              </a:spcAft>
              <a:buAutoNum type="arabicPeriod"/>
            </a:pPr>
            <a:r>
              <a:rPr lang="en-US" b="0" dirty="0"/>
              <a:t>Students choose the correct verb in each sentence.</a:t>
            </a:r>
            <a:endParaRPr lang="en-US" dirty="0"/>
          </a:p>
          <a:p>
            <a:pPr marL="0" lvl="0" indent="0" algn="l" rtl="0">
              <a:spcBef>
                <a:spcPts val="0"/>
              </a:spcBef>
              <a:spcAft>
                <a:spcPts val="0"/>
              </a:spcAft>
              <a:buNone/>
            </a:pPr>
            <a:r>
              <a:rPr lang="en-US" b="0" dirty="0"/>
              <a:t>4.  Teacher elicits and confirms the responses.</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24</a:t>
            </a:fld>
            <a:endParaRPr lang="en-GB"/>
          </a:p>
        </p:txBody>
      </p:sp>
    </p:spTree>
    <p:extLst>
      <p:ext uri="{BB962C8B-B14F-4D97-AF65-F5344CB8AC3E}">
        <p14:creationId xmlns:p14="http://schemas.microsoft.com/office/powerpoint/2010/main" val="2941952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8 minutes (two slides)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a:t>
            </a:r>
            <a:r>
              <a:rPr lang="en-US" b="0" dirty="0" err="1"/>
              <a:t>practise</a:t>
            </a:r>
            <a:r>
              <a:rPr lang="en-US" b="0" dirty="0"/>
              <a:t> distinguishing between routine and current/unfinished actions through listening, and to pay attention to person agreement (‘I’ or ‘we’)</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Click on the </a:t>
            </a:r>
            <a:r>
              <a:rPr lang="en-US" b="0" dirty="0" err="1"/>
              <a:t>Ejs</a:t>
            </a:r>
            <a:r>
              <a:rPr lang="en-US" b="0" dirty="0"/>
              <a:t> button to play the audio.</a:t>
            </a:r>
          </a:p>
          <a:p>
            <a:pPr marL="0" lvl="0" indent="0" algn="l" rtl="0">
              <a:spcBef>
                <a:spcPts val="0"/>
              </a:spcBef>
              <a:spcAft>
                <a:spcPts val="0"/>
              </a:spcAft>
              <a:buNone/>
            </a:pPr>
            <a:r>
              <a:rPr lang="en-US" b="0" dirty="0"/>
              <a:t>2. Student make a note of the verb ending for number  (‘I’ or ‘we’).</a:t>
            </a:r>
            <a:endParaRPr lang="en-US" dirty="0"/>
          </a:p>
          <a:p>
            <a:pPr marL="0" lvl="0" indent="0" algn="l" rtl="0">
              <a:spcBef>
                <a:spcPts val="0"/>
              </a:spcBef>
              <a:spcAft>
                <a:spcPts val="0"/>
              </a:spcAft>
              <a:buNone/>
            </a:pPr>
            <a:r>
              <a:rPr lang="en-US" b="0" dirty="0"/>
              <a:t>3. Students listen firstly for the adverb, to indicate the best translation of the verb into English.</a:t>
            </a:r>
          </a:p>
          <a:p>
            <a:pPr marL="0" lvl="0" indent="0" algn="l" rtl="0">
              <a:spcBef>
                <a:spcPts val="0"/>
              </a:spcBef>
              <a:spcAft>
                <a:spcPts val="0"/>
              </a:spcAft>
              <a:buNone/>
            </a:pPr>
            <a:r>
              <a:rPr lang="en-US" b="0" dirty="0"/>
              <a:t>4. Play the audio a second time for students.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Transcript:</a:t>
            </a:r>
            <a:endParaRPr lang="en-US" sz="120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arenR"/>
            </a:pPr>
            <a:r>
              <a:rPr lang="en-US" sz="1200" b="0" dirty="0" err="1">
                <a:solidFill>
                  <a:schemeClr val="dk1"/>
                </a:solidFill>
                <a:latin typeface="Calibri"/>
                <a:ea typeface="Calibri"/>
                <a:cs typeface="Calibri"/>
                <a:sym typeface="Calibri"/>
              </a:rPr>
              <a:t>Respondemos</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llamadas</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todos</a:t>
            </a:r>
            <a:r>
              <a:rPr lang="en-US" sz="1200" b="0" dirty="0">
                <a:solidFill>
                  <a:schemeClr val="dk1"/>
                </a:solidFill>
                <a:latin typeface="Calibri"/>
                <a:ea typeface="Calibri"/>
                <a:cs typeface="Calibri"/>
                <a:sym typeface="Calibri"/>
              </a:rPr>
              <a:t> los días </a:t>
            </a:r>
            <a:endParaRPr lang="en-US" dirty="0"/>
          </a:p>
          <a:p>
            <a:pPr marL="228600" lvl="0" indent="-228600" algn="l" rtl="0">
              <a:spcBef>
                <a:spcPts val="0"/>
              </a:spcBef>
              <a:spcAft>
                <a:spcPts val="0"/>
              </a:spcAft>
              <a:buClr>
                <a:schemeClr val="dk1"/>
              </a:buClr>
              <a:buSzPts val="1200"/>
              <a:buFont typeface="Calibri"/>
              <a:buAutoNum type="arabicParenR"/>
            </a:pPr>
            <a:r>
              <a:rPr lang="en-US" sz="1200" b="0" dirty="0" err="1">
                <a:solidFill>
                  <a:schemeClr val="dk1"/>
                </a:solidFill>
                <a:latin typeface="Calibri"/>
                <a:ea typeface="Calibri"/>
                <a:cs typeface="Calibri"/>
                <a:sym typeface="Calibri"/>
              </a:rPr>
              <a:t>Hago</a:t>
            </a:r>
            <a:r>
              <a:rPr lang="en-US" sz="1200" b="0" dirty="0">
                <a:solidFill>
                  <a:schemeClr val="dk1"/>
                </a:solidFill>
                <a:latin typeface="Calibri"/>
                <a:ea typeface="Calibri"/>
                <a:cs typeface="Calibri"/>
                <a:sym typeface="Calibri"/>
              </a:rPr>
              <a:t> una </a:t>
            </a:r>
            <a:r>
              <a:rPr lang="en-US" sz="1200" b="0" dirty="0" err="1">
                <a:solidFill>
                  <a:schemeClr val="dk1"/>
                </a:solidFill>
                <a:latin typeface="Calibri"/>
                <a:ea typeface="Calibri"/>
                <a:cs typeface="Calibri"/>
                <a:sym typeface="Calibri"/>
              </a:rPr>
              <a:t>llamada</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en</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este</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momento</a:t>
            </a:r>
            <a:r>
              <a:rPr lang="en-US" sz="1200" b="0" dirty="0">
                <a:solidFill>
                  <a:schemeClr val="dk1"/>
                </a:solidFill>
                <a:latin typeface="Calibri"/>
                <a:ea typeface="Calibri"/>
                <a:cs typeface="Calibri"/>
                <a:sym typeface="Calibri"/>
              </a:rPr>
              <a:t>.</a:t>
            </a:r>
            <a:endParaRPr lang="en-US" b="0" dirty="0"/>
          </a:p>
          <a:p>
            <a:pPr marL="0" lvl="0" indent="0" algn="l" rtl="0">
              <a:spcBef>
                <a:spcPts val="0"/>
              </a:spcBef>
              <a:spcAft>
                <a:spcPts val="0"/>
              </a:spcAft>
              <a:buNone/>
            </a:pPr>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25</a:t>
            </a:fld>
            <a:endParaRPr lang="en-GB"/>
          </a:p>
        </p:txBody>
      </p:sp>
    </p:spTree>
    <p:extLst>
      <p:ext uri="{BB962C8B-B14F-4D97-AF65-F5344CB8AC3E}">
        <p14:creationId xmlns:p14="http://schemas.microsoft.com/office/powerpoint/2010/main" val="1677978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Click on the number trigger to play the audio.</a:t>
            </a:r>
          </a:p>
          <a:p>
            <a:pPr marL="0" lvl="0" indent="0" algn="l" rtl="0">
              <a:spcBef>
                <a:spcPts val="0"/>
              </a:spcBef>
              <a:spcAft>
                <a:spcPts val="0"/>
              </a:spcAft>
              <a:buNone/>
            </a:pPr>
            <a:r>
              <a:rPr lang="en-US" b="0" dirty="0"/>
              <a:t>2. Student make a note of the verb ending for number  (‘I’ or ‘we’).</a:t>
            </a:r>
            <a:endParaRPr lang="en-US" dirty="0"/>
          </a:p>
          <a:p>
            <a:pPr marL="0" lvl="0" indent="0" algn="l" rtl="0">
              <a:spcBef>
                <a:spcPts val="0"/>
              </a:spcBef>
              <a:spcAft>
                <a:spcPts val="0"/>
              </a:spcAft>
              <a:buNone/>
            </a:pPr>
            <a:r>
              <a:rPr lang="en-US" b="0" dirty="0"/>
              <a:t>3. Students listen firstly for the adverb, to indicate the best translation of the verb into English.</a:t>
            </a:r>
          </a:p>
          <a:p>
            <a:pPr marL="0" lvl="0" indent="0" algn="l" rtl="0">
              <a:spcBef>
                <a:spcPts val="0"/>
              </a:spcBef>
              <a:spcAft>
                <a:spcPts val="0"/>
              </a:spcAft>
              <a:buNone/>
            </a:pPr>
            <a:r>
              <a:rPr lang="en-US" b="0" dirty="0"/>
              <a:t>4. Play the audio a second time for students.</a:t>
            </a:r>
          </a:p>
          <a:p>
            <a:endParaRPr lang="en-GB" dirty="0"/>
          </a:p>
          <a:p>
            <a:pPr marL="0" lvl="0" indent="0" algn="l" rtl="0">
              <a:spcBef>
                <a:spcPts val="0"/>
              </a:spcBef>
              <a:spcAft>
                <a:spcPts val="0"/>
              </a:spcAft>
              <a:buNone/>
            </a:pPr>
            <a:r>
              <a:rPr lang="es-ES" b="1" dirty="0"/>
              <a:t>Transcript:</a:t>
            </a:r>
            <a:endParaRPr lang="es-ES" dirty="0"/>
          </a:p>
          <a:p>
            <a:pPr marL="0" lvl="0" indent="0" algn="l" rtl="0">
              <a:spcBef>
                <a:spcPts val="0"/>
              </a:spcBef>
              <a:spcAft>
                <a:spcPts val="0"/>
              </a:spcAft>
              <a:buNone/>
            </a:pPr>
            <a:r>
              <a:rPr lang="es-ES" sz="1200" dirty="0">
                <a:solidFill>
                  <a:schemeClr val="dk1"/>
                </a:solidFill>
                <a:latin typeface="Calibri"/>
                <a:ea typeface="Calibri"/>
                <a:cs typeface="Calibri"/>
                <a:sym typeface="Calibri"/>
              </a:rPr>
              <a:t>1. Hacemos entrevistas en este momento.                            </a:t>
            </a:r>
          </a:p>
          <a:p>
            <a:pPr marL="0" lvl="0" indent="0" algn="l" rtl="0">
              <a:spcBef>
                <a:spcPts val="0"/>
              </a:spcBef>
              <a:spcAft>
                <a:spcPts val="0"/>
              </a:spcAft>
              <a:buNone/>
            </a:pPr>
            <a:r>
              <a:rPr lang="es-ES" sz="1200" dirty="0">
                <a:solidFill>
                  <a:schemeClr val="dk1"/>
                </a:solidFill>
                <a:latin typeface="Calibri"/>
                <a:ea typeface="Calibri"/>
                <a:cs typeface="Calibri"/>
                <a:sym typeface="Calibri"/>
              </a:rPr>
              <a:t>2. Vendo revistas todos los días.</a:t>
            </a:r>
          </a:p>
          <a:p>
            <a:pPr marL="0" lvl="0" indent="0" algn="l" rtl="0">
              <a:spcBef>
                <a:spcPts val="0"/>
              </a:spcBef>
              <a:spcAft>
                <a:spcPts val="0"/>
              </a:spcAft>
              <a:buNone/>
            </a:pPr>
            <a:r>
              <a:rPr lang="es-ES" sz="1200" dirty="0">
                <a:solidFill>
                  <a:schemeClr val="dk1"/>
                </a:solidFill>
                <a:latin typeface="Calibri"/>
                <a:ea typeface="Calibri"/>
                <a:cs typeface="Calibri"/>
                <a:sym typeface="Calibri"/>
              </a:rPr>
              <a:t>3. Ponemos imágenes en la página web en este momento.</a:t>
            </a:r>
            <a:endParaRPr lang="es-ES" dirty="0"/>
          </a:p>
          <a:p>
            <a:pPr marL="0" marR="0" lvl="0" indent="0" algn="l" rtl="0">
              <a:lnSpc>
                <a:spcPct val="100000"/>
              </a:lnSpc>
              <a:spcBef>
                <a:spcPts val="0"/>
              </a:spcBef>
              <a:spcAft>
                <a:spcPts val="0"/>
              </a:spcAft>
              <a:buClr>
                <a:schemeClr val="dk1"/>
              </a:buClr>
              <a:buSzPts val="1200"/>
              <a:buFont typeface="Calibri"/>
              <a:buNone/>
            </a:pPr>
            <a:r>
              <a:rPr lang="es-ES" sz="1200" dirty="0">
                <a:solidFill>
                  <a:schemeClr val="dk1"/>
                </a:solidFill>
                <a:latin typeface="Calibri"/>
                <a:ea typeface="Calibri"/>
                <a:cs typeface="Calibri"/>
                <a:sym typeface="Calibri"/>
              </a:rPr>
              <a:t>4. Respondemos los correos electrónicos en este momento.</a:t>
            </a:r>
            <a:endParaRPr lang="es-ES" dirty="0"/>
          </a:p>
          <a:p>
            <a:pPr marL="0" marR="0" lvl="0" indent="0" algn="l" rtl="0">
              <a:lnSpc>
                <a:spcPct val="100000"/>
              </a:lnSpc>
              <a:spcBef>
                <a:spcPts val="0"/>
              </a:spcBef>
              <a:spcAft>
                <a:spcPts val="0"/>
              </a:spcAft>
              <a:buClr>
                <a:srgbClr val="1F3864"/>
              </a:buClr>
              <a:buSzPts val="1200"/>
              <a:buFont typeface="Calibri"/>
              <a:buNone/>
            </a:pPr>
            <a:r>
              <a:rPr lang="es-ES" sz="1200" dirty="0">
                <a:solidFill>
                  <a:srgbClr val="1F3864"/>
                </a:solidFill>
                <a:latin typeface="Calibri"/>
                <a:ea typeface="Calibri"/>
                <a:cs typeface="Calibri"/>
                <a:sym typeface="Calibri"/>
              </a:rPr>
              <a:t>5. Aprendo sobre la sociedad cada día.</a:t>
            </a:r>
          </a:p>
          <a:p>
            <a:pPr marL="0" marR="0" lvl="0" indent="0" algn="l" rtl="0">
              <a:lnSpc>
                <a:spcPct val="100000"/>
              </a:lnSpc>
              <a:spcBef>
                <a:spcPts val="0"/>
              </a:spcBef>
              <a:spcAft>
                <a:spcPts val="0"/>
              </a:spcAft>
              <a:buClr>
                <a:srgbClr val="1F3864"/>
              </a:buClr>
              <a:buSzPts val="1200"/>
              <a:buFont typeface="Calibri"/>
              <a:buNone/>
            </a:pPr>
            <a:r>
              <a:rPr lang="es-ES" sz="1200" dirty="0">
                <a:solidFill>
                  <a:srgbClr val="1F3864"/>
                </a:solidFill>
                <a:latin typeface="Calibri"/>
                <a:ea typeface="Calibri"/>
                <a:cs typeface="Calibri"/>
                <a:sym typeface="Calibri"/>
              </a:rPr>
              <a:t>6. </a:t>
            </a:r>
            <a:r>
              <a:rPr lang="es-ES" sz="1200" dirty="0">
                <a:solidFill>
                  <a:schemeClr val="dk1"/>
                </a:solidFill>
                <a:latin typeface="Calibri"/>
                <a:ea typeface="Calibri"/>
                <a:cs typeface="Calibri"/>
                <a:sym typeface="Calibri"/>
              </a:rPr>
              <a:t>Hacemos vídeos con periodistas todos los días.</a:t>
            </a:r>
            <a:endParaRPr lang="es-ES" sz="1200" dirty="0">
              <a:solidFill>
                <a:srgbClr val="1F3864"/>
              </a:solidFill>
              <a:latin typeface="Calibri"/>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26</a:t>
            </a:fld>
            <a:endParaRPr lang="en-GB"/>
          </a:p>
        </p:txBody>
      </p:sp>
    </p:spTree>
    <p:extLst>
      <p:ext uri="{BB962C8B-B14F-4D97-AF65-F5344CB8AC3E}">
        <p14:creationId xmlns:p14="http://schemas.microsoft.com/office/powerpoint/2010/main" val="882850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11 minutes (two slides)</a:t>
            </a:r>
            <a:endParaRPr lang="en-US" dirty="0"/>
          </a:p>
          <a:p>
            <a:pPr marL="0" lvl="0" indent="0" algn="l" rtl="0">
              <a:spcBef>
                <a:spcPts val="0"/>
              </a:spcBef>
              <a:spcAft>
                <a:spcPts val="0"/>
              </a:spcAft>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Aim: </a:t>
            </a:r>
            <a:r>
              <a:rPr lang="en-US" b="0" dirty="0"/>
              <a:t>to translate accurately into Spanish using 1</a:t>
            </a:r>
            <a:r>
              <a:rPr lang="en-US" b="0" baseline="30000" dirty="0"/>
              <a:t>st</a:t>
            </a:r>
            <a:r>
              <a:rPr lang="en-US" b="0" dirty="0"/>
              <a:t> person plural –er verbs showing that only one tense is needed in Spanish.</a:t>
            </a:r>
            <a:endParaRPr lang="en-US" dirty="0"/>
          </a:p>
          <a:p>
            <a:pPr marL="0" marR="0" lvl="0" indent="0" algn="l" rtl="0">
              <a:lnSpc>
                <a:spcPct val="100000"/>
              </a:lnSpc>
              <a:spcBef>
                <a:spcPts val="0"/>
              </a:spcBef>
              <a:spcAft>
                <a:spcPts val="0"/>
              </a:spcAft>
              <a:buClr>
                <a:schemeClr val="dk1"/>
              </a:buClr>
              <a:buSzPts val="1200"/>
              <a:buFont typeface="Calibri"/>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Teachers explain the context of the writing task using this introductory slide.</a:t>
            </a:r>
            <a:endParaRPr lang="en-US" dirty="0"/>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Teachers explain that in this activity students will use the present simple tense for routine/timeless and unfinished actions</a:t>
            </a:r>
            <a:endParaRPr lang="en-US" dirty="0"/>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A callout appears with information about the Amazon and the problem of forest fires.</a:t>
            </a:r>
          </a:p>
          <a:p>
            <a:pPr marL="228600" marR="0" lvl="0" indent="-15240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Note: </a:t>
            </a:r>
            <a:r>
              <a:rPr lang="en-US" b="0" dirty="0"/>
              <a:t>teachers may need to explain the use of ‘para’ + infinitive here. This feature will be taught in 8.1.2.6.</a:t>
            </a:r>
          </a:p>
          <a:p>
            <a:pPr marL="228600" lvl="0" indent="-152400" algn="l" rtl="0">
              <a:spcBef>
                <a:spcPts val="0"/>
              </a:spcBef>
              <a:spcAft>
                <a:spcPts val="0"/>
              </a:spcAft>
              <a:buClr>
                <a:schemeClr val="dk1"/>
              </a:buClr>
              <a:buSzPts val="1200"/>
              <a:buFont typeface="Calibri"/>
              <a:buNone/>
            </a:pPr>
            <a:endParaRPr lang="en-US" b="0" dirty="0"/>
          </a:p>
        </p:txBody>
      </p:sp>
      <p:sp>
        <p:nvSpPr>
          <p:cNvPr id="4" name="Slide Number Placeholder 3"/>
          <p:cNvSpPr>
            <a:spLocks noGrp="1"/>
          </p:cNvSpPr>
          <p:nvPr>
            <p:ph type="sldNum" sz="quarter" idx="5"/>
          </p:nvPr>
        </p:nvSpPr>
        <p:spPr/>
        <p:txBody>
          <a:bodyPr/>
          <a:lstStyle/>
          <a:p>
            <a:fld id="{D4680D53-9782-4E54-AE2E-AB9A044D3637}" type="slidenum">
              <a:rPr lang="en-GB" smtClean="0"/>
              <a:t>27</a:t>
            </a:fld>
            <a:endParaRPr lang="en-GB"/>
          </a:p>
        </p:txBody>
      </p:sp>
    </p:spTree>
    <p:extLst>
      <p:ext uri="{BB962C8B-B14F-4D97-AF65-F5344CB8AC3E}">
        <p14:creationId xmlns:p14="http://schemas.microsoft.com/office/powerpoint/2010/main" val="287572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Students translate the English sentences into Spanish.</a:t>
            </a:r>
          </a:p>
          <a:p>
            <a:pPr marL="0" lvl="0" indent="0" algn="l" rtl="0">
              <a:spcBef>
                <a:spcPts val="0"/>
              </a:spcBef>
              <a:spcAft>
                <a:spcPts val="0"/>
              </a:spcAft>
              <a:buNone/>
            </a:pPr>
            <a:r>
              <a:rPr lang="en-US" b="0" dirty="0"/>
              <a:t>2. The Spanish is revealed on a mouse click, one sentence at a time.</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Notes: </a:t>
            </a:r>
            <a:br>
              <a:rPr lang="en-US" b="1" dirty="0"/>
            </a:br>
            <a:r>
              <a:rPr lang="en-US" b="0" dirty="0"/>
              <a:t>i) if time is short, students could finish this for homework, (though there is always the chance that, even if they have started the task in class, they will use an online translation tool to finish it).</a:t>
            </a:r>
            <a:br>
              <a:rPr lang="en-US" b="0" dirty="0"/>
            </a:br>
            <a:r>
              <a:rPr lang="en-US" b="0" dirty="0"/>
              <a:t>ii) the teacher could work this through with students all together in class.</a:t>
            </a:r>
            <a:br>
              <a:rPr lang="en-US" b="0" dirty="0"/>
            </a:br>
            <a:r>
              <a:rPr lang="en-US" b="0" dirty="0"/>
              <a:t>iii) an earlier slide could be omitted (e.g. slide 22  - written translation OR slide 24 – awareness-raising on present tense), depending on the needs of the class.</a:t>
            </a:r>
            <a:endParaRPr lang="en-US" b="1" dirty="0"/>
          </a:p>
        </p:txBody>
      </p:sp>
      <p:sp>
        <p:nvSpPr>
          <p:cNvPr id="4" name="Slide Number Placeholder 3"/>
          <p:cNvSpPr>
            <a:spLocks noGrp="1"/>
          </p:cNvSpPr>
          <p:nvPr>
            <p:ph type="sldNum" sz="quarter" idx="5"/>
          </p:nvPr>
        </p:nvSpPr>
        <p:spPr/>
        <p:txBody>
          <a:bodyPr/>
          <a:lstStyle/>
          <a:p>
            <a:fld id="{D4680D53-9782-4E54-AE2E-AB9A044D3637}" type="slidenum">
              <a:rPr lang="en-GB" smtClean="0"/>
              <a:t>28</a:t>
            </a:fld>
            <a:endParaRPr lang="en-GB"/>
          </a:p>
        </p:txBody>
      </p:sp>
    </p:spTree>
    <p:extLst>
      <p:ext uri="{BB962C8B-B14F-4D97-AF65-F5344CB8AC3E}">
        <p14:creationId xmlns:p14="http://schemas.microsoft.com/office/powerpoint/2010/main" val="221676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https://rachelhawkes.com/LDPresources/Yr8Spanish/Spanish_Y8_Term1i_Wk5_audio_HW_sheet_answers.docx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in the ‘Verbs agreement (present)’ menu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a:t>
            </a:r>
            <a:r>
              <a:rPr lang="en-US" b="0" dirty="0" err="1"/>
              <a:t>practise</a:t>
            </a:r>
            <a:r>
              <a:rPr lang="en-US" b="0" dirty="0"/>
              <a:t> the final syllable stress with previously learnt words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Teachers start the timer. In pairs students take it in turns to say the words in alphabetical order.  Partner A begins.</a:t>
            </a:r>
          </a:p>
          <a:p>
            <a:pPr marL="0" lvl="0" indent="0" algn="l" rtl="0">
              <a:spcBef>
                <a:spcPts val="0"/>
              </a:spcBef>
              <a:spcAft>
                <a:spcPts val="0"/>
              </a:spcAft>
              <a:buNone/>
            </a:pPr>
            <a:r>
              <a:rPr lang="en-US" b="0" dirty="0"/>
              <a:t>2. Pairs begin again, but this time partner B begins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3. This can be repeated two more times to allow students to increase their fluency.</a:t>
            </a:r>
            <a:endParaRPr lang="en-US"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a:t>
            </a:fld>
            <a:endParaRPr lang="en-GB"/>
          </a:p>
        </p:txBody>
      </p:sp>
    </p:spTree>
    <p:extLst>
      <p:ext uri="{BB962C8B-B14F-4D97-AF65-F5344CB8AC3E}">
        <p14:creationId xmlns:p14="http://schemas.microsoft.com/office/powerpoint/2010/main" val="253141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i="0" dirty="0"/>
              <a:t>5 minutes</a:t>
            </a:r>
            <a:endParaRPr lang="en-US" dirty="0"/>
          </a:p>
          <a:p>
            <a:pPr marL="0" lvl="0" indent="0" algn="l" rtl="0">
              <a:spcBef>
                <a:spcPts val="0"/>
              </a:spcBef>
              <a:spcAft>
                <a:spcPts val="0"/>
              </a:spcAft>
              <a:buNone/>
            </a:pPr>
            <a:br>
              <a:rPr lang="en-US" b="1" dirty="0"/>
            </a:br>
            <a:r>
              <a:rPr lang="en-US" b="1" dirty="0"/>
              <a:t>Aim: </a:t>
            </a:r>
            <a:r>
              <a:rPr lang="en-US" b="0" dirty="0"/>
              <a:t>to </a:t>
            </a:r>
            <a:r>
              <a:rPr lang="en-US" b="0" dirty="0" err="1"/>
              <a:t>practise</a:t>
            </a:r>
            <a:r>
              <a:rPr lang="en-US" b="0" dirty="0"/>
              <a:t> recognition and accurate read aloud of some of this week’s vocabulary; to further </a:t>
            </a:r>
            <a:r>
              <a:rPr lang="en-US" b="0" dirty="0" err="1"/>
              <a:t>practise</a:t>
            </a:r>
            <a:r>
              <a:rPr lang="en-US" b="0" dirty="0"/>
              <a:t> oral recall of the vocabulary.</a:t>
            </a:r>
            <a:br>
              <a:rPr lang="en-US" b="0" dirty="0"/>
            </a:b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Procedure</a:t>
            </a:r>
            <a:br>
              <a:rPr lang="en-US" b="1" dirty="0"/>
            </a:br>
            <a:r>
              <a:rPr lang="en-US" b="1" dirty="0"/>
              <a:t>1. </a:t>
            </a:r>
            <a:r>
              <a:rPr lang="en-US" dirty="0"/>
              <a:t>Pupils either work by themselves or in pairs, reading out the words and recapping their English meaning (1 minute).</a:t>
            </a:r>
            <a:br>
              <a:rPr lang="en-US" dirty="0"/>
            </a:br>
            <a:r>
              <a:rPr lang="en-US" b="1" dirty="0"/>
              <a:t>2. </a:t>
            </a:r>
            <a:r>
              <a:rPr lang="en-US" dirty="0"/>
              <a:t>Then the teacher removes the English words or pictures (one by one) and they try to recall the English orally (chorally), looking at the Spanish (1 minute).</a:t>
            </a:r>
            <a:br>
              <a:rPr lang="en-US" dirty="0"/>
            </a:br>
            <a:r>
              <a:rPr lang="en-US" b="1" dirty="0"/>
              <a:t>3. </a:t>
            </a:r>
            <a:r>
              <a:rPr lang="en-US" dirty="0"/>
              <a:t>Then the Spanish meanings are removed (one by one) and they to recall them orally (again, chorally), looking at the English (1 minute)</a:t>
            </a:r>
            <a:br>
              <a:rPr lang="en-US" dirty="0"/>
            </a:br>
            <a:r>
              <a:rPr lang="en-US" b="1" dirty="0"/>
              <a:t>4. </a:t>
            </a:r>
            <a:r>
              <a:rPr lang="en-US" dirty="0"/>
              <a:t>Further rounds of learning can be facilitated by one pupil turning away from the board, and his/her partner asking him/her the meanings (‘</a:t>
            </a:r>
            <a:r>
              <a:rPr lang="en-US" dirty="0" err="1"/>
              <a:t>Cómo</a:t>
            </a:r>
            <a:r>
              <a:rPr lang="en-US" dirty="0"/>
              <a:t> se dice X </a:t>
            </a:r>
            <a:r>
              <a:rPr lang="en-US" dirty="0" err="1"/>
              <a:t>en</a:t>
            </a:r>
            <a:r>
              <a:rPr lang="en-US" dirty="0"/>
              <a:t> </a:t>
            </a:r>
            <a:r>
              <a:rPr lang="en-US" dirty="0" err="1"/>
              <a:t>español</a:t>
            </a:r>
            <a:r>
              <a:rPr lang="en-US" dirty="0"/>
              <a:t>?’).  This activity can work from L2 to L1 or L1 to L2.</a:t>
            </a:r>
          </a:p>
          <a:p>
            <a:pPr marL="0" marR="0" lvl="0" indent="0" algn="l" rtl="0">
              <a:lnSpc>
                <a:spcPct val="100000"/>
              </a:lnSpc>
              <a:spcBef>
                <a:spcPts val="0"/>
              </a:spcBef>
              <a:spcAft>
                <a:spcPts val="0"/>
              </a:spcAft>
              <a:buClr>
                <a:schemeClr val="dk1"/>
              </a:buClr>
              <a:buSzPts val="1200"/>
              <a:buFont typeface="Calibri"/>
              <a:buNone/>
            </a:pPr>
            <a:endParaRPr lang="en-US"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4</a:t>
            </a:fld>
            <a:endParaRPr lang="en-GB"/>
          </a:p>
        </p:txBody>
      </p:sp>
    </p:spTree>
    <p:extLst>
      <p:ext uri="{BB962C8B-B14F-4D97-AF65-F5344CB8AC3E}">
        <p14:creationId xmlns:p14="http://schemas.microsoft.com/office/powerpoint/2010/main" val="4248625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recap </a:t>
            </a:r>
            <a:r>
              <a:rPr lang="en-US" sz="1200" dirty="0">
                <a:solidFill>
                  <a:schemeClr val="dk1"/>
                </a:solidFill>
                <a:latin typeface="Calibri"/>
                <a:ea typeface="Calibri"/>
                <a:cs typeface="Calibri"/>
                <a:sym typeface="Calibri"/>
              </a:rPr>
              <a:t>1</a:t>
            </a:r>
            <a:r>
              <a:rPr lang="en-US" sz="1200" baseline="30000" dirty="0">
                <a:solidFill>
                  <a:schemeClr val="dk1"/>
                </a:solidFill>
                <a:latin typeface="Calibri"/>
                <a:ea typeface="Calibri"/>
                <a:cs typeface="Calibri"/>
                <a:sym typeface="Calibri"/>
              </a:rPr>
              <a:t>st</a:t>
            </a:r>
            <a:r>
              <a:rPr lang="en-US" sz="1200" dirty="0">
                <a:solidFill>
                  <a:schemeClr val="dk1"/>
                </a:solidFill>
                <a:latin typeface="Calibri"/>
                <a:ea typeface="Calibri"/>
                <a:cs typeface="Calibri"/>
                <a:sym typeface="Calibri"/>
              </a:rPr>
              <a:t> person singular form of present tense –er/-</a:t>
            </a:r>
            <a:r>
              <a:rPr lang="en-US" sz="1200" dirty="0" err="1">
                <a:solidFill>
                  <a:schemeClr val="dk1"/>
                </a:solidFill>
                <a:latin typeface="Calibri"/>
                <a:ea typeface="Calibri"/>
                <a:cs typeface="Calibri"/>
                <a:sym typeface="Calibri"/>
              </a:rPr>
              <a:t>ir</a:t>
            </a:r>
            <a:r>
              <a:rPr lang="en-US" sz="1200" dirty="0">
                <a:solidFill>
                  <a:schemeClr val="dk1"/>
                </a:solidFill>
                <a:latin typeface="Calibri"/>
                <a:ea typeface="Calibri"/>
                <a:cs typeface="Calibri"/>
                <a:sym typeface="Calibri"/>
              </a:rPr>
              <a:t> verbs (-o) and introduce the 1</a:t>
            </a:r>
            <a:r>
              <a:rPr lang="en-US" sz="1200" baseline="30000" dirty="0">
                <a:solidFill>
                  <a:schemeClr val="dk1"/>
                </a:solidFill>
                <a:latin typeface="Calibri"/>
                <a:ea typeface="Calibri"/>
                <a:cs typeface="Calibri"/>
                <a:sym typeface="Calibri"/>
              </a:rPr>
              <a:t>st</a:t>
            </a:r>
            <a:r>
              <a:rPr lang="en-US" sz="1200" dirty="0">
                <a:solidFill>
                  <a:schemeClr val="dk1"/>
                </a:solidFill>
                <a:latin typeface="Calibri"/>
                <a:ea typeface="Calibri"/>
                <a:cs typeface="Calibri"/>
                <a:sym typeface="Calibri"/>
              </a:rPr>
              <a:t> person plural (-</a:t>
            </a:r>
            <a:r>
              <a:rPr lang="en-US" sz="1200" dirty="0" err="1">
                <a:solidFill>
                  <a:schemeClr val="dk1"/>
                </a:solidFill>
                <a:latin typeface="Calibri"/>
                <a:ea typeface="Calibri"/>
                <a:cs typeface="Calibri"/>
                <a:sym typeface="Calibri"/>
              </a:rPr>
              <a:t>emos</a:t>
            </a:r>
            <a:r>
              <a:rPr lang="en-US" sz="1200" dirty="0">
                <a:solidFill>
                  <a:schemeClr val="dk1"/>
                </a:solidFill>
                <a:latin typeface="Calibri"/>
                <a:ea typeface="Calibri"/>
                <a:cs typeface="Calibri"/>
                <a:sym typeface="Calibri"/>
              </a:rPr>
              <a:t>).</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Clr>
                <a:schemeClr val="dk1"/>
              </a:buClr>
              <a:buSzPts val="1200"/>
              <a:buFont typeface="Calibri"/>
              <a:buNone/>
            </a:pPr>
            <a:r>
              <a:rPr lang="en-US" b="0" dirty="0"/>
              <a:t>Go through the grammar explanation with students, revealing each new sentence on a mouse click.</a:t>
            </a:r>
            <a:endParaRPr lang="en-US" dirty="0"/>
          </a:p>
          <a:p>
            <a:pPr marL="228600" lvl="0" indent="-152400" algn="l" rtl="0">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Notes: </a:t>
            </a:r>
            <a:r>
              <a:rPr lang="en-US" sz="1200" dirty="0">
                <a:solidFill>
                  <a:schemeClr val="dk1"/>
                </a:solidFill>
                <a:latin typeface="Calibri"/>
                <a:ea typeface="Calibri"/>
                <a:cs typeface="Calibri"/>
                <a:sym typeface="Calibri"/>
              </a:rPr>
              <a:t>This will be the first time that students see –er verbs in isolation from –</a:t>
            </a:r>
            <a:r>
              <a:rPr lang="en-US" sz="1200" dirty="0" err="1">
                <a:solidFill>
                  <a:schemeClr val="dk1"/>
                </a:solidFill>
                <a:latin typeface="Calibri"/>
                <a:ea typeface="Calibri"/>
                <a:cs typeface="Calibri"/>
                <a:sym typeface="Calibri"/>
              </a:rPr>
              <a:t>ir</a:t>
            </a:r>
            <a:r>
              <a:rPr lang="en-US" sz="1200" dirty="0">
                <a:solidFill>
                  <a:schemeClr val="dk1"/>
                </a:solidFill>
                <a:latin typeface="Calibri"/>
                <a:ea typeface="Calibri"/>
                <a:cs typeface="Calibri"/>
                <a:sym typeface="Calibri"/>
              </a:rPr>
              <a:t> verbs. Previously they have always been </a:t>
            </a:r>
            <a:r>
              <a:rPr lang="en-US" sz="1200" dirty="0" err="1">
                <a:solidFill>
                  <a:schemeClr val="dk1"/>
                </a:solidFill>
                <a:latin typeface="Calibri"/>
                <a:ea typeface="Calibri"/>
                <a:cs typeface="Calibri"/>
                <a:sym typeface="Calibri"/>
              </a:rPr>
              <a:t>practised</a:t>
            </a:r>
            <a:r>
              <a:rPr lang="en-US" sz="1200" dirty="0">
                <a:solidFill>
                  <a:schemeClr val="dk1"/>
                </a:solidFill>
                <a:latin typeface="Calibri"/>
                <a:ea typeface="Calibri"/>
                <a:cs typeface="Calibri"/>
                <a:sym typeface="Calibri"/>
              </a:rPr>
              <a:t> together. </a:t>
            </a: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We will introduce the different –IR forms later. </a:t>
            </a:r>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5</a:t>
            </a:fld>
            <a:endParaRPr lang="en-GB"/>
          </a:p>
        </p:txBody>
      </p:sp>
    </p:spTree>
    <p:extLst>
      <p:ext uri="{BB962C8B-B14F-4D97-AF65-F5344CB8AC3E}">
        <p14:creationId xmlns:p14="http://schemas.microsoft.com/office/powerpoint/2010/main" val="3455846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3 minutes for sequence of six slides</a:t>
            </a:r>
            <a:endParaRPr/>
          </a:p>
          <a:p>
            <a:pPr marL="0" marR="0" lvl="0" indent="0" algn="l" rtl="0">
              <a:lnSpc>
                <a:spcPct val="100000"/>
              </a:lnSpc>
              <a:spcBef>
                <a:spcPts val="800"/>
              </a:spcBef>
              <a:spcAft>
                <a:spcPts val="0"/>
              </a:spcAft>
              <a:buClr>
                <a:schemeClr val="dk1"/>
              </a:buClr>
              <a:buSzPts val="1200"/>
              <a:buFont typeface="Calibri"/>
              <a:buNone/>
            </a:pP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arial"/>
                <a:ea typeface="arial"/>
                <a:cs typeface="arial"/>
                <a:sym typeface="arial"/>
              </a:rPr>
              <a:t>Aim: </a:t>
            </a:r>
            <a:r>
              <a:rPr lang="en-GB" sz="1200" b="0" i="0" u="none" strike="noStrike" cap="none">
                <a:solidFill>
                  <a:srgbClr val="000000"/>
                </a:solidFill>
                <a:latin typeface="Calibri"/>
                <a:ea typeface="Calibri"/>
                <a:cs typeface="Calibri"/>
                <a:sym typeface="Calibri"/>
              </a:rPr>
              <a:t>to introduce the verb ‘</a:t>
            </a:r>
            <a:r>
              <a:rPr lang="en-GB" sz="1200" b="0" i="0" u="none" strike="noStrike" cap="none">
                <a:solidFill>
                  <a:srgbClr val="000000"/>
                </a:solidFill>
                <a:latin typeface="arial"/>
                <a:ea typeface="arial"/>
                <a:cs typeface="arial"/>
                <a:sym typeface="arial"/>
              </a:rPr>
              <a:t>vender’</a:t>
            </a:r>
            <a:r>
              <a:rPr lang="en-GB" sz="1200" b="0" i="1" u="none" strike="noStrike" cap="none">
                <a:solidFill>
                  <a:srgbClr val="000000"/>
                </a:solidFill>
                <a:latin typeface="Calibri"/>
                <a:ea typeface="Calibri"/>
                <a:cs typeface="Calibri"/>
                <a:sym typeface="Calibri"/>
              </a:rPr>
              <a:t> </a:t>
            </a:r>
            <a:r>
              <a:rPr lang="en-GB" sz="1200" b="0" i="0" u="none" strike="noStrike" cap="none">
                <a:solidFill>
                  <a:srgbClr val="000000"/>
                </a:solidFill>
                <a:latin typeface="Calibri"/>
                <a:ea typeface="Calibri"/>
                <a:cs typeface="Calibri"/>
                <a:sym typeface="Calibri"/>
              </a:rPr>
              <a:t>more explicitly. </a:t>
            </a:r>
            <a:r>
              <a:rPr lang="en-GB" sz="1200" b="0" i="0" u="none" strike="noStrike" cap="none">
                <a:solidFill>
                  <a:srgbClr val="000000"/>
                </a:solidFill>
                <a:latin typeface="arial"/>
                <a:ea typeface="arial"/>
                <a:cs typeface="arial"/>
                <a:sym typeface="arial"/>
              </a:rPr>
              <a:t>Vender</a:t>
            </a:r>
            <a:r>
              <a:rPr lang="en-GB" sz="1200" b="1" i="0" u="none" strike="noStrike" cap="none">
                <a:solidFill>
                  <a:srgbClr val="000000"/>
                </a:solidFill>
                <a:latin typeface="arial"/>
                <a:ea typeface="arial"/>
                <a:cs typeface="arial"/>
                <a:sym typeface="arial"/>
              </a:rPr>
              <a:t> </a:t>
            </a:r>
            <a:r>
              <a:rPr lang="en-GB" sz="1200" b="0" i="0" u="none" strike="noStrike" cap="none">
                <a:solidFill>
                  <a:srgbClr val="000000"/>
                </a:solidFill>
                <a:latin typeface="Calibri"/>
                <a:ea typeface="Calibri"/>
                <a:cs typeface="Calibri"/>
                <a:sym typeface="Calibri"/>
              </a:rPr>
              <a:t>is a prototypical verb in Spanish. Prototypical verbs are common verbs that illustrate the typical characteristics of a class of verb (in this case, -er verbs). Both the long form (infinitive) and the 1</a:t>
            </a:r>
            <a:r>
              <a:rPr lang="en-GB" sz="1200" b="0" i="0" u="none" strike="noStrike" cap="none" baseline="30000">
                <a:solidFill>
                  <a:srgbClr val="000000"/>
                </a:solidFill>
                <a:latin typeface="Calibri"/>
                <a:ea typeface="Calibri"/>
                <a:cs typeface="Calibri"/>
                <a:sym typeface="Calibri"/>
              </a:rPr>
              <a:t>st</a:t>
            </a:r>
            <a:r>
              <a:rPr lang="en-GB" sz="1200" b="0" i="0" u="none" strike="noStrike" cap="none">
                <a:solidFill>
                  <a:srgbClr val="000000"/>
                </a:solidFill>
                <a:latin typeface="Calibri"/>
                <a:ea typeface="Calibri"/>
                <a:cs typeface="Calibri"/>
                <a:sym typeface="Calibri"/>
              </a:rPr>
              <a:t> person plural are introduced in order to familiarise students with various forms of the same verb.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arial"/>
                <a:ea typeface="arial"/>
                <a:cs typeface="arial"/>
                <a:sym typeface="arial"/>
              </a:rPr>
              <a:t>Procedure</a:t>
            </a:r>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arial"/>
                <a:ea typeface="arial"/>
                <a:cs typeface="arial"/>
                <a:sym typeface="arial"/>
              </a:rPr>
              <a:t> Bring up the word vender</a:t>
            </a:r>
            <a:r>
              <a:rPr lang="en-GB" sz="1200" b="0" i="1" u="none" strike="noStrike" cap="none">
                <a:solidFill>
                  <a:srgbClr val="000000"/>
                </a:solidFill>
                <a:latin typeface="arial"/>
                <a:ea typeface="arial"/>
                <a:cs typeface="arial"/>
                <a:sym typeface="arial"/>
              </a:rPr>
              <a:t> </a:t>
            </a:r>
            <a:r>
              <a:rPr lang="en-GB" sz="1200" b="0" i="0" u="none" strike="noStrike" cap="none">
                <a:solidFill>
                  <a:srgbClr val="000000"/>
                </a:solidFill>
                <a:latin typeface="arial"/>
                <a:ea typeface="arial"/>
                <a:cs typeface="arial"/>
                <a:sym typeface="arial"/>
              </a:rPr>
              <a:t>on its own, say it, students repeat it, and remind them of the phonics. </a:t>
            </a:r>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arial"/>
                <a:ea typeface="arial"/>
                <a:cs typeface="arial"/>
                <a:sym typeface="arial"/>
              </a:rPr>
              <a:t> Try to elicit the meaning from the students. </a:t>
            </a:r>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arial"/>
                <a:ea typeface="arial"/>
                <a:cs typeface="arial"/>
                <a:sym typeface="arial"/>
              </a:rPr>
              <a:t> Then bring up the English translations.  Emphasise the two meanings for the infinitive.</a:t>
            </a:r>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arial"/>
                <a:ea typeface="arial"/>
                <a:cs typeface="arial"/>
                <a:sym typeface="arial"/>
              </a:rPr>
              <a:t> Bring up the 1</a:t>
            </a:r>
            <a:r>
              <a:rPr lang="en-GB" sz="1200" b="0" i="0" u="none" strike="noStrike" cap="none" baseline="30000">
                <a:solidFill>
                  <a:srgbClr val="000000"/>
                </a:solidFill>
                <a:latin typeface="arial"/>
                <a:ea typeface="arial"/>
                <a:cs typeface="arial"/>
                <a:sym typeface="arial"/>
              </a:rPr>
              <a:t>st</a:t>
            </a:r>
            <a:r>
              <a:rPr lang="en-GB" sz="1200" b="0" i="0" u="none" strike="noStrike" cap="none">
                <a:solidFill>
                  <a:srgbClr val="000000"/>
                </a:solidFill>
                <a:latin typeface="arial"/>
                <a:ea typeface="arial"/>
                <a:cs typeface="arial"/>
                <a:sym typeface="arial"/>
              </a:rPr>
              <a:t> person plural, say it, then students repeat it. </a:t>
            </a:r>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arial"/>
                <a:ea typeface="arial"/>
                <a:cs typeface="arial"/>
                <a:sym typeface="arial"/>
              </a:rPr>
              <a:t> Try to elicit the meaning from the students. Emphasise the two meanings for the short form.  </a:t>
            </a:r>
            <a:endParaRPr/>
          </a:p>
        </p:txBody>
      </p:sp>
      <p:sp>
        <p:nvSpPr>
          <p:cNvPr id="223" name="Google Shape;22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457200" marR="0" lvl="0" indent="-228600" algn="l" rtl="0">
              <a:lnSpc>
                <a:spcPct val="100000"/>
              </a:lnSpc>
              <a:spcBef>
                <a:spcPts val="0"/>
              </a:spcBef>
              <a:spcAft>
                <a:spcPts val="0"/>
              </a:spcAft>
              <a:buClr>
                <a:schemeClr val="dk1"/>
              </a:buClr>
              <a:buSzPts val="1400"/>
              <a:buFont typeface="Calibri"/>
              <a:buNone/>
            </a:pPr>
            <a:endParaRPr/>
          </a:p>
        </p:txBody>
      </p:sp>
      <p:sp>
        <p:nvSpPr>
          <p:cNvPr id="233" name="Google Shape;23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Clr>
                <a:schemeClr val="dk1"/>
              </a:buClr>
              <a:buSzPts val="1400"/>
              <a:buFont typeface="Calibri"/>
              <a:buNone/>
            </a:pPr>
            <a:endParaRPr/>
          </a:p>
          <a:p>
            <a:pPr marL="457200" marR="0" lvl="0" indent="-228600" algn="l" rtl="0">
              <a:lnSpc>
                <a:spcPct val="100000"/>
              </a:lnSpc>
              <a:spcBef>
                <a:spcPts val="0"/>
              </a:spcBef>
              <a:spcAft>
                <a:spcPts val="0"/>
              </a:spcAft>
              <a:buClr>
                <a:schemeClr val="dk1"/>
              </a:buClr>
              <a:buSzPts val="1400"/>
              <a:buFont typeface="Calibri"/>
              <a:buNone/>
            </a:pPr>
            <a:endParaRPr/>
          </a:p>
        </p:txBody>
      </p:sp>
      <p:sp>
        <p:nvSpPr>
          <p:cNvPr id="245" name="Google Shape;24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Clr>
                <a:schemeClr val="dk1"/>
              </a:buClr>
              <a:buSzPts val="1400"/>
              <a:buFont typeface="Calibri"/>
              <a:buNone/>
            </a:pPr>
            <a:endParaRPr/>
          </a:p>
        </p:txBody>
      </p:sp>
      <p:sp>
        <p:nvSpPr>
          <p:cNvPr id="255" name="Google Shape;25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19029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2294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15834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2580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54059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579335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74596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8858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64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0496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337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2872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27566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7036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061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0468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6084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g"/><Relationship Id="rId10" Type="http://schemas.openxmlformats.org/officeDocument/2006/relationships/image" Target="../media/image32.png"/><Relationship Id="rId4" Type="http://schemas.openxmlformats.org/officeDocument/2006/relationships/image" Target="../media/image26.jpg"/><Relationship Id="rId9" Type="http://schemas.openxmlformats.org/officeDocument/2006/relationships/image" Target="../media/image31.jp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g"/><Relationship Id="rId10" Type="http://schemas.openxmlformats.org/officeDocument/2006/relationships/image" Target="../media/image32.png"/><Relationship Id="rId4" Type="http://schemas.openxmlformats.org/officeDocument/2006/relationships/image" Target="../media/image26.jpg"/><Relationship Id="rId9" Type="http://schemas.openxmlformats.org/officeDocument/2006/relationships/image" Target="../media/image31.jp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3.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4.sv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image" Target="../media/image36.png"/><Relationship Id="rId7" Type="http://schemas.openxmlformats.org/officeDocument/2006/relationships/image" Target="../media/image6.png"/><Relationship Id="rId12" Type="http://schemas.openxmlformats.org/officeDocument/2006/relationships/audio" Target="../media/audio10.wav"/><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audio" Target="../media/audio9.wav"/><Relationship Id="rId5" Type="http://schemas.openxmlformats.org/officeDocument/2006/relationships/image" Target="../media/image34.svg"/><Relationship Id="rId10" Type="http://schemas.openxmlformats.org/officeDocument/2006/relationships/audio" Target="../media/audio8.wav"/><Relationship Id="rId4" Type="http://schemas.openxmlformats.org/officeDocument/2006/relationships/image" Target="../media/image33.png"/><Relationship Id="rId9" Type="http://schemas.openxmlformats.org/officeDocument/2006/relationships/audio" Target="../media/audio7.wav"/><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2.wav"/><Relationship Id="rId7" Type="http://schemas.openxmlformats.org/officeDocument/2006/relationships/audio" Target="../media/audio16.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15.wav"/><Relationship Id="rId5" Type="http://schemas.openxmlformats.org/officeDocument/2006/relationships/audio" Target="../media/audio14.wav"/><Relationship Id="rId10" Type="http://schemas.openxmlformats.org/officeDocument/2006/relationships/audio" Target="../media/audio17.wav"/><Relationship Id="rId4" Type="http://schemas.openxmlformats.org/officeDocument/2006/relationships/audio" Target="../media/audio13.wav"/><Relationship Id="rId9" Type="http://schemas.openxmlformats.org/officeDocument/2006/relationships/image" Target="../media/image3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8.wav"/><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audio" Target="../media/audio19.wav"/><Relationship Id="rId10" Type="http://schemas.openxmlformats.org/officeDocument/2006/relationships/image" Target="../media/image17.png"/><Relationship Id="rId4" Type="http://schemas.openxmlformats.org/officeDocument/2006/relationships/image" Target="../media/image35.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44.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15.png"/><Relationship Id="rId2" Type="http://schemas.openxmlformats.org/officeDocument/2006/relationships/notesSlide" Target="../notesSlides/notesSlide26.xml"/><Relationship Id="rId16" Type="http://schemas.openxmlformats.org/officeDocument/2006/relationships/image" Target="../media/image34.svg"/><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image" Target="../media/image43.png"/><Relationship Id="rId5" Type="http://schemas.openxmlformats.org/officeDocument/2006/relationships/audio" Target="../media/audio22.wav"/><Relationship Id="rId15" Type="http://schemas.openxmlformats.org/officeDocument/2006/relationships/image" Target="../media/image33.png"/><Relationship Id="rId10" Type="http://schemas.openxmlformats.org/officeDocument/2006/relationships/image" Target="../media/image42.png"/><Relationship Id="rId4" Type="http://schemas.openxmlformats.org/officeDocument/2006/relationships/audio" Target="../media/audio21.wav"/><Relationship Id="rId9" Type="http://schemas.openxmlformats.org/officeDocument/2006/relationships/image" Target="../media/image35.png"/><Relationship Id="rId1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48.png"/><Relationship Id="rId9" Type="http://schemas.openxmlformats.org/officeDocument/2006/relationships/image" Target="../media/image34.sv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1i_Wk5_audio_HW_sheet.docx" TargetMode="External"/><Relationship Id="rId4" Type="http://schemas.openxmlformats.org/officeDocument/2006/relationships/hyperlink" Target="https://www.rachelhawkes.com/LDPresources/Yr8Spanish/Spanish_Y8_Term1i_Wk5_audio.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jp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Y8 Spanish</a:t>
            </a:r>
            <a:br>
              <a:rPr lang="en-GB" dirty="0"/>
            </a:br>
            <a:r>
              <a:rPr lang="en-GB" sz="1600" dirty="0"/>
              <a:t>Term 1.1 – Week 4 – Lesson 7</a:t>
            </a:r>
            <a:br>
              <a:rPr lang="en-GB" sz="1600" dirty="0"/>
            </a:br>
            <a:r>
              <a:rPr lang="en-GB" sz="1600" dirty="0"/>
              <a:t>Victoria Hobson / Nick Avery / Rachel Hawkes</a:t>
            </a:r>
            <a:br>
              <a:rPr lang="en-GB" sz="1400" dirty="0"/>
            </a:br>
            <a:r>
              <a:rPr lang="en-GB" sz="1400" dirty="0"/>
              <a:t>Artwork: Mark Davies</a:t>
            </a:r>
            <a:br>
              <a:rPr lang="en-GB" sz="1400" dirty="0"/>
            </a:br>
            <a:br>
              <a:rPr lang="en-GB" sz="1400" dirty="0"/>
            </a:br>
            <a:r>
              <a:rPr lang="en-GB" sz="1400" dirty="0"/>
              <a:t>Date updated: 26.08.23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128706"/>
            <a:ext cx="7138275" cy="1484251"/>
          </a:xfrm>
        </p:spPr>
        <p:txBody>
          <a:bodyPr>
            <a:normAutofit fontScale="85000" lnSpcReduction="20000"/>
          </a:bodyPr>
          <a:lstStyle/>
          <a:p>
            <a:pPr>
              <a:spcBef>
                <a:spcPts val="0"/>
              </a:spcBef>
              <a:buClr>
                <a:srgbClr val="FFFFFF"/>
              </a:buClr>
              <a:buSzPts val="2600"/>
            </a:pPr>
            <a:r>
              <a:rPr lang="en-GB" sz="3000" dirty="0">
                <a:solidFill>
                  <a:schemeClr val="lt1"/>
                </a:solidFill>
              </a:rPr>
              <a:t>News and media</a:t>
            </a:r>
            <a:br>
              <a:rPr lang="en-GB" sz="2400" dirty="0">
                <a:solidFill>
                  <a:schemeClr val="lt1"/>
                </a:solidFill>
              </a:rPr>
            </a:br>
            <a:br>
              <a:rPr lang="en-GB" sz="2400" dirty="0">
                <a:solidFill>
                  <a:schemeClr val="lt1"/>
                </a:solidFill>
              </a:rPr>
            </a:br>
            <a:r>
              <a:rPr lang="en-GB" sz="2400" dirty="0">
                <a:solidFill>
                  <a:schemeClr val="lt1"/>
                </a:solidFill>
              </a:rPr>
              <a:t>Present tense -er verbs: 1st plural (-</a:t>
            </a:r>
            <a:r>
              <a:rPr lang="en-GB" sz="2400" dirty="0" err="1">
                <a:solidFill>
                  <a:schemeClr val="lt1"/>
                </a:solidFill>
              </a:rPr>
              <a:t>emos</a:t>
            </a:r>
            <a:r>
              <a:rPr lang="en-GB" sz="2400" dirty="0">
                <a:solidFill>
                  <a:schemeClr val="lt1"/>
                </a:solidFill>
              </a:rPr>
              <a:t>)</a:t>
            </a:r>
          </a:p>
          <a:p>
            <a:pPr>
              <a:spcBef>
                <a:spcPts val="0"/>
              </a:spcBef>
              <a:buClr>
                <a:srgbClr val="FFFFFF"/>
              </a:buClr>
              <a:buSzPts val="2600"/>
            </a:pPr>
            <a:br>
              <a:rPr lang="en-US" sz="2400" b="0" i="0" u="none" strike="noStrike" cap="none" dirty="0">
                <a:solidFill>
                  <a:srgbClr val="FFFFFF"/>
                </a:solidFill>
                <a:latin typeface="Century Gothic"/>
                <a:ea typeface="Century Gothic"/>
                <a:cs typeface="Century Gothic"/>
                <a:sym typeface="Century Gothic"/>
              </a:rPr>
            </a:br>
            <a:r>
              <a:rPr lang="en-US" sz="2400" b="0" i="0" u="none" strike="noStrike" cap="none" dirty="0">
                <a:solidFill>
                  <a:srgbClr val="FFFFFF"/>
                </a:solidFill>
                <a:latin typeface="Century Gothic"/>
                <a:ea typeface="Century Gothic"/>
                <a:cs typeface="Century Gothic"/>
                <a:sym typeface="Century Gothic"/>
              </a:rPr>
              <a:t>Final syllable stress</a:t>
            </a:r>
            <a:br>
              <a:rPr lang="en-US" sz="2400" b="0" i="0" u="none" strike="noStrike" cap="none" dirty="0">
                <a:solidFill>
                  <a:srgbClr val="FFFFFF"/>
                </a:solidFill>
                <a:latin typeface="Century Gothic"/>
                <a:ea typeface="Century Gothic"/>
                <a:cs typeface="Century Gothic"/>
                <a:sym typeface="Century Gothic"/>
              </a:rPr>
            </a:br>
            <a:endParaRPr lang="pt-BR" dirty="0"/>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77500" lnSpcReduction="20000"/>
          </a:bodyPr>
          <a:lstStyle/>
          <a:p>
            <a:r>
              <a:rPr lang="en-GB" sz="5400" b="1" dirty="0">
                <a:solidFill>
                  <a:prstClr val="white"/>
                </a:solidFill>
              </a:rPr>
              <a:t>Comparing what I and we do</a:t>
            </a:r>
            <a:endParaRPr lang="en-GB" dirty="0"/>
          </a:p>
        </p:txBody>
      </p:sp>
      <p:grpSp>
        <p:nvGrpSpPr>
          <p:cNvPr id="6" name="Google Shape;386;p15">
            <a:extLst>
              <a:ext uri="{FF2B5EF4-FFF2-40B4-BE49-F238E27FC236}">
                <a16:creationId xmlns:a16="http://schemas.microsoft.com/office/drawing/2014/main" id="{650B0D73-4600-4B5C-8725-644095F2F85C}"/>
              </a:ext>
            </a:extLst>
          </p:cNvPr>
          <p:cNvGrpSpPr/>
          <p:nvPr/>
        </p:nvGrpSpPr>
        <p:grpSpPr>
          <a:xfrm>
            <a:off x="7440108" y="4366322"/>
            <a:ext cx="2617941" cy="1720530"/>
            <a:chOff x="7138717" y="-33177"/>
            <a:chExt cx="3825193" cy="2658356"/>
          </a:xfrm>
        </p:grpSpPr>
        <p:pic>
          <p:nvPicPr>
            <p:cNvPr id="7" name="Google Shape;387;p15">
              <a:extLst>
                <a:ext uri="{FF2B5EF4-FFF2-40B4-BE49-F238E27FC236}">
                  <a16:creationId xmlns:a16="http://schemas.microsoft.com/office/drawing/2014/main" id="{0E56B161-CC32-401F-9286-E10F3F838FB5}"/>
                </a:ext>
              </a:extLst>
            </p:cNvPr>
            <p:cNvPicPr preferRelativeResize="0"/>
            <p:nvPr/>
          </p:nvPicPr>
          <p:blipFill rotWithShape="1">
            <a:blip r:embed="rId3">
              <a:alphaModFix/>
            </a:blip>
            <a:srcRect/>
            <a:stretch/>
          </p:blipFill>
          <p:spPr>
            <a:xfrm rot="888543">
              <a:off x="8596673" y="201769"/>
              <a:ext cx="2122810" cy="2188463"/>
            </a:xfrm>
            <a:prstGeom prst="rect">
              <a:avLst/>
            </a:prstGeom>
            <a:noFill/>
            <a:ln>
              <a:noFill/>
            </a:ln>
          </p:spPr>
        </p:pic>
        <p:pic>
          <p:nvPicPr>
            <p:cNvPr id="8" name="Google Shape;388;p15">
              <a:extLst>
                <a:ext uri="{FF2B5EF4-FFF2-40B4-BE49-F238E27FC236}">
                  <a16:creationId xmlns:a16="http://schemas.microsoft.com/office/drawing/2014/main" id="{93762C3D-2982-4AC0-8A67-22E585E1A347}"/>
                </a:ext>
              </a:extLst>
            </p:cNvPr>
            <p:cNvPicPr preferRelativeResize="0"/>
            <p:nvPr/>
          </p:nvPicPr>
          <p:blipFill rotWithShape="1">
            <a:blip r:embed="rId4">
              <a:alphaModFix/>
            </a:blip>
            <a:srcRect/>
            <a:stretch/>
          </p:blipFill>
          <p:spPr>
            <a:xfrm rot="-825691">
              <a:off x="7337243" y="432455"/>
              <a:ext cx="1361239" cy="1833380"/>
            </a:xfrm>
            <a:prstGeom prst="rect">
              <a:avLst/>
            </a:prstGeom>
            <a:noFill/>
            <a:ln>
              <a:noFill/>
            </a:ln>
          </p:spPr>
        </p:pic>
      </p:grpSp>
      <p:pic>
        <p:nvPicPr>
          <p:cNvPr id="9" name="Google Shape;478;p17">
            <a:extLst>
              <a:ext uri="{FF2B5EF4-FFF2-40B4-BE49-F238E27FC236}">
                <a16:creationId xmlns:a16="http://schemas.microsoft.com/office/drawing/2014/main" id="{6F026C80-39CE-4837-88C8-ED81B2ADA261}"/>
              </a:ext>
            </a:extLst>
          </p:cNvPr>
          <p:cNvPicPr preferRelativeResize="0"/>
          <p:nvPr/>
        </p:nvPicPr>
        <p:blipFill rotWithShape="1">
          <a:blip r:embed="rId5">
            <a:alphaModFix/>
          </a:blip>
          <a:srcRect/>
          <a:stretch/>
        </p:blipFill>
        <p:spPr>
          <a:xfrm>
            <a:off x="10473009" y="4035972"/>
            <a:ext cx="1601103" cy="1720530"/>
          </a:xfrm>
          <a:prstGeom prst="rect">
            <a:avLst/>
          </a:prstGeom>
          <a:noFill/>
          <a:ln>
            <a:noFill/>
          </a:ln>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0"/>
          <p:cNvSpPr txBox="1">
            <a:spLocks noGrp="1"/>
          </p:cNvSpPr>
          <p:nvPr>
            <p:ph type="title"/>
          </p:nvPr>
        </p:nvSpPr>
        <p:spPr>
          <a:xfrm>
            <a:off x="0" y="826968"/>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00" b="1">
                <a:solidFill>
                  <a:schemeClr val="tx1"/>
                </a:solidFill>
              </a:rPr>
              <a:t>vender</a:t>
            </a:r>
            <a:endParaRPr sz="11500">
              <a:solidFill>
                <a:schemeClr val="tx1"/>
              </a:solidFill>
            </a:endParaRPr>
          </a:p>
        </p:txBody>
      </p:sp>
      <p:sp>
        <p:nvSpPr>
          <p:cNvPr id="268" name="Google Shape;268;p10"/>
          <p:cNvSpPr txBox="1"/>
          <p:nvPr/>
        </p:nvSpPr>
        <p:spPr>
          <a:xfrm>
            <a:off x="1580827" y="2178000"/>
            <a:ext cx="886503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[to sell | selling]</a:t>
            </a:r>
            <a:endParaRPr sz="1400" b="0" i="0" u="none" strike="noStrike" cap="none">
              <a:latin typeface="Arial"/>
              <a:ea typeface="Arial"/>
              <a:cs typeface="Arial"/>
              <a:sym typeface="Arial"/>
            </a:endParaRPr>
          </a:p>
        </p:txBody>
      </p:sp>
      <p:sp>
        <p:nvSpPr>
          <p:cNvPr id="269" name="Google Shape;269;p10" descr="question mark action button"/>
          <p:cNvSpPr/>
          <p:nvPr/>
        </p:nvSpPr>
        <p:spPr>
          <a:xfrm>
            <a:off x="900000" y="5125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latin typeface="Century Gothic"/>
              <a:ea typeface="Century Gothic"/>
              <a:cs typeface="Century Gothic"/>
              <a:sym typeface="Century Gothic"/>
            </a:endParaRPr>
          </a:p>
        </p:txBody>
      </p:sp>
      <p:sp>
        <p:nvSpPr>
          <p:cNvPr id="270" name="Google Shape;270;p10"/>
          <p:cNvSpPr txBox="1"/>
          <p:nvPr/>
        </p:nvSpPr>
        <p:spPr>
          <a:xfrm>
            <a:off x="1030514" y="4017137"/>
            <a:ext cx="10667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b="0" i="0" u="none" strike="noStrike" cap="none">
                <a:latin typeface="Century Gothic"/>
                <a:ea typeface="Century Gothic"/>
                <a:cs typeface="Century Gothic"/>
                <a:sym typeface="Century Gothic"/>
              </a:rPr>
              <a:t>Ana quiere ________ libros. </a:t>
            </a:r>
            <a:endParaRPr sz="6000" b="0" i="0" u="none" strike="noStrike" cap="none">
              <a:latin typeface="Century Gothic"/>
              <a:ea typeface="Century Gothic"/>
              <a:cs typeface="Century Gothic"/>
              <a:sym typeface="Century Gothic"/>
            </a:endParaRPr>
          </a:p>
        </p:txBody>
      </p:sp>
      <p:sp>
        <p:nvSpPr>
          <p:cNvPr id="271" name="Google Shape;271;p10"/>
          <p:cNvSpPr/>
          <p:nvPr/>
        </p:nvSpPr>
        <p:spPr>
          <a:xfrm>
            <a:off x="6013342" y="3978318"/>
            <a:ext cx="4124428"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55A11"/>
              </a:buClr>
              <a:buSzPts val="6000"/>
              <a:buFont typeface="Arial"/>
              <a:buNone/>
            </a:pPr>
            <a:r>
              <a:rPr lang="en-GB" sz="6000" b="1" i="0" u="none" strike="noStrike" cap="none" dirty="0">
                <a:solidFill>
                  <a:srgbClr val="ED7D31"/>
                </a:solidFill>
                <a:latin typeface="Century Gothic"/>
                <a:ea typeface="Century Gothic"/>
                <a:cs typeface="Century Gothic"/>
                <a:sym typeface="Century Gothic"/>
              </a:rPr>
              <a:t>vender</a:t>
            </a:r>
            <a:endParaRPr sz="6000" b="0" i="0" u="none" strike="noStrike" cap="none" dirty="0">
              <a:solidFill>
                <a:srgbClr val="ED7D31"/>
              </a:solidFill>
              <a:latin typeface="Century Gothic"/>
              <a:ea typeface="Century Gothic"/>
              <a:cs typeface="Century Gothic"/>
              <a:sym typeface="Century Gothic"/>
            </a:endParaRPr>
          </a:p>
        </p:txBody>
      </p:sp>
      <p:sp>
        <p:nvSpPr>
          <p:cNvPr id="272" name="Google Shape;272;p10"/>
          <p:cNvSpPr txBox="1"/>
          <p:nvPr/>
        </p:nvSpPr>
        <p:spPr>
          <a:xfrm>
            <a:off x="1580827" y="5032800"/>
            <a:ext cx="886503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latin typeface="Century Gothic"/>
                <a:ea typeface="Century Gothic"/>
                <a:cs typeface="Century Gothic"/>
                <a:sym typeface="Century Gothic"/>
              </a:rPr>
              <a:t>[Ana wants </a:t>
            </a:r>
            <a:r>
              <a:rPr lang="en-GB" sz="3200" b="1" i="0" u="none" strike="noStrike" cap="none" dirty="0">
                <a:solidFill>
                  <a:srgbClr val="ED7D31"/>
                </a:solidFill>
                <a:latin typeface="Century Gothic"/>
                <a:ea typeface="Century Gothic"/>
                <a:cs typeface="Century Gothic"/>
                <a:sym typeface="Century Gothic"/>
              </a:rPr>
              <a:t>to sell </a:t>
            </a:r>
            <a:r>
              <a:rPr lang="en-GB" sz="3200" b="0" i="0" u="none" strike="noStrike" cap="none" dirty="0">
                <a:latin typeface="Century Gothic"/>
                <a:ea typeface="Century Gothic"/>
                <a:cs typeface="Century Gothic"/>
                <a:sym typeface="Century Gothic"/>
              </a:rPr>
              <a:t>books.]</a:t>
            </a:r>
            <a:endParaRPr sz="1400" b="0" i="0" u="none" strike="noStrike" cap="none" dirty="0">
              <a:latin typeface="Arial"/>
              <a:ea typeface="Arial"/>
              <a:cs typeface="Arial"/>
              <a:sym typeface="Arial"/>
            </a:endParaRPr>
          </a:p>
        </p:txBody>
      </p:sp>
      <p:sp>
        <p:nvSpPr>
          <p:cNvPr id="273" name="Google Shape;273;p10"/>
          <p:cNvSpPr/>
          <p:nvPr/>
        </p:nvSpPr>
        <p:spPr>
          <a:xfrm>
            <a:off x="754747" y="1861288"/>
            <a:ext cx="1117600" cy="7112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274" name="Google Shape;274;p10" descr="question mark action button"/>
          <p:cNvSpPr/>
          <p:nvPr/>
        </p:nvSpPr>
        <p:spPr>
          <a:xfrm>
            <a:off x="900000" y="2301984"/>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
                                        </p:tgtEl>
                                        <p:attrNameLst>
                                          <p:attrName>style.visibility</p:attrName>
                                        </p:attrNameLst>
                                      </p:cBhvr>
                                      <p:to>
                                        <p:strVal val="visible"/>
                                      </p:to>
                                    </p:set>
                                    <p:animEffect transition="in" filter="fade">
                                      <p:cBhvr>
                                        <p:cTn id="12" dur="500"/>
                                        <p:tgtEl>
                                          <p:spTgt spid="2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8"/>
                                        </p:tgtEl>
                                        <p:attrNameLst>
                                          <p:attrName>style.visibility</p:attrName>
                                        </p:attrNameLst>
                                      </p:cBhvr>
                                      <p:to>
                                        <p:strVal val="visible"/>
                                      </p:to>
                                    </p:set>
                                    <p:animEffect transition="in" filter="fade">
                                      <p:cBhvr>
                                        <p:cTn id="17" dur="500"/>
                                        <p:tgtEl>
                                          <p:spTgt spid="2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0"/>
                                        </p:tgtEl>
                                        <p:attrNameLst>
                                          <p:attrName>style.visibility</p:attrName>
                                        </p:attrNameLst>
                                      </p:cBhvr>
                                      <p:to>
                                        <p:strVal val="visible"/>
                                      </p:to>
                                    </p:set>
                                    <p:animEffect transition="in" filter="fade">
                                      <p:cBhvr>
                                        <p:cTn id="22" dur="500"/>
                                        <p:tgtEl>
                                          <p:spTgt spid="2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1"/>
                                        </p:tgtEl>
                                        <p:attrNameLst>
                                          <p:attrName>style.visibility</p:attrName>
                                        </p:attrNameLst>
                                      </p:cBhvr>
                                      <p:to>
                                        <p:strVal val="visible"/>
                                      </p:to>
                                    </p:set>
                                    <p:animEffect transition="in" filter="fade">
                                      <p:cBhvr>
                                        <p:cTn id="27" dur="5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9"/>
                                        </p:tgtEl>
                                        <p:attrNameLst>
                                          <p:attrName>style.visibility</p:attrName>
                                        </p:attrNameLst>
                                      </p:cBhvr>
                                      <p:to>
                                        <p:strVal val="visible"/>
                                      </p:to>
                                    </p:set>
                                    <p:animEffect transition="in" filter="fade">
                                      <p:cBhvr>
                                        <p:cTn id="32" dur="500"/>
                                        <p:tgtEl>
                                          <p:spTgt spid="2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2"/>
                                        </p:tgtEl>
                                        <p:attrNameLst>
                                          <p:attrName>style.visibility</p:attrName>
                                        </p:attrNameLst>
                                      </p:cBhvr>
                                      <p:to>
                                        <p:strVal val="visible"/>
                                      </p:to>
                                    </p:set>
                                    <p:animEffect transition="in" filter="fade">
                                      <p:cBhvr>
                                        <p:cTn id="37"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1"/>
          <p:cNvSpPr txBox="1">
            <a:spLocks noGrp="1"/>
          </p:cNvSpPr>
          <p:nvPr>
            <p:ph type="title"/>
          </p:nvPr>
        </p:nvSpPr>
        <p:spPr>
          <a:xfrm>
            <a:off x="0" y="828399"/>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00" b="1">
                <a:solidFill>
                  <a:schemeClr val="tx1"/>
                </a:solidFill>
              </a:rPr>
              <a:t>vendemos</a:t>
            </a:r>
            <a:endParaRPr sz="11500">
              <a:solidFill>
                <a:schemeClr val="tx1"/>
              </a:solidFill>
            </a:endParaRPr>
          </a:p>
        </p:txBody>
      </p:sp>
      <p:sp>
        <p:nvSpPr>
          <p:cNvPr id="281" name="Google Shape;281;p11"/>
          <p:cNvSpPr txBox="1"/>
          <p:nvPr/>
        </p:nvSpPr>
        <p:spPr>
          <a:xfrm>
            <a:off x="4082010" y="2178000"/>
            <a:ext cx="402798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latin typeface="Century Gothic"/>
                <a:ea typeface="Century Gothic"/>
                <a:cs typeface="Century Gothic"/>
                <a:sym typeface="Century Gothic"/>
              </a:rPr>
              <a:t>[we sell]</a:t>
            </a:r>
            <a:endParaRPr sz="1400" b="0" i="0" u="none" strike="noStrike" cap="none">
              <a:latin typeface="Arial"/>
              <a:ea typeface="Arial"/>
              <a:cs typeface="Arial"/>
              <a:sym typeface="Arial"/>
            </a:endParaRPr>
          </a:p>
        </p:txBody>
      </p:sp>
      <p:sp>
        <p:nvSpPr>
          <p:cNvPr id="282" name="Google Shape;282;p11" descr="question mark action button"/>
          <p:cNvSpPr/>
          <p:nvPr/>
        </p:nvSpPr>
        <p:spPr>
          <a:xfrm>
            <a:off x="900000" y="5126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latin typeface="Century Gothic"/>
              <a:ea typeface="Century Gothic"/>
              <a:cs typeface="Century Gothic"/>
              <a:sym typeface="Century Gothic"/>
            </a:endParaRPr>
          </a:p>
        </p:txBody>
      </p:sp>
      <p:sp>
        <p:nvSpPr>
          <p:cNvPr id="283" name="Google Shape;283;p11"/>
          <p:cNvSpPr txBox="1"/>
          <p:nvPr/>
        </p:nvSpPr>
        <p:spPr>
          <a:xfrm>
            <a:off x="2540000" y="4109470"/>
            <a:ext cx="8258629"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5400"/>
              <a:buFont typeface="Arial"/>
              <a:buNone/>
            </a:pPr>
            <a:r>
              <a:rPr lang="en-GB" sz="6000" b="0" i="0" u="none" strike="noStrike" cap="none">
                <a:latin typeface="Century Gothic"/>
                <a:ea typeface="Century Gothic"/>
                <a:cs typeface="Century Gothic"/>
                <a:sym typeface="Century Gothic"/>
              </a:rPr>
              <a:t>___________ libros.</a:t>
            </a:r>
            <a:endParaRPr sz="6000" b="0" i="0" u="none" strike="noStrike" cap="none">
              <a:latin typeface="Arial"/>
              <a:ea typeface="Arial"/>
              <a:cs typeface="Arial"/>
              <a:sym typeface="Arial"/>
            </a:endParaRPr>
          </a:p>
        </p:txBody>
      </p:sp>
      <p:sp>
        <p:nvSpPr>
          <p:cNvPr id="284" name="Google Shape;284;p11"/>
          <p:cNvSpPr/>
          <p:nvPr/>
        </p:nvSpPr>
        <p:spPr>
          <a:xfrm>
            <a:off x="3320455" y="4095226"/>
            <a:ext cx="7403524"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55A11"/>
              </a:buClr>
              <a:buSzPts val="6000"/>
              <a:buFont typeface="Arial"/>
              <a:buNone/>
            </a:pPr>
            <a:r>
              <a:rPr lang="en-GB" sz="6000" b="1" i="0" u="none" strike="noStrike" cap="none" dirty="0" err="1">
                <a:solidFill>
                  <a:srgbClr val="ED7D31"/>
                </a:solidFill>
                <a:latin typeface="Century Gothic"/>
                <a:ea typeface="Century Gothic"/>
                <a:cs typeface="Century Gothic"/>
                <a:sym typeface="Century Gothic"/>
              </a:rPr>
              <a:t>Vendemos</a:t>
            </a:r>
            <a:endParaRPr sz="6000" b="0" i="0" u="none" strike="noStrike" cap="none" dirty="0">
              <a:solidFill>
                <a:srgbClr val="ED7D31"/>
              </a:solidFill>
              <a:latin typeface="Century Gothic"/>
              <a:ea typeface="Century Gothic"/>
              <a:cs typeface="Century Gothic"/>
              <a:sym typeface="Century Gothic"/>
            </a:endParaRPr>
          </a:p>
        </p:txBody>
      </p:sp>
      <p:sp>
        <p:nvSpPr>
          <p:cNvPr id="285" name="Google Shape;285;p11"/>
          <p:cNvSpPr txBox="1"/>
          <p:nvPr/>
        </p:nvSpPr>
        <p:spPr>
          <a:xfrm>
            <a:off x="3320455" y="5032800"/>
            <a:ext cx="56353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latin typeface="Century Gothic"/>
                <a:ea typeface="Century Gothic"/>
                <a:cs typeface="Century Gothic"/>
                <a:sym typeface="Century Gothic"/>
              </a:rPr>
              <a:t>[</a:t>
            </a:r>
            <a:r>
              <a:rPr lang="en-GB" sz="3200" b="1" i="0" u="none" strike="noStrike" cap="none" dirty="0">
                <a:solidFill>
                  <a:srgbClr val="ED7D31"/>
                </a:solidFill>
                <a:latin typeface="Century Gothic"/>
                <a:ea typeface="Century Gothic"/>
                <a:cs typeface="Century Gothic"/>
                <a:sym typeface="Century Gothic"/>
              </a:rPr>
              <a:t>We sell </a:t>
            </a:r>
            <a:r>
              <a:rPr lang="en-GB" sz="3200" b="0" i="0" u="none" strike="noStrike" cap="none" dirty="0">
                <a:latin typeface="Century Gothic"/>
                <a:ea typeface="Century Gothic"/>
                <a:cs typeface="Century Gothic"/>
                <a:sym typeface="Century Gothic"/>
              </a:rPr>
              <a:t>books.]</a:t>
            </a:r>
            <a:endParaRPr sz="1400" b="0" i="0" u="none" strike="noStrike" cap="none" dirty="0">
              <a:latin typeface="Arial"/>
              <a:ea typeface="Arial"/>
              <a:cs typeface="Arial"/>
              <a:sym typeface="Arial"/>
            </a:endParaRPr>
          </a:p>
        </p:txBody>
      </p:sp>
      <p:sp>
        <p:nvSpPr>
          <p:cNvPr id="286" name="Google Shape;286;p11"/>
          <p:cNvSpPr/>
          <p:nvPr/>
        </p:nvSpPr>
        <p:spPr>
          <a:xfrm>
            <a:off x="760461" y="1907514"/>
            <a:ext cx="1117600" cy="7112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287" name="Google Shape;287;p11" descr="question mark action button"/>
          <p:cNvSpPr/>
          <p:nvPr/>
        </p:nvSpPr>
        <p:spPr>
          <a:xfrm>
            <a:off x="900000" y="2300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7"/>
                                        </p:tgtEl>
                                        <p:attrNameLst>
                                          <p:attrName>style.visibility</p:attrName>
                                        </p:attrNameLst>
                                      </p:cBhvr>
                                      <p:to>
                                        <p:strVal val="visible"/>
                                      </p:to>
                                    </p:set>
                                    <p:animEffect transition="in" filter="fade">
                                      <p:cBhvr>
                                        <p:cTn id="12" dur="500"/>
                                        <p:tgtEl>
                                          <p:spTgt spid="2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1"/>
                                        </p:tgtEl>
                                        <p:attrNameLst>
                                          <p:attrName>style.visibility</p:attrName>
                                        </p:attrNameLst>
                                      </p:cBhvr>
                                      <p:to>
                                        <p:strVal val="visible"/>
                                      </p:to>
                                    </p:set>
                                    <p:animEffect transition="in" filter="fade">
                                      <p:cBhvr>
                                        <p:cTn id="17" dur="500"/>
                                        <p:tgtEl>
                                          <p:spTgt spid="2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3"/>
                                        </p:tgtEl>
                                        <p:attrNameLst>
                                          <p:attrName>style.visibility</p:attrName>
                                        </p:attrNameLst>
                                      </p:cBhvr>
                                      <p:to>
                                        <p:strVal val="visible"/>
                                      </p:to>
                                    </p:set>
                                    <p:animEffect transition="in" filter="fade">
                                      <p:cBhvr>
                                        <p:cTn id="22" dur="500"/>
                                        <p:tgtEl>
                                          <p:spTgt spid="28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4"/>
                                        </p:tgtEl>
                                        <p:attrNameLst>
                                          <p:attrName>style.visibility</p:attrName>
                                        </p:attrNameLst>
                                      </p:cBhvr>
                                      <p:to>
                                        <p:strVal val="visible"/>
                                      </p:to>
                                    </p:set>
                                    <p:animEffect transition="in" filter="fade">
                                      <p:cBhvr>
                                        <p:cTn id="27" dur="500"/>
                                        <p:tgtEl>
                                          <p:spTgt spid="28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2"/>
                                        </p:tgtEl>
                                        <p:attrNameLst>
                                          <p:attrName>style.visibility</p:attrName>
                                        </p:attrNameLst>
                                      </p:cBhvr>
                                      <p:to>
                                        <p:strVal val="visible"/>
                                      </p:to>
                                    </p:set>
                                    <p:animEffect transition="in" filter="fade">
                                      <p:cBhvr>
                                        <p:cTn id="32" dur="500"/>
                                        <p:tgtEl>
                                          <p:spTgt spid="2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5"/>
                                        </p:tgtEl>
                                        <p:attrNameLst>
                                          <p:attrName>style.visibility</p:attrName>
                                        </p:attrNameLst>
                                      </p:cBhvr>
                                      <p:to>
                                        <p:strVal val="visible"/>
                                      </p:to>
                                    </p:set>
                                    <p:animEffect transition="in" filter="fade">
                                      <p:cBhvr>
                                        <p:cTn id="37"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782389" cy="574493"/>
          </a:xfrm>
        </p:spPr>
        <p:txBody>
          <a:bodyPr>
            <a:noAutofit/>
          </a:bodyPr>
          <a:lstStyle/>
          <a:p>
            <a:r>
              <a:rPr lang="en-GB" sz="2400" dirty="0" err="1"/>
              <a:t>Vocabulario</a:t>
            </a:r>
            <a:br>
              <a:rPr lang="en-GB" sz="2400" dirty="0"/>
            </a:b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062313" y="152794"/>
            <a:ext cx="202549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nvGrpSpPr>
          <p:cNvPr id="19" name="Google Shape;296;p12">
            <a:extLst>
              <a:ext uri="{FF2B5EF4-FFF2-40B4-BE49-F238E27FC236}">
                <a16:creationId xmlns:a16="http://schemas.microsoft.com/office/drawing/2014/main" id="{0BF7D6DF-0890-46AA-8BB9-4FC5A2EBD3E1}"/>
              </a:ext>
            </a:extLst>
          </p:cNvPr>
          <p:cNvGrpSpPr/>
          <p:nvPr/>
        </p:nvGrpSpPr>
        <p:grpSpPr>
          <a:xfrm>
            <a:off x="82286" y="1706860"/>
            <a:ext cx="3611301" cy="2031357"/>
            <a:chOff x="741929" y="1622426"/>
            <a:chExt cx="3611301" cy="2031357"/>
          </a:xfrm>
        </p:grpSpPr>
        <p:pic>
          <p:nvPicPr>
            <p:cNvPr id="20" name="Google Shape;297;p12">
              <a:extLst>
                <a:ext uri="{FF2B5EF4-FFF2-40B4-BE49-F238E27FC236}">
                  <a16:creationId xmlns:a16="http://schemas.microsoft.com/office/drawing/2014/main" id="{39D0F2D7-383A-434A-9EFC-ACA3F3538C10}"/>
                </a:ext>
              </a:extLst>
            </p:cNvPr>
            <p:cNvPicPr preferRelativeResize="0"/>
            <p:nvPr/>
          </p:nvPicPr>
          <p:blipFill rotWithShape="1">
            <a:blip r:embed="rId3">
              <a:alphaModFix/>
            </a:blip>
            <a:srcRect/>
            <a:stretch/>
          </p:blipFill>
          <p:spPr>
            <a:xfrm>
              <a:off x="741929" y="1622426"/>
              <a:ext cx="3611301" cy="2031357"/>
            </a:xfrm>
            <a:prstGeom prst="rect">
              <a:avLst/>
            </a:prstGeom>
            <a:noFill/>
            <a:ln>
              <a:noFill/>
            </a:ln>
          </p:spPr>
        </p:pic>
        <p:pic>
          <p:nvPicPr>
            <p:cNvPr id="21" name="Google Shape;298;p12">
              <a:extLst>
                <a:ext uri="{FF2B5EF4-FFF2-40B4-BE49-F238E27FC236}">
                  <a16:creationId xmlns:a16="http://schemas.microsoft.com/office/drawing/2014/main" id="{BD04559F-9B59-4548-84B7-BB32F16F5F79}"/>
                </a:ext>
              </a:extLst>
            </p:cNvPr>
            <p:cNvPicPr preferRelativeResize="0"/>
            <p:nvPr/>
          </p:nvPicPr>
          <p:blipFill rotWithShape="1">
            <a:blip r:embed="rId4">
              <a:alphaModFix/>
            </a:blip>
            <a:srcRect l="29790" t="3480" r="45930" b="60473"/>
            <a:stretch/>
          </p:blipFill>
          <p:spPr>
            <a:xfrm>
              <a:off x="1107690" y="1803212"/>
              <a:ext cx="805516" cy="672702"/>
            </a:xfrm>
            <a:prstGeom prst="rect">
              <a:avLst/>
            </a:prstGeom>
            <a:noFill/>
            <a:ln>
              <a:noFill/>
            </a:ln>
          </p:spPr>
        </p:pic>
      </p:grpSp>
      <p:grpSp>
        <p:nvGrpSpPr>
          <p:cNvPr id="22" name="Google Shape;299;p12">
            <a:extLst>
              <a:ext uri="{FF2B5EF4-FFF2-40B4-BE49-F238E27FC236}">
                <a16:creationId xmlns:a16="http://schemas.microsoft.com/office/drawing/2014/main" id="{91391C9C-60C6-4158-9227-6F2B43E0D0D3}"/>
              </a:ext>
            </a:extLst>
          </p:cNvPr>
          <p:cNvGrpSpPr/>
          <p:nvPr/>
        </p:nvGrpSpPr>
        <p:grpSpPr>
          <a:xfrm>
            <a:off x="3596518" y="1890242"/>
            <a:ext cx="3451275" cy="2110135"/>
            <a:chOff x="5964701" y="1413635"/>
            <a:chExt cx="3451275" cy="2110135"/>
          </a:xfrm>
        </p:grpSpPr>
        <p:pic>
          <p:nvPicPr>
            <p:cNvPr id="23" name="Google Shape;300;p12">
              <a:extLst>
                <a:ext uri="{FF2B5EF4-FFF2-40B4-BE49-F238E27FC236}">
                  <a16:creationId xmlns:a16="http://schemas.microsoft.com/office/drawing/2014/main" id="{E32D212E-8427-48F6-BB97-2410E9237A98}"/>
                </a:ext>
              </a:extLst>
            </p:cNvPr>
            <p:cNvPicPr preferRelativeResize="0"/>
            <p:nvPr/>
          </p:nvPicPr>
          <p:blipFill rotWithShape="1">
            <a:blip r:embed="rId5">
              <a:alphaModFix/>
            </a:blip>
            <a:srcRect/>
            <a:stretch/>
          </p:blipFill>
          <p:spPr>
            <a:xfrm>
              <a:off x="5964701" y="1582428"/>
              <a:ext cx="3451275" cy="1941342"/>
            </a:xfrm>
            <a:prstGeom prst="rect">
              <a:avLst/>
            </a:prstGeom>
            <a:noFill/>
            <a:ln>
              <a:noFill/>
            </a:ln>
          </p:spPr>
        </p:pic>
        <p:pic>
          <p:nvPicPr>
            <p:cNvPr id="24" name="Google Shape;301;p12">
              <a:extLst>
                <a:ext uri="{FF2B5EF4-FFF2-40B4-BE49-F238E27FC236}">
                  <a16:creationId xmlns:a16="http://schemas.microsoft.com/office/drawing/2014/main" id="{AFA31656-8B71-4FC8-AA3A-1B4553852316}"/>
                </a:ext>
              </a:extLst>
            </p:cNvPr>
            <p:cNvPicPr preferRelativeResize="0"/>
            <p:nvPr/>
          </p:nvPicPr>
          <p:blipFill rotWithShape="1">
            <a:blip r:embed="rId6">
              <a:alphaModFix/>
            </a:blip>
            <a:srcRect/>
            <a:stretch/>
          </p:blipFill>
          <p:spPr>
            <a:xfrm>
              <a:off x="6649156" y="1413635"/>
              <a:ext cx="790941" cy="793604"/>
            </a:xfrm>
            <a:prstGeom prst="rect">
              <a:avLst/>
            </a:prstGeom>
            <a:noFill/>
            <a:ln>
              <a:noFill/>
            </a:ln>
          </p:spPr>
        </p:pic>
      </p:grpSp>
      <p:grpSp>
        <p:nvGrpSpPr>
          <p:cNvPr id="25" name="Google Shape;302;p12">
            <a:extLst>
              <a:ext uri="{FF2B5EF4-FFF2-40B4-BE49-F238E27FC236}">
                <a16:creationId xmlns:a16="http://schemas.microsoft.com/office/drawing/2014/main" id="{B72E961A-D4BF-4211-8B36-C307A7656FA3}"/>
              </a:ext>
            </a:extLst>
          </p:cNvPr>
          <p:cNvGrpSpPr/>
          <p:nvPr/>
        </p:nvGrpSpPr>
        <p:grpSpPr>
          <a:xfrm>
            <a:off x="7266167" y="1903151"/>
            <a:ext cx="1394265" cy="1807585"/>
            <a:chOff x="7062576" y="1549335"/>
            <a:chExt cx="1394265" cy="1807585"/>
          </a:xfrm>
        </p:grpSpPr>
        <p:pic>
          <p:nvPicPr>
            <p:cNvPr id="26" name="Google Shape;303;p12">
              <a:extLst>
                <a:ext uri="{FF2B5EF4-FFF2-40B4-BE49-F238E27FC236}">
                  <a16:creationId xmlns:a16="http://schemas.microsoft.com/office/drawing/2014/main" id="{500ECC01-5267-41BC-BBCE-2C6D5EE49B5B}"/>
                </a:ext>
              </a:extLst>
            </p:cNvPr>
            <p:cNvPicPr preferRelativeResize="0"/>
            <p:nvPr/>
          </p:nvPicPr>
          <p:blipFill rotWithShape="1">
            <a:blip r:embed="rId7">
              <a:alphaModFix/>
            </a:blip>
            <a:srcRect l="6992" t="8702" r="57623" b="9743"/>
            <a:stretch/>
          </p:blipFill>
          <p:spPr>
            <a:xfrm>
              <a:off x="7062576" y="1549335"/>
              <a:ext cx="1394265" cy="1807585"/>
            </a:xfrm>
            <a:prstGeom prst="rect">
              <a:avLst/>
            </a:prstGeom>
            <a:noFill/>
            <a:ln>
              <a:noFill/>
            </a:ln>
          </p:spPr>
        </p:pic>
        <p:pic>
          <p:nvPicPr>
            <p:cNvPr id="27" name="Google Shape;304;p12">
              <a:extLst>
                <a:ext uri="{FF2B5EF4-FFF2-40B4-BE49-F238E27FC236}">
                  <a16:creationId xmlns:a16="http://schemas.microsoft.com/office/drawing/2014/main" id="{16C0A908-263A-4540-BCC2-8FB1C16AE1F5}"/>
                </a:ext>
              </a:extLst>
            </p:cNvPr>
            <p:cNvPicPr preferRelativeResize="0"/>
            <p:nvPr/>
          </p:nvPicPr>
          <p:blipFill rotWithShape="1">
            <a:blip r:embed="rId8">
              <a:alphaModFix/>
            </a:blip>
            <a:srcRect/>
            <a:stretch/>
          </p:blipFill>
          <p:spPr>
            <a:xfrm rot="2426222">
              <a:off x="7437870" y="2156853"/>
              <a:ext cx="399422" cy="368776"/>
            </a:xfrm>
            <a:prstGeom prst="rect">
              <a:avLst/>
            </a:prstGeom>
            <a:noFill/>
            <a:ln>
              <a:noFill/>
            </a:ln>
          </p:spPr>
        </p:pic>
      </p:grpSp>
      <p:grpSp>
        <p:nvGrpSpPr>
          <p:cNvPr id="28" name="Google Shape;305;p12">
            <a:extLst>
              <a:ext uri="{FF2B5EF4-FFF2-40B4-BE49-F238E27FC236}">
                <a16:creationId xmlns:a16="http://schemas.microsoft.com/office/drawing/2014/main" id="{59457715-D87C-4DB7-9A44-02F15E77648D}"/>
              </a:ext>
            </a:extLst>
          </p:cNvPr>
          <p:cNvGrpSpPr/>
          <p:nvPr/>
        </p:nvGrpSpPr>
        <p:grpSpPr>
          <a:xfrm>
            <a:off x="9097180" y="1384317"/>
            <a:ext cx="3153393" cy="2616060"/>
            <a:chOff x="8856023" y="707059"/>
            <a:chExt cx="3153393" cy="2616060"/>
          </a:xfrm>
        </p:grpSpPr>
        <p:pic>
          <p:nvPicPr>
            <p:cNvPr id="29" name="Google Shape;306;p12">
              <a:extLst>
                <a:ext uri="{FF2B5EF4-FFF2-40B4-BE49-F238E27FC236}">
                  <a16:creationId xmlns:a16="http://schemas.microsoft.com/office/drawing/2014/main" id="{985AE8DC-224D-43AE-824D-1E4322F5FDDA}"/>
                </a:ext>
              </a:extLst>
            </p:cNvPr>
            <p:cNvPicPr preferRelativeResize="0"/>
            <p:nvPr/>
          </p:nvPicPr>
          <p:blipFill rotWithShape="1">
            <a:blip r:embed="rId9">
              <a:alphaModFix/>
            </a:blip>
            <a:srcRect/>
            <a:stretch/>
          </p:blipFill>
          <p:spPr>
            <a:xfrm>
              <a:off x="8856023" y="1549335"/>
              <a:ext cx="3153393" cy="1773784"/>
            </a:xfrm>
            <a:prstGeom prst="rect">
              <a:avLst/>
            </a:prstGeom>
            <a:noFill/>
            <a:ln>
              <a:noFill/>
            </a:ln>
          </p:spPr>
        </p:pic>
        <p:pic>
          <p:nvPicPr>
            <p:cNvPr id="30" name="Google Shape;307;p12">
              <a:extLst>
                <a:ext uri="{FF2B5EF4-FFF2-40B4-BE49-F238E27FC236}">
                  <a16:creationId xmlns:a16="http://schemas.microsoft.com/office/drawing/2014/main" id="{5751F94B-031D-4EFF-A2B4-ADE32DAD8032}"/>
                </a:ext>
              </a:extLst>
            </p:cNvPr>
            <p:cNvPicPr preferRelativeResize="0"/>
            <p:nvPr/>
          </p:nvPicPr>
          <p:blipFill rotWithShape="1">
            <a:blip r:embed="rId10">
              <a:alphaModFix/>
            </a:blip>
            <a:srcRect/>
            <a:stretch/>
          </p:blipFill>
          <p:spPr>
            <a:xfrm>
              <a:off x="9089180" y="707059"/>
              <a:ext cx="1040369" cy="1135641"/>
            </a:xfrm>
            <a:prstGeom prst="rect">
              <a:avLst/>
            </a:prstGeom>
            <a:noFill/>
            <a:ln>
              <a:noFill/>
            </a:ln>
          </p:spPr>
        </p:pic>
      </p:grpSp>
      <p:sp>
        <p:nvSpPr>
          <p:cNvPr id="31" name="Google Shape;308;p12">
            <a:extLst>
              <a:ext uri="{FF2B5EF4-FFF2-40B4-BE49-F238E27FC236}">
                <a16:creationId xmlns:a16="http://schemas.microsoft.com/office/drawing/2014/main" id="{D322E4FE-9942-40D5-85B9-5794A5F31CB4}"/>
              </a:ext>
            </a:extLst>
          </p:cNvPr>
          <p:cNvSpPr txBox="1"/>
          <p:nvPr/>
        </p:nvSpPr>
        <p:spPr>
          <a:xfrm>
            <a:off x="309488" y="4009274"/>
            <a:ext cx="299232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dirty="0" err="1">
                <a:latin typeface="Century Gothic"/>
                <a:ea typeface="Century Gothic"/>
                <a:cs typeface="Century Gothic"/>
                <a:sym typeface="Century Gothic"/>
              </a:rPr>
              <a:t>esconder</a:t>
            </a:r>
            <a:endParaRPr sz="4400" dirty="0">
              <a:latin typeface="Century Gothic"/>
              <a:ea typeface="Century Gothic"/>
              <a:cs typeface="Century Gothic"/>
              <a:sym typeface="Century Gothic"/>
            </a:endParaRPr>
          </a:p>
          <a:p>
            <a:pPr marL="0" marR="0" lvl="0" indent="0" algn="ctr" rtl="0">
              <a:spcBef>
                <a:spcPts val="0"/>
              </a:spcBef>
              <a:spcAft>
                <a:spcPts val="0"/>
              </a:spcAft>
              <a:buNone/>
            </a:pPr>
            <a:r>
              <a:rPr lang="en-GB" sz="2000" dirty="0">
                <a:latin typeface="Century Gothic"/>
                <a:ea typeface="Century Gothic"/>
                <a:cs typeface="Century Gothic"/>
                <a:sym typeface="Century Gothic"/>
              </a:rPr>
              <a:t>[to hide (something)] </a:t>
            </a:r>
            <a:endParaRPr dirty="0"/>
          </a:p>
        </p:txBody>
      </p:sp>
      <p:sp>
        <p:nvSpPr>
          <p:cNvPr id="32" name="Google Shape;309;p12">
            <a:extLst>
              <a:ext uri="{FF2B5EF4-FFF2-40B4-BE49-F238E27FC236}">
                <a16:creationId xmlns:a16="http://schemas.microsoft.com/office/drawing/2014/main" id="{5417B6A0-6548-45C2-B730-86676303E14C}"/>
              </a:ext>
            </a:extLst>
          </p:cNvPr>
          <p:cNvSpPr txBox="1"/>
          <p:nvPr/>
        </p:nvSpPr>
        <p:spPr>
          <a:xfrm>
            <a:off x="3658072" y="4024029"/>
            <a:ext cx="299232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latin typeface="Century Gothic"/>
                <a:ea typeface="Century Gothic"/>
                <a:cs typeface="Century Gothic"/>
                <a:sym typeface="Century Gothic"/>
              </a:rPr>
              <a:t>entender</a:t>
            </a:r>
            <a:endParaRPr sz="4400">
              <a:latin typeface="Century Gothic"/>
              <a:ea typeface="Century Gothic"/>
              <a:cs typeface="Century Gothic"/>
              <a:sym typeface="Century Gothic"/>
            </a:endParaRPr>
          </a:p>
          <a:p>
            <a:pPr marL="0" marR="0" lvl="0" indent="0" algn="ctr" rtl="0">
              <a:spcBef>
                <a:spcPts val="0"/>
              </a:spcBef>
              <a:spcAft>
                <a:spcPts val="0"/>
              </a:spcAft>
              <a:buNone/>
            </a:pPr>
            <a:r>
              <a:rPr lang="en-GB" sz="2000">
                <a:latin typeface="Century Gothic"/>
                <a:ea typeface="Century Gothic"/>
                <a:cs typeface="Century Gothic"/>
                <a:sym typeface="Century Gothic"/>
              </a:rPr>
              <a:t>[to understand] </a:t>
            </a:r>
            <a:endParaRPr/>
          </a:p>
        </p:txBody>
      </p:sp>
      <p:sp>
        <p:nvSpPr>
          <p:cNvPr id="33" name="Google Shape;310;p12">
            <a:extLst>
              <a:ext uri="{FF2B5EF4-FFF2-40B4-BE49-F238E27FC236}">
                <a16:creationId xmlns:a16="http://schemas.microsoft.com/office/drawing/2014/main" id="{E835A9D7-FB75-4EEC-A9D4-4536B0B616E8}"/>
              </a:ext>
            </a:extLst>
          </p:cNvPr>
          <p:cNvSpPr txBox="1"/>
          <p:nvPr/>
        </p:nvSpPr>
        <p:spPr>
          <a:xfrm>
            <a:off x="6960979" y="4029415"/>
            <a:ext cx="229586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latin typeface="Century Gothic"/>
                <a:ea typeface="Century Gothic"/>
                <a:cs typeface="Century Gothic"/>
                <a:sym typeface="Century Gothic"/>
              </a:rPr>
              <a:t>poner</a:t>
            </a:r>
            <a:endParaRPr sz="4400">
              <a:latin typeface="Century Gothic"/>
              <a:ea typeface="Century Gothic"/>
              <a:cs typeface="Century Gothic"/>
              <a:sym typeface="Century Gothic"/>
            </a:endParaRPr>
          </a:p>
          <a:p>
            <a:pPr marL="0" marR="0" lvl="0" indent="0" algn="ctr" rtl="0">
              <a:spcBef>
                <a:spcPts val="0"/>
              </a:spcBef>
              <a:spcAft>
                <a:spcPts val="0"/>
              </a:spcAft>
              <a:buNone/>
            </a:pPr>
            <a:r>
              <a:rPr lang="en-GB" sz="2000">
                <a:latin typeface="Century Gothic"/>
                <a:ea typeface="Century Gothic"/>
                <a:cs typeface="Century Gothic"/>
                <a:sym typeface="Century Gothic"/>
              </a:rPr>
              <a:t>[to put] </a:t>
            </a:r>
            <a:endParaRPr/>
          </a:p>
        </p:txBody>
      </p:sp>
      <p:sp>
        <p:nvSpPr>
          <p:cNvPr id="34" name="Google Shape;311;p12">
            <a:extLst>
              <a:ext uri="{FF2B5EF4-FFF2-40B4-BE49-F238E27FC236}">
                <a16:creationId xmlns:a16="http://schemas.microsoft.com/office/drawing/2014/main" id="{8A985D40-3014-4FAC-B9F0-4C64B8C06215}"/>
              </a:ext>
            </a:extLst>
          </p:cNvPr>
          <p:cNvSpPr txBox="1"/>
          <p:nvPr/>
        </p:nvSpPr>
        <p:spPr>
          <a:xfrm>
            <a:off x="9256842" y="4000377"/>
            <a:ext cx="283096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latin typeface="Century Gothic"/>
                <a:ea typeface="Century Gothic"/>
                <a:cs typeface="Century Gothic"/>
                <a:sym typeface="Century Gothic"/>
              </a:rPr>
              <a:t>creer</a:t>
            </a:r>
            <a:endParaRPr sz="4400">
              <a:latin typeface="Century Gothic"/>
              <a:ea typeface="Century Gothic"/>
              <a:cs typeface="Century Gothic"/>
              <a:sym typeface="Century Gothic"/>
            </a:endParaRPr>
          </a:p>
          <a:p>
            <a:pPr marL="0" marR="0" lvl="0" indent="0" algn="ctr" rtl="0">
              <a:spcBef>
                <a:spcPts val="0"/>
              </a:spcBef>
              <a:spcAft>
                <a:spcPts val="0"/>
              </a:spcAft>
              <a:buNone/>
            </a:pPr>
            <a:r>
              <a:rPr lang="en-GB" sz="2000">
                <a:latin typeface="Century Gothic"/>
                <a:ea typeface="Century Gothic"/>
                <a:cs typeface="Century Gothic"/>
                <a:sym typeface="Century Gothic"/>
              </a:rPr>
              <a:t>[to believe, to think] </a:t>
            </a:r>
            <a:endParaRPr/>
          </a:p>
        </p:txBody>
      </p:sp>
      <p:sp>
        <p:nvSpPr>
          <p:cNvPr id="35" name="Google Shape;312;p12">
            <a:extLst>
              <a:ext uri="{FF2B5EF4-FFF2-40B4-BE49-F238E27FC236}">
                <a16:creationId xmlns:a16="http://schemas.microsoft.com/office/drawing/2014/main" id="{6FC8423A-7604-43F7-83E9-7F91908C0BF4}"/>
              </a:ext>
            </a:extLst>
          </p:cNvPr>
          <p:cNvSpPr/>
          <p:nvPr/>
        </p:nvSpPr>
        <p:spPr>
          <a:xfrm>
            <a:off x="2079713" y="5302139"/>
            <a:ext cx="7802839" cy="1005598"/>
          </a:xfrm>
          <a:prstGeom prst="wedgeRoundRectCallout">
            <a:avLst>
              <a:gd name="adj1" fmla="val -41123"/>
              <a:gd name="adj2" fmla="val -69297"/>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After ‘esconder’, say </a:t>
            </a:r>
            <a:r>
              <a:rPr lang="en-GB" sz="2000" i="1">
                <a:latin typeface="Century Gothic"/>
                <a:ea typeface="Century Gothic"/>
                <a:cs typeface="Century Gothic"/>
                <a:sym typeface="Century Gothic"/>
              </a:rPr>
              <a:t>what </a:t>
            </a:r>
            <a:r>
              <a:rPr lang="en-GB" sz="2000">
                <a:latin typeface="Century Gothic"/>
                <a:ea typeface="Century Gothic"/>
                <a:cs typeface="Century Gothic"/>
                <a:sym typeface="Century Gothic"/>
              </a:rPr>
              <a:t>you are hiding. For example…</a:t>
            </a:r>
            <a:endParaRPr/>
          </a:p>
          <a:p>
            <a:pPr marL="0" marR="0" lvl="0" indent="0" algn="l" rtl="0">
              <a:spcBef>
                <a:spcPts val="0"/>
              </a:spcBef>
              <a:spcAft>
                <a:spcPts val="0"/>
              </a:spcAft>
              <a:buNone/>
            </a:pPr>
            <a:endParaRPr sz="1800">
              <a:latin typeface="Century Gothic"/>
              <a:ea typeface="Century Gothic"/>
              <a:cs typeface="Century Gothic"/>
              <a:sym typeface="Century Gothic"/>
            </a:endParaRPr>
          </a:p>
          <a:p>
            <a:pPr marL="0" marR="0" lvl="0" indent="0" algn="l" rtl="0">
              <a:spcBef>
                <a:spcPts val="0"/>
              </a:spcBef>
              <a:spcAft>
                <a:spcPts val="0"/>
              </a:spcAft>
              <a:buNone/>
            </a:pPr>
            <a:endParaRPr sz="1800">
              <a:latin typeface="Century Gothic"/>
              <a:ea typeface="Century Gothic"/>
              <a:cs typeface="Century Gothic"/>
              <a:sym typeface="Century Gothic"/>
            </a:endParaRPr>
          </a:p>
        </p:txBody>
      </p:sp>
      <p:sp>
        <p:nvSpPr>
          <p:cNvPr id="36" name="Google Shape;313;p12">
            <a:extLst>
              <a:ext uri="{FF2B5EF4-FFF2-40B4-BE49-F238E27FC236}">
                <a16:creationId xmlns:a16="http://schemas.microsoft.com/office/drawing/2014/main" id="{2A7B15F3-7888-4C80-8425-433439890DC6}"/>
              </a:ext>
            </a:extLst>
          </p:cNvPr>
          <p:cNvSpPr txBox="1"/>
          <p:nvPr/>
        </p:nvSpPr>
        <p:spPr>
          <a:xfrm>
            <a:off x="2116705" y="5612826"/>
            <a:ext cx="29385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Escondo unas cosas.</a:t>
            </a:r>
            <a:endParaRPr/>
          </a:p>
        </p:txBody>
      </p:sp>
      <p:sp>
        <p:nvSpPr>
          <p:cNvPr id="37" name="Google Shape;314;p12">
            <a:extLst>
              <a:ext uri="{FF2B5EF4-FFF2-40B4-BE49-F238E27FC236}">
                <a16:creationId xmlns:a16="http://schemas.microsoft.com/office/drawing/2014/main" id="{63E160C5-3340-4E02-8630-C68A3450880F}"/>
              </a:ext>
            </a:extLst>
          </p:cNvPr>
          <p:cNvSpPr txBox="1"/>
          <p:nvPr/>
        </p:nvSpPr>
        <p:spPr>
          <a:xfrm>
            <a:off x="2116703" y="5907627"/>
            <a:ext cx="38644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Escondo el dinero.</a:t>
            </a:r>
            <a:endParaRPr/>
          </a:p>
        </p:txBody>
      </p:sp>
      <p:sp>
        <p:nvSpPr>
          <p:cNvPr id="38" name="Google Shape;315;p12">
            <a:extLst>
              <a:ext uri="{FF2B5EF4-FFF2-40B4-BE49-F238E27FC236}">
                <a16:creationId xmlns:a16="http://schemas.microsoft.com/office/drawing/2014/main" id="{89A4B876-74B3-4219-BC6C-1900CF7EAC6B}"/>
              </a:ext>
            </a:extLst>
          </p:cNvPr>
          <p:cNvSpPr txBox="1"/>
          <p:nvPr/>
        </p:nvSpPr>
        <p:spPr>
          <a:xfrm>
            <a:off x="5055239" y="5612826"/>
            <a:ext cx="37332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I hide some things.</a:t>
            </a:r>
            <a:endParaRPr/>
          </a:p>
        </p:txBody>
      </p:sp>
      <p:sp>
        <p:nvSpPr>
          <p:cNvPr id="39" name="Google Shape;316;p12">
            <a:extLst>
              <a:ext uri="{FF2B5EF4-FFF2-40B4-BE49-F238E27FC236}">
                <a16:creationId xmlns:a16="http://schemas.microsoft.com/office/drawing/2014/main" id="{8F35FC38-965E-4164-A1C8-0B8EFCDEE77E}"/>
              </a:ext>
            </a:extLst>
          </p:cNvPr>
          <p:cNvSpPr txBox="1"/>
          <p:nvPr/>
        </p:nvSpPr>
        <p:spPr>
          <a:xfrm>
            <a:off x="5055239" y="5910257"/>
            <a:ext cx="37332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I hide the money.</a:t>
            </a:r>
            <a:endParaRPr/>
          </a:p>
        </p:txBody>
      </p:sp>
    </p:spTree>
    <p:extLst>
      <p:ext uri="{BB962C8B-B14F-4D97-AF65-F5344CB8AC3E}">
        <p14:creationId xmlns:p14="http://schemas.microsoft.com/office/powerpoint/2010/main" val="41052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3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3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1"/>
                                          </p:stCondLst>
                                        </p:cTn>
                                        <p:tgtEl>
                                          <p:spTgt spid="3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3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1"/>
                                          </p:stCondLst>
                                        </p:cTn>
                                        <p:tgtEl>
                                          <p:spTgt spid="3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3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1"/>
                                          </p:stCondLst>
                                        </p:cTn>
                                        <p:tgtEl>
                                          <p:spTgt spid="33"/>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1"/>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1"/>
                                          </p:stCondLst>
                                        </p:cTn>
                                        <p:tgtEl>
                                          <p:spTgt spid="31"/>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1"/>
                                          </p:stCondLst>
                                        </p:cTn>
                                        <p:tgtEl>
                                          <p:spTgt spid="32"/>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1"/>
                                          </p:stCondLst>
                                        </p:cTn>
                                        <p:tgtEl>
                                          <p:spTgt spid="3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1"/>
                                          </p:stCondLst>
                                        </p:cTn>
                                        <p:tgtEl>
                                          <p:spTgt spid="31"/>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1"/>
                                          </p:stCondLst>
                                        </p:cTn>
                                        <p:tgtEl>
                                          <p:spTgt spid="32"/>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1"/>
                                          </p:stCondLst>
                                        </p:cTn>
                                        <p:tgtEl>
                                          <p:spTgt spid="33"/>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1"/>
                                          </p:stCondLst>
                                        </p:cTn>
                                        <p:tgtEl>
                                          <p:spTgt spid="3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2"/>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4402183" cy="851656"/>
          </a:xfrm>
        </p:spPr>
        <p:txBody>
          <a:bodyPr>
            <a:normAutofit fontScale="90000"/>
          </a:bodyPr>
          <a:lstStyle/>
          <a:p>
            <a:r>
              <a:rPr lang="en-GB" sz="2700" dirty="0"/>
              <a:t>Present tense –er verbs </a:t>
            </a:r>
            <a:br>
              <a:rPr lang="en-GB" sz="2600" dirty="0"/>
            </a:br>
            <a:r>
              <a:rPr lang="en-GB" sz="2200" dirty="0"/>
              <a:t>1</a:t>
            </a:r>
            <a:r>
              <a:rPr lang="en-GB" sz="2200" baseline="30000" dirty="0"/>
              <a:t>st</a:t>
            </a:r>
            <a:r>
              <a:rPr lang="en-GB" sz="2200" dirty="0"/>
              <a:t> person singular and plural</a:t>
            </a:r>
            <a:br>
              <a:rPr lang="en-GB" sz="2400" dirty="0"/>
            </a:b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nvGrpSpPr>
          <p:cNvPr id="40" name="Google Shape;325;p13">
            <a:extLst>
              <a:ext uri="{FF2B5EF4-FFF2-40B4-BE49-F238E27FC236}">
                <a16:creationId xmlns:a16="http://schemas.microsoft.com/office/drawing/2014/main" id="{95BC5286-9E91-434D-9211-F4B87E3EC5E5}"/>
              </a:ext>
            </a:extLst>
          </p:cNvPr>
          <p:cNvGrpSpPr/>
          <p:nvPr/>
        </p:nvGrpSpPr>
        <p:grpSpPr>
          <a:xfrm>
            <a:off x="0" y="1325563"/>
            <a:ext cx="3611301" cy="2031357"/>
            <a:chOff x="741929" y="1622426"/>
            <a:chExt cx="3611301" cy="2031357"/>
          </a:xfrm>
        </p:grpSpPr>
        <p:pic>
          <p:nvPicPr>
            <p:cNvPr id="41" name="Google Shape;326;p13">
              <a:extLst>
                <a:ext uri="{FF2B5EF4-FFF2-40B4-BE49-F238E27FC236}">
                  <a16:creationId xmlns:a16="http://schemas.microsoft.com/office/drawing/2014/main" id="{053116A6-672D-40FD-80EF-8C3E12EC403B}"/>
                </a:ext>
              </a:extLst>
            </p:cNvPr>
            <p:cNvPicPr preferRelativeResize="0"/>
            <p:nvPr/>
          </p:nvPicPr>
          <p:blipFill rotWithShape="1">
            <a:blip r:embed="rId3">
              <a:alphaModFix/>
            </a:blip>
            <a:srcRect/>
            <a:stretch/>
          </p:blipFill>
          <p:spPr>
            <a:xfrm>
              <a:off x="741929" y="1622426"/>
              <a:ext cx="3611301" cy="2031357"/>
            </a:xfrm>
            <a:prstGeom prst="rect">
              <a:avLst/>
            </a:prstGeom>
            <a:noFill/>
            <a:ln>
              <a:noFill/>
            </a:ln>
          </p:spPr>
        </p:pic>
        <p:pic>
          <p:nvPicPr>
            <p:cNvPr id="42" name="Google Shape;327;p13">
              <a:extLst>
                <a:ext uri="{FF2B5EF4-FFF2-40B4-BE49-F238E27FC236}">
                  <a16:creationId xmlns:a16="http://schemas.microsoft.com/office/drawing/2014/main" id="{00B7189C-92B1-49A1-8869-2C40BE89793F}"/>
                </a:ext>
              </a:extLst>
            </p:cNvPr>
            <p:cNvPicPr preferRelativeResize="0"/>
            <p:nvPr/>
          </p:nvPicPr>
          <p:blipFill rotWithShape="1">
            <a:blip r:embed="rId4">
              <a:alphaModFix/>
            </a:blip>
            <a:srcRect l="29790" t="3480" r="45930" b="60473"/>
            <a:stretch/>
          </p:blipFill>
          <p:spPr>
            <a:xfrm>
              <a:off x="1107690" y="1803212"/>
              <a:ext cx="805516" cy="672702"/>
            </a:xfrm>
            <a:prstGeom prst="rect">
              <a:avLst/>
            </a:prstGeom>
            <a:noFill/>
            <a:ln>
              <a:noFill/>
            </a:ln>
          </p:spPr>
        </p:pic>
      </p:grpSp>
      <p:grpSp>
        <p:nvGrpSpPr>
          <p:cNvPr id="43" name="Google Shape;328;p13">
            <a:extLst>
              <a:ext uri="{FF2B5EF4-FFF2-40B4-BE49-F238E27FC236}">
                <a16:creationId xmlns:a16="http://schemas.microsoft.com/office/drawing/2014/main" id="{14360244-036D-436F-8248-6916684F6745}"/>
              </a:ext>
            </a:extLst>
          </p:cNvPr>
          <p:cNvGrpSpPr/>
          <p:nvPr/>
        </p:nvGrpSpPr>
        <p:grpSpPr>
          <a:xfrm>
            <a:off x="3611301" y="1506349"/>
            <a:ext cx="3451275" cy="2110135"/>
            <a:chOff x="5964701" y="1413635"/>
            <a:chExt cx="3451275" cy="2110135"/>
          </a:xfrm>
        </p:grpSpPr>
        <p:pic>
          <p:nvPicPr>
            <p:cNvPr id="44" name="Google Shape;329;p13">
              <a:extLst>
                <a:ext uri="{FF2B5EF4-FFF2-40B4-BE49-F238E27FC236}">
                  <a16:creationId xmlns:a16="http://schemas.microsoft.com/office/drawing/2014/main" id="{C1CE4251-85D8-4424-AA12-0601F4D6720D}"/>
                </a:ext>
              </a:extLst>
            </p:cNvPr>
            <p:cNvPicPr preferRelativeResize="0"/>
            <p:nvPr/>
          </p:nvPicPr>
          <p:blipFill rotWithShape="1">
            <a:blip r:embed="rId5">
              <a:alphaModFix/>
            </a:blip>
            <a:srcRect/>
            <a:stretch/>
          </p:blipFill>
          <p:spPr>
            <a:xfrm>
              <a:off x="5964701" y="1582428"/>
              <a:ext cx="3451275" cy="1941342"/>
            </a:xfrm>
            <a:prstGeom prst="rect">
              <a:avLst/>
            </a:prstGeom>
            <a:noFill/>
            <a:ln>
              <a:noFill/>
            </a:ln>
          </p:spPr>
        </p:pic>
        <p:pic>
          <p:nvPicPr>
            <p:cNvPr id="45" name="Google Shape;330;p13">
              <a:extLst>
                <a:ext uri="{FF2B5EF4-FFF2-40B4-BE49-F238E27FC236}">
                  <a16:creationId xmlns:a16="http://schemas.microsoft.com/office/drawing/2014/main" id="{6D347AAA-BFA6-4B74-A88C-118755E8A35D}"/>
                </a:ext>
              </a:extLst>
            </p:cNvPr>
            <p:cNvPicPr preferRelativeResize="0"/>
            <p:nvPr/>
          </p:nvPicPr>
          <p:blipFill rotWithShape="1">
            <a:blip r:embed="rId6">
              <a:alphaModFix/>
            </a:blip>
            <a:srcRect/>
            <a:stretch/>
          </p:blipFill>
          <p:spPr>
            <a:xfrm>
              <a:off x="6649156" y="1413635"/>
              <a:ext cx="790941" cy="793604"/>
            </a:xfrm>
            <a:prstGeom prst="rect">
              <a:avLst/>
            </a:prstGeom>
            <a:noFill/>
            <a:ln>
              <a:noFill/>
            </a:ln>
          </p:spPr>
        </p:pic>
      </p:grpSp>
      <p:grpSp>
        <p:nvGrpSpPr>
          <p:cNvPr id="46" name="Google Shape;331;p13">
            <a:extLst>
              <a:ext uri="{FF2B5EF4-FFF2-40B4-BE49-F238E27FC236}">
                <a16:creationId xmlns:a16="http://schemas.microsoft.com/office/drawing/2014/main" id="{6FEBAD1C-5548-40A8-983C-8E3369C12C35}"/>
              </a:ext>
            </a:extLst>
          </p:cNvPr>
          <p:cNvGrpSpPr/>
          <p:nvPr/>
        </p:nvGrpSpPr>
        <p:grpSpPr>
          <a:xfrm>
            <a:off x="7062576" y="1549335"/>
            <a:ext cx="1394265" cy="1807585"/>
            <a:chOff x="7062576" y="1549335"/>
            <a:chExt cx="1394265" cy="1807585"/>
          </a:xfrm>
        </p:grpSpPr>
        <p:pic>
          <p:nvPicPr>
            <p:cNvPr id="47" name="Google Shape;332;p13">
              <a:extLst>
                <a:ext uri="{FF2B5EF4-FFF2-40B4-BE49-F238E27FC236}">
                  <a16:creationId xmlns:a16="http://schemas.microsoft.com/office/drawing/2014/main" id="{E8CDEF3B-2517-4D12-BC1B-1BA6B715AB53}"/>
                </a:ext>
              </a:extLst>
            </p:cNvPr>
            <p:cNvPicPr preferRelativeResize="0"/>
            <p:nvPr/>
          </p:nvPicPr>
          <p:blipFill rotWithShape="1">
            <a:blip r:embed="rId7">
              <a:alphaModFix/>
            </a:blip>
            <a:srcRect l="6992" t="8702" r="57623" b="9743"/>
            <a:stretch/>
          </p:blipFill>
          <p:spPr>
            <a:xfrm>
              <a:off x="7062576" y="1549335"/>
              <a:ext cx="1394265" cy="1807585"/>
            </a:xfrm>
            <a:prstGeom prst="rect">
              <a:avLst/>
            </a:prstGeom>
            <a:noFill/>
            <a:ln>
              <a:noFill/>
            </a:ln>
          </p:spPr>
        </p:pic>
        <p:pic>
          <p:nvPicPr>
            <p:cNvPr id="48" name="Google Shape;333;p13">
              <a:extLst>
                <a:ext uri="{FF2B5EF4-FFF2-40B4-BE49-F238E27FC236}">
                  <a16:creationId xmlns:a16="http://schemas.microsoft.com/office/drawing/2014/main" id="{F8FC2098-D4EC-4FCA-A9D7-3EA5A0640B55}"/>
                </a:ext>
              </a:extLst>
            </p:cNvPr>
            <p:cNvPicPr preferRelativeResize="0"/>
            <p:nvPr/>
          </p:nvPicPr>
          <p:blipFill rotWithShape="1">
            <a:blip r:embed="rId8">
              <a:alphaModFix/>
            </a:blip>
            <a:srcRect/>
            <a:stretch/>
          </p:blipFill>
          <p:spPr>
            <a:xfrm rot="2426222">
              <a:off x="7437870" y="2156853"/>
              <a:ext cx="399422" cy="368776"/>
            </a:xfrm>
            <a:prstGeom prst="rect">
              <a:avLst/>
            </a:prstGeom>
            <a:noFill/>
            <a:ln>
              <a:noFill/>
            </a:ln>
          </p:spPr>
        </p:pic>
      </p:grpSp>
      <p:grpSp>
        <p:nvGrpSpPr>
          <p:cNvPr id="49" name="Google Shape;334;p13">
            <a:extLst>
              <a:ext uri="{FF2B5EF4-FFF2-40B4-BE49-F238E27FC236}">
                <a16:creationId xmlns:a16="http://schemas.microsoft.com/office/drawing/2014/main" id="{3DA1A461-6839-4928-B4DA-0B6D192C255C}"/>
              </a:ext>
            </a:extLst>
          </p:cNvPr>
          <p:cNvGrpSpPr/>
          <p:nvPr/>
        </p:nvGrpSpPr>
        <p:grpSpPr>
          <a:xfrm>
            <a:off x="8856023" y="707059"/>
            <a:ext cx="3153393" cy="2616060"/>
            <a:chOff x="8856023" y="707059"/>
            <a:chExt cx="3153393" cy="2616060"/>
          </a:xfrm>
        </p:grpSpPr>
        <p:pic>
          <p:nvPicPr>
            <p:cNvPr id="50" name="Google Shape;335;p13">
              <a:extLst>
                <a:ext uri="{FF2B5EF4-FFF2-40B4-BE49-F238E27FC236}">
                  <a16:creationId xmlns:a16="http://schemas.microsoft.com/office/drawing/2014/main" id="{9202D81A-E8ED-4ADC-BE8A-3D768EA54BFA}"/>
                </a:ext>
              </a:extLst>
            </p:cNvPr>
            <p:cNvPicPr preferRelativeResize="0"/>
            <p:nvPr/>
          </p:nvPicPr>
          <p:blipFill rotWithShape="1">
            <a:blip r:embed="rId9">
              <a:alphaModFix/>
            </a:blip>
            <a:srcRect/>
            <a:stretch/>
          </p:blipFill>
          <p:spPr>
            <a:xfrm>
              <a:off x="8856023" y="1549335"/>
              <a:ext cx="3153393" cy="1773784"/>
            </a:xfrm>
            <a:prstGeom prst="rect">
              <a:avLst/>
            </a:prstGeom>
            <a:noFill/>
            <a:ln>
              <a:noFill/>
            </a:ln>
          </p:spPr>
        </p:pic>
        <p:pic>
          <p:nvPicPr>
            <p:cNvPr id="51" name="Google Shape;336;p13">
              <a:extLst>
                <a:ext uri="{FF2B5EF4-FFF2-40B4-BE49-F238E27FC236}">
                  <a16:creationId xmlns:a16="http://schemas.microsoft.com/office/drawing/2014/main" id="{008625DB-438E-4430-AE58-BDC4D5890CDD}"/>
                </a:ext>
              </a:extLst>
            </p:cNvPr>
            <p:cNvPicPr preferRelativeResize="0"/>
            <p:nvPr/>
          </p:nvPicPr>
          <p:blipFill rotWithShape="1">
            <a:blip r:embed="rId10">
              <a:alphaModFix/>
            </a:blip>
            <a:srcRect/>
            <a:stretch/>
          </p:blipFill>
          <p:spPr>
            <a:xfrm>
              <a:off x="9089180" y="707059"/>
              <a:ext cx="1040369" cy="1135641"/>
            </a:xfrm>
            <a:prstGeom prst="rect">
              <a:avLst/>
            </a:prstGeom>
            <a:noFill/>
            <a:ln>
              <a:noFill/>
            </a:ln>
          </p:spPr>
        </p:pic>
      </p:grpSp>
      <p:sp>
        <p:nvSpPr>
          <p:cNvPr id="52" name="Google Shape;337;p13">
            <a:extLst>
              <a:ext uri="{FF2B5EF4-FFF2-40B4-BE49-F238E27FC236}">
                <a16:creationId xmlns:a16="http://schemas.microsoft.com/office/drawing/2014/main" id="{97CDD725-E0DB-416B-9156-C7EC43087442}"/>
              </a:ext>
            </a:extLst>
          </p:cNvPr>
          <p:cNvSpPr txBox="1"/>
          <p:nvPr/>
        </p:nvSpPr>
        <p:spPr>
          <a:xfrm>
            <a:off x="-370472" y="3566181"/>
            <a:ext cx="415125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err="1">
                <a:latin typeface="Century Gothic"/>
                <a:ea typeface="Century Gothic"/>
                <a:cs typeface="Century Gothic"/>
                <a:sym typeface="Century Gothic"/>
              </a:rPr>
              <a:t>escond</a:t>
            </a:r>
            <a:r>
              <a:rPr lang="en-GB" sz="4000" b="1" dirty="0" err="1">
                <a:solidFill>
                  <a:srgbClr val="ED7D31"/>
                </a:solidFill>
                <a:latin typeface="Century Gothic"/>
                <a:ea typeface="Century Gothic"/>
                <a:cs typeface="Century Gothic"/>
                <a:sym typeface="Century Gothic"/>
              </a:rPr>
              <a:t>emos</a:t>
            </a:r>
            <a:endParaRPr sz="4000" b="1" dirty="0">
              <a:solidFill>
                <a:srgbClr val="ED7D3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dirty="0">
                <a:latin typeface="Century Gothic"/>
                <a:ea typeface="Century Gothic"/>
                <a:cs typeface="Century Gothic"/>
                <a:sym typeface="Century Gothic"/>
              </a:rPr>
              <a:t>[</a:t>
            </a:r>
            <a:r>
              <a:rPr lang="en-GB" sz="2000" b="1" dirty="0">
                <a:latin typeface="Century Gothic"/>
                <a:ea typeface="Century Gothic"/>
                <a:cs typeface="Century Gothic"/>
                <a:sym typeface="Century Gothic"/>
              </a:rPr>
              <a:t>we</a:t>
            </a:r>
            <a:r>
              <a:rPr lang="en-GB" sz="2000" dirty="0">
                <a:latin typeface="Century Gothic"/>
                <a:ea typeface="Century Gothic"/>
                <a:cs typeface="Century Gothic"/>
                <a:sym typeface="Century Gothic"/>
              </a:rPr>
              <a:t> hide] </a:t>
            </a:r>
            <a:endParaRPr dirty="0"/>
          </a:p>
        </p:txBody>
      </p:sp>
      <p:sp>
        <p:nvSpPr>
          <p:cNvPr id="53" name="Google Shape;338;p13">
            <a:extLst>
              <a:ext uri="{FF2B5EF4-FFF2-40B4-BE49-F238E27FC236}">
                <a16:creationId xmlns:a16="http://schemas.microsoft.com/office/drawing/2014/main" id="{3082C93E-36E5-4692-A033-0B49A5292BC0}"/>
              </a:ext>
            </a:extLst>
          </p:cNvPr>
          <p:cNvSpPr txBox="1"/>
          <p:nvPr/>
        </p:nvSpPr>
        <p:spPr>
          <a:xfrm>
            <a:off x="294064" y="4707036"/>
            <a:ext cx="1109783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latin typeface="Century Gothic"/>
                <a:ea typeface="Century Gothic"/>
                <a:cs typeface="Century Gothic"/>
                <a:sym typeface="Century Gothic"/>
              </a:rPr>
              <a:t>These four verbs all have the ‘–</a:t>
            </a:r>
            <a:r>
              <a:rPr lang="en-GB" sz="2800" b="1" i="0" u="none" strike="noStrike" cap="none" dirty="0" err="1">
                <a:solidFill>
                  <a:srgbClr val="ED7D31"/>
                </a:solidFill>
                <a:latin typeface="Century Gothic"/>
                <a:ea typeface="Century Gothic"/>
                <a:cs typeface="Century Gothic"/>
                <a:sym typeface="Century Gothic"/>
              </a:rPr>
              <a:t>emos</a:t>
            </a:r>
            <a:r>
              <a:rPr lang="en-GB" sz="2800" b="0" i="0" u="none" strike="noStrike" cap="none" dirty="0">
                <a:latin typeface="Century Gothic"/>
                <a:ea typeface="Century Gothic"/>
                <a:cs typeface="Century Gothic"/>
                <a:sym typeface="Century Gothic"/>
              </a:rPr>
              <a:t>’ ending in the ‘we’ form. </a:t>
            </a:r>
            <a:endParaRPr dirty="0"/>
          </a:p>
        </p:txBody>
      </p:sp>
      <p:sp>
        <p:nvSpPr>
          <p:cNvPr id="54" name="Google Shape;339;p13">
            <a:extLst>
              <a:ext uri="{FF2B5EF4-FFF2-40B4-BE49-F238E27FC236}">
                <a16:creationId xmlns:a16="http://schemas.microsoft.com/office/drawing/2014/main" id="{0CF1EF8C-8A30-4AAD-AC33-6ABCD968AFE6}"/>
              </a:ext>
            </a:extLst>
          </p:cNvPr>
          <p:cNvSpPr txBox="1"/>
          <p:nvPr/>
        </p:nvSpPr>
        <p:spPr>
          <a:xfrm>
            <a:off x="3324578" y="3569310"/>
            <a:ext cx="361017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err="1">
                <a:latin typeface="Century Gothic"/>
                <a:ea typeface="Century Gothic"/>
                <a:cs typeface="Century Gothic"/>
                <a:sym typeface="Century Gothic"/>
              </a:rPr>
              <a:t>entend</a:t>
            </a:r>
            <a:r>
              <a:rPr lang="en-GB" sz="4000" b="1" dirty="0" err="1">
                <a:solidFill>
                  <a:srgbClr val="ED7D31"/>
                </a:solidFill>
                <a:latin typeface="Century Gothic"/>
                <a:ea typeface="Century Gothic"/>
                <a:cs typeface="Century Gothic"/>
                <a:sym typeface="Century Gothic"/>
              </a:rPr>
              <a:t>emos</a:t>
            </a:r>
            <a:endParaRPr sz="4000" b="1" dirty="0">
              <a:solidFill>
                <a:srgbClr val="ED7D3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dirty="0">
                <a:latin typeface="Century Gothic"/>
                <a:ea typeface="Century Gothic"/>
                <a:cs typeface="Century Gothic"/>
                <a:sym typeface="Century Gothic"/>
              </a:rPr>
              <a:t>[</a:t>
            </a:r>
            <a:r>
              <a:rPr lang="en-GB" sz="2000" b="1" dirty="0">
                <a:latin typeface="Century Gothic"/>
                <a:ea typeface="Century Gothic"/>
                <a:cs typeface="Century Gothic"/>
                <a:sym typeface="Century Gothic"/>
              </a:rPr>
              <a:t>we</a:t>
            </a:r>
            <a:r>
              <a:rPr lang="en-GB" sz="2000" dirty="0">
                <a:latin typeface="Century Gothic"/>
                <a:ea typeface="Century Gothic"/>
                <a:cs typeface="Century Gothic"/>
                <a:sym typeface="Century Gothic"/>
              </a:rPr>
              <a:t> understand] </a:t>
            </a:r>
            <a:endParaRPr dirty="0"/>
          </a:p>
        </p:txBody>
      </p:sp>
      <p:sp>
        <p:nvSpPr>
          <p:cNvPr id="55" name="Google Shape;340;p13">
            <a:extLst>
              <a:ext uri="{FF2B5EF4-FFF2-40B4-BE49-F238E27FC236}">
                <a16:creationId xmlns:a16="http://schemas.microsoft.com/office/drawing/2014/main" id="{3052E8AB-2429-4AC9-BDF4-650FB11A3E75}"/>
              </a:ext>
            </a:extLst>
          </p:cNvPr>
          <p:cNvSpPr txBox="1"/>
          <p:nvPr/>
        </p:nvSpPr>
        <p:spPr>
          <a:xfrm>
            <a:off x="6340158" y="3569309"/>
            <a:ext cx="361017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err="1">
                <a:latin typeface="Century Gothic"/>
                <a:ea typeface="Century Gothic"/>
                <a:cs typeface="Century Gothic"/>
                <a:sym typeface="Century Gothic"/>
              </a:rPr>
              <a:t>pon</a:t>
            </a:r>
            <a:r>
              <a:rPr lang="en-GB" sz="4000" b="1" dirty="0" err="1">
                <a:solidFill>
                  <a:srgbClr val="ED7D31"/>
                </a:solidFill>
                <a:latin typeface="Century Gothic"/>
                <a:ea typeface="Century Gothic"/>
                <a:cs typeface="Century Gothic"/>
                <a:sym typeface="Century Gothic"/>
              </a:rPr>
              <a:t>emos</a:t>
            </a:r>
            <a:endParaRPr sz="4000" b="1" dirty="0">
              <a:solidFill>
                <a:srgbClr val="ED7D3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dirty="0">
                <a:latin typeface="Century Gothic"/>
                <a:ea typeface="Century Gothic"/>
                <a:cs typeface="Century Gothic"/>
                <a:sym typeface="Century Gothic"/>
              </a:rPr>
              <a:t>[</a:t>
            </a:r>
            <a:r>
              <a:rPr lang="en-GB" sz="2000" b="1" dirty="0">
                <a:latin typeface="Century Gothic"/>
                <a:ea typeface="Century Gothic"/>
                <a:cs typeface="Century Gothic"/>
                <a:sym typeface="Century Gothic"/>
              </a:rPr>
              <a:t>we</a:t>
            </a:r>
            <a:r>
              <a:rPr lang="en-GB" sz="2000" dirty="0">
                <a:latin typeface="Century Gothic"/>
                <a:ea typeface="Century Gothic"/>
                <a:cs typeface="Century Gothic"/>
                <a:sym typeface="Century Gothic"/>
              </a:rPr>
              <a:t> put] </a:t>
            </a:r>
            <a:endParaRPr dirty="0"/>
          </a:p>
        </p:txBody>
      </p:sp>
      <p:sp>
        <p:nvSpPr>
          <p:cNvPr id="56" name="Google Shape;341;p13">
            <a:extLst>
              <a:ext uri="{FF2B5EF4-FFF2-40B4-BE49-F238E27FC236}">
                <a16:creationId xmlns:a16="http://schemas.microsoft.com/office/drawing/2014/main" id="{481D5D42-3F1A-4796-8DE6-256B77882229}"/>
              </a:ext>
            </a:extLst>
          </p:cNvPr>
          <p:cNvSpPr txBox="1"/>
          <p:nvPr/>
        </p:nvSpPr>
        <p:spPr>
          <a:xfrm>
            <a:off x="8967534" y="3569309"/>
            <a:ext cx="361017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err="1">
                <a:latin typeface="Century Gothic"/>
                <a:ea typeface="Century Gothic"/>
                <a:cs typeface="Century Gothic"/>
                <a:sym typeface="Century Gothic"/>
              </a:rPr>
              <a:t>cre</a:t>
            </a:r>
            <a:r>
              <a:rPr lang="en-GB" sz="4000" b="1" dirty="0" err="1">
                <a:solidFill>
                  <a:srgbClr val="ED7D31"/>
                </a:solidFill>
                <a:latin typeface="Century Gothic"/>
                <a:ea typeface="Century Gothic"/>
                <a:cs typeface="Century Gothic"/>
                <a:sym typeface="Century Gothic"/>
              </a:rPr>
              <a:t>emos</a:t>
            </a:r>
            <a:endParaRPr sz="4000" b="1" dirty="0">
              <a:solidFill>
                <a:srgbClr val="ED7D3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dirty="0">
                <a:latin typeface="Century Gothic"/>
                <a:ea typeface="Century Gothic"/>
                <a:cs typeface="Century Gothic"/>
                <a:sym typeface="Century Gothic"/>
              </a:rPr>
              <a:t>[</a:t>
            </a:r>
            <a:r>
              <a:rPr lang="en-GB" sz="2000" b="1" dirty="0">
                <a:latin typeface="Century Gothic"/>
                <a:ea typeface="Century Gothic"/>
                <a:cs typeface="Century Gothic"/>
                <a:sym typeface="Century Gothic"/>
              </a:rPr>
              <a:t>we</a:t>
            </a:r>
            <a:r>
              <a:rPr lang="en-GB" sz="2000" dirty="0">
                <a:latin typeface="Century Gothic"/>
                <a:ea typeface="Century Gothic"/>
                <a:cs typeface="Century Gothic"/>
                <a:sym typeface="Century Gothic"/>
              </a:rPr>
              <a:t> believe, we think] </a:t>
            </a:r>
            <a:endParaRPr dirty="0"/>
          </a:p>
        </p:txBody>
      </p:sp>
      <p:sp>
        <p:nvSpPr>
          <p:cNvPr id="57" name="Google Shape;342;p13">
            <a:extLst>
              <a:ext uri="{FF2B5EF4-FFF2-40B4-BE49-F238E27FC236}">
                <a16:creationId xmlns:a16="http://schemas.microsoft.com/office/drawing/2014/main" id="{D561BD98-67A0-413E-935C-386BC5E55AD9}"/>
              </a:ext>
            </a:extLst>
          </p:cNvPr>
          <p:cNvSpPr txBox="1"/>
          <p:nvPr/>
        </p:nvSpPr>
        <p:spPr>
          <a:xfrm>
            <a:off x="294065" y="5246611"/>
            <a:ext cx="103866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dirty="0">
                <a:latin typeface="Century Gothic"/>
                <a:ea typeface="Century Gothic"/>
                <a:cs typeface="Century Gothic"/>
                <a:sym typeface="Century Gothic"/>
              </a:rPr>
              <a:t>I</a:t>
            </a:r>
            <a:r>
              <a:rPr lang="en-GB" sz="2800" b="0" i="0" u="none" strike="noStrike" cap="none" dirty="0">
                <a:latin typeface="Century Gothic"/>
                <a:ea typeface="Century Gothic"/>
                <a:cs typeface="Century Gothic"/>
                <a:sym typeface="Century Gothic"/>
              </a:rPr>
              <a:t>n the ‘</a:t>
            </a:r>
            <a:r>
              <a:rPr lang="en-GB" sz="2800" b="1" i="0" u="none" strike="noStrike" cap="none" dirty="0">
                <a:latin typeface="Century Gothic"/>
                <a:ea typeface="Century Gothic"/>
                <a:cs typeface="Century Gothic"/>
                <a:sym typeface="Century Gothic"/>
              </a:rPr>
              <a:t>I</a:t>
            </a:r>
            <a:r>
              <a:rPr lang="en-GB" sz="2800" b="0" i="0" u="none" strike="noStrike" cap="none" dirty="0">
                <a:latin typeface="Century Gothic"/>
                <a:ea typeface="Century Gothic"/>
                <a:cs typeface="Century Gothic"/>
                <a:sym typeface="Century Gothic"/>
              </a:rPr>
              <a:t>’ form</a:t>
            </a:r>
            <a:r>
              <a:rPr lang="en-GB" sz="2800" dirty="0">
                <a:latin typeface="Century Gothic"/>
                <a:ea typeface="Century Gothic"/>
                <a:cs typeface="Century Gothic"/>
                <a:sym typeface="Century Gothic"/>
              </a:rPr>
              <a:t>, two follow the usual pattern of adding –</a:t>
            </a:r>
            <a:r>
              <a:rPr lang="en-GB" sz="2800" b="1" dirty="0">
                <a:solidFill>
                  <a:srgbClr val="ED7D31"/>
                </a:solidFill>
                <a:latin typeface="Century Gothic"/>
                <a:ea typeface="Century Gothic"/>
                <a:cs typeface="Century Gothic"/>
                <a:sym typeface="Century Gothic"/>
              </a:rPr>
              <a:t>o</a:t>
            </a:r>
            <a:r>
              <a:rPr lang="en-GB" sz="2800" dirty="0">
                <a:latin typeface="Century Gothic"/>
                <a:ea typeface="Century Gothic"/>
                <a:cs typeface="Century Gothic"/>
                <a:sym typeface="Century Gothic"/>
              </a:rPr>
              <a:t>. </a:t>
            </a:r>
            <a:r>
              <a:rPr lang="en-GB" sz="2800" b="0" i="0" u="none" strike="noStrike" cap="none" dirty="0">
                <a:latin typeface="Century Gothic"/>
                <a:ea typeface="Century Gothic"/>
                <a:cs typeface="Century Gothic"/>
                <a:sym typeface="Century Gothic"/>
              </a:rPr>
              <a:t> </a:t>
            </a:r>
            <a:endParaRPr dirty="0"/>
          </a:p>
        </p:txBody>
      </p:sp>
      <p:sp>
        <p:nvSpPr>
          <p:cNvPr id="58" name="Google Shape;343;p13">
            <a:extLst>
              <a:ext uri="{FF2B5EF4-FFF2-40B4-BE49-F238E27FC236}">
                <a16:creationId xmlns:a16="http://schemas.microsoft.com/office/drawing/2014/main" id="{9A5DE778-3022-48DD-9A82-9D8ADE598F94}"/>
              </a:ext>
            </a:extLst>
          </p:cNvPr>
          <p:cNvSpPr txBox="1"/>
          <p:nvPr/>
        </p:nvSpPr>
        <p:spPr>
          <a:xfrm>
            <a:off x="-214785" y="3547812"/>
            <a:ext cx="415125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err="1">
                <a:latin typeface="Century Gothic"/>
                <a:ea typeface="Century Gothic"/>
                <a:cs typeface="Century Gothic"/>
                <a:sym typeface="Century Gothic"/>
              </a:rPr>
              <a:t>escond</a:t>
            </a:r>
            <a:r>
              <a:rPr lang="en-GB" sz="4000" b="1" dirty="0" err="1">
                <a:solidFill>
                  <a:srgbClr val="ED7D31"/>
                </a:solidFill>
                <a:latin typeface="Century Gothic"/>
                <a:ea typeface="Century Gothic"/>
                <a:cs typeface="Century Gothic"/>
                <a:sym typeface="Century Gothic"/>
              </a:rPr>
              <a:t>o</a:t>
            </a:r>
            <a:endParaRPr sz="4000" b="1" dirty="0">
              <a:solidFill>
                <a:srgbClr val="ED7D3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dirty="0">
                <a:latin typeface="Century Gothic"/>
                <a:ea typeface="Century Gothic"/>
                <a:cs typeface="Century Gothic"/>
                <a:sym typeface="Century Gothic"/>
              </a:rPr>
              <a:t>[</a:t>
            </a:r>
            <a:r>
              <a:rPr lang="en-GB" sz="2000" b="1" dirty="0">
                <a:latin typeface="Century Gothic"/>
                <a:ea typeface="Century Gothic"/>
                <a:cs typeface="Century Gothic"/>
                <a:sym typeface="Century Gothic"/>
              </a:rPr>
              <a:t>I</a:t>
            </a:r>
            <a:r>
              <a:rPr lang="en-GB" sz="2000" dirty="0">
                <a:latin typeface="Century Gothic"/>
                <a:ea typeface="Century Gothic"/>
                <a:cs typeface="Century Gothic"/>
                <a:sym typeface="Century Gothic"/>
              </a:rPr>
              <a:t> hide] </a:t>
            </a:r>
            <a:endParaRPr dirty="0"/>
          </a:p>
        </p:txBody>
      </p:sp>
      <p:sp>
        <p:nvSpPr>
          <p:cNvPr id="59" name="Google Shape;344;p13">
            <a:extLst>
              <a:ext uri="{FF2B5EF4-FFF2-40B4-BE49-F238E27FC236}">
                <a16:creationId xmlns:a16="http://schemas.microsoft.com/office/drawing/2014/main" id="{6CB8C440-303A-41C4-99E5-2C93B6F2E6BC}"/>
              </a:ext>
            </a:extLst>
          </p:cNvPr>
          <p:cNvSpPr txBox="1"/>
          <p:nvPr/>
        </p:nvSpPr>
        <p:spPr>
          <a:xfrm>
            <a:off x="8696995" y="3561090"/>
            <a:ext cx="415125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err="1">
                <a:latin typeface="Century Gothic"/>
                <a:ea typeface="Century Gothic"/>
                <a:cs typeface="Century Gothic"/>
                <a:sym typeface="Century Gothic"/>
              </a:rPr>
              <a:t>cre</a:t>
            </a:r>
            <a:r>
              <a:rPr lang="en-GB" sz="4000" b="1" dirty="0" err="1">
                <a:solidFill>
                  <a:srgbClr val="ED7D31"/>
                </a:solidFill>
                <a:latin typeface="Century Gothic"/>
                <a:ea typeface="Century Gothic"/>
                <a:cs typeface="Century Gothic"/>
                <a:sym typeface="Century Gothic"/>
              </a:rPr>
              <a:t>o</a:t>
            </a:r>
            <a:endParaRPr sz="4000" b="1" dirty="0">
              <a:solidFill>
                <a:srgbClr val="ED7D3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dirty="0">
                <a:latin typeface="Century Gothic"/>
                <a:ea typeface="Century Gothic"/>
                <a:cs typeface="Century Gothic"/>
                <a:sym typeface="Century Gothic"/>
              </a:rPr>
              <a:t>[</a:t>
            </a:r>
            <a:r>
              <a:rPr lang="en-GB" sz="2000" b="1" dirty="0">
                <a:latin typeface="Century Gothic"/>
                <a:ea typeface="Century Gothic"/>
                <a:cs typeface="Century Gothic"/>
                <a:sym typeface="Century Gothic"/>
              </a:rPr>
              <a:t>I</a:t>
            </a:r>
            <a:r>
              <a:rPr lang="en-GB" sz="2000" dirty="0">
                <a:latin typeface="Century Gothic"/>
                <a:ea typeface="Century Gothic"/>
                <a:cs typeface="Century Gothic"/>
                <a:sym typeface="Century Gothic"/>
              </a:rPr>
              <a:t> believe, I think] </a:t>
            </a:r>
            <a:endParaRPr dirty="0"/>
          </a:p>
        </p:txBody>
      </p:sp>
      <p:sp>
        <p:nvSpPr>
          <p:cNvPr id="60" name="Google Shape;345;p13">
            <a:extLst>
              <a:ext uri="{FF2B5EF4-FFF2-40B4-BE49-F238E27FC236}">
                <a16:creationId xmlns:a16="http://schemas.microsoft.com/office/drawing/2014/main" id="{402918BC-80C2-423B-8395-660624A1D592}"/>
              </a:ext>
            </a:extLst>
          </p:cNvPr>
          <p:cNvSpPr txBox="1"/>
          <p:nvPr/>
        </p:nvSpPr>
        <p:spPr>
          <a:xfrm>
            <a:off x="294065" y="5786186"/>
            <a:ext cx="94468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dirty="0">
                <a:latin typeface="Century Gothic"/>
                <a:ea typeface="Century Gothic"/>
                <a:cs typeface="Century Gothic"/>
                <a:sym typeface="Century Gothic"/>
              </a:rPr>
              <a:t>The other two add –</a:t>
            </a:r>
            <a:r>
              <a:rPr lang="en-GB" sz="2800" b="1" dirty="0">
                <a:solidFill>
                  <a:srgbClr val="ED7D31"/>
                </a:solidFill>
                <a:latin typeface="Century Gothic"/>
                <a:ea typeface="Century Gothic"/>
                <a:cs typeface="Century Gothic"/>
                <a:sym typeface="Century Gothic"/>
              </a:rPr>
              <a:t>o</a:t>
            </a:r>
            <a:r>
              <a:rPr lang="en-GB" sz="2800" dirty="0">
                <a:latin typeface="Century Gothic"/>
                <a:ea typeface="Century Gothic"/>
                <a:cs typeface="Century Gothic"/>
                <a:sym typeface="Century Gothic"/>
              </a:rPr>
              <a:t> but also have a stem change. </a:t>
            </a:r>
            <a:r>
              <a:rPr lang="en-GB" sz="2800" b="0" i="0" u="none" strike="noStrike" cap="none" dirty="0">
                <a:latin typeface="Century Gothic"/>
                <a:ea typeface="Century Gothic"/>
                <a:cs typeface="Century Gothic"/>
                <a:sym typeface="Century Gothic"/>
              </a:rPr>
              <a:t> </a:t>
            </a:r>
            <a:endParaRPr dirty="0"/>
          </a:p>
        </p:txBody>
      </p:sp>
      <p:sp>
        <p:nvSpPr>
          <p:cNvPr id="61" name="Google Shape;346;p13">
            <a:extLst>
              <a:ext uri="{FF2B5EF4-FFF2-40B4-BE49-F238E27FC236}">
                <a16:creationId xmlns:a16="http://schemas.microsoft.com/office/drawing/2014/main" id="{E9B7C3B2-E37C-49BC-9A2D-0C3A443DA785}"/>
              </a:ext>
            </a:extLst>
          </p:cNvPr>
          <p:cNvSpPr txBox="1"/>
          <p:nvPr/>
        </p:nvSpPr>
        <p:spPr>
          <a:xfrm>
            <a:off x="6213723" y="3576813"/>
            <a:ext cx="415125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a:latin typeface="Century Gothic"/>
                <a:ea typeface="Century Gothic"/>
                <a:cs typeface="Century Gothic"/>
                <a:sym typeface="Century Gothic"/>
              </a:rPr>
              <a:t>pon</a:t>
            </a:r>
            <a:r>
              <a:rPr lang="en-GB" sz="4000" b="1" dirty="0">
                <a:latin typeface="Century Gothic"/>
                <a:ea typeface="Century Gothic"/>
                <a:cs typeface="Century Gothic"/>
                <a:sym typeface="Century Gothic"/>
              </a:rPr>
              <a:t>g</a:t>
            </a:r>
            <a:r>
              <a:rPr lang="en-GB" sz="4000" b="1" dirty="0">
                <a:solidFill>
                  <a:srgbClr val="ED7D31"/>
                </a:solidFill>
                <a:latin typeface="Century Gothic"/>
                <a:ea typeface="Century Gothic"/>
                <a:cs typeface="Century Gothic"/>
                <a:sym typeface="Century Gothic"/>
              </a:rPr>
              <a:t>o</a:t>
            </a:r>
            <a:endParaRPr sz="4000" b="1" dirty="0">
              <a:solidFill>
                <a:srgbClr val="ED7D3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dirty="0">
                <a:latin typeface="Century Gothic"/>
                <a:ea typeface="Century Gothic"/>
                <a:cs typeface="Century Gothic"/>
                <a:sym typeface="Century Gothic"/>
              </a:rPr>
              <a:t>[</a:t>
            </a:r>
            <a:r>
              <a:rPr lang="en-GB" sz="2000" b="1" dirty="0">
                <a:latin typeface="Century Gothic"/>
                <a:ea typeface="Century Gothic"/>
                <a:cs typeface="Century Gothic"/>
                <a:sym typeface="Century Gothic"/>
              </a:rPr>
              <a:t>I</a:t>
            </a:r>
            <a:r>
              <a:rPr lang="en-GB" sz="2000" dirty="0">
                <a:latin typeface="Century Gothic"/>
                <a:ea typeface="Century Gothic"/>
                <a:cs typeface="Century Gothic"/>
                <a:sym typeface="Century Gothic"/>
              </a:rPr>
              <a:t> put] </a:t>
            </a:r>
            <a:endParaRPr dirty="0"/>
          </a:p>
        </p:txBody>
      </p:sp>
      <p:sp>
        <p:nvSpPr>
          <p:cNvPr id="62" name="Google Shape;347;p13">
            <a:extLst>
              <a:ext uri="{FF2B5EF4-FFF2-40B4-BE49-F238E27FC236}">
                <a16:creationId xmlns:a16="http://schemas.microsoft.com/office/drawing/2014/main" id="{705FC465-6FC0-49E8-BBDB-9BB35BC35A7D}"/>
              </a:ext>
            </a:extLst>
          </p:cNvPr>
          <p:cNvSpPr txBox="1"/>
          <p:nvPr/>
        </p:nvSpPr>
        <p:spPr>
          <a:xfrm>
            <a:off x="3870500" y="3562889"/>
            <a:ext cx="282197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err="1">
                <a:latin typeface="Century Gothic"/>
                <a:ea typeface="Century Gothic"/>
                <a:cs typeface="Century Gothic"/>
                <a:sym typeface="Century Gothic"/>
              </a:rPr>
              <a:t>ent</a:t>
            </a:r>
            <a:r>
              <a:rPr lang="en-GB" sz="4000" b="1" dirty="0" err="1">
                <a:latin typeface="Century Gothic"/>
                <a:ea typeface="Century Gothic"/>
                <a:cs typeface="Century Gothic"/>
                <a:sym typeface="Century Gothic"/>
              </a:rPr>
              <a:t>i</a:t>
            </a:r>
            <a:r>
              <a:rPr lang="en-GB" sz="4000" dirty="0" err="1">
                <a:latin typeface="Century Gothic"/>
                <a:ea typeface="Century Gothic"/>
                <a:cs typeface="Century Gothic"/>
                <a:sym typeface="Century Gothic"/>
              </a:rPr>
              <a:t>end</a:t>
            </a:r>
            <a:r>
              <a:rPr lang="en-GB" sz="4000" b="1" dirty="0" err="1">
                <a:solidFill>
                  <a:srgbClr val="ED7D31"/>
                </a:solidFill>
                <a:latin typeface="Century Gothic"/>
                <a:ea typeface="Century Gothic"/>
                <a:cs typeface="Century Gothic"/>
                <a:sym typeface="Century Gothic"/>
              </a:rPr>
              <a:t>o</a:t>
            </a:r>
            <a:endParaRPr sz="4000" b="1" dirty="0">
              <a:solidFill>
                <a:srgbClr val="ED7D3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dirty="0">
                <a:latin typeface="Century Gothic"/>
                <a:ea typeface="Century Gothic"/>
                <a:cs typeface="Century Gothic"/>
                <a:sym typeface="Century Gothic"/>
              </a:rPr>
              <a:t>[</a:t>
            </a:r>
            <a:r>
              <a:rPr lang="en-GB" sz="2000" b="1" dirty="0">
                <a:latin typeface="Century Gothic"/>
                <a:ea typeface="Century Gothic"/>
                <a:cs typeface="Century Gothic"/>
                <a:sym typeface="Century Gothic"/>
              </a:rPr>
              <a:t>I</a:t>
            </a:r>
            <a:r>
              <a:rPr lang="en-GB" sz="2000" dirty="0">
                <a:latin typeface="Century Gothic"/>
                <a:ea typeface="Century Gothic"/>
                <a:cs typeface="Century Gothic"/>
                <a:sym typeface="Century Gothic"/>
              </a:rPr>
              <a:t> understand] </a:t>
            </a:r>
            <a:endParaRPr dirty="0"/>
          </a:p>
        </p:txBody>
      </p:sp>
      <p:sp>
        <p:nvSpPr>
          <p:cNvPr id="63" name="Google Shape;348;p13">
            <a:extLst>
              <a:ext uri="{FF2B5EF4-FFF2-40B4-BE49-F238E27FC236}">
                <a16:creationId xmlns:a16="http://schemas.microsoft.com/office/drawing/2014/main" id="{728C8ED3-97EF-4D2A-93B9-F4D715D91CC0}"/>
              </a:ext>
            </a:extLst>
          </p:cNvPr>
          <p:cNvSpPr/>
          <p:nvPr/>
        </p:nvSpPr>
        <p:spPr>
          <a:xfrm>
            <a:off x="9985213" y="4733187"/>
            <a:ext cx="2208542" cy="1550067"/>
          </a:xfrm>
          <a:prstGeom prst="wedgeRoundRectCallout">
            <a:avLst>
              <a:gd name="adj1" fmla="val -99842"/>
              <a:gd name="adj2" fmla="val -76732"/>
              <a:gd name="adj3" fmla="val 16667"/>
            </a:avLst>
          </a:prstGeom>
          <a:solidFill>
            <a:schemeClr val="accent2">
              <a:lumMod val="60000"/>
              <a:lumOff val="40000"/>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This is similar to ‘ha</a:t>
            </a:r>
            <a:r>
              <a:rPr lang="en-GB" sz="2000" b="1">
                <a:latin typeface="Century Gothic"/>
                <a:ea typeface="Century Gothic"/>
                <a:cs typeface="Century Gothic"/>
                <a:sym typeface="Century Gothic"/>
              </a:rPr>
              <a:t>g</a:t>
            </a:r>
            <a:r>
              <a:rPr lang="en-GB" sz="2000">
                <a:latin typeface="Century Gothic"/>
                <a:ea typeface="Century Gothic"/>
                <a:cs typeface="Century Gothic"/>
                <a:sym typeface="Century Gothic"/>
              </a:rPr>
              <a:t>o’ (hacer) &amp;</a:t>
            </a:r>
            <a:endParaRPr/>
          </a:p>
          <a:p>
            <a:pPr marL="0" marR="0" lvl="0" indent="0" algn="ctr" rtl="0">
              <a:spcBef>
                <a:spcPts val="0"/>
              </a:spcBef>
              <a:spcAft>
                <a:spcPts val="0"/>
              </a:spcAft>
              <a:buNone/>
            </a:pPr>
            <a:r>
              <a:rPr lang="en-GB" sz="2000">
                <a:latin typeface="Century Gothic"/>
                <a:ea typeface="Century Gothic"/>
                <a:cs typeface="Century Gothic"/>
                <a:sym typeface="Century Gothic"/>
              </a:rPr>
              <a:t>‘ten</a:t>
            </a:r>
            <a:r>
              <a:rPr lang="en-GB" sz="2000" b="1">
                <a:latin typeface="Century Gothic"/>
                <a:ea typeface="Century Gothic"/>
                <a:cs typeface="Century Gothic"/>
                <a:sym typeface="Century Gothic"/>
              </a:rPr>
              <a:t>g</a:t>
            </a:r>
            <a:r>
              <a:rPr lang="en-GB" sz="2000">
                <a:latin typeface="Century Gothic"/>
                <a:ea typeface="Century Gothic"/>
                <a:cs typeface="Century Gothic"/>
                <a:sym typeface="Century Gothic"/>
              </a:rPr>
              <a:t>o’ (tener)</a:t>
            </a:r>
            <a:endParaRPr/>
          </a:p>
        </p:txBody>
      </p:sp>
    </p:spTree>
    <p:extLst>
      <p:ext uri="{BB962C8B-B14F-4D97-AF65-F5344CB8AC3E}">
        <p14:creationId xmlns:p14="http://schemas.microsoft.com/office/powerpoint/2010/main" val="355535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5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1"/>
                                          </p:stCondLst>
                                        </p:cTn>
                                        <p:tgtEl>
                                          <p:spTgt spid="5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5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CFE334-385D-410A-A452-84557E915297}"/>
              </a:ext>
            </a:extLst>
          </p:cNvPr>
          <p:cNvSpPr>
            <a:spLocks noGrp="1"/>
          </p:cNvSpPr>
          <p:nvPr>
            <p:ph type="title"/>
          </p:nvPr>
        </p:nvSpPr>
        <p:spPr>
          <a:xfrm>
            <a:off x="0" y="213557"/>
            <a:ext cx="3866606" cy="647577"/>
          </a:xfrm>
        </p:spPr>
        <p:txBody>
          <a:bodyPr>
            <a:normAutofit/>
          </a:bodyPr>
          <a:lstStyle/>
          <a:p>
            <a:r>
              <a:rPr lang="en-GB" sz="2800" dirty="0" err="1"/>
              <a:t>Visita</a:t>
            </a:r>
            <a:r>
              <a:rPr lang="en-GB" sz="2800" dirty="0"/>
              <a:t> </a:t>
            </a:r>
            <a:r>
              <a:rPr lang="en-GB" sz="2800" dirty="0" err="1"/>
              <a:t>en</a:t>
            </a:r>
            <a:r>
              <a:rPr lang="en-GB" sz="2800" dirty="0"/>
              <a:t> </a:t>
            </a:r>
            <a:r>
              <a:rPr lang="en-GB" sz="2800" dirty="0" err="1"/>
              <a:t>el</a:t>
            </a:r>
            <a:r>
              <a:rPr lang="en-GB" sz="2800" dirty="0"/>
              <a:t> colegio</a:t>
            </a:r>
          </a:p>
        </p:txBody>
      </p:sp>
      <p:sp>
        <p:nvSpPr>
          <p:cNvPr id="4" name="Google Shape;359;p14">
            <a:extLst>
              <a:ext uri="{FF2B5EF4-FFF2-40B4-BE49-F238E27FC236}">
                <a16:creationId xmlns:a16="http://schemas.microsoft.com/office/drawing/2014/main" id="{013F09BF-ABD6-434E-90B8-5577BBAE5C8F}"/>
              </a:ext>
            </a:extLst>
          </p:cNvPr>
          <p:cNvSpPr txBox="1"/>
          <p:nvPr/>
        </p:nvSpPr>
        <p:spPr>
          <a:xfrm>
            <a:off x="3736527" y="111342"/>
            <a:ext cx="7027267" cy="8309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000" dirty="0" err="1">
                <a:latin typeface="Century Gothic"/>
                <a:ea typeface="Century Gothic"/>
                <a:cs typeface="Century Gothic"/>
                <a:sym typeface="Century Gothic"/>
              </a:rPr>
              <a:t>Unas</a:t>
            </a:r>
            <a:r>
              <a:rPr lang="en-GB" sz="2000" dirty="0">
                <a:latin typeface="Century Gothic"/>
                <a:ea typeface="Century Gothic"/>
                <a:cs typeface="Century Gothic"/>
                <a:sym typeface="Century Gothic"/>
              </a:rPr>
              <a:t> personas </a:t>
            </a:r>
            <a:r>
              <a:rPr lang="en-GB" sz="2000" dirty="0" err="1">
                <a:latin typeface="Century Gothic"/>
                <a:ea typeface="Century Gothic"/>
                <a:cs typeface="Century Gothic"/>
                <a:sym typeface="Century Gothic"/>
              </a:rPr>
              <a:t>visitan</a:t>
            </a:r>
            <a:r>
              <a:rPr lang="en-GB" sz="2000" dirty="0">
                <a:latin typeface="Century Gothic"/>
                <a:ea typeface="Century Gothic"/>
                <a:cs typeface="Century Gothic"/>
                <a:sym typeface="Century Gothic"/>
              </a:rPr>
              <a:t> la </a:t>
            </a:r>
            <a:r>
              <a:rPr lang="en-GB" sz="2000" dirty="0" err="1">
                <a:latin typeface="Century Gothic"/>
                <a:ea typeface="Century Gothic"/>
                <a:cs typeface="Century Gothic"/>
                <a:sym typeface="Century Gothic"/>
              </a:rPr>
              <a:t>escuela</a:t>
            </a:r>
            <a:r>
              <a:rPr lang="en-GB" sz="2000" dirty="0">
                <a:latin typeface="Century Gothic"/>
                <a:ea typeface="Century Gothic"/>
                <a:cs typeface="Century Gothic"/>
                <a:sym typeface="Century Gothic"/>
              </a:rPr>
              <a:t> de Daniel y Lucía. </a:t>
            </a:r>
            <a:endParaRPr sz="2000" dirty="0"/>
          </a:p>
          <a:p>
            <a:pPr marL="0" marR="0" lvl="0" indent="0" algn="l" rtl="0">
              <a:lnSpc>
                <a:spcPct val="120000"/>
              </a:lnSpc>
              <a:spcBef>
                <a:spcPts val="0"/>
              </a:spcBef>
              <a:spcAft>
                <a:spcPts val="0"/>
              </a:spcAft>
              <a:buNone/>
            </a:pPr>
            <a:r>
              <a:rPr lang="en-GB" sz="2000" dirty="0" err="1">
                <a:latin typeface="Century Gothic"/>
                <a:ea typeface="Century Gothic"/>
                <a:cs typeface="Century Gothic"/>
                <a:sym typeface="Century Gothic"/>
              </a:rPr>
              <a:t>Trabajan</a:t>
            </a:r>
            <a:r>
              <a:rPr lang="en-GB" sz="2000" dirty="0">
                <a:latin typeface="Century Gothic"/>
                <a:ea typeface="Century Gothic"/>
                <a:cs typeface="Century Gothic"/>
                <a:sym typeface="Century Gothic"/>
              </a:rPr>
              <a:t> para un </a:t>
            </a:r>
            <a:r>
              <a:rPr lang="en-GB" sz="2000" dirty="0" err="1">
                <a:latin typeface="Century Gothic"/>
                <a:ea typeface="Century Gothic"/>
                <a:cs typeface="Century Gothic"/>
                <a:sym typeface="Century Gothic"/>
              </a:rPr>
              <a:t>periódico</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famoso</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español</a:t>
            </a:r>
            <a:r>
              <a:rPr lang="en-GB" sz="2000" dirty="0">
                <a:latin typeface="Century Gothic"/>
                <a:ea typeface="Century Gothic"/>
                <a:cs typeface="Century Gothic"/>
                <a:sym typeface="Century Gothic"/>
              </a:rPr>
              <a:t>, El Mundo. </a:t>
            </a:r>
            <a:endParaRPr sz="2000" dirty="0">
              <a:latin typeface="Century Gothic"/>
              <a:ea typeface="Century Gothic"/>
              <a:cs typeface="Century Gothic"/>
              <a:sym typeface="Century Gothic"/>
            </a:endParaRPr>
          </a:p>
        </p:txBody>
      </p:sp>
      <p:pic>
        <p:nvPicPr>
          <p:cNvPr id="7" name="Graphic 6" descr="Teacher with solid fill">
            <a:extLst>
              <a:ext uri="{FF2B5EF4-FFF2-40B4-BE49-F238E27FC236}">
                <a16:creationId xmlns:a16="http://schemas.microsoft.com/office/drawing/2014/main" id="{CFBAD3F9-D9B6-446E-AFFF-EBCC047F3E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852622"/>
            <a:ext cx="914400" cy="914400"/>
          </a:xfrm>
          <a:prstGeom prst="rect">
            <a:avLst/>
          </a:prstGeom>
        </p:spPr>
      </p:pic>
      <p:sp>
        <p:nvSpPr>
          <p:cNvPr id="8" name="Speech Bubble: Rectangle with Corners Rounded 7">
            <a:extLst>
              <a:ext uri="{FF2B5EF4-FFF2-40B4-BE49-F238E27FC236}">
                <a16:creationId xmlns:a16="http://schemas.microsoft.com/office/drawing/2014/main" id="{EF82C90A-A83A-4018-B638-6EA5398FCC86}"/>
              </a:ext>
            </a:extLst>
          </p:cNvPr>
          <p:cNvSpPr/>
          <p:nvPr/>
        </p:nvSpPr>
        <p:spPr>
          <a:xfrm>
            <a:off x="914400" y="1036672"/>
            <a:ext cx="7720149" cy="476737"/>
          </a:xfrm>
          <a:prstGeom prst="wedgeRoundRectCallout">
            <a:avLst>
              <a:gd name="adj1" fmla="val -52428"/>
              <a:gd name="adj2" fmla="val -10254"/>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Lee. </a:t>
            </a:r>
            <a:r>
              <a:rPr lang="es-ES" sz="2000" dirty="0">
                <a:solidFill>
                  <a:schemeClr val="tx1"/>
                </a:solidFill>
              </a:rPr>
              <a:t>¿Habla una persona (‘I’) o hablan dos personas (‘we’)?</a:t>
            </a:r>
            <a:endParaRPr lang="en-GB" sz="2000" dirty="0">
              <a:solidFill>
                <a:schemeClr val="tx1"/>
              </a:solidFill>
            </a:endParaRPr>
          </a:p>
        </p:txBody>
      </p:sp>
      <p:sp>
        <p:nvSpPr>
          <p:cNvPr id="9" name="Google Shape;152;p2">
            <a:extLst>
              <a:ext uri="{FF2B5EF4-FFF2-40B4-BE49-F238E27FC236}">
                <a16:creationId xmlns:a16="http://schemas.microsoft.com/office/drawing/2014/main" id="{BBC93C55-9C11-4100-B9EA-DDC8F8245DD9}"/>
              </a:ext>
            </a:extLst>
          </p:cNvPr>
          <p:cNvSpPr/>
          <p:nvPr/>
        </p:nvSpPr>
        <p:spPr>
          <a:xfrm>
            <a:off x="11103429" y="111342"/>
            <a:ext cx="863904"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11" name="Google Shape;358;p14">
            <a:extLst>
              <a:ext uri="{FF2B5EF4-FFF2-40B4-BE49-F238E27FC236}">
                <a16:creationId xmlns:a16="http://schemas.microsoft.com/office/drawing/2014/main" id="{086ED164-5185-4C28-A003-93FB2E669475}"/>
              </a:ext>
            </a:extLst>
          </p:cNvPr>
          <p:cNvGraphicFramePr/>
          <p:nvPr>
            <p:extLst>
              <p:ext uri="{D42A27DB-BD31-4B8C-83A1-F6EECF244321}">
                <p14:modId xmlns:p14="http://schemas.microsoft.com/office/powerpoint/2010/main" val="126991172"/>
              </p:ext>
            </p:extLst>
          </p:nvPr>
        </p:nvGraphicFramePr>
        <p:xfrm>
          <a:off x="316083" y="2411987"/>
          <a:ext cx="10039050" cy="3200470"/>
        </p:xfrm>
        <a:graphic>
          <a:graphicData uri="http://schemas.openxmlformats.org/drawingml/2006/table">
            <a:tbl>
              <a:tblPr firstRow="1" bandRow="1">
                <a:noFill/>
              </a:tblPr>
              <a:tblGrid>
                <a:gridCol w="614275">
                  <a:extLst>
                    <a:ext uri="{9D8B030D-6E8A-4147-A177-3AD203B41FA5}">
                      <a16:colId xmlns:a16="http://schemas.microsoft.com/office/drawing/2014/main" val="20000"/>
                    </a:ext>
                  </a:extLst>
                </a:gridCol>
                <a:gridCol w="7061400">
                  <a:extLst>
                    <a:ext uri="{9D8B030D-6E8A-4147-A177-3AD203B41FA5}">
                      <a16:colId xmlns:a16="http://schemas.microsoft.com/office/drawing/2014/main" val="20001"/>
                    </a:ext>
                  </a:extLst>
                </a:gridCol>
                <a:gridCol w="1153550">
                  <a:extLst>
                    <a:ext uri="{9D8B030D-6E8A-4147-A177-3AD203B41FA5}">
                      <a16:colId xmlns:a16="http://schemas.microsoft.com/office/drawing/2014/main" val="20002"/>
                    </a:ext>
                  </a:extLst>
                </a:gridCol>
                <a:gridCol w="1209825">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endParaRPr sz="1800" dirty="0">
                        <a:solidFill>
                          <a:schemeClr val="tx1"/>
                        </a:solidFill>
                      </a:endParaRPr>
                    </a:p>
                  </a:txBody>
                  <a:tcPr marL="91450" marR="91450" marT="45725" marB="45725">
                    <a:solidFill>
                      <a:schemeClr val="lt1"/>
                    </a:solidFill>
                  </a:tcPr>
                </a:tc>
                <a:tc>
                  <a:txBody>
                    <a:bodyPr/>
                    <a:lstStyle/>
                    <a:p>
                      <a:pPr marL="0" marR="0" lvl="0" indent="0" algn="l" rtl="0">
                        <a:spcBef>
                          <a:spcPts val="0"/>
                        </a:spcBef>
                        <a:spcAft>
                          <a:spcPts val="0"/>
                        </a:spcAft>
                        <a:buNone/>
                      </a:pPr>
                      <a:endParaRPr sz="1800" dirty="0">
                        <a:solidFill>
                          <a:schemeClr val="tx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400" b="1" i="0" u="none" strike="noStrike" cap="none" dirty="0">
                          <a:solidFill>
                            <a:schemeClr val="tx1"/>
                          </a:solidFill>
                          <a:latin typeface="Century Gothic"/>
                          <a:ea typeface="Century Gothic"/>
                          <a:cs typeface="Century Gothic"/>
                          <a:sym typeface="Century Gothic"/>
                        </a:rPr>
                        <a:t>‘I’</a:t>
                      </a:r>
                      <a:endParaRPr sz="2000" dirty="0">
                        <a:solidFill>
                          <a:schemeClr val="tx1"/>
                        </a:solidFil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400" b="1" dirty="0">
                          <a:solidFill>
                            <a:schemeClr val="tx1"/>
                          </a:solidFill>
                        </a:rPr>
                        <a:t>‘We’</a:t>
                      </a:r>
                      <a:endParaRPr sz="2400" b="0" dirty="0">
                        <a:solidFill>
                          <a:schemeClr val="tx1"/>
                        </a:solidFill>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400" b="1" dirty="0">
                          <a:solidFill>
                            <a:schemeClr val="tx1"/>
                          </a:solidFill>
                        </a:rPr>
                        <a:t>1.</a:t>
                      </a:r>
                      <a:endParaRPr dirty="0">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dirty="0" err="1">
                          <a:solidFill>
                            <a:schemeClr val="tx1"/>
                          </a:solidFill>
                          <a:latin typeface="Century Gothic"/>
                          <a:ea typeface="Century Gothic"/>
                          <a:cs typeface="Century Gothic"/>
                          <a:sym typeface="Century Gothic"/>
                        </a:rPr>
                        <a:t>Hacemos</a:t>
                      </a:r>
                      <a:r>
                        <a:rPr lang="en-GB" sz="2400" dirty="0">
                          <a:solidFill>
                            <a:schemeClr val="tx1"/>
                          </a:solidFill>
                          <a:latin typeface="Century Gothic"/>
                          <a:ea typeface="Century Gothic"/>
                          <a:cs typeface="Century Gothic"/>
                          <a:sym typeface="Century Gothic"/>
                        </a:rPr>
                        <a:t> </a:t>
                      </a:r>
                      <a:r>
                        <a:rPr lang="en-GB" sz="2400" dirty="0" err="1">
                          <a:solidFill>
                            <a:schemeClr val="tx1"/>
                          </a:solidFill>
                          <a:latin typeface="Century Gothic"/>
                          <a:ea typeface="Century Gothic"/>
                          <a:cs typeface="Century Gothic"/>
                          <a:sym typeface="Century Gothic"/>
                        </a:rPr>
                        <a:t>entrevistas</a:t>
                      </a:r>
                      <a:r>
                        <a:rPr lang="en-GB" sz="2400" dirty="0">
                          <a:solidFill>
                            <a:schemeClr val="tx1"/>
                          </a:solidFill>
                          <a:latin typeface="Century Gothic"/>
                          <a:ea typeface="Century Gothic"/>
                          <a:cs typeface="Century Gothic"/>
                          <a:sym typeface="Century Gothic"/>
                        </a:rPr>
                        <a:t> con </a:t>
                      </a:r>
                      <a:r>
                        <a:rPr lang="en-GB" sz="2400" dirty="0" err="1">
                          <a:solidFill>
                            <a:schemeClr val="tx1"/>
                          </a:solidFill>
                          <a:latin typeface="Century Gothic"/>
                          <a:ea typeface="Century Gothic"/>
                          <a:cs typeface="Century Gothic"/>
                          <a:sym typeface="Century Gothic"/>
                        </a:rPr>
                        <a:t>gente</a:t>
                      </a:r>
                      <a:r>
                        <a:rPr lang="en-GB" sz="2400" dirty="0">
                          <a:solidFill>
                            <a:schemeClr val="tx1"/>
                          </a:solidFill>
                          <a:latin typeface="Century Gothic"/>
                          <a:ea typeface="Century Gothic"/>
                          <a:cs typeface="Century Gothic"/>
                          <a:sym typeface="Century Gothic"/>
                        </a:rPr>
                        <a:t> </a:t>
                      </a:r>
                      <a:r>
                        <a:rPr lang="en-GB" sz="2400" dirty="0" err="1">
                          <a:solidFill>
                            <a:schemeClr val="tx1"/>
                          </a:solidFill>
                          <a:latin typeface="Century Gothic"/>
                          <a:ea typeface="Century Gothic"/>
                          <a:cs typeface="Century Gothic"/>
                          <a:sym typeface="Century Gothic"/>
                        </a:rPr>
                        <a:t>famosa</a:t>
                      </a:r>
                      <a:r>
                        <a:rPr lang="en-GB" sz="2400" dirty="0">
                          <a:solidFill>
                            <a:schemeClr val="tx1"/>
                          </a:solidFill>
                          <a:latin typeface="Century Gothic"/>
                          <a:ea typeface="Century Gothic"/>
                          <a:cs typeface="Century Gothic"/>
                          <a:sym typeface="Century Gothic"/>
                        </a:rPr>
                        <a:t>.</a:t>
                      </a:r>
                      <a:endParaRPr sz="24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GB" sz="2400" b="1" dirty="0">
                          <a:solidFill>
                            <a:schemeClr val="tx1"/>
                          </a:solidFill>
                        </a:rPr>
                        <a:t>2.</a:t>
                      </a:r>
                      <a:endParaRPr dirty="0">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dirty="0">
                          <a:solidFill>
                            <a:schemeClr val="tx1"/>
                          </a:solidFill>
                          <a:latin typeface="Century Gothic"/>
                          <a:ea typeface="Century Gothic"/>
                          <a:cs typeface="Century Gothic"/>
                          <a:sym typeface="Century Gothic"/>
                        </a:rPr>
                        <a:t>Pongo las </a:t>
                      </a:r>
                      <a:r>
                        <a:rPr lang="en-GB" sz="2400" dirty="0" err="1">
                          <a:solidFill>
                            <a:schemeClr val="tx1"/>
                          </a:solidFill>
                          <a:latin typeface="Century Gothic"/>
                          <a:ea typeface="Century Gothic"/>
                          <a:cs typeface="Century Gothic"/>
                          <a:sym typeface="Century Gothic"/>
                        </a:rPr>
                        <a:t>entrevistas</a:t>
                      </a:r>
                      <a:r>
                        <a:rPr lang="en-GB" sz="2400" dirty="0">
                          <a:solidFill>
                            <a:schemeClr val="tx1"/>
                          </a:solidFill>
                          <a:latin typeface="Century Gothic"/>
                          <a:ea typeface="Century Gothic"/>
                          <a:cs typeface="Century Gothic"/>
                          <a:sym typeface="Century Gothic"/>
                        </a:rPr>
                        <a:t> </a:t>
                      </a:r>
                      <a:r>
                        <a:rPr lang="en-GB" sz="2400" dirty="0" err="1">
                          <a:solidFill>
                            <a:schemeClr val="tx1"/>
                          </a:solidFill>
                          <a:latin typeface="Century Gothic"/>
                          <a:ea typeface="Century Gothic"/>
                          <a:cs typeface="Century Gothic"/>
                          <a:sym typeface="Century Gothic"/>
                        </a:rPr>
                        <a:t>en</a:t>
                      </a:r>
                      <a:r>
                        <a:rPr lang="en-GB" sz="2400" dirty="0">
                          <a:solidFill>
                            <a:schemeClr val="tx1"/>
                          </a:solidFill>
                          <a:latin typeface="Century Gothic"/>
                          <a:ea typeface="Century Gothic"/>
                          <a:cs typeface="Century Gothic"/>
                          <a:sym typeface="Century Gothic"/>
                        </a:rPr>
                        <a:t> una </a:t>
                      </a:r>
                      <a:r>
                        <a:rPr lang="en-GB" sz="2400" dirty="0" err="1">
                          <a:solidFill>
                            <a:schemeClr val="tx1"/>
                          </a:solidFill>
                          <a:latin typeface="Century Gothic"/>
                          <a:ea typeface="Century Gothic"/>
                          <a:cs typeface="Century Gothic"/>
                          <a:sym typeface="Century Gothic"/>
                        </a:rPr>
                        <a:t>página</a:t>
                      </a:r>
                      <a:r>
                        <a:rPr lang="en-GB" sz="2400" dirty="0">
                          <a:solidFill>
                            <a:schemeClr val="tx1"/>
                          </a:solidFill>
                          <a:latin typeface="Century Gothic"/>
                          <a:ea typeface="Century Gothic"/>
                          <a:cs typeface="Century Gothic"/>
                          <a:sym typeface="Century Gothic"/>
                        </a:rPr>
                        <a:t> web.</a:t>
                      </a:r>
                      <a:endParaRPr sz="24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GB" sz="2400" b="1" dirty="0">
                          <a:solidFill>
                            <a:schemeClr val="tx1"/>
                          </a:solidFill>
                        </a:rPr>
                        <a:t>3.</a:t>
                      </a:r>
                      <a:endParaRPr dirty="0">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u="sng" dirty="0">
                          <a:solidFill>
                            <a:schemeClr val="tx1"/>
                          </a:solidFill>
                          <a:latin typeface="Century Gothic"/>
                          <a:ea typeface="Century Gothic"/>
                          <a:cs typeface="Century Gothic"/>
                          <a:sym typeface="Century Gothic"/>
                        </a:rPr>
                        <a:t>No </a:t>
                      </a:r>
                      <a:r>
                        <a:rPr lang="en-GB" sz="2400" u="sng" dirty="0" err="1">
                          <a:solidFill>
                            <a:schemeClr val="tx1"/>
                          </a:solidFill>
                          <a:latin typeface="Century Gothic"/>
                          <a:ea typeface="Century Gothic"/>
                          <a:cs typeface="Century Gothic"/>
                          <a:sym typeface="Century Gothic"/>
                        </a:rPr>
                        <a:t>vendo</a:t>
                      </a:r>
                      <a:r>
                        <a:rPr lang="en-GB" sz="2400" u="sng" dirty="0">
                          <a:solidFill>
                            <a:schemeClr val="tx1"/>
                          </a:solidFill>
                          <a:latin typeface="Century Gothic"/>
                          <a:ea typeface="Century Gothic"/>
                          <a:cs typeface="Century Gothic"/>
                          <a:sym typeface="Century Gothic"/>
                        </a:rPr>
                        <a:t> los </a:t>
                      </a:r>
                      <a:r>
                        <a:rPr lang="en-GB" sz="2400" u="sng" dirty="0" err="1">
                          <a:solidFill>
                            <a:schemeClr val="tx1"/>
                          </a:solidFill>
                          <a:latin typeface="Century Gothic"/>
                          <a:ea typeface="Century Gothic"/>
                          <a:cs typeface="Century Gothic"/>
                          <a:sym typeface="Century Gothic"/>
                        </a:rPr>
                        <a:t>periódicos</a:t>
                      </a:r>
                      <a:r>
                        <a:rPr lang="en-GB" sz="2400" u="sng" dirty="0">
                          <a:solidFill>
                            <a:schemeClr val="tx1"/>
                          </a:solidFill>
                          <a:latin typeface="Century Gothic"/>
                          <a:ea typeface="Century Gothic"/>
                          <a:cs typeface="Century Gothic"/>
                          <a:sym typeface="Century Gothic"/>
                        </a:rPr>
                        <a:t> </a:t>
                      </a:r>
                      <a:r>
                        <a:rPr lang="en-GB" sz="2400" u="sng" dirty="0" err="1">
                          <a:solidFill>
                            <a:schemeClr val="tx1"/>
                          </a:solidFill>
                          <a:latin typeface="Century Gothic"/>
                          <a:ea typeface="Century Gothic"/>
                          <a:cs typeface="Century Gothic"/>
                          <a:sym typeface="Century Gothic"/>
                        </a:rPr>
                        <a:t>en</a:t>
                      </a:r>
                      <a:r>
                        <a:rPr lang="en-GB" sz="2400" u="sng" dirty="0">
                          <a:solidFill>
                            <a:schemeClr val="tx1"/>
                          </a:solidFill>
                          <a:latin typeface="Century Gothic"/>
                          <a:ea typeface="Century Gothic"/>
                          <a:cs typeface="Century Gothic"/>
                          <a:sym typeface="Century Gothic"/>
                        </a:rPr>
                        <a:t> la </a:t>
                      </a:r>
                      <a:r>
                        <a:rPr lang="en-GB" sz="2400" u="sng" dirty="0" err="1">
                          <a:solidFill>
                            <a:schemeClr val="tx1"/>
                          </a:solidFill>
                          <a:latin typeface="Century Gothic"/>
                          <a:ea typeface="Century Gothic"/>
                          <a:cs typeface="Century Gothic"/>
                          <a:sym typeface="Century Gothic"/>
                        </a:rPr>
                        <a:t>calle</a:t>
                      </a:r>
                      <a:r>
                        <a:rPr lang="en-GB" sz="2400" dirty="0">
                          <a:solidFill>
                            <a:schemeClr val="tx1"/>
                          </a:solidFill>
                          <a:latin typeface="Century Gothic"/>
                          <a:ea typeface="Century Gothic"/>
                          <a:cs typeface="Century Gothic"/>
                          <a:sym typeface="Century Gothic"/>
                        </a:rPr>
                        <a:t>. </a:t>
                      </a:r>
                      <a:endParaRPr sz="24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en-GB" sz="2400" b="1" dirty="0">
                          <a:solidFill>
                            <a:schemeClr val="tx1"/>
                          </a:solidFill>
                        </a:rPr>
                        <a:t>4.</a:t>
                      </a:r>
                      <a:endParaRPr dirty="0">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u="none">
                          <a:solidFill>
                            <a:schemeClr val="tx1"/>
                          </a:solidFill>
                          <a:latin typeface="Century Gothic"/>
                          <a:ea typeface="Century Gothic"/>
                          <a:cs typeface="Century Gothic"/>
                          <a:sym typeface="Century Gothic"/>
                        </a:rPr>
                        <a:t>Creemos que el trabajo es importante.</a:t>
                      </a:r>
                      <a:endParaRPr sz="2400" u="none">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spcBef>
                          <a:spcPts val="0"/>
                        </a:spcBef>
                        <a:spcAft>
                          <a:spcPts val="0"/>
                        </a:spcAft>
                        <a:buNone/>
                      </a:pPr>
                      <a:r>
                        <a:rPr lang="en-GB" sz="2400" b="1" dirty="0">
                          <a:solidFill>
                            <a:schemeClr val="tx1"/>
                          </a:solidFill>
                        </a:rPr>
                        <a:t>5.</a:t>
                      </a:r>
                      <a:endParaRPr dirty="0">
                        <a:solidFill>
                          <a:schemeClr val="tx1"/>
                        </a:solidFill>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400"/>
                        <a:buFont typeface="Century Gothic"/>
                        <a:buNone/>
                      </a:pPr>
                      <a:r>
                        <a:rPr lang="en-GB" sz="2400" u="sng">
                          <a:solidFill>
                            <a:schemeClr val="tx1"/>
                          </a:solidFill>
                          <a:latin typeface="Century Gothic"/>
                          <a:ea typeface="Century Gothic"/>
                          <a:cs typeface="Century Gothic"/>
                          <a:sym typeface="Century Gothic"/>
                        </a:rPr>
                        <a:t>İNo leo las entrevistas</a:t>
                      </a:r>
                      <a:r>
                        <a:rPr lang="en-GB" sz="2400">
                          <a:solidFill>
                            <a:schemeClr val="tx1"/>
                          </a:solidFill>
                          <a:latin typeface="Century Gothic"/>
                          <a:ea typeface="Century Gothic"/>
                          <a:cs typeface="Century Gothic"/>
                          <a:sym typeface="Century Gothic"/>
                        </a:rPr>
                        <a:t>, </a:t>
                      </a:r>
                      <a:r>
                        <a:rPr lang="en-GB" sz="2400" u="sng">
                          <a:solidFill>
                            <a:schemeClr val="tx1"/>
                          </a:solidFill>
                          <a:latin typeface="Century Gothic"/>
                          <a:ea typeface="Century Gothic"/>
                          <a:cs typeface="Century Gothic"/>
                          <a:sym typeface="Century Gothic"/>
                        </a:rPr>
                        <a:t>no tengo tiempo</a:t>
                      </a:r>
                      <a:r>
                        <a:rPr lang="en-GB" sz="2400">
                          <a:solidFill>
                            <a:schemeClr val="tx1"/>
                          </a:solidFill>
                          <a:latin typeface="Century Gothic"/>
                          <a:ea typeface="Century Gothic"/>
                          <a:cs typeface="Century Gothic"/>
                          <a:sym typeface="Century Gothic"/>
                        </a:rPr>
                        <a:t>!</a:t>
                      </a:r>
                      <a:endParaRPr sz="2400">
                        <a:solidFill>
                          <a:schemeClr val="tx1"/>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6"/>
                  </a:ext>
                </a:extLst>
              </a:tr>
              <a:tr h="304800">
                <a:tc>
                  <a:txBody>
                    <a:bodyPr/>
                    <a:lstStyle/>
                    <a:p>
                      <a:pPr marL="0" marR="0" lvl="0" indent="0" algn="ctr" rtl="0">
                        <a:spcBef>
                          <a:spcPts val="0"/>
                        </a:spcBef>
                        <a:spcAft>
                          <a:spcPts val="0"/>
                        </a:spcAft>
                        <a:buNone/>
                      </a:pPr>
                      <a:r>
                        <a:rPr lang="en-GB" sz="2400" b="1" dirty="0">
                          <a:solidFill>
                            <a:schemeClr val="tx1"/>
                          </a:solidFill>
                        </a:rPr>
                        <a:t>6.</a:t>
                      </a:r>
                      <a:endParaRPr dirty="0">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u="sng" dirty="0">
                          <a:solidFill>
                            <a:schemeClr val="tx1"/>
                          </a:solidFill>
                          <a:latin typeface="Century Gothic"/>
                          <a:ea typeface="Century Gothic"/>
                          <a:cs typeface="Century Gothic"/>
                          <a:sym typeface="Century Gothic"/>
                        </a:rPr>
                        <a:t>No </a:t>
                      </a:r>
                      <a:r>
                        <a:rPr lang="en-GB" sz="2400" u="sng" dirty="0" err="1">
                          <a:solidFill>
                            <a:schemeClr val="tx1"/>
                          </a:solidFill>
                          <a:latin typeface="Century Gothic"/>
                          <a:ea typeface="Century Gothic"/>
                          <a:cs typeface="Century Gothic"/>
                          <a:sym typeface="Century Gothic"/>
                        </a:rPr>
                        <a:t>escondemos</a:t>
                      </a:r>
                      <a:r>
                        <a:rPr lang="en-GB" sz="2400" u="sng" dirty="0">
                          <a:solidFill>
                            <a:schemeClr val="tx1"/>
                          </a:solidFill>
                          <a:latin typeface="Century Gothic"/>
                          <a:ea typeface="Century Gothic"/>
                          <a:cs typeface="Century Gothic"/>
                          <a:sym typeface="Century Gothic"/>
                        </a:rPr>
                        <a:t> la </a:t>
                      </a:r>
                      <a:r>
                        <a:rPr lang="en-GB" sz="2400" u="sng" dirty="0" err="1">
                          <a:solidFill>
                            <a:schemeClr val="tx1"/>
                          </a:solidFill>
                          <a:latin typeface="Century Gothic"/>
                          <a:ea typeface="Century Gothic"/>
                          <a:cs typeface="Century Gothic"/>
                          <a:sym typeface="Century Gothic"/>
                        </a:rPr>
                        <a:t>verdad</a:t>
                      </a:r>
                      <a:r>
                        <a:rPr lang="en-GB" sz="2400" dirty="0">
                          <a:solidFill>
                            <a:schemeClr val="tx1"/>
                          </a:solidFill>
                          <a:latin typeface="Century Gothic"/>
                          <a:ea typeface="Century Gothic"/>
                          <a:cs typeface="Century Gothic"/>
                          <a:sym typeface="Century Gothic"/>
                        </a:rPr>
                        <a:t>. </a:t>
                      </a:r>
                      <a:endParaRPr sz="24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tc>
                <a:extLst>
                  <a:ext uri="{0D108BD9-81ED-4DB2-BD59-A6C34878D82A}">
                    <a16:rowId xmlns:a16="http://schemas.microsoft.com/office/drawing/2014/main" val="10008"/>
                  </a:ext>
                </a:extLst>
              </a:tr>
            </a:tbl>
          </a:graphicData>
        </a:graphic>
      </p:graphicFrame>
      <p:pic>
        <p:nvPicPr>
          <p:cNvPr id="13" name="Google Shape;361;p14">
            <a:extLst>
              <a:ext uri="{FF2B5EF4-FFF2-40B4-BE49-F238E27FC236}">
                <a16:creationId xmlns:a16="http://schemas.microsoft.com/office/drawing/2014/main" id="{28A7DA77-BA64-4F89-9576-C8DABADB6D82}"/>
              </a:ext>
            </a:extLst>
          </p:cNvPr>
          <p:cNvPicPr preferRelativeResize="0"/>
          <p:nvPr/>
        </p:nvPicPr>
        <p:blipFill rotWithShape="1">
          <a:blip r:embed="rId5">
            <a:alphaModFix/>
          </a:blip>
          <a:srcRect/>
          <a:stretch/>
        </p:blipFill>
        <p:spPr>
          <a:xfrm>
            <a:off x="9568635" y="2862668"/>
            <a:ext cx="412997" cy="430204"/>
          </a:xfrm>
          <a:prstGeom prst="rect">
            <a:avLst/>
          </a:prstGeom>
          <a:noFill/>
          <a:ln>
            <a:noFill/>
          </a:ln>
        </p:spPr>
      </p:pic>
      <p:pic>
        <p:nvPicPr>
          <p:cNvPr id="14" name="Google Shape;362;p14">
            <a:extLst>
              <a:ext uri="{FF2B5EF4-FFF2-40B4-BE49-F238E27FC236}">
                <a16:creationId xmlns:a16="http://schemas.microsoft.com/office/drawing/2014/main" id="{FAB85A56-B817-4F91-AA7A-BEC2C92F0C5C}"/>
              </a:ext>
            </a:extLst>
          </p:cNvPr>
          <p:cNvPicPr preferRelativeResize="0"/>
          <p:nvPr/>
        </p:nvPicPr>
        <p:blipFill rotWithShape="1">
          <a:blip r:embed="rId5">
            <a:alphaModFix/>
          </a:blip>
          <a:srcRect/>
          <a:stretch/>
        </p:blipFill>
        <p:spPr>
          <a:xfrm>
            <a:off x="8584265" y="3316867"/>
            <a:ext cx="412997" cy="430204"/>
          </a:xfrm>
          <a:prstGeom prst="rect">
            <a:avLst/>
          </a:prstGeom>
          <a:noFill/>
          <a:ln>
            <a:noFill/>
          </a:ln>
        </p:spPr>
      </p:pic>
      <p:pic>
        <p:nvPicPr>
          <p:cNvPr id="15" name="Google Shape;363;p14">
            <a:extLst>
              <a:ext uri="{FF2B5EF4-FFF2-40B4-BE49-F238E27FC236}">
                <a16:creationId xmlns:a16="http://schemas.microsoft.com/office/drawing/2014/main" id="{1A389E2E-56A7-4BBE-A837-3D9F9FB65815}"/>
              </a:ext>
            </a:extLst>
          </p:cNvPr>
          <p:cNvPicPr preferRelativeResize="0"/>
          <p:nvPr/>
        </p:nvPicPr>
        <p:blipFill rotWithShape="1">
          <a:blip r:embed="rId5">
            <a:alphaModFix/>
          </a:blip>
          <a:srcRect/>
          <a:stretch/>
        </p:blipFill>
        <p:spPr>
          <a:xfrm>
            <a:off x="8584264" y="3747071"/>
            <a:ext cx="412997" cy="430204"/>
          </a:xfrm>
          <a:prstGeom prst="rect">
            <a:avLst/>
          </a:prstGeom>
          <a:noFill/>
          <a:ln>
            <a:noFill/>
          </a:ln>
        </p:spPr>
      </p:pic>
      <p:pic>
        <p:nvPicPr>
          <p:cNvPr id="16" name="Google Shape;364;p14">
            <a:extLst>
              <a:ext uri="{FF2B5EF4-FFF2-40B4-BE49-F238E27FC236}">
                <a16:creationId xmlns:a16="http://schemas.microsoft.com/office/drawing/2014/main" id="{F17FC25F-C59E-486F-8954-0EE3869E567F}"/>
              </a:ext>
            </a:extLst>
          </p:cNvPr>
          <p:cNvPicPr preferRelativeResize="0"/>
          <p:nvPr/>
        </p:nvPicPr>
        <p:blipFill rotWithShape="1">
          <a:blip r:embed="rId5">
            <a:alphaModFix/>
          </a:blip>
          <a:srcRect/>
          <a:stretch/>
        </p:blipFill>
        <p:spPr>
          <a:xfrm>
            <a:off x="9568635" y="4288550"/>
            <a:ext cx="412997" cy="430204"/>
          </a:xfrm>
          <a:prstGeom prst="rect">
            <a:avLst/>
          </a:prstGeom>
          <a:noFill/>
          <a:ln>
            <a:noFill/>
          </a:ln>
        </p:spPr>
      </p:pic>
      <p:pic>
        <p:nvPicPr>
          <p:cNvPr id="17" name="Google Shape;365;p14">
            <a:extLst>
              <a:ext uri="{FF2B5EF4-FFF2-40B4-BE49-F238E27FC236}">
                <a16:creationId xmlns:a16="http://schemas.microsoft.com/office/drawing/2014/main" id="{792D35A3-0002-4D98-A6B2-F625BCB2531E}"/>
              </a:ext>
            </a:extLst>
          </p:cNvPr>
          <p:cNvPicPr preferRelativeResize="0"/>
          <p:nvPr/>
        </p:nvPicPr>
        <p:blipFill rotWithShape="1">
          <a:blip r:embed="rId5">
            <a:alphaModFix/>
          </a:blip>
          <a:srcRect/>
          <a:stretch/>
        </p:blipFill>
        <p:spPr>
          <a:xfrm>
            <a:off x="8556833" y="4684485"/>
            <a:ext cx="412997" cy="430204"/>
          </a:xfrm>
          <a:prstGeom prst="rect">
            <a:avLst/>
          </a:prstGeom>
          <a:noFill/>
          <a:ln>
            <a:noFill/>
          </a:ln>
        </p:spPr>
      </p:pic>
      <p:pic>
        <p:nvPicPr>
          <p:cNvPr id="19" name="Google Shape;367;p14">
            <a:extLst>
              <a:ext uri="{FF2B5EF4-FFF2-40B4-BE49-F238E27FC236}">
                <a16:creationId xmlns:a16="http://schemas.microsoft.com/office/drawing/2014/main" id="{41BAE097-6204-4B00-8F58-8BEE4E16CCC0}"/>
              </a:ext>
            </a:extLst>
          </p:cNvPr>
          <p:cNvPicPr preferRelativeResize="0"/>
          <p:nvPr/>
        </p:nvPicPr>
        <p:blipFill rotWithShape="1">
          <a:blip r:embed="rId5">
            <a:alphaModFix/>
          </a:blip>
          <a:srcRect/>
          <a:stretch/>
        </p:blipFill>
        <p:spPr>
          <a:xfrm>
            <a:off x="9516736" y="5114689"/>
            <a:ext cx="412997" cy="430204"/>
          </a:xfrm>
          <a:prstGeom prst="rect">
            <a:avLst/>
          </a:prstGeom>
          <a:noFill/>
          <a:ln>
            <a:noFill/>
          </a:ln>
        </p:spPr>
      </p:pic>
      <p:sp>
        <p:nvSpPr>
          <p:cNvPr id="20" name="Google Shape;368;p14">
            <a:extLst>
              <a:ext uri="{FF2B5EF4-FFF2-40B4-BE49-F238E27FC236}">
                <a16:creationId xmlns:a16="http://schemas.microsoft.com/office/drawing/2014/main" id="{FD196E90-4241-437C-9D6D-7D8E2FC4AED0}"/>
              </a:ext>
            </a:extLst>
          </p:cNvPr>
          <p:cNvSpPr txBox="1"/>
          <p:nvPr/>
        </p:nvSpPr>
        <p:spPr>
          <a:xfrm>
            <a:off x="941425" y="3787696"/>
            <a:ext cx="7016603" cy="461665"/>
          </a:xfrm>
          <a:prstGeom prst="rect">
            <a:avLst/>
          </a:prstGeom>
          <a:solidFill>
            <a:srgbClr val="FEE5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latin typeface="Century Gothic"/>
                <a:ea typeface="Century Gothic"/>
                <a:cs typeface="Century Gothic"/>
                <a:sym typeface="Century Gothic"/>
              </a:rPr>
              <a:t>I don’t sell the newspapers in the street.</a:t>
            </a:r>
            <a:endParaRPr sz="2400">
              <a:latin typeface="Century Gothic"/>
              <a:ea typeface="Century Gothic"/>
              <a:cs typeface="Century Gothic"/>
              <a:sym typeface="Century Gothic"/>
            </a:endParaRPr>
          </a:p>
        </p:txBody>
      </p:sp>
      <p:sp>
        <p:nvSpPr>
          <p:cNvPr id="21" name="Google Shape;369;p14">
            <a:extLst>
              <a:ext uri="{FF2B5EF4-FFF2-40B4-BE49-F238E27FC236}">
                <a16:creationId xmlns:a16="http://schemas.microsoft.com/office/drawing/2014/main" id="{B4C3AF55-15EA-4E59-95B2-EAF65ADB690F}"/>
              </a:ext>
            </a:extLst>
          </p:cNvPr>
          <p:cNvSpPr txBox="1"/>
          <p:nvPr/>
        </p:nvSpPr>
        <p:spPr>
          <a:xfrm>
            <a:off x="941425" y="4691672"/>
            <a:ext cx="7016603" cy="461665"/>
          </a:xfrm>
          <a:prstGeom prst="rect">
            <a:avLst/>
          </a:prstGeom>
          <a:solidFill>
            <a:srgbClr val="FEE5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latin typeface="Century Gothic"/>
                <a:ea typeface="Century Gothic"/>
                <a:cs typeface="Century Gothic"/>
                <a:sym typeface="Century Gothic"/>
              </a:rPr>
              <a:t>I don’t read the interviews, I don’t have time!</a:t>
            </a:r>
            <a:endParaRPr sz="2400">
              <a:latin typeface="Century Gothic"/>
              <a:ea typeface="Century Gothic"/>
              <a:cs typeface="Century Gothic"/>
              <a:sym typeface="Century Gothic"/>
            </a:endParaRPr>
          </a:p>
        </p:txBody>
      </p:sp>
      <p:sp>
        <p:nvSpPr>
          <p:cNvPr id="22" name="Google Shape;370;p14">
            <a:extLst>
              <a:ext uri="{FF2B5EF4-FFF2-40B4-BE49-F238E27FC236}">
                <a16:creationId xmlns:a16="http://schemas.microsoft.com/office/drawing/2014/main" id="{27E55A3A-EE13-4F33-8D43-9F15881A3CBB}"/>
              </a:ext>
            </a:extLst>
          </p:cNvPr>
          <p:cNvSpPr txBox="1"/>
          <p:nvPr/>
        </p:nvSpPr>
        <p:spPr>
          <a:xfrm>
            <a:off x="941425" y="5140756"/>
            <a:ext cx="7016603" cy="461665"/>
          </a:xfrm>
          <a:prstGeom prst="rect">
            <a:avLst/>
          </a:prstGeom>
          <a:solidFill>
            <a:srgbClr val="FEE5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latin typeface="Century Gothic"/>
                <a:ea typeface="Century Gothic"/>
                <a:cs typeface="Century Gothic"/>
                <a:sym typeface="Century Gothic"/>
              </a:rPr>
              <a:t>We don’t hide the truth</a:t>
            </a:r>
            <a:r>
              <a:rPr lang="en-GB" sz="2400">
                <a:latin typeface="Century Gothic"/>
                <a:ea typeface="Century Gothic"/>
                <a:cs typeface="Century Gothic"/>
                <a:sym typeface="Century Gothic"/>
              </a:rPr>
              <a:t>.</a:t>
            </a:r>
            <a:endParaRPr/>
          </a:p>
        </p:txBody>
      </p:sp>
      <p:sp>
        <p:nvSpPr>
          <p:cNvPr id="23" name="Google Shape;372;p14">
            <a:extLst>
              <a:ext uri="{FF2B5EF4-FFF2-40B4-BE49-F238E27FC236}">
                <a16:creationId xmlns:a16="http://schemas.microsoft.com/office/drawing/2014/main" id="{7A3212D8-DEF7-40DF-A556-8B709AC258E8}"/>
              </a:ext>
            </a:extLst>
          </p:cNvPr>
          <p:cNvSpPr txBox="1"/>
          <p:nvPr/>
        </p:nvSpPr>
        <p:spPr>
          <a:xfrm>
            <a:off x="10367922" y="5881591"/>
            <a:ext cx="1824078" cy="400110"/>
          </a:xfrm>
          <a:prstGeom prst="rect">
            <a:avLst/>
          </a:prstGeom>
          <a:solidFill>
            <a:srgbClr val="92D050"/>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 underlined</a:t>
            </a:r>
            <a:endParaRPr/>
          </a:p>
        </p:txBody>
      </p:sp>
      <p:sp>
        <p:nvSpPr>
          <p:cNvPr id="24" name="Speech Bubble: Rectangle with Corners Rounded 23">
            <a:extLst>
              <a:ext uri="{FF2B5EF4-FFF2-40B4-BE49-F238E27FC236}">
                <a16:creationId xmlns:a16="http://schemas.microsoft.com/office/drawing/2014/main" id="{272CD281-22F6-4FBF-AA80-F0C963E5438D}"/>
              </a:ext>
            </a:extLst>
          </p:cNvPr>
          <p:cNvSpPr/>
          <p:nvPr/>
        </p:nvSpPr>
        <p:spPr>
          <a:xfrm>
            <a:off x="949233" y="1607087"/>
            <a:ext cx="7720149" cy="476737"/>
          </a:xfrm>
          <a:prstGeom prst="wedgeRoundRectCallout">
            <a:avLst>
              <a:gd name="adj1" fmla="val -52428"/>
              <a:gd name="adj2" fmla="val -10254"/>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rPr>
              <a:t>Luego, escribe en inglés las tres frases subrayadas*.</a:t>
            </a:r>
          </a:p>
        </p:txBody>
      </p:sp>
      <p:pic>
        <p:nvPicPr>
          <p:cNvPr id="26" name="Picture 25" descr="A cartoon of a child and child&#10;&#10;Description automatically generated">
            <a:extLst>
              <a:ext uri="{FF2B5EF4-FFF2-40B4-BE49-F238E27FC236}">
                <a16:creationId xmlns:a16="http://schemas.microsoft.com/office/drawing/2014/main" id="{E05BF1F4-5908-42F6-91AE-2561B9AED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2043" y="3743553"/>
            <a:ext cx="3635835" cy="2045157"/>
          </a:xfrm>
          <a:prstGeom prst="rect">
            <a:avLst/>
          </a:prstGeom>
        </p:spPr>
      </p:pic>
      <p:grpSp>
        <p:nvGrpSpPr>
          <p:cNvPr id="27" name="Google Shape;355;p14">
            <a:extLst>
              <a:ext uri="{FF2B5EF4-FFF2-40B4-BE49-F238E27FC236}">
                <a16:creationId xmlns:a16="http://schemas.microsoft.com/office/drawing/2014/main" id="{BE402841-990A-4FC9-81E0-20164523038A}"/>
              </a:ext>
            </a:extLst>
          </p:cNvPr>
          <p:cNvGrpSpPr/>
          <p:nvPr/>
        </p:nvGrpSpPr>
        <p:grpSpPr>
          <a:xfrm>
            <a:off x="9771328" y="823068"/>
            <a:ext cx="2162815" cy="1503135"/>
            <a:chOff x="7138717" y="-33177"/>
            <a:chExt cx="3825193" cy="2658356"/>
          </a:xfrm>
        </p:grpSpPr>
        <p:pic>
          <p:nvPicPr>
            <p:cNvPr id="28" name="Google Shape;356;p14">
              <a:extLst>
                <a:ext uri="{FF2B5EF4-FFF2-40B4-BE49-F238E27FC236}">
                  <a16:creationId xmlns:a16="http://schemas.microsoft.com/office/drawing/2014/main" id="{053D3831-727B-4A3B-8777-BAC76B8A2D6C}"/>
                </a:ext>
              </a:extLst>
            </p:cNvPr>
            <p:cNvPicPr preferRelativeResize="0"/>
            <p:nvPr/>
          </p:nvPicPr>
          <p:blipFill rotWithShape="1">
            <a:blip r:embed="rId7">
              <a:alphaModFix/>
            </a:blip>
            <a:srcRect/>
            <a:stretch/>
          </p:blipFill>
          <p:spPr>
            <a:xfrm rot="888543">
              <a:off x="8596673" y="201769"/>
              <a:ext cx="2122810" cy="2188463"/>
            </a:xfrm>
            <a:prstGeom prst="rect">
              <a:avLst/>
            </a:prstGeom>
            <a:noFill/>
            <a:ln>
              <a:noFill/>
            </a:ln>
          </p:spPr>
        </p:pic>
        <p:pic>
          <p:nvPicPr>
            <p:cNvPr id="29" name="Google Shape;357;p14">
              <a:extLst>
                <a:ext uri="{FF2B5EF4-FFF2-40B4-BE49-F238E27FC236}">
                  <a16:creationId xmlns:a16="http://schemas.microsoft.com/office/drawing/2014/main" id="{CAC82F9F-1113-4082-AFFB-40531250E466}"/>
                </a:ext>
              </a:extLst>
            </p:cNvPr>
            <p:cNvPicPr preferRelativeResize="0"/>
            <p:nvPr/>
          </p:nvPicPr>
          <p:blipFill rotWithShape="1">
            <a:blip r:embed="rId8">
              <a:alphaModFix/>
            </a:blip>
            <a:srcRect/>
            <a:stretch/>
          </p:blipFill>
          <p:spPr>
            <a:xfrm rot="-825691">
              <a:off x="7337243" y="432455"/>
              <a:ext cx="1361239" cy="1833380"/>
            </a:xfrm>
            <a:prstGeom prst="rect">
              <a:avLst/>
            </a:prstGeom>
            <a:noFill/>
            <a:ln>
              <a:noFill/>
            </a:ln>
          </p:spPr>
        </p:pic>
      </p:grpSp>
    </p:spTree>
    <p:extLst>
      <p:ext uri="{BB962C8B-B14F-4D97-AF65-F5344CB8AC3E}">
        <p14:creationId xmlns:p14="http://schemas.microsoft.com/office/powerpoint/2010/main" val="264739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CFE334-385D-410A-A452-84557E915297}"/>
              </a:ext>
            </a:extLst>
          </p:cNvPr>
          <p:cNvSpPr>
            <a:spLocks noGrp="1"/>
          </p:cNvSpPr>
          <p:nvPr>
            <p:ph type="title"/>
          </p:nvPr>
        </p:nvSpPr>
        <p:spPr>
          <a:xfrm>
            <a:off x="0" y="168952"/>
            <a:ext cx="4795024" cy="647577"/>
          </a:xfrm>
        </p:spPr>
        <p:txBody>
          <a:bodyPr>
            <a:normAutofit/>
          </a:bodyPr>
          <a:lstStyle/>
          <a:p>
            <a:r>
              <a:rPr lang="en-GB" sz="2400" dirty="0"/>
              <a:t>La </a:t>
            </a:r>
            <a:r>
              <a:rPr lang="en-GB" sz="2400" dirty="0" err="1"/>
              <a:t>visita</a:t>
            </a:r>
            <a:r>
              <a:rPr lang="en-GB" sz="2400" dirty="0"/>
              <a:t> de los </a:t>
            </a:r>
            <a:r>
              <a:rPr lang="en-GB" sz="2400" dirty="0" err="1"/>
              <a:t>periodistas</a:t>
            </a:r>
            <a:endParaRPr lang="en-GB" sz="2400" dirty="0"/>
          </a:p>
        </p:txBody>
      </p:sp>
      <p:pic>
        <p:nvPicPr>
          <p:cNvPr id="7" name="Graphic 6" descr="Teacher with solid fill">
            <a:extLst>
              <a:ext uri="{FF2B5EF4-FFF2-40B4-BE49-F238E27FC236}">
                <a16:creationId xmlns:a16="http://schemas.microsoft.com/office/drawing/2014/main" id="{CFBAD3F9-D9B6-446E-AFFF-EBCC047F3E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852622"/>
            <a:ext cx="914400" cy="914400"/>
          </a:xfrm>
          <a:prstGeom prst="rect">
            <a:avLst/>
          </a:prstGeom>
        </p:spPr>
      </p:pic>
      <p:sp>
        <p:nvSpPr>
          <p:cNvPr id="8" name="Speech Bubble: Rectangle with Corners Rounded 7">
            <a:extLst>
              <a:ext uri="{FF2B5EF4-FFF2-40B4-BE49-F238E27FC236}">
                <a16:creationId xmlns:a16="http://schemas.microsoft.com/office/drawing/2014/main" id="{EF82C90A-A83A-4018-B638-6EA5398FCC86}"/>
              </a:ext>
            </a:extLst>
          </p:cNvPr>
          <p:cNvSpPr/>
          <p:nvPr/>
        </p:nvSpPr>
        <p:spPr>
          <a:xfrm>
            <a:off x="914400" y="878266"/>
            <a:ext cx="7720149" cy="635143"/>
          </a:xfrm>
          <a:prstGeom prst="wedgeRoundRectCallout">
            <a:avLst>
              <a:gd name="adj1" fmla="val -53006"/>
              <a:gd name="adj2" fmla="val 10814"/>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a:ea typeface="Century Gothic"/>
                <a:cs typeface="Century Gothic"/>
                <a:sym typeface="Century Gothic"/>
              </a:rPr>
              <a:t>Escucha y marca la opción correcta. </a:t>
            </a:r>
            <a:endParaRPr lang="es-ES" sz="2000" dirty="0">
              <a:solidFill>
                <a:schemeClr val="tx1"/>
              </a:solidFill>
            </a:endParaRPr>
          </a:p>
          <a:p>
            <a:r>
              <a:rPr lang="es-ES" sz="2000" dirty="0">
                <a:solidFill>
                  <a:schemeClr val="tx1"/>
                </a:solidFill>
              </a:rPr>
              <a:t>¿Habla una persona (‘I’) o hablan dos personas (‘we’)?</a:t>
            </a:r>
            <a:endParaRPr lang="en-GB" sz="2000" dirty="0">
              <a:solidFill>
                <a:schemeClr val="tx1"/>
              </a:solidFill>
            </a:endParaRPr>
          </a:p>
        </p:txBody>
      </p:sp>
      <p:sp>
        <p:nvSpPr>
          <p:cNvPr id="9" name="Google Shape;152;p2">
            <a:extLst>
              <a:ext uri="{FF2B5EF4-FFF2-40B4-BE49-F238E27FC236}">
                <a16:creationId xmlns:a16="http://schemas.microsoft.com/office/drawing/2014/main" id="{BBC93C55-9C11-4100-B9EA-DDC8F8245DD9}"/>
              </a:ext>
            </a:extLst>
          </p:cNvPr>
          <p:cNvSpPr/>
          <p:nvPr/>
        </p:nvSpPr>
        <p:spPr>
          <a:xfrm>
            <a:off x="11103429" y="111342"/>
            <a:ext cx="863904"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4" name="Speech Bubble: Rectangle with Corners Rounded 23">
            <a:extLst>
              <a:ext uri="{FF2B5EF4-FFF2-40B4-BE49-F238E27FC236}">
                <a16:creationId xmlns:a16="http://schemas.microsoft.com/office/drawing/2014/main" id="{272CD281-22F6-4FBF-AA80-F0C963E5438D}"/>
              </a:ext>
            </a:extLst>
          </p:cNvPr>
          <p:cNvSpPr/>
          <p:nvPr/>
        </p:nvSpPr>
        <p:spPr>
          <a:xfrm>
            <a:off x="949233" y="1607087"/>
            <a:ext cx="7960591" cy="476737"/>
          </a:xfrm>
          <a:prstGeom prst="wedgeRoundRectCallout">
            <a:avLst>
              <a:gd name="adj1" fmla="val -52988"/>
              <a:gd name="adj2" fmla="val -383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000" dirty="0">
                <a:solidFill>
                  <a:schemeClr val="tx1"/>
                </a:solidFill>
                <a:latin typeface="Century Gothic"/>
                <a:ea typeface="Century Gothic"/>
                <a:cs typeface="Century Gothic"/>
                <a:sym typeface="Century Gothic"/>
              </a:rPr>
              <a:t>Escucha otra vez. Escribe </a:t>
            </a:r>
            <a:r>
              <a:rPr lang="es-ES" sz="2000" u="sng" dirty="0">
                <a:solidFill>
                  <a:schemeClr val="tx1"/>
                </a:solidFill>
                <a:latin typeface="Century Gothic"/>
                <a:ea typeface="Century Gothic"/>
                <a:cs typeface="Century Gothic"/>
                <a:sym typeface="Century Gothic"/>
              </a:rPr>
              <a:t>en inglés </a:t>
            </a:r>
            <a:r>
              <a:rPr lang="es-ES" sz="2000" dirty="0">
                <a:solidFill>
                  <a:schemeClr val="tx1"/>
                </a:solidFill>
                <a:latin typeface="Century Gothic"/>
                <a:ea typeface="Century Gothic"/>
                <a:cs typeface="Century Gothic"/>
                <a:sym typeface="Century Gothic"/>
              </a:rPr>
              <a:t>la actividad y cuando es.</a:t>
            </a:r>
            <a:endParaRPr lang="es-ES" sz="2000" dirty="0">
              <a:solidFill>
                <a:schemeClr val="tx1"/>
              </a:solidFill>
            </a:endParaRPr>
          </a:p>
        </p:txBody>
      </p:sp>
      <p:pic>
        <p:nvPicPr>
          <p:cNvPr id="26" name="Picture 25" descr="A cartoon of a child and child&#10;&#10;Description automatically generated">
            <a:extLst>
              <a:ext uri="{FF2B5EF4-FFF2-40B4-BE49-F238E27FC236}">
                <a16:creationId xmlns:a16="http://schemas.microsoft.com/office/drawing/2014/main" id="{E05BF1F4-5908-42F6-91AE-2561B9AED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798" y="4228334"/>
            <a:ext cx="3635835" cy="2045157"/>
          </a:xfrm>
          <a:prstGeom prst="rect">
            <a:avLst/>
          </a:prstGeom>
        </p:spPr>
      </p:pic>
      <p:grpSp>
        <p:nvGrpSpPr>
          <p:cNvPr id="27" name="Google Shape;355;p14">
            <a:extLst>
              <a:ext uri="{FF2B5EF4-FFF2-40B4-BE49-F238E27FC236}">
                <a16:creationId xmlns:a16="http://schemas.microsoft.com/office/drawing/2014/main" id="{BE402841-990A-4FC9-81E0-20164523038A}"/>
              </a:ext>
            </a:extLst>
          </p:cNvPr>
          <p:cNvGrpSpPr/>
          <p:nvPr/>
        </p:nvGrpSpPr>
        <p:grpSpPr>
          <a:xfrm>
            <a:off x="9771328" y="823068"/>
            <a:ext cx="2162815" cy="1503135"/>
            <a:chOff x="7138717" y="-33177"/>
            <a:chExt cx="3825193" cy="2658356"/>
          </a:xfrm>
        </p:grpSpPr>
        <p:pic>
          <p:nvPicPr>
            <p:cNvPr id="28" name="Google Shape;356;p14">
              <a:extLst>
                <a:ext uri="{FF2B5EF4-FFF2-40B4-BE49-F238E27FC236}">
                  <a16:creationId xmlns:a16="http://schemas.microsoft.com/office/drawing/2014/main" id="{053D3831-727B-4A3B-8777-BAC76B8A2D6C}"/>
                </a:ext>
              </a:extLst>
            </p:cNvPr>
            <p:cNvPicPr preferRelativeResize="0"/>
            <p:nvPr/>
          </p:nvPicPr>
          <p:blipFill rotWithShape="1">
            <a:blip r:embed="rId6">
              <a:alphaModFix/>
            </a:blip>
            <a:srcRect/>
            <a:stretch/>
          </p:blipFill>
          <p:spPr>
            <a:xfrm rot="888543">
              <a:off x="8596673" y="201769"/>
              <a:ext cx="2122810" cy="2188463"/>
            </a:xfrm>
            <a:prstGeom prst="rect">
              <a:avLst/>
            </a:prstGeom>
            <a:noFill/>
            <a:ln>
              <a:noFill/>
            </a:ln>
          </p:spPr>
        </p:pic>
        <p:pic>
          <p:nvPicPr>
            <p:cNvPr id="29" name="Google Shape;357;p14">
              <a:extLst>
                <a:ext uri="{FF2B5EF4-FFF2-40B4-BE49-F238E27FC236}">
                  <a16:creationId xmlns:a16="http://schemas.microsoft.com/office/drawing/2014/main" id="{CAC82F9F-1113-4082-AFFB-40531250E466}"/>
                </a:ext>
              </a:extLst>
            </p:cNvPr>
            <p:cNvPicPr preferRelativeResize="0"/>
            <p:nvPr/>
          </p:nvPicPr>
          <p:blipFill rotWithShape="1">
            <a:blip r:embed="rId7">
              <a:alphaModFix/>
            </a:blip>
            <a:srcRect/>
            <a:stretch/>
          </p:blipFill>
          <p:spPr>
            <a:xfrm rot="-825691">
              <a:off x="7337243" y="432455"/>
              <a:ext cx="1361239" cy="1833380"/>
            </a:xfrm>
            <a:prstGeom prst="rect">
              <a:avLst/>
            </a:prstGeom>
            <a:noFill/>
            <a:ln>
              <a:noFill/>
            </a:ln>
          </p:spPr>
        </p:pic>
      </p:grpSp>
      <p:graphicFrame>
        <p:nvGraphicFramePr>
          <p:cNvPr id="25" name="Google Shape;382;p15">
            <a:extLst>
              <a:ext uri="{FF2B5EF4-FFF2-40B4-BE49-F238E27FC236}">
                <a16:creationId xmlns:a16="http://schemas.microsoft.com/office/drawing/2014/main" id="{5AE388A2-62F0-44E2-940D-6B7BB6BEBE5E}"/>
              </a:ext>
            </a:extLst>
          </p:cNvPr>
          <p:cNvGraphicFramePr/>
          <p:nvPr>
            <p:extLst>
              <p:ext uri="{D42A27DB-BD31-4B8C-83A1-F6EECF244321}">
                <p14:modId xmlns:p14="http://schemas.microsoft.com/office/powerpoint/2010/main" val="3901174381"/>
              </p:ext>
            </p:extLst>
          </p:nvPr>
        </p:nvGraphicFramePr>
        <p:xfrm>
          <a:off x="145721" y="2897265"/>
          <a:ext cx="11183000" cy="1015245"/>
        </p:xfrm>
        <a:graphic>
          <a:graphicData uri="http://schemas.openxmlformats.org/drawingml/2006/table">
            <a:tbl>
              <a:tblPr firstRow="1" bandRow="1">
                <a:noFill/>
              </a:tblPr>
              <a:tblGrid>
                <a:gridCol w="718200">
                  <a:extLst>
                    <a:ext uri="{9D8B030D-6E8A-4147-A177-3AD203B41FA5}">
                      <a16:colId xmlns:a16="http://schemas.microsoft.com/office/drawing/2014/main" val="20000"/>
                    </a:ext>
                  </a:extLst>
                </a:gridCol>
                <a:gridCol w="943425">
                  <a:extLst>
                    <a:ext uri="{9D8B030D-6E8A-4147-A177-3AD203B41FA5}">
                      <a16:colId xmlns:a16="http://schemas.microsoft.com/office/drawing/2014/main" val="20001"/>
                    </a:ext>
                  </a:extLst>
                </a:gridCol>
                <a:gridCol w="1139500">
                  <a:extLst>
                    <a:ext uri="{9D8B030D-6E8A-4147-A177-3AD203B41FA5}">
                      <a16:colId xmlns:a16="http://schemas.microsoft.com/office/drawing/2014/main" val="20002"/>
                    </a:ext>
                  </a:extLst>
                </a:gridCol>
                <a:gridCol w="4824150">
                  <a:extLst>
                    <a:ext uri="{9D8B030D-6E8A-4147-A177-3AD203B41FA5}">
                      <a16:colId xmlns:a16="http://schemas.microsoft.com/office/drawing/2014/main" val="20003"/>
                    </a:ext>
                  </a:extLst>
                </a:gridCol>
                <a:gridCol w="3557725">
                  <a:extLst>
                    <a:ext uri="{9D8B030D-6E8A-4147-A177-3AD203B41FA5}">
                      <a16:colId xmlns:a16="http://schemas.microsoft.com/office/drawing/2014/main" val="20004"/>
                    </a:ext>
                  </a:extLst>
                </a:gridCol>
              </a:tblGrid>
              <a:tr h="497075">
                <a:tc>
                  <a:txBody>
                    <a:bodyPr/>
                    <a:lstStyle/>
                    <a:p>
                      <a:pPr marL="0" marR="0" lvl="0" indent="0" algn="l" rtl="0">
                        <a:spcBef>
                          <a:spcPts val="0"/>
                        </a:spcBef>
                        <a:spcAft>
                          <a:spcPts val="0"/>
                        </a:spcAft>
                        <a:buNone/>
                      </a:pPr>
                      <a:endParaRPr sz="1800"/>
                    </a:p>
                  </a:txBody>
                  <a:tcPr marL="91450" marR="91450" marT="45725" marB="45725">
                    <a:solidFill>
                      <a:schemeClr val="lt1"/>
                    </a:solidFill>
                  </a:tcPr>
                </a:tc>
                <a:tc gridSpan="2">
                  <a:txBody>
                    <a:bodyPr/>
                    <a:lstStyle/>
                    <a:p>
                      <a:pPr marL="0" marR="0" lvl="0" indent="0" algn="l" rtl="0">
                        <a:spcBef>
                          <a:spcPts val="0"/>
                        </a:spcBef>
                        <a:spcAft>
                          <a:spcPts val="0"/>
                        </a:spcAft>
                        <a:buNone/>
                      </a:pPr>
                      <a:endParaRPr sz="1800"/>
                    </a:p>
                  </a:txBody>
                  <a:tcPr marL="91450" marR="91450" marT="45725" marB="45725">
                    <a:solidFill>
                      <a:schemeClr val="lt1"/>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¿Qué?</a:t>
                      </a:r>
                      <a:endParaRPr sz="2000" b="0"/>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800" b="1" dirty="0"/>
                        <a:t>¿</a:t>
                      </a:r>
                      <a:r>
                        <a:rPr lang="en-GB" sz="2800" b="1" dirty="0" err="1"/>
                        <a:t>Cuándo</a:t>
                      </a:r>
                      <a:r>
                        <a:rPr lang="en-GB" sz="2800" b="1" dirty="0"/>
                        <a:t>?</a:t>
                      </a:r>
                      <a:endParaRPr sz="2800" b="0" dirty="0"/>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1"/>
                  </a:ext>
                </a:extLst>
              </a:tr>
            </a:tbl>
          </a:graphicData>
        </a:graphic>
      </p:graphicFrame>
      <p:sp>
        <p:nvSpPr>
          <p:cNvPr id="30" name="Google Shape;383;p15">
            <a:hlinkClick r:id="" action="ppaction://noaction">
              <a:snd r:embed="rId8" name="Hago entrevistas los lunes.wav"/>
            </a:hlinkClick>
            <a:extLst>
              <a:ext uri="{FF2B5EF4-FFF2-40B4-BE49-F238E27FC236}">
                <a16:creationId xmlns:a16="http://schemas.microsoft.com/office/drawing/2014/main" id="{93622D6D-DF23-42CD-993F-DB6C8BCD3D17}"/>
              </a:ext>
            </a:extLst>
          </p:cNvPr>
          <p:cNvSpPr/>
          <p:nvPr/>
        </p:nvSpPr>
        <p:spPr>
          <a:xfrm>
            <a:off x="308114" y="343562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err="1">
                <a:latin typeface="Century Gothic"/>
                <a:ea typeface="Century Gothic"/>
                <a:cs typeface="Century Gothic"/>
                <a:sym typeface="Century Gothic"/>
              </a:rPr>
              <a:t>Ej</a:t>
            </a:r>
            <a:r>
              <a:rPr lang="en-GB" sz="2000" b="1" dirty="0">
                <a:latin typeface="Century Gothic"/>
                <a:ea typeface="Century Gothic"/>
                <a:cs typeface="Century Gothic"/>
                <a:sym typeface="Century Gothic"/>
              </a:rPr>
              <a:t>.</a:t>
            </a:r>
            <a:endParaRPr sz="2000" b="1" i="0" u="none" strike="noStrike" cap="none" dirty="0">
              <a:latin typeface="Century Gothic"/>
              <a:ea typeface="Century Gothic"/>
              <a:cs typeface="Century Gothic"/>
              <a:sym typeface="Century Gothic"/>
            </a:endParaRPr>
          </a:p>
        </p:txBody>
      </p:sp>
      <p:sp>
        <p:nvSpPr>
          <p:cNvPr id="32" name="Google Shape;385;p15">
            <a:extLst>
              <a:ext uri="{FF2B5EF4-FFF2-40B4-BE49-F238E27FC236}">
                <a16:creationId xmlns:a16="http://schemas.microsoft.com/office/drawing/2014/main" id="{9096AA7C-0C3A-4048-ABD5-C9F72CAEA44E}"/>
              </a:ext>
            </a:extLst>
          </p:cNvPr>
          <p:cNvSpPr/>
          <p:nvPr/>
        </p:nvSpPr>
        <p:spPr>
          <a:xfrm>
            <a:off x="1910635" y="2784331"/>
            <a:ext cx="970768" cy="593196"/>
          </a:xfrm>
          <a:prstGeom prst="wedgeRoundRectCallout">
            <a:avLst>
              <a:gd name="adj1" fmla="val 32534"/>
              <a:gd name="adj2" fmla="val -85522"/>
              <a:gd name="adj3" fmla="val 16667"/>
            </a:avLst>
          </a:prstGeom>
          <a:solidFill>
            <a:srgbClr val="C0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chemeClr val="bg1"/>
                </a:solidFill>
                <a:latin typeface="Century Gothic"/>
                <a:ea typeface="Century Gothic"/>
                <a:cs typeface="Century Gothic"/>
                <a:sym typeface="Century Gothic"/>
              </a:rPr>
              <a:t>‘we’</a:t>
            </a:r>
            <a:endParaRPr dirty="0">
              <a:solidFill>
                <a:schemeClr val="bg1"/>
              </a:solidFill>
            </a:endParaRPr>
          </a:p>
        </p:txBody>
      </p:sp>
      <p:pic>
        <p:nvPicPr>
          <p:cNvPr id="35" name="Google Shape;391;p15">
            <a:extLst>
              <a:ext uri="{FF2B5EF4-FFF2-40B4-BE49-F238E27FC236}">
                <a16:creationId xmlns:a16="http://schemas.microsoft.com/office/drawing/2014/main" id="{38712177-B81A-4264-92C4-8604220A9A52}"/>
              </a:ext>
            </a:extLst>
          </p:cNvPr>
          <p:cNvPicPr preferRelativeResize="0"/>
          <p:nvPr/>
        </p:nvPicPr>
        <p:blipFill rotWithShape="1">
          <a:blip r:embed="rId9">
            <a:alphaModFix/>
          </a:blip>
          <a:srcRect/>
          <a:stretch/>
        </p:blipFill>
        <p:spPr>
          <a:xfrm>
            <a:off x="1162120" y="3417172"/>
            <a:ext cx="412997" cy="430204"/>
          </a:xfrm>
          <a:prstGeom prst="rect">
            <a:avLst/>
          </a:prstGeom>
          <a:noFill/>
          <a:ln>
            <a:noFill/>
          </a:ln>
        </p:spPr>
      </p:pic>
      <p:sp>
        <p:nvSpPr>
          <p:cNvPr id="36" name="Google Shape;392;p15">
            <a:extLst>
              <a:ext uri="{FF2B5EF4-FFF2-40B4-BE49-F238E27FC236}">
                <a16:creationId xmlns:a16="http://schemas.microsoft.com/office/drawing/2014/main" id="{85756CD8-DE05-4A57-9A5B-51498B8A7C41}"/>
              </a:ext>
            </a:extLst>
          </p:cNvPr>
          <p:cNvSpPr txBox="1"/>
          <p:nvPr/>
        </p:nvSpPr>
        <p:spPr>
          <a:xfrm>
            <a:off x="3921770" y="3396659"/>
            <a:ext cx="547563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latin typeface="Century Gothic"/>
                <a:ea typeface="Century Gothic"/>
                <a:cs typeface="Century Gothic"/>
                <a:sym typeface="Century Gothic"/>
              </a:rPr>
              <a:t>do interviews</a:t>
            </a:r>
            <a:endParaRPr sz="1400" dirty="0"/>
          </a:p>
        </p:txBody>
      </p:sp>
      <p:sp>
        <p:nvSpPr>
          <p:cNvPr id="37" name="Google Shape;393;p15">
            <a:extLst>
              <a:ext uri="{FF2B5EF4-FFF2-40B4-BE49-F238E27FC236}">
                <a16:creationId xmlns:a16="http://schemas.microsoft.com/office/drawing/2014/main" id="{BB37C9D8-F2B7-4A5F-AD35-70B68401AC7F}"/>
              </a:ext>
            </a:extLst>
          </p:cNvPr>
          <p:cNvSpPr txBox="1"/>
          <p:nvPr/>
        </p:nvSpPr>
        <p:spPr>
          <a:xfrm>
            <a:off x="8190590" y="3389519"/>
            <a:ext cx="327163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latin typeface="Century Gothic"/>
                <a:ea typeface="Century Gothic"/>
                <a:cs typeface="Century Gothic"/>
                <a:sym typeface="Century Gothic"/>
              </a:rPr>
              <a:t>on Mondays</a:t>
            </a:r>
            <a:endParaRPr sz="1400" dirty="0"/>
          </a:p>
        </p:txBody>
      </p:sp>
      <p:sp>
        <p:nvSpPr>
          <p:cNvPr id="38" name="TextBox 37">
            <a:extLst>
              <a:ext uri="{FF2B5EF4-FFF2-40B4-BE49-F238E27FC236}">
                <a16:creationId xmlns:a16="http://schemas.microsoft.com/office/drawing/2014/main" id="{400C5C10-31B1-4AE6-B60E-1C8C87CCFE30}"/>
              </a:ext>
            </a:extLst>
          </p:cNvPr>
          <p:cNvSpPr txBox="1"/>
          <p:nvPr/>
        </p:nvSpPr>
        <p:spPr>
          <a:xfrm>
            <a:off x="4646157" y="148591"/>
            <a:ext cx="7002966" cy="49276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 sz="240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Las personas del periódico visitan la clase. </a:t>
            </a:r>
            <a:endParaRPr kumimoji="0" lang="es-ES" sz="180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9" name="Google Shape;385;p15">
            <a:extLst>
              <a:ext uri="{FF2B5EF4-FFF2-40B4-BE49-F238E27FC236}">
                <a16:creationId xmlns:a16="http://schemas.microsoft.com/office/drawing/2014/main" id="{8022D426-C2E3-42E8-B11A-D34E7512F76F}"/>
              </a:ext>
            </a:extLst>
          </p:cNvPr>
          <p:cNvSpPr/>
          <p:nvPr/>
        </p:nvSpPr>
        <p:spPr>
          <a:xfrm>
            <a:off x="863279" y="2781407"/>
            <a:ext cx="970768" cy="593196"/>
          </a:xfrm>
          <a:prstGeom prst="wedgeRoundRectCallout">
            <a:avLst>
              <a:gd name="adj1" fmla="val 32534"/>
              <a:gd name="adj2" fmla="val -85522"/>
              <a:gd name="adj3" fmla="val 16667"/>
            </a:avLst>
          </a:prstGeom>
          <a:solidFill>
            <a:srgbClr val="C0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chemeClr val="bg1"/>
                </a:solidFill>
                <a:latin typeface="Century Gothic"/>
                <a:ea typeface="Century Gothic"/>
                <a:cs typeface="Century Gothic"/>
                <a:sym typeface="Century Gothic"/>
              </a:rPr>
              <a:t>‘I’</a:t>
            </a:r>
            <a:endParaRPr dirty="0">
              <a:solidFill>
                <a:schemeClr val="bg1"/>
              </a:solidFill>
            </a:endParaRPr>
          </a:p>
        </p:txBody>
      </p:sp>
    </p:spTree>
    <p:extLst>
      <p:ext uri="{BB962C8B-B14F-4D97-AF65-F5344CB8AC3E}">
        <p14:creationId xmlns:p14="http://schemas.microsoft.com/office/powerpoint/2010/main" val="309892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cartoon of a child and child&#10;&#10;Description automatically generated">
            <a:extLst>
              <a:ext uri="{FF2B5EF4-FFF2-40B4-BE49-F238E27FC236}">
                <a16:creationId xmlns:a16="http://schemas.microsoft.com/office/drawing/2014/main" id="{E05BF1F4-5908-42F6-91AE-2561B9AED670}"/>
              </a:ext>
            </a:extLst>
          </p:cNvPr>
          <p:cNvPicPr>
            <a:picLocks noChangeAspect="1"/>
          </p:cNvPicPr>
          <p:nvPr/>
        </p:nvPicPr>
        <p:blipFill rotWithShape="1">
          <a:blip r:embed="rId3">
            <a:extLst>
              <a:ext uri="{28A0092B-C50C-407E-A947-70E740481C1C}">
                <a14:useLocalDpi xmlns:a14="http://schemas.microsoft.com/office/drawing/2010/main" val="0"/>
              </a:ext>
            </a:extLst>
          </a:blip>
          <a:srcRect b="38389"/>
          <a:stretch/>
        </p:blipFill>
        <p:spPr>
          <a:xfrm>
            <a:off x="3839043" y="73043"/>
            <a:ext cx="3080618" cy="1067633"/>
          </a:xfrm>
          <a:prstGeom prst="rect">
            <a:avLst/>
          </a:prstGeom>
        </p:spPr>
      </p:pic>
      <p:sp>
        <p:nvSpPr>
          <p:cNvPr id="3" name="Title 2">
            <a:extLst>
              <a:ext uri="{FF2B5EF4-FFF2-40B4-BE49-F238E27FC236}">
                <a16:creationId xmlns:a16="http://schemas.microsoft.com/office/drawing/2014/main" id="{32CFE334-385D-410A-A452-84557E915297}"/>
              </a:ext>
            </a:extLst>
          </p:cNvPr>
          <p:cNvSpPr>
            <a:spLocks noGrp="1"/>
          </p:cNvSpPr>
          <p:nvPr>
            <p:ph type="title"/>
          </p:nvPr>
        </p:nvSpPr>
        <p:spPr>
          <a:xfrm>
            <a:off x="0" y="168952"/>
            <a:ext cx="4795024" cy="647577"/>
          </a:xfrm>
        </p:spPr>
        <p:txBody>
          <a:bodyPr>
            <a:normAutofit/>
          </a:bodyPr>
          <a:lstStyle/>
          <a:p>
            <a:r>
              <a:rPr lang="en-GB" sz="2400" dirty="0"/>
              <a:t>La </a:t>
            </a:r>
            <a:r>
              <a:rPr lang="en-GB" sz="2400" dirty="0" err="1"/>
              <a:t>visita</a:t>
            </a:r>
            <a:r>
              <a:rPr lang="en-GB" sz="2400" dirty="0"/>
              <a:t> de los </a:t>
            </a:r>
            <a:r>
              <a:rPr lang="en-GB" sz="2400" dirty="0" err="1"/>
              <a:t>periodistas</a:t>
            </a:r>
            <a:endParaRPr lang="en-GB" sz="2400" dirty="0"/>
          </a:p>
        </p:txBody>
      </p:sp>
      <p:pic>
        <p:nvPicPr>
          <p:cNvPr id="7" name="Graphic 6" descr="Teacher with solid fill">
            <a:extLst>
              <a:ext uri="{FF2B5EF4-FFF2-40B4-BE49-F238E27FC236}">
                <a16:creationId xmlns:a16="http://schemas.microsoft.com/office/drawing/2014/main" id="{CFBAD3F9-D9B6-446E-AFFF-EBCC047F3E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121328"/>
            <a:ext cx="914400" cy="914400"/>
          </a:xfrm>
          <a:prstGeom prst="rect">
            <a:avLst/>
          </a:prstGeom>
        </p:spPr>
      </p:pic>
      <p:sp>
        <p:nvSpPr>
          <p:cNvPr id="8" name="Speech Bubble: Rectangle with Corners Rounded 7">
            <a:extLst>
              <a:ext uri="{FF2B5EF4-FFF2-40B4-BE49-F238E27FC236}">
                <a16:creationId xmlns:a16="http://schemas.microsoft.com/office/drawing/2014/main" id="{EF82C90A-A83A-4018-B638-6EA5398FCC86}"/>
              </a:ext>
            </a:extLst>
          </p:cNvPr>
          <p:cNvSpPr/>
          <p:nvPr/>
        </p:nvSpPr>
        <p:spPr>
          <a:xfrm>
            <a:off x="914400" y="1146972"/>
            <a:ext cx="7995424" cy="635143"/>
          </a:xfrm>
          <a:prstGeom prst="wedgeRoundRectCallout">
            <a:avLst>
              <a:gd name="adj1" fmla="val -53006"/>
              <a:gd name="adj2" fmla="val 10814"/>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a:ea typeface="Century Gothic"/>
                <a:cs typeface="Century Gothic"/>
                <a:sym typeface="Century Gothic"/>
              </a:rPr>
              <a:t>Escucha y marca la opción correcta. </a:t>
            </a:r>
            <a:endParaRPr lang="es-ES" sz="2000" dirty="0">
              <a:solidFill>
                <a:schemeClr val="tx1"/>
              </a:solidFill>
            </a:endParaRPr>
          </a:p>
          <a:p>
            <a:pPr lvl="0"/>
            <a:r>
              <a:rPr lang="es-ES" sz="2000" dirty="0">
                <a:solidFill>
                  <a:schemeClr val="tx1"/>
                </a:solidFill>
                <a:ea typeface="Century Gothic"/>
                <a:cs typeface="Century Gothic"/>
                <a:sym typeface="Century Gothic"/>
              </a:rPr>
              <a:t>Escucha otra vez. Escribe </a:t>
            </a:r>
            <a:r>
              <a:rPr lang="es-ES" sz="2000" u="sng" dirty="0">
                <a:solidFill>
                  <a:schemeClr val="tx1"/>
                </a:solidFill>
                <a:ea typeface="Century Gothic"/>
                <a:cs typeface="Century Gothic"/>
                <a:sym typeface="Century Gothic"/>
              </a:rPr>
              <a:t>en inglés </a:t>
            </a:r>
            <a:r>
              <a:rPr lang="es-ES" sz="2000" dirty="0">
                <a:solidFill>
                  <a:schemeClr val="tx1"/>
                </a:solidFill>
                <a:ea typeface="Century Gothic"/>
                <a:cs typeface="Century Gothic"/>
                <a:sym typeface="Century Gothic"/>
              </a:rPr>
              <a:t>la actividad y cuando es.</a:t>
            </a:r>
            <a:endParaRPr lang="es-ES" sz="2000" dirty="0">
              <a:solidFill>
                <a:schemeClr val="tx1"/>
              </a:solidFill>
            </a:endParaRPr>
          </a:p>
        </p:txBody>
      </p:sp>
      <p:sp>
        <p:nvSpPr>
          <p:cNvPr id="9" name="Google Shape;152;p2">
            <a:extLst>
              <a:ext uri="{FF2B5EF4-FFF2-40B4-BE49-F238E27FC236}">
                <a16:creationId xmlns:a16="http://schemas.microsoft.com/office/drawing/2014/main" id="{BBC93C55-9C11-4100-B9EA-DDC8F8245DD9}"/>
              </a:ext>
            </a:extLst>
          </p:cNvPr>
          <p:cNvSpPr/>
          <p:nvPr/>
        </p:nvSpPr>
        <p:spPr>
          <a:xfrm>
            <a:off x="10490648" y="111342"/>
            <a:ext cx="1476685"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nvGrpSpPr>
          <p:cNvPr id="27" name="Google Shape;355;p14">
            <a:extLst>
              <a:ext uri="{FF2B5EF4-FFF2-40B4-BE49-F238E27FC236}">
                <a16:creationId xmlns:a16="http://schemas.microsoft.com/office/drawing/2014/main" id="{BE402841-990A-4FC9-81E0-20164523038A}"/>
              </a:ext>
            </a:extLst>
          </p:cNvPr>
          <p:cNvGrpSpPr/>
          <p:nvPr/>
        </p:nvGrpSpPr>
        <p:grpSpPr>
          <a:xfrm>
            <a:off x="9134502" y="553281"/>
            <a:ext cx="2162815" cy="1503135"/>
            <a:chOff x="7138717" y="-33177"/>
            <a:chExt cx="3825193" cy="2658356"/>
          </a:xfrm>
        </p:grpSpPr>
        <p:pic>
          <p:nvPicPr>
            <p:cNvPr id="28" name="Google Shape;356;p14">
              <a:extLst>
                <a:ext uri="{FF2B5EF4-FFF2-40B4-BE49-F238E27FC236}">
                  <a16:creationId xmlns:a16="http://schemas.microsoft.com/office/drawing/2014/main" id="{053D3831-727B-4A3B-8777-BAC76B8A2D6C}"/>
                </a:ext>
              </a:extLst>
            </p:cNvPr>
            <p:cNvPicPr preferRelativeResize="0"/>
            <p:nvPr/>
          </p:nvPicPr>
          <p:blipFill rotWithShape="1">
            <a:blip r:embed="rId6">
              <a:alphaModFix/>
            </a:blip>
            <a:srcRect/>
            <a:stretch/>
          </p:blipFill>
          <p:spPr>
            <a:xfrm rot="888543">
              <a:off x="8596673" y="201769"/>
              <a:ext cx="2122810" cy="2188463"/>
            </a:xfrm>
            <a:prstGeom prst="rect">
              <a:avLst/>
            </a:prstGeom>
            <a:noFill/>
            <a:ln>
              <a:noFill/>
            </a:ln>
          </p:spPr>
        </p:pic>
        <p:pic>
          <p:nvPicPr>
            <p:cNvPr id="29" name="Google Shape;357;p14">
              <a:extLst>
                <a:ext uri="{FF2B5EF4-FFF2-40B4-BE49-F238E27FC236}">
                  <a16:creationId xmlns:a16="http://schemas.microsoft.com/office/drawing/2014/main" id="{CAC82F9F-1113-4082-AFFB-40531250E466}"/>
                </a:ext>
              </a:extLst>
            </p:cNvPr>
            <p:cNvPicPr preferRelativeResize="0"/>
            <p:nvPr/>
          </p:nvPicPr>
          <p:blipFill rotWithShape="1">
            <a:blip r:embed="rId7">
              <a:alphaModFix/>
            </a:blip>
            <a:srcRect/>
            <a:stretch/>
          </p:blipFill>
          <p:spPr>
            <a:xfrm rot="-825691">
              <a:off x="7337243" y="432455"/>
              <a:ext cx="1361239" cy="1833380"/>
            </a:xfrm>
            <a:prstGeom prst="rect">
              <a:avLst/>
            </a:prstGeom>
            <a:noFill/>
            <a:ln>
              <a:noFill/>
            </a:ln>
          </p:spPr>
        </p:pic>
      </p:grpSp>
      <p:graphicFrame>
        <p:nvGraphicFramePr>
          <p:cNvPr id="19" name="Google Shape;402;p16">
            <a:extLst>
              <a:ext uri="{FF2B5EF4-FFF2-40B4-BE49-F238E27FC236}">
                <a16:creationId xmlns:a16="http://schemas.microsoft.com/office/drawing/2014/main" id="{2DA2A03D-8729-42BC-A1EB-43856CE679AB}"/>
              </a:ext>
            </a:extLst>
          </p:cNvPr>
          <p:cNvGraphicFramePr/>
          <p:nvPr>
            <p:extLst>
              <p:ext uri="{D42A27DB-BD31-4B8C-83A1-F6EECF244321}">
                <p14:modId xmlns:p14="http://schemas.microsoft.com/office/powerpoint/2010/main" val="4294075857"/>
              </p:ext>
            </p:extLst>
          </p:nvPr>
        </p:nvGraphicFramePr>
        <p:xfrm>
          <a:off x="493697" y="2449217"/>
          <a:ext cx="11183000" cy="3479525"/>
        </p:xfrm>
        <a:graphic>
          <a:graphicData uri="http://schemas.openxmlformats.org/drawingml/2006/table">
            <a:tbl>
              <a:tblPr firstRow="1" bandRow="1">
                <a:noFill/>
              </a:tblPr>
              <a:tblGrid>
                <a:gridCol w="718200">
                  <a:extLst>
                    <a:ext uri="{9D8B030D-6E8A-4147-A177-3AD203B41FA5}">
                      <a16:colId xmlns:a16="http://schemas.microsoft.com/office/drawing/2014/main" val="20000"/>
                    </a:ext>
                  </a:extLst>
                </a:gridCol>
                <a:gridCol w="943425">
                  <a:extLst>
                    <a:ext uri="{9D8B030D-6E8A-4147-A177-3AD203B41FA5}">
                      <a16:colId xmlns:a16="http://schemas.microsoft.com/office/drawing/2014/main" val="20001"/>
                    </a:ext>
                  </a:extLst>
                </a:gridCol>
                <a:gridCol w="1139500">
                  <a:extLst>
                    <a:ext uri="{9D8B030D-6E8A-4147-A177-3AD203B41FA5}">
                      <a16:colId xmlns:a16="http://schemas.microsoft.com/office/drawing/2014/main" val="20002"/>
                    </a:ext>
                  </a:extLst>
                </a:gridCol>
                <a:gridCol w="5174225">
                  <a:extLst>
                    <a:ext uri="{9D8B030D-6E8A-4147-A177-3AD203B41FA5}">
                      <a16:colId xmlns:a16="http://schemas.microsoft.com/office/drawing/2014/main" val="20003"/>
                    </a:ext>
                  </a:extLst>
                </a:gridCol>
                <a:gridCol w="3207650">
                  <a:extLst>
                    <a:ext uri="{9D8B030D-6E8A-4147-A177-3AD203B41FA5}">
                      <a16:colId xmlns:a16="http://schemas.microsoft.com/office/drawing/2014/main" val="20004"/>
                    </a:ext>
                  </a:extLst>
                </a:gridCol>
              </a:tblGrid>
              <a:tr h="497075">
                <a:tc>
                  <a:txBody>
                    <a:bodyPr/>
                    <a:lstStyle/>
                    <a:p>
                      <a:pPr marL="0" marR="0" lvl="0" indent="0" algn="l" rtl="0">
                        <a:spcBef>
                          <a:spcPts val="0"/>
                        </a:spcBef>
                        <a:spcAft>
                          <a:spcPts val="0"/>
                        </a:spcAft>
                        <a:buNone/>
                      </a:pPr>
                      <a:endParaRPr sz="1800"/>
                    </a:p>
                  </a:txBody>
                  <a:tcPr marL="91450" marR="91450" marT="45725" marB="45725">
                    <a:solidFill>
                      <a:schemeClr val="lt1"/>
                    </a:solidFill>
                  </a:tcPr>
                </a:tc>
                <a:tc gridSpan="2">
                  <a:txBody>
                    <a:bodyPr/>
                    <a:lstStyle/>
                    <a:p>
                      <a:pPr marL="0" marR="0" lvl="0" indent="0" algn="l" rtl="0">
                        <a:spcBef>
                          <a:spcPts val="0"/>
                        </a:spcBef>
                        <a:spcAft>
                          <a:spcPts val="0"/>
                        </a:spcAft>
                        <a:buNone/>
                      </a:pPr>
                      <a:endParaRPr sz="1800">
                        <a:solidFill>
                          <a:schemeClr val="tx1"/>
                        </a:solidFill>
                      </a:endParaRPr>
                    </a:p>
                  </a:txBody>
                  <a:tcPr marL="91450" marR="91450" marT="45725" marB="45725">
                    <a:solidFill>
                      <a:schemeClr val="lt1"/>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chemeClr val="tx1"/>
                          </a:solidFill>
                          <a:latin typeface="Century Gothic"/>
                          <a:ea typeface="Century Gothic"/>
                          <a:cs typeface="Century Gothic"/>
                          <a:sym typeface="Century Gothic"/>
                        </a:rPr>
                        <a:t>¿</a:t>
                      </a:r>
                      <a:r>
                        <a:rPr lang="en-GB" sz="2000" b="1" i="0" u="none" strike="noStrike" cap="none" dirty="0" err="1">
                          <a:solidFill>
                            <a:schemeClr val="tx1"/>
                          </a:solidFill>
                          <a:latin typeface="Century Gothic"/>
                          <a:ea typeface="Century Gothic"/>
                          <a:cs typeface="Century Gothic"/>
                          <a:sym typeface="Century Gothic"/>
                        </a:rPr>
                        <a:t>Qué</a:t>
                      </a:r>
                      <a:r>
                        <a:rPr lang="en-GB" sz="2000" b="1" i="0" u="none" strike="noStrike" cap="none" dirty="0">
                          <a:solidFill>
                            <a:schemeClr val="tx1"/>
                          </a:solidFill>
                          <a:latin typeface="Century Gothic"/>
                          <a:ea typeface="Century Gothic"/>
                          <a:cs typeface="Century Gothic"/>
                          <a:sym typeface="Century Gothic"/>
                        </a:rPr>
                        <a:t>?</a:t>
                      </a:r>
                      <a:endParaRPr sz="2000" b="0"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¿Cuándo?</a:t>
                      </a:r>
                      <a:endParaRPr sz="2000" b="0"/>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dirty="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6"/>
                  </a:ext>
                </a:extLst>
              </a:tr>
              <a:tr h="497075">
                <a:tc>
                  <a:txBody>
                    <a:bodyPr/>
                    <a:lstStyle/>
                    <a:p>
                      <a:pPr marL="0" marR="0" lvl="0" indent="0" algn="ctr" rtl="0">
                        <a:spcBef>
                          <a:spcPts val="0"/>
                        </a:spcBef>
                        <a:spcAft>
                          <a:spcPts val="0"/>
                        </a:spcAft>
                        <a:buNone/>
                      </a:pPr>
                      <a:endParaRPr sz="2000" dirty="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7"/>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8"/>
                  </a:ext>
                </a:extLst>
              </a:tr>
            </a:tbl>
          </a:graphicData>
        </a:graphic>
      </p:graphicFrame>
      <p:sp>
        <p:nvSpPr>
          <p:cNvPr id="21" name="Google Shape;404;p16">
            <a:hlinkClick r:id="" action="ppaction://noaction">
              <a:snd r:embed="rId8" name="no respondemos los correos los domingos.wav"/>
            </a:hlinkClick>
            <a:extLst>
              <a:ext uri="{FF2B5EF4-FFF2-40B4-BE49-F238E27FC236}">
                <a16:creationId xmlns:a16="http://schemas.microsoft.com/office/drawing/2014/main" id="{B608C3B6-8064-45DE-B695-E19AF47ACCE1}"/>
              </a:ext>
            </a:extLst>
          </p:cNvPr>
          <p:cNvSpPr/>
          <p:nvPr/>
        </p:nvSpPr>
        <p:spPr>
          <a:xfrm>
            <a:off x="655085" y="296761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latin typeface="Century Gothic"/>
                <a:ea typeface="Century Gothic"/>
                <a:cs typeface="Century Gothic"/>
                <a:sym typeface="Century Gothic"/>
              </a:rPr>
              <a:t>1</a:t>
            </a:r>
            <a:endParaRPr dirty="0"/>
          </a:p>
        </p:txBody>
      </p:sp>
      <p:sp>
        <p:nvSpPr>
          <p:cNvPr id="23" name="Google Shape;406;p16">
            <a:hlinkClick r:id="" action="ppaction://noaction">
              <a:snd r:embed="rId9" name="hago llamadas a gente famosa por la man%CC%83ana.wav"/>
            </a:hlinkClick>
            <a:extLst>
              <a:ext uri="{FF2B5EF4-FFF2-40B4-BE49-F238E27FC236}">
                <a16:creationId xmlns:a16="http://schemas.microsoft.com/office/drawing/2014/main" id="{95641849-0E7B-4428-977A-A9C6AE087E9E}"/>
              </a:ext>
            </a:extLst>
          </p:cNvPr>
          <p:cNvSpPr/>
          <p:nvPr/>
        </p:nvSpPr>
        <p:spPr>
          <a:xfrm>
            <a:off x="654012" y="348623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latin typeface="Century Gothic"/>
                <a:ea typeface="Century Gothic"/>
                <a:cs typeface="Century Gothic"/>
                <a:sym typeface="Century Gothic"/>
              </a:rPr>
              <a:t>2</a:t>
            </a:r>
            <a:endParaRPr dirty="0"/>
          </a:p>
        </p:txBody>
      </p:sp>
      <p:sp>
        <p:nvSpPr>
          <p:cNvPr id="31" name="Google Shape;407;p16">
            <a:hlinkClick r:id="" action="ppaction://noaction">
              <a:snd r:embed="rId10" name="vendemos revistas en el verano.wav"/>
            </a:hlinkClick>
            <a:extLst>
              <a:ext uri="{FF2B5EF4-FFF2-40B4-BE49-F238E27FC236}">
                <a16:creationId xmlns:a16="http://schemas.microsoft.com/office/drawing/2014/main" id="{F60EE1F3-3226-4D9F-9A63-2FCE703C6CDE}"/>
              </a:ext>
            </a:extLst>
          </p:cNvPr>
          <p:cNvSpPr/>
          <p:nvPr/>
        </p:nvSpPr>
        <p:spPr>
          <a:xfrm>
            <a:off x="654012" y="399765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latin typeface="Century Gothic"/>
                <a:ea typeface="Century Gothic"/>
                <a:cs typeface="Century Gothic"/>
                <a:sym typeface="Century Gothic"/>
              </a:rPr>
              <a:t>3</a:t>
            </a:r>
            <a:endParaRPr dirty="0"/>
          </a:p>
        </p:txBody>
      </p:sp>
      <p:sp>
        <p:nvSpPr>
          <p:cNvPr id="33" name="Google Shape;408;p16">
            <a:hlinkClick r:id="" action="ppaction://noaction">
              <a:snd r:embed="rId11" name="siempre creo en los periodistas.wav"/>
            </a:hlinkClick>
            <a:extLst>
              <a:ext uri="{FF2B5EF4-FFF2-40B4-BE49-F238E27FC236}">
                <a16:creationId xmlns:a16="http://schemas.microsoft.com/office/drawing/2014/main" id="{78971088-7984-44AA-B6F7-D64845C6AA4E}"/>
              </a:ext>
            </a:extLst>
          </p:cNvPr>
          <p:cNvSpPr/>
          <p:nvPr/>
        </p:nvSpPr>
        <p:spPr>
          <a:xfrm>
            <a:off x="652265" y="448921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latin typeface="Century Gothic"/>
                <a:ea typeface="Century Gothic"/>
                <a:cs typeface="Century Gothic"/>
                <a:sym typeface="Century Gothic"/>
              </a:rPr>
              <a:t>4</a:t>
            </a:r>
            <a:endParaRPr dirty="0"/>
          </a:p>
        </p:txBody>
      </p:sp>
      <p:sp>
        <p:nvSpPr>
          <p:cNvPr id="34" name="Google Shape;409;p16">
            <a:hlinkClick r:id="" action="ppaction://noaction">
              <a:snd r:embed="rId12" name="hacemos llamadas antes de comer.wav"/>
            </a:hlinkClick>
            <a:extLst>
              <a:ext uri="{FF2B5EF4-FFF2-40B4-BE49-F238E27FC236}">
                <a16:creationId xmlns:a16="http://schemas.microsoft.com/office/drawing/2014/main" id="{E493BCD9-5029-406E-A98F-706E56C3CA2F}"/>
              </a:ext>
            </a:extLst>
          </p:cNvPr>
          <p:cNvSpPr/>
          <p:nvPr/>
        </p:nvSpPr>
        <p:spPr>
          <a:xfrm>
            <a:off x="652265" y="497946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latin typeface="Century Gothic"/>
                <a:ea typeface="Century Gothic"/>
                <a:cs typeface="Century Gothic"/>
                <a:sym typeface="Century Gothic"/>
              </a:rPr>
              <a:t>5</a:t>
            </a:r>
            <a:endParaRPr dirty="0"/>
          </a:p>
        </p:txBody>
      </p:sp>
      <p:sp>
        <p:nvSpPr>
          <p:cNvPr id="40" name="Google Shape;410;p16">
            <a:hlinkClick r:id="" action="ppaction://noaction">
              <a:snd r:embed="rId13" name="pongo videos en la pagina web por la tarde.wav"/>
            </a:hlinkClick>
            <a:extLst>
              <a:ext uri="{FF2B5EF4-FFF2-40B4-BE49-F238E27FC236}">
                <a16:creationId xmlns:a16="http://schemas.microsoft.com/office/drawing/2014/main" id="{E7DDDF9D-83CB-4D89-A9D8-026BD2334989}"/>
              </a:ext>
            </a:extLst>
          </p:cNvPr>
          <p:cNvSpPr/>
          <p:nvPr/>
        </p:nvSpPr>
        <p:spPr>
          <a:xfrm>
            <a:off x="652265" y="548839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latin typeface="Century Gothic"/>
                <a:ea typeface="Century Gothic"/>
                <a:cs typeface="Century Gothic"/>
                <a:sym typeface="Century Gothic"/>
              </a:rPr>
              <a:t>6</a:t>
            </a:r>
            <a:endParaRPr dirty="0"/>
          </a:p>
        </p:txBody>
      </p:sp>
      <p:sp>
        <p:nvSpPr>
          <p:cNvPr id="41" name="Google Shape;411;p16">
            <a:extLst>
              <a:ext uri="{FF2B5EF4-FFF2-40B4-BE49-F238E27FC236}">
                <a16:creationId xmlns:a16="http://schemas.microsoft.com/office/drawing/2014/main" id="{027FB3F8-E640-457A-B94D-3E85BB6270D1}"/>
              </a:ext>
            </a:extLst>
          </p:cNvPr>
          <p:cNvSpPr/>
          <p:nvPr/>
        </p:nvSpPr>
        <p:spPr>
          <a:xfrm>
            <a:off x="1255436" y="2336283"/>
            <a:ext cx="836425" cy="593196"/>
          </a:xfrm>
          <a:prstGeom prst="wedgeRoundRectCallout">
            <a:avLst>
              <a:gd name="adj1" fmla="val -31937"/>
              <a:gd name="adj2" fmla="val -87969"/>
              <a:gd name="adj3"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chemeClr val="lt1"/>
                </a:solidFill>
                <a:latin typeface="Century Gothic"/>
                <a:ea typeface="Century Gothic"/>
                <a:cs typeface="Century Gothic"/>
                <a:sym typeface="Century Gothic"/>
              </a:rPr>
              <a:t>‘I’</a:t>
            </a:r>
            <a:endParaRPr/>
          </a:p>
        </p:txBody>
      </p:sp>
      <p:sp>
        <p:nvSpPr>
          <p:cNvPr id="42" name="Google Shape;412;p16">
            <a:extLst>
              <a:ext uri="{FF2B5EF4-FFF2-40B4-BE49-F238E27FC236}">
                <a16:creationId xmlns:a16="http://schemas.microsoft.com/office/drawing/2014/main" id="{7B96F43F-1EB3-4751-959C-AD6F518B0C11}"/>
              </a:ext>
            </a:extLst>
          </p:cNvPr>
          <p:cNvSpPr/>
          <p:nvPr/>
        </p:nvSpPr>
        <p:spPr>
          <a:xfrm>
            <a:off x="2258611" y="2336283"/>
            <a:ext cx="970768" cy="593196"/>
          </a:xfrm>
          <a:prstGeom prst="wedgeRoundRectCallout">
            <a:avLst>
              <a:gd name="adj1" fmla="val 32534"/>
              <a:gd name="adj2" fmla="val -85522"/>
              <a:gd name="adj3"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chemeClr val="lt1"/>
                </a:solidFill>
                <a:latin typeface="Century Gothic"/>
                <a:ea typeface="Century Gothic"/>
                <a:cs typeface="Century Gothic"/>
                <a:sym typeface="Century Gothic"/>
              </a:rPr>
              <a:t>‘we’</a:t>
            </a:r>
            <a:endParaRPr/>
          </a:p>
        </p:txBody>
      </p:sp>
      <p:pic>
        <p:nvPicPr>
          <p:cNvPr id="44" name="Google Shape;417;p16">
            <a:extLst>
              <a:ext uri="{FF2B5EF4-FFF2-40B4-BE49-F238E27FC236}">
                <a16:creationId xmlns:a16="http://schemas.microsoft.com/office/drawing/2014/main" id="{62191B11-687F-43E6-9568-DB03929F87B5}"/>
              </a:ext>
            </a:extLst>
          </p:cNvPr>
          <p:cNvPicPr preferRelativeResize="0"/>
          <p:nvPr/>
        </p:nvPicPr>
        <p:blipFill rotWithShape="1">
          <a:blip r:embed="rId14">
            <a:alphaModFix/>
          </a:blip>
          <a:srcRect/>
          <a:stretch/>
        </p:blipFill>
        <p:spPr>
          <a:xfrm>
            <a:off x="2547149" y="2917764"/>
            <a:ext cx="412997" cy="430204"/>
          </a:xfrm>
          <a:prstGeom prst="rect">
            <a:avLst/>
          </a:prstGeom>
          <a:noFill/>
          <a:ln>
            <a:noFill/>
          </a:ln>
        </p:spPr>
      </p:pic>
      <p:pic>
        <p:nvPicPr>
          <p:cNvPr id="46" name="Google Shape;419;p16">
            <a:extLst>
              <a:ext uri="{FF2B5EF4-FFF2-40B4-BE49-F238E27FC236}">
                <a16:creationId xmlns:a16="http://schemas.microsoft.com/office/drawing/2014/main" id="{2AC8C149-473A-4B1F-B6EF-9AA3CDB3D9C9}"/>
              </a:ext>
            </a:extLst>
          </p:cNvPr>
          <p:cNvPicPr preferRelativeResize="0"/>
          <p:nvPr/>
        </p:nvPicPr>
        <p:blipFill rotWithShape="1">
          <a:blip r:embed="rId14">
            <a:alphaModFix/>
          </a:blip>
          <a:srcRect/>
          <a:stretch/>
        </p:blipFill>
        <p:spPr>
          <a:xfrm>
            <a:off x="1473041" y="3422203"/>
            <a:ext cx="412997" cy="430204"/>
          </a:xfrm>
          <a:prstGeom prst="rect">
            <a:avLst/>
          </a:prstGeom>
          <a:noFill/>
          <a:ln>
            <a:noFill/>
          </a:ln>
        </p:spPr>
      </p:pic>
      <p:pic>
        <p:nvPicPr>
          <p:cNvPr id="47" name="Google Shape;420;p16">
            <a:extLst>
              <a:ext uri="{FF2B5EF4-FFF2-40B4-BE49-F238E27FC236}">
                <a16:creationId xmlns:a16="http://schemas.microsoft.com/office/drawing/2014/main" id="{93940D65-68A6-48BE-98F4-16BFE51EB50B}"/>
              </a:ext>
            </a:extLst>
          </p:cNvPr>
          <p:cNvPicPr preferRelativeResize="0"/>
          <p:nvPr/>
        </p:nvPicPr>
        <p:blipFill rotWithShape="1">
          <a:blip r:embed="rId14">
            <a:alphaModFix/>
          </a:blip>
          <a:srcRect/>
          <a:stretch/>
        </p:blipFill>
        <p:spPr>
          <a:xfrm>
            <a:off x="2537496" y="3927249"/>
            <a:ext cx="412997" cy="430204"/>
          </a:xfrm>
          <a:prstGeom prst="rect">
            <a:avLst/>
          </a:prstGeom>
          <a:noFill/>
          <a:ln>
            <a:noFill/>
          </a:ln>
        </p:spPr>
      </p:pic>
      <p:pic>
        <p:nvPicPr>
          <p:cNvPr id="48" name="Google Shape;421;p16">
            <a:extLst>
              <a:ext uri="{FF2B5EF4-FFF2-40B4-BE49-F238E27FC236}">
                <a16:creationId xmlns:a16="http://schemas.microsoft.com/office/drawing/2014/main" id="{742928CF-7917-4F8E-A0D0-58D8A9B9CC5D}"/>
              </a:ext>
            </a:extLst>
          </p:cNvPr>
          <p:cNvPicPr preferRelativeResize="0"/>
          <p:nvPr/>
        </p:nvPicPr>
        <p:blipFill rotWithShape="1">
          <a:blip r:embed="rId14">
            <a:alphaModFix/>
          </a:blip>
          <a:srcRect/>
          <a:stretch/>
        </p:blipFill>
        <p:spPr>
          <a:xfrm>
            <a:off x="1473041" y="4397158"/>
            <a:ext cx="412997" cy="430204"/>
          </a:xfrm>
          <a:prstGeom prst="rect">
            <a:avLst/>
          </a:prstGeom>
          <a:noFill/>
          <a:ln>
            <a:noFill/>
          </a:ln>
        </p:spPr>
      </p:pic>
      <p:pic>
        <p:nvPicPr>
          <p:cNvPr id="49" name="Google Shape;422;p16">
            <a:extLst>
              <a:ext uri="{FF2B5EF4-FFF2-40B4-BE49-F238E27FC236}">
                <a16:creationId xmlns:a16="http://schemas.microsoft.com/office/drawing/2014/main" id="{6216C5DE-9118-49C0-B553-740790DB9B5B}"/>
              </a:ext>
            </a:extLst>
          </p:cNvPr>
          <p:cNvPicPr preferRelativeResize="0"/>
          <p:nvPr/>
        </p:nvPicPr>
        <p:blipFill rotWithShape="1">
          <a:blip r:embed="rId14">
            <a:alphaModFix/>
          </a:blip>
          <a:srcRect/>
          <a:stretch/>
        </p:blipFill>
        <p:spPr>
          <a:xfrm>
            <a:off x="2474781" y="4925019"/>
            <a:ext cx="412997" cy="430204"/>
          </a:xfrm>
          <a:prstGeom prst="rect">
            <a:avLst/>
          </a:prstGeom>
          <a:noFill/>
          <a:ln>
            <a:noFill/>
          </a:ln>
        </p:spPr>
      </p:pic>
      <p:pic>
        <p:nvPicPr>
          <p:cNvPr id="50" name="Google Shape;423;p16">
            <a:extLst>
              <a:ext uri="{FF2B5EF4-FFF2-40B4-BE49-F238E27FC236}">
                <a16:creationId xmlns:a16="http://schemas.microsoft.com/office/drawing/2014/main" id="{7D8AF911-4BCE-40E3-9387-F382CED07308}"/>
              </a:ext>
            </a:extLst>
          </p:cNvPr>
          <p:cNvPicPr preferRelativeResize="0"/>
          <p:nvPr/>
        </p:nvPicPr>
        <p:blipFill rotWithShape="1">
          <a:blip r:embed="rId14">
            <a:alphaModFix/>
          </a:blip>
          <a:srcRect/>
          <a:stretch/>
        </p:blipFill>
        <p:spPr>
          <a:xfrm>
            <a:off x="1530663" y="5412049"/>
            <a:ext cx="412997" cy="430204"/>
          </a:xfrm>
          <a:prstGeom prst="rect">
            <a:avLst/>
          </a:prstGeom>
          <a:noFill/>
          <a:ln>
            <a:noFill/>
          </a:ln>
        </p:spPr>
      </p:pic>
      <p:sp>
        <p:nvSpPr>
          <p:cNvPr id="53" name="Google Shape;426;p16">
            <a:extLst>
              <a:ext uri="{FF2B5EF4-FFF2-40B4-BE49-F238E27FC236}">
                <a16:creationId xmlns:a16="http://schemas.microsoft.com/office/drawing/2014/main" id="{516AB463-2865-41D3-A5F6-D87CFA42C693}"/>
              </a:ext>
            </a:extLst>
          </p:cNvPr>
          <p:cNvSpPr txBox="1"/>
          <p:nvPr/>
        </p:nvSpPr>
        <p:spPr>
          <a:xfrm>
            <a:off x="3891166" y="2917764"/>
            <a:ext cx="361789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don’t reply to emails</a:t>
            </a:r>
            <a:endParaRPr/>
          </a:p>
        </p:txBody>
      </p:sp>
      <p:sp>
        <p:nvSpPr>
          <p:cNvPr id="54" name="Google Shape;427;p16">
            <a:extLst>
              <a:ext uri="{FF2B5EF4-FFF2-40B4-BE49-F238E27FC236}">
                <a16:creationId xmlns:a16="http://schemas.microsoft.com/office/drawing/2014/main" id="{73B30033-CCBE-48CF-8D97-7F9D06EC6EE5}"/>
              </a:ext>
            </a:extLst>
          </p:cNvPr>
          <p:cNvSpPr txBox="1"/>
          <p:nvPr/>
        </p:nvSpPr>
        <p:spPr>
          <a:xfrm>
            <a:off x="9236791" y="2935343"/>
            <a:ext cx="232518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on Sundays</a:t>
            </a:r>
            <a:endParaRPr/>
          </a:p>
        </p:txBody>
      </p:sp>
      <p:sp>
        <p:nvSpPr>
          <p:cNvPr id="57" name="Google Shape;430;p16">
            <a:extLst>
              <a:ext uri="{FF2B5EF4-FFF2-40B4-BE49-F238E27FC236}">
                <a16:creationId xmlns:a16="http://schemas.microsoft.com/office/drawing/2014/main" id="{2648176D-D24B-49C9-8E92-29AD0C3DA30A}"/>
              </a:ext>
            </a:extLst>
          </p:cNvPr>
          <p:cNvSpPr txBox="1"/>
          <p:nvPr/>
        </p:nvSpPr>
        <p:spPr>
          <a:xfrm>
            <a:off x="3370943" y="3508591"/>
            <a:ext cx="51448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make calls to famous people</a:t>
            </a:r>
            <a:endParaRPr/>
          </a:p>
        </p:txBody>
      </p:sp>
      <p:sp>
        <p:nvSpPr>
          <p:cNvPr id="58" name="Google Shape;431;p16">
            <a:extLst>
              <a:ext uri="{FF2B5EF4-FFF2-40B4-BE49-F238E27FC236}">
                <a16:creationId xmlns:a16="http://schemas.microsoft.com/office/drawing/2014/main" id="{BEBBD1B2-61D4-4BF2-9FE4-9F6B051104D5}"/>
              </a:ext>
            </a:extLst>
          </p:cNvPr>
          <p:cNvSpPr txBox="1"/>
          <p:nvPr/>
        </p:nvSpPr>
        <p:spPr>
          <a:xfrm>
            <a:off x="9134502" y="3506731"/>
            <a:ext cx="254219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in the morning</a:t>
            </a:r>
            <a:endParaRPr/>
          </a:p>
        </p:txBody>
      </p:sp>
      <p:sp>
        <p:nvSpPr>
          <p:cNvPr id="59" name="Google Shape;432;p16">
            <a:extLst>
              <a:ext uri="{FF2B5EF4-FFF2-40B4-BE49-F238E27FC236}">
                <a16:creationId xmlns:a16="http://schemas.microsoft.com/office/drawing/2014/main" id="{7D7BD19B-8CBA-4472-AF58-6A0BC60050C5}"/>
              </a:ext>
            </a:extLst>
          </p:cNvPr>
          <p:cNvSpPr txBox="1"/>
          <p:nvPr/>
        </p:nvSpPr>
        <p:spPr>
          <a:xfrm>
            <a:off x="4354395" y="4012931"/>
            <a:ext cx="25609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sell magazines</a:t>
            </a:r>
            <a:endParaRPr/>
          </a:p>
        </p:txBody>
      </p:sp>
      <p:sp>
        <p:nvSpPr>
          <p:cNvPr id="60" name="Google Shape;433;p16">
            <a:extLst>
              <a:ext uri="{FF2B5EF4-FFF2-40B4-BE49-F238E27FC236}">
                <a16:creationId xmlns:a16="http://schemas.microsoft.com/office/drawing/2014/main" id="{3167511D-415E-4EB8-804D-6F13EB897D5D}"/>
              </a:ext>
            </a:extLst>
          </p:cNvPr>
          <p:cNvSpPr txBox="1"/>
          <p:nvPr/>
        </p:nvSpPr>
        <p:spPr>
          <a:xfrm>
            <a:off x="9126641" y="3997656"/>
            <a:ext cx="254219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in the summer</a:t>
            </a:r>
            <a:endParaRPr/>
          </a:p>
        </p:txBody>
      </p:sp>
      <p:sp>
        <p:nvSpPr>
          <p:cNvPr id="61" name="Google Shape;434;p16">
            <a:extLst>
              <a:ext uri="{FF2B5EF4-FFF2-40B4-BE49-F238E27FC236}">
                <a16:creationId xmlns:a16="http://schemas.microsoft.com/office/drawing/2014/main" id="{3E1A2FFE-D555-472C-B2C9-52D0C79E4545}"/>
              </a:ext>
            </a:extLst>
          </p:cNvPr>
          <p:cNvSpPr txBox="1"/>
          <p:nvPr/>
        </p:nvSpPr>
        <p:spPr>
          <a:xfrm>
            <a:off x="3889518" y="4501411"/>
            <a:ext cx="381026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believe in the journalists</a:t>
            </a:r>
            <a:endParaRPr/>
          </a:p>
        </p:txBody>
      </p:sp>
      <p:sp>
        <p:nvSpPr>
          <p:cNvPr id="62" name="Google Shape;435;p16">
            <a:extLst>
              <a:ext uri="{FF2B5EF4-FFF2-40B4-BE49-F238E27FC236}">
                <a16:creationId xmlns:a16="http://schemas.microsoft.com/office/drawing/2014/main" id="{92668920-35A9-4174-BA12-DB588A829ECA}"/>
              </a:ext>
            </a:extLst>
          </p:cNvPr>
          <p:cNvSpPr txBox="1"/>
          <p:nvPr/>
        </p:nvSpPr>
        <p:spPr>
          <a:xfrm>
            <a:off x="9593502" y="4488531"/>
            <a:ext cx="14367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always</a:t>
            </a:r>
            <a:endParaRPr/>
          </a:p>
        </p:txBody>
      </p:sp>
      <p:sp>
        <p:nvSpPr>
          <p:cNvPr id="63" name="Google Shape;436;p16">
            <a:extLst>
              <a:ext uri="{FF2B5EF4-FFF2-40B4-BE49-F238E27FC236}">
                <a16:creationId xmlns:a16="http://schemas.microsoft.com/office/drawing/2014/main" id="{455A274C-30D5-48B2-A56C-DEA505B811F0}"/>
              </a:ext>
            </a:extLst>
          </p:cNvPr>
          <p:cNvSpPr txBox="1"/>
          <p:nvPr/>
        </p:nvSpPr>
        <p:spPr>
          <a:xfrm>
            <a:off x="4282144" y="5028764"/>
            <a:ext cx="187912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make calls</a:t>
            </a:r>
            <a:endParaRPr/>
          </a:p>
        </p:txBody>
      </p:sp>
      <p:sp>
        <p:nvSpPr>
          <p:cNvPr id="64" name="Google Shape;437;p16">
            <a:extLst>
              <a:ext uri="{FF2B5EF4-FFF2-40B4-BE49-F238E27FC236}">
                <a16:creationId xmlns:a16="http://schemas.microsoft.com/office/drawing/2014/main" id="{D736ADB4-09BE-4D12-9954-A32D86E10658}"/>
              </a:ext>
            </a:extLst>
          </p:cNvPr>
          <p:cNvSpPr txBox="1"/>
          <p:nvPr/>
        </p:nvSpPr>
        <p:spPr>
          <a:xfrm>
            <a:off x="9002284" y="4979465"/>
            <a:ext cx="258962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before eating</a:t>
            </a:r>
            <a:endParaRPr/>
          </a:p>
        </p:txBody>
      </p:sp>
      <p:sp>
        <p:nvSpPr>
          <p:cNvPr id="65" name="Google Shape;438;p16">
            <a:extLst>
              <a:ext uri="{FF2B5EF4-FFF2-40B4-BE49-F238E27FC236}">
                <a16:creationId xmlns:a16="http://schemas.microsoft.com/office/drawing/2014/main" id="{685EFC7D-E9BD-4766-A38A-E26D596D306F}"/>
              </a:ext>
            </a:extLst>
          </p:cNvPr>
          <p:cNvSpPr txBox="1"/>
          <p:nvPr/>
        </p:nvSpPr>
        <p:spPr>
          <a:xfrm>
            <a:off x="3433495" y="5517244"/>
            <a:ext cx="458685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put videos on the web page</a:t>
            </a:r>
            <a:endParaRPr/>
          </a:p>
        </p:txBody>
      </p:sp>
      <p:sp>
        <p:nvSpPr>
          <p:cNvPr id="66" name="Google Shape;439;p16">
            <a:extLst>
              <a:ext uri="{FF2B5EF4-FFF2-40B4-BE49-F238E27FC236}">
                <a16:creationId xmlns:a16="http://schemas.microsoft.com/office/drawing/2014/main" id="{91AEE4BD-14AA-4B1A-A668-50D748F425C0}"/>
              </a:ext>
            </a:extLst>
          </p:cNvPr>
          <p:cNvSpPr txBox="1"/>
          <p:nvPr/>
        </p:nvSpPr>
        <p:spPr>
          <a:xfrm>
            <a:off x="8939556" y="5514050"/>
            <a:ext cx="30435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in the afternoon</a:t>
            </a:r>
            <a:endParaRPr/>
          </a:p>
        </p:txBody>
      </p:sp>
    </p:spTree>
    <p:extLst>
      <p:ext uri="{BB962C8B-B14F-4D97-AF65-F5344CB8AC3E}">
        <p14:creationId xmlns:p14="http://schemas.microsoft.com/office/powerpoint/2010/main" val="345064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CFE334-385D-410A-A452-84557E915297}"/>
              </a:ext>
            </a:extLst>
          </p:cNvPr>
          <p:cNvSpPr>
            <a:spLocks noGrp="1"/>
          </p:cNvSpPr>
          <p:nvPr>
            <p:ph type="title"/>
          </p:nvPr>
        </p:nvSpPr>
        <p:spPr>
          <a:xfrm>
            <a:off x="0" y="168952"/>
            <a:ext cx="4795024" cy="647577"/>
          </a:xfrm>
        </p:spPr>
        <p:txBody>
          <a:bodyPr>
            <a:normAutofit/>
          </a:bodyPr>
          <a:lstStyle/>
          <a:p>
            <a:r>
              <a:rPr lang="en-GB" sz="2400" dirty="0" err="1"/>
              <a:t>Ahora</a:t>
            </a:r>
            <a:r>
              <a:rPr lang="en-GB" sz="2400" dirty="0"/>
              <a:t>, ¡</a:t>
            </a:r>
            <a:r>
              <a:rPr lang="en-GB" sz="2400" dirty="0" err="1"/>
              <a:t>eres</a:t>
            </a:r>
            <a:r>
              <a:rPr lang="en-GB" sz="2400" dirty="0"/>
              <a:t> </a:t>
            </a:r>
            <a:r>
              <a:rPr lang="en-GB" sz="2400" dirty="0" err="1"/>
              <a:t>el</a:t>
            </a:r>
            <a:r>
              <a:rPr lang="en-GB" sz="2400" dirty="0"/>
              <a:t>/la </a:t>
            </a:r>
            <a:r>
              <a:rPr lang="en-GB" sz="2400" dirty="0" err="1"/>
              <a:t>periodista</a:t>
            </a:r>
            <a:r>
              <a:rPr lang="en-GB" sz="2400" dirty="0"/>
              <a:t>!</a:t>
            </a:r>
          </a:p>
        </p:txBody>
      </p:sp>
      <p:pic>
        <p:nvPicPr>
          <p:cNvPr id="7" name="Graphic 6" descr="Teacher with solid fill">
            <a:extLst>
              <a:ext uri="{FF2B5EF4-FFF2-40B4-BE49-F238E27FC236}">
                <a16:creationId xmlns:a16="http://schemas.microsoft.com/office/drawing/2014/main" id="{CFBAD3F9-D9B6-446E-AFFF-EBCC047F3E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6112" y="107992"/>
            <a:ext cx="914400" cy="914400"/>
          </a:xfrm>
          <a:prstGeom prst="rect">
            <a:avLst/>
          </a:prstGeom>
        </p:spPr>
      </p:pic>
      <p:sp>
        <p:nvSpPr>
          <p:cNvPr id="8" name="Speech Bubble: Rectangle with Corners Rounded 7">
            <a:extLst>
              <a:ext uri="{FF2B5EF4-FFF2-40B4-BE49-F238E27FC236}">
                <a16:creationId xmlns:a16="http://schemas.microsoft.com/office/drawing/2014/main" id="{EF82C90A-A83A-4018-B638-6EA5398FCC86}"/>
              </a:ext>
            </a:extLst>
          </p:cNvPr>
          <p:cNvSpPr/>
          <p:nvPr/>
        </p:nvSpPr>
        <p:spPr>
          <a:xfrm>
            <a:off x="5620512" y="133637"/>
            <a:ext cx="2645664" cy="474564"/>
          </a:xfrm>
          <a:prstGeom prst="wedgeRoundRectCallout">
            <a:avLst>
              <a:gd name="adj1" fmla="val -58997"/>
              <a:gd name="adj2" fmla="val 3393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a:ea typeface="Century Gothic"/>
                <a:cs typeface="Century Gothic"/>
                <a:sym typeface="Century Gothic"/>
              </a:rPr>
              <a:t>Escribe en español.</a:t>
            </a:r>
            <a:endParaRPr lang="es-ES" sz="2000" dirty="0">
              <a:solidFill>
                <a:schemeClr val="tx1"/>
              </a:solidFill>
            </a:endParaRPr>
          </a:p>
        </p:txBody>
      </p:sp>
      <p:sp>
        <p:nvSpPr>
          <p:cNvPr id="9" name="Google Shape;152;p2">
            <a:extLst>
              <a:ext uri="{FF2B5EF4-FFF2-40B4-BE49-F238E27FC236}">
                <a16:creationId xmlns:a16="http://schemas.microsoft.com/office/drawing/2014/main" id="{BBC93C55-9C11-4100-B9EA-DDC8F8245DD9}"/>
              </a:ext>
            </a:extLst>
          </p:cNvPr>
          <p:cNvSpPr/>
          <p:nvPr/>
        </p:nvSpPr>
        <p:spPr>
          <a:xfrm>
            <a:off x="9668256" y="107992"/>
            <a:ext cx="2384421"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37" name="Google Shape;448;p17">
            <a:extLst>
              <a:ext uri="{FF2B5EF4-FFF2-40B4-BE49-F238E27FC236}">
                <a16:creationId xmlns:a16="http://schemas.microsoft.com/office/drawing/2014/main" id="{958B4D83-0792-406D-B37F-FE6B28899FD2}"/>
              </a:ext>
            </a:extLst>
          </p:cNvPr>
          <p:cNvGraphicFramePr/>
          <p:nvPr>
            <p:extLst>
              <p:ext uri="{D42A27DB-BD31-4B8C-83A1-F6EECF244321}">
                <p14:modId xmlns:p14="http://schemas.microsoft.com/office/powerpoint/2010/main" val="946244167"/>
              </p:ext>
            </p:extLst>
          </p:nvPr>
        </p:nvGraphicFramePr>
        <p:xfrm>
          <a:off x="1600199" y="1024022"/>
          <a:ext cx="8205550" cy="4559400"/>
        </p:xfrm>
        <a:graphic>
          <a:graphicData uri="http://schemas.openxmlformats.org/drawingml/2006/table">
            <a:tbl>
              <a:tblPr firstRow="1" bandRow="1">
                <a:noFill/>
              </a:tblPr>
              <a:tblGrid>
                <a:gridCol w="1654875">
                  <a:extLst>
                    <a:ext uri="{9D8B030D-6E8A-4147-A177-3AD203B41FA5}">
                      <a16:colId xmlns:a16="http://schemas.microsoft.com/office/drawing/2014/main" val="20000"/>
                    </a:ext>
                  </a:extLst>
                </a:gridCol>
                <a:gridCol w="1911125">
                  <a:extLst>
                    <a:ext uri="{9D8B030D-6E8A-4147-A177-3AD203B41FA5}">
                      <a16:colId xmlns:a16="http://schemas.microsoft.com/office/drawing/2014/main" val="20001"/>
                    </a:ext>
                  </a:extLst>
                </a:gridCol>
                <a:gridCol w="2039225">
                  <a:extLst>
                    <a:ext uri="{9D8B030D-6E8A-4147-A177-3AD203B41FA5}">
                      <a16:colId xmlns:a16="http://schemas.microsoft.com/office/drawing/2014/main" val="20002"/>
                    </a:ext>
                  </a:extLst>
                </a:gridCol>
                <a:gridCol w="2600325">
                  <a:extLst>
                    <a:ext uri="{9D8B030D-6E8A-4147-A177-3AD203B41FA5}">
                      <a16:colId xmlns:a16="http://schemas.microsoft.com/office/drawing/2014/main" val="20003"/>
                    </a:ext>
                  </a:extLst>
                </a:gridCol>
              </a:tblGrid>
              <a:tr h="506600">
                <a:tc>
                  <a:txBody>
                    <a:bodyPr/>
                    <a:lstStyle/>
                    <a:p>
                      <a:pPr marL="0" marR="0" lvl="0" indent="0" algn="l" rtl="0">
                        <a:spcBef>
                          <a:spcPts val="0"/>
                        </a:spcBef>
                        <a:spcAft>
                          <a:spcPts val="0"/>
                        </a:spcAft>
                        <a:buNone/>
                      </a:pPr>
                      <a:r>
                        <a:rPr lang="en-GB" sz="2400" b="0">
                          <a:solidFill>
                            <a:schemeClr val="tx1"/>
                          </a:solidFill>
                        </a:rPr>
                        <a:t>I</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sell</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the news</a:t>
                      </a:r>
                      <a:endParaRPr sz="2400">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in summer</a:t>
                      </a:r>
                      <a:endParaRPr>
                        <a:solidFill>
                          <a:schemeClr val="tx1"/>
                        </a:solidFill>
                      </a:endParaRPr>
                    </a:p>
                  </a:txBody>
                  <a:tcPr marL="91450" marR="91450" marT="45725" marB="45725"/>
                </a:tc>
                <a:extLst>
                  <a:ext uri="{0D108BD9-81ED-4DB2-BD59-A6C34878D82A}">
                    <a16:rowId xmlns:a16="http://schemas.microsoft.com/office/drawing/2014/main" val="10000"/>
                  </a:ext>
                </a:extLst>
              </a:tr>
              <a:tr h="506600">
                <a:tc>
                  <a:txBody>
                    <a:bodyPr/>
                    <a:lstStyle/>
                    <a:p>
                      <a:pPr marL="0" marR="0" lvl="0" indent="0" algn="l" rtl="0">
                        <a:spcBef>
                          <a:spcPts val="0"/>
                        </a:spcBef>
                        <a:spcAft>
                          <a:spcPts val="0"/>
                        </a:spcAft>
                        <a:buNone/>
                      </a:pPr>
                      <a:r>
                        <a:rPr lang="en-GB" sz="2400">
                          <a:solidFill>
                            <a:schemeClr val="tx1"/>
                          </a:solidFill>
                        </a:rPr>
                        <a:t>We</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understand</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newspapers</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in the holidays</a:t>
                      </a:r>
                      <a:endParaRPr>
                        <a:solidFill>
                          <a:schemeClr val="tx1"/>
                        </a:solidFill>
                      </a:endParaRPr>
                    </a:p>
                  </a:txBody>
                  <a:tcPr marL="91450" marR="91450" marT="45725" marB="45725"/>
                </a:tc>
                <a:extLst>
                  <a:ext uri="{0D108BD9-81ED-4DB2-BD59-A6C34878D82A}">
                    <a16:rowId xmlns:a16="http://schemas.microsoft.com/office/drawing/2014/main" val="10001"/>
                  </a:ext>
                </a:extLst>
              </a:tr>
              <a:tr h="506600">
                <a:tc>
                  <a:txBody>
                    <a:bodyPr/>
                    <a:lstStyle/>
                    <a:p>
                      <a:pPr marL="0" marR="0" lvl="0" indent="0" algn="l" rtl="0">
                        <a:spcBef>
                          <a:spcPts val="0"/>
                        </a:spcBef>
                        <a:spcAft>
                          <a:spcPts val="0"/>
                        </a:spcAft>
                        <a:buNone/>
                      </a:pPr>
                      <a:r>
                        <a:rPr lang="en-GB" sz="2400">
                          <a:solidFill>
                            <a:schemeClr val="tx1"/>
                          </a:solidFill>
                        </a:rPr>
                        <a:t>I don’t</a:t>
                      </a:r>
                      <a:endParaRPr sz="2400">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believe in </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magazines</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on Sundays</a:t>
                      </a:r>
                      <a:endParaRPr>
                        <a:solidFill>
                          <a:schemeClr val="tx1"/>
                        </a:solidFill>
                      </a:endParaRPr>
                    </a:p>
                  </a:txBody>
                  <a:tcPr marL="91450" marR="91450" marT="45725" marB="45725"/>
                </a:tc>
                <a:extLst>
                  <a:ext uri="{0D108BD9-81ED-4DB2-BD59-A6C34878D82A}">
                    <a16:rowId xmlns:a16="http://schemas.microsoft.com/office/drawing/2014/main" val="10002"/>
                  </a:ext>
                </a:extLst>
              </a:tr>
              <a:tr h="506600">
                <a:tc>
                  <a:txBody>
                    <a:bodyPr/>
                    <a:lstStyle/>
                    <a:p>
                      <a:pPr marL="0" marR="0" lvl="0" indent="0" algn="l" rtl="0">
                        <a:spcBef>
                          <a:spcPts val="0"/>
                        </a:spcBef>
                        <a:spcAft>
                          <a:spcPts val="0"/>
                        </a:spcAft>
                        <a:buNone/>
                      </a:pPr>
                      <a:r>
                        <a:rPr lang="en-GB" sz="2400">
                          <a:solidFill>
                            <a:schemeClr val="tx1"/>
                          </a:solidFill>
                        </a:rPr>
                        <a:t>We don’t</a:t>
                      </a:r>
                      <a:endParaRPr sz="2400">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hide</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the truth</a:t>
                      </a:r>
                      <a:endParaRPr sz="2400">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on Saturdays</a:t>
                      </a:r>
                      <a:endParaRPr>
                        <a:solidFill>
                          <a:schemeClr val="tx1"/>
                        </a:solidFill>
                      </a:endParaRPr>
                    </a:p>
                  </a:txBody>
                  <a:tcPr marL="91450" marR="91450" marT="45725" marB="45725"/>
                </a:tc>
                <a:extLst>
                  <a:ext uri="{0D108BD9-81ED-4DB2-BD59-A6C34878D82A}">
                    <a16:rowId xmlns:a16="http://schemas.microsoft.com/office/drawing/2014/main" val="10003"/>
                  </a:ext>
                </a:extLst>
              </a:tr>
              <a:tr h="506600">
                <a:tc>
                  <a:txBody>
                    <a:bodyPr/>
                    <a:lstStyle/>
                    <a:p>
                      <a:pPr marL="0" marR="0" lvl="0" indent="0" algn="l" rtl="0">
                        <a:spcBef>
                          <a:spcPts val="0"/>
                        </a:spcBef>
                        <a:spcAft>
                          <a:spcPts val="0"/>
                        </a:spcAft>
                        <a:buNone/>
                      </a:pPr>
                      <a:endParaRPr sz="2400">
                        <a:solidFill>
                          <a:schemeClr val="tx1"/>
                        </a:solidFill>
                      </a:endParaRPr>
                    </a:p>
                  </a:txBody>
                  <a:tcPr marL="91450" marR="91450" marT="45725" marB="45725">
                    <a:solidFill>
                      <a:srgbClr val="EDEDED"/>
                    </a:solidFill>
                  </a:tcPr>
                </a:tc>
                <a:tc>
                  <a:txBody>
                    <a:bodyPr/>
                    <a:lstStyle/>
                    <a:p>
                      <a:pPr marL="0" marR="0" lvl="0" indent="0" algn="l" rtl="0">
                        <a:spcBef>
                          <a:spcPts val="0"/>
                        </a:spcBef>
                        <a:spcAft>
                          <a:spcPts val="0"/>
                        </a:spcAft>
                        <a:buNone/>
                      </a:pPr>
                      <a:r>
                        <a:rPr lang="en-GB" sz="2400">
                          <a:solidFill>
                            <a:schemeClr val="tx1"/>
                          </a:solidFill>
                        </a:rPr>
                        <a:t>put</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200">
                          <a:solidFill>
                            <a:schemeClr val="tx1"/>
                          </a:solidFill>
                        </a:rPr>
                        <a:t>the journalists</a:t>
                      </a:r>
                      <a:endParaRPr sz="2200">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in the morning </a:t>
                      </a:r>
                      <a:endParaRPr sz="2400">
                        <a:solidFill>
                          <a:schemeClr val="tx1"/>
                        </a:solidFill>
                      </a:endParaRPr>
                    </a:p>
                  </a:txBody>
                  <a:tcPr marL="91450" marR="91450" marT="45725" marB="45725"/>
                </a:tc>
                <a:extLst>
                  <a:ext uri="{0D108BD9-81ED-4DB2-BD59-A6C34878D82A}">
                    <a16:rowId xmlns:a16="http://schemas.microsoft.com/office/drawing/2014/main" val="10004"/>
                  </a:ext>
                </a:extLst>
              </a:tr>
              <a:tr h="506600">
                <a:tc>
                  <a:txBody>
                    <a:bodyPr/>
                    <a:lstStyle/>
                    <a:p>
                      <a:pPr marL="0" marR="0" lvl="0" indent="0" algn="l" rtl="0">
                        <a:spcBef>
                          <a:spcPts val="0"/>
                        </a:spcBef>
                        <a:spcAft>
                          <a:spcPts val="0"/>
                        </a:spcAft>
                        <a:buNone/>
                      </a:pPr>
                      <a:endParaRPr sz="2400">
                        <a:solidFill>
                          <a:schemeClr val="tx1"/>
                        </a:solidFill>
                      </a:endParaRPr>
                    </a:p>
                  </a:txBody>
                  <a:tcPr marL="91450" marR="91450" marT="45725" marB="45725">
                    <a:solidFill>
                      <a:srgbClr val="EDEDED"/>
                    </a:solidFill>
                  </a:tcPr>
                </a:tc>
                <a:tc>
                  <a:txBody>
                    <a:bodyPr/>
                    <a:lstStyle/>
                    <a:p>
                      <a:pPr marL="0" marR="0" lvl="0" indent="0" algn="l" rtl="0">
                        <a:spcBef>
                          <a:spcPts val="0"/>
                        </a:spcBef>
                        <a:spcAft>
                          <a:spcPts val="0"/>
                        </a:spcAft>
                        <a:buNone/>
                      </a:pPr>
                      <a:r>
                        <a:rPr lang="en-GB" sz="2400">
                          <a:solidFill>
                            <a:schemeClr val="tx1"/>
                          </a:solidFill>
                        </a:rPr>
                        <a:t>do</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reality</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in the afternoon</a:t>
                      </a:r>
                      <a:endParaRPr>
                        <a:solidFill>
                          <a:schemeClr val="tx1"/>
                        </a:solidFill>
                      </a:endParaRPr>
                    </a:p>
                  </a:txBody>
                  <a:tcPr marL="91450" marR="91450" marT="45725" marB="45725"/>
                </a:tc>
                <a:extLst>
                  <a:ext uri="{0D108BD9-81ED-4DB2-BD59-A6C34878D82A}">
                    <a16:rowId xmlns:a16="http://schemas.microsoft.com/office/drawing/2014/main" val="10005"/>
                  </a:ext>
                </a:extLst>
              </a:tr>
              <a:tr h="506600">
                <a:tc>
                  <a:txBody>
                    <a:bodyPr/>
                    <a:lstStyle/>
                    <a:p>
                      <a:pPr marL="0" marR="0" lvl="0" indent="0" algn="l" rtl="0">
                        <a:spcBef>
                          <a:spcPts val="0"/>
                        </a:spcBef>
                        <a:spcAft>
                          <a:spcPts val="0"/>
                        </a:spcAft>
                        <a:buNone/>
                      </a:pPr>
                      <a:endParaRPr sz="2400">
                        <a:solidFill>
                          <a:schemeClr val="tx1"/>
                        </a:solidFill>
                      </a:endParaRPr>
                    </a:p>
                  </a:txBody>
                  <a:tcPr marL="91450" marR="91450" marT="45725" marB="45725">
                    <a:solidFill>
                      <a:srgbClr val="EDEDED"/>
                    </a:solidFill>
                  </a:tcPr>
                </a:tc>
                <a:tc>
                  <a:txBody>
                    <a:bodyPr/>
                    <a:lstStyle/>
                    <a:p>
                      <a:pPr marL="0" marR="0" lvl="0" indent="0" algn="l" rtl="0">
                        <a:spcBef>
                          <a:spcPts val="0"/>
                        </a:spcBef>
                        <a:spcAft>
                          <a:spcPts val="0"/>
                        </a:spcAft>
                        <a:buNone/>
                      </a:pPr>
                      <a:r>
                        <a:rPr lang="en-GB" sz="2400">
                          <a:solidFill>
                            <a:schemeClr val="tx1"/>
                          </a:solidFill>
                        </a:rPr>
                        <a:t>read</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society</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every day</a:t>
                      </a:r>
                      <a:endParaRPr>
                        <a:solidFill>
                          <a:schemeClr val="tx1"/>
                        </a:solidFill>
                      </a:endParaRPr>
                    </a:p>
                  </a:txBody>
                  <a:tcPr marL="91450" marR="91450" marT="45725" marB="45725"/>
                </a:tc>
                <a:extLst>
                  <a:ext uri="{0D108BD9-81ED-4DB2-BD59-A6C34878D82A}">
                    <a16:rowId xmlns:a16="http://schemas.microsoft.com/office/drawing/2014/main" val="10006"/>
                  </a:ext>
                </a:extLst>
              </a:tr>
              <a:tr h="506600">
                <a:tc>
                  <a:txBody>
                    <a:bodyPr/>
                    <a:lstStyle/>
                    <a:p>
                      <a:pPr marL="0" marR="0" lvl="0" indent="0" algn="l" rtl="0">
                        <a:spcBef>
                          <a:spcPts val="0"/>
                        </a:spcBef>
                        <a:spcAft>
                          <a:spcPts val="0"/>
                        </a:spcAft>
                        <a:buNone/>
                      </a:pPr>
                      <a:endParaRPr sz="2400">
                        <a:solidFill>
                          <a:schemeClr val="tx1"/>
                        </a:solidFill>
                      </a:endParaRPr>
                    </a:p>
                  </a:txBody>
                  <a:tcPr marL="91450" marR="91450" marT="45725" marB="45725">
                    <a:solidFill>
                      <a:srgbClr val="EDEDED"/>
                    </a:solidFill>
                  </a:tcPr>
                </a:tc>
                <a:tc>
                  <a:txBody>
                    <a:bodyPr/>
                    <a:lstStyle/>
                    <a:p>
                      <a:pPr marL="0" marR="0" lvl="0" indent="0" algn="l" rtl="0">
                        <a:spcBef>
                          <a:spcPts val="0"/>
                        </a:spcBef>
                        <a:spcAft>
                          <a:spcPts val="0"/>
                        </a:spcAft>
                        <a:buNone/>
                      </a:pPr>
                      <a:r>
                        <a:rPr lang="en-GB" sz="2400">
                          <a:solidFill>
                            <a:schemeClr val="tx1"/>
                          </a:solidFill>
                        </a:rPr>
                        <a:t>have</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pages</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on Thursdays</a:t>
                      </a:r>
                      <a:endParaRPr>
                        <a:solidFill>
                          <a:schemeClr val="tx1"/>
                        </a:solidFill>
                      </a:endParaRPr>
                    </a:p>
                  </a:txBody>
                  <a:tcPr marL="91450" marR="91450" marT="45725" marB="45725"/>
                </a:tc>
                <a:extLst>
                  <a:ext uri="{0D108BD9-81ED-4DB2-BD59-A6C34878D82A}">
                    <a16:rowId xmlns:a16="http://schemas.microsoft.com/office/drawing/2014/main" val="10007"/>
                  </a:ext>
                </a:extLst>
              </a:tr>
              <a:tr h="506600">
                <a:tc>
                  <a:txBody>
                    <a:bodyPr/>
                    <a:lstStyle/>
                    <a:p>
                      <a:pPr marL="0" marR="0" lvl="0" indent="0" algn="l" rtl="0">
                        <a:spcBef>
                          <a:spcPts val="0"/>
                        </a:spcBef>
                        <a:spcAft>
                          <a:spcPts val="0"/>
                        </a:spcAft>
                        <a:buNone/>
                      </a:pPr>
                      <a:endParaRPr sz="2400">
                        <a:solidFill>
                          <a:schemeClr val="tx1"/>
                        </a:solidFill>
                      </a:endParaRPr>
                    </a:p>
                  </a:txBody>
                  <a:tcPr marL="91450" marR="91450" marT="45725" marB="45725">
                    <a:solidFill>
                      <a:srgbClr val="EDEDED"/>
                    </a:solidFill>
                  </a:tcPr>
                </a:tc>
                <a:tc>
                  <a:txBody>
                    <a:bodyPr/>
                    <a:lstStyle/>
                    <a:p>
                      <a:pPr marL="0" marR="0" lvl="0" indent="0" algn="l" rtl="0">
                        <a:spcBef>
                          <a:spcPts val="0"/>
                        </a:spcBef>
                        <a:spcAft>
                          <a:spcPts val="0"/>
                        </a:spcAft>
                        <a:buNone/>
                      </a:pPr>
                      <a:r>
                        <a:rPr lang="en-GB" sz="2400">
                          <a:solidFill>
                            <a:schemeClr val="tx1"/>
                          </a:solidFill>
                        </a:rPr>
                        <a:t>answer</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interviews</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400" dirty="0">
                          <a:solidFill>
                            <a:schemeClr val="tx1"/>
                          </a:solidFill>
                        </a:rPr>
                        <a:t>on Fridays</a:t>
                      </a:r>
                      <a:endParaRPr dirty="0">
                        <a:solidFill>
                          <a:schemeClr val="tx1"/>
                        </a:solidFill>
                      </a:endParaRPr>
                    </a:p>
                  </a:txBody>
                  <a:tcPr marL="91450" marR="91450" marT="45725" marB="45725"/>
                </a:tc>
                <a:extLst>
                  <a:ext uri="{0D108BD9-81ED-4DB2-BD59-A6C34878D82A}">
                    <a16:rowId xmlns:a16="http://schemas.microsoft.com/office/drawing/2014/main" val="10008"/>
                  </a:ext>
                </a:extLst>
              </a:tr>
            </a:tbl>
          </a:graphicData>
        </a:graphic>
      </p:graphicFrame>
      <p:sp>
        <p:nvSpPr>
          <p:cNvPr id="38" name="Google Shape;449;p17">
            <a:extLst>
              <a:ext uri="{FF2B5EF4-FFF2-40B4-BE49-F238E27FC236}">
                <a16:creationId xmlns:a16="http://schemas.microsoft.com/office/drawing/2014/main" id="{90AB5E40-0C92-4D80-BD2A-5F5A42290D8A}"/>
              </a:ext>
            </a:extLst>
          </p:cNvPr>
          <p:cNvSpPr/>
          <p:nvPr/>
        </p:nvSpPr>
        <p:spPr>
          <a:xfrm>
            <a:off x="1600199" y="1537277"/>
            <a:ext cx="1660359"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39" name="Google Shape;450;p17">
            <a:extLst>
              <a:ext uri="{FF2B5EF4-FFF2-40B4-BE49-F238E27FC236}">
                <a16:creationId xmlns:a16="http://schemas.microsoft.com/office/drawing/2014/main" id="{495A91DD-1013-4A1B-90F6-C316A12C861F}"/>
              </a:ext>
            </a:extLst>
          </p:cNvPr>
          <p:cNvSpPr/>
          <p:nvPr/>
        </p:nvSpPr>
        <p:spPr>
          <a:xfrm>
            <a:off x="3260558" y="4052531"/>
            <a:ext cx="1900989"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3" name="Google Shape;451;p17">
            <a:extLst>
              <a:ext uri="{FF2B5EF4-FFF2-40B4-BE49-F238E27FC236}">
                <a16:creationId xmlns:a16="http://schemas.microsoft.com/office/drawing/2014/main" id="{42655541-CCBF-423A-B392-CD632EA8FAFE}"/>
              </a:ext>
            </a:extLst>
          </p:cNvPr>
          <p:cNvSpPr/>
          <p:nvPr/>
        </p:nvSpPr>
        <p:spPr>
          <a:xfrm>
            <a:off x="5185610" y="1537277"/>
            <a:ext cx="1997243"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5" name="Google Shape;452;p17">
            <a:extLst>
              <a:ext uri="{FF2B5EF4-FFF2-40B4-BE49-F238E27FC236}">
                <a16:creationId xmlns:a16="http://schemas.microsoft.com/office/drawing/2014/main" id="{66AB25EF-6D4D-4109-8A52-5AC367201BDB}"/>
              </a:ext>
            </a:extLst>
          </p:cNvPr>
          <p:cNvSpPr/>
          <p:nvPr/>
        </p:nvSpPr>
        <p:spPr>
          <a:xfrm>
            <a:off x="7182853" y="3053910"/>
            <a:ext cx="2622884"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51" name="Google Shape;453;p17">
            <a:extLst>
              <a:ext uri="{FF2B5EF4-FFF2-40B4-BE49-F238E27FC236}">
                <a16:creationId xmlns:a16="http://schemas.microsoft.com/office/drawing/2014/main" id="{3A870AEF-3C50-4521-805F-DC23F8437B2C}"/>
              </a:ext>
            </a:extLst>
          </p:cNvPr>
          <p:cNvSpPr txBox="1"/>
          <p:nvPr/>
        </p:nvSpPr>
        <p:spPr>
          <a:xfrm>
            <a:off x="1121026" y="5638329"/>
            <a:ext cx="1023419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latin typeface="Century Gothic"/>
                <a:ea typeface="Century Gothic"/>
                <a:cs typeface="Century Gothic"/>
                <a:sym typeface="Century Gothic"/>
              </a:rPr>
              <a:t>Leemos periódicos por la mañana.</a:t>
            </a:r>
            <a:endParaRPr/>
          </a:p>
        </p:txBody>
      </p:sp>
      <p:sp>
        <p:nvSpPr>
          <p:cNvPr id="52" name="Google Shape;454;p17">
            <a:extLst>
              <a:ext uri="{FF2B5EF4-FFF2-40B4-BE49-F238E27FC236}">
                <a16:creationId xmlns:a16="http://schemas.microsoft.com/office/drawing/2014/main" id="{288ACA0E-A077-4703-83F5-3707C48138D1}"/>
              </a:ext>
            </a:extLst>
          </p:cNvPr>
          <p:cNvSpPr/>
          <p:nvPr/>
        </p:nvSpPr>
        <p:spPr>
          <a:xfrm>
            <a:off x="1600198" y="1005157"/>
            <a:ext cx="1660359"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55" name="Google Shape;455;p17">
            <a:extLst>
              <a:ext uri="{FF2B5EF4-FFF2-40B4-BE49-F238E27FC236}">
                <a16:creationId xmlns:a16="http://schemas.microsoft.com/office/drawing/2014/main" id="{3EFB1D42-6ECB-4C6A-9D56-937C94881892}"/>
              </a:ext>
            </a:extLst>
          </p:cNvPr>
          <p:cNvSpPr/>
          <p:nvPr/>
        </p:nvSpPr>
        <p:spPr>
          <a:xfrm>
            <a:off x="3272589" y="2029310"/>
            <a:ext cx="1900989"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56" name="Google Shape;456;p17">
            <a:extLst>
              <a:ext uri="{FF2B5EF4-FFF2-40B4-BE49-F238E27FC236}">
                <a16:creationId xmlns:a16="http://schemas.microsoft.com/office/drawing/2014/main" id="{FD20B444-632D-4F61-A5D6-BCECF41C691F}"/>
              </a:ext>
            </a:extLst>
          </p:cNvPr>
          <p:cNvSpPr/>
          <p:nvPr/>
        </p:nvSpPr>
        <p:spPr>
          <a:xfrm>
            <a:off x="5185610" y="3044511"/>
            <a:ext cx="1997243"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67" name="Google Shape;457;p17">
            <a:extLst>
              <a:ext uri="{FF2B5EF4-FFF2-40B4-BE49-F238E27FC236}">
                <a16:creationId xmlns:a16="http://schemas.microsoft.com/office/drawing/2014/main" id="{1B94757E-2499-4A83-8B3C-D6C42B5EAD47}"/>
              </a:ext>
            </a:extLst>
          </p:cNvPr>
          <p:cNvSpPr txBox="1"/>
          <p:nvPr/>
        </p:nvSpPr>
        <p:spPr>
          <a:xfrm>
            <a:off x="2413060" y="5657230"/>
            <a:ext cx="1023419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latin typeface="Century Gothic"/>
                <a:ea typeface="Century Gothic"/>
                <a:cs typeface="Century Gothic"/>
                <a:sym typeface="Century Gothic"/>
              </a:rPr>
              <a:t>Creo en los periodistas.</a:t>
            </a:r>
            <a:endParaRPr/>
          </a:p>
        </p:txBody>
      </p:sp>
      <p:sp>
        <p:nvSpPr>
          <p:cNvPr id="68" name="Google Shape;458;p17">
            <a:extLst>
              <a:ext uri="{FF2B5EF4-FFF2-40B4-BE49-F238E27FC236}">
                <a16:creationId xmlns:a16="http://schemas.microsoft.com/office/drawing/2014/main" id="{47B5EFB3-EB73-4897-8AAA-FB2D697CA548}"/>
              </a:ext>
            </a:extLst>
          </p:cNvPr>
          <p:cNvSpPr/>
          <p:nvPr/>
        </p:nvSpPr>
        <p:spPr>
          <a:xfrm>
            <a:off x="1600197" y="2523905"/>
            <a:ext cx="1660359"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69" name="Google Shape;459;p17">
            <a:extLst>
              <a:ext uri="{FF2B5EF4-FFF2-40B4-BE49-F238E27FC236}">
                <a16:creationId xmlns:a16="http://schemas.microsoft.com/office/drawing/2014/main" id="{55665116-43EE-4946-8743-8703B54839CC}"/>
              </a:ext>
            </a:extLst>
          </p:cNvPr>
          <p:cNvSpPr/>
          <p:nvPr/>
        </p:nvSpPr>
        <p:spPr>
          <a:xfrm>
            <a:off x="5171643" y="2525577"/>
            <a:ext cx="1997243"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70" name="Google Shape;460;p17">
            <a:extLst>
              <a:ext uri="{FF2B5EF4-FFF2-40B4-BE49-F238E27FC236}">
                <a16:creationId xmlns:a16="http://schemas.microsoft.com/office/drawing/2014/main" id="{1808ECC0-E736-4B6C-8FE8-C6DA43DA9330}"/>
              </a:ext>
            </a:extLst>
          </p:cNvPr>
          <p:cNvSpPr/>
          <p:nvPr/>
        </p:nvSpPr>
        <p:spPr>
          <a:xfrm>
            <a:off x="7201235" y="1537277"/>
            <a:ext cx="2622884"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71" name="Google Shape;461;p17">
            <a:extLst>
              <a:ext uri="{FF2B5EF4-FFF2-40B4-BE49-F238E27FC236}">
                <a16:creationId xmlns:a16="http://schemas.microsoft.com/office/drawing/2014/main" id="{B53FA86E-0ECF-48CD-A3B1-8886C4231332}"/>
              </a:ext>
            </a:extLst>
          </p:cNvPr>
          <p:cNvSpPr/>
          <p:nvPr/>
        </p:nvSpPr>
        <p:spPr>
          <a:xfrm>
            <a:off x="3278938" y="2523065"/>
            <a:ext cx="1900989"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72" name="Google Shape;462;p17">
            <a:extLst>
              <a:ext uri="{FF2B5EF4-FFF2-40B4-BE49-F238E27FC236}">
                <a16:creationId xmlns:a16="http://schemas.microsoft.com/office/drawing/2014/main" id="{3FE7CB72-B3C3-45C7-8356-393BEA96C963}"/>
              </a:ext>
            </a:extLst>
          </p:cNvPr>
          <p:cNvSpPr txBox="1"/>
          <p:nvPr/>
        </p:nvSpPr>
        <p:spPr>
          <a:xfrm>
            <a:off x="172504" y="5681136"/>
            <a:ext cx="1266039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200" b="1">
                <a:latin typeface="Century Gothic"/>
                <a:ea typeface="Century Gothic"/>
                <a:cs typeface="Century Gothic"/>
                <a:sym typeface="Century Gothic"/>
              </a:rPr>
              <a:t>No escondemos la verdad en las vacaciones.</a:t>
            </a:r>
            <a:endParaRPr/>
          </a:p>
        </p:txBody>
      </p:sp>
      <p:sp>
        <p:nvSpPr>
          <p:cNvPr id="73" name="Google Shape;463;p17">
            <a:extLst>
              <a:ext uri="{FF2B5EF4-FFF2-40B4-BE49-F238E27FC236}">
                <a16:creationId xmlns:a16="http://schemas.microsoft.com/office/drawing/2014/main" id="{D28C5426-4B49-4202-9B28-0EAC61E74E8D}"/>
              </a:ext>
            </a:extLst>
          </p:cNvPr>
          <p:cNvSpPr/>
          <p:nvPr/>
        </p:nvSpPr>
        <p:spPr>
          <a:xfrm>
            <a:off x="1581817" y="2003019"/>
            <a:ext cx="1660359"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74" name="Google Shape;464;p17">
            <a:extLst>
              <a:ext uri="{FF2B5EF4-FFF2-40B4-BE49-F238E27FC236}">
                <a16:creationId xmlns:a16="http://schemas.microsoft.com/office/drawing/2014/main" id="{EA4CC45C-C9B7-4318-A759-D3F41129C662}"/>
              </a:ext>
            </a:extLst>
          </p:cNvPr>
          <p:cNvSpPr/>
          <p:nvPr/>
        </p:nvSpPr>
        <p:spPr>
          <a:xfrm>
            <a:off x="5171643" y="1023958"/>
            <a:ext cx="1997243"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75" name="Google Shape;465;p17">
            <a:extLst>
              <a:ext uri="{FF2B5EF4-FFF2-40B4-BE49-F238E27FC236}">
                <a16:creationId xmlns:a16="http://schemas.microsoft.com/office/drawing/2014/main" id="{08F20A55-AE2A-43F6-A1AA-3BD820CA1B19}"/>
              </a:ext>
            </a:extLst>
          </p:cNvPr>
          <p:cNvSpPr/>
          <p:nvPr/>
        </p:nvSpPr>
        <p:spPr>
          <a:xfrm>
            <a:off x="7213266" y="2045826"/>
            <a:ext cx="2622884"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76" name="Google Shape;466;p17">
            <a:extLst>
              <a:ext uri="{FF2B5EF4-FFF2-40B4-BE49-F238E27FC236}">
                <a16:creationId xmlns:a16="http://schemas.microsoft.com/office/drawing/2014/main" id="{4D26F0EE-0B5D-4853-91E7-2C8794495080}"/>
              </a:ext>
            </a:extLst>
          </p:cNvPr>
          <p:cNvSpPr/>
          <p:nvPr/>
        </p:nvSpPr>
        <p:spPr>
          <a:xfrm>
            <a:off x="3254207" y="1526887"/>
            <a:ext cx="1900989"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77" name="Google Shape;467;p17">
            <a:extLst>
              <a:ext uri="{FF2B5EF4-FFF2-40B4-BE49-F238E27FC236}">
                <a16:creationId xmlns:a16="http://schemas.microsoft.com/office/drawing/2014/main" id="{2CB59C1A-9FF5-4A7A-B346-CE3D1B8A2A9D}"/>
              </a:ext>
            </a:extLst>
          </p:cNvPr>
          <p:cNvSpPr txBox="1"/>
          <p:nvPr/>
        </p:nvSpPr>
        <p:spPr>
          <a:xfrm>
            <a:off x="774728" y="5635817"/>
            <a:ext cx="1158428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200" b="1">
                <a:latin typeface="Century Gothic"/>
                <a:ea typeface="Century Gothic"/>
                <a:cs typeface="Century Gothic"/>
                <a:sym typeface="Century Gothic"/>
              </a:rPr>
              <a:t>No entiendo las noticias los domingos.</a:t>
            </a:r>
            <a:endParaRPr/>
          </a:p>
        </p:txBody>
      </p:sp>
      <p:sp>
        <p:nvSpPr>
          <p:cNvPr id="78" name="Google Shape;468;p17">
            <a:extLst>
              <a:ext uri="{FF2B5EF4-FFF2-40B4-BE49-F238E27FC236}">
                <a16:creationId xmlns:a16="http://schemas.microsoft.com/office/drawing/2014/main" id="{48AFB99B-AB65-4C49-A8DA-A4B513501FFD}"/>
              </a:ext>
            </a:extLst>
          </p:cNvPr>
          <p:cNvSpPr/>
          <p:nvPr/>
        </p:nvSpPr>
        <p:spPr>
          <a:xfrm>
            <a:off x="1593848" y="1533522"/>
            <a:ext cx="1660359"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79" name="Google Shape;469;p17">
            <a:extLst>
              <a:ext uri="{FF2B5EF4-FFF2-40B4-BE49-F238E27FC236}">
                <a16:creationId xmlns:a16="http://schemas.microsoft.com/office/drawing/2014/main" id="{D0DC4472-7B05-442E-A719-A021E8561854}"/>
              </a:ext>
            </a:extLst>
          </p:cNvPr>
          <p:cNvSpPr/>
          <p:nvPr/>
        </p:nvSpPr>
        <p:spPr>
          <a:xfrm>
            <a:off x="7201235" y="3567165"/>
            <a:ext cx="2622884"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80" name="Google Shape;470;p17">
            <a:extLst>
              <a:ext uri="{FF2B5EF4-FFF2-40B4-BE49-F238E27FC236}">
                <a16:creationId xmlns:a16="http://schemas.microsoft.com/office/drawing/2014/main" id="{823E5A1A-22A1-4964-86BA-8930A2B41945}"/>
              </a:ext>
            </a:extLst>
          </p:cNvPr>
          <p:cNvSpPr/>
          <p:nvPr/>
        </p:nvSpPr>
        <p:spPr>
          <a:xfrm>
            <a:off x="5191030" y="5093498"/>
            <a:ext cx="1997243"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81" name="Google Shape;471;p17">
            <a:extLst>
              <a:ext uri="{FF2B5EF4-FFF2-40B4-BE49-F238E27FC236}">
                <a16:creationId xmlns:a16="http://schemas.microsoft.com/office/drawing/2014/main" id="{AF4980CE-C3B3-4A42-98CE-87E5A9911ABF}"/>
              </a:ext>
            </a:extLst>
          </p:cNvPr>
          <p:cNvSpPr/>
          <p:nvPr/>
        </p:nvSpPr>
        <p:spPr>
          <a:xfrm>
            <a:off x="3272589" y="3592600"/>
            <a:ext cx="1900989"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82" name="Google Shape;472;p17">
            <a:extLst>
              <a:ext uri="{FF2B5EF4-FFF2-40B4-BE49-F238E27FC236}">
                <a16:creationId xmlns:a16="http://schemas.microsoft.com/office/drawing/2014/main" id="{5B2C18E2-4985-44C3-9CAA-3E3467BEACD7}"/>
              </a:ext>
            </a:extLst>
          </p:cNvPr>
          <p:cNvSpPr txBox="1"/>
          <p:nvPr/>
        </p:nvSpPr>
        <p:spPr>
          <a:xfrm>
            <a:off x="1464538" y="5677064"/>
            <a:ext cx="10076326"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200" b="1">
                <a:latin typeface="Century Gothic"/>
                <a:ea typeface="Century Gothic"/>
                <a:cs typeface="Century Gothic"/>
                <a:sym typeface="Century Gothic"/>
              </a:rPr>
              <a:t>Hacemos entrevistas por la tarde.</a:t>
            </a:r>
            <a:endParaRPr/>
          </a:p>
        </p:txBody>
      </p:sp>
      <p:sp>
        <p:nvSpPr>
          <p:cNvPr id="83" name="Google Shape;473;p17">
            <a:extLst>
              <a:ext uri="{FF2B5EF4-FFF2-40B4-BE49-F238E27FC236}">
                <a16:creationId xmlns:a16="http://schemas.microsoft.com/office/drawing/2014/main" id="{23B11A71-500A-4A44-B16A-B4C2FC3669B3}"/>
              </a:ext>
            </a:extLst>
          </p:cNvPr>
          <p:cNvSpPr/>
          <p:nvPr/>
        </p:nvSpPr>
        <p:spPr>
          <a:xfrm>
            <a:off x="1606550" y="2017196"/>
            <a:ext cx="1660359"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84" name="Google Shape;474;p17">
            <a:extLst>
              <a:ext uri="{FF2B5EF4-FFF2-40B4-BE49-F238E27FC236}">
                <a16:creationId xmlns:a16="http://schemas.microsoft.com/office/drawing/2014/main" id="{DB432AD4-4C02-4B35-8DCB-E1B34631A4C6}"/>
              </a:ext>
            </a:extLst>
          </p:cNvPr>
          <p:cNvSpPr/>
          <p:nvPr/>
        </p:nvSpPr>
        <p:spPr>
          <a:xfrm>
            <a:off x="5177994" y="2036097"/>
            <a:ext cx="1997243"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85" name="Google Shape;475;p17">
            <a:extLst>
              <a:ext uri="{FF2B5EF4-FFF2-40B4-BE49-F238E27FC236}">
                <a16:creationId xmlns:a16="http://schemas.microsoft.com/office/drawing/2014/main" id="{760DD6B9-FD44-46AE-A618-584999EE03F1}"/>
              </a:ext>
            </a:extLst>
          </p:cNvPr>
          <p:cNvSpPr/>
          <p:nvPr/>
        </p:nvSpPr>
        <p:spPr>
          <a:xfrm>
            <a:off x="7193558" y="2523065"/>
            <a:ext cx="2622884"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86" name="Google Shape;476;p17">
            <a:extLst>
              <a:ext uri="{FF2B5EF4-FFF2-40B4-BE49-F238E27FC236}">
                <a16:creationId xmlns:a16="http://schemas.microsoft.com/office/drawing/2014/main" id="{863F1BC9-F20F-49D0-B07B-859D0BB6626A}"/>
              </a:ext>
            </a:extLst>
          </p:cNvPr>
          <p:cNvSpPr/>
          <p:nvPr/>
        </p:nvSpPr>
        <p:spPr>
          <a:xfrm>
            <a:off x="3254207" y="1008661"/>
            <a:ext cx="1900989" cy="499534"/>
          </a:xfrm>
          <a:prstGeom prst="roundRect">
            <a:avLst>
              <a:gd name="adj" fmla="val 16667"/>
            </a:avLst>
          </a:prstGeom>
          <a:noFill/>
          <a:ln w="76200" cap="flat" cmpd="sng">
            <a:solidFill>
              <a:srgbClr val="365C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87" name="Google Shape;477;p17">
            <a:extLst>
              <a:ext uri="{FF2B5EF4-FFF2-40B4-BE49-F238E27FC236}">
                <a16:creationId xmlns:a16="http://schemas.microsoft.com/office/drawing/2014/main" id="{BEDDCBBE-6EFF-4385-9AAD-ED62911DD01F}"/>
              </a:ext>
            </a:extLst>
          </p:cNvPr>
          <p:cNvSpPr txBox="1"/>
          <p:nvPr/>
        </p:nvSpPr>
        <p:spPr>
          <a:xfrm>
            <a:off x="1642714" y="5689426"/>
            <a:ext cx="10076326"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200" b="1">
                <a:latin typeface="Century Gothic"/>
                <a:ea typeface="Century Gothic"/>
                <a:cs typeface="Century Gothic"/>
                <a:sym typeface="Century Gothic"/>
              </a:rPr>
              <a:t>No vendo revistas los sábados.</a:t>
            </a:r>
            <a:endParaRPr/>
          </a:p>
        </p:txBody>
      </p:sp>
      <p:pic>
        <p:nvPicPr>
          <p:cNvPr id="88" name="Google Shape;478;p17">
            <a:extLst>
              <a:ext uri="{FF2B5EF4-FFF2-40B4-BE49-F238E27FC236}">
                <a16:creationId xmlns:a16="http://schemas.microsoft.com/office/drawing/2014/main" id="{09F7B110-E32E-40E5-899A-5D4F84509C50}"/>
              </a:ext>
            </a:extLst>
          </p:cNvPr>
          <p:cNvPicPr preferRelativeResize="0"/>
          <p:nvPr/>
        </p:nvPicPr>
        <p:blipFill rotWithShape="1">
          <a:blip r:embed="rId5">
            <a:alphaModFix/>
          </a:blip>
          <a:srcRect/>
          <a:stretch/>
        </p:blipFill>
        <p:spPr>
          <a:xfrm>
            <a:off x="10019019" y="1929593"/>
            <a:ext cx="1925308" cy="2132100"/>
          </a:xfrm>
          <a:prstGeom prst="rect">
            <a:avLst/>
          </a:prstGeom>
          <a:noFill/>
          <a:ln>
            <a:noFill/>
          </a:ln>
        </p:spPr>
      </p:pic>
    </p:spTree>
    <p:extLst>
      <p:ext uri="{BB962C8B-B14F-4D97-AF65-F5344CB8AC3E}">
        <p14:creationId xmlns:p14="http://schemas.microsoft.com/office/powerpoint/2010/main" val="285861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5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1"/>
                                          </p:stCondLst>
                                        </p:cTn>
                                        <p:tgtEl>
                                          <p:spTgt spid="3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1"/>
                                          </p:stCondLst>
                                        </p:cTn>
                                        <p:tgtEl>
                                          <p:spTgt spid="3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4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1"/>
                                          </p:stCondLst>
                                        </p:cTn>
                                        <p:tgtEl>
                                          <p:spTgt spid="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6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1"/>
                                          </p:stCondLst>
                                        </p:cTn>
                                        <p:tgtEl>
                                          <p:spTgt spid="5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1"/>
                                          </p:stCondLst>
                                        </p:cTn>
                                        <p:tgtEl>
                                          <p:spTgt spid="5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1"/>
                                          </p:stCondLst>
                                        </p:cTn>
                                        <p:tgtEl>
                                          <p:spTgt spid="5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1"/>
                                          </p:stCondLst>
                                        </p:cTn>
                                        <p:tgtEl>
                                          <p:spTgt spid="72"/>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1"/>
                                          </p:stCondLst>
                                        </p:cTn>
                                        <p:tgtEl>
                                          <p:spTgt spid="68"/>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1"/>
                                          </p:stCondLst>
                                        </p:cTn>
                                        <p:tgtEl>
                                          <p:spTgt spid="6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1"/>
                                          </p:stCondLst>
                                        </p:cTn>
                                        <p:tgtEl>
                                          <p:spTgt spid="70"/>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1"/>
                                          </p:stCondLst>
                                        </p:cTn>
                                        <p:tgtEl>
                                          <p:spTgt spid="7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1"/>
                                          </p:stCondLst>
                                        </p:cTn>
                                        <p:tgtEl>
                                          <p:spTgt spid="77"/>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1"/>
                                          </p:stCondLst>
                                        </p:cTn>
                                        <p:tgtEl>
                                          <p:spTgt spid="73"/>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1"/>
                                          </p:stCondLst>
                                        </p:cTn>
                                        <p:tgtEl>
                                          <p:spTgt spid="74"/>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1"/>
                                          </p:stCondLst>
                                        </p:cTn>
                                        <p:tgtEl>
                                          <p:spTgt spid="75"/>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1"/>
                                          </p:stCondLst>
                                        </p:cTn>
                                        <p:tgtEl>
                                          <p:spTgt spid="7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7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8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1"/>
                                          </p:stCondLst>
                                        </p:cTn>
                                        <p:tgtEl>
                                          <p:spTgt spid="82"/>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1"/>
                                          </p:stCondLst>
                                        </p:cTn>
                                        <p:tgtEl>
                                          <p:spTgt spid="79"/>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1"/>
                                          </p:stCondLst>
                                        </p:cTn>
                                        <p:tgtEl>
                                          <p:spTgt spid="78"/>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1"/>
                                          </p:stCondLst>
                                        </p:cTn>
                                        <p:tgtEl>
                                          <p:spTgt spid="80"/>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1"/>
                                          </p:stCondLst>
                                        </p:cTn>
                                        <p:tgtEl>
                                          <p:spTgt spid="8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84"/>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8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86"/>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87"/>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1"/>
                                          </p:stCondLst>
                                        </p:cTn>
                                        <p:tgtEl>
                                          <p:spTgt spid="87"/>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1"/>
                                          </p:stCondLst>
                                        </p:cTn>
                                        <p:tgtEl>
                                          <p:spTgt spid="84"/>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1"/>
                                          </p:stCondLst>
                                        </p:cTn>
                                        <p:tgtEl>
                                          <p:spTgt spid="83"/>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1"/>
                                          </p:stCondLst>
                                        </p:cTn>
                                        <p:tgtEl>
                                          <p:spTgt spid="85"/>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1"/>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Y8 Spanish</a:t>
            </a:r>
            <a:br>
              <a:rPr lang="en-GB" dirty="0"/>
            </a:br>
            <a:r>
              <a:rPr lang="en-GB" sz="1600" dirty="0"/>
              <a:t>Term 1.1 – Week 4 – Lesson 8</a:t>
            </a:r>
            <a:br>
              <a:rPr lang="en-GB" sz="1600" dirty="0"/>
            </a:br>
            <a:r>
              <a:rPr lang="en-GB" sz="1600" dirty="0"/>
              <a:t>Victoria Hobson / Nick Avery / Rachel Hawkes</a:t>
            </a:r>
            <a:br>
              <a:rPr lang="en-GB" sz="1400" dirty="0"/>
            </a:br>
            <a:r>
              <a:rPr lang="en-GB" sz="1400" dirty="0"/>
              <a:t>Artwork: Mark Davies</a:t>
            </a:r>
            <a:br>
              <a:rPr lang="en-GB" sz="1400" dirty="0"/>
            </a:br>
            <a:br>
              <a:rPr lang="en-GB" sz="1400" dirty="0"/>
            </a:br>
            <a:r>
              <a:rPr lang="en-GB" sz="1400" dirty="0"/>
              <a:t>Date updated: 26.08.23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128706"/>
            <a:ext cx="7138275" cy="1484251"/>
          </a:xfrm>
        </p:spPr>
        <p:txBody>
          <a:bodyPr>
            <a:normAutofit fontScale="92500" lnSpcReduction="20000"/>
          </a:bodyPr>
          <a:lstStyle/>
          <a:p>
            <a:pPr>
              <a:spcBef>
                <a:spcPts val="0"/>
              </a:spcBef>
              <a:buClr>
                <a:srgbClr val="FFFFFF"/>
              </a:buClr>
              <a:buSzPts val="2600"/>
            </a:pPr>
            <a:r>
              <a:rPr lang="en-GB" sz="3000" dirty="0">
                <a:solidFill>
                  <a:schemeClr val="lt1"/>
                </a:solidFill>
              </a:rPr>
              <a:t>News and media</a:t>
            </a:r>
            <a:br>
              <a:rPr lang="en-GB" sz="2400" dirty="0">
                <a:solidFill>
                  <a:schemeClr val="lt1"/>
                </a:solidFill>
              </a:rPr>
            </a:br>
            <a:br>
              <a:rPr lang="en-GB" sz="2400" dirty="0">
                <a:solidFill>
                  <a:schemeClr val="lt1"/>
                </a:solidFill>
              </a:rPr>
            </a:br>
            <a:r>
              <a:rPr lang="en-GB" sz="2400" dirty="0">
                <a:solidFill>
                  <a:schemeClr val="lt1"/>
                </a:solidFill>
              </a:rPr>
              <a:t>Present tense -er verbs: 1st plural (-</a:t>
            </a:r>
            <a:r>
              <a:rPr lang="en-GB" sz="2400" dirty="0" err="1">
                <a:solidFill>
                  <a:schemeClr val="lt1"/>
                </a:solidFill>
              </a:rPr>
              <a:t>emos</a:t>
            </a:r>
            <a:r>
              <a:rPr lang="en-GB" sz="2400" dirty="0">
                <a:solidFill>
                  <a:schemeClr val="lt1"/>
                </a:solidFill>
              </a:rPr>
              <a:t>)</a:t>
            </a:r>
          </a:p>
          <a:p>
            <a:pPr>
              <a:spcBef>
                <a:spcPts val="0"/>
              </a:spcBef>
              <a:buClr>
                <a:srgbClr val="FFFFFF"/>
              </a:buClr>
              <a:buSzPts val="2600"/>
            </a:pPr>
            <a:br>
              <a:rPr lang="en-US" sz="2400" b="0" i="0" u="none" strike="noStrike" cap="none" dirty="0">
                <a:solidFill>
                  <a:srgbClr val="FFFFFF"/>
                </a:solidFill>
                <a:latin typeface="Century Gothic"/>
                <a:ea typeface="Century Gothic"/>
                <a:cs typeface="Century Gothic"/>
                <a:sym typeface="Century Gothic"/>
              </a:rPr>
            </a:br>
            <a:r>
              <a:rPr lang="en-US" sz="2400" dirty="0">
                <a:solidFill>
                  <a:schemeClr val="lt1"/>
                </a:solidFill>
                <a:latin typeface="Century Gothic"/>
                <a:ea typeface="Century Gothic"/>
                <a:cs typeface="Century Gothic"/>
                <a:sym typeface="Century Gothic"/>
              </a:rPr>
              <a:t>Use of present simple for unfinished actions</a:t>
            </a:r>
            <a:endParaRPr lang="en-US" sz="2400" dirty="0">
              <a:solidFill>
                <a:srgbClr val="1F3864"/>
              </a:solidFill>
              <a:latin typeface="Century Gothic"/>
              <a:ea typeface="Century Gothic"/>
              <a:cs typeface="Century Gothic"/>
              <a:sym typeface="Century Gothic"/>
            </a:endParaRPr>
          </a:p>
          <a:p>
            <a:pPr>
              <a:spcBef>
                <a:spcPts val="0"/>
              </a:spcBef>
              <a:buClr>
                <a:srgbClr val="FFFFFF"/>
              </a:buClr>
              <a:buSzPts val="2600"/>
            </a:pPr>
            <a:endParaRPr lang="pt-BR" dirty="0"/>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578051" cy="844550"/>
          </a:xfrm>
        </p:spPr>
        <p:txBody>
          <a:bodyPr>
            <a:normAutofit fontScale="70000" lnSpcReduction="20000"/>
          </a:bodyPr>
          <a:lstStyle/>
          <a:p>
            <a:r>
              <a:rPr lang="en-GB" sz="5400" b="1" dirty="0">
                <a:solidFill>
                  <a:prstClr val="white"/>
                </a:solidFill>
              </a:rPr>
              <a:t>Comparing what I and we do (2)</a:t>
            </a:r>
            <a:endParaRPr lang="en-GB" dirty="0"/>
          </a:p>
        </p:txBody>
      </p:sp>
      <p:grpSp>
        <p:nvGrpSpPr>
          <p:cNvPr id="6" name="Google Shape;386;p15">
            <a:extLst>
              <a:ext uri="{FF2B5EF4-FFF2-40B4-BE49-F238E27FC236}">
                <a16:creationId xmlns:a16="http://schemas.microsoft.com/office/drawing/2014/main" id="{650B0D73-4600-4B5C-8725-644095F2F85C}"/>
              </a:ext>
            </a:extLst>
          </p:cNvPr>
          <p:cNvGrpSpPr/>
          <p:nvPr/>
        </p:nvGrpSpPr>
        <p:grpSpPr>
          <a:xfrm>
            <a:off x="7440108" y="4366322"/>
            <a:ext cx="2617941" cy="1720530"/>
            <a:chOff x="7138717" y="-33177"/>
            <a:chExt cx="3825193" cy="2658356"/>
          </a:xfrm>
        </p:grpSpPr>
        <p:pic>
          <p:nvPicPr>
            <p:cNvPr id="7" name="Google Shape;387;p15">
              <a:extLst>
                <a:ext uri="{FF2B5EF4-FFF2-40B4-BE49-F238E27FC236}">
                  <a16:creationId xmlns:a16="http://schemas.microsoft.com/office/drawing/2014/main" id="{0E56B161-CC32-401F-9286-E10F3F838FB5}"/>
                </a:ext>
              </a:extLst>
            </p:cNvPr>
            <p:cNvPicPr preferRelativeResize="0"/>
            <p:nvPr/>
          </p:nvPicPr>
          <p:blipFill rotWithShape="1">
            <a:blip r:embed="rId3">
              <a:alphaModFix/>
            </a:blip>
            <a:srcRect/>
            <a:stretch/>
          </p:blipFill>
          <p:spPr>
            <a:xfrm rot="888543">
              <a:off x="8596673" y="201769"/>
              <a:ext cx="2122810" cy="2188463"/>
            </a:xfrm>
            <a:prstGeom prst="rect">
              <a:avLst/>
            </a:prstGeom>
            <a:noFill/>
            <a:ln>
              <a:noFill/>
            </a:ln>
          </p:spPr>
        </p:pic>
        <p:pic>
          <p:nvPicPr>
            <p:cNvPr id="8" name="Google Shape;388;p15">
              <a:extLst>
                <a:ext uri="{FF2B5EF4-FFF2-40B4-BE49-F238E27FC236}">
                  <a16:creationId xmlns:a16="http://schemas.microsoft.com/office/drawing/2014/main" id="{93762C3D-2982-4AC0-8A67-22E585E1A347}"/>
                </a:ext>
              </a:extLst>
            </p:cNvPr>
            <p:cNvPicPr preferRelativeResize="0"/>
            <p:nvPr/>
          </p:nvPicPr>
          <p:blipFill rotWithShape="1">
            <a:blip r:embed="rId4">
              <a:alphaModFix/>
            </a:blip>
            <a:srcRect/>
            <a:stretch/>
          </p:blipFill>
          <p:spPr>
            <a:xfrm rot="-825691">
              <a:off x="7337243" y="432455"/>
              <a:ext cx="1361239" cy="1833380"/>
            </a:xfrm>
            <a:prstGeom prst="rect">
              <a:avLst/>
            </a:prstGeom>
            <a:noFill/>
            <a:ln>
              <a:noFill/>
            </a:ln>
          </p:spPr>
        </p:pic>
      </p:grpSp>
      <p:pic>
        <p:nvPicPr>
          <p:cNvPr id="9" name="Google Shape;478;p17">
            <a:extLst>
              <a:ext uri="{FF2B5EF4-FFF2-40B4-BE49-F238E27FC236}">
                <a16:creationId xmlns:a16="http://schemas.microsoft.com/office/drawing/2014/main" id="{6F026C80-39CE-4837-88C8-ED81B2ADA261}"/>
              </a:ext>
            </a:extLst>
          </p:cNvPr>
          <p:cNvPicPr preferRelativeResize="0"/>
          <p:nvPr/>
        </p:nvPicPr>
        <p:blipFill rotWithShape="1">
          <a:blip r:embed="rId5">
            <a:alphaModFix/>
          </a:blip>
          <a:srcRect/>
          <a:stretch/>
        </p:blipFill>
        <p:spPr>
          <a:xfrm>
            <a:off x="10473009" y="4035972"/>
            <a:ext cx="1601103" cy="1720530"/>
          </a:xfrm>
          <a:prstGeom prst="rect">
            <a:avLst/>
          </a:prstGeom>
          <a:noFill/>
          <a:ln>
            <a:noFill/>
          </a:ln>
        </p:spPr>
      </p:pic>
    </p:spTree>
    <p:extLst>
      <p:ext uri="{BB962C8B-B14F-4D97-AF65-F5344CB8AC3E}">
        <p14:creationId xmlns:p14="http://schemas.microsoft.com/office/powerpoint/2010/main" val="666836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9359900" y="136426"/>
            <a:ext cx="2698088"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Google Shape;504;p19">
            <a:extLst>
              <a:ext uri="{FF2B5EF4-FFF2-40B4-BE49-F238E27FC236}">
                <a16:creationId xmlns:a16="http://schemas.microsoft.com/office/drawing/2014/main" id="{125F9D67-2312-43C0-BB67-CE87BAA4C184}"/>
              </a:ext>
            </a:extLst>
          </p:cNvPr>
          <p:cNvSpPr txBox="1"/>
          <p:nvPr/>
        </p:nvSpPr>
        <p:spPr>
          <a:xfrm>
            <a:off x="225948" y="1135066"/>
            <a:ext cx="1184585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Remember: when the stress is on the final syllable, and the word ends in ‘n’ or ‘s’, then there will be an accent on the last vowel. </a:t>
            </a:r>
            <a:endParaRPr dirty="0"/>
          </a:p>
        </p:txBody>
      </p:sp>
      <p:sp>
        <p:nvSpPr>
          <p:cNvPr id="6" name="Google Shape;505;p19">
            <a:extLst>
              <a:ext uri="{FF2B5EF4-FFF2-40B4-BE49-F238E27FC236}">
                <a16:creationId xmlns:a16="http://schemas.microsoft.com/office/drawing/2014/main" id="{D3D70FA3-3518-4A46-B4C4-F6BC36677322}"/>
              </a:ext>
            </a:extLst>
          </p:cNvPr>
          <p:cNvSpPr txBox="1"/>
          <p:nvPr/>
        </p:nvSpPr>
        <p:spPr>
          <a:xfrm>
            <a:off x="2355285" y="167182"/>
            <a:ext cx="514279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4000"/>
              <a:buFont typeface="Century Gothic"/>
              <a:buNone/>
            </a:pPr>
            <a:r>
              <a:rPr lang="en-GB" sz="4000" b="1" u="none" strike="noStrike" cap="none" dirty="0">
                <a:latin typeface="Century Gothic"/>
                <a:ea typeface="Century Gothic"/>
                <a:cs typeface="Century Gothic"/>
                <a:sym typeface="Century Gothic"/>
              </a:rPr>
              <a:t>Final syllable </a:t>
            </a:r>
            <a:r>
              <a:rPr lang="en-GB" sz="4000" b="1" dirty="0">
                <a:latin typeface="Century Gothic"/>
                <a:ea typeface="Century Gothic"/>
                <a:cs typeface="Century Gothic"/>
                <a:sym typeface="Century Gothic"/>
              </a:rPr>
              <a:t>s</a:t>
            </a:r>
            <a:r>
              <a:rPr lang="en-GB" sz="4000" b="1" u="none" strike="noStrike" cap="none" dirty="0">
                <a:latin typeface="Century Gothic"/>
                <a:ea typeface="Century Gothic"/>
                <a:cs typeface="Century Gothic"/>
                <a:sym typeface="Century Gothic"/>
              </a:rPr>
              <a:t>tress</a:t>
            </a:r>
            <a:endParaRPr sz="4000" b="1" i="1" u="none" strike="noStrike" cap="none" dirty="0">
              <a:latin typeface="Century Gothic"/>
              <a:ea typeface="Century Gothic"/>
              <a:cs typeface="Century Gothic"/>
              <a:sym typeface="Century Gothic"/>
            </a:endParaRPr>
          </a:p>
        </p:txBody>
      </p:sp>
      <p:graphicFrame>
        <p:nvGraphicFramePr>
          <p:cNvPr id="7" name="Google Shape;506;p19">
            <a:extLst>
              <a:ext uri="{FF2B5EF4-FFF2-40B4-BE49-F238E27FC236}">
                <a16:creationId xmlns:a16="http://schemas.microsoft.com/office/drawing/2014/main" id="{2B4486E7-28DB-418A-8D28-7177854825CD}"/>
              </a:ext>
            </a:extLst>
          </p:cNvPr>
          <p:cNvGraphicFramePr/>
          <p:nvPr>
            <p:extLst>
              <p:ext uri="{D42A27DB-BD31-4B8C-83A1-F6EECF244321}">
                <p14:modId xmlns:p14="http://schemas.microsoft.com/office/powerpoint/2010/main" val="1458243388"/>
              </p:ext>
            </p:extLst>
          </p:nvPr>
        </p:nvGraphicFramePr>
        <p:xfrm>
          <a:off x="3862841" y="3039555"/>
          <a:ext cx="3477125" cy="2982450"/>
        </p:xfrm>
        <a:graphic>
          <a:graphicData uri="http://schemas.openxmlformats.org/drawingml/2006/table">
            <a:tbl>
              <a:tblPr firstRow="1" bandRow="1">
                <a:tableStyleId>{BDBED569-4797-4DF1-A0F4-6AAB3CD982D8}</a:tableStyleId>
              </a:tblPr>
              <a:tblGrid>
                <a:gridCol w="831079">
                  <a:extLst>
                    <a:ext uri="{9D8B030D-6E8A-4147-A177-3AD203B41FA5}">
                      <a16:colId xmlns:a16="http://schemas.microsoft.com/office/drawing/2014/main" val="20000"/>
                    </a:ext>
                  </a:extLst>
                </a:gridCol>
                <a:gridCol w="2646046">
                  <a:extLst>
                    <a:ext uri="{9D8B030D-6E8A-4147-A177-3AD203B41FA5}">
                      <a16:colId xmlns:a16="http://schemas.microsoft.com/office/drawing/2014/main" val="20001"/>
                    </a:ext>
                  </a:extLst>
                </a:gridCol>
              </a:tblGrid>
              <a:tr h="497075">
                <a:tc>
                  <a:txBody>
                    <a:bodyPr/>
                    <a:lstStyle/>
                    <a:p>
                      <a:pPr marL="0" marR="0" lvl="0" indent="0" algn="ctr" rtl="0">
                        <a:spcBef>
                          <a:spcPts val="0"/>
                        </a:spcBef>
                        <a:spcAft>
                          <a:spcPts val="0"/>
                        </a:spcAft>
                        <a:buNone/>
                      </a:pPr>
                      <a:endParaRPr sz="2000" dirty="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400" b="0" dirty="0" err="1">
                          <a:solidFill>
                            <a:schemeClr val="tx1"/>
                          </a:solidFill>
                        </a:rPr>
                        <a:t>beber</a:t>
                      </a:r>
                      <a:endParaRPr sz="2400" b="0" dirty="0">
                        <a:solidFill>
                          <a:schemeClr val="tx1"/>
                        </a:solidFill>
                      </a:endParaRPr>
                    </a:p>
                  </a:txBody>
                  <a:tcPr marL="91450" marR="91450" marT="45725" marB="45725" anchor="ctr"/>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400" dirty="0" err="1">
                          <a:solidFill>
                            <a:schemeClr val="tx1"/>
                          </a:solidFill>
                        </a:rPr>
                        <a:t>opció</a:t>
                      </a:r>
                      <a:r>
                        <a:rPr lang="en-GB" sz="2400" dirty="0" err="1">
                          <a:solidFill>
                            <a:srgbClr val="ED7D31"/>
                          </a:solidFill>
                        </a:rPr>
                        <a:t>n</a:t>
                      </a:r>
                      <a:endParaRPr sz="2400" dirty="0">
                        <a:solidFill>
                          <a:srgbClr val="ED7D31"/>
                        </a:solidFill>
                      </a:endParaRPr>
                    </a:p>
                  </a:txBody>
                  <a:tcPr marL="91450" marR="91450" marT="45725" marB="45725" anchor="ctr"/>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400">
                          <a:solidFill>
                            <a:schemeClr val="tx1"/>
                          </a:solidFill>
                        </a:rPr>
                        <a:t>color</a:t>
                      </a:r>
                      <a:endParaRPr sz="2400">
                        <a:solidFill>
                          <a:schemeClr val="tx1"/>
                        </a:solidFill>
                      </a:endParaRPr>
                    </a:p>
                  </a:txBody>
                  <a:tcPr marL="91450" marR="91450" marT="45725" marB="45725" anchor="ctr"/>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400" dirty="0" err="1">
                          <a:solidFill>
                            <a:schemeClr val="tx1"/>
                          </a:solidFill>
                        </a:rPr>
                        <a:t>sociedad</a:t>
                      </a:r>
                      <a:endParaRPr sz="2000" dirty="0">
                        <a:solidFill>
                          <a:schemeClr val="tx1"/>
                        </a:solidFill>
                      </a:endParaRPr>
                    </a:p>
                  </a:txBody>
                  <a:tcPr marL="91450" marR="91450" marT="45725" marB="45725" anchor="ctr"/>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400" dirty="0" err="1">
                          <a:solidFill>
                            <a:schemeClr val="tx1"/>
                          </a:solidFill>
                        </a:rPr>
                        <a:t>tambié</a:t>
                      </a:r>
                      <a:r>
                        <a:rPr lang="en-GB" sz="2400" dirty="0" err="1">
                          <a:solidFill>
                            <a:srgbClr val="ED7D31"/>
                          </a:solidFill>
                        </a:rPr>
                        <a:t>n</a:t>
                      </a:r>
                      <a:endParaRPr sz="2400" dirty="0">
                        <a:solidFill>
                          <a:srgbClr val="ED7D31"/>
                        </a:solidFill>
                      </a:endParaRPr>
                    </a:p>
                  </a:txBody>
                  <a:tcPr marL="91450" marR="91450" marT="45725" marB="45725" anchor="ctr"/>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tx1"/>
                          </a:solidFill>
                        </a:rPr>
                        <a:t>despué</a:t>
                      </a:r>
                      <a:r>
                        <a:rPr lang="en-GB" sz="2400" dirty="0" err="1">
                          <a:solidFill>
                            <a:srgbClr val="ED7D31"/>
                          </a:solidFill>
                        </a:rPr>
                        <a:t>s</a:t>
                      </a:r>
                      <a:endParaRPr lang="en-GB" sz="2400" dirty="0">
                        <a:solidFill>
                          <a:srgbClr val="ED7D31"/>
                        </a:solidFill>
                      </a:endParaRPr>
                    </a:p>
                  </a:txBody>
                  <a:tcPr marL="91450" marR="91450" marT="45725" marB="45725" anchor="ctr"/>
                </a:tc>
                <a:extLst>
                  <a:ext uri="{0D108BD9-81ED-4DB2-BD59-A6C34878D82A}">
                    <a16:rowId xmlns:a16="http://schemas.microsoft.com/office/drawing/2014/main" val="2406821539"/>
                  </a:ext>
                </a:extLst>
              </a:tr>
            </a:tbl>
          </a:graphicData>
        </a:graphic>
      </p:graphicFrame>
      <p:sp>
        <p:nvSpPr>
          <p:cNvPr id="8" name="Google Shape;507;p19">
            <a:hlinkClick r:id="" action="ppaction://noaction">
              <a:snd r:embed="rId3" name="beber.wav"/>
            </a:hlinkClick>
            <a:extLst>
              <a:ext uri="{FF2B5EF4-FFF2-40B4-BE49-F238E27FC236}">
                <a16:creationId xmlns:a16="http://schemas.microsoft.com/office/drawing/2014/main" id="{2522E8B8-EFEA-4965-A927-7FDEA2AA8052}"/>
              </a:ext>
            </a:extLst>
          </p:cNvPr>
          <p:cNvSpPr/>
          <p:nvPr/>
        </p:nvSpPr>
        <p:spPr>
          <a:xfrm>
            <a:off x="4076434" y="309130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1</a:t>
            </a:r>
            <a:endParaRPr/>
          </a:p>
        </p:txBody>
      </p:sp>
      <p:sp>
        <p:nvSpPr>
          <p:cNvPr id="9" name="Google Shape;508;p19" descr="text box hiding answer">
            <a:extLst>
              <a:ext uri="{FF2B5EF4-FFF2-40B4-BE49-F238E27FC236}">
                <a16:creationId xmlns:a16="http://schemas.microsoft.com/office/drawing/2014/main" id="{4EE1BDAA-5472-485B-8E28-BAAC989A4D17}"/>
              </a:ext>
            </a:extLst>
          </p:cNvPr>
          <p:cNvSpPr txBox="1"/>
          <p:nvPr/>
        </p:nvSpPr>
        <p:spPr>
          <a:xfrm>
            <a:off x="4756098" y="3174800"/>
            <a:ext cx="2155542" cy="307777"/>
          </a:xfrm>
          <a:prstGeom prst="rect">
            <a:avLst/>
          </a:prstGeom>
          <a:solidFill>
            <a:schemeClr val="bg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10" name="Google Shape;509;p19">
            <a:hlinkClick r:id="" action="ppaction://noaction">
              <a:snd r:embed="rId4" name="opcio%CC%81n.wav"/>
            </a:hlinkClick>
            <a:extLst>
              <a:ext uri="{FF2B5EF4-FFF2-40B4-BE49-F238E27FC236}">
                <a16:creationId xmlns:a16="http://schemas.microsoft.com/office/drawing/2014/main" id="{AE2A57B1-0DC9-439C-8ECD-3FCF94B251C4}"/>
              </a:ext>
            </a:extLst>
          </p:cNvPr>
          <p:cNvSpPr/>
          <p:nvPr/>
        </p:nvSpPr>
        <p:spPr>
          <a:xfrm>
            <a:off x="4076434" y="356394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2</a:t>
            </a:r>
            <a:endParaRPr/>
          </a:p>
        </p:txBody>
      </p:sp>
      <p:sp>
        <p:nvSpPr>
          <p:cNvPr id="11" name="Google Shape;510;p19" descr="text box hiding answer">
            <a:extLst>
              <a:ext uri="{FF2B5EF4-FFF2-40B4-BE49-F238E27FC236}">
                <a16:creationId xmlns:a16="http://schemas.microsoft.com/office/drawing/2014/main" id="{A9298F04-15A6-4CEB-903D-D3EFA59CD19C}"/>
              </a:ext>
            </a:extLst>
          </p:cNvPr>
          <p:cNvSpPr txBox="1"/>
          <p:nvPr/>
        </p:nvSpPr>
        <p:spPr>
          <a:xfrm>
            <a:off x="4767657" y="3644507"/>
            <a:ext cx="1150706" cy="307777"/>
          </a:xfrm>
          <a:prstGeom prst="rect">
            <a:avLst/>
          </a:prstGeom>
          <a:solidFill>
            <a:srgbClr val="FEF4F4"/>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12" name="Google Shape;511;p19">
            <a:hlinkClick r:id="" action="ppaction://noaction">
              <a:snd r:embed="rId5" name="color.wav"/>
            </a:hlinkClick>
            <a:extLst>
              <a:ext uri="{FF2B5EF4-FFF2-40B4-BE49-F238E27FC236}">
                <a16:creationId xmlns:a16="http://schemas.microsoft.com/office/drawing/2014/main" id="{E80E26CB-1E04-475A-8478-380554B97A5B}"/>
              </a:ext>
            </a:extLst>
          </p:cNvPr>
          <p:cNvSpPr/>
          <p:nvPr/>
        </p:nvSpPr>
        <p:spPr>
          <a:xfrm>
            <a:off x="4074356" y="407463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3</a:t>
            </a:r>
            <a:endParaRPr/>
          </a:p>
        </p:txBody>
      </p:sp>
      <p:sp>
        <p:nvSpPr>
          <p:cNvPr id="13" name="Google Shape;512;p19" descr="text box hiding answer">
            <a:extLst>
              <a:ext uri="{FF2B5EF4-FFF2-40B4-BE49-F238E27FC236}">
                <a16:creationId xmlns:a16="http://schemas.microsoft.com/office/drawing/2014/main" id="{0DB9DC4D-608F-4708-937B-09CDF09BBF87}"/>
              </a:ext>
            </a:extLst>
          </p:cNvPr>
          <p:cNvSpPr txBox="1"/>
          <p:nvPr/>
        </p:nvSpPr>
        <p:spPr>
          <a:xfrm>
            <a:off x="4759998" y="4148195"/>
            <a:ext cx="1083876" cy="307777"/>
          </a:xfrm>
          <a:prstGeom prst="rect">
            <a:avLst/>
          </a:prstGeom>
          <a:solidFill>
            <a:schemeClr val="bg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15" name="Google Shape;514;p19" descr="text box hiding answer">
            <a:extLst>
              <a:ext uri="{FF2B5EF4-FFF2-40B4-BE49-F238E27FC236}">
                <a16:creationId xmlns:a16="http://schemas.microsoft.com/office/drawing/2014/main" id="{46C205BC-04A1-406F-A4D2-0B4EF871ADCB}"/>
              </a:ext>
            </a:extLst>
          </p:cNvPr>
          <p:cNvSpPr txBox="1"/>
          <p:nvPr/>
        </p:nvSpPr>
        <p:spPr>
          <a:xfrm>
            <a:off x="4722990" y="4635466"/>
            <a:ext cx="1701029" cy="307777"/>
          </a:xfrm>
          <a:prstGeom prst="rect">
            <a:avLst/>
          </a:prstGeom>
          <a:solidFill>
            <a:srgbClr val="FEF4F4"/>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16" name="Google Shape;515;p19">
            <a:hlinkClick r:id="" action="ppaction://noaction">
              <a:snd r:embed="rId6" name="tambien.wav"/>
            </a:hlinkClick>
            <a:extLst>
              <a:ext uri="{FF2B5EF4-FFF2-40B4-BE49-F238E27FC236}">
                <a16:creationId xmlns:a16="http://schemas.microsoft.com/office/drawing/2014/main" id="{A31D6823-31E2-43E4-92D6-BBD72316371E}"/>
              </a:ext>
            </a:extLst>
          </p:cNvPr>
          <p:cNvSpPr/>
          <p:nvPr/>
        </p:nvSpPr>
        <p:spPr>
          <a:xfrm>
            <a:off x="4074356" y="507433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5</a:t>
            </a:r>
            <a:endParaRPr/>
          </a:p>
        </p:txBody>
      </p:sp>
      <p:sp>
        <p:nvSpPr>
          <p:cNvPr id="17" name="Google Shape;516;p19" descr="text box hiding answer">
            <a:extLst>
              <a:ext uri="{FF2B5EF4-FFF2-40B4-BE49-F238E27FC236}">
                <a16:creationId xmlns:a16="http://schemas.microsoft.com/office/drawing/2014/main" id="{6198593F-33AF-4998-BDED-81A03476C085}"/>
              </a:ext>
            </a:extLst>
          </p:cNvPr>
          <p:cNvSpPr txBox="1"/>
          <p:nvPr/>
        </p:nvSpPr>
        <p:spPr>
          <a:xfrm>
            <a:off x="4759998" y="5149789"/>
            <a:ext cx="1591246" cy="301292"/>
          </a:xfrm>
          <a:prstGeom prst="rect">
            <a:avLst/>
          </a:prstGeom>
          <a:solidFill>
            <a:schemeClr val="bg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19" name="Google Shape;518;p19" descr="text box hiding answer">
            <a:extLst>
              <a:ext uri="{FF2B5EF4-FFF2-40B4-BE49-F238E27FC236}">
                <a16:creationId xmlns:a16="http://schemas.microsoft.com/office/drawing/2014/main" id="{D9C289E1-B67E-4213-A50F-F0E0D1EA93CD}"/>
              </a:ext>
            </a:extLst>
          </p:cNvPr>
          <p:cNvSpPr txBox="1"/>
          <p:nvPr/>
        </p:nvSpPr>
        <p:spPr>
          <a:xfrm>
            <a:off x="4759998" y="5641608"/>
            <a:ext cx="2155542" cy="307777"/>
          </a:xfrm>
          <a:prstGeom prst="rect">
            <a:avLst/>
          </a:prstGeom>
          <a:solidFill>
            <a:srgbClr val="FEF4F4"/>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24" name="Google Shape;523;p19">
            <a:hlinkClick r:id="" action="ppaction://noaction">
              <a:snd r:embed="rId7" name="despues.wav"/>
            </a:hlinkClick>
            <a:extLst>
              <a:ext uri="{FF2B5EF4-FFF2-40B4-BE49-F238E27FC236}">
                <a16:creationId xmlns:a16="http://schemas.microsoft.com/office/drawing/2014/main" id="{EF97DD91-72B2-4C6E-841D-3E94118DC9CB}"/>
              </a:ext>
            </a:extLst>
          </p:cNvPr>
          <p:cNvSpPr/>
          <p:nvPr/>
        </p:nvSpPr>
        <p:spPr>
          <a:xfrm>
            <a:off x="4074356" y="557231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6</a:t>
            </a:r>
            <a:endParaRPr/>
          </a:p>
        </p:txBody>
      </p:sp>
      <p:pic>
        <p:nvPicPr>
          <p:cNvPr id="30" name="Graphic 29" descr="Teacher with solid fill">
            <a:extLst>
              <a:ext uri="{FF2B5EF4-FFF2-40B4-BE49-F238E27FC236}">
                <a16:creationId xmlns:a16="http://schemas.microsoft.com/office/drawing/2014/main" id="{00809988-1FB7-4F38-93A4-9F3CD97A0A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6142" y="2125155"/>
            <a:ext cx="914400" cy="914400"/>
          </a:xfrm>
          <a:prstGeom prst="rect">
            <a:avLst/>
          </a:prstGeom>
        </p:spPr>
      </p:pic>
      <p:sp>
        <p:nvSpPr>
          <p:cNvPr id="31" name="Speech Bubble: Rectangle with Corners Rounded 30">
            <a:extLst>
              <a:ext uri="{FF2B5EF4-FFF2-40B4-BE49-F238E27FC236}">
                <a16:creationId xmlns:a16="http://schemas.microsoft.com/office/drawing/2014/main" id="{D4A050BE-D1F4-42F5-904F-E37AC1532E51}"/>
              </a:ext>
            </a:extLst>
          </p:cNvPr>
          <p:cNvSpPr/>
          <p:nvPr/>
        </p:nvSpPr>
        <p:spPr>
          <a:xfrm>
            <a:off x="1260542" y="2148786"/>
            <a:ext cx="7115362" cy="474564"/>
          </a:xfrm>
          <a:prstGeom prst="wedgeRoundRectCallout">
            <a:avLst>
              <a:gd name="adj1" fmla="val -54885"/>
              <a:gd name="adj2" fmla="val 3393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dirty="0">
                <a:solidFill>
                  <a:schemeClr val="tx1"/>
                </a:solidFill>
                <a:latin typeface="Century Gothic"/>
                <a:ea typeface="Century Gothic"/>
                <a:cs typeface="Century Gothic"/>
                <a:sym typeface="Century Gothic"/>
              </a:rPr>
              <a:t>Escucha y escribe la palabra en español.  </a:t>
            </a:r>
            <a:endParaRPr lang="es-ES" sz="2400" dirty="0">
              <a:solidFill>
                <a:schemeClr val="tx1"/>
              </a:solidFill>
            </a:endParaRPr>
          </a:p>
        </p:txBody>
      </p:sp>
      <p:sp>
        <p:nvSpPr>
          <p:cNvPr id="32" name="Google Shape;524;p19">
            <a:hlinkClick r:id="" action="ppaction://noaction">
              <a:snd r:embed="rId10" name="sociedad.wav"/>
            </a:hlinkClick>
            <a:extLst>
              <a:ext uri="{FF2B5EF4-FFF2-40B4-BE49-F238E27FC236}">
                <a16:creationId xmlns:a16="http://schemas.microsoft.com/office/drawing/2014/main" id="{A95862E0-44E9-4058-A99A-EAE93F5AAE3F}"/>
              </a:ext>
            </a:extLst>
          </p:cNvPr>
          <p:cNvSpPr/>
          <p:nvPr/>
        </p:nvSpPr>
        <p:spPr>
          <a:xfrm>
            <a:off x="4074356" y="457636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effectLst/>
                <a:uLnTx/>
                <a:uFillTx/>
                <a:latin typeface="Century Gothic"/>
                <a:ea typeface="Century Gothic"/>
                <a:cs typeface="Century Gothic"/>
                <a:sym typeface="Century Gothic"/>
              </a:rPr>
              <a:t>4</a:t>
            </a:r>
            <a:endParaRPr kumimoji="0" sz="1800" b="0" i="0" u="none" strike="noStrike" kern="1200" cap="none" spc="0" normalizeH="0" baseline="0" noProof="0" dirty="0">
              <a:ln>
                <a:noFill/>
              </a:ln>
              <a:effectLst/>
              <a:uLnTx/>
              <a:uFillTx/>
              <a:latin typeface="Century Gothic"/>
              <a:ea typeface="+mn-ea"/>
              <a:cs typeface="+mn-cs"/>
            </a:endParaRPr>
          </a:p>
        </p:txBody>
      </p:sp>
    </p:spTree>
    <p:extLst>
      <p:ext uri="{BB962C8B-B14F-4D97-AF65-F5344CB8AC3E}">
        <p14:creationId xmlns:p14="http://schemas.microsoft.com/office/powerpoint/2010/main" val="31181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9774115" y="85965"/>
            <a:ext cx="2150408" cy="350775"/>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Google Shape;74;p2">
            <a:extLst>
              <a:ext uri="{FF2B5EF4-FFF2-40B4-BE49-F238E27FC236}">
                <a16:creationId xmlns:a16="http://schemas.microsoft.com/office/drawing/2014/main" id="{10044C20-44C0-4C69-B796-4EA72080E12A}"/>
              </a:ext>
            </a:extLst>
          </p:cNvPr>
          <p:cNvSpPr txBox="1"/>
          <p:nvPr/>
        </p:nvSpPr>
        <p:spPr>
          <a:xfrm>
            <a:off x="1136647" y="1877012"/>
            <a:ext cx="162408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b="0" i="0" u="none" strike="noStrike" cap="none">
                <a:latin typeface="Century Gothic"/>
                <a:ea typeface="Century Gothic"/>
                <a:cs typeface="Century Gothic"/>
                <a:sym typeface="Century Gothic"/>
              </a:rPr>
              <a:t>comer</a:t>
            </a:r>
            <a:endParaRPr sz="2800"/>
          </a:p>
        </p:txBody>
      </p:sp>
      <p:sp>
        <p:nvSpPr>
          <p:cNvPr id="6" name="Google Shape;75;p2">
            <a:extLst>
              <a:ext uri="{FF2B5EF4-FFF2-40B4-BE49-F238E27FC236}">
                <a16:creationId xmlns:a16="http://schemas.microsoft.com/office/drawing/2014/main" id="{51B69BAB-BABE-4445-9A61-707D266F9318}"/>
              </a:ext>
            </a:extLst>
          </p:cNvPr>
          <p:cNvSpPr txBox="1"/>
          <p:nvPr/>
        </p:nvSpPr>
        <p:spPr>
          <a:xfrm>
            <a:off x="3374686" y="1890159"/>
            <a:ext cx="162408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b="0" i="0" u="none" strike="noStrike" cap="none">
                <a:latin typeface="Century Gothic"/>
                <a:ea typeface="Century Gothic"/>
                <a:cs typeface="Century Gothic"/>
                <a:sym typeface="Century Gothic"/>
              </a:rPr>
              <a:t>beber</a:t>
            </a:r>
            <a:endParaRPr sz="2800" b="0" i="0" u="none" strike="noStrike" cap="none">
              <a:latin typeface="Century Gothic"/>
              <a:ea typeface="Century Gothic"/>
              <a:cs typeface="Century Gothic"/>
              <a:sym typeface="Century Gothic"/>
            </a:endParaRPr>
          </a:p>
        </p:txBody>
      </p:sp>
      <p:sp>
        <p:nvSpPr>
          <p:cNvPr id="7" name="Google Shape;76;p2">
            <a:extLst>
              <a:ext uri="{FF2B5EF4-FFF2-40B4-BE49-F238E27FC236}">
                <a16:creationId xmlns:a16="http://schemas.microsoft.com/office/drawing/2014/main" id="{48A939E9-4187-4514-A9DF-129D215FA383}"/>
              </a:ext>
            </a:extLst>
          </p:cNvPr>
          <p:cNvSpPr txBox="1"/>
          <p:nvPr/>
        </p:nvSpPr>
        <p:spPr>
          <a:xfrm>
            <a:off x="5660457" y="1895949"/>
            <a:ext cx="162408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b="0" i="0" u="none" strike="noStrike" cap="none" dirty="0">
                <a:latin typeface="Century Gothic"/>
                <a:ea typeface="Century Gothic"/>
                <a:cs typeface="Century Gothic"/>
                <a:sym typeface="Century Gothic"/>
              </a:rPr>
              <a:t>Madrid</a:t>
            </a:r>
            <a:endParaRPr sz="2800" dirty="0"/>
          </a:p>
        </p:txBody>
      </p:sp>
      <p:sp>
        <p:nvSpPr>
          <p:cNvPr id="8" name="Google Shape;77;p2">
            <a:extLst>
              <a:ext uri="{FF2B5EF4-FFF2-40B4-BE49-F238E27FC236}">
                <a16:creationId xmlns:a16="http://schemas.microsoft.com/office/drawing/2014/main" id="{90AF31B1-8B00-4D09-92B0-080C072E2E34}"/>
              </a:ext>
            </a:extLst>
          </p:cNvPr>
          <p:cNvSpPr txBox="1"/>
          <p:nvPr/>
        </p:nvSpPr>
        <p:spPr>
          <a:xfrm>
            <a:off x="2586269" y="2627381"/>
            <a:ext cx="1947081"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b="0" i="0" u="none" strike="noStrike" cap="none">
                <a:latin typeface="Century Gothic"/>
                <a:ea typeface="Century Gothic"/>
                <a:cs typeface="Century Gothic"/>
                <a:sym typeface="Century Gothic"/>
              </a:rPr>
              <a:t>español</a:t>
            </a:r>
            <a:endParaRPr sz="2800"/>
          </a:p>
        </p:txBody>
      </p:sp>
      <p:sp>
        <p:nvSpPr>
          <p:cNvPr id="9" name="Google Shape;78;p2">
            <a:extLst>
              <a:ext uri="{FF2B5EF4-FFF2-40B4-BE49-F238E27FC236}">
                <a16:creationId xmlns:a16="http://schemas.microsoft.com/office/drawing/2014/main" id="{685DD7F4-E102-4F14-B8BE-ECA065200CE5}"/>
              </a:ext>
            </a:extLst>
          </p:cNvPr>
          <p:cNvSpPr txBox="1"/>
          <p:nvPr/>
        </p:nvSpPr>
        <p:spPr>
          <a:xfrm>
            <a:off x="7734708" y="2627695"/>
            <a:ext cx="1366126"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b="0" i="0" u="none" strike="noStrike" cap="none">
                <a:latin typeface="Century Gothic"/>
                <a:ea typeface="Century Gothic"/>
                <a:cs typeface="Century Gothic"/>
                <a:sym typeface="Century Gothic"/>
              </a:rPr>
              <a:t>igual</a:t>
            </a:r>
            <a:endParaRPr sz="2800" b="0" i="0" u="none" strike="noStrike" cap="none">
              <a:latin typeface="Century Gothic"/>
              <a:ea typeface="Century Gothic"/>
              <a:cs typeface="Century Gothic"/>
              <a:sym typeface="Century Gothic"/>
            </a:endParaRPr>
          </a:p>
        </p:txBody>
      </p:sp>
      <p:sp>
        <p:nvSpPr>
          <p:cNvPr id="10" name="Google Shape;79;p2">
            <a:extLst>
              <a:ext uri="{FF2B5EF4-FFF2-40B4-BE49-F238E27FC236}">
                <a16:creationId xmlns:a16="http://schemas.microsoft.com/office/drawing/2014/main" id="{19244783-9C83-42A8-9591-39BEA118A191}"/>
              </a:ext>
            </a:extLst>
          </p:cNvPr>
          <p:cNvSpPr txBox="1"/>
          <p:nvPr/>
        </p:nvSpPr>
        <p:spPr>
          <a:xfrm>
            <a:off x="7992990" y="1881601"/>
            <a:ext cx="1296537"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b="0" i="0" u="none" strike="noStrike" cap="none">
                <a:latin typeface="Century Gothic"/>
                <a:ea typeface="Century Gothic"/>
                <a:cs typeface="Century Gothic"/>
                <a:sym typeface="Century Gothic"/>
              </a:rPr>
              <a:t>feliz</a:t>
            </a:r>
            <a:endParaRPr sz="2800" b="0" i="0" u="none" strike="noStrike" cap="none">
              <a:latin typeface="Century Gothic"/>
              <a:ea typeface="Century Gothic"/>
              <a:cs typeface="Century Gothic"/>
              <a:sym typeface="Century Gothic"/>
            </a:endParaRPr>
          </a:p>
        </p:txBody>
      </p:sp>
      <p:sp>
        <p:nvSpPr>
          <p:cNvPr id="11" name="Google Shape;80;p2">
            <a:extLst>
              <a:ext uri="{FF2B5EF4-FFF2-40B4-BE49-F238E27FC236}">
                <a16:creationId xmlns:a16="http://schemas.microsoft.com/office/drawing/2014/main" id="{7EA46026-501E-4BD5-B3BA-511224E2E07B}"/>
              </a:ext>
            </a:extLst>
          </p:cNvPr>
          <p:cNvSpPr txBox="1"/>
          <p:nvPr/>
        </p:nvSpPr>
        <p:spPr>
          <a:xfrm>
            <a:off x="647357" y="2640429"/>
            <a:ext cx="1296537"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b="0" i="0" u="none" strike="noStrike" cap="none">
                <a:latin typeface="Century Gothic"/>
                <a:ea typeface="Century Gothic"/>
                <a:cs typeface="Century Gothic"/>
                <a:sym typeface="Century Gothic"/>
              </a:rPr>
              <a:t>color</a:t>
            </a:r>
            <a:endParaRPr sz="2800" b="0" i="0" u="none" strike="noStrike" cap="none">
              <a:latin typeface="Century Gothic"/>
              <a:ea typeface="Century Gothic"/>
              <a:cs typeface="Century Gothic"/>
              <a:sym typeface="Century Gothic"/>
            </a:endParaRPr>
          </a:p>
        </p:txBody>
      </p:sp>
      <p:sp>
        <p:nvSpPr>
          <p:cNvPr id="12" name="Google Shape;81;p2">
            <a:extLst>
              <a:ext uri="{FF2B5EF4-FFF2-40B4-BE49-F238E27FC236}">
                <a16:creationId xmlns:a16="http://schemas.microsoft.com/office/drawing/2014/main" id="{14DEFCD1-773C-42ED-89D4-F0E10F161AE1}"/>
              </a:ext>
            </a:extLst>
          </p:cNvPr>
          <p:cNvSpPr txBox="1"/>
          <p:nvPr/>
        </p:nvSpPr>
        <p:spPr>
          <a:xfrm>
            <a:off x="9620466" y="2640429"/>
            <a:ext cx="1919975"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b="0" i="0" u="none" strike="noStrike" cap="none">
                <a:latin typeface="Century Gothic"/>
                <a:ea typeface="Century Gothic"/>
                <a:cs typeface="Century Gothic"/>
                <a:sym typeface="Century Gothic"/>
              </a:rPr>
              <a:t>realidad</a:t>
            </a:r>
            <a:endParaRPr sz="2800"/>
          </a:p>
        </p:txBody>
      </p:sp>
      <p:sp>
        <p:nvSpPr>
          <p:cNvPr id="13" name="Google Shape;82;p2">
            <a:extLst>
              <a:ext uri="{FF2B5EF4-FFF2-40B4-BE49-F238E27FC236}">
                <a16:creationId xmlns:a16="http://schemas.microsoft.com/office/drawing/2014/main" id="{525837C2-23E3-421A-B231-B9E2F5B311B7}"/>
              </a:ext>
            </a:extLst>
          </p:cNvPr>
          <p:cNvSpPr txBox="1"/>
          <p:nvPr/>
        </p:nvSpPr>
        <p:spPr>
          <a:xfrm>
            <a:off x="5027699" y="2627380"/>
            <a:ext cx="2135896"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b="0" i="0" u="none" strike="noStrike" cap="none">
                <a:latin typeface="Century Gothic"/>
                <a:ea typeface="Century Gothic"/>
                <a:cs typeface="Century Gothic"/>
                <a:sym typeface="Century Gothic"/>
              </a:rPr>
              <a:t>sociedad</a:t>
            </a:r>
            <a:endParaRPr sz="2800" b="0" i="0" u="none" strike="noStrike" cap="none">
              <a:latin typeface="Century Gothic"/>
              <a:ea typeface="Century Gothic"/>
              <a:cs typeface="Century Gothic"/>
              <a:sym typeface="Century Gothic"/>
            </a:endParaRPr>
          </a:p>
        </p:txBody>
      </p:sp>
      <p:sp>
        <p:nvSpPr>
          <p:cNvPr id="14" name="Google Shape;83;p2">
            <a:extLst>
              <a:ext uri="{FF2B5EF4-FFF2-40B4-BE49-F238E27FC236}">
                <a16:creationId xmlns:a16="http://schemas.microsoft.com/office/drawing/2014/main" id="{23C8810E-2EA3-4551-AD9D-E868B8AC8AB3}"/>
              </a:ext>
            </a:extLst>
          </p:cNvPr>
          <p:cNvSpPr txBox="1"/>
          <p:nvPr/>
        </p:nvSpPr>
        <p:spPr>
          <a:xfrm>
            <a:off x="193270" y="984154"/>
            <a:ext cx="1199873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latin typeface="Century Gothic"/>
                <a:ea typeface="Century Gothic"/>
                <a:cs typeface="Century Gothic"/>
                <a:sym typeface="Century Gothic"/>
              </a:rPr>
              <a:t>Many words in Spanish have stress on the final syllable, for example:</a:t>
            </a:r>
            <a:endParaRPr sz="2800"/>
          </a:p>
        </p:txBody>
      </p:sp>
      <p:sp>
        <p:nvSpPr>
          <p:cNvPr id="15" name="Google Shape;84;p2">
            <a:extLst>
              <a:ext uri="{FF2B5EF4-FFF2-40B4-BE49-F238E27FC236}">
                <a16:creationId xmlns:a16="http://schemas.microsoft.com/office/drawing/2014/main" id="{AAABF5D4-D4D2-4E40-9BFC-280AA4210D75}"/>
              </a:ext>
            </a:extLst>
          </p:cNvPr>
          <p:cNvSpPr txBox="1"/>
          <p:nvPr/>
        </p:nvSpPr>
        <p:spPr>
          <a:xfrm>
            <a:off x="193269" y="3647227"/>
            <a:ext cx="11368585"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Some words in Spanish have stress on the final syllable and have an accent to show this:</a:t>
            </a:r>
            <a:endParaRPr sz="2800"/>
          </a:p>
        </p:txBody>
      </p:sp>
      <p:sp>
        <p:nvSpPr>
          <p:cNvPr id="16" name="Google Shape;85;p2">
            <a:extLst>
              <a:ext uri="{FF2B5EF4-FFF2-40B4-BE49-F238E27FC236}">
                <a16:creationId xmlns:a16="http://schemas.microsoft.com/office/drawing/2014/main" id="{476B61E6-B7D8-440A-8EC5-8E07B69DC1A1}"/>
              </a:ext>
            </a:extLst>
          </p:cNvPr>
          <p:cNvSpPr txBox="1"/>
          <p:nvPr/>
        </p:nvSpPr>
        <p:spPr>
          <a:xfrm>
            <a:off x="293130" y="4795077"/>
            <a:ext cx="162408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según</a:t>
            </a:r>
            <a:endParaRPr sz="2800">
              <a:latin typeface="Century Gothic"/>
              <a:ea typeface="Century Gothic"/>
              <a:cs typeface="Century Gothic"/>
              <a:sym typeface="Century Gothic"/>
            </a:endParaRPr>
          </a:p>
        </p:txBody>
      </p:sp>
      <p:sp>
        <p:nvSpPr>
          <p:cNvPr id="17" name="Google Shape;86;p2">
            <a:extLst>
              <a:ext uri="{FF2B5EF4-FFF2-40B4-BE49-F238E27FC236}">
                <a16:creationId xmlns:a16="http://schemas.microsoft.com/office/drawing/2014/main" id="{8E5F5C0C-BD69-437A-A31F-6479D5C7DAD5}"/>
              </a:ext>
            </a:extLst>
          </p:cNvPr>
          <p:cNvSpPr txBox="1"/>
          <p:nvPr/>
        </p:nvSpPr>
        <p:spPr>
          <a:xfrm>
            <a:off x="2358589" y="4802895"/>
            <a:ext cx="162408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quizás</a:t>
            </a:r>
            <a:endParaRPr sz="2800">
              <a:latin typeface="Century Gothic"/>
              <a:ea typeface="Century Gothic"/>
              <a:cs typeface="Century Gothic"/>
              <a:sym typeface="Century Gothic"/>
            </a:endParaRPr>
          </a:p>
        </p:txBody>
      </p:sp>
      <p:sp>
        <p:nvSpPr>
          <p:cNvPr id="18" name="Google Shape;87;p2">
            <a:extLst>
              <a:ext uri="{FF2B5EF4-FFF2-40B4-BE49-F238E27FC236}">
                <a16:creationId xmlns:a16="http://schemas.microsoft.com/office/drawing/2014/main" id="{3066AD8E-B565-4ACE-B4C0-10D76FD70D4A}"/>
              </a:ext>
            </a:extLst>
          </p:cNvPr>
          <p:cNvSpPr txBox="1"/>
          <p:nvPr/>
        </p:nvSpPr>
        <p:spPr>
          <a:xfrm>
            <a:off x="4423492" y="4772420"/>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también</a:t>
            </a:r>
            <a:endParaRPr sz="2800">
              <a:latin typeface="Century Gothic"/>
              <a:ea typeface="Century Gothic"/>
              <a:cs typeface="Century Gothic"/>
              <a:sym typeface="Century Gothic"/>
            </a:endParaRPr>
          </a:p>
        </p:txBody>
      </p:sp>
      <p:sp>
        <p:nvSpPr>
          <p:cNvPr id="19" name="Google Shape;88;p2">
            <a:extLst>
              <a:ext uri="{FF2B5EF4-FFF2-40B4-BE49-F238E27FC236}">
                <a16:creationId xmlns:a16="http://schemas.microsoft.com/office/drawing/2014/main" id="{35D0441C-E4CD-47EB-BF43-BCB2D4DAFBAC}"/>
              </a:ext>
            </a:extLst>
          </p:cNvPr>
          <p:cNvSpPr txBox="1"/>
          <p:nvPr/>
        </p:nvSpPr>
        <p:spPr>
          <a:xfrm>
            <a:off x="6717606" y="4785629"/>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después</a:t>
            </a:r>
            <a:endParaRPr sz="2800">
              <a:latin typeface="Century Gothic"/>
              <a:ea typeface="Century Gothic"/>
              <a:cs typeface="Century Gothic"/>
              <a:sym typeface="Century Gothic"/>
            </a:endParaRPr>
          </a:p>
        </p:txBody>
      </p:sp>
      <p:sp>
        <p:nvSpPr>
          <p:cNvPr id="20" name="Google Shape;89;p2">
            <a:extLst>
              <a:ext uri="{FF2B5EF4-FFF2-40B4-BE49-F238E27FC236}">
                <a16:creationId xmlns:a16="http://schemas.microsoft.com/office/drawing/2014/main" id="{55C6E755-6DF6-4972-8632-3643D6BCB140}"/>
              </a:ext>
            </a:extLst>
          </p:cNvPr>
          <p:cNvSpPr txBox="1"/>
          <p:nvPr/>
        </p:nvSpPr>
        <p:spPr>
          <a:xfrm>
            <a:off x="9011720" y="4785629"/>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opción</a:t>
            </a:r>
            <a:endParaRPr sz="2800">
              <a:latin typeface="Century Gothic"/>
              <a:ea typeface="Century Gothic"/>
              <a:cs typeface="Century Gothic"/>
              <a:sym typeface="Century Gothic"/>
            </a:endParaRPr>
          </a:p>
        </p:txBody>
      </p:sp>
      <p:sp>
        <p:nvSpPr>
          <p:cNvPr id="21" name="Google Shape;90;p2">
            <a:extLst>
              <a:ext uri="{FF2B5EF4-FFF2-40B4-BE49-F238E27FC236}">
                <a16:creationId xmlns:a16="http://schemas.microsoft.com/office/drawing/2014/main" id="{B9CA3125-0FC0-445F-B297-2DF447E33A73}"/>
              </a:ext>
            </a:extLst>
          </p:cNvPr>
          <p:cNvSpPr txBox="1"/>
          <p:nvPr/>
        </p:nvSpPr>
        <p:spPr>
          <a:xfrm>
            <a:off x="472712" y="5609356"/>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estación</a:t>
            </a:r>
            <a:endParaRPr sz="2800">
              <a:latin typeface="Century Gothic"/>
              <a:ea typeface="Century Gothic"/>
              <a:cs typeface="Century Gothic"/>
              <a:sym typeface="Century Gothic"/>
            </a:endParaRPr>
          </a:p>
        </p:txBody>
      </p:sp>
      <p:sp>
        <p:nvSpPr>
          <p:cNvPr id="22" name="Google Shape;91;p2">
            <a:extLst>
              <a:ext uri="{FF2B5EF4-FFF2-40B4-BE49-F238E27FC236}">
                <a16:creationId xmlns:a16="http://schemas.microsoft.com/office/drawing/2014/main" id="{1414D39D-A976-4BE0-954A-BB81AF4CD974}"/>
              </a:ext>
            </a:extLst>
          </p:cNvPr>
          <p:cNvSpPr txBox="1"/>
          <p:nvPr/>
        </p:nvSpPr>
        <p:spPr>
          <a:xfrm>
            <a:off x="2813158" y="5609355"/>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quién</a:t>
            </a:r>
            <a:endParaRPr sz="2800">
              <a:latin typeface="Century Gothic"/>
              <a:ea typeface="Century Gothic"/>
              <a:cs typeface="Century Gothic"/>
              <a:sym typeface="Century Gothic"/>
            </a:endParaRPr>
          </a:p>
        </p:txBody>
      </p:sp>
      <p:sp>
        <p:nvSpPr>
          <p:cNvPr id="23" name="Google Shape;92;p2">
            <a:extLst>
              <a:ext uri="{FF2B5EF4-FFF2-40B4-BE49-F238E27FC236}">
                <a16:creationId xmlns:a16="http://schemas.microsoft.com/office/drawing/2014/main" id="{0791076E-24BE-4AE6-8C8A-C81B11266C45}"/>
              </a:ext>
            </a:extLst>
          </p:cNvPr>
          <p:cNvSpPr txBox="1"/>
          <p:nvPr/>
        </p:nvSpPr>
        <p:spPr>
          <a:xfrm>
            <a:off x="5123413" y="5600463"/>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inglés</a:t>
            </a:r>
            <a:endParaRPr sz="2800">
              <a:latin typeface="Century Gothic"/>
              <a:ea typeface="Century Gothic"/>
              <a:cs typeface="Century Gothic"/>
              <a:sym typeface="Century Gothic"/>
            </a:endParaRPr>
          </a:p>
        </p:txBody>
      </p:sp>
      <p:sp>
        <p:nvSpPr>
          <p:cNvPr id="24" name="Google Shape;93;p2">
            <a:extLst>
              <a:ext uri="{FF2B5EF4-FFF2-40B4-BE49-F238E27FC236}">
                <a16:creationId xmlns:a16="http://schemas.microsoft.com/office/drawing/2014/main" id="{8916207B-DCF4-43DB-8644-5382FBBA2CB0}"/>
              </a:ext>
            </a:extLst>
          </p:cNvPr>
          <p:cNvSpPr txBox="1"/>
          <p:nvPr/>
        </p:nvSpPr>
        <p:spPr>
          <a:xfrm>
            <a:off x="7463859" y="5601516"/>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quizás</a:t>
            </a:r>
            <a:endParaRPr sz="2800">
              <a:latin typeface="Century Gothic"/>
              <a:ea typeface="Century Gothic"/>
              <a:cs typeface="Century Gothic"/>
              <a:sym typeface="Century Gothic"/>
            </a:endParaRPr>
          </a:p>
        </p:txBody>
      </p:sp>
      <p:sp>
        <p:nvSpPr>
          <p:cNvPr id="25" name="Google Shape;94;p2">
            <a:extLst>
              <a:ext uri="{FF2B5EF4-FFF2-40B4-BE49-F238E27FC236}">
                <a16:creationId xmlns:a16="http://schemas.microsoft.com/office/drawing/2014/main" id="{10E9F24A-8BF0-4050-8B0C-E8B1B39E0D40}"/>
              </a:ext>
            </a:extLst>
          </p:cNvPr>
          <p:cNvSpPr txBox="1"/>
          <p:nvPr/>
        </p:nvSpPr>
        <p:spPr>
          <a:xfrm>
            <a:off x="9774114" y="5609355"/>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autobús</a:t>
            </a:r>
            <a:endParaRPr sz="2800">
              <a:latin typeface="Century Gothic"/>
              <a:ea typeface="Century Gothic"/>
              <a:cs typeface="Century Gothic"/>
              <a:sym typeface="Century Gothic"/>
            </a:endParaRPr>
          </a:p>
        </p:txBody>
      </p:sp>
      <p:sp>
        <p:nvSpPr>
          <p:cNvPr id="26" name="Google Shape;95;p2">
            <a:extLst>
              <a:ext uri="{FF2B5EF4-FFF2-40B4-BE49-F238E27FC236}">
                <a16:creationId xmlns:a16="http://schemas.microsoft.com/office/drawing/2014/main" id="{6C5EF3CF-F7BA-4B46-86D4-3C1428C6E8AA}"/>
              </a:ext>
            </a:extLst>
          </p:cNvPr>
          <p:cNvSpPr txBox="1"/>
          <p:nvPr/>
        </p:nvSpPr>
        <p:spPr>
          <a:xfrm>
            <a:off x="293130" y="4795077"/>
            <a:ext cx="162408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según</a:t>
            </a:r>
            <a:endParaRPr sz="2800">
              <a:latin typeface="Century Gothic"/>
              <a:ea typeface="Century Gothic"/>
              <a:cs typeface="Century Gothic"/>
              <a:sym typeface="Century Gothic"/>
            </a:endParaRPr>
          </a:p>
        </p:txBody>
      </p:sp>
      <p:sp>
        <p:nvSpPr>
          <p:cNvPr id="27" name="Google Shape;96;p2">
            <a:extLst>
              <a:ext uri="{FF2B5EF4-FFF2-40B4-BE49-F238E27FC236}">
                <a16:creationId xmlns:a16="http://schemas.microsoft.com/office/drawing/2014/main" id="{C16234A1-73F0-421F-A86E-BC209AC770DC}"/>
              </a:ext>
            </a:extLst>
          </p:cNvPr>
          <p:cNvSpPr txBox="1"/>
          <p:nvPr/>
        </p:nvSpPr>
        <p:spPr>
          <a:xfrm>
            <a:off x="2358589" y="4802895"/>
            <a:ext cx="162408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quizás</a:t>
            </a:r>
            <a:endParaRPr sz="2800">
              <a:latin typeface="Century Gothic"/>
              <a:ea typeface="Century Gothic"/>
              <a:cs typeface="Century Gothic"/>
              <a:sym typeface="Century Gothic"/>
            </a:endParaRPr>
          </a:p>
        </p:txBody>
      </p:sp>
      <p:sp>
        <p:nvSpPr>
          <p:cNvPr id="28" name="Google Shape;97;p2">
            <a:extLst>
              <a:ext uri="{FF2B5EF4-FFF2-40B4-BE49-F238E27FC236}">
                <a16:creationId xmlns:a16="http://schemas.microsoft.com/office/drawing/2014/main" id="{40AA9595-1A1D-4931-938C-018DC115F516}"/>
              </a:ext>
            </a:extLst>
          </p:cNvPr>
          <p:cNvSpPr txBox="1"/>
          <p:nvPr/>
        </p:nvSpPr>
        <p:spPr>
          <a:xfrm>
            <a:off x="4423492" y="4772420"/>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también</a:t>
            </a:r>
            <a:endParaRPr sz="2800">
              <a:latin typeface="Century Gothic"/>
              <a:ea typeface="Century Gothic"/>
              <a:cs typeface="Century Gothic"/>
              <a:sym typeface="Century Gothic"/>
            </a:endParaRPr>
          </a:p>
        </p:txBody>
      </p:sp>
      <p:sp>
        <p:nvSpPr>
          <p:cNvPr id="29" name="Google Shape;98;p2">
            <a:extLst>
              <a:ext uri="{FF2B5EF4-FFF2-40B4-BE49-F238E27FC236}">
                <a16:creationId xmlns:a16="http://schemas.microsoft.com/office/drawing/2014/main" id="{7F1DE338-B5C0-497B-8239-9369AA6A2BB6}"/>
              </a:ext>
            </a:extLst>
          </p:cNvPr>
          <p:cNvSpPr txBox="1"/>
          <p:nvPr/>
        </p:nvSpPr>
        <p:spPr>
          <a:xfrm>
            <a:off x="6717606" y="4785628"/>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después</a:t>
            </a:r>
            <a:endParaRPr sz="2800">
              <a:latin typeface="Century Gothic"/>
              <a:ea typeface="Century Gothic"/>
              <a:cs typeface="Century Gothic"/>
              <a:sym typeface="Century Gothic"/>
            </a:endParaRPr>
          </a:p>
        </p:txBody>
      </p:sp>
      <p:sp>
        <p:nvSpPr>
          <p:cNvPr id="30" name="Google Shape;99;p2">
            <a:extLst>
              <a:ext uri="{FF2B5EF4-FFF2-40B4-BE49-F238E27FC236}">
                <a16:creationId xmlns:a16="http://schemas.microsoft.com/office/drawing/2014/main" id="{96FF76EB-6AF3-41A5-99BB-7697F44F9713}"/>
              </a:ext>
            </a:extLst>
          </p:cNvPr>
          <p:cNvSpPr txBox="1"/>
          <p:nvPr/>
        </p:nvSpPr>
        <p:spPr>
          <a:xfrm>
            <a:off x="9011720" y="4782685"/>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opción</a:t>
            </a:r>
            <a:endParaRPr sz="2800">
              <a:latin typeface="Century Gothic"/>
              <a:ea typeface="Century Gothic"/>
              <a:cs typeface="Century Gothic"/>
              <a:sym typeface="Century Gothic"/>
            </a:endParaRPr>
          </a:p>
        </p:txBody>
      </p:sp>
      <p:sp>
        <p:nvSpPr>
          <p:cNvPr id="31" name="Google Shape;100;p2">
            <a:extLst>
              <a:ext uri="{FF2B5EF4-FFF2-40B4-BE49-F238E27FC236}">
                <a16:creationId xmlns:a16="http://schemas.microsoft.com/office/drawing/2014/main" id="{8581177F-DF67-4E56-92D0-896B3AE84C2B}"/>
              </a:ext>
            </a:extLst>
          </p:cNvPr>
          <p:cNvSpPr txBox="1"/>
          <p:nvPr/>
        </p:nvSpPr>
        <p:spPr>
          <a:xfrm>
            <a:off x="472712" y="5609355"/>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estación</a:t>
            </a:r>
            <a:endParaRPr sz="2800">
              <a:latin typeface="Century Gothic"/>
              <a:ea typeface="Century Gothic"/>
              <a:cs typeface="Century Gothic"/>
              <a:sym typeface="Century Gothic"/>
            </a:endParaRPr>
          </a:p>
        </p:txBody>
      </p:sp>
      <p:sp>
        <p:nvSpPr>
          <p:cNvPr id="32" name="Google Shape;101;p2">
            <a:extLst>
              <a:ext uri="{FF2B5EF4-FFF2-40B4-BE49-F238E27FC236}">
                <a16:creationId xmlns:a16="http://schemas.microsoft.com/office/drawing/2014/main" id="{B462DF7B-31ED-45D8-8461-7A110F2C5996}"/>
              </a:ext>
            </a:extLst>
          </p:cNvPr>
          <p:cNvSpPr txBox="1"/>
          <p:nvPr/>
        </p:nvSpPr>
        <p:spPr>
          <a:xfrm>
            <a:off x="2813158" y="5605938"/>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quién</a:t>
            </a:r>
            <a:endParaRPr sz="2800">
              <a:latin typeface="Century Gothic"/>
              <a:ea typeface="Century Gothic"/>
              <a:cs typeface="Century Gothic"/>
              <a:sym typeface="Century Gothic"/>
            </a:endParaRPr>
          </a:p>
        </p:txBody>
      </p:sp>
      <p:sp>
        <p:nvSpPr>
          <p:cNvPr id="33" name="Google Shape;102;p2">
            <a:extLst>
              <a:ext uri="{FF2B5EF4-FFF2-40B4-BE49-F238E27FC236}">
                <a16:creationId xmlns:a16="http://schemas.microsoft.com/office/drawing/2014/main" id="{67AF1F07-00A4-4173-A8DC-E3CA3BBE4DE1}"/>
              </a:ext>
            </a:extLst>
          </p:cNvPr>
          <p:cNvSpPr txBox="1"/>
          <p:nvPr/>
        </p:nvSpPr>
        <p:spPr>
          <a:xfrm>
            <a:off x="5123413" y="5600463"/>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inglés</a:t>
            </a:r>
            <a:endParaRPr sz="2800">
              <a:latin typeface="Century Gothic"/>
              <a:ea typeface="Century Gothic"/>
              <a:cs typeface="Century Gothic"/>
              <a:sym typeface="Century Gothic"/>
            </a:endParaRPr>
          </a:p>
        </p:txBody>
      </p:sp>
      <p:sp>
        <p:nvSpPr>
          <p:cNvPr id="34" name="Google Shape;103;p2">
            <a:extLst>
              <a:ext uri="{FF2B5EF4-FFF2-40B4-BE49-F238E27FC236}">
                <a16:creationId xmlns:a16="http://schemas.microsoft.com/office/drawing/2014/main" id="{3F9D011D-E49F-42E0-9048-3D12BF10C2A9}"/>
              </a:ext>
            </a:extLst>
          </p:cNvPr>
          <p:cNvSpPr txBox="1"/>
          <p:nvPr/>
        </p:nvSpPr>
        <p:spPr>
          <a:xfrm>
            <a:off x="9774114" y="5609355"/>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autobús</a:t>
            </a:r>
            <a:endParaRPr sz="2800">
              <a:latin typeface="Century Gothic"/>
              <a:ea typeface="Century Gothic"/>
              <a:cs typeface="Century Gothic"/>
              <a:sym typeface="Century Gothic"/>
            </a:endParaRPr>
          </a:p>
        </p:txBody>
      </p:sp>
      <p:sp>
        <p:nvSpPr>
          <p:cNvPr id="35" name="Google Shape;105;p2">
            <a:extLst>
              <a:ext uri="{FF2B5EF4-FFF2-40B4-BE49-F238E27FC236}">
                <a16:creationId xmlns:a16="http://schemas.microsoft.com/office/drawing/2014/main" id="{2762FFDC-66B7-44F1-A535-8397B4EA12DC}"/>
              </a:ext>
            </a:extLst>
          </p:cNvPr>
          <p:cNvSpPr txBox="1"/>
          <p:nvPr/>
        </p:nvSpPr>
        <p:spPr>
          <a:xfrm>
            <a:off x="7463858" y="5600463"/>
            <a:ext cx="1958414" cy="523180"/>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latin typeface="Century Gothic"/>
                <a:ea typeface="Century Gothic"/>
                <a:cs typeface="Century Gothic"/>
                <a:sym typeface="Century Gothic"/>
              </a:rPr>
              <a:t>quizás</a:t>
            </a:r>
            <a:endParaRPr sz="2800">
              <a:latin typeface="Century Gothic"/>
              <a:ea typeface="Century Gothic"/>
              <a:cs typeface="Century Gothic"/>
              <a:sym typeface="Century Gothic"/>
            </a:endParaRPr>
          </a:p>
        </p:txBody>
      </p:sp>
      <p:sp>
        <p:nvSpPr>
          <p:cNvPr id="36" name="Rectangle: Rounded Corners 35">
            <a:extLst>
              <a:ext uri="{FF2B5EF4-FFF2-40B4-BE49-F238E27FC236}">
                <a16:creationId xmlns:a16="http://schemas.microsoft.com/office/drawing/2014/main" id="{78B93DAD-9412-40E1-A931-DAB2408B8D9E}"/>
              </a:ext>
            </a:extLst>
          </p:cNvPr>
          <p:cNvSpPr/>
          <p:nvPr/>
        </p:nvSpPr>
        <p:spPr>
          <a:xfrm>
            <a:off x="293130" y="1636754"/>
            <a:ext cx="11439398" cy="18261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4">
                    <a:lumMod val="20000"/>
                    <a:lumOff val="80000"/>
                  </a:schemeClr>
                </a:solidFill>
                <a:latin typeface="Century Gothic"/>
                <a:ea typeface="Century Gothic"/>
                <a:cs typeface="Century Gothic"/>
                <a:sym typeface="Century Gothic"/>
              </a:rPr>
              <a:t>Rule:</a:t>
            </a:r>
            <a:r>
              <a:rPr lang="en-US" sz="3200" dirty="0">
                <a:solidFill>
                  <a:schemeClr val="accent4">
                    <a:lumMod val="20000"/>
                    <a:lumOff val="80000"/>
                  </a:schemeClr>
                </a:solidFill>
                <a:latin typeface="Century Gothic"/>
                <a:ea typeface="Century Gothic"/>
                <a:cs typeface="Century Gothic"/>
                <a:sym typeface="Century Gothic"/>
              </a:rPr>
              <a:t> If the stress is on the final syllable, and the word ends in the consonant ‘</a:t>
            </a:r>
            <a:r>
              <a:rPr lang="en-US" sz="3200" b="1" dirty="0">
                <a:solidFill>
                  <a:schemeClr val="accent4">
                    <a:lumMod val="20000"/>
                    <a:lumOff val="80000"/>
                  </a:schemeClr>
                </a:solidFill>
                <a:latin typeface="Century Gothic"/>
                <a:ea typeface="Century Gothic"/>
                <a:cs typeface="Century Gothic"/>
                <a:sym typeface="Century Gothic"/>
              </a:rPr>
              <a:t>n</a:t>
            </a:r>
            <a:r>
              <a:rPr lang="en-US" sz="3200" dirty="0">
                <a:solidFill>
                  <a:schemeClr val="accent4">
                    <a:lumMod val="20000"/>
                    <a:lumOff val="80000"/>
                  </a:schemeClr>
                </a:solidFill>
                <a:latin typeface="Century Gothic"/>
                <a:ea typeface="Century Gothic"/>
                <a:cs typeface="Century Gothic"/>
                <a:sym typeface="Century Gothic"/>
              </a:rPr>
              <a:t>’ or ‘</a:t>
            </a:r>
            <a:r>
              <a:rPr lang="en-US" sz="3200" b="1" dirty="0">
                <a:solidFill>
                  <a:schemeClr val="accent4">
                    <a:lumMod val="20000"/>
                    <a:lumOff val="80000"/>
                  </a:schemeClr>
                </a:solidFill>
                <a:latin typeface="Century Gothic"/>
                <a:ea typeface="Century Gothic"/>
                <a:cs typeface="Century Gothic"/>
                <a:sym typeface="Century Gothic"/>
              </a:rPr>
              <a:t>s</a:t>
            </a:r>
            <a:r>
              <a:rPr lang="en-US" sz="3200" dirty="0">
                <a:solidFill>
                  <a:schemeClr val="accent4">
                    <a:lumMod val="20000"/>
                    <a:lumOff val="80000"/>
                  </a:schemeClr>
                </a:solidFill>
                <a:latin typeface="Century Gothic"/>
                <a:ea typeface="Century Gothic"/>
                <a:cs typeface="Century Gothic"/>
                <a:sym typeface="Century Gothic"/>
              </a:rPr>
              <a:t>’, there will be an accent on the last vowel. </a:t>
            </a:r>
            <a:endParaRPr lang="en-US" sz="3200" dirty="0">
              <a:solidFill>
                <a:schemeClr val="accent4">
                  <a:lumMod val="20000"/>
                  <a:lumOff val="80000"/>
                </a:schemeClr>
              </a:solidFill>
            </a:endParaRPr>
          </a:p>
        </p:txBody>
      </p:sp>
    </p:spTree>
    <p:extLst>
      <p:ext uri="{BB962C8B-B14F-4D97-AF65-F5344CB8AC3E}">
        <p14:creationId xmlns:p14="http://schemas.microsoft.com/office/powerpoint/2010/main" val="114130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155937" y="213557"/>
            <a:ext cx="1768586"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7" name="Graphic 16" descr="Teacher with solid fill">
            <a:extLst>
              <a:ext uri="{FF2B5EF4-FFF2-40B4-BE49-F238E27FC236}">
                <a16:creationId xmlns:a16="http://schemas.microsoft.com/office/drawing/2014/main" id="{2753D074-8F7C-44DE-B698-AF14E667B7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9386" y="125579"/>
            <a:ext cx="914400" cy="914400"/>
          </a:xfrm>
          <a:prstGeom prst="rect">
            <a:avLst/>
          </a:prstGeom>
        </p:spPr>
      </p:pic>
      <p:sp>
        <p:nvSpPr>
          <p:cNvPr id="18" name="Speech Bubble: Rectangle with Corners Rounded 17">
            <a:extLst>
              <a:ext uri="{FF2B5EF4-FFF2-40B4-BE49-F238E27FC236}">
                <a16:creationId xmlns:a16="http://schemas.microsoft.com/office/drawing/2014/main" id="{1C82F4C1-1780-4560-8A24-5E1ABC16CA86}"/>
              </a:ext>
            </a:extLst>
          </p:cNvPr>
          <p:cNvSpPr/>
          <p:nvPr/>
        </p:nvSpPr>
        <p:spPr>
          <a:xfrm>
            <a:off x="3653786" y="149210"/>
            <a:ext cx="4685542" cy="474564"/>
          </a:xfrm>
          <a:prstGeom prst="wedgeRoundRectCallout">
            <a:avLst>
              <a:gd name="adj1" fmla="val -54885"/>
              <a:gd name="adj2" fmla="val 3393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dirty="0">
                <a:solidFill>
                  <a:schemeClr val="tx1"/>
                </a:solidFill>
                <a:latin typeface="Century Gothic"/>
                <a:ea typeface="Century Gothic"/>
                <a:cs typeface="Century Gothic"/>
                <a:sym typeface="Century Gothic"/>
              </a:rPr>
              <a:t>¿Cómo se dice en español?</a:t>
            </a:r>
            <a:endParaRPr lang="es-ES" sz="2400" dirty="0">
              <a:solidFill>
                <a:schemeClr val="tx1"/>
              </a:solidFill>
            </a:endParaRPr>
          </a:p>
        </p:txBody>
      </p:sp>
      <p:sp>
        <p:nvSpPr>
          <p:cNvPr id="19" name="Google Shape;539;p20">
            <a:extLst>
              <a:ext uri="{FF2B5EF4-FFF2-40B4-BE49-F238E27FC236}">
                <a16:creationId xmlns:a16="http://schemas.microsoft.com/office/drawing/2014/main" id="{DDC25EBD-F6DF-4911-9A98-B4764E162C07}"/>
              </a:ext>
            </a:extLst>
          </p:cNvPr>
          <p:cNvSpPr/>
          <p:nvPr/>
        </p:nvSpPr>
        <p:spPr>
          <a:xfrm>
            <a:off x="9402484" y="2111602"/>
            <a:ext cx="2050870"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buClr>
                <a:srgbClr val="1F3864"/>
              </a:buClr>
              <a:buSzPts val="2400"/>
            </a:pPr>
            <a:r>
              <a:rPr lang="en-GB" sz="2400" b="1" i="0" u="none" strike="noStrike" cap="none" dirty="0">
                <a:latin typeface="Century Gothic"/>
                <a:ea typeface="Century Gothic"/>
                <a:cs typeface="Century Gothic"/>
                <a:sym typeface="Century Gothic"/>
              </a:rPr>
              <a:t>activ</a:t>
            </a:r>
            <a:r>
              <a:rPr lang="en-GB" sz="3200" b="1" dirty="0">
                <a:solidFill>
                  <a:srgbClr val="EA5F00"/>
                </a:solidFill>
                <a:ea typeface="Century Gothic"/>
                <a:cs typeface="Century Gothic"/>
                <a:sym typeface="Century Gothic"/>
              </a:rPr>
              <a:t>ity</a:t>
            </a:r>
            <a:endParaRPr sz="3200" b="1" i="0" u="none" strike="noStrike" cap="none" dirty="0">
              <a:solidFill>
                <a:srgbClr val="EE7E32"/>
              </a:solidFill>
              <a:latin typeface="Century Gothic"/>
              <a:ea typeface="Century Gothic"/>
              <a:cs typeface="Century Gothic"/>
              <a:sym typeface="Century Gothic"/>
            </a:endParaRPr>
          </a:p>
        </p:txBody>
      </p:sp>
      <p:sp>
        <p:nvSpPr>
          <p:cNvPr id="20" name="Google Shape;542;p20">
            <a:extLst>
              <a:ext uri="{FF2B5EF4-FFF2-40B4-BE49-F238E27FC236}">
                <a16:creationId xmlns:a16="http://schemas.microsoft.com/office/drawing/2014/main" id="{20499E80-1531-4651-BD3C-4DEF3929928A}"/>
              </a:ext>
            </a:extLst>
          </p:cNvPr>
          <p:cNvSpPr/>
          <p:nvPr/>
        </p:nvSpPr>
        <p:spPr>
          <a:xfrm>
            <a:off x="3318015" y="2130242"/>
            <a:ext cx="2050870"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dirty="0" err="1">
                <a:latin typeface="Century Gothic"/>
                <a:ea typeface="Century Gothic"/>
                <a:cs typeface="Century Gothic"/>
                <a:sym typeface="Century Gothic"/>
              </a:rPr>
              <a:t>activ</a:t>
            </a:r>
            <a:r>
              <a:rPr lang="en-GB" sz="3200" b="1" i="0" u="none" strike="noStrike" cap="none" dirty="0" err="1">
                <a:solidFill>
                  <a:srgbClr val="EA5F00"/>
                </a:solidFill>
                <a:latin typeface="Century Gothic"/>
                <a:ea typeface="Century Gothic"/>
                <a:cs typeface="Century Gothic"/>
                <a:sym typeface="Century Gothic"/>
              </a:rPr>
              <a:t>idad</a:t>
            </a:r>
            <a:endParaRPr sz="3200" b="1" i="0" u="none" strike="noStrike" cap="none" dirty="0">
              <a:solidFill>
                <a:srgbClr val="EA5F00"/>
              </a:solidFill>
              <a:latin typeface="Century Gothic"/>
              <a:ea typeface="Century Gothic"/>
              <a:cs typeface="Century Gothic"/>
              <a:sym typeface="Century Gothic"/>
            </a:endParaRPr>
          </a:p>
        </p:txBody>
      </p:sp>
      <p:sp>
        <p:nvSpPr>
          <p:cNvPr id="21" name="Google Shape;542;p20">
            <a:extLst>
              <a:ext uri="{FF2B5EF4-FFF2-40B4-BE49-F238E27FC236}">
                <a16:creationId xmlns:a16="http://schemas.microsoft.com/office/drawing/2014/main" id="{05CC5AAC-DE8D-4467-94BB-5ABAC1BD47E2}"/>
              </a:ext>
            </a:extLst>
          </p:cNvPr>
          <p:cNvSpPr/>
          <p:nvPr/>
        </p:nvSpPr>
        <p:spPr>
          <a:xfrm>
            <a:off x="935630" y="2161075"/>
            <a:ext cx="2050870"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buClr>
                <a:srgbClr val="1F3864"/>
              </a:buClr>
              <a:buSzPts val="2400"/>
            </a:pPr>
            <a:r>
              <a:rPr lang="en-GB" sz="2400" b="1" i="0" u="none" strike="noStrike" cap="none" dirty="0" err="1">
                <a:latin typeface="Century Gothic"/>
                <a:ea typeface="Century Gothic"/>
                <a:cs typeface="Century Gothic"/>
                <a:sym typeface="Century Gothic"/>
              </a:rPr>
              <a:t>activ</a:t>
            </a:r>
            <a:r>
              <a:rPr lang="en-GB" sz="3200" b="1" dirty="0" err="1">
                <a:solidFill>
                  <a:srgbClr val="EA5F00"/>
                </a:solidFill>
                <a:ea typeface="Century Gothic"/>
                <a:cs typeface="Century Gothic"/>
                <a:sym typeface="Century Gothic"/>
              </a:rPr>
              <a:t>o</a:t>
            </a:r>
            <a:endParaRPr sz="3200" b="1" i="0" u="none" strike="noStrike" cap="none" dirty="0">
              <a:solidFill>
                <a:srgbClr val="ED7D31"/>
              </a:solidFill>
              <a:latin typeface="Century Gothic"/>
              <a:ea typeface="Century Gothic"/>
              <a:cs typeface="Century Gothic"/>
              <a:sym typeface="Century Gothic"/>
            </a:endParaRPr>
          </a:p>
        </p:txBody>
      </p:sp>
      <p:sp>
        <p:nvSpPr>
          <p:cNvPr id="22" name="Google Shape;542;p20">
            <a:extLst>
              <a:ext uri="{FF2B5EF4-FFF2-40B4-BE49-F238E27FC236}">
                <a16:creationId xmlns:a16="http://schemas.microsoft.com/office/drawing/2014/main" id="{01FEB1B1-E583-45A2-B9AB-F25CAF9B56E0}"/>
              </a:ext>
            </a:extLst>
          </p:cNvPr>
          <p:cNvSpPr/>
          <p:nvPr/>
        </p:nvSpPr>
        <p:spPr>
          <a:xfrm>
            <a:off x="926191" y="3965430"/>
            <a:ext cx="2050870"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buClr>
                <a:srgbClr val="1F3864"/>
              </a:buClr>
              <a:buSzPts val="2400"/>
            </a:pPr>
            <a:r>
              <a:rPr lang="en-GB" sz="2400" b="1" i="0" u="none" strike="noStrike" cap="none" dirty="0" err="1">
                <a:latin typeface="Century Gothic"/>
                <a:ea typeface="Century Gothic"/>
                <a:cs typeface="Century Gothic"/>
                <a:sym typeface="Century Gothic"/>
              </a:rPr>
              <a:t>segur</a:t>
            </a:r>
            <a:r>
              <a:rPr lang="en-GB" sz="3200" b="1" dirty="0" err="1">
                <a:solidFill>
                  <a:srgbClr val="EA5F00"/>
                </a:solidFill>
                <a:ea typeface="Century Gothic"/>
                <a:cs typeface="Century Gothic"/>
                <a:sym typeface="Century Gothic"/>
              </a:rPr>
              <a:t>o</a:t>
            </a:r>
            <a:endParaRPr sz="3200" b="1" i="0" u="none" cap="none" dirty="0">
              <a:solidFill>
                <a:srgbClr val="ED7D31"/>
              </a:solidFill>
              <a:latin typeface="Century Gothic"/>
              <a:ea typeface="Century Gothic"/>
              <a:cs typeface="Century Gothic"/>
              <a:sym typeface="Century Gothic"/>
            </a:endParaRPr>
          </a:p>
        </p:txBody>
      </p:sp>
      <p:sp>
        <p:nvSpPr>
          <p:cNvPr id="23" name="Google Shape;542;p20">
            <a:extLst>
              <a:ext uri="{FF2B5EF4-FFF2-40B4-BE49-F238E27FC236}">
                <a16:creationId xmlns:a16="http://schemas.microsoft.com/office/drawing/2014/main" id="{C828AF83-B936-4BF8-8D52-A1AF0B33444F}"/>
              </a:ext>
            </a:extLst>
          </p:cNvPr>
          <p:cNvSpPr/>
          <p:nvPr/>
        </p:nvSpPr>
        <p:spPr>
          <a:xfrm>
            <a:off x="7008177" y="2111602"/>
            <a:ext cx="2050870"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buClr>
                <a:srgbClr val="1F3864"/>
              </a:buClr>
              <a:buSzPts val="2400"/>
            </a:pPr>
            <a:r>
              <a:rPr lang="en-GB" sz="2400" b="1" i="0" u="none" strike="noStrike" cap="none" dirty="0">
                <a:latin typeface="Century Gothic"/>
                <a:ea typeface="Century Gothic"/>
                <a:cs typeface="Century Gothic"/>
                <a:sym typeface="Century Gothic"/>
              </a:rPr>
              <a:t>activ</a:t>
            </a:r>
            <a:r>
              <a:rPr lang="en-GB" sz="3200" b="1" dirty="0">
                <a:solidFill>
                  <a:srgbClr val="EA5F00"/>
                </a:solidFill>
                <a:ea typeface="Century Gothic"/>
                <a:cs typeface="Century Gothic"/>
                <a:sym typeface="Century Gothic"/>
              </a:rPr>
              <a:t>e</a:t>
            </a:r>
            <a:endParaRPr sz="3200" b="1" i="0" u="none" strike="noStrike" cap="none" dirty="0">
              <a:solidFill>
                <a:srgbClr val="ED7D31"/>
              </a:solidFill>
              <a:latin typeface="Century Gothic"/>
              <a:ea typeface="Century Gothic"/>
              <a:cs typeface="Century Gothic"/>
              <a:sym typeface="Century Gothic"/>
            </a:endParaRPr>
          </a:p>
        </p:txBody>
      </p:sp>
      <p:sp>
        <p:nvSpPr>
          <p:cNvPr id="26" name="TextBox 25">
            <a:extLst>
              <a:ext uri="{FF2B5EF4-FFF2-40B4-BE49-F238E27FC236}">
                <a16:creationId xmlns:a16="http://schemas.microsoft.com/office/drawing/2014/main" id="{99CC2847-6E70-40CB-AE15-C02F7211B1FD}"/>
              </a:ext>
            </a:extLst>
          </p:cNvPr>
          <p:cNvSpPr txBox="1"/>
          <p:nvPr/>
        </p:nvSpPr>
        <p:spPr>
          <a:xfrm>
            <a:off x="28059" y="1100260"/>
            <a:ext cx="10735596" cy="830997"/>
          </a:xfrm>
          <a:prstGeom prst="rect">
            <a:avLst/>
          </a:prstGeom>
          <a:noFill/>
        </p:spPr>
        <p:txBody>
          <a:bodyPr wrap="square">
            <a:spAutoFit/>
          </a:bodyPr>
          <a:lstStyle/>
          <a:p>
            <a:r>
              <a:rPr lang="en-US" sz="2400" b="0" i="0" dirty="0">
                <a:solidFill>
                  <a:srgbClr val="202124"/>
                </a:solidFill>
                <a:effectLst/>
                <a:latin typeface="+mj-lt"/>
              </a:rPr>
              <a:t>These two words share a common root.  </a:t>
            </a:r>
            <a:br>
              <a:rPr lang="en-US" sz="2400" b="0" i="0" dirty="0">
                <a:solidFill>
                  <a:srgbClr val="202124"/>
                </a:solidFill>
                <a:effectLst/>
                <a:latin typeface="+mj-lt"/>
              </a:rPr>
            </a:br>
            <a:r>
              <a:rPr lang="en-US" sz="2400" b="0" i="0" dirty="0">
                <a:solidFill>
                  <a:srgbClr val="202124"/>
                </a:solidFill>
                <a:effectLst/>
                <a:latin typeface="+mj-lt"/>
              </a:rPr>
              <a:t>We can say they belong to the same ‘word family’.</a:t>
            </a:r>
            <a:endParaRPr lang="en-GB" sz="2400" dirty="0">
              <a:latin typeface="+mj-lt"/>
            </a:endParaRPr>
          </a:p>
        </p:txBody>
      </p:sp>
      <p:sp>
        <p:nvSpPr>
          <p:cNvPr id="27" name="TextBox 26">
            <a:extLst>
              <a:ext uri="{FF2B5EF4-FFF2-40B4-BE49-F238E27FC236}">
                <a16:creationId xmlns:a16="http://schemas.microsoft.com/office/drawing/2014/main" id="{5730C5C2-4B8A-49AC-8979-4BAFA7FA6E59}"/>
              </a:ext>
            </a:extLst>
          </p:cNvPr>
          <p:cNvSpPr txBox="1"/>
          <p:nvPr/>
        </p:nvSpPr>
        <p:spPr>
          <a:xfrm>
            <a:off x="-21606" y="3297227"/>
            <a:ext cx="12235212" cy="461665"/>
          </a:xfrm>
          <a:prstGeom prst="rect">
            <a:avLst/>
          </a:prstGeom>
          <a:noFill/>
        </p:spPr>
        <p:txBody>
          <a:bodyPr wrap="square">
            <a:spAutoFit/>
          </a:bodyPr>
          <a:lstStyle/>
          <a:p>
            <a:r>
              <a:rPr lang="en-US" sz="2400" b="0" i="0" dirty="0">
                <a:solidFill>
                  <a:srgbClr val="202124"/>
                </a:solidFill>
                <a:effectLst/>
                <a:latin typeface="+mj-lt"/>
              </a:rPr>
              <a:t>When these patterns are predictable, it makes learning words quicker and easier.</a:t>
            </a:r>
            <a:endParaRPr lang="en-GB" sz="2400" dirty="0">
              <a:latin typeface="+mj-lt"/>
            </a:endParaRPr>
          </a:p>
        </p:txBody>
      </p:sp>
      <p:sp>
        <p:nvSpPr>
          <p:cNvPr id="28" name="Speech Bubble: Rectangle with Corners Rounded 27">
            <a:extLst>
              <a:ext uri="{FF2B5EF4-FFF2-40B4-BE49-F238E27FC236}">
                <a16:creationId xmlns:a16="http://schemas.microsoft.com/office/drawing/2014/main" id="{0AFD6119-ADB3-4756-A898-ACE8F5C15427}"/>
              </a:ext>
            </a:extLst>
          </p:cNvPr>
          <p:cNvSpPr/>
          <p:nvPr/>
        </p:nvSpPr>
        <p:spPr>
          <a:xfrm>
            <a:off x="8583168" y="1048486"/>
            <a:ext cx="2414016" cy="941257"/>
          </a:xfrm>
          <a:prstGeom prst="wedgeRoundRectCallout">
            <a:avLst>
              <a:gd name="adj1" fmla="val -24077"/>
              <a:gd name="adj2" fmla="val 76680"/>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dirty="0">
                <a:solidFill>
                  <a:schemeClr val="tx1"/>
                </a:solidFill>
                <a:latin typeface="Century Gothic"/>
                <a:sym typeface="Century Gothic"/>
              </a:rPr>
              <a:t>It’s the same in English, too.</a:t>
            </a:r>
            <a:endParaRPr lang="es-ES" sz="2400" dirty="0">
              <a:solidFill>
                <a:schemeClr val="tx1"/>
              </a:solidFill>
            </a:endParaRPr>
          </a:p>
        </p:txBody>
      </p:sp>
      <p:sp>
        <p:nvSpPr>
          <p:cNvPr id="29" name="Google Shape;542;p20">
            <a:extLst>
              <a:ext uri="{FF2B5EF4-FFF2-40B4-BE49-F238E27FC236}">
                <a16:creationId xmlns:a16="http://schemas.microsoft.com/office/drawing/2014/main" id="{17E2CE18-BDF5-41B2-BC29-D4AB0A6E0D64}"/>
              </a:ext>
            </a:extLst>
          </p:cNvPr>
          <p:cNvSpPr/>
          <p:nvPr/>
        </p:nvSpPr>
        <p:spPr>
          <a:xfrm>
            <a:off x="915686" y="3974750"/>
            <a:ext cx="2050870"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buClr>
                <a:srgbClr val="1F3864"/>
              </a:buClr>
              <a:buSzPts val="2400"/>
            </a:pPr>
            <a:r>
              <a:rPr lang="en-GB" sz="2400" b="1" i="0" u="none" cap="none" dirty="0" err="1">
                <a:latin typeface="Century Gothic"/>
                <a:ea typeface="Century Gothic"/>
                <a:cs typeface="Century Gothic"/>
                <a:sym typeface="Century Gothic"/>
              </a:rPr>
              <a:t>segur</a:t>
            </a:r>
            <a:r>
              <a:rPr lang="en-GB" sz="3200" b="1" strike="sngStrike" dirty="0" err="1">
                <a:solidFill>
                  <a:srgbClr val="EA5F00"/>
                </a:solidFill>
                <a:ea typeface="Century Gothic"/>
                <a:cs typeface="Century Gothic"/>
                <a:sym typeface="Century Gothic"/>
              </a:rPr>
              <a:t>o</a:t>
            </a:r>
            <a:endParaRPr sz="3200" b="1" i="0" u="none" strike="sngStrike" cap="none" dirty="0">
              <a:solidFill>
                <a:srgbClr val="ED7D31"/>
              </a:solidFill>
              <a:latin typeface="Century Gothic"/>
              <a:ea typeface="Century Gothic"/>
              <a:cs typeface="Century Gothic"/>
              <a:sym typeface="Century Gothic"/>
            </a:endParaRPr>
          </a:p>
        </p:txBody>
      </p:sp>
      <p:sp>
        <p:nvSpPr>
          <p:cNvPr id="30" name="Google Shape;542;p20">
            <a:extLst>
              <a:ext uri="{FF2B5EF4-FFF2-40B4-BE49-F238E27FC236}">
                <a16:creationId xmlns:a16="http://schemas.microsoft.com/office/drawing/2014/main" id="{65532550-AE4D-4AE7-8E52-EB193223344F}"/>
              </a:ext>
            </a:extLst>
          </p:cNvPr>
          <p:cNvSpPr/>
          <p:nvPr/>
        </p:nvSpPr>
        <p:spPr>
          <a:xfrm>
            <a:off x="3349392" y="3965430"/>
            <a:ext cx="2050870"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dirty="0" err="1">
                <a:latin typeface="Century Gothic"/>
                <a:ea typeface="Century Gothic"/>
                <a:cs typeface="Century Gothic"/>
                <a:sym typeface="Century Gothic"/>
              </a:rPr>
              <a:t>segur</a:t>
            </a:r>
            <a:r>
              <a:rPr lang="en-GB" sz="3200" b="1" i="0" u="none" strike="noStrike" cap="none" dirty="0" err="1">
                <a:solidFill>
                  <a:srgbClr val="EA5F00"/>
                </a:solidFill>
                <a:latin typeface="Century Gothic"/>
                <a:ea typeface="Century Gothic"/>
                <a:cs typeface="Century Gothic"/>
                <a:sym typeface="Century Gothic"/>
              </a:rPr>
              <a:t>idad</a:t>
            </a:r>
            <a:endParaRPr sz="3200" b="1" i="0" u="none" strike="noStrike" cap="none" dirty="0">
              <a:solidFill>
                <a:srgbClr val="EA5F00"/>
              </a:solidFill>
              <a:latin typeface="Century Gothic"/>
              <a:ea typeface="Century Gothic"/>
              <a:cs typeface="Century Gothic"/>
              <a:sym typeface="Century Gothic"/>
            </a:endParaRPr>
          </a:p>
        </p:txBody>
      </p:sp>
      <p:sp>
        <p:nvSpPr>
          <p:cNvPr id="32" name="Google Shape;539;p20">
            <a:extLst>
              <a:ext uri="{FF2B5EF4-FFF2-40B4-BE49-F238E27FC236}">
                <a16:creationId xmlns:a16="http://schemas.microsoft.com/office/drawing/2014/main" id="{1169BF38-FEEA-44FA-9626-C31E9EDE5B7D}"/>
              </a:ext>
            </a:extLst>
          </p:cNvPr>
          <p:cNvSpPr/>
          <p:nvPr/>
        </p:nvSpPr>
        <p:spPr>
          <a:xfrm>
            <a:off x="9402484" y="3956109"/>
            <a:ext cx="2050870"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buClr>
                <a:srgbClr val="1F3864"/>
              </a:buClr>
              <a:buSzPts val="2400"/>
            </a:pPr>
            <a:r>
              <a:rPr lang="en-GB" sz="2400" b="1" i="0" u="none" strike="noStrike" cap="none" dirty="0">
                <a:latin typeface="Century Gothic"/>
                <a:ea typeface="Century Gothic"/>
                <a:cs typeface="Century Gothic"/>
                <a:sym typeface="Century Gothic"/>
              </a:rPr>
              <a:t>secur</a:t>
            </a:r>
            <a:r>
              <a:rPr lang="en-GB" sz="3200" b="1" dirty="0">
                <a:solidFill>
                  <a:srgbClr val="EA5F00"/>
                </a:solidFill>
                <a:ea typeface="Century Gothic"/>
                <a:cs typeface="Century Gothic"/>
                <a:sym typeface="Century Gothic"/>
              </a:rPr>
              <a:t>ity</a:t>
            </a:r>
            <a:endParaRPr sz="3200" b="1" i="0" u="none" strike="noStrike" cap="none" dirty="0">
              <a:solidFill>
                <a:srgbClr val="EE7E32"/>
              </a:solidFill>
              <a:latin typeface="Century Gothic"/>
              <a:ea typeface="Century Gothic"/>
              <a:cs typeface="Century Gothic"/>
              <a:sym typeface="Century Gothic"/>
            </a:endParaRPr>
          </a:p>
        </p:txBody>
      </p:sp>
      <p:sp>
        <p:nvSpPr>
          <p:cNvPr id="33" name="Google Shape;542;p20">
            <a:extLst>
              <a:ext uri="{FF2B5EF4-FFF2-40B4-BE49-F238E27FC236}">
                <a16:creationId xmlns:a16="http://schemas.microsoft.com/office/drawing/2014/main" id="{663F52F8-A9BE-4C54-AD28-B51271CF1932}"/>
              </a:ext>
            </a:extLst>
          </p:cNvPr>
          <p:cNvSpPr/>
          <p:nvPr/>
        </p:nvSpPr>
        <p:spPr>
          <a:xfrm>
            <a:off x="935630" y="5201240"/>
            <a:ext cx="2050870"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buClr>
                <a:srgbClr val="1F3864"/>
              </a:buClr>
              <a:buSzPts val="2400"/>
            </a:pPr>
            <a:r>
              <a:rPr lang="en-GB" sz="2400" b="1" i="0" u="none" strike="noStrike" cap="none" dirty="0">
                <a:latin typeface="Century Gothic"/>
                <a:ea typeface="Century Gothic"/>
                <a:cs typeface="Century Gothic"/>
                <a:sym typeface="Century Gothic"/>
              </a:rPr>
              <a:t>popular</a:t>
            </a:r>
            <a:endParaRPr sz="3200" b="1" i="0" u="none" cap="none" dirty="0">
              <a:solidFill>
                <a:srgbClr val="ED7D31"/>
              </a:solidFill>
              <a:latin typeface="Century Gothic"/>
              <a:ea typeface="Century Gothic"/>
              <a:cs typeface="Century Gothic"/>
              <a:sym typeface="Century Gothic"/>
            </a:endParaRPr>
          </a:p>
        </p:txBody>
      </p:sp>
      <p:sp>
        <p:nvSpPr>
          <p:cNvPr id="34" name="Google Shape;542;p20">
            <a:extLst>
              <a:ext uri="{FF2B5EF4-FFF2-40B4-BE49-F238E27FC236}">
                <a16:creationId xmlns:a16="http://schemas.microsoft.com/office/drawing/2014/main" id="{300AB3A6-8F32-4954-AF8E-C902C2C180ED}"/>
              </a:ext>
            </a:extLst>
          </p:cNvPr>
          <p:cNvSpPr/>
          <p:nvPr/>
        </p:nvSpPr>
        <p:spPr>
          <a:xfrm>
            <a:off x="3384128" y="5165713"/>
            <a:ext cx="2394879"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dirty="0" err="1">
                <a:latin typeface="Century Gothic"/>
                <a:ea typeface="Century Gothic"/>
                <a:cs typeface="Century Gothic"/>
                <a:sym typeface="Century Gothic"/>
              </a:rPr>
              <a:t>popular</a:t>
            </a:r>
            <a:r>
              <a:rPr lang="en-GB" sz="3200" b="1" i="0" u="none" strike="noStrike" cap="none" dirty="0" err="1">
                <a:solidFill>
                  <a:srgbClr val="EA5F00"/>
                </a:solidFill>
                <a:latin typeface="Century Gothic"/>
                <a:ea typeface="Century Gothic"/>
                <a:cs typeface="Century Gothic"/>
                <a:sym typeface="Century Gothic"/>
              </a:rPr>
              <a:t>idad</a:t>
            </a:r>
            <a:endParaRPr sz="3200" b="1" i="0" u="none" strike="noStrike" cap="none" dirty="0">
              <a:solidFill>
                <a:srgbClr val="EA5F00"/>
              </a:solidFill>
              <a:latin typeface="Century Gothic"/>
              <a:ea typeface="Century Gothic"/>
              <a:cs typeface="Century Gothic"/>
              <a:sym typeface="Century Gothic"/>
            </a:endParaRPr>
          </a:p>
        </p:txBody>
      </p:sp>
      <p:sp>
        <p:nvSpPr>
          <p:cNvPr id="24" name="Google Shape;542;p20">
            <a:extLst>
              <a:ext uri="{FF2B5EF4-FFF2-40B4-BE49-F238E27FC236}">
                <a16:creationId xmlns:a16="http://schemas.microsoft.com/office/drawing/2014/main" id="{BD5425D9-1D56-454A-8D82-68FA0D34E2EE}"/>
              </a:ext>
            </a:extLst>
          </p:cNvPr>
          <p:cNvSpPr/>
          <p:nvPr/>
        </p:nvSpPr>
        <p:spPr>
          <a:xfrm>
            <a:off x="7008177" y="3974444"/>
            <a:ext cx="2050870"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buClr>
                <a:srgbClr val="1F3864"/>
              </a:buClr>
              <a:buSzPts val="2400"/>
            </a:pPr>
            <a:r>
              <a:rPr lang="en-GB" sz="2400" b="1" i="0" u="none" strike="noStrike" cap="none" dirty="0">
                <a:latin typeface="Century Gothic"/>
                <a:ea typeface="Century Gothic"/>
                <a:cs typeface="Century Gothic"/>
                <a:sym typeface="Century Gothic"/>
              </a:rPr>
              <a:t>secur</a:t>
            </a:r>
            <a:r>
              <a:rPr lang="en-GB" sz="3200" b="1" strike="sngStrike" dirty="0">
                <a:solidFill>
                  <a:srgbClr val="EA5F00"/>
                </a:solidFill>
                <a:ea typeface="Century Gothic"/>
                <a:cs typeface="Century Gothic"/>
                <a:sym typeface="Century Gothic"/>
              </a:rPr>
              <a:t>e</a:t>
            </a:r>
            <a:endParaRPr sz="3200" b="1" i="0" u="none" strike="sngStrike" cap="none" dirty="0">
              <a:solidFill>
                <a:srgbClr val="ED7D31"/>
              </a:solidFill>
              <a:latin typeface="Century Gothic"/>
              <a:ea typeface="Century Gothic"/>
              <a:cs typeface="Century Gothic"/>
              <a:sym typeface="Century Gothic"/>
            </a:endParaRPr>
          </a:p>
        </p:txBody>
      </p:sp>
      <p:sp>
        <p:nvSpPr>
          <p:cNvPr id="35" name="Speech Bubble: Rectangle with Corners Rounded 34">
            <a:extLst>
              <a:ext uri="{FF2B5EF4-FFF2-40B4-BE49-F238E27FC236}">
                <a16:creationId xmlns:a16="http://schemas.microsoft.com/office/drawing/2014/main" id="{8A79C14D-E99E-4400-9A85-ADE50254365C}"/>
              </a:ext>
            </a:extLst>
          </p:cNvPr>
          <p:cNvSpPr/>
          <p:nvPr/>
        </p:nvSpPr>
        <p:spPr>
          <a:xfrm>
            <a:off x="5999258" y="5124862"/>
            <a:ext cx="6083014" cy="1070123"/>
          </a:xfrm>
          <a:prstGeom prst="wedgeRoundRectCallout">
            <a:avLst>
              <a:gd name="adj1" fmla="val -55216"/>
              <a:gd name="adj2" fmla="val 1237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When the adjective ends in a vowel, remove it and add -</a:t>
            </a:r>
            <a:r>
              <a:rPr lang="en-GB" sz="2000" b="1" dirty="0" err="1"/>
              <a:t>idad</a:t>
            </a:r>
            <a:r>
              <a:rPr lang="en-GB" sz="2000" dirty="0"/>
              <a:t>. Otherwise, just add –</a:t>
            </a:r>
            <a:r>
              <a:rPr lang="en-GB" sz="2000" b="1" dirty="0" err="1"/>
              <a:t>idad</a:t>
            </a:r>
            <a:r>
              <a:rPr lang="en-GB" sz="2000" dirty="0"/>
              <a:t>. The English equivalent noun meaning ends in </a:t>
            </a:r>
            <a:r>
              <a:rPr lang="en-GB" sz="2000" b="1" dirty="0"/>
              <a:t>–</a:t>
            </a:r>
            <a:r>
              <a:rPr lang="en-GB" sz="2000" b="1" dirty="0" err="1"/>
              <a:t>ity</a:t>
            </a:r>
            <a:r>
              <a:rPr lang="en-GB" sz="2000" b="1" dirty="0"/>
              <a:t>.</a:t>
            </a:r>
            <a:endParaRPr lang="en-GB" sz="2000" dirty="0"/>
          </a:p>
        </p:txBody>
      </p:sp>
    </p:spTree>
    <p:extLst>
      <p:ext uri="{BB962C8B-B14F-4D97-AF65-F5344CB8AC3E}">
        <p14:creationId xmlns:p14="http://schemas.microsoft.com/office/powerpoint/2010/main" val="121826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7" grpId="0"/>
      <p:bldP spid="28" grpId="0" animBg="1"/>
      <p:bldP spid="29" grpId="0" animBg="1"/>
      <p:bldP spid="30" grpId="0" animBg="1"/>
      <p:bldP spid="32" grpId="0" animBg="1"/>
      <p:bldP spid="33" grpId="0" animBg="1"/>
      <p:bldP spid="34" grpId="0" animBg="1"/>
      <p:bldP spid="2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9912096" y="213557"/>
            <a:ext cx="2012427"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7" name="Graphic 16" descr="Teacher with solid fill">
            <a:extLst>
              <a:ext uri="{FF2B5EF4-FFF2-40B4-BE49-F238E27FC236}">
                <a16:creationId xmlns:a16="http://schemas.microsoft.com/office/drawing/2014/main" id="{2753D074-8F7C-44DE-B698-AF14E667B7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9386" y="125579"/>
            <a:ext cx="914400" cy="914400"/>
          </a:xfrm>
          <a:prstGeom prst="rect">
            <a:avLst/>
          </a:prstGeom>
        </p:spPr>
      </p:pic>
      <p:sp>
        <p:nvSpPr>
          <p:cNvPr id="18" name="Speech Bubble: Rectangle with Corners Rounded 17">
            <a:extLst>
              <a:ext uri="{FF2B5EF4-FFF2-40B4-BE49-F238E27FC236}">
                <a16:creationId xmlns:a16="http://schemas.microsoft.com/office/drawing/2014/main" id="{1C82F4C1-1780-4560-8A24-5E1ABC16CA86}"/>
              </a:ext>
            </a:extLst>
          </p:cNvPr>
          <p:cNvSpPr/>
          <p:nvPr/>
        </p:nvSpPr>
        <p:spPr>
          <a:xfrm>
            <a:off x="3653786" y="149210"/>
            <a:ext cx="4685542" cy="474564"/>
          </a:xfrm>
          <a:prstGeom prst="wedgeRoundRectCallout">
            <a:avLst>
              <a:gd name="adj1" fmla="val -54885"/>
              <a:gd name="adj2" fmla="val 3393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dirty="0">
                <a:solidFill>
                  <a:schemeClr val="tx1"/>
                </a:solidFill>
                <a:latin typeface="Century Gothic"/>
                <a:ea typeface="Century Gothic"/>
                <a:cs typeface="Century Gothic"/>
                <a:sym typeface="Century Gothic"/>
              </a:rPr>
              <a:t>¿Cómo se dice en español?</a:t>
            </a:r>
            <a:endParaRPr lang="es-ES" sz="2400" dirty="0">
              <a:solidFill>
                <a:schemeClr val="tx1"/>
              </a:solidFill>
            </a:endParaRPr>
          </a:p>
        </p:txBody>
      </p:sp>
      <p:graphicFrame>
        <p:nvGraphicFramePr>
          <p:cNvPr id="2" name="Table 4">
            <a:extLst>
              <a:ext uri="{FF2B5EF4-FFF2-40B4-BE49-F238E27FC236}">
                <a16:creationId xmlns:a16="http://schemas.microsoft.com/office/drawing/2014/main" id="{EFC8EB9E-311D-4613-87B2-52F51AF61FF3}"/>
              </a:ext>
            </a:extLst>
          </p:cNvPr>
          <p:cNvGraphicFramePr>
            <a:graphicFrameLocks noGrp="1"/>
          </p:cNvGraphicFramePr>
          <p:nvPr>
            <p:extLst>
              <p:ext uri="{D42A27DB-BD31-4B8C-83A1-F6EECF244321}">
                <p14:modId xmlns:p14="http://schemas.microsoft.com/office/powerpoint/2010/main" val="253279222"/>
              </p:ext>
            </p:extLst>
          </p:nvPr>
        </p:nvGraphicFramePr>
        <p:xfrm>
          <a:off x="529266" y="4846186"/>
          <a:ext cx="4795520" cy="914400"/>
        </p:xfrm>
        <a:graphic>
          <a:graphicData uri="http://schemas.openxmlformats.org/drawingml/2006/table">
            <a:tbl>
              <a:tblPr firstRow="1" bandRow="1">
                <a:tableStyleId>{BDBED569-4797-4DF1-A0F4-6AAB3CD982D8}</a:tableStyleId>
              </a:tblPr>
              <a:tblGrid>
                <a:gridCol w="2052180">
                  <a:extLst>
                    <a:ext uri="{9D8B030D-6E8A-4147-A177-3AD203B41FA5}">
                      <a16:colId xmlns:a16="http://schemas.microsoft.com/office/drawing/2014/main" val="511411593"/>
                    </a:ext>
                  </a:extLst>
                </a:gridCol>
                <a:gridCol w="2743340">
                  <a:extLst>
                    <a:ext uri="{9D8B030D-6E8A-4147-A177-3AD203B41FA5}">
                      <a16:colId xmlns:a16="http://schemas.microsoft.com/office/drawing/2014/main" val="323189509"/>
                    </a:ext>
                  </a:extLst>
                </a:gridCol>
              </a:tblGrid>
              <a:tr h="914400">
                <a:tc>
                  <a:txBody>
                    <a:bodyPr/>
                    <a:lstStyle/>
                    <a:p>
                      <a:pPr algn="ctr"/>
                      <a:r>
                        <a:rPr lang="en-GB" sz="2800" dirty="0" err="1">
                          <a:solidFill>
                            <a:schemeClr val="tx1"/>
                          </a:solidFill>
                        </a:rPr>
                        <a:t>tranquilo</a:t>
                      </a:r>
                      <a:endParaRPr lang="en-GB" sz="2800" dirty="0">
                        <a:solidFill>
                          <a:schemeClr val="tx1"/>
                        </a:solidFill>
                      </a:endParaRPr>
                    </a:p>
                  </a:txBody>
                  <a:tcPr anchor="ctr">
                    <a:solidFill>
                      <a:srgbClr val="FEF4F4"/>
                    </a:solidFill>
                  </a:tcPr>
                </a:tc>
                <a:tc>
                  <a:txBody>
                    <a:bodyPr/>
                    <a:lstStyle/>
                    <a:p>
                      <a:pPr algn="ctr"/>
                      <a:r>
                        <a:rPr lang="en-GB" sz="2800" dirty="0">
                          <a:solidFill>
                            <a:schemeClr val="tx1"/>
                          </a:solidFill>
                        </a:rPr>
                        <a:t>___________</a:t>
                      </a:r>
                      <a:br>
                        <a:rPr lang="en-GB" sz="2800" dirty="0">
                          <a:solidFill>
                            <a:schemeClr val="tx1"/>
                          </a:solidFill>
                        </a:rPr>
                      </a:br>
                      <a:r>
                        <a:rPr lang="en-GB" sz="2000" b="0" dirty="0">
                          <a:solidFill>
                            <a:schemeClr val="tx1"/>
                          </a:solidFill>
                        </a:rPr>
                        <a:t>(</a:t>
                      </a:r>
                      <a:r>
                        <a:rPr lang="en-GB" sz="2000" b="0" dirty="0" err="1">
                          <a:solidFill>
                            <a:schemeClr val="tx1"/>
                          </a:solidFill>
                        </a:rPr>
                        <a:t>tranquility</a:t>
                      </a:r>
                      <a:r>
                        <a:rPr lang="en-GB" sz="2000" b="0" dirty="0">
                          <a:solidFill>
                            <a:schemeClr val="tx1"/>
                          </a:solidFill>
                        </a:rPr>
                        <a:t>)</a:t>
                      </a:r>
                      <a:endParaRPr lang="en-GB" sz="2800" b="0" dirty="0">
                        <a:solidFill>
                          <a:schemeClr val="tx1"/>
                        </a:solidFill>
                      </a:endParaRPr>
                    </a:p>
                  </a:txBody>
                  <a:tcPr anchor="ctr">
                    <a:solidFill>
                      <a:srgbClr val="FEF4F4"/>
                    </a:solidFill>
                  </a:tcPr>
                </a:tc>
                <a:extLst>
                  <a:ext uri="{0D108BD9-81ED-4DB2-BD59-A6C34878D82A}">
                    <a16:rowId xmlns:a16="http://schemas.microsoft.com/office/drawing/2014/main" val="73622805"/>
                  </a:ext>
                </a:extLst>
              </a:tr>
            </a:tbl>
          </a:graphicData>
        </a:graphic>
      </p:graphicFrame>
      <p:sp>
        <p:nvSpPr>
          <p:cNvPr id="5" name="TextBox 4">
            <a:extLst>
              <a:ext uri="{FF2B5EF4-FFF2-40B4-BE49-F238E27FC236}">
                <a16:creationId xmlns:a16="http://schemas.microsoft.com/office/drawing/2014/main" id="{F85E5E01-716C-4AD7-B58E-B32B599B3B75}"/>
              </a:ext>
            </a:extLst>
          </p:cNvPr>
          <p:cNvSpPr txBox="1"/>
          <p:nvPr/>
        </p:nvSpPr>
        <p:spPr>
          <a:xfrm>
            <a:off x="146304" y="1121664"/>
            <a:ext cx="463296" cy="523220"/>
          </a:xfrm>
          <a:prstGeom prst="rect">
            <a:avLst/>
          </a:prstGeom>
          <a:noFill/>
        </p:spPr>
        <p:txBody>
          <a:bodyPr wrap="square" rtlCol="0">
            <a:spAutoFit/>
          </a:bodyPr>
          <a:lstStyle/>
          <a:p>
            <a:r>
              <a:rPr lang="en-GB" sz="2800" b="1" dirty="0"/>
              <a:t>1</a:t>
            </a:r>
          </a:p>
        </p:txBody>
      </p:sp>
      <p:graphicFrame>
        <p:nvGraphicFramePr>
          <p:cNvPr id="37" name="Table 4">
            <a:extLst>
              <a:ext uri="{FF2B5EF4-FFF2-40B4-BE49-F238E27FC236}">
                <a16:creationId xmlns:a16="http://schemas.microsoft.com/office/drawing/2014/main" id="{416A6D60-09B7-4949-8A53-40AE1ABE9DF5}"/>
              </a:ext>
            </a:extLst>
          </p:cNvPr>
          <p:cNvGraphicFramePr>
            <a:graphicFrameLocks noGrp="1"/>
          </p:cNvGraphicFramePr>
          <p:nvPr>
            <p:extLst>
              <p:ext uri="{D42A27DB-BD31-4B8C-83A1-F6EECF244321}">
                <p14:modId xmlns:p14="http://schemas.microsoft.com/office/powerpoint/2010/main" val="2750109451"/>
              </p:ext>
            </p:extLst>
          </p:nvPr>
        </p:nvGraphicFramePr>
        <p:xfrm>
          <a:off x="529266" y="1473923"/>
          <a:ext cx="4795520" cy="914400"/>
        </p:xfrm>
        <a:graphic>
          <a:graphicData uri="http://schemas.openxmlformats.org/drawingml/2006/table">
            <a:tbl>
              <a:tblPr firstRow="1" bandRow="1">
                <a:tableStyleId>{BDBED569-4797-4DF1-A0F4-6AAB3CD982D8}</a:tableStyleId>
              </a:tblPr>
              <a:tblGrid>
                <a:gridCol w="2397760">
                  <a:extLst>
                    <a:ext uri="{9D8B030D-6E8A-4147-A177-3AD203B41FA5}">
                      <a16:colId xmlns:a16="http://schemas.microsoft.com/office/drawing/2014/main" val="511411593"/>
                    </a:ext>
                  </a:extLst>
                </a:gridCol>
                <a:gridCol w="2397760">
                  <a:extLst>
                    <a:ext uri="{9D8B030D-6E8A-4147-A177-3AD203B41FA5}">
                      <a16:colId xmlns:a16="http://schemas.microsoft.com/office/drawing/2014/main" val="323189509"/>
                    </a:ext>
                  </a:extLst>
                </a:gridCol>
              </a:tblGrid>
              <a:tr h="914400">
                <a:tc>
                  <a:txBody>
                    <a:bodyPr/>
                    <a:lstStyle/>
                    <a:p>
                      <a:pPr algn="ctr"/>
                      <a:r>
                        <a:rPr lang="en-GB" sz="2800" dirty="0">
                          <a:solidFill>
                            <a:schemeClr val="tx1"/>
                          </a:solidFill>
                        </a:rPr>
                        <a:t>claro</a:t>
                      </a:r>
                    </a:p>
                  </a:txBody>
                  <a:tcPr anchor="ctr">
                    <a:solidFill>
                      <a:srgbClr val="FEF4F4"/>
                    </a:solidFill>
                  </a:tcPr>
                </a:tc>
                <a:tc>
                  <a:txBody>
                    <a:bodyPr/>
                    <a:lstStyle/>
                    <a:p>
                      <a:pPr algn="ctr"/>
                      <a:r>
                        <a:rPr lang="en-GB" sz="2800" dirty="0">
                          <a:solidFill>
                            <a:schemeClr val="tx1"/>
                          </a:solidFill>
                        </a:rPr>
                        <a:t>___________</a:t>
                      </a:r>
                      <a:br>
                        <a:rPr lang="en-GB" sz="2800" dirty="0">
                          <a:solidFill>
                            <a:schemeClr val="tx1"/>
                          </a:solidFill>
                        </a:rPr>
                      </a:br>
                      <a:r>
                        <a:rPr lang="en-GB" sz="2000" b="0" dirty="0">
                          <a:solidFill>
                            <a:schemeClr val="tx1"/>
                          </a:solidFill>
                        </a:rPr>
                        <a:t>(clarity)</a:t>
                      </a:r>
                      <a:endParaRPr lang="en-GB" sz="2800" b="0" dirty="0">
                        <a:solidFill>
                          <a:schemeClr val="tx1"/>
                        </a:solidFill>
                      </a:endParaRPr>
                    </a:p>
                  </a:txBody>
                  <a:tcPr anchor="ctr">
                    <a:solidFill>
                      <a:srgbClr val="FEF4F4"/>
                    </a:solidFill>
                  </a:tcPr>
                </a:tc>
                <a:extLst>
                  <a:ext uri="{0D108BD9-81ED-4DB2-BD59-A6C34878D82A}">
                    <a16:rowId xmlns:a16="http://schemas.microsoft.com/office/drawing/2014/main" val="73622805"/>
                  </a:ext>
                </a:extLst>
              </a:tr>
            </a:tbl>
          </a:graphicData>
        </a:graphic>
      </p:graphicFrame>
      <p:sp>
        <p:nvSpPr>
          <p:cNvPr id="38" name="TextBox 37">
            <a:extLst>
              <a:ext uri="{FF2B5EF4-FFF2-40B4-BE49-F238E27FC236}">
                <a16:creationId xmlns:a16="http://schemas.microsoft.com/office/drawing/2014/main" id="{73ACBD2C-3165-45CB-9BF3-16A2A175EDC0}"/>
              </a:ext>
            </a:extLst>
          </p:cNvPr>
          <p:cNvSpPr txBox="1"/>
          <p:nvPr/>
        </p:nvSpPr>
        <p:spPr>
          <a:xfrm>
            <a:off x="146304" y="2828709"/>
            <a:ext cx="463296" cy="523220"/>
          </a:xfrm>
          <a:prstGeom prst="rect">
            <a:avLst/>
          </a:prstGeom>
          <a:noFill/>
        </p:spPr>
        <p:txBody>
          <a:bodyPr wrap="square" rtlCol="0">
            <a:spAutoFit/>
          </a:bodyPr>
          <a:lstStyle/>
          <a:p>
            <a:r>
              <a:rPr lang="en-GB" sz="2800" b="1" dirty="0"/>
              <a:t>2</a:t>
            </a:r>
          </a:p>
        </p:txBody>
      </p:sp>
      <p:graphicFrame>
        <p:nvGraphicFramePr>
          <p:cNvPr id="39" name="Table 4">
            <a:extLst>
              <a:ext uri="{FF2B5EF4-FFF2-40B4-BE49-F238E27FC236}">
                <a16:creationId xmlns:a16="http://schemas.microsoft.com/office/drawing/2014/main" id="{60285006-8B09-46EC-9E20-273B927BF98A}"/>
              </a:ext>
            </a:extLst>
          </p:cNvPr>
          <p:cNvGraphicFramePr>
            <a:graphicFrameLocks noGrp="1"/>
          </p:cNvGraphicFramePr>
          <p:nvPr>
            <p:extLst>
              <p:ext uri="{D42A27DB-BD31-4B8C-83A1-F6EECF244321}">
                <p14:modId xmlns:p14="http://schemas.microsoft.com/office/powerpoint/2010/main" val="1085151755"/>
              </p:ext>
            </p:extLst>
          </p:nvPr>
        </p:nvGraphicFramePr>
        <p:xfrm>
          <a:off x="529266" y="3113855"/>
          <a:ext cx="4795520" cy="914400"/>
        </p:xfrm>
        <a:graphic>
          <a:graphicData uri="http://schemas.openxmlformats.org/drawingml/2006/table">
            <a:tbl>
              <a:tblPr firstRow="1" bandRow="1">
                <a:tableStyleId>{BDBED569-4797-4DF1-A0F4-6AAB3CD982D8}</a:tableStyleId>
              </a:tblPr>
              <a:tblGrid>
                <a:gridCol w="2397760">
                  <a:extLst>
                    <a:ext uri="{9D8B030D-6E8A-4147-A177-3AD203B41FA5}">
                      <a16:colId xmlns:a16="http://schemas.microsoft.com/office/drawing/2014/main" val="511411593"/>
                    </a:ext>
                  </a:extLst>
                </a:gridCol>
                <a:gridCol w="2397760">
                  <a:extLst>
                    <a:ext uri="{9D8B030D-6E8A-4147-A177-3AD203B41FA5}">
                      <a16:colId xmlns:a16="http://schemas.microsoft.com/office/drawing/2014/main" val="323189509"/>
                    </a:ext>
                  </a:extLst>
                </a:gridCol>
              </a:tblGrid>
              <a:tr h="914400">
                <a:tc>
                  <a:txBody>
                    <a:bodyPr/>
                    <a:lstStyle/>
                    <a:p>
                      <a:pPr algn="ctr"/>
                      <a:r>
                        <a:rPr lang="en-GB" sz="2800" dirty="0" err="1">
                          <a:solidFill>
                            <a:schemeClr val="tx1"/>
                          </a:solidFill>
                        </a:rPr>
                        <a:t>positivo</a:t>
                      </a:r>
                      <a:endParaRPr lang="en-GB" sz="2800" dirty="0">
                        <a:solidFill>
                          <a:schemeClr val="tx1"/>
                        </a:solidFill>
                      </a:endParaRPr>
                    </a:p>
                  </a:txBody>
                  <a:tcPr anchor="ctr">
                    <a:solidFill>
                      <a:srgbClr val="FEF4F4"/>
                    </a:solidFill>
                  </a:tcPr>
                </a:tc>
                <a:tc>
                  <a:txBody>
                    <a:bodyPr/>
                    <a:lstStyle/>
                    <a:p>
                      <a:pPr algn="ctr"/>
                      <a:r>
                        <a:rPr lang="en-GB" sz="2800" dirty="0">
                          <a:solidFill>
                            <a:schemeClr val="tx1"/>
                          </a:solidFill>
                        </a:rPr>
                        <a:t>___________</a:t>
                      </a:r>
                      <a:br>
                        <a:rPr lang="en-GB" sz="2800" dirty="0">
                          <a:solidFill>
                            <a:schemeClr val="tx1"/>
                          </a:solidFill>
                        </a:rPr>
                      </a:br>
                      <a:r>
                        <a:rPr lang="en-GB" sz="2000" b="0" dirty="0">
                          <a:solidFill>
                            <a:schemeClr val="tx1"/>
                          </a:solidFill>
                        </a:rPr>
                        <a:t>(positivity)</a:t>
                      </a:r>
                      <a:endParaRPr lang="en-GB" sz="2800" b="0" dirty="0">
                        <a:solidFill>
                          <a:schemeClr val="tx1"/>
                        </a:solidFill>
                      </a:endParaRPr>
                    </a:p>
                  </a:txBody>
                  <a:tcPr anchor="ctr">
                    <a:solidFill>
                      <a:srgbClr val="FEF4F4"/>
                    </a:solidFill>
                  </a:tcPr>
                </a:tc>
                <a:extLst>
                  <a:ext uri="{0D108BD9-81ED-4DB2-BD59-A6C34878D82A}">
                    <a16:rowId xmlns:a16="http://schemas.microsoft.com/office/drawing/2014/main" val="73622805"/>
                  </a:ext>
                </a:extLst>
              </a:tr>
            </a:tbl>
          </a:graphicData>
        </a:graphic>
      </p:graphicFrame>
      <p:sp>
        <p:nvSpPr>
          <p:cNvPr id="40" name="TextBox 39">
            <a:extLst>
              <a:ext uri="{FF2B5EF4-FFF2-40B4-BE49-F238E27FC236}">
                <a16:creationId xmlns:a16="http://schemas.microsoft.com/office/drawing/2014/main" id="{DFBFAE27-F7D3-4499-9BA3-B42139A391FA}"/>
              </a:ext>
            </a:extLst>
          </p:cNvPr>
          <p:cNvSpPr txBox="1"/>
          <p:nvPr/>
        </p:nvSpPr>
        <p:spPr>
          <a:xfrm>
            <a:off x="146304" y="4468641"/>
            <a:ext cx="463296" cy="523220"/>
          </a:xfrm>
          <a:prstGeom prst="rect">
            <a:avLst/>
          </a:prstGeom>
          <a:noFill/>
        </p:spPr>
        <p:txBody>
          <a:bodyPr wrap="square" rtlCol="0">
            <a:spAutoFit/>
          </a:bodyPr>
          <a:lstStyle/>
          <a:p>
            <a:r>
              <a:rPr lang="en-GB" sz="2800" b="1" dirty="0"/>
              <a:t>3</a:t>
            </a:r>
          </a:p>
        </p:txBody>
      </p:sp>
      <p:graphicFrame>
        <p:nvGraphicFramePr>
          <p:cNvPr id="41" name="Table 4">
            <a:extLst>
              <a:ext uri="{FF2B5EF4-FFF2-40B4-BE49-F238E27FC236}">
                <a16:creationId xmlns:a16="http://schemas.microsoft.com/office/drawing/2014/main" id="{38BC99B3-126F-444A-B89D-4301983A4E0E}"/>
              </a:ext>
            </a:extLst>
          </p:cNvPr>
          <p:cNvGraphicFramePr>
            <a:graphicFrameLocks noGrp="1"/>
          </p:cNvGraphicFramePr>
          <p:nvPr>
            <p:extLst>
              <p:ext uri="{D42A27DB-BD31-4B8C-83A1-F6EECF244321}">
                <p14:modId xmlns:p14="http://schemas.microsoft.com/office/powerpoint/2010/main" val="2184519153"/>
              </p:ext>
            </p:extLst>
          </p:nvPr>
        </p:nvGraphicFramePr>
        <p:xfrm>
          <a:off x="6805308" y="1473923"/>
          <a:ext cx="4795520" cy="914400"/>
        </p:xfrm>
        <a:graphic>
          <a:graphicData uri="http://schemas.openxmlformats.org/drawingml/2006/table">
            <a:tbl>
              <a:tblPr firstRow="1" bandRow="1">
                <a:tableStyleId>{BDBED569-4797-4DF1-A0F4-6AAB3CD982D8}</a:tableStyleId>
              </a:tblPr>
              <a:tblGrid>
                <a:gridCol w="2058276">
                  <a:extLst>
                    <a:ext uri="{9D8B030D-6E8A-4147-A177-3AD203B41FA5}">
                      <a16:colId xmlns:a16="http://schemas.microsoft.com/office/drawing/2014/main" val="511411593"/>
                    </a:ext>
                  </a:extLst>
                </a:gridCol>
                <a:gridCol w="2737244">
                  <a:extLst>
                    <a:ext uri="{9D8B030D-6E8A-4147-A177-3AD203B41FA5}">
                      <a16:colId xmlns:a16="http://schemas.microsoft.com/office/drawing/2014/main" val="323189509"/>
                    </a:ext>
                  </a:extLst>
                </a:gridCol>
              </a:tblGrid>
              <a:tr h="914400">
                <a:tc>
                  <a:txBody>
                    <a:bodyPr/>
                    <a:lstStyle/>
                    <a:p>
                      <a:pPr algn="ctr"/>
                      <a:r>
                        <a:rPr lang="en-GB" sz="2800" dirty="0" err="1">
                          <a:solidFill>
                            <a:schemeClr val="tx1"/>
                          </a:solidFill>
                        </a:rPr>
                        <a:t>nacional</a:t>
                      </a:r>
                      <a:endParaRPr lang="en-GB" sz="2800" dirty="0">
                        <a:solidFill>
                          <a:schemeClr val="tx1"/>
                        </a:solidFill>
                      </a:endParaRPr>
                    </a:p>
                  </a:txBody>
                  <a:tcPr anchor="ctr">
                    <a:solidFill>
                      <a:srgbClr val="FEF4F4"/>
                    </a:solidFill>
                  </a:tcPr>
                </a:tc>
                <a:tc>
                  <a:txBody>
                    <a:bodyPr/>
                    <a:lstStyle/>
                    <a:p>
                      <a:pPr algn="ctr"/>
                      <a:r>
                        <a:rPr lang="en-GB" sz="2800" dirty="0">
                          <a:solidFill>
                            <a:schemeClr val="tx1"/>
                          </a:solidFill>
                        </a:rPr>
                        <a:t>___________</a:t>
                      </a:r>
                      <a:br>
                        <a:rPr lang="en-GB" sz="2800" dirty="0">
                          <a:solidFill>
                            <a:schemeClr val="tx1"/>
                          </a:solidFill>
                        </a:rPr>
                      </a:br>
                      <a:r>
                        <a:rPr lang="en-GB" sz="2000" b="0" dirty="0">
                          <a:solidFill>
                            <a:schemeClr val="tx1"/>
                          </a:solidFill>
                        </a:rPr>
                        <a:t>(nationality)</a:t>
                      </a:r>
                      <a:endParaRPr lang="en-GB" sz="2800" b="0" dirty="0">
                        <a:solidFill>
                          <a:schemeClr val="tx1"/>
                        </a:solidFill>
                      </a:endParaRPr>
                    </a:p>
                  </a:txBody>
                  <a:tcPr anchor="ctr">
                    <a:solidFill>
                      <a:srgbClr val="FEF4F4"/>
                    </a:solidFill>
                  </a:tcPr>
                </a:tc>
                <a:extLst>
                  <a:ext uri="{0D108BD9-81ED-4DB2-BD59-A6C34878D82A}">
                    <a16:rowId xmlns:a16="http://schemas.microsoft.com/office/drawing/2014/main" val="73622805"/>
                  </a:ext>
                </a:extLst>
              </a:tr>
            </a:tbl>
          </a:graphicData>
        </a:graphic>
      </p:graphicFrame>
      <p:sp>
        <p:nvSpPr>
          <p:cNvPr id="42" name="TextBox 41">
            <a:extLst>
              <a:ext uri="{FF2B5EF4-FFF2-40B4-BE49-F238E27FC236}">
                <a16:creationId xmlns:a16="http://schemas.microsoft.com/office/drawing/2014/main" id="{2F76C957-2AFF-4142-8228-58A09FDB8903}"/>
              </a:ext>
            </a:extLst>
          </p:cNvPr>
          <p:cNvSpPr txBox="1"/>
          <p:nvPr/>
        </p:nvSpPr>
        <p:spPr>
          <a:xfrm>
            <a:off x="6480048" y="1120628"/>
            <a:ext cx="463296" cy="523220"/>
          </a:xfrm>
          <a:prstGeom prst="rect">
            <a:avLst/>
          </a:prstGeom>
          <a:noFill/>
        </p:spPr>
        <p:txBody>
          <a:bodyPr wrap="square" rtlCol="0">
            <a:spAutoFit/>
          </a:bodyPr>
          <a:lstStyle/>
          <a:p>
            <a:r>
              <a:rPr lang="en-GB" sz="2800" b="1" dirty="0"/>
              <a:t>4</a:t>
            </a:r>
          </a:p>
        </p:txBody>
      </p:sp>
      <p:graphicFrame>
        <p:nvGraphicFramePr>
          <p:cNvPr id="43" name="Table 4">
            <a:extLst>
              <a:ext uri="{FF2B5EF4-FFF2-40B4-BE49-F238E27FC236}">
                <a16:creationId xmlns:a16="http://schemas.microsoft.com/office/drawing/2014/main" id="{C74662AB-7F94-4973-B710-33893DC27CF6}"/>
              </a:ext>
            </a:extLst>
          </p:cNvPr>
          <p:cNvGraphicFramePr>
            <a:graphicFrameLocks noGrp="1"/>
          </p:cNvGraphicFramePr>
          <p:nvPr>
            <p:extLst>
              <p:ext uri="{D42A27DB-BD31-4B8C-83A1-F6EECF244321}">
                <p14:modId xmlns:p14="http://schemas.microsoft.com/office/powerpoint/2010/main" val="329202872"/>
              </p:ext>
            </p:extLst>
          </p:nvPr>
        </p:nvGraphicFramePr>
        <p:xfrm>
          <a:off x="6805308" y="3191226"/>
          <a:ext cx="4795520" cy="914400"/>
        </p:xfrm>
        <a:graphic>
          <a:graphicData uri="http://schemas.openxmlformats.org/drawingml/2006/table">
            <a:tbl>
              <a:tblPr firstRow="1" bandRow="1">
                <a:tableStyleId>{BDBED569-4797-4DF1-A0F4-6AAB3CD982D8}</a:tableStyleId>
              </a:tblPr>
              <a:tblGrid>
                <a:gridCol w="2397760">
                  <a:extLst>
                    <a:ext uri="{9D8B030D-6E8A-4147-A177-3AD203B41FA5}">
                      <a16:colId xmlns:a16="http://schemas.microsoft.com/office/drawing/2014/main" val="511411593"/>
                    </a:ext>
                  </a:extLst>
                </a:gridCol>
                <a:gridCol w="2397760">
                  <a:extLst>
                    <a:ext uri="{9D8B030D-6E8A-4147-A177-3AD203B41FA5}">
                      <a16:colId xmlns:a16="http://schemas.microsoft.com/office/drawing/2014/main" val="323189509"/>
                    </a:ext>
                  </a:extLst>
                </a:gridCol>
              </a:tblGrid>
              <a:tr h="914400">
                <a:tc>
                  <a:txBody>
                    <a:bodyPr/>
                    <a:lstStyle/>
                    <a:p>
                      <a:pPr algn="ctr"/>
                      <a:r>
                        <a:rPr lang="en-GB" sz="2800" dirty="0">
                          <a:solidFill>
                            <a:schemeClr val="tx1"/>
                          </a:solidFill>
                        </a:rPr>
                        <a:t>__________</a:t>
                      </a:r>
                      <a:br>
                        <a:rPr lang="en-GB" sz="2800" dirty="0">
                          <a:solidFill>
                            <a:schemeClr val="tx1"/>
                          </a:solidFill>
                        </a:rPr>
                      </a:br>
                      <a:r>
                        <a:rPr lang="en-GB" sz="2000" b="0" dirty="0">
                          <a:solidFill>
                            <a:schemeClr val="tx1"/>
                          </a:solidFill>
                        </a:rPr>
                        <a:t>(real)</a:t>
                      </a:r>
                      <a:endParaRPr lang="en-GB" sz="2800" b="0" dirty="0">
                        <a:solidFill>
                          <a:schemeClr val="tx1"/>
                        </a:solidFill>
                      </a:endParaRPr>
                    </a:p>
                  </a:txBody>
                  <a:tcPr anchor="ctr">
                    <a:solidFill>
                      <a:srgbClr val="FEF4F4"/>
                    </a:solidFill>
                  </a:tcPr>
                </a:tc>
                <a:tc>
                  <a:txBody>
                    <a:bodyPr/>
                    <a:lstStyle/>
                    <a:p>
                      <a:pPr algn="ctr"/>
                      <a:r>
                        <a:rPr lang="en-GB" sz="2800" b="1" dirty="0">
                          <a:solidFill>
                            <a:schemeClr val="tx1"/>
                          </a:solidFill>
                        </a:rPr>
                        <a:t>la </a:t>
                      </a:r>
                      <a:r>
                        <a:rPr lang="en-GB" sz="2800" b="1" dirty="0" err="1">
                          <a:solidFill>
                            <a:schemeClr val="tx1"/>
                          </a:solidFill>
                        </a:rPr>
                        <a:t>realidad</a:t>
                      </a:r>
                      <a:endParaRPr lang="en-GB" sz="2800" b="1" dirty="0">
                        <a:solidFill>
                          <a:schemeClr val="tx1"/>
                        </a:solidFill>
                      </a:endParaRPr>
                    </a:p>
                  </a:txBody>
                  <a:tcPr anchor="ctr">
                    <a:solidFill>
                      <a:srgbClr val="FEF4F4"/>
                    </a:solidFill>
                  </a:tcPr>
                </a:tc>
                <a:extLst>
                  <a:ext uri="{0D108BD9-81ED-4DB2-BD59-A6C34878D82A}">
                    <a16:rowId xmlns:a16="http://schemas.microsoft.com/office/drawing/2014/main" val="73622805"/>
                  </a:ext>
                </a:extLst>
              </a:tr>
            </a:tbl>
          </a:graphicData>
        </a:graphic>
      </p:graphicFrame>
      <p:sp>
        <p:nvSpPr>
          <p:cNvPr id="44" name="TextBox 43">
            <a:extLst>
              <a:ext uri="{FF2B5EF4-FFF2-40B4-BE49-F238E27FC236}">
                <a16:creationId xmlns:a16="http://schemas.microsoft.com/office/drawing/2014/main" id="{43097D86-ADA0-4EAF-9044-06E62A58BA2F}"/>
              </a:ext>
            </a:extLst>
          </p:cNvPr>
          <p:cNvSpPr txBox="1"/>
          <p:nvPr/>
        </p:nvSpPr>
        <p:spPr>
          <a:xfrm>
            <a:off x="6480048" y="2837931"/>
            <a:ext cx="463296" cy="523220"/>
          </a:xfrm>
          <a:prstGeom prst="rect">
            <a:avLst/>
          </a:prstGeom>
          <a:noFill/>
        </p:spPr>
        <p:txBody>
          <a:bodyPr wrap="square" rtlCol="0">
            <a:spAutoFit/>
          </a:bodyPr>
          <a:lstStyle/>
          <a:p>
            <a:r>
              <a:rPr lang="en-GB" sz="2800" b="1" dirty="0"/>
              <a:t>5</a:t>
            </a:r>
          </a:p>
        </p:txBody>
      </p:sp>
      <p:graphicFrame>
        <p:nvGraphicFramePr>
          <p:cNvPr id="45" name="Table 4">
            <a:extLst>
              <a:ext uri="{FF2B5EF4-FFF2-40B4-BE49-F238E27FC236}">
                <a16:creationId xmlns:a16="http://schemas.microsoft.com/office/drawing/2014/main" id="{41B24487-E866-442B-80F8-235BD0201892}"/>
              </a:ext>
            </a:extLst>
          </p:cNvPr>
          <p:cNvGraphicFramePr>
            <a:graphicFrameLocks noGrp="1"/>
          </p:cNvGraphicFramePr>
          <p:nvPr>
            <p:extLst>
              <p:ext uri="{D42A27DB-BD31-4B8C-83A1-F6EECF244321}">
                <p14:modId xmlns:p14="http://schemas.microsoft.com/office/powerpoint/2010/main" val="4231058458"/>
              </p:ext>
            </p:extLst>
          </p:nvPr>
        </p:nvGraphicFramePr>
        <p:xfrm>
          <a:off x="6762636" y="4821936"/>
          <a:ext cx="4795520" cy="914400"/>
        </p:xfrm>
        <a:graphic>
          <a:graphicData uri="http://schemas.openxmlformats.org/drawingml/2006/table">
            <a:tbl>
              <a:tblPr firstRow="1" bandRow="1">
                <a:tableStyleId>{BDBED569-4797-4DF1-A0F4-6AAB3CD982D8}</a:tableStyleId>
              </a:tblPr>
              <a:tblGrid>
                <a:gridCol w="2088756">
                  <a:extLst>
                    <a:ext uri="{9D8B030D-6E8A-4147-A177-3AD203B41FA5}">
                      <a16:colId xmlns:a16="http://schemas.microsoft.com/office/drawing/2014/main" val="511411593"/>
                    </a:ext>
                  </a:extLst>
                </a:gridCol>
                <a:gridCol w="2706764">
                  <a:extLst>
                    <a:ext uri="{9D8B030D-6E8A-4147-A177-3AD203B41FA5}">
                      <a16:colId xmlns:a16="http://schemas.microsoft.com/office/drawing/2014/main" val="323189509"/>
                    </a:ext>
                  </a:extLst>
                </a:gridCol>
              </a:tblGrid>
              <a:tr h="914400">
                <a:tc>
                  <a:txBody>
                    <a:bodyPr/>
                    <a:lstStyle/>
                    <a:p>
                      <a:pPr algn="ctr"/>
                      <a:r>
                        <a:rPr lang="en-GB" sz="2800" dirty="0">
                          <a:solidFill>
                            <a:schemeClr val="tx1"/>
                          </a:solidFill>
                        </a:rPr>
                        <a:t>personal</a:t>
                      </a:r>
                    </a:p>
                  </a:txBody>
                  <a:tcPr anchor="ctr">
                    <a:solidFill>
                      <a:srgbClr val="FEF4F4"/>
                    </a:solidFill>
                  </a:tcPr>
                </a:tc>
                <a:tc>
                  <a:txBody>
                    <a:bodyPr/>
                    <a:lstStyle/>
                    <a:p>
                      <a:pPr algn="ctr"/>
                      <a:r>
                        <a:rPr lang="en-GB" sz="2800" dirty="0">
                          <a:solidFill>
                            <a:schemeClr val="tx1"/>
                          </a:solidFill>
                        </a:rPr>
                        <a:t>___________</a:t>
                      </a:r>
                      <a:br>
                        <a:rPr lang="en-GB" sz="2800" dirty="0">
                          <a:solidFill>
                            <a:schemeClr val="tx1"/>
                          </a:solidFill>
                        </a:rPr>
                      </a:br>
                      <a:r>
                        <a:rPr lang="en-GB" sz="2000" b="0" dirty="0">
                          <a:solidFill>
                            <a:schemeClr val="tx1"/>
                          </a:solidFill>
                        </a:rPr>
                        <a:t>(personality)</a:t>
                      </a:r>
                      <a:endParaRPr lang="en-GB" sz="2800" b="0" dirty="0">
                        <a:solidFill>
                          <a:schemeClr val="tx1"/>
                        </a:solidFill>
                      </a:endParaRPr>
                    </a:p>
                  </a:txBody>
                  <a:tcPr anchor="ctr">
                    <a:solidFill>
                      <a:srgbClr val="FEF4F4"/>
                    </a:solidFill>
                  </a:tcPr>
                </a:tc>
                <a:extLst>
                  <a:ext uri="{0D108BD9-81ED-4DB2-BD59-A6C34878D82A}">
                    <a16:rowId xmlns:a16="http://schemas.microsoft.com/office/drawing/2014/main" val="73622805"/>
                  </a:ext>
                </a:extLst>
              </a:tr>
            </a:tbl>
          </a:graphicData>
        </a:graphic>
      </p:graphicFrame>
      <p:sp>
        <p:nvSpPr>
          <p:cNvPr id="46" name="TextBox 45">
            <a:extLst>
              <a:ext uri="{FF2B5EF4-FFF2-40B4-BE49-F238E27FC236}">
                <a16:creationId xmlns:a16="http://schemas.microsoft.com/office/drawing/2014/main" id="{52FB6859-4B71-40CE-A00B-7AA1A95BCE5E}"/>
              </a:ext>
            </a:extLst>
          </p:cNvPr>
          <p:cNvSpPr txBox="1"/>
          <p:nvPr/>
        </p:nvSpPr>
        <p:spPr>
          <a:xfrm>
            <a:off x="6437376" y="4468641"/>
            <a:ext cx="463296" cy="523220"/>
          </a:xfrm>
          <a:prstGeom prst="rect">
            <a:avLst/>
          </a:prstGeom>
          <a:noFill/>
        </p:spPr>
        <p:txBody>
          <a:bodyPr wrap="square" rtlCol="0">
            <a:spAutoFit/>
          </a:bodyPr>
          <a:lstStyle/>
          <a:p>
            <a:r>
              <a:rPr lang="en-GB" sz="2800" b="1" dirty="0"/>
              <a:t>6</a:t>
            </a:r>
          </a:p>
        </p:txBody>
      </p:sp>
      <p:sp>
        <p:nvSpPr>
          <p:cNvPr id="47" name="TextBox 46">
            <a:extLst>
              <a:ext uri="{FF2B5EF4-FFF2-40B4-BE49-F238E27FC236}">
                <a16:creationId xmlns:a16="http://schemas.microsoft.com/office/drawing/2014/main" id="{B1D4C4D6-4FAC-417C-B0B0-AF145CC093B0}"/>
              </a:ext>
            </a:extLst>
          </p:cNvPr>
          <p:cNvSpPr txBox="1"/>
          <p:nvPr/>
        </p:nvSpPr>
        <p:spPr>
          <a:xfrm>
            <a:off x="2869324" y="1456471"/>
            <a:ext cx="261966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A3838"/>
                </a:solidFill>
                <a:effectLst/>
                <a:uLnTx/>
                <a:uFillTx/>
                <a:latin typeface="Century Gothic"/>
                <a:ea typeface="+mn-ea"/>
                <a:cs typeface="+mn-cs"/>
              </a:rPr>
              <a:t>la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claridad</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8" name="TextBox 47">
            <a:extLst>
              <a:ext uri="{FF2B5EF4-FFF2-40B4-BE49-F238E27FC236}">
                <a16:creationId xmlns:a16="http://schemas.microsoft.com/office/drawing/2014/main" id="{8EF5373C-09AA-4BC7-BF2C-A8FFC0672674}"/>
              </a:ext>
            </a:extLst>
          </p:cNvPr>
          <p:cNvSpPr txBox="1"/>
          <p:nvPr/>
        </p:nvSpPr>
        <p:spPr>
          <a:xfrm>
            <a:off x="2466569" y="4846186"/>
            <a:ext cx="302389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A3838"/>
                </a:solidFill>
                <a:effectLst/>
                <a:uLnTx/>
                <a:uFillTx/>
                <a:latin typeface="Century Gothic"/>
                <a:ea typeface="+mn-ea"/>
                <a:cs typeface="+mn-cs"/>
              </a:rPr>
              <a:t>la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tranquilidad</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53D91FAF-6B7B-455B-8169-3AA20772E99C}"/>
              </a:ext>
            </a:extLst>
          </p:cNvPr>
          <p:cNvSpPr txBox="1"/>
          <p:nvPr/>
        </p:nvSpPr>
        <p:spPr>
          <a:xfrm>
            <a:off x="2862072" y="3113855"/>
            <a:ext cx="261966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A3838"/>
                </a:solidFill>
                <a:effectLst/>
                <a:uLnTx/>
                <a:uFillTx/>
                <a:latin typeface="Century Gothic"/>
                <a:ea typeface="+mn-ea"/>
                <a:cs typeface="+mn-cs"/>
              </a:rPr>
              <a:t>la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positividad</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5C7C5320-2D0B-4A15-8602-DF7308433E3F}"/>
              </a:ext>
            </a:extLst>
          </p:cNvPr>
          <p:cNvSpPr txBox="1"/>
          <p:nvPr/>
        </p:nvSpPr>
        <p:spPr>
          <a:xfrm>
            <a:off x="8734002" y="1464625"/>
            <a:ext cx="300263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A3838"/>
                </a:solidFill>
                <a:effectLst/>
                <a:uLnTx/>
                <a:uFillTx/>
                <a:latin typeface="Century Gothic"/>
                <a:ea typeface="+mn-ea"/>
                <a:cs typeface="+mn-cs"/>
              </a:rPr>
              <a:t>la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nacionalidad</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330BA3B8-4122-465B-874E-2ED88C9B0DFD}"/>
              </a:ext>
            </a:extLst>
          </p:cNvPr>
          <p:cNvSpPr txBox="1"/>
          <p:nvPr/>
        </p:nvSpPr>
        <p:spPr>
          <a:xfrm>
            <a:off x="7015480" y="3238472"/>
            <a:ext cx="19997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A3838"/>
                </a:solidFill>
                <a:effectLst/>
                <a:uLnTx/>
                <a:uFillTx/>
                <a:latin typeface="Century Gothic"/>
                <a:ea typeface="+mn-ea"/>
                <a:cs typeface="+mn-cs"/>
              </a:rPr>
              <a:t>real</a:t>
            </a:r>
          </a:p>
        </p:txBody>
      </p:sp>
      <p:sp>
        <p:nvSpPr>
          <p:cNvPr id="52" name="TextBox 51">
            <a:extLst>
              <a:ext uri="{FF2B5EF4-FFF2-40B4-BE49-F238E27FC236}">
                <a16:creationId xmlns:a16="http://schemas.microsoft.com/office/drawing/2014/main" id="{8C04399B-BE54-4F7B-93C9-6FA70B9D1FFE}"/>
              </a:ext>
            </a:extLst>
          </p:cNvPr>
          <p:cNvSpPr txBox="1"/>
          <p:nvPr/>
        </p:nvSpPr>
        <p:spPr>
          <a:xfrm>
            <a:off x="8750879" y="4821936"/>
            <a:ext cx="291185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A3838"/>
                </a:solidFill>
                <a:effectLst/>
                <a:uLnTx/>
                <a:uFillTx/>
                <a:latin typeface="Century Gothic"/>
                <a:ea typeface="+mn-ea"/>
                <a:cs typeface="+mn-cs"/>
              </a:rPr>
              <a:t>la </a:t>
            </a: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personalidad</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3" name="Speech Bubble: Rectangle with Corners Rounded 52">
            <a:extLst>
              <a:ext uri="{FF2B5EF4-FFF2-40B4-BE49-F238E27FC236}">
                <a16:creationId xmlns:a16="http://schemas.microsoft.com/office/drawing/2014/main" id="{498AC2E1-B17C-4DEE-BFCB-525C64F3D70D}"/>
              </a:ext>
            </a:extLst>
          </p:cNvPr>
          <p:cNvSpPr/>
          <p:nvPr/>
        </p:nvSpPr>
        <p:spPr>
          <a:xfrm>
            <a:off x="3627517" y="138832"/>
            <a:ext cx="6083014" cy="943911"/>
          </a:xfrm>
          <a:prstGeom prst="wedgeRoundRectCallout">
            <a:avLst>
              <a:gd name="adj1" fmla="val -54815"/>
              <a:gd name="adj2" fmla="val -268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All nouns ending in –</a:t>
            </a:r>
            <a:r>
              <a:rPr lang="en-GB" sz="2000" dirty="0" err="1"/>
              <a:t>idad</a:t>
            </a:r>
            <a:r>
              <a:rPr lang="en-GB" sz="2000" dirty="0"/>
              <a:t> or –dad are feminine. The stress always falls on the final syllable, too.</a:t>
            </a:r>
          </a:p>
        </p:txBody>
      </p:sp>
      <p:sp>
        <p:nvSpPr>
          <p:cNvPr id="54" name="Speech Bubble: Rectangle with Corners Rounded 53">
            <a:extLst>
              <a:ext uri="{FF2B5EF4-FFF2-40B4-BE49-F238E27FC236}">
                <a16:creationId xmlns:a16="http://schemas.microsoft.com/office/drawing/2014/main" id="{84A31577-4ADD-4728-AFDE-DC58FBE6AD1A}"/>
              </a:ext>
            </a:extLst>
          </p:cNvPr>
          <p:cNvSpPr/>
          <p:nvPr/>
        </p:nvSpPr>
        <p:spPr>
          <a:xfrm>
            <a:off x="525354" y="3023990"/>
            <a:ext cx="5882558" cy="1035685"/>
          </a:xfrm>
          <a:prstGeom prst="wedgeRoundRectCallout">
            <a:avLst>
              <a:gd name="adj1" fmla="val 57998"/>
              <a:gd name="adj2" fmla="val -1328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If you know the noun, you can take off the</a:t>
            </a:r>
            <a:br>
              <a:rPr lang="en-GB" sz="2000" dirty="0"/>
            </a:br>
            <a:r>
              <a:rPr lang="en-GB" sz="2000" dirty="0"/>
              <a:t> –</a:t>
            </a:r>
            <a:r>
              <a:rPr lang="en-GB" sz="2000" b="1" dirty="0" err="1"/>
              <a:t>idad</a:t>
            </a:r>
            <a:r>
              <a:rPr lang="en-GB" sz="2000" b="1" dirty="0"/>
              <a:t> </a:t>
            </a:r>
            <a:r>
              <a:rPr lang="en-GB" sz="2000" dirty="0"/>
              <a:t>to get to the adjective. </a:t>
            </a:r>
            <a:r>
              <a:rPr lang="en-GB" sz="2000" dirty="0">
                <a:sym typeface="Wingdings" panose="05000000000000000000" pitchFamily="2" charset="2"/>
              </a:rPr>
              <a:t></a:t>
            </a:r>
            <a:endParaRPr lang="en-GB" sz="2000" dirty="0"/>
          </a:p>
        </p:txBody>
      </p:sp>
    </p:spTree>
    <p:extLst>
      <p:ext uri="{BB962C8B-B14F-4D97-AF65-F5344CB8AC3E}">
        <p14:creationId xmlns:p14="http://schemas.microsoft.com/office/powerpoint/2010/main" val="393326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animBg="1"/>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753344" y="213557"/>
            <a:ext cx="1171179"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7" name="Graphic 16" descr="Teacher with solid fill">
            <a:extLst>
              <a:ext uri="{FF2B5EF4-FFF2-40B4-BE49-F238E27FC236}">
                <a16:creationId xmlns:a16="http://schemas.microsoft.com/office/drawing/2014/main" id="{2753D074-8F7C-44DE-B698-AF14E667B7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9386" y="28043"/>
            <a:ext cx="914400" cy="914400"/>
          </a:xfrm>
          <a:prstGeom prst="rect">
            <a:avLst/>
          </a:prstGeom>
        </p:spPr>
      </p:pic>
      <p:sp>
        <p:nvSpPr>
          <p:cNvPr id="18" name="Speech Bubble: Rectangle with Corners Rounded 17">
            <a:extLst>
              <a:ext uri="{FF2B5EF4-FFF2-40B4-BE49-F238E27FC236}">
                <a16:creationId xmlns:a16="http://schemas.microsoft.com/office/drawing/2014/main" id="{1C82F4C1-1780-4560-8A24-5E1ABC16CA86}"/>
              </a:ext>
            </a:extLst>
          </p:cNvPr>
          <p:cNvSpPr/>
          <p:nvPr/>
        </p:nvSpPr>
        <p:spPr>
          <a:xfrm>
            <a:off x="3653786" y="157880"/>
            <a:ext cx="3259078" cy="474564"/>
          </a:xfrm>
          <a:prstGeom prst="wedgeRoundRectCallout">
            <a:avLst>
              <a:gd name="adj1" fmla="val -54885"/>
              <a:gd name="adj2" fmla="val 3393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dirty="0">
                <a:solidFill>
                  <a:schemeClr val="tx1"/>
                </a:solidFill>
                <a:latin typeface="Century Gothic"/>
                <a:ea typeface="Century Gothic"/>
                <a:cs typeface="Century Gothic"/>
                <a:sym typeface="Century Gothic"/>
              </a:rPr>
              <a:t>Escribe en español.</a:t>
            </a:r>
            <a:endParaRPr lang="es-ES" sz="2400" dirty="0">
              <a:solidFill>
                <a:schemeClr val="tx1"/>
              </a:solidFill>
            </a:endParaRPr>
          </a:p>
        </p:txBody>
      </p:sp>
      <p:sp>
        <p:nvSpPr>
          <p:cNvPr id="26" name="Google Shape;584;p22">
            <a:extLst>
              <a:ext uri="{FF2B5EF4-FFF2-40B4-BE49-F238E27FC236}">
                <a16:creationId xmlns:a16="http://schemas.microsoft.com/office/drawing/2014/main" id="{EA715414-B56B-47FF-B9BC-4FB40C4A51BD}"/>
              </a:ext>
            </a:extLst>
          </p:cNvPr>
          <p:cNvSpPr/>
          <p:nvPr/>
        </p:nvSpPr>
        <p:spPr>
          <a:xfrm>
            <a:off x="8989640" y="693745"/>
            <a:ext cx="3170780" cy="1477059"/>
          </a:xfrm>
          <a:prstGeom prst="rect">
            <a:avLst/>
          </a:prstGeom>
          <a:solidFill>
            <a:srgbClr val="365CAE"/>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i="1">
                <a:solidFill>
                  <a:schemeClr val="accent4">
                    <a:lumMod val="20000"/>
                    <a:lumOff val="80000"/>
                  </a:schemeClr>
                </a:solidFill>
                <a:latin typeface="Century Gothic"/>
                <a:ea typeface="Century Gothic"/>
                <a:cs typeface="Century Gothic"/>
                <a:sym typeface="Century Gothic"/>
              </a:rPr>
              <a:t>La Universidad de Salamanca </a:t>
            </a:r>
            <a:r>
              <a:rPr lang="en-GB" sz="2000">
                <a:solidFill>
                  <a:schemeClr val="accent4">
                    <a:lumMod val="20000"/>
                    <a:lumOff val="80000"/>
                  </a:schemeClr>
                </a:solidFill>
                <a:latin typeface="Century Gothic"/>
                <a:ea typeface="Century Gothic"/>
                <a:cs typeface="Century Gothic"/>
                <a:sym typeface="Century Gothic"/>
              </a:rPr>
              <a:t>is the oldest university in Spain. It was founded in 1134!</a:t>
            </a:r>
            <a:endParaRPr sz="2000">
              <a:solidFill>
                <a:schemeClr val="accent4">
                  <a:lumMod val="20000"/>
                  <a:lumOff val="80000"/>
                </a:schemeClr>
              </a:solidFill>
              <a:latin typeface="Century Gothic"/>
              <a:ea typeface="Century Gothic"/>
              <a:cs typeface="Century Gothic"/>
              <a:sym typeface="Century Gothic"/>
            </a:endParaRPr>
          </a:p>
        </p:txBody>
      </p:sp>
      <p:sp>
        <p:nvSpPr>
          <p:cNvPr id="27" name="Google Shape;574;p22">
            <a:extLst>
              <a:ext uri="{FF2B5EF4-FFF2-40B4-BE49-F238E27FC236}">
                <a16:creationId xmlns:a16="http://schemas.microsoft.com/office/drawing/2014/main" id="{A517EECB-337F-4F9B-B90E-C4227374E101}"/>
              </a:ext>
            </a:extLst>
          </p:cNvPr>
          <p:cNvSpPr txBox="1"/>
          <p:nvPr/>
        </p:nvSpPr>
        <p:spPr>
          <a:xfrm>
            <a:off x="-35121" y="1773373"/>
            <a:ext cx="12227121" cy="3933384"/>
          </a:xfrm>
          <a:prstGeom prst="rect">
            <a:avLst/>
          </a:prstGeom>
          <a:noFill/>
          <a:ln>
            <a:noFill/>
          </a:ln>
        </p:spPr>
        <p:txBody>
          <a:bodyPr spcFirstLastPara="1" wrap="square" lIns="91425" tIns="45700" rIns="91425" bIns="45700" anchor="t" anchorCtr="0">
            <a:spAutoFit/>
          </a:bodyPr>
          <a:lstStyle/>
          <a:p>
            <a:pPr marL="514350" marR="0" lvl="0" indent="-514350" algn="l" rtl="0">
              <a:lnSpc>
                <a:spcPct val="130000"/>
              </a:lnSpc>
              <a:spcBef>
                <a:spcPts val="0"/>
              </a:spcBef>
              <a:spcAft>
                <a:spcPts val="0"/>
              </a:spcAft>
              <a:buClr>
                <a:srgbClr val="1F3864"/>
              </a:buClr>
              <a:buSzPts val="2400"/>
              <a:buFont typeface="Century Gothic"/>
              <a:buAutoNum type="arabicParenR"/>
            </a:pPr>
            <a:r>
              <a:rPr lang="en-GB" sz="2400">
                <a:latin typeface="Century Gothic"/>
                <a:ea typeface="Century Gothic"/>
                <a:cs typeface="Century Gothic"/>
                <a:sym typeface="Century Gothic"/>
              </a:rPr>
              <a:t>Salamanca has a famous university.</a:t>
            </a:r>
            <a:endParaRPr/>
          </a:p>
          <a:p>
            <a:pPr marL="0" marR="0" lvl="0" indent="0" algn="l" rtl="0">
              <a:lnSpc>
                <a:spcPct val="130000"/>
              </a:lnSpc>
              <a:spcBef>
                <a:spcPts val="0"/>
              </a:spcBef>
              <a:spcAft>
                <a:spcPts val="0"/>
              </a:spcAft>
              <a:buNone/>
            </a:pPr>
            <a:endParaRPr sz="2400">
              <a:latin typeface="Century Gothic"/>
              <a:ea typeface="Century Gothic"/>
              <a:cs typeface="Century Gothic"/>
              <a:sym typeface="Century Gothic"/>
            </a:endParaRPr>
          </a:p>
          <a:p>
            <a:pPr marL="0" marR="0" lvl="0" indent="0" algn="l" rtl="0">
              <a:lnSpc>
                <a:spcPct val="130000"/>
              </a:lnSpc>
              <a:spcBef>
                <a:spcPts val="0"/>
              </a:spcBef>
              <a:spcAft>
                <a:spcPts val="0"/>
              </a:spcAft>
              <a:buNone/>
            </a:pPr>
            <a:r>
              <a:rPr lang="en-GB" sz="2400">
                <a:latin typeface="Century Gothic"/>
                <a:ea typeface="Century Gothic"/>
                <a:cs typeface="Century Gothic"/>
                <a:sym typeface="Century Gothic"/>
              </a:rPr>
              <a:t>2) I make the most of the opportunity to use a computer.</a:t>
            </a:r>
            <a:endParaRPr/>
          </a:p>
          <a:p>
            <a:pPr marL="0" marR="0" lvl="0" indent="0" algn="l" rtl="0">
              <a:lnSpc>
                <a:spcPct val="130000"/>
              </a:lnSpc>
              <a:spcBef>
                <a:spcPts val="0"/>
              </a:spcBef>
              <a:spcAft>
                <a:spcPts val="0"/>
              </a:spcAft>
              <a:buNone/>
            </a:pPr>
            <a:endParaRPr sz="2400">
              <a:latin typeface="Century Gothic"/>
              <a:ea typeface="Century Gothic"/>
              <a:cs typeface="Century Gothic"/>
              <a:sym typeface="Century Gothic"/>
            </a:endParaRPr>
          </a:p>
          <a:p>
            <a:pPr marL="0" marR="0" lvl="0" indent="0" algn="l" rtl="0">
              <a:lnSpc>
                <a:spcPct val="130000"/>
              </a:lnSpc>
              <a:spcBef>
                <a:spcPts val="0"/>
              </a:spcBef>
              <a:spcAft>
                <a:spcPts val="0"/>
              </a:spcAft>
              <a:buNone/>
            </a:pPr>
            <a:r>
              <a:rPr lang="en-GB" sz="2400">
                <a:latin typeface="Century Gothic"/>
                <a:ea typeface="Century Gothic"/>
                <a:cs typeface="Century Gothic"/>
                <a:sym typeface="Century Gothic"/>
              </a:rPr>
              <a:t>3) In reality, receiving messages every day is normal.</a:t>
            </a:r>
            <a:endParaRPr/>
          </a:p>
          <a:p>
            <a:pPr marL="0" marR="0" lvl="0" indent="0" algn="l" rtl="0">
              <a:lnSpc>
                <a:spcPct val="130000"/>
              </a:lnSpc>
              <a:spcBef>
                <a:spcPts val="0"/>
              </a:spcBef>
              <a:spcAft>
                <a:spcPts val="0"/>
              </a:spcAft>
              <a:buNone/>
            </a:pPr>
            <a:endParaRPr sz="2400">
              <a:latin typeface="Century Gothic"/>
              <a:ea typeface="Century Gothic"/>
              <a:cs typeface="Century Gothic"/>
              <a:sym typeface="Century Gothic"/>
            </a:endParaRPr>
          </a:p>
          <a:p>
            <a:pPr marL="0" marR="0" lvl="0" indent="0" algn="l" rtl="0">
              <a:lnSpc>
                <a:spcPct val="130000"/>
              </a:lnSpc>
              <a:spcBef>
                <a:spcPts val="0"/>
              </a:spcBef>
              <a:spcAft>
                <a:spcPts val="0"/>
              </a:spcAft>
              <a:buNone/>
            </a:pPr>
            <a:r>
              <a:rPr lang="en-GB" sz="2400">
                <a:latin typeface="Century Gothic"/>
                <a:ea typeface="Century Gothic"/>
                <a:cs typeface="Century Gothic"/>
                <a:sym typeface="Century Gothic"/>
              </a:rPr>
              <a:t>4) In my free time I do not have a lot of responsibility. However, I have to/must help at home a little.</a:t>
            </a:r>
            <a:endParaRPr/>
          </a:p>
        </p:txBody>
      </p:sp>
      <p:sp>
        <p:nvSpPr>
          <p:cNvPr id="28" name="Google Shape;578;p22">
            <a:extLst>
              <a:ext uri="{FF2B5EF4-FFF2-40B4-BE49-F238E27FC236}">
                <a16:creationId xmlns:a16="http://schemas.microsoft.com/office/drawing/2014/main" id="{0E0AF493-61C8-4019-BB6E-FBE044181F2E}"/>
              </a:ext>
            </a:extLst>
          </p:cNvPr>
          <p:cNvSpPr/>
          <p:nvPr/>
        </p:nvSpPr>
        <p:spPr>
          <a:xfrm>
            <a:off x="514589" y="2266465"/>
            <a:ext cx="11351768" cy="478201"/>
          </a:xfrm>
          <a:prstGeom prst="roundRect">
            <a:avLst>
              <a:gd name="adj" fmla="val 16667"/>
            </a:avLst>
          </a:prstGeom>
          <a:solidFill>
            <a:srgbClr val="FEE599"/>
          </a:solidFill>
          <a:ln w="12700" cap="flat" cmpd="sng">
            <a:solidFill>
              <a:srgbClr val="0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latin typeface="Century Gothic"/>
                <a:ea typeface="Century Gothic"/>
                <a:cs typeface="Century Gothic"/>
                <a:sym typeface="Century Gothic"/>
              </a:rPr>
              <a:t>Salamanca tiene una universidad famosa</a:t>
            </a:r>
            <a:r>
              <a:rPr lang="en-GB" sz="2400" b="1" i="0" u="none" strike="noStrike" cap="none">
                <a:latin typeface="Twentieth Century"/>
                <a:ea typeface="Twentieth Century"/>
                <a:cs typeface="Twentieth Century"/>
                <a:sym typeface="Twentieth Century"/>
              </a:rPr>
              <a:t>.</a:t>
            </a:r>
            <a:endParaRPr/>
          </a:p>
        </p:txBody>
      </p:sp>
      <p:sp>
        <p:nvSpPr>
          <p:cNvPr id="30" name="Google Shape;580;p22">
            <a:extLst>
              <a:ext uri="{FF2B5EF4-FFF2-40B4-BE49-F238E27FC236}">
                <a16:creationId xmlns:a16="http://schemas.microsoft.com/office/drawing/2014/main" id="{73347E29-7D7D-41D0-A457-52C72872DCFA}"/>
              </a:ext>
            </a:extLst>
          </p:cNvPr>
          <p:cNvSpPr/>
          <p:nvPr/>
        </p:nvSpPr>
        <p:spPr>
          <a:xfrm>
            <a:off x="540749" y="3225905"/>
            <a:ext cx="11338688" cy="478201"/>
          </a:xfrm>
          <a:prstGeom prst="roundRect">
            <a:avLst>
              <a:gd name="adj" fmla="val 16667"/>
            </a:avLst>
          </a:prstGeom>
          <a:solidFill>
            <a:srgbClr val="FEE599"/>
          </a:solidFill>
          <a:ln w="12700" cap="flat" cmpd="sng">
            <a:solidFill>
              <a:srgbClr val="0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latin typeface="Century Gothic"/>
                <a:ea typeface="Century Gothic"/>
                <a:cs typeface="Century Gothic"/>
                <a:sym typeface="Century Gothic"/>
              </a:rPr>
              <a:t>Aprovecho la oportunidad de usar un ordenador.</a:t>
            </a:r>
            <a:endParaRPr/>
          </a:p>
        </p:txBody>
      </p:sp>
      <p:sp>
        <p:nvSpPr>
          <p:cNvPr id="31" name="Google Shape;581;p22">
            <a:extLst>
              <a:ext uri="{FF2B5EF4-FFF2-40B4-BE49-F238E27FC236}">
                <a16:creationId xmlns:a16="http://schemas.microsoft.com/office/drawing/2014/main" id="{AAE15ABE-435C-4F2E-A9B0-AD6F2835CD27}"/>
              </a:ext>
            </a:extLst>
          </p:cNvPr>
          <p:cNvSpPr/>
          <p:nvPr/>
        </p:nvSpPr>
        <p:spPr>
          <a:xfrm>
            <a:off x="540749" y="4190856"/>
            <a:ext cx="11338688" cy="478201"/>
          </a:xfrm>
          <a:prstGeom prst="roundRect">
            <a:avLst>
              <a:gd name="adj" fmla="val 16667"/>
            </a:avLst>
          </a:prstGeom>
          <a:solidFill>
            <a:srgbClr val="FEE599"/>
          </a:solidFill>
          <a:ln w="12700" cap="flat" cmpd="sng">
            <a:solidFill>
              <a:srgbClr val="0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latin typeface="Century Gothic"/>
                <a:ea typeface="Century Gothic"/>
                <a:cs typeface="Century Gothic"/>
                <a:sym typeface="Century Gothic"/>
              </a:rPr>
              <a:t>En realidad, recibir mensajes todos los días es normal.</a:t>
            </a:r>
            <a:endParaRPr/>
          </a:p>
        </p:txBody>
      </p:sp>
      <p:sp>
        <p:nvSpPr>
          <p:cNvPr id="32" name="Google Shape;582;p22">
            <a:extLst>
              <a:ext uri="{FF2B5EF4-FFF2-40B4-BE49-F238E27FC236}">
                <a16:creationId xmlns:a16="http://schemas.microsoft.com/office/drawing/2014/main" id="{97D16526-D4D6-4F2F-8993-9017A6DDDB1D}"/>
              </a:ext>
            </a:extLst>
          </p:cNvPr>
          <p:cNvSpPr/>
          <p:nvPr/>
        </p:nvSpPr>
        <p:spPr>
          <a:xfrm>
            <a:off x="3277771" y="5248570"/>
            <a:ext cx="8588585" cy="787521"/>
          </a:xfrm>
          <a:prstGeom prst="roundRect">
            <a:avLst>
              <a:gd name="adj" fmla="val 16667"/>
            </a:avLst>
          </a:prstGeom>
          <a:solidFill>
            <a:srgbClr val="FEE599"/>
          </a:solidFill>
          <a:ln w="12700" cap="flat" cmpd="sng">
            <a:solidFill>
              <a:srgbClr val="0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latin typeface="Century Gothic"/>
                <a:ea typeface="Century Gothic"/>
                <a:cs typeface="Century Gothic"/>
                <a:sym typeface="Century Gothic"/>
              </a:rPr>
              <a:t>En mi tiempo libre no tengo mucha responsabilidad. Sin embargo, debo ayudar en casa un poco.</a:t>
            </a:r>
            <a:endParaRPr/>
          </a:p>
        </p:txBody>
      </p:sp>
      <p:pic>
        <p:nvPicPr>
          <p:cNvPr id="33" name="Google Shape;583;p22" descr="salamanca-2307180_1280.jpg">
            <a:extLst>
              <a:ext uri="{FF2B5EF4-FFF2-40B4-BE49-F238E27FC236}">
                <a16:creationId xmlns:a16="http://schemas.microsoft.com/office/drawing/2014/main" id="{E2FB0A49-178B-4FE6-8524-4F283841E2EB}"/>
              </a:ext>
            </a:extLst>
          </p:cNvPr>
          <p:cNvPicPr preferRelativeResize="0"/>
          <p:nvPr/>
        </p:nvPicPr>
        <p:blipFill rotWithShape="1">
          <a:blip r:embed="rId5">
            <a:alphaModFix/>
          </a:blip>
          <a:srcRect/>
          <a:stretch/>
        </p:blipFill>
        <p:spPr>
          <a:xfrm>
            <a:off x="6822133" y="149229"/>
            <a:ext cx="2148950" cy="2038976"/>
          </a:xfrm>
          <a:prstGeom prst="rect">
            <a:avLst/>
          </a:prstGeom>
          <a:noFill/>
          <a:ln>
            <a:noFill/>
          </a:ln>
        </p:spPr>
      </p:pic>
      <p:sp>
        <p:nvSpPr>
          <p:cNvPr id="34" name="Google Shape;585;p22">
            <a:extLst>
              <a:ext uri="{FF2B5EF4-FFF2-40B4-BE49-F238E27FC236}">
                <a16:creationId xmlns:a16="http://schemas.microsoft.com/office/drawing/2014/main" id="{6994781F-05B6-4DCB-8F21-4ADE7AB4F8B5}"/>
              </a:ext>
            </a:extLst>
          </p:cNvPr>
          <p:cNvSpPr/>
          <p:nvPr/>
        </p:nvSpPr>
        <p:spPr>
          <a:xfrm>
            <a:off x="99183" y="980995"/>
            <a:ext cx="6266688" cy="638497"/>
          </a:xfrm>
          <a:prstGeom prst="wedgeRoundRectCallout">
            <a:avLst>
              <a:gd name="adj1" fmla="val 33582"/>
              <a:gd name="adj2" fmla="val 84048"/>
              <a:gd name="adj3" fmla="val 16667"/>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latin typeface="Century Gothic"/>
                <a:ea typeface="Century Gothic"/>
                <a:cs typeface="Century Gothic"/>
                <a:sym typeface="Century Gothic"/>
              </a:rPr>
              <a:t>Want to say ‘the opportunity </a:t>
            </a:r>
            <a:r>
              <a:rPr lang="en-GB" sz="2000" b="1" dirty="0">
                <a:latin typeface="Century Gothic"/>
                <a:ea typeface="Century Gothic"/>
                <a:cs typeface="Century Gothic"/>
                <a:sym typeface="Century Gothic"/>
              </a:rPr>
              <a:t>to </a:t>
            </a:r>
            <a:r>
              <a:rPr lang="en-GB" sz="2000" dirty="0">
                <a:latin typeface="Century Gothic"/>
                <a:ea typeface="Century Gothic"/>
                <a:cs typeface="Century Gothic"/>
                <a:sym typeface="Century Gothic"/>
              </a:rPr>
              <a:t>(do something)?</a:t>
            </a:r>
            <a:endParaRPr dirty="0"/>
          </a:p>
          <a:p>
            <a:pPr marL="0" marR="0" lvl="0" indent="0" algn="ctr" rtl="0">
              <a:spcBef>
                <a:spcPts val="0"/>
              </a:spcBef>
              <a:spcAft>
                <a:spcPts val="0"/>
              </a:spcAft>
              <a:buNone/>
            </a:pPr>
            <a:r>
              <a:rPr lang="en-GB" sz="2000" dirty="0">
                <a:latin typeface="Century Gothic"/>
                <a:ea typeface="Century Gothic"/>
                <a:cs typeface="Century Gothic"/>
                <a:sym typeface="Century Gothic"/>
              </a:rPr>
              <a:t>Use ‘la </a:t>
            </a:r>
            <a:r>
              <a:rPr lang="en-GB" sz="2000" dirty="0" err="1">
                <a:latin typeface="Century Gothic"/>
                <a:ea typeface="Century Gothic"/>
                <a:cs typeface="Century Gothic"/>
                <a:sym typeface="Century Gothic"/>
              </a:rPr>
              <a:t>oportunidad</a:t>
            </a:r>
            <a:r>
              <a:rPr lang="en-GB" sz="2000" dirty="0">
                <a:latin typeface="Century Gothic"/>
                <a:ea typeface="Century Gothic"/>
                <a:cs typeface="Century Gothic"/>
                <a:sym typeface="Century Gothic"/>
              </a:rPr>
              <a:t> </a:t>
            </a:r>
            <a:r>
              <a:rPr lang="en-GB" sz="2000" b="1" dirty="0">
                <a:latin typeface="Century Gothic"/>
                <a:ea typeface="Century Gothic"/>
                <a:cs typeface="Century Gothic"/>
                <a:sym typeface="Century Gothic"/>
              </a:rPr>
              <a:t>de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hacer</a:t>
            </a:r>
            <a:r>
              <a:rPr lang="en-GB" sz="2000" dirty="0">
                <a:latin typeface="Century Gothic"/>
                <a:ea typeface="Century Gothic"/>
                <a:cs typeface="Century Gothic"/>
                <a:sym typeface="Century Gothic"/>
              </a:rPr>
              <a:t> algo).</a:t>
            </a:r>
            <a:endParaRPr dirty="0"/>
          </a:p>
        </p:txBody>
      </p:sp>
    </p:spTree>
    <p:extLst>
      <p:ext uri="{BB962C8B-B14F-4D97-AF65-F5344CB8AC3E}">
        <p14:creationId xmlns:p14="http://schemas.microsoft.com/office/powerpoint/2010/main" val="344912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63407" cy="652075"/>
          </a:xfrm>
        </p:spPr>
        <p:txBody>
          <a:bodyPr>
            <a:normAutofit/>
          </a:bodyPr>
          <a:lstStyle/>
          <a:p>
            <a:r>
              <a:rPr lang="en-GB" sz="2600" dirty="0"/>
              <a:t>Routine vs ongoing/current actions</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 name="Google Shape;594;p23">
            <a:extLst>
              <a:ext uri="{FF2B5EF4-FFF2-40B4-BE49-F238E27FC236}">
                <a16:creationId xmlns:a16="http://schemas.microsoft.com/office/drawing/2014/main" id="{A0800593-17E7-44A5-A223-F50FD1CA0C46}"/>
              </a:ext>
            </a:extLst>
          </p:cNvPr>
          <p:cNvSpPr txBox="1"/>
          <p:nvPr/>
        </p:nvSpPr>
        <p:spPr>
          <a:xfrm>
            <a:off x="300037" y="1108863"/>
            <a:ext cx="11697432" cy="48320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latin typeface="Century Gothic"/>
                <a:ea typeface="Century Gothic"/>
                <a:cs typeface="Century Gothic"/>
                <a:sym typeface="Century Gothic"/>
              </a:rPr>
              <a:t>English has </a:t>
            </a:r>
            <a:r>
              <a:rPr lang="en-GB" sz="2200" b="1" dirty="0">
                <a:latin typeface="Century Gothic"/>
                <a:ea typeface="Century Gothic"/>
                <a:cs typeface="Century Gothic"/>
                <a:sym typeface="Century Gothic"/>
              </a:rPr>
              <a:t>two present tense forms. </a:t>
            </a:r>
            <a:endParaRPr dirty="0"/>
          </a:p>
          <a:p>
            <a:pPr marL="0" marR="0" lvl="0" indent="0" algn="l" rtl="0">
              <a:spcBef>
                <a:spcPts val="0"/>
              </a:spcBef>
              <a:spcAft>
                <a:spcPts val="0"/>
              </a:spcAft>
              <a:buNone/>
            </a:pPr>
            <a:endParaRPr sz="2200" b="1" dirty="0">
              <a:latin typeface="Century Gothic"/>
              <a:ea typeface="Century Gothic"/>
              <a:cs typeface="Century Gothic"/>
              <a:sym typeface="Century Gothic"/>
            </a:endParaRPr>
          </a:p>
          <a:p>
            <a:pPr marL="0" marR="0" lvl="0" indent="0" algn="l" rtl="0">
              <a:spcBef>
                <a:spcPts val="0"/>
              </a:spcBef>
              <a:spcAft>
                <a:spcPts val="0"/>
              </a:spcAft>
              <a:buNone/>
            </a:pPr>
            <a:r>
              <a:rPr lang="en-GB" sz="2200" dirty="0">
                <a:latin typeface="Century Gothic"/>
                <a:ea typeface="Century Gothic"/>
                <a:cs typeface="Century Gothic"/>
                <a:sym typeface="Century Gothic"/>
              </a:rPr>
              <a:t>We </a:t>
            </a:r>
            <a:r>
              <a:rPr lang="en-GB" sz="2200" b="1" dirty="0">
                <a:latin typeface="Century Gothic"/>
                <a:ea typeface="Century Gothic"/>
                <a:cs typeface="Century Gothic"/>
                <a:sym typeface="Century Gothic"/>
              </a:rPr>
              <a:t>make </a:t>
            </a:r>
            <a:r>
              <a:rPr lang="en-GB" sz="2200" dirty="0">
                <a:latin typeface="Century Gothic"/>
                <a:ea typeface="Century Gothic"/>
                <a:cs typeface="Century Gothic"/>
                <a:sym typeface="Century Gothic"/>
              </a:rPr>
              <a:t>calls every Monday.	     We</a:t>
            </a:r>
            <a:r>
              <a:rPr lang="en-GB" sz="2200" b="1" dirty="0">
                <a:latin typeface="Century Gothic"/>
                <a:ea typeface="Century Gothic"/>
                <a:cs typeface="Century Gothic"/>
                <a:sym typeface="Century Gothic"/>
              </a:rPr>
              <a:t> are</a:t>
            </a:r>
            <a:r>
              <a:rPr lang="en-GB" sz="2200" dirty="0">
                <a:latin typeface="Century Gothic"/>
                <a:ea typeface="Century Gothic"/>
                <a:cs typeface="Century Gothic"/>
                <a:sym typeface="Century Gothic"/>
              </a:rPr>
              <a:t> </a:t>
            </a:r>
            <a:r>
              <a:rPr lang="en-GB" sz="2200" b="1" dirty="0">
                <a:latin typeface="Century Gothic"/>
                <a:ea typeface="Century Gothic"/>
                <a:cs typeface="Century Gothic"/>
                <a:sym typeface="Century Gothic"/>
              </a:rPr>
              <a:t>making</a:t>
            </a:r>
            <a:r>
              <a:rPr lang="en-GB" sz="2200" dirty="0">
                <a:latin typeface="Century Gothic"/>
                <a:ea typeface="Century Gothic"/>
                <a:cs typeface="Century Gothic"/>
                <a:sym typeface="Century Gothic"/>
              </a:rPr>
              <a:t> calls at the moment.</a:t>
            </a:r>
            <a:endParaRPr dirty="0"/>
          </a:p>
          <a:p>
            <a:pPr marL="0" marR="0" lvl="0" indent="0" algn="l" rtl="0">
              <a:spcBef>
                <a:spcPts val="0"/>
              </a:spcBef>
              <a:spcAft>
                <a:spcPts val="0"/>
              </a:spcAft>
              <a:buNone/>
            </a:pPr>
            <a:endParaRPr sz="2200" dirty="0">
              <a:latin typeface="Century Gothic"/>
              <a:ea typeface="Century Gothic"/>
              <a:cs typeface="Century Gothic"/>
              <a:sym typeface="Century Gothic"/>
            </a:endParaRPr>
          </a:p>
          <a:p>
            <a:pPr marL="0" marR="0" lvl="0" indent="0" algn="l" rtl="0">
              <a:spcBef>
                <a:spcPts val="0"/>
              </a:spcBef>
              <a:spcAft>
                <a:spcPts val="0"/>
              </a:spcAft>
              <a:buNone/>
            </a:pPr>
            <a:endParaRPr sz="2200" dirty="0">
              <a:latin typeface="Century Gothic"/>
              <a:ea typeface="Century Gothic"/>
              <a:cs typeface="Century Gothic"/>
              <a:sym typeface="Century Gothic"/>
            </a:endParaRPr>
          </a:p>
          <a:p>
            <a:pPr marL="0" marR="0" lvl="0" indent="0" algn="l" rtl="0">
              <a:spcBef>
                <a:spcPts val="0"/>
              </a:spcBef>
              <a:spcAft>
                <a:spcPts val="0"/>
              </a:spcAft>
              <a:buNone/>
            </a:pPr>
            <a:endParaRPr sz="2200" dirty="0">
              <a:latin typeface="Century Gothic"/>
              <a:ea typeface="Century Gothic"/>
              <a:cs typeface="Century Gothic"/>
              <a:sym typeface="Century Gothic"/>
            </a:endParaRPr>
          </a:p>
          <a:p>
            <a:pPr marL="0" marR="0" lvl="0" indent="0" algn="l" rtl="0">
              <a:spcBef>
                <a:spcPts val="0"/>
              </a:spcBef>
              <a:spcAft>
                <a:spcPts val="0"/>
              </a:spcAft>
              <a:buNone/>
            </a:pPr>
            <a:endParaRPr sz="2200" b="1" dirty="0">
              <a:latin typeface="Century Gothic"/>
              <a:ea typeface="Century Gothic"/>
              <a:cs typeface="Century Gothic"/>
              <a:sym typeface="Century Gothic"/>
            </a:endParaRPr>
          </a:p>
          <a:p>
            <a:pPr marL="0" marR="0" lvl="0" indent="0" algn="l" rtl="0">
              <a:spcBef>
                <a:spcPts val="0"/>
              </a:spcBef>
              <a:spcAft>
                <a:spcPts val="0"/>
              </a:spcAft>
              <a:buNone/>
            </a:pPr>
            <a:endParaRPr sz="2200" b="1" dirty="0">
              <a:latin typeface="Century Gothic"/>
              <a:ea typeface="Century Gothic"/>
              <a:cs typeface="Century Gothic"/>
              <a:sym typeface="Century Gothic"/>
            </a:endParaRPr>
          </a:p>
          <a:p>
            <a:pPr marL="0" marR="0" lvl="0" indent="0" algn="l" rtl="0">
              <a:spcBef>
                <a:spcPts val="0"/>
              </a:spcBef>
              <a:spcAft>
                <a:spcPts val="0"/>
              </a:spcAft>
              <a:buNone/>
            </a:pPr>
            <a:r>
              <a:rPr lang="en-GB" sz="2200" dirty="0">
                <a:latin typeface="Century Gothic"/>
                <a:ea typeface="Century Gothic"/>
                <a:cs typeface="Century Gothic"/>
                <a:sym typeface="Century Gothic"/>
              </a:rPr>
              <a:t>In Spanish, you can use the </a:t>
            </a:r>
            <a:r>
              <a:rPr lang="en-GB" sz="2200" b="1" i="1" dirty="0">
                <a:latin typeface="Century Gothic"/>
                <a:ea typeface="Century Gothic"/>
                <a:cs typeface="Century Gothic"/>
                <a:sym typeface="Century Gothic"/>
              </a:rPr>
              <a:t>same</a:t>
            </a:r>
            <a:r>
              <a:rPr lang="en-GB" sz="2200" dirty="0">
                <a:latin typeface="Century Gothic"/>
                <a:ea typeface="Century Gothic"/>
                <a:cs typeface="Century Gothic"/>
                <a:sym typeface="Century Gothic"/>
              </a:rPr>
              <a:t> verb for routine actions and current/ongoing actions.</a:t>
            </a:r>
            <a:endParaRPr dirty="0"/>
          </a:p>
          <a:p>
            <a:pPr marL="0" marR="0" lvl="0" indent="0" algn="l" rtl="0">
              <a:spcBef>
                <a:spcPts val="0"/>
              </a:spcBef>
              <a:spcAft>
                <a:spcPts val="0"/>
              </a:spcAft>
              <a:buNone/>
            </a:pPr>
            <a:endParaRPr sz="2200" dirty="0">
              <a:latin typeface="Century Gothic"/>
              <a:ea typeface="Century Gothic"/>
              <a:cs typeface="Century Gothic"/>
              <a:sym typeface="Century Gothic"/>
            </a:endParaRPr>
          </a:p>
          <a:p>
            <a:pPr marL="0" marR="0" lvl="0" indent="0" algn="l" rtl="0">
              <a:spcBef>
                <a:spcPts val="0"/>
              </a:spcBef>
              <a:spcAft>
                <a:spcPts val="0"/>
              </a:spcAft>
              <a:buNone/>
            </a:pPr>
            <a:endParaRPr sz="2200" b="1" dirty="0">
              <a:latin typeface="Century Gothic"/>
              <a:ea typeface="Century Gothic"/>
              <a:cs typeface="Century Gothic"/>
              <a:sym typeface="Century Gothic"/>
            </a:endParaRPr>
          </a:p>
          <a:p>
            <a:pPr marL="0" marR="0" lvl="0" indent="0" algn="l" rtl="0">
              <a:spcBef>
                <a:spcPts val="0"/>
              </a:spcBef>
              <a:spcAft>
                <a:spcPts val="0"/>
              </a:spcAft>
              <a:buNone/>
            </a:pPr>
            <a:r>
              <a:rPr lang="en-GB" sz="2200" b="1" dirty="0" err="1">
                <a:latin typeface="Century Gothic"/>
                <a:ea typeface="Century Gothic"/>
                <a:cs typeface="Century Gothic"/>
                <a:sym typeface="Century Gothic"/>
              </a:rPr>
              <a:t>Hacemos</a:t>
            </a:r>
            <a:r>
              <a:rPr lang="en-GB" sz="2200" b="1"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llamadas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cada</a:t>
            </a:r>
            <a:r>
              <a:rPr lang="en-GB" sz="2200" dirty="0">
                <a:latin typeface="Century Gothic"/>
                <a:ea typeface="Century Gothic"/>
                <a:cs typeface="Century Gothic"/>
                <a:sym typeface="Century Gothic"/>
              </a:rPr>
              <a:t> lunes.		</a:t>
            </a:r>
            <a:r>
              <a:rPr lang="en-GB" sz="2200" b="1" dirty="0" err="1">
                <a:latin typeface="Century Gothic"/>
                <a:ea typeface="Century Gothic"/>
                <a:cs typeface="Century Gothic"/>
                <a:sym typeface="Century Gothic"/>
              </a:rPr>
              <a:t>Hacemos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llamadas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en</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este</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momento</a:t>
            </a:r>
            <a:r>
              <a:rPr lang="en-GB" sz="2200" dirty="0">
                <a:latin typeface="Century Gothic"/>
                <a:ea typeface="Century Gothic"/>
                <a:cs typeface="Century Gothic"/>
                <a:sym typeface="Century Gothic"/>
              </a:rPr>
              <a:t>.</a:t>
            </a:r>
            <a:endParaRPr dirty="0"/>
          </a:p>
          <a:p>
            <a:pPr marL="0" marR="0" lvl="0" indent="0" algn="l" rtl="0">
              <a:spcBef>
                <a:spcPts val="0"/>
              </a:spcBef>
              <a:spcAft>
                <a:spcPts val="0"/>
              </a:spcAft>
              <a:buNone/>
            </a:pPr>
            <a:endParaRPr sz="2200" dirty="0">
              <a:latin typeface="Century Gothic"/>
              <a:ea typeface="Century Gothic"/>
              <a:cs typeface="Century Gothic"/>
              <a:sym typeface="Century Gothic"/>
            </a:endParaRPr>
          </a:p>
        </p:txBody>
      </p:sp>
      <p:sp>
        <p:nvSpPr>
          <p:cNvPr id="14" name="Google Shape;595;p23">
            <a:extLst>
              <a:ext uri="{FF2B5EF4-FFF2-40B4-BE49-F238E27FC236}">
                <a16:creationId xmlns:a16="http://schemas.microsoft.com/office/drawing/2014/main" id="{E72D1256-6886-4C3E-8C39-22AE8CF0DB44}"/>
              </a:ext>
            </a:extLst>
          </p:cNvPr>
          <p:cNvSpPr/>
          <p:nvPr/>
        </p:nvSpPr>
        <p:spPr>
          <a:xfrm>
            <a:off x="8487858" y="5126659"/>
            <a:ext cx="2528211" cy="430887"/>
          </a:xfrm>
          <a:prstGeom prst="roundRect">
            <a:avLst>
              <a:gd name="adj" fmla="val 16667"/>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15" name="Google Shape;596;p23">
            <a:extLst>
              <a:ext uri="{FF2B5EF4-FFF2-40B4-BE49-F238E27FC236}">
                <a16:creationId xmlns:a16="http://schemas.microsoft.com/office/drawing/2014/main" id="{BB4D1164-E845-4F0C-9636-1F78B1832E3F}"/>
              </a:ext>
            </a:extLst>
          </p:cNvPr>
          <p:cNvSpPr/>
          <p:nvPr/>
        </p:nvSpPr>
        <p:spPr>
          <a:xfrm>
            <a:off x="3044732" y="5166876"/>
            <a:ext cx="1711235" cy="430887"/>
          </a:xfrm>
          <a:prstGeom prst="roundRect">
            <a:avLst>
              <a:gd name="adj" fmla="val 16667"/>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16" name="Google Shape;597;p23">
            <a:extLst>
              <a:ext uri="{FF2B5EF4-FFF2-40B4-BE49-F238E27FC236}">
                <a16:creationId xmlns:a16="http://schemas.microsoft.com/office/drawing/2014/main" id="{78B16260-4762-47F8-BCCB-48955CD6BEB8}"/>
              </a:ext>
            </a:extLst>
          </p:cNvPr>
          <p:cNvSpPr/>
          <p:nvPr/>
        </p:nvSpPr>
        <p:spPr>
          <a:xfrm>
            <a:off x="8167983" y="1805955"/>
            <a:ext cx="2181498" cy="430887"/>
          </a:xfrm>
          <a:prstGeom prst="roundRect">
            <a:avLst>
              <a:gd name="adj" fmla="val 16667"/>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17" name="Google Shape;598;p23">
            <a:extLst>
              <a:ext uri="{FF2B5EF4-FFF2-40B4-BE49-F238E27FC236}">
                <a16:creationId xmlns:a16="http://schemas.microsoft.com/office/drawing/2014/main" id="{396CCA18-7D52-4930-8956-3443F25DBE6E}"/>
              </a:ext>
            </a:extLst>
          </p:cNvPr>
          <p:cNvSpPr/>
          <p:nvPr/>
        </p:nvSpPr>
        <p:spPr>
          <a:xfrm>
            <a:off x="2429691" y="1830383"/>
            <a:ext cx="2116182" cy="430887"/>
          </a:xfrm>
          <a:prstGeom prst="roundRect">
            <a:avLst>
              <a:gd name="adj" fmla="val 16667"/>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18" name="Google Shape;599;p23">
            <a:extLst>
              <a:ext uri="{FF2B5EF4-FFF2-40B4-BE49-F238E27FC236}">
                <a16:creationId xmlns:a16="http://schemas.microsoft.com/office/drawing/2014/main" id="{2B801057-0831-45D1-AB47-6156BF7FF301}"/>
              </a:ext>
            </a:extLst>
          </p:cNvPr>
          <p:cNvSpPr txBox="1"/>
          <p:nvPr/>
        </p:nvSpPr>
        <p:spPr>
          <a:xfrm>
            <a:off x="300037" y="2416366"/>
            <a:ext cx="492436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latin typeface="Century Gothic"/>
                <a:ea typeface="Century Gothic"/>
                <a:cs typeface="Century Gothic"/>
                <a:sym typeface="Century Gothic"/>
              </a:rPr>
              <a:t>Present simple – routine, normally</a:t>
            </a:r>
            <a:endParaRPr dirty="0"/>
          </a:p>
        </p:txBody>
      </p:sp>
      <p:sp>
        <p:nvSpPr>
          <p:cNvPr id="19" name="Google Shape;600;p23">
            <a:extLst>
              <a:ext uri="{FF2B5EF4-FFF2-40B4-BE49-F238E27FC236}">
                <a16:creationId xmlns:a16="http://schemas.microsoft.com/office/drawing/2014/main" id="{94D0FB46-D91C-4991-BADB-341B9DF601CC}"/>
              </a:ext>
            </a:extLst>
          </p:cNvPr>
          <p:cNvSpPr txBox="1"/>
          <p:nvPr/>
        </p:nvSpPr>
        <p:spPr>
          <a:xfrm>
            <a:off x="5224406" y="2406956"/>
            <a:ext cx="724213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latin typeface="Century Gothic"/>
                <a:ea typeface="Century Gothic"/>
                <a:cs typeface="Century Gothic"/>
                <a:sym typeface="Century Gothic"/>
              </a:rPr>
              <a:t>Present continuous </a:t>
            </a:r>
            <a:r>
              <a:rPr lang="en-GB" sz="2200" dirty="0">
                <a:latin typeface="Century Gothic"/>
                <a:ea typeface="Century Gothic"/>
                <a:cs typeface="Century Gothic"/>
                <a:sym typeface="Century Gothic"/>
              </a:rPr>
              <a:t>(BE + -</a:t>
            </a:r>
            <a:r>
              <a:rPr lang="en-GB" sz="2200" dirty="0" err="1">
                <a:latin typeface="Century Gothic"/>
                <a:ea typeface="Century Gothic"/>
                <a:cs typeface="Century Gothic"/>
                <a:sym typeface="Century Gothic"/>
              </a:rPr>
              <a:t>ing</a:t>
            </a:r>
            <a:r>
              <a:rPr lang="en-GB" sz="2200" dirty="0">
                <a:latin typeface="Century Gothic"/>
                <a:ea typeface="Century Gothic"/>
                <a:cs typeface="Century Gothic"/>
                <a:sym typeface="Century Gothic"/>
              </a:rPr>
              <a:t>) </a:t>
            </a:r>
            <a:r>
              <a:rPr lang="en-GB" sz="2200" b="1" dirty="0">
                <a:latin typeface="Century Gothic"/>
                <a:ea typeface="Century Gothic"/>
                <a:cs typeface="Century Gothic"/>
                <a:sym typeface="Century Gothic"/>
              </a:rPr>
              <a:t>-</a:t>
            </a:r>
            <a:r>
              <a:rPr lang="en-GB" sz="2200" dirty="0">
                <a:latin typeface="Century Gothic"/>
                <a:ea typeface="Century Gothic"/>
                <a:cs typeface="Century Gothic"/>
                <a:sym typeface="Century Gothic"/>
              </a:rPr>
              <a:t> </a:t>
            </a:r>
            <a:r>
              <a:rPr lang="en-GB" sz="2200" b="1" dirty="0">
                <a:latin typeface="Century Gothic"/>
                <a:ea typeface="Century Gothic"/>
                <a:cs typeface="Century Gothic"/>
                <a:sym typeface="Century Gothic"/>
              </a:rPr>
              <a:t>ongoing; current</a:t>
            </a:r>
            <a:endParaRPr dirty="0"/>
          </a:p>
        </p:txBody>
      </p:sp>
      <p:sp>
        <p:nvSpPr>
          <p:cNvPr id="20" name="Google Shape;601;p23">
            <a:extLst>
              <a:ext uri="{FF2B5EF4-FFF2-40B4-BE49-F238E27FC236}">
                <a16:creationId xmlns:a16="http://schemas.microsoft.com/office/drawing/2014/main" id="{EDC30F80-2FF9-4CA2-BC11-1C5E674B5B95}"/>
              </a:ext>
            </a:extLst>
          </p:cNvPr>
          <p:cNvSpPr/>
          <p:nvPr/>
        </p:nvSpPr>
        <p:spPr>
          <a:xfrm>
            <a:off x="8091209" y="1549057"/>
            <a:ext cx="4100791" cy="3496955"/>
          </a:xfrm>
          <a:prstGeom prst="irregularSeal1">
            <a:avLst/>
          </a:prstGeom>
          <a:solidFill>
            <a:srgbClr val="FFC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dirty="0" err="1">
                <a:latin typeface="Century Gothic"/>
                <a:ea typeface="Century Gothic"/>
                <a:cs typeface="Century Gothic"/>
                <a:sym typeface="Century Gothic"/>
              </a:rPr>
              <a:t>Hacemos</a:t>
            </a:r>
            <a:r>
              <a:rPr lang="en-GB" sz="2200" i="1" dirty="0">
                <a:latin typeface="Century Gothic"/>
                <a:ea typeface="Century Gothic"/>
                <a:cs typeface="Century Gothic"/>
                <a:sym typeface="Century Gothic"/>
              </a:rPr>
              <a:t> </a:t>
            </a:r>
            <a:r>
              <a:rPr lang="en-GB" sz="2200" dirty="0">
                <a:latin typeface="Century Gothic"/>
                <a:ea typeface="Century Gothic"/>
                <a:cs typeface="Century Gothic"/>
                <a:sym typeface="Century Gothic"/>
              </a:rPr>
              <a:t>=  We make AND </a:t>
            </a:r>
            <a:endParaRPr dirty="0"/>
          </a:p>
          <a:p>
            <a:pPr marL="0" marR="0" lvl="0" indent="0" algn="ctr" rtl="0">
              <a:spcBef>
                <a:spcPts val="0"/>
              </a:spcBef>
              <a:spcAft>
                <a:spcPts val="0"/>
              </a:spcAft>
              <a:buNone/>
            </a:pPr>
            <a:r>
              <a:rPr lang="en-GB" sz="2200" dirty="0">
                <a:latin typeface="Century Gothic"/>
                <a:ea typeface="Century Gothic"/>
                <a:cs typeface="Century Gothic"/>
                <a:sym typeface="Century Gothic"/>
              </a:rPr>
              <a:t>we are making</a:t>
            </a:r>
            <a:endParaRPr dirty="0"/>
          </a:p>
        </p:txBody>
      </p:sp>
      <p:sp>
        <p:nvSpPr>
          <p:cNvPr id="21" name="Google Shape;602;p23">
            <a:extLst>
              <a:ext uri="{FF2B5EF4-FFF2-40B4-BE49-F238E27FC236}">
                <a16:creationId xmlns:a16="http://schemas.microsoft.com/office/drawing/2014/main" id="{CDC7C7E6-C6A9-4901-8F99-7F5198A02B67}"/>
              </a:ext>
            </a:extLst>
          </p:cNvPr>
          <p:cNvSpPr txBox="1"/>
          <p:nvPr/>
        </p:nvSpPr>
        <p:spPr>
          <a:xfrm>
            <a:off x="300036" y="3117761"/>
            <a:ext cx="914070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latin typeface="Century Gothic"/>
                <a:ea typeface="Century Gothic"/>
                <a:cs typeface="Century Gothic"/>
                <a:sym typeface="Century Gothic"/>
              </a:rPr>
              <a:t>Adverbs of time</a:t>
            </a:r>
            <a:r>
              <a:rPr lang="en-GB" sz="2200" dirty="0">
                <a:latin typeface="Century Gothic"/>
                <a:ea typeface="Century Gothic"/>
                <a:cs typeface="Century Gothic"/>
                <a:sym typeface="Century Gothic"/>
              </a:rPr>
              <a:t> tell us which English tense to choose.</a:t>
            </a:r>
            <a:endParaRPr dirty="0"/>
          </a:p>
        </p:txBody>
      </p:sp>
      <p:sp>
        <p:nvSpPr>
          <p:cNvPr id="22" name="Google Shape;603;p23">
            <a:extLst>
              <a:ext uri="{FF2B5EF4-FFF2-40B4-BE49-F238E27FC236}">
                <a16:creationId xmlns:a16="http://schemas.microsoft.com/office/drawing/2014/main" id="{4CE066D6-6413-4AB2-ADA5-491B04F580F4}"/>
              </a:ext>
            </a:extLst>
          </p:cNvPr>
          <p:cNvSpPr txBox="1"/>
          <p:nvPr/>
        </p:nvSpPr>
        <p:spPr>
          <a:xfrm>
            <a:off x="789523" y="5590715"/>
            <a:ext cx="394539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This is a </a:t>
            </a:r>
            <a:r>
              <a:rPr lang="en-GB" sz="2200" b="1">
                <a:latin typeface="Century Gothic"/>
                <a:ea typeface="Century Gothic"/>
                <a:cs typeface="Century Gothic"/>
                <a:sym typeface="Century Gothic"/>
              </a:rPr>
              <a:t>routine action</a:t>
            </a:r>
            <a:r>
              <a:rPr lang="en-GB" sz="2200">
                <a:latin typeface="Century Gothic"/>
                <a:ea typeface="Century Gothic"/>
                <a:cs typeface="Century Gothic"/>
                <a:sym typeface="Century Gothic"/>
              </a:rPr>
              <a:t>. </a:t>
            </a:r>
            <a:endParaRPr/>
          </a:p>
        </p:txBody>
      </p:sp>
      <p:sp>
        <p:nvSpPr>
          <p:cNvPr id="23" name="Google Shape;604;p23">
            <a:extLst>
              <a:ext uri="{FF2B5EF4-FFF2-40B4-BE49-F238E27FC236}">
                <a16:creationId xmlns:a16="http://schemas.microsoft.com/office/drawing/2014/main" id="{7D51F15D-8394-4151-A076-4E3928EC5D9A}"/>
              </a:ext>
            </a:extLst>
          </p:cNvPr>
          <p:cNvSpPr txBox="1"/>
          <p:nvPr/>
        </p:nvSpPr>
        <p:spPr>
          <a:xfrm>
            <a:off x="5950854" y="5542559"/>
            <a:ext cx="483067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latin typeface="Century Gothic"/>
                <a:ea typeface="Century Gothic"/>
                <a:cs typeface="Century Gothic"/>
                <a:sym typeface="Century Gothic"/>
              </a:rPr>
              <a:t>This is an </a:t>
            </a:r>
            <a:r>
              <a:rPr lang="en-GB" sz="2200" b="1" dirty="0">
                <a:latin typeface="Century Gothic"/>
                <a:ea typeface="Century Gothic"/>
                <a:cs typeface="Century Gothic"/>
                <a:sym typeface="Century Gothic"/>
              </a:rPr>
              <a:t>ongoing/current action</a:t>
            </a:r>
            <a:r>
              <a:rPr lang="en-GB" sz="2200" dirty="0">
                <a:latin typeface="Century Gothic"/>
                <a:ea typeface="Century Gothic"/>
                <a:cs typeface="Century Gothic"/>
                <a:sym typeface="Century Gothic"/>
              </a:rPr>
              <a:t>. </a:t>
            </a:r>
            <a:endParaRPr dirty="0"/>
          </a:p>
        </p:txBody>
      </p:sp>
      <p:sp>
        <p:nvSpPr>
          <p:cNvPr id="24" name="Google Shape;605;p23">
            <a:extLst>
              <a:ext uri="{FF2B5EF4-FFF2-40B4-BE49-F238E27FC236}">
                <a16:creationId xmlns:a16="http://schemas.microsoft.com/office/drawing/2014/main" id="{CB2B67B5-6572-4080-9BC1-3197B3778646}"/>
              </a:ext>
            </a:extLst>
          </p:cNvPr>
          <p:cNvSpPr/>
          <p:nvPr/>
        </p:nvSpPr>
        <p:spPr>
          <a:xfrm>
            <a:off x="875518" y="4536500"/>
            <a:ext cx="1545809" cy="581885"/>
          </a:xfrm>
          <a:prstGeom prst="wedgeRoundRectCallout">
            <a:avLst>
              <a:gd name="adj1" fmla="val -20833"/>
              <a:gd name="adj2" fmla="val 62500"/>
              <a:gd name="adj3" fmla="val 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accent4">
                    <a:lumMod val="20000"/>
                    <a:lumOff val="80000"/>
                  </a:schemeClr>
                </a:solidFill>
                <a:latin typeface="Century Gothic"/>
                <a:ea typeface="Century Gothic"/>
                <a:cs typeface="Century Gothic"/>
                <a:sym typeface="Century Gothic"/>
              </a:rPr>
              <a:t>We make</a:t>
            </a:r>
            <a:endParaRPr sz="2000">
              <a:solidFill>
                <a:schemeClr val="accent4">
                  <a:lumMod val="20000"/>
                  <a:lumOff val="80000"/>
                </a:schemeClr>
              </a:solidFill>
            </a:endParaRPr>
          </a:p>
        </p:txBody>
      </p:sp>
      <p:sp>
        <p:nvSpPr>
          <p:cNvPr id="25" name="Google Shape;606;p23">
            <a:extLst>
              <a:ext uri="{FF2B5EF4-FFF2-40B4-BE49-F238E27FC236}">
                <a16:creationId xmlns:a16="http://schemas.microsoft.com/office/drawing/2014/main" id="{792BE163-B5A2-410D-8F96-F522E0811A65}"/>
              </a:ext>
            </a:extLst>
          </p:cNvPr>
          <p:cNvSpPr/>
          <p:nvPr/>
        </p:nvSpPr>
        <p:spPr>
          <a:xfrm>
            <a:off x="5841524" y="4544774"/>
            <a:ext cx="2195440" cy="581885"/>
          </a:xfrm>
          <a:prstGeom prst="wedgeRoundRectCallout">
            <a:avLst>
              <a:gd name="adj1" fmla="val -20833"/>
              <a:gd name="adj2" fmla="val 62500"/>
              <a:gd name="adj3" fmla="val 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accent4">
                    <a:lumMod val="20000"/>
                    <a:lumOff val="80000"/>
                  </a:schemeClr>
                </a:solidFill>
                <a:latin typeface="Century Gothic"/>
                <a:ea typeface="Century Gothic"/>
                <a:cs typeface="Century Gothic"/>
                <a:sym typeface="Century Gothic"/>
              </a:rPr>
              <a:t>We are making</a:t>
            </a:r>
            <a:endParaRPr sz="2000">
              <a:solidFill>
                <a:schemeClr val="accent4">
                  <a:lumMod val="20000"/>
                  <a:lumOff val="80000"/>
                </a:schemeClr>
              </a:solidFill>
            </a:endParaRPr>
          </a:p>
        </p:txBody>
      </p:sp>
    </p:spTree>
    <p:extLst>
      <p:ext uri="{BB962C8B-B14F-4D97-AF65-F5344CB8AC3E}">
        <p14:creationId xmlns:p14="http://schemas.microsoft.com/office/powerpoint/2010/main" val="44886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p:bldP spid="20" grpId="0" animBg="1"/>
      <p:bldP spid="21" grpId="0"/>
      <p:bldP spid="22" grpId="0"/>
      <p:bldP spid="23" grpId="0"/>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FDF001FE-C533-4780-8715-6B672C4C9A54}"/>
              </a:ext>
            </a:extLst>
          </p:cNvPr>
          <p:cNvSpPr/>
          <p:nvPr/>
        </p:nvSpPr>
        <p:spPr>
          <a:xfrm>
            <a:off x="2401823" y="3429000"/>
            <a:ext cx="7855769" cy="277582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3718560" cy="647577"/>
          </a:xfrm>
        </p:spPr>
        <p:txBody>
          <a:bodyPr>
            <a:normAutofit/>
          </a:bodyPr>
          <a:lstStyle/>
          <a:p>
            <a:r>
              <a:rPr lang="en-GB" sz="2800" dirty="0" err="1"/>
              <a:t>Hacer</a:t>
            </a:r>
            <a:r>
              <a:rPr lang="en-GB" sz="2800" dirty="0"/>
              <a:t> de </a:t>
            </a:r>
            <a:r>
              <a:rPr lang="en-GB" sz="2800" dirty="0" err="1"/>
              <a:t>canguro</a:t>
            </a:r>
            <a:r>
              <a:rPr lang="en-GB" sz="2800" dirty="0"/>
              <a:t>*</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Google Shape;636;p25">
            <a:extLst>
              <a:ext uri="{FF2B5EF4-FFF2-40B4-BE49-F238E27FC236}">
                <a16:creationId xmlns:a16="http://schemas.microsoft.com/office/drawing/2014/main" id="{F7D9818C-1AA5-4ACF-B2EF-1AF074768492}"/>
              </a:ext>
            </a:extLst>
          </p:cNvPr>
          <p:cNvSpPr txBox="1"/>
          <p:nvPr/>
        </p:nvSpPr>
        <p:spPr>
          <a:xfrm>
            <a:off x="184079" y="2149721"/>
            <a:ext cx="1099450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latin typeface="Century Gothic"/>
                <a:ea typeface="Century Gothic"/>
                <a:cs typeface="Century Gothic"/>
                <a:sym typeface="Century Gothic"/>
              </a:rPr>
              <a:t>Nico is on a gap year in Spain and babysitting for the López family. </a:t>
            </a:r>
            <a:endParaRPr sz="2000" dirty="0"/>
          </a:p>
          <a:p>
            <a:pPr marL="0" marR="0" lvl="0" indent="0" algn="l" rtl="0">
              <a:spcBef>
                <a:spcPts val="0"/>
              </a:spcBef>
              <a:spcAft>
                <a:spcPts val="0"/>
              </a:spcAft>
              <a:buNone/>
            </a:pPr>
            <a:r>
              <a:rPr lang="en-GB" sz="2000" dirty="0">
                <a:latin typeface="Century Gothic"/>
                <a:ea typeface="Century Gothic"/>
                <a:cs typeface="Century Gothic"/>
                <a:sym typeface="Century Gothic"/>
              </a:rPr>
              <a:t>He makes notes about the children, Lucía and Daniel.</a:t>
            </a:r>
            <a:endParaRPr sz="2000" dirty="0"/>
          </a:p>
        </p:txBody>
      </p:sp>
      <p:grpSp>
        <p:nvGrpSpPr>
          <p:cNvPr id="6" name="Google Shape;637;p25">
            <a:extLst>
              <a:ext uri="{FF2B5EF4-FFF2-40B4-BE49-F238E27FC236}">
                <a16:creationId xmlns:a16="http://schemas.microsoft.com/office/drawing/2014/main" id="{96758FA5-68D7-46A0-8554-5FF44F83DFCD}"/>
              </a:ext>
            </a:extLst>
          </p:cNvPr>
          <p:cNvGrpSpPr/>
          <p:nvPr/>
        </p:nvGrpSpPr>
        <p:grpSpPr>
          <a:xfrm>
            <a:off x="2535854" y="3475197"/>
            <a:ext cx="7721739" cy="2440282"/>
            <a:chOff x="1531318" y="3122691"/>
            <a:chExt cx="7379419" cy="2440282"/>
          </a:xfrm>
        </p:grpSpPr>
        <p:sp>
          <p:nvSpPr>
            <p:cNvPr id="7" name="Google Shape;638;p25">
              <a:extLst>
                <a:ext uri="{FF2B5EF4-FFF2-40B4-BE49-F238E27FC236}">
                  <a16:creationId xmlns:a16="http://schemas.microsoft.com/office/drawing/2014/main" id="{E125BDF6-39F6-4E6A-B31A-7B83BCFD5DD2}"/>
                </a:ext>
              </a:extLst>
            </p:cNvPr>
            <p:cNvSpPr txBox="1"/>
            <p:nvPr/>
          </p:nvSpPr>
          <p:spPr>
            <a:xfrm>
              <a:off x="1531322" y="3122691"/>
              <a:ext cx="608867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latin typeface="Century Gothic"/>
                  <a:ea typeface="Century Gothic"/>
                  <a:cs typeface="Century Gothic"/>
                  <a:sym typeface="Century Gothic"/>
                </a:rPr>
                <a:t>1. Daniel washes | is washing up at the moment.</a:t>
              </a:r>
              <a:endParaRPr sz="1800" dirty="0">
                <a:latin typeface="Dancing Script"/>
                <a:ea typeface="Dancing Script"/>
                <a:cs typeface="Dancing Script"/>
                <a:sym typeface="Dancing Script"/>
              </a:endParaRPr>
            </a:p>
          </p:txBody>
        </p:sp>
        <p:sp>
          <p:nvSpPr>
            <p:cNvPr id="8" name="Google Shape;639;p25">
              <a:extLst>
                <a:ext uri="{FF2B5EF4-FFF2-40B4-BE49-F238E27FC236}">
                  <a16:creationId xmlns:a16="http://schemas.microsoft.com/office/drawing/2014/main" id="{C6C1486F-86CB-49F2-AD05-BC5EB56F3FE1}"/>
                </a:ext>
              </a:extLst>
            </p:cNvPr>
            <p:cNvSpPr txBox="1"/>
            <p:nvPr/>
          </p:nvSpPr>
          <p:spPr>
            <a:xfrm>
              <a:off x="1531318" y="3644690"/>
              <a:ext cx="7379419"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latin typeface="Century Gothic"/>
                  <a:ea typeface="Century Gothic"/>
                  <a:cs typeface="Century Gothic"/>
                  <a:sym typeface="Century Gothic"/>
                </a:rPr>
                <a:t>2. Lucía meets up with | is meeting up with friends every day.</a:t>
              </a:r>
              <a:endParaRPr sz="1800" dirty="0">
                <a:latin typeface="Dancing Script"/>
                <a:ea typeface="Dancing Script"/>
                <a:cs typeface="Dancing Script"/>
                <a:sym typeface="Dancing Script"/>
              </a:endParaRPr>
            </a:p>
          </p:txBody>
        </p:sp>
        <p:sp>
          <p:nvSpPr>
            <p:cNvPr id="9" name="Google Shape;640;p25">
              <a:extLst>
                <a:ext uri="{FF2B5EF4-FFF2-40B4-BE49-F238E27FC236}">
                  <a16:creationId xmlns:a16="http://schemas.microsoft.com/office/drawing/2014/main" id="{8E7AA1C8-3EA0-4171-A9F6-9A68F0CC409E}"/>
                </a:ext>
              </a:extLst>
            </p:cNvPr>
            <p:cNvSpPr txBox="1"/>
            <p:nvPr/>
          </p:nvSpPr>
          <p:spPr>
            <a:xfrm>
              <a:off x="1531319" y="4148052"/>
              <a:ext cx="7366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latin typeface="Century Gothic"/>
                  <a:ea typeface="Century Gothic"/>
                  <a:cs typeface="Century Gothic"/>
                  <a:sym typeface="Century Gothic"/>
                </a:rPr>
                <a:t>3. Lucía plays |is playing with her friends at the moment.</a:t>
              </a:r>
              <a:endParaRPr sz="1800" dirty="0">
                <a:latin typeface="Dancing Script"/>
                <a:ea typeface="Dancing Script"/>
                <a:cs typeface="Dancing Script"/>
                <a:sym typeface="Dancing Script"/>
              </a:endParaRPr>
            </a:p>
          </p:txBody>
        </p:sp>
        <p:sp>
          <p:nvSpPr>
            <p:cNvPr id="10" name="Google Shape;641;p25">
              <a:extLst>
                <a:ext uri="{FF2B5EF4-FFF2-40B4-BE49-F238E27FC236}">
                  <a16:creationId xmlns:a16="http://schemas.microsoft.com/office/drawing/2014/main" id="{1168B29D-4967-4A8E-BD32-B3F785D638F9}"/>
                </a:ext>
              </a:extLst>
            </p:cNvPr>
            <p:cNvSpPr txBox="1"/>
            <p:nvPr/>
          </p:nvSpPr>
          <p:spPr>
            <a:xfrm>
              <a:off x="1531319" y="4670051"/>
              <a:ext cx="7366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latin typeface="Century Gothic"/>
                  <a:ea typeface="Century Gothic"/>
                  <a:cs typeface="Century Gothic"/>
                  <a:sym typeface="Century Gothic"/>
                </a:rPr>
                <a:t>4. Daniel reads |is reading a book now.</a:t>
              </a:r>
              <a:endParaRPr sz="1800" dirty="0">
                <a:latin typeface="Dancing Script"/>
                <a:ea typeface="Dancing Script"/>
                <a:cs typeface="Dancing Script"/>
                <a:sym typeface="Dancing Script"/>
              </a:endParaRPr>
            </a:p>
          </p:txBody>
        </p:sp>
        <p:sp>
          <p:nvSpPr>
            <p:cNvPr id="11" name="Google Shape;642;p25">
              <a:extLst>
                <a:ext uri="{FF2B5EF4-FFF2-40B4-BE49-F238E27FC236}">
                  <a16:creationId xmlns:a16="http://schemas.microsoft.com/office/drawing/2014/main" id="{EF96EC71-8BC5-486C-B55E-929BDFE75A1B}"/>
                </a:ext>
              </a:extLst>
            </p:cNvPr>
            <p:cNvSpPr txBox="1"/>
            <p:nvPr/>
          </p:nvSpPr>
          <p:spPr>
            <a:xfrm>
              <a:off x="1531318" y="5162863"/>
              <a:ext cx="7366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latin typeface="Century Gothic"/>
                  <a:ea typeface="Century Gothic"/>
                  <a:cs typeface="Century Gothic"/>
                  <a:sym typeface="Century Gothic"/>
                </a:rPr>
                <a:t>5. Lucía sings |is singing on Saturdays.</a:t>
              </a:r>
              <a:endParaRPr sz="1800" dirty="0">
                <a:latin typeface="Dancing Script"/>
                <a:ea typeface="Dancing Script"/>
                <a:cs typeface="Dancing Script"/>
                <a:sym typeface="Dancing Script"/>
              </a:endParaRPr>
            </a:p>
          </p:txBody>
        </p:sp>
      </p:grpSp>
      <p:cxnSp>
        <p:nvCxnSpPr>
          <p:cNvPr id="12" name="Google Shape;643;p25">
            <a:extLst>
              <a:ext uri="{FF2B5EF4-FFF2-40B4-BE49-F238E27FC236}">
                <a16:creationId xmlns:a16="http://schemas.microsoft.com/office/drawing/2014/main" id="{6F3A7380-92EF-4732-B551-538121D2BBEC}"/>
              </a:ext>
            </a:extLst>
          </p:cNvPr>
          <p:cNvCxnSpPr/>
          <p:nvPr/>
        </p:nvCxnSpPr>
        <p:spPr>
          <a:xfrm>
            <a:off x="3788985" y="3682780"/>
            <a:ext cx="801064" cy="5452"/>
          </a:xfrm>
          <a:prstGeom prst="straightConnector1">
            <a:avLst/>
          </a:prstGeom>
          <a:noFill/>
          <a:ln w="41275" cap="flat" cmpd="sng">
            <a:solidFill>
              <a:srgbClr val="C00000"/>
            </a:solidFill>
            <a:prstDash val="solid"/>
            <a:miter lim="800000"/>
            <a:headEnd type="none" w="sm" len="sm"/>
            <a:tailEnd type="none" w="sm" len="sm"/>
          </a:ln>
        </p:spPr>
      </p:cxnSp>
      <p:cxnSp>
        <p:nvCxnSpPr>
          <p:cNvPr id="13" name="Google Shape;644;p25">
            <a:extLst>
              <a:ext uri="{FF2B5EF4-FFF2-40B4-BE49-F238E27FC236}">
                <a16:creationId xmlns:a16="http://schemas.microsoft.com/office/drawing/2014/main" id="{660B5BDD-CFE5-4FAC-B7FA-8F91411A36C2}"/>
              </a:ext>
            </a:extLst>
          </p:cNvPr>
          <p:cNvCxnSpPr>
            <a:cxnSpLocks/>
          </p:cNvCxnSpPr>
          <p:nvPr/>
        </p:nvCxnSpPr>
        <p:spPr>
          <a:xfrm>
            <a:off x="5611314" y="4206965"/>
            <a:ext cx="2219249" cy="0"/>
          </a:xfrm>
          <a:prstGeom prst="straightConnector1">
            <a:avLst/>
          </a:prstGeom>
          <a:noFill/>
          <a:ln w="41275" cap="flat" cmpd="sng">
            <a:solidFill>
              <a:srgbClr val="C00000"/>
            </a:solidFill>
            <a:prstDash val="solid"/>
            <a:miter lim="800000"/>
            <a:headEnd type="none" w="sm" len="sm"/>
            <a:tailEnd type="none" w="sm" len="sm"/>
          </a:ln>
        </p:spPr>
      </p:cxnSp>
      <p:cxnSp>
        <p:nvCxnSpPr>
          <p:cNvPr id="14" name="Google Shape;645;p25">
            <a:extLst>
              <a:ext uri="{FF2B5EF4-FFF2-40B4-BE49-F238E27FC236}">
                <a16:creationId xmlns:a16="http://schemas.microsoft.com/office/drawing/2014/main" id="{A9601FEA-284B-4B2C-A450-971ACA477049}"/>
              </a:ext>
            </a:extLst>
          </p:cNvPr>
          <p:cNvCxnSpPr/>
          <p:nvPr/>
        </p:nvCxnSpPr>
        <p:spPr>
          <a:xfrm>
            <a:off x="3674249" y="4695338"/>
            <a:ext cx="634126" cy="1"/>
          </a:xfrm>
          <a:prstGeom prst="straightConnector1">
            <a:avLst/>
          </a:prstGeom>
          <a:noFill/>
          <a:ln w="41275" cap="flat" cmpd="sng">
            <a:solidFill>
              <a:srgbClr val="C00000"/>
            </a:solidFill>
            <a:prstDash val="solid"/>
            <a:miter lim="800000"/>
            <a:headEnd type="none" w="sm" len="sm"/>
            <a:tailEnd type="none" w="sm" len="sm"/>
          </a:ln>
        </p:spPr>
      </p:cxnSp>
      <p:cxnSp>
        <p:nvCxnSpPr>
          <p:cNvPr id="15" name="Google Shape;646;p25">
            <a:extLst>
              <a:ext uri="{FF2B5EF4-FFF2-40B4-BE49-F238E27FC236}">
                <a16:creationId xmlns:a16="http://schemas.microsoft.com/office/drawing/2014/main" id="{C89C3D39-CF8C-4745-B877-2A8F3F17AF55}"/>
              </a:ext>
            </a:extLst>
          </p:cNvPr>
          <p:cNvCxnSpPr/>
          <p:nvPr/>
        </p:nvCxnSpPr>
        <p:spPr>
          <a:xfrm rot="10800000" flipH="1">
            <a:off x="3728892" y="5214077"/>
            <a:ext cx="652996" cy="1"/>
          </a:xfrm>
          <a:prstGeom prst="straightConnector1">
            <a:avLst/>
          </a:prstGeom>
          <a:noFill/>
          <a:ln w="41275" cap="flat" cmpd="sng">
            <a:solidFill>
              <a:srgbClr val="C00000"/>
            </a:solidFill>
            <a:prstDash val="solid"/>
            <a:miter lim="800000"/>
            <a:headEnd type="none" w="sm" len="sm"/>
            <a:tailEnd type="none" w="sm" len="sm"/>
          </a:ln>
        </p:spPr>
      </p:cxnSp>
      <p:cxnSp>
        <p:nvCxnSpPr>
          <p:cNvPr id="16" name="Google Shape;647;p25">
            <a:extLst>
              <a:ext uri="{FF2B5EF4-FFF2-40B4-BE49-F238E27FC236}">
                <a16:creationId xmlns:a16="http://schemas.microsoft.com/office/drawing/2014/main" id="{9AA37CEE-7261-4A19-851B-9B11A87DEC08}"/>
              </a:ext>
            </a:extLst>
          </p:cNvPr>
          <p:cNvCxnSpPr/>
          <p:nvPr/>
        </p:nvCxnSpPr>
        <p:spPr>
          <a:xfrm>
            <a:off x="4418464" y="5715423"/>
            <a:ext cx="1059208" cy="1"/>
          </a:xfrm>
          <a:prstGeom prst="straightConnector1">
            <a:avLst/>
          </a:prstGeom>
          <a:noFill/>
          <a:ln w="41275" cap="flat" cmpd="sng">
            <a:solidFill>
              <a:srgbClr val="C00000"/>
            </a:solidFill>
            <a:prstDash val="solid"/>
            <a:miter lim="800000"/>
            <a:headEnd type="none" w="sm" len="sm"/>
            <a:tailEnd type="none" w="sm" len="sm"/>
          </a:ln>
        </p:spPr>
      </p:cxnSp>
      <p:pic>
        <p:nvPicPr>
          <p:cNvPr id="17" name="Google Shape;648;p25">
            <a:extLst>
              <a:ext uri="{FF2B5EF4-FFF2-40B4-BE49-F238E27FC236}">
                <a16:creationId xmlns:a16="http://schemas.microsoft.com/office/drawing/2014/main" id="{6B903597-547F-458C-A82E-D1B96179BC01}"/>
              </a:ext>
            </a:extLst>
          </p:cNvPr>
          <p:cNvPicPr preferRelativeResize="0"/>
          <p:nvPr/>
        </p:nvPicPr>
        <p:blipFill rotWithShape="1">
          <a:blip r:embed="rId3">
            <a:alphaModFix/>
          </a:blip>
          <a:srcRect/>
          <a:stretch/>
        </p:blipFill>
        <p:spPr>
          <a:xfrm>
            <a:off x="10432648" y="2149721"/>
            <a:ext cx="1491874" cy="4018648"/>
          </a:xfrm>
          <a:prstGeom prst="rect">
            <a:avLst/>
          </a:prstGeom>
          <a:noFill/>
          <a:ln>
            <a:noFill/>
          </a:ln>
        </p:spPr>
      </p:pic>
      <p:sp>
        <p:nvSpPr>
          <p:cNvPr id="18" name="TextBox 17">
            <a:extLst>
              <a:ext uri="{FF2B5EF4-FFF2-40B4-BE49-F238E27FC236}">
                <a16:creationId xmlns:a16="http://schemas.microsoft.com/office/drawing/2014/main" id="{2732805B-2057-4962-B235-C4DD052868C5}"/>
              </a:ext>
            </a:extLst>
          </p:cNvPr>
          <p:cNvSpPr txBox="1"/>
          <p:nvPr/>
        </p:nvSpPr>
        <p:spPr>
          <a:xfrm>
            <a:off x="1454147" y="6372730"/>
            <a:ext cx="4925568" cy="461665"/>
          </a:xfrm>
          <a:prstGeom prst="rect">
            <a:avLst/>
          </a:prstGeom>
          <a:noFill/>
        </p:spPr>
        <p:txBody>
          <a:bodyPr wrap="square" rtlCol="0">
            <a:spAutoFit/>
          </a:bodyPr>
          <a:lstStyle/>
          <a:p>
            <a:r>
              <a:rPr lang="en-GB" sz="2400" dirty="0">
                <a:solidFill>
                  <a:schemeClr val="bg1"/>
                </a:solidFill>
              </a:rPr>
              <a:t>*</a:t>
            </a:r>
            <a:r>
              <a:rPr lang="en-GB" sz="2400" dirty="0" err="1">
                <a:solidFill>
                  <a:schemeClr val="bg1"/>
                </a:solidFill>
              </a:rPr>
              <a:t>hacer</a:t>
            </a:r>
            <a:r>
              <a:rPr lang="en-GB" sz="2400" dirty="0">
                <a:solidFill>
                  <a:schemeClr val="bg1"/>
                </a:solidFill>
              </a:rPr>
              <a:t> de </a:t>
            </a:r>
            <a:r>
              <a:rPr lang="en-GB" sz="2400" dirty="0" err="1">
                <a:solidFill>
                  <a:schemeClr val="bg1"/>
                </a:solidFill>
              </a:rPr>
              <a:t>canguro</a:t>
            </a:r>
            <a:r>
              <a:rPr lang="en-GB" sz="2400" dirty="0">
                <a:solidFill>
                  <a:schemeClr val="bg1"/>
                </a:solidFill>
              </a:rPr>
              <a:t> – to babysit</a:t>
            </a:r>
          </a:p>
        </p:txBody>
      </p:sp>
      <p:sp>
        <p:nvSpPr>
          <p:cNvPr id="19" name="Speech Bubble: Rectangle with Corners Rounded 18">
            <a:extLst>
              <a:ext uri="{FF2B5EF4-FFF2-40B4-BE49-F238E27FC236}">
                <a16:creationId xmlns:a16="http://schemas.microsoft.com/office/drawing/2014/main" id="{CFC00EBD-84B4-4D0A-AE5C-7B8000731F29}"/>
              </a:ext>
            </a:extLst>
          </p:cNvPr>
          <p:cNvSpPr/>
          <p:nvPr/>
        </p:nvSpPr>
        <p:spPr>
          <a:xfrm>
            <a:off x="4726855" y="158230"/>
            <a:ext cx="6037322" cy="1328639"/>
          </a:xfrm>
          <a:prstGeom prst="wedgeRoundRectCallout">
            <a:avLst>
              <a:gd name="adj1" fmla="val -64453"/>
              <a:gd name="adj2" fmla="val -3024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el</a:t>
            </a:r>
            <a:r>
              <a:rPr lang="en-GB" sz="2000" b="1" dirty="0"/>
              <a:t> </a:t>
            </a:r>
            <a:r>
              <a:rPr lang="en-GB" sz="2000" b="1" dirty="0" err="1"/>
              <a:t>canguro</a:t>
            </a:r>
            <a:r>
              <a:rPr lang="en-GB" sz="2000" b="1" dirty="0"/>
              <a:t> </a:t>
            </a:r>
            <a:r>
              <a:rPr lang="en-GB" sz="2000" dirty="0"/>
              <a:t>is kangaroo, but </a:t>
            </a:r>
            <a:r>
              <a:rPr lang="en-GB" sz="2000" b="1" dirty="0" err="1"/>
              <a:t>el</a:t>
            </a:r>
            <a:r>
              <a:rPr lang="en-GB" sz="2000" b="1" dirty="0"/>
              <a:t>/la </a:t>
            </a:r>
            <a:r>
              <a:rPr lang="en-GB" sz="2000" b="1" dirty="0" err="1"/>
              <a:t>canguro</a:t>
            </a:r>
            <a:r>
              <a:rPr lang="en-GB" sz="2000" b="1" dirty="0"/>
              <a:t> </a:t>
            </a:r>
            <a:r>
              <a:rPr lang="en-GB" sz="2000" dirty="0"/>
              <a:t>also means babysitter in Spain. In Latin America, babysitter is usually </a:t>
            </a:r>
            <a:r>
              <a:rPr lang="en-GB" sz="2000" b="1" dirty="0" err="1"/>
              <a:t>niñera</a:t>
            </a:r>
            <a:r>
              <a:rPr lang="en-GB" sz="2000" dirty="0"/>
              <a:t> and </a:t>
            </a:r>
            <a:r>
              <a:rPr lang="en-GB" sz="2000" b="1" dirty="0" err="1"/>
              <a:t>el</a:t>
            </a:r>
            <a:r>
              <a:rPr lang="en-GB" sz="2000" b="1" dirty="0"/>
              <a:t> </a:t>
            </a:r>
            <a:r>
              <a:rPr lang="en-GB" sz="2000" b="1" dirty="0" err="1"/>
              <a:t>canguro</a:t>
            </a:r>
            <a:r>
              <a:rPr lang="en-GB" sz="2000" b="1" dirty="0"/>
              <a:t> </a:t>
            </a:r>
            <a:r>
              <a:rPr lang="en-GB" sz="2000" dirty="0"/>
              <a:t>means bum bag!</a:t>
            </a:r>
          </a:p>
        </p:txBody>
      </p:sp>
      <p:pic>
        <p:nvPicPr>
          <p:cNvPr id="33" name="Picture 32" descr="A cartoon of a kangaroo&#10;&#10;Description automatically generated">
            <a:extLst>
              <a:ext uri="{FF2B5EF4-FFF2-40B4-BE49-F238E27FC236}">
                <a16:creationId xmlns:a16="http://schemas.microsoft.com/office/drawing/2014/main" id="{61F55905-8216-4E6D-993C-76F59A19A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720" y="248439"/>
            <a:ext cx="1743883" cy="1238430"/>
          </a:xfrm>
          <a:prstGeom prst="rect">
            <a:avLst/>
          </a:prstGeom>
        </p:spPr>
      </p:pic>
      <p:sp>
        <p:nvSpPr>
          <p:cNvPr id="34" name="Speech Bubble: Rectangle with Corners Rounded 33">
            <a:extLst>
              <a:ext uri="{FF2B5EF4-FFF2-40B4-BE49-F238E27FC236}">
                <a16:creationId xmlns:a16="http://schemas.microsoft.com/office/drawing/2014/main" id="{80A738DE-6BA4-48A8-BE42-05743D72F5C1}"/>
              </a:ext>
            </a:extLst>
          </p:cNvPr>
          <p:cNvSpPr/>
          <p:nvPr/>
        </p:nvSpPr>
        <p:spPr>
          <a:xfrm>
            <a:off x="90158" y="969048"/>
            <a:ext cx="2852310" cy="970904"/>
          </a:xfrm>
          <a:prstGeom prst="wedgeRoundRectCallout">
            <a:avLst>
              <a:gd name="adj1" fmla="val -23480"/>
              <a:gd name="adj2" fmla="val 76667"/>
              <a:gd name="adj3" fmla="val 16667"/>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a:ea typeface="+mn-ea"/>
                <a:cs typeface="+mn-cs"/>
              </a:rPr>
              <a:t>If you do babysitting, </a:t>
            </a:r>
            <a:r>
              <a:rPr lang="en-GB" sz="2000" dirty="0">
                <a:solidFill>
                  <a:schemeClr val="tx1"/>
                </a:solidFill>
                <a:latin typeface="Century Gothic"/>
              </a:rPr>
              <a:t>add this phrase </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to your repertoire!</a:t>
            </a:r>
            <a:endParaRPr kumimoji="0" lang="en-GB" sz="2000" b="1" i="0" u="none" strike="noStrike" kern="1200" cap="none" spc="0" normalizeH="0" baseline="0" noProof="0" dirty="0">
              <a:ln>
                <a:noFill/>
              </a:ln>
              <a:solidFill>
                <a:schemeClr val="tx1"/>
              </a:solidFill>
              <a:effectLst/>
              <a:uLnTx/>
              <a:uFillTx/>
              <a:latin typeface="Century Gothic"/>
              <a:ea typeface="+mn-ea"/>
              <a:cs typeface="+mn-cs"/>
            </a:endParaRPr>
          </a:p>
        </p:txBody>
      </p:sp>
      <p:pic>
        <p:nvPicPr>
          <p:cNvPr id="35" name="Picture 34" descr="A magnifying glass with a black background&#10;&#10;Description automatically generated with medium confidence">
            <a:extLst>
              <a:ext uri="{FF2B5EF4-FFF2-40B4-BE49-F238E27FC236}">
                <a16:creationId xmlns:a16="http://schemas.microsoft.com/office/drawing/2014/main" id="{EA09C450-008B-4CAC-AD4D-6483D06EB9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5854" y="1409561"/>
            <a:ext cx="808366" cy="740160"/>
          </a:xfrm>
          <a:prstGeom prst="rect">
            <a:avLst/>
          </a:prstGeom>
        </p:spPr>
      </p:pic>
      <p:sp>
        <p:nvSpPr>
          <p:cNvPr id="37" name="TextBox 36">
            <a:extLst>
              <a:ext uri="{FF2B5EF4-FFF2-40B4-BE49-F238E27FC236}">
                <a16:creationId xmlns:a16="http://schemas.microsoft.com/office/drawing/2014/main" id="{D1D5E05B-1F93-4BE1-9064-F60FEC2FF57D}"/>
              </a:ext>
            </a:extLst>
          </p:cNvPr>
          <p:cNvSpPr txBox="1"/>
          <p:nvPr/>
        </p:nvSpPr>
        <p:spPr>
          <a:xfrm>
            <a:off x="184078" y="2939083"/>
            <a:ext cx="10059989" cy="400110"/>
          </a:xfrm>
          <a:prstGeom prst="rect">
            <a:avLst/>
          </a:prstGeom>
          <a:noFill/>
        </p:spPr>
        <p:txBody>
          <a:bodyPr wrap="square">
            <a:spAutoFit/>
          </a:bodyPr>
          <a:lstStyle/>
          <a:p>
            <a:pPr marL="0" marR="0" lvl="0" indent="0" algn="l" rtl="0">
              <a:spcBef>
                <a:spcPts val="0"/>
              </a:spcBef>
              <a:spcAft>
                <a:spcPts val="0"/>
              </a:spcAft>
              <a:buNone/>
            </a:pPr>
            <a:r>
              <a:rPr lang="en-US" sz="2000" dirty="0">
                <a:latin typeface="Century Gothic"/>
                <a:ea typeface="Century Gothic"/>
                <a:cs typeface="Century Gothic"/>
                <a:sym typeface="Century Gothic"/>
              </a:rPr>
              <a:t>Choose the correct verb in English: </a:t>
            </a:r>
            <a:r>
              <a:rPr lang="en-US" sz="2000" b="1" dirty="0">
                <a:latin typeface="Century Gothic"/>
                <a:ea typeface="Century Gothic"/>
                <a:cs typeface="Century Gothic"/>
                <a:sym typeface="Century Gothic"/>
              </a:rPr>
              <a:t>routine action </a:t>
            </a:r>
            <a:r>
              <a:rPr lang="en-US" sz="2000" dirty="0">
                <a:latin typeface="Century Gothic"/>
                <a:ea typeface="Century Gothic"/>
                <a:cs typeface="Century Gothic"/>
                <a:sym typeface="Century Gothic"/>
              </a:rPr>
              <a:t>or </a:t>
            </a:r>
            <a:r>
              <a:rPr lang="en-US" sz="2000" b="1" dirty="0">
                <a:latin typeface="Century Gothic"/>
                <a:ea typeface="Century Gothic"/>
                <a:cs typeface="Century Gothic"/>
                <a:sym typeface="Century Gothic"/>
              </a:rPr>
              <a:t>ongoing/current action?</a:t>
            </a:r>
            <a:endParaRPr lang="en-US" sz="2000" dirty="0"/>
          </a:p>
        </p:txBody>
      </p:sp>
      <p:pic>
        <p:nvPicPr>
          <p:cNvPr id="39" name="Picture 38" descr="A cartoon of a child and child&#10;&#10;Description automatically generated">
            <a:extLst>
              <a:ext uri="{FF2B5EF4-FFF2-40B4-BE49-F238E27FC236}">
                <a16:creationId xmlns:a16="http://schemas.microsoft.com/office/drawing/2014/main" id="{979796C7-3E2A-4689-AD38-5FC31EB294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923" y="4031110"/>
            <a:ext cx="3804089" cy="2139801"/>
          </a:xfrm>
          <a:prstGeom prst="rect">
            <a:avLst/>
          </a:prstGeom>
        </p:spPr>
      </p:pic>
    </p:spTree>
    <p:extLst>
      <p:ext uri="{BB962C8B-B14F-4D97-AF65-F5344CB8AC3E}">
        <p14:creationId xmlns:p14="http://schemas.microsoft.com/office/powerpoint/2010/main" val="203524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9" grpId="0" animBg="1"/>
      <p:bldP spid="34" grpId="0" animBg="1"/>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4096512" cy="647577"/>
          </a:xfrm>
        </p:spPr>
        <p:txBody>
          <a:bodyPr>
            <a:normAutofit/>
          </a:bodyPr>
          <a:lstStyle/>
          <a:p>
            <a:r>
              <a:rPr lang="en-GB" sz="2400" dirty="0" err="1"/>
              <a:t>Hablan</a:t>
            </a:r>
            <a:r>
              <a:rPr lang="en-GB" sz="2400" dirty="0"/>
              <a:t> los </a:t>
            </a:r>
            <a:r>
              <a:rPr lang="en-GB" sz="2400" dirty="0" err="1"/>
              <a:t>periodistas</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546081" y="213557"/>
            <a:ext cx="1378442"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5" name="Google Shape;657;p26">
            <a:extLst>
              <a:ext uri="{FF2B5EF4-FFF2-40B4-BE49-F238E27FC236}">
                <a16:creationId xmlns:a16="http://schemas.microsoft.com/office/drawing/2014/main" id="{FAC69CB2-2E20-4D1E-BF5E-C06433192EAD}"/>
              </a:ext>
            </a:extLst>
          </p:cNvPr>
          <p:cNvSpPr txBox="1"/>
          <p:nvPr/>
        </p:nvSpPr>
        <p:spPr>
          <a:xfrm>
            <a:off x="210715" y="1011046"/>
            <a:ext cx="1145888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latin typeface="Century Gothic"/>
                <a:ea typeface="Century Gothic"/>
                <a:cs typeface="Century Gothic"/>
                <a:sym typeface="Century Gothic"/>
              </a:rPr>
              <a:t>Back in school, the journalists give more detailed information about their jobs. </a:t>
            </a:r>
            <a:endParaRPr dirty="0"/>
          </a:p>
          <a:p>
            <a:pPr marL="0" marR="0" lvl="0" indent="0" algn="l" rtl="0">
              <a:spcBef>
                <a:spcPts val="0"/>
              </a:spcBef>
              <a:spcAft>
                <a:spcPts val="0"/>
              </a:spcAft>
              <a:buNone/>
            </a:pPr>
            <a:r>
              <a:rPr lang="en-GB" sz="2200" dirty="0">
                <a:latin typeface="Century Gothic"/>
                <a:ea typeface="Century Gothic"/>
                <a:cs typeface="Century Gothic"/>
                <a:sym typeface="Century Gothic"/>
              </a:rPr>
              <a:t>Decide if the verb refers to ‘I’ or ‘we’. Then choose the translation of the verb in English according to whether it is a </a:t>
            </a:r>
            <a:r>
              <a:rPr lang="en-GB" sz="2200" b="1" dirty="0">
                <a:latin typeface="Century Gothic"/>
                <a:ea typeface="Century Gothic"/>
                <a:cs typeface="Century Gothic"/>
                <a:sym typeface="Century Gothic"/>
              </a:rPr>
              <a:t>routine action</a:t>
            </a:r>
            <a:r>
              <a:rPr lang="en-GB" sz="2200" dirty="0">
                <a:latin typeface="Century Gothic"/>
                <a:ea typeface="Century Gothic"/>
                <a:cs typeface="Century Gothic"/>
                <a:sym typeface="Century Gothic"/>
              </a:rPr>
              <a:t> or an </a:t>
            </a:r>
            <a:r>
              <a:rPr lang="en-GB" sz="2200" b="1" dirty="0">
                <a:latin typeface="Century Gothic"/>
                <a:ea typeface="Century Gothic"/>
                <a:cs typeface="Century Gothic"/>
                <a:sym typeface="Century Gothic"/>
              </a:rPr>
              <a:t>ongoing/current action</a:t>
            </a:r>
            <a:r>
              <a:rPr lang="en-GB" sz="2200" dirty="0">
                <a:latin typeface="Century Gothic"/>
                <a:ea typeface="Century Gothic"/>
                <a:cs typeface="Century Gothic"/>
                <a:sym typeface="Century Gothic"/>
              </a:rPr>
              <a:t>.</a:t>
            </a:r>
            <a:endParaRPr dirty="0"/>
          </a:p>
        </p:txBody>
      </p:sp>
      <p:graphicFrame>
        <p:nvGraphicFramePr>
          <p:cNvPr id="26" name="Google Shape;658;p26">
            <a:extLst>
              <a:ext uri="{FF2B5EF4-FFF2-40B4-BE49-F238E27FC236}">
                <a16:creationId xmlns:a16="http://schemas.microsoft.com/office/drawing/2014/main" id="{DBF4E48D-282C-4DD1-91A1-A5A4300591E7}"/>
              </a:ext>
            </a:extLst>
          </p:cNvPr>
          <p:cNvGraphicFramePr/>
          <p:nvPr>
            <p:extLst>
              <p:ext uri="{D42A27DB-BD31-4B8C-83A1-F6EECF244321}">
                <p14:modId xmlns:p14="http://schemas.microsoft.com/office/powerpoint/2010/main" val="1304218652"/>
              </p:ext>
            </p:extLst>
          </p:nvPr>
        </p:nvGraphicFramePr>
        <p:xfrm>
          <a:off x="325602" y="4447932"/>
          <a:ext cx="7606150" cy="1491225"/>
        </p:xfrm>
        <a:graphic>
          <a:graphicData uri="http://schemas.openxmlformats.org/drawingml/2006/table">
            <a:tbl>
              <a:tblPr firstRow="1" bandRow="1">
                <a:noFill/>
              </a:tblPr>
              <a:tblGrid>
                <a:gridCol w="835875">
                  <a:extLst>
                    <a:ext uri="{9D8B030D-6E8A-4147-A177-3AD203B41FA5}">
                      <a16:colId xmlns:a16="http://schemas.microsoft.com/office/drawing/2014/main" val="20000"/>
                    </a:ext>
                  </a:extLst>
                </a:gridCol>
                <a:gridCol w="4517500">
                  <a:extLst>
                    <a:ext uri="{9D8B030D-6E8A-4147-A177-3AD203B41FA5}">
                      <a16:colId xmlns:a16="http://schemas.microsoft.com/office/drawing/2014/main" val="20001"/>
                    </a:ext>
                  </a:extLst>
                </a:gridCol>
                <a:gridCol w="842425">
                  <a:extLst>
                    <a:ext uri="{9D8B030D-6E8A-4147-A177-3AD203B41FA5}">
                      <a16:colId xmlns:a16="http://schemas.microsoft.com/office/drawing/2014/main" val="20002"/>
                    </a:ext>
                  </a:extLst>
                </a:gridCol>
                <a:gridCol w="1410350">
                  <a:extLst>
                    <a:ext uri="{9D8B030D-6E8A-4147-A177-3AD203B41FA5}">
                      <a16:colId xmlns:a16="http://schemas.microsoft.com/office/drawing/2014/main" val="20003"/>
                    </a:ext>
                  </a:extLst>
                </a:gridCol>
              </a:tblGrid>
              <a:tr h="497075">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l" rtl="0">
                        <a:spcBef>
                          <a:spcPts val="0"/>
                        </a:spcBef>
                        <a:spcAft>
                          <a:spcPts val="0"/>
                        </a:spcAft>
                        <a:buNone/>
                      </a:pPr>
                      <a:endParaRPr sz="1800" dirty="0">
                        <a:solidFill>
                          <a:schemeClr val="tx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chemeClr val="tx1"/>
                          </a:solidFill>
                          <a:latin typeface="Century Gothic"/>
                          <a:ea typeface="Century Gothic"/>
                          <a:cs typeface="Century Gothic"/>
                          <a:sym typeface="Century Gothic"/>
                        </a:rPr>
                        <a:t>‘I’</a:t>
                      </a:r>
                      <a:endParaRPr sz="2000" b="0"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dirty="0">
                          <a:solidFill>
                            <a:schemeClr val="tx1"/>
                          </a:solidFill>
                        </a:rPr>
                        <a:t>‘We’</a:t>
                      </a:r>
                      <a:endParaRPr sz="2000" b="0" dirty="0">
                        <a:solidFill>
                          <a:schemeClr val="tx1"/>
                        </a:solidFill>
                      </a:endParaRPr>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2"/>
                  </a:ext>
                </a:extLst>
              </a:tr>
            </a:tbl>
          </a:graphicData>
        </a:graphic>
      </p:graphicFrame>
      <p:sp>
        <p:nvSpPr>
          <p:cNvPr id="27" name="Google Shape;659;p26">
            <a:hlinkClick r:id="" action="ppaction://noaction">
              <a:snd r:embed="rId3" name="respondemos llamadas todos los di%CC%81as.wav"/>
            </a:hlinkClick>
            <a:extLst>
              <a:ext uri="{FF2B5EF4-FFF2-40B4-BE49-F238E27FC236}">
                <a16:creationId xmlns:a16="http://schemas.microsoft.com/office/drawing/2014/main" id="{E6D6E6F4-2813-4C5B-8C85-47BC5D5760F5}"/>
              </a:ext>
            </a:extLst>
          </p:cNvPr>
          <p:cNvSpPr/>
          <p:nvPr/>
        </p:nvSpPr>
        <p:spPr>
          <a:xfrm>
            <a:off x="471799" y="4993844"/>
            <a:ext cx="564183"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err="1">
                <a:latin typeface="Century Gothic"/>
                <a:ea typeface="Century Gothic"/>
                <a:cs typeface="Century Gothic"/>
                <a:sym typeface="Century Gothic"/>
              </a:rPr>
              <a:t>Ej</a:t>
            </a:r>
            <a:r>
              <a:rPr lang="en-GB" sz="2000" b="1" dirty="0">
                <a:latin typeface="Century Gothic"/>
                <a:ea typeface="Century Gothic"/>
                <a:cs typeface="Century Gothic"/>
                <a:sym typeface="Century Gothic"/>
              </a:rPr>
              <a:t>. 1</a:t>
            </a:r>
            <a:endParaRPr sz="2000" b="1" i="0" u="none" strike="noStrike" cap="none" dirty="0">
              <a:latin typeface="Century Gothic"/>
              <a:ea typeface="Century Gothic"/>
              <a:cs typeface="Century Gothic"/>
              <a:sym typeface="Century Gothic"/>
            </a:endParaRPr>
          </a:p>
        </p:txBody>
      </p:sp>
      <p:sp>
        <p:nvSpPr>
          <p:cNvPr id="28" name="Google Shape;660;p26">
            <a:extLst>
              <a:ext uri="{FF2B5EF4-FFF2-40B4-BE49-F238E27FC236}">
                <a16:creationId xmlns:a16="http://schemas.microsoft.com/office/drawing/2014/main" id="{1EA0ABE5-5205-49DE-BB25-18AFD4C8FC6C}"/>
              </a:ext>
            </a:extLst>
          </p:cNvPr>
          <p:cNvSpPr/>
          <p:nvPr/>
        </p:nvSpPr>
        <p:spPr>
          <a:xfrm>
            <a:off x="1182356" y="4985964"/>
            <a:ext cx="1580437" cy="466473"/>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pic>
        <p:nvPicPr>
          <p:cNvPr id="29" name="Google Shape;661;p26">
            <a:extLst>
              <a:ext uri="{FF2B5EF4-FFF2-40B4-BE49-F238E27FC236}">
                <a16:creationId xmlns:a16="http://schemas.microsoft.com/office/drawing/2014/main" id="{AA893132-1BD2-44C8-AECC-231E2F94F0C4}"/>
              </a:ext>
            </a:extLst>
          </p:cNvPr>
          <p:cNvPicPr preferRelativeResize="0"/>
          <p:nvPr/>
        </p:nvPicPr>
        <p:blipFill rotWithShape="1">
          <a:blip r:embed="rId4">
            <a:alphaModFix/>
          </a:blip>
          <a:srcRect/>
          <a:stretch/>
        </p:blipFill>
        <p:spPr>
          <a:xfrm>
            <a:off x="7080791" y="4924125"/>
            <a:ext cx="412997" cy="430204"/>
          </a:xfrm>
          <a:prstGeom prst="rect">
            <a:avLst/>
          </a:prstGeom>
          <a:noFill/>
          <a:ln>
            <a:noFill/>
          </a:ln>
        </p:spPr>
      </p:pic>
      <p:sp>
        <p:nvSpPr>
          <p:cNvPr id="30" name="Google Shape;662;p26">
            <a:extLst>
              <a:ext uri="{FF2B5EF4-FFF2-40B4-BE49-F238E27FC236}">
                <a16:creationId xmlns:a16="http://schemas.microsoft.com/office/drawing/2014/main" id="{85F06709-00FA-4E49-A72A-DB44F0E1550A}"/>
              </a:ext>
            </a:extLst>
          </p:cNvPr>
          <p:cNvSpPr txBox="1"/>
          <p:nvPr/>
        </p:nvSpPr>
        <p:spPr>
          <a:xfrm>
            <a:off x="210715" y="2484491"/>
            <a:ext cx="631908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latin typeface="Century Gothic"/>
                <a:ea typeface="Century Gothic"/>
                <a:cs typeface="Century Gothic"/>
                <a:sym typeface="Century Gothic"/>
              </a:rPr>
              <a:t>You will know this from the adverb of time.</a:t>
            </a:r>
            <a:endParaRPr/>
          </a:p>
          <a:p>
            <a:pPr marL="0" marR="0" lvl="0" indent="0" algn="l" rtl="0">
              <a:spcBef>
                <a:spcPts val="0"/>
              </a:spcBef>
              <a:spcAft>
                <a:spcPts val="0"/>
              </a:spcAft>
              <a:buNone/>
            </a:pPr>
            <a:endParaRPr sz="2200">
              <a:latin typeface="Century Gothic"/>
              <a:ea typeface="Century Gothic"/>
              <a:cs typeface="Century Gothic"/>
              <a:sym typeface="Century Gothic"/>
            </a:endParaRPr>
          </a:p>
        </p:txBody>
      </p:sp>
      <p:sp>
        <p:nvSpPr>
          <p:cNvPr id="31" name="Google Shape;663;p26">
            <a:extLst>
              <a:ext uri="{FF2B5EF4-FFF2-40B4-BE49-F238E27FC236}">
                <a16:creationId xmlns:a16="http://schemas.microsoft.com/office/drawing/2014/main" id="{FB87E055-0047-4929-8669-CC8925053441}"/>
              </a:ext>
            </a:extLst>
          </p:cNvPr>
          <p:cNvSpPr txBox="1"/>
          <p:nvPr/>
        </p:nvSpPr>
        <p:spPr>
          <a:xfrm>
            <a:off x="210715" y="2986855"/>
            <a:ext cx="6319085"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latin typeface="Century Gothic"/>
                <a:ea typeface="Century Gothic"/>
                <a:cs typeface="Century Gothic"/>
                <a:sym typeface="Century Gothic"/>
              </a:rPr>
              <a:t>Remember</a:t>
            </a:r>
            <a:r>
              <a:rPr lang="en-GB" sz="2200" b="1">
                <a:latin typeface="Century Gothic"/>
                <a:ea typeface="Century Gothic"/>
                <a:cs typeface="Century Gothic"/>
                <a:sym typeface="Century Gothic"/>
              </a:rPr>
              <a:t> ‘en este momento’ </a:t>
            </a:r>
            <a:r>
              <a:rPr lang="en-GB" sz="2200">
                <a:latin typeface="Century Gothic"/>
                <a:ea typeface="Century Gothic"/>
                <a:cs typeface="Century Gothic"/>
                <a:sym typeface="Century Gothic"/>
              </a:rPr>
              <a:t>is used to describe</a:t>
            </a:r>
            <a:r>
              <a:rPr lang="en-GB" sz="2200" b="1">
                <a:latin typeface="Century Gothic"/>
                <a:ea typeface="Century Gothic"/>
                <a:cs typeface="Century Gothic"/>
                <a:sym typeface="Century Gothic"/>
              </a:rPr>
              <a:t> current/unfinished actions </a:t>
            </a:r>
            <a:r>
              <a:rPr lang="en-GB" sz="2200">
                <a:latin typeface="Century Gothic"/>
                <a:ea typeface="Century Gothic"/>
                <a:cs typeface="Century Gothic"/>
                <a:sym typeface="Century Gothic"/>
              </a:rPr>
              <a:t>and is translated into English using ‘be’ –ing.</a:t>
            </a:r>
            <a:endParaRPr/>
          </a:p>
          <a:p>
            <a:pPr marL="0" marR="0" lvl="0" indent="0" algn="l" rtl="0">
              <a:spcBef>
                <a:spcPts val="0"/>
              </a:spcBef>
              <a:spcAft>
                <a:spcPts val="0"/>
              </a:spcAft>
              <a:buNone/>
            </a:pPr>
            <a:endParaRPr sz="2400">
              <a:latin typeface="Century Gothic"/>
              <a:ea typeface="Century Gothic"/>
              <a:cs typeface="Century Gothic"/>
              <a:sym typeface="Century Gothic"/>
            </a:endParaRPr>
          </a:p>
        </p:txBody>
      </p:sp>
      <p:sp>
        <p:nvSpPr>
          <p:cNvPr id="32" name="Google Shape;664;p26">
            <a:hlinkClick r:id="" action="ppaction://noaction">
              <a:snd r:embed="rId5" name="hago una llamada en este momento.wav"/>
            </a:hlinkClick>
            <a:extLst>
              <a:ext uri="{FF2B5EF4-FFF2-40B4-BE49-F238E27FC236}">
                <a16:creationId xmlns:a16="http://schemas.microsoft.com/office/drawing/2014/main" id="{CAFA1A40-7689-4D39-9CE9-D490B66EB3C9}"/>
              </a:ext>
            </a:extLst>
          </p:cNvPr>
          <p:cNvSpPr/>
          <p:nvPr/>
        </p:nvSpPr>
        <p:spPr>
          <a:xfrm>
            <a:off x="471799" y="5478796"/>
            <a:ext cx="564183"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75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err="1">
                <a:latin typeface="Century Gothic"/>
                <a:ea typeface="Century Gothic"/>
                <a:cs typeface="Century Gothic"/>
                <a:sym typeface="Century Gothic"/>
              </a:rPr>
              <a:t>Ej</a:t>
            </a:r>
            <a:r>
              <a:rPr lang="en-GB" sz="2000" b="1" dirty="0">
                <a:latin typeface="Century Gothic"/>
                <a:ea typeface="Century Gothic"/>
                <a:cs typeface="Century Gothic"/>
                <a:sym typeface="Century Gothic"/>
              </a:rPr>
              <a:t>. 2</a:t>
            </a:r>
            <a:endParaRPr sz="2000" b="1" i="0" u="none" strike="noStrike" cap="none" dirty="0">
              <a:latin typeface="Century Gothic"/>
              <a:ea typeface="Century Gothic"/>
              <a:cs typeface="Century Gothic"/>
              <a:sym typeface="Century Gothic"/>
            </a:endParaRPr>
          </a:p>
        </p:txBody>
      </p:sp>
      <p:sp>
        <p:nvSpPr>
          <p:cNvPr id="36" name="Google Shape;665;p26">
            <a:extLst>
              <a:ext uri="{FF2B5EF4-FFF2-40B4-BE49-F238E27FC236}">
                <a16:creationId xmlns:a16="http://schemas.microsoft.com/office/drawing/2014/main" id="{78E41B4E-E9B8-405D-A630-11FE53683D92}"/>
              </a:ext>
            </a:extLst>
          </p:cNvPr>
          <p:cNvSpPr/>
          <p:nvPr/>
        </p:nvSpPr>
        <p:spPr>
          <a:xfrm>
            <a:off x="2453295" y="5462548"/>
            <a:ext cx="1882052" cy="466473"/>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pic>
        <p:nvPicPr>
          <p:cNvPr id="38" name="Google Shape;666;p26">
            <a:extLst>
              <a:ext uri="{FF2B5EF4-FFF2-40B4-BE49-F238E27FC236}">
                <a16:creationId xmlns:a16="http://schemas.microsoft.com/office/drawing/2014/main" id="{E4F9DB2D-1F0C-48B0-934D-ED00CB593881}"/>
              </a:ext>
            </a:extLst>
          </p:cNvPr>
          <p:cNvPicPr preferRelativeResize="0"/>
          <p:nvPr/>
        </p:nvPicPr>
        <p:blipFill rotWithShape="1">
          <a:blip r:embed="rId4">
            <a:alphaModFix/>
          </a:blip>
          <a:srcRect/>
          <a:stretch/>
        </p:blipFill>
        <p:spPr>
          <a:xfrm>
            <a:off x="5907902" y="5444009"/>
            <a:ext cx="412997" cy="430204"/>
          </a:xfrm>
          <a:prstGeom prst="rect">
            <a:avLst/>
          </a:prstGeom>
          <a:noFill/>
          <a:ln>
            <a:noFill/>
          </a:ln>
        </p:spPr>
      </p:pic>
      <p:grpSp>
        <p:nvGrpSpPr>
          <p:cNvPr id="40" name="Google Shape;667;p26">
            <a:extLst>
              <a:ext uri="{FF2B5EF4-FFF2-40B4-BE49-F238E27FC236}">
                <a16:creationId xmlns:a16="http://schemas.microsoft.com/office/drawing/2014/main" id="{4A9BDF5C-033B-4241-B124-903AB8ED51C3}"/>
              </a:ext>
            </a:extLst>
          </p:cNvPr>
          <p:cNvGrpSpPr/>
          <p:nvPr/>
        </p:nvGrpSpPr>
        <p:grpSpPr>
          <a:xfrm>
            <a:off x="8635528" y="2533135"/>
            <a:ext cx="2826200" cy="3758720"/>
            <a:chOff x="8436583" y="2320563"/>
            <a:chExt cx="3025145" cy="3971292"/>
          </a:xfrm>
        </p:grpSpPr>
        <p:pic>
          <p:nvPicPr>
            <p:cNvPr id="41" name="Google Shape;668;p26">
              <a:extLst>
                <a:ext uri="{FF2B5EF4-FFF2-40B4-BE49-F238E27FC236}">
                  <a16:creationId xmlns:a16="http://schemas.microsoft.com/office/drawing/2014/main" id="{86FC8866-7F02-4234-ABC1-62E5EAC34FCC}"/>
                </a:ext>
              </a:extLst>
            </p:cNvPr>
            <p:cNvPicPr preferRelativeResize="0"/>
            <p:nvPr/>
          </p:nvPicPr>
          <p:blipFill rotWithShape="1">
            <a:blip r:embed="rId6">
              <a:alphaModFix/>
            </a:blip>
            <a:srcRect/>
            <a:stretch/>
          </p:blipFill>
          <p:spPr>
            <a:xfrm>
              <a:off x="9882397" y="2594687"/>
              <a:ext cx="1579331" cy="1748963"/>
            </a:xfrm>
            <a:prstGeom prst="rect">
              <a:avLst/>
            </a:prstGeom>
            <a:noFill/>
            <a:ln>
              <a:noFill/>
            </a:ln>
          </p:spPr>
        </p:pic>
        <p:pic>
          <p:nvPicPr>
            <p:cNvPr id="42" name="Google Shape;669;p26">
              <a:extLst>
                <a:ext uri="{FF2B5EF4-FFF2-40B4-BE49-F238E27FC236}">
                  <a16:creationId xmlns:a16="http://schemas.microsoft.com/office/drawing/2014/main" id="{21752C5F-C0EE-40E6-939A-659C0BC2987D}"/>
                </a:ext>
              </a:extLst>
            </p:cNvPr>
            <p:cNvPicPr preferRelativeResize="0"/>
            <p:nvPr/>
          </p:nvPicPr>
          <p:blipFill rotWithShape="1">
            <a:blip r:embed="rId7">
              <a:alphaModFix/>
            </a:blip>
            <a:srcRect/>
            <a:stretch/>
          </p:blipFill>
          <p:spPr>
            <a:xfrm flipH="1">
              <a:off x="8509054" y="2320563"/>
              <a:ext cx="1324810" cy="1555576"/>
            </a:xfrm>
            <a:prstGeom prst="rect">
              <a:avLst/>
            </a:prstGeom>
            <a:noFill/>
            <a:ln>
              <a:noFill/>
            </a:ln>
          </p:spPr>
        </p:pic>
        <p:grpSp>
          <p:nvGrpSpPr>
            <p:cNvPr id="44" name="Google Shape;670;p26">
              <a:extLst>
                <a:ext uri="{FF2B5EF4-FFF2-40B4-BE49-F238E27FC236}">
                  <a16:creationId xmlns:a16="http://schemas.microsoft.com/office/drawing/2014/main" id="{DD9E1B9A-F3E5-467B-8A17-817A7EDA6A53}"/>
                </a:ext>
              </a:extLst>
            </p:cNvPr>
            <p:cNvGrpSpPr/>
            <p:nvPr/>
          </p:nvGrpSpPr>
          <p:grpSpPr>
            <a:xfrm>
              <a:off x="8436583" y="4393279"/>
              <a:ext cx="3025145" cy="1898576"/>
              <a:chOff x="338767" y="4295214"/>
              <a:chExt cx="2200730" cy="1264532"/>
            </a:xfrm>
          </p:grpSpPr>
          <p:pic>
            <p:nvPicPr>
              <p:cNvPr id="45" name="Google Shape;671;p26">
                <a:extLst>
                  <a:ext uri="{FF2B5EF4-FFF2-40B4-BE49-F238E27FC236}">
                    <a16:creationId xmlns:a16="http://schemas.microsoft.com/office/drawing/2014/main" id="{521A1909-5C26-488B-B677-C69B9D5AA6AA}"/>
                  </a:ext>
                </a:extLst>
              </p:cNvPr>
              <p:cNvPicPr preferRelativeResize="0"/>
              <p:nvPr/>
            </p:nvPicPr>
            <p:blipFill rotWithShape="1">
              <a:blip r:embed="rId8">
                <a:alphaModFix/>
              </a:blip>
              <a:srcRect r="53480" b="70351"/>
              <a:stretch/>
            </p:blipFill>
            <p:spPr>
              <a:xfrm flipH="1">
                <a:off x="338767" y="4406661"/>
                <a:ext cx="1034099" cy="1153085"/>
              </a:xfrm>
              <a:prstGeom prst="rect">
                <a:avLst/>
              </a:prstGeom>
              <a:noFill/>
              <a:ln>
                <a:noFill/>
              </a:ln>
            </p:spPr>
          </p:pic>
          <p:grpSp>
            <p:nvGrpSpPr>
              <p:cNvPr id="46" name="Google Shape;672;p26">
                <a:extLst>
                  <a:ext uri="{FF2B5EF4-FFF2-40B4-BE49-F238E27FC236}">
                    <a16:creationId xmlns:a16="http://schemas.microsoft.com/office/drawing/2014/main" id="{140D034D-1F50-491D-AF57-C503C053C5DA}"/>
                  </a:ext>
                </a:extLst>
              </p:cNvPr>
              <p:cNvGrpSpPr/>
              <p:nvPr/>
            </p:nvGrpSpPr>
            <p:grpSpPr>
              <a:xfrm>
                <a:off x="1136498" y="4295214"/>
                <a:ext cx="1402999" cy="1076900"/>
                <a:chOff x="5856604" y="3271138"/>
                <a:chExt cx="1867669" cy="1591543"/>
              </a:xfrm>
            </p:grpSpPr>
            <p:pic>
              <p:nvPicPr>
                <p:cNvPr id="47" name="Google Shape;673;p26">
                  <a:extLst>
                    <a:ext uri="{FF2B5EF4-FFF2-40B4-BE49-F238E27FC236}">
                      <a16:creationId xmlns:a16="http://schemas.microsoft.com/office/drawing/2014/main" id="{76AB6F95-3736-42BD-85EF-E1CF8E1389CC}"/>
                    </a:ext>
                  </a:extLst>
                </p:cNvPr>
                <p:cNvPicPr preferRelativeResize="0"/>
                <p:nvPr/>
              </p:nvPicPr>
              <p:blipFill rotWithShape="1">
                <a:blip r:embed="rId9">
                  <a:alphaModFix/>
                </a:blip>
                <a:srcRect/>
                <a:stretch/>
              </p:blipFill>
              <p:spPr>
                <a:xfrm flipH="1">
                  <a:off x="5856604" y="3271138"/>
                  <a:ext cx="808492" cy="751295"/>
                </a:xfrm>
                <a:prstGeom prst="rect">
                  <a:avLst/>
                </a:prstGeom>
                <a:noFill/>
                <a:ln>
                  <a:noFill/>
                </a:ln>
              </p:spPr>
            </p:pic>
            <p:pic>
              <p:nvPicPr>
                <p:cNvPr id="48" name="Google Shape;674;p26">
                  <a:extLst>
                    <a:ext uri="{FF2B5EF4-FFF2-40B4-BE49-F238E27FC236}">
                      <a16:creationId xmlns:a16="http://schemas.microsoft.com/office/drawing/2014/main" id="{DB868B88-0691-4423-8363-95E612AE8138}"/>
                    </a:ext>
                  </a:extLst>
                </p:cNvPr>
                <p:cNvPicPr preferRelativeResize="0"/>
                <p:nvPr/>
              </p:nvPicPr>
              <p:blipFill rotWithShape="1">
                <a:blip r:embed="rId10">
                  <a:alphaModFix/>
                </a:blip>
                <a:srcRect t="54473" r="50753"/>
                <a:stretch/>
              </p:blipFill>
              <p:spPr>
                <a:xfrm flipH="1">
                  <a:off x="6509081" y="3368842"/>
                  <a:ext cx="1215192" cy="1493839"/>
                </a:xfrm>
                <a:prstGeom prst="rect">
                  <a:avLst/>
                </a:prstGeom>
                <a:noFill/>
                <a:ln>
                  <a:noFill/>
                </a:ln>
              </p:spPr>
            </p:pic>
          </p:grpSp>
        </p:grpSp>
      </p:grpSp>
      <p:sp>
        <p:nvSpPr>
          <p:cNvPr id="49" name="Google Shape;675;p26">
            <a:extLst>
              <a:ext uri="{FF2B5EF4-FFF2-40B4-BE49-F238E27FC236}">
                <a16:creationId xmlns:a16="http://schemas.microsoft.com/office/drawing/2014/main" id="{8B316840-2C71-41A1-BFA9-7E9A8E76295E}"/>
              </a:ext>
            </a:extLst>
          </p:cNvPr>
          <p:cNvSpPr txBox="1"/>
          <p:nvPr/>
        </p:nvSpPr>
        <p:spPr>
          <a:xfrm>
            <a:off x="1253081" y="4928475"/>
            <a:ext cx="42790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respond / are responding</a:t>
            </a:r>
            <a:endParaRPr dirty="0"/>
          </a:p>
        </p:txBody>
      </p:sp>
      <p:sp>
        <p:nvSpPr>
          <p:cNvPr id="50" name="Google Shape;676;p26">
            <a:extLst>
              <a:ext uri="{FF2B5EF4-FFF2-40B4-BE49-F238E27FC236}">
                <a16:creationId xmlns:a16="http://schemas.microsoft.com/office/drawing/2014/main" id="{8793A082-9AA0-42CD-92B3-9B236E760D79}"/>
              </a:ext>
            </a:extLst>
          </p:cNvPr>
          <p:cNvSpPr txBox="1"/>
          <p:nvPr/>
        </p:nvSpPr>
        <p:spPr>
          <a:xfrm>
            <a:off x="1279981" y="5455509"/>
            <a:ext cx="394180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make / am making</a:t>
            </a:r>
            <a:endParaRPr dirty="0"/>
          </a:p>
        </p:txBody>
      </p:sp>
    </p:spTree>
    <p:extLst>
      <p:ext uri="{BB962C8B-B14F-4D97-AF65-F5344CB8AC3E}">
        <p14:creationId xmlns:p14="http://schemas.microsoft.com/office/powerpoint/2010/main" val="133274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4096512" cy="647577"/>
          </a:xfrm>
        </p:spPr>
        <p:txBody>
          <a:bodyPr>
            <a:normAutofit/>
          </a:bodyPr>
          <a:lstStyle/>
          <a:p>
            <a:r>
              <a:rPr lang="en-GB" sz="2400" dirty="0" err="1"/>
              <a:t>Hablan</a:t>
            </a:r>
            <a:r>
              <a:rPr lang="en-GB" sz="2400" dirty="0"/>
              <a:t> los </a:t>
            </a:r>
            <a:r>
              <a:rPr lang="en-GB" sz="2400" dirty="0" err="1"/>
              <a:t>periodistas</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493943" y="213557"/>
            <a:ext cx="1430579"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4" name="Google Shape;685;p27">
            <a:extLst>
              <a:ext uri="{FF2B5EF4-FFF2-40B4-BE49-F238E27FC236}">
                <a16:creationId xmlns:a16="http://schemas.microsoft.com/office/drawing/2014/main" id="{571999DC-632F-4BB2-8452-96450F0B54EC}"/>
              </a:ext>
            </a:extLst>
          </p:cNvPr>
          <p:cNvSpPr txBox="1"/>
          <p:nvPr/>
        </p:nvSpPr>
        <p:spPr>
          <a:xfrm>
            <a:off x="4068287" y="274105"/>
            <a:ext cx="681199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latin typeface="Century Gothic"/>
                <a:ea typeface="Century Gothic"/>
                <a:cs typeface="Century Gothic"/>
                <a:sym typeface="Century Gothic"/>
              </a:rPr>
              <a:t>Los </a:t>
            </a:r>
            <a:r>
              <a:rPr lang="en-GB" sz="2200" b="1" dirty="0" err="1">
                <a:latin typeface="Century Gothic"/>
                <a:ea typeface="Century Gothic"/>
                <a:cs typeface="Century Gothic"/>
                <a:sym typeface="Century Gothic"/>
              </a:rPr>
              <a:t>periodistas</a:t>
            </a:r>
            <a:r>
              <a:rPr lang="en-GB" sz="2200" b="1" dirty="0">
                <a:latin typeface="Century Gothic"/>
                <a:ea typeface="Century Gothic"/>
                <a:cs typeface="Century Gothic"/>
                <a:sym typeface="Century Gothic"/>
              </a:rPr>
              <a:t> dan </a:t>
            </a:r>
            <a:r>
              <a:rPr lang="en-GB" sz="2200" b="1" dirty="0" err="1">
                <a:latin typeface="Century Gothic"/>
                <a:ea typeface="Century Gothic"/>
                <a:cs typeface="Century Gothic"/>
                <a:sym typeface="Century Gothic"/>
              </a:rPr>
              <a:t>más</a:t>
            </a:r>
            <a:r>
              <a:rPr lang="en-GB" sz="2200" b="1" dirty="0">
                <a:latin typeface="Century Gothic"/>
                <a:ea typeface="Century Gothic"/>
                <a:cs typeface="Century Gothic"/>
                <a:sym typeface="Century Gothic"/>
              </a:rPr>
              <a:t> </a:t>
            </a:r>
            <a:r>
              <a:rPr lang="en-GB" sz="2200" b="1" dirty="0" err="1">
                <a:latin typeface="Century Gothic"/>
                <a:ea typeface="Century Gothic"/>
                <a:cs typeface="Century Gothic"/>
                <a:sym typeface="Century Gothic"/>
              </a:rPr>
              <a:t>información</a:t>
            </a:r>
            <a:r>
              <a:rPr lang="en-GB" sz="2200" b="1" dirty="0">
                <a:latin typeface="Century Gothic"/>
                <a:ea typeface="Century Gothic"/>
                <a:cs typeface="Century Gothic"/>
                <a:sym typeface="Century Gothic"/>
              </a:rPr>
              <a:t> </a:t>
            </a:r>
            <a:r>
              <a:rPr lang="en-GB" sz="2200" b="1" dirty="0" err="1">
                <a:latin typeface="Century Gothic"/>
                <a:ea typeface="Century Gothic"/>
                <a:cs typeface="Century Gothic"/>
                <a:sym typeface="Century Gothic"/>
              </a:rPr>
              <a:t>sobre</a:t>
            </a:r>
            <a:r>
              <a:rPr lang="en-GB" sz="2200" b="1" dirty="0">
                <a:latin typeface="Century Gothic"/>
                <a:ea typeface="Century Gothic"/>
                <a:cs typeface="Century Gothic"/>
                <a:sym typeface="Century Gothic"/>
              </a:rPr>
              <a:t> </a:t>
            </a:r>
            <a:r>
              <a:rPr lang="en-GB" sz="2200" b="1" dirty="0" err="1">
                <a:latin typeface="Century Gothic"/>
                <a:ea typeface="Century Gothic"/>
                <a:cs typeface="Century Gothic"/>
                <a:sym typeface="Century Gothic"/>
              </a:rPr>
              <a:t>el</a:t>
            </a:r>
            <a:r>
              <a:rPr lang="en-GB" sz="2200" b="1" dirty="0">
                <a:latin typeface="Century Gothic"/>
                <a:ea typeface="Century Gothic"/>
                <a:cs typeface="Century Gothic"/>
                <a:sym typeface="Century Gothic"/>
              </a:rPr>
              <a:t> </a:t>
            </a:r>
            <a:r>
              <a:rPr lang="en-GB" sz="2200" b="1" dirty="0" err="1">
                <a:latin typeface="Century Gothic"/>
                <a:ea typeface="Century Gothic"/>
                <a:cs typeface="Century Gothic"/>
                <a:sym typeface="Century Gothic"/>
              </a:rPr>
              <a:t>trabajo</a:t>
            </a:r>
            <a:r>
              <a:rPr lang="en-GB" sz="2200" b="1" dirty="0">
                <a:latin typeface="Century Gothic"/>
                <a:ea typeface="Century Gothic"/>
                <a:cs typeface="Century Gothic"/>
                <a:sym typeface="Century Gothic"/>
              </a:rPr>
              <a:t> que </a:t>
            </a:r>
            <a:r>
              <a:rPr lang="en-GB" sz="2200" b="1" dirty="0" err="1">
                <a:latin typeface="Century Gothic"/>
                <a:ea typeface="Century Gothic"/>
                <a:cs typeface="Century Gothic"/>
                <a:sym typeface="Century Gothic"/>
              </a:rPr>
              <a:t>hacen</a:t>
            </a:r>
            <a:r>
              <a:rPr lang="en-GB" sz="2200" b="1" dirty="0">
                <a:latin typeface="Century Gothic"/>
                <a:ea typeface="Century Gothic"/>
                <a:cs typeface="Century Gothic"/>
                <a:sym typeface="Century Gothic"/>
              </a:rPr>
              <a:t>.  </a:t>
            </a:r>
            <a:endParaRPr dirty="0"/>
          </a:p>
        </p:txBody>
      </p:sp>
      <p:graphicFrame>
        <p:nvGraphicFramePr>
          <p:cNvPr id="33" name="Google Shape;686;p27">
            <a:extLst>
              <a:ext uri="{FF2B5EF4-FFF2-40B4-BE49-F238E27FC236}">
                <a16:creationId xmlns:a16="http://schemas.microsoft.com/office/drawing/2014/main" id="{F6EC370D-51F9-48C3-B73C-6B8395F0B4D2}"/>
              </a:ext>
            </a:extLst>
          </p:cNvPr>
          <p:cNvGraphicFramePr/>
          <p:nvPr>
            <p:extLst>
              <p:ext uri="{D42A27DB-BD31-4B8C-83A1-F6EECF244321}">
                <p14:modId xmlns:p14="http://schemas.microsoft.com/office/powerpoint/2010/main" val="757204818"/>
              </p:ext>
            </p:extLst>
          </p:nvPr>
        </p:nvGraphicFramePr>
        <p:xfrm>
          <a:off x="517810" y="1860484"/>
          <a:ext cx="8858400" cy="3479525"/>
        </p:xfrm>
        <a:graphic>
          <a:graphicData uri="http://schemas.openxmlformats.org/drawingml/2006/table">
            <a:tbl>
              <a:tblPr firstRow="1" bandRow="1">
                <a:noFill/>
              </a:tblPr>
              <a:tblGrid>
                <a:gridCol w="973500">
                  <a:extLst>
                    <a:ext uri="{9D8B030D-6E8A-4147-A177-3AD203B41FA5}">
                      <a16:colId xmlns:a16="http://schemas.microsoft.com/office/drawing/2014/main" val="20000"/>
                    </a:ext>
                  </a:extLst>
                </a:gridCol>
                <a:gridCol w="5911850">
                  <a:extLst>
                    <a:ext uri="{9D8B030D-6E8A-4147-A177-3AD203B41FA5}">
                      <a16:colId xmlns:a16="http://schemas.microsoft.com/office/drawing/2014/main" val="20001"/>
                    </a:ext>
                  </a:extLst>
                </a:gridCol>
                <a:gridCol w="869975">
                  <a:extLst>
                    <a:ext uri="{9D8B030D-6E8A-4147-A177-3AD203B41FA5}">
                      <a16:colId xmlns:a16="http://schemas.microsoft.com/office/drawing/2014/main" val="20002"/>
                    </a:ext>
                  </a:extLst>
                </a:gridCol>
                <a:gridCol w="1103075">
                  <a:extLst>
                    <a:ext uri="{9D8B030D-6E8A-4147-A177-3AD203B41FA5}">
                      <a16:colId xmlns:a16="http://schemas.microsoft.com/office/drawing/2014/main" val="20003"/>
                    </a:ext>
                  </a:extLst>
                </a:gridCol>
              </a:tblGrid>
              <a:tr h="497075">
                <a:tc>
                  <a:txBody>
                    <a:bodyPr/>
                    <a:lstStyle/>
                    <a:p>
                      <a:pPr marL="0" marR="0" lvl="0" indent="0" algn="l" rtl="0">
                        <a:spcBef>
                          <a:spcPts val="0"/>
                        </a:spcBef>
                        <a:spcAft>
                          <a:spcPts val="0"/>
                        </a:spcAft>
                        <a:buNone/>
                      </a:pPr>
                      <a:endParaRPr sz="1800" dirty="0">
                        <a:solidFill>
                          <a:schemeClr val="tx1"/>
                        </a:solidFill>
                      </a:endParaRPr>
                    </a:p>
                  </a:txBody>
                  <a:tcPr marL="91450" marR="91450" marT="45725" marB="45725">
                    <a:solidFill>
                      <a:schemeClr val="lt1"/>
                    </a:solidFill>
                  </a:tcPr>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400" b="1" i="0" u="none" strike="noStrike" cap="none">
                          <a:solidFill>
                            <a:schemeClr val="tx1"/>
                          </a:solidFill>
                          <a:latin typeface="Century Gothic"/>
                          <a:ea typeface="Century Gothic"/>
                          <a:cs typeface="Century Gothic"/>
                          <a:sym typeface="Century Gothic"/>
                        </a:rPr>
                        <a:t>‘I’</a:t>
                      </a:r>
                      <a:endParaRPr sz="2400" b="0">
                        <a:solidFill>
                          <a:schemeClr val="tx1"/>
                        </a:solidFil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400" b="1" dirty="0">
                          <a:solidFill>
                            <a:schemeClr val="tx1"/>
                          </a:solidFill>
                        </a:rPr>
                        <a:t>‘We’</a:t>
                      </a:r>
                      <a:endParaRPr sz="2400" b="0" dirty="0">
                        <a:solidFill>
                          <a:schemeClr val="tx1"/>
                        </a:solidFill>
                      </a:endParaRPr>
                    </a:p>
                  </a:txBody>
                  <a:tcPr marL="91450" marR="91450" marT="45725" marB="45725" anchor="ctr"/>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180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180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180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180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180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r>
                        <a:rPr lang="en-GB" sz="2000">
                          <a:solidFill>
                            <a:schemeClr val="tx1"/>
                          </a:solidFill>
                        </a:rPr>
                        <a:t>te</a:t>
                      </a: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180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34" name="Google Shape;687;p27">
            <a:hlinkClick r:id="" action="ppaction://noaction">
              <a:snd r:embed="rId3" name="hacemos entrevistas en este momento.wav"/>
            </a:hlinkClick>
            <a:extLst>
              <a:ext uri="{FF2B5EF4-FFF2-40B4-BE49-F238E27FC236}">
                <a16:creationId xmlns:a16="http://schemas.microsoft.com/office/drawing/2014/main" id="{F6834B83-AFED-4583-9B4B-011FC7FD9ECB}"/>
              </a:ext>
            </a:extLst>
          </p:cNvPr>
          <p:cNvSpPr/>
          <p:nvPr/>
        </p:nvSpPr>
        <p:spPr>
          <a:xfrm>
            <a:off x="832540" y="240361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latin typeface="Century Gothic"/>
                <a:ea typeface="Century Gothic"/>
                <a:cs typeface="Century Gothic"/>
                <a:sym typeface="Century Gothic"/>
              </a:rPr>
              <a:t>1</a:t>
            </a:r>
            <a:endParaRPr dirty="0"/>
          </a:p>
        </p:txBody>
      </p:sp>
      <p:sp>
        <p:nvSpPr>
          <p:cNvPr id="35" name="Google Shape;688;p27">
            <a:hlinkClick r:id="" action="ppaction://noaction">
              <a:snd r:embed="rId4" name="vendo revistas todos los di%CC%81as.wav"/>
            </a:hlinkClick>
            <a:extLst>
              <a:ext uri="{FF2B5EF4-FFF2-40B4-BE49-F238E27FC236}">
                <a16:creationId xmlns:a16="http://schemas.microsoft.com/office/drawing/2014/main" id="{93D7E682-BD93-4A52-BB6D-B4354C04F3B6}"/>
              </a:ext>
            </a:extLst>
          </p:cNvPr>
          <p:cNvSpPr/>
          <p:nvPr/>
        </p:nvSpPr>
        <p:spPr>
          <a:xfrm>
            <a:off x="832540" y="287624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2</a:t>
            </a:r>
            <a:endParaRPr/>
          </a:p>
        </p:txBody>
      </p:sp>
      <p:sp>
        <p:nvSpPr>
          <p:cNvPr id="37" name="Google Shape;689;p27">
            <a:hlinkClick r:id="" action="ppaction://noaction">
              <a:snd r:embed="rId5" name="ponemos ima%CC%81genes en la pa%CC%81gina web en este momento.wav"/>
            </a:hlinkClick>
            <a:extLst>
              <a:ext uri="{FF2B5EF4-FFF2-40B4-BE49-F238E27FC236}">
                <a16:creationId xmlns:a16="http://schemas.microsoft.com/office/drawing/2014/main" id="{B95D63F0-E029-43C0-A839-D4FA9F847BD9}"/>
              </a:ext>
            </a:extLst>
          </p:cNvPr>
          <p:cNvSpPr/>
          <p:nvPr/>
        </p:nvSpPr>
        <p:spPr>
          <a:xfrm>
            <a:off x="830462" y="338693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3</a:t>
            </a:r>
            <a:endParaRPr/>
          </a:p>
        </p:txBody>
      </p:sp>
      <p:sp>
        <p:nvSpPr>
          <p:cNvPr id="39" name="Google Shape;690;p27">
            <a:hlinkClick r:id="" action="ppaction://noaction">
              <a:snd r:embed="rId6" name="respondemos los correos electro%CC%81nicos en este momento.wav"/>
            </a:hlinkClick>
            <a:extLst>
              <a:ext uri="{FF2B5EF4-FFF2-40B4-BE49-F238E27FC236}">
                <a16:creationId xmlns:a16="http://schemas.microsoft.com/office/drawing/2014/main" id="{13336067-0536-4BBB-B896-2E42C2DCC877}"/>
              </a:ext>
            </a:extLst>
          </p:cNvPr>
          <p:cNvSpPr/>
          <p:nvPr/>
        </p:nvSpPr>
        <p:spPr>
          <a:xfrm>
            <a:off x="830462" y="386910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4</a:t>
            </a:r>
            <a:endParaRPr/>
          </a:p>
        </p:txBody>
      </p:sp>
      <p:sp>
        <p:nvSpPr>
          <p:cNvPr id="43" name="Google Shape;691;p27">
            <a:hlinkClick r:id="" action="ppaction://noaction">
              <a:snd r:embed="rId7" name="aprendo sobre la sociedad cada dia.wav"/>
            </a:hlinkClick>
            <a:extLst>
              <a:ext uri="{FF2B5EF4-FFF2-40B4-BE49-F238E27FC236}">
                <a16:creationId xmlns:a16="http://schemas.microsoft.com/office/drawing/2014/main" id="{45EEB6DE-F76D-434B-A7AD-8AF60BA79083}"/>
              </a:ext>
            </a:extLst>
          </p:cNvPr>
          <p:cNvSpPr/>
          <p:nvPr/>
        </p:nvSpPr>
        <p:spPr>
          <a:xfrm>
            <a:off x="830462" y="438664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5</a:t>
            </a:r>
            <a:endParaRPr/>
          </a:p>
        </p:txBody>
      </p:sp>
      <p:sp>
        <p:nvSpPr>
          <p:cNvPr id="51" name="Google Shape;692;p27">
            <a:hlinkClick r:id="" action="ppaction://noaction">
              <a:snd r:embed="rId8" name="hacemos vi%CC%81deos con periodistas todos los di%CC%81as.wav"/>
            </a:hlinkClick>
            <a:extLst>
              <a:ext uri="{FF2B5EF4-FFF2-40B4-BE49-F238E27FC236}">
                <a16:creationId xmlns:a16="http://schemas.microsoft.com/office/drawing/2014/main" id="{3A521788-C056-4881-A98F-25340DEC2143}"/>
              </a:ext>
            </a:extLst>
          </p:cNvPr>
          <p:cNvSpPr/>
          <p:nvPr/>
        </p:nvSpPr>
        <p:spPr>
          <a:xfrm>
            <a:off x="835256" y="487256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6</a:t>
            </a:r>
            <a:endParaRPr/>
          </a:p>
        </p:txBody>
      </p:sp>
      <p:sp>
        <p:nvSpPr>
          <p:cNvPr id="52" name="Google Shape;695;p27">
            <a:extLst>
              <a:ext uri="{FF2B5EF4-FFF2-40B4-BE49-F238E27FC236}">
                <a16:creationId xmlns:a16="http://schemas.microsoft.com/office/drawing/2014/main" id="{ED024970-182D-454C-AE6A-55022494962F}"/>
              </a:ext>
            </a:extLst>
          </p:cNvPr>
          <p:cNvSpPr/>
          <p:nvPr/>
        </p:nvSpPr>
        <p:spPr>
          <a:xfrm>
            <a:off x="2229660" y="2383537"/>
            <a:ext cx="1664476" cy="466473"/>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pic>
        <p:nvPicPr>
          <p:cNvPr id="53" name="Google Shape;696;p27">
            <a:extLst>
              <a:ext uri="{FF2B5EF4-FFF2-40B4-BE49-F238E27FC236}">
                <a16:creationId xmlns:a16="http://schemas.microsoft.com/office/drawing/2014/main" id="{43FE6967-0C45-4379-B2C7-D3353D158051}"/>
              </a:ext>
            </a:extLst>
          </p:cNvPr>
          <p:cNvPicPr preferRelativeResize="0"/>
          <p:nvPr/>
        </p:nvPicPr>
        <p:blipFill rotWithShape="1">
          <a:blip r:embed="rId9">
            <a:alphaModFix/>
          </a:blip>
          <a:srcRect/>
          <a:stretch/>
        </p:blipFill>
        <p:spPr>
          <a:xfrm>
            <a:off x="8634803" y="2403610"/>
            <a:ext cx="412997" cy="430204"/>
          </a:xfrm>
          <a:prstGeom prst="rect">
            <a:avLst/>
          </a:prstGeom>
          <a:noFill/>
          <a:ln>
            <a:noFill/>
          </a:ln>
        </p:spPr>
      </p:pic>
      <p:sp>
        <p:nvSpPr>
          <p:cNvPr id="54" name="Google Shape;697;p27">
            <a:extLst>
              <a:ext uri="{FF2B5EF4-FFF2-40B4-BE49-F238E27FC236}">
                <a16:creationId xmlns:a16="http://schemas.microsoft.com/office/drawing/2014/main" id="{1925AF82-9F1C-4BB0-8A80-F38C8189BE24}"/>
              </a:ext>
            </a:extLst>
          </p:cNvPr>
          <p:cNvSpPr/>
          <p:nvPr/>
        </p:nvSpPr>
        <p:spPr>
          <a:xfrm>
            <a:off x="1437775" y="2872961"/>
            <a:ext cx="791885" cy="464076"/>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pic>
        <p:nvPicPr>
          <p:cNvPr id="55" name="Google Shape;698;p27">
            <a:extLst>
              <a:ext uri="{FF2B5EF4-FFF2-40B4-BE49-F238E27FC236}">
                <a16:creationId xmlns:a16="http://schemas.microsoft.com/office/drawing/2014/main" id="{555A5A19-F7AE-470C-938D-724D9AC0DA65}"/>
              </a:ext>
            </a:extLst>
          </p:cNvPr>
          <p:cNvPicPr preferRelativeResize="0"/>
          <p:nvPr/>
        </p:nvPicPr>
        <p:blipFill rotWithShape="1">
          <a:blip r:embed="rId9">
            <a:alphaModFix/>
          </a:blip>
          <a:srcRect/>
          <a:stretch/>
        </p:blipFill>
        <p:spPr>
          <a:xfrm>
            <a:off x="7599023" y="2901768"/>
            <a:ext cx="412997" cy="430204"/>
          </a:xfrm>
          <a:prstGeom prst="rect">
            <a:avLst/>
          </a:prstGeom>
          <a:noFill/>
          <a:ln>
            <a:noFill/>
          </a:ln>
        </p:spPr>
      </p:pic>
      <p:sp>
        <p:nvSpPr>
          <p:cNvPr id="56" name="Google Shape;699;p27">
            <a:extLst>
              <a:ext uri="{FF2B5EF4-FFF2-40B4-BE49-F238E27FC236}">
                <a16:creationId xmlns:a16="http://schemas.microsoft.com/office/drawing/2014/main" id="{77ECA760-7F7F-4E21-8940-5967ADF24DE3}"/>
              </a:ext>
            </a:extLst>
          </p:cNvPr>
          <p:cNvSpPr/>
          <p:nvPr/>
        </p:nvSpPr>
        <p:spPr>
          <a:xfrm>
            <a:off x="2229660" y="3381567"/>
            <a:ext cx="1891187" cy="464076"/>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pic>
        <p:nvPicPr>
          <p:cNvPr id="57" name="Google Shape;700;p27">
            <a:extLst>
              <a:ext uri="{FF2B5EF4-FFF2-40B4-BE49-F238E27FC236}">
                <a16:creationId xmlns:a16="http://schemas.microsoft.com/office/drawing/2014/main" id="{5BE661CD-4D02-4F94-ACEE-77F7169B6F5E}"/>
              </a:ext>
            </a:extLst>
          </p:cNvPr>
          <p:cNvPicPr preferRelativeResize="0"/>
          <p:nvPr/>
        </p:nvPicPr>
        <p:blipFill rotWithShape="1">
          <a:blip r:embed="rId9">
            <a:alphaModFix/>
          </a:blip>
          <a:srcRect/>
          <a:stretch/>
        </p:blipFill>
        <p:spPr>
          <a:xfrm>
            <a:off x="8622671" y="3353395"/>
            <a:ext cx="412997" cy="430204"/>
          </a:xfrm>
          <a:prstGeom prst="rect">
            <a:avLst/>
          </a:prstGeom>
          <a:noFill/>
          <a:ln>
            <a:noFill/>
          </a:ln>
        </p:spPr>
      </p:pic>
      <p:sp>
        <p:nvSpPr>
          <p:cNvPr id="58" name="Google Shape;701;p27">
            <a:extLst>
              <a:ext uri="{FF2B5EF4-FFF2-40B4-BE49-F238E27FC236}">
                <a16:creationId xmlns:a16="http://schemas.microsoft.com/office/drawing/2014/main" id="{2D18DC84-1B92-4B0F-B5C1-CFD0427B1499}"/>
              </a:ext>
            </a:extLst>
          </p:cNvPr>
          <p:cNvSpPr/>
          <p:nvPr/>
        </p:nvSpPr>
        <p:spPr>
          <a:xfrm>
            <a:off x="2484372" y="3872634"/>
            <a:ext cx="2015240" cy="471042"/>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pic>
        <p:nvPicPr>
          <p:cNvPr id="59" name="Google Shape;702;p27">
            <a:extLst>
              <a:ext uri="{FF2B5EF4-FFF2-40B4-BE49-F238E27FC236}">
                <a16:creationId xmlns:a16="http://schemas.microsoft.com/office/drawing/2014/main" id="{DB50A463-5886-400E-8917-74C74F627346}"/>
              </a:ext>
            </a:extLst>
          </p:cNvPr>
          <p:cNvPicPr preferRelativeResize="0"/>
          <p:nvPr/>
        </p:nvPicPr>
        <p:blipFill rotWithShape="1">
          <a:blip r:embed="rId9">
            <a:alphaModFix/>
          </a:blip>
          <a:srcRect/>
          <a:stretch/>
        </p:blipFill>
        <p:spPr>
          <a:xfrm>
            <a:off x="8624771" y="3895256"/>
            <a:ext cx="412997" cy="430204"/>
          </a:xfrm>
          <a:prstGeom prst="rect">
            <a:avLst/>
          </a:prstGeom>
          <a:noFill/>
          <a:ln>
            <a:noFill/>
          </a:ln>
        </p:spPr>
      </p:pic>
      <p:sp>
        <p:nvSpPr>
          <p:cNvPr id="60" name="Google Shape;703;p27">
            <a:extLst>
              <a:ext uri="{FF2B5EF4-FFF2-40B4-BE49-F238E27FC236}">
                <a16:creationId xmlns:a16="http://schemas.microsoft.com/office/drawing/2014/main" id="{6AFCEAB1-D657-4580-A905-79EEECCCA1FD}"/>
              </a:ext>
            </a:extLst>
          </p:cNvPr>
          <p:cNvSpPr/>
          <p:nvPr/>
        </p:nvSpPr>
        <p:spPr>
          <a:xfrm>
            <a:off x="1552192" y="4331631"/>
            <a:ext cx="886889" cy="485926"/>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pic>
        <p:nvPicPr>
          <p:cNvPr id="61" name="Google Shape;704;p27">
            <a:extLst>
              <a:ext uri="{FF2B5EF4-FFF2-40B4-BE49-F238E27FC236}">
                <a16:creationId xmlns:a16="http://schemas.microsoft.com/office/drawing/2014/main" id="{29407DFA-7254-48E5-984D-2A6560DDB9A4}"/>
              </a:ext>
            </a:extLst>
          </p:cNvPr>
          <p:cNvPicPr preferRelativeResize="0"/>
          <p:nvPr/>
        </p:nvPicPr>
        <p:blipFill rotWithShape="1">
          <a:blip r:embed="rId9">
            <a:alphaModFix/>
          </a:blip>
          <a:srcRect/>
          <a:stretch/>
        </p:blipFill>
        <p:spPr>
          <a:xfrm>
            <a:off x="7701404" y="4403742"/>
            <a:ext cx="412997" cy="430204"/>
          </a:xfrm>
          <a:prstGeom prst="rect">
            <a:avLst/>
          </a:prstGeom>
          <a:noFill/>
          <a:ln>
            <a:noFill/>
          </a:ln>
        </p:spPr>
      </p:pic>
      <p:sp>
        <p:nvSpPr>
          <p:cNvPr id="62" name="Google Shape;705;p27">
            <a:extLst>
              <a:ext uri="{FF2B5EF4-FFF2-40B4-BE49-F238E27FC236}">
                <a16:creationId xmlns:a16="http://schemas.microsoft.com/office/drawing/2014/main" id="{357A436C-8FFB-4FB8-8F67-667F97B274E1}"/>
              </a:ext>
            </a:extLst>
          </p:cNvPr>
          <p:cNvSpPr/>
          <p:nvPr/>
        </p:nvSpPr>
        <p:spPr>
          <a:xfrm>
            <a:off x="1532449" y="4844378"/>
            <a:ext cx="938934" cy="464076"/>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pic>
        <p:nvPicPr>
          <p:cNvPr id="63" name="Google Shape;706;p27">
            <a:extLst>
              <a:ext uri="{FF2B5EF4-FFF2-40B4-BE49-F238E27FC236}">
                <a16:creationId xmlns:a16="http://schemas.microsoft.com/office/drawing/2014/main" id="{15C9CA5F-6694-4D68-9A23-49512EC8D892}"/>
              </a:ext>
            </a:extLst>
          </p:cNvPr>
          <p:cNvPicPr preferRelativeResize="0"/>
          <p:nvPr/>
        </p:nvPicPr>
        <p:blipFill rotWithShape="1">
          <a:blip r:embed="rId9">
            <a:alphaModFix/>
          </a:blip>
          <a:srcRect/>
          <a:stretch/>
        </p:blipFill>
        <p:spPr>
          <a:xfrm>
            <a:off x="7701403" y="4874380"/>
            <a:ext cx="412997" cy="430204"/>
          </a:xfrm>
          <a:prstGeom prst="rect">
            <a:avLst/>
          </a:prstGeom>
          <a:noFill/>
          <a:ln>
            <a:noFill/>
          </a:ln>
        </p:spPr>
      </p:pic>
      <p:sp>
        <p:nvSpPr>
          <p:cNvPr id="64" name="Google Shape;710;p27">
            <a:extLst>
              <a:ext uri="{FF2B5EF4-FFF2-40B4-BE49-F238E27FC236}">
                <a16:creationId xmlns:a16="http://schemas.microsoft.com/office/drawing/2014/main" id="{D4D03191-BAAF-4F66-8C11-17AD53157523}"/>
              </a:ext>
            </a:extLst>
          </p:cNvPr>
          <p:cNvSpPr txBox="1"/>
          <p:nvPr/>
        </p:nvSpPr>
        <p:spPr>
          <a:xfrm>
            <a:off x="1490578" y="2344687"/>
            <a:ext cx="354402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do / are doing</a:t>
            </a:r>
            <a:endParaRPr/>
          </a:p>
        </p:txBody>
      </p:sp>
      <p:sp>
        <p:nvSpPr>
          <p:cNvPr id="65" name="Google Shape;712;p27">
            <a:extLst>
              <a:ext uri="{FF2B5EF4-FFF2-40B4-BE49-F238E27FC236}">
                <a16:creationId xmlns:a16="http://schemas.microsoft.com/office/drawing/2014/main" id="{B43769E1-3F5A-40A3-BB83-A17773604FEA}"/>
              </a:ext>
            </a:extLst>
          </p:cNvPr>
          <p:cNvSpPr txBox="1"/>
          <p:nvPr/>
        </p:nvSpPr>
        <p:spPr>
          <a:xfrm>
            <a:off x="1512067" y="2858100"/>
            <a:ext cx="39598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sell / am selling</a:t>
            </a:r>
            <a:endParaRPr/>
          </a:p>
        </p:txBody>
      </p:sp>
      <p:sp>
        <p:nvSpPr>
          <p:cNvPr id="66" name="Google Shape;713;p27">
            <a:extLst>
              <a:ext uri="{FF2B5EF4-FFF2-40B4-BE49-F238E27FC236}">
                <a16:creationId xmlns:a16="http://schemas.microsoft.com/office/drawing/2014/main" id="{00F65730-14F2-42D4-A2E4-3253970D8CD7}"/>
              </a:ext>
            </a:extLst>
          </p:cNvPr>
          <p:cNvSpPr txBox="1"/>
          <p:nvPr/>
        </p:nvSpPr>
        <p:spPr>
          <a:xfrm>
            <a:off x="1490578" y="3375171"/>
            <a:ext cx="33528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put / are putting</a:t>
            </a:r>
            <a:endParaRPr/>
          </a:p>
        </p:txBody>
      </p:sp>
      <p:sp>
        <p:nvSpPr>
          <p:cNvPr id="67" name="Google Shape;714;p27">
            <a:extLst>
              <a:ext uri="{FF2B5EF4-FFF2-40B4-BE49-F238E27FC236}">
                <a16:creationId xmlns:a16="http://schemas.microsoft.com/office/drawing/2014/main" id="{F4CF953F-FC85-4642-B3EE-AEE006235B5F}"/>
              </a:ext>
            </a:extLst>
          </p:cNvPr>
          <p:cNvSpPr txBox="1"/>
          <p:nvPr/>
        </p:nvSpPr>
        <p:spPr>
          <a:xfrm>
            <a:off x="1490578" y="3889993"/>
            <a:ext cx="37013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reply / are replying</a:t>
            </a:r>
            <a:endParaRPr/>
          </a:p>
        </p:txBody>
      </p:sp>
      <p:sp>
        <p:nvSpPr>
          <p:cNvPr id="68" name="Google Shape;715;p27">
            <a:extLst>
              <a:ext uri="{FF2B5EF4-FFF2-40B4-BE49-F238E27FC236}">
                <a16:creationId xmlns:a16="http://schemas.microsoft.com/office/drawing/2014/main" id="{FCB333CF-9D71-4AAB-816B-BB2B520B3C4B}"/>
              </a:ext>
            </a:extLst>
          </p:cNvPr>
          <p:cNvSpPr txBox="1"/>
          <p:nvPr/>
        </p:nvSpPr>
        <p:spPr>
          <a:xfrm>
            <a:off x="1552192" y="4327654"/>
            <a:ext cx="428252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learn / am learning</a:t>
            </a:r>
            <a:endParaRPr/>
          </a:p>
        </p:txBody>
      </p:sp>
      <p:sp>
        <p:nvSpPr>
          <p:cNvPr id="69" name="Google Shape;716;p27">
            <a:extLst>
              <a:ext uri="{FF2B5EF4-FFF2-40B4-BE49-F238E27FC236}">
                <a16:creationId xmlns:a16="http://schemas.microsoft.com/office/drawing/2014/main" id="{7957F242-1D56-4770-A2C3-AB59702E840A}"/>
              </a:ext>
            </a:extLst>
          </p:cNvPr>
          <p:cNvSpPr txBox="1"/>
          <p:nvPr/>
        </p:nvSpPr>
        <p:spPr>
          <a:xfrm>
            <a:off x="1499619" y="4852417"/>
            <a:ext cx="354402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make / am making</a:t>
            </a:r>
            <a:endParaRPr/>
          </a:p>
        </p:txBody>
      </p:sp>
      <p:grpSp>
        <p:nvGrpSpPr>
          <p:cNvPr id="70" name="Google Shape;719;p27">
            <a:extLst>
              <a:ext uri="{FF2B5EF4-FFF2-40B4-BE49-F238E27FC236}">
                <a16:creationId xmlns:a16="http://schemas.microsoft.com/office/drawing/2014/main" id="{2049DAAC-8D40-4032-A005-A60726DADD8A}"/>
              </a:ext>
            </a:extLst>
          </p:cNvPr>
          <p:cNvGrpSpPr/>
          <p:nvPr/>
        </p:nvGrpSpPr>
        <p:grpSpPr>
          <a:xfrm>
            <a:off x="9640345" y="2593625"/>
            <a:ext cx="2354853" cy="2915670"/>
            <a:chOff x="8436583" y="2320563"/>
            <a:chExt cx="3025145" cy="3971292"/>
          </a:xfrm>
        </p:grpSpPr>
        <p:pic>
          <p:nvPicPr>
            <p:cNvPr id="71" name="Google Shape;720;p27">
              <a:extLst>
                <a:ext uri="{FF2B5EF4-FFF2-40B4-BE49-F238E27FC236}">
                  <a16:creationId xmlns:a16="http://schemas.microsoft.com/office/drawing/2014/main" id="{2A65EE1A-D1BA-421E-900D-DE1D000A1D9E}"/>
                </a:ext>
              </a:extLst>
            </p:cNvPr>
            <p:cNvPicPr preferRelativeResize="0"/>
            <p:nvPr/>
          </p:nvPicPr>
          <p:blipFill rotWithShape="1">
            <a:blip r:embed="rId10">
              <a:alphaModFix/>
            </a:blip>
            <a:srcRect/>
            <a:stretch/>
          </p:blipFill>
          <p:spPr>
            <a:xfrm>
              <a:off x="9882397" y="2594687"/>
              <a:ext cx="1579331" cy="1748963"/>
            </a:xfrm>
            <a:prstGeom prst="rect">
              <a:avLst/>
            </a:prstGeom>
            <a:noFill/>
            <a:ln>
              <a:noFill/>
            </a:ln>
          </p:spPr>
        </p:pic>
        <p:pic>
          <p:nvPicPr>
            <p:cNvPr id="72" name="Google Shape;721;p27">
              <a:extLst>
                <a:ext uri="{FF2B5EF4-FFF2-40B4-BE49-F238E27FC236}">
                  <a16:creationId xmlns:a16="http://schemas.microsoft.com/office/drawing/2014/main" id="{80A0EAA7-58B9-479E-8F9E-D347FA8BE2C2}"/>
                </a:ext>
              </a:extLst>
            </p:cNvPr>
            <p:cNvPicPr preferRelativeResize="0"/>
            <p:nvPr/>
          </p:nvPicPr>
          <p:blipFill rotWithShape="1">
            <a:blip r:embed="rId11">
              <a:alphaModFix/>
            </a:blip>
            <a:srcRect/>
            <a:stretch/>
          </p:blipFill>
          <p:spPr>
            <a:xfrm flipH="1">
              <a:off x="8509054" y="2320563"/>
              <a:ext cx="1324810" cy="1555576"/>
            </a:xfrm>
            <a:prstGeom prst="rect">
              <a:avLst/>
            </a:prstGeom>
            <a:noFill/>
            <a:ln>
              <a:noFill/>
            </a:ln>
          </p:spPr>
        </p:pic>
        <p:grpSp>
          <p:nvGrpSpPr>
            <p:cNvPr id="73" name="Google Shape;722;p27">
              <a:extLst>
                <a:ext uri="{FF2B5EF4-FFF2-40B4-BE49-F238E27FC236}">
                  <a16:creationId xmlns:a16="http://schemas.microsoft.com/office/drawing/2014/main" id="{5853AC84-876E-4A37-9BA6-E0F4C9955D96}"/>
                </a:ext>
              </a:extLst>
            </p:cNvPr>
            <p:cNvGrpSpPr/>
            <p:nvPr/>
          </p:nvGrpSpPr>
          <p:grpSpPr>
            <a:xfrm>
              <a:off x="8436583" y="4393279"/>
              <a:ext cx="3025145" cy="1898576"/>
              <a:chOff x="338767" y="4295214"/>
              <a:chExt cx="2200730" cy="1264532"/>
            </a:xfrm>
          </p:grpSpPr>
          <p:pic>
            <p:nvPicPr>
              <p:cNvPr id="74" name="Google Shape;723;p27">
                <a:extLst>
                  <a:ext uri="{FF2B5EF4-FFF2-40B4-BE49-F238E27FC236}">
                    <a16:creationId xmlns:a16="http://schemas.microsoft.com/office/drawing/2014/main" id="{EB95C882-92DD-493D-A998-BE436DE06264}"/>
                  </a:ext>
                </a:extLst>
              </p:cNvPr>
              <p:cNvPicPr preferRelativeResize="0"/>
              <p:nvPr/>
            </p:nvPicPr>
            <p:blipFill rotWithShape="1">
              <a:blip r:embed="rId12">
                <a:alphaModFix/>
              </a:blip>
              <a:srcRect r="53480" b="70351"/>
              <a:stretch/>
            </p:blipFill>
            <p:spPr>
              <a:xfrm flipH="1">
                <a:off x="338767" y="4406661"/>
                <a:ext cx="1034099" cy="1153085"/>
              </a:xfrm>
              <a:prstGeom prst="rect">
                <a:avLst/>
              </a:prstGeom>
              <a:noFill/>
              <a:ln>
                <a:noFill/>
              </a:ln>
            </p:spPr>
          </p:pic>
          <p:grpSp>
            <p:nvGrpSpPr>
              <p:cNvPr id="75" name="Google Shape;724;p27">
                <a:extLst>
                  <a:ext uri="{FF2B5EF4-FFF2-40B4-BE49-F238E27FC236}">
                    <a16:creationId xmlns:a16="http://schemas.microsoft.com/office/drawing/2014/main" id="{5590A4E6-B6F3-487A-A4CE-E62D08609B9D}"/>
                  </a:ext>
                </a:extLst>
              </p:cNvPr>
              <p:cNvGrpSpPr/>
              <p:nvPr/>
            </p:nvGrpSpPr>
            <p:grpSpPr>
              <a:xfrm>
                <a:off x="1136498" y="4295214"/>
                <a:ext cx="1402999" cy="1076900"/>
                <a:chOff x="5856604" y="3271138"/>
                <a:chExt cx="1867669" cy="1591543"/>
              </a:xfrm>
            </p:grpSpPr>
            <p:pic>
              <p:nvPicPr>
                <p:cNvPr id="76" name="Google Shape;725;p27">
                  <a:extLst>
                    <a:ext uri="{FF2B5EF4-FFF2-40B4-BE49-F238E27FC236}">
                      <a16:creationId xmlns:a16="http://schemas.microsoft.com/office/drawing/2014/main" id="{F325296F-B000-4E5B-830D-2CCE31570B95}"/>
                    </a:ext>
                  </a:extLst>
                </p:cNvPr>
                <p:cNvPicPr preferRelativeResize="0"/>
                <p:nvPr/>
              </p:nvPicPr>
              <p:blipFill rotWithShape="1">
                <a:blip r:embed="rId13">
                  <a:alphaModFix/>
                </a:blip>
                <a:srcRect/>
                <a:stretch/>
              </p:blipFill>
              <p:spPr>
                <a:xfrm flipH="1">
                  <a:off x="5856604" y="3271138"/>
                  <a:ext cx="808492" cy="751295"/>
                </a:xfrm>
                <a:prstGeom prst="rect">
                  <a:avLst/>
                </a:prstGeom>
                <a:noFill/>
                <a:ln>
                  <a:noFill/>
                </a:ln>
              </p:spPr>
            </p:pic>
            <p:pic>
              <p:nvPicPr>
                <p:cNvPr id="77" name="Google Shape;726;p27">
                  <a:extLst>
                    <a:ext uri="{FF2B5EF4-FFF2-40B4-BE49-F238E27FC236}">
                      <a16:creationId xmlns:a16="http://schemas.microsoft.com/office/drawing/2014/main" id="{EF225133-CB43-48C9-A7D6-3D2AE6525135}"/>
                    </a:ext>
                  </a:extLst>
                </p:cNvPr>
                <p:cNvPicPr preferRelativeResize="0"/>
                <p:nvPr/>
              </p:nvPicPr>
              <p:blipFill rotWithShape="1">
                <a:blip r:embed="rId14">
                  <a:alphaModFix/>
                </a:blip>
                <a:srcRect t="54473" r="50753"/>
                <a:stretch/>
              </p:blipFill>
              <p:spPr>
                <a:xfrm flipH="1">
                  <a:off x="6509081" y="3368842"/>
                  <a:ext cx="1215192" cy="1493839"/>
                </a:xfrm>
                <a:prstGeom prst="rect">
                  <a:avLst/>
                </a:prstGeom>
                <a:noFill/>
                <a:ln>
                  <a:noFill/>
                </a:ln>
              </p:spPr>
            </p:pic>
          </p:grpSp>
        </p:grpSp>
      </p:grpSp>
      <p:pic>
        <p:nvPicPr>
          <p:cNvPr id="79" name="Graphic 78" descr="Teacher with solid fill">
            <a:extLst>
              <a:ext uri="{FF2B5EF4-FFF2-40B4-BE49-F238E27FC236}">
                <a16:creationId xmlns:a16="http://schemas.microsoft.com/office/drawing/2014/main" id="{A23B4527-2450-4C4A-9FA6-23EC45B7079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3568" y="979354"/>
            <a:ext cx="914400" cy="914400"/>
          </a:xfrm>
          <a:prstGeom prst="rect">
            <a:avLst/>
          </a:prstGeom>
        </p:spPr>
      </p:pic>
      <p:sp>
        <p:nvSpPr>
          <p:cNvPr id="80" name="Speech Bubble: Rectangle with Corners Rounded 79">
            <a:extLst>
              <a:ext uri="{FF2B5EF4-FFF2-40B4-BE49-F238E27FC236}">
                <a16:creationId xmlns:a16="http://schemas.microsoft.com/office/drawing/2014/main" id="{ADC99634-97BA-448E-AF6F-BA390C69E281}"/>
              </a:ext>
            </a:extLst>
          </p:cNvPr>
          <p:cNvSpPr/>
          <p:nvPr/>
        </p:nvSpPr>
        <p:spPr>
          <a:xfrm>
            <a:off x="1187968" y="1109191"/>
            <a:ext cx="7700000" cy="474564"/>
          </a:xfrm>
          <a:prstGeom prst="wedgeRoundRectCallout">
            <a:avLst>
              <a:gd name="adj1" fmla="val -54885"/>
              <a:gd name="adj2" fmla="val 3393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GB" sz="24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Escucha</a:t>
            </a:r>
            <a:r>
              <a:rPr kumimoji="0" lang="en-GB" sz="24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y </a:t>
            </a:r>
            <a:r>
              <a:rPr kumimoji="0" lang="en-GB" sz="24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marca</a:t>
            </a:r>
            <a:r>
              <a:rPr kumimoji="0" lang="en-GB" sz="24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las </a:t>
            </a:r>
            <a:r>
              <a:rPr kumimoji="0" lang="en-GB" sz="24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opciones</a:t>
            </a:r>
            <a:r>
              <a:rPr kumimoji="0" lang="en-GB" sz="24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correctas</a:t>
            </a:r>
            <a:r>
              <a:rPr kumimoji="0" lang="en-GB" sz="24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lang="en-GB" sz="2400" dirty="0"/>
          </a:p>
        </p:txBody>
      </p:sp>
    </p:spTree>
    <p:extLst>
      <p:ext uri="{BB962C8B-B14F-4D97-AF65-F5344CB8AC3E}">
        <p14:creationId xmlns:p14="http://schemas.microsoft.com/office/powerpoint/2010/main" val="196956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5620512" cy="647577"/>
          </a:xfrm>
        </p:spPr>
        <p:txBody>
          <a:bodyPr>
            <a:normAutofit/>
          </a:bodyPr>
          <a:lstStyle/>
          <a:p>
            <a:r>
              <a:rPr lang="en-GB" sz="2400" dirty="0"/>
              <a:t>Una </a:t>
            </a:r>
            <a:r>
              <a:rPr lang="en-GB" sz="2400" dirty="0" err="1"/>
              <a:t>emergencia</a:t>
            </a:r>
            <a:r>
              <a:rPr lang="en-GB" sz="2400" dirty="0"/>
              <a:t> </a:t>
            </a:r>
            <a:r>
              <a:rPr lang="en-GB" sz="2400" dirty="0" err="1"/>
              <a:t>en</a:t>
            </a:r>
            <a:r>
              <a:rPr lang="en-GB" sz="2400" dirty="0"/>
              <a:t> las </a:t>
            </a:r>
            <a:r>
              <a:rPr lang="en-GB" sz="2400" dirty="0" err="1"/>
              <a:t>noticias</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699120" y="182136"/>
            <a:ext cx="1305290"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1" name="Google Shape;732;p28">
            <a:extLst>
              <a:ext uri="{FF2B5EF4-FFF2-40B4-BE49-F238E27FC236}">
                <a16:creationId xmlns:a16="http://schemas.microsoft.com/office/drawing/2014/main" id="{12F263E3-1B43-44A2-8965-CB9107CCAD07}"/>
              </a:ext>
            </a:extLst>
          </p:cNvPr>
          <p:cNvPicPr preferRelativeResize="0"/>
          <p:nvPr/>
        </p:nvPicPr>
        <p:blipFill rotWithShape="1">
          <a:blip r:embed="rId3">
            <a:alphaModFix/>
          </a:blip>
          <a:srcRect b="5428"/>
          <a:stretch/>
        </p:blipFill>
        <p:spPr>
          <a:xfrm>
            <a:off x="5331655" y="1128995"/>
            <a:ext cx="5397685" cy="5139021"/>
          </a:xfrm>
          <a:prstGeom prst="rect">
            <a:avLst/>
          </a:prstGeom>
          <a:noFill/>
          <a:ln>
            <a:noFill/>
          </a:ln>
        </p:spPr>
      </p:pic>
      <p:sp>
        <p:nvSpPr>
          <p:cNvPr id="42" name="Google Shape;736;p28">
            <a:extLst>
              <a:ext uri="{FF2B5EF4-FFF2-40B4-BE49-F238E27FC236}">
                <a16:creationId xmlns:a16="http://schemas.microsoft.com/office/drawing/2014/main" id="{E28EB2D6-BBC7-40C2-9B2D-A73EF3505845}"/>
              </a:ext>
            </a:extLst>
          </p:cNvPr>
          <p:cNvSpPr txBox="1"/>
          <p:nvPr/>
        </p:nvSpPr>
        <p:spPr>
          <a:xfrm>
            <a:off x="5331655" y="5639186"/>
            <a:ext cx="5367465" cy="615513"/>
          </a:xfrm>
          <a:prstGeom prst="rect">
            <a:avLst/>
          </a:prstGeom>
          <a:solidFill>
            <a:schemeClr val="bg2"/>
          </a:solidFill>
          <a:ln w="19050">
            <a:solidFill>
              <a:schemeClr val="tx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4800"/>
              <a:buFont typeface="Century Gothic"/>
              <a:buNone/>
            </a:pPr>
            <a:r>
              <a:rPr lang="en-GB" sz="3400">
                <a:latin typeface="Century Gothic"/>
                <a:ea typeface="Century Gothic"/>
                <a:cs typeface="Century Gothic"/>
                <a:sym typeface="Century Gothic"/>
              </a:rPr>
              <a:t>İIncendios* en Ecuador!</a:t>
            </a:r>
            <a:endParaRPr sz="3400" b="0" i="0" u="none" strike="noStrike" cap="none">
              <a:latin typeface="Century Gothic"/>
              <a:ea typeface="Century Gothic"/>
              <a:cs typeface="Century Gothic"/>
              <a:sym typeface="Century Gothic"/>
            </a:endParaRPr>
          </a:p>
        </p:txBody>
      </p:sp>
      <p:sp>
        <p:nvSpPr>
          <p:cNvPr id="44" name="Google Shape;737;p28">
            <a:extLst>
              <a:ext uri="{FF2B5EF4-FFF2-40B4-BE49-F238E27FC236}">
                <a16:creationId xmlns:a16="http://schemas.microsoft.com/office/drawing/2014/main" id="{7FAFEC81-F9CB-425D-9E69-76CF4B113FC7}"/>
              </a:ext>
            </a:extLst>
          </p:cNvPr>
          <p:cNvSpPr txBox="1"/>
          <p:nvPr/>
        </p:nvSpPr>
        <p:spPr>
          <a:xfrm>
            <a:off x="103555" y="5806392"/>
            <a:ext cx="2778649" cy="461624"/>
          </a:xfrm>
          <a:prstGeom prst="rect">
            <a:avLst/>
          </a:prstGeom>
          <a:solidFill>
            <a:srgbClr val="92D050"/>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el</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incendio</a:t>
            </a:r>
            <a:r>
              <a:rPr lang="en-GB" sz="2400" dirty="0">
                <a:latin typeface="Century Gothic"/>
                <a:ea typeface="Century Gothic"/>
                <a:cs typeface="Century Gothic"/>
                <a:sym typeface="Century Gothic"/>
              </a:rPr>
              <a:t> - fire</a:t>
            </a:r>
            <a:endParaRPr sz="2000" dirty="0"/>
          </a:p>
        </p:txBody>
      </p:sp>
      <p:pic>
        <p:nvPicPr>
          <p:cNvPr id="45" name="Google Shape;738;p28">
            <a:extLst>
              <a:ext uri="{FF2B5EF4-FFF2-40B4-BE49-F238E27FC236}">
                <a16:creationId xmlns:a16="http://schemas.microsoft.com/office/drawing/2014/main" id="{31C36153-FFB4-48FB-B140-44F9C4A61A09}"/>
              </a:ext>
            </a:extLst>
          </p:cNvPr>
          <p:cNvPicPr preferRelativeResize="0"/>
          <p:nvPr/>
        </p:nvPicPr>
        <p:blipFill rotWithShape="1">
          <a:blip r:embed="rId4">
            <a:alphaModFix/>
          </a:blip>
          <a:srcRect/>
          <a:stretch/>
        </p:blipFill>
        <p:spPr>
          <a:xfrm>
            <a:off x="6958973" y="4101863"/>
            <a:ext cx="797925" cy="1399868"/>
          </a:xfrm>
          <a:prstGeom prst="rect">
            <a:avLst/>
          </a:prstGeom>
          <a:noFill/>
          <a:ln>
            <a:noFill/>
          </a:ln>
        </p:spPr>
      </p:pic>
      <p:pic>
        <p:nvPicPr>
          <p:cNvPr id="46" name="Google Shape;739;p28">
            <a:extLst>
              <a:ext uri="{FF2B5EF4-FFF2-40B4-BE49-F238E27FC236}">
                <a16:creationId xmlns:a16="http://schemas.microsoft.com/office/drawing/2014/main" id="{83BDA0B8-ADD9-4ABC-AE4E-E2CACBF11CA6}"/>
              </a:ext>
            </a:extLst>
          </p:cNvPr>
          <p:cNvPicPr preferRelativeResize="0"/>
          <p:nvPr/>
        </p:nvPicPr>
        <p:blipFill rotWithShape="1">
          <a:blip r:embed="rId4">
            <a:alphaModFix/>
          </a:blip>
          <a:srcRect/>
          <a:stretch/>
        </p:blipFill>
        <p:spPr>
          <a:xfrm>
            <a:off x="7575200" y="4134219"/>
            <a:ext cx="797925" cy="1399868"/>
          </a:xfrm>
          <a:prstGeom prst="rect">
            <a:avLst/>
          </a:prstGeom>
          <a:noFill/>
          <a:ln>
            <a:noFill/>
          </a:ln>
        </p:spPr>
      </p:pic>
      <p:pic>
        <p:nvPicPr>
          <p:cNvPr id="47" name="Google Shape;740;p28">
            <a:extLst>
              <a:ext uri="{FF2B5EF4-FFF2-40B4-BE49-F238E27FC236}">
                <a16:creationId xmlns:a16="http://schemas.microsoft.com/office/drawing/2014/main" id="{450663FB-FC92-49B0-8DB3-58896235B05C}"/>
              </a:ext>
            </a:extLst>
          </p:cNvPr>
          <p:cNvPicPr preferRelativeResize="0"/>
          <p:nvPr/>
        </p:nvPicPr>
        <p:blipFill rotWithShape="1">
          <a:blip r:embed="rId4">
            <a:alphaModFix/>
          </a:blip>
          <a:srcRect b="10991"/>
          <a:stretch/>
        </p:blipFill>
        <p:spPr>
          <a:xfrm>
            <a:off x="6385986" y="4271923"/>
            <a:ext cx="797925" cy="1245986"/>
          </a:xfrm>
          <a:prstGeom prst="rect">
            <a:avLst/>
          </a:prstGeom>
          <a:noFill/>
          <a:ln>
            <a:noFill/>
          </a:ln>
        </p:spPr>
      </p:pic>
      <p:pic>
        <p:nvPicPr>
          <p:cNvPr id="48" name="Google Shape;741;p28">
            <a:extLst>
              <a:ext uri="{FF2B5EF4-FFF2-40B4-BE49-F238E27FC236}">
                <a16:creationId xmlns:a16="http://schemas.microsoft.com/office/drawing/2014/main" id="{B98C0CEA-D32C-4C53-A427-CE5D9E04765F}"/>
              </a:ext>
            </a:extLst>
          </p:cNvPr>
          <p:cNvPicPr preferRelativeResize="0"/>
          <p:nvPr/>
        </p:nvPicPr>
        <p:blipFill rotWithShape="1">
          <a:blip r:embed="rId4">
            <a:alphaModFix/>
          </a:blip>
          <a:srcRect/>
          <a:stretch/>
        </p:blipFill>
        <p:spPr>
          <a:xfrm>
            <a:off x="5771269" y="4069508"/>
            <a:ext cx="797925" cy="1399868"/>
          </a:xfrm>
          <a:prstGeom prst="rect">
            <a:avLst/>
          </a:prstGeom>
          <a:noFill/>
          <a:ln>
            <a:noFill/>
          </a:ln>
        </p:spPr>
      </p:pic>
      <p:pic>
        <p:nvPicPr>
          <p:cNvPr id="49" name="Google Shape;742;p28">
            <a:extLst>
              <a:ext uri="{FF2B5EF4-FFF2-40B4-BE49-F238E27FC236}">
                <a16:creationId xmlns:a16="http://schemas.microsoft.com/office/drawing/2014/main" id="{07529978-0EAE-4823-B152-37596CCCE6DA}"/>
              </a:ext>
            </a:extLst>
          </p:cNvPr>
          <p:cNvPicPr preferRelativeResize="0"/>
          <p:nvPr/>
        </p:nvPicPr>
        <p:blipFill rotWithShape="1">
          <a:blip r:embed="rId4">
            <a:alphaModFix/>
          </a:blip>
          <a:srcRect/>
          <a:stretch/>
        </p:blipFill>
        <p:spPr>
          <a:xfrm>
            <a:off x="7271992" y="3926717"/>
            <a:ext cx="797925" cy="1399868"/>
          </a:xfrm>
          <a:prstGeom prst="rect">
            <a:avLst/>
          </a:prstGeom>
          <a:noFill/>
          <a:ln>
            <a:noFill/>
          </a:ln>
        </p:spPr>
      </p:pic>
      <p:pic>
        <p:nvPicPr>
          <p:cNvPr id="50" name="Google Shape;743;p28">
            <a:extLst>
              <a:ext uri="{FF2B5EF4-FFF2-40B4-BE49-F238E27FC236}">
                <a16:creationId xmlns:a16="http://schemas.microsoft.com/office/drawing/2014/main" id="{BEC79AB9-CB62-4103-AF04-4B4B41596162}"/>
              </a:ext>
            </a:extLst>
          </p:cNvPr>
          <p:cNvPicPr preferRelativeResize="0"/>
          <p:nvPr/>
        </p:nvPicPr>
        <p:blipFill rotWithShape="1">
          <a:blip r:embed="rId4">
            <a:alphaModFix/>
          </a:blip>
          <a:srcRect/>
          <a:stretch/>
        </p:blipFill>
        <p:spPr>
          <a:xfrm>
            <a:off x="7140672" y="4118041"/>
            <a:ext cx="797925" cy="1399868"/>
          </a:xfrm>
          <a:prstGeom prst="rect">
            <a:avLst/>
          </a:prstGeom>
          <a:noFill/>
          <a:ln>
            <a:noFill/>
          </a:ln>
        </p:spPr>
      </p:pic>
      <p:pic>
        <p:nvPicPr>
          <p:cNvPr id="78" name="Google Shape;744;p28">
            <a:extLst>
              <a:ext uri="{FF2B5EF4-FFF2-40B4-BE49-F238E27FC236}">
                <a16:creationId xmlns:a16="http://schemas.microsoft.com/office/drawing/2014/main" id="{626CC552-C3C1-47E9-B81B-8FAFFE34F768}"/>
              </a:ext>
            </a:extLst>
          </p:cNvPr>
          <p:cNvPicPr preferRelativeResize="0"/>
          <p:nvPr/>
        </p:nvPicPr>
        <p:blipFill rotWithShape="1">
          <a:blip r:embed="rId5">
            <a:alphaModFix/>
          </a:blip>
          <a:srcRect/>
          <a:stretch/>
        </p:blipFill>
        <p:spPr>
          <a:xfrm>
            <a:off x="6834447" y="3645755"/>
            <a:ext cx="1326253" cy="1888332"/>
          </a:xfrm>
          <a:prstGeom prst="rect">
            <a:avLst/>
          </a:prstGeom>
          <a:noFill/>
          <a:ln>
            <a:noFill/>
          </a:ln>
        </p:spPr>
      </p:pic>
      <p:pic>
        <p:nvPicPr>
          <p:cNvPr id="81" name="Google Shape;745;p28">
            <a:extLst>
              <a:ext uri="{FF2B5EF4-FFF2-40B4-BE49-F238E27FC236}">
                <a16:creationId xmlns:a16="http://schemas.microsoft.com/office/drawing/2014/main" id="{6D9357EE-5796-4419-9CCC-412363B38417}"/>
              </a:ext>
            </a:extLst>
          </p:cNvPr>
          <p:cNvPicPr preferRelativeResize="0"/>
          <p:nvPr/>
        </p:nvPicPr>
        <p:blipFill rotWithShape="1">
          <a:blip r:embed="rId5">
            <a:alphaModFix/>
          </a:blip>
          <a:srcRect/>
          <a:stretch/>
        </p:blipFill>
        <p:spPr>
          <a:xfrm>
            <a:off x="7644032" y="3891263"/>
            <a:ext cx="965260" cy="1374346"/>
          </a:xfrm>
          <a:prstGeom prst="rect">
            <a:avLst/>
          </a:prstGeom>
          <a:noFill/>
          <a:ln>
            <a:noFill/>
          </a:ln>
        </p:spPr>
      </p:pic>
      <p:pic>
        <p:nvPicPr>
          <p:cNvPr id="82" name="Google Shape;746;p28">
            <a:extLst>
              <a:ext uri="{FF2B5EF4-FFF2-40B4-BE49-F238E27FC236}">
                <a16:creationId xmlns:a16="http://schemas.microsoft.com/office/drawing/2014/main" id="{BCF13313-668A-4BF2-B1CD-FC5D402DDEA8}"/>
              </a:ext>
            </a:extLst>
          </p:cNvPr>
          <p:cNvPicPr preferRelativeResize="0"/>
          <p:nvPr/>
        </p:nvPicPr>
        <p:blipFill rotWithShape="1">
          <a:blip r:embed="rId5">
            <a:alphaModFix/>
          </a:blip>
          <a:srcRect/>
          <a:stretch/>
        </p:blipFill>
        <p:spPr>
          <a:xfrm>
            <a:off x="7555951" y="4265332"/>
            <a:ext cx="936504" cy="1333403"/>
          </a:xfrm>
          <a:prstGeom prst="rect">
            <a:avLst/>
          </a:prstGeom>
          <a:noFill/>
          <a:ln>
            <a:noFill/>
          </a:ln>
        </p:spPr>
      </p:pic>
      <p:sp>
        <p:nvSpPr>
          <p:cNvPr id="83" name="Google Shape;747;p28">
            <a:extLst>
              <a:ext uri="{FF2B5EF4-FFF2-40B4-BE49-F238E27FC236}">
                <a16:creationId xmlns:a16="http://schemas.microsoft.com/office/drawing/2014/main" id="{5CDB618B-A7FA-4E55-BEFA-52D2D793E849}"/>
              </a:ext>
            </a:extLst>
          </p:cNvPr>
          <p:cNvSpPr txBox="1"/>
          <p:nvPr/>
        </p:nvSpPr>
        <p:spPr>
          <a:xfrm>
            <a:off x="67773" y="1249061"/>
            <a:ext cx="4842795"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latin typeface="Century Gothic"/>
                <a:ea typeface="Century Gothic"/>
                <a:cs typeface="Century Gothic"/>
                <a:sym typeface="Century Gothic"/>
              </a:rPr>
              <a:t>Lees </a:t>
            </a:r>
            <a:r>
              <a:rPr lang="en-GB" sz="2800" dirty="0" err="1">
                <a:latin typeface="Century Gothic"/>
                <a:ea typeface="Century Gothic"/>
                <a:cs typeface="Century Gothic"/>
                <a:sym typeface="Century Gothic"/>
              </a:rPr>
              <a:t>en</a:t>
            </a:r>
            <a:r>
              <a:rPr lang="en-GB" sz="2800" dirty="0">
                <a:latin typeface="Century Gothic"/>
                <a:ea typeface="Century Gothic"/>
                <a:cs typeface="Century Gothic"/>
                <a:sym typeface="Century Gothic"/>
              </a:rPr>
              <a:t> un </a:t>
            </a:r>
            <a:r>
              <a:rPr lang="en-GB" sz="2800" dirty="0" err="1">
                <a:latin typeface="Century Gothic"/>
                <a:ea typeface="Century Gothic"/>
                <a:cs typeface="Century Gothic"/>
                <a:sym typeface="Century Gothic"/>
              </a:rPr>
              <a:t>periódico</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sobre</a:t>
            </a:r>
            <a:r>
              <a:rPr lang="en-GB" sz="2800" dirty="0">
                <a:latin typeface="Century Gothic"/>
                <a:ea typeface="Century Gothic"/>
                <a:cs typeface="Century Gothic"/>
                <a:sym typeface="Century Gothic"/>
              </a:rPr>
              <a:t> los </a:t>
            </a:r>
            <a:r>
              <a:rPr lang="en-GB" sz="2800" dirty="0" err="1">
                <a:latin typeface="Century Gothic"/>
                <a:ea typeface="Century Gothic"/>
                <a:cs typeface="Century Gothic"/>
                <a:sym typeface="Century Gothic"/>
              </a:rPr>
              <a:t>terribles</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incendios</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en</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el</a:t>
            </a:r>
            <a:r>
              <a:rPr lang="en-GB" sz="2800" dirty="0">
                <a:latin typeface="Century Gothic"/>
                <a:ea typeface="Century Gothic"/>
                <a:cs typeface="Century Gothic"/>
                <a:sym typeface="Century Gothic"/>
              </a:rPr>
              <a:t> Amazonas </a:t>
            </a:r>
            <a:r>
              <a:rPr lang="en-GB" sz="2800" dirty="0" err="1">
                <a:latin typeface="Century Gothic"/>
                <a:ea typeface="Century Gothic"/>
                <a:cs typeface="Century Gothic"/>
                <a:sym typeface="Century Gothic"/>
              </a:rPr>
              <a:t>en</a:t>
            </a:r>
            <a:r>
              <a:rPr lang="en-GB" sz="2800" dirty="0">
                <a:latin typeface="Century Gothic"/>
                <a:ea typeface="Century Gothic"/>
                <a:cs typeface="Century Gothic"/>
                <a:sym typeface="Century Gothic"/>
              </a:rPr>
              <a:t> Ecuador  y </a:t>
            </a:r>
            <a:r>
              <a:rPr lang="en-GB" sz="2800" dirty="0" err="1">
                <a:latin typeface="Century Gothic"/>
                <a:ea typeface="Century Gothic"/>
                <a:cs typeface="Century Gothic"/>
                <a:sym typeface="Century Gothic"/>
              </a:rPr>
              <a:t>quieres</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hacer</a:t>
            </a:r>
            <a:r>
              <a:rPr lang="en-GB" sz="2800" dirty="0">
                <a:latin typeface="Century Gothic"/>
                <a:ea typeface="Century Gothic"/>
                <a:cs typeface="Century Gothic"/>
                <a:sym typeface="Century Gothic"/>
              </a:rPr>
              <a:t> algo con </a:t>
            </a:r>
            <a:r>
              <a:rPr lang="en-GB" sz="2800" dirty="0" err="1">
                <a:latin typeface="Century Gothic"/>
                <a:ea typeface="Century Gothic"/>
                <a:cs typeface="Century Gothic"/>
                <a:sym typeface="Century Gothic"/>
              </a:rPr>
              <a:t>tus</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compañeros</a:t>
            </a:r>
            <a:r>
              <a:rPr lang="en-GB" sz="2800" dirty="0">
                <a:latin typeface="Century Gothic"/>
                <a:ea typeface="Century Gothic"/>
                <a:cs typeface="Century Gothic"/>
                <a:sym typeface="Century Gothic"/>
              </a:rPr>
              <a:t> de la </a:t>
            </a:r>
            <a:r>
              <a:rPr lang="en-GB" sz="2800" dirty="0" err="1">
                <a:latin typeface="Century Gothic"/>
                <a:ea typeface="Century Gothic"/>
                <a:cs typeface="Century Gothic"/>
                <a:sym typeface="Century Gothic"/>
              </a:rPr>
              <a:t>escuela</a:t>
            </a:r>
            <a:r>
              <a:rPr lang="en-GB" sz="2800" dirty="0">
                <a:latin typeface="Century Gothic"/>
                <a:ea typeface="Century Gothic"/>
                <a:cs typeface="Century Gothic"/>
                <a:sym typeface="Century Gothic"/>
              </a:rPr>
              <a:t> para </a:t>
            </a:r>
            <a:r>
              <a:rPr lang="en-GB" sz="2800" dirty="0" err="1">
                <a:latin typeface="Century Gothic"/>
                <a:ea typeface="Century Gothic"/>
                <a:cs typeface="Century Gothic"/>
                <a:sym typeface="Century Gothic"/>
              </a:rPr>
              <a:t>ayudar</a:t>
            </a:r>
            <a:r>
              <a:rPr lang="en-GB" sz="2800" dirty="0">
                <a:latin typeface="Century Gothic"/>
                <a:ea typeface="Century Gothic"/>
                <a:cs typeface="Century Gothic"/>
                <a:sym typeface="Century Gothic"/>
              </a:rPr>
              <a:t>.</a:t>
            </a:r>
            <a:endParaRPr dirty="0"/>
          </a:p>
        </p:txBody>
      </p:sp>
      <p:sp>
        <p:nvSpPr>
          <p:cNvPr id="84" name="Google Shape;748;p28">
            <a:extLst>
              <a:ext uri="{FF2B5EF4-FFF2-40B4-BE49-F238E27FC236}">
                <a16:creationId xmlns:a16="http://schemas.microsoft.com/office/drawing/2014/main" id="{E39DBD7B-FBCB-4305-B5D7-4EE48E7D5488}"/>
              </a:ext>
            </a:extLst>
          </p:cNvPr>
          <p:cNvSpPr txBox="1"/>
          <p:nvPr/>
        </p:nvSpPr>
        <p:spPr>
          <a:xfrm>
            <a:off x="60352" y="4000442"/>
            <a:ext cx="468374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latin typeface="Century Gothic"/>
                <a:ea typeface="Century Gothic"/>
                <a:cs typeface="Century Gothic"/>
                <a:sym typeface="Century Gothic"/>
              </a:rPr>
              <a:t>Explica</a:t>
            </a:r>
            <a:r>
              <a:rPr lang="en-GB" sz="2800" dirty="0">
                <a:latin typeface="Century Gothic"/>
                <a:ea typeface="Century Gothic"/>
                <a:cs typeface="Century Gothic"/>
                <a:sym typeface="Century Gothic"/>
              </a:rPr>
              <a:t> la </a:t>
            </a:r>
            <a:r>
              <a:rPr lang="en-GB" sz="2800" dirty="0" err="1">
                <a:latin typeface="Century Gothic"/>
                <a:ea typeface="Century Gothic"/>
                <a:cs typeface="Century Gothic"/>
                <a:sym typeface="Century Gothic"/>
              </a:rPr>
              <a:t>situación</a:t>
            </a:r>
            <a:r>
              <a:rPr lang="en-GB" sz="2800" dirty="0">
                <a:latin typeface="Century Gothic"/>
                <a:ea typeface="Century Gothic"/>
                <a:cs typeface="Century Gothic"/>
                <a:sym typeface="Century Gothic"/>
              </a:rPr>
              <a:t> y </a:t>
            </a:r>
            <a:r>
              <a:rPr lang="en-GB" sz="2800" dirty="0" err="1">
                <a:latin typeface="Century Gothic"/>
                <a:ea typeface="Century Gothic"/>
                <a:cs typeface="Century Gothic"/>
                <a:sym typeface="Century Gothic"/>
              </a:rPr>
              <a:t>tus</a:t>
            </a:r>
            <a:r>
              <a:rPr lang="en-GB" sz="2800" dirty="0">
                <a:latin typeface="Century Gothic"/>
                <a:ea typeface="Century Gothic"/>
                <a:cs typeface="Century Gothic"/>
                <a:sym typeface="Century Gothic"/>
              </a:rPr>
              <a:t> planes para </a:t>
            </a:r>
            <a:r>
              <a:rPr lang="en-GB" sz="2800" dirty="0" err="1">
                <a:latin typeface="Century Gothic"/>
                <a:ea typeface="Century Gothic"/>
                <a:cs typeface="Century Gothic"/>
                <a:sym typeface="Century Gothic"/>
              </a:rPr>
              <a:t>ayudar</a:t>
            </a:r>
            <a:r>
              <a:rPr lang="en-GB" sz="2800" dirty="0">
                <a:latin typeface="Century Gothic"/>
                <a:ea typeface="Century Gothic"/>
                <a:cs typeface="Century Gothic"/>
                <a:sym typeface="Century Gothic"/>
              </a:rPr>
              <a:t>.</a:t>
            </a:r>
            <a:endParaRPr dirty="0"/>
          </a:p>
        </p:txBody>
      </p:sp>
      <p:sp>
        <p:nvSpPr>
          <p:cNvPr id="85" name="Google Shape;749;p28">
            <a:extLst>
              <a:ext uri="{FF2B5EF4-FFF2-40B4-BE49-F238E27FC236}">
                <a16:creationId xmlns:a16="http://schemas.microsoft.com/office/drawing/2014/main" id="{4E4B5FD8-2191-47B1-8C72-DB3F21E87942}"/>
              </a:ext>
            </a:extLst>
          </p:cNvPr>
          <p:cNvSpPr/>
          <p:nvPr/>
        </p:nvSpPr>
        <p:spPr>
          <a:xfrm>
            <a:off x="5096588" y="32033"/>
            <a:ext cx="6255177" cy="3676681"/>
          </a:xfrm>
          <a:prstGeom prst="wedgeEllipseCallout">
            <a:avLst>
              <a:gd name="adj1" fmla="val -55406"/>
              <a:gd name="adj2" fmla="val 11437"/>
            </a:avLst>
          </a:prstGeom>
          <a:solidFill>
            <a:srgbClr val="365CAE"/>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accent4">
                    <a:lumMod val="20000"/>
                    <a:lumOff val="80000"/>
                  </a:schemeClr>
                </a:solidFill>
                <a:latin typeface="Century Gothic"/>
                <a:ea typeface="Century Gothic"/>
                <a:cs typeface="Century Gothic"/>
                <a:sym typeface="Century Gothic"/>
              </a:rPr>
              <a:t>The Amazon rainforest covers a vast area in Latin America. 60% is in Portuguese-speaking Brazil, but it is also in Peru, Colombia, Ecuador, Bolivia and Venezuela. Forest fires are an annual problem.</a:t>
            </a:r>
            <a:endParaRPr sz="2400" dirty="0">
              <a:solidFill>
                <a:schemeClr val="accent4">
                  <a:lumMod val="20000"/>
                  <a:lumOff val="80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2861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5620512" cy="647577"/>
          </a:xfrm>
        </p:spPr>
        <p:txBody>
          <a:bodyPr>
            <a:normAutofit/>
          </a:bodyPr>
          <a:lstStyle/>
          <a:p>
            <a:r>
              <a:rPr lang="en-GB" sz="2400" dirty="0"/>
              <a:t>Una </a:t>
            </a:r>
            <a:r>
              <a:rPr lang="en-GB" sz="2400" dirty="0" err="1"/>
              <a:t>emergencia</a:t>
            </a:r>
            <a:r>
              <a:rPr lang="en-GB" sz="2400" dirty="0"/>
              <a:t> </a:t>
            </a:r>
            <a:r>
              <a:rPr lang="en-GB" sz="2400" dirty="0" err="1"/>
              <a:t>en</a:t>
            </a:r>
            <a:r>
              <a:rPr lang="en-GB" sz="2400" dirty="0"/>
              <a:t> las </a:t>
            </a:r>
            <a:r>
              <a:rPr lang="en-GB" sz="2400" dirty="0" err="1"/>
              <a:t>noticias</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699120" y="182136"/>
            <a:ext cx="1305290"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9" name="Google Shape;755;p29">
            <a:extLst>
              <a:ext uri="{FF2B5EF4-FFF2-40B4-BE49-F238E27FC236}">
                <a16:creationId xmlns:a16="http://schemas.microsoft.com/office/drawing/2014/main" id="{1FBD89D3-A673-42A6-A7A7-5BA0FB35F45C}"/>
              </a:ext>
            </a:extLst>
          </p:cNvPr>
          <p:cNvSpPr txBox="1"/>
          <p:nvPr/>
        </p:nvSpPr>
        <p:spPr>
          <a:xfrm rot="-188500">
            <a:off x="239235" y="1808690"/>
            <a:ext cx="8480082" cy="4524315"/>
          </a:xfrm>
          <a:prstGeom prst="rect">
            <a:avLst/>
          </a:prstGeom>
          <a:noFill/>
          <a:ln w="57150" cap="flat" cmpd="sng">
            <a:solidFill>
              <a:schemeClr val="tx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2400" b="1">
                <a:latin typeface="Century Gothic"/>
                <a:ea typeface="Century Gothic"/>
                <a:cs typeface="Century Gothic"/>
                <a:sym typeface="Century Gothic"/>
              </a:rPr>
              <a:t>The situation</a:t>
            </a:r>
            <a:endParaRPr/>
          </a:p>
          <a:p>
            <a:pPr marL="0" marR="0" lvl="0" indent="0" algn="l" rtl="0">
              <a:lnSpc>
                <a:spcPct val="150000"/>
              </a:lnSpc>
              <a:spcBef>
                <a:spcPts val="0"/>
              </a:spcBef>
              <a:spcAft>
                <a:spcPts val="0"/>
              </a:spcAft>
              <a:buNone/>
            </a:pPr>
            <a:r>
              <a:rPr lang="en-GB" sz="2400">
                <a:latin typeface="Century Gothic"/>
                <a:ea typeface="Century Gothic"/>
                <a:cs typeface="Century Gothic"/>
                <a:sym typeface="Century Gothic"/>
              </a:rPr>
              <a:t>We understand the reality in Ecuador.  We must do something because there is a problem.  We believe that it is important to help.</a:t>
            </a:r>
            <a:endParaRPr/>
          </a:p>
          <a:p>
            <a:pPr marL="0" marR="0" lvl="0" indent="0" algn="l" rtl="0">
              <a:lnSpc>
                <a:spcPct val="150000"/>
              </a:lnSpc>
              <a:spcBef>
                <a:spcPts val="0"/>
              </a:spcBef>
              <a:spcAft>
                <a:spcPts val="0"/>
              </a:spcAft>
              <a:buNone/>
            </a:pPr>
            <a:r>
              <a:rPr lang="en-GB" sz="2400" b="1">
                <a:latin typeface="Century Gothic"/>
                <a:ea typeface="Century Gothic"/>
                <a:cs typeface="Century Gothic"/>
                <a:sym typeface="Century Gothic"/>
              </a:rPr>
              <a:t>What are we doing today?</a:t>
            </a:r>
            <a:endParaRPr/>
          </a:p>
          <a:p>
            <a:pPr marL="0" marR="0" lvl="0" indent="0" algn="l" rtl="0">
              <a:lnSpc>
                <a:spcPct val="150000"/>
              </a:lnSpc>
              <a:spcBef>
                <a:spcPts val="0"/>
              </a:spcBef>
              <a:spcAft>
                <a:spcPts val="0"/>
              </a:spcAft>
              <a:buNone/>
            </a:pPr>
            <a:r>
              <a:rPr lang="en-GB" sz="2400">
                <a:latin typeface="Century Gothic"/>
                <a:ea typeface="Century Gothic"/>
                <a:cs typeface="Century Gothic"/>
                <a:sym typeface="Century Gothic"/>
              </a:rPr>
              <a:t>We are making calls to people with money.   We are putting information on a web page and notices* on  the walls.   We are selling things in front of school.</a:t>
            </a:r>
            <a:endParaRPr/>
          </a:p>
        </p:txBody>
      </p:sp>
      <p:grpSp>
        <p:nvGrpSpPr>
          <p:cNvPr id="20" name="Google Shape;759;p29">
            <a:extLst>
              <a:ext uri="{FF2B5EF4-FFF2-40B4-BE49-F238E27FC236}">
                <a16:creationId xmlns:a16="http://schemas.microsoft.com/office/drawing/2014/main" id="{790F1232-1C3A-43AB-9F6B-DC1FAEB7A3D1}"/>
              </a:ext>
            </a:extLst>
          </p:cNvPr>
          <p:cNvGrpSpPr/>
          <p:nvPr/>
        </p:nvGrpSpPr>
        <p:grpSpPr>
          <a:xfrm>
            <a:off x="8857546" y="2037065"/>
            <a:ext cx="3306904" cy="3625001"/>
            <a:chOff x="4213801" y="64711"/>
            <a:chExt cx="6515539" cy="6203306"/>
          </a:xfrm>
        </p:grpSpPr>
        <p:pic>
          <p:nvPicPr>
            <p:cNvPr id="21" name="Google Shape;760;p29">
              <a:extLst>
                <a:ext uri="{FF2B5EF4-FFF2-40B4-BE49-F238E27FC236}">
                  <a16:creationId xmlns:a16="http://schemas.microsoft.com/office/drawing/2014/main" id="{FCBD2861-0053-4A1C-BFE0-305CA598725B}"/>
                </a:ext>
              </a:extLst>
            </p:cNvPr>
            <p:cNvPicPr preferRelativeResize="0"/>
            <p:nvPr/>
          </p:nvPicPr>
          <p:blipFill rotWithShape="1">
            <a:blip r:embed="rId3">
              <a:alphaModFix/>
            </a:blip>
            <a:srcRect b="5428"/>
            <a:stretch/>
          </p:blipFill>
          <p:spPr>
            <a:xfrm>
              <a:off x="4213801" y="64711"/>
              <a:ext cx="6515539" cy="6203306"/>
            </a:xfrm>
            <a:prstGeom prst="rect">
              <a:avLst/>
            </a:prstGeom>
            <a:noFill/>
            <a:ln>
              <a:noFill/>
            </a:ln>
          </p:spPr>
        </p:pic>
        <p:pic>
          <p:nvPicPr>
            <p:cNvPr id="22" name="Google Shape;761;p29">
              <a:extLst>
                <a:ext uri="{FF2B5EF4-FFF2-40B4-BE49-F238E27FC236}">
                  <a16:creationId xmlns:a16="http://schemas.microsoft.com/office/drawing/2014/main" id="{17A73702-4BD6-4EE1-A459-8C4B94F08D08}"/>
                </a:ext>
              </a:extLst>
            </p:cNvPr>
            <p:cNvPicPr preferRelativeResize="0"/>
            <p:nvPr/>
          </p:nvPicPr>
          <p:blipFill rotWithShape="1">
            <a:blip r:embed="rId4">
              <a:alphaModFix/>
            </a:blip>
            <a:srcRect/>
            <a:stretch/>
          </p:blipFill>
          <p:spPr>
            <a:xfrm>
              <a:off x="5771269" y="4069508"/>
              <a:ext cx="797925" cy="1399868"/>
            </a:xfrm>
            <a:prstGeom prst="rect">
              <a:avLst/>
            </a:prstGeom>
            <a:noFill/>
            <a:ln>
              <a:noFill/>
            </a:ln>
          </p:spPr>
        </p:pic>
        <p:pic>
          <p:nvPicPr>
            <p:cNvPr id="23" name="Google Shape;762;p29">
              <a:extLst>
                <a:ext uri="{FF2B5EF4-FFF2-40B4-BE49-F238E27FC236}">
                  <a16:creationId xmlns:a16="http://schemas.microsoft.com/office/drawing/2014/main" id="{203407F2-BB04-4F5E-9E55-E64E80ED72EA}"/>
                </a:ext>
              </a:extLst>
            </p:cNvPr>
            <p:cNvPicPr preferRelativeResize="0"/>
            <p:nvPr/>
          </p:nvPicPr>
          <p:blipFill rotWithShape="1">
            <a:blip r:embed="rId5">
              <a:alphaModFix/>
            </a:blip>
            <a:srcRect/>
            <a:stretch/>
          </p:blipFill>
          <p:spPr>
            <a:xfrm>
              <a:off x="6834447" y="3645755"/>
              <a:ext cx="1326253" cy="1888332"/>
            </a:xfrm>
            <a:prstGeom prst="rect">
              <a:avLst/>
            </a:prstGeom>
            <a:noFill/>
            <a:ln>
              <a:noFill/>
            </a:ln>
          </p:spPr>
        </p:pic>
        <p:pic>
          <p:nvPicPr>
            <p:cNvPr id="24" name="Google Shape;763;p29">
              <a:extLst>
                <a:ext uri="{FF2B5EF4-FFF2-40B4-BE49-F238E27FC236}">
                  <a16:creationId xmlns:a16="http://schemas.microsoft.com/office/drawing/2014/main" id="{0F0F39FF-0709-4004-9E6C-18181E3CFAF9}"/>
                </a:ext>
              </a:extLst>
            </p:cNvPr>
            <p:cNvPicPr preferRelativeResize="0"/>
            <p:nvPr/>
          </p:nvPicPr>
          <p:blipFill rotWithShape="1">
            <a:blip r:embed="rId6">
              <a:alphaModFix/>
            </a:blip>
            <a:srcRect/>
            <a:stretch/>
          </p:blipFill>
          <p:spPr>
            <a:xfrm>
              <a:off x="7644032" y="3891263"/>
              <a:ext cx="965260" cy="1374346"/>
            </a:xfrm>
            <a:prstGeom prst="rect">
              <a:avLst/>
            </a:prstGeom>
            <a:noFill/>
            <a:ln>
              <a:noFill/>
            </a:ln>
          </p:spPr>
        </p:pic>
        <p:pic>
          <p:nvPicPr>
            <p:cNvPr id="25" name="Google Shape;764;p29">
              <a:extLst>
                <a:ext uri="{FF2B5EF4-FFF2-40B4-BE49-F238E27FC236}">
                  <a16:creationId xmlns:a16="http://schemas.microsoft.com/office/drawing/2014/main" id="{E6D5B322-EA0D-43BE-B6DC-7D4147AFFEAF}"/>
                </a:ext>
              </a:extLst>
            </p:cNvPr>
            <p:cNvPicPr preferRelativeResize="0"/>
            <p:nvPr/>
          </p:nvPicPr>
          <p:blipFill rotWithShape="1">
            <a:blip r:embed="rId7">
              <a:alphaModFix/>
            </a:blip>
            <a:srcRect/>
            <a:stretch/>
          </p:blipFill>
          <p:spPr>
            <a:xfrm>
              <a:off x="7555951" y="4265332"/>
              <a:ext cx="936504" cy="1333403"/>
            </a:xfrm>
            <a:prstGeom prst="rect">
              <a:avLst/>
            </a:prstGeom>
            <a:noFill/>
            <a:ln>
              <a:noFill/>
            </a:ln>
          </p:spPr>
        </p:pic>
        <p:pic>
          <p:nvPicPr>
            <p:cNvPr id="26" name="Google Shape;765;p29">
              <a:extLst>
                <a:ext uri="{FF2B5EF4-FFF2-40B4-BE49-F238E27FC236}">
                  <a16:creationId xmlns:a16="http://schemas.microsoft.com/office/drawing/2014/main" id="{2B4591E1-EA3A-491D-AF91-8B398FAE688A}"/>
                </a:ext>
              </a:extLst>
            </p:cNvPr>
            <p:cNvPicPr preferRelativeResize="0"/>
            <p:nvPr/>
          </p:nvPicPr>
          <p:blipFill rotWithShape="1">
            <a:blip r:embed="rId4">
              <a:alphaModFix/>
            </a:blip>
            <a:srcRect b="10991"/>
            <a:stretch/>
          </p:blipFill>
          <p:spPr>
            <a:xfrm>
              <a:off x="6385986" y="4271923"/>
              <a:ext cx="797925" cy="1245986"/>
            </a:xfrm>
            <a:prstGeom prst="rect">
              <a:avLst/>
            </a:prstGeom>
            <a:noFill/>
            <a:ln>
              <a:noFill/>
            </a:ln>
          </p:spPr>
        </p:pic>
        <p:pic>
          <p:nvPicPr>
            <p:cNvPr id="27" name="Google Shape;766;p29">
              <a:extLst>
                <a:ext uri="{FF2B5EF4-FFF2-40B4-BE49-F238E27FC236}">
                  <a16:creationId xmlns:a16="http://schemas.microsoft.com/office/drawing/2014/main" id="{D6BD47B8-299C-415A-A9A5-1204EFF26037}"/>
                </a:ext>
              </a:extLst>
            </p:cNvPr>
            <p:cNvPicPr preferRelativeResize="0"/>
            <p:nvPr/>
          </p:nvPicPr>
          <p:blipFill rotWithShape="1">
            <a:blip r:embed="rId4">
              <a:alphaModFix/>
            </a:blip>
            <a:srcRect b="10991"/>
            <a:stretch/>
          </p:blipFill>
          <p:spPr>
            <a:xfrm>
              <a:off x="6173814" y="3884411"/>
              <a:ext cx="797925" cy="1245986"/>
            </a:xfrm>
            <a:prstGeom prst="rect">
              <a:avLst/>
            </a:prstGeom>
            <a:noFill/>
            <a:ln>
              <a:noFill/>
            </a:ln>
          </p:spPr>
        </p:pic>
      </p:grpSp>
      <p:sp>
        <p:nvSpPr>
          <p:cNvPr id="29" name="Google Shape;768;p29">
            <a:extLst>
              <a:ext uri="{FF2B5EF4-FFF2-40B4-BE49-F238E27FC236}">
                <a16:creationId xmlns:a16="http://schemas.microsoft.com/office/drawing/2014/main" id="{0CA3E8FE-A83A-4482-8ED2-F70BB8DB014C}"/>
              </a:ext>
            </a:extLst>
          </p:cNvPr>
          <p:cNvSpPr txBox="1"/>
          <p:nvPr/>
        </p:nvSpPr>
        <p:spPr>
          <a:xfrm>
            <a:off x="2288862" y="1742175"/>
            <a:ext cx="4925440" cy="584775"/>
          </a:xfrm>
          <a:prstGeom prst="rect">
            <a:avLst/>
          </a:prstGeom>
          <a:solidFill>
            <a:schemeClr val="bg2"/>
          </a:solidFill>
          <a:ln>
            <a:solidFill>
              <a:schemeClr val="tx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a:latin typeface="Century Gothic"/>
                <a:ea typeface="Century Gothic"/>
                <a:cs typeface="Century Gothic"/>
                <a:sym typeface="Century Gothic"/>
              </a:rPr>
              <a:t>İIncendios en Ecuador!</a:t>
            </a:r>
            <a:endParaRPr sz="3200" b="0" i="0" u="none" strike="noStrike" cap="none">
              <a:latin typeface="Century Gothic"/>
              <a:ea typeface="Century Gothic"/>
              <a:cs typeface="Century Gothic"/>
              <a:sym typeface="Century Gothic"/>
            </a:endParaRPr>
          </a:p>
        </p:txBody>
      </p:sp>
      <p:sp>
        <p:nvSpPr>
          <p:cNvPr id="30" name="Google Shape;769;p29">
            <a:extLst>
              <a:ext uri="{FF2B5EF4-FFF2-40B4-BE49-F238E27FC236}">
                <a16:creationId xmlns:a16="http://schemas.microsoft.com/office/drawing/2014/main" id="{41433188-5A29-4747-8E65-3EC7A78DFD0C}"/>
              </a:ext>
            </a:extLst>
          </p:cNvPr>
          <p:cNvSpPr txBox="1"/>
          <p:nvPr/>
        </p:nvSpPr>
        <p:spPr>
          <a:xfrm rot="-184060">
            <a:off x="274891" y="2645521"/>
            <a:ext cx="5669566"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Entendemos la realidad en Ecuador.</a:t>
            </a:r>
            <a:endParaRPr sz="2400">
              <a:latin typeface="Century Gothic"/>
              <a:ea typeface="Century Gothic"/>
              <a:cs typeface="Century Gothic"/>
              <a:sym typeface="Century Gothic"/>
            </a:endParaRPr>
          </a:p>
        </p:txBody>
      </p:sp>
      <p:sp>
        <p:nvSpPr>
          <p:cNvPr id="31" name="Google Shape;770;p29">
            <a:extLst>
              <a:ext uri="{FF2B5EF4-FFF2-40B4-BE49-F238E27FC236}">
                <a16:creationId xmlns:a16="http://schemas.microsoft.com/office/drawing/2014/main" id="{97A623D3-29E7-4EBF-9A2D-0A6C1E5860E7}"/>
              </a:ext>
            </a:extLst>
          </p:cNvPr>
          <p:cNvSpPr txBox="1"/>
          <p:nvPr/>
        </p:nvSpPr>
        <p:spPr>
          <a:xfrm rot="-186355">
            <a:off x="5991790" y="2436421"/>
            <a:ext cx="1874393"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Debemos</a:t>
            </a:r>
            <a:endParaRPr sz="2400">
              <a:latin typeface="Century Gothic"/>
              <a:ea typeface="Century Gothic"/>
              <a:cs typeface="Century Gothic"/>
              <a:sym typeface="Century Gothic"/>
            </a:endParaRPr>
          </a:p>
        </p:txBody>
      </p:sp>
      <p:sp>
        <p:nvSpPr>
          <p:cNvPr id="32" name="Google Shape;771;p29">
            <a:extLst>
              <a:ext uri="{FF2B5EF4-FFF2-40B4-BE49-F238E27FC236}">
                <a16:creationId xmlns:a16="http://schemas.microsoft.com/office/drawing/2014/main" id="{EC23BDD9-F30B-4DEE-82C1-2370D8001A8C}"/>
              </a:ext>
            </a:extLst>
          </p:cNvPr>
          <p:cNvSpPr txBox="1"/>
          <p:nvPr/>
        </p:nvSpPr>
        <p:spPr>
          <a:xfrm rot="-186355">
            <a:off x="6214008" y="2939386"/>
            <a:ext cx="1672652"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Creemos</a:t>
            </a:r>
            <a:endParaRPr sz="2400">
              <a:latin typeface="Century Gothic"/>
              <a:ea typeface="Century Gothic"/>
              <a:cs typeface="Century Gothic"/>
              <a:sym typeface="Century Gothic"/>
            </a:endParaRPr>
          </a:p>
        </p:txBody>
      </p:sp>
      <p:sp>
        <p:nvSpPr>
          <p:cNvPr id="33" name="Google Shape;772;p29">
            <a:extLst>
              <a:ext uri="{FF2B5EF4-FFF2-40B4-BE49-F238E27FC236}">
                <a16:creationId xmlns:a16="http://schemas.microsoft.com/office/drawing/2014/main" id="{69E03A08-4BEE-4C02-9632-8AE70EC9DA70}"/>
              </a:ext>
            </a:extLst>
          </p:cNvPr>
          <p:cNvSpPr txBox="1"/>
          <p:nvPr/>
        </p:nvSpPr>
        <p:spPr>
          <a:xfrm rot="-186355">
            <a:off x="345380" y="4715051"/>
            <a:ext cx="6630565"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Hacemos llamadas a personas con dinero.</a:t>
            </a:r>
            <a:endParaRPr/>
          </a:p>
        </p:txBody>
      </p:sp>
      <p:sp>
        <p:nvSpPr>
          <p:cNvPr id="34" name="Google Shape;773;p29">
            <a:extLst>
              <a:ext uri="{FF2B5EF4-FFF2-40B4-BE49-F238E27FC236}">
                <a16:creationId xmlns:a16="http://schemas.microsoft.com/office/drawing/2014/main" id="{8B921D4F-2A22-400E-9D1D-60005E9A4F09}"/>
              </a:ext>
            </a:extLst>
          </p:cNvPr>
          <p:cNvSpPr txBox="1"/>
          <p:nvPr/>
        </p:nvSpPr>
        <p:spPr>
          <a:xfrm rot="-186355">
            <a:off x="387493" y="5193083"/>
            <a:ext cx="8377860"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información en una página web y anuncios en las</a:t>
            </a:r>
            <a:endParaRPr/>
          </a:p>
        </p:txBody>
      </p:sp>
      <p:sp>
        <p:nvSpPr>
          <p:cNvPr id="35" name="Google Shape;774;p29">
            <a:extLst>
              <a:ext uri="{FF2B5EF4-FFF2-40B4-BE49-F238E27FC236}">
                <a16:creationId xmlns:a16="http://schemas.microsoft.com/office/drawing/2014/main" id="{82CA52A4-43A4-47C5-B240-8D210414C0B2}"/>
              </a:ext>
            </a:extLst>
          </p:cNvPr>
          <p:cNvSpPr txBox="1"/>
          <p:nvPr/>
        </p:nvSpPr>
        <p:spPr>
          <a:xfrm rot="-186355">
            <a:off x="7031606" y="4487698"/>
            <a:ext cx="1678444"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Ponemos</a:t>
            </a:r>
            <a:endParaRPr/>
          </a:p>
        </p:txBody>
      </p:sp>
      <p:sp>
        <p:nvSpPr>
          <p:cNvPr id="36" name="Google Shape;775;p29">
            <a:extLst>
              <a:ext uri="{FF2B5EF4-FFF2-40B4-BE49-F238E27FC236}">
                <a16:creationId xmlns:a16="http://schemas.microsoft.com/office/drawing/2014/main" id="{ABF79E3D-406E-4813-A66A-243A8638ECFC}"/>
              </a:ext>
            </a:extLst>
          </p:cNvPr>
          <p:cNvSpPr txBox="1"/>
          <p:nvPr/>
        </p:nvSpPr>
        <p:spPr>
          <a:xfrm rot="-186355">
            <a:off x="448398" y="5890026"/>
            <a:ext cx="1567148"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paredes.</a:t>
            </a:r>
            <a:endParaRPr/>
          </a:p>
        </p:txBody>
      </p:sp>
      <p:sp>
        <p:nvSpPr>
          <p:cNvPr id="37" name="Google Shape;776;p29">
            <a:extLst>
              <a:ext uri="{FF2B5EF4-FFF2-40B4-BE49-F238E27FC236}">
                <a16:creationId xmlns:a16="http://schemas.microsoft.com/office/drawing/2014/main" id="{B74447AD-8F59-4925-90A3-24FA4A194E3D}"/>
              </a:ext>
            </a:extLst>
          </p:cNvPr>
          <p:cNvSpPr txBox="1"/>
          <p:nvPr/>
        </p:nvSpPr>
        <p:spPr>
          <a:xfrm rot="-186355">
            <a:off x="2034736" y="5691049"/>
            <a:ext cx="6363010"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Vendemos cosas delante de la escuela.</a:t>
            </a:r>
            <a:endParaRPr/>
          </a:p>
        </p:txBody>
      </p:sp>
      <p:sp>
        <p:nvSpPr>
          <p:cNvPr id="38" name="Google Shape;777;p29">
            <a:extLst>
              <a:ext uri="{FF2B5EF4-FFF2-40B4-BE49-F238E27FC236}">
                <a16:creationId xmlns:a16="http://schemas.microsoft.com/office/drawing/2014/main" id="{7F9BE15D-755B-46D3-9900-2875898BD7B2}"/>
              </a:ext>
            </a:extLst>
          </p:cNvPr>
          <p:cNvSpPr txBox="1"/>
          <p:nvPr/>
        </p:nvSpPr>
        <p:spPr>
          <a:xfrm rot="-184967">
            <a:off x="295413" y="3149200"/>
            <a:ext cx="5833276"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hacer algo porque hay un problema.</a:t>
            </a:r>
            <a:endParaRPr/>
          </a:p>
        </p:txBody>
      </p:sp>
      <p:sp>
        <p:nvSpPr>
          <p:cNvPr id="39" name="Google Shape;778;p29">
            <a:extLst>
              <a:ext uri="{FF2B5EF4-FFF2-40B4-BE49-F238E27FC236}">
                <a16:creationId xmlns:a16="http://schemas.microsoft.com/office/drawing/2014/main" id="{B829CDA1-3FAC-41E0-A5A5-039245728281}"/>
              </a:ext>
            </a:extLst>
          </p:cNvPr>
          <p:cNvSpPr txBox="1"/>
          <p:nvPr/>
        </p:nvSpPr>
        <p:spPr>
          <a:xfrm>
            <a:off x="9031216" y="5874261"/>
            <a:ext cx="3039154" cy="400069"/>
          </a:xfrm>
          <a:prstGeom prst="rect">
            <a:avLst/>
          </a:prstGeom>
          <a:solidFill>
            <a:srgbClr val="92D050"/>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el</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anuncio</a:t>
            </a:r>
            <a:r>
              <a:rPr lang="en-GB" sz="2000" dirty="0">
                <a:solidFill>
                  <a:srgbClr val="1F3864"/>
                </a:solidFill>
                <a:latin typeface="Century Gothic"/>
                <a:ea typeface="Century Gothic"/>
                <a:cs typeface="Century Gothic"/>
                <a:sym typeface="Century Gothic"/>
              </a:rPr>
              <a:t> - notice</a:t>
            </a:r>
            <a:endParaRPr dirty="0"/>
          </a:p>
        </p:txBody>
      </p:sp>
      <p:sp>
        <p:nvSpPr>
          <p:cNvPr id="40" name="Google Shape;779;p29">
            <a:extLst>
              <a:ext uri="{FF2B5EF4-FFF2-40B4-BE49-F238E27FC236}">
                <a16:creationId xmlns:a16="http://schemas.microsoft.com/office/drawing/2014/main" id="{2C58176E-A045-4411-90C2-33B416BDD1EC}"/>
              </a:ext>
            </a:extLst>
          </p:cNvPr>
          <p:cNvSpPr txBox="1"/>
          <p:nvPr/>
        </p:nvSpPr>
        <p:spPr>
          <a:xfrm rot="-186355">
            <a:off x="324233" y="3681568"/>
            <a:ext cx="4633417"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que es importante ayudar.</a:t>
            </a:r>
            <a:endParaRPr/>
          </a:p>
        </p:txBody>
      </p:sp>
      <p:sp>
        <p:nvSpPr>
          <p:cNvPr id="43" name="Google Shape;780;p29">
            <a:extLst>
              <a:ext uri="{FF2B5EF4-FFF2-40B4-BE49-F238E27FC236}">
                <a16:creationId xmlns:a16="http://schemas.microsoft.com/office/drawing/2014/main" id="{F6F22BA5-4151-438F-A6A2-82282B4C1A05}"/>
              </a:ext>
            </a:extLst>
          </p:cNvPr>
          <p:cNvSpPr txBox="1"/>
          <p:nvPr/>
        </p:nvSpPr>
        <p:spPr>
          <a:xfrm rot="-184060">
            <a:off x="241144" y="2089759"/>
            <a:ext cx="1981657"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La situación</a:t>
            </a:r>
            <a:endParaRPr/>
          </a:p>
        </p:txBody>
      </p:sp>
      <p:sp>
        <p:nvSpPr>
          <p:cNvPr id="51" name="Google Shape;781;p29">
            <a:extLst>
              <a:ext uri="{FF2B5EF4-FFF2-40B4-BE49-F238E27FC236}">
                <a16:creationId xmlns:a16="http://schemas.microsoft.com/office/drawing/2014/main" id="{FBF4AA37-4A58-4458-9B13-CE507C560BF0}"/>
              </a:ext>
            </a:extLst>
          </p:cNvPr>
          <p:cNvSpPr txBox="1"/>
          <p:nvPr/>
        </p:nvSpPr>
        <p:spPr>
          <a:xfrm rot="-186355">
            <a:off x="345232" y="4223191"/>
            <a:ext cx="4456012"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¿Qué hacemos hoy?</a:t>
            </a:r>
            <a:endParaRPr/>
          </a:p>
        </p:txBody>
      </p:sp>
      <p:pic>
        <p:nvPicPr>
          <p:cNvPr id="52" name="Graphic 51" descr="Teacher with solid fill">
            <a:extLst>
              <a:ext uri="{FF2B5EF4-FFF2-40B4-BE49-F238E27FC236}">
                <a16:creationId xmlns:a16="http://schemas.microsoft.com/office/drawing/2014/main" id="{A7673C3E-FF98-4ADC-ABEE-32BC143D3C6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568" y="979354"/>
            <a:ext cx="914400" cy="914400"/>
          </a:xfrm>
          <a:prstGeom prst="rect">
            <a:avLst/>
          </a:prstGeom>
        </p:spPr>
      </p:pic>
      <p:sp>
        <p:nvSpPr>
          <p:cNvPr id="53" name="Speech Bubble: Rectangle with Corners Rounded 52">
            <a:extLst>
              <a:ext uri="{FF2B5EF4-FFF2-40B4-BE49-F238E27FC236}">
                <a16:creationId xmlns:a16="http://schemas.microsoft.com/office/drawing/2014/main" id="{81E3FA2F-7CC3-470B-BD56-46924A21FEC6}"/>
              </a:ext>
            </a:extLst>
          </p:cNvPr>
          <p:cNvSpPr/>
          <p:nvPr/>
        </p:nvSpPr>
        <p:spPr>
          <a:xfrm>
            <a:off x="1187968" y="1109191"/>
            <a:ext cx="9672792" cy="474564"/>
          </a:xfrm>
          <a:prstGeom prst="wedgeRoundRectCallout">
            <a:avLst>
              <a:gd name="adj1" fmla="val -52868"/>
              <a:gd name="adj2" fmla="val -14877"/>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tx1"/>
                </a:solidFill>
                <a:latin typeface="Century Gothic"/>
                <a:ea typeface="Century Gothic"/>
                <a:cs typeface="Century Gothic"/>
                <a:sym typeface="Century Gothic"/>
              </a:rPr>
              <a:t>Escribe el texto en español para la página web de la escuela.</a:t>
            </a:r>
            <a:endParaRPr lang="es-ES" sz="2400" dirty="0">
              <a:solidFill>
                <a:schemeClr val="tx1"/>
              </a:solidFill>
            </a:endParaRPr>
          </a:p>
        </p:txBody>
      </p:sp>
    </p:spTree>
    <p:extLst>
      <p:ext uri="{BB962C8B-B14F-4D97-AF65-F5344CB8AC3E}">
        <p14:creationId xmlns:p14="http://schemas.microsoft.com/office/powerpoint/2010/main" val="20994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Y8 Term 1.1 Week 2</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Y7 Term 3.2 Week 3</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9774115" y="85965"/>
            <a:ext cx="2150408" cy="350775"/>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7" name="Google Shape;114;p3" descr="rectangle for the timer">
            <a:extLst>
              <a:ext uri="{FF2B5EF4-FFF2-40B4-BE49-F238E27FC236}">
                <a16:creationId xmlns:a16="http://schemas.microsoft.com/office/drawing/2014/main" id="{415B84B3-22F5-4205-B634-3157D372B5AC}"/>
              </a:ext>
            </a:extLst>
          </p:cNvPr>
          <p:cNvSpPr/>
          <p:nvPr/>
        </p:nvSpPr>
        <p:spPr>
          <a:xfrm>
            <a:off x="10068765" y="1163993"/>
            <a:ext cx="502131" cy="4156257"/>
          </a:xfrm>
          <a:prstGeom prst="rect">
            <a:avLst/>
          </a:prstGeom>
          <a:solidFill>
            <a:schemeClr val="accent2">
              <a:lumMod val="60000"/>
              <a:lumOff val="40000"/>
            </a:scheme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000000"/>
              </a:solidFill>
              <a:latin typeface="Century Gothic"/>
              <a:ea typeface="Century Gothic"/>
              <a:cs typeface="Century Gothic"/>
              <a:sym typeface="Century Gothic"/>
            </a:endParaRPr>
          </a:p>
        </p:txBody>
      </p:sp>
      <p:sp>
        <p:nvSpPr>
          <p:cNvPr id="38" name="Google Shape;115;p3" descr="rectnagle for the timer ">
            <a:extLst>
              <a:ext uri="{FF2B5EF4-FFF2-40B4-BE49-F238E27FC236}">
                <a16:creationId xmlns:a16="http://schemas.microsoft.com/office/drawing/2014/main" id="{C9FED235-75EF-40CD-BF9D-32E413EA3A9B}"/>
              </a:ext>
            </a:extLst>
          </p:cNvPr>
          <p:cNvSpPr/>
          <p:nvPr/>
        </p:nvSpPr>
        <p:spPr>
          <a:xfrm>
            <a:off x="10068696" y="1157943"/>
            <a:ext cx="503528" cy="4156259"/>
          </a:xfrm>
          <a:prstGeom prst="rect">
            <a:avLst/>
          </a:prstGeom>
          <a:gradFill>
            <a:gsLst>
              <a:gs pos="0">
                <a:srgbClr val="F08B54"/>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000"/>
              <a:buFont typeface="Century Gothic"/>
              <a:buNone/>
            </a:pPr>
            <a:endParaRPr sz="2000" b="0" i="0" u="none" strike="noStrike" cap="none">
              <a:solidFill>
                <a:srgbClr val="000000"/>
              </a:solidFill>
              <a:latin typeface="Century Gothic"/>
              <a:ea typeface="Century Gothic"/>
              <a:cs typeface="Century Gothic"/>
              <a:sym typeface="Century Gothic"/>
            </a:endParaRPr>
          </a:p>
        </p:txBody>
      </p:sp>
      <p:cxnSp>
        <p:nvCxnSpPr>
          <p:cNvPr id="39" name="Google Shape;116;p3" descr="top line for the timer to mark 60 seconds">
            <a:extLst>
              <a:ext uri="{FF2B5EF4-FFF2-40B4-BE49-F238E27FC236}">
                <a16:creationId xmlns:a16="http://schemas.microsoft.com/office/drawing/2014/main" id="{86CA06E5-F331-4A77-99A6-DDD2BC855178}"/>
              </a:ext>
            </a:extLst>
          </p:cNvPr>
          <p:cNvCxnSpPr/>
          <p:nvPr/>
        </p:nvCxnSpPr>
        <p:spPr>
          <a:xfrm>
            <a:off x="10776826" y="1152565"/>
            <a:ext cx="216791" cy="0"/>
          </a:xfrm>
          <a:prstGeom prst="straightConnector1">
            <a:avLst/>
          </a:prstGeom>
          <a:noFill/>
          <a:ln w="28575" cap="flat" cmpd="sng">
            <a:solidFill>
              <a:srgbClr val="1E4E79"/>
            </a:solidFill>
            <a:prstDash val="solid"/>
            <a:round/>
            <a:headEnd type="none" w="med" len="med"/>
            <a:tailEnd type="none" w="med" len="med"/>
          </a:ln>
        </p:spPr>
      </p:cxnSp>
      <p:sp>
        <p:nvSpPr>
          <p:cNvPr id="40" name="Google Shape;117;p3">
            <a:extLst>
              <a:ext uri="{FF2B5EF4-FFF2-40B4-BE49-F238E27FC236}">
                <a16:creationId xmlns:a16="http://schemas.microsoft.com/office/drawing/2014/main" id="{47556321-C9A4-41A0-96FA-A88EE98CD79B}"/>
              </a:ext>
            </a:extLst>
          </p:cNvPr>
          <p:cNvSpPr txBox="1"/>
          <p:nvPr/>
        </p:nvSpPr>
        <p:spPr>
          <a:xfrm>
            <a:off x="10993617" y="994714"/>
            <a:ext cx="4318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600"/>
              <a:buFont typeface="Century Gothic"/>
              <a:buNone/>
            </a:pPr>
            <a:r>
              <a:rPr lang="en-GB" sz="1600" b="1" dirty="0">
                <a:latin typeface="Century Gothic"/>
                <a:ea typeface="Century Gothic"/>
                <a:cs typeface="Century Gothic"/>
                <a:sym typeface="Century Gothic"/>
              </a:rPr>
              <a:t>3</a:t>
            </a:r>
            <a:r>
              <a:rPr lang="en-GB" sz="1600" b="1" i="0" u="none" strike="noStrike" cap="none" dirty="0">
                <a:latin typeface="Century Gothic"/>
                <a:ea typeface="Century Gothic"/>
                <a:cs typeface="Century Gothic"/>
                <a:sym typeface="Century Gothic"/>
              </a:rPr>
              <a:t>0</a:t>
            </a:r>
            <a:endParaRPr dirty="0"/>
          </a:p>
        </p:txBody>
      </p:sp>
      <p:cxnSp>
        <p:nvCxnSpPr>
          <p:cNvPr id="41" name="Google Shape;118;p3" descr="line for the 60 second timer">
            <a:extLst>
              <a:ext uri="{FF2B5EF4-FFF2-40B4-BE49-F238E27FC236}">
                <a16:creationId xmlns:a16="http://schemas.microsoft.com/office/drawing/2014/main" id="{E0A5E5CD-39A2-4067-8591-D2A1B77021A5}"/>
              </a:ext>
            </a:extLst>
          </p:cNvPr>
          <p:cNvCxnSpPr/>
          <p:nvPr/>
        </p:nvCxnSpPr>
        <p:spPr>
          <a:xfrm>
            <a:off x="10752138" y="1152565"/>
            <a:ext cx="0" cy="4156259"/>
          </a:xfrm>
          <a:prstGeom prst="straightConnector1">
            <a:avLst/>
          </a:prstGeom>
          <a:noFill/>
          <a:ln w="28575" cap="flat" cmpd="sng">
            <a:solidFill>
              <a:srgbClr val="1E4E79"/>
            </a:solidFill>
            <a:prstDash val="solid"/>
            <a:round/>
            <a:headEnd type="none" w="med" len="med"/>
            <a:tailEnd type="none" w="med" len="med"/>
          </a:ln>
        </p:spPr>
      </p:cxnSp>
      <p:sp>
        <p:nvSpPr>
          <p:cNvPr id="42" name="Google Shape;119;p3">
            <a:extLst>
              <a:ext uri="{FF2B5EF4-FFF2-40B4-BE49-F238E27FC236}">
                <a16:creationId xmlns:a16="http://schemas.microsoft.com/office/drawing/2014/main" id="{B465FA51-35A8-49A6-92DF-973AFB3B979B}"/>
              </a:ext>
            </a:extLst>
          </p:cNvPr>
          <p:cNvSpPr txBox="1"/>
          <p:nvPr/>
        </p:nvSpPr>
        <p:spPr>
          <a:xfrm>
            <a:off x="10752138" y="3136467"/>
            <a:ext cx="143986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800"/>
              <a:buFont typeface="Century Gothic"/>
              <a:buNone/>
            </a:pPr>
            <a:r>
              <a:rPr lang="en-GB" sz="1800" b="1" i="0" u="none" strike="noStrike" cap="none">
                <a:latin typeface="Century Gothic"/>
                <a:ea typeface="Century Gothic"/>
                <a:cs typeface="Century Gothic"/>
                <a:sym typeface="Century Gothic"/>
              </a:rPr>
              <a:t>Segundos</a:t>
            </a:r>
            <a:endParaRPr sz="1800" b="1" i="0" u="none" strike="noStrike" cap="none">
              <a:latin typeface="Century Gothic"/>
              <a:ea typeface="Century Gothic"/>
              <a:cs typeface="Century Gothic"/>
              <a:sym typeface="Century Gothic"/>
            </a:endParaRPr>
          </a:p>
        </p:txBody>
      </p:sp>
      <p:cxnSp>
        <p:nvCxnSpPr>
          <p:cNvPr id="43" name="Google Shape;120;p3" descr="bottom line for the timer to mark 0 seconds">
            <a:extLst>
              <a:ext uri="{FF2B5EF4-FFF2-40B4-BE49-F238E27FC236}">
                <a16:creationId xmlns:a16="http://schemas.microsoft.com/office/drawing/2014/main" id="{70289B42-28BE-4CAD-B49C-B1CD93AAA71A}"/>
              </a:ext>
            </a:extLst>
          </p:cNvPr>
          <p:cNvCxnSpPr/>
          <p:nvPr/>
        </p:nvCxnSpPr>
        <p:spPr>
          <a:xfrm>
            <a:off x="10752138" y="5308824"/>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121;p3">
            <a:extLst>
              <a:ext uri="{FF2B5EF4-FFF2-40B4-BE49-F238E27FC236}">
                <a16:creationId xmlns:a16="http://schemas.microsoft.com/office/drawing/2014/main" id="{E5899206-2740-4B03-9174-370B3DB5E00F}"/>
              </a:ext>
            </a:extLst>
          </p:cNvPr>
          <p:cNvSpPr txBox="1"/>
          <p:nvPr/>
        </p:nvSpPr>
        <p:spPr>
          <a:xfrm>
            <a:off x="10968929" y="5128296"/>
            <a:ext cx="73417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600"/>
              <a:buFont typeface="Century Gothic"/>
              <a:buNone/>
            </a:pPr>
            <a:r>
              <a:rPr lang="en-GB" sz="1600" b="1" i="0" u="none" strike="noStrike" cap="none">
                <a:latin typeface="Century Gothic"/>
                <a:ea typeface="Century Gothic"/>
                <a:cs typeface="Century Gothic"/>
                <a:sym typeface="Century Gothic"/>
              </a:rPr>
              <a:t>0</a:t>
            </a:r>
            <a:endParaRPr/>
          </a:p>
        </p:txBody>
      </p:sp>
      <p:sp>
        <p:nvSpPr>
          <p:cNvPr id="45" name="Google Shape;122;p3" descr="rectangle that hides the timer as it disappears off the screen">
            <a:extLst>
              <a:ext uri="{FF2B5EF4-FFF2-40B4-BE49-F238E27FC236}">
                <a16:creationId xmlns:a16="http://schemas.microsoft.com/office/drawing/2014/main" id="{ECA6A4B5-50FE-430F-AB15-5087D71BC88A}"/>
              </a:ext>
            </a:extLst>
          </p:cNvPr>
          <p:cNvSpPr/>
          <p:nvPr/>
        </p:nvSpPr>
        <p:spPr>
          <a:xfrm>
            <a:off x="9915171" y="5320250"/>
            <a:ext cx="745068" cy="76587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46" name="Google Shape;123;p3">
            <a:extLst>
              <a:ext uri="{FF2B5EF4-FFF2-40B4-BE49-F238E27FC236}">
                <a16:creationId xmlns:a16="http://schemas.microsoft.com/office/drawing/2014/main" id="{BB3B3E91-182E-494C-ADE5-67C48832CF50}"/>
              </a:ext>
            </a:extLst>
          </p:cNvPr>
          <p:cNvSpPr/>
          <p:nvPr/>
        </p:nvSpPr>
        <p:spPr>
          <a:xfrm>
            <a:off x="9805501" y="553924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chemeClr val="tx1"/>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47" name="Google Shape;124;p3">
            <a:extLst>
              <a:ext uri="{FF2B5EF4-FFF2-40B4-BE49-F238E27FC236}">
                <a16:creationId xmlns:a16="http://schemas.microsoft.com/office/drawing/2014/main" id="{E63FC7A6-CE55-4E28-9BA4-EBFC29FA85DF}"/>
              </a:ext>
            </a:extLst>
          </p:cNvPr>
          <p:cNvSpPr txBox="1"/>
          <p:nvPr/>
        </p:nvSpPr>
        <p:spPr>
          <a:xfrm>
            <a:off x="1829211" y="1428401"/>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comer</a:t>
            </a:r>
            <a:endParaRPr/>
          </a:p>
        </p:txBody>
      </p:sp>
      <p:sp>
        <p:nvSpPr>
          <p:cNvPr id="48" name="Google Shape;125;p3">
            <a:extLst>
              <a:ext uri="{FF2B5EF4-FFF2-40B4-BE49-F238E27FC236}">
                <a16:creationId xmlns:a16="http://schemas.microsoft.com/office/drawing/2014/main" id="{8645E9AD-17D9-4EC6-BD23-959293D3E749}"/>
              </a:ext>
            </a:extLst>
          </p:cNvPr>
          <p:cNvSpPr txBox="1"/>
          <p:nvPr/>
        </p:nvSpPr>
        <p:spPr>
          <a:xfrm>
            <a:off x="7144815" y="5658872"/>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beber</a:t>
            </a:r>
            <a:endParaRPr sz="3200">
              <a:latin typeface="Century Gothic"/>
              <a:ea typeface="Century Gothic"/>
              <a:cs typeface="Century Gothic"/>
              <a:sym typeface="Century Gothic"/>
            </a:endParaRPr>
          </a:p>
        </p:txBody>
      </p:sp>
      <p:sp>
        <p:nvSpPr>
          <p:cNvPr id="49" name="Google Shape;126;p3">
            <a:extLst>
              <a:ext uri="{FF2B5EF4-FFF2-40B4-BE49-F238E27FC236}">
                <a16:creationId xmlns:a16="http://schemas.microsoft.com/office/drawing/2014/main" id="{1BCFA3BC-C0FB-4DE2-A5BA-16BA6A330628}"/>
              </a:ext>
            </a:extLst>
          </p:cNvPr>
          <p:cNvSpPr txBox="1"/>
          <p:nvPr/>
        </p:nvSpPr>
        <p:spPr>
          <a:xfrm>
            <a:off x="437245" y="2302794"/>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GB" sz="3200">
                <a:latin typeface="Century Gothic"/>
                <a:ea typeface="Century Gothic"/>
                <a:cs typeface="Century Gothic"/>
                <a:sym typeface="Century Gothic"/>
              </a:rPr>
              <a:t>Madrid</a:t>
            </a:r>
            <a:endParaRPr/>
          </a:p>
        </p:txBody>
      </p:sp>
      <p:sp>
        <p:nvSpPr>
          <p:cNvPr id="50" name="Google Shape;127;p3">
            <a:extLst>
              <a:ext uri="{FF2B5EF4-FFF2-40B4-BE49-F238E27FC236}">
                <a16:creationId xmlns:a16="http://schemas.microsoft.com/office/drawing/2014/main" id="{D0DE7B09-6EA3-46F8-96FB-A3AF36828BF9}"/>
              </a:ext>
            </a:extLst>
          </p:cNvPr>
          <p:cNvSpPr txBox="1"/>
          <p:nvPr/>
        </p:nvSpPr>
        <p:spPr>
          <a:xfrm>
            <a:off x="4660022" y="3424075"/>
            <a:ext cx="1947081"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español</a:t>
            </a:r>
            <a:endParaRPr/>
          </a:p>
        </p:txBody>
      </p:sp>
      <p:sp>
        <p:nvSpPr>
          <p:cNvPr id="51" name="Google Shape;128;p3">
            <a:extLst>
              <a:ext uri="{FF2B5EF4-FFF2-40B4-BE49-F238E27FC236}">
                <a16:creationId xmlns:a16="http://schemas.microsoft.com/office/drawing/2014/main" id="{A337F06B-90D4-45CD-9DFA-005BFB4E4F22}"/>
              </a:ext>
            </a:extLst>
          </p:cNvPr>
          <p:cNvSpPr txBox="1"/>
          <p:nvPr/>
        </p:nvSpPr>
        <p:spPr>
          <a:xfrm>
            <a:off x="7536515" y="3007773"/>
            <a:ext cx="1366126"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igual</a:t>
            </a:r>
            <a:endParaRPr sz="3200">
              <a:latin typeface="Century Gothic"/>
              <a:ea typeface="Century Gothic"/>
              <a:cs typeface="Century Gothic"/>
              <a:sym typeface="Century Gothic"/>
            </a:endParaRPr>
          </a:p>
        </p:txBody>
      </p:sp>
      <p:sp>
        <p:nvSpPr>
          <p:cNvPr id="52" name="Google Shape;129;p3">
            <a:extLst>
              <a:ext uri="{FF2B5EF4-FFF2-40B4-BE49-F238E27FC236}">
                <a16:creationId xmlns:a16="http://schemas.microsoft.com/office/drawing/2014/main" id="{0835A88E-8130-4858-80DF-7D14DAEB768C}"/>
              </a:ext>
            </a:extLst>
          </p:cNvPr>
          <p:cNvSpPr txBox="1"/>
          <p:nvPr/>
        </p:nvSpPr>
        <p:spPr>
          <a:xfrm>
            <a:off x="4657340" y="1431591"/>
            <a:ext cx="1296537"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feliz</a:t>
            </a:r>
            <a:endParaRPr sz="3200">
              <a:latin typeface="Century Gothic"/>
              <a:ea typeface="Century Gothic"/>
              <a:cs typeface="Century Gothic"/>
              <a:sym typeface="Century Gothic"/>
            </a:endParaRPr>
          </a:p>
        </p:txBody>
      </p:sp>
      <p:sp>
        <p:nvSpPr>
          <p:cNvPr id="53" name="Google Shape;130;p3">
            <a:extLst>
              <a:ext uri="{FF2B5EF4-FFF2-40B4-BE49-F238E27FC236}">
                <a16:creationId xmlns:a16="http://schemas.microsoft.com/office/drawing/2014/main" id="{B9DC14EA-976C-4856-B8EB-35F417FC4A86}"/>
              </a:ext>
            </a:extLst>
          </p:cNvPr>
          <p:cNvSpPr txBox="1"/>
          <p:nvPr/>
        </p:nvSpPr>
        <p:spPr>
          <a:xfrm>
            <a:off x="350172" y="3835361"/>
            <a:ext cx="1296537"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color</a:t>
            </a:r>
            <a:endParaRPr sz="3200">
              <a:latin typeface="Century Gothic"/>
              <a:ea typeface="Century Gothic"/>
              <a:cs typeface="Century Gothic"/>
              <a:sym typeface="Century Gothic"/>
            </a:endParaRPr>
          </a:p>
        </p:txBody>
      </p:sp>
      <p:sp>
        <p:nvSpPr>
          <p:cNvPr id="54" name="Google Shape;131;p3">
            <a:extLst>
              <a:ext uri="{FF2B5EF4-FFF2-40B4-BE49-F238E27FC236}">
                <a16:creationId xmlns:a16="http://schemas.microsoft.com/office/drawing/2014/main" id="{A9640447-49C2-4EF4-8E3A-DAEC83F84717}"/>
              </a:ext>
            </a:extLst>
          </p:cNvPr>
          <p:cNvSpPr txBox="1"/>
          <p:nvPr/>
        </p:nvSpPr>
        <p:spPr>
          <a:xfrm>
            <a:off x="7356647" y="942057"/>
            <a:ext cx="1919975"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realidad</a:t>
            </a:r>
            <a:endParaRPr/>
          </a:p>
        </p:txBody>
      </p:sp>
      <p:sp>
        <p:nvSpPr>
          <p:cNvPr id="55" name="Google Shape;132;p3">
            <a:extLst>
              <a:ext uri="{FF2B5EF4-FFF2-40B4-BE49-F238E27FC236}">
                <a16:creationId xmlns:a16="http://schemas.microsoft.com/office/drawing/2014/main" id="{7D13651C-475D-4EF8-98C7-23AE53342FB5}"/>
              </a:ext>
            </a:extLst>
          </p:cNvPr>
          <p:cNvSpPr txBox="1"/>
          <p:nvPr/>
        </p:nvSpPr>
        <p:spPr>
          <a:xfrm>
            <a:off x="3038594" y="4907437"/>
            <a:ext cx="2135896"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sociedad</a:t>
            </a:r>
            <a:endParaRPr sz="3200">
              <a:latin typeface="Century Gothic"/>
              <a:ea typeface="Century Gothic"/>
              <a:cs typeface="Century Gothic"/>
              <a:sym typeface="Century Gothic"/>
            </a:endParaRPr>
          </a:p>
        </p:txBody>
      </p:sp>
      <p:sp>
        <p:nvSpPr>
          <p:cNvPr id="58" name="Google Shape;135;p3">
            <a:extLst>
              <a:ext uri="{FF2B5EF4-FFF2-40B4-BE49-F238E27FC236}">
                <a16:creationId xmlns:a16="http://schemas.microsoft.com/office/drawing/2014/main" id="{3975B1A7-38A2-4796-BB89-A77D38041D6D}"/>
              </a:ext>
            </a:extLst>
          </p:cNvPr>
          <p:cNvSpPr txBox="1"/>
          <p:nvPr/>
        </p:nvSpPr>
        <p:spPr>
          <a:xfrm>
            <a:off x="250752" y="4868075"/>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según</a:t>
            </a:r>
            <a:endParaRPr sz="3200">
              <a:latin typeface="Century Gothic"/>
              <a:ea typeface="Century Gothic"/>
              <a:cs typeface="Century Gothic"/>
              <a:sym typeface="Century Gothic"/>
            </a:endParaRPr>
          </a:p>
        </p:txBody>
      </p:sp>
      <p:sp>
        <p:nvSpPr>
          <p:cNvPr id="59" name="Google Shape;136;p3">
            <a:extLst>
              <a:ext uri="{FF2B5EF4-FFF2-40B4-BE49-F238E27FC236}">
                <a16:creationId xmlns:a16="http://schemas.microsoft.com/office/drawing/2014/main" id="{F1AAC556-FC6A-430B-8B49-CFEB96F09269}"/>
              </a:ext>
            </a:extLst>
          </p:cNvPr>
          <p:cNvSpPr txBox="1"/>
          <p:nvPr/>
        </p:nvSpPr>
        <p:spPr>
          <a:xfrm>
            <a:off x="2379899" y="4092942"/>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quizás</a:t>
            </a:r>
            <a:endParaRPr sz="3200">
              <a:latin typeface="Century Gothic"/>
              <a:ea typeface="Century Gothic"/>
              <a:cs typeface="Century Gothic"/>
              <a:sym typeface="Century Gothic"/>
            </a:endParaRPr>
          </a:p>
        </p:txBody>
      </p:sp>
      <p:sp>
        <p:nvSpPr>
          <p:cNvPr id="60" name="Google Shape;137;p3">
            <a:extLst>
              <a:ext uri="{FF2B5EF4-FFF2-40B4-BE49-F238E27FC236}">
                <a16:creationId xmlns:a16="http://schemas.microsoft.com/office/drawing/2014/main" id="{F2B65E24-30E7-4927-9766-DB565BC0982B}"/>
              </a:ext>
            </a:extLst>
          </p:cNvPr>
          <p:cNvSpPr txBox="1"/>
          <p:nvPr/>
        </p:nvSpPr>
        <p:spPr>
          <a:xfrm>
            <a:off x="5345068" y="2394572"/>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también</a:t>
            </a:r>
            <a:endParaRPr sz="3200">
              <a:latin typeface="Century Gothic"/>
              <a:ea typeface="Century Gothic"/>
              <a:cs typeface="Century Gothic"/>
              <a:sym typeface="Century Gothic"/>
            </a:endParaRPr>
          </a:p>
        </p:txBody>
      </p:sp>
      <p:sp>
        <p:nvSpPr>
          <p:cNvPr id="61" name="Google Shape;138;p3">
            <a:extLst>
              <a:ext uri="{FF2B5EF4-FFF2-40B4-BE49-F238E27FC236}">
                <a16:creationId xmlns:a16="http://schemas.microsoft.com/office/drawing/2014/main" id="{0EAD1130-C159-46BF-A368-067AA7886C77}"/>
              </a:ext>
            </a:extLst>
          </p:cNvPr>
          <p:cNvSpPr txBox="1"/>
          <p:nvPr/>
        </p:nvSpPr>
        <p:spPr>
          <a:xfrm>
            <a:off x="5398233" y="4246701"/>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después</a:t>
            </a:r>
            <a:endParaRPr sz="3200">
              <a:latin typeface="Century Gothic"/>
              <a:ea typeface="Century Gothic"/>
              <a:cs typeface="Century Gothic"/>
              <a:sym typeface="Century Gothic"/>
            </a:endParaRPr>
          </a:p>
        </p:txBody>
      </p:sp>
      <p:sp>
        <p:nvSpPr>
          <p:cNvPr id="62" name="Google Shape;139;p3">
            <a:extLst>
              <a:ext uri="{FF2B5EF4-FFF2-40B4-BE49-F238E27FC236}">
                <a16:creationId xmlns:a16="http://schemas.microsoft.com/office/drawing/2014/main" id="{EEDAFDF9-F936-4CCE-892D-46F0ADF283BC}"/>
              </a:ext>
            </a:extLst>
          </p:cNvPr>
          <p:cNvSpPr txBox="1"/>
          <p:nvPr/>
        </p:nvSpPr>
        <p:spPr>
          <a:xfrm>
            <a:off x="7767965" y="1928531"/>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opción</a:t>
            </a:r>
            <a:endParaRPr sz="3200">
              <a:latin typeface="Century Gothic"/>
              <a:ea typeface="Century Gothic"/>
              <a:cs typeface="Century Gothic"/>
              <a:sym typeface="Century Gothic"/>
            </a:endParaRPr>
          </a:p>
        </p:txBody>
      </p:sp>
      <p:sp>
        <p:nvSpPr>
          <p:cNvPr id="63" name="Google Shape;140;p3">
            <a:extLst>
              <a:ext uri="{FF2B5EF4-FFF2-40B4-BE49-F238E27FC236}">
                <a16:creationId xmlns:a16="http://schemas.microsoft.com/office/drawing/2014/main" id="{72B7A5C4-72C8-434F-9A50-A2F1B9F9789D}"/>
              </a:ext>
            </a:extLst>
          </p:cNvPr>
          <p:cNvSpPr txBox="1"/>
          <p:nvPr/>
        </p:nvSpPr>
        <p:spPr>
          <a:xfrm>
            <a:off x="2303575" y="2921024"/>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estación</a:t>
            </a:r>
            <a:endParaRPr sz="3200">
              <a:latin typeface="Century Gothic"/>
              <a:ea typeface="Century Gothic"/>
              <a:cs typeface="Century Gothic"/>
              <a:sym typeface="Century Gothic"/>
            </a:endParaRPr>
          </a:p>
        </p:txBody>
      </p:sp>
      <p:sp>
        <p:nvSpPr>
          <p:cNvPr id="64" name="Google Shape;141;p3">
            <a:extLst>
              <a:ext uri="{FF2B5EF4-FFF2-40B4-BE49-F238E27FC236}">
                <a16:creationId xmlns:a16="http://schemas.microsoft.com/office/drawing/2014/main" id="{81D5BB14-BD43-4F7A-8628-07194B172C08}"/>
              </a:ext>
            </a:extLst>
          </p:cNvPr>
          <p:cNvSpPr txBox="1"/>
          <p:nvPr/>
        </p:nvSpPr>
        <p:spPr>
          <a:xfrm>
            <a:off x="1555870" y="5654102"/>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quién</a:t>
            </a:r>
            <a:endParaRPr sz="3200">
              <a:latin typeface="Century Gothic"/>
              <a:ea typeface="Century Gothic"/>
              <a:cs typeface="Century Gothic"/>
              <a:sym typeface="Century Gothic"/>
            </a:endParaRPr>
          </a:p>
        </p:txBody>
      </p:sp>
      <p:sp>
        <p:nvSpPr>
          <p:cNvPr id="65" name="Google Shape;142;p3">
            <a:extLst>
              <a:ext uri="{FF2B5EF4-FFF2-40B4-BE49-F238E27FC236}">
                <a16:creationId xmlns:a16="http://schemas.microsoft.com/office/drawing/2014/main" id="{FA2E95C3-04BA-4E19-9C7D-200E67A6BA32}"/>
              </a:ext>
            </a:extLst>
          </p:cNvPr>
          <p:cNvSpPr txBox="1"/>
          <p:nvPr/>
        </p:nvSpPr>
        <p:spPr>
          <a:xfrm>
            <a:off x="4871487" y="5654103"/>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inglés</a:t>
            </a:r>
            <a:endParaRPr sz="3200">
              <a:latin typeface="Century Gothic"/>
              <a:ea typeface="Century Gothic"/>
              <a:cs typeface="Century Gothic"/>
              <a:sym typeface="Century Gothic"/>
            </a:endParaRPr>
          </a:p>
        </p:txBody>
      </p:sp>
      <p:sp>
        <p:nvSpPr>
          <p:cNvPr id="66" name="Google Shape;143;p3">
            <a:extLst>
              <a:ext uri="{FF2B5EF4-FFF2-40B4-BE49-F238E27FC236}">
                <a16:creationId xmlns:a16="http://schemas.microsoft.com/office/drawing/2014/main" id="{38B51195-642E-43DE-827D-B7F47C65BB3A}"/>
              </a:ext>
            </a:extLst>
          </p:cNvPr>
          <p:cNvSpPr txBox="1"/>
          <p:nvPr/>
        </p:nvSpPr>
        <p:spPr>
          <a:xfrm>
            <a:off x="7485169" y="4891563"/>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perdón</a:t>
            </a:r>
            <a:endParaRPr sz="3200">
              <a:latin typeface="Century Gothic"/>
              <a:ea typeface="Century Gothic"/>
              <a:cs typeface="Century Gothic"/>
              <a:sym typeface="Century Gothic"/>
            </a:endParaRPr>
          </a:p>
        </p:txBody>
      </p:sp>
      <p:sp>
        <p:nvSpPr>
          <p:cNvPr id="67" name="Google Shape;144;p3">
            <a:extLst>
              <a:ext uri="{FF2B5EF4-FFF2-40B4-BE49-F238E27FC236}">
                <a16:creationId xmlns:a16="http://schemas.microsoft.com/office/drawing/2014/main" id="{BF3CC141-B18F-4937-A387-A8D716F5DDE9}"/>
              </a:ext>
            </a:extLst>
          </p:cNvPr>
          <p:cNvSpPr txBox="1"/>
          <p:nvPr/>
        </p:nvSpPr>
        <p:spPr>
          <a:xfrm>
            <a:off x="7937975" y="3994247"/>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autobús</a:t>
            </a:r>
            <a:endParaRPr sz="3200">
              <a:latin typeface="Century Gothic"/>
              <a:ea typeface="Century Gothic"/>
              <a:cs typeface="Century Gothic"/>
              <a:sym typeface="Century Gothic"/>
            </a:endParaRPr>
          </a:p>
        </p:txBody>
      </p:sp>
      <p:pic>
        <p:nvPicPr>
          <p:cNvPr id="68" name="Picture 67" descr="A blue and white person with a letter&#10;&#10;Description automatically generated">
            <a:extLst>
              <a:ext uri="{FF2B5EF4-FFF2-40B4-BE49-F238E27FC236}">
                <a16:creationId xmlns:a16="http://schemas.microsoft.com/office/drawing/2014/main" id="{D6499861-B3A6-4B54-A9B4-732087D32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820" y="85965"/>
            <a:ext cx="914479" cy="987638"/>
          </a:xfrm>
          <a:prstGeom prst="rect">
            <a:avLst/>
          </a:prstGeom>
        </p:spPr>
      </p:pic>
      <p:pic>
        <p:nvPicPr>
          <p:cNvPr id="70" name="Picture 69" descr="A blue circle with black letters and a red arrow&#10;&#10;Description automatically generated">
            <a:extLst>
              <a:ext uri="{FF2B5EF4-FFF2-40B4-BE49-F238E27FC236}">
                <a16:creationId xmlns:a16="http://schemas.microsoft.com/office/drawing/2014/main" id="{1127CDA8-E201-4FA8-9250-A9F18A08C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1177" y="148110"/>
            <a:ext cx="1069581" cy="925493"/>
          </a:xfrm>
          <a:prstGeom prst="rect">
            <a:avLst/>
          </a:prstGeom>
        </p:spPr>
      </p:pic>
      <p:pic>
        <p:nvPicPr>
          <p:cNvPr id="72" name="Picture 71" descr="A blue and white person with a white b on a black background&#10;&#10;Description automatically generated">
            <a:extLst>
              <a:ext uri="{FF2B5EF4-FFF2-40B4-BE49-F238E27FC236}">
                <a16:creationId xmlns:a16="http://schemas.microsoft.com/office/drawing/2014/main" id="{5502978F-27DE-4A23-834E-73D68A9F3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3983" y="70724"/>
            <a:ext cx="914479" cy="1018120"/>
          </a:xfrm>
          <a:prstGeom prst="rect">
            <a:avLst/>
          </a:prstGeom>
        </p:spPr>
      </p:pic>
    </p:spTree>
    <p:extLst>
      <p:ext uri="{BB962C8B-B14F-4D97-AF65-F5344CB8AC3E}">
        <p14:creationId xmlns:p14="http://schemas.microsoft.com/office/powerpoint/2010/main" val="76064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6"/>
                    </p:tgtEl>
                  </p:cond>
                </p:stCondLst>
                <p:endSync evt="end" delay="0">
                  <p:rtn val="all"/>
                </p:endSync>
                <p:childTnLst>
                  <p:par>
                    <p:cTn id="26" fill="hold">
                      <p:stCondLst>
                        <p:cond delay="0"/>
                      </p:stCondLst>
                      <p:childTnLst>
                        <p:par>
                          <p:cTn id="27" fill="hold">
                            <p:stCondLst>
                              <p:cond delay="0"/>
                            </p:stCondLst>
                            <p:childTnLst>
                              <p:par>
                                <p:cTn id="28" presetID="42" presetClass="exit" presetSubtype="0" fill="remove" grpId="0" nodeType="clickEffect">
                                  <p:stCondLst>
                                    <p:cond delay="0"/>
                                  </p:stCondLst>
                                  <p:childTnLst>
                                    <p:animEffect transition="out" filter="fade">
                                      <p:cBhvr>
                                        <p:cTn id="29" dur="30000"/>
                                        <p:tgtEl>
                                          <p:spTgt spid="38"/>
                                        </p:tgtEl>
                                      </p:cBhvr>
                                    </p:animEffect>
                                    <p:anim calcmode="lin" valueType="num">
                                      <p:cBhvr>
                                        <p:cTn id="30" dur="30000"/>
                                        <p:tgtEl>
                                          <p:spTgt spid="38"/>
                                        </p:tgtEl>
                                        <p:attrNameLst>
                                          <p:attrName>ppt_x</p:attrName>
                                        </p:attrNameLst>
                                      </p:cBhvr>
                                      <p:tavLst>
                                        <p:tav tm="0">
                                          <p:val>
                                            <p:strVal val="ppt_x"/>
                                          </p:val>
                                        </p:tav>
                                        <p:tav tm="100000">
                                          <p:val>
                                            <p:strVal val="ppt_x"/>
                                          </p:val>
                                        </p:tav>
                                      </p:tavLst>
                                    </p:anim>
                                    <p:anim calcmode="lin" valueType="num">
                                      <p:cBhvr>
                                        <p:cTn id="31" dur="30000"/>
                                        <p:tgtEl>
                                          <p:spTgt spid="38"/>
                                        </p:tgtEl>
                                        <p:attrNameLst>
                                          <p:attrName>ppt_y</p:attrName>
                                        </p:attrNameLst>
                                      </p:cBhvr>
                                      <p:tavLst>
                                        <p:tav tm="0">
                                          <p:val>
                                            <p:strVal val="ppt_y"/>
                                          </p:val>
                                        </p:tav>
                                        <p:tav tm="100000">
                                          <p:val>
                                            <p:strVal val="ppt_y+.1"/>
                                          </p:val>
                                        </p:tav>
                                      </p:tavLst>
                                    </p:anim>
                                    <p:set>
                                      <p:cBhvr>
                                        <p:cTn id="32" dur="1" fill="hold">
                                          <p:stCondLst>
                                            <p:cond delay="29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9845749" y="149762"/>
            <a:ext cx="2078773" cy="466926"/>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5" name="Google Shape;153;p4">
            <a:extLst>
              <a:ext uri="{FF2B5EF4-FFF2-40B4-BE49-F238E27FC236}">
                <a16:creationId xmlns:a16="http://schemas.microsoft.com/office/drawing/2014/main" id="{39081007-49B2-4CEC-8DB1-65964B511403}"/>
              </a:ext>
            </a:extLst>
          </p:cNvPr>
          <p:cNvPicPr preferRelativeResize="0"/>
          <p:nvPr/>
        </p:nvPicPr>
        <p:blipFill rotWithShape="1">
          <a:blip r:embed="rId3">
            <a:alphaModFix/>
          </a:blip>
          <a:srcRect/>
          <a:stretch/>
        </p:blipFill>
        <p:spPr>
          <a:xfrm>
            <a:off x="1068187" y="1207040"/>
            <a:ext cx="603553" cy="812894"/>
          </a:xfrm>
          <a:prstGeom prst="rect">
            <a:avLst/>
          </a:prstGeom>
          <a:noFill/>
          <a:ln>
            <a:noFill/>
          </a:ln>
        </p:spPr>
      </p:pic>
      <p:sp>
        <p:nvSpPr>
          <p:cNvPr id="6" name="Google Shape;154;p4">
            <a:extLst>
              <a:ext uri="{FF2B5EF4-FFF2-40B4-BE49-F238E27FC236}">
                <a16:creationId xmlns:a16="http://schemas.microsoft.com/office/drawing/2014/main" id="{A241CA1B-AB76-45A1-AC73-9569F29FAAAD}"/>
              </a:ext>
            </a:extLst>
          </p:cNvPr>
          <p:cNvSpPr txBox="1"/>
          <p:nvPr/>
        </p:nvSpPr>
        <p:spPr>
          <a:xfrm>
            <a:off x="2566492" y="1251803"/>
            <a:ext cx="275553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latin typeface="Century Gothic"/>
                <a:ea typeface="Century Gothic"/>
                <a:cs typeface="Century Gothic"/>
                <a:sym typeface="Century Gothic"/>
              </a:rPr>
              <a:t>la noticia</a:t>
            </a:r>
            <a:endParaRPr sz="3200">
              <a:latin typeface="Century Gothic"/>
              <a:ea typeface="Century Gothic"/>
              <a:cs typeface="Century Gothic"/>
              <a:sym typeface="Century Gothic"/>
            </a:endParaRPr>
          </a:p>
        </p:txBody>
      </p:sp>
      <p:sp>
        <p:nvSpPr>
          <p:cNvPr id="7" name="Google Shape;155;p4">
            <a:extLst>
              <a:ext uri="{FF2B5EF4-FFF2-40B4-BE49-F238E27FC236}">
                <a16:creationId xmlns:a16="http://schemas.microsoft.com/office/drawing/2014/main" id="{F57750DD-95BE-49FC-9902-BCEA4AF3AB22}"/>
              </a:ext>
            </a:extLst>
          </p:cNvPr>
          <p:cNvSpPr txBox="1"/>
          <p:nvPr/>
        </p:nvSpPr>
        <p:spPr>
          <a:xfrm>
            <a:off x="2529966" y="3419487"/>
            <a:ext cx="347970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latin typeface="Century Gothic"/>
                <a:ea typeface="Century Gothic"/>
                <a:cs typeface="Century Gothic"/>
                <a:sym typeface="Century Gothic"/>
              </a:rPr>
              <a:t>que</a:t>
            </a:r>
            <a:endParaRPr sz="2000">
              <a:latin typeface="Century Gothic"/>
              <a:ea typeface="Century Gothic"/>
              <a:cs typeface="Century Gothic"/>
              <a:sym typeface="Century Gothic"/>
            </a:endParaRPr>
          </a:p>
        </p:txBody>
      </p:sp>
      <p:sp>
        <p:nvSpPr>
          <p:cNvPr id="8" name="Google Shape;156;p4">
            <a:extLst>
              <a:ext uri="{FF2B5EF4-FFF2-40B4-BE49-F238E27FC236}">
                <a16:creationId xmlns:a16="http://schemas.microsoft.com/office/drawing/2014/main" id="{FFE53D09-800F-4986-BBBF-E7BDE6691A1A}"/>
              </a:ext>
            </a:extLst>
          </p:cNvPr>
          <p:cNvSpPr txBox="1"/>
          <p:nvPr/>
        </p:nvSpPr>
        <p:spPr>
          <a:xfrm>
            <a:off x="2566492" y="4439928"/>
            <a:ext cx="301515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latin typeface="Century Gothic"/>
                <a:ea typeface="Century Gothic"/>
                <a:cs typeface="Century Gothic"/>
                <a:sym typeface="Century Gothic"/>
              </a:rPr>
              <a:t>la entrevista</a:t>
            </a:r>
            <a:endParaRPr sz="3200">
              <a:latin typeface="Century Gothic"/>
              <a:ea typeface="Century Gothic"/>
              <a:cs typeface="Century Gothic"/>
              <a:sym typeface="Century Gothic"/>
            </a:endParaRPr>
          </a:p>
        </p:txBody>
      </p:sp>
      <p:sp>
        <p:nvSpPr>
          <p:cNvPr id="9" name="Google Shape;157;p4">
            <a:extLst>
              <a:ext uri="{FF2B5EF4-FFF2-40B4-BE49-F238E27FC236}">
                <a16:creationId xmlns:a16="http://schemas.microsoft.com/office/drawing/2014/main" id="{AF0B9A81-376C-4B68-992D-AD8D1E44A5C8}"/>
              </a:ext>
            </a:extLst>
          </p:cNvPr>
          <p:cNvSpPr txBox="1"/>
          <p:nvPr/>
        </p:nvSpPr>
        <p:spPr>
          <a:xfrm>
            <a:off x="2599168" y="5538381"/>
            <a:ext cx="25313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latin typeface="Century Gothic"/>
                <a:ea typeface="Century Gothic"/>
                <a:cs typeface="Century Gothic"/>
                <a:sym typeface="Century Gothic"/>
              </a:rPr>
              <a:t>la página</a:t>
            </a:r>
            <a:endParaRPr sz="3200">
              <a:latin typeface="Century Gothic"/>
              <a:ea typeface="Century Gothic"/>
              <a:cs typeface="Century Gothic"/>
              <a:sym typeface="Century Gothic"/>
            </a:endParaRPr>
          </a:p>
        </p:txBody>
      </p:sp>
      <p:sp>
        <p:nvSpPr>
          <p:cNvPr id="10" name="Google Shape;158;p4">
            <a:extLst>
              <a:ext uri="{FF2B5EF4-FFF2-40B4-BE49-F238E27FC236}">
                <a16:creationId xmlns:a16="http://schemas.microsoft.com/office/drawing/2014/main" id="{EEABB504-CD49-48B4-B1BF-E611C0A38B19}"/>
              </a:ext>
            </a:extLst>
          </p:cNvPr>
          <p:cNvSpPr txBox="1"/>
          <p:nvPr/>
        </p:nvSpPr>
        <p:spPr>
          <a:xfrm>
            <a:off x="8231555" y="1855506"/>
            <a:ext cx="35956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latin typeface="Century Gothic"/>
                <a:ea typeface="Century Gothic"/>
                <a:cs typeface="Century Gothic"/>
                <a:sym typeface="Century Gothic"/>
              </a:rPr>
              <a:t>pintar</a:t>
            </a:r>
            <a:endParaRPr sz="3200">
              <a:latin typeface="Century Gothic"/>
              <a:ea typeface="Century Gothic"/>
              <a:cs typeface="Century Gothic"/>
              <a:sym typeface="Century Gothic"/>
            </a:endParaRPr>
          </a:p>
        </p:txBody>
      </p:sp>
      <p:sp>
        <p:nvSpPr>
          <p:cNvPr id="11" name="Google Shape;159;p4">
            <a:extLst>
              <a:ext uri="{FF2B5EF4-FFF2-40B4-BE49-F238E27FC236}">
                <a16:creationId xmlns:a16="http://schemas.microsoft.com/office/drawing/2014/main" id="{4C521FC5-E1A4-4CB3-B74D-184F76258BD6}"/>
              </a:ext>
            </a:extLst>
          </p:cNvPr>
          <p:cNvSpPr txBox="1"/>
          <p:nvPr/>
        </p:nvSpPr>
        <p:spPr>
          <a:xfrm>
            <a:off x="8252338" y="5538381"/>
            <a:ext cx="35956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latin typeface="Century Gothic"/>
                <a:ea typeface="Century Gothic"/>
                <a:cs typeface="Century Gothic"/>
                <a:sym typeface="Century Gothic"/>
              </a:rPr>
              <a:t>negro, negra</a:t>
            </a:r>
            <a:endParaRPr/>
          </a:p>
        </p:txBody>
      </p:sp>
      <p:sp>
        <p:nvSpPr>
          <p:cNvPr id="12" name="Google Shape;160;p4">
            <a:extLst>
              <a:ext uri="{FF2B5EF4-FFF2-40B4-BE49-F238E27FC236}">
                <a16:creationId xmlns:a16="http://schemas.microsoft.com/office/drawing/2014/main" id="{EEAA43AE-8730-4AAE-9680-DE863CD87465}"/>
              </a:ext>
            </a:extLst>
          </p:cNvPr>
          <p:cNvSpPr txBox="1"/>
          <p:nvPr/>
        </p:nvSpPr>
        <p:spPr>
          <a:xfrm>
            <a:off x="8231555" y="3062011"/>
            <a:ext cx="35956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latin typeface="Century Gothic"/>
                <a:ea typeface="Century Gothic"/>
                <a:cs typeface="Century Gothic"/>
                <a:sym typeface="Century Gothic"/>
              </a:rPr>
              <a:t>quedar</a:t>
            </a:r>
            <a:endParaRPr sz="3200">
              <a:latin typeface="Century Gothic"/>
              <a:ea typeface="Century Gothic"/>
              <a:cs typeface="Century Gothic"/>
              <a:sym typeface="Century Gothic"/>
            </a:endParaRPr>
          </a:p>
        </p:txBody>
      </p:sp>
      <p:sp>
        <p:nvSpPr>
          <p:cNvPr id="13" name="Google Shape;162;p4">
            <a:extLst>
              <a:ext uri="{FF2B5EF4-FFF2-40B4-BE49-F238E27FC236}">
                <a16:creationId xmlns:a16="http://schemas.microsoft.com/office/drawing/2014/main" id="{03699093-DC61-422B-BA75-5F79738BB00D}"/>
              </a:ext>
            </a:extLst>
          </p:cNvPr>
          <p:cNvSpPr txBox="1"/>
          <p:nvPr/>
        </p:nvSpPr>
        <p:spPr>
          <a:xfrm>
            <a:off x="2529966" y="2392602"/>
            <a:ext cx="373088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latin typeface="Century Gothic"/>
                <a:ea typeface="Century Gothic"/>
                <a:cs typeface="Century Gothic"/>
                <a:sym typeface="Century Gothic"/>
              </a:rPr>
              <a:t>el/la periodista</a:t>
            </a:r>
            <a:endParaRPr/>
          </a:p>
        </p:txBody>
      </p:sp>
      <p:sp>
        <p:nvSpPr>
          <p:cNvPr id="14" name="Google Shape;163;p4">
            <a:extLst>
              <a:ext uri="{FF2B5EF4-FFF2-40B4-BE49-F238E27FC236}">
                <a16:creationId xmlns:a16="http://schemas.microsoft.com/office/drawing/2014/main" id="{EA7F99B3-38D9-4884-AC75-BE03398F8A20}"/>
              </a:ext>
            </a:extLst>
          </p:cNvPr>
          <p:cNvSpPr txBox="1"/>
          <p:nvPr/>
        </p:nvSpPr>
        <p:spPr>
          <a:xfrm>
            <a:off x="8230609" y="4255947"/>
            <a:ext cx="35956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latin typeface="Century Gothic"/>
                <a:ea typeface="Century Gothic"/>
                <a:cs typeface="Century Gothic"/>
                <a:sym typeface="Century Gothic"/>
              </a:rPr>
              <a:t>el máximo</a:t>
            </a:r>
            <a:endParaRPr/>
          </a:p>
        </p:txBody>
      </p:sp>
      <p:pic>
        <p:nvPicPr>
          <p:cNvPr id="15" name="Google Shape;164;p4">
            <a:extLst>
              <a:ext uri="{FF2B5EF4-FFF2-40B4-BE49-F238E27FC236}">
                <a16:creationId xmlns:a16="http://schemas.microsoft.com/office/drawing/2014/main" id="{7FEA6B08-8B58-45FB-BC72-76D53ACC9A3A}"/>
              </a:ext>
            </a:extLst>
          </p:cNvPr>
          <p:cNvPicPr preferRelativeResize="0"/>
          <p:nvPr/>
        </p:nvPicPr>
        <p:blipFill rotWithShape="1">
          <a:blip r:embed="rId4">
            <a:alphaModFix/>
          </a:blip>
          <a:srcRect/>
          <a:stretch/>
        </p:blipFill>
        <p:spPr>
          <a:xfrm>
            <a:off x="1015247" y="2144801"/>
            <a:ext cx="656493" cy="727005"/>
          </a:xfrm>
          <a:prstGeom prst="rect">
            <a:avLst/>
          </a:prstGeom>
          <a:noFill/>
          <a:ln>
            <a:noFill/>
          </a:ln>
        </p:spPr>
      </p:pic>
      <p:grpSp>
        <p:nvGrpSpPr>
          <p:cNvPr id="16" name="Google Shape;165;p4">
            <a:extLst>
              <a:ext uri="{FF2B5EF4-FFF2-40B4-BE49-F238E27FC236}">
                <a16:creationId xmlns:a16="http://schemas.microsoft.com/office/drawing/2014/main" id="{17DD12F7-D86A-413F-B617-DC0A3C840AD7}"/>
              </a:ext>
            </a:extLst>
          </p:cNvPr>
          <p:cNvGrpSpPr/>
          <p:nvPr/>
        </p:nvGrpSpPr>
        <p:grpSpPr>
          <a:xfrm>
            <a:off x="264898" y="2705431"/>
            <a:ext cx="2200728" cy="2157248"/>
            <a:chOff x="141648" y="2873944"/>
            <a:chExt cx="2200728" cy="2157248"/>
          </a:xfrm>
        </p:grpSpPr>
        <p:pic>
          <p:nvPicPr>
            <p:cNvPr id="17" name="Google Shape;166;p4">
              <a:extLst>
                <a:ext uri="{FF2B5EF4-FFF2-40B4-BE49-F238E27FC236}">
                  <a16:creationId xmlns:a16="http://schemas.microsoft.com/office/drawing/2014/main" id="{BBD2F49F-0FAF-4BF8-82A9-BF1CFE128C3F}"/>
                </a:ext>
              </a:extLst>
            </p:cNvPr>
            <p:cNvPicPr preferRelativeResize="0"/>
            <p:nvPr/>
          </p:nvPicPr>
          <p:blipFill rotWithShape="1">
            <a:blip r:embed="rId5">
              <a:alphaModFix/>
            </a:blip>
            <a:srcRect/>
            <a:stretch/>
          </p:blipFill>
          <p:spPr>
            <a:xfrm rot="2013498">
              <a:off x="417256" y="3205306"/>
              <a:ext cx="1649512" cy="1494524"/>
            </a:xfrm>
            <a:prstGeom prst="rect">
              <a:avLst/>
            </a:prstGeom>
            <a:noFill/>
            <a:ln>
              <a:noFill/>
            </a:ln>
          </p:spPr>
        </p:pic>
        <p:sp>
          <p:nvSpPr>
            <p:cNvPr id="18" name="Google Shape;167;p4">
              <a:extLst>
                <a:ext uri="{FF2B5EF4-FFF2-40B4-BE49-F238E27FC236}">
                  <a16:creationId xmlns:a16="http://schemas.microsoft.com/office/drawing/2014/main" id="{08279220-39E8-4CBC-8463-61C9EA02E408}"/>
                </a:ext>
              </a:extLst>
            </p:cNvPr>
            <p:cNvSpPr txBox="1"/>
            <p:nvPr/>
          </p:nvSpPr>
          <p:spPr>
            <a:xfrm rot="-578961">
              <a:off x="711240" y="3604798"/>
              <a:ext cx="131466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latin typeface="Century Gothic"/>
                  <a:ea typeface="Century Gothic"/>
                  <a:cs typeface="Century Gothic"/>
                  <a:sym typeface="Century Gothic"/>
                </a:rPr>
                <a:t>that</a:t>
              </a:r>
              <a:endParaRPr sz="3200">
                <a:latin typeface="Century Gothic"/>
                <a:ea typeface="Century Gothic"/>
                <a:cs typeface="Century Gothic"/>
                <a:sym typeface="Century Gothic"/>
              </a:endParaRPr>
            </a:p>
          </p:txBody>
        </p:sp>
      </p:grpSp>
      <p:grpSp>
        <p:nvGrpSpPr>
          <p:cNvPr id="19" name="Google Shape;168;p4">
            <a:extLst>
              <a:ext uri="{FF2B5EF4-FFF2-40B4-BE49-F238E27FC236}">
                <a16:creationId xmlns:a16="http://schemas.microsoft.com/office/drawing/2014/main" id="{1E63061D-4455-4498-B366-9EC20C4F73AF}"/>
              </a:ext>
            </a:extLst>
          </p:cNvPr>
          <p:cNvGrpSpPr/>
          <p:nvPr/>
        </p:nvGrpSpPr>
        <p:grpSpPr>
          <a:xfrm>
            <a:off x="973765" y="5593271"/>
            <a:ext cx="603553" cy="748795"/>
            <a:chOff x="1071090" y="5456082"/>
            <a:chExt cx="603553" cy="748795"/>
          </a:xfrm>
        </p:grpSpPr>
        <p:pic>
          <p:nvPicPr>
            <p:cNvPr id="20" name="Google Shape;169;p4">
              <a:extLst>
                <a:ext uri="{FF2B5EF4-FFF2-40B4-BE49-F238E27FC236}">
                  <a16:creationId xmlns:a16="http://schemas.microsoft.com/office/drawing/2014/main" id="{D3621723-9589-4A4B-90D1-A8E7F4104407}"/>
                </a:ext>
              </a:extLst>
            </p:cNvPr>
            <p:cNvPicPr preferRelativeResize="0"/>
            <p:nvPr/>
          </p:nvPicPr>
          <p:blipFill rotWithShape="1">
            <a:blip r:embed="rId6">
              <a:alphaModFix/>
            </a:blip>
            <a:srcRect r="7295" b="47044"/>
            <a:stretch/>
          </p:blipFill>
          <p:spPr>
            <a:xfrm flipH="1">
              <a:off x="1142449" y="5456082"/>
              <a:ext cx="532194" cy="374686"/>
            </a:xfrm>
            <a:prstGeom prst="rect">
              <a:avLst/>
            </a:prstGeom>
            <a:noFill/>
            <a:ln>
              <a:noFill/>
            </a:ln>
          </p:spPr>
        </p:pic>
        <p:pic>
          <p:nvPicPr>
            <p:cNvPr id="21" name="Google Shape;170;p4">
              <a:extLst>
                <a:ext uri="{FF2B5EF4-FFF2-40B4-BE49-F238E27FC236}">
                  <a16:creationId xmlns:a16="http://schemas.microsoft.com/office/drawing/2014/main" id="{1DB2587C-71AE-4942-9E33-AC483A8166F3}"/>
                </a:ext>
              </a:extLst>
            </p:cNvPr>
            <p:cNvPicPr preferRelativeResize="0"/>
            <p:nvPr/>
          </p:nvPicPr>
          <p:blipFill rotWithShape="1">
            <a:blip r:embed="rId7">
              <a:alphaModFix/>
            </a:blip>
            <a:srcRect/>
            <a:stretch/>
          </p:blipFill>
          <p:spPr>
            <a:xfrm>
              <a:off x="1071090" y="5497334"/>
              <a:ext cx="544808" cy="707543"/>
            </a:xfrm>
            <a:prstGeom prst="rect">
              <a:avLst/>
            </a:prstGeom>
            <a:noFill/>
            <a:ln>
              <a:noFill/>
            </a:ln>
          </p:spPr>
        </p:pic>
      </p:grpSp>
      <p:grpSp>
        <p:nvGrpSpPr>
          <p:cNvPr id="22" name="Google Shape;171;p4">
            <a:extLst>
              <a:ext uri="{FF2B5EF4-FFF2-40B4-BE49-F238E27FC236}">
                <a16:creationId xmlns:a16="http://schemas.microsoft.com/office/drawing/2014/main" id="{24E8FDC4-ED9B-4983-9C8C-C43C993DAFAB}"/>
              </a:ext>
            </a:extLst>
          </p:cNvPr>
          <p:cNvGrpSpPr/>
          <p:nvPr/>
        </p:nvGrpSpPr>
        <p:grpSpPr>
          <a:xfrm>
            <a:off x="405293" y="4273188"/>
            <a:ext cx="1798377" cy="1005402"/>
            <a:chOff x="338767" y="4295214"/>
            <a:chExt cx="2200730" cy="1264532"/>
          </a:xfrm>
        </p:grpSpPr>
        <p:pic>
          <p:nvPicPr>
            <p:cNvPr id="23" name="Google Shape;172;p4">
              <a:extLst>
                <a:ext uri="{FF2B5EF4-FFF2-40B4-BE49-F238E27FC236}">
                  <a16:creationId xmlns:a16="http://schemas.microsoft.com/office/drawing/2014/main" id="{7EDD9263-F177-45EC-AEA2-1F6D255B40F4}"/>
                </a:ext>
              </a:extLst>
            </p:cNvPr>
            <p:cNvPicPr preferRelativeResize="0"/>
            <p:nvPr/>
          </p:nvPicPr>
          <p:blipFill rotWithShape="1">
            <a:blip r:embed="rId8">
              <a:alphaModFix/>
            </a:blip>
            <a:srcRect r="53480" b="70351"/>
            <a:stretch/>
          </p:blipFill>
          <p:spPr>
            <a:xfrm flipH="1">
              <a:off x="338767" y="4406661"/>
              <a:ext cx="1034099" cy="1153085"/>
            </a:xfrm>
            <a:prstGeom prst="rect">
              <a:avLst/>
            </a:prstGeom>
            <a:noFill/>
            <a:ln>
              <a:noFill/>
            </a:ln>
          </p:spPr>
        </p:pic>
        <p:grpSp>
          <p:nvGrpSpPr>
            <p:cNvPr id="24" name="Google Shape;173;p4">
              <a:extLst>
                <a:ext uri="{FF2B5EF4-FFF2-40B4-BE49-F238E27FC236}">
                  <a16:creationId xmlns:a16="http://schemas.microsoft.com/office/drawing/2014/main" id="{2558345A-990A-4B0B-B1A9-567586F977E7}"/>
                </a:ext>
              </a:extLst>
            </p:cNvPr>
            <p:cNvGrpSpPr/>
            <p:nvPr/>
          </p:nvGrpSpPr>
          <p:grpSpPr>
            <a:xfrm>
              <a:off x="1136498" y="4295214"/>
              <a:ext cx="1402999" cy="1076900"/>
              <a:chOff x="5856604" y="3271138"/>
              <a:chExt cx="1867669" cy="1591543"/>
            </a:xfrm>
          </p:grpSpPr>
          <p:pic>
            <p:nvPicPr>
              <p:cNvPr id="25" name="Google Shape;174;p4">
                <a:extLst>
                  <a:ext uri="{FF2B5EF4-FFF2-40B4-BE49-F238E27FC236}">
                    <a16:creationId xmlns:a16="http://schemas.microsoft.com/office/drawing/2014/main" id="{88A853FC-2CB0-4050-AF06-C74DD7BE0CA8}"/>
                  </a:ext>
                </a:extLst>
              </p:cNvPr>
              <p:cNvPicPr preferRelativeResize="0"/>
              <p:nvPr/>
            </p:nvPicPr>
            <p:blipFill rotWithShape="1">
              <a:blip r:embed="rId9">
                <a:alphaModFix/>
              </a:blip>
              <a:srcRect/>
              <a:stretch/>
            </p:blipFill>
            <p:spPr>
              <a:xfrm flipH="1">
                <a:off x="5856604" y="3271138"/>
                <a:ext cx="808492" cy="751295"/>
              </a:xfrm>
              <a:prstGeom prst="rect">
                <a:avLst/>
              </a:prstGeom>
              <a:noFill/>
              <a:ln>
                <a:noFill/>
              </a:ln>
            </p:spPr>
          </p:pic>
          <p:pic>
            <p:nvPicPr>
              <p:cNvPr id="26" name="Google Shape;175;p4">
                <a:extLst>
                  <a:ext uri="{FF2B5EF4-FFF2-40B4-BE49-F238E27FC236}">
                    <a16:creationId xmlns:a16="http://schemas.microsoft.com/office/drawing/2014/main" id="{A0F9C80F-0FB2-4072-951F-55818100C7ED}"/>
                  </a:ext>
                </a:extLst>
              </p:cNvPr>
              <p:cNvPicPr preferRelativeResize="0"/>
              <p:nvPr/>
            </p:nvPicPr>
            <p:blipFill rotWithShape="1">
              <a:blip r:embed="rId10">
                <a:alphaModFix/>
              </a:blip>
              <a:srcRect t="54473" r="50753"/>
              <a:stretch/>
            </p:blipFill>
            <p:spPr>
              <a:xfrm flipH="1">
                <a:off x="6509081" y="3368842"/>
                <a:ext cx="1215192" cy="1493839"/>
              </a:xfrm>
              <a:prstGeom prst="rect">
                <a:avLst/>
              </a:prstGeom>
              <a:noFill/>
              <a:ln>
                <a:noFill/>
              </a:ln>
            </p:spPr>
          </p:pic>
        </p:grpSp>
      </p:grpSp>
      <p:pic>
        <p:nvPicPr>
          <p:cNvPr id="27" name="Google Shape;176;p4">
            <a:extLst>
              <a:ext uri="{FF2B5EF4-FFF2-40B4-BE49-F238E27FC236}">
                <a16:creationId xmlns:a16="http://schemas.microsoft.com/office/drawing/2014/main" id="{52BDD01B-D067-4F6D-8021-BEB9955E0091}"/>
              </a:ext>
            </a:extLst>
          </p:cNvPr>
          <p:cNvPicPr preferRelativeResize="0"/>
          <p:nvPr/>
        </p:nvPicPr>
        <p:blipFill rotWithShape="1">
          <a:blip r:embed="rId11">
            <a:alphaModFix/>
          </a:blip>
          <a:srcRect/>
          <a:stretch/>
        </p:blipFill>
        <p:spPr>
          <a:xfrm rot="1848819">
            <a:off x="6533441" y="1512489"/>
            <a:ext cx="859773" cy="1071133"/>
          </a:xfrm>
          <a:prstGeom prst="rect">
            <a:avLst/>
          </a:prstGeom>
          <a:noFill/>
          <a:ln>
            <a:noFill/>
          </a:ln>
        </p:spPr>
      </p:pic>
      <p:grpSp>
        <p:nvGrpSpPr>
          <p:cNvPr id="28" name="Google Shape;177;p4">
            <a:extLst>
              <a:ext uri="{FF2B5EF4-FFF2-40B4-BE49-F238E27FC236}">
                <a16:creationId xmlns:a16="http://schemas.microsoft.com/office/drawing/2014/main" id="{CF2631D9-6CBC-4CA9-A59F-CBDF02698BAA}"/>
              </a:ext>
            </a:extLst>
          </p:cNvPr>
          <p:cNvGrpSpPr/>
          <p:nvPr/>
        </p:nvGrpSpPr>
        <p:grpSpPr>
          <a:xfrm>
            <a:off x="5839230" y="2747148"/>
            <a:ext cx="2125796" cy="1145672"/>
            <a:chOff x="3633470" y="4844955"/>
            <a:chExt cx="2125796" cy="1145672"/>
          </a:xfrm>
        </p:grpSpPr>
        <p:grpSp>
          <p:nvGrpSpPr>
            <p:cNvPr id="29" name="Google Shape;178;p4">
              <a:extLst>
                <a:ext uri="{FF2B5EF4-FFF2-40B4-BE49-F238E27FC236}">
                  <a16:creationId xmlns:a16="http://schemas.microsoft.com/office/drawing/2014/main" id="{4DBB96D0-4E79-4D68-B6FD-BABC9075F929}"/>
                </a:ext>
              </a:extLst>
            </p:cNvPr>
            <p:cNvGrpSpPr/>
            <p:nvPr/>
          </p:nvGrpSpPr>
          <p:grpSpPr>
            <a:xfrm>
              <a:off x="3633470" y="4844955"/>
              <a:ext cx="2125796" cy="1145672"/>
              <a:chOff x="3633470" y="4844955"/>
              <a:chExt cx="2125796" cy="1145672"/>
            </a:xfrm>
          </p:grpSpPr>
          <p:grpSp>
            <p:nvGrpSpPr>
              <p:cNvPr id="31" name="Google Shape;179;p4">
                <a:extLst>
                  <a:ext uri="{FF2B5EF4-FFF2-40B4-BE49-F238E27FC236}">
                    <a16:creationId xmlns:a16="http://schemas.microsoft.com/office/drawing/2014/main" id="{FEF6A23B-1AD7-40E0-BEC8-C4D2C4B4402A}"/>
                  </a:ext>
                </a:extLst>
              </p:cNvPr>
              <p:cNvGrpSpPr/>
              <p:nvPr/>
            </p:nvGrpSpPr>
            <p:grpSpPr>
              <a:xfrm>
                <a:off x="3633470" y="4844955"/>
                <a:ext cx="2082214" cy="1145672"/>
                <a:chOff x="3633470" y="4844955"/>
                <a:chExt cx="2082214" cy="1145672"/>
              </a:xfrm>
            </p:grpSpPr>
            <p:pic>
              <p:nvPicPr>
                <p:cNvPr id="33" name="Google Shape;180;p4">
                  <a:extLst>
                    <a:ext uri="{FF2B5EF4-FFF2-40B4-BE49-F238E27FC236}">
                      <a16:creationId xmlns:a16="http://schemas.microsoft.com/office/drawing/2014/main" id="{AF5E0189-3D16-420F-9C2A-A87EC0D09188}"/>
                    </a:ext>
                  </a:extLst>
                </p:cNvPr>
                <p:cNvPicPr preferRelativeResize="0"/>
                <p:nvPr/>
              </p:nvPicPr>
              <p:blipFill rotWithShape="1">
                <a:blip r:embed="rId12">
                  <a:alphaModFix/>
                </a:blip>
                <a:srcRect l="24423" t="4117" r="19810" b="19432"/>
                <a:stretch/>
              </p:blipFill>
              <p:spPr>
                <a:xfrm>
                  <a:off x="3633470" y="4844955"/>
                  <a:ext cx="1485714" cy="1145672"/>
                </a:xfrm>
                <a:prstGeom prst="rect">
                  <a:avLst/>
                </a:prstGeom>
                <a:noFill/>
                <a:ln>
                  <a:noFill/>
                </a:ln>
              </p:spPr>
            </p:pic>
            <p:pic>
              <p:nvPicPr>
                <p:cNvPr id="34" name="Google Shape;181;p4">
                  <a:extLst>
                    <a:ext uri="{FF2B5EF4-FFF2-40B4-BE49-F238E27FC236}">
                      <a16:creationId xmlns:a16="http://schemas.microsoft.com/office/drawing/2014/main" id="{7534361E-88DF-4B4C-9176-FA05DD81A9E6}"/>
                    </a:ext>
                  </a:extLst>
                </p:cNvPr>
                <p:cNvPicPr preferRelativeResize="0"/>
                <p:nvPr/>
              </p:nvPicPr>
              <p:blipFill rotWithShape="1">
                <a:blip r:embed="rId13">
                  <a:alphaModFix/>
                </a:blip>
                <a:srcRect/>
                <a:stretch/>
              </p:blipFill>
              <p:spPr>
                <a:xfrm>
                  <a:off x="4687747" y="4873309"/>
                  <a:ext cx="493131" cy="1005960"/>
                </a:xfrm>
                <a:prstGeom prst="rect">
                  <a:avLst/>
                </a:prstGeom>
                <a:noFill/>
                <a:ln>
                  <a:noFill/>
                </a:ln>
              </p:spPr>
            </p:pic>
            <p:pic>
              <p:nvPicPr>
                <p:cNvPr id="35" name="Google Shape;182;p4">
                  <a:extLst>
                    <a:ext uri="{FF2B5EF4-FFF2-40B4-BE49-F238E27FC236}">
                      <a16:creationId xmlns:a16="http://schemas.microsoft.com/office/drawing/2014/main" id="{64973D8A-5B5F-4ED7-B99A-6E9F0244F119}"/>
                    </a:ext>
                  </a:extLst>
                </p:cNvPr>
                <p:cNvPicPr preferRelativeResize="0"/>
                <p:nvPr/>
              </p:nvPicPr>
              <p:blipFill rotWithShape="1">
                <a:blip r:embed="rId14">
                  <a:alphaModFix/>
                </a:blip>
                <a:srcRect/>
                <a:stretch/>
              </p:blipFill>
              <p:spPr>
                <a:xfrm>
                  <a:off x="5212166" y="4873309"/>
                  <a:ext cx="503518" cy="1027148"/>
                </a:xfrm>
                <a:prstGeom prst="rect">
                  <a:avLst/>
                </a:prstGeom>
                <a:noFill/>
                <a:ln>
                  <a:noFill/>
                </a:ln>
              </p:spPr>
            </p:pic>
          </p:grpSp>
          <p:pic>
            <p:nvPicPr>
              <p:cNvPr id="32" name="Google Shape;183;p4">
                <a:extLst>
                  <a:ext uri="{FF2B5EF4-FFF2-40B4-BE49-F238E27FC236}">
                    <a16:creationId xmlns:a16="http://schemas.microsoft.com/office/drawing/2014/main" id="{D2332830-A0D0-4B29-BCA7-E9E4515371EE}"/>
                  </a:ext>
                </a:extLst>
              </p:cNvPr>
              <p:cNvPicPr preferRelativeResize="0"/>
              <p:nvPr/>
            </p:nvPicPr>
            <p:blipFill rotWithShape="1">
              <a:blip r:embed="rId15">
                <a:alphaModFix/>
              </a:blip>
              <a:srcRect l="22110" t="19291" r="23081"/>
              <a:stretch/>
            </p:blipFill>
            <p:spPr>
              <a:xfrm>
                <a:off x="5643154" y="5373189"/>
                <a:ext cx="116112" cy="203552"/>
              </a:xfrm>
              <a:prstGeom prst="rect">
                <a:avLst/>
              </a:prstGeom>
              <a:noFill/>
              <a:ln>
                <a:noFill/>
              </a:ln>
            </p:spPr>
          </p:pic>
        </p:grpSp>
        <p:pic>
          <p:nvPicPr>
            <p:cNvPr id="30" name="Google Shape;184;p4">
              <a:extLst>
                <a:ext uri="{FF2B5EF4-FFF2-40B4-BE49-F238E27FC236}">
                  <a16:creationId xmlns:a16="http://schemas.microsoft.com/office/drawing/2014/main" id="{7C2210D3-7E46-4328-821A-61CF574CA412}"/>
                </a:ext>
              </a:extLst>
            </p:cNvPr>
            <p:cNvPicPr preferRelativeResize="0"/>
            <p:nvPr/>
          </p:nvPicPr>
          <p:blipFill rotWithShape="1">
            <a:blip r:embed="rId16">
              <a:alphaModFix/>
            </a:blip>
            <a:srcRect t="43444"/>
            <a:stretch/>
          </p:blipFill>
          <p:spPr>
            <a:xfrm>
              <a:off x="4481047" y="5304844"/>
              <a:ext cx="225717" cy="179198"/>
            </a:xfrm>
            <a:prstGeom prst="rect">
              <a:avLst/>
            </a:prstGeom>
            <a:noFill/>
            <a:ln>
              <a:noFill/>
            </a:ln>
          </p:spPr>
        </p:pic>
      </p:grpSp>
      <p:grpSp>
        <p:nvGrpSpPr>
          <p:cNvPr id="36" name="Google Shape;185;p4">
            <a:extLst>
              <a:ext uri="{FF2B5EF4-FFF2-40B4-BE49-F238E27FC236}">
                <a16:creationId xmlns:a16="http://schemas.microsoft.com/office/drawing/2014/main" id="{2E9DE192-9411-468A-9D18-A2E9781727AE}"/>
              </a:ext>
            </a:extLst>
          </p:cNvPr>
          <p:cNvGrpSpPr/>
          <p:nvPr/>
        </p:nvGrpSpPr>
        <p:grpSpPr>
          <a:xfrm>
            <a:off x="5762093" y="3505250"/>
            <a:ext cx="2365416" cy="2318682"/>
            <a:chOff x="-23039" y="2805709"/>
            <a:chExt cx="2365416" cy="2318682"/>
          </a:xfrm>
        </p:grpSpPr>
        <p:pic>
          <p:nvPicPr>
            <p:cNvPr id="37" name="Google Shape;186;p4">
              <a:extLst>
                <a:ext uri="{FF2B5EF4-FFF2-40B4-BE49-F238E27FC236}">
                  <a16:creationId xmlns:a16="http://schemas.microsoft.com/office/drawing/2014/main" id="{C09AE88D-D6CE-42E6-96E2-67BC8E8290F0}"/>
                </a:ext>
              </a:extLst>
            </p:cNvPr>
            <p:cNvPicPr preferRelativeResize="0"/>
            <p:nvPr/>
          </p:nvPicPr>
          <p:blipFill rotWithShape="1">
            <a:blip r:embed="rId5">
              <a:alphaModFix/>
            </a:blip>
            <a:srcRect/>
            <a:stretch/>
          </p:blipFill>
          <p:spPr>
            <a:xfrm rot="2013498">
              <a:off x="273194" y="3161868"/>
              <a:ext cx="1772950" cy="1606364"/>
            </a:xfrm>
            <a:prstGeom prst="rect">
              <a:avLst/>
            </a:prstGeom>
            <a:noFill/>
            <a:ln>
              <a:noFill/>
            </a:ln>
          </p:spPr>
        </p:pic>
        <p:sp>
          <p:nvSpPr>
            <p:cNvPr id="38" name="Google Shape;187;p4">
              <a:extLst>
                <a:ext uri="{FF2B5EF4-FFF2-40B4-BE49-F238E27FC236}">
                  <a16:creationId xmlns:a16="http://schemas.microsoft.com/office/drawing/2014/main" id="{43AE7D20-FDB9-4E87-B308-9D5D03FE4485}"/>
                </a:ext>
              </a:extLst>
            </p:cNvPr>
            <p:cNvSpPr txBox="1"/>
            <p:nvPr/>
          </p:nvSpPr>
          <p:spPr>
            <a:xfrm rot="-578961">
              <a:off x="457024" y="3771640"/>
              <a:ext cx="15745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maximum</a:t>
              </a:r>
              <a:endParaRPr/>
            </a:p>
          </p:txBody>
        </p:sp>
      </p:grpSp>
      <p:sp>
        <p:nvSpPr>
          <p:cNvPr id="39" name="Google Shape;189;p4">
            <a:extLst>
              <a:ext uri="{FF2B5EF4-FFF2-40B4-BE49-F238E27FC236}">
                <a16:creationId xmlns:a16="http://schemas.microsoft.com/office/drawing/2014/main" id="{0EC17FD3-F2C0-4F5B-BC1E-0012CB6A8818}"/>
              </a:ext>
            </a:extLst>
          </p:cNvPr>
          <p:cNvSpPr txBox="1"/>
          <p:nvPr/>
        </p:nvSpPr>
        <p:spPr>
          <a:xfrm>
            <a:off x="594055" y="2709121"/>
            <a:ext cx="23284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[journalist]</a:t>
            </a:r>
            <a:endParaRPr/>
          </a:p>
        </p:txBody>
      </p:sp>
      <p:sp>
        <p:nvSpPr>
          <p:cNvPr id="40" name="Google Shape;190;p4">
            <a:extLst>
              <a:ext uri="{FF2B5EF4-FFF2-40B4-BE49-F238E27FC236}">
                <a16:creationId xmlns:a16="http://schemas.microsoft.com/office/drawing/2014/main" id="{847E5F05-ADAA-4E41-B778-9323F3099E0D}"/>
              </a:ext>
            </a:extLst>
          </p:cNvPr>
          <p:cNvSpPr txBox="1"/>
          <p:nvPr/>
        </p:nvSpPr>
        <p:spPr>
          <a:xfrm>
            <a:off x="487181" y="5008764"/>
            <a:ext cx="23284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[interview]</a:t>
            </a:r>
            <a:endParaRPr/>
          </a:p>
        </p:txBody>
      </p:sp>
      <p:sp>
        <p:nvSpPr>
          <p:cNvPr id="41" name="Google Shape;191;p4">
            <a:extLst>
              <a:ext uri="{FF2B5EF4-FFF2-40B4-BE49-F238E27FC236}">
                <a16:creationId xmlns:a16="http://schemas.microsoft.com/office/drawing/2014/main" id="{C5F9A047-6A92-41F3-AA35-A6D6BA8D1D65}"/>
              </a:ext>
            </a:extLst>
          </p:cNvPr>
          <p:cNvSpPr/>
          <p:nvPr/>
        </p:nvSpPr>
        <p:spPr>
          <a:xfrm>
            <a:off x="6319782" y="1348963"/>
            <a:ext cx="3939436" cy="1267868"/>
          </a:xfrm>
          <a:prstGeom prst="wedgeRoundRectCallout">
            <a:avLst>
              <a:gd name="adj1" fmla="val -88967"/>
              <a:gd name="adj2" fmla="val 41635"/>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latin typeface="Century Gothic"/>
                <a:ea typeface="Century Gothic"/>
                <a:cs typeface="Century Gothic"/>
                <a:sym typeface="Century Gothic"/>
              </a:rPr>
              <a:t>Many jobs in Spanish can be masculine or feminine, depending on the person!</a:t>
            </a:r>
            <a:endParaRPr/>
          </a:p>
        </p:txBody>
      </p:sp>
      <p:sp>
        <p:nvSpPr>
          <p:cNvPr id="42" name="Google Shape;192;p4">
            <a:extLst>
              <a:ext uri="{FF2B5EF4-FFF2-40B4-BE49-F238E27FC236}">
                <a16:creationId xmlns:a16="http://schemas.microsoft.com/office/drawing/2014/main" id="{3412D674-DA41-4D70-8E54-FE75C522FAD0}"/>
              </a:ext>
            </a:extLst>
          </p:cNvPr>
          <p:cNvSpPr/>
          <p:nvPr/>
        </p:nvSpPr>
        <p:spPr>
          <a:xfrm>
            <a:off x="2150192" y="5179199"/>
            <a:ext cx="2917492" cy="1157870"/>
          </a:xfrm>
          <a:prstGeom prst="wedgeRoundRectCallout">
            <a:avLst>
              <a:gd name="adj1" fmla="val -62310"/>
              <a:gd name="adj2" fmla="val -148377"/>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latin typeface="Century Gothic"/>
                <a:ea typeface="Century Gothic"/>
                <a:cs typeface="Century Gothic"/>
                <a:sym typeface="Century Gothic"/>
              </a:rPr>
              <a:t>Accents matter!</a:t>
            </a:r>
            <a:endParaRPr dirty="0"/>
          </a:p>
          <a:p>
            <a:pPr marL="0" marR="0" lvl="0" indent="0" algn="ctr" rtl="0">
              <a:spcBef>
                <a:spcPts val="0"/>
              </a:spcBef>
              <a:spcAft>
                <a:spcPts val="0"/>
              </a:spcAft>
              <a:buNone/>
            </a:pPr>
            <a:r>
              <a:rPr lang="en-GB" sz="2000" b="1" dirty="0">
                <a:latin typeface="Century Gothic"/>
                <a:ea typeface="Century Gothic"/>
                <a:cs typeface="Century Gothic"/>
                <a:sym typeface="Century Gothic"/>
              </a:rPr>
              <a:t>¿</a:t>
            </a:r>
            <a:r>
              <a:rPr lang="en-GB" sz="2000" b="1" dirty="0" err="1">
                <a:latin typeface="Century Gothic"/>
                <a:ea typeface="Century Gothic"/>
                <a:cs typeface="Century Gothic"/>
                <a:sym typeface="Century Gothic"/>
              </a:rPr>
              <a:t>qué</a:t>
            </a:r>
            <a:r>
              <a:rPr lang="en-GB" sz="2000" b="1" dirty="0">
                <a:latin typeface="Century Gothic"/>
                <a:ea typeface="Century Gothic"/>
                <a:cs typeface="Century Gothic"/>
                <a:sym typeface="Century Gothic"/>
              </a:rPr>
              <a:t>? – what?</a:t>
            </a:r>
            <a:endParaRPr dirty="0"/>
          </a:p>
          <a:p>
            <a:pPr marL="0" marR="0" lvl="0" indent="0" algn="ctr" rtl="0">
              <a:spcBef>
                <a:spcPts val="0"/>
              </a:spcBef>
              <a:spcAft>
                <a:spcPts val="0"/>
              </a:spcAft>
              <a:buNone/>
            </a:pPr>
            <a:r>
              <a:rPr lang="en-GB" sz="2000" b="1" dirty="0">
                <a:latin typeface="Century Gothic"/>
                <a:ea typeface="Century Gothic"/>
                <a:cs typeface="Century Gothic"/>
                <a:sym typeface="Century Gothic"/>
              </a:rPr>
              <a:t>que – that</a:t>
            </a:r>
            <a:endParaRPr dirty="0"/>
          </a:p>
        </p:txBody>
      </p:sp>
      <p:pic>
        <p:nvPicPr>
          <p:cNvPr id="44" name="Picture 43" descr="A white spots in a circle&#10;&#10;Description automatically generated with medium confidence">
            <a:extLst>
              <a:ext uri="{FF2B5EF4-FFF2-40B4-BE49-F238E27FC236}">
                <a16:creationId xmlns:a16="http://schemas.microsoft.com/office/drawing/2014/main" id="{CC4ED3A8-7C13-4048-86AD-A87845B2F9D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86807" y="5365819"/>
            <a:ext cx="912535" cy="861205"/>
          </a:xfrm>
          <a:prstGeom prst="rect">
            <a:avLst/>
          </a:prstGeom>
        </p:spPr>
      </p:pic>
    </p:spTree>
    <p:extLst>
      <p:ext uri="{BB962C8B-B14F-4D97-AF65-F5344CB8AC3E}">
        <p14:creationId xmlns:p14="http://schemas.microsoft.com/office/powerpoint/2010/main" val="14044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4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1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1"/>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1"/>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1"/>
                                          </p:stCondLst>
                                        </p:cTn>
                                        <p:tgtEl>
                                          <p:spTgt spid="3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4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1"/>
                                          </p:stCondLst>
                                        </p:cTn>
                                        <p:tgtEl>
                                          <p:spTgt spid="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1"/>
                                          </p:stCondLst>
                                        </p:cTn>
                                        <p:tgtEl>
                                          <p:spTgt spid="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1"/>
                                          </p:stCondLst>
                                        </p:cTn>
                                        <p:tgtEl>
                                          <p:spTgt spid="1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1"/>
                                          </p:stCondLst>
                                        </p:cTn>
                                        <p:tgtEl>
                                          <p:spTgt spid="1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1"/>
                                          </p:stCondLst>
                                        </p:cTn>
                                        <p:tgtEl>
                                          <p:spTgt spid="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1"/>
                                          </p:stCondLst>
                                        </p:cTn>
                                        <p:tgtEl>
                                          <p:spTgt spid="1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0"/>
                                        </p:tgtEl>
                                        <p:attrNameLst>
                                          <p:attrName>style.visibility</p:attrName>
                                        </p:attrNameLst>
                                      </p:cBhvr>
                                      <p:to>
                                        <p:strVal val="visible"/>
                                      </p:to>
                                    </p:set>
                                    <p:animEffect transition="in" filter="fade">
                                      <p:cBhvr>
                                        <p:cTn id="131" dur="500"/>
                                        <p:tgtEl>
                                          <p:spTgt spid="10"/>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nodeType="clickEffect">
                                  <p:stCondLst>
                                    <p:cond delay="0"/>
                                  </p:stCondLst>
                                  <p:childTnLst>
                                    <p:set>
                                      <p:cBhvr>
                                        <p:cTn id="135" dur="1" fill="hold">
                                          <p:stCondLst>
                                            <p:cond delay="1"/>
                                          </p:stCondLst>
                                        </p:cTn>
                                        <p:tgtEl>
                                          <p:spTgt spid="13"/>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13"/>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nodeType="clickEffect">
                                  <p:stCondLst>
                                    <p:cond delay="0"/>
                                  </p:stCondLst>
                                  <p:childTnLst>
                                    <p:set>
                                      <p:cBhvr>
                                        <p:cTn id="143" dur="1" fill="hold">
                                          <p:stCondLst>
                                            <p:cond delay="1"/>
                                          </p:stCondLst>
                                        </p:cTn>
                                        <p:tgtEl>
                                          <p:spTgt spid="8"/>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8"/>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xit" presetSubtype="0" fill="hold" nodeType="clickEffect">
                                  <p:stCondLst>
                                    <p:cond delay="0"/>
                                  </p:stCondLst>
                                  <p:childTnLst>
                                    <p:set>
                                      <p:cBhvr>
                                        <p:cTn id="151" dur="1" fill="hold">
                                          <p:stCondLst>
                                            <p:cond delay="1"/>
                                          </p:stCondLst>
                                        </p:cTn>
                                        <p:tgtEl>
                                          <p:spTgt spid="12"/>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nodeType="clickEffect">
                                  <p:stCondLst>
                                    <p:cond delay="0"/>
                                  </p:stCondLst>
                                  <p:childTnLst>
                                    <p:set>
                                      <p:cBhvr>
                                        <p:cTn id="155" dur="1" fill="hold">
                                          <p:stCondLst>
                                            <p:cond delay="0"/>
                                          </p:stCondLst>
                                        </p:cTn>
                                        <p:tgtEl>
                                          <p:spTgt spid="12"/>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nodeType="clickEffect">
                                  <p:stCondLst>
                                    <p:cond delay="0"/>
                                  </p:stCondLst>
                                  <p:childTnLst>
                                    <p:set>
                                      <p:cBhvr>
                                        <p:cTn id="159" dur="1" fill="hold">
                                          <p:stCondLst>
                                            <p:cond delay="0"/>
                                          </p:stCondLst>
                                        </p:cTn>
                                        <p:tgtEl>
                                          <p:spTgt spid="41"/>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nodeType="clickEffect">
                                  <p:stCondLst>
                                    <p:cond delay="0"/>
                                  </p:stCondLst>
                                  <p:childTnLst>
                                    <p:set>
                                      <p:cBhvr>
                                        <p:cTn id="163"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63407" cy="851656"/>
          </a:xfrm>
        </p:spPr>
        <p:txBody>
          <a:bodyPr>
            <a:normAutofit/>
          </a:bodyPr>
          <a:lstStyle/>
          <a:p>
            <a:r>
              <a:rPr lang="en-GB" sz="2600" dirty="0"/>
              <a:t>Present tense –er verbs</a:t>
            </a:r>
            <a:br>
              <a:rPr lang="en-GB" sz="2400" dirty="0"/>
            </a:br>
            <a:r>
              <a:rPr lang="en-GB" sz="2000" dirty="0">
                <a:solidFill>
                  <a:srgbClr val="FFFFFF"/>
                </a:solidFill>
              </a:rPr>
              <a:t>1</a:t>
            </a:r>
            <a:r>
              <a:rPr lang="en-GB" sz="2000" baseline="30000" dirty="0">
                <a:solidFill>
                  <a:srgbClr val="FFFFFF"/>
                </a:solidFill>
              </a:rPr>
              <a:t>st</a:t>
            </a:r>
            <a:r>
              <a:rPr lang="en-GB" sz="2000" dirty="0">
                <a:solidFill>
                  <a:srgbClr val="FFFFFF"/>
                </a:solidFill>
              </a:rPr>
              <a:t> person plural (-</a:t>
            </a:r>
            <a:r>
              <a:rPr lang="en-GB" sz="2000" dirty="0" err="1">
                <a:solidFill>
                  <a:srgbClr val="FFFFFF"/>
                </a:solidFill>
              </a:rPr>
              <a:t>emos</a:t>
            </a:r>
            <a:r>
              <a:rPr lang="en-GB" sz="2000" dirty="0">
                <a:solidFill>
                  <a:srgbClr val="FFFFFF"/>
                </a:solidFill>
              </a:rPr>
              <a:t>)</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Google Shape;205;p5">
            <a:extLst>
              <a:ext uri="{FF2B5EF4-FFF2-40B4-BE49-F238E27FC236}">
                <a16:creationId xmlns:a16="http://schemas.microsoft.com/office/drawing/2014/main" id="{6E734B62-3BC5-4126-A367-8EB1BDCFC4C6}"/>
              </a:ext>
            </a:extLst>
          </p:cNvPr>
          <p:cNvSpPr txBox="1"/>
          <p:nvPr/>
        </p:nvSpPr>
        <p:spPr>
          <a:xfrm>
            <a:off x="502153" y="1287474"/>
            <a:ext cx="873433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latin typeface="Century Gothic"/>
                <a:ea typeface="Century Gothic"/>
                <a:cs typeface="Century Gothic"/>
                <a:sym typeface="Century Gothic"/>
              </a:rPr>
              <a:t>Remember, </a:t>
            </a:r>
            <a:r>
              <a:rPr lang="en-GB" sz="2800">
                <a:latin typeface="Century Gothic"/>
                <a:ea typeface="Century Gothic"/>
                <a:cs typeface="Century Gothic"/>
                <a:sym typeface="Century Gothic"/>
              </a:rPr>
              <a:t>s</a:t>
            </a:r>
            <a:r>
              <a:rPr lang="en-GB" sz="2800" b="0" i="0" u="none" strike="noStrike" cap="none">
                <a:latin typeface="Century Gothic"/>
                <a:ea typeface="Century Gothic"/>
                <a:cs typeface="Century Gothic"/>
                <a:sym typeface="Century Gothic"/>
              </a:rPr>
              <a:t>ome Spanish infinitives end in –</a:t>
            </a:r>
            <a:r>
              <a:rPr lang="en-GB" sz="2800" b="1" i="0" u="none" strike="noStrike" cap="none">
                <a:latin typeface="Century Gothic"/>
                <a:ea typeface="Century Gothic"/>
                <a:cs typeface="Century Gothic"/>
                <a:sym typeface="Century Gothic"/>
              </a:rPr>
              <a:t>er</a:t>
            </a:r>
            <a:r>
              <a:rPr lang="en-GB" sz="2800" b="0" i="0" u="none" strike="noStrike" cap="none">
                <a:latin typeface="Century Gothic"/>
                <a:ea typeface="Century Gothic"/>
                <a:cs typeface="Century Gothic"/>
                <a:sym typeface="Century Gothic"/>
              </a:rPr>
              <a:t>.</a:t>
            </a:r>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Twentieth Century"/>
              <a:ea typeface="Twentieth Century"/>
              <a:cs typeface="Twentieth Century"/>
              <a:sym typeface="Twentieth Century"/>
            </a:endParaRPr>
          </a:p>
        </p:txBody>
      </p:sp>
      <p:sp>
        <p:nvSpPr>
          <p:cNvPr id="6" name="Google Shape;206;p5">
            <a:extLst>
              <a:ext uri="{FF2B5EF4-FFF2-40B4-BE49-F238E27FC236}">
                <a16:creationId xmlns:a16="http://schemas.microsoft.com/office/drawing/2014/main" id="{A474A939-367B-4334-9FD4-ACEF4B220178}"/>
              </a:ext>
            </a:extLst>
          </p:cNvPr>
          <p:cNvSpPr txBox="1"/>
          <p:nvPr/>
        </p:nvSpPr>
        <p:spPr>
          <a:xfrm>
            <a:off x="502153" y="2198522"/>
            <a:ext cx="1094203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latin typeface="Century Gothic"/>
                <a:ea typeface="Century Gothic"/>
                <a:cs typeface="Century Gothic"/>
                <a:sym typeface="Century Gothic"/>
              </a:rPr>
              <a:t>To mean ‘</a:t>
            </a:r>
            <a:r>
              <a:rPr lang="en-GB" sz="2800" b="1" i="0" u="none" strike="noStrike" cap="none">
                <a:latin typeface="Century Gothic"/>
                <a:ea typeface="Century Gothic"/>
                <a:cs typeface="Century Gothic"/>
                <a:sym typeface="Century Gothic"/>
              </a:rPr>
              <a:t>I</a:t>
            </a:r>
            <a:r>
              <a:rPr lang="en-GB" sz="2800" b="0" i="0" u="none" strike="noStrike" cap="none">
                <a:latin typeface="Century Gothic"/>
                <a:ea typeface="Century Gothic"/>
                <a:cs typeface="Century Gothic"/>
                <a:sym typeface="Century Gothic"/>
              </a:rPr>
              <a:t>’ with an –er verb, remove –er and add </a:t>
            </a:r>
            <a:r>
              <a:rPr lang="en-GB" sz="2800" i="0" u="none" strike="noStrike" cap="none">
                <a:latin typeface="Century Gothic"/>
                <a:ea typeface="Century Gothic"/>
                <a:cs typeface="Century Gothic"/>
                <a:sym typeface="Century Gothic"/>
              </a:rPr>
              <a:t>___.</a:t>
            </a:r>
            <a:endParaRPr/>
          </a:p>
        </p:txBody>
      </p:sp>
      <p:sp>
        <p:nvSpPr>
          <p:cNvPr id="7" name="Google Shape;207;p5">
            <a:extLst>
              <a:ext uri="{FF2B5EF4-FFF2-40B4-BE49-F238E27FC236}">
                <a16:creationId xmlns:a16="http://schemas.microsoft.com/office/drawing/2014/main" id="{DE4C9E57-EAB0-47CC-8330-1F7098B3CF1C}"/>
              </a:ext>
            </a:extLst>
          </p:cNvPr>
          <p:cNvSpPr/>
          <p:nvPr/>
        </p:nvSpPr>
        <p:spPr>
          <a:xfrm>
            <a:off x="9236484" y="2173186"/>
            <a:ext cx="59343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D7D31"/>
                </a:solidFill>
                <a:latin typeface="Century Gothic"/>
                <a:ea typeface="Century Gothic"/>
                <a:cs typeface="Century Gothic"/>
                <a:sym typeface="Century Gothic"/>
              </a:rPr>
              <a:t>–o</a:t>
            </a:r>
            <a:endParaRPr sz="1800">
              <a:solidFill>
                <a:schemeClr val="dk1"/>
              </a:solidFill>
              <a:latin typeface="Century Gothic"/>
              <a:ea typeface="Century Gothic"/>
              <a:cs typeface="Century Gothic"/>
              <a:sym typeface="Century Gothic"/>
            </a:endParaRPr>
          </a:p>
        </p:txBody>
      </p:sp>
      <p:sp>
        <p:nvSpPr>
          <p:cNvPr id="8" name="Google Shape;208;p5">
            <a:extLst>
              <a:ext uri="{FF2B5EF4-FFF2-40B4-BE49-F238E27FC236}">
                <a16:creationId xmlns:a16="http://schemas.microsoft.com/office/drawing/2014/main" id="{FBABF51E-6932-4F4E-9E2F-163FBD92AB55}"/>
              </a:ext>
            </a:extLst>
          </p:cNvPr>
          <p:cNvSpPr txBox="1"/>
          <p:nvPr/>
        </p:nvSpPr>
        <p:spPr>
          <a:xfrm>
            <a:off x="483023" y="3247968"/>
            <a:ext cx="50201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dirty="0" err="1">
                <a:latin typeface="Century Gothic"/>
                <a:ea typeface="Century Gothic"/>
                <a:cs typeface="Century Gothic"/>
                <a:sym typeface="Century Gothic"/>
              </a:rPr>
              <a:t>Resp</a:t>
            </a:r>
            <a:r>
              <a:rPr lang="en-GB" sz="2800" i="0" u="none" strike="noStrike" cap="none" dirty="0" err="1">
                <a:latin typeface="Century Gothic"/>
                <a:ea typeface="Century Gothic"/>
                <a:cs typeface="Century Gothic"/>
                <a:sym typeface="Century Gothic"/>
              </a:rPr>
              <a:t>ond</a:t>
            </a:r>
            <a:r>
              <a:rPr lang="en-GB" sz="2800" b="1" i="0" u="none" strike="noStrike" cap="none" dirty="0" err="1">
                <a:solidFill>
                  <a:srgbClr val="ED7D31"/>
                </a:solidFill>
                <a:latin typeface="Century Gothic"/>
                <a:ea typeface="Century Gothic"/>
                <a:cs typeface="Century Gothic"/>
                <a:sym typeface="Century Gothic"/>
              </a:rPr>
              <a:t>o</a:t>
            </a:r>
            <a:r>
              <a:rPr lang="en-GB" sz="2800" i="0" u="none" strike="noStrike" cap="none" dirty="0">
                <a:latin typeface="Century Gothic"/>
                <a:ea typeface="Century Gothic"/>
                <a:cs typeface="Century Gothic"/>
                <a:sym typeface="Century Gothic"/>
              </a:rPr>
              <a:t> = _____________.</a:t>
            </a:r>
            <a:endParaRPr dirty="0"/>
          </a:p>
        </p:txBody>
      </p:sp>
      <p:sp>
        <p:nvSpPr>
          <p:cNvPr id="9" name="Google Shape;209;p5">
            <a:extLst>
              <a:ext uri="{FF2B5EF4-FFF2-40B4-BE49-F238E27FC236}">
                <a16:creationId xmlns:a16="http://schemas.microsoft.com/office/drawing/2014/main" id="{D2743040-3D63-4558-88CC-8BA2BD4EE25C}"/>
              </a:ext>
            </a:extLst>
          </p:cNvPr>
          <p:cNvSpPr/>
          <p:nvPr/>
        </p:nvSpPr>
        <p:spPr>
          <a:xfrm>
            <a:off x="3211080" y="3180202"/>
            <a:ext cx="12378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latin typeface="Century Gothic"/>
                <a:ea typeface="Century Gothic"/>
                <a:cs typeface="Century Gothic"/>
                <a:sym typeface="Century Gothic"/>
              </a:rPr>
              <a:t>I </a:t>
            </a:r>
            <a:r>
              <a:rPr lang="en-GB" sz="2800">
                <a:latin typeface="Century Gothic"/>
                <a:ea typeface="Century Gothic"/>
                <a:cs typeface="Century Gothic"/>
                <a:sym typeface="Century Gothic"/>
              </a:rPr>
              <a:t>reply</a:t>
            </a:r>
            <a:endParaRPr sz="1800">
              <a:latin typeface="Century Gothic"/>
              <a:ea typeface="Century Gothic"/>
              <a:cs typeface="Century Gothic"/>
              <a:sym typeface="Century Gothic"/>
            </a:endParaRPr>
          </a:p>
        </p:txBody>
      </p:sp>
      <p:sp>
        <p:nvSpPr>
          <p:cNvPr id="10" name="Google Shape;210;p5">
            <a:extLst>
              <a:ext uri="{FF2B5EF4-FFF2-40B4-BE49-F238E27FC236}">
                <a16:creationId xmlns:a16="http://schemas.microsoft.com/office/drawing/2014/main" id="{1636643D-288D-4BD1-9F59-2615C6B72BB4}"/>
              </a:ext>
            </a:extLst>
          </p:cNvPr>
          <p:cNvSpPr txBox="1"/>
          <p:nvPr/>
        </p:nvSpPr>
        <p:spPr>
          <a:xfrm>
            <a:off x="6019095" y="3254095"/>
            <a:ext cx="50201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dirty="0" err="1">
                <a:latin typeface="Century Gothic"/>
                <a:ea typeface="Century Gothic"/>
                <a:cs typeface="Century Gothic"/>
                <a:sym typeface="Century Gothic"/>
              </a:rPr>
              <a:t>Aprend</a:t>
            </a:r>
            <a:r>
              <a:rPr lang="en-GB" sz="2800" b="1" i="0" u="none" strike="noStrike" cap="none" dirty="0" err="1">
                <a:solidFill>
                  <a:srgbClr val="ED7D31"/>
                </a:solidFill>
                <a:latin typeface="Century Gothic"/>
                <a:ea typeface="Century Gothic"/>
                <a:cs typeface="Century Gothic"/>
                <a:sym typeface="Century Gothic"/>
              </a:rPr>
              <a:t>o</a:t>
            </a:r>
            <a:r>
              <a:rPr lang="en-GB" sz="2800" i="0" u="none" strike="noStrike" cap="none" dirty="0">
                <a:latin typeface="Century Gothic"/>
                <a:ea typeface="Century Gothic"/>
                <a:cs typeface="Century Gothic"/>
                <a:sym typeface="Century Gothic"/>
              </a:rPr>
              <a:t> = _____________.</a:t>
            </a:r>
            <a:endParaRPr dirty="0"/>
          </a:p>
        </p:txBody>
      </p:sp>
      <p:sp>
        <p:nvSpPr>
          <p:cNvPr id="11" name="Google Shape;211;p5">
            <a:extLst>
              <a:ext uri="{FF2B5EF4-FFF2-40B4-BE49-F238E27FC236}">
                <a16:creationId xmlns:a16="http://schemas.microsoft.com/office/drawing/2014/main" id="{DDD401ED-D62E-482E-BB6B-B16AD78EA80F}"/>
              </a:ext>
            </a:extLst>
          </p:cNvPr>
          <p:cNvSpPr/>
          <p:nvPr/>
        </p:nvSpPr>
        <p:spPr>
          <a:xfrm>
            <a:off x="8111282" y="3180202"/>
            <a:ext cx="126509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latin typeface="Century Gothic"/>
                <a:ea typeface="Century Gothic"/>
                <a:cs typeface="Century Gothic"/>
                <a:sym typeface="Century Gothic"/>
              </a:rPr>
              <a:t>I </a:t>
            </a:r>
            <a:r>
              <a:rPr lang="en-GB" sz="2800">
                <a:latin typeface="Century Gothic"/>
                <a:ea typeface="Century Gothic"/>
                <a:cs typeface="Century Gothic"/>
                <a:sym typeface="Century Gothic"/>
              </a:rPr>
              <a:t>learn</a:t>
            </a:r>
            <a:endParaRPr sz="1800">
              <a:latin typeface="Century Gothic"/>
              <a:ea typeface="Century Gothic"/>
              <a:cs typeface="Century Gothic"/>
              <a:sym typeface="Century Gothic"/>
            </a:endParaRPr>
          </a:p>
        </p:txBody>
      </p:sp>
      <p:sp>
        <p:nvSpPr>
          <p:cNvPr id="12" name="Google Shape;212;p5">
            <a:extLst>
              <a:ext uri="{FF2B5EF4-FFF2-40B4-BE49-F238E27FC236}">
                <a16:creationId xmlns:a16="http://schemas.microsoft.com/office/drawing/2014/main" id="{1D773DF0-22B6-460E-B805-B21C3A624E69}"/>
              </a:ext>
            </a:extLst>
          </p:cNvPr>
          <p:cNvSpPr txBox="1"/>
          <p:nvPr/>
        </p:nvSpPr>
        <p:spPr>
          <a:xfrm>
            <a:off x="502153" y="4280018"/>
            <a:ext cx="1094203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latin typeface="Century Gothic"/>
                <a:ea typeface="Century Gothic"/>
                <a:cs typeface="Century Gothic"/>
                <a:sym typeface="Century Gothic"/>
              </a:rPr>
              <a:t>To mean ‘</a:t>
            </a:r>
            <a:r>
              <a:rPr lang="en-GB" sz="2800" b="1" i="0" u="none" strike="noStrike" cap="none" dirty="0">
                <a:latin typeface="Century Gothic"/>
                <a:ea typeface="Century Gothic"/>
                <a:cs typeface="Century Gothic"/>
                <a:sym typeface="Century Gothic"/>
              </a:rPr>
              <a:t>we</a:t>
            </a:r>
            <a:r>
              <a:rPr lang="en-GB" sz="2800" b="0" i="0" u="none" strike="noStrike" cap="none" dirty="0">
                <a:latin typeface="Century Gothic"/>
                <a:ea typeface="Century Gothic"/>
                <a:cs typeface="Century Gothic"/>
                <a:sym typeface="Century Gothic"/>
              </a:rPr>
              <a:t>’ with an –er verb, remove –er and add </a:t>
            </a:r>
            <a:r>
              <a:rPr lang="en-GB" sz="2800" b="1" dirty="0">
                <a:solidFill>
                  <a:srgbClr val="ED7D31"/>
                </a:solidFill>
                <a:latin typeface="Century Gothic"/>
                <a:ea typeface="Century Gothic"/>
                <a:cs typeface="Century Gothic"/>
                <a:sym typeface="Century Gothic"/>
              </a:rPr>
              <a:t>–</a:t>
            </a:r>
            <a:r>
              <a:rPr lang="en-GB" sz="2800" b="1" dirty="0" err="1">
                <a:solidFill>
                  <a:srgbClr val="ED7D31"/>
                </a:solidFill>
                <a:latin typeface="Century Gothic"/>
                <a:ea typeface="Century Gothic"/>
                <a:cs typeface="Century Gothic"/>
                <a:sym typeface="Century Gothic"/>
              </a:rPr>
              <a:t>emos</a:t>
            </a:r>
            <a:r>
              <a:rPr lang="en-GB" sz="2800" i="0" u="none" strike="noStrike" cap="none" dirty="0">
                <a:latin typeface="Century Gothic"/>
                <a:ea typeface="Century Gothic"/>
                <a:cs typeface="Century Gothic"/>
                <a:sym typeface="Century Gothic"/>
              </a:rPr>
              <a:t>. </a:t>
            </a:r>
            <a:endParaRPr dirty="0"/>
          </a:p>
        </p:txBody>
      </p:sp>
      <p:sp>
        <p:nvSpPr>
          <p:cNvPr id="13" name="Google Shape;213;p5">
            <a:extLst>
              <a:ext uri="{FF2B5EF4-FFF2-40B4-BE49-F238E27FC236}">
                <a16:creationId xmlns:a16="http://schemas.microsoft.com/office/drawing/2014/main" id="{08AC940D-267E-4F22-8B25-C62655CC5A16}"/>
              </a:ext>
            </a:extLst>
          </p:cNvPr>
          <p:cNvSpPr txBox="1"/>
          <p:nvPr/>
        </p:nvSpPr>
        <p:spPr>
          <a:xfrm>
            <a:off x="4794283" y="5172234"/>
            <a:ext cx="172917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latin typeface="Century Gothic"/>
                <a:ea typeface="Century Gothic"/>
                <a:cs typeface="Century Gothic"/>
                <a:sym typeface="Century Gothic"/>
              </a:rPr>
              <a:t>respond</a:t>
            </a:r>
            <a:endParaRPr sz="2800" b="1" i="0" u="none" strike="noStrike" cap="none">
              <a:latin typeface="Century Gothic"/>
              <a:ea typeface="Century Gothic"/>
              <a:cs typeface="Century Gothic"/>
              <a:sym typeface="Century Gothic"/>
            </a:endParaRPr>
          </a:p>
        </p:txBody>
      </p:sp>
      <p:sp>
        <p:nvSpPr>
          <p:cNvPr id="14" name="Google Shape;214;p5">
            <a:extLst>
              <a:ext uri="{FF2B5EF4-FFF2-40B4-BE49-F238E27FC236}">
                <a16:creationId xmlns:a16="http://schemas.microsoft.com/office/drawing/2014/main" id="{2E154A06-A910-4C25-84BB-39A36D8A5A62}"/>
              </a:ext>
            </a:extLst>
          </p:cNvPr>
          <p:cNvSpPr txBox="1"/>
          <p:nvPr/>
        </p:nvSpPr>
        <p:spPr>
          <a:xfrm>
            <a:off x="8762957" y="5157392"/>
            <a:ext cx="266210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dirty="0" err="1">
                <a:latin typeface="Century Gothic"/>
                <a:ea typeface="Century Gothic"/>
                <a:cs typeface="Century Gothic"/>
                <a:sym typeface="Century Gothic"/>
              </a:rPr>
              <a:t>respond</a:t>
            </a:r>
            <a:r>
              <a:rPr lang="en-GB" sz="2800" b="1" dirty="0" err="1">
                <a:solidFill>
                  <a:srgbClr val="ED7D31"/>
                </a:solidFill>
                <a:latin typeface="Century Gothic"/>
                <a:ea typeface="Century Gothic"/>
                <a:cs typeface="Century Gothic"/>
                <a:sym typeface="Century Gothic"/>
              </a:rPr>
              <a:t>emos</a:t>
            </a:r>
            <a:endParaRPr sz="2800" b="1" i="0" u="none" strike="noStrike" cap="none" dirty="0">
              <a:solidFill>
                <a:srgbClr val="ED7D31"/>
              </a:solidFill>
              <a:latin typeface="Century Gothic"/>
              <a:ea typeface="Century Gothic"/>
              <a:cs typeface="Century Gothic"/>
              <a:sym typeface="Century Gothic"/>
            </a:endParaRPr>
          </a:p>
        </p:txBody>
      </p:sp>
      <p:cxnSp>
        <p:nvCxnSpPr>
          <p:cNvPr id="15" name="Google Shape;215;p5">
            <a:extLst>
              <a:ext uri="{FF2B5EF4-FFF2-40B4-BE49-F238E27FC236}">
                <a16:creationId xmlns:a16="http://schemas.microsoft.com/office/drawing/2014/main" id="{0F307F9E-5EAF-4703-A660-513FD0CAD03E}"/>
              </a:ext>
            </a:extLst>
          </p:cNvPr>
          <p:cNvCxnSpPr/>
          <p:nvPr/>
        </p:nvCxnSpPr>
        <p:spPr>
          <a:xfrm>
            <a:off x="6738243" y="5446499"/>
            <a:ext cx="1592826" cy="0"/>
          </a:xfrm>
          <a:prstGeom prst="straightConnector1">
            <a:avLst/>
          </a:prstGeom>
          <a:noFill/>
          <a:ln w="57150" cap="flat" cmpd="sng">
            <a:solidFill>
              <a:schemeClr val="accent1"/>
            </a:solidFill>
            <a:prstDash val="solid"/>
            <a:miter lim="800000"/>
            <a:headEnd type="none" w="sm" len="sm"/>
            <a:tailEnd type="triangle" w="med" len="med"/>
          </a:ln>
        </p:spPr>
      </p:cxnSp>
      <p:sp>
        <p:nvSpPr>
          <p:cNvPr id="16" name="Google Shape;216;p5">
            <a:extLst>
              <a:ext uri="{FF2B5EF4-FFF2-40B4-BE49-F238E27FC236}">
                <a16:creationId xmlns:a16="http://schemas.microsoft.com/office/drawing/2014/main" id="{57CC0AB8-F8D5-4E30-A847-7FA46DF8E917}"/>
              </a:ext>
            </a:extLst>
          </p:cNvPr>
          <p:cNvSpPr txBox="1"/>
          <p:nvPr/>
        </p:nvSpPr>
        <p:spPr>
          <a:xfrm>
            <a:off x="8732833" y="5648954"/>
            <a:ext cx="266211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latin typeface="Century Gothic"/>
                <a:ea typeface="Century Gothic"/>
                <a:cs typeface="Century Gothic"/>
                <a:sym typeface="Century Gothic"/>
              </a:rPr>
              <a:t>(</a:t>
            </a:r>
            <a:r>
              <a:rPr lang="en-GB" sz="2800">
                <a:latin typeface="Century Gothic"/>
                <a:ea typeface="Century Gothic"/>
                <a:cs typeface="Century Gothic"/>
                <a:sym typeface="Century Gothic"/>
              </a:rPr>
              <a:t>we answer</a:t>
            </a:r>
            <a:r>
              <a:rPr lang="en-GB" sz="2800" b="0" i="0" u="none" strike="noStrike" cap="none">
                <a:latin typeface="Century Gothic"/>
                <a:ea typeface="Century Gothic"/>
                <a:cs typeface="Century Gothic"/>
                <a:sym typeface="Century Gothic"/>
              </a:rPr>
              <a:t>)</a:t>
            </a:r>
            <a:endParaRPr sz="2800" b="1" i="0" u="none" strike="noStrike" cap="none">
              <a:latin typeface="Century Gothic"/>
              <a:ea typeface="Century Gothic"/>
              <a:cs typeface="Century Gothic"/>
              <a:sym typeface="Century Gothic"/>
            </a:endParaRPr>
          </a:p>
        </p:txBody>
      </p:sp>
      <p:sp>
        <p:nvSpPr>
          <p:cNvPr id="17" name="Google Shape;217;p5">
            <a:extLst>
              <a:ext uri="{FF2B5EF4-FFF2-40B4-BE49-F238E27FC236}">
                <a16:creationId xmlns:a16="http://schemas.microsoft.com/office/drawing/2014/main" id="{8F930D8C-67BD-45A7-B370-33F62C560F99}"/>
              </a:ext>
            </a:extLst>
          </p:cNvPr>
          <p:cNvSpPr txBox="1"/>
          <p:nvPr/>
        </p:nvSpPr>
        <p:spPr>
          <a:xfrm>
            <a:off x="483023" y="5172234"/>
            <a:ext cx="216669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latin typeface="Century Gothic"/>
                <a:ea typeface="Century Gothic"/>
                <a:cs typeface="Century Gothic"/>
                <a:sym typeface="Century Gothic"/>
              </a:rPr>
              <a:t>respond</a:t>
            </a:r>
            <a:r>
              <a:rPr lang="en-GB" sz="2800" b="0" i="0" u="none" strike="sngStrike" cap="none">
                <a:latin typeface="Century Gothic"/>
                <a:ea typeface="Century Gothic"/>
                <a:cs typeface="Century Gothic"/>
                <a:sym typeface="Century Gothic"/>
              </a:rPr>
              <a:t>er</a:t>
            </a:r>
            <a:endParaRPr sz="2800" b="1" i="0" u="none" strike="sngStrike" cap="none">
              <a:latin typeface="Century Gothic"/>
              <a:ea typeface="Century Gothic"/>
              <a:cs typeface="Century Gothic"/>
              <a:sym typeface="Century Gothic"/>
            </a:endParaRPr>
          </a:p>
        </p:txBody>
      </p:sp>
      <p:cxnSp>
        <p:nvCxnSpPr>
          <p:cNvPr id="18" name="Google Shape;218;p5">
            <a:extLst>
              <a:ext uri="{FF2B5EF4-FFF2-40B4-BE49-F238E27FC236}">
                <a16:creationId xmlns:a16="http://schemas.microsoft.com/office/drawing/2014/main" id="{0FC1DB1F-87D9-48D2-A5A2-A03687117131}"/>
              </a:ext>
            </a:extLst>
          </p:cNvPr>
          <p:cNvCxnSpPr/>
          <p:nvPr/>
        </p:nvCxnSpPr>
        <p:spPr>
          <a:xfrm>
            <a:off x="2793832" y="5499158"/>
            <a:ext cx="1592826" cy="0"/>
          </a:xfrm>
          <a:prstGeom prst="straightConnector1">
            <a:avLst/>
          </a:prstGeom>
          <a:noFill/>
          <a:ln w="57150" cap="flat" cmpd="sng">
            <a:solidFill>
              <a:schemeClr val="accent1"/>
            </a:solidFill>
            <a:prstDash val="solid"/>
            <a:miter lim="800000"/>
            <a:headEnd type="none" w="sm" len="sm"/>
            <a:tailEnd type="triangle" w="med" len="med"/>
          </a:ln>
        </p:spPr>
      </p:cxnSp>
    </p:spTree>
    <p:extLst>
      <p:ext uri="{BB962C8B-B14F-4D97-AF65-F5344CB8AC3E}">
        <p14:creationId xmlns:p14="http://schemas.microsoft.com/office/powerpoint/2010/main" val="308688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6"/>
          <p:cNvSpPr txBox="1">
            <a:spLocks noGrp="1"/>
          </p:cNvSpPr>
          <p:nvPr>
            <p:ph type="title"/>
          </p:nvPr>
        </p:nvSpPr>
        <p:spPr>
          <a:xfrm>
            <a:off x="-1" y="740075"/>
            <a:ext cx="1219199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E4E79"/>
              </a:buClr>
              <a:buSzPts val="4400"/>
              <a:buFont typeface="Century Gothic"/>
              <a:buNone/>
            </a:pPr>
            <a:r>
              <a:rPr lang="en-GB" sz="11520" b="1">
                <a:solidFill>
                  <a:schemeClr val="tx1"/>
                </a:solidFill>
              </a:rPr>
              <a:t>vender</a:t>
            </a:r>
            <a:endParaRPr sz="3959">
              <a:solidFill>
                <a:schemeClr val="tx1"/>
              </a:solidFill>
            </a:endParaRPr>
          </a:p>
        </p:txBody>
      </p:sp>
      <p:sp>
        <p:nvSpPr>
          <p:cNvPr id="226" name="Google Shape;226;p6"/>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latin typeface="Century Gothic"/>
                <a:ea typeface="Century Gothic"/>
                <a:cs typeface="Century Gothic"/>
                <a:sym typeface="Century Gothic"/>
              </a:rPr>
              <a:t>[to sell | selling]</a:t>
            </a:r>
            <a:endParaRPr sz="1400" b="0" i="0" u="none" strike="noStrike" cap="none">
              <a:latin typeface="Arial"/>
              <a:ea typeface="Arial"/>
              <a:cs typeface="Arial"/>
              <a:sym typeface="Arial"/>
            </a:endParaRPr>
          </a:p>
        </p:txBody>
      </p:sp>
      <p:sp>
        <p:nvSpPr>
          <p:cNvPr id="227" name="Google Shape;227;p6"/>
          <p:cNvSpPr txBox="1"/>
          <p:nvPr/>
        </p:nvSpPr>
        <p:spPr>
          <a:xfrm>
            <a:off x="0" y="3336274"/>
            <a:ext cx="12191999" cy="18620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11500"/>
              <a:buFont typeface="Arial"/>
              <a:buNone/>
            </a:pPr>
            <a:r>
              <a:rPr lang="en-GB" sz="11500" b="1" i="0" u="none" strike="noStrike" cap="none">
                <a:latin typeface="Century Gothic"/>
                <a:ea typeface="Century Gothic"/>
                <a:cs typeface="Century Gothic"/>
                <a:sym typeface="Century Gothic"/>
              </a:rPr>
              <a:t>vendemos</a:t>
            </a:r>
            <a:endParaRPr sz="1400" b="0" i="0" u="none" strike="noStrike" cap="none">
              <a:latin typeface="Arial"/>
              <a:ea typeface="Arial"/>
              <a:cs typeface="Arial"/>
              <a:sym typeface="Arial"/>
            </a:endParaRPr>
          </a:p>
        </p:txBody>
      </p:sp>
      <p:sp>
        <p:nvSpPr>
          <p:cNvPr id="228" name="Google Shape;228;p6"/>
          <p:cNvSpPr txBox="1"/>
          <p:nvPr/>
        </p:nvSpPr>
        <p:spPr>
          <a:xfrm>
            <a:off x="-1" y="50328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latin typeface="Century Gothic"/>
                <a:ea typeface="Century Gothic"/>
                <a:cs typeface="Century Gothic"/>
                <a:sym typeface="Century Gothic"/>
              </a:rPr>
              <a:t>[we sell]</a:t>
            </a:r>
            <a:endParaRPr sz="1400" b="0" i="0" u="none" strike="noStrike" cap="none">
              <a:latin typeface="Arial"/>
              <a:ea typeface="Arial"/>
              <a:cs typeface="Arial"/>
              <a:sym typeface="Arial"/>
            </a:endParaRPr>
          </a:p>
        </p:txBody>
      </p:sp>
      <p:sp>
        <p:nvSpPr>
          <p:cNvPr id="229" name="Google Shape;229;p6"/>
          <p:cNvSpPr/>
          <p:nvPr/>
        </p:nvSpPr>
        <p:spPr>
          <a:xfrm>
            <a:off x="682171" y="1727200"/>
            <a:ext cx="1117600" cy="7112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20" b="1" dirty="0">
                <a:solidFill>
                  <a:schemeClr val="tx1"/>
                </a:solidFill>
              </a:rPr>
              <a:t>vender</a:t>
            </a:r>
            <a:endParaRPr sz="3959" dirty="0">
              <a:solidFill>
                <a:schemeClr val="tx1"/>
              </a:solidFill>
            </a:endParaRPr>
          </a:p>
        </p:txBody>
      </p:sp>
      <p:sp>
        <p:nvSpPr>
          <p:cNvPr id="236" name="Google Shape;236;p7"/>
          <p:cNvSpPr txBox="1"/>
          <p:nvPr/>
        </p:nvSpPr>
        <p:spPr>
          <a:xfrm>
            <a:off x="2014778" y="2188800"/>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latin typeface="Century Gothic"/>
                <a:ea typeface="Century Gothic"/>
                <a:cs typeface="Century Gothic"/>
                <a:sym typeface="Century Gothic"/>
              </a:rPr>
              <a:t>[to sell | selling]</a:t>
            </a:r>
            <a:endParaRPr sz="1400" b="0" i="0" u="none" strike="noStrike" cap="none">
              <a:latin typeface="Arial"/>
              <a:ea typeface="Arial"/>
              <a:cs typeface="Arial"/>
              <a:sym typeface="Arial"/>
            </a:endParaRPr>
          </a:p>
        </p:txBody>
      </p:sp>
      <p:sp>
        <p:nvSpPr>
          <p:cNvPr id="237" name="Google Shape;237;p7" descr="question mark action button"/>
          <p:cNvSpPr/>
          <p:nvPr/>
        </p:nvSpPr>
        <p:spPr>
          <a:xfrm>
            <a:off x="1260000" y="5094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latin typeface="Century Gothic"/>
              <a:ea typeface="Century Gothic"/>
              <a:cs typeface="Century Gothic"/>
              <a:sym typeface="Century Gothic"/>
            </a:endParaRPr>
          </a:p>
        </p:txBody>
      </p:sp>
      <p:sp>
        <p:nvSpPr>
          <p:cNvPr id="238" name="Google Shape;238;p7"/>
          <p:cNvSpPr txBox="1"/>
          <p:nvPr/>
        </p:nvSpPr>
        <p:spPr>
          <a:xfrm>
            <a:off x="0" y="3337200"/>
            <a:ext cx="12192000" cy="18620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11500"/>
              <a:buFont typeface="Arial"/>
              <a:buNone/>
            </a:pPr>
            <a:r>
              <a:rPr lang="en-GB" sz="11500" b="1" i="0" u="none" strike="noStrike" cap="none" dirty="0" err="1">
                <a:latin typeface="Century Gothic"/>
                <a:ea typeface="Century Gothic"/>
                <a:cs typeface="Century Gothic"/>
                <a:sym typeface="Century Gothic"/>
              </a:rPr>
              <a:t>vendemos</a:t>
            </a:r>
            <a:endParaRPr sz="1400" b="0" i="0" u="none" strike="noStrike" cap="none" dirty="0">
              <a:latin typeface="Arial"/>
              <a:ea typeface="Arial"/>
              <a:cs typeface="Arial"/>
              <a:sym typeface="Arial"/>
            </a:endParaRPr>
          </a:p>
        </p:txBody>
      </p:sp>
      <p:sp>
        <p:nvSpPr>
          <p:cNvPr id="239" name="Google Shape;239;p7"/>
          <p:cNvSpPr txBox="1"/>
          <p:nvPr/>
        </p:nvSpPr>
        <p:spPr>
          <a:xfrm>
            <a:off x="2014778" y="5033064"/>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latin typeface="Century Gothic"/>
                <a:ea typeface="Century Gothic"/>
                <a:cs typeface="Century Gothic"/>
                <a:sym typeface="Century Gothic"/>
              </a:rPr>
              <a:t>[we sell]</a:t>
            </a:r>
            <a:endParaRPr sz="1400" b="0" i="0" u="none" strike="noStrike" cap="none">
              <a:latin typeface="Arial"/>
              <a:ea typeface="Arial"/>
              <a:cs typeface="Arial"/>
              <a:sym typeface="Arial"/>
            </a:endParaRPr>
          </a:p>
        </p:txBody>
      </p:sp>
      <p:sp>
        <p:nvSpPr>
          <p:cNvPr id="240" name="Google Shape;240;p7"/>
          <p:cNvSpPr/>
          <p:nvPr/>
        </p:nvSpPr>
        <p:spPr>
          <a:xfrm>
            <a:off x="754747" y="1861288"/>
            <a:ext cx="1117600" cy="7112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241" name="Google Shape;241;p7" descr="question mark action button"/>
          <p:cNvSpPr/>
          <p:nvPr/>
        </p:nvSpPr>
        <p:spPr>
          <a:xfrm>
            <a:off x="1260000" y="223999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subTnLst>
                                    <p:audio>
                                      <p:cMediaNode>
                                        <p:cTn display="0" masterRel="sameClick">
                                          <p:stCondLst>
                                            <p:cond evt="begin" delay="0">
                                              <p:tn val="5"/>
                                            </p:cond>
                                          </p:stCondLst>
                                          <p:endCondLst>
                                            <p:cond evt="onStopAudio" delay="0">
                                              <p:tgtEl>
                                                <p:sldTgt/>
                                              </p:tgtEl>
                                            </p:cond>
                                          </p:endCondLst>
                                        </p:cTn>
                                        <p:tgtEl>
                                          <p:sndTgt r:embed="rId3" name="vend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fade">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6"/>
                                        </p:tgtEl>
                                        <p:attrNameLst>
                                          <p:attrName>style.visibility</p:attrName>
                                        </p:attrNameLst>
                                      </p:cBhvr>
                                      <p:to>
                                        <p:strVal val="visible"/>
                                      </p:to>
                                    </p:set>
                                    <p:animEffect transition="in" filter="fade">
                                      <p:cBhvr>
                                        <p:cTn id="17" dur="500"/>
                                        <p:tgtEl>
                                          <p:spTgt spid="2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8"/>
                                        </p:tgtEl>
                                        <p:attrNameLst>
                                          <p:attrName>style.visibility</p:attrName>
                                        </p:attrNameLst>
                                      </p:cBhvr>
                                      <p:to>
                                        <p:strVal val="visible"/>
                                      </p:to>
                                    </p:set>
                                    <p:animEffect transition="in" filter="fade">
                                      <p:cBhvr>
                                        <p:cTn id="22" dur="500"/>
                                        <p:tgtEl>
                                          <p:spTgt spid="238"/>
                                        </p:tgtEl>
                                      </p:cBhvr>
                                    </p:animEffect>
                                  </p:childTnLst>
                                  <p:subTnLst>
                                    <p:audio>
                                      <p:cMediaNode>
                                        <p:cTn display="0" masterRel="sameClick">
                                          <p:stCondLst>
                                            <p:cond evt="begin" delay="0">
                                              <p:tn val="20"/>
                                            </p:cond>
                                          </p:stCondLst>
                                          <p:endCondLst>
                                            <p:cond evt="onStopAudio" delay="0">
                                              <p:tgtEl>
                                                <p:sldTgt/>
                                              </p:tgtEl>
                                            </p:cond>
                                          </p:endCondLst>
                                        </p:cTn>
                                        <p:tgtEl>
                                          <p:sndTgt r:embed="rId4" name="vendemo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7"/>
                                        </p:tgtEl>
                                        <p:attrNameLst>
                                          <p:attrName>style.visibility</p:attrName>
                                        </p:attrNameLst>
                                      </p:cBhvr>
                                      <p:to>
                                        <p:strVal val="visible"/>
                                      </p:to>
                                    </p:set>
                                    <p:animEffect transition="in" filter="fade">
                                      <p:cBhvr>
                                        <p:cTn id="27" dur="500"/>
                                        <p:tgtEl>
                                          <p:spTgt spid="2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9"/>
                                        </p:tgtEl>
                                        <p:attrNameLst>
                                          <p:attrName>style.visibility</p:attrName>
                                        </p:attrNameLst>
                                      </p:cBhvr>
                                      <p:to>
                                        <p:strVal val="visible"/>
                                      </p:to>
                                    </p:set>
                                    <p:animEffect transition="in" filter="fade">
                                      <p:cBhvr>
                                        <p:cTn id="32"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8"/>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00" b="1">
                <a:solidFill>
                  <a:schemeClr val="tx1"/>
                </a:solidFill>
              </a:rPr>
              <a:t>vender</a:t>
            </a:r>
            <a:endParaRPr sz="11500">
              <a:solidFill>
                <a:schemeClr val="tx1"/>
              </a:solidFill>
            </a:endParaRPr>
          </a:p>
        </p:txBody>
      </p:sp>
      <p:sp>
        <p:nvSpPr>
          <p:cNvPr id="248" name="Google Shape;248;p8"/>
          <p:cNvSpPr txBox="1"/>
          <p:nvPr/>
        </p:nvSpPr>
        <p:spPr>
          <a:xfrm>
            <a:off x="0" y="2177384"/>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[to sell | selling]</a:t>
            </a:r>
            <a:endParaRPr sz="1400" b="0" i="0" u="none" strike="noStrike" cap="none">
              <a:latin typeface="Arial"/>
              <a:ea typeface="Arial"/>
              <a:cs typeface="Arial"/>
              <a:sym typeface="Arial"/>
            </a:endParaRPr>
          </a:p>
        </p:txBody>
      </p:sp>
      <p:sp>
        <p:nvSpPr>
          <p:cNvPr id="249" name="Google Shape;249;p8"/>
          <p:cNvSpPr txBox="1"/>
          <p:nvPr/>
        </p:nvSpPr>
        <p:spPr>
          <a:xfrm>
            <a:off x="754747" y="4027994"/>
            <a:ext cx="1059542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i="0" u="none" strike="noStrike" cap="none" dirty="0">
                <a:latin typeface="Century Gothic"/>
                <a:ea typeface="Century Gothic"/>
                <a:cs typeface="Century Gothic"/>
                <a:sym typeface="Century Gothic"/>
              </a:rPr>
              <a:t>Ana </a:t>
            </a:r>
            <a:r>
              <a:rPr lang="en-GB" sz="6000" i="0" u="none" strike="noStrike" cap="none" dirty="0" err="1">
                <a:latin typeface="Century Gothic"/>
                <a:ea typeface="Century Gothic"/>
                <a:cs typeface="Century Gothic"/>
                <a:sym typeface="Century Gothic"/>
              </a:rPr>
              <a:t>quiere</a:t>
            </a:r>
            <a:r>
              <a:rPr lang="en-GB" sz="6000" i="0" u="none" strike="noStrike" cap="none" dirty="0">
                <a:latin typeface="Century Gothic"/>
                <a:ea typeface="Century Gothic"/>
                <a:cs typeface="Century Gothic"/>
                <a:sym typeface="Century Gothic"/>
              </a:rPr>
              <a:t> </a:t>
            </a:r>
            <a:r>
              <a:rPr lang="en-GB" sz="6000" b="1" i="0" u="none" strike="noStrike" cap="none" dirty="0">
                <a:solidFill>
                  <a:srgbClr val="ED7D31"/>
                </a:solidFill>
                <a:latin typeface="Century Gothic"/>
                <a:ea typeface="Century Gothic"/>
                <a:cs typeface="Century Gothic"/>
                <a:sym typeface="Century Gothic"/>
              </a:rPr>
              <a:t>vender</a:t>
            </a:r>
            <a:r>
              <a:rPr lang="en-GB" sz="6000" b="1" i="0" u="none" strike="noStrike" cap="none" dirty="0">
                <a:latin typeface="Century Gothic"/>
                <a:ea typeface="Century Gothic"/>
                <a:cs typeface="Century Gothic"/>
                <a:sym typeface="Century Gothic"/>
              </a:rPr>
              <a:t> </a:t>
            </a:r>
            <a:r>
              <a:rPr lang="en-GB" sz="6000" b="0" i="0" u="none" strike="noStrike" cap="none" dirty="0" err="1">
                <a:latin typeface="Century Gothic"/>
                <a:ea typeface="Century Gothic"/>
                <a:cs typeface="Century Gothic"/>
                <a:sym typeface="Century Gothic"/>
              </a:rPr>
              <a:t>libros</a:t>
            </a:r>
            <a:r>
              <a:rPr lang="en-GB" sz="6000" b="0" i="0" u="none" strike="noStrike" cap="none" dirty="0">
                <a:latin typeface="Century Gothic"/>
                <a:ea typeface="Century Gothic"/>
                <a:cs typeface="Century Gothic"/>
                <a:sym typeface="Century Gothic"/>
              </a:rPr>
              <a:t>. </a:t>
            </a:r>
            <a:endParaRPr sz="6000" b="0" i="0" u="none" strike="noStrike" cap="none" dirty="0">
              <a:latin typeface="Century Gothic"/>
              <a:ea typeface="Century Gothic"/>
              <a:cs typeface="Century Gothic"/>
              <a:sym typeface="Century Gothic"/>
            </a:endParaRPr>
          </a:p>
        </p:txBody>
      </p:sp>
      <p:sp>
        <p:nvSpPr>
          <p:cNvPr id="250" name="Google Shape;250;p8"/>
          <p:cNvSpPr txBox="1"/>
          <p:nvPr/>
        </p:nvSpPr>
        <p:spPr>
          <a:xfrm>
            <a:off x="3135086" y="5032800"/>
            <a:ext cx="596537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latin typeface="Century Gothic"/>
                <a:ea typeface="Century Gothic"/>
                <a:cs typeface="Century Gothic"/>
                <a:sym typeface="Century Gothic"/>
              </a:rPr>
              <a:t>[</a:t>
            </a:r>
            <a:r>
              <a:rPr lang="en-GB" sz="3200" i="0" u="none" strike="noStrike" cap="none" dirty="0">
                <a:latin typeface="Century Gothic"/>
                <a:ea typeface="Century Gothic"/>
                <a:cs typeface="Century Gothic"/>
                <a:sym typeface="Century Gothic"/>
              </a:rPr>
              <a:t>Ana</a:t>
            </a:r>
            <a:r>
              <a:rPr lang="en-GB" sz="3200" b="0" i="0" u="none" strike="noStrike" cap="none" dirty="0">
                <a:latin typeface="Century Gothic"/>
                <a:ea typeface="Century Gothic"/>
                <a:cs typeface="Century Gothic"/>
                <a:sym typeface="Century Gothic"/>
              </a:rPr>
              <a:t> wants </a:t>
            </a:r>
            <a:r>
              <a:rPr lang="en-GB" sz="3200" b="1" i="0" u="none" strike="noStrike" cap="none" dirty="0">
                <a:solidFill>
                  <a:srgbClr val="ED7D31"/>
                </a:solidFill>
                <a:latin typeface="Century Gothic"/>
                <a:ea typeface="Century Gothic"/>
                <a:cs typeface="Century Gothic"/>
                <a:sym typeface="Century Gothic"/>
              </a:rPr>
              <a:t>to sell </a:t>
            </a:r>
            <a:r>
              <a:rPr lang="en-GB" sz="3200" b="0" i="0" u="none" strike="noStrike" cap="none" dirty="0">
                <a:latin typeface="Century Gothic"/>
                <a:ea typeface="Century Gothic"/>
                <a:cs typeface="Century Gothic"/>
                <a:sym typeface="Century Gothic"/>
              </a:rPr>
              <a:t>books.]</a:t>
            </a:r>
            <a:endParaRPr sz="1400" b="0" i="0" u="none" strike="noStrike" cap="none" dirty="0">
              <a:latin typeface="Arial"/>
              <a:ea typeface="Arial"/>
              <a:cs typeface="Arial"/>
              <a:sym typeface="Arial"/>
            </a:endParaRPr>
          </a:p>
        </p:txBody>
      </p:sp>
      <p:sp>
        <p:nvSpPr>
          <p:cNvPr id="251" name="Google Shape;251;p8"/>
          <p:cNvSpPr/>
          <p:nvPr/>
        </p:nvSpPr>
        <p:spPr>
          <a:xfrm>
            <a:off x="754747" y="1861288"/>
            <a:ext cx="1117600" cy="7112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8"/>
                                        </p:tgtEl>
                                        <p:attrNameLst>
                                          <p:attrName>style.visibility</p:attrName>
                                        </p:attrNameLst>
                                      </p:cBhvr>
                                      <p:to>
                                        <p:strVal val="visible"/>
                                      </p:to>
                                    </p:set>
                                    <p:animEffect transition="in" filter="fade">
                                      <p:cBhvr>
                                        <p:cTn id="12" dur="500"/>
                                        <p:tgtEl>
                                          <p:spTgt spid="2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fade">
                                      <p:cBhvr>
                                        <p:cTn id="17" dur="500"/>
                                        <p:tgtEl>
                                          <p:spTgt spid="249"/>
                                        </p:tgtEl>
                                      </p:cBhvr>
                                    </p:animEffect>
                                  </p:childTnLst>
                                  <p:subTnLst>
                                    <p:audio>
                                      <p:cMediaNode>
                                        <p:cTn display="0" masterRel="sameClick">
                                          <p:stCondLst>
                                            <p:cond evt="begin" delay="0">
                                              <p:tn val="15"/>
                                            </p:cond>
                                          </p:stCondLst>
                                          <p:endCondLst>
                                            <p:cond evt="onStopAudio" delay="0">
                                              <p:tgtEl>
                                                <p:sldTgt/>
                                              </p:tgtEl>
                                            </p:cond>
                                          </p:endCondLst>
                                        </p:cTn>
                                        <p:tgtEl>
                                          <p:sndTgt r:embed="rId3" name="ana quiere vender libro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0"/>
                                        </p:tgtEl>
                                        <p:attrNameLst>
                                          <p:attrName>style.visibility</p:attrName>
                                        </p:attrNameLst>
                                      </p:cBhvr>
                                      <p:to>
                                        <p:strVal val="visible"/>
                                      </p:to>
                                    </p:set>
                                    <p:animEffect transition="in" filter="fade">
                                      <p:cBhvr>
                                        <p:cTn id="22"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9"/>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20" b="1">
                <a:solidFill>
                  <a:schemeClr val="tx1"/>
                </a:solidFill>
              </a:rPr>
              <a:t>vendemos</a:t>
            </a:r>
            <a:endParaRPr sz="3959">
              <a:solidFill>
                <a:schemeClr val="tx1"/>
              </a:solidFill>
            </a:endParaRPr>
          </a:p>
        </p:txBody>
      </p:sp>
      <p:sp>
        <p:nvSpPr>
          <p:cNvPr id="258" name="Google Shape;258;p9"/>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latin typeface="Century Gothic"/>
                <a:ea typeface="Century Gothic"/>
                <a:cs typeface="Century Gothic"/>
                <a:sym typeface="Century Gothic"/>
              </a:rPr>
              <a:t>[we sell]</a:t>
            </a:r>
            <a:endParaRPr sz="1400" b="0" i="0" u="none" strike="noStrike" cap="none">
              <a:latin typeface="Arial"/>
              <a:ea typeface="Arial"/>
              <a:cs typeface="Arial"/>
              <a:sym typeface="Arial"/>
            </a:endParaRPr>
          </a:p>
        </p:txBody>
      </p:sp>
      <p:sp>
        <p:nvSpPr>
          <p:cNvPr id="259" name="Google Shape;259;p9"/>
          <p:cNvSpPr txBox="1"/>
          <p:nvPr/>
        </p:nvSpPr>
        <p:spPr>
          <a:xfrm>
            <a:off x="0" y="40176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b="1" i="0" u="none" strike="noStrike" cap="none" dirty="0" err="1">
                <a:solidFill>
                  <a:srgbClr val="ED7D31"/>
                </a:solidFill>
                <a:latin typeface="Century Gothic"/>
                <a:ea typeface="Century Gothic"/>
                <a:cs typeface="Century Gothic"/>
                <a:sym typeface="Century Gothic"/>
              </a:rPr>
              <a:t>Vendemos</a:t>
            </a:r>
            <a:r>
              <a:rPr lang="en-GB" sz="6000" b="0" i="0" u="none" strike="noStrike" cap="none" dirty="0">
                <a:latin typeface="Century Gothic"/>
                <a:ea typeface="Century Gothic"/>
                <a:cs typeface="Century Gothic"/>
                <a:sym typeface="Century Gothic"/>
              </a:rPr>
              <a:t> </a:t>
            </a:r>
            <a:r>
              <a:rPr lang="en-GB" sz="6000" i="0" u="none" strike="noStrike" cap="none" dirty="0" err="1">
                <a:latin typeface="Century Gothic"/>
                <a:ea typeface="Century Gothic"/>
                <a:cs typeface="Century Gothic"/>
                <a:sym typeface="Century Gothic"/>
              </a:rPr>
              <a:t>libros</a:t>
            </a:r>
            <a:r>
              <a:rPr lang="en-GB" sz="6000" b="0" i="0" u="none" strike="noStrike" cap="none" dirty="0">
                <a:latin typeface="Century Gothic"/>
                <a:ea typeface="Century Gothic"/>
                <a:cs typeface="Century Gothic"/>
                <a:sym typeface="Century Gothic"/>
              </a:rPr>
              <a:t>. </a:t>
            </a:r>
            <a:endParaRPr sz="6000" b="0" i="0" u="none" strike="noStrike" cap="none" dirty="0">
              <a:latin typeface="Century Gothic"/>
              <a:ea typeface="Century Gothic"/>
              <a:cs typeface="Century Gothic"/>
              <a:sym typeface="Century Gothic"/>
            </a:endParaRPr>
          </a:p>
        </p:txBody>
      </p:sp>
      <p:sp>
        <p:nvSpPr>
          <p:cNvPr id="260" name="Google Shape;260;p9"/>
          <p:cNvSpPr txBox="1"/>
          <p:nvPr/>
        </p:nvSpPr>
        <p:spPr>
          <a:xfrm>
            <a:off x="3293323" y="5032800"/>
            <a:ext cx="560535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latin typeface="Century Gothic"/>
                <a:ea typeface="Century Gothic"/>
                <a:cs typeface="Century Gothic"/>
                <a:sym typeface="Century Gothic"/>
              </a:rPr>
              <a:t>[</a:t>
            </a:r>
            <a:r>
              <a:rPr lang="en-GB" sz="3200" b="1" i="0" u="none" strike="noStrike" cap="none" dirty="0">
                <a:solidFill>
                  <a:srgbClr val="ED7D31"/>
                </a:solidFill>
                <a:latin typeface="Century Gothic"/>
                <a:ea typeface="Century Gothic"/>
                <a:cs typeface="Century Gothic"/>
                <a:sym typeface="Century Gothic"/>
              </a:rPr>
              <a:t>We sell </a:t>
            </a:r>
            <a:r>
              <a:rPr lang="en-GB" sz="3200" b="0" i="0" u="none" strike="noStrike" cap="none" dirty="0">
                <a:latin typeface="Century Gothic"/>
                <a:ea typeface="Century Gothic"/>
                <a:cs typeface="Century Gothic"/>
                <a:sym typeface="Century Gothic"/>
              </a:rPr>
              <a:t>books.]</a:t>
            </a:r>
            <a:endParaRPr sz="1400" b="0" i="0" u="none" strike="noStrike" cap="none" dirty="0">
              <a:latin typeface="Arial"/>
              <a:ea typeface="Arial"/>
              <a:cs typeface="Arial"/>
              <a:sym typeface="Arial"/>
            </a:endParaRPr>
          </a:p>
        </p:txBody>
      </p:sp>
      <p:sp>
        <p:nvSpPr>
          <p:cNvPr id="261" name="Google Shape;261;p9"/>
          <p:cNvSpPr/>
          <p:nvPr/>
        </p:nvSpPr>
        <p:spPr>
          <a:xfrm>
            <a:off x="754747" y="1861288"/>
            <a:ext cx="1117600" cy="7112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8"/>
                                        </p:tgtEl>
                                        <p:attrNameLst>
                                          <p:attrName>style.visibility</p:attrName>
                                        </p:attrNameLst>
                                      </p:cBhvr>
                                      <p:to>
                                        <p:strVal val="visible"/>
                                      </p:to>
                                    </p:set>
                                    <p:animEffect transition="in" filter="fade">
                                      <p:cBhvr>
                                        <p:cTn id="12" dur="500"/>
                                        <p:tgtEl>
                                          <p:spTgt spid="2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9"/>
                                        </p:tgtEl>
                                        <p:attrNameLst>
                                          <p:attrName>style.visibility</p:attrName>
                                        </p:attrNameLst>
                                      </p:cBhvr>
                                      <p:to>
                                        <p:strVal val="visible"/>
                                      </p:to>
                                    </p:set>
                                    <p:animEffect transition="in" filter="fade">
                                      <p:cBhvr>
                                        <p:cTn id="17" dur="500"/>
                                        <p:tgtEl>
                                          <p:spTgt spid="259"/>
                                        </p:tgtEl>
                                      </p:cBhvr>
                                    </p:animEffect>
                                  </p:childTnLst>
                                  <p:subTnLst>
                                    <p:audio>
                                      <p:cMediaNode>
                                        <p:cTn display="0" masterRel="sameClick">
                                          <p:stCondLst>
                                            <p:cond evt="begin" delay="0">
                                              <p:tn val="15"/>
                                            </p:cond>
                                          </p:stCondLst>
                                          <p:endCondLst>
                                            <p:cond evt="onStopAudio" delay="0">
                                              <p:tgtEl>
                                                <p:sldTgt/>
                                              </p:tgtEl>
                                            </p:cond>
                                          </p:endCondLst>
                                        </p:cTn>
                                        <p:tgtEl>
                                          <p:sndTgt r:embed="rId3" name="vendemos libro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fade">
                                      <p:cBhvr>
                                        <p:cTn id="22"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TotalTime>
  <Words>6083</Words>
  <Application>Microsoft Office PowerPoint</Application>
  <PresentationFormat>Widescreen</PresentationFormat>
  <Paragraphs>731</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vt:lpstr>
      <vt:lpstr>Calibri</vt:lpstr>
      <vt:lpstr>Century Gothic</vt:lpstr>
      <vt:lpstr>Dancing Script</vt:lpstr>
      <vt:lpstr>Twentieth Century</vt:lpstr>
      <vt:lpstr>NCELP_German_2022</vt:lpstr>
      <vt:lpstr>PowerPoint Presentation</vt:lpstr>
      <vt:lpstr>Fonética</vt:lpstr>
      <vt:lpstr>Fonética</vt:lpstr>
      <vt:lpstr>Vocabulario</vt:lpstr>
      <vt:lpstr>Present tense –er verbs 1st person plural (-emos)</vt:lpstr>
      <vt:lpstr>vender</vt:lpstr>
      <vt:lpstr>vender</vt:lpstr>
      <vt:lpstr>vender</vt:lpstr>
      <vt:lpstr>vendemos</vt:lpstr>
      <vt:lpstr>vender</vt:lpstr>
      <vt:lpstr>vendemos</vt:lpstr>
      <vt:lpstr>Vocabulario </vt:lpstr>
      <vt:lpstr>Present tense –er verbs  1st person singular and plural </vt:lpstr>
      <vt:lpstr>Visita en el colegio</vt:lpstr>
      <vt:lpstr>La visita de los periodistas</vt:lpstr>
      <vt:lpstr>La visita de los periodistas</vt:lpstr>
      <vt:lpstr>Ahora, ¡eres el/la periodista!</vt:lpstr>
      <vt:lpstr>PowerPoint Presentation</vt:lpstr>
      <vt:lpstr>Fonética</vt:lpstr>
      <vt:lpstr>Vocabulario</vt:lpstr>
      <vt:lpstr>Vocabulario</vt:lpstr>
      <vt:lpstr>Vocabulario</vt:lpstr>
      <vt:lpstr>Routine vs ongoing/current actions</vt:lpstr>
      <vt:lpstr>Hacer de canguro*</vt:lpstr>
      <vt:lpstr>Hablan los periodistas</vt:lpstr>
      <vt:lpstr>Hablan los periodistas</vt:lpstr>
      <vt:lpstr>Una emergencia en las noticias</vt:lpstr>
      <vt:lpstr>Una emergencia en las noticias</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46</cp:revision>
  <dcterms:created xsi:type="dcterms:W3CDTF">2023-08-25T07:10:30Z</dcterms:created>
  <dcterms:modified xsi:type="dcterms:W3CDTF">2023-08-27T11:02:03Z</dcterms:modified>
</cp:coreProperties>
</file>