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66" r:id="rId2"/>
    <p:sldId id="878" r:id="rId3"/>
    <p:sldId id="880" r:id="rId4"/>
    <p:sldId id="877" r:id="rId5"/>
    <p:sldId id="879" r:id="rId6"/>
    <p:sldId id="881" r:id="rId7"/>
    <p:sldId id="882" r:id="rId8"/>
    <p:sldId id="862" r:id="rId9"/>
    <p:sldId id="883" r:id="rId10"/>
    <p:sldId id="884" r:id="rId11"/>
    <p:sldId id="885" r:id="rId12"/>
    <p:sldId id="886" r:id="rId13"/>
    <p:sldId id="887" r:id="rId14"/>
    <p:sldId id="888" r:id="rId15"/>
    <p:sldId id="889" r:id="rId16"/>
    <p:sldId id="890" r:id="rId17"/>
    <p:sldId id="891" r:id="rId18"/>
    <p:sldId id="892" r:id="rId19"/>
    <p:sldId id="893" r:id="rId20"/>
    <p:sldId id="894" r:id="rId21"/>
    <p:sldId id="876" r:id="rId22"/>
    <p:sldId id="812" r:id="rId23"/>
    <p:sldId id="383" r:id="rId24"/>
    <p:sldId id="384" r:id="rId25"/>
    <p:sldId id="427" r:id="rId26"/>
    <p:sldId id="42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BD00"/>
    <a:srgbClr val="EA5F00"/>
    <a:srgbClr val="3A5EA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50628" autoAdjust="0"/>
  </p:normalViewPr>
  <p:slideViewPr>
    <p:cSldViewPr snapToGrid="0">
      <p:cViewPr varScale="1">
        <p:scale>
          <a:sx n="54" d="100"/>
          <a:sy n="54" d="100"/>
        </p:scale>
        <p:origin x="2712" y="60"/>
      </p:cViewPr>
      <p:guideLst/>
    </p:cSldViewPr>
  </p:slideViewPr>
  <p:outlineViewPr>
    <p:cViewPr>
      <p:scale>
        <a:sx n="33" d="100"/>
        <a:sy n="33" d="100"/>
      </p:scale>
      <p:origin x="0" y="-4118"/>
    </p:cViewPr>
  </p:outlineViewPr>
  <p:notesTextViewPr>
    <p:cViewPr>
      <p:scale>
        <a:sx n="1" d="1"/>
        <a:sy n="1" d="1"/>
      </p:scale>
      <p:origin x="0" y="0"/>
    </p:cViewPr>
  </p:notesTextViewPr>
  <p:sorterViewPr>
    <p:cViewPr varScale="1">
      <p:scale>
        <a:sx n="100" d="100"/>
        <a:sy n="100" d="100"/>
      </p:scale>
      <p:origin x="0" y="-465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895B71-9844-487E-8369-5ABDFF94BE01}" type="datetimeFigureOut">
              <a:rPr lang="en-GB" smtClean="0"/>
              <a:t>06/09/2023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680D53-9782-4E54-AE2E-AB9A044D3637}" type="slidenum">
              <a:rPr lang="en-GB" smtClean="0"/>
              <a:t>‹#›</a:t>
            </a:fld>
            <a:endParaRPr lang="en-GB"/>
          </a:p>
        </p:txBody>
      </p:sp>
    </p:spTree>
    <p:extLst>
      <p:ext uri="{BB962C8B-B14F-4D97-AF65-F5344CB8AC3E}">
        <p14:creationId xmlns:p14="http://schemas.microsoft.com/office/powerpoint/2010/main" val="130499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clipart-library.com/search2/?q=guess%20who#gsc.tab=1&amp;gsc.q=guess%20who&amp;gsc.page=1"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clipart-library.com/search2/?q=guess%20who#gsc.tab=1&amp;gsc.q=guess%20who&amp;gsc.page=1"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solidFill>
                  <a:srgbClr val="FF0000"/>
                </a:solidFill>
              </a:rPr>
              <a:t>Note: all words (new and revisited) in this week of the SOW appear on all three GCSE wordlists, with the following exceptions:</a:t>
            </a:r>
            <a:br>
              <a:rPr lang="en-GB" b="1" dirty="0">
                <a:solidFill>
                  <a:srgbClr val="FF0000"/>
                </a:solidFill>
              </a:rPr>
            </a:br>
            <a:r>
              <a:rPr lang="en-GB" b="1" dirty="0">
                <a:solidFill>
                  <a:srgbClr val="FF0000"/>
                </a:solidFill>
              </a:rPr>
              <a:t>i) Edexcel list does not have </a:t>
            </a:r>
            <a:r>
              <a:rPr lang="en-GB" b="1" u="sng" dirty="0" err="1">
                <a:solidFill>
                  <a:srgbClr val="FF0000"/>
                </a:solidFill>
              </a:rPr>
              <a:t>cenar</a:t>
            </a:r>
            <a:r>
              <a:rPr lang="en-GB" b="1" u="sng" dirty="0">
                <a:solidFill>
                  <a:srgbClr val="FF0000"/>
                </a:solidFill>
              </a:rPr>
              <a:t>, chino</a:t>
            </a:r>
            <a:r>
              <a:rPr lang="en-GB" b="1" dirty="0">
                <a:solidFill>
                  <a:srgbClr val="FF0000"/>
                </a:solidFill>
              </a:rPr>
              <a:t>.</a:t>
            </a:r>
            <a:br>
              <a:rPr lang="en-GB" b="1" dirty="0">
                <a:solidFill>
                  <a:srgbClr val="FF0000"/>
                </a:solidFill>
              </a:rPr>
            </a:br>
            <a:r>
              <a:rPr lang="en-GB" b="1" dirty="0">
                <a:solidFill>
                  <a:srgbClr val="FF0000"/>
                </a:solidFill>
              </a:rPr>
              <a:t>ii) AQA list does not have </a:t>
            </a:r>
            <a:r>
              <a:rPr lang="en-GB" b="1" u="sng" dirty="0" err="1">
                <a:solidFill>
                  <a:srgbClr val="FF0000"/>
                </a:solidFill>
              </a:rPr>
              <a:t>generalmente</a:t>
            </a:r>
            <a:r>
              <a:rPr lang="en-GB" b="1" dirty="0">
                <a:solidFill>
                  <a:srgbClr val="FF0000"/>
                </a:solidFill>
              </a:rPr>
              <a:t>.</a:t>
            </a:r>
            <a:endParaRPr lang="en-GB" b="1" dirty="0"/>
          </a:p>
          <a:p>
            <a:endParaRPr lang="en-GB" b="1" dirty="0"/>
          </a:p>
          <a:p>
            <a:r>
              <a:rPr lang="en-GB" b="1" dirty="0"/>
              <a:t>Note: </a:t>
            </a:r>
            <a:r>
              <a:rPr lang="en-GB" b="0" dirty="0"/>
              <a:t>there is no new grammar this lesson, though there is new vocabulary.  Depending on the class, teachers may prefer to vary the content of this lesson (e.g., they might instead give learners an extended opportunity to write the holiday text they started to plan at the end of last lesson.  </a:t>
            </a:r>
            <a:br>
              <a:rPr lang="en-GB" b="0" dirty="0"/>
            </a:br>
            <a:r>
              <a:rPr lang="en-GB" b="0" dirty="0"/>
              <a:t>It is important that students complete the vocabulary learning and, at some point, that they practise the phonics in focus this week (weak vowels [u] and [i]).</a:t>
            </a:r>
            <a:br>
              <a:rPr lang="en-GB" b="0" dirty="0"/>
            </a:br>
            <a:br>
              <a:rPr lang="en-GB" b="1" dirty="0"/>
            </a:br>
            <a:r>
              <a:rPr lang="en-GB" b="1" dirty="0"/>
              <a:t>Learning outcomes (lesson 1): </a:t>
            </a:r>
          </a:p>
          <a:p>
            <a:r>
              <a:rPr lang="en-US" sz="1200" b="0" kern="1200" dirty="0">
                <a:solidFill>
                  <a:schemeClr val="tx1"/>
                </a:solidFill>
                <a:effectLst/>
                <a:latin typeface="+mn-lt"/>
                <a:ea typeface="+mn-ea"/>
                <a:cs typeface="+mn-cs"/>
              </a:rPr>
              <a:t>Consolidation</a:t>
            </a:r>
            <a:r>
              <a:rPr lang="en-US" sz="1200" b="0" kern="1200" baseline="0" dirty="0">
                <a:solidFill>
                  <a:schemeClr val="tx1"/>
                </a:solidFill>
                <a:effectLst/>
                <a:latin typeface="+mn-lt"/>
                <a:ea typeface="+mn-ea"/>
                <a:cs typeface="+mn-cs"/>
              </a:rPr>
              <a:t> of</a:t>
            </a:r>
            <a:r>
              <a:rPr lang="en-US" sz="1200" b="0" kern="1200" dirty="0">
                <a:solidFill>
                  <a:schemeClr val="tx1"/>
                </a:solidFill>
                <a:effectLst/>
                <a:latin typeface="+mn-lt"/>
                <a:ea typeface="+mn-ea"/>
                <a:cs typeface="+mn-cs"/>
              </a:rPr>
              <a:t> SER (for traits) vs ESTAR (for state/mood) in singular and plural persons; </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a:t>
            </a:r>
            <a:r>
              <a:rPr lang="es-ES" sz="1200" kern="1200" dirty="0">
                <a:solidFill>
                  <a:schemeClr val="tx1"/>
                </a:solidFill>
                <a:effectLst/>
                <a:latin typeface="+mn-lt"/>
                <a:ea typeface="+mn-ea"/>
                <a:cs typeface="+mn-cs"/>
              </a:rPr>
              <a:t>weak vowel  [u]</a:t>
            </a:r>
            <a:endParaRPr lang="es-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sz="1200" b="1" i="0" u="none" strike="noStrike" kern="1200" cap="none" dirty="0">
                <a:solidFill>
                  <a:schemeClr val="tx1"/>
                </a:solidFill>
                <a:effectLst/>
                <a:latin typeface="+mn-lt"/>
                <a:ea typeface="Calibri"/>
                <a:cs typeface="Calibri"/>
                <a:sym typeface="Calibri"/>
              </a:rPr>
              <a:t>New vocabulary (introduce): </a:t>
            </a:r>
            <a:r>
              <a:rPr lang="es-ES" sz="1200" kern="1200" dirty="0">
                <a:solidFill>
                  <a:schemeClr val="tx1"/>
                </a:solidFill>
                <a:effectLst/>
                <a:latin typeface="+mn-lt"/>
                <a:ea typeface="+mn-ea"/>
                <a:cs typeface="+mn-cs"/>
              </a:rPr>
              <a:t>gente [137]; malo² [360]; sucio [1855]; limpio [1710]; precioso [1777]; listo² [1684]; contento [1949]; triste [1371]; seguro² [407]; igual [263]; quizás [346]; según [237]; así [67]; generalmente [1387]; ahora [81]</a:t>
            </a:r>
            <a:endParaRPr lang="es-ES"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Revisit</a:t>
            </a:r>
            <a:r>
              <a:rPr lang="es-419" sz="1200" b="1" kern="1200" baseline="0" dirty="0">
                <a:solidFill>
                  <a:schemeClr val="tx1"/>
                </a:solidFill>
                <a:effectLst/>
                <a:latin typeface="+mn-lt"/>
                <a:ea typeface="+mn-ea"/>
                <a:cs typeface="+mn-cs"/>
              </a:rPr>
              <a:t> </a:t>
            </a:r>
            <a:r>
              <a:rPr lang="es-419" sz="1200" b="1" kern="1200" dirty="0">
                <a:solidFill>
                  <a:schemeClr val="tx1"/>
                </a:solidFill>
                <a:effectLst/>
                <a:latin typeface="+mn-lt"/>
                <a:ea typeface="+mn-ea"/>
                <a:cs typeface="+mn-cs"/>
              </a:rPr>
              <a:t>Y7, 3.2.6</a:t>
            </a:r>
            <a:r>
              <a:rPr lang="es-GB" sz="1200" b="1" kern="1200" dirty="0">
                <a:solidFill>
                  <a:schemeClr val="tx1"/>
                </a:solidFill>
                <a:effectLst/>
                <a:latin typeface="+mn-lt"/>
                <a:ea typeface="+mn-ea"/>
                <a:cs typeface="+mn-cs"/>
              </a:rPr>
              <a:t>: </a:t>
            </a:r>
            <a:r>
              <a:rPr lang="pt-BR" sz="1200" kern="1200" dirty="0">
                <a:solidFill>
                  <a:schemeClr val="tx1"/>
                </a:solidFill>
                <a:effectLst/>
                <a:latin typeface="+mn-lt"/>
                <a:ea typeface="+mn-ea"/>
                <a:cs typeface="+mn-cs"/>
              </a:rPr>
              <a:t>cielo [620]; cenar [3087]; dormir [403]; pelo [873]</a:t>
            </a:r>
          </a:p>
          <a:p>
            <a:r>
              <a:rPr lang="es-419" sz="1200" b="1" kern="1200" dirty="0">
                <a:solidFill>
                  <a:schemeClr val="tx1"/>
                </a:solidFill>
                <a:effectLst/>
                <a:latin typeface="+mn-lt"/>
                <a:ea typeface="+mn-ea"/>
                <a:cs typeface="+mn-cs"/>
              </a:rPr>
              <a:t>Revisit</a:t>
            </a:r>
            <a:r>
              <a:rPr lang="es-419" sz="1200" b="1" kern="1200" baseline="0" dirty="0">
                <a:solidFill>
                  <a:schemeClr val="tx1"/>
                </a:solidFill>
                <a:effectLst/>
                <a:latin typeface="+mn-lt"/>
                <a:ea typeface="+mn-ea"/>
                <a:cs typeface="+mn-cs"/>
              </a:rPr>
              <a:t> </a:t>
            </a:r>
            <a:r>
              <a:rPr lang="es-419" sz="1200" b="1" kern="1200" dirty="0">
                <a:solidFill>
                  <a:schemeClr val="tx1"/>
                </a:solidFill>
                <a:effectLst/>
                <a:latin typeface="+mn-lt"/>
                <a:ea typeface="+mn-ea"/>
                <a:cs typeface="+mn-cs"/>
              </a:rPr>
              <a:t>Y7, 3.1.5: </a:t>
            </a:r>
            <a:r>
              <a:rPr lang="es-419" sz="1200" kern="1200" dirty="0">
                <a:solidFill>
                  <a:schemeClr val="tx1"/>
                </a:solidFill>
                <a:effectLst/>
                <a:latin typeface="+mn-lt"/>
                <a:ea typeface="+mn-ea"/>
                <a:cs typeface="+mn-cs"/>
              </a:rPr>
              <a:t>correr [343]; por¹ [15]; escribir [198]; algo [110]; aprender (a) [428]; mujer [120]; carta¹ [627]; idioma [1159]; chino [1349]; parque [1354]; después [115]; siempre [96]</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frequency dictionary of Spanish: Core vocabulary for learners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86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Learning outcomes (lesson 2):</a:t>
            </a:r>
          </a:p>
          <a:p>
            <a:r>
              <a:rPr lang="en-US" sz="1200" b="0" kern="1200" dirty="0">
                <a:solidFill>
                  <a:schemeClr val="tx1"/>
                </a:solidFill>
                <a:effectLst/>
                <a:latin typeface="+mn-lt"/>
                <a:ea typeface="+mn-ea"/>
                <a:cs typeface="+mn-cs"/>
              </a:rPr>
              <a:t>Consolidation</a:t>
            </a:r>
            <a:r>
              <a:rPr lang="en-US" sz="1200" b="0" kern="1200" baseline="0" dirty="0">
                <a:solidFill>
                  <a:schemeClr val="tx1"/>
                </a:solidFill>
                <a:effectLst/>
                <a:latin typeface="+mn-lt"/>
                <a:ea typeface="+mn-ea"/>
                <a:cs typeface="+mn-cs"/>
              </a:rPr>
              <a:t> of</a:t>
            </a:r>
            <a:r>
              <a:rPr lang="en-US" sz="1200" b="0" kern="1200" dirty="0">
                <a:solidFill>
                  <a:schemeClr val="tx1"/>
                </a:solidFill>
                <a:effectLst/>
                <a:latin typeface="+mn-lt"/>
                <a:ea typeface="+mn-ea"/>
                <a:cs typeface="+mn-cs"/>
              </a:rPr>
              <a:t> SER (for traits) vs ESTAR (for state/mood) in singular and plural persons</a:t>
            </a:r>
          </a:p>
          <a:p>
            <a:r>
              <a:rPr lang="en-US" sz="1200" b="0" kern="1200" dirty="0">
                <a:solidFill>
                  <a:schemeClr val="tx1"/>
                </a:solidFill>
                <a:effectLst/>
                <a:latin typeface="+mn-lt"/>
                <a:ea typeface="+mn-ea"/>
                <a:cs typeface="+mn-cs"/>
              </a:rPr>
              <a:t>Consolidation of adjectival agreement for gender &amp; number</a:t>
            </a:r>
          </a:p>
          <a:p>
            <a:r>
              <a:rPr lang="en-US" sz="1200" b="0" kern="1200" dirty="0">
                <a:solidFill>
                  <a:schemeClr val="tx1"/>
                </a:solidFill>
                <a:effectLst/>
                <a:latin typeface="+mn-lt"/>
                <a:ea typeface="+mn-ea"/>
                <a:cs typeface="+mn-cs"/>
              </a:rPr>
              <a:t>Introduction</a:t>
            </a:r>
            <a:r>
              <a:rPr lang="en-US" sz="1200" b="0" kern="1200" baseline="0" dirty="0">
                <a:solidFill>
                  <a:schemeClr val="tx1"/>
                </a:solidFill>
                <a:effectLst/>
                <a:latin typeface="+mn-lt"/>
                <a:ea typeface="+mn-ea"/>
                <a:cs typeface="+mn-cs"/>
              </a:rPr>
              <a:t> of weak vowel [i]</a:t>
            </a:r>
          </a:p>
          <a:p>
            <a:endParaRPr lang="en-US" sz="1200" b="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b="1" kern="1200" baseline="0" dirty="0">
                <a:solidFill>
                  <a:schemeClr val="tx1"/>
                </a:solidFill>
                <a:effectLst/>
                <a:latin typeface="+mn-lt"/>
                <a:ea typeface="+mn-ea"/>
                <a:cs typeface="+mn-cs"/>
              </a:rPr>
              <a:t> </a:t>
            </a:r>
            <a:r>
              <a:rPr lang="en-US" sz="1200" b="0" kern="1200" baseline="0" dirty="0">
                <a:solidFill>
                  <a:schemeClr val="tx1"/>
                </a:solidFill>
                <a:effectLst/>
                <a:latin typeface="+mn-lt"/>
                <a:ea typeface="+mn-ea"/>
                <a:cs typeface="+mn-cs"/>
              </a:rPr>
              <a:t>In this lesson there will be a</a:t>
            </a:r>
            <a:r>
              <a:rPr lang="en-GB" sz="1200" kern="1200" dirty="0">
                <a:solidFill>
                  <a:schemeClr val="tx1"/>
                </a:solidFill>
                <a:effectLst/>
                <a:latin typeface="+mn-lt"/>
                <a:ea typeface="+mn-ea"/>
                <a:cs typeface="+mn-cs"/>
              </a:rPr>
              <a:t> continued focus on what people are like at the moment vs in general</a:t>
            </a:r>
            <a:r>
              <a:rPr lang="es-GB"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but also including some focus on location and places.</a:t>
            </a:r>
            <a:endParaRPr lang="es-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sz="1200" b="1" i="0" u="none" strike="noStrike" kern="1200" cap="none" dirty="0">
                <a:solidFill>
                  <a:schemeClr val="tx1"/>
                </a:solidFill>
                <a:effectLst/>
                <a:latin typeface="+mn-lt"/>
                <a:ea typeface="Calibri"/>
                <a:cs typeface="Calibri"/>
                <a:sym typeface="Calibri"/>
              </a:rPr>
              <a:t>New vocabulary (introduce): </a:t>
            </a:r>
            <a:r>
              <a:rPr lang="es-ES" sz="1200" kern="1200" dirty="0">
                <a:solidFill>
                  <a:schemeClr val="tx1"/>
                </a:solidFill>
                <a:effectLst/>
                <a:latin typeface="+mn-lt"/>
                <a:ea typeface="+mn-ea"/>
                <a:cs typeface="+mn-cs"/>
              </a:rPr>
              <a:t>gente [137]; malo² [360]; sucio [1855]; limpio [1710]; precioso [1777]; listo² [1684]; contento [1949]; triste [1371]; seguro² [407]; igual [263]; quizás [346]; según [237]; así [67]; generalmente [1387]; ahora [81]</a:t>
            </a:r>
            <a:endParaRPr lang="es-ES"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Revisit</a:t>
            </a:r>
            <a:r>
              <a:rPr lang="es-419" sz="1200" b="1" kern="1200" baseline="0" dirty="0">
                <a:solidFill>
                  <a:schemeClr val="tx1"/>
                </a:solidFill>
                <a:effectLst/>
                <a:latin typeface="+mn-lt"/>
                <a:ea typeface="+mn-ea"/>
                <a:cs typeface="+mn-cs"/>
              </a:rPr>
              <a:t> </a:t>
            </a:r>
            <a:r>
              <a:rPr lang="es-419" sz="1200" b="1" kern="1200" dirty="0">
                <a:solidFill>
                  <a:schemeClr val="tx1"/>
                </a:solidFill>
                <a:effectLst/>
                <a:latin typeface="+mn-lt"/>
                <a:ea typeface="+mn-ea"/>
                <a:cs typeface="+mn-cs"/>
              </a:rPr>
              <a:t>Y7, 3.2.6</a:t>
            </a:r>
            <a:r>
              <a:rPr lang="es-GB" sz="1200" b="1" kern="1200" dirty="0">
                <a:solidFill>
                  <a:schemeClr val="tx1"/>
                </a:solidFill>
                <a:effectLst/>
                <a:latin typeface="+mn-lt"/>
                <a:ea typeface="+mn-ea"/>
                <a:cs typeface="+mn-cs"/>
              </a:rPr>
              <a:t>: </a:t>
            </a:r>
            <a:r>
              <a:rPr lang="pt-BR" sz="1200" kern="1200" dirty="0">
                <a:solidFill>
                  <a:schemeClr val="tx1"/>
                </a:solidFill>
                <a:effectLst/>
                <a:latin typeface="+mn-lt"/>
                <a:ea typeface="+mn-ea"/>
                <a:cs typeface="+mn-cs"/>
              </a:rPr>
              <a:t>cielo [620]; cenar [3087]; dormir [403]; pelo [873]</a:t>
            </a:r>
          </a:p>
          <a:p>
            <a:r>
              <a:rPr lang="es-419" sz="1200" b="1" kern="1200" dirty="0">
                <a:solidFill>
                  <a:schemeClr val="tx1"/>
                </a:solidFill>
                <a:effectLst/>
                <a:latin typeface="+mn-lt"/>
                <a:ea typeface="+mn-ea"/>
                <a:cs typeface="+mn-cs"/>
              </a:rPr>
              <a:t>Revisit Y7, 3.1.5: </a:t>
            </a:r>
            <a:r>
              <a:rPr lang="es-419" sz="1200" kern="1200" dirty="0">
                <a:solidFill>
                  <a:schemeClr val="tx1"/>
                </a:solidFill>
                <a:effectLst/>
                <a:latin typeface="+mn-lt"/>
                <a:ea typeface="+mn-ea"/>
                <a:cs typeface="+mn-cs"/>
              </a:rPr>
              <a:t>correr [343]; por¹ [15]; escribir [198]; algo [110]; aprender (a) [428]; mujer [120]; carta¹ [627]; idioma [1159]; chino [1349]; parque [1354]; después [115]; siempre [96]</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frequency dictionary of Spanish: Core vocabulary for learners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5309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a:t>
            </a:r>
            <a:r>
              <a:rPr lang="en-US" b="0" baseline="0" dirty="0"/>
              <a:t> introduce the ‘weak’ vowel [i]. </a:t>
            </a:r>
            <a:r>
              <a:rPr lang="en-GB" sz="1200" kern="1200" dirty="0">
                <a:solidFill>
                  <a:schemeClr val="tx1"/>
                </a:solidFill>
                <a:effectLst/>
                <a:latin typeface="+mn-lt"/>
                <a:ea typeface="+mn-ea"/>
                <a:cs typeface="+mn-cs"/>
              </a:rPr>
              <a:t>This attaches to a strong vowel to create a diphthong, where one vowel ‘glides’ into another. </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p>
          <a:p>
            <a:pPr marL="228600" indent="-228600">
              <a:buAutoNum type="arabicPeriod"/>
            </a:pPr>
            <a:r>
              <a:rPr lang="en-GB" sz="1200" kern="1200" dirty="0">
                <a:solidFill>
                  <a:schemeClr val="tx1"/>
                </a:solidFill>
                <a:effectLst/>
                <a:latin typeface="+mn-lt"/>
                <a:ea typeface="+mn-ea"/>
                <a:cs typeface="+mn-cs"/>
              </a:rPr>
              <a:t>Teacher gives explanation.</a:t>
            </a:r>
          </a:p>
          <a:p>
            <a:pPr marL="228600" indent="-228600">
              <a:buAutoNum type="arabicPeriod"/>
            </a:pPr>
            <a:r>
              <a:rPr lang="en-GB" sz="1200" kern="1200" dirty="0">
                <a:solidFill>
                  <a:schemeClr val="tx1"/>
                </a:solidFill>
                <a:effectLst/>
                <a:latin typeface="+mn-lt"/>
                <a:ea typeface="+mn-ea"/>
                <a:cs typeface="+mn-cs"/>
              </a:rPr>
              <a:t>Teacher</a:t>
            </a:r>
            <a:r>
              <a:rPr lang="en-GB" sz="1200" kern="1200" baseline="0" dirty="0">
                <a:solidFill>
                  <a:schemeClr val="tx1"/>
                </a:solidFill>
                <a:effectLst/>
                <a:latin typeface="+mn-lt"/>
                <a:ea typeface="+mn-ea"/>
                <a:cs typeface="+mn-cs"/>
              </a:rPr>
              <a:t> models pronunciation and/or plays audio.</a:t>
            </a:r>
          </a:p>
          <a:p>
            <a:pPr marL="228600" indent="-228600">
              <a:buAutoNum type="arabicPeriod"/>
            </a:pPr>
            <a:r>
              <a:rPr lang="en-GB" sz="1200" kern="1200" baseline="0" dirty="0">
                <a:solidFill>
                  <a:schemeClr val="tx1"/>
                </a:solidFill>
                <a:effectLst/>
                <a:latin typeface="+mn-lt"/>
                <a:ea typeface="+mn-ea"/>
                <a:cs typeface="+mn-cs"/>
              </a:rPr>
              <a:t>Students say the three words in chorus.</a:t>
            </a:r>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11</a:t>
            </a:fld>
            <a:endParaRPr lang="en-GB"/>
          </a:p>
        </p:txBody>
      </p:sp>
    </p:spTree>
    <p:extLst>
      <p:ext uri="{BB962C8B-B14F-4D97-AF65-F5344CB8AC3E}">
        <p14:creationId xmlns:p14="http://schemas.microsoft.com/office/powerpoint/2010/main" val="1523468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7 minutes</a:t>
            </a:r>
          </a:p>
          <a:p>
            <a:endParaRPr lang="en-US" b="1" dirty="0"/>
          </a:p>
          <a:p>
            <a:r>
              <a:rPr lang="en-US" b="1" dirty="0"/>
              <a:t>Aim: </a:t>
            </a:r>
            <a:r>
              <a:rPr lang="en-US" b="0" dirty="0"/>
              <a:t>To recap </a:t>
            </a:r>
            <a:r>
              <a:rPr lang="en-GB" sz="1200" kern="1200" dirty="0">
                <a:solidFill>
                  <a:schemeClr val="tx1"/>
                </a:solidFill>
                <a:effectLst/>
                <a:latin typeface="+mn-lt"/>
                <a:ea typeface="+mn-ea"/>
                <a:cs typeface="+mn-cs"/>
              </a:rPr>
              <a:t>weak vowels [i], [u] and to practice specifically with [i] – weak or closed vowels attach to a strong vowel to create a diphthong, where one vowel ‘glides’ into another. </a:t>
            </a:r>
          </a:p>
          <a:p>
            <a:endParaRPr lang="en-US" b="1" dirty="0"/>
          </a:p>
          <a:p>
            <a:r>
              <a:rPr lang="en-US" b="1" dirty="0"/>
              <a:t>Procedure:</a:t>
            </a:r>
          </a:p>
          <a:p>
            <a:r>
              <a:rPr lang="en-US" b="0" dirty="0"/>
              <a:t>1. Play the audio for each phrase and tick the correct column depending on what you hear.</a:t>
            </a:r>
          </a:p>
          <a:p>
            <a:r>
              <a:rPr lang="en-US" b="0" dirty="0"/>
              <a:t>2. See the answers for each phrase.</a:t>
            </a:r>
          </a:p>
          <a:p>
            <a:r>
              <a:rPr lang="en-US" b="0" dirty="0"/>
              <a:t>3. </a:t>
            </a:r>
            <a:r>
              <a:rPr lang="en-US" b="0" dirty="0" err="1"/>
              <a:t>Practise</a:t>
            </a:r>
            <a:r>
              <a:rPr lang="en-US" b="0" dirty="0"/>
              <a:t> pronunciation: read each phrase out loud. Try to mimic the sounds as close to the recording as you can. The sentences appear on</a:t>
            </a:r>
            <a:r>
              <a:rPr lang="en-US" b="0" baseline="0" dirty="0"/>
              <a:t> the next slide.</a:t>
            </a:r>
            <a:endParaRPr lang="en-US" b="0" dirty="0"/>
          </a:p>
          <a:p>
            <a:endParaRPr lang="en-US" b="0" dirty="0"/>
          </a:p>
          <a:p>
            <a:r>
              <a:rPr lang="en-US" b="1" dirty="0"/>
              <a:t>Transcript:</a:t>
            </a:r>
          </a:p>
          <a:p>
            <a:pPr marL="228600" indent="-228600">
              <a:buAutoNum type="arabicPeriod"/>
            </a:pPr>
            <a:r>
              <a:rPr lang="en-GB" sz="1200" kern="1200" dirty="0">
                <a:solidFill>
                  <a:schemeClr val="tx1"/>
                </a:solidFill>
                <a:effectLst/>
                <a:latin typeface="+mn-lt"/>
                <a:ea typeface="+mn-ea"/>
                <a:cs typeface="+mn-cs"/>
              </a:rPr>
              <a:t>La </a:t>
            </a:r>
            <a:r>
              <a:rPr lang="en-GB" sz="1200" kern="1200" dirty="0" err="1">
                <a:solidFill>
                  <a:schemeClr val="tx1"/>
                </a:solidFill>
                <a:effectLst/>
                <a:latin typeface="+mn-lt"/>
                <a:ea typeface="+mn-ea"/>
                <a:cs typeface="+mn-cs"/>
              </a:rPr>
              <a:t>mujer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ser</a:t>
            </a:r>
            <a:r>
              <a:rPr lang="en-GB" sz="1200" b="1" kern="1200" dirty="0" err="1">
                <a:solidFill>
                  <a:schemeClr val="tx1"/>
                </a:solidFill>
                <a:effectLst/>
                <a:latin typeface="+mn-lt"/>
                <a:ea typeface="+mn-ea"/>
                <a:cs typeface="+mn-cs"/>
              </a:rPr>
              <a:t>ia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aprende</a:t>
            </a:r>
            <a:r>
              <a:rPr lang="en-GB" sz="1200" kern="1200" dirty="0">
                <a:solidFill>
                  <a:schemeClr val="tx1"/>
                </a:solidFill>
                <a:effectLst/>
                <a:latin typeface="+mn-lt"/>
                <a:ea typeface="+mn-ea"/>
                <a:cs typeface="+mn-cs"/>
              </a:rPr>
              <a:t> chino.</a:t>
            </a:r>
          </a:p>
          <a:p>
            <a:pPr marL="228600" indent="-228600">
              <a:buAutoNum type="arabicPeriod"/>
            </a:pPr>
            <a:r>
              <a:rPr lang="es-ES" sz="1200" kern="1200" dirty="0">
                <a:solidFill>
                  <a:schemeClr val="tx1"/>
                </a:solidFill>
                <a:effectLst/>
                <a:latin typeface="+mn-lt"/>
                <a:ea typeface="+mn-ea"/>
                <a:cs typeface="+mn-cs"/>
              </a:rPr>
              <a:t>Está nerv</a:t>
            </a:r>
            <a:r>
              <a:rPr lang="es-ES" sz="1200" b="1" kern="1200" dirty="0">
                <a:solidFill>
                  <a:schemeClr val="tx1"/>
                </a:solidFill>
                <a:effectLst/>
                <a:latin typeface="+mn-lt"/>
                <a:ea typeface="+mn-ea"/>
                <a:cs typeface="+mn-cs"/>
              </a:rPr>
              <a:t>io</a:t>
            </a:r>
            <a:r>
              <a:rPr lang="es-ES" sz="1200" kern="1200" dirty="0">
                <a:solidFill>
                  <a:schemeClr val="tx1"/>
                </a:solidFill>
                <a:effectLst/>
                <a:latin typeface="+mn-lt"/>
                <a:ea typeface="+mn-ea"/>
                <a:cs typeface="+mn-cs"/>
              </a:rPr>
              <a:t>so cuando habla el id</a:t>
            </a:r>
            <a:r>
              <a:rPr lang="es-ES" sz="1200" b="1" kern="1200" dirty="0">
                <a:solidFill>
                  <a:schemeClr val="tx1"/>
                </a:solidFill>
                <a:effectLst/>
                <a:latin typeface="+mn-lt"/>
                <a:ea typeface="+mn-ea"/>
                <a:cs typeface="+mn-cs"/>
              </a:rPr>
              <a:t>io</a:t>
            </a:r>
            <a:r>
              <a:rPr lang="es-ES" sz="1200" kern="1200" dirty="0">
                <a:solidFill>
                  <a:schemeClr val="tx1"/>
                </a:solidFill>
                <a:effectLst/>
                <a:latin typeface="+mn-lt"/>
                <a:ea typeface="+mn-ea"/>
                <a:cs typeface="+mn-cs"/>
              </a:rPr>
              <a:t>ma.</a:t>
            </a:r>
          </a:p>
          <a:p>
            <a:pPr marL="228600" indent="-228600">
              <a:buAutoNum type="arabicPeriod"/>
            </a:pPr>
            <a:r>
              <a:rPr lang="es-ES" sz="1200" kern="1200" dirty="0">
                <a:solidFill>
                  <a:schemeClr val="tx1"/>
                </a:solidFill>
                <a:effectLst/>
                <a:latin typeface="+mn-lt"/>
                <a:ea typeface="+mn-ea"/>
                <a:cs typeface="+mn-cs"/>
              </a:rPr>
              <a:t>No ent</a:t>
            </a:r>
            <a:r>
              <a:rPr lang="es-ES" sz="1200" b="1" kern="1200" dirty="0">
                <a:solidFill>
                  <a:schemeClr val="tx1"/>
                </a:solidFill>
                <a:effectLst/>
                <a:latin typeface="+mn-lt"/>
                <a:ea typeface="+mn-ea"/>
                <a:cs typeface="+mn-cs"/>
              </a:rPr>
              <a:t>ie</a:t>
            </a:r>
            <a:r>
              <a:rPr lang="es-ES" sz="1200" kern="1200" dirty="0">
                <a:solidFill>
                  <a:schemeClr val="tx1"/>
                </a:solidFill>
                <a:effectLst/>
                <a:latin typeface="+mn-lt"/>
                <a:ea typeface="+mn-ea"/>
                <a:cs typeface="+mn-cs"/>
              </a:rPr>
              <a:t>ndo b</a:t>
            </a:r>
            <a:r>
              <a:rPr lang="es-ES" sz="1200" b="1" kern="1200" dirty="0">
                <a:solidFill>
                  <a:schemeClr val="tx1"/>
                </a:solidFill>
                <a:effectLst/>
                <a:latin typeface="+mn-lt"/>
                <a:ea typeface="+mn-ea"/>
                <a:cs typeface="+mn-cs"/>
              </a:rPr>
              <a:t>ie</a:t>
            </a:r>
            <a:r>
              <a:rPr lang="es-ES" sz="1200" kern="1200" dirty="0">
                <a:solidFill>
                  <a:schemeClr val="tx1"/>
                </a:solidFill>
                <a:effectLst/>
                <a:latin typeface="+mn-lt"/>
                <a:ea typeface="+mn-ea"/>
                <a:cs typeface="+mn-cs"/>
              </a:rPr>
              <a:t>n la pregunta d</a:t>
            </a:r>
            <a:r>
              <a:rPr lang="es-ES" sz="1200" b="1" kern="1200" dirty="0">
                <a:solidFill>
                  <a:schemeClr val="tx1"/>
                </a:solidFill>
                <a:effectLst/>
                <a:latin typeface="+mn-lt"/>
                <a:ea typeface="+mn-ea"/>
                <a:cs typeface="+mn-cs"/>
              </a:rPr>
              <a:t>ie</a:t>
            </a:r>
            <a:r>
              <a:rPr lang="es-ES" sz="1200" kern="1200" dirty="0">
                <a:solidFill>
                  <a:schemeClr val="tx1"/>
                </a:solidFill>
                <a:effectLst/>
                <a:latin typeface="+mn-lt"/>
                <a:ea typeface="+mn-ea"/>
                <a:cs typeface="+mn-cs"/>
              </a:rPr>
              <a:t>z. </a:t>
            </a:r>
          </a:p>
          <a:p>
            <a:pPr marL="228600" indent="-228600">
              <a:buAutoNum type="arabicPeriod"/>
            </a:pPr>
            <a:r>
              <a:rPr lang="en-US" b="0" dirty="0" err="1"/>
              <a:t>Viajo</a:t>
            </a:r>
            <a:r>
              <a:rPr lang="en-US" b="0" dirty="0"/>
              <a:t> con mi </a:t>
            </a:r>
            <a:r>
              <a:rPr lang="en-US" b="0" dirty="0" err="1"/>
              <a:t>famil</a:t>
            </a:r>
            <a:r>
              <a:rPr lang="en-US" b="1" dirty="0" err="1"/>
              <a:t>ia</a:t>
            </a:r>
            <a:r>
              <a:rPr lang="en-US" b="0" dirty="0"/>
              <a:t> a Franc</a:t>
            </a:r>
            <a:r>
              <a:rPr lang="en-US" b="1" dirty="0"/>
              <a:t>ia</a:t>
            </a:r>
            <a:r>
              <a:rPr lang="en-US" b="0" dirty="0"/>
              <a:t> y a Ital</a:t>
            </a:r>
            <a:r>
              <a:rPr lang="en-US" b="1" dirty="0"/>
              <a:t>ia</a:t>
            </a:r>
            <a:r>
              <a:rPr lang="en-US" b="0" baseline="0" dirty="0"/>
              <a:t> </a:t>
            </a:r>
            <a:r>
              <a:rPr lang="en-US" b="0" baseline="0" dirty="0" err="1"/>
              <a:t>en</a:t>
            </a:r>
            <a:r>
              <a:rPr lang="en-US" b="0" baseline="0" dirty="0"/>
              <a:t> </a:t>
            </a:r>
            <a:r>
              <a:rPr lang="en-US" b="0" baseline="0" dirty="0" err="1"/>
              <a:t>verano</a:t>
            </a:r>
            <a:r>
              <a:rPr lang="en-US" b="0" baseline="0" dirty="0"/>
              <a:t>.</a:t>
            </a:r>
            <a:endParaRPr lang="en-US" b="0" dirty="0"/>
          </a:p>
          <a:p>
            <a:pPr marL="228600" indent="-228600">
              <a:buAutoNum type="arabicPeriod"/>
            </a:pPr>
            <a:r>
              <a:rPr lang="en-US" b="0" dirty="0"/>
              <a:t>El </a:t>
            </a:r>
            <a:r>
              <a:rPr lang="en-US" b="0" dirty="0" err="1"/>
              <a:t>edific</a:t>
            </a:r>
            <a:r>
              <a:rPr lang="en-US" b="1" dirty="0" err="1"/>
              <a:t>io</a:t>
            </a:r>
            <a:r>
              <a:rPr lang="en-US" b="0" dirty="0"/>
              <a:t> </a:t>
            </a:r>
            <a:r>
              <a:rPr lang="en-US" b="0" dirty="0" err="1"/>
              <a:t>está</a:t>
            </a:r>
            <a:r>
              <a:rPr lang="en-US" b="0" dirty="0"/>
              <a:t> </a:t>
            </a:r>
            <a:r>
              <a:rPr lang="en-US" b="0" dirty="0" err="1"/>
              <a:t>en</a:t>
            </a:r>
            <a:r>
              <a:rPr lang="en-US" b="0" dirty="0"/>
              <a:t> un barr</a:t>
            </a:r>
            <a:r>
              <a:rPr lang="en-US" b="1" dirty="0"/>
              <a:t>io</a:t>
            </a:r>
            <a:r>
              <a:rPr lang="en-US" b="0" dirty="0"/>
              <a:t> </a:t>
            </a:r>
            <a:r>
              <a:rPr lang="en-US" b="0" dirty="0" err="1"/>
              <a:t>prec</a:t>
            </a:r>
            <a:r>
              <a:rPr lang="en-US" b="1" dirty="0" err="1"/>
              <a:t>io</a:t>
            </a:r>
            <a:r>
              <a:rPr lang="en-US" b="0" dirty="0" err="1"/>
              <a:t>so</a:t>
            </a:r>
            <a:r>
              <a:rPr lang="en-US" b="0" dirty="0"/>
              <a:t>.</a:t>
            </a:r>
          </a:p>
          <a:p>
            <a:pPr marL="228600" indent="-228600">
              <a:buAutoNum type="arabicPeriod"/>
            </a:pPr>
            <a:r>
              <a:rPr lang="en-US" b="0" dirty="0"/>
              <a:t>¿</a:t>
            </a:r>
            <a:r>
              <a:rPr lang="en-US" b="0" dirty="0" err="1"/>
              <a:t>Quién</a:t>
            </a:r>
            <a:r>
              <a:rPr lang="en-US" b="0" dirty="0"/>
              <a:t> </a:t>
            </a:r>
            <a:r>
              <a:rPr lang="en-US" b="0" dirty="0" err="1"/>
              <a:t>va</a:t>
            </a:r>
            <a:r>
              <a:rPr lang="en-US" b="0" dirty="0"/>
              <a:t> a la t</a:t>
            </a:r>
            <a:r>
              <a:rPr lang="en-US" b="1" dirty="0"/>
              <a:t>ie</a:t>
            </a:r>
            <a:r>
              <a:rPr lang="en-US" b="0" dirty="0"/>
              <a:t>nda </a:t>
            </a:r>
            <a:r>
              <a:rPr lang="en-US" b="0" dirty="0" err="1"/>
              <a:t>después</a:t>
            </a:r>
            <a:r>
              <a:rPr lang="en-US" b="0" dirty="0"/>
              <a:t>? </a:t>
            </a:r>
            <a:r>
              <a:rPr lang="en-US" b="0" dirty="0" err="1"/>
              <a:t>Voy</a:t>
            </a:r>
            <a:r>
              <a:rPr lang="en-US" b="0" dirty="0"/>
              <a:t> a </a:t>
            </a:r>
            <a:r>
              <a:rPr lang="en-US" b="0" dirty="0" err="1"/>
              <a:t>comprar</a:t>
            </a:r>
            <a:r>
              <a:rPr lang="en-US" b="0" dirty="0"/>
              <a:t> algo.</a:t>
            </a:r>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12</a:t>
            </a:fld>
            <a:endParaRPr lang="en-GB"/>
          </a:p>
        </p:txBody>
      </p:sp>
    </p:spTree>
    <p:extLst>
      <p:ext uri="{BB962C8B-B14F-4D97-AF65-F5344CB8AC3E}">
        <p14:creationId xmlns:p14="http://schemas.microsoft.com/office/powerpoint/2010/main" val="1735708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r>
              <a:rPr lang="en-US" b="1" dirty="0"/>
              <a:t>Aim: </a:t>
            </a:r>
            <a:r>
              <a:rPr lang="en-US" b="0" dirty="0"/>
              <a:t>To </a:t>
            </a:r>
            <a:r>
              <a:rPr lang="es-ES" b="0" dirty="0"/>
              <a:t>learn about the differences in meaning of certain adjectives depending on their use with ‘ser’ or ‘estar’.</a:t>
            </a:r>
            <a:endParaRPr lang="en-GB" sz="1200" kern="1200" dirty="0">
              <a:solidFill>
                <a:schemeClr val="tx1"/>
              </a:solidFill>
              <a:effectLst/>
              <a:latin typeface="+mn-lt"/>
              <a:ea typeface="+mn-ea"/>
              <a:cs typeface="+mn-cs"/>
            </a:endParaRPr>
          </a:p>
          <a:p>
            <a:endParaRPr lang="en-US" b="1" dirty="0"/>
          </a:p>
          <a:p>
            <a:r>
              <a:rPr lang="en-US" b="1" dirty="0"/>
              <a:t>Procedure:</a:t>
            </a:r>
          </a:p>
          <a:p>
            <a:pPr marL="0" indent="0">
              <a:buNone/>
            </a:pPr>
            <a:r>
              <a:rPr lang="en-US" b="0" dirty="0"/>
              <a:t>Read the example sentences and compare the differences.</a:t>
            </a:r>
          </a:p>
          <a:p>
            <a:pPr marL="0" indent="0">
              <a:buNone/>
            </a:pPr>
            <a:endParaRPr lang="en-US" b="0" baseline="0" dirty="0"/>
          </a:p>
          <a:p>
            <a:pPr marL="0" indent="0">
              <a:buNone/>
            </a:pPr>
            <a:r>
              <a:rPr lang="en-US" b="1" baseline="0" dirty="0"/>
              <a:t>Notes: </a:t>
            </a:r>
          </a:p>
          <a:p>
            <a:pPr marL="0" indent="0">
              <a:buNone/>
            </a:pPr>
            <a:r>
              <a:rPr lang="en-US" b="0" baseline="0" dirty="0"/>
              <a:t>These three adjectives were introduced in Y7 with the first meaning in each pair of examples. They are reintroduced here with the meaning in the second sentence.</a:t>
            </a:r>
            <a:endParaRPr lang="es-ES" b="0" baseline="0" dirty="0"/>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13</a:t>
            </a:fld>
            <a:endParaRPr lang="en-GB"/>
          </a:p>
        </p:txBody>
      </p:sp>
    </p:spTree>
    <p:extLst>
      <p:ext uri="{BB962C8B-B14F-4D97-AF65-F5344CB8AC3E}">
        <p14:creationId xmlns:p14="http://schemas.microsoft.com/office/powerpoint/2010/main" val="3482831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7 minutes</a:t>
            </a:r>
          </a:p>
          <a:p>
            <a:endParaRPr lang="en-US" b="1" dirty="0"/>
          </a:p>
          <a:p>
            <a:r>
              <a:rPr lang="en-US" b="1" dirty="0"/>
              <a:t>Aim: </a:t>
            </a:r>
            <a:r>
              <a:rPr lang="es-ES" b="0" dirty="0"/>
              <a:t>To further embed</a:t>
            </a:r>
            <a:r>
              <a:rPr lang="es-ES" b="0" baseline="0" dirty="0"/>
              <a:t> the meaning of new vocabulary and present three new words from this week’s set in context.</a:t>
            </a:r>
          </a:p>
          <a:p>
            <a:endParaRPr lang="en-US" b="1" dirty="0"/>
          </a:p>
          <a:p>
            <a:r>
              <a:rPr lang="en-US" b="1" dirty="0"/>
              <a:t>Procedure:</a:t>
            </a:r>
          </a:p>
          <a:p>
            <a:pPr marL="228600" indent="-228600">
              <a:buAutoNum type="arabicPeriod"/>
            </a:pPr>
            <a:r>
              <a:rPr lang="en-US" b="0" dirty="0"/>
              <a:t>Read the sentences and try to think of the meaning of the words in bold. Most of these have</a:t>
            </a:r>
            <a:r>
              <a:rPr lang="en-US" b="0" baseline="0" dirty="0"/>
              <a:t> been presented and </a:t>
            </a:r>
            <a:r>
              <a:rPr lang="en-US" b="0" baseline="0" dirty="0" err="1"/>
              <a:t>practised</a:t>
            </a:r>
            <a:r>
              <a:rPr lang="en-US" b="0" baseline="0" dirty="0"/>
              <a:t> already this week. </a:t>
            </a:r>
          </a:p>
          <a:p>
            <a:pPr marL="228600" indent="-228600">
              <a:buAutoNum type="arabicPeriod"/>
            </a:pPr>
            <a:r>
              <a:rPr lang="en-US" b="0" dirty="0"/>
              <a:t>Write the meaning of the bold words in English.</a:t>
            </a:r>
            <a:endParaRPr lang="en-US" b="0" baseline="0" dirty="0"/>
          </a:p>
          <a:p>
            <a:pPr marL="228600" indent="-228600">
              <a:buAutoNum type="arabicPeriod"/>
            </a:pPr>
            <a:r>
              <a:rPr lang="en-US" b="0" baseline="0" dirty="0"/>
              <a:t>Three words (</a:t>
            </a:r>
            <a:r>
              <a:rPr lang="en-US" b="0" baseline="0" dirty="0" err="1"/>
              <a:t>quizás</a:t>
            </a:r>
            <a:r>
              <a:rPr lang="en-US" b="0" baseline="0" dirty="0"/>
              <a:t>, </a:t>
            </a:r>
            <a:r>
              <a:rPr lang="en-US" b="0" baseline="0" dirty="0" err="1"/>
              <a:t>así</a:t>
            </a:r>
            <a:r>
              <a:rPr lang="en-US" b="0" baseline="0" dirty="0"/>
              <a:t>, </a:t>
            </a:r>
            <a:r>
              <a:rPr lang="en-US" b="0" baseline="0" dirty="0" err="1"/>
              <a:t>según</a:t>
            </a:r>
            <a:r>
              <a:rPr lang="en-US" b="0" baseline="0" dirty="0"/>
              <a:t>) are new this week, so their meanings are given upfront.  Teachers should draw students’ attention to these.</a:t>
            </a:r>
          </a:p>
          <a:p>
            <a:endParaRPr lang="en-GB" dirty="0"/>
          </a:p>
          <a:p>
            <a:endParaRPr lang="en-GB" dirty="0"/>
          </a:p>
          <a:p>
            <a:endParaRPr lang="en-GB" b="1" dirty="0"/>
          </a:p>
          <a:p>
            <a:r>
              <a:rPr lang="en-GB" b="1" dirty="0"/>
              <a:t>Additional notes</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Words introduced this week: </a:t>
            </a:r>
            <a:r>
              <a:rPr lang="en-GB" b="0" baseline="0" dirty="0" err="1"/>
              <a:t>malo</a:t>
            </a:r>
            <a:r>
              <a:rPr lang="en-GB" b="0" baseline="0" dirty="0"/>
              <a:t> [368]; triste </a:t>
            </a:r>
            <a:r>
              <a:rPr lang="es-GB" sz="1200" b="0" i="0" kern="1200" dirty="0">
                <a:solidFill>
                  <a:schemeClr val="tx1"/>
                </a:solidFill>
                <a:effectLst/>
                <a:latin typeface="+mn-lt"/>
                <a:ea typeface="+mn-ea"/>
                <a:cs typeface="+mn-cs"/>
              </a:rPr>
              <a:t>[1371]</a:t>
            </a:r>
            <a:r>
              <a:rPr lang="en-GB" sz="1200" b="0" i="0" kern="1200" dirty="0">
                <a:solidFill>
                  <a:schemeClr val="tx1"/>
                </a:solidFill>
                <a:effectLst/>
                <a:latin typeface="+mn-lt"/>
                <a:ea typeface="+mn-ea"/>
                <a:cs typeface="+mn-cs"/>
              </a:rPr>
              <a:t>; </a:t>
            </a:r>
            <a:r>
              <a:rPr lang="en-GB" b="0" baseline="0" dirty="0" err="1"/>
              <a:t>quizás</a:t>
            </a:r>
            <a:r>
              <a:rPr lang="en-GB" b="0" baseline="0" dirty="0"/>
              <a:t> [346]; </a:t>
            </a:r>
            <a:r>
              <a:rPr lang="en-GB" baseline="0" dirty="0" err="1"/>
              <a:t>así</a:t>
            </a:r>
            <a:r>
              <a:rPr lang="en-GB" baseline="0" dirty="0"/>
              <a:t> [67]; </a:t>
            </a:r>
            <a:r>
              <a:rPr lang="en-GB" baseline="0" dirty="0" err="1"/>
              <a:t>según</a:t>
            </a:r>
            <a:r>
              <a:rPr lang="en-GB" baseline="0" dirty="0"/>
              <a:t> [237]; </a:t>
            </a:r>
            <a:r>
              <a:rPr lang="en-GB" baseline="0" dirty="0" err="1"/>
              <a:t>gente</a:t>
            </a:r>
            <a:r>
              <a:rPr lang="en-GB" baseline="0" dirty="0"/>
              <a:t> [137]; </a:t>
            </a:r>
            <a:r>
              <a:rPr lang="en-GB" b="0" baseline="0" dirty="0" err="1"/>
              <a:t>sucio</a:t>
            </a:r>
            <a:r>
              <a:rPr lang="en-GB" b="0" baseline="0" dirty="0"/>
              <a:t> </a:t>
            </a:r>
            <a:r>
              <a:rPr lang="es-GB" sz="1200" b="0" i="0" kern="1200" dirty="0">
                <a:solidFill>
                  <a:schemeClr val="tx1"/>
                </a:solidFill>
                <a:effectLst/>
                <a:latin typeface="+mn-lt"/>
                <a:ea typeface="+mn-ea"/>
                <a:cs typeface="+mn-cs"/>
              </a:rPr>
              <a:t>[1855]</a:t>
            </a:r>
            <a:r>
              <a:rPr lang="en-GB" sz="1200" b="0" i="0" kern="1200" dirty="0">
                <a:solidFill>
                  <a:schemeClr val="tx1"/>
                </a:solidFill>
                <a:effectLst/>
                <a:latin typeface="+mn-lt"/>
                <a:ea typeface="+mn-ea"/>
                <a:cs typeface="+mn-cs"/>
              </a:rPr>
              <a:t>; </a:t>
            </a:r>
            <a:r>
              <a:rPr lang="es-GB" sz="1200" b="0" i="0" kern="1200" baseline="0" dirty="0">
                <a:solidFill>
                  <a:schemeClr val="tx1"/>
                </a:solidFill>
                <a:effectLst/>
                <a:latin typeface="+mn-lt"/>
                <a:ea typeface="+mn-ea"/>
                <a:cs typeface="+mn-cs"/>
              </a:rPr>
              <a:t>igual [263]</a:t>
            </a:r>
            <a:r>
              <a:rPr lang="en-GB" sz="1200" b="0" i="0" kern="1200" baseline="0" dirty="0">
                <a:solidFill>
                  <a:schemeClr val="tx1"/>
                </a:solidFill>
                <a:effectLst/>
                <a:latin typeface="+mn-lt"/>
                <a:ea typeface="+mn-ea"/>
                <a:cs typeface="+mn-cs"/>
              </a:rPr>
              <a:t>; </a:t>
            </a:r>
            <a:r>
              <a:rPr lang="es-GB" sz="1200" b="0" i="0" kern="1200" baseline="0" dirty="0">
                <a:solidFill>
                  <a:schemeClr val="tx1"/>
                </a:solidFill>
                <a:effectLst/>
                <a:latin typeface="+mn-lt"/>
                <a:ea typeface="+mn-ea"/>
                <a:cs typeface="+mn-cs"/>
              </a:rPr>
              <a:t>listo [1684]</a:t>
            </a:r>
            <a:r>
              <a:rPr lang="en-GB" sz="1200" b="0" i="0" kern="1200" baseline="0" dirty="0">
                <a:solidFill>
                  <a:schemeClr val="tx1"/>
                </a:solidFill>
                <a:effectLst/>
                <a:latin typeface="+mn-lt"/>
                <a:ea typeface="+mn-ea"/>
                <a:cs typeface="+mn-cs"/>
              </a:rPr>
              <a:t>; </a:t>
            </a:r>
            <a:r>
              <a:rPr lang="es-GB" sz="1200" b="0" i="0" kern="1200" baseline="0" dirty="0">
                <a:solidFill>
                  <a:schemeClr val="tx1"/>
                </a:solidFill>
                <a:effectLst/>
                <a:latin typeface="+mn-lt"/>
                <a:ea typeface="+mn-ea"/>
                <a:cs typeface="+mn-cs"/>
              </a:rPr>
              <a:t>seguro [407]</a:t>
            </a:r>
            <a:r>
              <a:rPr lang="en-GB" sz="1200" b="0" i="0" kern="1200" baseline="0" dirty="0">
                <a:solidFill>
                  <a:schemeClr val="tx1"/>
                </a:solidFill>
                <a:effectLst/>
                <a:latin typeface="+mn-lt"/>
                <a:ea typeface="+mn-ea"/>
                <a:cs typeface="+mn-cs"/>
              </a:rPr>
              <a:t>; </a:t>
            </a:r>
            <a:r>
              <a:rPr lang="en-GB" baseline="0" dirty="0" err="1"/>
              <a:t>precioso</a:t>
            </a:r>
            <a:r>
              <a:rPr lang="en-GB" baseline="0" dirty="0"/>
              <a:t> [1777]; </a:t>
            </a:r>
            <a:r>
              <a:rPr lang="en-GB" b="0" baseline="0" dirty="0" err="1"/>
              <a:t>limpio</a:t>
            </a:r>
            <a:r>
              <a:rPr lang="en-GB" b="0" baseline="0" dirty="0"/>
              <a:t> </a:t>
            </a:r>
            <a:r>
              <a:rPr lang="es-GB" sz="1200" b="0" i="0" kern="1200" dirty="0">
                <a:solidFill>
                  <a:schemeClr val="tx1"/>
                </a:solidFill>
                <a:effectLst/>
                <a:latin typeface="+mn-lt"/>
                <a:ea typeface="+mn-ea"/>
                <a:cs typeface="+mn-cs"/>
              </a:rPr>
              <a:t>[1710]</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Words revisited from 3.2.6 [revisited in SoW this week]: </a:t>
            </a:r>
            <a:r>
              <a:rPr lang="en-GB" b="0" baseline="0" dirty="0" err="1"/>
              <a:t>cenar</a:t>
            </a:r>
            <a:r>
              <a:rPr lang="en-GB" b="0" baseline="0" dirty="0"/>
              <a:t> [3087]; </a:t>
            </a:r>
            <a:r>
              <a:rPr lang="en-GB" sz="1200" b="0" i="0" kern="1200" baseline="0" dirty="0" err="1">
                <a:solidFill>
                  <a:schemeClr val="tx1"/>
                </a:solidFill>
                <a:effectLst/>
                <a:latin typeface="+mn-lt"/>
                <a:ea typeface="+mn-ea"/>
                <a:cs typeface="+mn-cs"/>
              </a:rPr>
              <a:t>dormir</a:t>
            </a:r>
            <a:r>
              <a:rPr lang="en-GB" sz="1200" b="0" i="0" kern="1200" baseline="0" dirty="0">
                <a:solidFill>
                  <a:schemeClr val="tx1"/>
                </a:solidFill>
                <a:effectLst/>
                <a:latin typeface="+mn-lt"/>
                <a:ea typeface="+mn-ea"/>
                <a:cs typeface="+mn-cs"/>
              </a:rPr>
              <a:t> [403]. Other words from the poem are included for further exposure to words that have been previously encountered in the poem: </a:t>
            </a:r>
            <a:r>
              <a:rPr lang="es-GB" sz="1200" b="0" i="0" kern="1200" baseline="0" dirty="0">
                <a:solidFill>
                  <a:schemeClr val="tx1"/>
                </a:solidFill>
                <a:effectLst/>
                <a:latin typeface="+mn-lt"/>
                <a:ea typeface="+mn-ea"/>
                <a:cs typeface="+mn-cs"/>
              </a:rPr>
              <a:t>playa [1475]</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mediodía</a:t>
            </a:r>
            <a:r>
              <a:rPr lang="en-GB" sz="1200" b="0" i="0" kern="1200" baseline="0" dirty="0">
                <a:solidFill>
                  <a:schemeClr val="tx1"/>
                </a:solidFill>
                <a:effectLst/>
                <a:latin typeface="+mn-lt"/>
                <a:ea typeface="+mn-ea"/>
                <a:cs typeface="+mn-cs"/>
              </a:rPr>
              <a:t> [2647]; </a:t>
            </a:r>
            <a:r>
              <a:rPr lang="en-GB" sz="1200" b="0" i="0" kern="1200" baseline="0" dirty="0" err="1">
                <a:solidFill>
                  <a:schemeClr val="tx1"/>
                </a:solidFill>
                <a:effectLst/>
                <a:latin typeface="+mn-lt"/>
                <a:ea typeface="+mn-ea"/>
                <a:cs typeface="+mn-cs"/>
              </a:rPr>
              <a:t>papá</a:t>
            </a:r>
            <a:r>
              <a:rPr lang="en-GB" sz="1200" b="0" i="0" kern="1200" baseline="0" dirty="0">
                <a:solidFill>
                  <a:schemeClr val="tx1"/>
                </a:solidFill>
                <a:effectLst/>
                <a:latin typeface="+mn-lt"/>
                <a:ea typeface="+mn-ea"/>
                <a:cs typeface="+mn-cs"/>
              </a:rPr>
              <a:t> [865]; </a:t>
            </a:r>
            <a:r>
              <a:rPr lang="en-GB" sz="1200" b="0" i="0" kern="1200" baseline="0" dirty="0" err="1">
                <a:solidFill>
                  <a:schemeClr val="tx1"/>
                </a:solidFill>
                <a:effectLst/>
                <a:latin typeface="+mn-lt"/>
                <a:ea typeface="+mn-ea"/>
                <a:cs typeface="+mn-cs"/>
              </a:rPr>
              <a:t>su</a:t>
            </a:r>
            <a:r>
              <a:rPr lang="en-GB" sz="1200" b="0" i="0" kern="1200" baseline="0" dirty="0">
                <a:solidFill>
                  <a:schemeClr val="tx1"/>
                </a:solidFill>
                <a:effectLst/>
                <a:latin typeface="+mn-lt"/>
                <a:ea typeface="+mn-ea"/>
                <a:cs typeface="+mn-cs"/>
              </a:rPr>
              <a:t> [12]</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Words revisited from 3.1.5 [revisited in SoW this week]: </a:t>
            </a:r>
            <a:r>
              <a:rPr lang="en-GB" baseline="0" dirty="0" err="1"/>
              <a:t>parque</a:t>
            </a:r>
            <a:r>
              <a:rPr lang="en-GB" baseline="0" dirty="0"/>
              <a:t> [1354]; </a:t>
            </a:r>
            <a:r>
              <a:rPr lang="en-GB" baseline="0" dirty="0" err="1"/>
              <a:t>correr</a:t>
            </a:r>
            <a:r>
              <a:rPr lang="en-GB" baseline="0" dirty="0"/>
              <a:t> [343]; </a:t>
            </a:r>
            <a:r>
              <a:rPr lang="es-419" sz="1200" kern="1200" dirty="0">
                <a:solidFill>
                  <a:schemeClr val="tx1"/>
                </a:solidFill>
                <a:effectLst/>
                <a:latin typeface="+mn-lt"/>
                <a:ea typeface="+mn-ea"/>
                <a:cs typeface="+mn-cs"/>
              </a:rPr>
              <a:t>escribir [198]; carta [627]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From other Y7 weeks: </a:t>
            </a:r>
            <a:r>
              <a:rPr lang="en-GB" b="0" baseline="0" dirty="0" err="1"/>
              <a:t>querer</a:t>
            </a:r>
            <a:r>
              <a:rPr lang="en-GB" b="0" baseline="0" dirty="0"/>
              <a:t> [58]; </a:t>
            </a:r>
            <a:r>
              <a:rPr lang="en-GB" b="0" baseline="0" dirty="0" err="1"/>
              <a:t>porque</a:t>
            </a:r>
            <a:r>
              <a:rPr lang="en-GB" b="0" baseline="0" dirty="0"/>
              <a:t> [40]; </a:t>
            </a:r>
            <a:r>
              <a:rPr lang="en-GB" b="0" baseline="0" dirty="0" err="1"/>
              <a:t>pero</a:t>
            </a:r>
            <a:r>
              <a:rPr lang="en-GB" b="0" baseline="0" dirty="0"/>
              <a:t> [30]; </a:t>
            </a:r>
            <a:r>
              <a:rPr lang="en-GB" baseline="0" dirty="0"/>
              <a:t>ciudad [178]; </a:t>
            </a:r>
            <a:r>
              <a:rPr lang="en-GB" baseline="0" dirty="0" err="1"/>
              <a:t>muy</a:t>
            </a:r>
            <a:r>
              <a:rPr lang="en-GB" baseline="0" dirty="0"/>
              <a:t> [43]; bonito [891]; </a:t>
            </a:r>
            <a:r>
              <a:rPr lang="es-GB" sz="1200" b="0" i="0" kern="1200" baseline="0" dirty="0">
                <a:solidFill>
                  <a:schemeClr val="tx1"/>
                </a:solidFill>
                <a:effectLst/>
                <a:latin typeface="+mn-lt"/>
                <a:ea typeface="+mn-ea"/>
                <a:cs typeface="+mn-cs"/>
              </a:rPr>
              <a:t>calle [269]</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frequency dictionary of Spanish: Core vocabulary for learners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14</a:t>
            </a:fld>
            <a:endParaRPr lang="en-GB"/>
          </a:p>
        </p:txBody>
      </p:sp>
    </p:spTree>
    <p:extLst>
      <p:ext uri="{BB962C8B-B14F-4D97-AF65-F5344CB8AC3E}">
        <p14:creationId xmlns:p14="http://schemas.microsoft.com/office/powerpoint/2010/main" val="2593320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dirty="0"/>
              <a:t>1 minute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s-ES" dirty="0"/>
              <a:t>To revise the meanings of the 2nd person plural for the verb ‘estar’ and ’ser’.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Reveal each sentence to show students the English sentences and elicit the Spanish translation.</a:t>
            </a:r>
            <a:endParaRPr lang="en-US" b="1" dirty="0"/>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15</a:t>
            </a:fld>
            <a:endParaRPr lang="en-GB"/>
          </a:p>
        </p:txBody>
      </p:sp>
    </p:spTree>
    <p:extLst>
      <p:ext uri="{BB962C8B-B14F-4D97-AF65-F5344CB8AC3E}">
        <p14:creationId xmlns:p14="http://schemas.microsoft.com/office/powerpoint/2010/main" val="3079244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8 minutes</a:t>
            </a:r>
            <a:endParaRPr lang="en-US" b="0" dirty="0"/>
          </a:p>
          <a:p>
            <a:endParaRPr lang="en-US" b="1" dirty="0"/>
          </a:p>
          <a:p>
            <a:r>
              <a:rPr lang="en-US" b="1" dirty="0"/>
              <a:t>Aim: </a:t>
            </a:r>
            <a:r>
              <a:rPr lang="en-US" b="0" dirty="0"/>
              <a:t>Consolidate the meaning of ‘es’, ‘</a:t>
            </a:r>
            <a:r>
              <a:rPr lang="en-US" b="0" dirty="0" err="1"/>
              <a:t>está</a:t>
            </a:r>
            <a:r>
              <a:rPr lang="en-US" b="0" dirty="0"/>
              <a:t>’, ‘son’, ‘</a:t>
            </a:r>
            <a:r>
              <a:rPr lang="en-US" b="0" dirty="0" err="1"/>
              <a:t>están</a:t>
            </a:r>
            <a:r>
              <a:rPr lang="en-US" b="0" dirty="0"/>
              <a: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Read each phrase and compare both options. Decide which one is correct, considering that sometimes both could be correct.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Check the answers. In particular, check understanding of ‘</a:t>
            </a:r>
            <a:r>
              <a:rPr lang="en-US" b="0" dirty="0" err="1"/>
              <a:t>Según</a:t>
            </a:r>
            <a:r>
              <a:rPr lang="en-US" b="0" dirty="0"/>
              <a:t> Daniel’ and ‘El</a:t>
            </a:r>
            <a:r>
              <a:rPr lang="en-US" b="0" baseline="0" dirty="0"/>
              <a:t> </a:t>
            </a:r>
            <a:r>
              <a:rPr lang="en-US" b="0" baseline="0" dirty="0" err="1"/>
              <a:t>edificio</a:t>
            </a:r>
            <a:r>
              <a:rPr lang="en-US" b="0" baseline="0" dirty="0"/>
              <a:t> es </a:t>
            </a:r>
            <a:r>
              <a:rPr lang="en-US" b="0" baseline="0" dirty="0" err="1"/>
              <a:t>seguro</a:t>
            </a:r>
            <a:r>
              <a:rPr lang="en-US" b="0" baseline="0" dirty="0"/>
              <a:t>’ because these words have just been (re)introduced.</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1" dirty="0"/>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16</a:t>
            </a:fld>
            <a:endParaRPr lang="en-GB"/>
          </a:p>
        </p:txBody>
      </p:sp>
    </p:spTree>
    <p:extLst>
      <p:ext uri="{BB962C8B-B14F-4D97-AF65-F5344CB8AC3E}">
        <p14:creationId xmlns:p14="http://schemas.microsoft.com/office/powerpoint/2010/main" val="14578721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dirty="0"/>
              <a:t>1 </a:t>
            </a:r>
            <a:r>
              <a:rPr lang="es-ES" dirty="0"/>
              <a:t>minute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s-ES" dirty="0"/>
              <a:t>To revise the meanings of the 1st person plural for the verb ‘estar’ and ’ser’.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Reveal each sentence to show students the English phrases and elicit the Spanish translation.</a:t>
            </a:r>
            <a:endParaRPr lang="en-US" b="1" dirty="0"/>
          </a:p>
          <a:p>
            <a:endParaRPr lang="en-US" b="1" dirty="0"/>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17</a:t>
            </a:fld>
            <a:endParaRPr lang="en-GB"/>
          </a:p>
        </p:txBody>
      </p:sp>
    </p:spTree>
    <p:extLst>
      <p:ext uri="{BB962C8B-B14F-4D97-AF65-F5344CB8AC3E}">
        <p14:creationId xmlns:p14="http://schemas.microsoft.com/office/powerpoint/2010/main" val="38058478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8 minutes</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identify </a:t>
            </a:r>
            <a:r>
              <a:rPr lang="es-ES" b="0" dirty="0"/>
              <a:t>the verb forms ‘somos’ and ‘estamos’ and their meanings; to practise attending to gender agreement marking on adjectives.</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write 1-6.</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a:t>
            </a:r>
            <a:r>
              <a:rPr lang="en-US" b="0" baseline="0" dirty="0"/>
              <a:t> listen</a:t>
            </a:r>
            <a:r>
              <a:rPr lang="en-US" b="0" dirty="0"/>
              <a:t> to each recording</a:t>
            </a:r>
            <a:r>
              <a:rPr lang="en-US" b="0" baseline="0" dirty="0"/>
              <a:t> and </a:t>
            </a:r>
            <a:r>
              <a:rPr lang="en-US" b="0" dirty="0"/>
              <a:t>write ‘state’ or ‘trait’, depending on what is heard.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Listen again.</a:t>
            </a:r>
            <a:r>
              <a:rPr lang="en-US" b="0" baseline="0" dirty="0"/>
              <a:t> W</a:t>
            </a:r>
            <a:r>
              <a:rPr lang="en-US" b="0" dirty="0"/>
              <a:t>ho is talking?</a:t>
            </a:r>
            <a:r>
              <a:rPr lang="en-US" b="0" baseline="0" dirty="0"/>
              <a:t> Write ‘A’ (the </a:t>
            </a:r>
            <a:r>
              <a:rPr lang="en-US" b="0" dirty="0"/>
              <a:t>girls)</a:t>
            </a:r>
            <a:r>
              <a:rPr lang="en-US" b="0" baseline="0" dirty="0"/>
              <a:t> or ‘B’</a:t>
            </a:r>
            <a:r>
              <a:rPr lang="en-US" b="0" dirty="0"/>
              <a:t> (the boys/</a:t>
            </a:r>
            <a:r>
              <a:rPr lang="en-US" b="0" dirty="0" err="1"/>
              <a:t>boy+girl</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err="1"/>
              <a:t>Somos</a:t>
            </a:r>
            <a:r>
              <a:rPr lang="en-US" b="0" dirty="0"/>
              <a:t> malas.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err="1"/>
              <a:t>Somos</a:t>
            </a:r>
            <a:r>
              <a:rPr lang="en-US" b="0" dirty="0"/>
              <a:t> </a:t>
            </a:r>
            <a:r>
              <a:rPr lang="en-US" b="0" dirty="0" err="1"/>
              <a:t>listos</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Estamos </a:t>
            </a:r>
            <a:r>
              <a:rPr lang="en-US" b="0" dirty="0" err="1"/>
              <a:t>contentas</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err="1"/>
              <a:t>Somos</a:t>
            </a:r>
            <a:r>
              <a:rPr lang="en-US" b="0" dirty="0"/>
              <a:t> </a:t>
            </a:r>
            <a:r>
              <a:rPr lang="en-US" b="0" dirty="0" err="1"/>
              <a:t>felices</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Estamos </a:t>
            </a:r>
            <a:r>
              <a:rPr lang="en-US" b="0" dirty="0" err="1"/>
              <a:t>limpios</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Estamos </a:t>
            </a:r>
            <a:r>
              <a:rPr lang="en-US" b="0" dirty="0" err="1"/>
              <a:t>seguras</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1" dirty="0"/>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18</a:t>
            </a:fld>
            <a:endParaRPr lang="en-GB"/>
          </a:p>
        </p:txBody>
      </p:sp>
    </p:spTree>
    <p:extLst>
      <p:ext uri="{BB962C8B-B14F-4D97-AF65-F5344CB8AC3E}">
        <p14:creationId xmlns:p14="http://schemas.microsoft.com/office/powerpoint/2010/main" val="1527288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OPTIONAL WRITING ACTIVITY (an alternative activity follows this one)</a:t>
            </a:r>
            <a:br>
              <a:rPr lang="en-US" b="1" dirty="0"/>
            </a:br>
            <a:r>
              <a:rPr lang="en-US" b="1" dirty="0"/>
              <a:t>Timing: </a:t>
            </a:r>
            <a:r>
              <a:rPr lang="en-GB" b="0" dirty="0"/>
              <a:t>15 </a:t>
            </a:r>
            <a:r>
              <a:rPr lang="es-ES" b="0" dirty="0"/>
              <a:t>minutes (two slides)</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s-ES" b="0" dirty="0"/>
              <a:t>consolidate all singular forms of verbs ‘ser’ and ‘estar’ plus first person plural;</a:t>
            </a:r>
            <a:r>
              <a:rPr lang="es-ES" b="0" baseline="0" dirty="0"/>
              <a:t> to also consilidate </a:t>
            </a:r>
            <a:r>
              <a:rPr lang="es-ES" b="0" dirty="0"/>
              <a:t>adjectival agreement and vocabulary (e.g temporal adverbs</a:t>
            </a:r>
            <a:r>
              <a:rPr lang="es-ES" b="0" baseline="0" dirty="0"/>
              <a:t> and preposition ‘por’)</a:t>
            </a:r>
            <a:r>
              <a:rPr lang="es-ES" b="0" dirty="0"/>
              <a:t>.</a:t>
            </a:r>
            <a:endParaRPr lang="en-US" b="0" dirty="0"/>
          </a:p>
          <a:p>
            <a:endParaRPr lang="en-US" b="1" dirty="0"/>
          </a:p>
          <a:p>
            <a:r>
              <a:rPr lang="en-US" b="1" dirty="0"/>
              <a:t>Note: </a:t>
            </a:r>
            <a:r>
              <a:rPr lang="en-US" b="0" dirty="0"/>
              <a:t>a gloss is provided for</a:t>
            </a:r>
            <a:r>
              <a:rPr lang="en-US" b="0" baseline="0" dirty="0"/>
              <a:t> ‘classroom’ because ‘</a:t>
            </a:r>
            <a:r>
              <a:rPr lang="en-US" b="0" baseline="0" dirty="0" err="1"/>
              <a:t>clase</a:t>
            </a:r>
            <a:r>
              <a:rPr lang="en-US" b="0" baseline="0" dirty="0"/>
              <a:t>’ has only been used as ‘class’ so far in the SoW.</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Imagine you are overhearing these conversations.</a:t>
            </a:r>
            <a:r>
              <a:rPr lang="en-US" b="0" baseline="0" dirty="0"/>
              <a:t> T</a:t>
            </a:r>
            <a:r>
              <a:rPr lang="en-US" b="0" dirty="0"/>
              <a:t>ranslate each phrase into Spanish.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Check your answers on the next slide.</a:t>
            </a:r>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19</a:t>
            </a:fld>
            <a:endParaRPr lang="en-GB"/>
          </a:p>
        </p:txBody>
      </p:sp>
    </p:spTree>
    <p:extLst>
      <p:ext uri="{BB962C8B-B14F-4D97-AF65-F5344CB8AC3E}">
        <p14:creationId xmlns:p14="http://schemas.microsoft.com/office/powerpoint/2010/main" val="1133051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mins</a:t>
            </a:r>
          </a:p>
          <a:p>
            <a:endParaRPr lang="en-US" b="1" dirty="0"/>
          </a:p>
          <a:p>
            <a:r>
              <a:rPr lang="en-US" b="1" dirty="0"/>
              <a:t>Aim: </a:t>
            </a:r>
            <a:r>
              <a:rPr lang="en-US" b="0" dirty="0"/>
              <a:t>to</a:t>
            </a:r>
            <a:r>
              <a:rPr lang="en-US" b="0" baseline="0" dirty="0"/>
              <a:t> recap ‘strong’ vowels and introduce the ‘weak’ vowel [u]. </a:t>
            </a:r>
            <a:r>
              <a:rPr lang="en-GB" sz="1200" kern="1200" dirty="0">
                <a:solidFill>
                  <a:schemeClr val="tx1"/>
                </a:solidFill>
                <a:effectLst/>
                <a:latin typeface="+mn-lt"/>
                <a:ea typeface="+mn-ea"/>
                <a:cs typeface="+mn-cs"/>
              </a:rPr>
              <a:t>This attaches to a strong vowel to create a diphthong, where one vowel ‘glides’ into another. </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p>
          <a:p>
            <a:pPr marL="228600" indent="-228600">
              <a:buAutoNum type="arabicPeriod"/>
            </a:pPr>
            <a:r>
              <a:rPr lang="en-GB" sz="1200" kern="1200" dirty="0">
                <a:solidFill>
                  <a:schemeClr val="tx1"/>
                </a:solidFill>
                <a:effectLst/>
                <a:latin typeface="+mn-lt"/>
                <a:ea typeface="+mn-ea"/>
                <a:cs typeface="+mn-cs"/>
              </a:rPr>
              <a:t>Teacher gives explanation</a:t>
            </a:r>
          </a:p>
          <a:p>
            <a:pPr marL="228600" indent="-228600">
              <a:buAutoNum type="arabicPeriod"/>
            </a:pPr>
            <a:r>
              <a:rPr lang="en-GB" sz="1200" kern="1200" dirty="0">
                <a:solidFill>
                  <a:schemeClr val="tx1"/>
                </a:solidFill>
                <a:effectLst/>
                <a:latin typeface="+mn-lt"/>
                <a:ea typeface="+mn-ea"/>
                <a:cs typeface="+mn-cs"/>
              </a:rPr>
              <a:t>Teacher</a:t>
            </a:r>
            <a:r>
              <a:rPr lang="en-GB" sz="1200" kern="1200" baseline="0" dirty="0">
                <a:solidFill>
                  <a:schemeClr val="tx1"/>
                </a:solidFill>
                <a:effectLst/>
                <a:latin typeface="+mn-lt"/>
                <a:ea typeface="+mn-ea"/>
                <a:cs typeface="+mn-cs"/>
              </a:rPr>
              <a:t> models pronunciation and/or plays audio.</a:t>
            </a:r>
          </a:p>
          <a:p>
            <a:pPr marL="228600" indent="-228600">
              <a:buAutoNum type="arabicPeriod"/>
            </a:pPr>
            <a:r>
              <a:rPr lang="en-GB" sz="1200" kern="1200" baseline="0" dirty="0">
                <a:solidFill>
                  <a:schemeClr val="tx1"/>
                </a:solidFill>
                <a:effectLst/>
                <a:latin typeface="+mn-lt"/>
                <a:ea typeface="+mn-ea"/>
                <a:cs typeface="+mn-cs"/>
              </a:rPr>
              <a:t>Students say the three words in chorus.</a:t>
            </a:r>
          </a:p>
          <a:p>
            <a:pPr marL="228600" indent="-228600">
              <a:buAutoNum type="arabicPeriod"/>
            </a:pPr>
            <a:r>
              <a:rPr lang="en-GB" sz="1200" kern="1200" baseline="0" dirty="0">
                <a:solidFill>
                  <a:schemeClr val="tx1"/>
                </a:solidFill>
                <a:effectLst/>
                <a:latin typeface="+mn-lt"/>
                <a:ea typeface="+mn-ea"/>
                <a:cs typeface="+mn-cs"/>
              </a:rPr>
              <a:t>Teacher introduces </a:t>
            </a:r>
            <a:r>
              <a:rPr lang="en-GB" sz="1200" kern="1200" baseline="0" dirty="0" err="1">
                <a:solidFill>
                  <a:schemeClr val="tx1"/>
                </a:solidFill>
                <a:effectLst/>
                <a:latin typeface="+mn-lt"/>
                <a:ea typeface="+mn-ea"/>
                <a:cs typeface="+mn-cs"/>
              </a:rPr>
              <a:t>igual</a:t>
            </a:r>
            <a:r>
              <a:rPr lang="en-GB" sz="1200" kern="1200" baseline="0" dirty="0">
                <a:solidFill>
                  <a:schemeClr val="tx1"/>
                </a:solidFill>
                <a:effectLst/>
                <a:latin typeface="+mn-lt"/>
                <a:ea typeface="+mn-ea"/>
                <a:cs typeface="+mn-cs"/>
              </a:rPr>
              <a:t> [263]. This is a new vocabulary item this week.</a:t>
            </a:r>
          </a:p>
          <a:p>
            <a:pPr marL="228600" indent="-228600">
              <a:buAutoNum type="arabicPeriod"/>
            </a:pPr>
            <a:endParaRPr lang="en-GB" sz="1200" kern="1200" baseline="0" dirty="0">
              <a:solidFill>
                <a:schemeClr val="tx1"/>
              </a:solidFill>
              <a:effectLst/>
              <a:latin typeface="+mn-lt"/>
              <a:ea typeface="+mn-ea"/>
              <a:cs typeface="+mn-cs"/>
            </a:endParaRPr>
          </a:p>
          <a:p>
            <a:pPr marL="0" indent="0">
              <a:buNone/>
            </a:pPr>
            <a:r>
              <a:rPr lang="en-GB" sz="1200" b="1" kern="1200" baseline="0" dirty="0">
                <a:solidFill>
                  <a:schemeClr val="tx1"/>
                </a:solidFill>
                <a:effectLst/>
                <a:latin typeface="+mn-lt"/>
                <a:ea typeface="+mn-ea"/>
                <a:cs typeface="+mn-cs"/>
              </a:rPr>
              <a:t>Note: </a:t>
            </a:r>
            <a:r>
              <a:rPr lang="en-GB" sz="1200" b="0" kern="1200" baseline="0" dirty="0">
                <a:solidFill>
                  <a:schemeClr val="tx1"/>
                </a:solidFill>
                <a:effectLst/>
                <a:latin typeface="+mn-lt"/>
                <a:ea typeface="+mn-ea"/>
                <a:cs typeface="+mn-cs"/>
              </a:rPr>
              <a:t>the weak vowel [i] will be introduced in lesson 2</a:t>
            </a:r>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2</a:t>
            </a:fld>
            <a:endParaRPr lang="en-GB"/>
          </a:p>
        </p:txBody>
      </p:sp>
    </p:spTree>
    <p:extLst>
      <p:ext uri="{BB962C8B-B14F-4D97-AF65-F5344CB8AC3E}">
        <p14:creationId xmlns:p14="http://schemas.microsoft.com/office/powerpoint/2010/main" val="2706615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ANSWER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20</a:t>
            </a:fld>
            <a:endParaRPr lang="en-GB"/>
          </a:p>
        </p:txBody>
      </p:sp>
    </p:spTree>
    <p:extLst>
      <p:ext uri="{BB962C8B-B14F-4D97-AF65-F5344CB8AC3E}">
        <p14:creationId xmlns:p14="http://schemas.microsoft.com/office/powerpoint/2010/main" val="2860606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 IN CLASS WRITING (ASSESSMENT) OPPORUNITY</a:t>
            </a:r>
          </a:p>
          <a:p>
            <a:r>
              <a:rPr lang="en-GB" b="1" dirty="0"/>
              <a:t>This is from students</a:t>
            </a:r>
            <a:r>
              <a:rPr lang="en-GB" b="1"/>
              <a:t>’ preparation at the end of last week.</a:t>
            </a:r>
            <a:br>
              <a:rPr lang="en-GB" b="1" dirty="0"/>
            </a:br>
            <a:r>
              <a:rPr lang="en-GB" b="1" dirty="0"/>
              <a:t>Timing</a:t>
            </a:r>
            <a:r>
              <a:rPr lang="en-GB" dirty="0"/>
              <a:t>: 15 minutes </a:t>
            </a:r>
            <a:br>
              <a:rPr lang="en-GB" dirty="0"/>
            </a:br>
            <a:br>
              <a:rPr lang="en-GB" dirty="0"/>
            </a:br>
            <a:r>
              <a:rPr lang="en-GB" b="1" dirty="0"/>
              <a:t>Aim</a:t>
            </a:r>
            <a:r>
              <a:rPr lang="en-GB" dirty="0"/>
              <a:t>: to revisit previously taught vocabulary and grammar in the context of a short piece of writing, bringing together some language from Y8 Term 1 so far.</a:t>
            </a:r>
          </a:p>
          <a:p>
            <a:br>
              <a:rPr lang="en-GB" b="1" dirty="0"/>
            </a:br>
            <a:r>
              <a:rPr lang="en-GB" b="1" dirty="0"/>
              <a:t>Note: </a:t>
            </a:r>
            <a:r>
              <a:rPr lang="en-GB" b="0" dirty="0"/>
              <a:t>students had some time to plan this activity last week.  Teachers may now want to give students the opportunity to write in class.  Teachers will choose the resources that they allow students access to, but it is helpful to remember that when students work to retrieve language from memory and use it in a communicative task, it develops their knowledge further, as well as simply assessing it.  It is always worth reminding students of this, both to make the activity less ‘high stakes’ but also to clarify the purpose of writing from their own resources (i.e., from memory).</a:t>
            </a:r>
            <a:br>
              <a:rPr lang="en-GB" b="0" dirty="0"/>
            </a:br>
            <a:endParaRPr lang="en-GB"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80D53-9782-4E54-AE2E-AB9A044D363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0639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 answer sheet for the Y8 vocabulary learning HW is here: https://rachelhawkes.com/LDPresources/Yr8Spanish/Spanish_Y8_Term1i_Wk4_audio_HW_sheet_answers.docx </a:t>
            </a: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Y8 learners.  From this lesson, for example, learners could practise:</a:t>
            </a: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Adjectives: Number in the ‘Adjective agreement’ menu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06669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ALTERNATIVE SPEAKING TASK FORMAT FROM LESSON 1</a:t>
            </a:r>
            <a:br>
              <a:rPr lang="en-GB" b="1" dirty="0"/>
            </a:br>
            <a:r>
              <a:rPr lang="en-GB" b="1" dirty="0"/>
              <a:t>Timing</a:t>
            </a:r>
            <a:r>
              <a:rPr lang="en-GB" dirty="0"/>
              <a:t>: 12</a:t>
            </a:r>
            <a:r>
              <a:rPr lang="en-GB" baseline="0" dirty="0"/>
              <a:t> minutes (four slides)</a:t>
            </a:r>
            <a:endParaRPr lang="en-GB" dirty="0"/>
          </a:p>
          <a:p>
            <a:endParaRPr lang="en-GB" dirty="0"/>
          </a:p>
          <a:p>
            <a:r>
              <a:rPr lang="en-US" b="1" dirty="0"/>
              <a:t>Aim:  </a:t>
            </a:r>
            <a:r>
              <a:rPr lang="en-GB" dirty="0"/>
              <a:t>To practise using ‘ser’ and ‘</a:t>
            </a:r>
            <a:r>
              <a:rPr lang="en-GB" dirty="0" err="1"/>
              <a:t>estar</a:t>
            </a:r>
            <a:r>
              <a:rPr lang="en-GB" dirty="0"/>
              <a:t>’ in the 1</a:t>
            </a:r>
            <a:r>
              <a:rPr lang="en-GB" baseline="30000" dirty="0"/>
              <a:t>st</a:t>
            </a:r>
            <a:r>
              <a:rPr lang="en-GB" dirty="0"/>
              <a:t> and 2</a:t>
            </a:r>
            <a:r>
              <a:rPr lang="en-GB" baseline="30000" dirty="0"/>
              <a:t>nd</a:t>
            </a:r>
            <a:r>
              <a:rPr lang="en-GB" dirty="0"/>
              <a:t> person singular in the oral modality. </a:t>
            </a:r>
            <a:r>
              <a:rPr lang="en-GB" baseline="0" dirty="0"/>
              <a:t>An active choice will be needed between these two verb forms in each interaction, both by the speaker and listener. This makes the choice of verb essential to completion of the task. Other features practised here include: question intonation, gender agreement on adjectives and vocabulary drawn from previous weeks. </a:t>
            </a:r>
          </a:p>
          <a:p>
            <a:endParaRPr lang="en-GB" b="1" baseline="0" dirty="0"/>
          </a:p>
          <a:p>
            <a:pPr marL="0" indent="0">
              <a:buFontTx/>
              <a:buNone/>
            </a:pPr>
            <a:r>
              <a:rPr lang="en-GB" b="1" baseline="0" dirty="0"/>
              <a:t>Procedure: </a:t>
            </a:r>
          </a:p>
          <a:p>
            <a:pPr marL="228600" indent="-228600">
              <a:buFontTx/>
              <a:buAutoNum type="arabicPeriod"/>
            </a:pPr>
            <a:r>
              <a:rPr lang="en-GB" baseline="0" dirty="0"/>
              <a:t>Person A uses their prompt card to ask a question that either starts with ‘</a:t>
            </a:r>
            <a:r>
              <a:rPr lang="en-GB" baseline="0" dirty="0" err="1"/>
              <a:t>estás</a:t>
            </a:r>
            <a:r>
              <a:rPr lang="en-GB" baseline="0" dirty="0"/>
              <a:t>’  or ‘</a:t>
            </a:r>
            <a:r>
              <a:rPr lang="en-GB" baseline="0" dirty="0" err="1"/>
              <a:t>eres</a:t>
            </a:r>
            <a:r>
              <a:rPr lang="en-GB" baseline="0" dirty="0"/>
              <a:t>’.</a:t>
            </a:r>
          </a:p>
          <a:p>
            <a:pPr marL="228600" indent="-228600">
              <a:buFontTx/>
              <a:buAutoNum type="arabicPeriod"/>
            </a:pPr>
            <a:r>
              <a:rPr lang="en-GB" baseline="0" dirty="0"/>
              <a:t>Person B listens and says ‘</a:t>
            </a:r>
            <a:r>
              <a:rPr lang="en-GB" baseline="0" dirty="0" err="1"/>
              <a:t>sí</a:t>
            </a:r>
            <a:r>
              <a:rPr lang="en-GB" baseline="0" dirty="0"/>
              <a:t>’ or ‘no’, the corresponding verb (‘soy’ or ‘</a:t>
            </a:r>
            <a:r>
              <a:rPr lang="en-GB" baseline="0" dirty="0" err="1"/>
              <a:t>estoy</a:t>
            </a:r>
            <a:r>
              <a:rPr lang="en-GB" baseline="0" dirty="0"/>
              <a:t>’) and the adjective in the questions. The answers depend on the information on the table.</a:t>
            </a:r>
          </a:p>
          <a:p>
            <a:pPr marL="228600" indent="-228600">
              <a:buFontTx/>
              <a:buAutoNum type="arabicPeriod"/>
            </a:pPr>
            <a:r>
              <a:rPr lang="en-GB" baseline="0" dirty="0"/>
              <a:t>Try to answer in full sentences, if possible. Student A then completes their card accordingly, adding a tick or cross after each question. </a:t>
            </a:r>
          </a:p>
        </p:txBody>
      </p:sp>
      <p:sp>
        <p:nvSpPr>
          <p:cNvPr id="4" name="Slide Number Placeholder 3"/>
          <p:cNvSpPr>
            <a:spLocks noGrp="1"/>
          </p:cNvSpPr>
          <p:nvPr>
            <p:ph type="sldNum" sz="quarter" idx="10"/>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32641016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endParaRPr lang="en-GB" b="1" dirty="0"/>
          </a:p>
          <a:p>
            <a:r>
              <a:rPr lang="en-GB" b="1" baseline="0" dirty="0"/>
              <a:t>Target answers for Person A during speaking, based on Person B’s questions:</a:t>
            </a:r>
          </a:p>
          <a:p>
            <a:pPr marL="228600" indent="-228600">
              <a:buAutoNum type="arabicPeriod"/>
            </a:pPr>
            <a:r>
              <a:rPr lang="en-GB" b="0" baseline="0" dirty="0" err="1"/>
              <a:t>Sí</a:t>
            </a:r>
            <a:r>
              <a:rPr lang="en-GB" b="0" baseline="0" dirty="0"/>
              <a:t>, soy </a:t>
            </a:r>
            <a:r>
              <a:rPr lang="en-GB" b="0" baseline="0" dirty="0" err="1"/>
              <a:t>alegre</a:t>
            </a:r>
            <a:r>
              <a:rPr lang="en-GB" b="0" baseline="0" dirty="0"/>
              <a:t>.</a:t>
            </a:r>
          </a:p>
          <a:p>
            <a:pPr marL="228600" indent="-228600">
              <a:buAutoNum type="arabicPeriod"/>
            </a:pPr>
            <a:r>
              <a:rPr lang="en-GB" b="0" baseline="0" dirty="0"/>
              <a:t>No, </a:t>
            </a:r>
            <a:r>
              <a:rPr lang="en-GB" b="0" baseline="0" dirty="0" err="1"/>
              <a:t>estoy</a:t>
            </a:r>
            <a:r>
              <a:rPr lang="en-GB" b="0" baseline="0" dirty="0"/>
              <a:t> </a:t>
            </a:r>
            <a:r>
              <a:rPr lang="en-GB" b="0" baseline="0" dirty="0" err="1"/>
              <a:t>guapo</a:t>
            </a:r>
            <a:r>
              <a:rPr lang="en-GB" b="0" baseline="0" dirty="0"/>
              <a:t>.</a:t>
            </a:r>
          </a:p>
          <a:p>
            <a:pPr marL="228600" indent="-228600">
              <a:buAutoNum type="arabicPeriod"/>
            </a:pPr>
            <a:r>
              <a:rPr lang="en-GB" b="0" baseline="0" dirty="0" err="1"/>
              <a:t>Sí</a:t>
            </a:r>
            <a:r>
              <a:rPr lang="en-GB" b="0" baseline="0" dirty="0"/>
              <a:t>, </a:t>
            </a:r>
            <a:r>
              <a:rPr lang="en-GB" b="0" baseline="0" dirty="0" err="1"/>
              <a:t>estoy</a:t>
            </a:r>
            <a:r>
              <a:rPr lang="en-GB" b="0" baseline="0" dirty="0"/>
              <a:t> </a:t>
            </a:r>
            <a:r>
              <a:rPr lang="en-GB" b="0" baseline="0" dirty="0" err="1"/>
              <a:t>tranquilo</a:t>
            </a:r>
            <a:r>
              <a:rPr lang="en-GB" b="0" baseline="0" dirty="0"/>
              <a:t>.</a:t>
            </a:r>
          </a:p>
          <a:p>
            <a:pPr marL="228600" indent="-228600">
              <a:buAutoNum type="arabicPeriod"/>
            </a:pPr>
            <a:r>
              <a:rPr lang="en-GB" b="0" baseline="0" dirty="0"/>
              <a:t>No, </a:t>
            </a:r>
            <a:r>
              <a:rPr lang="en-GB" b="0" baseline="0" dirty="0" err="1"/>
              <a:t>estoy</a:t>
            </a:r>
            <a:r>
              <a:rPr lang="en-GB" b="0" baseline="0" dirty="0"/>
              <a:t> </a:t>
            </a:r>
            <a:r>
              <a:rPr lang="en-GB" b="0" baseline="0" dirty="0" err="1"/>
              <a:t>raro</a:t>
            </a:r>
            <a:r>
              <a:rPr lang="en-GB" b="0" baseline="0" dirty="0"/>
              <a:t>.</a:t>
            </a:r>
          </a:p>
          <a:p>
            <a:pPr marL="228600" indent="-228600">
              <a:buAutoNum type="arabicPeriod"/>
            </a:pPr>
            <a:r>
              <a:rPr lang="en-GB" b="0" baseline="0" dirty="0" err="1"/>
              <a:t>Sí</a:t>
            </a:r>
            <a:r>
              <a:rPr lang="en-GB" b="0" baseline="0" dirty="0"/>
              <a:t>, soy </a:t>
            </a:r>
            <a:r>
              <a:rPr lang="en-GB" b="0" baseline="0" dirty="0" err="1"/>
              <a:t>simpático</a:t>
            </a:r>
            <a:r>
              <a:rPr lang="en-GB" b="0" baseline="0" dirty="0"/>
              <a:t>.</a:t>
            </a:r>
          </a:p>
          <a:p>
            <a:pPr marL="228600" indent="-228600">
              <a:buAutoNum type="arabicPeriod"/>
            </a:pPr>
            <a:r>
              <a:rPr lang="en-GB" b="0" baseline="0" dirty="0"/>
              <a:t>No, soy </a:t>
            </a:r>
            <a:r>
              <a:rPr lang="en-GB" b="0" baseline="0" dirty="0" err="1"/>
              <a:t>limpio</a:t>
            </a:r>
            <a:r>
              <a:rPr lang="en-GB" b="0" baseline="0" dirty="0"/>
              <a:t>.</a:t>
            </a:r>
          </a:p>
        </p:txBody>
      </p:sp>
      <p:sp>
        <p:nvSpPr>
          <p:cNvPr id="4" name="Slide Number Placeholder 3"/>
          <p:cNvSpPr>
            <a:spLocks noGrp="1"/>
          </p:cNvSpPr>
          <p:nvPr>
            <p:ph type="sldNum" sz="quarter" idx="10"/>
          </p:nvPr>
        </p:nvSpPr>
        <p:spPr/>
        <p:txBody>
          <a:bodyPr/>
          <a:lstStyle/>
          <a:p>
            <a:fld id="{051212F4-EB5A-464B-92EC-DACFCB1CC2CD}" type="slidenum">
              <a:rPr lang="en-GB" smtClean="0"/>
              <a:t>24</a:t>
            </a:fld>
            <a:endParaRPr lang="en-GB"/>
          </a:p>
        </p:txBody>
      </p:sp>
    </p:spTree>
    <p:extLst>
      <p:ext uri="{BB962C8B-B14F-4D97-AF65-F5344CB8AC3E}">
        <p14:creationId xmlns:p14="http://schemas.microsoft.com/office/powerpoint/2010/main" val="35264887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endParaRPr lang="en-GB" b="1" dirty="0"/>
          </a:p>
          <a:p>
            <a:r>
              <a:rPr lang="en-GB" b="1" baseline="0" dirty="0"/>
              <a:t>Target answers for Person B during speaking, based on Person B’s questions:</a:t>
            </a:r>
          </a:p>
          <a:p>
            <a:pPr marL="228600" indent="-228600">
              <a:buAutoNum type="arabicPeriod"/>
            </a:pPr>
            <a:r>
              <a:rPr lang="en-GB" b="0" baseline="0" dirty="0" err="1"/>
              <a:t>Sí</a:t>
            </a:r>
            <a:r>
              <a:rPr lang="en-GB" b="0" baseline="0" dirty="0"/>
              <a:t>, </a:t>
            </a:r>
            <a:r>
              <a:rPr lang="en-GB" b="0" baseline="0" dirty="0" err="1"/>
              <a:t>estoy</a:t>
            </a:r>
            <a:r>
              <a:rPr lang="en-GB" b="0" baseline="0" dirty="0"/>
              <a:t> triste.</a:t>
            </a:r>
          </a:p>
          <a:p>
            <a:pPr marL="228600" indent="-228600">
              <a:buAutoNum type="arabicPeriod"/>
            </a:pPr>
            <a:r>
              <a:rPr lang="en-GB" b="0" baseline="0" dirty="0"/>
              <a:t>No, </a:t>
            </a:r>
            <a:r>
              <a:rPr lang="en-GB" b="0" baseline="0" dirty="0" err="1"/>
              <a:t>estoy</a:t>
            </a:r>
            <a:r>
              <a:rPr lang="en-GB" b="0" baseline="0" dirty="0"/>
              <a:t> </a:t>
            </a:r>
            <a:r>
              <a:rPr lang="en-GB" b="0" baseline="0" dirty="0" err="1"/>
              <a:t>feliz</a:t>
            </a:r>
            <a:r>
              <a:rPr lang="en-GB" b="0" baseline="0" dirty="0"/>
              <a:t>.</a:t>
            </a:r>
          </a:p>
          <a:p>
            <a:pPr marL="228600" indent="-228600">
              <a:buAutoNum type="arabicPeriod"/>
            </a:pPr>
            <a:r>
              <a:rPr lang="en-GB" b="0" baseline="0" dirty="0"/>
              <a:t>No, soy serio.</a:t>
            </a:r>
          </a:p>
          <a:p>
            <a:pPr marL="228600" indent="-228600">
              <a:buAutoNum type="arabicPeriod"/>
            </a:pPr>
            <a:r>
              <a:rPr lang="en-GB" b="0" baseline="0" dirty="0" err="1"/>
              <a:t>Sí</a:t>
            </a:r>
            <a:r>
              <a:rPr lang="en-GB" b="0" baseline="0" dirty="0"/>
              <a:t>, soy </a:t>
            </a:r>
            <a:r>
              <a:rPr lang="en-GB" b="0" baseline="0" dirty="0" err="1"/>
              <a:t>famoso</a:t>
            </a:r>
            <a:r>
              <a:rPr lang="en-GB" b="0" baseline="0" dirty="0"/>
              <a:t>.</a:t>
            </a:r>
          </a:p>
          <a:p>
            <a:pPr marL="228600" indent="-228600">
              <a:buAutoNum type="arabicPeriod"/>
            </a:pPr>
            <a:r>
              <a:rPr lang="en-GB" b="0" baseline="0" dirty="0"/>
              <a:t>No, soy </a:t>
            </a:r>
            <a:r>
              <a:rPr lang="en-GB" b="0" baseline="0" dirty="0" err="1"/>
              <a:t>limpio</a:t>
            </a:r>
            <a:r>
              <a:rPr lang="en-GB" b="0" baseline="0" dirty="0"/>
              <a:t>.</a:t>
            </a:r>
          </a:p>
          <a:p>
            <a:pPr marL="228600" indent="-228600">
              <a:buAutoNum type="arabicPeriod"/>
            </a:pPr>
            <a:r>
              <a:rPr lang="en-GB" b="0" baseline="0" dirty="0"/>
              <a:t>No, </a:t>
            </a:r>
            <a:r>
              <a:rPr lang="en-GB" b="0" baseline="0" dirty="0" err="1"/>
              <a:t>estoy</a:t>
            </a:r>
            <a:r>
              <a:rPr lang="en-GB" b="0" baseline="0" dirty="0"/>
              <a:t> </a:t>
            </a:r>
            <a:r>
              <a:rPr lang="en-GB" b="0" baseline="0" dirty="0" err="1"/>
              <a:t>feo</a:t>
            </a:r>
            <a:r>
              <a:rPr lang="en-GB" b="0" baseline="0" dirty="0"/>
              <a:t>.</a:t>
            </a:r>
          </a:p>
          <a:p>
            <a:pPr marL="228600" indent="-228600">
              <a:buAutoNum type="arabicPeriod"/>
            </a:pPr>
            <a:endParaRPr lang="en-GB" b="0"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25</a:t>
            </a:fld>
            <a:endParaRPr lang="en-GB"/>
          </a:p>
        </p:txBody>
      </p:sp>
    </p:spTree>
    <p:extLst>
      <p:ext uri="{BB962C8B-B14F-4D97-AF65-F5344CB8AC3E}">
        <p14:creationId xmlns:p14="http://schemas.microsoft.com/office/powerpoint/2010/main" val="9726442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endParaRPr lang="en-GB" b="1" dirty="0"/>
          </a:p>
          <a:p>
            <a:r>
              <a:rPr lang="en-GB" b="1" dirty="0"/>
              <a:t>ANSWER</a:t>
            </a:r>
            <a:r>
              <a:rPr lang="en-GB" b="1" baseline="0" dirty="0"/>
              <a:t> SLIDE</a:t>
            </a:r>
            <a:endParaRPr lang="en-GB" b="1" dirty="0"/>
          </a:p>
        </p:txBody>
      </p:sp>
      <p:sp>
        <p:nvSpPr>
          <p:cNvPr id="4" name="Slide Number Placeholder 3"/>
          <p:cNvSpPr>
            <a:spLocks noGrp="1"/>
          </p:cNvSpPr>
          <p:nvPr>
            <p:ph type="sldNum" sz="quarter" idx="10"/>
          </p:nvPr>
        </p:nvSpPr>
        <p:spPr/>
        <p:txBody>
          <a:bodyPr/>
          <a:lstStyle/>
          <a:p>
            <a:fld id="{051212F4-EB5A-464B-92EC-DACFCB1CC2CD}" type="slidenum">
              <a:rPr lang="en-GB" smtClean="0"/>
              <a:t>26</a:t>
            </a:fld>
            <a:endParaRPr lang="en-GB"/>
          </a:p>
        </p:txBody>
      </p:sp>
    </p:spTree>
    <p:extLst>
      <p:ext uri="{BB962C8B-B14F-4D97-AF65-F5344CB8AC3E}">
        <p14:creationId xmlns:p14="http://schemas.microsoft.com/office/powerpoint/2010/main" val="306029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7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GB" b="0" dirty="0"/>
              <a:t>practise mapping sound to spelling with strong + weak vowel combinations, focusing specifically on words that have [u].</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r>
              <a:rPr lang="en-US" b="0" dirty="0"/>
              <a:t>1. Play the audio for each word and write the two missing vowels. Is it [a], [e], [o], [i] or [u]?</a:t>
            </a:r>
          </a:p>
          <a:p>
            <a:r>
              <a:rPr lang="en-US" b="0" dirty="0"/>
              <a:t>2. See the answers for each word, one by one.</a:t>
            </a:r>
          </a:p>
          <a:p>
            <a:r>
              <a:rPr lang="en-US" b="0" dirty="0"/>
              <a:t>3. </a:t>
            </a:r>
            <a:r>
              <a:rPr lang="en-US" b="0" dirty="0" err="1"/>
              <a:t>Practise</a:t>
            </a:r>
            <a:r>
              <a:rPr lang="en-US" b="0" dirty="0"/>
              <a:t> pronunciation with in</a:t>
            </a:r>
            <a:r>
              <a:rPr lang="en-US" b="0" baseline="0" dirty="0"/>
              <a:t> pairs</a:t>
            </a:r>
            <a:r>
              <a:rPr lang="en-US" b="0" dirty="0"/>
              <a:t>: read each word out loud. Try to mimic the sounds as close to the recording as you can.</a:t>
            </a:r>
          </a:p>
          <a:p>
            <a:endParaRPr lang="en-US" b="0" dirty="0"/>
          </a:p>
          <a:p>
            <a:r>
              <a:rPr lang="en-US" b="1" dirty="0"/>
              <a:t>Transcript:</a:t>
            </a:r>
          </a:p>
          <a:p>
            <a:pPr marL="228600" indent="-228600">
              <a:buAutoNum type="arabicPeriod"/>
            </a:pPr>
            <a:r>
              <a:rPr lang="en-GB" sz="1200" kern="1200" dirty="0" err="1">
                <a:solidFill>
                  <a:schemeClr val="tx1"/>
                </a:solidFill>
                <a:effectLst/>
                <a:latin typeface="+mn-lt"/>
                <a:ea typeface="+mn-ea"/>
                <a:cs typeface="+mn-cs"/>
              </a:rPr>
              <a:t>igual</a:t>
            </a:r>
            <a:r>
              <a:rPr lang="en-GB" sz="1200" kern="1200" dirty="0">
                <a:solidFill>
                  <a:schemeClr val="tx1"/>
                </a:solidFill>
                <a:effectLst/>
                <a:latin typeface="+mn-lt"/>
                <a:ea typeface="+mn-ea"/>
                <a:cs typeface="+mn-cs"/>
              </a:rPr>
              <a:t> </a:t>
            </a:r>
          </a:p>
          <a:p>
            <a:pPr marL="228600" indent="-228600">
              <a:buAutoNum type="arabicPeriod"/>
            </a:pPr>
            <a:r>
              <a:rPr lang="es-ES" sz="1200" kern="1200" dirty="0">
                <a:solidFill>
                  <a:schemeClr val="tx1"/>
                </a:solidFill>
                <a:effectLst/>
                <a:latin typeface="+mn-lt"/>
                <a:ea typeface="+mn-ea"/>
                <a:cs typeface="+mn-cs"/>
              </a:rPr>
              <a:t>puerta</a:t>
            </a:r>
          </a:p>
          <a:p>
            <a:pPr marL="228600" indent="-228600">
              <a:buAutoNum type="arabicPeriod"/>
            </a:pPr>
            <a:r>
              <a:rPr lang="es-ES" sz="1200" kern="1200" dirty="0">
                <a:solidFill>
                  <a:schemeClr val="tx1"/>
                </a:solidFill>
                <a:effectLst/>
                <a:latin typeface="+mn-lt"/>
                <a:ea typeface="+mn-ea"/>
                <a:cs typeface="+mn-cs"/>
              </a:rPr>
              <a:t>antiguo </a:t>
            </a:r>
          </a:p>
          <a:p>
            <a:pPr marL="228600" indent="-228600">
              <a:buAutoNum type="arabicPeriod"/>
            </a:pPr>
            <a:r>
              <a:rPr lang="es-ES" sz="1200" kern="1200" dirty="0">
                <a:solidFill>
                  <a:schemeClr val="tx1"/>
                </a:solidFill>
                <a:effectLst/>
                <a:latin typeface="+mn-lt"/>
                <a:ea typeface="+mn-ea"/>
                <a:cs typeface="+mn-cs"/>
              </a:rPr>
              <a:t>aguantar</a:t>
            </a:r>
          </a:p>
          <a:p>
            <a:pPr marL="228600" indent="-228600">
              <a:buAutoNum type="arabicPeriod"/>
            </a:pPr>
            <a:r>
              <a:rPr lang="es-ES" sz="1200" kern="1200" dirty="0">
                <a:solidFill>
                  <a:schemeClr val="tx1"/>
                </a:solidFill>
                <a:effectLst/>
                <a:latin typeface="+mn-lt"/>
                <a:ea typeface="+mn-ea"/>
                <a:cs typeface="+mn-cs"/>
              </a:rPr>
              <a:t>guardar </a:t>
            </a:r>
          </a:p>
          <a:p>
            <a:pPr marL="228600" indent="-228600">
              <a:buAutoNum type="arabicPeriod"/>
            </a:pPr>
            <a:r>
              <a:rPr lang="en-GB" sz="1200" kern="1200" dirty="0" err="1">
                <a:solidFill>
                  <a:schemeClr val="tx1"/>
                </a:solidFill>
                <a:effectLst/>
                <a:latin typeface="+mn-lt"/>
                <a:ea typeface="+mn-ea"/>
                <a:cs typeface="+mn-cs"/>
              </a:rPr>
              <a:t>lengua</a:t>
            </a:r>
            <a:endParaRPr lang="en-GB" sz="1200" kern="1200" dirty="0">
              <a:solidFill>
                <a:schemeClr val="tx1"/>
              </a:solidFill>
              <a:effectLst/>
              <a:latin typeface="+mn-lt"/>
              <a:ea typeface="+mn-ea"/>
              <a:cs typeface="+mn-cs"/>
            </a:endParaRPr>
          </a:p>
          <a:p>
            <a:pPr marL="0" indent="0">
              <a:buNone/>
            </a:pPr>
            <a:endParaRPr lang="en-GB" sz="1200" kern="1200" dirty="0">
              <a:solidFill>
                <a:schemeClr val="tx1"/>
              </a:solidFill>
              <a:effectLst/>
              <a:latin typeface="+mn-lt"/>
              <a:ea typeface="+mn-ea"/>
              <a:cs typeface="+mn-cs"/>
            </a:endParaRPr>
          </a:p>
          <a:p>
            <a:pPr marL="0" indent="0">
              <a:buNone/>
            </a:pPr>
            <a:r>
              <a:rPr lang="en-GB" sz="1200" b="1" kern="1200" dirty="0">
                <a:solidFill>
                  <a:schemeClr val="tx1"/>
                </a:solidFill>
                <a:effectLst/>
                <a:latin typeface="+mn-lt"/>
                <a:ea typeface="+mn-ea"/>
                <a:cs typeface="+mn-cs"/>
              </a:rPr>
              <a:t>Note: </a:t>
            </a:r>
            <a:r>
              <a:rPr lang="en-GB" sz="1200" b="0" kern="1200" dirty="0">
                <a:solidFill>
                  <a:schemeClr val="tx1"/>
                </a:solidFill>
                <a:effectLst/>
                <a:latin typeface="+mn-lt"/>
                <a:ea typeface="+mn-ea"/>
                <a:cs typeface="+mn-cs"/>
              </a:rPr>
              <a:t>all words are on all three GCSE wordlists. Exception: </a:t>
            </a:r>
            <a:r>
              <a:rPr lang="en-GB" sz="1200" b="1" i="1" kern="1200" dirty="0" err="1">
                <a:solidFill>
                  <a:schemeClr val="tx1"/>
                </a:solidFill>
                <a:effectLst/>
                <a:latin typeface="+mn-lt"/>
                <a:ea typeface="+mn-ea"/>
                <a:cs typeface="+mn-cs"/>
              </a:rPr>
              <a:t>aguantar</a:t>
            </a:r>
            <a:r>
              <a:rPr lang="en-GB" sz="1200" b="0" kern="1200" dirty="0">
                <a:solidFill>
                  <a:schemeClr val="tx1"/>
                </a:solidFill>
                <a:effectLst/>
                <a:latin typeface="+mn-lt"/>
                <a:ea typeface="+mn-ea"/>
                <a:cs typeface="+mn-cs"/>
              </a:rPr>
              <a:t> is not on Edexcel, but is on the other two lists.</a:t>
            </a:r>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4680D53-9782-4E54-AE2E-AB9A044D3637}" type="slidenum">
              <a:rPr lang="en-GB" smtClean="0"/>
              <a:t>3</a:t>
            </a:fld>
            <a:endParaRPr lang="en-GB"/>
          </a:p>
        </p:txBody>
      </p:sp>
    </p:spTree>
    <p:extLst>
      <p:ext uri="{BB962C8B-B14F-4D97-AF65-F5344CB8AC3E}">
        <p14:creationId xmlns:p14="http://schemas.microsoft.com/office/powerpoint/2010/main" val="2137921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10</a:t>
            </a:r>
            <a:r>
              <a:rPr lang="en-GB" baseline="0" dirty="0"/>
              <a:t>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s-ES" b="0" dirty="0"/>
              <a:t>group adjectives considering their meaning: do they normally describe people, places/things or both?</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dirty="0"/>
              <a:t>Teacher ensures that ‘</a:t>
            </a:r>
            <a:r>
              <a:rPr lang="en-US" b="0" dirty="0" err="1"/>
              <a:t>gente</a:t>
            </a:r>
            <a:r>
              <a:rPr lang="en-US" b="0" dirty="0"/>
              <a:t>’ is understood</a:t>
            </a:r>
          </a:p>
          <a:p>
            <a:pPr marL="228600" indent="-228600">
              <a:buAutoNum type="arabicPeriod"/>
            </a:pPr>
            <a:r>
              <a:rPr lang="en-US" b="0" dirty="0"/>
              <a:t>Students sketch the overlapping circles and write the listed adjectives into their Venn diagram.</a:t>
            </a:r>
          </a:p>
          <a:p>
            <a:pPr marL="228600" indent="-228600">
              <a:buAutoNum type="arabicPeriod"/>
            </a:pPr>
            <a:r>
              <a:rPr lang="en-US" b="0" dirty="0"/>
              <a:t>Click to bring up suggested answers and clarify any misconceptions.</a:t>
            </a:r>
          </a:p>
          <a:p>
            <a:pPr marL="228600" indent="-228600">
              <a:buAutoNum type="arabicPeriod"/>
            </a:pPr>
            <a:endParaRPr lang="en-US" b="0" dirty="0"/>
          </a:p>
          <a:p>
            <a:pPr marL="0" indent="0">
              <a:buNone/>
            </a:pPr>
            <a:r>
              <a:rPr lang="en-US" b="1" dirty="0"/>
              <a:t>Note: </a:t>
            </a:r>
            <a:r>
              <a:rPr lang="en-US" b="0" dirty="0"/>
              <a:t>‘</a:t>
            </a:r>
            <a:r>
              <a:rPr lang="en-US" b="0" dirty="0" err="1"/>
              <a:t>Rojo</a:t>
            </a:r>
            <a:r>
              <a:rPr lang="en-US" b="0" dirty="0"/>
              <a:t>’ was used in Y7 with ‘</a:t>
            </a:r>
            <a:r>
              <a:rPr lang="en-US" b="0" dirty="0" err="1"/>
              <a:t>estar</a:t>
            </a:r>
            <a:r>
              <a:rPr lang="en-US" b="0" dirty="0"/>
              <a:t>’ to described sunburnt people,</a:t>
            </a:r>
            <a:r>
              <a:rPr lang="en-US" b="0" baseline="0" dirty="0"/>
              <a:t> so we include it in the ‘los dos’ column.</a:t>
            </a:r>
            <a:endParaRPr lang="en-US" b="0" dirty="0"/>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4</a:t>
            </a:fld>
            <a:endParaRPr lang="en-GB"/>
          </a:p>
        </p:txBody>
      </p:sp>
    </p:spTree>
    <p:extLst>
      <p:ext uri="{BB962C8B-B14F-4D97-AF65-F5344CB8AC3E}">
        <p14:creationId xmlns:p14="http://schemas.microsoft.com/office/powerpoint/2010/main" val="2629439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2 minutes</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dirty="0"/>
              <a:t>to elicit the singular forms of both SER and ESTAR as preparation for the next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baseline="0" dirty="0"/>
            </a:br>
            <a:r>
              <a:rPr lang="en-GB" b="0" baseline="0" dirty="0"/>
              <a:t>1. Students may be asked to sketch the two tables, if they are to complete this as a written task.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Alternatively, teachers may prefer to elicit responses orally, after 10 seconds, once all the prompts have disappeared. </a:t>
            </a:r>
            <a:r>
              <a:rPr lang="en-GB" b="1" baseline="0" dirty="0"/>
              <a:t>NB: the verb form prompts at the bottom are timed to fade out over 10 seconds.</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b="0" baseline="0" dirty="0"/>
              <a:t>teachers may decide this recap is not needed for their students or conversely, more support is required.  They should adapt the slide to create the appropriate point of challenge for their classes. E.g., all the forms could be a) removed for greater challenge b) unanimated for more support.</a:t>
            </a:r>
            <a:endParaRPr lang="en-GB" b="1" baseline="0" dirty="0"/>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5</a:t>
            </a:fld>
            <a:endParaRPr lang="en-GB"/>
          </a:p>
        </p:txBody>
      </p:sp>
    </p:spTree>
    <p:extLst>
      <p:ext uri="{BB962C8B-B14F-4D97-AF65-F5344CB8AC3E}">
        <p14:creationId xmlns:p14="http://schemas.microsoft.com/office/powerpoint/2010/main" val="351300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baseline="0" dirty="0"/>
              <a:t>Timing: </a:t>
            </a:r>
            <a:r>
              <a:rPr lang="en-GB" b="0" baseline="0" dirty="0"/>
              <a:t>7 minutes</a:t>
            </a:r>
          </a:p>
          <a:p>
            <a:pPr marL="0"/>
            <a:br>
              <a:rPr lang="en-GB" b="1" baseline="0" dirty="0"/>
            </a:br>
            <a:r>
              <a:rPr lang="en-GB" b="1" baseline="0" dirty="0"/>
              <a:t>Aim: </a:t>
            </a:r>
            <a:r>
              <a:rPr lang="en-GB" b="0" baseline="0" dirty="0"/>
              <a:t>To focus on the contrast between ‘soy/</a:t>
            </a:r>
            <a:r>
              <a:rPr lang="en-GB" b="0" baseline="0" dirty="0" err="1"/>
              <a:t>estoy</a:t>
            </a:r>
            <a:r>
              <a:rPr lang="en-GB" b="0" baseline="0" dirty="0"/>
              <a:t>’ and ‘</a:t>
            </a:r>
            <a:r>
              <a:rPr lang="en-GB" b="0" baseline="0" dirty="0" err="1"/>
              <a:t>eres</a:t>
            </a:r>
            <a:r>
              <a:rPr lang="en-GB" b="0" baseline="0" dirty="0"/>
              <a:t>/</a:t>
            </a:r>
            <a:r>
              <a:rPr lang="en-GB" b="0" baseline="0" dirty="0" err="1"/>
              <a:t>estás</a:t>
            </a:r>
            <a:r>
              <a:rPr lang="en-GB" b="0" baseline="0" dirty="0"/>
              <a:t>’. Specifically, to attend to the meaning of the verb (1</a:t>
            </a:r>
            <a:r>
              <a:rPr lang="en-GB" b="0" baseline="30000" dirty="0"/>
              <a:t>st</a:t>
            </a:r>
            <a:r>
              <a:rPr lang="en-GB" b="0" baseline="0" dirty="0"/>
              <a:t> vs 2</a:t>
            </a:r>
            <a:r>
              <a:rPr lang="en-GB" b="0" baseline="30000" dirty="0"/>
              <a:t>nd</a:t>
            </a:r>
            <a:r>
              <a:rPr lang="en-GB" b="0" baseline="0" dirty="0"/>
              <a:t> person singular, and then state vs trait).</a:t>
            </a:r>
          </a:p>
          <a:p>
            <a:pPr marL="0"/>
            <a:endParaRPr lang="en-GB" sz="1200" kern="1200" dirty="0">
              <a:solidFill>
                <a:schemeClr val="tx1"/>
              </a:solidFill>
              <a:effectLst/>
              <a:latin typeface="+mn-lt"/>
              <a:ea typeface="+mn-ea"/>
              <a:cs typeface="+mn-cs"/>
            </a:endParaRPr>
          </a:p>
          <a:p>
            <a:pPr marL="0"/>
            <a:r>
              <a:rPr lang="en-GB" sz="1200" b="1" kern="1200" dirty="0">
                <a:solidFill>
                  <a:schemeClr val="tx1"/>
                </a:solidFill>
                <a:effectLst/>
                <a:latin typeface="+mn-lt"/>
                <a:ea typeface="+mn-ea"/>
                <a:cs typeface="+mn-cs"/>
              </a:rPr>
              <a:t>Procedure: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1. Read each phrase and decide if its meaning refers to ‘Am I...’ or ‘Are you...’ . </a:t>
            </a:r>
          </a:p>
          <a:p>
            <a:pPr marL="0"/>
            <a:r>
              <a:rPr lang="en-GB" sz="1200" kern="1200" dirty="0">
                <a:solidFill>
                  <a:schemeClr val="tx1"/>
                </a:solidFill>
                <a:effectLst/>
                <a:latin typeface="+mn-lt"/>
                <a:ea typeface="+mn-ea"/>
                <a:cs typeface="+mn-cs"/>
              </a:rPr>
              <a:t>2. Then,</a:t>
            </a:r>
            <a:r>
              <a:rPr lang="en-GB" sz="1200" kern="1200" baseline="0" dirty="0">
                <a:solidFill>
                  <a:schemeClr val="tx1"/>
                </a:solidFill>
                <a:effectLst/>
                <a:latin typeface="+mn-lt"/>
                <a:ea typeface="+mn-ea"/>
                <a:cs typeface="+mn-cs"/>
              </a:rPr>
              <a:t> read them again and decide </a:t>
            </a:r>
            <a:r>
              <a:rPr lang="en-GB" sz="1200" kern="1200" dirty="0">
                <a:solidFill>
                  <a:schemeClr val="tx1"/>
                </a:solidFill>
                <a:effectLst/>
                <a:latin typeface="+mn-lt"/>
                <a:ea typeface="+mn-ea"/>
                <a:cs typeface="+mn-cs"/>
              </a:rPr>
              <a:t>and if they refer to ‘now’ or ‘generally’. </a:t>
            </a:r>
          </a:p>
          <a:p>
            <a:pPr marL="0"/>
            <a:r>
              <a:rPr lang="en-GB" sz="1200" kern="1200" dirty="0">
                <a:solidFill>
                  <a:schemeClr val="tx1"/>
                </a:solidFill>
                <a:effectLst/>
                <a:latin typeface="+mn-lt"/>
                <a:ea typeface="+mn-ea"/>
                <a:cs typeface="+mn-cs"/>
              </a:rPr>
              <a:t>3. Write the adjectives in English.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4. Check the answers.</a:t>
            </a:r>
          </a:p>
          <a:p>
            <a:endParaRPr lang="en-GB" dirty="0"/>
          </a:p>
          <a:p>
            <a:r>
              <a:rPr lang="en-GB" b="1" dirty="0"/>
              <a:t>Note:</a:t>
            </a:r>
          </a:p>
          <a:p>
            <a:pPr marL="228600" indent="-228600">
              <a:buAutoNum type="arabicPeriod"/>
            </a:pPr>
            <a:r>
              <a:rPr lang="en-GB" b="0" dirty="0"/>
              <a:t>S</a:t>
            </a:r>
            <a:r>
              <a:rPr lang="en-GB" dirty="0"/>
              <a:t>ome students may be able to 1 and 2 above at the same time. Answers are animated for</a:t>
            </a:r>
            <a:r>
              <a:rPr lang="en-GB" baseline="0" dirty="0"/>
              <a:t> these two parts separately to support those who do one step at a time.      </a:t>
            </a:r>
          </a:p>
          <a:p>
            <a:pPr marL="228600" indent="-228600">
              <a:buAutoNum type="arabicPeriod"/>
            </a:pPr>
            <a:endParaRPr lang="en-GB" baseline="0" dirty="0"/>
          </a:p>
          <a:p>
            <a:pPr marL="0" indent="0">
              <a:buNone/>
            </a:pPr>
            <a:r>
              <a:rPr lang="en-GB" baseline="0" dirty="0"/>
              <a:t>Free clipart source: </a:t>
            </a:r>
            <a:r>
              <a:rPr lang="en-GB" dirty="0">
                <a:hlinkClick r:id="rId3"/>
              </a:rPr>
              <a:t>http://clipart-library.com/search2/?q=guess%20who#gsc.tab=1&amp;gsc.q=guess%20who&amp;gsc.page=1</a:t>
            </a:r>
            <a:endParaRPr lang="es-GB" dirty="0"/>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6</a:t>
            </a:fld>
            <a:endParaRPr lang="en-GB"/>
          </a:p>
        </p:txBody>
      </p:sp>
    </p:spTree>
    <p:extLst>
      <p:ext uri="{BB962C8B-B14F-4D97-AF65-F5344CB8AC3E}">
        <p14:creationId xmlns:p14="http://schemas.microsoft.com/office/powerpoint/2010/main" val="161585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baseline="0" dirty="0"/>
              <a:t>Timing: </a:t>
            </a:r>
            <a:r>
              <a:rPr lang="en-GB" b="0" baseline="0" dirty="0"/>
              <a:t>7 minutes</a:t>
            </a:r>
          </a:p>
          <a:p>
            <a:pPr marL="0"/>
            <a:br>
              <a:rPr lang="en-GB" b="1" baseline="0" dirty="0"/>
            </a:br>
            <a:r>
              <a:rPr lang="en-GB" b="1" baseline="0" dirty="0"/>
              <a:t>Aim: </a:t>
            </a:r>
            <a:r>
              <a:rPr lang="en-GB" b="0" baseline="0" dirty="0"/>
              <a:t>To focus on the contrast between ‘soy/</a:t>
            </a:r>
            <a:r>
              <a:rPr lang="en-GB" b="0" baseline="0" dirty="0" err="1"/>
              <a:t>estoy</a:t>
            </a:r>
            <a:r>
              <a:rPr lang="en-GB" b="0" baseline="0" dirty="0"/>
              <a:t>’ and ‘</a:t>
            </a:r>
            <a:r>
              <a:rPr lang="en-GB" b="0" baseline="0" dirty="0" err="1"/>
              <a:t>eres</a:t>
            </a:r>
            <a:r>
              <a:rPr lang="en-GB" b="0" baseline="0" dirty="0"/>
              <a:t>/</a:t>
            </a:r>
            <a:r>
              <a:rPr lang="en-GB" b="0" baseline="0" dirty="0" err="1"/>
              <a:t>estás</a:t>
            </a:r>
            <a:r>
              <a:rPr lang="en-GB" b="0" baseline="0" dirty="0"/>
              <a:t>’. Specifically, to attend to the meaning of the verb (1</a:t>
            </a:r>
            <a:r>
              <a:rPr lang="en-GB" b="0" baseline="30000" dirty="0"/>
              <a:t>st</a:t>
            </a:r>
            <a:r>
              <a:rPr lang="en-GB" b="0" baseline="0" dirty="0"/>
              <a:t> vs 2</a:t>
            </a:r>
            <a:r>
              <a:rPr lang="en-GB" b="0" baseline="30000" dirty="0"/>
              <a:t>nd</a:t>
            </a:r>
            <a:r>
              <a:rPr lang="en-GB" b="0" baseline="0" dirty="0"/>
              <a:t> person singular, and then state vs trait).</a:t>
            </a:r>
          </a:p>
          <a:p>
            <a:pPr marL="0"/>
            <a:endParaRPr lang="en-GB" sz="1200" kern="1200" dirty="0">
              <a:solidFill>
                <a:schemeClr val="tx1"/>
              </a:solidFill>
              <a:effectLst/>
              <a:latin typeface="+mn-lt"/>
              <a:ea typeface="+mn-ea"/>
              <a:cs typeface="+mn-cs"/>
            </a:endParaRPr>
          </a:p>
          <a:p>
            <a:pPr marL="0"/>
            <a:r>
              <a:rPr lang="en-GB" sz="1200" b="1" kern="1200" dirty="0">
                <a:solidFill>
                  <a:schemeClr val="tx1"/>
                </a:solidFill>
                <a:effectLst/>
                <a:latin typeface="+mn-lt"/>
                <a:ea typeface="+mn-ea"/>
                <a:cs typeface="+mn-cs"/>
              </a:rPr>
              <a:t>Procedure: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1. Read each phrase and decide if its meaning refers to ‘Am I...’ or ‘Are you...’ . </a:t>
            </a:r>
          </a:p>
          <a:p>
            <a:pPr marL="0"/>
            <a:r>
              <a:rPr lang="en-GB" sz="1200" kern="1200" dirty="0">
                <a:solidFill>
                  <a:schemeClr val="tx1"/>
                </a:solidFill>
                <a:effectLst/>
                <a:latin typeface="+mn-lt"/>
                <a:ea typeface="+mn-ea"/>
                <a:cs typeface="+mn-cs"/>
              </a:rPr>
              <a:t>2. Then,</a:t>
            </a:r>
            <a:r>
              <a:rPr lang="en-GB" sz="1200" kern="1200" baseline="0" dirty="0">
                <a:solidFill>
                  <a:schemeClr val="tx1"/>
                </a:solidFill>
                <a:effectLst/>
                <a:latin typeface="+mn-lt"/>
                <a:ea typeface="+mn-ea"/>
                <a:cs typeface="+mn-cs"/>
              </a:rPr>
              <a:t> read them again and decide </a:t>
            </a:r>
            <a:r>
              <a:rPr lang="en-GB" sz="1200" kern="1200" dirty="0">
                <a:solidFill>
                  <a:schemeClr val="tx1"/>
                </a:solidFill>
                <a:effectLst/>
                <a:latin typeface="+mn-lt"/>
                <a:ea typeface="+mn-ea"/>
                <a:cs typeface="+mn-cs"/>
              </a:rPr>
              <a:t>and if they refer to ‘now’ or ‘generally’. </a:t>
            </a:r>
          </a:p>
          <a:p>
            <a:pPr marL="0"/>
            <a:r>
              <a:rPr lang="en-GB" sz="1200" kern="1200" dirty="0">
                <a:solidFill>
                  <a:schemeClr val="tx1"/>
                </a:solidFill>
                <a:effectLst/>
                <a:latin typeface="+mn-lt"/>
                <a:ea typeface="+mn-ea"/>
                <a:cs typeface="+mn-cs"/>
              </a:rPr>
              <a:t>3. Write the adjectives in English.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4. Check the answers.</a:t>
            </a:r>
          </a:p>
          <a:p>
            <a:endParaRPr lang="en-GB" dirty="0"/>
          </a:p>
          <a:p>
            <a:r>
              <a:rPr lang="en-GB" b="1" dirty="0"/>
              <a:t>Note:</a:t>
            </a:r>
          </a:p>
          <a:p>
            <a:pPr marL="228600" indent="-228600">
              <a:buAutoNum type="arabicPeriod"/>
            </a:pPr>
            <a:r>
              <a:rPr lang="en-GB" b="0" dirty="0"/>
              <a:t>S</a:t>
            </a:r>
            <a:r>
              <a:rPr lang="en-GB" dirty="0"/>
              <a:t>ome students may be able to 1 and 2 above at the same time. Answers are animated for</a:t>
            </a:r>
            <a:r>
              <a:rPr lang="en-GB" baseline="0" dirty="0"/>
              <a:t> these two parts separately to support those who do one step at a time.  </a:t>
            </a:r>
          </a:p>
          <a:p>
            <a:pPr marL="228600" indent="-228600">
              <a:buAutoNum type="arabicPeriod"/>
            </a:pPr>
            <a:r>
              <a:rPr lang="en-GB" baseline="0" dirty="0"/>
              <a:t>All words are on all three GCSE lists. Exceptions are</a:t>
            </a:r>
            <a:r>
              <a:rPr lang="en-GB" b="1" i="1" baseline="0" dirty="0"/>
              <a:t> </a:t>
            </a:r>
            <a:r>
              <a:rPr lang="en-GB" b="1" i="1" baseline="0" dirty="0" err="1"/>
              <a:t>raro</a:t>
            </a:r>
            <a:r>
              <a:rPr lang="en-GB" b="1" i="1" baseline="0" dirty="0"/>
              <a:t> </a:t>
            </a:r>
            <a:r>
              <a:rPr lang="en-GB" baseline="0" dirty="0"/>
              <a:t>and</a:t>
            </a:r>
            <a:r>
              <a:rPr lang="en-GB" b="1" i="1" baseline="0" dirty="0"/>
              <a:t> tonto</a:t>
            </a:r>
            <a:r>
              <a:rPr lang="en-GB" baseline="0" dirty="0"/>
              <a:t>, which are not on the Edexcel list, but on the other two.    </a:t>
            </a:r>
          </a:p>
          <a:p>
            <a:pPr marL="228600" indent="-228600">
              <a:buAutoNum type="arabicPeriod"/>
            </a:pPr>
            <a:endParaRPr lang="en-GB" baseline="0" dirty="0"/>
          </a:p>
          <a:p>
            <a:pPr marL="0" indent="0">
              <a:buNone/>
            </a:pPr>
            <a:r>
              <a:rPr lang="en-GB" baseline="0" dirty="0"/>
              <a:t>Free clipart source: </a:t>
            </a:r>
            <a:r>
              <a:rPr lang="en-GB" dirty="0">
                <a:hlinkClick r:id="rId3"/>
              </a:rPr>
              <a:t>http://clipart-library.com/search2/?q=guess%20who#gsc.tab=1&amp;gsc.q=guess%20who&amp;gsc.page=1</a:t>
            </a:r>
            <a:endParaRPr lang="es-GB" dirty="0"/>
          </a:p>
          <a:p>
            <a:endParaRPr lang="en-GB" dirty="0"/>
          </a:p>
        </p:txBody>
      </p:sp>
      <p:sp>
        <p:nvSpPr>
          <p:cNvPr id="4" name="Slide Number Placeholder 3"/>
          <p:cNvSpPr>
            <a:spLocks noGrp="1"/>
          </p:cNvSpPr>
          <p:nvPr>
            <p:ph type="sldNum" sz="quarter" idx="5"/>
          </p:nvPr>
        </p:nvSpPr>
        <p:spPr/>
        <p:txBody>
          <a:bodyPr/>
          <a:lstStyle/>
          <a:p>
            <a:fld id="{D4680D53-9782-4E54-AE2E-AB9A044D3637}" type="slidenum">
              <a:rPr lang="en-GB" smtClean="0"/>
              <a:t>7</a:t>
            </a:fld>
            <a:endParaRPr lang="en-GB"/>
          </a:p>
        </p:txBody>
      </p:sp>
    </p:spTree>
    <p:extLst>
      <p:ext uri="{BB962C8B-B14F-4D97-AF65-F5344CB8AC3E}">
        <p14:creationId xmlns:p14="http://schemas.microsoft.com/office/powerpoint/2010/main" val="2798883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8 minutes (two slides) – timing can be flexible depending on number of rounds. </a:t>
            </a:r>
            <a:br>
              <a:rPr lang="en-GB" b="1" dirty="0"/>
            </a:br>
            <a:br>
              <a:rPr lang="en-GB" b="1" dirty="0"/>
            </a:br>
            <a:r>
              <a:rPr lang="en-GB" b="1" dirty="0"/>
              <a:t>Aim: </a:t>
            </a:r>
            <a:r>
              <a:rPr lang="en-GB" b="0" dirty="0"/>
              <a:t>to practise asking and answering about moods and traits using 1</a:t>
            </a:r>
            <a:r>
              <a:rPr lang="en-GB" b="0" baseline="30000" dirty="0"/>
              <a:t>st</a:t>
            </a:r>
            <a:r>
              <a:rPr lang="en-GB" b="0" dirty="0"/>
              <a:t> and 2</a:t>
            </a:r>
            <a:r>
              <a:rPr lang="en-GB" b="0" baseline="30000" dirty="0"/>
              <a:t>nd</a:t>
            </a:r>
            <a:r>
              <a:rPr lang="en-GB" b="0" dirty="0"/>
              <a:t> persons singular of SER and ESTAR.</a:t>
            </a:r>
          </a:p>
          <a:p>
            <a:endParaRPr lang="en-GB" b="0" dirty="0"/>
          </a:p>
          <a:p>
            <a:r>
              <a:rPr lang="en-GB" b="1" dirty="0"/>
              <a:t>Procedure:</a:t>
            </a:r>
          </a:p>
          <a:p>
            <a:pPr marL="228600" indent="-228600">
              <a:buAutoNum type="arabicPeriod"/>
            </a:pPr>
            <a:r>
              <a:rPr lang="en-GB" b="0" dirty="0"/>
              <a:t>Student As turn away from the board.  They are going to ask 6 questions – either ‘How are you?’ (¿</a:t>
            </a:r>
            <a:r>
              <a:rPr lang="en-GB" b="0" dirty="0" err="1"/>
              <a:t>Cómo</a:t>
            </a:r>
            <a:r>
              <a:rPr lang="en-GB" b="0" dirty="0"/>
              <a:t> </a:t>
            </a:r>
            <a:r>
              <a:rPr lang="en-GB" b="0" dirty="0" err="1"/>
              <a:t>estás</a:t>
            </a:r>
            <a:r>
              <a:rPr lang="en-GB" b="0" dirty="0"/>
              <a:t>?) or ‘What are you like?’ (¿</a:t>
            </a:r>
            <a:r>
              <a:rPr lang="en-GB" b="0" dirty="0" err="1"/>
              <a:t>Cómo</a:t>
            </a:r>
            <a:r>
              <a:rPr lang="en-GB" b="0" dirty="0"/>
              <a:t> </a:t>
            </a:r>
            <a:r>
              <a:rPr lang="en-GB" b="0" dirty="0" err="1"/>
              <a:t>eres</a:t>
            </a:r>
            <a:r>
              <a:rPr lang="en-GB" b="0" dirty="0"/>
              <a:t>?). They should each time.</a:t>
            </a:r>
          </a:p>
          <a:p>
            <a:pPr marL="228600" indent="-228600">
              <a:buAutoNum type="arabicPeriod"/>
            </a:pPr>
            <a:r>
              <a:rPr lang="en-GB" b="0" dirty="0"/>
              <a:t>Student Bs face the board and, working in number order 1-6, they answer the question differently, according to the verb and whether they are being asked about their state/mood now or what they are like as a person, either ‘</a:t>
            </a:r>
            <a:r>
              <a:rPr lang="en-GB" b="0" dirty="0" err="1"/>
              <a:t>Estoy</a:t>
            </a:r>
            <a:r>
              <a:rPr lang="en-GB" b="0" dirty="0"/>
              <a:t>…’ or ‘Soy…’</a:t>
            </a:r>
          </a:p>
          <a:p>
            <a:pPr marL="228600" indent="-228600">
              <a:buAutoNum type="arabicPeriod"/>
            </a:pPr>
            <a:r>
              <a:rPr lang="en-GB" b="0" dirty="0"/>
              <a:t>Student As note down the response in Spanish (and then English).  This practises transcription and then comprehension.</a:t>
            </a:r>
          </a:p>
          <a:p>
            <a:pPr marL="228600" indent="-228600">
              <a:buAutoNum type="arabicPeriod"/>
            </a:pPr>
            <a:r>
              <a:rPr lang="en-GB" b="0" dirty="0"/>
              <a:t>When all 6 questions have been asked, As turn back to the board and check their responses with B – checking that the answers are what B meant.</a:t>
            </a:r>
          </a:p>
          <a:p>
            <a:pPr marL="228600" indent="-228600">
              <a:buAutoNum type="arabicPeriod"/>
            </a:pPr>
            <a:r>
              <a:rPr lang="en-GB" b="0" dirty="0"/>
              <a:t>Then swap roles and move to the next slide for Round 2.</a:t>
            </a:r>
          </a:p>
          <a:p>
            <a:pPr marL="0" indent="0">
              <a:buNone/>
            </a:pPr>
            <a:br>
              <a:rPr lang="en-GB" b="0" dirty="0"/>
            </a:br>
            <a:r>
              <a:rPr lang="en-GB" b="1" dirty="0"/>
              <a:t>Note: </a:t>
            </a:r>
            <a:br>
              <a:rPr lang="en-GB" b="1" dirty="0"/>
            </a:br>
            <a:r>
              <a:rPr lang="en-GB" b="0" dirty="0"/>
              <a:t>i) Students could be asked to respond honestly and invited to make their responses negative when they don’t apply.</a:t>
            </a:r>
            <a:br>
              <a:rPr lang="en-GB" b="0" dirty="0"/>
            </a:br>
            <a:r>
              <a:rPr lang="en-GB" b="0" dirty="0"/>
              <a:t>ii) It would be easy to replace the pictures with English words (or add the words to the pictures) and this may avoid students asking for definitive adjectives for each one, but we have used emojis here as students would be likely to catch sight of words at some point during the activity and it reduces the need to listen to what their partner says.  </a:t>
            </a:r>
            <a:br>
              <a:rPr lang="en-GB" b="0" dirty="0"/>
            </a:br>
            <a:r>
              <a:rPr lang="en-GB" b="0" dirty="0"/>
              <a:t>Reassure students that some of these pictures could give rise to several similar adjectives (</a:t>
            </a:r>
            <a:r>
              <a:rPr lang="en-GB" b="0" dirty="0" err="1"/>
              <a:t>feliz</a:t>
            </a:r>
            <a:r>
              <a:rPr lang="en-GB" b="0" dirty="0"/>
              <a:t>, </a:t>
            </a:r>
            <a:r>
              <a:rPr lang="en-GB" b="0" dirty="0" err="1"/>
              <a:t>alegre</a:t>
            </a:r>
            <a:r>
              <a:rPr lang="en-GB" b="0" dirty="0"/>
              <a:t>, </a:t>
            </a:r>
            <a:r>
              <a:rPr lang="en-GB" b="0" dirty="0" err="1"/>
              <a:t>contento</a:t>
            </a:r>
            <a:r>
              <a:rPr lang="en-GB" b="0" dirty="0"/>
              <a:t>) and that this is fine, there are no categorically correct answers – the emojis are just prompts to say something appropriate.  </a:t>
            </a:r>
          </a:p>
          <a:p>
            <a:pPr marL="0" indent="0">
              <a:buNone/>
            </a:pPr>
            <a:r>
              <a:rPr lang="en-GB" b="0" dirty="0"/>
              <a:t>Suggested adjectives could be as follows:</a:t>
            </a:r>
            <a:br>
              <a:rPr lang="en-GB" b="0" dirty="0"/>
            </a:br>
            <a:r>
              <a:rPr lang="en-GB" b="0" dirty="0"/>
              <a:t>1. </a:t>
            </a:r>
            <a:r>
              <a:rPr lang="en-GB" b="0" dirty="0" err="1"/>
              <a:t>tranquilo</a:t>
            </a:r>
            <a:r>
              <a:rPr lang="en-GB" b="0" dirty="0"/>
              <a:t> / </a:t>
            </a:r>
            <a:r>
              <a:rPr lang="en-GB" b="0" dirty="0" err="1"/>
              <a:t>nervioso</a:t>
            </a:r>
            <a:br>
              <a:rPr lang="en-GB" b="0" dirty="0"/>
            </a:br>
            <a:r>
              <a:rPr lang="en-GB" b="0" dirty="0"/>
              <a:t>2. </a:t>
            </a:r>
            <a:r>
              <a:rPr lang="en-GB" b="0" dirty="0" err="1"/>
              <a:t>contento</a:t>
            </a:r>
            <a:r>
              <a:rPr lang="en-GB" b="0" dirty="0"/>
              <a:t> (</a:t>
            </a:r>
            <a:r>
              <a:rPr lang="en-GB" b="0" dirty="0" err="1"/>
              <a:t>feliz</a:t>
            </a:r>
            <a:r>
              <a:rPr lang="en-GB" b="0" dirty="0"/>
              <a:t>, </a:t>
            </a:r>
            <a:r>
              <a:rPr lang="en-GB" b="0" dirty="0" err="1"/>
              <a:t>alegre</a:t>
            </a:r>
            <a:r>
              <a:rPr lang="en-GB" b="0" dirty="0"/>
              <a:t>)/ serio</a:t>
            </a:r>
            <a:br>
              <a:rPr lang="en-GB" b="0" dirty="0"/>
            </a:br>
            <a:r>
              <a:rPr lang="en-GB" b="0" dirty="0"/>
              <a:t>3. triste / </a:t>
            </a:r>
            <a:r>
              <a:rPr lang="en-GB" b="0" dirty="0" err="1"/>
              <a:t>feliz</a:t>
            </a:r>
            <a:r>
              <a:rPr lang="en-GB" b="0" dirty="0"/>
              <a:t> (</a:t>
            </a:r>
            <a:r>
              <a:rPr lang="en-GB" b="0" dirty="0" err="1"/>
              <a:t>alegre</a:t>
            </a:r>
            <a:r>
              <a:rPr lang="en-GB" b="0" dirty="0"/>
              <a:t>)</a:t>
            </a:r>
            <a:br>
              <a:rPr lang="en-GB" b="0" dirty="0"/>
            </a:br>
            <a:r>
              <a:rPr lang="en-GB" b="0" dirty="0"/>
              <a:t>4. </a:t>
            </a:r>
            <a:r>
              <a:rPr lang="en-GB" b="0" dirty="0" err="1"/>
              <a:t>guapo</a:t>
            </a:r>
            <a:r>
              <a:rPr lang="en-GB" b="0" dirty="0"/>
              <a:t> / </a:t>
            </a:r>
            <a:r>
              <a:rPr lang="en-GB" b="0" dirty="0" err="1"/>
              <a:t>raro</a:t>
            </a:r>
            <a:r>
              <a:rPr lang="en-GB" b="0" dirty="0"/>
              <a:t> (tonto)</a:t>
            </a:r>
            <a:br>
              <a:rPr lang="en-GB" b="0" dirty="0"/>
            </a:br>
            <a:r>
              <a:rPr lang="en-GB" b="0" dirty="0"/>
              <a:t>5. tonto (</a:t>
            </a:r>
            <a:r>
              <a:rPr lang="en-GB" b="0" dirty="0" err="1"/>
              <a:t>raro</a:t>
            </a:r>
            <a:r>
              <a:rPr lang="en-GB" b="0" dirty="0"/>
              <a:t>) / </a:t>
            </a:r>
            <a:r>
              <a:rPr lang="en-GB" b="0" dirty="0" err="1"/>
              <a:t>alegre</a:t>
            </a:r>
            <a:r>
              <a:rPr lang="en-GB" b="0" dirty="0"/>
              <a:t> (</a:t>
            </a:r>
            <a:r>
              <a:rPr lang="en-GB" b="0" dirty="0" err="1"/>
              <a:t>feliz</a:t>
            </a:r>
            <a:r>
              <a:rPr lang="en-GB" b="0" dirty="0"/>
              <a:t>, positive)</a:t>
            </a:r>
            <a:br>
              <a:rPr lang="en-GB" b="0" dirty="0"/>
            </a:br>
            <a:r>
              <a:rPr lang="en-GB" b="0" dirty="0"/>
              <a:t>6. </a:t>
            </a:r>
            <a:r>
              <a:rPr lang="en-GB" b="0" dirty="0" err="1"/>
              <a:t>perdido</a:t>
            </a:r>
            <a:r>
              <a:rPr lang="en-GB" b="0" dirty="0"/>
              <a:t> / </a:t>
            </a:r>
            <a:r>
              <a:rPr lang="en-GB" b="0" dirty="0" err="1"/>
              <a:t>fuerte</a:t>
            </a:r>
            <a:endParaRPr lang="en-GB" b="0" dirty="0"/>
          </a:p>
          <a:p>
            <a:pPr marL="0" indent="0">
              <a:buNone/>
            </a:pPr>
            <a:endParaRPr lang="en-GB" b="0" dirty="0"/>
          </a:p>
          <a:p>
            <a:pPr marL="0" indent="0">
              <a:buNone/>
            </a:pPr>
            <a:r>
              <a:rPr lang="en-GB" b="0" dirty="0"/>
              <a:t>The images are the same on the next slide, but re-organised.</a:t>
            </a: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2E1C4-E03E-420E-89B6-F77D1EA19E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99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2E1C4-E03E-420E-89B6-F77D1EA19E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21572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2" name="Picture 1">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6009186"/>
            <a:ext cx="1337616" cy="947465"/>
          </a:xfrm>
          <a:prstGeom prst="rect">
            <a:avLst/>
          </a:prstGeom>
        </p:spPr>
      </p:pic>
    </p:spTree>
    <p:extLst>
      <p:ext uri="{BB962C8B-B14F-4D97-AF65-F5344CB8AC3E}">
        <p14:creationId xmlns:p14="http://schemas.microsoft.com/office/powerpoint/2010/main" val="3190294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22940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015834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19258053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540592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3579335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3642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204969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423377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428722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4275660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770364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90615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604680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608459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audio" Target="../media/audio13.wav"/><Relationship Id="rId7" Type="http://schemas.openxmlformats.org/officeDocument/2006/relationships/image" Target="../media/image32.tiff"/><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1.tiff"/><Relationship Id="rId5" Type="http://schemas.openxmlformats.org/officeDocument/2006/relationships/audio" Target="../media/audio15.wav"/><Relationship Id="rId4" Type="http://schemas.openxmlformats.org/officeDocument/2006/relationships/audio" Target="../media/audio14.wav"/></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6.wav"/><Relationship Id="rId7" Type="http://schemas.openxmlformats.org/officeDocument/2006/relationships/audio" Target="../media/audio20.wav"/><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audio" Target="../media/audio19.wav"/><Relationship Id="rId11" Type="http://schemas.openxmlformats.org/officeDocument/2006/relationships/image" Target="../media/image31.tiff"/><Relationship Id="rId5" Type="http://schemas.openxmlformats.org/officeDocument/2006/relationships/audio" Target="../media/audio18.wav"/><Relationship Id="rId10" Type="http://schemas.openxmlformats.org/officeDocument/2006/relationships/image" Target="../media/image32.tiff"/><Relationship Id="rId4" Type="http://schemas.openxmlformats.org/officeDocument/2006/relationships/audio" Target="../media/audio17.wav"/><Relationship Id="rId9" Type="http://schemas.openxmlformats.org/officeDocument/2006/relationships/audio" Target="../media/audio21.wav"/></Relationships>
</file>

<file path=ppt/slides/_rels/slide1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6.gif"/><Relationship Id="rId5" Type="http://schemas.openxmlformats.org/officeDocument/2006/relationships/image" Target="../media/image35.gif"/><Relationship Id="rId4" Type="http://schemas.openxmlformats.org/officeDocument/2006/relationships/image" Target="../media/image34.gi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5.png"/><Relationship Id="rId7" Type="http://schemas.openxmlformats.org/officeDocument/2006/relationships/image" Target="../media/image38.tiff"/><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7.tiff"/><Relationship Id="rId5" Type="http://schemas.openxmlformats.org/officeDocument/2006/relationships/image" Target="../media/image11.png"/><Relationship Id="rId4" Type="http://schemas.openxmlformats.org/officeDocument/2006/relationships/image" Target="../media/image16.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image" Target="../media/image39.png"/><Relationship Id="rId3" Type="http://schemas.openxmlformats.org/officeDocument/2006/relationships/image" Target="../media/image15.png"/><Relationship Id="rId7" Type="http://schemas.openxmlformats.org/officeDocument/2006/relationships/audio" Target="../media/audio24.wav"/><Relationship Id="rId12"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audio" Target="../media/audio23.wav"/><Relationship Id="rId11" Type="http://schemas.openxmlformats.org/officeDocument/2006/relationships/image" Target="../media/image40.png"/><Relationship Id="rId5" Type="http://schemas.openxmlformats.org/officeDocument/2006/relationships/audio" Target="../media/audio22.wav"/><Relationship Id="rId10" Type="http://schemas.openxmlformats.org/officeDocument/2006/relationships/image" Target="../media/image11.png"/><Relationship Id="rId4" Type="http://schemas.openxmlformats.org/officeDocument/2006/relationships/image" Target="../media/image16.svg"/><Relationship Id="rId9" Type="http://schemas.openxmlformats.org/officeDocument/2006/relationships/audio" Target="../media/audio26.wav"/><Relationship Id="rId14" Type="http://schemas.openxmlformats.org/officeDocument/2006/relationships/audio" Target="../media/audio27.wav"/></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42.tiff"/><Relationship Id="rId4" Type="http://schemas.openxmlformats.org/officeDocument/2006/relationships/image" Target="../media/image16.sv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audio" Target="../media/audio3.wav"/><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16.svg"/><Relationship Id="rId5" Type="http://schemas.openxmlformats.org/officeDocument/2006/relationships/image" Target="../media/image15.png"/><Relationship Id="rId10" Type="http://schemas.microsoft.com/office/2007/relationships/hdphoto" Target="../media/hdphoto1.wdp"/><Relationship Id="rId4" Type="http://schemas.openxmlformats.org/officeDocument/2006/relationships/image" Target="../media/image44.png"/><Relationship Id="rId9"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hyperlink" Target="https://www.rachelhawkes.com/LDPresources/Yr8Spanish/Spanish_Y8_Term1i_Wk4_audio_HW_sheet.docx" TargetMode="External"/><Relationship Id="rId4" Type="http://schemas.openxmlformats.org/officeDocument/2006/relationships/hyperlink" Target="https://www.rachelhawkes.com/LDPresources/Yr8Spanish/Spanish_Y8_Term1i_Wk4_audio.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3.wav"/><Relationship Id="rId7" Type="http://schemas.openxmlformats.org/officeDocument/2006/relationships/audio" Target="../media/audio5.wav"/><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audio" Target="../media/audio4.wav"/><Relationship Id="rId5" Type="http://schemas.openxmlformats.org/officeDocument/2006/relationships/audio" Target="../media/audio1.wav"/><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13.png"/><Relationship Id="rId3" Type="http://schemas.openxmlformats.org/officeDocument/2006/relationships/image" Target="../media/image15.png"/><Relationship Id="rId7" Type="http://schemas.openxmlformats.org/officeDocument/2006/relationships/audio" Target="../media/audio7.wav"/><Relationship Id="rId12" Type="http://schemas.openxmlformats.org/officeDocument/2006/relationships/audio" Target="../media/audio12.wav"/><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audio" Target="../media/audio11.wav"/><Relationship Id="rId5" Type="http://schemas.openxmlformats.org/officeDocument/2006/relationships/image" Target="../media/image12.png"/><Relationship Id="rId10" Type="http://schemas.openxmlformats.org/officeDocument/2006/relationships/audio" Target="../media/audio10.wav"/><Relationship Id="rId4" Type="http://schemas.openxmlformats.org/officeDocument/2006/relationships/image" Target="../media/image16.svg"/><Relationship Id="rId9" Type="http://schemas.openxmlformats.org/officeDocument/2006/relationships/audio" Target="../media/audio9.wav"/></Relationships>
</file>

<file path=ppt/slides/_rels/slide8.xml.rels><?xml version="1.0" encoding="UTF-8" standalone="yes"?>
<Relationships xmlns="http://schemas.openxmlformats.org/package/2006/relationships"><Relationship Id="rId8" Type="http://schemas.openxmlformats.org/officeDocument/2006/relationships/image" Target="../media/image22.gif"/><Relationship Id="rId13" Type="http://schemas.openxmlformats.org/officeDocument/2006/relationships/image" Target="../media/image27.gif"/><Relationship Id="rId3" Type="http://schemas.openxmlformats.org/officeDocument/2006/relationships/image" Target="../media/image17.png"/><Relationship Id="rId7" Type="http://schemas.openxmlformats.org/officeDocument/2006/relationships/image" Target="../media/image21.gif"/><Relationship Id="rId12"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0.gif"/><Relationship Id="rId11" Type="http://schemas.openxmlformats.org/officeDocument/2006/relationships/image" Target="../media/image25.gif"/><Relationship Id="rId5" Type="http://schemas.openxmlformats.org/officeDocument/2006/relationships/image" Target="../media/image19.gif"/><Relationship Id="rId15" Type="http://schemas.openxmlformats.org/officeDocument/2006/relationships/image" Target="../media/image29.gif"/><Relationship Id="rId10" Type="http://schemas.openxmlformats.org/officeDocument/2006/relationships/image" Target="../media/image24.gif"/><Relationship Id="rId4" Type="http://schemas.openxmlformats.org/officeDocument/2006/relationships/image" Target="../media/image18.gif"/><Relationship Id="rId9" Type="http://schemas.openxmlformats.org/officeDocument/2006/relationships/image" Target="../media/image23.gif"/><Relationship Id="rId14" Type="http://schemas.openxmlformats.org/officeDocument/2006/relationships/image" Target="../media/image28.gif"/></Relationships>
</file>

<file path=ppt/slides/_rels/slide9.xml.rels><?xml version="1.0" encoding="UTF-8" standalone="yes"?>
<Relationships xmlns="http://schemas.openxmlformats.org/package/2006/relationships"><Relationship Id="rId8" Type="http://schemas.openxmlformats.org/officeDocument/2006/relationships/image" Target="../media/image22.gif"/><Relationship Id="rId13" Type="http://schemas.openxmlformats.org/officeDocument/2006/relationships/image" Target="../media/image27.gif"/><Relationship Id="rId3" Type="http://schemas.openxmlformats.org/officeDocument/2006/relationships/image" Target="../media/image17.png"/><Relationship Id="rId7" Type="http://schemas.openxmlformats.org/officeDocument/2006/relationships/image" Target="../media/image21.gif"/><Relationship Id="rId12"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0.gif"/><Relationship Id="rId11" Type="http://schemas.openxmlformats.org/officeDocument/2006/relationships/image" Target="../media/image25.gif"/><Relationship Id="rId5" Type="http://schemas.openxmlformats.org/officeDocument/2006/relationships/image" Target="../media/image19.gif"/><Relationship Id="rId15" Type="http://schemas.openxmlformats.org/officeDocument/2006/relationships/image" Target="../media/image29.gif"/><Relationship Id="rId10" Type="http://schemas.openxmlformats.org/officeDocument/2006/relationships/image" Target="../media/image24.gif"/><Relationship Id="rId4" Type="http://schemas.openxmlformats.org/officeDocument/2006/relationships/image" Target="../media/image18.gif"/><Relationship Id="rId9" Type="http://schemas.openxmlformats.org/officeDocument/2006/relationships/image" Target="../media/image23.gif"/><Relationship Id="rId14" Type="http://schemas.openxmlformats.org/officeDocument/2006/relationships/image" Target="../media/image2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477691"/>
            <a:ext cx="4864546" cy="1275873"/>
          </a:xfrm>
        </p:spPr>
        <p:txBody>
          <a:bodyPr>
            <a:normAutofit fontScale="92500" lnSpcReduction="10000"/>
          </a:bodyPr>
          <a:lstStyle/>
          <a:p>
            <a:r>
              <a:rPr lang="en-GB" b="1" dirty="0"/>
              <a:t>Y8 Spanish</a:t>
            </a:r>
            <a:br>
              <a:rPr lang="en-GB" dirty="0"/>
            </a:br>
            <a:r>
              <a:rPr lang="en-GB" sz="1600" dirty="0"/>
              <a:t>Term 1.1 – Week 3 – Lesson 5</a:t>
            </a:r>
            <a:br>
              <a:rPr lang="en-GB" sz="1600" dirty="0"/>
            </a:br>
            <a:r>
              <a:rPr lang="en-GB" sz="1600" dirty="0"/>
              <a:t>Amanda Izquierdo / Nick Avery / Rachel Hawkes</a:t>
            </a:r>
            <a:br>
              <a:rPr lang="en-GB" sz="1400" dirty="0"/>
            </a:br>
            <a:r>
              <a:rPr lang="en-GB" sz="1400" dirty="0"/>
              <a:t>Artwork: Mark Davies</a:t>
            </a:r>
            <a:br>
              <a:rPr lang="en-GB" sz="1400" dirty="0"/>
            </a:br>
            <a:br>
              <a:rPr lang="en-GB" sz="1400" dirty="0"/>
            </a:br>
            <a:r>
              <a:rPr lang="en-GB" sz="1400" dirty="0"/>
              <a:t>Date updated: 26.08.23</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34301" y="2007865"/>
            <a:ext cx="7138275" cy="2060282"/>
          </a:xfrm>
        </p:spPr>
        <p:txBody>
          <a:bodyPr>
            <a:normAutofit lnSpcReduction="10000"/>
          </a:bodyPr>
          <a:lstStyle/>
          <a:p>
            <a:pPr>
              <a:spcBef>
                <a:spcPts val="0"/>
              </a:spcBef>
              <a:buClr>
                <a:srgbClr val="FFFFFF"/>
              </a:buClr>
              <a:buSzPts val="2600"/>
            </a:pPr>
            <a:r>
              <a:rPr lang="en-GB" sz="2400" dirty="0">
                <a:solidFill>
                  <a:srgbClr val="FFFFFF"/>
                </a:solidFill>
              </a:rPr>
              <a:t>now vs in general</a:t>
            </a:r>
            <a:br>
              <a:rPr lang="en-GB" sz="2400" dirty="0">
                <a:solidFill>
                  <a:srgbClr val="FFFFFF"/>
                </a:solidFill>
              </a:rPr>
            </a:br>
            <a:r>
              <a:rPr lang="en-GB" sz="2400" dirty="0">
                <a:solidFill>
                  <a:prstClr val="white"/>
                </a:solidFill>
              </a:rPr>
              <a:t>ESTAR vs SER in singular persons (revisited</a:t>
            </a:r>
            <a:r>
              <a:rPr lang="en-GB" dirty="0">
                <a:solidFill>
                  <a:prstClr val="white"/>
                </a:solidFill>
              </a:rPr>
              <a:t>)</a:t>
            </a:r>
            <a:endParaRPr lang="en-GB" sz="2400" dirty="0">
              <a:solidFill>
                <a:prstClr val="white"/>
              </a:solidFill>
            </a:endParaRPr>
          </a:p>
          <a:p>
            <a:pPr>
              <a:spcBef>
                <a:spcPts val="0"/>
              </a:spcBef>
              <a:buClr>
                <a:srgbClr val="FFFFFF"/>
              </a:buClr>
              <a:buSzPts val="2600"/>
            </a:pPr>
            <a:br>
              <a:rPr lang="en-US" sz="2400" b="0" i="0" u="none" strike="noStrike" cap="none" dirty="0">
                <a:solidFill>
                  <a:srgbClr val="FFFFFF"/>
                </a:solidFill>
                <a:latin typeface="Century Gothic"/>
                <a:ea typeface="Century Gothic"/>
                <a:cs typeface="Century Gothic"/>
                <a:sym typeface="Century Gothic"/>
              </a:rPr>
            </a:br>
            <a:r>
              <a:rPr lang="en-GB" sz="2400" dirty="0">
                <a:solidFill>
                  <a:prstClr val="white"/>
                </a:solidFill>
              </a:rPr>
              <a:t>weak vowel [u]</a:t>
            </a:r>
            <a:endParaRPr lang="en-US" sz="2400" dirty="0"/>
          </a:p>
          <a:p>
            <a:pPr>
              <a:spcBef>
                <a:spcPts val="0"/>
              </a:spcBef>
              <a:buClr>
                <a:srgbClr val="FFFFFF"/>
              </a:buClr>
              <a:buSzPts val="2600"/>
            </a:pPr>
            <a:br>
              <a:rPr lang="en-US" sz="2400" b="0" i="0" u="none" strike="noStrike" cap="none" dirty="0">
                <a:solidFill>
                  <a:srgbClr val="FFFFFF"/>
                </a:solidFill>
                <a:latin typeface="Century Gothic"/>
                <a:ea typeface="Century Gothic"/>
                <a:cs typeface="Century Gothic"/>
                <a:sym typeface="Century Gothic"/>
              </a:rPr>
            </a:br>
            <a:endParaRPr lang="pt-BR" dirty="0"/>
          </a:p>
          <a:p>
            <a:pPr marL="0" lvl="0" indent="0" algn="l" rtl="0">
              <a:lnSpc>
                <a:spcPct val="90000"/>
              </a:lnSpc>
              <a:spcBef>
                <a:spcPts val="1000"/>
              </a:spcBef>
              <a:spcAft>
                <a:spcPts val="0"/>
              </a:spcAft>
              <a:buClr>
                <a:srgbClr val="1F3864"/>
              </a:buClr>
              <a:buSzPts val="2600"/>
              <a:buNone/>
            </a:pPr>
            <a:endParaRPr lang="pt-BR" sz="2400" dirty="0">
              <a:solidFill>
                <a:srgbClr val="FFFFFF"/>
              </a:solidFill>
            </a:endParaRPr>
          </a:p>
          <a:p>
            <a:pPr marL="0" lvl="0" indent="0" algn="l" rtl="0">
              <a:lnSpc>
                <a:spcPct val="90000"/>
              </a:lnSpc>
              <a:spcBef>
                <a:spcPts val="1000"/>
              </a:spcBef>
              <a:spcAft>
                <a:spcPts val="0"/>
              </a:spcAft>
              <a:buClr>
                <a:srgbClr val="1F3864"/>
              </a:buClr>
              <a:buSzPts val="2600"/>
              <a:buNone/>
            </a:pPr>
            <a:endParaRPr lang="pt-BR" sz="2400" dirty="0">
              <a:solidFill>
                <a:srgbClr val="FFFFFF"/>
              </a:solidFill>
            </a:endParaRPr>
          </a:p>
          <a:p>
            <a:pPr algn="l"/>
            <a:endParaRPr lang="en-GB" dirty="0">
              <a:solidFill>
                <a:prstClr val="white"/>
              </a:solidFill>
            </a:endParaRPr>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34301" y="1585590"/>
            <a:ext cx="8360585" cy="844550"/>
          </a:xfrm>
        </p:spPr>
        <p:txBody>
          <a:bodyPr>
            <a:normAutofit fontScale="70000" lnSpcReduction="20000"/>
          </a:bodyPr>
          <a:lstStyle/>
          <a:p>
            <a:r>
              <a:rPr lang="en-GB" sz="5400" b="1" dirty="0">
                <a:solidFill>
                  <a:prstClr val="white"/>
                </a:solidFill>
              </a:rPr>
              <a:t>Talking about people and places</a:t>
            </a:r>
            <a:endParaRPr lang="en-GB" dirty="0"/>
          </a:p>
        </p:txBody>
      </p:sp>
      <p:grpSp>
        <p:nvGrpSpPr>
          <p:cNvPr id="6" name="Group 5">
            <a:extLst>
              <a:ext uri="{FF2B5EF4-FFF2-40B4-BE49-F238E27FC236}">
                <a16:creationId xmlns:a16="http://schemas.microsoft.com/office/drawing/2014/main" id="{1858929D-513A-4D43-8F28-068B01197F7D}"/>
              </a:ext>
            </a:extLst>
          </p:cNvPr>
          <p:cNvGrpSpPr/>
          <p:nvPr/>
        </p:nvGrpSpPr>
        <p:grpSpPr>
          <a:xfrm>
            <a:off x="8088955" y="4869056"/>
            <a:ext cx="1715785" cy="1758572"/>
            <a:chOff x="737208" y="1091664"/>
            <a:chExt cx="2045849" cy="2069572"/>
          </a:xfrm>
          <a:effectLst>
            <a:outerShdw blurRad="50800" dist="38100" dir="5400000" algn="t" rotWithShape="0">
              <a:prstClr val="black">
                <a:alpha val="40000"/>
              </a:prstClr>
            </a:outerShdw>
          </a:effectLst>
        </p:grpSpPr>
        <p:pic>
          <p:nvPicPr>
            <p:cNvPr id="7" name="Picture 6" descr="A picture containing engineering drawing&#10;&#10;Description automatically generated">
              <a:extLst>
                <a:ext uri="{FF2B5EF4-FFF2-40B4-BE49-F238E27FC236}">
                  <a16:creationId xmlns:a16="http://schemas.microsoft.com/office/drawing/2014/main" id="{0DA87343-C2AC-4BB0-B826-F5EEF2344590}"/>
                </a:ext>
              </a:extLst>
            </p:cNvPr>
            <p:cNvPicPr>
              <a:picLocks noChangeAspect="1"/>
            </p:cNvPicPr>
            <p:nvPr/>
          </p:nvPicPr>
          <p:blipFill>
            <a:blip r:embed="rId3">
              <a:duotone>
                <a:srgbClr val="1D9A78">
                  <a:shade val="45000"/>
                  <a:satMod val="135000"/>
                </a:srgbClr>
                <a:prstClr val="white"/>
              </a:duotone>
              <a:extLst>
                <a:ext uri="{28A0092B-C50C-407E-A947-70E740481C1C}">
                  <a14:useLocalDpi xmlns:a14="http://schemas.microsoft.com/office/drawing/2010/main" val="0"/>
                </a:ext>
              </a:extLst>
            </a:blip>
            <a:stretch>
              <a:fillRect/>
            </a:stretch>
          </p:blipFill>
          <p:spPr>
            <a:xfrm>
              <a:off x="737208" y="1091664"/>
              <a:ext cx="1569170" cy="1502971"/>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AB405904-4BCA-44D4-B1C4-9AA7E85F0D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247" y="2326809"/>
              <a:ext cx="1974810" cy="834427"/>
            </a:xfrm>
            <a:prstGeom prst="rect">
              <a:avLst/>
            </a:prstGeom>
          </p:spPr>
        </p:pic>
      </p:grpSp>
      <p:grpSp>
        <p:nvGrpSpPr>
          <p:cNvPr id="9" name="Group 8">
            <a:extLst>
              <a:ext uri="{FF2B5EF4-FFF2-40B4-BE49-F238E27FC236}">
                <a16:creationId xmlns:a16="http://schemas.microsoft.com/office/drawing/2014/main" id="{6A906A3C-F589-4DB9-989F-DCAFBFEACE5B}"/>
              </a:ext>
            </a:extLst>
          </p:cNvPr>
          <p:cNvGrpSpPr/>
          <p:nvPr/>
        </p:nvGrpSpPr>
        <p:grpSpPr>
          <a:xfrm>
            <a:off x="10027908" y="4068147"/>
            <a:ext cx="1829792" cy="1733188"/>
            <a:chOff x="5706132" y="749233"/>
            <a:chExt cx="2434638" cy="2267950"/>
          </a:xfrm>
          <a:effectLst>
            <a:outerShdw blurRad="50800" dist="38100" dir="5400000" algn="t" rotWithShape="0">
              <a:prstClr val="black">
                <a:alpha val="40000"/>
              </a:prstClr>
            </a:outerShdw>
          </a:effectLst>
        </p:grpSpPr>
        <p:pic>
          <p:nvPicPr>
            <p:cNvPr id="10" name="Graphic 9" descr="Map with pin with solid fill">
              <a:extLst>
                <a:ext uri="{FF2B5EF4-FFF2-40B4-BE49-F238E27FC236}">
                  <a16:creationId xmlns:a16="http://schemas.microsoft.com/office/drawing/2014/main" id="{778763F4-37D2-4439-A5FA-E049E3F10FB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06132" y="749233"/>
              <a:ext cx="2198607" cy="2198607"/>
            </a:xfrm>
            <a:prstGeom prst="rect">
              <a:avLst/>
            </a:prstGeom>
          </p:spPr>
        </p:pic>
        <p:pic>
          <p:nvPicPr>
            <p:cNvPr id="11" name="Picture 10" descr="Logo&#10;&#10;Description automatically generated">
              <a:extLst>
                <a:ext uri="{FF2B5EF4-FFF2-40B4-BE49-F238E27FC236}">
                  <a16:creationId xmlns:a16="http://schemas.microsoft.com/office/drawing/2014/main" id="{940472D8-0849-44EB-8DD7-15C191F8FD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39111" y="2182368"/>
              <a:ext cx="2001659" cy="834815"/>
            </a:xfrm>
            <a:prstGeom prst="rect">
              <a:avLst/>
            </a:prstGeom>
          </p:spPr>
        </p:pic>
      </p:grpSp>
      <p:pic>
        <p:nvPicPr>
          <p:cNvPr id="12" name="Picture 11">
            <a:extLst>
              <a:ext uri="{FF2B5EF4-FFF2-40B4-BE49-F238E27FC236}">
                <a16:creationId xmlns:a16="http://schemas.microsoft.com/office/drawing/2014/main" id="{F7EC16B8-ED0C-4D07-9144-BCAB180B3834}"/>
              </a:ext>
            </a:extLst>
          </p:cNvPr>
          <p:cNvPicPr>
            <a:picLocks noChangeAspect="1"/>
          </p:cNvPicPr>
          <p:nvPr/>
        </p:nvPicPr>
        <p:blipFill>
          <a:blip r:embed="rId8"/>
          <a:stretch>
            <a:fillRect/>
          </a:stretch>
        </p:blipFill>
        <p:spPr>
          <a:xfrm>
            <a:off x="7837570" y="3469091"/>
            <a:ext cx="2218556" cy="1303828"/>
          </a:xfrm>
          <a:prstGeom prst="rect">
            <a:avLst/>
          </a:prstGeom>
        </p:spPr>
      </p:pic>
    </p:spTree>
    <p:extLst>
      <p:ext uri="{BB962C8B-B14F-4D97-AF65-F5344CB8AC3E}">
        <p14:creationId xmlns:p14="http://schemas.microsoft.com/office/powerpoint/2010/main" val="768409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477691"/>
            <a:ext cx="4864546" cy="1275873"/>
          </a:xfrm>
        </p:spPr>
        <p:txBody>
          <a:bodyPr>
            <a:normAutofit fontScale="92500" lnSpcReduction="10000"/>
          </a:bodyPr>
          <a:lstStyle/>
          <a:p>
            <a:r>
              <a:rPr lang="en-GB" b="1" dirty="0"/>
              <a:t>Y8 Spanish</a:t>
            </a:r>
            <a:br>
              <a:rPr lang="en-GB" dirty="0"/>
            </a:br>
            <a:r>
              <a:rPr lang="en-GB" sz="1600" dirty="0"/>
              <a:t>Term 1.1 – Week 3 – Lesson 6</a:t>
            </a:r>
            <a:br>
              <a:rPr lang="en-GB" sz="1600" dirty="0"/>
            </a:br>
            <a:r>
              <a:rPr lang="en-GB" sz="1600" dirty="0"/>
              <a:t>Amanda Izquierdo / Nick Avery / Rachel Hawkes</a:t>
            </a:r>
            <a:br>
              <a:rPr lang="en-GB" sz="1400" dirty="0"/>
            </a:br>
            <a:r>
              <a:rPr lang="en-GB" sz="1400" dirty="0"/>
              <a:t>Artwork: Mark Davies</a:t>
            </a:r>
            <a:br>
              <a:rPr lang="en-GB" sz="1400" dirty="0"/>
            </a:br>
            <a:br>
              <a:rPr lang="en-GB" sz="1400" dirty="0"/>
            </a:br>
            <a:r>
              <a:rPr lang="en-GB" sz="1400" dirty="0"/>
              <a:t>Date updated: 26.08.23</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34301" y="2007865"/>
            <a:ext cx="7138275" cy="2060282"/>
          </a:xfrm>
        </p:spPr>
        <p:txBody>
          <a:bodyPr>
            <a:normAutofit lnSpcReduction="10000"/>
          </a:bodyPr>
          <a:lstStyle/>
          <a:p>
            <a:pPr>
              <a:spcBef>
                <a:spcPts val="0"/>
              </a:spcBef>
              <a:buClr>
                <a:srgbClr val="FFFFFF"/>
              </a:buClr>
              <a:buSzPts val="2600"/>
            </a:pPr>
            <a:r>
              <a:rPr lang="en-GB" sz="2400" dirty="0">
                <a:solidFill>
                  <a:srgbClr val="FFFFFF"/>
                </a:solidFill>
              </a:rPr>
              <a:t>now vs in general</a:t>
            </a:r>
            <a:br>
              <a:rPr lang="en-GB" sz="2400" dirty="0">
                <a:solidFill>
                  <a:srgbClr val="FFFFFF"/>
                </a:solidFill>
              </a:rPr>
            </a:br>
            <a:r>
              <a:rPr lang="en-GB" sz="2400" dirty="0">
                <a:solidFill>
                  <a:prstClr val="white"/>
                </a:solidFill>
              </a:rPr>
              <a:t>ESTAR vs SER in singular persons (revisited</a:t>
            </a:r>
            <a:r>
              <a:rPr lang="en-GB" dirty="0">
                <a:solidFill>
                  <a:prstClr val="white"/>
                </a:solidFill>
              </a:rPr>
              <a:t>)</a:t>
            </a:r>
            <a:endParaRPr lang="en-GB" sz="2400" dirty="0">
              <a:solidFill>
                <a:prstClr val="white"/>
              </a:solidFill>
            </a:endParaRPr>
          </a:p>
          <a:p>
            <a:pPr>
              <a:spcBef>
                <a:spcPts val="0"/>
              </a:spcBef>
              <a:buClr>
                <a:srgbClr val="FFFFFF"/>
              </a:buClr>
              <a:buSzPts val="2600"/>
            </a:pPr>
            <a:br>
              <a:rPr lang="en-US" sz="2400" b="0" i="0" u="none" strike="noStrike" cap="none" dirty="0">
                <a:solidFill>
                  <a:srgbClr val="FFFFFF"/>
                </a:solidFill>
                <a:latin typeface="Century Gothic"/>
                <a:ea typeface="Century Gothic"/>
                <a:cs typeface="Century Gothic"/>
                <a:sym typeface="Century Gothic"/>
              </a:rPr>
            </a:br>
            <a:r>
              <a:rPr lang="en-GB" sz="2400" dirty="0">
                <a:solidFill>
                  <a:prstClr val="white"/>
                </a:solidFill>
              </a:rPr>
              <a:t>weak vowel [i]</a:t>
            </a:r>
            <a:endParaRPr lang="en-US" sz="2400" dirty="0"/>
          </a:p>
          <a:p>
            <a:pPr>
              <a:spcBef>
                <a:spcPts val="0"/>
              </a:spcBef>
              <a:buClr>
                <a:srgbClr val="FFFFFF"/>
              </a:buClr>
              <a:buSzPts val="2600"/>
            </a:pPr>
            <a:br>
              <a:rPr lang="en-US" sz="2400" b="0" i="0" u="none" strike="noStrike" cap="none" dirty="0">
                <a:solidFill>
                  <a:srgbClr val="FFFFFF"/>
                </a:solidFill>
                <a:latin typeface="Century Gothic"/>
                <a:ea typeface="Century Gothic"/>
                <a:cs typeface="Century Gothic"/>
                <a:sym typeface="Century Gothic"/>
              </a:rPr>
            </a:br>
            <a:endParaRPr lang="pt-BR" dirty="0"/>
          </a:p>
          <a:p>
            <a:pPr marL="0" lvl="0" indent="0" algn="l" rtl="0">
              <a:lnSpc>
                <a:spcPct val="90000"/>
              </a:lnSpc>
              <a:spcBef>
                <a:spcPts val="1000"/>
              </a:spcBef>
              <a:spcAft>
                <a:spcPts val="0"/>
              </a:spcAft>
              <a:buClr>
                <a:srgbClr val="1F3864"/>
              </a:buClr>
              <a:buSzPts val="2600"/>
              <a:buNone/>
            </a:pPr>
            <a:endParaRPr lang="pt-BR" sz="2400" dirty="0">
              <a:solidFill>
                <a:srgbClr val="FFFFFF"/>
              </a:solidFill>
            </a:endParaRPr>
          </a:p>
          <a:p>
            <a:pPr marL="0" lvl="0" indent="0" algn="l" rtl="0">
              <a:lnSpc>
                <a:spcPct val="90000"/>
              </a:lnSpc>
              <a:spcBef>
                <a:spcPts val="1000"/>
              </a:spcBef>
              <a:spcAft>
                <a:spcPts val="0"/>
              </a:spcAft>
              <a:buClr>
                <a:srgbClr val="1F3864"/>
              </a:buClr>
              <a:buSzPts val="2600"/>
              <a:buNone/>
            </a:pPr>
            <a:endParaRPr lang="pt-BR" sz="2400" dirty="0">
              <a:solidFill>
                <a:srgbClr val="FFFFFF"/>
              </a:solidFill>
            </a:endParaRPr>
          </a:p>
          <a:p>
            <a:pPr algn="l"/>
            <a:endParaRPr lang="en-GB" dirty="0">
              <a:solidFill>
                <a:prstClr val="white"/>
              </a:solidFill>
            </a:endParaRPr>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34301" y="1585590"/>
            <a:ext cx="8360585" cy="844550"/>
          </a:xfrm>
        </p:spPr>
        <p:txBody>
          <a:bodyPr>
            <a:normAutofit fontScale="70000" lnSpcReduction="20000"/>
          </a:bodyPr>
          <a:lstStyle/>
          <a:p>
            <a:r>
              <a:rPr lang="en-GB" sz="5400" b="1" dirty="0">
                <a:solidFill>
                  <a:prstClr val="white"/>
                </a:solidFill>
              </a:rPr>
              <a:t>Talking about people and places</a:t>
            </a:r>
            <a:endParaRPr lang="en-GB" dirty="0"/>
          </a:p>
        </p:txBody>
      </p:sp>
      <p:pic>
        <p:nvPicPr>
          <p:cNvPr id="9" name="Picture 8">
            <a:extLst>
              <a:ext uri="{FF2B5EF4-FFF2-40B4-BE49-F238E27FC236}">
                <a16:creationId xmlns:a16="http://schemas.microsoft.com/office/drawing/2014/main" id="{495DA47F-FD90-406F-9B97-B1E03CE015D0}"/>
              </a:ext>
            </a:extLst>
          </p:cNvPr>
          <p:cNvPicPr>
            <a:picLocks noChangeAspect="1"/>
          </p:cNvPicPr>
          <p:nvPr/>
        </p:nvPicPr>
        <p:blipFill>
          <a:blip r:embed="rId3"/>
          <a:stretch>
            <a:fillRect/>
          </a:stretch>
        </p:blipFill>
        <p:spPr>
          <a:xfrm>
            <a:off x="9389806" y="2064883"/>
            <a:ext cx="2861186" cy="4239001"/>
          </a:xfrm>
          <a:prstGeom prst="rect">
            <a:avLst/>
          </a:prstGeom>
        </p:spPr>
      </p:pic>
    </p:spTree>
    <p:extLst>
      <p:ext uri="{BB962C8B-B14F-4D97-AF65-F5344CB8AC3E}">
        <p14:creationId xmlns:p14="http://schemas.microsoft.com/office/powerpoint/2010/main" val="4265421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AB9587-7719-4A6A-831A-3DD7E3D4733B}"/>
              </a:ext>
            </a:extLst>
          </p:cNvPr>
          <p:cNvSpPr>
            <a:spLocks noGrp="1"/>
          </p:cNvSpPr>
          <p:nvPr>
            <p:ph type="title"/>
          </p:nvPr>
        </p:nvSpPr>
        <p:spPr>
          <a:xfrm>
            <a:off x="0" y="213557"/>
            <a:ext cx="2007476" cy="647577"/>
          </a:xfrm>
        </p:spPr>
        <p:txBody>
          <a:bodyPr>
            <a:normAutofit/>
          </a:bodyPr>
          <a:lstStyle/>
          <a:p>
            <a:r>
              <a:rPr lang="en-GB" sz="2800" dirty="0" err="1"/>
              <a:t>Fonética</a:t>
            </a:r>
            <a:endParaRPr lang="en-GB" sz="2800" dirty="0"/>
          </a:p>
        </p:txBody>
      </p:sp>
      <p:sp>
        <p:nvSpPr>
          <p:cNvPr id="4" name="Google Shape;152;p2">
            <a:extLst>
              <a:ext uri="{FF2B5EF4-FFF2-40B4-BE49-F238E27FC236}">
                <a16:creationId xmlns:a16="http://schemas.microsoft.com/office/drawing/2014/main" id="{AE810F85-C11F-4A2B-AEE8-1B401A492B77}"/>
              </a:ext>
            </a:extLst>
          </p:cNvPr>
          <p:cNvSpPr/>
          <p:nvPr/>
        </p:nvSpPr>
        <p:spPr>
          <a:xfrm>
            <a:off x="10880279" y="213557"/>
            <a:ext cx="1044243" cy="400919"/>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 name="CuadroTexto 6">
            <a:extLst>
              <a:ext uri="{FF2B5EF4-FFF2-40B4-BE49-F238E27FC236}">
                <a16:creationId xmlns:a16="http://schemas.microsoft.com/office/drawing/2014/main" id="{141443BF-C76E-4C4B-8C26-F72C3AF47D14}"/>
              </a:ext>
            </a:extLst>
          </p:cNvPr>
          <p:cNvSpPr txBox="1"/>
          <p:nvPr/>
        </p:nvSpPr>
        <p:spPr>
          <a:xfrm>
            <a:off x="8319318" y="2540618"/>
            <a:ext cx="1284326" cy="523220"/>
          </a:xfrm>
          <a:prstGeom prst="rect">
            <a:avLst/>
          </a:prstGeom>
          <a:noFill/>
        </p:spPr>
        <p:txBody>
          <a:bodyPr wrap="none" rtlCol="0">
            <a:spAutoFit/>
          </a:bodyPr>
          <a:lstStyle/>
          <a:p>
            <a:pPr algn="l"/>
            <a:r>
              <a:rPr lang="es-GB" sz="2800" b="1" dirty="0">
                <a:solidFill>
                  <a:schemeClr val="bg1"/>
                </a:solidFill>
              </a:rPr>
              <a:t>a, e, o</a:t>
            </a:r>
          </a:p>
        </p:txBody>
      </p:sp>
      <p:sp>
        <p:nvSpPr>
          <p:cNvPr id="6" name="TextBox 5">
            <a:extLst>
              <a:ext uri="{FF2B5EF4-FFF2-40B4-BE49-F238E27FC236}">
                <a16:creationId xmlns:a16="http://schemas.microsoft.com/office/drawing/2014/main" id="{217E2B3E-0566-4357-B6B6-A71E3CF8A3F4}"/>
              </a:ext>
            </a:extLst>
          </p:cNvPr>
          <p:cNvSpPr txBox="1"/>
          <p:nvPr/>
        </p:nvSpPr>
        <p:spPr>
          <a:xfrm>
            <a:off x="237124" y="2680308"/>
            <a:ext cx="7837930" cy="461665"/>
          </a:xfrm>
          <a:prstGeom prst="rect">
            <a:avLst/>
          </a:prstGeom>
          <a:noFill/>
        </p:spPr>
        <p:txBody>
          <a:bodyPr wrap="square" rtlCol="0">
            <a:spAutoFit/>
          </a:bodyPr>
          <a:lstStyle/>
          <a:p>
            <a:r>
              <a:rPr lang="en-US" sz="2400" dirty="0"/>
              <a:t>The same happens with [i]:</a:t>
            </a:r>
          </a:p>
        </p:txBody>
      </p:sp>
      <p:sp>
        <p:nvSpPr>
          <p:cNvPr id="7" name="Action Button: Custom 20">
            <a:hlinkClick r:id="" action="ppaction://noaction" highlightClick="1">
              <a:snd r:embed="rId3" name="bien.wav"/>
            </a:hlinkClick>
            <a:extLst>
              <a:ext uri="{FF2B5EF4-FFF2-40B4-BE49-F238E27FC236}">
                <a16:creationId xmlns:a16="http://schemas.microsoft.com/office/drawing/2014/main" id="{6F3FA01A-2260-4FC7-AEA3-DB60472AD050}"/>
              </a:ext>
            </a:extLst>
          </p:cNvPr>
          <p:cNvSpPr/>
          <p:nvPr/>
        </p:nvSpPr>
        <p:spPr>
          <a:xfrm>
            <a:off x="355416" y="3492805"/>
            <a:ext cx="684075" cy="610634"/>
          </a:xfrm>
          <a:prstGeom prst="actionButtonBlank">
            <a:avLst/>
          </a:prstGeom>
          <a:solidFill>
            <a:srgbClr val="EA5F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1</a:t>
            </a:r>
          </a:p>
        </p:txBody>
      </p:sp>
      <p:sp>
        <p:nvSpPr>
          <p:cNvPr id="8" name="Action Button: Custom 20">
            <a:hlinkClick r:id="" action="ppaction://noaction" highlightClick="1">
              <a:snd r:embed="rId4" name="sucio.wav"/>
            </a:hlinkClick>
            <a:extLst>
              <a:ext uri="{FF2B5EF4-FFF2-40B4-BE49-F238E27FC236}">
                <a16:creationId xmlns:a16="http://schemas.microsoft.com/office/drawing/2014/main" id="{F97BAAB6-FF42-42F9-80F3-2E277806E0F1}"/>
              </a:ext>
            </a:extLst>
          </p:cNvPr>
          <p:cNvSpPr/>
          <p:nvPr/>
        </p:nvSpPr>
        <p:spPr>
          <a:xfrm>
            <a:off x="355416" y="4241418"/>
            <a:ext cx="684075" cy="610634"/>
          </a:xfrm>
          <a:prstGeom prst="actionButtonBlank">
            <a:avLst/>
          </a:prstGeom>
          <a:solidFill>
            <a:srgbClr val="EA5F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2</a:t>
            </a:r>
          </a:p>
        </p:txBody>
      </p:sp>
      <p:sp>
        <p:nvSpPr>
          <p:cNvPr id="9" name="Action Button: Custom 20">
            <a:hlinkClick r:id="" action="ppaction://noaction" highlightClick="1">
              <a:snd r:embed="rId5" name="seria.wav"/>
            </a:hlinkClick>
            <a:extLst>
              <a:ext uri="{FF2B5EF4-FFF2-40B4-BE49-F238E27FC236}">
                <a16:creationId xmlns:a16="http://schemas.microsoft.com/office/drawing/2014/main" id="{003414AF-FDDD-48F5-A080-F0D0355C2A14}"/>
              </a:ext>
            </a:extLst>
          </p:cNvPr>
          <p:cNvSpPr/>
          <p:nvPr/>
        </p:nvSpPr>
        <p:spPr>
          <a:xfrm>
            <a:off x="355416" y="5033273"/>
            <a:ext cx="684075" cy="610634"/>
          </a:xfrm>
          <a:prstGeom prst="actionButtonBlank">
            <a:avLst/>
          </a:prstGeom>
          <a:solidFill>
            <a:srgbClr val="EA5F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3</a:t>
            </a:r>
          </a:p>
        </p:txBody>
      </p:sp>
      <p:sp>
        <p:nvSpPr>
          <p:cNvPr id="10" name="TextBox 9">
            <a:extLst>
              <a:ext uri="{FF2B5EF4-FFF2-40B4-BE49-F238E27FC236}">
                <a16:creationId xmlns:a16="http://schemas.microsoft.com/office/drawing/2014/main" id="{EC2046AA-AF3A-45C2-9D88-8B8BD441481A}"/>
              </a:ext>
            </a:extLst>
          </p:cNvPr>
          <p:cNvSpPr txBox="1"/>
          <p:nvPr/>
        </p:nvSpPr>
        <p:spPr>
          <a:xfrm>
            <a:off x="1191841" y="3567289"/>
            <a:ext cx="1962503" cy="461665"/>
          </a:xfrm>
          <a:prstGeom prst="rect">
            <a:avLst/>
          </a:prstGeom>
          <a:noFill/>
        </p:spPr>
        <p:txBody>
          <a:bodyPr wrap="square" rtlCol="0">
            <a:spAutoFit/>
          </a:bodyPr>
          <a:lstStyle/>
          <a:p>
            <a:pPr algn="l"/>
            <a:r>
              <a:rPr lang="en-GB" sz="2400" dirty="0"/>
              <a:t>b</a:t>
            </a:r>
            <a:r>
              <a:rPr lang="en-GB" sz="2400" b="1" dirty="0"/>
              <a:t>ie</a:t>
            </a:r>
            <a:r>
              <a:rPr lang="en-GB" sz="2400" dirty="0"/>
              <a:t>n</a:t>
            </a:r>
            <a:endParaRPr lang="en-GB" sz="2400" b="1" dirty="0"/>
          </a:p>
        </p:txBody>
      </p:sp>
      <p:sp>
        <p:nvSpPr>
          <p:cNvPr id="11" name="TextBox 10">
            <a:extLst>
              <a:ext uri="{FF2B5EF4-FFF2-40B4-BE49-F238E27FC236}">
                <a16:creationId xmlns:a16="http://schemas.microsoft.com/office/drawing/2014/main" id="{982828BE-B775-491F-BB84-4C5AF6DE0747}"/>
              </a:ext>
            </a:extLst>
          </p:cNvPr>
          <p:cNvSpPr txBox="1"/>
          <p:nvPr/>
        </p:nvSpPr>
        <p:spPr>
          <a:xfrm>
            <a:off x="1191839" y="4349227"/>
            <a:ext cx="1962503" cy="461665"/>
          </a:xfrm>
          <a:prstGeom prst="rect">
            <a:avLst/>
          </a:prstGeom>
          <a:noFill/>
        </p:spPr>
        <p:txBody>
          <a:bodyPr wrap="square" rtlCol="0">
            <a:spAutoFit/>
          </a:bodyPr>
          <a:lstStyle/>
          <a:p>
            <a:pPr algn="l"/>
            <a:r>
              <a:rPr lang="en-GB" sz="2400" dirty="0"/>
              <a:t>suc</a:t>
            </a:r>
            <a:r>
              <a:rPr lang="en-GB" sz="2400" b="1" dirty="0"/>
              <a:t>io</a:t>
            </a:r>
          </a:p>
        </p:txBody>
      </p:sp>
      <p:sp>
        <p:nvSpPr>
          <p:cNvPr id="12" name="TextBox 11">
            <a:extLst>
              <a:ext uri="{FF2B5EF4-FFF2-40B4-BE49-F238E27FC236}">
                <a16:creationId xmlns:a16="http://schemas.microsoft.com/office/drawing/2014/main" id="{487D9B28-715E-4523-B6BE-545B3D34A328}"/>
              </a:ext>
            </a:extLst>
          </p:cNvPr>
          <p:cNvSpPr txBox="1"/>
          <p:nvPr/>
        </p:nvSpPr>
        <p:spPr>
          <a:xfrm>
            <a:off x="1191840" y="5073436"/>
            <a:ext cx="1962503" cy="461665"/>
          </a:xfrm>
          <a:prstGeom prst="rect">
            <a:avLst/>
          </a:prstGeom>
          <a:noFill/>
        </p:spPr>
        <p:txBody>
          <a:bodyPr wrap="square" rtlCol="0">
            <a:spAutoFit/>
          </a:bodyPr>
          <a:lstStyle/>
          <a:p>
            <a:r>
              <a:rPr lang="en-GB" sz="2400" dirty="0"/>
              <a:t>ser</a:t>
            </a:r>
            <a:r>
              <a:rPr lang="en-GB" sz="2400" b="1" dirty="0"/>
              <a:t>ia</a:t>
            </a:r>
          </a:p>
        </p:txBody>
      </p:sp>
      <p:sp>
        <p:nvSpPr>
          <p:cNvPr id="13" name="TextBox 12">
            <a:extLst>
              <a:ext uri="{FF2B5EF4-FFF2-40B4-BE49-F238E27FC236}">
                <a16:creationId xmlns:a16="http://schemas.microsoft.com/office/drawing/2014/main" id="{DDC8044D-6CB3-4331-91AA-FE83B0CC73D3}"/>
              </a:ext>
            </a:extLst>
          </p:cNvPr>
          <p:cNvSpPr txBox="1"/>
          <p:nvPr/>
        </p:nvSpPr>
        <p:spPr>
          <a:xfrm>
            <a:off x="237124" y="1605817"/>
            <a:ext cx="9410633" cy="830997"/>
          </a:xfrm>
          <a:prstGeom prst="rect">
            <a:avLst/>
          </a:prstGeom>
          <a:noFill/>
        </p:spPr>
        <p:txBody>
          <a:bodyPr wrap="square" rtlCol="0">
            <a:spAutoFit/>
          </a:bodyPr>
          <a:lstStyle/>
          <a:p>
            <a:r>
              <a:rPr lang="en-US" sz="2400" dirty="0"/>
              <a:t>Last lesson, we saw that the vowel ____ </a:t>
            </a:r>
            <a:r>
              <a:rPr lang="en-US" sz="2400" b="1" dirty="0"/>
              <a:t>merges</a:t>
            </a:r>
            <a:r>
              <a:rPr lang="en-US" sz="2400" dirty="0"/>
              <a:t> with [a], [e] and [o] to make a single syllable. This makes it a ‘weak’ vowel. </a:t>
            </a:r>
          </a:p>
        </p:txBody>
      </p:sp>
      <p:sp>
        <p:nvSpPr>
          <p:cNvPr id="14" name="TextBox 13">
            <a:extLst>
              <a:ext uri="{FF2B5EF4-FFF2-40B4-BE49-F238E27FC236}">
                <a16:creationId xmlns:a16="http://schemas.microsoft.com/office/drawing/2014/main" id="{A6C3E7A1-27A8-4450-9C05-B6A5A5D0DD58}"/>
              </a:ext>
            </a:extLst>
          </p:cNvPr>
          <p:cNvSpPr txBox="1"/>
          <p:nvPr/>
        </p:nvSpPr>
        <p:spPr>
          <a:xfrm>
            <a:off x="5460200" y="1564133"/>
            <a:ext cx="688769" cy="461665"/>
          </a:xfrm>
          <a:prstGeom prst="rect">
            <a:avLst/>
          </a:prstGeom>
          <a:noFill/>
        </p:spPr>
        <p:txBody>
          <a:bodyPr wrap="square" rtlCol="0">
            <a:spAutoFit/>
          </a:bodyPr>
          <a:lstStyle/>
          <a:p>
            <a:pPr algn="l"/>
            <a:r>
              <a:rPr lang="en-GB" sz="2400" b="1" dirty="0">
                <a:solidFill>
                  <a:srgbClr val="EE6000"/>
                </a:solidFill>
              </a:rPr>
              <a:t>[u]</a:t>
            </a:r>
          </a:p>
        </p:txBody>
      </p:sp>
      <p:pic>
        <p:nvPicPr>
          <p:cNvPr id="15" name="Imagen 2">
            <a:extLst>
              <a:ext uri="{FF2B5EF4-FFF2-40B4-BE49-F238E27FC236}">
                <a16:creationId xmlns:a16="http://schemas.microsoft.com/office/drawing/2014/main" id="{67B19B4A-6B88-47EC-8800-52B8D951C5C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80151" y="789666"/>
            <a:ext cx="1768562" cy="2296834"/>
          </a:xfrm>
          <a:prstGeom prst="rect">
            <a:avLst/>
          </a:prstGeom>
        </p:spPr>
      </p:pic>
      <p:sp>
        <p:nvSpPr>
          <p:cNvPr id="16" name="CuadroTexto 6">
            <a:extLst>
              <a:ext uri="{FF2B5EF4-FFF2-40B4-BE49-F238E27FC236}">
                <a16:creationId xmlns:a16="http://schemas.microsoft.com/office/drawing/2014/main" id="{26F826B6-2959-447B-9B12-346BB13A5E0D}"/>
              </a:ext>
            </a:extLst>
          </p:cNvPr>
          <p:cNvSpPr txBox="1"/>
          <p:nvPr/>
        </p:nvSpPr>
        <p:spPr>
          <a:xfrm>
            <a:off x="10122269" y="1498096"/>
            <a:ext cx="1284326" cy="523220"/>
          </a:xfrm>
          <a:prstGeom prst="rect">
            <a:avLst/>
          </a:prstGeom>
          <a:noFill/>
        </p:spPr>
        <p:txBody>
          <a:bodyPr wrap="none" rtlCol="0">
            <a:spAutoFit/>
          </a:bodyPr>
          <a:lstStyle/>
          <a:p>
            <a:pPr algn="l"/>
            <a:r>
              <a:rPr lang="es-GB" sz="2800" b="1" dirty="0">
                <a:solidFill>
                  <a:schemeClr val="bg1"/>
                </a:solidFill>
              </a:rPr>
              <a:t>a, e, o</a:t>
            </a:r>
          </a:p>
        </p:txBody>
      </p:sp>
      <p:sp>
        <p:nvSpPr>
          <p:cNvPr id="17" name="Llamada ovalada 7">
            <a:extLst>
              <a:ext uri="{FF2B5EF4-FFF2-40B4-BE49-F238E27FC236}">
                <a16:creationId xmlns:a16="http://schemas.microsoft.com/office/drawing/2014/main" id="{C19624B2-FBCF-45BF-B325-A3C4CADA62CF}"/>
              </a:ext>
            </a:extLst>
          </p:cNvPr>
          <p:cNvSpPr/>
          <p:nvPr/>
        </p:nvSpPr>
        <p:spPr>
          <a:xfrm>
            <a:off x="7775342" y="3032575"/>
            <a:ext cx="4098213" cy="889599"/>
          </a:xfrm>
          <a:prstGeom prst="wedgeEllipseCallout">
            <a:avLst>
              <a:gd name="adj1" fmla="val 16383"/>
              <a:gd name="adj2" fmla="val -76335"/>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tx1"/>
                </a:solidFill>
              </a:rPr>
              <a:t>a, e, o = strong/open vowels</a:t>
            </a:r>
          </a:p>
        </p:txBody>
      </p:sp>
      <p:pic>
        <p:nvPicPr>
          <p:cNvPr id="18" name="Imagen 8">
            <a:extLst>
              <a:ext uri="{FF2B5EF4-FFF2-40B4-BE49-F238E27FC236}">
                <a16:creationId xmlns:a16="http://schemas.microsoft.com/office/drawing/2014/main" id="{7893B62A-4100-420B-9B08-B29B5407DFF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97906" y="4028954"/>
            <a:ext cx="2422192" cy="1360465"/>
          </a:xfrm>
          <a:prstGeom prst="rect">
            <a:avLst/>
          </a:prstGeom>
        </p:spPr>
      </p:pic>
      <p:sp>
        <p:nvSpPr>
          <p:cNvPr id="19" name="Llamada ovalada 61">
            <a:extLst>
              <a:ext uri="{FF2B5EF4-FFF2-40B4-BE49-F238E27FC236}">
                <a16:creationId xmlns:a16="http://schemas.microsoft.com/office/drawing/2014/main" id="{83B56CF0-5333-4833-9A32-F2DEE65B0FF5}"/>
              </a:ext>
            </a:extLst>
          </p:cNvPr>
          <p:cNvSpPr/>
          <p:nvPr/>
        </p:nvSpPr>
        <p:spPr>
          <a:xfrm>
            <a:off x="4098253" y="5405963"/>
            <a:ext cx="5015696" cy="593434"/>
          </a:xfrm>
          <a:prstGeom prst="wedgeEllipseCallout">
            <a:avLst>
              <a:gd name="adj1" fmla="val 16383"/>
              <a:gd name="adj2" fmla="val -99740"/>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tx1"/>
                </a:solidFill>
              </a:rPr>
              <a:t>i = weak/close</a:t>
            </a:r>
            <a:r>
              <a:rPr lang="en-GB" sz="2200" dirty="0">
                <a:solidFill>
                  <a:schemeClr val="tx1"/>
                </a:solidFill>
              </a:rPr>
              <a:t>d</a:t>
            </a:r>
            <a:r>
              <a:rPr lang="es-GB" sz="2200" dirty="0">
                <a:solidFill>
                  <a:schemeClr val="tx1"/>
                </a:solidFill>
              </a:rPr>
              <a:t> vowel</a:t>
            </a:r>
          </a:p>
        </p:txBody>
      </p:sp>
      <p:sp>
        <p:nvSpPr>
          <p:cNvPr id="20" name="CuadroTexto 62">
            <a:extLst>
              <a:ext uri="{FF2B5EF4-FFF2-40B4-BE49-F238E27FC236}">
                <a16:creationId xmlns:a16="http://schemas.microsoft.com/office/drawing/2014/main" id="{04CE55A5-7178-44EF-805F-2BFDBE9A6DE5}"/>
              </a:ext>
            </a:extLst>
          </p:cNvPr>
          <p:cNvSpPr txBox="1"/>
          <p:nvPr/>
        </p:nvSpPr>
        <p:spPr>
          <a:xfrm>
            <a:off x="7348203" y="4570289"/>
            <a:ext cx="579005" cy="430887"/>
          </a:xfrm>
          <a:prstGeom prst="rect">
            <a:avLst/>
          </a:prstGeom>
          <a:noFill/>
        </p:spPr>
        <p:txBody>
          <a:bodyPr wrap="none" rtlCol="0">
            <a:spAutoFit/>
          </a:bodyPr>
          <a:lstStyle/>
          <a:p>
            <a:pPr algn="l"/>
            <a:r>
              <a:rPr lang="es-GB" sz="2200" b="1" dirty="0">
                <a:solidFill>
                  <a:schemeClr val="bg1"/>
                </a:solidFill>
              </a:rPr>
              <a:t>i, u</a:t>
            </a:r>
          </a:p>
        </p:txBody>
      </p:sp>
    </p:spTree>
    <p:extLst>
      <p:ext uri="{BB962C8B-B14F-4D97-AF65-F5344CB8AC3E}">
        <p14:creationId xmlns:p14="http://schemas.microsoft.com/office/powerpoint/2010/main" val="1698910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animBg="1"/>
      <p:bldP spid="9" grpId="0" animBg="1"/>
      <p:bldP spid="10" grpId="0"/>
      <p:bldP spid="11" grpId="0"/>
      <p:bldP spid="12" grpId="0"/>
      <p:bldP spid="13" grpId="0"/>
      <p:bldP spid="14" grpId="0"/>
      <p:bldP spid="16" grpId="0"/>
      <p:bldP spid="17" grpId="0" animBg="1"/>
      <p:bldP spid="19" grpId="0" animBg="1"/>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AB9587-7719-4A6A-831A-3DD7E3D4733B}"/>
              </a:ext>
            </a:extLst>
          </p:cNvPr>
          <p:cNvSpPr>
            <a:spLocks noGrp="1"/>
          </p:cNvSpPr>
          <p:nvPr>
            <p:ph type="title"/>
          </p:nvPr>
        </p:nvSpPr>
        <p:spPr>
          <a:xfrm>
            <a:off x="0" y="213557"/>
            <a:ext cx="2007476" cy="647577"/>
          </a:xfrm>
        </p:spPr>
        <p:txBody>
          <a:bodyPr>
            <a:normAutofit/>
          </a:bodyPr>
          <a:lstStyle/>
          <a:p>
            <a:r>
              <a:rPr lang="en-GB" sz="2800" dirty="0" err="1"/>
              <a:t>Fonética</a:t>
            </a:r>
            <a:endParaRPr lang="en-GB" sz="2800" dirty="0"/>
          </a:p>
        </p:txBody>
      </p:sp>
      <p:sp>
        <p:nvSpPr>
          <p:cNvPr id="4" name="Google Shape;152;p2">
            <a:extLst>
              <a:ext uri="{FF2B5EF4-FFF2-40B4-BE49-F238E27FC236}">
                <a16:creationId xmlns:a16="http://schemas.microsoft.com/office/drawing/2014/main" id="{AE810F85-C11F-4A2B-AEE8-1B401A492B77}"/>
              </a:ext>
            </a:extLst>
          </p:cNvPr>
          <p:cNvSpPr/>
          <p:nvPr/>
        </p:nvSpPr>
        <p:spPr>
          <a:xfrm>
            <a:off x="9382181" y="213557"/>
            <a:ext cx="2542342" cy="475272"/>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 / </a:t>
            </a: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escribir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graphicFrame>
        <p:nvGraphicFramePr>
          <p:cNvPr id="21" name="Tabla 9">
            <a:extLst>
              <a:ext uri="{FF2B5EF4-FFF2-40B4-BE49-F238E27FC236}">
                <a16:creationId xmlns:a16="http://schemas.microsoft.com/office/drawing/2014/main" id="{04B1A192-3B55-4DC4-8F37-8A79D2EBD4B9}"/>
              </a:ext>
            </a:extLst>
          </p:cNvPr>
          <p:cNvGraphicFramePr>
            <a:graphicFrameLocks noGrp="1"/>
          </p:cNvGraphicFramePr>
          <p:nvPr>
            <p:extLst>
              <p:ext uri="{D42A27DB-BD31-4B8C-83A1-F6EECF244321}">
                <p14:modId xmlns:p14="http://schemas.microsoft.com/office/powerpoint/2010/main" val="2614377562"/>
              </p:ext>
            </p:extLst>
          </p:nvPr>
        </p:nvGraphicFramePr>
        <p:xfrm>
          <a:off x="500551" y="2059625"/>
          <a:ext cx="6796963" cy="4240635"/>
        </p:xfrm>
        <a:graphic>
          <a:graphicData uri="http://schemas.openxmlformats.org/drawingml/2006/table">
            <a:tbl>
              <a:tblPr firstRow="1" bandRow="1">
                <a:tableStyleId>{5DA37D80-6434-44D0-A028-1B22A696006F}</a:tableStyleId>
              </a:tblPr>
              <a:tblGrid>
                <a:gridCol w="1122760">
                  <a:extLst>
                    <a:ext uri="{9D8B030D-6E8A-4147-A177-3AD203B41FA5}">
                      <a16:colId xmlns:a16="http://schemas.microsoft.com/office/drawing/2014/main" val="3386188039"/>
                    </a:ext>
                  </a:extLst>
                </a:gridCol>
                <a:gridCol w="1891401">
                  <a:extLst>
                    <a:ext uri="{9D8B030D-6E8A-4147-A177-3AD203B41FA5}">
                      <a16:colId xmlns:a16="http://schemas.microsoft.com/office/drawing/2014/main" val="1851239200"/>
                    </a:ext>
                  </a:extLst>
                </a:gridCol>
                <a:gridCol w="1891401">
                  <a:extLst>
                    <a:ext uri="{9D8B030D-6E8A-4147-A177-3AD203B41FA5}">
                      <a16:colId xmlns:a16="http://schemas.microsoft.com/office/drawing/2014/main" val="3636185913"/>
                    </a:ext>
                  </a:extLst>
                </a:gridCol>
                <a:gridCol w="1891401">
                  <a:extLst>
                    <a:ext uri="{9D8B030D-6E8A-4147-A177-3AD203B41FA5}">
                      <a16:colId xmlns:a16="http://schemas.microsoft.com/office/drawing/2014/main" val="773392270"/>
                    </a:ext>
                  </a:extLst>
                </a:gridCol>
              </a:tblGrid>
              <a:tr h="605805">
                <a:tc>
                  <a:txBody>
                    <a:bodyPr/>
                    <a:lstStyle/>
                    <a:p>
                      <a:endParaRPr lang="es-GB" dirty="0">
                        <a:solidFill>
                          <a:schemeClr val="tx1"/>
                        </a:solidFill>
                      </a:endParaRPr>
                    </a:p>
                  </a:txBody>
                  <a:tcPr/>
                </a:tc>
                <a:tc>
                  <a:txBody>
                    <a:bodyPr/>
                    <a:lstStyle/>
                    <a:p>
                      <a:pPr algn="ctr"/>
                      <a:r>
                        <a:rPr lang="es-GB" sz="2200" dirty="0">
                          <a:solidFill>
                            <a:schemeClr val="tx1"/>
                          </a:solidFill>
                        </a:rPr>
                        <a:t>IA</a:t>
                      </a:r>
                    </a:p>
                  </a:txBody>
                  <a:tcPr anchor="ctr"/>
                </a:tc>
                <a:tc>
                  <a:txBody>
                    <a:bodyPr/>
                    <a:lstStyle/>
                    <a:p>
                      <a:pPr algn="ctr"/>
                      <a:r>
                        <a:rPr lang="es-GB" sz="2200" dirty="0">
                          <a:solidFill>
                            <a:schemeClr val="tx1"/>
                          </a:solidFill>
                        </a:rPr>
                        <a:t>IO</a:t>
                      </a:r>
                    </a:p>
                  </a:txBody>
                  <a:tcPr anchor="ctr"/>
                </a:tc>
                <a:tc>
                  <a:txBody>
                    <a:bodyPr/>
                    <a:lstStyle/>
                    <a:p>
                      <a:pPr algn="ctr"/>
                      <a:r>
                        <a:rPr lang="es-GB" sz="2200" dirty="0">
                          <a:solidFill>
                            <a:schemeClr val="tx1"/>
                          </a:solidFill>
                        </a:rPr>
                        <a:t>IE</a:t>
                      </a:r>
                    </a:p>
                  </a:txBody>
                  <a:tcPr anchor="ctr"/>
                </a:tc>
                <a:extLst>
                  <a:ext uri="{0D108BD9-81ED-4DB2-BD59-A6C34878D82A}">
                    <a16:rowId xmlns:a16="http://schemas.microsoft.com/office/drawing/2014/main" val="1571604190"/>
                  </a:ext>
                </a:extLst>
              </a:tr>
              <a:tr h="605805">
                <a:tc>
                  <a:txBody>
                    <a:bodyPr/>
                    <a:lstStyle/>
                    <a:p>
                      <a:endParaRPr lang="es-GB" dirty="0">
                        <a:solidFill>
                          <a:schemeClr val="tx1"/>
                        </a:solidFill>
                      </a:endParaRPr>
                    </a:p>
                  </a:txBody>
                  <a:tcPr/>
                </a:tc>
                <a:tc>
                  <a:txBody>
                    <a:bodyPr/>
                    <a:lstStyle/>
                    <a:p>
                      <a:endParaRPr lang="es-GB" dirty="0">
                        <a:solidFill>
                          <a:schemeClr val="tx1"/>
                        </a:solidFill>
                      </a:endParaRPr>
                    </a:p>
                  </a:txBody>
                  <a:tcPr/>
                </a:tc>
                <a:tc>
                  <a:txBody>
                    <a:bodyPr/>
                    <a:lstStyle/>
                    <a:p>
                      <a:endParaRPr lang="es-GB">
                        <a:solidFill>
                          <a:schemeClr val="tx1"/>
                        </a:solidFill>
                      </a:endParaRPr>
                    </a:p>
                  </a:txBody>
                  <a:tcPr/>
                </a:tc>
                <a:tc>
                  <a:txBody>
                    <a:bodyPr/>
                    <a:lstStyle/>
                    <a:p>
                      <a:endParaRPr lang="es-GB" dirty="0">
                        <a:solidFill>
                          <a:schemeClr val="tx1"/>
                        </a:solidFill>
                      </a:endParaRPr>
                    </a:p>
                  </a:txBody>
                  <a:tcPr/>
                </a:tc>
                <a:extLst>
                  <a:ext uri="{0D108BD9-81ED-4DB2-BD59-A6C34878D82A}">
                    <a16:rowId xmlns:a16="http://schemas.microsoft.com/office/drawing/2014/main" val="4148442341"/>
                  </a:ext>
                </a:extLst>
              </a:tr>
              <a:tr h="605805">
                <a:tc>
                  <a:txBody>
                    <a:bodyPr/>
                    <a:lstStyle/>
                    <a:p>
                      <a:endParaRPr lang="es-GB">
                        <a:solidFill>
                          <a:schemeClr val="tx1"/>
                        </a:solidFill>
                      </a:endParaRPr>
                    </a:p>
                  </a:txBody>
                  <a:tcPr/>
                </a:tc>
                <a:tc>
                  <a:txBody>
                    <a:bodyPr/>
                    <a:lstStyle/>
                    <a:p>
                      <a:endParaRPr lang="es-GB">
                        <a:solidFill>
                          <a:schemeClr val="tx1"/>
                        </a:solidFill>
                      </a:endParaRPr>
                    </a:p>
                  </a:txBody>
                  <a:tcPr/>
                </a:tc>
                <a:tc>
                  <a:txBody>
                    <a:bodyPr/>
                    <a:lstStyle/>
                    <a:p>
                      <a:endParaRPr lang="es-GB" dirty="0">
                        <a:solidFill>
                          <a:schemeClr val="tx1"/>
                        </a:solidFill>
                      </a:endParaRPr>
                    </a:p>
                  </a:txBody>
                  <a:tcPr/>
                </a:tc>
                <a:tc>
                  <a:txBody>
                    <a:bodyPr/>
                    <a:lstStyle/>
                    <a:p>
                      <a:endParaRPr lang="es-GB">
                        <a:solidFill>
                          <a:schemeClr val="tx1"/>
                        </a:solidFill>
                      </a:endParaRPr>
                    </a:p>
                  </a:txBody>
                  <a:tcPr/>
                </a:tc>
                <a:extLst>
                  <a:ext uri="{0D108BD9-81ED-4DB2-BD59-A6C34878D82A}">
                    <a16:rowId xmlns:a16="http://schemas.microsoft.com/office/drawing/2014/main" val="100426871"/>
                  </a:ext>
                </a:extLst>
              </a:tr>
              <a:tr h="605805">
                <a:tc>
                  <a:txBody>
                    <a:bodyPr/>
                    <a:lstStyle/>
                    <a:p>
                      <a:endParaRPr lang="es-GB">
                        <a:solidFill>
                          <a:schemeClr val="tx1"/>
                        </a:solidFill>
                      </a:endParaRPr>
                    </a:p>
                  </a:txBody>
                  <a:tcPr/>
                </a:tc>
                <a:tc>
                  <a:txBody>
                    <a:bodyPr/>
                    <a:lstStyle/>
                    <a:p>
                      <a:endParaRPr lang="es-GB">
                        <a:solidFill>
                          <a:schemeClr val="tx1"/>
                        </a:solidFill>
                      </a:endParaRPr>
                    </a:p>
                  </a:txBody>
                  <a:tcPr/>
                </a:tc>
                <a:tc>
                  <a:txBody>
                    <a:bodyPr/>
                    <a:lstStyle/>
                    <a:p>
                      <a:endParaRPr lang="es-GB">
                        <a:solidFill>
                          <a:schemeClr val="tx1"/>
                        </a:solidFill>
                      </a:endParaRPr>
                    </a:p>
                  </a:txBody>
                  <a:tcPr/>
                </a:tc>
                <a:tc>
                  <a:txBody>
                    <a:bodyPr/>
                    <a:lstStyle/>
                    <a:p>
                      <a:endParaRPr lang="es-GB">
                        <a:solidFill>
                          <a:schemeClr val="tx1"/>
                        </a:solidFill>
                      </a:endParaRPr>
                    </a:p>
                  </a:txBody>
                  <a:tcPr/>
                </a:tc>
                <a:extLst>
                  <a:ext uri="{0D108BD9-81ED-4DB2-BD59-A6C34878D82A}">
                    <a16:rowId xmlns:a16="http://schemas.microsoft.com/office/drawing/2014/main" val="579477802"/>
                  </a:ext>
                </a:extLst>
              </a:tr>
              <a:tr h="605805">
                <a:tc>
                  <a:txBody>
                    <a:bodyPr/>
                    <a:lstStyle/>
                    <a:p>
                      <a:endParaRPr lang="es-GB">
                        <a:solidFill>
                          <a:schemeClr val="tx1"/>
                        </a:solidFill>
                      </a:endParaRPr>
                    </a:p>
                  </a:txBody>
                  <a:tcPr/>
                </a:tc>
                <a:tc>
                  <a:txBody>
                    <a:bodyPr/>
                    <a:lstStyle/>
                    <a:p>
                      <a:endParaRPr lang="es-GB">
                        <a:solidFill>
                          <a:schemeClr val="tx1"/>
                        </a:solidFill>
                      </a:endParaRPr>
                    </a:p>
                  </a:txBody>
                  <a:tcPr/>
                </a:tc>
                <a:tc>
                  <a:txBody>
                    <a:bodyPr/>
                    <a:lstStyle/>
                    <a:p>
                      <a:endParaRPr lang="es-GB">
                        <a:solidFill>
                          <a:schemeClr val="tx1"/>
                        </a:solidFill>
                      </a:endParaRPr>
                    </a:p>
                  </a:txBody>
                  <a:tcPr/>
                </a:tc>
                <a:tc>
                  <a:txBody>
                    <a:bodyPr/>
                    <a:lstStyle/>
                    <a:p>
                      <a:endParaRPr lang="es-GB">
                        <a:solidFill>
                          <a:schemeClr val="tx1"/>
                        </a:solidFill>
                      </a:endParaRPr>
                    </a:p>
                  </a:txBody>
                  <a:tcPr/>
                </a:tc>
                <a:extLst>
                  <a:ext uri="{0D108BD9-81ED-4DB2-BD59-A6C34878D82A}">
                    <a16:rowId xmlns:a16="http://schemas.microsoft.com/office/drawing/2014/main" val="2533808554"/>
                  </a:ext>
                </a:extLst>
              </a:tr>
              <a:tr h="605805">
                <a:tc>
                  <a:txBody>
                    <a:bodyPr/>
                    <a:lstStyle/>
                    <a:p>
                      <a:endParaRPr lang="es-GB">
                        <a:solidFill>
                          <a:schemeClr val="tx1"/>
                        </a:solidFill>
                      </a:endParaRPr>
                    </a:p>
                  </a:txBody>
                  <a:tcPr/>
                </a:tc>
                <a:tc>
                  <a:txBody>
                    <a:bodyPr/>
                    <a:lstStyle/>
                    <a:p>
                      <a:endParaRPr lang="es-GB">
                        <a:solidFill>
                          <a:schemeClr val="tx1"/>
                        </a:solidFill>
                      </a:endParaRPr>
                    </a:p>
                  </a:txBody>
                  <a:tcPr/>
                </a:tc>
                <a:tc>
                  <a:txBody>
                    <a:bodyPr/>
                    <a:lstStyle/>
                    <a:p>
                      <a:endParaRPr lang="es-GB">
                        <a:solidFill>
                          <a:schemeClr val="tx1"/>
                        </a:solidFill>
                      </a:endParaRPr>
                    </a:p>
                  </a:txBody>
                  <a:tcPr/>
                </a:tc>
                <a:tc>
                  <a:txBody>
                    <a:bodyPr/>
                    <a:lstStyle/>
                    <a:p>
                      <a:endParaRPr lang="es-GB" dirty="0">
                        <a:solidFill>
                          <a:schemeClr val="tx1"/>
                        </a:solidFill>
                      </a:endParaRPr>
                    </a:p>
                  </a:txBody>
                  <a:tcPr/>
                </a:tc>
                <a:extLst>
                  <a:ext uri="{0D108BD9-81ED-4DB2-BD59-A6C34878D82A}">
                    <a16:rowId xmlns:a16="http://schemas.microsoft.com/office/drawing/2014/main" val="3758992066"/>
                  </a:ext>
                </a:extLst>
              </a:tr>
              <a:tr h="605805">
                <a:tc>
                  <a:txBody>
                    <a:bodyPr/>
                    <a:lstStyle/>
                    <a:p>
                      <a:endParaRPr lang="es-GB">
                        <a:solidFill>
                          <a:schemeClr val="tx1"/>
                        </a:solidFill>
                      </a:endParaRPr>
                    </a:p>
                  </a:txBody>
                  <a:tcPr/>
                </a:tc>
                <a:tc>
                  <a:txBody>
                    <a:bodyPr/>
                    <a:lstStyle/>
                    <a:p>
                      <a:endParaRPr lang="es-GB" dirty="0">
                        <a:solidFill>
                          <a:schemeClr val="tx1"/>
                        </a:solidFill>
                      </a:endParaRPr>
                    </a:p>
                  </a:txBody>
                  <a:tcPr/>
                </a:tc>
                <a:tc>
                  <a:txBody>
                    <a:bodyPr/>
                    <a:lstStyle/>
                    <a:p>
                      <a:endParaRPr lang="es-GB">
                        <a:solidFill>
                          <a:schemeClr val="tx1"/>
                        </a:solidFill>
                      </a:endParaRPr>
                    </a:p>
                  </a:txBody>
                  <a:tcPr/>
                </a:tc>
                <a:tc>
                  <a:txBody>
                    <a:bodyPr/>
                    <a:lstStyle/>
                    <a:p>
                      <a:endParaRPr lang="es-GB" dirty="0">
                        <a:solidFill>
                          <a:schemeClr val="tx1"/>
                        </a:solidFill>
                      </a:endParaRPr>
                    </a:p>
                  </a:txBody>
                  <a:tcPr/>
                </a:tc>
                <a:extLst>
                  <a:ext uri="{0D108BD9-81ED-4DB2-BD59-A6C34878D82A}">
                    <a16:rowId xmlns:a16="http://schemas.microsoft.com/office/drawing/2014/main" val="4039549746"/>
                  </a:ext>
                </a:extLst>
              </a:tr>
            </a:tbl>
          </a:graphicData>
        </a:graphic>
      </p:graphicFrame>
      <p:sp>
        <p:nvSpPr>
          <p:cNvPr id="22" name="Action Button: Custom 20">
            <a:hlinkClick r:id="" action="ppaction://noaction" highlightClick="1">
              <a:snd r:embed="rId3" name="la mujer seria aprende china.wav"/>
            </a:hlinkClick>
            <a:extLst>
              <a:ext uri="{FF2B5EF4-FFF2-40B4-BE49-F238E27FC236}">
                <a16:creationId xmlns:a16="http://schemas.microsoft.com/office/drawing/2014/main" id="{FE06A60D-CA8A-4C2D-B008-9A6E6352D515}"/>
              </a:ext>
            </a:extLst>
          </p:cNvPr>
          <p:cNvSpPr/>
          <p:nvPr/>
        </p:nvSpPr>
        <p:spPr>
          <a:xfrm>
            <a:off x="788481" y="2742035"/>
            <a:ext cx="531096" cy="461665"/>
          </a:xfrm>
          <a:prstGeom prst="actionButtonBlank">
            <a:avLst/>
          </a:prstGeom>
          <a:solidFill>
            <a:srgbClr val="EA5F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1</a:t>
            </a:r>
          </a:p>
        </p:txBody>
      </p:sp>
      <p:sp>
        <p:nvSpPr>
          <p:cNvPr id="23" name="Action Button: Custom 20">
            <a:hlinkClick r:id="" action="ppaction://noaction" highlightClick="1">
              <a:snd r:embed="rId4" name="está nervioso cuando habla el idioma.wav"/>
            </a:hlinkClick>
            <a:extLst>
              <a:ext uri="{FF2B5EF4-FFF2-40B4-BE49-F238E27FC236}">
                <a16:creationId xmlns:a16="http://schemas.microsoft.com/office/drawing/2014/main" id="{431CF999-0D43-4CF1-9BC8-DF4E7E3854B6}"/>
              </a:ext>
            </a:extLst>
          </p:cNvPr>
          <p:cNvSpPr/>
          <p:nvPr/>
        </p:nvSpPr>
        <p:spPr>
          <a:xfrm>
            <a:off x="788481" y="3332293"/>
            <a:ext cx="531096" cy="461665"/>
          </a:xfrm>
          <a:prstGeom prst="actionButtonBlank">
            <a:avLst/>
          </a:prstGeom>
          <a:solidFill>
            <a:srgbClr val="EA5F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2</a:t>
            </a:r>
          </a:p>
        </p:txBody>
      </p:sp>
      <p:sp>
        <p:nvSpPr>
          <p:cNvPr id="24" name="Action Button: Custom 20">
            <a:hlinkClick r:id="" action="ppaction://noaction" highlightClick="1">
              <a:snd r:embed="rId5" name="no entiendo bien la pregunta diez.wav"/>
            </a:hlinkClick>
            <a:extLst>
              <a:ext uri="{FF2B5EF4-FFF2-40B4-BE49-F238E27FC236}">
                <a16:creationId xmlns:a16="http://schemas.microsoft.com/office/drawing/2014/main" id="{7AC637A0-23F4-4B37-B3C0-F57F278271CE}"/>
              </a:ext>
            </a:extLst>
          </p:cNvPr>
          <p:cNvSpPr/>
          <p:nvPr/>
        </p:nvSpPr>
        <p:spPr>
          <a:xfrm>
            <a:off x="788481" y="3922551"/>
            <a:ext cx="531096" cy="461665"/>
          </a:xfrm>
          <a:prstGeom prst="actionButtonBlank">
            <a:avLst/>
          </a:prstGeom>
          <a:solidFill>
            <a:srgbClr val="EA5F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3</a:t>
            </a:r>
          </a:p>
        </p:txBody>
      </p:sp>
      <p:sp>
        <p:nvSpPr>
          <p:cNvPr id="25" name="Action Button: Custom 20">
            <a:hlinkClick r:id="" action="ppaction://noaction" highlightClick="1">
              <a:snd r:embed="rId6" name="viajo con mi familia a Francia y a Italia en verano.wav"/>
            </a:hlinkClick>
            <a:extLst>
              <a:ext uri="{FF2B5EF4-FFF2-40B4-BE49-F238E27FC236}">
                <a16:creationId xmlns:a16="http://schemas.microsoft.com/office/drawing/2014/main" id="{B6F4D8AF-F679-4549-B2F7-401290DD9A6A}"/>
              </a:ext>
            </a:extLst>
          </p:cNvPr>
          <p:cNvSpPr/>
          <p:nvPr/>
        </p:nvSpPr>
        <p:spPr>
          <a:xfrm>
            <a:off x="788481" y="4552826"/>
            <a:ext cx="531096" cy="461665"/>
          </a:xfrm>
          <a:prstGeom prst="actionButtonBlank">
            <a:avLst/>
          </a:prstGeom>
          <a:solidFill>
            <a:srgbClr val="EA5F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4</a:t>
            </a:r>
          </a:p>
        </p:txBody>
      </p:sp>
      <p:sp>
        <p:nvSpPr>
          <p:cNvPr id="26" name="Action Button: Custom 20">
            <a:hlinkClick r:id="" action="ppaction://noaction" highlightClick="1">
              <a:snd r:embed="rId7" name="el edificio está en un barrio precioso.wav"/>
            </a:hlinkClick>
            <a:extLst>
              <a:ext uri="{FF2B5EF4-FFF2-40B4-BE49-F238E27FC236}">
                <a16:creationId xmlns:a16="http://schemas.microsoft.com/office/drawing/2014/main" id="{21685FC6-8D10-49EF-B69A-3E2CBA23E9ED}"/>
              </a:ext>
            </a:extLst>
          </p:cNvPr>
          <p:cNvSpPr/>
          <p:nvPr/>
        </p:nvSpPr>
        <p:spPr>
          <a:xfrm>
            <a:off x="788481" y="5143862"/>
            <a:ext cx="531096" cy="461665"/>
          </a:xfrm>
          <a:prstGeom prst="actionButtonBlank">
            <a:avLst/>
          </a:prstGeom>
          <a:solidFill>
            <a:srgbClr val="EA5F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5</a:t>
            </a:r>
          </a:p>
        </p:txBody>
      </p:sp>
      <p:pic>
        <p:nvPicPr>
          <p:cNvPr id="27" name="Picture 8" descr="green checkmark">
            <a:extLst>
              <a:ext uri="{FF2B5EF4-FFF2-40B4-BE49-F238E27FC236}">
                <a16:creationId xmlns:a16="http://schemas.microsoft.com/office/drawing/2014/main" id="{3F7846A5-FD5A-40D7-BB2B-2B0D386A550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303960" y="2742035"/>
            <a:ext cx="449548" cy="468280"/>
          </a:xfrm>
          <a:prstGeom prst="rect">
            <a:avLst/>
          </a:prstGeom>
        </p:spPr>
      </p:pic>
      <p:pic>
        <p:nvPicPr>
          <p:cNvPr id="28" name="Picture 8" descr="green checkmark">
            <a:extLst>
              <a:ext uri="{FF2B5EF4-FFF2-40B4-BE49-F238E27FC236}">
                <a16:creationId xmlns:a16="http://schemas.microsoft.com/office/drawing/2014/main" id="{328BF5E6-09BD-4975-A806-90FB407F752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207668" y="3328985"/>
            <a:ext cx="449548" cy="468280"/>
          </a:xfrm>
          <a:prstGeom prst="rect">
            <a:avLst/>
          </a:prstGeom>
        </p:spPr>
      </p:pic>
      <p:pic>
        <p:nvPicPr>
          <p:cNvPr id="29" name="Picture 8" descr="green checkmark">
            <a:extLst>
              <a:ext uri="{FF2B5EF4-FFF2-40B4-BE49-F238E27FC236}">
                <a16:creationId xmlns:a16="http://schemas.microsoft.com/office/drawing/2014/main" id="{3841716F-981D-446D-9F42-6490311C000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223398" y="3922551"/>
            <a:ext cx="449548" cy="468280"/>
          </a:xfrm>
          <a:prstGeom prst="rect">
            <a:avLst/>
          </a:prstGeom>
        </p:spPr>
      </p:pic>
      <p:pic>
        <p:nvPicPr>
          <p:cNvPr id="30" name="Picture 8" descr="green checkmark">
            <a:extLst>
              <a:ext uri="{FF2B5EF4-FFF2-40B4-BE49-F238E27FC236}">
                <a16:creationId xmlns:a16="http://schemas.microsoft.com/office/drawing/2014/main" id="{F6CCC060-D87A-4870-A15C-10BECA95555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303960" y="4546211"/>
            <a:ext cx="449548" cy="468280"/>
          </a:xfrm>
          <a:prstGeom prst="rect">
            <a:avLst/>
          </a:prstGeom>
        </p:spPr>
      </p:pic>
      <p:pic>
        <p:nvPicPr>
          <p:cNvPr id="31" name="Picture 8" descr="green checkmark">
            <a:extLst>
              <a:ext uri="{FF2B5EF4-FFF2-40B4-BE49-F238E27FC236}">
                <a16:creationId xmlns:a16="http://schemas.microsoft.com/office/drawing/2014/main" id="{A58F7D31-368F-4F63-B50C-3A64B060A57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207668" y="5137247"/>
            <a:ext cx="449548" cy="468280"/>
          </a:xfrm>
          <a:prstGeom prst="rect">
            <a:avLst/>
          </a:prstGeom>
        </p:spPr>
      </p:pic>
      <p:sp>
        <p:nvSpPr>
          <p:cNvPr id="32" name="Action Button: Custom 20">
            <a:hlinkClick r:id="" action="ppaction://noaction" highlightClick="1">
              <a:snd r:embed="rId9" name="quien va a la tienda despues_.wav"/>
            </a:hlinkClick>
            <a:extLst>
              <a:ext uri="{FF2B5EF4-FFF2-40B4-BE49-F238E27FC236}">
                <a16:creationId xmlns:a16="http://schemas.microsoft.com/office/drawing/2014/main" id="{49DBADFE-23AB-4C01-8E12-D117ACFF382D}"/>
              </a:ext>
            </a:extLst>
          </p:cNvPr>
          <p:cNvSpPr/>
          <p:nvPr/>
        </p:nvSpPr>
        <p:spPr>
          <a:xfrm>
            <a:off x="788481" y="5746533"/>
            <a:ext cx="531096" cy="461665"/>
          </a:xfrm>
          <a:prstGeom prst="actionButtonBlank">
            <a:avLst/>
          </a:prstGeom>
          <a:solidFill>
            <a:srgbClr val="EA5F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6</a:t>
            </a:r>
          </a:p>
        </p:txBody>
      </p:sp>
      <p:pic>
        <p:nvPicPr>
          <p:cNvPr id="33" name="Picture 8" descr="green checkmark">
            <a:extLst>
              <a:ext uri="{FF2B5EF4-FFF2-40B4-BE49-F238E27FC236}">
                <a16:creationId xmlns:a16="http://schemas.microsoft.com/office/drawing/2014/main" id="{3E8D6E41-1D6A-4943-9D1B-8F3BE148416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223398" y="5739918"/>
            <a:ext cx="449548" cy="468280"/>
          </a:xfrm>
          <a:prstGeom prst="rect">
            <a:avLst/>
          </a:prstGeom>
        </p:spPr>
      </p:pic>
      <p:sp>
        <p:nvSpPr>
          <p:cNvPr id="34" name="TextBox 33">
            <a:extLst>
              <a:ext uri="{FF2B5EF4-FFF2-40B4-BE49-F238E27FC236}">
                <a16:creationId xmlns:a16="http://schemas.microsoft.com/office/drawing/2014/main" id="{4BB4ED1D-AE71-48C3-9665-9706D2D1CC1B}"/>
              </a:ext>
            </a:extLst>
          </p:cNvPr>
          <p:cNvSpPr txBox="1"/>
          <p:nvPr/>
        </p:nvSpPr>
        <p:spPr>
          <a:xfrm>
            <a:off x="384645" y="1345210"/>
            <a:ext cx="7200799" cy="461665"/>
          </a:xfrm>
          <a:prstGeom prst="rect">
            <a:avLst/>
          </a:prstGeom>
          <a:noFill/>
        </p:spPr>
        <p:txBody>
          <a:bodyPr wrap="square" rtlCol="0">
            <a:spAutoFit/>
          </a:bodyPr>
          <a:lstStyle/>
          <a:p>
            <a:r>
              <a:rPr lang="en-US" sz="2400" b="1" dirty="0" err="1"/>
              <a:t>Escucha</a:t>
            </a:r>
            <a:r>
              <a:rPr lang="en-US" sz="2400" b="1" dirty="0"/>
              <a:t> las frases. ¿</a:t>
            </a:r>
            <a:r>
              <a:rPr lang="en-US" sz="2400" b="1" dirty="0" err="1"/>
              <a:t>Escuchas</a:t>
            </a:r>
            <a:r>
              <a:rPr lang="en-US" sz="2400" b="1" dirty="0"/>
              <a:t> IA, IO or IE?</a:t>
            </a:r>
          </a:p>
        </p:txBody>
      </p:sp>
      <p:pic>
        <p:nvPicPr>
          <p:cNvPr id="35" name="Imagen 8">
            <a:extLst>
              <a:ext uri="{FF2B5EF4-FFF2-40B4-BE49-F238E27FC236}">
                <a16:creationId xmlns:a16="http://schemas.microsoft.com/office/drawing/2014/main" id="{97AEA7B9-74C1-415C-A99B-86F67FEDF50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382181" y="880829"/>
            <a:ext cx="2422192" cy="1360465"/>
          </a:xfrm>
          <a:prstGeom prst="rect">
            <a:avLst/>
          </a:prstGeom>
        </p:spPr>
      </p:pic>
      <p:sp>
        <p:nvSpPr>
          <p:cNvPr id="36" name="CuadroTexto 62">
            <a:extLst>
              <a:ext uri="{FF2B5EF4-FFF2-40B4-BE49-F238E27FC236}">
                <a16:creationId xmlns:a16="http://schemas.microsoft.com/office/drawing/2014/main" id="{F88D6E76-1EE9-44CF-BCD2-CEA678596F11}"/>
              </a:ext>
            </a:extLst>
          </p:cNvPr>
          <p:cNvSpPr txBox="1"/>
          <p:nvPr/>
        </p:nvSpPr>
        <p:spPr>
          <a:xfrm>
            <a:off x="10332478" y="1422164"/>
            <a:ext cx="579005" cy="430887"/>
          </a:xfrm>
          <a:prstGeom prst="rect">
            <a:avLst/>
          </a:prstGeom>
          <a:noFill/>
        </p:spPr>
        <p:txBody>
          <a:bodyPr wrap="none" rtlCol="0">
            <a:spAutoFit/>
          </a:bodyPr>
          <a:lstStyle/>
          <a:p>
            <a:pPr algn="l"/>
            <a:r>
              <a:rPr lang="es-GB" sz="2200" b="1" dirty="0">
                <a:solidFill>
                  <a:schemeClr val="bg1"/>
                </a:solidFill>
              </a:rPr>
              <a:t>i, u</a:t>
            </a:r>
          </a:p>
        </p:txBody>
      </p:sp>
      <p:pic>
        <p:nvPicPr>
          <p:cNvPr id="37" name="Imagen 23">
            <a:extLst>
              <a:ext uri="{FF2B5EF4-FFF2-40B4-BE49-F238E27FC236}">
                <a16:creationId xmlns:a16="http://schemas.microsoft.com/office/drawing/2014/main" id="{933A458D-7C9E-4FC3-BA58-27CC60621EB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702518" y="2982738"/>
            <a:ext cx="1768562" cy="2296834"/>
          </a:xfrm>
          <a:prstGeom prst="rect">
            <a:avLst/>
          </a:prstGeom>
        </p:spPr>
      </p:pic>
      <p:sp>
        <p:nvSpPr>
          <p:cNvPr id="38" name="CuadroTexto 24">
            <a:extLst>
              <a:ext uri="{FF2B5EF4-FFF2-40B4-BE49-F238E27FC236}">
                <a16:creationId xmlns:a16="http://schemas.microsoft.com/office/drawing/2014/main" id="{C5FCB557-C4FA-4A2F-9FF9-856D4E81EBBF}"/>
              </a:ext>
            </a:extLst>
          </p:cNvPr>
          <p:cNvSpPr txBox="1"/>
          <p:nvPr/>
        </p:nvSpPr>
        <p:spPr>
          <a:xfrm>
            <a:off x="9944636" y="3691168"/>
            <a:ext cx="1284326" cy="523220"/>
          </a:xfrm>
          <a:prstGeom prst="rect">
            <a:avLst/>
          </a:prstGeom>
          <a:noFill/>
        </p:spPr>
        <p:txBody>
          <a:bodyPr wrap="none" rtlCol="0">
            <a:spAutoFit/>
          </a:bodyPr>
          <a:lstStyle/>
          <a:p>
            <a:pPr algn="l"/>
            <a:r>
              <a:rPr lang="es-GB" sz="2800" b="1" dirty="0">
                <a:solidFill>
                  <a:schemeClr val="bg1"/>
                </a:solidFill>
              </a:rPr>
              <a:t>a, e, o</a:t>
            </a:r>
          </a:p>
        </p:txBody>
      </p:sp>
      <p:sp>
        <p:nvSpPr>
          <p:cNvPr id="39" name="Llamada ovalada 25">
            <a:extLst>
              <a:ext uri="{FF2B5EF4-FFF2-40B4-BE49-F238E27FC236}">
                <a16:creationId xmlns:a16="http://schemas.microsoft.com/office/drawing/2014/main" id="{AB99354C-0013-4155-9873-07B9F234CB14}"/>
              </a:ext>
            </a:extLst>
          </p:cNvPr>
          <p:cNvSpPr/>
          <p:nvPr/>
        </p:nvSpPr>
        <p:spPr>
          <a:xfrm>
            <a:off x="7792552" y="5279572"/>
            <a:ext cx="4098213" cy="889599"/>
          </a:xfrm>
          <a:prstGeom prst="wedgeEllipseCallout">
            <a:avLst>
              <a:gd name="adj1" fmla="val 16383"/>
              <a:gd name="adj2" fmla="val -76335"/>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tx1"/>
                </a:solidFill>
              </a:rPr>
              <a:t>a, e, o = strong/open vowels</a:t>
            </a:r>
          </a:p>
        </p:txBody>
      </p:sp>
      <p:sp>
        <p:nvSpPr>
          <p:cNvPr id="40" name="Llamada ovalada 26">
            <a:extLst>
              <a:ext uri="{FF2B5EF4-FFF2-40B4-BE49-F238E27FC236}">
                <a16:creationId xmlns:a16="http://schemas.microsoft.com/office/drawing/2014/main" id="{B7F99E12-F35F-4CB2-9DD9-C5A6DBB251ED}"/>
              </a:ext>
            </a:extLst>
          </p:cNvPr>
          <p:cNvSpPr/>
          <p:nvPr/>
        </p:nvSpPr>
        <p:spPr>
          <a:xfrm>
            <a:off x="7585444" y="2167559"/>
            <a:ext cx="4507818" cy="750676"/>
          </a:xfrm>
          <a:prstGeom prst="wedgeEllipseCallout">
            <a:avLst>
              <a:gd name="adj1" fmla="val 18346"/>
              <a:gd name="adj2" fmla="val -103834"/>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tx1"/>
                </a:solidFill>
              </a:rPr>
              <a:t>i, u =</a:t>
            </a:r>
            <a:endParaRPr lang="en-GB" sz="2200" dirty="0">
              <a:solidFill>
                <a:schemeClr val="tx1"/>
              </a:solidFill>
            </a:endParaRPr>
          </a:p>
          <a:p>
            <a:pPr algn="ctr"/>
            <a:r>
              <a:rPr lang="es-GB" sz="2200" dirty="0">
                <a:solidFill>
                  <a:schemeClr val="tx1"/>
                </a:solidFill>
              </a:rPr>
              <a:t> weak/close</a:t>
            </a:r>
            <a:r>
              <a:rPr lang="en-GB" sz="2200" dirty="0">
                <a:solidFill>
                  <a:schemeClr val="tx1"/>
                </a:solidFill>
              </a:rPr>
              <a:t>d</a:t>
            </a:r>
            <a:r>
              <a:rPr lang="es-GB" sz="2200" dirty="0">
                <a:solidFill>
                  <a:schemeClr val="tx1"/>
                </a:solidFill>
              </a:rPr>
              <a:t> vowels</a:t>
            </a:r>
          </a:p>
        </p:txBody>
      </p:sp>
    </p:spTree>
    <p:extLst>
      <p:ext uri="{BB962C8B-B14F-4D97-AF65-F5344CB8AC3E}">
        <p14:creationId xmlns:p14="http://schemas.microsoft.com/office/powerpoint/2010/main" val="621964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p:bldP spid="39" grpId="0" animBg="1"/>
      <p:bldP spid="4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2869324" cy="647577"/>
          </a:xfrm>
        </p:spPr>
        <p:txBody>
          <a:bodyPr>
            <a:normAutofit/>
          </a:bodyPr>
          <a:lstStyle/>
          <a:p>
            <a:r>
              <a:rPr lang="en-GB" sz="2800" dirty="0" err="1"/>
              <a:t>Vocabulario</a:t>
            </a:r>
            <a:endParaRPr lang="en-GB" sz="28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10880279" y="213557"/>
            <a:ext cx="1044243" cy="400919"/>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 name="TextBox 4">
            <a:extLst>
              <a:ext uri="{FF2B5EF4-FFF2-40B4-BE49-F238E27FC236}">
                <a16:creationId xmlns:a16="http://schemas.microsoft.com/office/drawing/2014/main" id="{8B019D2A-4031-48B9-95D1-AED4DE24218E}"/>
              </a:ext>
            </a:extLst>
          </p:cNvPr>
          <p:cNvSpPr txBox="1"/>
          <p:nvPr/>
        </p:nvSpPr>
        <p:spPr>
          <a:xfrm>
            <a:off x="187357" y="1291923"/>
            <a:ext cx="11457301" cy="95410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entury Gothic" panose="020B0502020202020204" pitchFamily="34" charset="0"/>
              </a:rPr>
              <a:t>Some adjectives</a:t>
            </a:r>
            <a:r>
              <a:rPr kumimoji="0" lang="en-GB" sz="2800" b="0" i="0" u="none" strike="noStrike" kern="1200" cap="none" spc="0" normalizeH="0" noProof="0" dirty="0">
                <a:ln>
                  <a:noFill/>
                </a:ln>
                <a:effectLst/>
                <a:uLnTx/>
                <a:uFillTx/>
                <a:latin typeface="Century Gothic" panose="020B0502020202020204" pitchFamily="34" charset="0"/>
              </a:rPr>
              <a:t> in Spanish can have different meanings depending </a:t>
            </a:r>
            <a:r>
              <a:rPr lang="en-GB" sz="2800" dirty="0">
                <a:latin typeface="Century Gothic" panose="020B0502020202020204" pitchFamily="34" charset="0"/>
              </a:rPr>
              <a:t>on the verb ‘ser’ or ‘</a:t>
            </a:r>
            <a:r>
              <a:rPr lang="en-GB" sz="2800" dirty="0" err="1">
                <a:latin typeface="Century Gothic" panose="020B0502020202020204" pitchFamily="34" charset="0"/>
              </a:rPr>
              <a:t>estar</a:t>
            </a:r>
            <a:r>
              <a:rPr lang="en-GB" sz="2800" dirty="0">
                <a:latin typeface="Century Gothic" panose="020B0502020202020204" pitchFamily="34" charset="0"/>
              </a:rPr>
              <a:t>’. Compare:</a:t>
            </a:r>
            <a:endParaRPr kumimoji="0" lang="en-GB" sz="2800" b="0" i="0" u="none" strike="noStrike" kern="1200" cap="none" spc="0" normalizeH="0" baseline="0" noProof="0" dirty="0">
              <a:ln>
                <a:noFill/>
              </a:ln>
              <a:effectLst/>
              <a:uLnTx/>
              <a:uFillTx/>
              <a:latin typeface="Century Gothic" panose="020B0502020202020204" pitchFamily="34" charset="0"/>
            </a:endParaRPr>
          </a:p>
        </p:txBody>
      </p:sp>
      <p:sp>
        <p:nvSpPr>
          <p:cNvPr id="6" name="TextBox 5">
            <a:extLst>
              <a:ext uri="{FF2B5EF4-FFF2-40B4-BE49-F238E27FC236}">
                <a16:creationId xmlns:a16="http://schemas.microsoft.com/office/drawing/2014/main" id="{3BE8F386-6E3F-48E7-A273-3F3212BB9AC0}"/>
              </a:ext>
            </a:extLst>
          </p:cNvPr>
          <p:cNvSpPr txBox="1"/>
          <p:nvPr/>
        </p:nvSpPr>
        <p:spPr>
          <a:xfrm>
            <a:off x="450828" y="2427505"/>
            <a:ext cx="25767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latin typeface="Century Gothic" panose="020B0502020202020204" pitchFamily="34" charset="0"/>
              </a:rPr>
              <a:t>Soy </a:t>
            </a:r>
            <a:r>
              <a:rPr lang="en-GB" sz="2800" dirty="0" err="1">
                <a:latin typeface="Century Gothic" panose="020B0502020202020204" pitchFamily="34" charset="0"/>
              </a:rPr>
              <a:t>malo</a:t>
            </a:r>
            <a:r>
              <a:rPr lang="en-GB" sz="2800" dirty="0">
                <a:latin typeface="Century Gothic" panose="020B0502020202020204" pitchFamily="34" charset="0"/>
              </a:rPr>
              <a:t>.</a:t>
            </a:r>
            <a:endParaRPr kumimoji="0" lang="en-GB" sz="2800" b="0" i="0" u="none" strike="noStrike" kern="1200" cap="none" spc="0" normalizeH="0" baseline="0" noProof="0" dirty="0">
              <a:ln>
                <a:noFill/>
              </a:ln>
              <a:effectLst/>
              <a:uLnTx/>
              <a:uFillTx/>
              <a:latin typeface="Century Gothic" panose="020B0502020202020204" pitchFamily="34" charset="0"/>
            </a:endParaRPr>
          </a:p>
        </p:txBody>
      </p:sp>
      <p:sp>
        <p:nvSpPr>
          <p:cNvPr id="7" name="TextBox 12">
            <a:extLst>
              <a:ext uri="{FF2B5EF4-FFF2-40B4-BE49-F238E27FC236}">
                <a16:creationId xmlns:a16="http://schemas.microsoft.com/office/drawing/2014/main" id="{68E9A984-DF66-456D-8FB9-072194E9501F}"/>
              </a:ext>
            </a:extLst>
          </p:cNvPr>
          <p:cNvSpPr txBox="1"/>
          <p:nvPr/>
        </p:nvSpPr>
        <p:spPr>
          <a:xfrm>
            <a:off x="4208522" y="2427505"/>
            <a:ext cx="39419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latin typeface="Century Gothic" panose="020B0502020202020204" pitchFamily="34" charset="0"/>
              </a:rPr>
              <a:t>I’m a bad person.</a:t>
            </a:r>
            <a:endParaRPr kumimoji="0" lang="en-GB" sz="2800" b="0" i="0" u="none" strike="noStrike" kern="1200" cap="none" spc="0" normalizeH="0" baseline="0" noProof="0" dirty="0">
              <a:ln>
                <a:noFill/>
              </a:ln>
              <a:effectLst/>
              <a:uLnTx/>
              <a:uFillTx/>
              <a:latin typeface="Century Gothic" panose="020B0502020202020204" pitchFamily="34" charset="0"/>
            </a:endParaRPr>
          </a:p>
        </p:txBody>
      </p:sp>
      <p:sp>
        <p:nvSpPr>
          <p:cNvPr id="8" name="TextBox 12">
            <a:extLst>
              <a:ext uri="{FF2B5EF4-FFF2-40B4-BE49-F238E27FC236}">
                <a16:creationId xmlns:a16="http://schemas.microsoft.com/office/drawing/2014/main" id="{97B958F8-6AAF-4483-9438-EF2BB5BD9B0E}"/>
              </a:ext>
            </a:extLst>
          </p:cNvPr>
          <p:cNvSpPr txBox="1"/>
          <p:nvPr/>
        </p:nvSpPr>
        <p:spPr>
          <a:xfrm>
            <a:off x="450828" y="2950725"/>
            <a:ext cx="25767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latin typeface="Century Gothic" panose="020B0502020202020204" pitchFamily="34" charset="0"/>
              </a:rPr>
              <a:t>Estoy</a:t>
            </a:r>
            <a:r>
              <a:rPr lang="en-GB" sz="2800" dirty="0">
                <a:latin typeface="Century Gothic" panose="020B0502020202020204" pitchFamily="34" charset="0"/>
              </a:rPr>
              <a:t> </a:t>
            </a:r>
            <a:r>
              <a:rPr lang="en-GB" sz="2800" dirty="0" err="1">
                <a:latin typeface="Century Gothic" panose="020B0502020202020204" pitchFamily="34" charset="0"/>
              </a:rPr>
              <a:t>malo</a:t>
            </a:r>
            <a:r>
              <a:rPr lang="en-GB" sz="2800" dirty="0">
                <a:latin typeface="Century Gothic" panose="020B0502020202020204" pitchFamily="34" charset="0"/>
              </a:rPr>
              <a:t>.</a:t>
            </a:r>
            <a:endParaRPr kumimoji="0" lang="en-GB" sz="2800" b="0" i="0" u="none" strike="noStrike" kern="1200" cap="none" spc="0" normalizeH="0" baseline="0" noProof="0" dirty="0">
              <a:ln>
                <a:noFill/>
              </a:ln>
              <a:effectLst/>
              <a:uLnTx/>
              <a:uFillTx/>
              <a:latin typeface="Century Gothic" panose="020B0502020202020204" pitchFamily="34" charset="0"/>
            </a:endParaRPr>
          </a:p>
        </p:txBody>
      </p:sp>
      <p:sp>
        <p:nvSpPr>
          <p:cNvPr id="9" name="TextBox 12">
            <a:extLst>
              <a:ext uri="{FF2B5EF4-FFF2-40B4-BE49-F238E27FC236}">
                <a16:creationId xmlns:a16="http://schemas.microsoft.com/office/drawing/2014/main" id="{BA084926-7BF2-47DC-A68F-1B525F500366}"/>
              </a:ext>
            </a:extLst>
          </p:cNvPr>
          <p:cNvSpPr txBox="1"/>
          <p:nvPr/>
        </p:nvSpPr>
        <p:spPr>
          <a:xfrm>
            <a:off x="4208520" y="2883390"/>
            <a:ext cx="39419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latin typeface="Century Gothic" panose="020B0502020202020204" pitchFamily="34" charset="0"/>
              </a:rPr>
              <a:t>I’m ill/sick.</a:t>
            </a:r>
            <a:endParaRPr kumimoji="0" lang="en-GB" sz="2800" b="0" i="0" u="none" strike="noStrike" kern="1200" cap="none" spc="0" normalizeH="0" baseline="0" noProof="0" dirty="0">
              <a:ln>
                <a:noFill/>
              </a:ln>
              <a:effectLst/>
              <a:uLnTx/>
              <a:uFillTx/>
              <a:latin typeface="Century Gothic" panose="020B0502020202020204" pitchFamily="34" charset="0"/>
            </a:endParaRPr>
          </a:p>
        </p:txBody>
      </p:sp>
      <p:sp>
        <p:nvSpPr>
          <p:cNvPr id="10" name="TextBox 12">
            <a:extLst>
              <a:ext uri="{FF2B5EF4-FFF2-40B4-BE49-F238E27FC236}">
                <a16:creationId xmlns:a16="http://schemas.microsoft.com/office/drawing/2014/main" id="{1B10F395-795E-4860-A327-AC7890DBE70D}"/>
              </a:ext>
            </a:extLst>
          </p:cNvPr>
          <p:cNvSpPr txBox="1"/>
          <p:nvPr/>
        </p:nvSpPr>
        <p:spPr>
          <a:xfrm>
            <a:off x="450828" y="3752016"/>
            <a:ext cx="32575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latin typeface="Century Gothic" panose="020B0502020202020204" pitchFamily="34" charset="0"/>
              </a:rPr>
              <a:t>Está</a:t>
            </a:r>
            <a:r>
              <a:rPr lang="en-GB" sz="2800" dirty="0">
                <a:latin typeface="Century Gothic" panose="020B0502020202020204" pitchFamily="34" charset="0"/>
              </a:rPr>
              <a:t> </a:t>
            </a:r>
            <a:r>
              <a:rPr lang="en-GB" sz="2800" dirty="0" err="1">
                <a:latin typeface="Century Gothic" panose="020B0502020202020204" pitchFamily="34" charset="0"/>
              </a:rPr>
              <a:t>seguro</a:t>
            </a:r>
            <a:r>
              <a:rPr lang="en-GB" sz="2800" dirty="0">
                <a:latin typeface="Century Gothic" panose="020B0502020202020204" pitchFamily="34" charset="0"/>
              </a:rPr>
              <a:t>/a.</a:t>
            </a:r>
            <a:endParaRPr kumimoji="0" lang="en-GB" sz="2800" b="0" i="0" u="none" strike="noStrike" kern="1200" cap="none" spc="0" normalizeH="0" baseline="0" noProof="0" dirty="0">
              <a:ln>
                <a:noFill/>
              </a:ln>
              <a:effectLst/>
              <a:uLnTx/>
              <a:uFillTx/>
              <a:latin typeface="Century Gothic" panose="020B0502020202020204" pitchFamily="34" charset="0"/>
            </a:endParaRPr>
          </a:p>
        </p:txBody>
      </p:sp>
      <p:sp>
        <p:nvSpPr>
          <p:cNvPr id="11" name="TextBox 12">
            <a:extLst>
              <a:ext uri="{FF2B5EF4-FFF2-40B4-BE49-F238E27FC236}">
                <a16:creationId xmlns:a16="http://schemas.microsoft.com/office/drawing/2014/main" id="{0A730B79-7FFA-4B59-A2F4-C07A568980E3}"/>
              </a:ext>
            </a:extLst>
          </p:cNvPr>
          <p:cNvSpPr txBox="1"/>
          <p:nvPr/>
        </p:nvSpPr>
        <p:spPr>
          <a:xfrm>
            <a:off x="450828" y="4275236"/>
            <a:ext cx="25767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latin typeface="Century Gothic" panose="020B0502020202020204" pitchFamily="34" charset="0"/>
              </a:rPr>
              <a:t>Es </a:t>
            </a:r>
            <a:r>
              <a:rPr lang="en-GB" sz="2800" dirty="0" err="1">
                <a:latin typeface="Century Gothic" panose="020B0502020202020204" pitchFamily="34" charset="0"/>
              </a:rPr>
              <a:t>seguro</a:t>
            </a:r>
            <a:r>
              <a:rPr lang="en-GB" sz="2800" dirty="0">
                <a:latin typeface="Century Gothic" panose="020B0502020202020204" pitchFamily="34" charset="0"/>
              </a:rPr>
              <a:t>.</a:t>
            </a:r>
            <a:endParaRPr kumimoji="0" lang="en-GB" sz="2800" b="0" i="0" u="none" strike="noStrike" kern="1200" cap="none" spc="0" normalizeH="0" baseline="0" noProof="0" dirty="0">
              <a:ln>
                <a:noFill/>
              </a:ln>
              <a:effectLst/>
              <a:uLnTx/>
              <a:uFillTx/>
              <a:latin typeface="Century Gothic" panose="020B0502020202020204" pitchFamily="34" charset="0"/>
            </a:endParaRPr>
          </a:p>
        </p:txBody>
      </p:sp>
      <p:sp>
        <p:nvSpPr>
          <p:cNvPr id="12" name="TextBox 12">
            <a:extLst>
              <a:ext uri="{FF2B5EF4-FFF2-40B4-BE49-F238E27FC236}">
                <a16:creationId xmlns:a16="http://schemas.microsoft.com/office/drawing/2014/main" id="{18B9FE4A-791D-456F-9DF1-4F1D2989FBE2}"/>
              </a:ext>
            </a:extLst>
          </p:cNvPr>
          <p:cNvSpPr txBox="1"/>
          <p:nvPr/>
        </p:nvSpPr>
        <p:spPr>
          <a:xfrm>
            <a:off x="4208521" y="3752016"/>
            <a:ext cx="46541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latin typeface="Century Gothic" panose="020B0502020202020204" pitchFamily="34" charset="0"/>
              </a:rPr>
              <a:t>It is sure, certain.</a:t>
            </a:r>
            <a:endParaRPr kumimoji="0" lang="en-GB" sz="2800" b="0" i="0" u="none" strike="noStrike" kern="1200" cap="none" spc="0" normalizeH="0" baseline="0" noProof="0" dirty="0">
              <a:ln>
                <a:noFill/>
              </a:ln>
              <a:effectLst/>
              <a:uLnTx/>
              <a:uFillTx/>
              <a:latin typeface="Century Gothic" panose="020B0502020202020204" pitchFamily="34" charset="0"/>
            </a:endParaRPr>
          </a:p>
        </p:txBody>
      </p:sp>
      <p:sp>
        <p:nvSpPr>
          <p:cNvPr id="13" name="TextBox 12">
            <a:extLst>
              <a:ext uri="{FF2B5EF4-FFF2-40B4-BE49-F238E27FC236}">
                <a16:creationId xmlns:a16="http://schemas.microsoft.com/office/drawing/2014/main" id="{543472AA-6528-412F-A03B-990BEBE42C50}"/>
              </a:ext>
            </a:extLst>
          </p:cNvPr>
          <p:cNvSpPr txBox="1"/>
          <p:nvPr/>
        </p:nvSpPr>
        <p:spPr>
          <a:xfrm>
            <a:off x="4208519" y="4275236"/>
            <a:ext cx="39419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latin typeface="Century Gothic" panose="020B0502020202020204" pitchFamily="34" charset="0"/>
              </a:rPr>
              <a:t>It’s safe.</a:t>
            </a:r>
            <a:endParaRPr kumimoji="0" lang="en-GB" sz="2800" b="0" i="0" u="none" strike="noStrike" kern="1200" cap="none" spc="0" normalizeH="0" baseline="0" noProof="0" dirty="0">
              <a:ln>
                <a:noFill/>
              </a:ln>
              <a:effectLst/>
              <a:uLnTx/>
              <a:uFillTx/>
              <a:latin typeface="Century Gothic" panose="020B0502020202020204" pitchFamily="34" charset="0"/>
            </a:endParaRPr>
          </a:p>
        </p:txBody>
      </p:sp>
      <p:sp>
        <p:nvSpPr>
          <p:cNvPr id="14" name="TextBox 12">
            <a:extLst>
              <a:ext uri="{FF2B5EF4-FFF2-40B4-BE49-F238E27FC236}">
                <a16:creationId xmlns:a16="http://schemas.microsoft.com/office/drawing/2014/main" id="{696C2ECD-43FF-4699-8327-160F66D9D32E}"/>
              </a:ext>
            </a:extLst>
          </p:cNvPr>
          <p:cNvSpPr txBox="1"/>
          <p:nvPr/>
        </p:nvSpPr>
        <p:spPr>
          <a:xfrm>
            <a:off x="450829" y="5076527"/>
            <a:ext cx="25767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latin typeface="Century Gothic" panose="020B0502020202020204" pitchFamily="34" charset="0"/>
              </a:rPr>
              <a:t>Estoy</a:t>
            </a:r>
            <a:r>
              <a:rPr lang="en-GB" sz="2800" dirty="0">
                <a:latin typeface="Century Gothic" panose="020B0502020202020204" pitchFamily="34" charset="0"/>
              </a:rPr>
              <a:t> </a:t>
            </a:r>
            <a:r>
              <a:rPr lang="en-GB" sz="2800" dirty="0" err="1">
                <a:latin typeface="Century Gothic" panose="020B0502020202020204" pitchFamily="34" charset="0"/>
              </a:rPr>
              <a:t>listo</a:t>
            </a:r>
            <a:r>
              <a:rPr lang="en-GB" sz="2800" dirty="0">
                <a:latin typeface="Century Gothic" panose="020B0502020202020204" pitchFamily="34" charset="0"/>
              </a:rPr>
              <a:t>.</a:t>
            </a:r>
            <a:endParaRPr kumimoji="0" lang="en-GB" sz="2800" b="0" i="0" u="none" strike="noStrike" kern="1200" cap="none" spc="0" normalizeH="0" baseline="0" noProof="0" dirty="0">
              <a:ln>
                <a:noFill/>
              </a:ln>
              <a:effectLst/>
              <a:uLnTx/>
              <a:uFillTx/>
              <a:latin typeface="Century Gothic" panose="020B0502020202020204" pitchFamily="34" charset="0"/>
            </a:endParaRPr>
          </a:p>
        </p:txBody>
      </p:sp>
      <p:sp>
        <p:nvSpPr>
          <p:cNvPr id="15" name="TextBox 12">
            <a:extLst>
              <a:ext uri="{FF2B5EF4-FFF2-40B4-BE49-F238E27FC236}">
                <a16:creationId xmlns:a16="http://schemas.microsoft.com/office/drawing/2014/main" id="{8C837121-DF59-408A-A01A-7CCBF4E9ECE0}"/>
              </a:ext>
            </a:extLst>
          </p:cNvPr>
          <p:cNvSpPr txBox="1"/>
          <p:nvPr/>
        </p:nvSpPr>
        <p:spPr>
          <a:xfrm>
            <a:off x="450829" y="5599747"/>
            <a:ext cx="25767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latin typeface="Century Gothic" panose="020B0502020202020204" pitchFamily="34" charset="0"/>
              </a:rPr>
              <a:t>Soy </a:t>
            </a:r>
            <a:r>
              <a:rPr lang="en-GB" sz="2800" dirty="0" err="1">
                <a:latin typeface="Century Gothic" panose="020B0502020202020204" pitchFamily="34" charset="0"/>
              </a:rPr>
              <a:t>listo</a:t>
            </a:r>
            <a:r>
              <a:rPr lang="en-GB" sz="2800" dirty="0">
                <a:latin typeface="Century Gothic" panose="020B0502020202020204" pitchFamily="34" charset="0"/>
              </a:rPr>
              <a:t>.</a:t>
            </a:r>
            <a:endParaRPr kumimoji="0" lang="en-GB" sz="2800" b="0" i="0" u="none" strike="noStrike" kern="1200" cap="none" spc="0" normalizeH="0" baseline="0" noProof="0" dirty="0">
              <a:ln>
                <a:noFill/>
              </a:ln>
              <a:effectLst/>
              <a:uLnTx/>
              <a:uFillTx/>
              <a:latin typeface="Century Gothic" panose="020B0502020202020204" pitchFamily="34" charset="0"/>
            </a:endParaRPr>
          </a:p>
        </p:txBody>
      </p:sp>
      <p:sp>
        <p:nvSpPr>
          <p:cNvPr id="16" name="TextBox 12">
            <a:extLst>
              <a:ext uri="{FF2B5EF4-FFF2-40B4-BE49-F238E27FC236}">
                <a16:creationId xmlns:a16="http://schemas.microsoft.com/office/drawing/2014/main" id="{82A106EE-96E2-46A6-B31D-DB7D82F5E2FE}"/>
              </a:ext>
            </a:extLst>
          </p:cNvPr>
          <p:cNvSpPr txBox="1"/>
          <p:nvPr/>
        </p:nvSpPr>
        <p:spPr>
          <a:xfrm>
            <a:off x="4208519" y="5076527"/>
            <a:ext cx="39419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latin typeface="Century Gothic" panose="020B0502020202020204" pitchFamily="34" charset="0"/>
              </a:rPr>
              <a:t>I’m ready.</a:t>
            </a:r>
            <a:endParaRPr kumimoji="0" lang="en-GB" sz="2800" b="0" i="0" u="none" strike="noStrike" kern="1200" cap="none" spc="0" normalizeH="0" baseline="0" noProof="0" dirty="0">
              <a:ln>
                <a:noFill/>
              </a:ln>
              <a:effectLst/>
              <a:uLnTx/>
              <a:uFillTx/>
              <a:latin typeface="Century Gothic" panose="020B0502020202020204" pitchFamily="34" charset="0"/>
            </a:endParaRPr>
          </a:p>
        </p:txBody>
      </p:sp>
      <p:sp>
        <p:nvSpPr>
          <p:cNvPr id="17" name="TextBox 12">
            <a:extLst>
              <a:ext uri="{FF2B5EF4-FFF2-40B4-BE49-F238E27FC236}">
                <a16:creationId xmlns:a16="http://schemas.microsoft.com/office/drawing/2014/main" id="{6FBFBCBE-9609-4BE6-A962-D9206F555C07}"/>
              </a:ext>
            </a:extLst>
          </p:cNvPr>
          <p:cNvSpPr txBox="1"/>
          <p:nvPr/>
        </p:nvSpPr>
        <p:spPr>
          <a:xfrm>
            <a:off x="4208518" y="5599747"/>
            <a:ext cx="39419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latin typeface="Century Gothic" panose="020B0502020202020204" pitchFamily="34" charset="0"/>
              </a:rPr>
              <a:t>I’m intelligent, smart.</a:t>
            </a:r>
            <a:endParaRPr kumimoji="0" lang="en-GB" sz="2800" b="0" i="0" u="none" strike="noStrike" kern="1200" cap="none" spc="0" normalizeH="0" baseline="0" noProof="0" dirty="0">
              <a:ln>
                <a:noFill/>
              </a:ln>
              <a:effectLst/>
              <a:uLnTx/>
              <a:uFillTx/>
              <a:latin typeface="Century Gothic" panose="020B0502020202020204" pitchFamily="34" charset="0"/>
            </a:endParaRPr>
          </a:p>
        </p:txBody>
      </p:sp>
      <p:sp>
        <p:nvSpPr>
          <p:cNvPr id="18" name="Llamada rectangular redondeada 2">
            <a:extLst>
              <a:ext uri="{FF2B5EF4-FFF2-40B4-BE49-F238E27FC236}">
                <a16:creationId xmlns:a16="http://schemas.microsoft.com/office/drawing/2014/main" id="{E360624C-871C-4207-96CC-96C85309D039}"/>
              </a:ext>
            </a:extLst>
          </p:cNvPr>
          <p:cNvSpPr/>
          <p:nvPr/>
        </p:nvSpPr>
        <p:spPr>
          <a:xfrm>
            <a:off x="8446575" y="2402751"/>
            <a:ext cx="2983425" cy="1349266"/>
          </a:xfrm>
          <a:prstGeom prst="wedgeRoundRectCallout">
            <a:avLst>
              <a:gd name="adj1" fmla="val -93353"/>
              <a:gd name="adj2" fmla="val 54139"/>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tx1"/>
                </a:solidFill>
                <a:latin typeface="Century Gothic" panose="020B0502020202020204" pitchFamily="34" charset="0"/>
              </a:rPr>
              <a:t>‘Está seguro/a’ can also mean ‘s/he</a:t>
            </a:r>
            <a:r>
              <a:rPr lang="en-GB" sz="2000" dirty="0">
                <a:solidFill>
                  <a:schemeClr val="tx1"/>
                </a:solidFill>
                <a:latin typeface="Century Gothic" panose="020B0502020202020204" pitchFamily="34" charset="0"/>
              </a:rPr>
              <a:t> or it is</a:t>
            </a:r>
            <a:r>
              <a:rPr lang="es-GB" sz="2000" dirty="0">
                <a:solidFill>
                  <a:schemeClr val="tx1"/>
                </a:solidFill>
                <a:latin typeface="Century Gothic" panose="020B0502020202020204" pitchFamily="34" charset="0"/>
              </a:rPr>
              <a:t> safe’ </a:t>
            </a:r>
            <a:r>
              <a:rPr lang="en-GB" sz="2000" dirty="0">
                <a:solidFill>
                  <a:schemeClr val="tx1"/>
                </a:solidFill>
                <a:latin typeface="Century Gothic" panose="020B0502020202020204" pitchFamily="34" charset="0"/>
              </a:rPr>
              <a:t>(</a:t>
            </a:r>
            <a:r>
              <a:rPr lang="es-GB" sz="2000" dirty="0">
                <a:solidFill>
                  <a:schemeClr val="tx1"/>
                </a:solidFill>
                <a:latin typeface="Century Gothic" panose="020B0502020202020204" pitchFamily="34" charset="0"/>
              </a:rPr>
              <a:t>as a state</a:t>
            </a:r>
            <a:r>
              <a:rPr lang="en-GB" sz="2000" dirty="0">
                <a:solidFill>
                  <a:schemeClr val="tx1"/>
                </a:solidFill>
                <a:latin typeface="Century Gothic" panose="020B0502020202020204" pitchFamily="34" charset="0"/>
              </a:rPr>
              <a:t>)</a:t>
            </a:r>
            <a:r>
              <a:rPr lang="es-GB" sz="2000" dirty="0">
                <a:solidFill>
                  <a:schemeClr val="tx1"/>
                </a:solidFill>
                <a:latin typeface="Century Gothic" panose="020B0502020202020204" pitchFamily="34" charset="0"/>
              </a:rPr>
              <a:t>.</a:t>
            </a:r>
          </a:p>
        </p:txBody>
      </p:sp>
      <p:sp>
        <p:nvSpPr>
          <p:cNvPr id="19" name="Llamada rectangular redondeada 31">
            <a:extLst>
              <a:ext uri="{FF2B5EF4-FFF2-40B4-BE49-F238E27FC236}">
                <a16:creationId xmlns:a16="http://schemas.microsoft.com/office/drawing/2014/main" id="{966856E0-4B81-4FC4-9615-B3B6158C4DC0}"/>
              </a:ext>
            </a:extLst>
          </p:cNvPr>
          <p:cNvSpPr/>
          <p:nvPr/>
        </p:nvSpPr>
        <p:spPr>
          <a:xfrm>
            <a:off x="7315198" y="4354056"/>
            <a:ext cx="2805193" cy="789806"/>
          </a:xfrm>
          <a:prstGeom prst="wedgeRoundRectCallout">
            <a:avLst>
              <a:gd name="adj1" fmla="val -95419"/>
              <a:gd name="adj2" fmla="val 70016"/>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tx1"/>
                </a:solidFill>
                <a:latin typeface="Century Gothic" panose="020B0502020202020204" pitchFamily="34" charset="0"/>
              </a:rPr>
              <a:t>This meaning only works with ‘estar’.</a:t>
            </a:r>
          </a:p>
        </p:txBody>
      </p:sp>
      <p:pic>
        <p:nvPicPr>
          <p:cNvPr id="21" name="Picture 20" descr="Cartoon of a purple face with a hat and a scarf&#10;&#10;Description automatically generated">
            <a:extLst>
              <a:ext uri="{FF2B5EF4-FFF2-40B4-BE49-F238E27FC236}">
                <a16:creationId xmlns:a16="http://schemas.microsoft.com/office/drawing/2014/main" id="{687306ED-753A-4AD1-865E-722FEA0B2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2569" y="4748959"/>
            <a:ext cx="870981" cy="983724"/>
          </a:xfrm>
          <a:prstGeom prst="rect">
            <a:avLst/>
          </a:prstGeom>
        </p:spPr>
      </p:pic>
      <p:pic>
        <p:nvPicPr>
          <p:cNvPr id="23" name="Picture 22" descr="A cartoon of a purple face with a thermometer in mouth&#10;&#10;Description automatically generated">
            <a:extLst>
              <a:ext uri="{FF2B5EF4-FFF2-40B4-BE49-F238E27FC236}">
                <a16:creationId xmlns:a16="http://schemas.microsoft.com/office/drawing/2014/main" id="{75FDC910-39DE-4F16-90F1-359B7EE4FB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3748" y="3077384"/>
            <a:ext cx="729802" cy="594549"/>
          </a:xfrm>
          <a:prstGeom prst="rect">
            <a:avLst/>
          </a:prstGeom>
        </p:spPr>
      </p:pic>
      <p:pic>
        <p:nvPicPr>
          <p:cNvPr id="25" name="Picture 24" descr="A cartoon of a purple devil&#10;&#10;Description automatically generated">
            <a:extLst>
              <a:ext uri="{FF2B5EF4-FFF2-40B4-BE49-F238E27FC236}">
                <a16:creationId xmlns:a16="http://schemas.microsoft.com/office/drawing/2014/main" id="{05A36484-3068-4A87-8DEE-EFD8CC91CB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2909" y="2221810"/>
            <a:ext cx="780641" cy="780328"/>
          </a:xfrm>
          <a:prstGeom prst="rect">
            <a:avLst/>
          </a:prstGeom>
        </p:spPr>
      </p:pic>
      <p:pic>
        <p:nvPicPr>
          <p:cNvPr id="27" name="Picture 26" descr="A cartoon of a graduation cap and a paper&#10;&#10;Description automatically generated">
            <a:extLst>
              <a:ext uri="{FF2B5EF4-FFF2-40B4-BE49-F238E27FC236}">
                <a16:creationId xmlns:a16="http://schemas.microsoft.com/office/drawing/2014/main" id="{73EBD7FF-A8B3-485E-B307-54AB445ED3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5861" y="5634019"/>
            <a:ext cx="883365" cy="679724"/>
          </a:xfrm>
          <a:prstGeom prst="rect">
            <a:avLst/>
          </a:prstGeom>
        </p:spPr>
      </p:pic>
    </p:spTree>
    <p:extLst>
      <p:ext uri="{BB962C8B-B14F-4D97-AF65-F5344CB8AC3E}">
        <p14:creationId xmlns:p14="http://schemas.microsoft.com/office/powerpoint/2010/main" val="157229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6">
                                            <p:txEl>
                                              <p:pRg st="0" end="0"/>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5" grpId="0"/>
      <p:bldP spid="17" grpId="0"/>
      <p:bldP spid="18"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2869324" cy="647577"/>
          </a:xfrm>
        </p:spPr>
        <p:txBody>
          <a:bodyPr>
            <a:normAutofit/>
          </a:bodyPr>
          <a:lstStyle/>
          <a:p>
            <a:r>
              <a:rPr lang="en-GB" sz="2800" dirty="0" err="1"/>
              <a:t>Vocabulario</a:t>
            </a:r>
            <a:endParaRPr lang="en-GB" sz="28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10880279" y="213557"/>
            <a:ext cx="1044243" cy="400919"/>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graphicFrame>
        <p:nvGraphicFramePr>
          <p:cNvPr id="24" name="Tabla 3">
            <a:extLst>
              <a:ext uri="{FF2B5EF4-FFF2-40B4-BE49-F238E27FC236}">
                <a16:creationId xmlns:a16="http://schemas.microsoft.com/office/drawing/2014/main" id="{B1AE1C47-0BF5-41CD-913A-25C38BD172FF}"/>
              </a:ext>
            </a:extLst>
          </p:cNvPr>
          <p:cNvGraphicFramePr>
            <a:graphicFrameLocks noGrp="1"/>
          </p:cNvGraphicFramePr>
          <p:nvPr>
            <p:extLst>
              <p:ext uri="{D42A27DB-BD31-4B8C-83A1-F6EECF244321}">
                <p14:modId xmlns:p14="http://schemas.microsoft.com/office/powerpoint/2010/main" val="3080792219"/>
              </p:ext>
            </p:extLst>
          </p:nvPr>
        </p:nvGraphicFramePr>
        <p:xfrm>
          <a:off x="140802" y="1098189"/>
          <a:ext cx="11893207" cy="5133413"/>
        </p:xfrm>
        <a:graphic>
          <a:graphicData uri="http://schemas.openxmlformats.org/drawingml/2006/table">
            <a:tbl>
              <a:tblPr firstRow="1" bandRow="1">
                <a:tableStyleId>{5DA37D80-6434-44D0-A028-1B22A696006F}</a:tableStyleId>
              </a:tblPr>
              <a:tblGrid>
                <a:gridCol w="6886835">
                  <a:extLst>
                    <a:ext uri="{9D8B030D-6E8A-4147-A177-3AD203B41FA5}">
                      <a16:colId xmlns:a16="http://schemas.microsoft.com/office/drawing/2014/main" val="1481478855"/>
                    </a:ext>
                  </a:extLst>
                </a:gridCol>
                <a:gridCol w="5006372">
                  <a:extLst>
                    <a:ext uri="{9D8B030D-6E8A-4147-A177-3AD203B41FA5}">
                      <a16:colId xmlns:a16="http://schemas.microsoft.com/office/drawing/2014/main" val="17679407"/>
                    </a:ext>
                  </a:extLst>
                </a:gridCol>
              </a:tblGrid>
              <a:tr h="667926">
                <a:tc>
                  <a:txBody>
                    <a:bodyPr/>
                    <a:lstStyle/>
                    <a:p>
                      <a:endParaRPr lang="es-GB" sz="2400" dirty="0">
                        <a:solidFill>
                          <a:schemeClr val="tx1"/>
                        </a:solidFill>
                      </a:endParaRPr>
                    </a:p>
                  </a:txBody>
                  <a:tcPr/>
                </a:tc>
                <a:tc>
                  <a:txBody>
                    <a:bodyPr/>
                    <a:lstStyle/>
                    <a:p>
                      <a:pPr algn="ctr"/>
                      <a:r>
                        <a:rPr lang="es-GB" sz="2400" dirty="0">
                          <a:solidFill>
                            <a:schemeClr val="tx1"/>
                          </a:solidFill>
                        </a:rPr>
                        <a:t>¿Qué significan las palabras?</a:t>
                      </a:r>
                    </a:p>
                  </a:txBody>
                  <a:tcPr/>
                </a:tc>
                <a:extLst>
                  <a:ext uri="{0D108BD9-81ED-4DB2-BD59-A6C34878D82A}">
                    <a16:rowId xmlns:a16="http://schemas.microsoft.com/office/drawing/2014/main" val="3998798577"/>
                  </a:ext>
                </a:extLst>
              </a:tr>
              <a:tr h="909352">
                <a:tc>
                  <a:txBody>
                    <a:bodyPr/>
                    <a:lstStyle/>
                    <a:p>
                      <a:r>
                        <a:rPr lang="es-GB" sz="2400" dirty="0">
                          <a:solidFill>
                            <a:schemeClr val="tx1"/>
                          </a:solidFill>
                        </a:rPr>
                        <a:t>1. Bianca no quiere cenar porque está </a:t>
                      </a:r>
                      <a:r>
                        <a:rPr lang="es-GB" sz="2400" b="1" dirty="0">
                          <a:solidFill>
                            <a:schemeClr val="tx1"/>
                          </a:solidFill>
                        </a:rPr>
                        <a:t>mala</a:t>
                      </a:r>
                      <a:r>
                        <a:rPr lang="es-GB" sz="2400" dirty="0">
                          <a:solidFill>
                            <a:schemeClr val="tx1"/>
                          </a:solidFill>
                        </a:rPr>
                        <a:t>.</a:t>
                      </a:r>
                      <a:r>
                        <a:rPr lang="en-GB" sz="2400" dirty="0">
                          <a:solidFill>
                            <a:schemeClr val="tx1"/>
                          </a:solidFill>
                        </a:rPr>
                        <a:t> Solo quiere dormir.</a:t>
                      </a:r>
                      <a:endParaRPr lang="es-GB" sz="2400" dirty="0">
                        <a:solidFill>
                          <a:schemeClr val="tx1"/>
                        </a:solidFill>
                      </a:endParaRPr>
                    </a:p>
                  </a:txBody>
                  <a:tcPr anchor="ctr"/>
                </a:tc>
                <a:tc>
                  <a:txBody>
                    <a:bodyPr/>
                    <a:lstStyle/>
                    <a:p>
                      <a:endParaRPr lang="es-GB" sz="2400" dirty="0">
                        <a:solidFill>
                          <a:schemeClr val="tx1"/>
                        </a:solidFill>
                      </a:endParaRPr>
                    </a:p>
                  </a:txBody>
                  <a:tcPr/>
                </a:tc>
                <a:extLst>
                  <a:ext uri="{0D108BD9-81ED-4DB2-BD59-A6C34878D82A}">
                    <a16:rowId xmlns:a16="http://schemas.microsoft.com/office/drawing/2014/main" val="3364388296"/>
                  </a:ext>
                </a:extLst>
              </a:tr>
              <a:tr h="909352">
                <a:tc>
                  <a:txBody>
                    <a:bodyPr/>
                    <a:lstStyle/>
                    <a:p>
                      <a:r>
                        <a:rPr lang="es-GB" sz="2400" dirty="0">
                          <a:solidFill>
                            <a:schemeClr val="tx1"/>
                          </a:solidFill>
                        </a:rPr>
                        <a:t>2. </a:t>
                      </a:r>
                      <a:r>
                        <a:rPr lang="en-GB" sz="2400" dirty="0">
                          <a:solidFill>
                            <a:schemeClr val="tx1"/>
                          </a:solidFill>
                        </a:rPr>
                        <a:t>Papá</a:t>
                      </a:r>
                      <a:r>
                        <a:rPr lang="es-GB" sz="2400" dirty="0">
                          <a:solidFill>
                            <a:schemeClr val="tx1"/>
                          </a:solidFill>
                        </a:rPr>
                        <a:t> está </a:t>
                      </a:r>
                      <a:r>
                        <a:rPr lang="es-GB" sz="2400" b="1" dirty="0">
                          <a:solidFill>
                            <a:schemeClr val="tx1"/>
                          </a:solidFill>
                        </a:rPr>
                        <a:t>triste</a:t>
                      </a:r>
                      <a:r>
                        <a:rPr lang="es-GB" sz="2400" dirty="0">
                          <a:solidFill>
                            <a:schemeClr val="tx1"/>
                          </a:solidFill>
                        </a:rPr>
                        <a:t>, pero </a:t>
                      </a:r>
                      <a:r>
                        <a:rPr lang="es-GB" sz="2400" b="0" dirty="0">
                          <a:solidFill>
                            <a:schemeClr val="tx1"/>
                          </a:solidFill>
                        </a:rPr>
                        <a:t>quizás</a:t>
                      </a:r>
                      <a:r>
                        <a:rPr lang="es-GB" sz="2400" dirty="0">
                          <a:solidFill>
                            <a:schemeClr val="tx1"/>
                          </a:solidFill>
                        </a:rPr>
                        <a:t> </a:t>
                      </a:r>
                      <a:r>
                        <a:rPr lang="en-GB" sz="2400" dirty="0">
                          <a:solidFill>
                            <a:schemeClr val="tx1"/>
                          </a:solidFill>
                        </a:rPr>
                        <a:t>su amigo</a:t>
                      </a:r>
                      <a:r>
                        <a:rPr lang="es-GB" sz="2400" dirty="0">
                          <a:solidFill>
                            <a:schemeClr val="tx1"/>
                          </a:solidFill>
                        </a:rPr>
                        <a:t> no está </a:t>
                      </a:r>
                      <a:r>
                        <a:rPr lang="es-GB" sz="2400" b="0" dirty="0">
                          <a:solidFill>
                            <a:schemeClr val="tx1"/>
                          </a:solidFill>
                        </a:rPr>
                        <a:t>así</a:t>
                      </a:r>
                      <a:r>
                        <a:rPr lang="es-GB" sz="2400" dirty="0">
                          <a:solidFill>
                            <a:schemeClr val="tx1"/>
                          </a:solidFill>
                        </a:rPr>
                        <a:t>.</a:t>
                      </a:r>
                    </a:p>
                  </a:txBody>
                  <a:tcPr anchor="ctr"/>
                </a:tc>
                <a:tc>
                  <a:txBody>
                    <a:bodyPr/>
                    <a:lstStyle/>
                    <a:p>
                      <a:endParaRPr lang="es-GB" sz="2400" dirty="0">
                        <a:solidFill>
                          <a:schemeClr val="tx1"/>
                        </a:solidFill>
                      </a:endParaRPr>
                    </a:p>
                  </a:txBody>
                  <a:tcPr/>
                </a:tc>
                <a:extLst>
                  <a:ext uri="{0D108BD9-81ED-4DB2-BD59-A6C34878D82A}">
                    <a16:rowId xmlns:a16="http://schemas.microsoft.com/office/drawing/2014/main" val="1131220993"/>
                  </a:ext>
                </a:extLst>
              </a:tr>
              <a:tr h="607941">
                <a:tc>
                  <a:txBody>
                    <a:bodyPr/>
                    <a:lstStyle/>
                    <a:p>
                      <a:r>
                        <a:rPr lang="es-GB" sz="2400" dirty="0">
                          <a:solidFill>
                            <a:schemeClr val="tx1"/>
                          </a:solidFill>
                        </a:rPr>
                        <a:t>3. </a:t>
                      </a:r>
                      <a:r>
                        <a:rPr lang="es-GB" sz="2400" b="0" dirty="0">
                          <a:solidFill>
                            <a:schemeClr val="tx1"/>
                          </a:solidFill>
                        </a:rPr>
                        <a:t>Según</a:t>
                      </a:r>
                      <a:r>
                        <a:rPr lang="es-GB" sz="2400" dirty="0">
                          <a:solidFill>
                            <a:schemeClr val="tx1"/>
                          </a:solidFill>
                        </a:rPr>
                        <a:t> la </a:t>
                      </a:r>
                      <a:r>
                        <a:rPr lang="es-GB" sz="2400" b="1" dirty="0">
                          <a:solidFill>
                            <a:schemeClr val="tx1"/>
                          </a:solidFill>
                        </a:rPr>
                        <a:t>gente</a:t>
                      </a:r>
                      <a:r>
                        <a:rPr lang="es-GB" sz="2400" dirty="0">
                          <a:solidFill>
                            <a:schemeClr val="tx1"/>
                          </a:solidFill>
                        </a:rPr>
                        <a:t> la ciudad es muy bonita.</a:t>
                      </a:r>
                      <a:r>
                        <a:rPr lang="en-GB" sz="2400" dirty="0">
                          <a:solidFill>
                            <a:schemeClr val="tx1"/>
                          </a:solidFill>
                        </a:rPr>
                        <a:t> Voy a ir</a:t>
                      </a:r>
                      <a:r>
                        <a:rPr lang="en-GB" sz="2400" baseline="0" dirty="0">
                          <a:solidFill>
                            <a:schemeClr val="tx1"/>
                          </a:solidFill>
                        </a:rPr>
                        <a:t> a mediodía.</a:t>
                      </a:r>
                      <a:endParaRPr lang="es-GB" sz="2400" dirty="0">
                        <a:solidFill>
                          <a:schemeClr val="tx1"/>
                        </a:solidFill>
                      </a:endParaRPr>
                    </a:p>
                  </a:txBody>
                  <a:tcPr anchor="ctr"/>
                </a:tc>
                <a:tc>
                  <a:txBody>
                    <a:bodyPr/>
                    <a:lstStyle/>
                    <a:p>
                      <a:endParaRPr lang="es-GB" sz="2400" dirty="0">
                        <a:solidFill>
                          <a:schemeClr val="tx1"/>
                        </a:solidFill>
                      </a:endParaRPr>
                    </a:p>
                  </a:txBody>
                  <a:tcPr/>
                </a:tc>
                <a:extLst>
                  <a:ext uri="{0D108BD9-81ED-4DB2-BD59-A6C34878D82A}">
                    <a16:rowId xmlns:a16="http://schemas.microsoft.com/office/drawing/2014/main" val="2824358541"/>
                  </a:ext>
                </a:extLst>
              </a:tr>
              <a:tr h="607941">
                <a:tc>
                  <a:txBody>
                    <a:bodyPr/>
                    <a:lstStyle/>
                    <a:p>
                      <a:r>
                        <a:rPr lang="es-GB" sz="2400" dirty="0">
                          <a:solidFill>
                            <a:schemeClr val="tx1"/>
                          </a:solidFill>
                        </a:rPr>
                        <a:t>4. El parque está </a:t>
                      </a:r>
                      <a:r>
                        <a:rPr lang="es-GB" sz="2400" b="1" dirty="0">
                          <a:solidFill>
                            <a:schemeClr val="tx1"/>
                          </a:solidFill>
                        </a:rPr>
                        <a:t>sucio</a:t>
                      </a:r>
                      <a:r>
                        <a:rPr lang="es-GB" sz="2400" dirty="0">
                          <a:solidFill>
                            <a:schemeClr val="tx1"/>
                          </a:solidFill>
                        </a:rPr>
                        <a:t> y la calle está </a:t>
                      </a:r>
                      <a:r>
                        <a:rPr lang="es-GB" sz="2400" b="1" dirty="0">
                          <a:solidFill>
                            <a:schemeClr val="tx1"/>
                          </a:solidFill>
                        </a:rPr>
                        <a:t>igual</a:t>
                      </a:r>
                      <a:r>
                        <a:rPr lang="es-GB" sz="2400" dirty="0">
                          <a:solidFill>
                            <a:schemeClr val="tx1"/>
                          </a:solidFill>
                        </a:rPr>
                        <a:t>.</a:t>
                      </a:r>
                    </a:p>
                  </a:txBody>
                  <a:tcPr anchor="ctr"/>
                </a:tc>
                <a:tc>
                  <a:txBody>
                    <a:bodyPr/>
                    <a:lstStyle/>
                    <a:p>
                      <a:endParaRPr lang="es-GB" sz="2400" dirty="0">
                        <a:solidFill>
                          <a:schemeClr val="tx1"/>
                        </a:solidFill>
                      </a:endParaRPr>
                    </a:p>
                  </a:txBody>
                  <a:tcPr/>
                </a:tc>
                <a:extLst>
                  <a:ext uri="{0D108BD9-81ED-4DB2-BD59-A6C34878D82A}">
                    <a16:rowId xmlns:a16="http://schemas.microsoft.com/office/drawing/2014/main" val="2330219871"/>
                  </a:ext>
                </a:extLst>
              </a:tr>
              <a:tr h="607941">
                <a:tc>
                  <a:txBody>
                    <a:bodyPr/>
                    <a:lstStyle/>
                    <a:p>
                      <a:r>
                        <a:rPr lang="es-GB" sz="2400" dirty="0">
                          <a:solidFill>
                            <a:schemeClr val="tx1"/>
                          </a:solidFill>
                        </a:rPr>
                        <a:t>5. No está </a:t>
                      </a:r>
                      <a:r>
                        <a:rPr lang="es-GB" sz="2400" b="1" dirty="0">
                          <a:solidFill>
                            <a:schemeClr val="tx1"/>
                          </a:solidFill>
                        </a:rPr>
                        <a:t>lista</a:t>
                      </a:r>
                      <a:r>
                        <a:rPr lang="en-GB" sz="2400" b="0" dirty="0">
                          <a:solidFill>
                            <a:schemeClr val="tx1"/>
                          </a:solidFill>
                        </a:rPr>
                        <a:t> para escribir</a:t>
                      </a:r>
                      <a:r>
                        <a:rPr lang="en-GB" sz="2400" b="0" baseline="0" dirty="0">
                          <a:solidFill>
                            <a:schemeClr val="tx1"/>
                          </a:solidFill>
                        </a:rPr>
                        <a:t> una carta</a:t>
                      </a:r>
                      <a:r>
                        <a:rPr lang="es-GB" sz="2400" dirty="0">
                          <a:solidFill>
                            <a:schemeClr val="tx1"/>
                          </a:solidFill>
                        </a:rPr>
                        <a:t>.</a:t>
                      </a:r>
                      <a:r>
                        <a:rPr lang="en-GB" sz="2400" dirty="0">
                          <a:solidFill>
                            <a:schemeClr val="tx1"/>
                          </a:solidFill>
                        </a:rPr>
                        <a:t> </a:t>
                      </a:r>
                      <a:endParaRPr lang="es-GB" sz="2400" dirty="0">
                        <a:solidFill>
                          <a:schemeClr val="tx1"/>
                        </a:solidFill>
                      </a:endParaRPr>
                    </a:p>
                  </a:txBody>
                  <a:tcPr anchor="ctr"/>
                </a:tc>
                <a:tc>
                  <a:txBody>
                    <a:bodyPr/>
                    <a:lstStyle/>
                    <a:p>
                      <a:endParaRPr lang="es-GB" sz="2400" dirty="0">
                        <a:solidFill>
                          <a:schemeClr val="tx1"/>
                        </a:solidFill>
                      </a:endParaRPr>
                    </a:p>
                  </a:txBody>
                  <a:tcPr/>
                </a:tc>
                <a:extLst>
                  <a:ext uri="{0D108BD9-81ED-4DB2-BD59-A6C34878D82A}">
                    <a16:rowId xmlns:a16="http://schemas.microsoft.com/office/drawing/2014/main" val="3526490231"/>
                  </a:ext>
                </a:extLst>
              </a:tr>
              <a:tr h="607941">
                <a:tc>
                  <a:txBody>
                    <a:bodyPr/>
                    <a:lstStyle/>
                    <a:p>
                      <a:r>
                        <a:rPr lang="es-GB" sz="2400" dirty="0">
                          <a:solidFill>
                            <a:schemeClr val="tx1"/>
                          </a:solidFill>
                        </a:rPr>
                        <a:t>6. La playa es </a:t>
                      </a:r>
                      <a:r>
                        <a:rPr lang="es-GB" sz="2400" b="1" dirty="0">
                          <a:solidFill>
                            <a:schemeClr val="tx1"/>
                          </a:solidFill>
                        </a:rPr>
                        <a:t>preciosa</a:t>
                      </a:r>
                      <a:r>
                        <a:rPr lang="es-GB" sz="2400" dirty="0">
                          <a:solidFill>
                            <a:schemeClr val="tx1"/>
                          </a:solidFill>
                        </a:rPr>
                        <a:t>, pero no está </a:t>
                      </a:r>
                      <a:r>
                        <a:rPr lang="es-GB" sz="2400" b="1" dirty="0">
                          <a:solidFill>
                            <a:schemeClr val="tx1"/>
                          </a:solidFill>
                        </a:rPr>
                        <a:t>limpia</a:t>
                      </a:r>
                      <a:r>
                        <a:rPr lang="es-GB" sz="2400" dirty="0">
                          <a:solidFill>
                            <a:schemeClr val="tx1"/>
                          </a:solidFill>
                        </a:rPr>
                        <a:t>.</a:t>
                      </a:r>
                      <a:r>
                        <a:rPr lang="en-GB" sz="2400" dirty="0">
                          <a:solidFill>
                            <a:schemeClr val="tx1"/>
                          </a:solidFill>
                        </a:rPr>
                        <a:t> </a:t>
                      </a:r>
                      <a:endParaRPr lang="es-GB" sz="2400" dirty="0">
                        <a:solidFill>
                          <a:schemeClr val="tx1"/>
                        </a:solidFill>
                      </a:endParaRPr>
                    </a:p>
                  </a:txBody>
                  <a:tcPr anchor="ctr"/>
                </a:tc>
                <a:tc>
                  <a:txBody>
                    <a:bodyPr/>
                    <a:lstStyle/>
                    <a:p>
                      <a:endParaRPr lang="es-GB" sz="2400" dirty="0">
                        <a:solidFill>
                          <a:schemeClr val="tx1"/>
                        </a:solidFill>
                      </a:endParaRPr>
                    </a:p>
                  </a:txBody>
                  <a:tcPr/>
                </a:tc>
                <a:extLst>
                  <a:ext uri="{0D108BD9-81ED-4DB2-BD59-A6C34878D82A}">
                    <a16:rowId xmlns:a16="http://schemas.microsoft.com/office/drawing/2014/main" val="232994816"/>
                  </a:ext>
                </a:extLst>
              </a:tr>
            </a:tbl>
          </a:graphicData>
        </a:graphic>
      </p:graphicFrame>
      <p:sp>
        <p:nvSpPr>
          <p:cNvPr id="26" name="CuadroTexto 4">
            <a:extLst>
              <a:ext uri="{FF2B5EF4-FFF2-40B4-BE49-F238E27FC236}">
                <a16:creationId xmlns:a16="http://schemas.microsoft.com/office/drawing/2014/main" id="{79B0D265-4E90-43AF-BDE9-898E8CC7B732}"/>
              </a:ext>
            </a:extLst>
          </p:cNvPr>
          <p:cNvSpPr txBox="1"/>
          <p:nvPr/>
        </p:nvSpPr>
        <p:spPr>
          <a:xfrm>
            <a:off x="7109331" y="1893217"/>
            <a:ext cx="1140056" cy="430887"/>
          </a:xfrm>
          <a:prstGeom prst="rect">
            <a:avLst/>
          </a:prstGeom>
          <a:noFill/>
        </p:spPr>
        <p:txBody>
          <a:bodyPr wrap="none" rtlCol="0">
            <a:spAutoFit/>
          </a:bodyPr>
          <a:lstStyle/>
          <a:p>
            <a:pPr algn="l"/>
            <a:r>
              <a:rPr lang="es-GB" sz="2200" dirty="0"/>
              <a:t>mala =</a:t>
            </a:r>
          </a:p>
        </p:txBody>
      </p:sp>
      <p:sp>
        <p:nvSpPr>
          <p:cNvPr id="28" name="CuadroTexto 18">
            <a:extLst>
              <a:ext uri="{FF2B5EF4-FFF2-40B4-BE49-F238E27FC236}">
                <a16:creationId xmlns:a16="http://schemas.microsoft.com/office/drawing/2014/main" id="{C5696B2D-4AE8-4CB5-89B1-1F015741D7A5}"/>
              </a:ext>
            </a:extLst>
          </p:cNvPr>
          <p:cNvSpPr txBox="1"/>
          <p:nvPr/>
        </p:nvSpPr>
        <p:spPr>
          <a:xfrm>
            <a:off x="7083531" y="2660993"/>
            <a:ext cx="1059906" cy="430887"/>
          </a:xfrm>
          <a:prstGeom prst="rect">
            <a:avLst/>
          </a:prstGeom>
          <a:noFill/>
        </p:spPr>
        <p:txBody>
          <a:bodyPr wrap="none" rtlCol="0">
            <a:spAutoFit/>
          </a:bodyPr>
          <a:lstStyle/>
          <a:p>
            <a:pPr algn="l"/>
            <a:r>
              <a:rPr lang="es-GB" sz="2200" dirty="0"/>
              <a:t>triste =</a:t>
            </a:r>
          </a:p>
        </p:txBody>
      </p:sp>
      <p:sp>
        <p:nvSpPr>
          <p:cNvPr id="29" name="CuadroTexto 19">
            <a:extLst>
              <a:ext uri="{FF2B5EF4-FFF2-40B4-BE49-F238E27FC236}">
                <a16:creationId xmlns:a16="http://schemas.microsoft.com/office/drawing/2014/main" id="{C4B3589E-4FBA-4ED2-A720-CAE1817A36D4}"/>
              </a:ext>
            </a:extLst>
          </p:cNvPr>
          <p:cNvSpPr txBox="1"/>
          <p:nvPr/>
        </p:nvSpPr>
        <p:spPr>
          <a:xfrm>
            <a:off x="7094857" y="3052406"/>
            <a:ext cx="1276311" cy="430887"/>
          </a:xfrm>
          <a:prstGeom prst="rect">
            <a:avLst/>
          </a:prstGeom>
          <a:noFill/>
        </p:spPr>
        <p:txBody>
          <a:bodyPr wrap="none" rtlCol="0">
            <a:spAutoFit/>
          </a:bodyPr>
          <a:lstStyle/>
          <a:p>
            <a:pPr algn="l"/>
            <a:r>
              <a:rPr lang="es-GB" sz="2200" dirty="0"/>
              <a:t>quizás =</a:t>
            </a:r>
          </a:p>
        </p:txBody>
      </p:sp>
      <p:sp>
        <p:nvSpPr>
          <p:cNvPr id="30" name="CuadroTexto 20">
            <a:extLst>
              <a:ext uri="{FF2B5EF4-FFF2-40B4-BE49-F238E27FC236}">
                <a16:creationId xmlns:a16="http://schemas.microsoft.com/office/drawing/2014/main" id="{D67A3287-4E3E-41DF-A4B4-63ECDEE789AD}"/>
              </a:ext>
            </a:extLst>
          </p:cNvPr>
          <p:cNvSpPr txBox="1"/>
          <p:nvPr/>
        </p:nvSpPr>
        <p:spPr>
          <a:xfrm>
            <a:off x="9820465" y="2715608"/>
            <a:ext cx="809837" cy="430887"/>
          </a:xfrm>
          <a:prstGeom prst="rect">
            <a:avLst/>
          </a:prstGeom>
          <a:noFill/>
        </p:spPr>
        <p:txBody>
          <a:bodyPr wrap="none" rtlCol="0">
            <a:spAutoFit/>
          </a:bodyPr>
          <a:lstStyle/>
          <a:p>
            <a:pPr algn="l"/>
            <a:r>
              <a:rPr lang="es-GB" sz="2200" dirty="0"/>
              <a:t>así =</a:t>
            </a:r>
          </a:p>
        </p:txBody>
      </p:sp>
      <p:sp>
        <p:nvSpPr>
          <p:cNvPr id="31" name="CuadroTexto 21">
            <a:extLst>
              <a:ext uri="{FF2B5EF4-FFF2-40B4-BE49-F238E27FC236}">
                <a16:creationId xmlns:a16="http://schemas.microsoft.com/office/drawing/2014/main" id="{93E8F2A7-1A54-4990-A0B0-4F24F6F5657B}"/>
              </a:ext>
            </a:extLst>
          </p:cNvPr>
          <p:cNvSpPr txBox="1"/>
          <p:nvPr/>
        </p:nvSpPr>
        <p:spPr>
          <a:xfrm>
            <a:off x="7037140" y="3546469"/>
            <a:ext cx="1258678" cy="430887"/>
          </a:xfrm>
          <a:prstGeom prst="rect">
            <a:avLst/>
          </a:prstGeom>
          <a:noFill/>
        </p:spPr>
        <p:txBody>
          <a:bodyPr wrap="none" rtlCol="0">
            <a:spAutoFit/>
          </a:bodyPr>
          <a:lstStyle/>
          <a:p>
            <a:pPr algn="l"/>
            <a:r>
              <a:rPr lang="es-GB" sz="2200" dirty="0"/>
              <a:t>según =</a:t>
            </a:r>
          </a:p>
        </p:txBody>
      </p:sp>
      <p:sp>
        <p:nvSpPr>
          <p:cNvPr id="32" name="CuadroTexto 22">
            <a:extLst>
              <a:ext uri="{FF2B5EF4-FFF2-40B4-BE49-F238E27FC236}">
                <a16:creationId xmlns:a16="http://schemas.microsoft.com/office/drawing/2014/main" id="{F3AEE8E9-45D0-42E1-B952-79DBFB832091}"/>
              </a:ext>
            </a:extLst>
          </p:cNvPr>
          <p:cNvSpPr txBox="1"/>
          <p:nvPr/>
        </p:nvSpPr>
        <p:spPr>
          <a:xfrm>
            <a:off x="7030909" y="3930125"/>
            <a:ext cx="1257075" cy="430887"/>
          </a:xfrm>
          <a:prstGeom prst="rect">
            <a:avLst/>
          </a:prstGeom>
          <a:noFill/>
        </p:spPr>
        <p:txBody>
          <a:bodyPr wrap="none" rtlCol="0">
            <a:spAutoFit/>
          </a:bodyPr>
          <a:lstStyle/>
          <a:p>
            <a:pPr algn="l"/>
            <a:r>
              <a:rPr lang="es-GB" sz="2200" dirty="0"/>
              <a:t>gente =</a:t>
            </a:r>
          </a:p>
        </p:txBody>
      </p:sp>
      <p:sp>
        <p:nvSpPr>
          <p:cNvPr id="33" name="CuadroTexto 23">
            <a:extLst>
              <a:ext uri="{FF2B5EF4-FFF2-40B4-BE49-F238E27FC236}">
                <a16:creationId xmlns:a16="http://schemas.microsoft.com/office/drawing/2014/main" id="{ADFDA61A-2AF1-4BF0-A515-FDD3A53E4044}"/>
              </a:ext>
            </a:extLst>
          </p:cNvPr>
          <p:cNvSpPr txBox="1"/>
          <p:nvPr/>
        </p:nvSpPr>
        <p:spPr>
          <a:xfrm>
            <a:off x="7004984" y="4477152"/>
            <a:ext cx="1138453" cy="430887"/>
          </a:xfrm>
          <a:prstGeom prst="rect">
            <a:avLst/>
          </a:prstGeom>
          <a:noFill/>
        </p:spPr>
        <p:txBody>
          <a:bodyPr wrap="none" rtlCol="0">
            <a:spAutoFit/>
          </a:bodyPr>
          <a:lstStyle/>
          <a:p>
            <a:pPr algn="l"/>
            <a:r>
              <a:rPr lang="es-GB" sz="2200" dirty="0"/>
              <a:t>sucio =</a:t>
            </a:r>
          </a:p>
        </p:txBody>
      </p:sp>
      <p:sp>
        <p:nvSpPr>
          <p:cNvPr id="34" name="CuadroTexto 24">
            <a:extLst>
              <a:ext uri="{FF2B5EF4-FFF2-40B4-BE49-F238E27FC236}">
                <a16:creationId xmlns:a16="http://schemas.microsoft.com/office/drawing/2014/main" id="{51D952D1-1D09-4951-B387-A95004D0EF59}"/>
              </a:ext>
            </a:extLst>
          </p:cNvPr>
          <p:cNvSpPr txBox="1"/>
          <p:nvPr/>
        </p:nvSpPr>
        <p:spPr>
          <a:xfrm>
            <a:off x="9439446" y="4482099"/>
            <a:ext cx="1099981" cy="430887"/>
          </a:xfrm>
          <a:prstGeom prst="rect">
            <a:avLst/>
          </a:prstGeom>
          <a:noFill/>
        </p:spPr>
        <p:txBody>
          <a:bodyPr wrap="none" rtlCol="0">
            <a:spAutoFit/>
          </a:bodyPr>
          <a:lstStyle/>
          <a:p>
            <a:pPr algn="l"/>
            <a:r>
              <a:rPr lang="es-GB" sz="2200" dirty="0"/>
              <a:t>igual =</a:t>
            </a:r>
          </a:p>
        </p:txBody>
      </p:sp>
      <p:sp>
        <p:nvSpPr>
          <p:cNvPr id="35" name="CuadroTexto 25">
            <a:extLst>
              <a:ext uri="{FF2B5EF4-FFF2-40B4-BE49-F238E27FC236}">
                <a16:creationId xmlns:a16="http://schemas.microsoft.com/office/drawing/2014/main" id="{7F3F7AE6-FF94-4010-A9E5-A8C37C76A2DE}"/>
              </a:ext>
            </a:extLst>
          </p:cNvPr>
          <p:cNvSpPr txBox="1"/>
          <p:nvPr/>
        </p:nvSpPr>
        <p:spPr>
          <a:xfrm>
            <a:off x="7064724" y="5103058"/>
            <a:ext cx="944489" cy="430887"/>
          </a:xfrm>
          <a:prstGeom prst="rect">
            <a:avLst/>
          </a:prstGeom>
          <a:noFill/>
        </p:spPr>
        <p:txBody>
          <a:bodyPr wrap="none" rtlCol="0">
            <a:spAutoFit/>
          </a:bodyPr>
          <a:lstStyle/>
          <a:p>
            <a:pPr algn="l"/>
            <a:r>
              <a:rPr lang="es-GB" sz="2200" dirty="0"/>
              <a:t>lista =</a:t>
            </a:r>
          </a:p>
        </p:txBody>
      </p:sp>
      <p:sp>
        <p:nvSpPr>
          <p:cNvPr id="36" name="CuadroTexto 27">
            <a:extLst>
              <a:ext uri="{FF2B5EF4-FFF2-40B4-BE49-F238E27FC236}">
                <a16:creationId xmlns:a16="http://schemas.microsoft.com/office/drawing/2014/main" id="{C487660F-9E4C-43BA-A3C0-5F9D72EFBCAC}"/>
              </a:ext>
            </a:extLst>
          </p:cNvPr>
          <p:cNvSpPr txBox="1"/>
          <p:nvPr/>
        </p:nvSpPr>
        <p:spPr>
          <a:xfrm>
            <a:off x="7004984" y="5681625"/>
            <a:ext cx="1619354" cy="430887"/>
          </a:xfrm>
          <a:prstGeom prst="rect">
            <a:avLst/>
          </a:prstGeom>
          <a:noFill/>
        </p:spPr>
        <p:txBody>
          <a:bodyPr wrap="none" rtlCol="0">
            <a:spAutoFit/>
          </a:bodyPr>
          <a:lstStyle/>
          <a:p>
            <a:pPr algn="l"/>
            <a:r>
              <a:rPr lang="es-GB" sz="2200" dirty="0"/>
              <a:t>preciosa =</a:t>
            </a:r>
          </a:p>
        </p:txBody>
      </p:sp>
      <p:sp>
        <p:nvSpPr>
          <p:cNvPr id="37" name="CuadroTexto 28">
            <a:extLst>
              <a:ext uri="{FF2B5EF4-FFF2-40B4-BE49-F238E27FC236}">
                <a16:creationId xmlns:a16="http://schemas.microsoft.com/office/drawing/2014/main" id="{3ECD4B46-F045-4F16-88EE-1688D2D71E08}"/>
              </a:ext>
            </a:extLst>
          </p:cNvPr>
          <p:cNvSpPr txBox="1"/>
          <p:nvPr/>
        </p:nvSpPr>
        <p:spPr>
          <a:xfrm>
            <a:off x="9860822" y="5690863"/>
            <a:ext cx="1271502" cy="430887"/>
          </a:xfrm>
          <a:prstGeom prst="rect">
            <a:avLst/>
          </a:prstGeom>
          <a:noFill/>
        </p:spPr>
        <p:txBody>
          <a:bodyPr wrap="none" rtlCol="0">
            <a:spAutoFit/>
          </a:bodyPr>
          <a:lstStyle/>
          <a:p>
            <a:pPr algn="l"/>
            <a:r>
              <a:rPr lang="es-GB" sz="2200" dirty="0"/>
              <a:t>limpia =</a:t>
            </a:r>
          </a:p>
        </p:txBody>
      </p:sp>
      <p:sp>
        <p:nvSpPr>
          <p:cNvPr id="38" name="CuadroTexto 29">
            <a:extLst>
              <a:ext uri="{FF2B5EF4-FFF2-40B4-BE49-F238E27FC236}">
                <a16:creationId xmlns:a16="http://schemas.microsoft.com/office/drawing/2014/main" id="{6D433D22-5187-4518-B659-64C91CDBD36E}"/>
              </a:ext>
            </a:extLst>
          </p:cNvPr>
          <p:cNvSpPr txBox="1"/>
          <p:nvPr/>
        </p:nvSpPr>
        <p:spPr>
          <a:xfrm>
            <a:off x="8202597" y="1878478"/>
            <a:ext cx="1146458" cy="430887"/>
          </a:xfrm>
          <a:prstGeom prst="rect">
            <a:avLst/>
          </a:prstGeom>
          <a:noFill/>
        </p:spPr>
        <p:txBody>
          <a:bodyPr wrap="square" rtlCol="0">
            <a:spAutoFit/>
          </a:bodyPr>
          <a:lstStyle/>
          <a:p>
            <a:pPr algn="l"/>
            <a:r>
              <a:rPr lang="en-GB" sz="2200" b="1" dirty="0"/>
              <a:t>ill, sick</a:t>
            </a:r>
            <a:endParaRPr lang="es-GB" sz="2200" b="1" dirty="0"/>
          </a:p>
        </p:txBody>
      </p:sp>
      <p:sp>
        <p:nvSpPr>
          <p:cNvPr id="39" name="CuadroTexto 30">
            <a:extLst>
              <a:ext uri="{FF2B5EF4-FFF2-40B4-BE49-F238E27FC236}">
                <a16:creationId xmlns:a16="http://schemas.microsoft.com/office/drawing/2014/main" id="{FFF158AC-938B-4BA5-B46B-9B9EB2A45973}"/>
              </a:ext>
            </a:extLst>
          </p:cNvPr>
          <p:cNvSpPr txBox="1"/>
          <p:nvPr/>
        </p:nvSpPr>
        <p:spPr>
          <a:xfrm>
            <a:off x="8095832" y="2653508"/>
            <a:ext cx="679994" cy="430887"/>
          </a:xfrm>
          <a:prstGeom prst="rect">
            <a:avLst/>
          </a:prstGeom>
          <a:noFill/>
        </p:spPr>
        <p:txBody>
          <a:bodyPr wrap="none" rtlCol="0">
            <a:spAutoFit/>
          </a:bodyPr>
          <a:lstStyle/>
          <a:p>
            <a:pPr algn="l"/>
            <a:r>
              <a:rPr lang="es-GB" sz="2200" b="1" dirty="0"/>
              <a:t>sad</a:t>
            </a:r>
          </a:p>
        </p:txBody>
      </p:sp>
      <p:sp>
        <p:nvSpPr>
          <p:cNvPr id="40" name="CuadroTexto 32">
            <a:extLst>
              <a:ext uri="{FF2B5EF4-FFF2-40B4-BE49-F238E27FC236}">
                <a16:creationId xmlns:a16="http://schemas.microsoft.com/office/drawing/2014/main" id="{630965D4-3B84-4D2C-BE71-2967D7A63B45}"/>
              </a:ext>
            </a:extLst>
          </p:cNvPr>
          <p:cNvSpPr txBox="1"/>
          <p:nvPr/>
        </p:nvSpPr>
        <p:spPr>
          <a:xfrm>
            <a:off x="8283027" y="3037667"/>
            <a:ext cx="1167307" cy="430887"/>
          </a:xfrm>
          <a:prstGeom prst="rect">
            <a:avLst/>
          </a:prstGeom>
          <a:noFill/>
        </p:spPr>
        <p:txBody>
          <a:bodyPr wrap="none" rtlCol="0">
            <a:spAutoFit/>
          </a:bodyPr>
          <a:lstStyle/>
          <a:p>
            <a:pPr algn="l"/>
            <a:r>
              <a:rPr lang="es-GB" sz="2200" dirty="0"/>
              <a:t>maybe</a:t>
            </a:r>
          </a:p>
        </p:txBody>
      </p:sp>
      <p:sp>
        <p:nvSpPr>
          <p:cNvPr id="41" name="CuadroTexto 33">
            <a:extLst>
              <a:ext uri="{FF2B5EF4-FFF2-40B4-BE49-F238E27FC236}">
                <a16:creationId xmlns:a16="http://schemas.microsoft.com/office/drawing/2014/main" id="{BC5E6072-9EA0-4F3C-A85E-D2BC4A242C24}"/>
              </a:ext>
            </a:extLst>
          </p:cNvPr>
          <p:cNvSpPr txBox="1"/>
          <p:nvPr/>
        </p:nvSpPr>
        <p:spPr>
          <a:xfrm>
            <a:off x="10516973" y="2715607"/>
            <a:ext cx="1268296" cy="430887"/>
          </a:xfrm>
          <a:prstGeom prst="rect">
            <a:avLst/>
          </a:prstGeom>
          <a:noFill/>
        </p:spPr>
        <p:txBody>
          <a:bodyPr wrap="none" rtlCol="0">
            <a:spAutoFit/>
          </a:bodyPr>
          <a:lstStyle/>
          <a:p>
            <a:pPr algn="l"/>
            <a:r>
              <a:rPr lang="en-GB" sz="2200" dirty="0"/>
              <a:t>like that</a:t>
            </a:r>
            <a:endParaRPr lang="es-GB" sz="2200" dirty="0"/>
          </a:p>
        </p:txBody>
      </p:sp>
      <p:sp>
        <p:nvSpPr>
          <p:cNvPr id="42" name="CuadroTexto 35">
            <a:extLst>
              <a:ext uri="{FF2B5EF4-FFF2-40B4-BE49-F238E27FC236}">
                <a16:creationId xmlns:a16="http://schemas.microsoft.com/office/drawing/2014/main" id="{9A243388-2CD2-4567-A560-098935AC9F44}"/>
              </a:ext>
            </a:extLst>
          </p:cNvPr>
          <p:cNvSpPr txBox="1"/>
          <p:nvPr/>
        </p:nvSpPr>
        <p:spPr>
          <a:xfrm>
            <a:off x="8143437" y="3533994"/>
            <a:ext cx="1981633" cy="430887"/>
          </a:xfrm>
          <a:prstGeom prst="rect">
            <a:avLst/>
          </a:prstGeom>
          <a:noFill/>
        </p:spPr>
        <p:txBody>
          <a:bodyPr wrap="none" rtlCol="0">
            <a:spAutoFit/>
          </a:bodyPr>
          <a:lstStyle/>
          <a:p>
            <a:pPr algn="l"/>
            <a:r>
              <a:rPr lang="es-GB" sz="2200" dirty="0"/>
              <a:t>according to</a:t>
            </a:r>
          </a:p>
        </p:txBody>
      </p:sp>
      <p:sp>
        <p:nvSpPr>
          <p:cNvPr id="43" name="CuadroTexto 36">
            <a:extLst>
              <a:ext uri="{FF2B5EF4-FFF2-40B4-BE49-F238E27FC236}">
                <a16:creationId xmlns:a16="http://schemas.microsoft.com/office/drawing/2014/main" id="{63274081-0536-4959-B85A-1F4C749E71E5}"/>
              </a:ext>
            </a:extLst>
          </p:cNvPr>
          <p:cNvSpPr txBox="1"/>
          <p:nvPr/>
        </p:nvSpPr>
        <p:spPr>
          <a:xfrm>
            <a:off x="8247113" y="3907676"/>
            <a:ext cx="1175322" cy="430887"/>
          </a:xfrm>
          <a:prstGeom prst="rect">
            <a:avLst/>
          </a:prstGeom>
          <a:noFill/>
        </p:spPr>
        <p:txBody>
          <a:bodyPr wrap="none" rtlCol="0">
            <a:spAutoFit/>
          </a:bodyPr>
          <a:lstStyle/>
          <a:p>
            <a:pPr algn="l"/>
            <a:r>
              <a:rPr lang="es-GB" sz="2200" b="1" dirty="0"/>
              <a:t>people</a:t>
            </a:r>
          </a:p>
        </p:txBody>
      </p:sp>
      <p:sp>
        <p:nvSpPr>
          <p:cNvPr id="44" name="CuadroTexto 37">
            <a:extLst>
              <a:ext uri="{FF2B5EF4-FFF2-40B4-BE49-F238E27FC236}">
                <a16:creationId xmlns:a16="http://schemas.microsoft.com/office/drawing/2014/main" id="{B105B082-3430-4D79-A71F-795F144AC325}"/>
              </a:ext>
            </a:extLst>
          </p:cNvPr>
          <p:cNvSpPr txBox="1"/>
          <p:nvPr/>
        </p:nvSpPr>
        <p:spPr>
          <a:xfrm>
            <a:off x="8049693" y="4464677"/>
            <a:ext cx="776175" cy="430887"/>
          </a:xfrm>
          <a:prstGeom prst="rect">
            <a:avLst/>
          </a:prstGeom>
          <a:noFill/>
        </p:spPr>
        <p:txBody>
          <a:bodyPr wrap="none" rtlCol="0">
            <a:spAutoFit/>
          </a:bodyPr>
          <a:lstStyle/>
          <a:p>
            <a:pPr algn="l"/>
            <a:r>
              <a:rPr lang="es-GB" sz="2200" b="1" dirty="0"/>
              <a:t>dirty</a:t>
            </a:r>
          </a:p>
        </p:txBody>
      </p:sp>
      <p:sp>
        <p:nvSpPr>
          <p:cNvPr id="45" name="CuadroTexto 40">
            <a:extLst>
              <a:ext uri="{FF2B5EF4-FFF2-40B4-BE49-F238E27FC236}">
                <a16:creationId xmlns:a16="http://schemas.microsoft.com/office/drawing/2014/main" id="{E4B2919D-3A62-442E-8C6C-27B8DE727E4C}"/>
              </a:ext>
            </a:extLst>
          </p:cNvPr>
          <p:cNvSpPr txBox="1"/>
          <p:nvPr/>
        </p:nvSpPr>
        <p:spPr>
          <a:xfrm>
            <a:off x="10419991" y="4472292"/>
            <a:ext cx="1462260" cy="430887"/>
          </a:xfrm>
          <a:prstGeom prst="rect">
            <a:avLst/>
          </a:prstGeom>
          <a:noFill/>
        </p:spPr>
        <p:txBody>
          <a:bodyPr wrap="none" rtlCol="0">
            <a:spAutoFit/>
          </a:bodyPr>
          <a:lstStyle/>
          <a:p>
            <a:pPr algn="l"/>
            <a:r>
              <a:rPr lang="es-GB" sz="2200" b="1" dirty="0"/>
              <a:t>the same</a:t>
            </a:r>
          </a:p>
        </p:txBody>
      </p:sp>
      <p:sp>
        <p:nvSpPr>
          <p:cNvPr id="46" name="CuadroTexto 42">
            <a:extLst>
              <a:ext uri="{FF2B5EF4-FFF2-40B4-BE49-F238E27FC236}">
                <a16:creationId xmlns:a16="http://schemas.microsoft.com/office/drawing/2014/main" id="{D14DB15D-EBFC-4083-8383-2792CEF34478}"/>
              </a:ext>
            </a:extLst>
          </p:cNvPr>
          <p:cNvSpPr txBox="1"/>
          <p:nvPr/>
        </p:nvSpPr>
        <p:spPr>
          <a:xfrm>
            <a:off x="7941142" y="5092358"/>
            <a:ext cx="989373" cy="430887"/>
          </a:xfrm>
          <a:prstGeom prst="rect">
            <a:avLst/>
          </a:prstGeom>
          <a:noFill/>
        </p:spPr>
        <p:txBody>
          <a:bodyPr wrap="none" rtlCol="0">
            <a:spAutoFit/>
          </a:bodyPr>
          <a:lstStyle/>
          <a:p>
            <a:pPr algn="l"/>
            <a:r>
              <a:rPr lang="es-GB" sz="2200" b="1" dirty="0"/>
              <a:t>ready</a:t>
            </a:r>
          </a:p>
        </p:txBody>
      </p:sp>
      <p:sp>
        <p:nvSpPr>
          <p:cNvPr id="47" name="CuadroTexto 49">
            <a:extLst>
              <a:ext uri="{FF2B5EF4-FFF2-40B4-BE49-F238E27FC236}">
                <a16:creationId xmlns:a16="http://schemas.microsoft.com/office/drawing/2014/main" id="{A87713E0-C30A-488A-A0D4-8CA2D7192926}"/>
              </a:ext>
            </a:extLst>
          </p:cNvPr>
          <p:cNvSpPr txBox="1"/>
          <p:nvPr/>
        </p:nvSpPr>
        <p:spPr>
          <a:xfrm>
            <a:off x="8469094" y="5686572"/>
            <a:ext cx="1391728" cy="430887"/>
          </a:xfrm>
          <a:prstGeom prst="rect">
            <a:avLst/>
          </a:prstGeom>
          <a:noFill/>
        </p:spPr>
        <p:txBody>
          <a:bodyPr wrap="none" rtlCol="0">
            <a:spAutoFit/>
          </a:bodyPr>
          <a:lstStyle/>
          <a:p>
            <a:pPr algn="l"/>
            <a:r>
              <a:rPr lang="es-GB" sz="2200" b="1" dirty="0"/>
              <a:t>beautiful</a:t>
            </a:r>
          </a:p>
        </p:txBody>
      </p:sp>
      <p:sp>
        <p:nvSpPr>
          <p:cNvPr id="48" name="CuadroTexto 50">
            <a:extLst>
              <a:ext uri="{FF2B5EF4-FFF2-40B4-BE49-F238E27FC236}">
                <a16:creationId xmlns:a16="http://schemas.microsoft.com/office/drawing/2014/main" id="{DCFDBD7F-AF1D-4DA2-AA5A-8514CC39A5B4}"/>
              </a:ext>
            </a:extLst>
          </p:cNvPr>
          <p:cNvSpPr txBox="1"/>
          <p:nvPr/>
        </p:nvSpPr>
        <p:spPr>
          <a:xfrm>
            <a:off x="10994801" y="5690862"/>
            <a:ext cx="970137" cy="430887"/>
          </a:xfrm>
          <a:prstGeom prst="rect">
            <a:avLst/>
          </a:prstGeom>
          <a:noFill/>
        </p:spPr>
        <p:txBody>
          <a:bodyPr wrap="none" rtlCol="0">
            <a:spAutoFit/>
          </a:bodyPr>
          <a:lstStyle/>
          <a:p>
            <a:pPr algn="l"/>
            <a:r>
              <a:rPr lang="es-GB" sz="2200" b="1" dirty="0"/>
              <a:t>clean</a:t>
            </a:r>
          </a:p>
        </p:txBody>
      </p:sp>
    </p:spTree>
    <p:extLst>
      <p:ext uri="{BB962C8B-B14F-4D97-AF65-F5344CB8AC3E}">
        <p14:creationId xmlns:p14="http://schemas.microsoft.com/office/powerpoint/2010/main" val="430507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3" grpId="0"/>
      <p:bldP spid="44" grpId="0"/>
      <p:bldP spid="45" grpId="0"/>
      <p:bldP spid="46" grpId="0"/>
      <p:bldP spid="47" grpId="0"/>
      <p:bldP spid="4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6763407" cy="684514"/>
          </a:xfrm>
        </p:spPr>
        <p:txBody>
          <a:bodyPr>
            <a:normAutofit/>
          </a:bodyPr>
          <a:lstStyle/>
          <a:p>
            <a:r>
              <a:rPr lang="en-GB" sz="2600" dirty="0"/>
              <a:t>SER and ESTAR </a:t>
            </a:r>
            <a:r>
              <a:rPr lang="en-GB" sz="2600" b="0" dirty="0"/>
              <a:t>(revisited)</a:t>
            </a:r>
            <a:endParaRPr lang="en-GB" sz="24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10231822" y="258166"/>
            <a:ext cx="1696322" cy="429221"/>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gramática</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 name="TextBox 4">
            <a:extLst>
              <a:ext uri="{FF2B5EF4-FFF2-40B4-BE49-F238E27FC236}">
                <a16:creationId xmlns:a16="http://schemas.microsoft.com/office/drawing/2014/main" id="{A139B481-8BD5-46F9-9A8E-7EFB38548F87}"/>
              </a:ext>
            </a:extLst>
          </p:cNvPr>
          <p:cNvSpPr txBox="1"/>
          <p:nvPr/>
        </p:nvSpPr>
        <p:spPr>
          <a:xfrm>
            <a:off x="0" y="1305001"/>
            <a:ext cx="99726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In Spanish, there are two ways to say ‘</a:t>
            </a:r>
            <a:r>
              <a:rPr lang="en-GB" sz="3200" dirty="0">
                <a:latin typeface="Century Gothic" panose="020B0502020202020204" pitchFamily="34" charset="0"/>
              </a:rPr>
              <a:t>they</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 are’: ________ and _______</a:t>
            </a:r>
          </a:p>
        </p:txBody>
      </p:sp>
      <p:sp>
        <p:nvSpPr>
          <p:cNvPr id="6" name="TextBox 5">
            <a:extLst>
              <a:ext uri="{FF2B5EF4-FFF2-40B4-BE49-F238E27FC236}">
                <a16:creationId xmlns:a16="http://schemas.microsoft.com/office/drawing/2014/main" id="{CB733AD6-7321-40CD-968D-0485E6EE561C}"/>
              </a:ext>
            </a:extLst>
          </p:cNvPr>
          <p:cNvSpPr txBox="1"/>
          <p:nvPr/>
        </p:nvSpPr>
        <p:spPr>
          <a:xfrm>
            <a:off x="3165009" y="1774130"/>
            <a:ext cx="130785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están</a:t>
            </a:r>
          </a:p>
        </p:txBody>
      </p:sp>
      <p:sp>
        <p:nvSpPr>
          <p:cNvPr id="7" name="TextBox 6">
            <a:extLst>
              <a:ext uri="{FF2B5EF4-FFF2-40B4-BE49-F238E27FC236}">
                <a16:creationId xmlns:a16="http://schemas.microsoft.com/office/drawing/2014/main" id="{AF2FD44B-1754-4EB4-834C-2121B5161B36}"/>
              </a:ext>
            </a:extLst>
          </p:cNvPr>
          <p:cNvSpPr txBox="1"/>
          <p:nvPr/>
        </p:nvSpPr>
        <p:spPr>
          <a:xfrm>
            <a:off x="429900" y="2453282"/>
            <a:ext cx="116159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effectLst/>
                <a:uLnTx/>
                <a:uFillTx/>
                <a:latin typeface="Century Gothic" panose="020B0502020202020204" pitchFamily="34" charset="0"/>
                <a:ea typeface="+mn-ea"/>
                <a:cs typeface="+mn-cs"/>
              </a:rPr>
              <a:t>Use ‘______’ for location</a:t>
            </a:r>
            <a:r>
              <a:rPr kumimoji="0" lang="en-GB" sz="3200" b="1" i="0" u="none" strike="noStrike" kern="1200" cap="none" spc="0" normalizeH="0" noProof="0" dirty="0">
                <a:ln>
                  <a:noFill/>
                </a:ln>
                <a:effectLst/>
                <a:uLnTx/>
                <a:uFillTx/>
                <a:latin typeface="Century Gothic" panose="020B0502020202020204" pitchFamily="34" charset="0"/>
                <a:ea typeface="+mn-ea"/>
                <a:cs typeface="+mn-cs"/>
              </a:rPr>
              <a:t> and for </a:t>
            </a:r>
            <a:r>
              <a:rPr kumimoji="0" lang="en-GB" sz="3200" b="1" i="0" u="none" strike="noStrike" kern="1200" cap="none" spc="0" normalizeH="0" baseline="0" noProof="0" dirty="0">
                <a:ln>
                  <a:noFill/>
                </a:ln>
                <a:effectLst/>
                <a:uLnTx/>
                <a:uFillTx/>
                <a:latin typeface="Century Gothic" panose="020B0502020202020204" pitchFamily="34" charset="0"/>
                <a:ea typeface="+mn-ea"/>
                <a:cs typeface="+mn-cs"/>
              </a:rPr>
              <a:t>state</a:t>
            </a:r>
            <a:r>
              <a:rPr lang="en-GB" sz="3200" b="1" dirty="0">
                <a:latin typeface="Century Gothic" panose="020B0502020202020204" pitchFamily="34" charset="0"/>
              </a:rPr>
              <a:t> or </a:t>
            </a:r>
            <a:r>
              <a:rPr kumimoji="0" lang="en-GB" sz="3200" b="1" i="0" u="none" strike="noStrike" kern="1200" cap="none" spc="0" normalizeH="0" baseline="0" noProof="0" dirty="0">
                <a:ln>
                  <a:noFill/>
                </a:ln>
                <a:effectLst/>
                <a:uLnTx/>
                <a:uFillTx/>
                <a:latin typeface="Century Gothic" panose="020B0502020202020204" pitchFamily="34" charset="0"/>
                <a:ea typeface="+mn-ea"/>
                <a:cs typeface="+mn-cs"/>
              </a:rPr>
              <a:t>mood.</a:t>
            </a:r>
          </a:p>
        </p:txBody>
      </p:sp>
      <p:sp>
        <p:nvSpPr>
          <p:cNvPr id="8" name="TextBox 7">
            <a:extLst>
              <a:ext uri="{FF2B5EF4-FFF2-40B4-BE49-F238E27FC236}">
                <a16:creationId xmlns:a16="http://schemas.microsoft.com/office/drawing/2014/main" id="{66CEC1EB-49B5-4DC8-9344-C16FE2A3317F}"/>
              </a:ext>
            </a:extLst>
          </p:cNvPr>
          <p:cNvSpPr txBox="1"/>
          <p:nvPr/>
        </p:nvSpPr>
        <p:spPr>
          <a:xfrm>
            <a:off x="8052038" y="4548062"/>
            <a:ext cx="41399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Están en</a:t>
            </a:r>
            <a:r>
              <a:rPr kumimoji="0" lang="en-GB" sz="3200" b="0" i="0" u="none" strike="noStrike" kern="1200" cap="none" spc="0" normalizeH="0" noProof="0" dirty="0">
                <a:ln>
                  <a:noFill/>
                </a:ln>
                <a:effectLst/>
                <a:uLnTx/>
                <a:uFillTx/>
                <a:latin typeface="Century Gothic" panose="020B0502020202020204" pitchFamily="34" charset="0"/>
                <a:ea typeface="+mn-ea"/>
                <a:cs typeface="+mn-cs"/>
              </a:rPr>
              <a:t> la playa</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9" name="TextBox 8">
            <a:extLst>
              <a:ext uri="{FF2B5EF4-FFF2-40B4-BE49-F238E27FC236}">
                <a16:creationId xmlns:a16="http://schemas.microsoft.com/office/drawing/2014/main" id="{F2024164-626E-4029-9F77-5DDDA49E7B29}"/>
              </a:ext>
            </a:extLst>
          </p:cNvPr>
          <p:cNvSpPr txBox="1"/>
          <p:nvPr/>
        </p:nvSpPr>
        <p:spPr>
          <a:xfrm>
            <a:off x="429899" y="4578775"/>
            <a:ext cx="71098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latin typeface="Century Gothic" panose="020B0502020202020204" pitchFamily="34" charset="0"/>
              </a:rPr>
              <a:t>They</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 are</a:t>
            </a:r>
            <a:r>
              <a:rPr kumimoji="0" lang="en-GB" sz="3200" b="0" i="0" u="none" strike="noStrike" kern="1200" cap="none" spc="0" normalizeH="0" noProof="0" dirty="0">
                <a:ln>
                  <a:noFill/>
                </a:ln>
                <a:effectLst/>
                <a:uLnTx/>
                <a:uFillTx/>
                <a:latin typeface="Century Gothic" panose="020B0502020202020204" pitchFamily="34" charset="0"/>
                <a:ea typeface="+mn-ea"/>
                <a:cs typeface="+mn-cs"/>
              </a:rPr>
              <a:t> on the beach</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 (</a:t>
            </a:r>
            <a:r>
              <a:rPr lang="en-GB" sz="3200" noProof="0" dirty="0">
                <a:latin typeface="Century Gothic" panose="020B0502020202020204" pitchFamily="34" charset="0"/>
              </a:rPr>
              <a:t>location</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10" name="TextBox 9">
            <a:extLst>
              <a:ext uri="{FF2B5EF4-FFF2-40B4-BE49-F238E27FC236}">
                <a16:creationId xmlns:a16="http://schemas.microsoft.com/office/drawing/2014/main" id="{37DDC39A-4F38-473D-926D-0F96B463BABB}"/>
              </a:ext>
            </a:extLst>
          </p:cNvPr>
          <p:cNvSpPr txBox="1"/>
          <p:nvPr/>
        </p:nvSpPr>
        <p:spPr>
          <a:xfrm>
            <a:off x="8052038" y="5398258"/>
            <a:ext cx="357712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latin typeface="Century Gothic" panose="020B0502020202020204" pitchFamily="34" charset="0"/>
              </a:rPr>
              <a:t>Son</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 malos.</a:t>
            </a:r>
          </a:p>
        </p:txBody>
      </p:sp>
      <p:sp>
        <p:nvSpPr>
          <p:cNvPr id="11" name="TextBox 10">
            <a:extLst>
              <a:ext uri="{FF2B5EF4-FFF2-40B4-BE49-F238E27FC236}">
                <a16:creationId xmlns:a16="http://schemas.microsoft.com/office/drawing/2014/main" id="{6539C6BF-4C43-4DF2-BC6C-6BFEFB7448C7}"/>
              </a:ext>
            </a:extLst>
          </p:cNvPr>
          <p:cNvSpPr txBox="1"/>
          <p:nvPr/>
        </p:nvSpPr>
        <p:spPr>
          <a:xfrm>
            <a:off x="429899" y="5398258"/>
            <a:ext cx="76222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latin typeface="Century Gothic" panose="020B0502020202020204" pitchFamily="34" charset="0"/>
              </a:rPr>
              <a:t>They</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 are bad (</a:t>
            </a:r>
            <a:r>
              <a:rPr kumimoji="0" lang="en-GB" sz="3200" b="0" i="0" u="none" strike="noStrike" kern="1200" cap="none" spc="0" normalizeH="0" noProof="0" dirty="0">
                <a:ln>
                  <a:noFill/>
                </a:ln>
                <a:effectLst/>
                <a:uLnTx/>
                <a:uFillTx/>
                <a:latin typeface="Century Gothic" panose="020B0502020202020204" pitchFamily="34" charset="0"/>
                <a:ea typeface="+mn-ea"/>
                <a:cs typeface="+mn-cs"/>
              </a:rPr>
              <a:t>trait</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12" name="TextBox 11">
            <a:extLst>
              <a:ext uri="{FF2B5EF4-FFF2-40B4-BE49-F238E27FC236}">
                <a16:creationId xmlns:a16="http://schemas.microsoft.com/office/drawing/2014/main" id="{A6CE2360-2E17-472C-BCF7-A97DEEF53D68}"/>
              </a:ext>
            </a:extLst>
          </p:cNvPr>
          <p:cNvSpPr txBox="1"/>
          <p:nvPr/>
        </p:nvSpPr>
        <p:spPr>
          <a:xfrm>
            <a:off x="5854078" y="1759244"/>
            <a:ext cx="130785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son</a:t>
            </a:r>
          </a:p>
        </p:txBody>
      </p:sp>
      <p:sp>
        <p:nvSpPr>
          <p:cNvPr id="13" name="TextBox 12">
            <a:extLst>
              <a:ext uri="{FF2B5EF4-FFF2-40B4-BE49-F238E27FC236}">
                <a16:creationId xmlns:a16="http://schemas.microsoft.com/office/drawing/2014/main" id="{81EFFF78-958C-4851-A99D-15E452FA707A}"/>
              </a:ext>
            </a:extLst>
          </p:cNvPr>
          <p:cNvSpPr txBox="1"/>
          <p:nvPr/>
        </p:nvSpPr>
        <p:spPr>
          <a:xfrm>
            <a:off x="429899" y="3485626"/>
            <a:ext cx="88913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effectLst/>
                <a:uLnTx/>
                <a:uFillTx/>
                <a:latin typeface="Century Gothic" panose="020B0502020202020204" pitchFamily="34" charset="0"/>
                <a:ea typeface="+mn-ea"/>
                <a:cs typeface="+mn-cs"/>
              </a:rPr>
              <a:t>Use ‘_______’ for traits.</a:t>
            </a:r>
          </a:p>
        </p:txBody>
      </p:sp>
      <p:sp>
        <p:nvSpPr>
          <p:cNvPr id="14" name="TextBox 13">
            <a:extLst>
              <a:ext uri="{FF2B5EF4-FFF2-40B4-BE49-F238E27FC236}">
                <a16:creationId xmlns:a16="http://schemas.microsoft.com/office/drawing/2014/main" id="{3697F2A5-D722-4150-96B1-B58C72A68519}"/>
              </a:ext>
            </a:extLst>
          </p:cNvPr>
          <p:cNvSpPr txBox="1"/>
          <p:nvPr/>
        </p:nvSpPr>
        <p:spPr>
          <a:xfrm>
            <a:off x="1717696" y="3447426"/>
            <a:ext cx="108314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EA5F00"/>
                </a:solidFill>
                <a:latin typeface="Century Gothic" panose="020B0502020202020204" pitchFamily="34" charset="0"/>
              </a:rPr>
              <a:t>son</a:t>
            </a:r>
            <a:endPar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ndParaRPr>
          </a:p>
        </p:txBody>
      </p:sp>
      <p:sp>
        <p:nvSpPr>
          <p:cNvPr id="15" name="TextBox 14">
            <a:extLst>
              <a:ext uri="{FF2B5EF4-FFF2-40B4-BE49-F238E27FC236}">
                <a16:creationId xmlns:a16="http://schemas.microsoft.com/office/drawing/2014/main" id="{C96E4B88-63DB-44E8-884A-BC55027D477F}"/>
              </a:ext>
            </a:extLst>
          </p:cNvPr>
          <p:cNvSpPr txBox="1"/>
          <p:nvPr/>
        </p:nvSpPr>
        <p:spPr>
          <a:xfrm>
            <a:off x="1477066" y="2397836"/>
            <a:ext cx="15644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están </a:t>
            </a:r>
          </a:p>
        </p:txBody>
      </p:sp>
    </p:spTree>
    <p:extLst>
      <p:ext uri="{BB962C8B-B14F-4D97-AF65-F5344CB8AC3E}">
        <p14:creationId xmlns:p14="http://schemas.microsoft.com/office/powerpoint/2010/main" val="184979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1" y="213557"/>
            <a:ext cx="4963887" cy="647577"/>
          </a:xfrm>
        </p:spPr>
        <p:txBody>
          <a:bodyPr>
            <a:normAutofit/>
          </a:bodyPr>
          <a:lstStyle/>
          <a:p>
            <a:r>
              <a:rPr lang="en-GB" sz="2400" dirty="0"/>
              <a:t>Lucía describe dos </a:t>
            </a:r>
            <a:r>
              <a:rPr lang="en-GB" sz="2400" dirty="0" err="1"/>
              <a:t>ciudades</a:t>
            </a:r>
            <a:endParaRPr lang="en-GB" sz="24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10880279" y="213557"/>
            <a:ext cx="1044243" cy="400919"/>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27" name="Graphic 26" descr="Teacher with solid fill">
            <a:extLst>
              <a:ext uri="{FF2B5EF4-FFF2-40B4-BE49-F238E27FC236}">
                <a16:creationId xmlns:a16="http://schemas.microsoft.com/office/drawing/2014/main" id="{25D5106F-0863-4DF5-A014-1CBFA9B587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64800" y="91962"/>
            <a:ext cx="914400" cy="914400"/>
          </a:xfrm>
          <a:prstGeom prst="rect">
            <a:avLst/>
          </a:prstGeom>
        </p:spPr>
      </p:pic>
      <p:sp>
        <p:nvSpPr>
          <p:cNvPr id="49" name="Speech Bubble: Rectangle with Corners Rounded 48">
            <a:extLst>
              <a:ext uri="{FF2B5EF4-FFF2-40B4-BE49-F238E27FC236}">
                <a16:creationId xmlns:a16="http://schemas.microsoft.com/office/drawing/2014/main" id="{2AC0D5C7-F0B7-48C2-81D0-03FFDD053238}"/>
              </a:ext>
            </a:extLst>
          </p:cNvPr>
          <p:cNvSpPr/>
          <p:nvPr/>
        </p:nvSpPr>
        <p:spPr>
          <a:xfrm>
            <a:off x="5679200" y="283427"/>
            <a:ext cx="4963887" cy="757039"/>
          </a:xfrm>
          <a:prstGeom prst="wedgeRoundRectCallout">
            <a:avLst>
              <a:gd name="adj1" fmla="val -57926"/>
              <a:gd name="adj2" fmla="val -22836"/>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000" i="0" u="none" strike="noStrike" kern="1200" cap="none" spc="0" normalizeH="0" noProof="0" dirty="0">
                <a:ln>
                  <a:noFill/>
                </a:ln>
                <a:solidFill>
                  <a:schemeClr val="tx1"/>
                </a:solidFill>
                <a:effectLst/>
                <a:uLnTx/>
                <a:uFillTx/>
                <a:latin typeface="Century Gothic" panose="020B0502020202020204" pitchFamily="34" charset="0"/>
                <a:ea typeface="+mn-ea"/>
                <a:cs typeface="+mn-cs"/>
              </a:rPr>
              <a:t>Lee las </a:t>
            </a:r>
            <a:r>
              <a:rPr kumimoji="0" lang="en-US" sz="2000" i="0" u="none" strike="noStrike" kern="1200" cap="none" spc="0" normalizeH="0" noProof="0" dirty="0" err="1">
                <a:ln>
                  <a:noFill/>
                </a:ln>
                <a:solidFill>
                  <a:schemeClr val="tx1"/>
                </a:solidFill>
                <a:effectLst/>
                <a:uLnTx/>
                <a:uFillTx/>
                <a:latin typeface="Century Gothic" panose="020B0502020202020204" pitchFamily="34" charset="0"/>
                <a:ea typeface="+mn-ea"/>
                <a:cs typeface="+mn-cs"/>
              </a:rPr>
              <a:t>frases</a:t>
            </a:r>
            <a:r>
              <a:rPr kumimoji="0" lang="en-US" sz="2000" i="0" u="none" strike="noStrike" kern="1200" cap="none" spc="0" normalizeH="0" noProof="0" dirty="0">
                <a:ln>
                  <a:noFill/>
                </a:ln>
                <a:solidFill>
                  <a:schemeClr val="tx1"/>
                </a:solidFill>
                <a:effectLst/>
                <a:uLnTx/>
                <a:uFillTx/>
                <a:latin typeface="Century Gothic" panose="020B0502020202020204" pitchFamily="34" charset="0"/>
                <a:ea typeface="+mn-ea"/>
                <a:cs typeface="+mn-cs"/>
              </a:rPr>
              <a:t>. </a:t>
            </a:r>
            <a:br>
              <a:rPr kumimoji="0" lang="en-US" sz="2000" i="0" u="none" strike="noStrike" kern="1200" cap="none" spc="0" normalizeH="0" noProof="0" dirty="0">
                <a:ln>
                  <a:noFill/>
                </a:ln>
                <a:solidFill>
                  <a:schemeClr val="tx1"/>
                </a:solidFill>
                <a:effectLst/>
                <a:uLnTx/>
                <a:uFillTx/>
                <a:latin typeface="Century Gothic" panose="020B0502020202020204" pitchFamily="34" charset="0"/>
                <a:ea typeface="+mn-ea"/>
                <a:cs typeface="+mn-cs"/>
              </a:rPr>
            </a:br>
            <a:r>
              <a:rPr kumimoji="0" lang="en-US" sz="2000" i="0" u="none" strike="noStrike" kern="1200" cap="none" spc="0" normalizeH="0" noProof="0" dirty="0">
                <a:ln>
                  <a:noFill/>
                </a:ln>
                <a:solidFill>
                  <a:schemeClr val="tx1"/>
                </a:solidFill>
                <a:effectLst/>
                <a:uLnTx/>
                <a:uFillTx/>
                <a:latin typeface="Century Gothic" panose="020B0502020202020204" pitchFamily="34" charset="0"/>
                <a:ea typeface="+mn-ea"/>
                <a:cs typeface="+mn-cs"/>
              </a:rPr>
              <a:t>¿</a:t>
            </a:r>
            <a:r>
              <a:rPr kumimoji="0" lang="en-US" sz="2000" i="0" u="none" strike="noStrike" kern="1200" cap="none" spc="0" normalizeH="0" noProof="0" dirty="0" err="1">
                <a:ln>
                  <a:noFill/>
                </a:ln>
                <a:solidFill>
                  <a:schemeClr val="tx1"/>
                </a:solidFill>
                <a:effectLst/>
                <a:uLnTx/>
                <a:uFillTx/>
                <a:latin typeface="Century Gothic" panose="020B0502020202020204" pitchFamily="34" charset="0"/>
                <a:ea typeface="+mn-ea"/>
                <a:cs typeface="+mn-cs"/>
              </a:rPr>
              <a:t>Cuál</a:t>
            </a:r>
            <a:r>
              <a:rPr kumimoji="0" lang="en-US" sz="2000" i="0" u="none" strike="noStrike" kern="1200" cap="none" spc="0" normalizeH="0" noProof="0" dirty="0">
                <a:ln>
                  <a:noFill/>
                </a:ln>
                <a:solidFill>
                  <a:schemeClr val="tx1"/>
                </a:solidFill>
                <a:effectLst/>
                <a:uLnTx/>
                <a:uFillTx/>
                <a:latin typeface="Century Gothic" panose="020B0502020202020204" pitchFamily="34" charset="0"/>
                <a:ea typeface="+mn-ea"/>
                <a:cs typeface="+mn-cs"/>
              </a:rPr>
              <a:t> es la </a:t>
            </a:r>
            <a:r>
              <a:rPr kumimoji="0" lang="en-US" sz="2000" i="0" u="none" strike="noStrike" kern="1200" cap="none" spc="0" normalizeH="0" noProof="0" dirty="0" err="1">
                <a:ln>
                  <a:noFill/>
                </a:ln>
                <a:solidFill>
                  <a:schemeClr val="tx1"/>
                </a:solidFill>
                <a:effectLst/>
                <a:uLnTx/>
                <a:uFillTx/>
                <a:latin typeface="Century Gothic" panose="020B0502020202020204" pitchFamily="34" charset="0"/>
                <a:ea typeface="+mn-ea"/>
                <a:cs typeface="+mn-cs"/>
              </a:rPr>
              <a:t>opción</a:t>
            </a:r>
            <a:r>
              <a:rPr kumimoji="0" lang="en-US" sz="2000" i="0" u="none" strike="noStrike" kern="1200" cap="none" spc="0" normalizeH="0" noProof="0" dirty="0">
                <a:ln>
                  <a:noFill/>
                </a:ln>
                <a:solidFill>
                  <a:schemeClr val="tx1"/>
                </a:solidFill>
                <a:effectLst/>
                <a:uLnTx/>
                <a:uFillTx/>
                <a:latin typeface="Century Gothic" panose="020B0502020202020204" pitchFamily="34" charset="0"/>
                <a:ea typeface="+mn-ea"/>
                <a:cs typeface="+mn-cs"/>
              </a:rPr>
              <a:t> </a:t>
            </a:r>
            <a:r>
              <a:rPr kumimoji="0" lang="en-US" sz="2000" i="0" u="none" strike="noStrike" kern="1200" cap="none" spc="0" normalizeH="0" noProof="0" dirty="0" err="1">
                <a:ln>
                  <a:noFill/>
                </a:ln>
                <a:solidFill>
                  <a:schemeClr val="tx1"/>
                </a:solidFill>
                <a:effectLst/>
                <a:uLnTx/>
                <a:uFillTx/>
                <a:latin typeface="Century Gothic" panose="020B0502020202020204" pitchFamily="34" charset="0"/>
                <a:ea typeface="+mn-ea"/>
                <a:cs typeface="+mn-cs"/>
              </a:rPr>
              <a:t>correcta</a:t>
            </a:r>
            <a:r>
              <a:rPr kumimoji="0" lang="en-US" sz="2000" i="0" u="none" strike="noStrike" kern="1200" cap="none" spc="0" normalizeH="0" noProof="0" dirty="0">
                <a:ln>
                  <a:noFill/>
                </a:ln>
                <a:solidFill>
                  <a:schemeClr val="tx1"/>
                </a:solidFill>
                <a:effectLst/>
                <a:uLnTx/>
                <a:uFillTx/>
                <a:latin typeface="Century Gothic" panose="020B0502020202020204" pitchFamily="34" charset="0"/>
                <a:ea typeface="+mn-ea"/>
                <a:cs typeface="+mn-cs"/>
              </a:rPr>
              <a:t>?</a:t>
            </a:r>
            <a:endParaRPr kumimoji="0" lang="en-US" sz="200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50" name="TextBox 22">
            <a:extLst>
              <a:ext uri="{FF2B5EF4-FFF2-40B4-BE49-F238E27FC236}">
                <a16:creationId xmlns:a16="http://schemas.microsoft.com/office/drawing/2014/main" id="{8FA8E3E0-71E7-4AC9-AED7-CE7341D1D787}"/>
              </a:ext>
            </a:extLst>
          </p:cNvPr>
          <p:cNvSpPr txBox="1"/>
          <p:nvPr/>
        </p:nvSpPr>
        <p:spPr>
          <a:xfrm>
            <a:off x="-1" y="819593"/>
            <a:ext cx="9801348" cy="430887"/>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200" i="0" u="none" strike="noStrike" kern="1200" cap="none" spc="0" normalizeH="0" noProof="0" dirty="0">
                <a:ln>
                  <a:noFill/>
                </a:ln>
                <a:effectLst/>
                <a:uLnTx/>
                <a:uFillTx/>
                <a:latin typeface="Century Gothic" panose="020B0502020202020204" pitchFamily="34" charset="0"/>
                <a:ea typeface="+mn-ea"/>
                <a:cs typeface="+mn-cs"/>
              </a:rPr>
              <a:t>A </a:t>
            </a:r>
            <a:r>
              <a:rPr kumimoji="0" lang="en-US" sz="2200" i="0" u="none" strike="noStrike" kern="1200" cap="none" spc="0" normalizeH="0" noProof="0" dirty="0" err="1">
                <a:ln>
                  <a:noFill/>
                </a:ln>
                <a:effectLst/>
                <a:uLnTx/>
                <a:uFillTx/>
                <a:latin typeface="Century Gothic" panose="020B0502020202020204" pitchFamily="34" charset="0"/>
                <a:ea typeface="+mn-ea"/>
                <a:cs typeface="+mn-cs"/>
              </a:rPr>
              <a:t>veces</a:t>
            </a:r>
            <a:r>
              <a:rPr kumimoji="0" lang="en-US" sz="2200" i="0" u="none" strike="noStrike" kern="1200" cap="none" spc="0" normalizeH="0" noProof="0" dirty="0">
                <a:ln>
                  <a:noFill/>
                </a:ln>
                <a:effectLst/>
                <a:uLnTx/>
                <a:uFillTx/>
                <a:latin typeface="Century Gothic" panose="020B0502020202020204" pitchFamily="34" charset="0"/>
                <a:ea typeface="+mn-ea"/>
                <a:cs typeface="+mn-cs"/>
              </a:rPr>
              <a:t> las dos </a:t>
            </a:r>
            <a:r>
              <a:rPr kumimoji="0" lang="en-US" sz="2200" i="0" u="none" strike="noStrike" kern="1200" cap="none" spc="0" normalizeH="0" noProof="0" dirty="0" err="1">
                <a:ln>
                  <a:noFill/>
                </a:ln>
                <a:effectLst/>
                <a:uLnTx/>
                <a:uFillTx/>
                <a:latin typeface="Century Gothic" panose="020B0502020202020204" pitchFamily="34" charset="0"/>
                <a:ea typeface="+mn-ea"/>
                <a:cs typeface="+mn-cs"/>
              </a:rPr>
              <a:t>opciones</a:t>
            </a:r>
            <a:r>
              <a:rPr kumimoji="0" lang="en-US" sz="2200" i="0" u="none" strike="noStrike" kern="1200" cap="none" spc="0" normalizeH="0" noProof="0" dirty="0">
                <a:ln>
                  <a:noFill/>
                </a:ln>
                <a:effectLst/>
                <a:uLnTx/>
                <a:uFillTx/>
                <a:latin typeface="Century Gothic" panose="020B0502020202020204" pitchFamily="34" charset="0"/>
                <a:ea typeface="+mn-ea"/>
                <a:cs typeface="+mn-cs"/>
              </a:rPr>
              <a:t> son </a:t>
            </a:r>
            <a:r>
              <a:rPr kumimoji="0" lang="en-US" sz="2200" i="0" u="none" strike="noStrike" kern="1200" cap="none" spc="0" normalizeH="0" noProof="0" dirty="0" err="1">
                <a:ln>
                  <a:noFill/>
                </a:ln>
                <a:effectLst/>
                <a:uLnTx/>
                <a:uFillTx/>
                <a:latin typeface="Century Gothic" panose="020B0502020202020204" pitchFamily="34" charset="0"/>
                <a:ea typeface="+mn-ea"/>
                <a:cs typeface="+mn-cs"/>
              </a:rPr>
              <a:t>correctas</a:t>
            </a:r>
            <a:r>
              <a:rPr kumimoji="0" lang="en-US" sz="2200" i="0" u="none" strike="noStrike" kern="1200" cap="none" spc="0" normalizeH="0" noProof="0" dirty="0">
                <a:ln>
                  <a:noFill/>
                </a:ln>
                <a:effectLst/>
                <a:uLnTx/>
                <a:uFillTx/>
                <a:latin typeface="Century Gothic" panose="020B0502020202020204" pitchFamily="34" charset="0"/>
                <a:ea typeface="+mn-ea"/>
                <a:cs typeface="+mn-cs"/>
              </a:rPr>
              <a:t>.</a:t>
            </a:r>
            <a:endParaRPr kumimoji="0" lang="en-US" sz="2200" i="0" u="none" strike="noStrike" kern="1200" cap="none" spc="0" normalizeH="0" baseline="0" noProof="0" dirty="0">
              <a:ln>
                <a:noFill/>
              </a:ln>
              <a:effectLst/>
              <a:uLnTx/>
              <a:uFillTx/>
              <a:latin typeface="Century Gothic" panose="020B0502020202020204" pitchFamily="34" charset="0"/>
              <a:ea typeface="+mn-ea"/>
              <a:cs typeface="+mn-cs"/>
            </a:endParaRPr>
          </a:p>
        </p:txBody>
      </p:sp>
      <p:graphicFrame>
        <p:nvGraphicFramePr>
          <p:cNvPr id="51" name="Google Shape;92;p5" descr="Table for exercises">
            <a:extLst>
              <a:ext uri="{FF2B5EF4-FFF2-40B4-BE49-F238E27FC236}">
                <a16:creationId xmlns:a16="http://schemas.microsoft.com/office/drawing/2014/main" id="{A89330CC-E3C4-4FF0-B28C-90306D15E5B1}"/>
              </a:ext>
            </a:extLst>
          </p:cNvPr>
          <p:cNvGraphicFramePr/>
          <p:nvPr>
            <p:extLst>
              <p:ext uri="{D42A27DB-BD31-4B8C-83A1-F6EECF244321}">
                <p14:modId xmlns:p14="http://schemas.microsoft.com/office/powerpoint/2010/main" val="1042938561"/>
              </p:ext>
            </p:extLst>
          </p:nvPr>
        </p:nvGraphicFramePr>
        <p:xfrm>
          <a:off x="231459" y="1262519"/>
          <a:ext cx="8425260" cy="5094972"/>
        </p:xfrm>
        <a:graphic>
          <a:graphicData uri="http://schemas.openxmlformats.org/drawingml/2006/table">
            <a:tbl>
              <a:tblPr firstRow="1" bandRow="1">
                <a:noFill/>
              </a:tblPr>
              <a:tblGrid>
                <a:gridCol w="518509">
                  <a:extLst>
                    <a:ext uri="{9D8B030D-6E8A-4147-A177-3AD203B41FA5}">
                      <a16:colId xmlns:a16="http://schemas.microsoft.com/office/drawing/2014/main" val="3539909308"/>
                    </a:ext>
                  </a:extLst>
                </a:gridCol>
                <a:gridCol w="4171878">
                  <a:extLst>
                    <a:ext uri="{9D8B030D-6E8A-4147-A177-3AD203B41FA5}">
                      <a16:colId xmlns:a16="http://schemas.microsoft.com/office/drawing/2014/main" val="20000"/>
                    </a:ext>
                  </a:extLst>
                </a:gridCol>
                <a:gridCol w="3734873">
                  <a:extLst>
                    <a:ext uri="{9D8B030D-6E8A-4147-A177-3AD203B41FA5}">
                      <a16:colId xmlns:a16="http://schemas.microsoft.com/office/drawing/2014/main" val="20001"/>
                    </a:ext>
                  </a:extLst>
                </a:gridCol>
              </a:tblGrid>
              <a:tr h="892738">
                <a:tc>
                  <a:txBody>
                    <a:bodyPr/>
                    <a:lstStyle/>
                    <a:p>
                      <a:pPr marL="0" marR="0" lvl="0" indent="0" algn="ctr" rtl="0">
                        <a:spcBef>
                          <a:spcPts val="0"/>
                        </a:spcBef>
                        <a:spcAft>
                          <a:spcPts val="0"/>
                        </a:spcAft>
                        <a:buNone/>
                      </a:pPr>
                      <a:r>
                        <a:rPr lang="es-ES" sz="2200" dirty="0"/>
                        <a:t>1.</a:t>
                      </a:r>
                      <a:endParaRPr sz="22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r>
                        <a:rPr lang="es-ES" sz="2200" dirty="0"/>
                        <a:t>Cádiz y Mérida son...</a:t>
                      </a:r>
                      <a:endParaRPr sz="22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457200" marR="0" lvl="0" indent="-457200" algn="l" rtl="0">
                        <a:spcBef>
                          <a:spcPts val="0"/>
                        </a:spcBef>
                        <a:spcAft>
                          <a:spcPts val="0"/>
                        </a:spcAft>
                        <a:buAutoNum type="alphaLcPeriod"/>
                      </a:pPr>
                      <a:r>
                        <a:rPr lang="es-ES" sz="2200" dirty="0"/>
                        <a:t>ciudades antiguas.</a:t>
                      </a:r>
                    </a:p>
                    <a:p>
                      <a:pPr marL="457200" marR="0" lvl="0" indent="-457200" algn="l" rtl="0">
                        <a:spcBef>
                          <a:spcPts val="0"/>
                        </a:spcBef>
                        <a:spcAft>
                          <a:spcPts val="0"/>
                        </a:spcAft>
                        <a:buAutoNum type="alphaLcPeriod"/>
                      </a:pPr>
                      <a:r>
                        <a:rPr lang="es-ES" sz="2200" dirty="0"/>
                        <a:t>en España.</a:t>
                      </a: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1"/>
                  </a:ext>
                </a:extLst>
              </a:tr>
              <a:tr h="892738">
                <a:tc>
                  <a:txBody>
                    <a:bodyPr/>
                    <a:lstStyle/>
                    <a:p>
                      <a:pPr marL="0" marR="0" lvl="0" indent="0" algn="ctr" rtl="0">
                        <a:spcBef>
                          <a:spcPts val="0"/>
                        </a:spcBef>
                        <a:spcAft>
                          <a:spcPts val="0"/>
                        </a:spcAft>
                        <a:buNone/>
                      </a:pPr>
                      <a:r>
                        <a:rPr lang="es-ES" sz="2200" dirty="0"/>
                        <a:t>2.</a:t>
                      </a:r>
                      <a:endParaRPr sz="22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r>
                        <a:rPr lang="es-ES" sz="2200" dirty="0"/>
                        <a:t>Según Daniel,</a:t>
                      </a:r>
                      <a:r>
                        <a:rPr lang="es-ES" sz="2200" baseline="0" dirty="0"/>
                        <a:t> l</a:t>
                      </a:r>
                      <a:r>
                        <a:rPr lang="es-ES" sz="2200" dirty="0"/>
                        <a:t>a arena en la</a:t>
                      </a:r>
                      <a:r>
                        <a:rPr lang="es-ES" sz="2200" baseline="0" dirty="0"/>
                        <a:t> playa</a:t>
                      </a:r>
                      <a:r>
                        <a:rPr lang="es-ES" sz="2200" dirty="0"/>
                        <a:t> está...</a:t>
                      </a:r>
                      <a:endParaRPr sz="22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457200" marR="0" lvl="0" indent="-457200" algn="l" rtl="0">
                        <a:spcBef>
                          <a:spcPts val="0"/>
                        </a:spcBef>
                        <a:spcAft>
                          <a:spcPts val="0"/>
                        </a:spcAft>
                        <a:buAutoNum type="alphaLcPeriod"/>
                      </a:pPr>
                      <a:r>
                        <a:rPr lang="es-ES" sz="2200" dirty="0"/>
                        <a:t>bastante sucia.</a:t>
                      </a:r>
                    </a:p>
                    <a:p>
                      <a:pPr marL="457200" marR="0" lvl="0" indent="-457200" algn="l" rtl="0">
                        <a:spcBef>
                          <a:spcPts val="0"/>
                        </a:spcBef>
                        <a:spcAft>
                          <a:spcPts val="0"/>
                        </a:spcAft>
                        <a:buAutoNum type="alphaLcPeriod"/>
                      </a:pPr>
                      <a:r>
                        <a:rPr lang="es-ES" sz="2200" dirty="0"/>
                        <a:t>muy grande.</a:t>
                      </a: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2"/>
                  </a:ext>
                </a:extLst>
              </a:tr>
              <a:tr h="622214">
                <a:tc>
                  <a:txBody>
                    <a:bodyPr/>
                    <a:lstStyle/>
                    <a:p>
                      <a:pPr marL="0" marR="0" lvl="0" indent="0" algn="ctr" rtl="0">
                        <a:spcBef>
                          <a:spcPts val="0"/>
                        </a:spcBef>
                        <a:spcAft>
                          <a:spcPts val="0"/>
                        </a:spcAft>
                        <a:buNone/>
                      </a:pPr>
                      <a:r>
                        <a:rPr lang="es-ES" sz="2200" dirty="0"/>
                        <a:t>3.</a:t>
                      </a:r>
                      <a:endParaRPr sz="22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r>
                        <a:rPr lang="es-ES" sz="2200" dirty="0"/>
                        <a:t>Los parques están...</a:t>
                      </a:r>
                      <a:endParaRPr sz="22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457200" marR="0" lvl="0" indent="-457200" algn="l" rtl="0">
                        <a:spcBef>
                          <a:spcPts val="0"/>
                        </a:spcBef>
                        <a:spcAft>
                          <a:spcPts val="0"/>
                        </a:spcAft>
                        <a:buAutoNum type="alphaLcPeriod"/>
                      </a:pPr>
                      <a:r>
                        <a:rPr lang="es-ES" sz="2200" dirty="0"/>
                        <a:t>en el centro.</a:t>
                      </a:r>
                    </a:p>
                    <a:p>
                      <a:pPr marL="457200" marR="0" lvl="0" indent="-457200" algn="l" rtl="0">
                        <a:spcBef>
                          <a:spcPts val="0"/>
                        </a:spcBef>
                        <a:spcAft>
                          <a:spcPts val="0"/>
                        </a:spcAft>
                        <a:buAutoNum type="alphaLcPeriod"/>
                      </a:pPr>
                      <a:r>
                        <a:rPr lang="es-ES" sz="2200" dirty="0"/>
                        <a:t>limpios.</a:t>
                      </a:r>
                      <a:endParaRPr sz="22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3"/>
                  </a:ext>
                </a:extLst>
              </a:tr>
              <a:tr h="892738">
                <a:tc>
                  <a:txBody>
                    <a:bodyPr/>
                    <a:lstStyle/>
                    <a:p>
                      <a:pPr marL="0" marR="0" lvl="0" indent="0" algn="ctr" rtl="0">
                        <a:spcBef>
                          <a:spcPts val="0"/>
                        </a:spcBef>
                        <a:spcAft>
                          <a:spcPts val="0"/>
                        </a:spcAft>
                        <a:buNone/>
                      </a:pPr>
                      <a:r>
                        <a:rPr lang="es-ES" sz="2200" dirty="0"/>
                        <a:t>4.</a:t>
                      </a:r>
                      <a:endParaRPr sz="22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r>
                        <a:rPr lang="es-ES" sz="2200" dirty="0"/>
                        <a:t>El edificio es...</a:t>
                      </a:r>
                      <a:endParaRPr sz="22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457200" marR="0" lvl="0" indent="-457200" algn="l" rtl="0">
                        <a:spcBef>
                          <a:spcPts val="0"/>
                        </a:spcBef>
                        <a:spcAft>
                          <a:spcPts val="0"/>
                        </a:spcAft>
                        <a:buAutoNum type="alphaLcPeriod"/>
                      </a:pPr>
                      <a:r>
                        <a:rPr lang="es-ES" sz="2200" dirty="0"/>
                        <a:t>seguro.</a:t>
                      </a:r>
                    </a:p>
                    <a:p>
                      <a:pPr marL="457200" marR="0" lvl="0" indent="-457200" algn="l" rtl="0">
                        <a:spcBef>
                          <a:spcPts val="0"/>
                        </a:spcBef>
                        <a:spcAft>
                          <a:spcPts val="0"/>
                        </a:spcAft>
                        <a:buAutoNum type="alphaLcPeriod"/>
                      </a:pPr>
                      <a:r>
                        <a:rPr lang="es-ES" sz="2200" dirty="0"/>
                        <a:t>cerca de la escuela.</a:t>
                      </a: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4"/>
                  </a:ext>
                </a:extLst>
              </a:tr>
              <a:tr h="892738">
                <a:tc>
                  <a:txBody>
                    <a:bodyPr/>
                    <a:lstStyle/>
                    <a:p>
                      <a:pPr marL="0" marR="0" lvl="0" indent="0" algn="ctr" rtl="0">
                        <a:spcBef>
                          <a:spcPts val="0"/>
                        </a:spcBef>
                        <a:spcAft>
                          <a:spcPts val="0"/>
                        </a:spcAft>
                        <a:buNone/>
                      </a:pPr>
                      <a:r>
                        <a:rPr lang="es-ES" sz="2200" dirty="0"/>
                        <a:t>5.</a:t>
                      </a:r>
                      <a:endParaRPr sz="22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r>
                        <a:rPr lang="es-ES" sz="2200" dirty="0"/>
                        <a:t>El cielo y los barrios son...</a:t>
                      </a:r>
                      <a:endParaRPr sz="22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457200" marR="0" lvl="0" indent="-457200" algn="l" rtl="0">
                        <a:spcBef>
                          <a:spcPts val="0"/>
                        </a:spcBef>
                        <a:spcAft>
                          <a:spcPts val="0"/>
                        </a:spcAft>
                        <a:buAutoNum type="alphaLcPeriod"/>
                      </a:pPr>
                      <a:r>
                        <a:rPr lang="es-ES" sz="2200" dirty="0"/>
                        <a:t>preciosos.</a:t>
                      </a:r>
                    </a:p>
                    <a:p>
                      <a:pPr marL="457200" marR="0" lvl="0" indent="-457200" algn="l" rtl="0">
                        <a:spcBef>
                          <a:spcPts val="0"/>
                        </a:spcBef>
                        <a:spcAft>
                          <a:spcPts val="0"/>
                        </a:spcAft>
                        <a:buAutoNum type="alphaLcPeriod"/>
                      </a:pPr>
                      <a:r>
                        <a:rPr lang="es-ES" sz="2200" dirty="0"/>
                        <a:t>lejos de la escuela.</a:t>
                      </a: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2212571357"/>
                  </a:ext>
                </a:extLst>
              </a:tr>
              <a:tr h="489321">
                <a:tc>
                  <a:txBody>
                    <a:bodyPr/>
                    <a:lstStyle/>
                    <a:p>
                      <a:pPr marL="0" marR="0" lvl="0" indent="0" algn="ctr" rtl="0">
                        <a:spcBef>
                          <a:spcPts val="0"/>
                        </a:spcBef>
                        <a:spcAft>
                          <a:spcPts val="0"/>
                        </a:spcAft>
                        <a:buNone/>
                      </a:pPr>
                      <a:r>
                        <a:rPr lang="es-ES" sz="2200" dirty="0"/>
                        <a:t>6.</a:t>
                      </a:r>
                      <a:endParaRPr sz="22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r>
                        <a:rPr lang="es-ES" sz="2200" dirty="0"/>
                        <a:t>Daniel y Lucía están...</a:t>
                      </a:r>
                      <a:endParaRPr sz="22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457200" marR="0" lvl="0" indent="-457200" algn="l" rtl="0">
                        <a:spcBef>
                          <a:spcPts val="0"/>
                        </a:spcBef>
                        <a:spcAft>
                          <a:spcPts val="0"/>
                        </a:spcAft>
                        <a:buAutoNum type="alphaLcPeriod"/>
                      </a:pPr>
                      <a:r>
                        <a:rPr lang="es-ES" sz="2200" dirty="0"/>
                        <a:t>en el pueblo.</a:t>
                      </a:r>
                    </a:p>
                    <a:p>
                      <a:pPr marL="457200" marR="0" lvl="0" indent="-457200" algn="l" rtl="0">
                        <a:spcBef>
                          <a:spcPts val="0"/>
                        </a:spcBef>
                        <a:spcAft>
                          <a:spcPts val="0"/>
                        </a:spcAft>
                        <a:buAutoNum type="alphaLcPeriod"/>
                      </a:pPr>
                      <a:r>
                        <a:rPr lang="es-ES" sz="2200" dirty="0"/>
                        <a:t>contentos.</a:t>
                      </a: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2040473459"/>
                  </a:ext>
                </a:extLst>
              </a:tr>
            </a:tbl>
          </a:graphicData>
        </a:graphic>
      </p:graphicFrame>
      <p:pic>
        <p:nvPicPr>
          <p:cNvPr id="52" name="Picture 8" descr="green checkmark">
            <a:extLst>
              <a:ext uri="{FF2B5EF4-FFF2-40B4-BE49-F238E27FC236}">
                <a16:creationId xmlns:a16="http://schemas.microsoft.com/office/drawing/2014/main" id="{E6B53660-7A9E-4A02-9613-634765FC809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00024" y="1367635"/>
            <a:ext cx="327443" cy="341087"/>
          </a:xfrm>
          <a:prstGeom prst="rect">
            <a:avLst/>
          </a:prstGeom>
        </p:spPr>
      </p:pic>
      <p:pic>
        <p:nvPicPr>
          <p:cNvPr id="53" name="Picture 8" descr="green checkmark">
            <a:extLst>
              <a:ext uri="{FF2B5EF4-FFF2-40B4-BE49-F238E27FC236}">
                <a16:creationId xmlns:a16="http://schemas.microsoft.com/office/drawing/2014/main" id="{B45EB60D-E897-4709-B7B7-891CF474261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18456" y="2238611"/>
            <a:ext cx="327443" cy="341087"/>
          </a:xfrm>
          <a:prstGeom prst="rect">
            <a:avLst/>
          </a:prstGeom>
        </p:spPr>
      </p:pic>
      <p:pic>
        <p:nvPicPr>
          <p:cNvPr id="54" name="Picture 8" descr="green checkmark">
            <a:extLst>
              <a:ext uri="{FF2B5EF4-FFF2-40B4-BE49-F238E27FC236}">
                <a16:creationId xmlns:a16="http://schemas.microsoft.com/office/drawing/2014/main" id="{E7D30F0E-DA5B-4554-85C9-44E8B9B1FAE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46706" y="3106269"/>
            <a:ext cx="327443" cy="341087"/>
          </a:xfrm>
          <a:prstGeom prst="rect">
            <a:avLst/>
          </a:prstGeom>
        </p:spPr>
      </p:pic>
      <p:pic>
        <p:nvPicPr>
          <p:cNvPr id="55" name="Picture 8" descr="green checkmark">
            <a:extLst>
              <a:ext uri="{FF2B5EF4-FFF2-40B4-BE49-F238E27FC236}">
                <a16:creationId xmlns:a16="http://schemas.microsoft.com/office/drawing/2014/main" id="{ABE2E675-5723-4C58-8C44-D6C962CF76B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71698" y="3399241"/>
            <a:ext cx="327443" cy="341087"/>
          </a:xfrm>
          <a:prstGeom prst="rect">
            <a:avLst/>
          </a:prstGeom>
        </p:spPr>
      </p:pic>
      <p:pic>
        <p:nvPicPr>
          <p:cNvPr id="56" name="Picture 8" descr="green checkmark">
            <a:extLst>
              <a:ext uri="{FF2B5EF4-FFF2-40B4-BE49-F238E27FC236}">
                <a16:creationId xmlns:a16="http://schemas.microsoft.com/office/drawing/2014/main" id="{DFAA4C80-36F2-4124-AA13-43F0C495AC5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30496" y="3893425"/>
            <a:ext cx="327443" cy="341087"/>
          </a:xfrm>
          <a:prstGeom prst="rect">
            <a:avLst/>
          </a:prstGeom>
        </p:spPr>
      </p:pic>
      <p:pic>
        <p:nvPicPr>
          <p:cNvPr id="57" name="Picture 8" descr="green checkmark">
            <a:extLst>
              <a:ext uri="{FF2B5EF4-FFF2-40B4-BE49-F238E27FC236}">
                <a16:creationId xmlns:a16="http://schemas.microsoft.com/office/drawing/2014/main" id="{3A68F75B-9E7C-48E8-AB87-A24B6DE76F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67620" y="4803306"/>
            <a:ext cx="327443" cy="341087"/>
          </a:xfrm>
          <a:prstGeom prst="rect">
            <a:avLst/>
          </a:prstGeom>
        </p:spPr>
      </p:pic>
      <p:pic>
        <p:nvPicPr>
          <p:cNvPr id="58" name="Picture 8" descr="green checkmark">
            <a:extLst>
              <a:ext uri="{FF2B5EF4-FFF2-40B4-BE49-F238E27FC236}">
                <a16:creationId xmlns:a16="http://schemas.microsoft.com/office/drawing/2014/main" id="{B6A09E18-68EB-41C2-A0A6-130D064352E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10427" y="5645337"/>
            <a:ext cx="327443" cy="341087"/>
          </a:xfrm>
          <a:prstGeom prst="rect">
            <a:avLst/>
          </a:prstGeom>
        </p:spPr>
      </p:pic>
      <p:pic>
        <p:nvPicPr>
          <p:cNvPr id="59" name="Picture 8" descr="green checkmark">
            <a:extLst>
              <a:ext uri="{FF2B5EF4-FFF2-40B4-BE49-F238E27FC236}">
                <a16:creationId xmlns:a16="http://schemas.microsoft.com/office/drawing/2014/main" id="{CF0BE269-5FA6-4018-8158-8D9EDD0C19F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6209" y="5986424"/>
            <a:ext cx="327443" cy="341087"/>
          </a:xfrm>
          <a:prstGeom prst="rect">
            <a:avLst/>
          </a:prstGeom>
        </p:spPr>
      </p:pic>
      <p:pic>
        <p:nvPicPr>
          <p:cNvPr id="60" name="Imagen 3">
            <a:extLst>
              <a:ext uri="{FF2B5EF4-FFF2-40B4-BE49-F238E27FC236}">
                <a16:creationId xmlns:a16="http://schemas.microsoft.com/office/drawing/2014/main" id="{28C6353A-9BF0-4E25-9763-1BA3F8780BC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88178" y="1252200"/>
            <a:ext cx="3079481" cy="2030328"/>
          </a:xfrm>
          <a:prstGeom prst="rect">
            <a:avLst/>
          </a:prstGeom>
        </p:spPr>
      </p:pic>
      <p:pic>
        <p:nvPicPr>
          <p:cNvPr id="61" name="Imagen 5">
            <a:extLst>
              <a:ext uri="{FF2B5EF4-FFF2-40B4-BE49-F238E27FC236}">
                <a16:creationId xmlns:a16="http://schemas.microsoft.com/office/drawing/2014/main" id="{54EADB1B-744A-487C-A93E-0C01236063F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88179" y="4025940"/>
            <a:ext cx="3079481" cy="1733113"/>
          </a:xfrm>
          <a:prstGeom prst="rect">
            <a:avLst/>
          </a:prstGeom>
        </p:spPr>
      </p:pic>
      <p:sp>
        <p:nvSpPr>
          <p:cNvPr id="62" name="CuadroTexto 6">
            <a:extLst>
              <a:ext uri="{FF2B5EF4-FFF2-40B4-BE49-F238E27FC236}">
                <a16:creationId xmlns:a16="http://schemas.microsoft.com/office/drawing/2014/main" id="{D04BA403-1BE5-456D-873F-713A3F7918C4}"/>
              </a:ext>
            </a:extLst>
          </p:cNvPr>
          <p:cNvSpPr txBox="1"/>
          <p:nvPr/>
        </p:nvSpPr>
        <p:spPr>
          <a:xfrm>
            <a:off x="11063244" y="2876570"/>
            <a:ext cx="904415" cy="400110"/>
          </a:xfrm>
          <a:prstGeom prst="rect">
            <a:avLst/>
          </a:prstGeom>
          <a:noFill/>
        </p:spPr>
        <p:txBody>
          <a:bodyPr wrap="none" rtlCol="0">
            <a:spAutoFit/>
          </a:bodyPr>
          <a:lstStyle/>
          <a:p>
            <a:pPr algn="l"/>
            <a:r>
              <a:rPr lang="es-GB" sz="2000" b="1" dirty="0">
                <a:solidFill>
                  <a:schemeClr val="bg1"/>
                </a:solidFill>
              </a:rPr>
              <a:t>Cádiz</a:t>
            </a:r>
          </a:p>
        </p:txBody>
      </p:sp>
      <p:sp>
        <p:nvSpPr>
          <p:cNvPr id="63" name="CuadroTexto 50">
            <a:extLst>
              <a:ext uri="{FF2B5EF4-FFF2-40B4-BE49-F238E27FC236}">
                <a16:creationId xmlns:a16="http://schemas.microsoft.com/office/drawing/2014/main" id="{AF66E345-9EB1-408E-994F-27258DDB939D}"/>
              </a:ext>
            </a:extLst>
          </p:cNvPr>
          <p:cNvSpPr txBox="1"/>
          <p:nvPr/>
        </p:nvSpPr>
        <p:spPr>
          <a:xfrm>
            <a:off x="10906150" y="5393441"/>
            <a:ext cx="1061509" cy="400110"/>
          </a:xfrm>
          <a:prstGeom prst="rect">
            <a:avLst/>
          </a:prstGeom>
          <a:noFill/>
        </p:spPr>
        <p:txBody>
          <a:bodyPr wrap="none" rtlCol="0">
            <a:spAutoFit/>
          </a:bodyPr>
          <a:lstStyle/>
          <a:p>
            <a:pPr algn="l"/>
            <a:r>
              <a:rPr lang="es-GB" sz="2000" b="1" dirty="0">
                <a:solidFill>
                  <a:schemeClr val="bg1"/>
                </a:solidFill>
              </a:rPr>
              <a:t>Mérida</a:t>
            </a:r>
          </a:p>
        </p:txBody>
      </p:sp>
      <p:pic>
        <p:nvPicPr>
          <p:cNvPr id="64" name="Picture 63" descr="A cartoon of a child with red hair&#10;&#10;Description automatically generated">
            <a:extLst>
              <a:ext uri="{FF2B5EF4-FFF2-40B4-BE49-F238E27FC236}">
                <a16:creationId xmlns:a16="http://schemas.microsoft.com/office/drawing/2014/main" id="{DCB8F037-5583-41A3-908E-B3A0B7CC97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99547" y="91962"/>
            <a:ext cx="1330835" cy="1330835"/>
          </a:xfrm>
          <a:prstGeom prst="rect">
            <a:avLst/>
          </a:prstGeom>
        </p:spPr>
      </p:pic>
    </p:spTree>
    <p:extLst>
      <p:ext uri="{BB962C8B-B14F-4D97-AF65-F5344CB8AC3E}">
        <p14:creationId xmlns:p14="http://schemas.microsoft.com/office/powerpoint/2010/main" val="345956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6763407" cy="684514"/>
          </a:xfrm>
        </p:spPr>
        <p:txBody>
          <a:bodyPr>
            <a:normAutofit/>
          </a:bodyPr>
          <a:lstStyle/>
          <a:p>
            <a:r>
              <a:rPr lang="en-GB" sz="2600" dirty="0"/>
              <a:t>SER and ESTAR </a:t>
            </a:r>
            <a:r>
              <a:rPr lang="en-GB" sz="2600" b="0" dirty="0"/>
              <a:t>(revisited)</a:t>
            </a:r>
            <a:endParaRPr lang="en-GB" sz="24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10231822" y="258166"/>
            <a:ext cx="1696322" cy="429221"/>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gramática</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6" name="TextBox 15">
            <a:extLst>
              <a:ext uri="{FF2B5EF4-FFF2-40B4-BE49-F238E27FC236}">
                <a16:creationId xmlns:a16="http://schemas.microsoft.com/office/drawing/2014/main" id="{47A0B69B-53D3-474D-A120-F6FDD1A3C8A8}"/>
              </a:ext>
            </a:extLst>
          </p:cNvPr>
          <p:cNvSpPr txBox="1"/>
          <p:nvPr/>
        </p:nvSpPr>
        <p:spPr>
          <a:xfrm>
            <a:off x="0" y="1305001"/>
            <a:ext cx="99726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In Spanish, there are two ways to say ‘</a:t>
            </a:r>
            <a:r>
              <a:rPr lang="en-GB" sz="3200" dirty="0">
                <a:latin typeface="Century Gothic" panose="020B0502020202020204" pitchFamily="34" charset="0"/>
              </a:rPr>
              <a:t>we</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 are’: __________ and _________</a:t>
            </a:r>
          </a:p>
        </p:txBody>
      </p:sp>
      <p:sp>
        <p:nvSpPr>
          <p:cNvPr id="17" name="TextBox 16">
            <a:extLst>
              <a:ext uri="{FF2B5EF4-FFF2-40B4-BE49-F238E27FC236}">
                <a16:creationId xmlns:a16="http://schemas.microsoft.com/office/drawing/2014/main" id="{87CFC806-543C-4291-95BE-BFA69CEA17A0}"/>
              </a:ext>
            </a:extLst>
          </p:cNvPr>
          <p:cNvSpPr txBox="1"/>
          <p:nvPr/>
        </p:nvSpPr>
        <p:spPr>
          <a:xfrm>
            <a:off x="2625224" y="1697130"/>
            <a:ext cx="191564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estamos</a:t>
            </a:r>
            <a:endPar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4CBC21BD-BCE8-45CF-A1B7-8DD40C21D109}"/>
              </a:ext>
            </a:extLst>
          </p:cNvPr>
          <p:cNvSpPr txBox="1"/>
          <p:nvPr/>
        </p:nvSpPr>
        <p:spPr>
          <a:xfrm>
            <a:off x="429900" y="2453282"/>
            <a:ext cx="116159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a:ln>
                  <a:noFill/>
                </a:ln>
                <a:effectLst/>
                <a:uLnTx/>
                <a:uFillTx/>
                <a:latin typeface="Century Gothic" panose="020B0502020202020204" pitchFamily="34" charset="0"/>
              </a:rPr>
              <a:t>Use ‘_________’ for location</a:t>
            </a:r>
            <a:r>
              <a:rPr kumimoji="0" lang="en-GB" sz="3200" i="0" u="none" strike="noStrike" kern="1200" cap="none" spc="0" normalizeH="0" noProof="0" dirty="0">
                <a:ln>
                  <a:noFill/>
                </a:ln>
                <a:effectLst/>
                <a:uLnTx/>
                <a:uFillTx/>
                <a:latin typeface="Century Gothic" panose="020B0502020202020204" pitchFamily="34" charset="0"/>
              </a:rPr>
              <a:t> and for </a:t>
            </a:r>
            <a:r>
              <a:rPr kumimoji="0" lang="en-GB" sz="3200" i="0" u="none" strike="noStrike" kern="1200" cap="none" spc="0" normalizeH="0" baseline="0" noProof="0" dirty="0">
                <a:ln>
                  <a:noFill/>
                </a:ln>
                <a:effectLst/>
                <a:uLnTx/>
                <a:uFillTx/>
                <a:latin typeface="Century Gothic" panose="020B0502020202020204" pitchFamily="34" charset="0"/>
              </a:rPr>
              <a:t>state</a:t>
            </a:r>
            <a:r>
              <a:rPr lang="en-GB" sz="3200" dirty="0">
                <a:latin typeface="Century Gothic" panose="020B0502020202020204" pitchFamily="34" charset="0"/>
              </a:rPr>
              <a:t> or </a:t>
            </a:r>
            <a:r>
              <a:rPr kumimoji="0" lang="en-GB" sz="3200" i="0" u="none" strike="noStrike" kern="1200" cap="none" spc="0" normalizeH="0" baseline="0" noProof="0" dirty="0">
                <a:ln>
                  <a:noFill/>
                </a:ln>
                <a:effectLst/>
                <a:uLnTx/>
                <a:uFillTx/>
                <a:latin typeface="Century Gothic" panose="020B0502020202020204" pitchFamily="34" charset="0"/>
              </a:rPr>
              <a:t>mood.</a:t>
            </a:r>
          </a:p>
        </p:txBody>
      </p:sp>
      <p:sp>
        <p:nvSpPr>
          <p:cNvPr id="19" name="TextBox 18">
            <a:extLst>
              <a:ext uri="{FF2B5EF4-FFF2-40B4-BE49-F238E27FC236}">
                <a16:creationId xmlns:a16="http://schemas.microsoft.com/office/drawing/2014/main" id="{B102D49A-CB91-47A9-9E20-A1B95F203C48}"/>
              </a:ext>
            </a:extLst>
          </p:cNvPr>
          <p:cNvSpPr txBox="1"/>
          <p:nvPr/>
        </p:nvSpPr>
        <p:spPr>
          <a:xfrm>
            <a:off x="7905858" y="5055851"/>
            <a:ext cx="41399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Somos list</a:t>
            </a:r>
            <a:r>
              <a:rPr kumimoji="0" lang="en-GB" sz="3200" b="1" i="0" u="none" strike="noStrike" kern="1200" cap="none" spc="0" normalizeH="0" baseline="0" noProof="0" dirty="0">
                <a:ln>
                  <a:noFill/>
                </a:ln>
                <a:effectLst/>
                <a:uLnTx/>
                <a:uFillTx/>
                <a:latin typeface="Century Gothic" panose="020B0502020202020204" pitchFamily="34" charset="0"/>
                <a:ea typeface="+mn-ea"/>
                <a:cs typeface="+mn-cs"/>
              </a:rPr>
              <a:t>as</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20" name="TextBox 19">
            <a:extLst>
              <a:ext uri="{FF2B5EF4-FFF2-40B4-BE49-F238E27FC236}">
                <a16:creationId xmlns:a16="http://schemas.microsoft.com/office/drawing/2014/main" id="{3205C003-6A86-471C-9BFB-DC64442332C3}"/>
              </a:ext>
            </a:extLst>
          </p:cNvPr>
          <p:cNvSpPr txBox="1"/>
          <p:nvPr/>
        </p:nvSpPr>
        <p:spPr>
          <a:xfrm>
            <a:off x="429765" y="5040519"/>
            <a:ext cx="71098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latin typeface="Century Gothic" panose="020B0502020202020204" pitchFamily="34" charset="0"/>
              </a:rPr>
              <a:t>We are smart/intelligent </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r>
              <a:rPr lang="en-GB" sz="3200" b="1" noProof="0" dirty="0">
                <a:latin typeface="Century Gothic" panose="020B0502020202020204" pitchFamily="34" charset="0"/>
              </a:rPr>
              <a:t>feminine</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21" name="TextBox 20">
            <a:extLst>
              <a:ext uri="{FF2B5EF4-FFF2-40B4-BE49-F238E27FC236}">
                <a16:creationId xmlns:a16="http://schemas.microsoft.com/office/drawing/2014/main" id="{D2791F33-23AF-4CC3-BA91-853BE205E0F2}"/>
              </a:ext>
            </a:extLst>
          </p:cNvPr>
          <p:cNvSpPr txBox="1"/>
          <p:nvPr/>
        </p:nvSpPr>
        <p:spPr>
          <a:xfrm>
            <a:off x="7905858" y="5611430"/>
            <a:ext cx="357712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latin typeface="Century Gothic" panose="020B0502020202020204" pitchFamily="34" charset="0"/>
              </a:rPr>
              <a:t>Estamos</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 mal</a:t>
            </a:r>
            <a:r>
              <a:rPr kumimoji="0" lang="en-GB" sz="3200" b="1" i="0" u="none" strike="noStrike" kern="1200" cap="none" spc="0" normalizeH="0" baseline="0" noProof="0" dirty="0">
                <a:ln>
                  <a:noFill/>
                </a:ln>
                <a:effectLst/>
                <a:uLnTx/>
                <a:uFillTx/>
                <a:latin typeface="Century Gothic" panose="020B0502020202020204" pitchFamily="34" charset="0"/>
                <a:ea typeface="+mn-ea"/>
                <a:cs typeface="+mn-cs"/>
              </a:rPr>
              <a:t>os</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22" name="TextBox 21">
            <a:extLst>
              <a:ext uri="{FF2B5EF4-FFF2-40B4-BE49-F238E27FC236}">
                <a16:creationId xmlns:a16="http://schemas.microsoft.com/office/drawing/2014/main" id="{19630D13-94C3-475D-A85D-B026E26552D0}"/>
              </a:ext>
            </a:extLst>
          </p:cNvPr>
          <p:cNvSpPr txBox="1"/>
          <p:nvPr/>
        </p:nvSpPr>
        <p:spPr>
          <a:xfrm>
            <a:off x="429898" y="5625295"/>
            <a:ext cx="62192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latin typeface="Century Gothic" panose="020B0502020202020204" pitchFamily="34" charset="0"/>
              </a:rPr>
              <a:t>We</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 are sick/ill (</a:t>
            </a:r>
            <a:r>
              <a:rPr kumimoji="0" lang="en-GB" sz="3200" b="1" i="0" u="none" strike="noStrike" kern="1200" cap="none" spc="0" normalizeH="0" baseline="0" noProof="0" dirty="0">
                <a:ln>
                  <a:noFill/>
                </a:ln>
                <a:effectLst/>
                <a:uLnTx/>
                <a:uFillTx/>
                <a:latin typeface="Century Gothic" panose="020B0502020202020204" pitchFamily="34" charset="0"/>
                <a:ea typeface="+mn-ea"/>
                <a:cs typeface="+mn-cs"/>
              </a:rPr>
              <a:t>masculine</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23" name="TextBox 22">
            <a:extLst>
              <a:ext uri="{FF2B5EF4-FFF2-40B4-BE49-F238E27FC236}">
                <a16:creationId xmlns:a16="http://schemas.microsoft.com/office/drawing/2014/main" id="{B75A6714-4EC6-4C98-AF43-098194919434}"/>
              </a:ext>
            </a:extLst>
          </p:cNvPr>
          <p:cNvSpPr txBox="1"/>
          <p:nvPr/>
        </p:nvSpPr>
        <p:spPr>
          <a:xfrm>
            <a:off x="5767580" y="1728841"/>
            <a:ext cx="177213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somos</a:t>
            </a:r>
            <a:endPar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35CEE69C-F0E1-40C8-972B-BD37F856BE53}"/>
              </a:ext>
            </a:extLst>
          </p:cNvPr>
          <p:cNvSpPr txBox="1"/>
          <p:nvPr/>
        </p:nvSpPr>
        <p:spPr>
          <a:xfrm>
            <a:off x="429899" y="3159796"/>
            <a:ext cx="88913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a:ln>
                  <a:noFill/>
                </a:ln>
                <a:effectLst/>
                <a:uLnTx/>
                <a:uFillTx/>
                <a:latin typeface="Century Gothic" panose="020B0502020202020204" pitchFamily="34" charset="0"/>
                <a:ea typeface="+mn-ea"/>
                <a:cs typeface="+mn-cs"/>
              </a:rPr>
              <a:t>Use ‘________’ for traits.</a:t>
            </a:r>
          </a:p>
        </p:txBody>
      </p:sp>
      <p:sp>
        <p:nvSpPr>
          <p:cNvPr id="25" name="TextBox 24">
            <a:extLst>
              <a:ext uri="{FF2B5EF4-FFF2-40B4-BE49-F238E27FC236}">
                <a16:creationId xmlns:a16="http://schemas.microsoft.com/office/drawing/2014/main" id="{4F70E8D7-DED6-4220-9B9F-8CF9DD7210CF}"/>
              </a:ext>
            </a:extLst>
          </p:cNvPr>
          <p:cNvSpPr txBox="1"/>
          <p:nvPr/>
        </p:nvSpPr>
        <p:spPr>
          <a:xfrm>
            <a:off x="1559589" y="3103170"/>
            <a:ext cx="15480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err="1">
                <a:solidFill>
                  <a:srgbClr val="EA5F00"/>
                </a:solidFill>
                <a:latin typeface="Century Gothic" panose="020B0502020202020204" pitchFamily="34" charset="0"/>
              </a:rPr>
              <a:t>somos</a:t>
            </a:r>
            <a:endPar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ndParaRPr>
          </a:p>
        </p:txBody>
      </p:sp>
      <p:sp>
        <p:nvSpPr>
          <p:cNvPr id="26" name="TextBox 25">
            <a:extLst>
              <a:ext uri="{FF2B5EF4-FFF2-40B4-BE49-F238E27FC236}">
                <a16:creationId xmlns:a16="http://schemas.microsoft.com/office/drawing/2014/main" id="{B95AE084-ABD0-4D16-B020-D5B0355C9C57}"/>
              </a:ext>
            </a:extLst>
          </p:cNvPr>
          <p:cNvSpPr txBox="1"/>
          <p:nvPr/>
        </p:nvSpPr>
        <p:spPr>
          <a:xfrm>
            <a:off x="1401482" y="2382219"/>
            <a:ext cx="18642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estamos</a:t>
            </a:r>
            <a:r>
              <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 </a:t>
            </a:r>
          </a:p>
        </p:txBody>
      </p:sp>
      <p:sp>
        <p:nvSpPr>
          <p:cNvPr id="27" name="TextBox 22">
            <a:extLst>
              <a:ext uri="{FF2B5EF4-FFF2-40B4-BE49-F238E27FC236}">
                <a16:creationId xmlns:a16="http://schemas.microsoft.com/office/drawing/2014/main" id="{EE827E99-6811-499E-9D26-B847B0FAA6BD}"/>
              </a:ext>
            </a:extLst>
          </p:cNvPr>
          <p:cNvSpPr txBox="1"/>
          <p:nvPr/>
        </p:nvSpPr>
        <p:spPr>
          <a:xfrm>
            <a:off x="429765" y="3841563"/>
            <a:ext cx="1156721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a:ln>
                  <a:noFill/>
                </a:ln>
                <a:effectLst/>
                <a:uLnTx/>
                <a:uFillTx/>
                <a:latin typeface="Century Gothic" panose="020B0502020202020204" pitchFamily="34" charset="0"/>
                <a:ea typeface="+mn-ea"/>
                <a:cs typeface="+mn-cs"/>
              </a:rPr>
              <a:t>Also, remember that adjectives change (-o, -a) to agree in gender with what</a:t>
            </a:r>
            <a:r>
              <a:rPr kumimoji="0" lang="en-GB" sz="3200" i="0" u="none" strike="noStrike" kern="1200" cap="none" spc="0" normalizeH="0" noProof="0" dirty="0">
                <a:ln>
                  <a:noFill/>
                </a:ln>
                <a:effectLst/>
                <a:uLnTx/>
                <a:uFillTx/>
                <a:latin typeface="Century Gothic" panose="020B0502020202020204" pitchFamily="34" charset="0"/>
                <a:ea typeface="+mn-ea"/>
                <a:cs typeface="+mn-cs"/>
              </a:rPr>
              <a:t> we are talking about</a:t>
            </a:r>
            <a:r>
              <a:rPr kumimoji="0" lang="en-GB" sz="3200" i="0" u="none" strike="noStrike" kern="1200" cap="none" spc="0" normalizeH="0" baseline="0" noProof="0" dirty="0">
                <a:ln>
                  <a:noFill/>
                </a:ln>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24879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P spid="23" grpId="0"/>
      <p:bldP spid="24" grpId="0"/>
      <p:bldP spid="25" grpId="0"/>
      <p:bldP spid="26"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2869324" cy="647577"/>
          </a:xfrm>
        </p:spPr>
        <p:txBody>
          <a:bodyPr>
            <a:normAutofit/>
          </a:bodyPr>
          <a:lstStyle/>
          <a:p>
            <a:r>
              <a:rPr lang="en-GB" sz="2800" dirty="0"/>
              <a:t>Lucía </a:t>
            </a:r>
            <a:r>
              <a:rPr lang="en-GB" sz="2800" dirty="0" err="1"/>
              <a:t>habla</a:t>
            </a:r>
            <a:endParaRPr lang="en-GB" sz="28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10880279" y="213557"/>
            <a:ext cx="1044243" cy="400919"/>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27" name="Graphic 26" descr="Teacher with solid fill">
            <a:extLst>
              <a:ext uri="{FF2B5EF4-FFF2-40B4-BE49-F238E27FC236}">
                <a16:creationId xmlns:a16="http://schemas.microsoft.com/office/drawing/2014/main" id="{CA476FE9-C8C2-47C8-863C-412AFC295E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69324" y="-4118"/>
            <a:ext cx="914400" cy="914400"/>
          </a:xfrm>
          <a:prstGeom prst="rect">
            <a:avLst/>
          </a:prstGeom>
        </p:spPr>
      </p:pic>
      <p:sp>
        <p:nvSpPr>
          <p:cNvPr id="49" name="Speech Bubble: Rectangle with Corners Rounded 48">
            <a:extLst>
              <a:ext uri="{FF2B5EF4-FFF2-40B4-BE49-F238E27FC236}">
                <a16:creationId xmlns:a16="http://schemas.microsoft.com/office/drawing/2014/main" id="{7F53C02A-B995-40DE-BCEE-575E7E371FE3}"/>
              </a:ext>
            </a:extLst>
          </p:cNvPr>
          <p:cNvSpPr/>
          <p:nvPr/>
        </p:nvSpPr>
        <p:spPr>
          <a:xfrm>
            <a:off x="3783724" y="187347"/>
            <a:ext cx="6958499" cy="757039"/>
          </a:xfrm>
          <a:prstGeom prst="wedgeRoundRectCallout">
            <a:avLst>
              <a:gd name="adj1" fmla="val -57926"/>
              <a:gd name="adj2" fmla="val -22836"/>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000" i="0" u="none" strike="noStrike" kern="1200" cap="none" spc="0" normalizeH="0" noProof="0" dirty="0" err="1">
                <a:ln>
                  <a:noFill/>
                </a:ln>
                <a:solidFill>
                  <a:schemeClr val="tx1"/>
                </a:solidFill>
                <a:effectLst/>
                <a:uLnTx/>
                <a:uFillTx/>
                <a:latin typeface="Century Gothic" panose="020B0502020202020204" pitchFamily="34" charset="0"/>
                <a:ea typeface="+mn-ea"/>
                <a:cs typeface="+mn-cs"/>
              </a:rPr>
              <a:t>Escucha</a:t>
            </a:r>
            <a:r>
              <a:rPr kumimoji="0" lang="en-US" sz="2000" i="0" u="none" strike="noStrike" kern="1200" cap="none" spc="0" normalizeH="0" noProof="0" dirty="0">
                <a:ln>
                  <a:noFill/>
                </a:ln>
                <a:solidFill>
                  <a:schemeClr val="tx1"/>
                </a:solidFill>
                <a:effectLst/>
                <a:uLnTx/>
                <a:uFillTx/>
                <a:latin typeface="Century Gothic" panose="020B0502020202020204" pitchFamily="34" charset="0"/>
                <a:ea typeface="+mn-ea"/>
                <a:cs typeface="+mn-cs"/>
              </a:rPr>
              <a:t>.  Lucía </a:t>
            </a:r>
            <a:r>
              <a:rPr kumimoji="0" lang="en-US" sz="2000" i="0" u="none" strike="noStrike" kern="1200" cap="none" spc="0" normalizeH="0" noProof="0" dirty="0" err="1">
                <a:ln>
                  <a:noFill/>
                </a:ln>
                <a:solidFill>
                  <a:schemeClr val="tx1"/>
                </a:solidFill>
                <a:effectLst/>
                <a:uLnTx/>
                <a:uFillTx/>
                <a:latin typeface="Century Gothic" panose="020B0502020202020204" pitchFamily="34" charset="0"/>
                <a:ea typeface="+mn-ea"/>
                <a:cs typeface="+mn-cs"/>
              </a:rPr>
              <a:t>habla</a:t>
            </a:r>
            <a:r>
              <a:rPr kumimoji="0" lang="en-US" sz="2000" i="0" u="none" strike="noStrike" kern="1200" cap="none" spc="0" normalizeH="0" noProof="0" dirty="0">
                <a:ln>
                  <a:noFill/>
                </a:ln>
                <a:solidFill>
                  <a:schemeClr val="tx1"/>
                </a:solidFill>
                <a:effectLst/>
                <a:uLnTx/>
                <a:uFillTx/>
                <a:latin typeface="Century Gothic" panose="020B0502020202020204" pitchFamily="34" charset="0"/>
                <a:ea typeface="+mn-ea"/>
                <a:cs typeface="+mn-cs"/>
              </a:rPr>
              <a:t> de ‘</a:t>
            </a:r>
            <a:r>
              <a:rPr kumimoji="0" lang="en-US" sz="2000" i="0" u="none" strike="noStrike" kern="1200" cap="none" spc="0" normalizeH="0" noProof="0" dirty="0" err="1">
                <a:ln>
                  <a:noFill/>
                </a:ln>
                <a:solidFill>
                  <a:schemeClr val="tx1"/>
                </a:solidFill>
                <a:effectLst/>
                <a:uLnTx/>
                <a:uFillTx/>
                <a:latin typeface="Century Gothic" panose="020B0502020202020204" pitchFamily="34" charset="0"/>
                <a:ea typeface="+mn-ea"/>
                <a:cs typeface="+mn-cs"/>
              </a:rPr>
              <a:t>ahora</a:t>
            </a:r>
            <a:r>
              <a:rPr kumimoji="0" lang="en-US" sz="2000" i="0" u="none" strike="noStrike" kern="1200" cap="none" spc="0" normalizeH="0" noProof="0" dirty="0">
                <a:ln>
                  <a:noFill/>
                </a:ln>
                <a:solidFill>
                  <a:schemeClr val="tx1"/>
                </a:solidFill>
                <a:effectLst/>
                <a:uLnTx/>
                <a:uFillTx/>
                <a:latin typeface="Century Gothic" panose="020B0502020202020204" pitchFamily="34" charset="0"/>
                <a:ea typeface="+mn-ea"/>
                <a:cs typeface="+mn-cs"/>
              </a:rPr>
              <a:t>’ o ‘</a:t>
            </a:r>
            <a:r>
              <a:rPr kumimoji="0" lang="en-US" sz="2000" i="0" u="none" strike="noStrike" kern="1200" cap="none" spc="0" normalizeH="0" noProof="0" dirty="0" err="1">
                <a:ln>
                  <a:noFill/>
                </a:ln>
                <a:solidFill>
                  <a:schemeClr val="tx1"/>
                </a:solidFill>
                <a:effectLst/>
                <a:uLnTx/>
                <a:uFillTx/>
                <a:latin typeface="Century Gothic" panose="020B0502020202020204" pitchFamily="34" charset="0"/>
                <a:ea typeface="+mn-ea"/>
                <a:cs typeface="+mn-cs"/>
              </a:rPr>
              <a:t>en</a:t>
            </a:r>
            <a:r>
              <a:rPr kumimoji="0" lang="en-US" sz="2000" i="0" u="none" strike="noStrike" kern="1200" cap="none" spc="0" normalizeH="0" noProof="0" dirty="0">
                <a:ln>
                  <a:noFill/>
                </a:ln>
                <a:solidFill>
                  <a:schemeClr val="tx1"/>
                </a:solidFill>
                <a:effectLst/>
                <a:uLnTx/>
                <a:uFillTx/>
                <a:latin typeface="Century Gothic" panose="020B0502020202020204" pitchFamily="34" charset="0"/>
                <a:ea typeface="+mn-ea"/>
                <a:cs typeface="+mn-cs"/>
              </a:rPr>
              <a:t> general’?</a:t>
            </a:r>
            <a:br>
              <a:rPr kumimoji="0" lang="en-US" sz="2000" i="0" u="none" strike="noStrike" kern="1200" cap="none" spc="0" normalizeH="0" noProof="0" dirty="0">
                <a:ln>
                  <a:noFill/>
                </a:ln>
                <a:solidFill>
                  <a:schemeClr val="tx1"/>
                </a:solidFill>
                <a:effectLst/>
                <a:uLnTx/>
                <a:uFillTx/>
                <a:latin typeface="Century Gothic" panose="020B0502020202020204" pitchFamily="34" charset="0"/>
                <a:ea typeface="+mn-ea"/>
                <a:cs typeface="+mn-cs"/>
              </a:rPr>
            </a:br>
            <a:r>
              <a:rPr kumimoji="0" lang="en-US" sz="2000" i="0" u="none" strike="noStrike" kern="1200" cap="none" spc="0" normalizeH="0" noProof="0" dirty="0">
                <a:ln>
                  <a:noFill/>
                </a:ln>
                <a:solidFill>
                  <a:schemeClr val="tx1"/>
                </a:solidFill>
                <a:effectLst/>
                <a:uLnTx/>
                <a:uFillTx/>
                <a:latin typeface="Century Gothic" panose="020B0502020202020204" pitchFamily="34" charset="0"/>
                <a:ea typeface="+mn-ea"/>
                <a:cs typeface="+mn-cs"/>
              </a:rPr>
              <a:t>¿Habla de Lucía y Nadia o Lucía y Daniel?</a:t>
            </a:r>
            <a:endParaRPr kumimoji="0" lang="en-US" sz="200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graphicFrame>
        <p:nvGraphicFramePr>
          <p:cNvPr id="50" name="Google Shape;92;p5" descr="Table for exercises">
            <a:extLst>
              <a:ext uri="{FF2B5EF4-FFF2-40B4-BE49-F238E27FC236}">
                <a16:creationId xmlns:a16="http://schemas.microsoft.com/office/drawing/2014/main" id="{9E0E7971-4A71-48E0-B0D9-9933689F2B22}"/>
              </a:ext>
            </a:extLst>
          </p:cNvPr>
          <p:cNvGraphicFramePr/>
          <p:nvPr>
            <p:extLst>
              <p:ext uri="{D42A27DB-BD31-4B8C-83A1-F6EECF244321}">
                <p14:modId xmlns:p14="http://schemas.microsoft.com/office/powerpoint/2010/main" val="1057673981"/>
              </p:ext>
            </p:extLst>
          </p:nvPr>
        </p:nvGraphicFramePr>
        <p:xfrm>
          <a:off x="1455390" y="1750734"/>
          <a:ext cx="9424889" cy="4233649"/>
        </p:xfrm>
        <a:graphic>
          <a:graphicData uri="http://schemas.openxmlformats.org/drawingml/2006/table">
            <a:tbl>
              <a:tblPr firstRow="1" bandRow="1">
                <a:noFill/>
              </a:tblPr>
              <a:tblGrid>
                <a:gridCol w="696718">
                  <a:extLst>
                    <a:ext uri="{9D8B030D-6E8A-4147-A177-3AD203B41FA5}">
                      <a16:colId xmlns:a16="http://schemas.microsoft.com/office/drawing/2014/main" val="20000"/>
                    </a:ext>
                  </a:extLst>
                </a:gridCol>
                <a:gridCol w="1349811">
                  <a:extLst>
                    <a:ext uri="{9D8B030D-6E8A-4147-A177-3AD203B41FA5}">
                      <a16:colId xmlns:a16="http://schemas.microsoft.com/office/drawing/2014/main" val="20001"/>
                    </a:ext>
                  </a:extLst>
                </a:gridCol>
                <a:gridCol w="1429750">
                  <a:extLst>
                    <a:ext uri="{9D8B030D-6E8A-4147-A177-3AD203B41FA5}">
                      <a16:colId xmlns:a16="http://schemas.microsoft.com/office/drawing/2014/main" val="20002"/>
                    </a:ext>
                  </a:extLst>
                </a:gridCol>
                <a:gridCol w="2690254">
                  <a:extLst>
                    <a:ext uri="{9D8B030D-6E8A-4147-A177-3AD203B41FA5}">
                      <a16:colId xmlns:a16="http://schemas.microsoft.com/office/drawing/2014/main" val="3214767890"/>
                    </a:ext>
                  </a:extLst>
                </a:gridCol>
                <a:gridCol w="3258356">
                  <a:extLst>
                    <a:ext uri="{9D8B030D-6E8A-4147-A177-3AD203B41FA5}">
                      <a16:colId xmlns:a16="http://schemas.microsoft.com/office/drawing/2014/main" val="2473522203"/>
                    </a:ext>
                  </a:extLst>
                </a:gridCol>
              </a:tblGrid>
              <a:tr h="1331383">
                <a:tc>
                  <a:txBody>
                    <a:bodyPr/>
                    <a:lstStyle/>
                    <a:p>
                      <a:pPr marL="0" marR="0" lvl="0" indent="0" algn="l" rtl="0">
                        <a:spcBef>
                          <a:spcPts val="0"/>
                        </a:spcBef>
                        <a:spcAft>
                          <a:spcPts val="0"/>
                        </a:spcAft>
                        <a:buNone/>
                      </a:pPr>
                      <a:endParaRPr sz="2000" b="1"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r>
                        <a:rPr lang="en-GB" sz="2000" b="1" dirty="0">
                          <a:solidFill>
                            <a:schemeClr val="tx1"/>
                          </a:solidFill>
                        </a:rPr>
                        <a:t>‘We’ (state)</a:t>
                      </a:r>
                      <a:endParaRPr sz="2000" b="1" dirty="0">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r>
                        <a:rPr lang="en-GB" sz="2000" b="1" dirty="0">
                          <a:solidFill>
                            <a:schemeClr val="tx1"/>
                          </a:solidFill>
                        </a:rPr>
                        <a:t>‘We’</a:t>
                      </a:r>
                    </a:p>
                    <a:p>
                      <a:pPr marL="0" marR="0" lvl="0" indent="0" algn="ctr" rtl="0">
                        <a:spcBef>
                          <a:spcPts val="0"/>
                        </a:spcBef>
                        <a:spcAft>
                          <a:spcPts val="0"/>
                        </a:spcAft>
                        <a:buNone/>
                      </a:pPr>
                      <a:r>
                        <a:rPr lang="en-GB" sz="2000" b="1" dirty="0">
                          <a:solidFill>
                            <a:schemeClr val="tx1"/>
                          </a:solidFill>
                        </a:rPr>
                        <a:t>(traits)</a:t>
                      </a:r>
                      <a:endParaRPr sz="2000" b="1" dirty="0">
                        <a:solidFill>
                          <a:schemeClr val="tx1"/>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r>
                        <a:rPr lang="es-ES" sz="2000" b="1" dirty="0">
                          <a:solidFill>
                            <a:schemeClr val="tx1"/>
                          </a:solidFill>
                        </a:rPr>
                        <a:t>A (chicas)</a:t>
                      </a:r>
                      <a:endParaRPr sz="2000" b="1" dirty="0">
                        <a:solidFill>
                          <a:schemeClr val="tx1"/>
                        </a:solidFill>
                      </a:endParaRPr>
                    </a:p>
                  </a:txBody>
                  <a:tcPr marL="91450" marR="91450" marT="45725" marB="45725" anchor="b">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r>
                        <a:rPr lang="es-ES" sz="2000" b="1" dirty="0">
                          <a:solidFill>
                            <a:schemeClr val="tx1"/>
                          </a:solidFill>
                        </a:rPr>
                        <a:t>B (chicos/chico</a:t>
                      </a:r>
                      <a:r>
                        <a:rPr lang="es-ES" sz="2000" b="1" baseline="0" dirty="0">
                          <a:solidFill>
                            <a:schemeClr val="tx1"/>
                          </a:solidFill>
                        </a:rPr>
                        <a:t> y chica</a:t>
                      </a:r>
                      <a:r>
                        <a:rPr lang="es-ES" sz="2000" b="1" dirty="0">
                          <a:solidFill>
                            <a:schemeClr val="tx1"/>
                          </a:solidFill>
                        </a:rPr>
                        <a:t>)</a:t>
                      </a:r>
                      <a:endParaRPr sz="2000" b="1" dirty="0">
                        <a:solidFill>
                          <a:schemeClr val="tx1"/>
                        </a:solidFill>
                      </a:endParaRPr>
                    </a:p>
                  </a:txBody>
                  <a:tcPr marL="91450" marR="91450" marT="45725" marB="45725" anchor="b">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0"/>
                  </a:ext>
                </a:extLst>
              </a:tr>
              <a:tr h="483711">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3"/>
                  </a:ext>
                </a:extLst>
              </a:tr>
              <a:tr h="483711">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4"/>
                  </a:ext>
                </a:extLst>
              </a:tr>
              <a:tr h="483711">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2212571357"/>
                  </a:ext>
                </a:extLst>
              </a:tr>
              <a:tr h="483711">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2980988508"/>
                  </a:ext>
                </a:extLst>
              </a:tr>
              <a:tr h="483711">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2559655036"/>
                  </a:ext>
                </a:extLst>
              </a:tr>
              <a:tr h="483711">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3855095694"/>
                  </a:ext>
                </a:extLst>
              </a:tr>
            </a:tbl>
          </a:graphicData>
        </a:graphic>
      </p:graphicFrame>
      <p:sp>
        <p:nvSpPr>
          <p:cNvPr id="54" name="Action Button: Custom 20">
            <a:hlinkClick r:id="" action="ppaction://noaction" highlightClick="1">
              <a:snd r:embed="rId5" name="somos malas.wav"/>
            </a:hlinkClick>
            <a:extLst>
              <a:ext uri="{FF2B5EF4-FFF2-40B4-BE49-F238E27FC236}">
                <a16:creationId xmlns:a16="http://schemas.microsoft.com/office/drawing/2014/main" id="{EF0B2E5F-8A65-4C76-9A5A-27870E3241BC}"/>
              </a:ext>
            </a:extLst>
          </p:cNvPr>
          <p:cNvSpPr/>
          <p:nvPr/>
        </p:nvSpPr>
        <p:spPr>
          <a:xfrm>
            <a:off x="1589039" y="3147879"/>
            <a:ext cx="406746" cy="357976"/>
          </a:xfrm>
          <a:prstGeom prst="actionButtonBlank">
            <a:avLst/>
          </a:prstGeom>
          <a:solidFill>
            <a:srgbClr val="FABD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1</a:t>
            </a:r>
          </a:p>
        </p:txBody>
      </p:sp>
      <p:sp>
        <p:nvSpPr>
          <p:cNvPr id="55" name="Action Button: Custom 20">
            <a:hlinkClick r:id="" action="ppaction://noaction" highlightClick="1">
              <a:snd r:embed="rId6" name="somos listos 2.wav"/>
            </a:hlinkClick>
            <a:extLst>
              <a:ext uri="{FF2B5EF4-FFF2-40B4-BE49-F238E27FC236}">
                <a16:creationId xmlns:a16="http://schemas.microsoft.com/office/drawing/2014/main" id="{F44E9033-E704-4F1E-BBA3-BFD4D2668157}"/>
              </a:ext>
            </a:extLst>
          </p:cNvPr>
          <p:cNvSpPr/>
          <p:nvPr/>
        </p:nvSpPr>
        <p:spPr>
          <a:xfrm>
            <a:off x="1589039" y="3612307"/>
            <a:ext cx="406746" cy="357976"/>
          </a:xfrm>
          <a:prstGeom prst="actionButtonBlank">
            <a:avLst/>
          </a:prstGeom>
          <a:solidFill>
            <a:srgbClr val="FABD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2</a:t>
            </a:r>
          </a:p>
        </p:txBody>
      </p:sp>
      <p:sp>
        <p:nvSpPr>
          <p:cNvPr id="56" name="Action Button: Custom 20">
            <a:hlinkClick r:id="" action="ppaction://noaction" highlightClick="1">
              <a:snd r:embed="rId7" name="estamos contentas.wav"/>
            </a:hlinkClick>
            <a:extLst>
              <a:ext uri="{FF2B5EF4-FFF2-40B4-BE49-F238E27FC236}">
                <a16:creationId xmlns:a16="http://schemas.microsoft.com/office/drawing/2014/main" id="{F69EC8DC-57CA-4D5F-B381-87A41752C0A2}"/>
              </a:ext>
            </a:extLst>
          </p:cNvPr>
          <p:cNvSpPr/>
          <p:nvPr/>
        </p:nvSpPr>
        <p:spPr>
          <a:xfrm>
            <a:off x="1589039" y="4110423"/>
            <a:ext cx="406746" cy="357976"/>
          </a:xfrm>
          <a:prstGeom prst="actionButtonBlank">
            <a:avLst/>
          </a:prstGeom>
          <a:solidFill>
            <a:srgbClr val="FABD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3</a:t>
            </a:r>
          </a:p>
        </p:txBody>
      </p:sp>
      <p:sp>
        <p:nvSpPr>
          <p:cNvPr id="62" name="Action Button: Custom 20">
            <a:hlinkClick r:id="" action="ppaction://noaction" highlightClick="1">
              <a:snd r:embed="rId8" name="estamos limpios 2.wav"/>
            </a:hlinkClick>
            <a:extLst>
              <a:ext uri="{FF2B5EF4-FFF2-40B4-BE49-F238E27FC236}">
                <a16:creationId xmlns:a16="http://schemas.microsoft.com/office/drawing/2014/main" id="{AACEBCA3-1BB2-403A-83B6-3B850E12D73B}"/>
              </a:ext>
            </a:extLst>
          </p:cNvPr>
          <p:cNvSpPr/>
          <p:nvPr/>
        </p:nvSpPr>
        <p:spPr>
          <a:xfrm>
            <a:off x="1597022" y="5072811"/>
            <a:ext cx="406746" cy="357976"/>
          </a:xfrm>
          <a:prstGeom prst="actionButtonBlank">
            <a:avLst/>
          </a:prstGeom>
          <a:solidFill>
            <a:srgbClr val="FABD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5</a:t>
            </a:r>
          </a:p>
        </p:txBody>
      </p:sp>
      <p:sp>
        <p:nvSpPr>
          <p:cNvPr id="63" name="Action Button: Custom 20">
            <a:hlinkClick r:id="" action="ppaction://noaction" highlightClick="1">
              <a:snd r:embed="rId9" name="estamos seguras.wav"/>
            </a:hlinkClick>
            <a:extLst>
              <a:ext uri="{FF2B5EF4-FFF2-40B4-BE49-F238E27FC236}">
                <a16:creationId xmlns:a16="http://schemas.microsoft.com/office/drawing/2014/main" id="{26E218F9-0566-481D-B7D7-71144DCD79A5}"/>
              </a:ext>
            </a:extLst>
          </p:cNvPr>
          <p:cNvSpPr/>
          <p:nvPr/>
        </p:nvSpPr>
        <p:spPr>
          <a:xfrm>
            <a:off x="1589039" y="5566848"/>
            <a:ext cx="406746" cy="357976"/>
          </a:xfrm>
          <a:prstGeom prst="actionButtonBlank">
            <a:avLst/>
          </a:prstGeom>
          <a:solidFill>
            <a:srgbClr val="FABD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6</a:t>
            </a:r>
          </a:p>
        </p:txBody>
      </p:sp>
      <p:pic>
        <p:nvPicPr>
          <p:cNvPr id="69" name="Picture 8" descr="green checkmark">
            <a:extLst>
              <a:ext uri="{FF2B5EF4-FFF2-40B4-BE49-F238E27FC236}">
                <a16:creationId xmlns:a16="http://schemas.microsoft.com/office/drawing/2014/main" id="{4AA4C276-D775-42B8-8994-800F57E3B61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014636" y="3147879"/>
            <a:ext cx="343656" cy="357976"/>
          </a:xfrm>
          <a:prstGeom prst="rect">
            <a:avLst/>
          </a:prstGeom>
        </p:spPr>
      </p:pic>
      <p:pic>
        <p:nvPicPr>
          <p:cNvPr id="70" name="Picture 8" descr="green checkmark">
            <a:extLst>
              <a:ext uri="{FF2B5EF4-FFF2-40B4-BE49-F238E27FC236}">
                <a16:creationId xmlns:a16="http://schemas.microsoft.com/office/drawing/2014/main" id="{00218235-1B1E-4E8D-8520-E652A0FB811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195549" y="3147879"/>
            <a:ext cx="343656" cy="357976"/>
          </a:xfrm>
          <a:prstGeom prst="rect">
            <a:avLst/>
          </a:prstGeom>
        </p:spPr>
      </p:pic>
      <p:pic>
        <p:nvPicPr>
          <p:cNvPr id="71" name="Picture 8" descr="green checkmark">
            <a:extLst>
              <a:ext uri="{FF2B5EF4-FFF2-40B4-BE49-F238E27FC236}">
                <a16:creationId xmlns:a16="http://schemas.microsoft.com/office/drawing/2014/main" id="{A55FD811-D24A-4217-B2DD-E83B40CB56B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997835" y="3657141"/>
            <a:ext cx="343656" cy="357976"/>
          </a:xfrm>
          <a:prstGeom prst="rect">
            <a:avLst/>
          </a:prstGeom>
        </p:spPr>
      </p:pic>
      <p:pic>
        <p:nvPicPr>
          <p:cNvPr id="72" name="Picture 8" descr="green checkmark">
            <a:extLst>
              <a:ext uri="{FF2B5EF4-FFF2-40B4-BE49-F238E27FC236}">
                <a16:creationId xmlns:a16="http://schemas.microsoft.com/office/drawing/2014/main" id="{25951231-0C0F-4500-AA51-2FD4EC53A1E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069236" y="3610478"/>
            <a:ext cx="343656" cy="357976"/>
          </a:xfrm>
          <a:prstGeom prst="rect">
            <a:avLst/>
          </a:prstGeom>
        </p:spPr>
      </p:pic>
      <p:pic>
        <p:nvPicPr>
          <p:cNvPr id="73" name="Picture 8" descr="green checkmark">
            <a:extLst>
              <a:ext uri="{FF2B5EF4-FFF2-40B4-BE49-F238E27FC236}">
                <a16:creationId xmlns:a16="http://schemas.microsoft.com/office/drawing/2014/main" id="{C29F1FD2-D2D0-4444-B99F-7F809513208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629580" y="4096631"/>
            <a:ext cx="343656" cy="357976"/>
          </a:xfrm>
          <a:prstGeom prst="rect">
            <a:avLst/>
          </a:prstGeom>
        </p:spPr>
      </p:pic>
      <p:pic>
        <p:nvPicPr>
          <p:cNvPr id="74" name="Picture 8" descr="green checkmark">
            <a:extLst>
              <a:ext uri="{FF2B5EF4-FFF2-40B4-BE49-F238E27FC236}">
                <a16:creationId xmlns:a16="http://schemas.microsoft.com/office/drawing/2014/main" id="{A69A58AE-7ADF-46F0-95E8-28182B4E075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195549" y="4118408"/>
            <a:ext cx="343656" cy="357976"/>
          </a:xfrm>
          <a:prstGeom prst="rect">
            <a:avLst/>
          </a:prstGeom>
        </p:spPr>
      </p:pic>
      <p:pic>
        <p:nvPicPr>
          <p:cNvPr id="75" name="Picture 8" descr="green checkmark">
            <a:extLst>
              <a:ext uri="{FF2B5EF4-FFF2-40B4-BE49-F238E27FC236}">
                <a16:creationId xmlns:a16="http://schemas.microsoft.com/office/drawing/2014/main" id="{B38B2811-68FE-4D95-A13B-0F40AA38C08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014636" y="4608383"/>
            <a:ext cx="343656" cy="357976"/>
          </a:xfrm>
          <a:prstGeom prst="rect">
            <a:avLst/>
          </a:prstGeom>
        </p:spPr>
      </p:pic>
      <p:pic>
        <p:nvPicPr>
          <p:cNvPr id="76" name="Picture 8" descr="green checkmark">
            <a:extLst>
              <a:ext uri="{FF2B5EF4-FFF2-40B4-BE49-F238E27FC236}">
                <a16:creationId xmlns:a16="http://schemas.microsoft.com/office/drawing/2014/main" id="{D4CD087C-9102-422A-92C6-F2AA971D033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069236" y="4618693"/>
            <a:ext cx="343656" cy="357976"/>
          </a:xfrm>
          <a:prstGeom prst="rect">
            <a:avLst/>
          </a:prstGeom>
        </p:spPr>
      </p:pic>
      <p:pic>
        <p:nvPicPr>
          <p:cNvPr id="77" name="Picture 8" descr="green checkmark">
            <a:extLst>
              <a:ext uri="{FF2B5EF4-FFF2-40B4-BE49-F238E27FC236}">
                <a16:creationId xmlns:a16="http://schemas.microsoft.com/office/drawing/2014/main" id="{48FBE61E-3E6E-43E0-B55C-24F03B59B75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629580" y="5072801"/>
            <a:ext cx="343656" cy="357976"/>
          </a:xfrm>
          <a:prstGeom prst="rect">
            <a:avLst/>
          </a:prstGeom>
        </p:spPr>
      </p:pic>
      <p:pic>
        <p:nvPicPr>
          <p:cNvPr id="78" name="Picture 8" descr="green checkmark">
            <a:extLst>
              <a:ext uri="{FF2B5EF4-FFF2-40B4-BE49-F238E27FC236}">
                <a16:creationId xmlns:a16="http://schemas.microsoft.com/office/drawing/2014/main" id="{D896CC96-7CEF-4429-B621-59E8295C2BA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071863" y="5072801"/>
            <a:ext cx="343656" cy="357976"/>
          </a:xfrm>
          <a:prstGeom prst="rect">
            <a:avLst/>
          </a:prstGeom>
        </p:spPr>
      </p:pic>
      <p:pic>
        <p:nvPicPr>
          <p:cNvPr id="79" name="Picture 8" descr="green checkmark">
            <a:extLst>
              <a:ext uri="{FF2B5EF4-FFF2-40B4-BE49-F238E27FC236}">
                <a16:creationId xmlns:a16="http://schemas.microsoft.com/office/drawing/2014/main" id="{654CBEA0-0F9D-489E-9699-B934F8E4B3B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629580" y="5559153"/>
            <a:ext cx="343656" cy="357976"/>
          </a:xfrm>
          <a:prstGeom prst="rect">
            <a:avLst/>
          </a:prstGeom>
        </p:spPr>
      </p:pic>
      <p:pic>
        <p:nvPicPr>
          <p:cNvPr id="80" name="Picture 8" descr="green checkmark">
            <a:extLst>
              <a:ext uri="{FF2B5EF4-FFF2-40B4-BE49-F238E27FC236}">
                <a16:creationId xmlns:a16="http://schemas.microsoft.com/office/drawing/2014/main" id="{9FE9CD07-C08D-4AC5-A372-B9207CC3978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205315" y="5559153"/>
            <a:ext cx="343656" cy="357976"/>
          </a:xfrm>
          <a:prstGeom prst="rect">
            <a:avLst/>
          </a:prstGeom>
        </p:spPr>
      </p:pic>
      <p:pic>
        <p:nvPicPr>
          <p:cNvPr id="5" name="Picture 4" descr="A cartoon of a child and child&#10;&#10;Description automatically generated">
            <a:extLst>
              <a:ext uri="{FF2B5EF4-FFF2-40B4-BE49-F238E27FC236}">
                <a16:creationId xmlns:a16="http://schemas.microsoft.com/office/drawing/2014/main" id="{0128CE8F-CAC1-48F7-AF1F-E0217940336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56992" y="1624737"/>
            <a:ext cx="1968143" cy="1107081"/>
          </a:xfrm>
          <a:prstGeom prst="rect">
            <a:avLst/>
          </a:prstGeom>
        </p:spPr>
      </p:pic>
      <p:pic>
        <p:nvPicPr>
          <p:cNvPr id="7" name="Picture 6" descr="Cartoon girls with arms crossed&#10;&#10;Description automatically generated">
            <a:extLst>
              <a:ext uri="{FF2B5EF4-FFF2-40B4-BE49-F238E27FC236}">
                <a16:creationId xmlns:a16="http://schemas.microsoft.com/office/drawing/2014/main" id="{6C2D41CD-F2B8-4FF7-B7CD-236274DAF37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39293" y="1635902"/>
            <a:ext cx="2056167" cy="1156594"/>
          </a:xfrm>
          <a:prstGeom prst="rect">
            <a:avLst/>
          </a:prstGeom>
        </p:spPr>
      </p:pic>
      <p:pic>
        <p:nvPicPr>
          <p:cNvPr id="9" name="Picture 8" descr="A cartoon of a child with red hair&#10;&#10;Description automatically generated">
            <a:extLst>
              <a:ext uri="{FF2B5EF4-FFF2-40B4-BE49-F238E27FC236}">
                <a16:creationId xmlns:a16="http://schemas.microsoft.com/office/drawing/2014/main" id="{C8B6AFCF-0AF1-415E-9E0E-1AEE1BB5BEB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332" y="1085316"/>
            <a:ext cx="1330835" cy="1330835"/>
          </a:xfrm>
          <a:prstGeom prst="rect">
            <a:avLst/>
          </a:prstGeom>
        </p:spPr>
      </p:pic>
      <p:sp>
        <p:nvSpPr>
          <p:cNvPr id="83" name="Action Button: Custom 20">
            <a:hlinkClick r:id="" action="ppaction://noaction" highlightClick="1">
              <a:snd r:embed="rId14" name="somos felices.wav"/>
            </a:hlinkClick>
            <a:extLst>
              <a:ext uri="{FF2B5EF4-FFF2-40B4-BE49-F238E27FC236}">
                <a16:creationId xmlns:a16="http://schemas.microsoft.com/office/drawing/2014/main" id="{60B5FAA7-0E12-4285-B47D-92339211CD10}"/>
              </a:ext>
            </a:extLst>
          </p:cNvPr>
          <p:cNvSpPr/>
          <p:nvPr/>
        </p:nvSpPr>
        <p:spPr>
          <a:xfrm>
            <a:off x="1597022" y="4597643"/>
            <a:ext cx="406746" cy="357976"/>
          </a:xfrm>
          <a:prstGeom prst="actionButtonBlank">
            <a:avLst/>
          </a:prstGeom>
          <a:solidFill>
            <a:srgbClr val="FABD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4</a:t>
            </a:r>
          </a:p>
        </p:txBody>
      </p:sp>
      <p:pic>
        <p:nvPicPr>
          <p:cNvPr id="84" name="Picture 8" descr="green checkmark">
            <a:extLst>
              <a:ext uri="{FF2B5EF4-FFF2-40B4-BE49-F238E27FC236}">
                <a16:creationId xmlns:a16="http://schemas.microsoft.com/office/drawing/2014/main" id="{1573BC65-126D-424B-A400-4D3BE01C8BC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167834" y="4618693"/>
            <a:ext cx="343656" cy="357976"/>
          </a:xfrm>
          <a:prstGeom prst="rect">
            <a:avLst/>
          </a:prstGeom>
        </p:spPr>
      </p:pic>
    </p:spTree>
    <p:extLst>
      <p:ext uri="{BB962C8B-B14F-4D97-AF65-F5344CB8AC3E}">
        <p14:creationId xmlns:p14="http://schemas.microsoft.com/office/powerpoint/2010/main" val="110716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7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3899648" cy="578311"/>
          </a:xfrm>
        </p:spPr>
        <p:txBody>
          <a:bodyPr>
            <a:normAutofit/>
          </a:bodyPr>
          <a:lstStyle/>
          <a:p>
            <a:r>
              <a:rPr lang="en-GB" sz="2800" dirty="0"/>
              <a:t>Un nuevo </a:t>
            </a:r>
            <a:r>
              <a:rPr lang="en-GB" sz="2800" dirty="0" err="1"/>
              <a:t>profesor</a:t>
            </a:r>
            <a:endParaRPr lang="en-GB" sz="28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10880279" y="213557"/>
            <a:ext cx="1186551" cy="461665"/>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escribir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27" name="Graphic 26" descr="Teacher with solid fill">
            <a:extLst>
              <a:ext uri="{FF2B5EF4-FFF2-40B4-BE49-F238E27FC236}">
                <a16:creationId xmlns:a16="http://schemas.microsoft.com/office/drawing/2014/main" id="{CA476FE9-C8C2-47C8-863C-412AFC295E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37268" y="22952"/>
            <a:ext cx="914400" cy="914400"/>
          </a:xfrm>
          <a:prstGeom prst="rect">
            <a:avLst/>
          </a:prstGeom>
        </p:spPr>
      </p:pic>
      <p:sp>
        <p:nvSpPr>
          <p:cNvPr id="49" name="Speech Bubble: Rectangle with Corners Rounded 48">
            <a:extLst>
              <a:ext uri="{FF2B5EF4-FFF2-40B4-BE49-F238E27FC236}">
                <a16:creationId xmlns:a16="http://schemas.microsoft.com/office/drawing/2014/main" id="{7F53C02A-B995-40DE-BCEE-575E7E371FE3}"/>
              </a:ext>
            </a:extLst>
          </p:cNvPr>
          <p:cNvSpPr/>
          <p:nvPr/>
        </p:nvSpPr>
        <p:spPr>
          <a:xfrm>
            <a:off x="6551669" y="214418"/>
            <a:ext cx="4045826" cy="420065"/>
          </a:xfrm>
          <a:prstGeom prst="wedgeRoundRectCallout">
            <a:avLst>
              <a:gd name="adj1" fmla="val -57926"/>
              <a:gd name="adj2" fmla="val -22836"/>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000" i="0" u="none" strike="noStrike" kern="1200" cap="none" spc="0" normalizeH="0" noProof="0" dirty="0">
                <a:ln>
                  <a:noFill/>
                </a:ln>
                <a:solidFill>
                  <a:schemeClr val="tx1"/>
                </a:solidFill>
                <a:effectLst/>
                <a:uLnTx/>
                <a:uFillTx/>
                <a:latin typeface="Century Gothic" panose="020B0502020202020204" pitchFamily="34" charset="0"/>
                <a:ea typeface="+mn-ea"/>
                <a:cs typeface="+mn-cs"/>
              </a:rPr>
              <a:t>Escribe las </a:t>
            </a:r>
            <a:r>
              <a:rPr kumimoji="0" lang="en-US" sz="2000" i="0" u="none" strike="noStrike" kern="1200" cap="none" spc="0" normalizeH="0" noProof="0" dirty="0" err="1">
                <a:ln>
                  <a:noFill/>
                </a:ln>
                <a:solidFill>
                  <a:schemeClr val="tx1"/>
                </a:solidFill>
                <a:effectLst/>
                <a:uLnTx/>
                <a:uFillTx/>
                <a:latin typeface="Century Gothic" panose="020B0502020202020204" pitchFamily="34" charset="0"/>
                <a:ea typeface="+mn-ea"/>
                <a:cs typeface="+mn-cs"/>
              </a:rPr>
              <a:t>frases</a:t>
            </a:r>
            <a:r>
              <a:rPr kumimoji="0" lang="en-US" sz="2000" i="0" u="none" strike="noStrike" kern="1200" cap="none" spc="0" normalizeH="0" noProof="0" dirty="0">
                <a:ln>
                  <a:noFill/>
                </a:ln>
                <a:solidFill>
                  <a:schemeClr val="tx1"/>
                </a:solidFill>
                <a:effectLst/>
                <a:uLnTx/>
                <a:uFillTx/>
                <a:latin typeface="Century Gothic" panose="020B0502020202020204" pitchFamily="34" charset="0"/>
                <a:ea typeface="+mn-ea"/>
                <a:cs typeface="+mn-cs"/>
              </a:rPr>
              <a:t> </a:t>
            </a:r>
            <a:r>
              <a:rPr kumimoji="0" lang="en-US" sz="2000" i="0" u="none" strike="noStrike" kern="1200" cap="none" spc="0" normalizeH="0" noProof="0" dirty="0" err="1">
                <a:ln>
                  <a:noFill/>
                </a:ln>
                <a:solidFill>
                  <a:schemeClr val="tx1"/>
                </a:solidFill>
                <a:effectLst/>
                <a:uLnTx/>
                <a:uFillTx/>
                <a:latin typeface="Century Gothic" panose="020B0502020202020204" pitchFamily="34" charset="0"/>
                <a:ea typeface="+mn-ea"/>
                <a:cs typeface="+mn-cs"/>
              </a:rPr>
              <a:t>en</a:t>
            </a:r>
            <a:r>
              <a:rPr kumimoji="0" lang="en-US" sz="2000" i="0" u="none" strike="noStrike" kern="1200" cap="none" spc="0" normalizeH="0" noProof="0" dirty="0">
                <a:ln>
                  <a:noFill/>
                </a:ln>
                <a:solidFill>
                  <a:schemeClr val="tx1"/>
                </a:solidFill>
                <a:effectLst/>
                <a:uLnTx/>
                <a:uFillTx/>
                <a:latin typeface="Century Gothic" panose="020B0502020202020204" pitchFamily="34" charset="0"/>
                <a:ea typeface="+mn-ea"/>
                <a:cs typeface="+mn-cs"/>
              </a:rPr>
              <a:t> </a:t>
            </a:r>
            <a:r>
              <a:rPr kumimoji="0" lang="en-US" sz="2000" i="0" u="none" strike="noStrike" kern="1200" cap="none" spc="0" normalizeH="0" noProof="0" dirty="0" err="1">
                <a:ln>
                  <a:noFill/>
                </a:ln>
                <a:solidFill>
                  <a:schemeClr val="tx1"/>
                </a:solidFill>
                <a:effectLst/>
                <a:uLnTx/>
                <a:uFillTx/>
                <a:latin typeface="Century Gothic" panose="020B0502020202020204" pitchFamily="34" charset="0"/>
                <a:ea typeface="+mn-ea"/>
                <a:cs typeface="+mn-cs"/>
              </a:rPr>
              <a:t>español</a:t>
            </a:r>
            <a:r>
              <a:rPr kumimoji="0" lang="en-US" sz="2000" i="0" u="none" strike="noStrike" kern="1200" cap="none" spc="0" normalizeH="0" noProof="0" dirty="0">
                <a:ln>
                  <a:noFill/>
                </a:ln>
                <a:solidFill>
                  <a:schemeClr val="tx1"/>
                </a:solidFill>
                <a:effectLst/>
                <a:uLnTx/>
                <a:uFillTx/>
                <a:latin typeface="Century Gothic" panose="020B0502020202020204" pitchFamily="34" charset="0"/>
                <a:ea typeface="+mn-ea"/>
                <a:cs typeface="+mn-cs"/>
              </a:rPr>
              <a:t>.</a:t>
            </a:r>
            <a:endParaRPr kumimoji="0" lang="en-US" sz="200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9" name="Llamada ovalada 7">
            <a:extLst>
              <a:ext uri="{FF2B5EF4-FFF2-40B4-BE49-F238E27FC236}">
                <a16:creationId xmlns:a16="http://schemas.microsoft.com/office/drawing/2014/main" id="{B01489DD-5BFB-4537-BD6D-52EADD137390}"/>
              </a:ext>
            </a:extLst>
          </p:cNvPr>
          <p:cNvSpPr/>
          <p:nvPr/>
        </p:nvSpPr>
        <p:spPr>
          <a:xfrm>
            <a:off x="1483640" y="1617373"/>
            <a:ext cx="3619500" cy="990600"/>
          </a:xfrm>
          <a:prstGeom prst="wedgeEllipseCallout">
            <a:avLst>
              <a:gd name="adj1" fmla="val -77219"/>
              <a:gd name="adj2" fmla="val 46429"/>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Are you (feeling) nervous today?</a:t>
            </a:r>
            <a:endParaRPr lang="es-GB" sz="2200" dirty="0">
              <a:solidFill>
                <a:schemeClr val="tx1"/>
              </a:solidFill>
            </a:endParaRPr>
          </a:p>
        </p:txBody>
      </p:sp>
      <p:sp>
        <p:nvSpPr>
          <p:cNvPr id="30" name="Llamada ovalada 8">
            <a:extLst>
              <a:ext uri="{FF2B5EF4-FFF2-40B4-BE49-F238E27FC236}">
                <a16:creationId xmlns:a16="http://schemas.microsoft.com/office/drawing/2014/main" id="{08CDDE48-AFAF-41FE-8657-7CE9E3992D0A}"/>
              </a:ext>
            </a:extLst>
          </p:cNvPr>
          <p:cNvSpPr/>
          <p:nvPr/>
        </p:nvSpPr>
        <p:spPr>
          <a:xfrm>
            <a:off x="5210435" y="1530413"/>
            <a:ext cx="4455781" cy="1107996"/>
          </a:xfrm>
          <a:prstGeom prst="wedgeEllipseCallout">
            <a:avLst>
              <a:gd name="adj1" fmla="val 57074"/>
              <a:gd name="adj2" fmla="val 37259"/>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Generally we’re calm, but today we’re (feeling) sick.</a:t>
            </a:r>
            <a:endParaRPr lang="es-GB" sz="2200" dirty="0">
              <a:solidFill>
                <a:schemeClr val="tx1"/>
              </a:solidFill>
            </a:endParaRPr>
          </a:p>
        </p:txBody>
      </p:sp>
      <p:sp>
        <p:nvSpPr>
          <p:cNvPr id="31" name="Llamada ovalada 9">
            <a:extLst>
              <a:ext uri="{FF2B5EF4-FFF2-40B4-BE49-F238E27FC236}">
                <a16:creationId xmlns:a16="http://schemas.microsoft.com/office/drawing/2014/main" id="{7CC88909-9CBF-475B-A95F-25CA054E2752}"/>
              </a:ext>
            </a:extLst>
          </p:cNvPr>
          <p:cNvSpPr/>
          <p:nvPr/>
        </p:nvSpPr>
        <p:spPr>
          <a:xfrm>
            <a:off x="1468769" y="2645816"/>
            <a:ext cx="4893022" cy="990601"/>
          </a:xfrm>
          <a:prstGeom prst="wedgeEllipseCallout">
            <a:avLst>
              <a:gd name="adj1" fmla="val -78912"/>
              <a:gd name="adj2" fmla="val 52160"/>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The teachers are always very nice here, I’m sure.</a:t>
            </a:r>
            <a:endParaRPr lang="es-GB" sz="2200" dirty="0">
              <a:solidFill>
                <a:schemeClr val="tx1"/>
              </a:solidFill>
            </a:endParaRPr>
          </a:p>
        </p:txBody>
      </p:sp>
      <p:sp>
        <p:nvSpPr>
          <p:cNvPr id="32" name="Llamada ovalada 10">
            <a:extLst>
              <a:ext uri="{FF2B5EF4-FFF2-40B4-BE49-F238E27FC236}">
                <a16:creationId xmlns:a16="http://schemas.microsoft.com/office/drawing/2014/main" id="{4E96AD98-A3D1-40D9-92B4-9C46BE468030}"/>
              </a:ext>
            </a:extLst>
          </p:cNvPr>
          <p:cNvSpPr/>
          <p:nvPr/>
        </p:nvSpPr>
        <p:spPr>
          <a:xfrm>
            <a:off x="4876637" y="3620348"/>
            <a:ext cx="5720858" cy="717165"/>
          </a:xfrm>
          <a:prstGeom prst="wedgeEllipseCallout">
            <a:avLst>
              <a:gd name="adj1" fmla="val 74284"/>
              <a:gd name="adj2" fmla="val 31528"/>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The school is (looking) clean.</a:t>
            </a:r>
            <a:endParaRPr lang="es-GB" sz="2200" dirty="0">
              <a:solidFill>
                <a:schemeClr val="tx1"/>
              </a:solidFill>
            </a:endParaRPr>
          </a:p>
        </p:txBody>
      </p:sp>
      <p:sp>
        <p:nvSpPr>
          <p:cNvPr id="33" name="Llamada ovalada 11">
            <a:extLst>
              <a:ext uri="{FF2B5EF4-FFF2-40B4-BE49-F238E27FC236}">
                <a16:creationId xmlns:a16="http://schemas.microsoft.com/office/drawing/2014/main" id="{DCF35DDD-70DC-49D4-A20D-F9A6F905A8C9}"/>
              </a:ext>
            </a:extLst>
          </p:cNvPr>
          <p:cNvSpPr/>
          <p:nvPr/>
        </p:nvSpPr>
        <p:spPr>
          <a:xfrm>
            <a:off x="753244" y="3720344"/>
            <a:ext cx="3799543" cy="814654"/>
          </a:xfrm>
          <a:prstGeom prst="wedgeEllipseCallout">
            <a:avLst>
              <a:gd name="adj1" fmla="val -63861"/>
              <a:gd name="adj2" fmla="val -4042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Is he smart/intelligent?</a:t>
            </a:r>
            <a:endParaRPr lang="es-GB" sz="2200" dirty="0">
              <a:solidFill>
                <a:schemeClr val="tx1"/>
              </a:solidFill>
            </a:endParaRPr>
          </a:p>
        </p:txBody>
      </p:sp>
      <p:sp>
        <p:nvSpPr>
          <p:cNvPr id="34" name="Llamada ovalada 12">
            <a:extLst>
              <a:ext uri="{FF2B5EF4-FFF2-40B4-BE49-F238E27FC236}">
                <a16:creationId xmlns:a16="http://schemas.microsoft.com/office/drawing/2014/main" id="{56B73FF7-5F58-4C5E-BE45-243C023A97AE}"/>
              </a:ext>
            </a:extLst>
          </p:cNvPr>
          <p:cNvSpPr/>
          <p:nvPr/>
        </p:nvSpPr>
        <p:spPr>
          <a:xfrm>
            <a:off x="6450991" y="2684693"/>
            <a:ext cx="4272240" cy="753484"/>
          </a:xfrm>
          <a:prstGeom prst="wedgeEllipseCallout">
            <a:avLst>
              <a:gd name="adj1" fmla="val 63983"/>
              <a:gd name="adj2" fmla="val 2472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Are you ready now?</a:t>
            </a:r>
            <a:endParaRPr lang="es-GB" sz="2200" dirty="0">
              <a:solidFill>
                <a:schemeClr val="tx1"/>
              </a:solidFill>
            </a:endParaRPr>
          </a:p>
        </p:txBody>
      </p:sp>
      <p:sp>
        <p:nvSpPr>
          <p:cNvPr id="35" name="Llamada ovalada 13">
            <a:extLst>
              <a:ext uri="{FF2B5EF4-FFF2-40B4-BE49-F238E27FC236}">
                <a16:creationId xmlns:a16="http://schemas.microsoft.com/office/drawing/2014/main" id="{92976FDE-4B49-48A5-B56D-E34FD8FFA352}"/>
              </a:ext>
            </a:extLst>
          </p:cNvPr>
          <p:cNvSpPr/>
          <p:nvPr/>
        </p:nvSpPr>
        <p:spPr>
          <a:xfrm>
            <a:off x="1512610" y="4594209"/>
            <a:ext cx="4665941" cy="671516"/>
          </a:xfrm>
          <a:prstGeom prst="wedgeEllipseCallout">
            <a:avLst>
              <a:gd name="adj1" fmla="val -77862"/>
              <a:gd name="adj2" fmla="val 83919"/>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Oh, no! My hair is dirty.</a:t>
            </a:r>
            <a:endParaRPr lang="es-GB" sz="2200" dirty="0">
              <a:solidFill>
                <a:schemeClr val="tx1"/>
              </a:solidFill>
            </a:endParaRPr>
          </a:p>
        </p:txBody>
      </p:sp>
      <p:sp>
        <p:nvSpPr>
          <p:cNvPr id="36" name="Llamada ovalada 14">
            <a:extLst>
              <a:ext uri="{FF2B5EF4-FFF2-40B4-BE49-F238E27FC236}">
                <a16:creationId xmlns:a16="http://schemas.microsoft.com/office/drawing/2014/main" id="{D7762C7C-8EA0-4977-87A0-B43C134B8998}"/>
              </a:ext>
            </a:extLst>
          </p:cNvPr>
          <p:cNvSpPr/>
          <p:nvPr/>
        </p:nvSpPr>
        <p:spPr>
          <a:xfrm>
            <a:off x="6826250" y="4494051"/>
            <a:ext cx="4272240" cy="986950"/>
          </a:xfrm>
          <a:prstGeom prst="wedgeEllipseCallout">
            <a:avLst>
              <a:gd name="adj1" fmla="val 64292"/>
              <a:gd name="adj2" fmla="val 27300"/>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We are here because of a friend.</a:t>
            </a:r>
            <a:endParaRPr lang="es-GB" sz="2200" dirty="0">
              <a:solidFill>
                <a:schemeClr val="tx1"/>
              </a:solidFill>
            </a:endParaRPr>
          </a:p>
        </p:txBody>
      </p:sp>
      <p:sp>
        <p:nvSpPr>
          <p:cNvPr id="37" name="Llamada ovalada 15">
            <a:extLst>
              <a:ext uri="{FF2B5EF4-FFF2-40B4-BE49-F238E27FC236}">
                <a16:creationId xmlns:a16="http://schemas.microsoft.com/office/drawing/2014/main" id="{13955F9B-500D-4400-83CB-9AD198432F5D}"/>
              </a:ext>
            </a:extLst>
          </p:cNvPr>
          <p:cNvSpPr/>
          <p:nvPr/>
        </p:nvSpPr>
        <p:spPr>
          <a:xfrm>
            <a:off x="3097864" y="5408863"/>
            <a:ext cx="5552747" cy="814654"/>
          </a:xfrm>
          <a:prstGeom prst="wedgeEllipseCallout">
            <a:avLst>
              <a:gd name="adj1" fmla="val 55402"/>
              <a:gd name="adj2" fmla="val 49296"/>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The classroom is beautiful! (trait)</a:t>
            </a:r>
            <a:endParaRPr lang="es-GB" sz="2200" dirty="0">
              <a:solidFill>
                <a:schemeClr val="tx1"/>
              </a:solidFill>
            </a:endParaRPr>
          </a:p>
        </p:txBody>
      </p:sp>
      <p:sp>
        <p:nvSpPr>
          <p:cNvPr id="38" name="TextBox 37">
            <a:extLst>
              <a:ext uri="{FF2B5EF4-FFF2-40B4-BE49-F238E27FC236}">
                <a16:creationId xmlns:a16="http://schemas.microsoft.com/office/drawing/2014/main" id="{9153C4B2-364E-4FF8-9BDE-EA5D7045133F}"/>
              </a:ext>
            </a:extLst>
          </p:cNvPr>
          <p:cNvSpPr txBox="1"/>
          <p:nvPr/>
        </p:nvSpPr>
        <p:spPr>
          <a:xfrm>
            <a:off x="8950817" y="5992684"/>
            <a:ext cx="3303992" cy="461665"/>
          </a:xfrm>
          <a:prstGeom prst="rect">
            <a:avLst/>
          </a:prstGeom>
          <a:noFill/>
        </p:spPr>
        <p:txBody>
          <a:bodyPr wrap="square" rtlCol="0">
            <a:spAutoFit/>
          </a:bodyPr>
          <a:lstStyle/>
          <a:p>
            <a:pPr algn="l"/>
            <a:r>
              <a:rPr lang="en-GB" sz="2400" dirty="0"/>
              <a:t>*classroom – la clase</a:t>
            </a:r>
          </a:p>
        </p:txBody>
      </p:sp>
      <p:pic>
        <p:nvPicPr>
          <p:cNvPr id="39" name="Imagen 6">
            <a:extLst>
              <a:ext uri="{FF2B5EF4-FFF2-40B4-BE49-F238E27FC236}">
                <a16:creationId xmlns:a16="http://schemas.microsoft.com/office/drawing/2014/main" id="{590A0A4A-978D-47E3-BF44-1DF311F7C51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46416" y="1013534"/>
            <a:ext cx="820414" cy="1736325"/>
          </a:xfrm>
          <a:prstGeom prst="rect">
            <a:avLst/>
          </a:prstGeom>
        </p:spPr>
      </p:pic>
      <p:sp>
        <p:nvSpPr>
          <p:cNvPr id="40" name="CuadroTexto 3">
            <a:extLst>
              <a:ext uri="{FF2B5EF4-FFF2-40B4-BE49-F238E27FC236}">
                <a16:creationId xmlns:a16="http://schemas.microsoft.com/office/drawing/2014/main" id="{99A2B862-2792-4EC5-B3BD-DF3B7972F41D}"/>
              </a:ext>
            </a:extLst>
          </p:cNvPr>
          <p:cNvSpPr txBox="1"/>
          <p:nvPr/>
        </p:nvSpPr>
        <p:spPr>
          <a:xfrm>
            <a:off x="0" y="791868"/>
            <a:ext cx="11571530" cy="707886"/>
          </a:xfrm>
          <a:prstGeom prst="rect">
            <a:avLst/>
          </a:prstGeom>
          <a:noFill/>
        </p:spPr>
        <p:txBody>
          <a:bodyPr wrap="square" rtlCol="0">
            <a:spAutoFit/>
          </a:bodyPr>
          <a:lstStyle/>
          <a:p>
            <a:r>
              <a:rPr lang="es-ES" sz="2000" dirty="0" err="1"/>
              <a:t>Your</a:t>
            </a:r>
            <a:r>
              <a:rPr lang="es-ES" sz="2000" dirty="0"/>
              <a:t> </a:t>
            </a:r>
            <a:r>
              <a:rPr lang="es-ES" sz="2000" dirty="0" err="1"/>
              <a:t>school</a:t>
            </a:r>
            <a:r>
              <a:rPr lang="es-ES" sz="2000" dirty="0"/>
              <a:t> </a:t>
            </a:r>
            <a:r>
              <a:rPr lang="es-ES" sz="2000" dirty="0" err="1"/>
              <a:t>is</a:t>
            </a:r>
            <a:r>
              <a:rPr lang="es-ES" sz="2000" dirty="0"/>
              <a:t> </a:t>
            </a:r>
            <a:r>
              <a:rPr lang="es-ES" sz="2000" dirty="0" err="1"/>
              <a:t>recruiting</a:t>
            </a:r>
            <a:r>
              <a:rPr lang="es-ES" sz="2000" dirty="0"/>
              <a:t> a new </a:t>
            </a:r>
            <a:r>
              <a:rPr lang="es-ES" sz="2000" dirty="0" err="1"/>
              <a:t>teacher</a:t>
            </a:r>
            <a:r>
              <a:rPr lang="es-ES" sz="2000" dirty="0"/>
              <a:t> and </a:t>
            </a:r>
            <a:r>
              <a:rPr lang="es-ES" sz="2000" dirty="0" err="1"/>
              <a:t>you</a:t>
            </a:r>
            <a:r>
              <a:rPr lang="es-ES" sz="2000" dirty="0"/>
              <a:t> </a:t>
            </a:r>
            <a:r>
              <a:rPr lang="es-ES" sz="2000" dirty="0" err="1"/>
              <a:t>overhear</a:t>
            </a:r>
            <a:r>
              <a:rPr lang="es-ES" sz="2000" dirty="0"/>
              <a:t> a </a:t>
            </a:r>
            <a:r>
              <a:rPr lang="es-ES" sz="2000" dirty="0" err="1"/>
              <a:t>few</a:t>
            </a:r>
            <a:r>
              <a:rPr lang="es-ES" sz="2000" dirty="0"/>
              <a:t> </a:t>
            </a:r>
            <a:r>
              <a:rPr lang="es-ES" sz="2000" dirty="0" err="1"/>
              <a:t>conversations</a:t>
            </a:r>
            <a:r>
              <a:rPr lang="es-ES" sz="2000" dirty="0"/>
              <a:t> </a:t>
            </a:r>
            <a:r>
              <a:rPr lang="es-ES" sz="2000" dirty="0" err="1"/>
              <a:t>between</a:t>
            </a:r>
            <a:r>
              <a:rPr lang="es-ES" sz="2000" dirty="0"/>
              <a:t> the </a:t>
            </a:r>
            <a:r>
              <a:rPr lang="es-ES" sz="2000" dirty="0" err="1"/>
              <a:t>candidates</a:t>
            </a:r>
            <a:r>
              <a:rPr lang="es-ES" sz="2000" dirty="0"/>
              <a:t>.  </a:t>
            </a:r>
            <a:r>
              <a:rPr lang="es-ES" sz="2000" dirty="0" err="1"/>
              <a:t>You</a:t>
            </a:r>
            <a:r>
              <a:rPr lang="es-ES" sz="2000" dirty="0"/>
              <a:t> </a:t>
            </a:r>
            <a:r>
              <a:rPr lang="es-ES" sz="2000" dirty="0" err="1"/>
              <a:t>challenge</a:t>
            </a:r>
            <a:r>
              <a:rPr lang="es-ES" sz="2000" dirty="0"/>
              <a:t> </a:t>
            </a:r>
            <a:r>
              <a:rPr lang="es-ES" sz="2000" dirty="0" err="1"/>
              <a:t>yourself</a:t>
            </a:r>
            <a:r>
              <a:rPr lang="es-ES" sz="2000" dirty="0"/>
              <a:t> to </a:t>
            </a:r>
            <a:r>
              <a:rPr lang="es-ES" sz="2000" dirty="0" err="1"/>
              <a:t>translate</a:t>
            </a:r>
            <a:r>
              <a:rPr lang="es-ES" sz="2000" dirty="0"/>
              <a:t> </a:t>
            </a:r>
            <a:r>
              <a:rPr lang="es-ES" sz="2000" dirty="0" err="1"/>
              <a:t>what</a:t>
            </a:r>
            <a:r>
              <a:rPr lang="es-ES" sz="2000" dirty="0"/>
              <a:t> </a:t>
            </a:r>
            <a:r>
              <a:rPr lang="es-ES" sz="2000" dirty="0" err="1"/>
              <a:t>you</a:t>
            </a:r>
            <a:r>
              <a:rPr lang="es-ES" sz="2000" dirty="0"/>
              <a:t> </a:t>
            </a:r>
            <a:r>
              <a:rPr lang="es-ES" sz="2000" dirty="0" err="1"/>
              <a:t>hear</a:t>
            </a:r>
            <a:r>
              <a:rPr lang="es-ES" sz="2000" dirty="0"/>
              <a:t> </a:t>
            </a:r>
            <a:r>
              <a:rPr lang="es-ES" sz="2000" dirty="0" err="1"/>
              <a:t>into</a:t>
            </a:r>
            <a:r>
              <a:rPr lang="es-ES" sz="2000" dirty="0"/>
              <a:t> </a:t>
            </a:r>
            <a:r>
              <a:rPr lang="es-ES" sz="2000" dirty="0" err="1"/>
              <a:t>Spanish</a:t>
            </a:r>
            <a:r>
              <a:rPr lang="es-ES" sz="2000" dirty="0"/>
              <a:t>.</a:t>
            </a:r>
            <a:endParaRPr lang="es-GB" sz="2000" dirty="0"/>
          </a:p>
        </p:txBody>
      </p:sp>
    </p:spTree>
    <p:extLst>
      <p:ext uri="{BB962C8B-B14F-4D97-AF65-F5344CB8AC3E}">
        <p14:creationId xmlns:p14="http://schemas.microsoft.com/office/powerpoint/2010/main" val="3931873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AB9587-7719-4A6A-831A-3DD7E3D4733B}"/>
              </a:ext>
            </a:extLst>
          </p:cNvPr>
          <p:cNvSpPr>
            <a:spLocks noGrp="1"/>
          </p:cNvSpPr>
          <p:nvPr>
            <p:ph type="title"/>
          </p:nvPr>
        </p:nvSpPr>
        <p:spPr>
          <a:xfrm>
            <a:off x="0" y="213557"/>
            <a:ext cx="2007476" cy="647577"/>
          </a:xfrm>
        </p:spPr>
        <p:txBody>
          <a:bodyPr>
            <a:normAutofit/>
          </a:bodyPr>
          <a:lstStyle/>
          <a:p>
            <a:r>
              <a:rPr lang="en-GB" sz="2800" dirty="0" err="1"/>
              <a:t>Fonética</a:t>
            </a:r>
            <a:endParaRPr lang="en-GB" sz="2800" dirty="0"/>
          </a:p>
        </p:txBody>
      </p:sp>
      <p:sp>
        <p:nvSpPr>
          <p:cNvPr id="4" name="Google Shape;152;p2">
            <a:extLst>
              <a:ext uri="{FF2B5EF4-FFF2-40B4-BE49-F238E27FC236}">
                <a16:creationId xmlns:a16="http://schemas.microsoft.com/office/drawing/2014/main" id="{AE810F85-C11F-4A2B-AEE8-1B401A492B77}"/>
              </a:ext>
            </a:extLst>
          </p:cNvPr>
          <p:cNvSpPr/>
          <p:nvPr/>
        </p:nvSpPr>
        <p:spPr>
          <a:xfrm>
            <a:off x="10880279" y="213557"/>
            <a:ext cx="1044243" cy="400919"/>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 name="TextBox 4">
            <a:extLst>
              <a:ext uri="{FF2B5EF4-FFF2-40B4-BE49-F238E27FC236}">
                <a16:creationId xmlns:a16="http://schemas.microsoft.com/office/drawing/2014/main" id="{CE528A81-2AC9-421B-96F5-C81106D854F2}"/>
              </a:ext>
            </a:extLst>
          </p:cNvPr>
          <p:cNvSpPr txBox="1"/>
          <p:nvPr/>
        </p:nvSpPr>
        <p:spPr>
          <a:xfrm>
            <a:off x="237123" y="1337165"/>
            <a:ext cx="11317567" cy="830997"/>
          </a:xfrm>
          <a:prstGeom prst="rect">
            <a:avLst/>
          </a:prstGeom>
          <a:noFill/>
        </p:spPr>
        <p:txBody>
          <a:bodyPr wrap="square" rtlCol="0">
            <a:spAutoFit/>
          </a:bodyPr>
          <a:lstStyle/>
          <a:p>
            <a:r>
              <a:rPr lang="en-US" sz="2400" dirty="0"/>
              <a:t>When they appear next to each other, the Spanish vowels </a:t>
            </a:r>
            <a:r>
              <a:rPr lang="en-US" sz="2400" b="1" dirty="0"/>
              <a:t>____</a:t>
            </a:r>
            <a:r>
              <a:rPr lang="en-US" sz="2400" dirty="0"/>
              <a:t>, </a:t>
            </a:r>
            <a:r>
              <a:rPr lang="en-US" sz="2400" b="1" dirty="0"/>
              <a:t>____</a:t>
            </a:r>
            <a:r>
              <a:rPr lang="en-US" sz="2400" dirty="0"/>
              <a:t> and </a:t>
            </a:r>
            <a:r>
              <a:rPr lang="en-US" sz="2400" b="1" dirty="0"/>
              <a:t>_____</a:t>
            </a:r>
            <a:r>
              <a:rPr lang="en-US" sz="2400" dirty="0"/>
              <a:t>are pronounced </a:t>
            </a:r>
            <a:r>
              <a:rPr lang="en-US" sz="2400" b="1" dirty="0"/>
              <a:t>separately</a:t>
            </a:r>
            <a:r>
              <a:rPr lang="en-US" sz="2400" dirty="0"/>
              <a:t>. These are ‘strong’ vowels.</a:t>
            </a:r>
          </a:p>
        </p:txBody>
      </p:sp>
      <p:sp>
        <p:nvSpPr>
          <p:cNvPr id="7" name="TextBox 5">
            <a:extLst>
              <a:ext uri="{FF2B5EF4-FFF2-40B4-BE49-F238E27FC236}">
                <a16:creationId xmlns:a16="http://schemas.microsoft.com/office/drawing/2014/main" id="{9378516F-A397-4D17-80FD-5D75988BAE5B}"/>
              </a:ext>
            </a:extLst>
          </p:cNvPr>
          <p:cNvSpPr txBox="1"/>
          <p:nvPr/>
        </p:nvSpPr>
        <p:spPr>
          <a:xfrm>
            <a:off x="237123" y="3290477"/>
            <a:ext cx="4476390" cy="461665"/>
          </a:xfrm>
          <a:prstGeom prst="rect">
            <a:avLst/>
          </a:prstGeom>
          <a:noFill/>
        </p:spPr>
        <p:txBody>
          <a:bodyPr wrap="square" rtlCol="0">
            <a:spAutoFit/>
          </a:bodyPr>
          <a:lstStyle/>
          <a:p>
            <a:r>
              <a:rPr lang="en-US" sz="2400" dirty="0"/>
              <a:t>Escucha unos ejemplos:</a:t>
            </a:r>
          </a:p>
        </p:txBody>
      </p:sp>
      <p:sp>
        <p:nvSpPr>
          <p:cNvPr id="8" name="Action Button: Custom 20">
            <a:hlinkClick r:id="" action="ppaction://noaction" highlightClick="1">
              <a:snd r:embed="rId3" name="antiguo.wav"/>
            </a:hlinkClick>
            <a:extLst>
              <a:ext uri="{FF2B5EF4-FFF2-40B4-BE49-F238E27FC236}">
                <a16:creationId xmlns:a16="http://schemas.microsoft.com/office/drawing/2014/main" id="{7C18DB43-B335-4CAE-94DF-721AF33328DE}"/>
              </a:ext>
            </a:extLst>
          </p:cNvPr>
          <p:cNvSpPr/>
          <p:nvPr/>
        </p:nvSpPr>
        <p:spPr>
          <a:xfrm>
            <a:off x="355416" y="3879171"/>
            <a:ext cx="684075" cy="610634"/>
          </a:xfrm>
          <a:prstGeom prst="actionButtonBlank">
            <a:avLst/>
          </a:prstGeom>
          <a:solidFill>
            <a:srgbClr val="FABD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1</a:t>
            </a:r>
          </a:p>
        </p:txBody>
      </p:sp>
      <p:sp>
        <p:nvSpPr>
          <p:cNvPr id="9" name="Action Button: Custom 20">
            <a:hlinkClick r:id="" action="ppaction://noaction" highlightClick="1">
              <a:snd r:embed="rId4" name="puerta.wav"/>
            </a:hlinkClick>
            <a:extLst>
              <a:ext uri="{FF2B5EF4-FFF2-40B4-BE49-F238E27FC236}">
                <a16:creationId xmlns:a16="http://schemas.microsoft.com/office/drawing/2014/main" id="{9B8CAAE0-DD30-401C-B8B0-1D7118EDAA53}"/>
              </a:ext>
            </a:extLst>
          </p:cNvPr>
          <p:cNvSpPr/>
          <p:nvPr/>
        </p:nvSpPr>
        <p:spPr>
          <a:xfrm>
            <a:off x="355416" y="4627784"/>
            <a:ext cx="684075" cy="610634"/>
          </a:xfrm>
          <a:prstGeom prst="actionButtonBlank">
            <a:avLst/>
          </a:prstGeom>
          <a:solidFill>
            <a:srgbClr val="FABD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2</a:t>
            </a:r>
          </a:p>
        </p:txBody>
      </p:sp>
      <p:sp>
        <p:nvSpPr>
          <p:cNvPr id="10" name="Action Button: Custom 20">
            <a:hlinkClick r:id="" action="ppaction://noaction" highlightClick="1">
              <a:snd r:embed="rId5" name="igual.wav"/>
            </a:hlinkClick>
            <a:extLst>
              <a:ext uri="{FF2B5EF4-FFF2-40B4-BE49-F238E27FC236}">
                <a16:creationId xmlns:a16="http://schemas.microsoft.com/office/drawing/2014/main" id="{35418599-D6C0-47C3-9358-6807073B3850}"/>
              </a:ext>
            </a:extLst>
          </p:cNvPr>
          <p:cNvSpPr/>
          <p:nvPr/>
        </p:nvSpPr>
        <p:spPr>
          <a:xfrm>
            <a:off x="355416" y="5419639"/>
            <a:ext cx="684075" cy="610634"/>
          </a:xfrm>
          <a:prstGeom prst="actionButtonBlank">
            <a:avLst/>
          </a:prstGeom>
          <a:solidFill>
            <a:srgbClr val="FABD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3</a:t>
            </a:r>
          </a:p>
        </p:txBody>
      </p:sp>
      <p:sp>
        <p:nvSpPr>
          <p:cNvPr id="11" name="TextBox 10">
            <a:extLst>
              <a:ext uri="{FF2B5EF4-FFF2-40B4-BE49-F238E27FC236}">
                <a16:creationId xmlns:a16="http://schemas.microsoft.com/office/drawing/2014/main" id="{A9082E3B-48BA-4EBE-B15C-821CCB2369CA}"/>
              </a:ext>
            </a:extLst>
          </p:cNvPr>
          <p:cNvSpPr txBox="1"/>
          <p:nvPr/>
        </p:nvSpPr>
        <p:spPr>
          <a:xfrm>
            <a:off x="1191841" y="3953655"/>
            <a:ext cx="1962503" cy="461665"/>
          </a:xfrm>
          <a:prstGeom prst="rect">
            <a:avLst/>
          </a:prstGeom>
          <a:noFill/>
        </p:spPr>
        <p:txBody>
          <a:bodyPr wrap="square" rtlCol="0">
            <a:spAutoFit/>
          </a:bodyPr>
          <a:lstStyle/>
          <a:p>
            <a:pPr algn="l"/>
            <a:r>
              <a:rPr lang="en-GB" sz="2400" dirty="0"/>
              <a:t>antig</a:t>
            </a:r>
            <a:r>
              <a:rPr lang="en-GB" sz="2400" b="1" dirty="0"/>
              <a:t>uo</a:t>
            </a:r>
          </a:p>
        </p:txBody>
      </p:sp>
      <p:sp>
        <p:nvSpPr>
          <p:cNvPr id="12" name="TextBox 11">
            <a:extLst>
              <a:ext uri="{FF2B5EF4-FFF2-40B4-BE49-F238E27FC236}">
                <a16:creationId xmlns:a16="http://schemas.microsoft.com/office/drawing/2014/main" id="{6A0440B4-B943-44F6-A092-03E7BD2F0929}"/>
              </a:ext>
            </a:extLst>
          </p:cNvPr>
          <p:cNvSpPr txBox="1"/>
          <p:nvPr/>
        </p:nvSpPr>
        <p:spPr>
          <a:xfrm>
            <a:off x="1191839" y="4735593"/>
            <a:ext cx="1962503" cy="461665"/>
          </a:xfrm>
          <a:prstGeom prst="rect">
            <a:avLst/>
          </a:prstGeom>
          <a:noFill/>
        </p:spPr>
        <p:txBody>
          <a:bodyPr wrap="square" rtlCol="0">
            <a:spAutoFit/>
          </a:bodyPr>
          <a:lstStyle/>
          <a:p>
            <a:pPr algn="l"/>
            <a:r>
              <a:rPr lang="en-GB" sz="2400" dirty="0"/>
              <a:t>p</a:t>
            </a:r>
            <a:r>
              <a:rPr lang="en-GB" sz="2400" b="1" dirty="0"/>
              <a:t>ue</a:t>
            </a:r>
            <a:r>
              <a:rPr lang="en-GB" sz="2400" dirty="0"/>
              <a:t>rta</a:t>
            </a:r>
            <a:endParaRPr lang="en-GB" sz="2400" b="1" dirty="0"/>
          </a:p>
        </p:txBody>
      </p:sp>
      <p:sp>
        <p:nvSpPr>
          <p:cNvPr id="13" name="TextBox 12">
            <a:extLst>
              <a:ext uri="{FF2B5EF4-FFF2-40B4-BE49-F238E27FC236}">
                <a16:creationId xmlns:a16="http://schemas.microsoft.com/office/drawing/2014/main" id="{885ABFD8-7AE0-40E7-9DEF-4968B5A34124}"/>
              </a:ext>
            </a:extLst>
          </p:cNvPr>
          <p:cNvSpPr txBox="1"/>
          <p:nvPr/>
        </p:nvSpPr>
        <p:spPr>
          <a:xfrm>
            <a:off x="1191840" y="5459802"/>
            <a:ext cx="1962503" cy="461665"/>
          </a:xfrm>
          <a:prstGeom prst="rect">
            <a:avLst/>
          </a:prstGeom>
          <a:noFill/>
        </p:spPr>
        <p:txBody>
          <a:bodyPr wrap="square" rtlCol="0">
            <a:spAutoFit/>
          </a:bodyPr>
          <a:lstStyle/>
          <a:p>
            <a:r>
              <a:rPr lang="en-GB" sz="2400" dirty="0"/>
              <a:t>ig</a:t>
            </a:r>
            <a:r>
              <a:rPr lang="en-GB" sz="2400" b="1" dirty="0"/>
              <a:t>ua</a:t>
            </a:r>
            <a:r>
              <a:rPr lang="en-GB" sz="2400" dirty="0"/>
              <a:t>l</a:t>
            </a:r>
            <a:endParaRPr lang="en-GB" sz="2400" b="1" dirty="0"/>
          </a:p>
        </p:txBody>
      </p:sp>
      <p:sp>
        <p:nvSpPr>
          <p:cNvPr id="14" name="TextBox 13">
            <a:extLst>
              <a:ext uri="{FF2B5EF4-FFF2-40B4-BE49-F238E27FC236}">
                <a16:creationId xmlns:a16="http://schemas.microsoft.com/office/drawing/2014/main" id="{2876923E-019D-4768-A5B6-E0A756944E0B}"/>
              </a:ext>
            </a:extLst>
          </p:cNvPr>
          <p:cNvSpPr txBox="1"/>
          <p:nvPr/>
        </p:nvSpPr>
        <p:spPr>
          <a:xfrm>
            <a:off x="237123" y="2352001"/>
            <a:ext cx="11954877" cy="830997"/>
          </a:xfrm>
          <a:prstGeom prst="rect">
            <a:avLst/>
          </a:prstGeom>
          <a:noFill/>
        </p:spPr>
        <p:txBody>
          <a:bodyPr wrap="square" rtlCol="0">
            <a:spAutoFit/>
          </a:bodyPr>
          <a:lstStyle/>
          <a:p>
            <a:r>
              <a:rPr lang="en-US" sz="2400" dirty="0"/>
              <a:t>In contrast, the vowel [u] </a:t>
            </a:r>
            <a:r>
              <a:rPr lang="en-US" sz="2400" b="1" dirty="0"/>
              <a:t>merges</a:t>
            </a:r>
            <a:r>
              <a:rPr lang="en-US" sz="2400" dirty="0"/>
              <a:t> with [a], [e] and [o] to make a single syllable. This is a ‘weak’ vowel. </a:t>
            </a:r>
          </a:p>
        </p:txBody>
      </p:sp>
      <p:sp>
        <p:nvSpPr>
          <p:cNvPr id="15" name="Rounded Rectangular Callout 3">
            <a:extLst>
              <a:ext uri="{FF2B5EF4-FFF2-40B4-BE49-F238E27FC236}">
                <a16:creationId xmlns:a16="http://schemas.microsoft.com/office/drawing/2014/main" id="{F5E221A1-2630-498E-9219-4DAFC4C3A388}"/>
              </a:ext>
            </a:extLst>
          </p:cNvPr>
          <p:cNvSpPr/>
          <p:nvPr/>
        </p:nvSpPr>
        <p:spPr>
          <a:xfrm>
            <a:off x="5557652" y="3953655"/>
            <a:ext cx="4410596" cy="1853379"/>
          </a:xfrm>
          <a:prstGeom prst="wedgeRoundRectCallout">
            <a:avLst>
              <a:gd name="adj1" fmla="val -128439"/>
              <a:gd name="adj2" fmla="val 44095"/>
              <a:gd name="adj3" fmla="val 16667"/>
            </a:avLst>
          </a:prstGeom>
          <a:solidFill>
            <a:srgbClr val="3A5E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2"/>
              </a:solidFill>
            </a:endParaRPr>
          </a:p>
          <a:p>
            <a:pPr algn="ctr"/>
            <a:r>
              <a:rPr lang="en-GB" sz="2000" dirty="0">
                <a:solidFill>
                  <a:schemeClr val="bg2"/>
                </a:solidFill>
              </a:rPr>
              <a:t>‘Igual’ means ‘(the) same’.</a:t>
            </a:r>
          </a:p>
          <a:p>
            <a:pPr algn="ctr"/>
            <a:endParaRPr lang="en-GB" sz="2000" dirty="0">
              <a:solidFill>
                <a:schemeClr val="bg2"/>
              </a:solidFill>
            </a:endParaRPr>
          </a:p>
          <a:p>
            <a:pPr algn="ctr"/>
            <a:r>
              <a:rPr lang="en-GB" sz="2000" dirty="0">
                <a:solidFill>
                  <a:schemeClr val="bg2"/>
                </a:solidFill>
              </a:rPr>
              <a:t>e.g. Las casas son </a:t>
            </a:r>
            <a:r>
              <a:rPr lang="en-GB" sz="2000" b="1" dirty="0">
                <a:solidFill>
                  <a:schemeClr val="bg2"/>
                </a:solidFill>
              </a:rPr>
              <a:t>iguales.</a:t>
            </a:r>
          </a:p>
          <a:p>
            <a:pPr algn="ctr"/>
            <a:r>
              <a:rPr lang="en-GB" sz="2000" dirty="0">
                <a:solidFill>
                  <a:schemeClr val="bg2"/>
                </a:solidFill>
              </a:rPr>
              <a:t>The houses are </a:t>
            </a:r>
            <a:r>
              <a:rPr lang="en-GB" sz="2000" b="1" dirty="0">
                <a:solidFill>
                  <a:schemeClr val="bg2"/>
                </a:solidFill>
              </a:rPr>
              <a:t>the same</a:t>
            </a:r>
            <a:r>
              <a:rPr lang="en-GB" sz="2000" dirty="0">
                <a:solidFill>
                  <a:schemeClr val="bg2"/>
                </a:solidFill>
              </a:rPr>
              <a:t>.</a:t>
            </a:r>
          </a:p>
          <a:p>
            <a:pPr algn="ctr"/>
            <a:endParaRPr lang="en-GB" dirty="0">
              <a:solidFill>
                <a:schemeClr val="bg2"/>
              </a:solidFill>
            </a:endParaRPr>
          </a:p>
          <a:p>
            <a:pPr algn="ctr"/>
            <a:endParaRPr lang="en-GB" dirty="0">
              <a:solidFill>
                <a:schemeClr val="bg2"/>
              </a:solidFill>
            </a:endParaRPr>
          </a:p>
        </p:txBody>
      </p:sp>
      <p:sp>
        <p:nvSpPr>
          <p:cNvPr id="16" name="TextBox 15">
            <a:extLst>
              <a:ext uri="{FF2B5EF4-FFF2-40B4-BE49-F238E27FC236}">
                <a16:creationId xmlns:a16="http://schemas.microsoft.com/office/drawing/2014/main" id="{EE940DF3-BA0E-4A8E-BC10-1391053B915F}"/>
              </a:ext>
            </a:extLst>
          </p:cNvPr>
          <p:cNvSpPr txBox="1"/>
          <p:nvPr/>
        </p:nvSpPr>
        <p:spPr>
          <a:xfrm>
            <a:off x="9084624" y="1274387"/>
            <a:ext cx="688769" cy="461665"/>
          </a:xfrm>
          <a:prstGeom prst="rect">
            <a:avLst/>
          </a:prstGeom>
          <a:noFill/>
        </p:spPr>
        <p:txBody>
          <a:bodyPr wrap="square" rtlCol="0">
            <a:spAutoFit/>
          </a:bodyPr>
          <a:lstStyle/>
          <a:p>
            <a:pPr algn="l"/>
            <a:r>
              <a:rPr lang="en-GB" sz="2400" b="1" dirty="0">
                <a:solidFill>
                  <a:srgbClr val="EA5F00"/>
                </a:solidFill>
              </a:rPr>
              <a:t>[a]</a:t>
            </a:r>
          </a:p>
        </p:txBody>
      </p:sp>
      <p:sp>
        <p:nvSpPr>
          <p:cNvPr id="17" name="TextBox 16">
            <a:extLst>
              <a:ext uri="{FF2B5EF4-FFF2-40B4-BE49-F238E27FC236}">
                <a16:creationId xmlns:a16="http://schemas.microsoft.com/office/drawing/2014/main" id="{A1E8D0A7-0DF5-4C1B-86F5-EC204BA0342B}"/>
              </a:ext>
            </a:extLst>
          </p:cNvPr>
          <p:cNvSpPr txBox="1"/>
          <p:nvPr/>
        </p:nvSpPr>
        <p:spPr>
          <a:xfrm>
            <a:off x="9773393" y="1274387"/>
            <a:ext cx="688769" cy="461665"/>
          </a:xfrm>
          <a:prstGeom prst="rect">
            <a:avLst/>
          </a:prstGeom>
          <a:noFill/>
        </p:spPr>
        <p:txBody>
          <a:bodyPr wrap="square" rtlCol="0">
            <a:spAutoFit/>
          </a:bodyPr>
          <a:lstStyle/>
          <a:p>
            <a:pPr algn="l"/>
            <a:r>
              <a:rPr lang="en-GB" sz="2400" b="1" dirty="0">
                <a:solidFill>
                  <a:srgbClr val="EA5F00"/>
                </a:solidFill>
              </a:rPr>
              <a:t>[e]</a:t>
            </a:r>
          </a:p>
        </p:txBody>
      </p:sp>
      <p:sp>
        <p:nvSpPr>
          <p:cNvPr id="18" name="TextBox 17">
            <a:extLst>
              <a:ext uri="{FF2B5EF4-FFF2-40B4-BE49-F238E27FC236}">
                <a16:creationId xmlns:a16="http://schemas.microsoft.com/office/drawing/2014/main" id="{37725768-2F05-4DAD-A875-12B0C86F4E70}"/>
              </a:ext>
            </a:extLst>
          </p:cNvPr>
          <p:cNvSpPr txBox="1"/>
          <p:nvPr/>
        </p:nvSpPr>
        <p:spPr>
          <a:xfrm>
            <a:off x="355416" y="1653955"/>
            <a:ext cx="688769" cy="461665"/>
          </a:xfrm>
          <a:prstGeom prst="rect">
            <a:avLst/>
          </a:prstGeom>
          <a:noFill/>
        </p:spPr>
        <p:txBody>
          <a:bodyPr wrap="square" rtlCol="0">
            <a:spAutoFit/>
          </a:bodyPr>
          <a:lstStyle/>
          <a:p>
            <a:pPr algn="l"/>
            <a:r>
              <a:rPr lang="en-GB" sz="2400" b="1" dirty="0">
                <a:solidFill>
                  <a:srgbClr val="EA5F00"/>
                </a:solidFill>
              </a:rPr>
              <a:t>[o]</a:t>
            </a:r>
          </a:p>
        </p:txBody>
      </p:sp>
    </p:spTree>
    <p:extLst>
      <p:ext uri="{BB962C8B-B14F-4D97-AF65-F5344CB8AC3E}">
        <p14:creationId xmlns:p14="http://schemas.microsoft.com/office/powerpoint/2010/main" val="316138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animBg="1"/>
      <p:bldP spid="9" grpId="0" animBg="1"/>
      <p:bldP spid="10" grpId="0" animBg="1"/>
      <p:bldP spid="11" grpId="0"/>
      <p:bldP spid="12" grpId="0"/>
      <p:bldP spid="13" grpId="0"/>
      <p:bldP spid="14" grpId="0"/>
      <p:bldP spid="15" grpId="0" animBg="1"/>
      <p:bldP spid="16" grpId="0"/>
      <p:bldP spid="17"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3899648" cy="578311"/>
          </a:xfrm>
        </p:spPr>
        <p:txBody>
          <a:bodyPr>
            <a:normAutofit/>
          </a:bodyPr>
          <a:lstStyle/>
          <a:p>
            <a:r>
              <a:rPr lang="en-GB" sz="2800" dirty="0" err="1"/>
              <a:t>Respuestas</a:t>
            </a:r>
            <a:endParaRPr lang="en-GB" sz="28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10880279" y="213557"/>
            <a:ext cx="1186551" cy="461665"/>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escribir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38" name="TextBox 37">
            <a:extLst>
              <a:ext uri="{FF2B5EF4-FFF2-40B4-BE49-F238E27FC236}">
                <a16:creationId xmlns:a16="http://schemas.microsoft.com/office/drawing/2014/main" id="{9153C4B2-364E-4FF8-9BDE-EA5D7045133F}"/>
              </a:ext>
            </a:extLst>
          </p:cNvPr>
          <p:cNvSpPr txBox="1"/>
          <p:nvPr/>
        </p:nvSpPr>
        <p:spPr>
          <a:xfrm>
            <a:off x="8950817" y="5992684"/>
            <a:ext cx="3303992" cy="461665"/>
          </a:xfrm>
          <a:prstGeom prst="rect">
            <a:avLst/>
          </a:prstGeom>
          <a:noFill/>
        </p:spPr>
        <p:txBody>
          <a:bodyPr wrap="square" rtlCol="0">
            <a:spAutoFit/>
          </a:bodyPr>
          <a:lstStyle/>
          <a:p>
            <a:pPr algn="l"/>
            <a:r>
              <a:rPr lang="en-GB" sz="2400" dirty="0"/>
              <a:t>*classroom – la clase</a:t>
            </a:r>
          </a:p>
        </p:txBody>
      </p:sp>
      <p:pic>
        <p:nvPicPr>
          <p:cNvPr id="39" name="Imagen 6">
            <a:extLst>
              <a:ext uri="{FF2B5EF4-FFF2-40B4-BE49-F238E27FC236}">
                <a16:creationId xmlns:a16="http://schemas.microsoft.com/office/drawing/2014/main" id="{590A0A4A-978D-47E3-BF44-1DF311F7C5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46416" y="1013534"/>
            <a:ext cx="820414" cy="1736325"/>
          </a:xfrm>
          <a:prstGeom prst="rect">
            <a:avLst/>
          </a:prstGeom>
        </p:spPr>
      </p:pic>
      <p:sp>
        <p:nvSpPr>
          <p:cNvPr id="18" name="Llamada ovalada 7">
            <a:extLst>
              <a:ext uri="{FF2B5EF4-FFF2-40B4-BE49-F238E27FC236}">
                <a16:creationId xmlns:a16="http://schemas.microsoft.com/office/drawing/2014/main" id="{E4573503-8154-490B-B2C0-39BF47BA1394}"/>
              </a:ext>
            </a:extLst>
          </p:cNvPr>
          <p:cNvSpPr/>
          <p:nvPr/>
        </p:nvSpPr>
        <p:spPr>
          <a:xfrm>
            <a:off x="1298291" y="961472"/>
            <a:ext cx="3619500" cy="990600"/>
          </a:xfrm>
          <a:prstGeom prst="wedgeEllipseCallout">
            <a:avLst>
              <a:gd name="adj1" fmla="val -77219"/>
              <a:gd name="adj2" fmla="val 46429"/>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Are you (feeling) nervous today?</a:t>
            </a:r>
            <a:endParaRPr lang="es-GB" sz="2200" dirty="0">
              <a:solidFill>
                <a:schemeClr val="tx1"/>
              </a:solidFill>
            </a:endParaRPr>
          </a:p>
        </p:txBody>
      </p:sp>
      <p:sp>
        <p:nvSpPr>
          <p:cNvPr id="19" name="Llamada ovalada 8">
            <a:extLst>
              <a:ext uri="{FF2B5EF4-FFF2-40B4-BE49-F238E27FC236}">
                <a16:creationId xmlns:a16="http://schemas.microsoft.com/office/drawing/2014/main" id="{CE4CE94E-483D-48E7-BA21-ABD74A950445}"/>
              </a:ext>
            </a:extLst>
          </p:cNvPr>
          <p:cNvSpPr/>
          <p:nvPr/>
        </p:nvSpPr>
        <p:spPr>
          <a:xfrm>
            <a:off x="5025086" y="874512"/>
            <a:ext cx="4455781" cy="1107996"/>
          </a:xfrm>
          <a:prstGeom prst="wedgeEllipseCallout">
            <a:avLst>
              <a:gd name="adj1" fmla="val 57074"/>
              <a:gd name="adj2" fmla="val 37259"/>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Generally we’re calm, but today we’re (feeling) sick.</a:t>
            </a:r>
            <a:endParaRPr lang="es-GB" sz="2200" dirty="0">
              <a:solidFill>
                <a:schemeClr val="tx1"/>
              </a:solidFill>
            </a:endParaRPr>
          </a:p>
        </p:txBody>
      </p:sp>
      <p:sp>
        <p:nvSpPr>
          <p:cNvPr id="20" name="Llamada ovalada 9">
            <a:extLst>
              <a:ext uri="{FF2B5EF4-FFF2-40B4-BE49-F238E27FC236}">
                <a16:creationId xmlns:a16="http://schemas.microsoft.com/office/drawing/2014/main" id="{183B2D14-BA55-4031-A730-9B829E0AA76D}"/>
              </a:ext>
            </a:extLst>
          </p:cNvPr>
          <p:cNvSpPr/>
          <p:nvPr/>
        </p:nvSpPr>
        <p:spPr>
          <a:xfrm>
            <a:off x="1468767" y="2312007"/>
            <a:ext cx="4893022" cy="990601"/>
          </a:xfrm>
          <a:prstGeom prst="wedgeEllipseCallout">
            <a:avLst>
              <a:gd name="adj1" fmla="val -78912"/>
              <a:gd name="adj2" fmla="val 52160"/>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The teachers are always very nice here, I’m sure.</a:t>
            </a:r>
            <a:endParaRPr lang="es-GB" sz="2200" dirty="0">
              <a:solidFill>
                <a:schemeClr val="tx1"/>
              </a:solidFill>
            </a:endParaRPr>
          </a:p>
        </p:txBody>
      </p:sp>
      <p:sp>
        <p:nvSpPr>
          <p:cNvPr id="21" name="Llamada ovalada 10">
            <a:extLst>
              <a:ext uri="{FF2B5EF4-FFF2-40B4-BE49-F238E27FC236}">
                <a16:creationId xmlns:a16="http://schemas.microsoft.com/office/drawing/2014/main" id="{1245AB48-5A60-48D7-BEDC-956478974407}"/>
              </a:ext>
            </a:extLst>
          </p:cNvPr>
          <p:cNvSpPr/>
          <p:nvPr/>
        </p:nvSpPr>
        <p:spPr>
          <a:xfrm>
            <a:off x="4911216" y="3431179"/>
            <a:ext cx="5720858" cy="717165"/>
          </a:xfrm>
          <a:prstGeom prst="wedgeEllipseCallout">
            <a:avLst>
              <a:gd name="adj1" fmla="val 74284"/>
              <a:gd name="adj2" fmla="val 31528"/>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The school is (looking) clean.</a:t>
            </a:r>
            <a:endParaRPr lang="es-GB" sz="2200" dirty="0">
              <a:solidFill>
                <a:schemeClr val="tx1"/>
              </a:solidFill>
            </a:endParaRPr>
          </a:p>
        </p:txBody>
      </p:sp>
      <p:sp>
        <p:nvSpPr>
          <p:cNvPr id="22" name="Llamada ovalada 11">
            <a:extLst>
              <a:ext uri="{FF2B5EF4-FFF2-40B4-BE49-F238E27FC236}">
                <a16:creationId xmlns:a16="http://schemas.microsoft.com/office/drawing/2014/main" id="{17E71BDC-6D31-4EC8-95F2-EFBB0C2B51BF}"/>
              </a:ext>
            </a:extLst>
          </p:cNvPr>
          <p:cNvSpPr/>
          <p:nvPr/>
        </p:nvSpPr>
        <p:spPr>
          <a:xfrm>
            <a:off x="824249" y="3451268"/>
            <a:ext cx="3648390" cy="807980"/>
          </a:xfrm>
          <a:prstGeom prst="wedgeEllipseCallout">
            <a:avLst>
              <a:gd name="adj1" fmla="val -67481"/>
              <a:gd name="adj2" fmla="val -38912"/>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Is he smart/intelligent?</a:t>
            </a:r>
            <a:endParaRPr lang="es-GB" sz="2200" dirty="0">
              <a:solidFill>
                <a:schemeClr val="tx1"/>
              </a:solidFill>
            </a:endParaRPr>
          </a:p>
        </p:txBody>
      </p:sp>
      <p:sp>
        <p:nvSpPr>
          <p:cNvPr id="23" name="Llamada ovalada 12">
            <a:extLst>
              <a:ext uri="{FF2B5EF4-FFF2-40B4-BE49-F238E27FC236}">
                <a16:creationId xmlns:a16="http://schemas.microsoft.com/office/drawing/2014/main" id="{8CC00EB2-9DBE-4BA5-BF4D-E89B37D57660}"/>
              </a:ext>
            </a:extLst>
          </p:cNvPr>
          <p:cNvSpPr/>
          <p:nvPr/>
        </p:nvSpPr>
        <p:spPr>
          <a:xfrm>
            <a:off x="6514489" y="2404832"/>
            <a:ext cx="4272240" cy="658618"/>
          </a:xfrm>
          <a:prstGeom prst="wedgeEllipseCallout">
            <a:avLst>
              <a:gd name="adj1" fmla="val 63983"/>
              <a:gd name="adj2" fmla="val 2472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Are you ready now?</a:t>
            </a:r>
            <a:endParaRPr lang="es-GB" sz="2200" dirty="0">
              <a:solidFill>
                <a:schemeClr val="tx1"/>
              </a:solidFill>
            </a:endParaRPr>
          </a:p>
        </p:txBody>
      </p:sp>
      <p:sp>
        <p:nvSpPr>
          <p:cNvPr id="24" name="Llamada ovalada 13">
            <a:extLst>
              <a:ext uri="{FF2B5EF4-FFF2-40B4-BE49-F238E27FC236}">
                <a16:creationId xmlns:a16="http://schemas.microsoft.com/office/drawing/2014/main" id="{82924245-4438-44A6-9456-C2A1FA182399}"/>
              </a:ext>
            </a:extLst>
          </p:cNvPr>
          <p:cNvSpPr/>
          <p:nvPr/>
        </p:nvSpPr>
        <p:spPr>
          <a:xfrm>
            <a:off x="1594505" y="4508425"/>
            <a:ext cx="4665941" cy="671516"/>
          </a:xfrm>
          <a:prstGeom prst="wedgeEllipseCallout">
            <a:avLst>
              <a:gd name="adj1" fmla="val -77862"/>
              <a:gd name="adj2" fmla="val 83919"/>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Oh, no! My hair is dirty.</a:t>
            </a:r>
            <a:endParaRPr lang="es-GB" sz="2200" dirty="0">
              <a:solidFill>
                <a:schemeClr val="tx1"/>
              </a:solidFill>
            </a:endParaRPr>
          </a:p>
        </p:txBody>
      </p:sp>
      <p:sp>
        <p:nvSpPr>
          <p:cNvPr id="25" name="Llamada ovalada 14">
            <a:extLst>
              <a:ext uri="{FF2B5EF4-FFF2-40B4-BE49-F238E27FC236}">
                <a16:creationId xmlns:a16="http://schemas.microsoft.com/office/drawing/2014/main" id="{C799CAEA-BB5A-4FCE-BB6C-2262A23C745F}"/>
              </a:ext>
            </a:extLst>
          </p:cNvPr>
          <p:cNvSpPr/>
          <p:nvPr/>
        </p:nvSpPr>
        <p:spPr>
          <a:xfrm>
            <a:off x="6826250" y="4341651"/>
            <a:ext cx="4272240" cy="986950"/>
          </a:xfrm>
          <a:prstGeom prst="wedgeEllipseCallout">
            <a:avLst>
              <a:gd name="adj1" fmla="val 64292"/>
              <a:gd name="adj2" fmla="val 27300"/>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We are here because of a friend.</a:t>
            </a:r>
            <a:endParaRPr lang="es-GB" sz="2200" dirty="0">
              <a:solidFill>
                <a:schemeClr val="tx1"/>
              </a:solidFill>
            </a:endParaRPr>
          </a:p>
        </p:txBody>
      </p:sp>
      <p:sp>
        <p:nvSpPr>
          <p:cNvPr id="26" name="Llamada ovalada 16">
            <a:extLst>
              <a:ext uri="{FF2B5EF4-FFF2-40B4-BE49-F238E27FC236}">
                <a16:creationId xmlns:a16="http://schemas.microsoft.com/office/drawing/2014/main" id="{85663C9E-82D9-435C-879C-A5E331DE9CB5}"/>
              </a:ext>
            </a:extLst>
          </p:cNvPr>
          <p:cNvSpPr/>
          <p:nvPr/>
        </p:nvSpPr>
        <p:spPr>
          <a:xfrm>
            <a:off x="1298291" y="961472"/>
            <a:ext cx="3619500" cy="990600"/>
          </a:xfrm>
          <a:prstGeom prst="wedgeEllipseCallout">
            <a:avLst>
              <a:gd name="adj1" fmla="val -77219"/>
              <a:gd name="adj2" fmla="val 46429"/>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a:t>
            </a:r>
            <a:r>
              <a:rPr lang="en-GB" sz="2200" dirty="0" err="1">
                <a:solidFill>
                  <a:schemeClr val="tx1"/>
                </a:solidFill>
              </a:rPr>
              <a:t>Estás</a:t>
            </a:r>
            <a:r>
              <a:rPr lang="en-GB" sz="2200" dirty="0">
                <a:solidFill>
                  <a:schemeClr val="tx1"/>
                </a:solidFill>
              </a:rPr>
              <a:t> </a:t>
            </a:r>
            <a:r>
              <a:rPr lang="en-GB" sz="2200" dirty="0" err="1">
                <a:solidFill>
                  <a:schemeClr val="tx1"/>
                </a:solidFill>
              </a:rPr>
              <a:t>nervioso</a:t>
            </a:r>
            <a:r>
              <a:rPr lang="en-GB" sz="2200" dirty="0">
                <a:solidFill>
                  <a:schemeClr val="tx1"/>
                </a:solidFill>
              </a:rPr>
              <a:t>/a?</a:t>
            </a:r>
            <a:endParaRPr lang="es-GB" sz="2200" dirty="0">
              <a:solidFill>
                <a:schemeClr val="tx1"/>
              </a:solidFill>
            </a:endParaRPr>
          </a:p>
        </p:txBody>
      </p:sp>
      <p:sp>
        <p:nvSpPr>
          <p:cNvPr id="28" name="Llamada ovalada 17">
            <a:extLst>
              <a:ext uri="{FF2B5EF4-FFF2-40B4-BE49-F238E27FC236}">
                <a16:creationId xmlns:a16="http://schemas.microsoft.com/office/drawing/2014/main" id="{39EA60CA-4DA4-4598-A8AF-08DB0F8F917E}"/>
              </a:ext>
            </a:extLst>
          </p:cNvPr>
          <p:cNvSpPr/>
          <p:nvPr/>
        </p:nvSpPr>
        <p:spPr>
          <a:xfrm>
            <a:off x="5025086" y="858445"/>
            <a:ext cx="4559300" cy="1169682"/>
          </a:xfrm>
          <a:prstGeom prst="wedgeEllipseCallout">
            <a:avLst>
              <a:gd name="adj1" fmla="val 57074"/>
              <a:gd name="adj2" fmla="val 37259"/>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chemeClr val="tx1"/>
                </a:solidFill>
              </a:rPr>
              <a:t>Generalmente</a:t>
            </a:r>
            <a:r>
              <a:rPr lang="en-GB" sz="2200" dirty="0">
                <a:solidFill>
                  <a:schemeClr val="tx1"/>
                </a:solidFill>
              </a:rPr>
              <a:t> </a:t>
            </a:r>
            <a:r>
              <a:rPr lang="en-GB" sz="2200" dirty="0" err="1">
                <a:solidFill>
                  <a:schemeClr val="tx1"/>
                </a:solidFill>
              </a:rPr>
              <a:t>somos</a:t>
            </a:r>
            <a:r>
              <a:rPr lang="en-GB" sz="2200" dirty="0">
                <a:solidFill>
                  <a:schemeClr val="tx1"/>
                </a:solidFill>
              </a:rPr>
              <a:t> </a:t>
            </a:r>
            <a:r>
              <a:rPr lang="en-GB" sz="2200" dirty="0" err="1">
                <a:solidFill>
                  <a:schemeClr val="tx1"/>
                </a:solidFill>
              </a:rPr>
              <a:t>tranquilos</a:t>
            </a:r>
            <a:r>
              <a:rPr lang="en-GB" sz="2200" dirty="0">
                <a:solidFill>
                  <a:schemeClr val="tx1"/>
                </a:solidFill>
              </a:rPr>
              <a:t>, </a:t>
            </a:r>
            <a:r>
              <a:rPr lang="en-GB" sz="2200" dirty="0" err="1">
                <a:solidFill>
                  <a:schemeClr val="tx1"/>
                </a:solidFill>
              </a:rPr>
              <a:t>pero</a:t>
            </a:r>
            <a:r>
              <a:rPr lang="en-GB" sz="2200" dirty="0">
                <a:solidFill>
                  <a:schemeClr val="tx1"/>
                </a:solidFill>
              </a:rPr>
              <a:t> hoy </a:t>
            </a:r>
            <a:r>
              <a:rPr lang="en-GB" sz="2200" dirty="0" err="1">
                <a:solidFill>
                  <a:schemeClr val="tx1"/>
                </a:solidFill>
              </a:rPr>
              <a:t>estamos</a:t>
            </a:r>
            <a:r>
              <a:rPr lang="en-GB" sz="2200" dirty="0">
                <a:solidFill>
                  <a:schemeClr val="tx1"/>
                </a:solidFill>
              </a:rPr>
              <a:t> malos.</a:t>
            </a:r>
            <a:endParaRPr lang="es-GB" sz="2200" dirty="0">
              <a:solidFill>
                <a:schemeClr val="tx1"/>
              </a:solidFill>
            </a:endParaRPr>
          </a:p>
        </p:txBody>
      </p:sp>
      <p:sp>
        <p:nvSpPr>
          <p:cNvPr id="41" name="Llamada ovalada 18">
            <a:extLst>
              <a:ext uri="{FF2B5EF4-FFF2-40B4-BE49-F238E27FC236}">
                <a16:creationId xmlns:a16="http://schemas.microsoft.com/office/drawing/2014/main" id="{C98511FD-52D7-4D04-A791-95FA952F8E31}"/>
              </a:ext>
            </a:extLst>
          </p:cNvPr>
          <p:cNvSpPr/>
          <p:nvPr/>
        </p:nvSpPr>
        <p:spPr>
          <a:xfrm>
            <a:off x="1433383" y="2234782"/>
            <a:ext cx="4928406" cy="1196397"/>
          </a:xfrm>
          <a:prstGeom prst="wedgeEllipseCallout">
            <a:avLst>
              <a:gd name="adj1" fmla="val -77873"/>
              <a:gd name="adj2" fmla="val 41545"/>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Los </a:t>
            </a:r>
            <a:r>
              <a:rPr lang="en-GB" sz="2200" dirty="0" err="1">
                <a:solidFill>
                  <a:schemeClr val="tx1"/>
                </a:solidFill>
              </a:rPr>
              <a:t>profesores</a:t>
            </a:r>
            <a:r>
              <a:rPr lang="en-GB" sz="2200" dirty="0">
                <a:solidFill>
                  <a:schemeClr val="tx1"/>
                </a:solidFill>
              </a:rPr>
              <a:t> son siempre </a:t>
            </a:r>
            <a:r>
              <a:rPr lang="en-GB" sz="2200" dirty="0" err="1">
                <a:solidFill>
                  <a:schemeClr val="tx1"/>
                </a:solidFill>
              </a:rPr>
              <a:t>simpáticos</a:t>
            </a:r>
            <a:r>
              <a:rPr lang="en-GB" sz="2200" dirty="0">
                <a:solidFill>
                  <a:schemeClr val="tx1"/>
                </a:solidFill>
              </a:rPr>
              <a:t> </a:t>
            </a:r>
            <a:r>
              <a:rPr lang="en-GB" sz="2200" dirty="0" err="1">
                <a:solidFill>
                  <a:schemeClr val="tx1"/>
                </a:solidFill>
              </a:rPr>
              <a:t>aquí</a:t>
            </a:r>
            <a:r>
              <a:rPr lang="en-GB" sz="2200" dirty="0">
                <a:solidFill>
                  <a:schemeClr val="tx1"/>
                </a:solidFill>
              </a:rPr>
              <a:t>, </a:t>
            </a:r>
            <a:r>
              <a:rPr lang="en-GB" sz="2200" dirty="0" err="1">
                <a:solidFill>
                  <a:schemeClr val="tx1"/>
                </a:solidFill>
              </a:rPr>
              <a:t>estoy</a:t>
            </a:r>
            <a:r>
              <a:rPr lang="en-GB" sz="2200" dirty="0">
                <a:solidFill>
                  <a:schemeClr val="tx1"/>
                </a:solidFill>
              </a:rPr>
              <a:t> </a:t>
            </a:r>
            <a:r>
              <a:rPr lang="en-GB" sz="2200" dirty="0" err="1">
                <a:solidFill>
                  <a:schemeClr val="tx1"/>
                </a:solidFill>
              </a:rPr>
              <a:t>seguro</a:t>
            </a:r>
            <a:r>
              <a:rPr lang="en-GB" sz="2200" dirty="0">
                <a:solidFill>
                  <a:schemeClr val="tx1"/>
                </a:solidFill>
              </a:rPr>
              <a:t>/a.</a:t>
            </a:r>
            <a:endParaRPr lang="es-GB" sz="2200" dirty="0">
              <a:solidFill>
                <a:schemeClr val="tx1"/>
              </a:solidFill>
            </a:endParaRPr>
          </a:p>
        </p:txBody>
      </p:sp>
      <p:sp>
        <p:nvSpPr>
          <p:cNvPr id="42" name="Llamada ovalada 19">
            <a:extLst>
              <a:ext uri="{FF2B5EF4-FFF2-40B4-BE49-F238E27FC236}">
                <a16:creationId xmlns:a16="http://schemas.microsoft.com/office/drawing/2014/main" id="{660427E0-C812-4776-837B-E2039875445E}"/>
              </a:ext>
            </a:extLst>
          </p:cNvPr>
          <p:cNvSpPr/>
          <p:nvPr/>
        </p:nvSpPr>
        <p:spPr>
          <a:xfrm>
            <a:off x="6514489" y="2389695"/>
            <a:ext cx="4272240" cy="717165"/>
          </a:xfrm>
          <a:prstGeom prst="wedgeEllipseCallout">
            <a:avLst>
              <a:gd name="adj1" fmla="val 65469"/>
              <a:gd name="adj2" fmla="val 22956"/>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a:t>
            </a:r>
            <a:r>
              <a:rPr lang="en-GB" sz="2200" dirty="0" err="1">
                <a:solidFill>
                  <a:schemeClr val="tx1"/>
                </a:solidFill>
              </a:rPr>
              <a:t>Estás</a:t>
            </a:r>
            <a:r>
              <a:rPr lang="en-GB" sz="2200" dirty="0">
                <a:solidFill>
                  <a:schemeClr val="tx1"/>
                </a:solidFill>
              </a:rPr>
              <a:t> </a:t>
            </a:r>
            <a:r>
              <a:rPr lang="en-GB" sz="2200" dirty="0" err="1">
                <a:solidFill>
                  <a:schemeClr val="tx1"/>
                </a:solidFill>
              </a:rPr>
              <a:t>listo</a:t>
            </a:r>
            <a:r>
              <a:rPr lang="en-GB" sz="2200" dirty="0">
                <a:solidFill>
                  <a:schemeClr val="tx1"/>
                </a:solidFill>
              </a:rPr>
              <a:t>/a </a:t>
            </a:r>
            <a:r>
              <a:rPr lang="en-GB" sz="2200" dirty="0" err="1">
                <a:solidFill>
                  <a:schemeClr val="tx1"/>
                </a:solidFill>
              </a:rPr>
              <a:t>ahora</a:t>
            </a:r>
            <a:r>
              <a:rPr lang="en-GB" sz="2200" dirty="0">
                <a:solidFill>
                  <a:schemeClr val="tx1"/>
                </a:solidFill>
              </a:rPr>
              <a:t>?</a:t>
            </a:r>
            <a:endParaRPr lang="es-GB" sz="2200" dirty="0">
              <a:solidFill>
                <a:schemeClr val="tx1"/>
              </a:solidFill>
            </a:endParaRPr>
          </a:p>
        </p:txBody>
      </p:sp>
      <p:sp>
        <p:nvSpPr>
          <p:cNvPr id="43" name="Llamada ovalada 20">
            <a:extLst>
              <a:ext uri="{FF2B5EF4-FFF2-40B4-BE49-F238E27FC236}">
                <a16:creationId xmlns:a16="http://schemas.microsoft.com/office/drawing/2014/main" id="{E20305ED-BDC4-4369-ABC5-F086751BAB4E}"/>
              </a:ext>
            </a:extLst>
          </p:cNvPr>
          <p:cNvSpPr/>
          <p:nvPr/>
        </p:nvSpPr>
        <p:spPr>
          <a:xfrm>
            <a:off x="798491" y="3451268"/>
            <a:ext cx="3674148" cy="807980"/>
          </a:xfrm>
          <a:prstGeom prst="wedgeEllipseCallout">
            <a:avLst>
              <a:gd name="adj1" fmla="val -66918"/>
              <a:gd name="adj2" fmla="val -38912"/>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¿Es </a:t>
            </a:r>
            <a:r>
              <a:rPr lang="en-GB" sz="2200" dirty="0" err="1">
                <a:solidFill>
                  <a:schemeClr val="tx1"/>
                </a:solidFill>
              </a:rPr>
              <a:t>listo</a:t>
            </a:r>
            <a:r>
              <a:rPr lang="en-GB" sz="2200" dirty="0">
                <a:solidFill>
                  <a:schemeClr val="tx1"/>
                </a:solidFill>
              </a:rPr>
              <a:t>/a?</a:t>
            </a:r>
            <a:endParaRPr lang="es-GB" sz="2200" dirty="0">
              <a:solidFill>
                <a:schemeClr val="tx1"/>
              </a:solidFill>
            </a:endParaRPr>
          </a:p>
        </p:txBody>
      </p:sp>
      <p:sp>
        <p:nvSpPr>
          <p:cNvPr id="44" name="Llamada ovalada 21">
            <a:extLst>
              <a:ext uri="{FF2B5EF4-FFF2-40B4-BE49-F238E27FC236}">
                <a16:creationId xmlns:a16="http://schemas.microsoft.com/office/drawing/2014/main" id="{2EA96D19-CA68-4129-A810-CEB22FF6C187}"/>
              </a:ext>
            </a:extLst>
          </p:cNvPr>
          <p:cNvSpPr/>
          <p:nvPr/>
        </p:nvSpPr>
        <p:spPr>
          <a:xfrm>
            <a:off x="4911216" y="3431179"/>
            <a:ext cx="5720858" cy="717165"/>
          </a:xfrm>
          <a:prstGeom prst="wedgeEllipseCallout">
            <a:avLst>
              <a:gd name="adj1" fmla="val 74284"/>
              <a:gd name="adj2" fmla="val 31528"/>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La </a:t>
            </a:r>
            <a:r>
              <a:rPr lang="en-GB" sz="2200" dirty="0" err="1">
                <a:solidFill>
                  <a:schemeClr val="tx1"/>
                </a:solidFill>
              </a:rPr>
              <a:t>escuela</a:t>
            </a:r>
            <a:r>
              <a:rPr lang="en-GB" sz="2200" dirty="0">
                <a:solidFill>
                  <a:schemeClr val="tx1"/>
                </a:solidFill>
              </a:rPr>
              <a:t> </a:t>
            </a:r>
            <a:r>
              <a:rPr lang="en-GB" sz="2200" dirty="0" err="1">
                <a:solidFill>
                  <a:schemeClr val="tx1"/>
                </a:solidFill>
              </a:rPr>
              <a:t>está</a:t>
            </a:r>
            <a:r>
              <a:rPr lang="en-GB" sz="2200" dirty="0">
                <a:solidFill>
                  <a:schemeClr val="tx1"/>
                </a:solidFill>
              </a:rPr>
              <a:t> </a:t>
            </a:r>
            <a:r>
              <a:rPr lang="en-GB" sz="2200" dirty="0" err="1">
                <a:solidFill>
                  <a:schemeClr val="tx1"/>
                </a:solidFill>
              </a:rPr>
              <a:t>limpia</a:t>
            </a:r>
            <a:r>
              <a:rPr lang="en-GB" sz="2200" dirty="0">
                <a:solidFill>
                  <a:schemeClr val="tx1"/>
                </a:solidFill>
              </a:rPr>
              <a:t>.</a:t>
            </a:r>
            <a:endParaRPr lang="es-GB" sz="2200" dirty="0">
              <a:solidFill>
                <a:schemeClr val="tx1"/>
              </a:solidFill>
            </a:endParaRPr>
          </a:p>
        </p:txBody>
      </p:sp>
      <p:sp>
        <p:nvSpPr>
          <p:cNvPr id="45" name="Llamada ovalada 22">
            <a:extLst>
              <a:ext uri="{FF2B5EF4-FFF2-40B4-BE49-F238E27FC236}">
                <a16:creationId xmlns:a16="http://schemas.microsoft.com/office/drawing/2014/main" id="{9F16EC5A-C51E-4B86-84B1-0567AC201C25}"/>
              </a:ext>
            </a:extLst>
          </p:cNvPr>
          <p:cNvSpPr/>
          <p:nvPr/>
        </p:nvSpPr>
        <p:spPr>
          <a:xfrm>
            <a:off x="1594505" y="4508425"/>
            <a:ext cx="4665941" cy="671516"/>
          </a:xfrm>
          <a:prstGeom prst="wedgeEllipseCallout">
            <a:avLst>
              <a:gd name="adj1" fmla="val -77862"/>
              <a:gd name="adj2" fmla="val 83919"/>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¡Oh, no! </a:t>
            </a:r>
            <a:r>
              <a:rPr lang="en-GB" sz="2200" dirty="0" err="1">
                <a:solidFill>
                  <a:schemeClr val="tx1"/>
                </a:solidFill>
              </a:rPr>
              <a:t>Mi</a:t>
            </a:r>
            <a:r>
              <a:rPr lang="en-GB" sz="2200" dirty="0">
                <a:solidFill>
                  <a:schemeClr val="tx1"/>
                </a:solidFill>
              </a:rPr>
              <a:t> </a:t>
            </a:r>
            <a:r>
              <a:rPr lang="en-GB" sz="2200" dirty="0" err="1">
                <a:solidFill>
                  <a:schemeClr val="tx1"/>
                </a:solidFill>
              </a:rPr>
              <a:t>pelo</a:t>
            </a:r>
            <a:r>
              <a:rPr lang="en-GB" sz="2200" dirty="0">
                <a:solidFill>
                  <a:schemeClr val="tx1"/>
                </a:solidFill>
              </a:rPr>
              <a:t> </a:t>
            </a:r>
            <a:r>
              <a:rPr lang="en-GB" sz="2200" dirty="0" err="1">
                <a:solidFill>
                  <a:schemeClr val="tx1"/>
                </a:solidFill>
              </a:rPr>
              <a:t>está</a:t>
            </a:r>
            <a:r>
              <a:rPr lang="en-GB" sz="2200" dirty="0">
                <a:solidFill>
                  <a:schemeClr val="tx1"/>
                </a:solidFill>
              </a:rPr>
              <a:t> </a:t>
            </a:r>
            <a:r>
              <a:rPr lang="en-GB" sz="2200" dirty="0" err="1">
                <a:solidFill>
                  <a:schemeClr val="tx1"/>
                </a:solidFill>
              </a:rPr>
              <a:t>sucio</a:t>
            </a:r>
            <a:r>
              <a:rPr lang="en-GB" sz="2200" dirty="0">
                <a:solidFill>
                  <a:schemeClr val="tx1"/>
                </a:solidFill>
              </a:rPr>
              <a:t>.</a:t>
            </a:r>
            <a:endParaRPr lang="es-GB" sz="2200" dirty="0">
              <a:solidFill>
                <a:schemeClr val="tx1"/>
              </a:solidFill>
            </a:endParaRPr>
          </a:p>
        </p:txBody>
      </p:sp>
      <p:sp>
        <p:nvSpPr>
          <p:cNvPr id="46" name="Llamada ovalada 23">
            <a:extLst>
              <a:ext uri="{FF2B5EF4-FFF2-40B4-BE49-F238E27FC236}">
                <a16:creationId xmlns:a16="http://schemas.microsoft.com/office/drawing/2014/main" id="{6B0E8FB4-ABF4-45D1-A8FA-9C8A2241CC1A}"/>
              </a:ext>
            </a:extLst>
          </p:cNvPr>
          <p:cNvSpPr/>
          <p:nvPr/>
        </p:nvSpPr>
        <p:spPr>
          <a:xfrm>
            <a:off x="6826250" y="4341651"/>
            <a:ext cx="4272240" cy="986950"/>
          </a:xfrm>
          <a:prstGeom prst="wedgeEllipseCallout">
            <a:avLst>
              <a:gd name="adj1" fmla="val 64292"/>
              <a:gd name="adj2" fmla="val 27300"/>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Estamos </a:t>
            </a:r>
            <a:r>
              <a:rPr lang="en-GB" sz="2200" dirty="0" err="1">
                <a:solidFill>
                  <a:schemeClr val="tx1"/>
                </a:solidFill>
              </a:rPr>
              <a:t>aquí</a:t>
            </a:r>
            <a:r>
              <a:rPr lang="en-GB" sz="2200" dirty="0">
                <a:solidFill>
                  <a:schemeClr val="tx1"/>
                </a:solidFill>
              </a:rPr>
              <a:t> por un amigo.</a:t>
            </a:r>
            <a:endParaRPr lang="es-GB" sz="2200" dirty="0">
              <a:solidFill>
                <a:schemeClr val="tx1"/>
              </a:solidFill>
            </a:endParaRPr>
          </a:p>
        </p:txBody>
      </p:sp>
      <p:sp>
        <p:nvSpPr>
          <p:cNvPr id="47" name="Llamada ovalada 24">
            <a:extLst>
              <a:ext uri="{FF2B5EF4-FFF2-40B4-BE49-F238E27FC236}">
                <a16:creationId xmlns:a16="http://schemas.microsoft.com/office/drawing/2014/main" id="{4B84BF4B-940F-4321-983C-B84C558F1D00}"/>
              </a:ext>
            </a:extLst>
          </p:cNvPr>
          <p:cNvSpPr/>
          <p:nvPr/>
        </p:nvSpPr>
        <p:spPr>
          <a:xfrm>
            <a:off x="3097864" y="5328601"/>
            <a:ext cx="5552747" cy="891176"/>
          </a:xfrm>
          <a:prstGeom prst="wedgeEllipseCallout">
            <a:avLst>
              <a:gd name="adj1" fmla="val 60968"/>
              <a:gd name="adj2" fmla="val 65105"/>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The classroom is beautiful! (trait)</a:t>
            </a:r>
            <a:endParaRPr lang="es-GB" sz="2200" dirty="0">
              <a:solidFill>
                <a:schemeClr val="tx1"/>
              </a:solidFill>
            </a:endParaRPr>
          </a:p>
        </p:txBody>
      </p:sp>
      <p:sp>
        <p:nvSpPr>
          <p:cNvPr id="48" name="Llamada ovalada 25">
            <a:extLst>
              <a:ext uri="{FF2B5EF4-FFF2-40B4-BE49-F238E27FC236}">
                <a16:creationId xmlns:a16="http://schemas.microsoft.com/office/drawing/2014/main" id="{EED5ABDE-B1E4-4628-BBA1-CEA1F3A1E104}"/>
              </a:ext>
            </a:extLst>
          </p:cNvPr>
          <p:cNvSpPr/>
          <p:nvPr/>
        </p:nvSpPr>
        <p:spPr>
          <a:xfrm>
            <a:off x="3097862" y="5335548"/>
            <a:ext cx="5552747" cy="884229"/>
          </a:xfrm>
          <a:prstGeom prst="wedgeEllipseCallout">
            <a:avLst>
              <a:gd name="adj1" fmla="val 60968"/>
              <a:gd name="adj2" fmla="val 65105"/>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¡La clase es </a:t>
            </a:r>
            <a:r>
              <a:rPr lang="en-GB" sz="2200" dirty="0" err="1">
                <a:solidFill>
                  <a:schemeClr val="tx1"/>
                </a:solidFill>
              </a:rPr>
              <a:t>preciosa</a:t>
            </a:r>
            <a:r>
              <a:rPr lang="en-GB" sz="2200" dirty="0">
                <a:solidFill>
                  <a:schemeClr val="tx1"/>
                </a:solidFill>
              </a:rPr>
              <a:t>!</a:t>
            </a:r>
            <a:endParaRPr lang="es-GB" sz="2200" dirty="0">
              <a:solidFill>
                <a:schemeClr val="tx1"/>
              </a:solidFill>
            </a:endParaRPr>
          </a:p>
        </p:txBody>
      </p:sp>
    </p:spTree>
    <p:extLst>
      <p:ext uri="{BB962C8B-B14F-4D97-AF65-F5344CB8AC3E}">
        <p14:creationId xmlns:p14="http://schemas.microsoft.com/office/powerpoint/2010/main" val="197938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dissolv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dissolv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dissolve">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dissolve">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dissolve">
                                      <p:cBhvr>
                                        <p:cTn id="32" dur="5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dissolve">
                                      <p:cBhvr>
                                        <p:cTn id="37" dur="500"/>
                                        <p:tgtEl>
                                          <p:spTgt spid="45"/>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dissolve">
                                      <p:cBhvr>
                                        <p:cTn id="42" dur="5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dissolve">
                                      <p:cBhvr>
                                        <p:cTn id="4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41" grpId="0" animBg="1"/>
      <p:bldP spid="42" grpId="0" animBg="1"/>
      <p:bldP spid="43" grpId="0" animBg="1"/>
      <p:bldP spid="44" grpId="0" animBg="1"/>
      <p:bldP spid="45" grpId="0" animBg="1"/>
      <p:bldP spid="46" grpId="0" animBg="1"/>
      <p:bldP spid="4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picture containing electronics, screenshot, text&#10;&#10;Description automatically generated">
            <a:extLst>
              <a:ext uri="{FF2B5EF4-FFF2-40B4-BE49-F238E27FC236}">
                <a16:creationId xmlns:a16="http://schemas.microsoft.com/office/drawing/2014/main" id="{E9396C09-2557-471A-9BB2-74D101EB3862}"/>
              </a:ext>
            </a:extLst>
          </p:cNvPr>
          <p:cNvPicPr>
            <a:picLocks noChangeAspect="1"/>
          </p:cNvPicPr>
          <p:nvPr/>
        </p:nvPicPr>
        <p:blipFill rotWithShape="1">
          <a:blip r:embed="rId3">
            <a:extLst>
              <a:ext uri="{28A0092B-C50C-407E-A947-70E740481C1C}">
                <a14:useLocalDpi xmlns:a14="http://schemas.microsoft.com/office/drawing/2010/main" val="0"/>
              </a:ext>
            </a:extLst>
          </a:blip>
          <a:srcRect b="44185"/>
          <a:stretch/>
        </p:blipFill>
        <p:spPr>
          <a:xfrm>
            <a:off x="982264" y="3693109"/>
            <a:ext cx="4403908" cy="2682775"/>
          </a:xfrm>
          <a:prstGeom prst="rect">
            <a:avLst/>
          </a:prstGeom>
        </p:spPr>
      </p:pic>
      <p:sp>
        <p:nvSpPr>
          <p:cNvPr id="3" name="Title 2">
            <a:extLst>
              <a:ext uri="{FF2B5EF4-FFF2-40B4-BE49-F238E27FC236}">
                <a16:creationId xmlns:a16="http://schemas.microsoft.com/office/drawing/2014/main" id="{8654CAC0-61A4-490E-9130-1F02D8388599}"/>
              </a:ext>
            </a:extLst>
          </p:cNvPr>
          <p:cNvSpPr>
            <a:spLocks noGrp="1"/>
          </p:cNvSpPr>
          <p:nvPr>
            <p:ph type="title"/>
          </p:nvPr>
        </p:nvSpPr>
        <p:spPr>
          <a:xfrm>
            <a:off x="0" y="213557"/>
            <a:ext cx="3434862" cy="647577"/>
          </a:xfrm>
        </p:spPr>
        <p:txBody>
          <a:bodyPr>
            <a:normAutofit/>
          </a:bodyPr>
          <a:lstStyle/>
          <a:p>
            <a:r>
              <a:rPr lang="en-GB" sz="2800" dirty="0"/>
              <a:t>Mis </a:t>
            </a:r>
            <a:r>
              <a:rPr lang="en-GB" sz="2800" dirty="0" err="1"/>
              <a:t>vacaciones</a:t>
            </a:r>
            <a:endParaRPr lang="en-GB" sz="2800" dirty="0"/>
          </a:p>
        </p:txBody>
      </p:sp>
      <p:pic>
        <p:nvPicPr>
          <p:cNvPr id="10" name="Picture 9">
            <a:extLst>
              <a:ext uri="{FF2B5EF4-FFF2-40B4-BE49-F238E27FC236}">
                <a16:creationId xmlns:a16="http://schemas.microsoft.com/office/drawing/2014/main" id="{40F7B2CB-2C86-47C9-B0F6-D7AC4851AFCE}"/>
              </a:ext>
            </a:extLst>
          </p:cNvPr>
          <p:cNvPicPr>
            <a:picLocks noChangeAspect="1"/>
          </p:cNvPicPr>
          <p:nvPr/>
        </p:nvPicPr>
        <p:blipFill>
          <a:blip r:embed="rId4"/>
          <a:stretch>
            <a:fillRect/>
          </a:stretch>
        </p:blipFill>
        <p:spPr>
          <a:xfrm>
            <a:off x="10143566" y="986545"/>
            <a:ext cx="2048434" cy="1579001"/>
          </a:xfrm>
          <a:prstGeom prst="rect">
            <a:avLst/>
          </a:prstGeom>
        </p:spPr>
      </p:pic>
      <p:sp>
        <p:nvSpPr>
          <p:cNvPr id="11" name="Google Shape;152;p2">
            <a:extLst>
              <a:ext uri="{FF2B5EF4-FFF2-40B4-BE49-F238E27FC236}">
                <a16:creationId xmlns:a16="http://schemas.microsoft.com/office/drawing/2014/main" id="{8DAEE632-DF8B-4562-B7F9-B1341A7A3D11}"/>
              </a:ext>
            </a:extLst>
          </p:cNvPr>
          <p:cNvSpPr/>
          <p:nvPr/>
        </p:nvSpPr>
        <p:spPr>
          <a:xfrm>
            <a:off x="9366739" y="108124"/>
            <a:ext cx="2678636" cy="429221"/>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 / </a:t>
            </a: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escribir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12" name="Graphic 11" descr="Teacher">
            <a:extLst>
              <a:ext uri="{FF2B5EF4-FFF2-40B4-BE49-F238E27FC236}">
                <a16:creationId xmlns:a16="http://schemas.microsoft.com/office/drawing/2014/main" id="{38F31AF5-B7D6-4336-835A-ECFF1A4A3EA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66984" y="51315"/>
            <a:ext cx="914400" cy="914400"/>
          </a:xfrm>
          <a:prstGeom prst="rect">
            <a:avLst/>
          </a:prstGeom>
        </p:spPr>
      </p:pic>
      <p:sp>
        <p:nvSpPr>
          <p:cNvPr id="13" name="Speech Bubble: Rectangle with Corners Rounded 12">
            <a:extLst>
              <a:ext uri="{FF2B5EF4-FFF2-40B4-BE49-F238E27FC236}">
                <a16:creationId xmlns:a16="http://schemas.microsoft.com/office/drawing/2014/main" id="{3565B8C3-481B-456A-BF0F-D34FB3EADC61}"/>
              </a:ext>
            </a:extLst>
          </p:cNvPr>
          <p:cNvSpPr/>
          <p:nvPr/>
        </p:nvSpPr>
        <p:spPr>
          <a:xfrm>
            <a:off x="4411980" y="255421"/>
            <a:ext cx="2832644" cy="508244"/>
          </a:xfrm>
          <a:prstGeom prst="wedgeRoundRectCallout">
            <a:avLst>
              <a:gd name="adj1" fmla="val -59067"/>
              <a:gd name="adj2" fmla="val 9798"/>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Escribe un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texto</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sp>
        <p:nvSpPr>
          <p:cNvPr id="14" name="Speech Bubble: Rectangle with Corners Rounded 13">
            <a:extLst>
              <a:ext uri="{FF2B5EF4-FFF2-40B4-BE49-F238E27FC236}">
                <a16:creationId xmlns:a16="http://schemas.microsoft.com/office/drawing/2014/main" id="{0752DAA7-5DE9-4ED6-A1F3-6A332AC175B1}"/>
              </a:ext>
            </a:extLst>
          </p:cNvPr>
          <p:cNvSpPr/>
          <p:nvPr/>
        </p:nvSpPr>
        <p:spPr>
          <a:xfrm>
            <a:off x="7345233" y="662905"/>
            <a:ext cx="2852310" cy="970904"/>
          </a:xfrm>
          <a:prstGeom prst="wedgeRoundRectCallout">
            <a:avLst>
              <a:gd name="adj1" fmla="val -23480"/>
              <a:gd name="adj2" fmla="val 76667"/>
              <a:gd name="adj3" fmla="val 16667"/>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Add words you want to your repertoire!</a:t>
            </a:r>
            <a:endParaRPr kumimoji="0" lang="en-GB" sz="2000" b="1"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15" name="Picture 14" descr="A magnifying glass with a black background&#10;&#10;Description automatically generated with medium confidence">
            <a:extLst>
              <a:ext uri="{FF2B5EF4-FFF2-40B4-BE49-F238E27FC236}">
                <a16:creationId xmlns:a16="http://schemas.microsoft.com/office/drawing/2014/main" id="{A3F1B28F-542C-483B-8A64-F66886EF701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72654" y="1427389"/>
            <a:ext cx="808366" cy="740160"/>
          </a:xfrm>
          <a:prstGeom prst="rect">
            <a:avLst/>
          </a:prstGeom>
        </p:spPr>
      </p:pic>
      <p:sp>
        <p:nvSpPr>
          <p:cNvPr id="16" name="Content Placeholder 3">
            <a:extLst>
              <a:ext uri="{FF2B5EF4-FFF2-40B4-BE49-F238E27FC236}">
                <a16:creationId xmlns:a16="http://schemas.microsoft.com/office/drawing/2014/main" id="{22F04200-AC78-496E-8880-90288FDA3B5D}"/>
              </a:ext>
            </a:extLst>
          </p:cNvPr>
          <p:cNvSpPr txBox="1">
            <a:spLocks/>
          </p:cNvSpPr>
          <p:nvPr/>
        </p:nvSpPr>
        <p:spPr>
          <a:xfrm>
            <a:off x="-5645" y="1792817"/>
            <a:ext cx="7001911" cy="174138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GB" sz="22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Where you travelled to and where it is exactly</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GB" sz="22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How long you spent there</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GB" sz="22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What you visited and your opinion</a:t>
            </a:r>
            <a:endParaRPr kumimoji="0" lang="en-GB" sz="22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GB" sz="22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Two questions about holidays to your friend</a:t>
            </a:r>
            <a:br>
              <a:rPr kumimoji="0" lang="en-GB" sz="22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br>
            <a:endParaRPr kumimoji="0" lang="en-GB" sz="22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EF91EAA9-3D2D-44C4-9990-BA4F8A3B8EB2}"/>
              </a:ext>
            </a:extLst>
          </p:cNvPr>
          <p:cNvSpPr txBox="1"/>
          <p:nvPr/>
        </p:nvSpPr>
        <p:spPr>
          <a:xfrm>
            <a:off x="54046" y="1023376"/>
            <a:ext cx="688252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mn-ea"/>
                <a:cs typeface="+mn-cs"/>
              </a:rPr>
              <a:t>Write a short text about your summer.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mn-ea"/>
                <a:cs typeface="+mn-cs"/>
              </a:rPr>
              <a:t>Include:</a:t>
            </a:r>
          </a:p>
        </p:txBody>
      </p:sp>
      <p:graphicFrame>
        <p:nvGraphicFramePr>
          <p:cNvPr id="20" name="Table 20">
            <a:extLst>
              <a:ext uri="{FF2B5EF4-FFF2-40B4-BE49-F238E27FC236}">
                <a16:creationId xmlns:a16="http://schemas.microsoft.com/office/drawing/2014/main" id="{2A730ECC-6569-4283-8072-6C6E795E9547}"/>
              </a:ext>
            </a:extLst>
          </p:cNvPr>
          <p:cNvGraphicFramePr>
            <a:graphicFrameLocks noGrp="1"/>
          </p:cNvGraphicFramePr>
          <p:nvPr/>
        </p:nvGraphicFramePr>
        <p:xfrm>
          <a:off x="6541477" y="2735990"/>
          <a:ext cx="5503898" cy="2912714"/>
        </p:xfrm>
        <a:graphic>
          <a:graphicData uri="http://schemas.openxmlformats.org/drawingml/2006/table">
            <a:tbl>
              <a:tblPr firstRow="1" bandRow="1">
                <a:tableStyleId>{5940675A-B579-460E-94D1-54222C63F5DA}</a:tableStyleId>
              </a:tblPr>
              <a:tblGrid>
                <a:gridCol w="2751949">
                  <a:extLst>
                    <a:ext uri="{9D8B030D-6E8A-4147-A177-3AD203B41FA5}">
                      <a16:colId xmlns:a16="http://schemas.microsoft.com/office/drawing/2014/main" val="3687664237"/>
                    </a:ext>
                  </a:extLst>
                </a:gridCol>
                <a:gridCol w="2751949">
                  <a:extLst>
                    <a:ext uri="{9D8B030D-6E8A-4147-A177-3AD203B41FA5}">
                      <a16:colId xmlns:a16="http://schemas.microsoft.com/office/drawing/2014/main" val="1488855499"/>
                    </a:ext>
                  </a:extLst>
                </a:gridCol>
              </a:tblGrid>
              <a:tr h="382874">
                <a:tc>
                  <a:txBody>
                    <a:bodyPr/>
                    <a:lstStyle/>
                    <a:p>
                      <a:endParaRPr lang="en-GB"/>
                    </a:p>
                  </a:txBody>
                  <a:tcPr>
                    <a:solidFill>
                      <a:schemeClr val="accent4">
                        <a:lumMod val="20000"/>
                        <a:lumOff val="80000"/>
                      </a:schemeClr>
                    </a:solidFill>
                  </a:tcPr>
                </a:tc>
                <a:tc>
                  <a:txBody>
                    <a:bodyPr/>
                    <a:lstStyle/>
                    <a:p>
                      <a:endParaRPr lang="en-GB"/>
                    </a:p>
                  </a:txBody>
                  <a:tcPr>
                    <a:solidFill>
                      <a:schemeClr val="accent4">
                        <a:lumMod val="20000"/>
                        <a:lumOff val="80000"/>
                      </a:schemeClr>
                    </a:solidFill>
                  </a:tcPr>
                </a:tc>
                <a:extLst>
                  <a:ext uri="{0D108BD9-81ED-4DB2-BD59-A6C34878D82A}">
                    <a16:rowId xmlns:a16="http://schemas.microsoft.com/office/drawing/2014/main" val="4166443926"/>
                  </a:ext>
                </a:extLst>
              </a:tr>
              <a:tr h="1756468">
                <a:tc>
                  <a:txBody>
                    <a:bodyPr/>
                    <a:lstStyle/>
                    <a:p>
                      <a:pPr marL="342900" indent="-342900">
                        <a:buFont typeface="Arial" panose="020B0604020202020204" pitchFamily="34" charset="0"/>
                        <a:buChar char="•"/>
                      </a:pPr>
                      <a:r>
                        <a:rPr lang="en-GB" sz="2000" dirty="0"/>
                        <a:t>Write 5 sentences</a:t>
                      </a:r>
                    </a:p>
                    <a:p>
                      <a:pPr marL="342900" indent="-342900">
                        <a:buFont typeface="Arial" panose="020B0604020202020204" pitchFamily="34" charset="0"/>
                        <a:buChar char="•"/>
                      </a:pPr>
                      <a:r>
                        <a:rPr lang="en-GB" sz="2000" dirty="0"/>
                        <a:t>Use at least 2 past and 2 present verbs </a:t>
                      </a:r>
                    </a:p>
                    <a:p>
                      <a:pPr marL="342900" indent="-342900">
                        <a:buFont typeface="Arial" panose="020B0604020202020204" pitchFamily="34" charset="0"/>
                        <a:buChar char="•"/>
                      </a:pPr>
                      <a:r>
                        <a:rPr lang="en-GB" sz="2000" dirty="0"/>
                        <a:t>Use a conjunction (and, or, but, also) or adverb (however)</a:t>
                      </a:r>
                      <a:endParaRPr lang="en-GB" dirty="0"/>
                    </a:p>
                  </a:txBody>
                  <a:tcPr>
                    <a:solidFill>
                      <a:schemeClr val="accent4">
                        <a:lumMod val="20000"/>
                        <a:lumOff val="80000"/>
                      </a:schemeClr>
                    </a:solidFill>
                  </a:tcPr>
                </a:tc>
                <a:tc>
                  <a:txBody>
                    <a:bodyPr/>
                    <a:lstStyle/>
                    <a:p>
                      <a:pPr marL="342900" indent="-342900">
                        <a:buFont typeface="Arial" panose="020B0604020202020204" pitchFamily="34" charset="0"/>
                        <a:buChar char="•"/>
                      </a:pPr>
                      <a:r>
                        <a:rPr lang="en-GB" sz="2000" dirty="0"/>
                        <a:t>Write 6-8 sentences</a:t>
                      </a:r>
                    </a:p>
                    <a:p>
                      <a:pPr marL="342900" indent="-342900">
                        <a:buFont typeface="Arial" panose="020B0604020202020204" pitchFamily="34" charset="0"/>
                        <a:buChar char="•"/>
                      </a:pPr>
                      <a:r>
                        <a:rPr lang="en-GB" sz="2000" dirty="0"/>
                        <a:t>Use at least 5 different past and 2 present verbs </a:t>
                      </a:r>
                    </a:p>
                    <a:p>
                      <a:pPr marL="342900" indent="-342900">
                        <a:buFont typeface="Arial" panose="020B0604020202020204" pitchFamily="34" charset="0"/>
                        <a:buChar char="•"/>
                      </a:pPr>
                      <a:r>
                        <a:rPr lang="en-GB" sz="2000" dirty="0"/>
                        <a:t>Use 2 different conjunctions</a:t>
                      </a:r>
                    </a:p>
                    <a:p>
                      <a:pPr marL="342900" indent="-342900">
                        <a:buFont typeface="Arial" panose="020B0604020202020204" pitchFamily="34" charset="0"/>
                        <a:buChar char="•"/>
                      </a:pPr>
                      <a:r>
                        <a:rPr lang="en-GB" sz="2000" dirty="0"/>
                        <a:t>Use 1 negative </a:t>
                      </a:r>
                    </a:p>
                  </a:txBody>
                  <a:tcPr>
                    <a:solidFill>
                      <a:schemeClr val="accent4">
                        <a:lumMod val="20000"/>
                        <a:lumOff val="80000"/>
                      </a:schemeClr>
                    </a:solidFill>
                  </a:tcPr>
                </a:tc>
                <a:extLst>
                  <a:ext uri="{0D108BD9-81ED-4DB2-BD59-A6C34878D82A}">
                    <a16:rowId xmlns:a16="http://schemas.microsoft.com/office/drawing/2014/main" val="3131819035"/>
                  </a:ext>
                </a:extLst>
              </a:tr>
            </a:tbl>
          </a:graphicData>
        </a:graphic>
      </p:graphicFrame>
      <p:pic>
        <p:nvPicPr>
          <p:cNvPr id="22" name="Picture 21" descr="A red hot chili pepper with flames&#10;&#10;Description automatically generated">
            <a:extLst>
              <a:ext uri="{FF2B5EF4-FFF2-40B4-BE49-F238E27FC236}">
                <a16:creationId xmlns:a16="http://schemas.microsoft.com/office/drawing/2014/main" id="{ED4D1512-DDED-408A-BE88-20F42CF7C079}"/>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73946" y="2770634"/>
            <a:ext cx="542573" cy="375138"/>
          </a:xfrm>
          <a:prstGeom prst="rect">
            <a:avLst/>
          </a:prstGeom>
        </p:spPr>
      </p:pic>
      <p:pic>
        <p:nvPicPr>
          <p:cNvPr id="23" name="Picture 22" descr="A red hot chili pepper with flames&#10;&#10;Description automatically generated">
            <a:extLst>
              <a:ext uri="{FF2B5EF4-FFF2-40B4-BE49-F238E27FC236}">
                <a16:creationId xmlns:a16="http://schemas.microsoft.com/office/drawing/2014/main" id="{A595E83F-1B91-4A35-8FCC-1FE745C798C9}"/>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41043" y="2770634"/>
            <a:ext cx="542573" cy="375138"/>
          </a:xfrm>
          <a:prstGeom prst="rect">
            <a:avLst/>
          </a:prstGeom>
        </p:spPr>
      </p:pic>
      <p:pic>
        <p:nvPicPr>
          <p:cNvPr id="24" name="Picture 23" descr="A red hot chili pepper with flames&#10;&#10;Description automatically generated">
            <a:extLst>
              <a:ext uri="{FF2B5EF4-FFF2-40B4-BE49-F238E27FC236}">
                <a16:creationId xmlns:a16="http://schemas.microsoft.com/office/drawing/2014/main" id="{396654E1-1B73-4DC7-B7EE-917A9D5F3893}"/>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05794" y="2770634"/>
            <a:ext cx="542573" cy="375138"/>
          </a:xfrm>
          <a:prstGeom prst="rect">
            <a:avLst/>
          </a:prstGeom>
        </p:spPr>
      </p:pic>
      <p:pic>
        <p:nvPicPr>
          <p:cNvPr id="25" name="Picture 24" descr="A red hot chili pepper with flames&#10;&#10;Description automatically generated">
            <a:extLst>
              <a:ext uri="{FF2B5EF4-FFF2-40B4-BE49-F238E27FC236}">
                <a16:creationId xmlns:a16="http://schemas.microsoft.com/office/drawing/2014/main" id="{F47CF9A0-31C0-47D5-8863-E3866B4CC0C8}"/>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21694" y="2793493"/>
            <a:ext cx="542573" cy="375138"/>
          </a:xfrm>
          <a:prstGeom prst="rect">
            <a:avLst/>
          </a:prstGeom>
        </p:spPr>
      </p:pic>
      <p:pic>
        <p:nvPicPr>
          <p:cNvPr id="26" name="Picture 25" descr="A red hot chili pepper with flames&#10;&#10;Description automatically generated">
            <a:extLst>
              <a:ext uri="{FF2B5EF4-FFF2-40B4-BE49-F238E27FC236}">
                <a16:creationId xmlns:a16="http://schemas.microsoft.com/office/drawing/2014/main" id="{7BE18117-F70B-4746-8847-349B873A8006}"/>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26256" y="2762311"/>
            <a:ext cx="542573" cy="375138"/>
          </a:xfrm>
          <a:prstGeom prst="rect">
            <a:avLst/>
          </a:prstGeom>
        </p:spPr>
      </p:pic>
      <p:pic>
        <p:nvPicPr>
          <p:cNvPr id="28" name="Picture 27" descr="A red hot chili pepper with flames&#10;&#10;Description automatically generated">
            <a:extLst>
              <a:ext uri="{FF2B5EF4-FFF2-40B4-BE49-F238E27FC236}">
                <a16:creationId xmlns:a16="http://schemas.microsoft.com/office/drawing/2014/main" id="{624E5175-5B16-4070-AD50-5C1292F44E5C}"/>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57685" y="2770634"/>
            <a:ext cx="542573" cy="375138"/>
          </a:xfrm>
          <a:prstGeom prst="rect">
            <a:avLst/>
          </a:prstGeom>
        </p:spPr>
      </p:pic>
      <p:pic>
        <p:nvPicPr>
          <p:cNvPr id="29" name="Picture 28" descr="A red hot chili pepper with flames&#10;&#10;Description automatically generated">
            <a:extLst>
              <a:ext uri="{FF2B5EF4-FFF2-40B4-BE49-F238E27FC236}">
                <a16:creationId xmlns:a16="http://schemas.microsoft.com/office/drawing/2014/main" id="{592F16BC-5851-4C6C-B691-27FA06A47638}"/>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62247" y="2739452"/>
            <a:ext cx="542573" cy="375138"/>
          </a:xfrm>
          <a:prstGeom prst="rect">
            <a:avLst/>
          </a:prstGeom>
        </p:spPr>
      </p:pic>
      <p:pic>
        <p:nvPicPr>
          <p:cNvPr id="30" name="Picture 29" descr="A red hot chili pepper with flames&#10;&#10;Description automatically generated">
            <a:extLst>
              <a:ext uri="{FF2B5EF4-FFF2-40B4-BE49-F238E27FC236}">
                <a16:creationId xmlns:a16="http://schemas.microsoft.com/office/drawing/2014/main" id="{A683F68C-4255-4BCA-8AD5-A9B581515A29}"/>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77938" y="2739452"/>
            <a:ext cx="542573" cy="375138"/>
          </a:xfrm>
          <a:prstGeom prst="rect">
            <a:avLst/>
          </a:prstGeom>
        </p:spPr>
      </p:pic>
      <p:sp>
        <p:nvSpPr>
          <p:cNvPr id="32" name="TextBox 31">
            <a:extLst>
              <a:ext uri="{FF2B5EF4-FFF2-40B4-BE49-F238E27FC236}">
                <a16:creationId xmlns:a16="http://schemas.microsoft.com/office/drawing/2014/main" id="{C518182A-2922-4482-A63E-1549A25F705C}"/>
              </a:ext>
            </a:extLst>
          </p:cNvPr>
          <p:cNvSpPr txBox="1"/>
          <p:nvPr/>
        </p:nvSpPr>
        <p:spPr>
          <a:xfrm>
            <a:off x="1578969" y="4302809"/>
            <a:ext cx="41630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un día – one day</a:t>
            </a:r>
          </a:p>
        </p:txBody>
      </p:sp>
      <p:sp>
        <p:nvSpPr>
          <p:cNvPr id="33" name="TextBox 32">
            <a:extLst>
              <a:ext uri="{FF2B5EF4-FFF2-40B4-BE49-F238E27FC236}">
                <a16:creationId xmlns:a16="http://schemas.microsoft.com/office/drawing/2014/main" id="{A52F22D8-A134-4327-A2A1-D83CD09BADE5}"/>
              </a:ext>
            </a:extLst>
          </p:cNvPr>
          <p:cNvSpPr txBox="1"/>
          <p:nvPr/>
        </p:nvSpPr>
        <p:spPr>
          <a:xfrm>
            <a:off x="1561712" y="4715954"/>
            <a:ext cx="37463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viajar|tomar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visitar</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34" name="TextBox 33">
            <a:extLst>
              <a:ext uri="{FF2B5EF4-FFF2-40B4-BE49-F238E27FC236}">
                <a16:creationId xmlns:a16="http://schemas.microsoft.com/office/drawing/2014/main" id="{920A0CB8-CCC1-435C-85D3-8524730ABB03}"/>
              </a:ext>
            </a:extLst>
          </p:cNvPr>
          <p:cNvSpPr txBox="1"/>
          <p:nvPr/>
        </p:nvSpPr>
        <p:spPr>
          <a:xfrm>
            <a:off x="1645858" y="5139291"/>
            <a:ext cx="376652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pasar |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cantar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pienso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que</a:t>
            </a:r>
          </a:p>
        </p:txBody>
      </p:sp>
      <p:sp>
        <p:nvSpPr>
          <p:cNvPr id="35" name="TextBox 34">
            <a:extLst>
              <a:ext uri="{FF2B5EF4-FFF2-40B4-BE49-F238E27FC236}">
                <a16:creationId xmlns:a16="http://schemas.microsoft.com/office/drawing/2014/main" id="{7EAD3B10-C09F-4D80-A733-F43B62178E6C}"/>
              </a:ext>
            </a:extLst>
          </p:cNvPr>
          <p:cNvSpPr txBox="1"/>
          <p:nvPr/>
        </p:nvSpPr>
        <p:spPr>
          <a:xfrm>
            <a:off x="1605953" y="5576902"/>
            <a:ext cx="383146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comprar</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pic>
        <p:nvPicPr>
          <p:cNvPr id="36" name="Picture 2" descr="ballpoint pen clipart - Clip Art Library">
            <a:extLst>
              <a:ext uri="{FF2B5EF4-FFF2-40B4-BE49-F238E27FC236}">
                <a16:creationId xmlns:a16="http://schemas.microsoft.com/office/drawing/2014/main" id="{8C2AC9E0-E70B-4E51-88D5-3A13737B8965}"/>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7800" b="89860" l="10000" r="90000">
                        <a14:foregroundMark x1="35326" y1="78315" x2="35326" y2="78315"/>
                        <a14:foregroundMark x1="80326" y1="7800" x2="80326" y2="7800"/>
                        <a14:foregroundMark x1="35109" y1="79251" x2="35109" y2="79251"/>
                      </a14:backgroundRemoval>
                    </a14:imgEffect>
                  </a14:imgLayer>
                </a14:imgProps>
              </a:ext>
              <a:ext uri="{28A0092B-C50C-407E-A947-70E740481C1C}">
                <a14:useLocalDpi xmlns:a14="http://schemas.microsoft.com/office/drawing/2010/main" val="0"/>
              </a:ext>
            </a:extLst>
          </a:blip>
          <a:srcRect/>
          <a:stretch>
            <a:fillRect/>
          </a:stretch>
        </p:blipFill>
        <p:spPr bwMode="auto">
          <a:xfrm>
            <a:off x="4516145" y="3085441"/>
            <a:ext cx="1389580" cy="968175"/>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30839AE7-B12B-4590-AAA6-7EF0D5C6958C}"/>
              </a:ext>
            </a:extLst>
          </p:cNvPr>
          <p:cNvSpPr txBox="1"/>
          <p:nvPr/>
        </p:nvSpPr>
        <p:spPr>
          <a:xfrm>
            <a:off x="1464635" y="3680074"/>
            <a:ext cx="37463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3A3838"/>
                </a:solidFill>
                <a:effectLst/>
                <a:uLnTx/>
                <a:uFillTx/>
                <a:latin typeface="Century Gothic"/>
                <a:ea typeface="+mn-ea"/>
                <a:cs typeface="+mn-cs"/>
              </a:rPr>
              <a:t>vocabulario</a:t>
            </a:r>
            <a:endParaRPr kumimoji="0" lang="en-GB" sz="28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38" name="Speech Bubble: Rectangle with Corners Rounded 37">
            <a:extLst>
              <a:ext uri="{FF2B5EF4-FFF2-40B4-BE49-F238E27FC236}">
                <a16:creationId xmlns:a16="http://schemas.microsoft.com/office/drawing/2014/main" id="{94B24914-D4F0-469B-B2E7-B407CCE90852}"/>
              </a:ext>
            </a:extLst>
          </p:cNvPr>
          <p:cNvSpPr/>
          <p:nvPr/>
        </p:nvSpPr>
        <p:spPr>
          <a:xfrm>
            <a:off x="4137960" y="5506531"/>
            <a:ext cx="2852310" cy="970904"/>
          </a:xfrm>
          <a:prstGeom prst="wedgeRoundRectCallout">
            <a:avLst>
              <a:gd name="adj1" fmla="val -64580"/>
              <a:gd name="adj2" fmla="val 10258"/>
              <a:gd name="adj3" fmla="val 16667"/>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Make a list of language to use!</a:t>
            </a:r>
            <a:endParaRPr kumimoji="0" lang="en-GB" sz="2000" b="1" i="0" u="none" strike="noStrike" kern="1200" cap="none" spc="0" normalizeH="0" baseline="0" noProof="0" dirty="0">
              <a:ln>
                <a:noFill/>
              </a:ln>
              <a:solidFill>
                <a:srgbClr val="FFFFFF"/>
              </a:solidFill>
              <a:effectLst/>
              <a:uLnTx/>
              <a:uFillTx/>
              <a:latin typeface="Century Gothic"/>
              <a:ea typeface="+mn-ea"/>
              <a:cs typeface="+mn-cs"/>
            </a:endParaRPr>
          </a:p>
        </p:txBody>
      </p:sp>
    </p:spTree>
    <p:extLst>
      <p:ext uri="{BB962C8B-B14F-4D97-AF65-F5344CB8AC3E}">
        <p14:creationId xmlns:p14="http://schemas.microsoft.com/office/powerpoint/2010/main" val="6751227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492188" cy="647577"/>
          </a:xfrm>
        </p:spPr>
        <p:txBody>
          <a:bodyPr>
            <a:normAutofit/>
          </a:bodyPr>
          <a:lstStyle/>
          <a:p>
            <a:r>
              <a:rPr lang="en-GB" sz="3600" b="1" dirty="0" err="1">
                <a:solidFill>
                  <a:schemeClr val="bg1"/>
                </a:solidFill>
              </a:rPr>
              <a:t>Deberes</a:t>
            </a:r>
            <a:endParaRPr lang="en-GB" sz="3600" b="1" dirty="0">
              <a:solidFill>
                <a:schemeClr val="bg1"/>
              </a:solidFill>
            </a:endParaRPr>
          </a:p>
        </p:txBody>
      </p:sp>
      <p:sp>
        <p:nvSpPr>
          <p:cNvPr id="3" name="TextBox 2">
            <a:extLst>
              <a:ext uri="{FF2B5EF4-FFF2-40B4-BE49-F238E27FC236}">
                <a16:creationId xmlns:a16="http://schemas.microsoft.com/office/drawing/2014/main" id="{460DF8D2-68FD-4381-BCA5-55DDF56097FA}"/>
              </a:ext>
            </a:extLst>
          </p:cNvPr>
          <p:cNvSpPr txBox="1"/>
          <p:nvPr/>
        </p:nvSpPr>
        <p:spPr>
          <a:xfrm>
            <a:off x="0" y="1179265"/>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Term 1.1, Week 4)</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2" name="Picture 11" descr="A blue cartoon face with orange headphones&#10;&#10;Description automatically generated">
            <a:extLst>
              <a:ext uri="{FF2B5EF4-FFF2-40B4-BE49-F238E27FC236}">
                <a16:creationId xmlns:a16="http://schemas.microsoft.com/office/drawing/2014/main" id="{4770EEEF-88FB-4C07-A529-EFFC7E6B9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
        <p:nvSpPr>
          <p:cNvPr id="8" name="TextBox 12">
            <a:extLst>
              <a:ext uri="{FF2B5EF4-FFF2-40B4-BE49-F238E27FC236}">
                <a16:creationId xmlns:a16="http://schemas.microsoft.com/office/drawing/2014/main" id="{6DCEA38E-A302-4C67-B09F-EABBA3DB0CD3}"/>
              </a:ext>
            </a:extLst>
          </p:cNvPr>
          <p:cNvSpPr txBox="1"/>
          <p:nvPr/>
        </p:nvSpPr>
        <p:spPr>
          <a:xfrm>
            <a:off x="175149" y="1919440"/>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4"/>
              </a:rPr>
              <a:t>Audio file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0" name="TextBox 11">
            <a:extLst>
              <a:ext uri="{FF2B5EF4-FFF2-40B4-BE49-F238E27FC236}">
                <a16:creationId xmlns:a16="http://schemas.microsoft.com/office/drawing/2014/main" id="{4A81600A-B15D-493E-8A60-FC06485D6D05}"/>
              </a:ext>
            </a:extLst>
          </p:cNvPr>
          <p:cNvSpPr txBox="1"/>
          <p:nvPr/>
        </p:nvSpPr>
        <p:spPr>
          <a:xfrm>
            <a:off x="175149" y="3797490"/>
            <a:ext cx="1106680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5"/>
              </a:rPr>
              <a:t>Student worksheet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0C3E7A51-5848-4EAF-8DAD-F6BF5849E22C}"/>
              </a:ext>
            </a:extLst>
          </p:cNvPr>
          <p:cNvSpPr/>
          <p:nvPr/>
        </p:nvSpPr>
        <p:spPr>
          <a:xfrm>
            <a:off x="175149" y="5418637"/>
            <a:ext cx="920948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Y8 Term 1.1 Week 1</a:t>
            </a:r>
            <a:b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Y7 Term 3.1 Week 6</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6934728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893" y="137843"/>
            <a:ext cx="11738497" cy="400110"/>
          </a:xfrm>
          <a:prstGeom prst="rect">
            <a:avLst/>
          </a:prstGeom>
          <a:noFill/>
        </p:spPr>
        <p:txBody>
          <a:bodyPr wrap="square" rtlCol="0">
            <a:spAutoFit/>
          </a:bodyPr>
          <a:lstStyle/>
          <a:p>
            <a:r>
              <a:rPr lang="en-GB" sz="2000" b="1" dirty="0">
                <a:latin typeface="Century Gothic" panose="020B0502020202020204" pitchFamily="34" charset="0"/>
              </a:rPr>
              <a:t>¿Cómo </a:t>
            </a:r>
            <a:r>
              <a:rPr lang="en-GB" sz="2000" b="1" dirty="0" err="1">
                <a:latin typeface="Century Gothic" panose="020B0502020202020204" pitchFamily="34" charset="0"/>
              </a:rPr>
              <a:t>eres</a:t>
            </a:r>
            <a:r>
              <a:rPr lang="en-GB" sz="2000" b="1" dirty="0">
                <a:latin typeface="Century Gothic" panose="020B0502020202020204" pitchFamily="34" charset="0"/>
              </a:rPr>
              <a:t>? ¿Cómo </a:t>
            </a:r>
            <a:r>
              <a:rPr lang="en-GB" sz="2000" b="1" dirty="0" err="1">
                <a:latin typeface="Century Gothic" panose="020B0502020202020204" pitchFamily="34" charset="0"/>
              </a:rPr>
              <a:t>estás</a:t>
            </a:r>
            <a:r>
              <a:rPr lang="en-GB" sz="2000" b="1" dirty="0">
                <a:latin typeface="Century Gothic" panose="020B0502020202020204" pitchFamily="34" charset="0"/>
              </a:rPr>
              <a:t>? Un </a:t>
            </a:r>
            <a:r>
              <a:rPr lang="en-GB" sz="2000" b="1" dirty="0" err="1">
                <a:latin typeface="Century Gothic" panose="020B0502020202020204" pitchFamily="34" charset="0"/>
              </a:rPr>
              <a:t>juego</a:t>
            </a:r>
            <a:r>
              <a:rPr lang="en-GB" sz="2000" b="1" dirty="0">
                <a:latin typeface="Century Gothic" panose="020B0502020202020204" pitchFamily="34" charset="0"/>
              </a:rPr>
              <a:t> de </a:t>
            </a:r>
            <a:r>
              <a:rPr lang="en-GB" sz="2000" b="1" dirty="0" err="1">
                <a:latin typeface="Century Gothic" panose="020B0502020202020204" pitchFamily="34" charset="0"/>
              </a:rPr>
              <a:t>preguntas</a:t>
            </a:r>
            <a:r>
              <a:rPr lang="en-GB" sz="2000" b="1" dirty="0">
                <a:latin typeface="Century Gothic" panose="020B0502020202020204" pitchFamily="34" charset="0"/>
              </a:rPr>
              <a:t>.</a:t>
            </a:r>
          </a:p>
        </p:txBody>
      </p:sp>
      <p:sp>
        <p:nvSpPr>
          <p:cNvPr id="4" name="TextBox 3"/>
          <p:cNvSpPr txBox="1"/>
          <p:nvPr/>
        </p:nvSpPr>
        <p:spPr>
          <a:xfrm>
            <a:off x="86044" y="576023"/>
            <a:ext cx="11839230" cy="1015663"/>
          </a:xfrm>
          <a:prstGeom prst="rect">
            <a:avLst/>
          </a:prstGeom>
          <a:noFill/>
        </p:spPr>
        <p:txBody>
          <a:bodyPr wrap="square" rtlCol="0">
            <a:spAutoFit/>
          </a:bodyPr>
          <a:lstStyle/>
          <a:p>
            <a:r>
              <a:rPr lang="en-GB" sz="2000" b="1" dirty="0">
                <a:latin typeface="Century Gothic" panose="020B0502020202020204" pitchFamily="34" charset="0"/>
              </a:rPr>
              <a:t>Use your cards to </a:t>
            </a:r>
          </a:p>
          <a:p>
            <a:pPr marL="457200" indent="-457200">
              <a:buAutoNum type="alphaLcParenR"/>
            </a:pPr>
            <a:r>
              <a:rPr lang="en-GB" sz="2000" b="1" dirty="0">
                <a:latin typeface="Century Gothic" panose="020B0502020202020204" pitchFamily="34" charset="0"/>
              </a:rPr>
              <a:t>ask your partner questions – does the prompt refer to ‘</a:t>
            </a:r>
            <a:r>
              <a:rPr lang="en-GB" sz="2000" b="1" dirty="0" err="1">
                <a:latin typeface="Century Gothic" panose="020B0502020202020204" pitchFamily="34" charset="0"/>
              </a:rPr>
              <a:t>ahora</a:t>
            </a:r>
            <a:r>
              <a:rPr lang="en-GB" sz="2000" b="1" dirty="0">
                <a:latin typeface="Century Gothic" panose="020B0502020202020204" pitchFamily="34" charset="0"/>
              </a:rPr>
              <a:t>’ (now) or ‘</a:t>
            </a:r>
            <a:r>
              <a:rPr lang="en-GB" sz="2000" b="1" dirty="0" err="1">
                <a:latin typeface="Century Gothic" panose="020B0502020202020204" pitchFamily="34" charset="0"/>
              </a:rPr>
              <a:t>generalmente</a:t>
            </a:r>
            <a:r>
              <a:rPr lang="en-GB" sz="2000" b="1" dirty="0">
                <a:latin typeface="Century Gothic" panose="020B0502020202020204" pitchFamily="34" charset="0"/>
              </a:rPr>
              <a:t>’?</a:t>
            </a:r>
          </a:p>
          <a:p>
            <a:pPr marL="457200" indent="-457200">
              <a:buAutoNum type="alphaLcParenR"/>
            </a:pPr>
            <a:r>
              <a:rPr lang="en-GB" sz="2000" b="1" dirty="0">
                <a:latin typeface="Century Gothic" panose="020B0502020202020204" pitchFamily="34" charset="0"/>
              </a:rPr>
              <a:t>answer questions with ‘soy’ or ‘</a:t>
            </a:r>
            <a:r>
              <a:rPr lang="en-GB" sz="2000" b="1" dirty="0" err="1">
                <a:latin typeface="Century Gothic" panose="020B0502020202020204" pitchFamily="34" charset="0"/>
              </a:rPr>
              <a:t>estoy</a:t>
            </a:r>
            <a:r>
              <a:rPr lang="en-GB" sz="2000" b="1" dirty="0">
                <a:latin typeface="Century Gothic" panose="020B0502020202020204" pitchFamily="34" charset="0"/>
              </a:rPr>
              <a:t>’.</a:t>
            </a:r>
          </a:p>
        </p:txBody>
      </p:sp>
      <p:sp>
        <p:nvSpPr>
          <p:cNvPr id="5" name="TextBox 4"/>
          <p:cNvSpPr txBox="1"/>
          <p:nvPr/>
        </p:nvSpPr>
        <p:spPr>
          <a:xfrm>
            <a:off x="69475" y="1894173"/>
            <a:ext cx="5974010" cy="400110"/>
          </a:xfrm>
          <a:prstGeom prst="rect">
            <a:avLst/>
          </a:prstGeom>
          <a:noFill/>
        </p:spPr>
        <p:txBody>
          <a:bodyPr wrap="square" rtlCol="0">
            <a:spAutoFit/>
          </a:bodyPr>
          <a:lstStyle/>
          <a:p>
            <a:r>
              <a:rPr lang="en-GB" sz="2000" b="1" dirty="0">
                <a:latin typeface="Century Gothic" panose="020B0502020202020204" pitchFamily="34" charset="0"/>
              </a:rPr>
              <a:t>Your partner will also ask you. Take turns.</a:t>
            </a:r>
          </a:p>
        </p:txBody>
      </p:sp>
      <p:sp>
        <p:nvSpPr>
          <p:cNvPr id="45" name="TextBox 44"/>
          <p:cNvSpPr txBox="1"/>
          <p:nvPr/>
        </p:nvSpPr>
        <p:spPr>
          <a:xfrm>
            <a:off x="86044" y="2442097"/>
            <a:ext cx="2045772" cy="430887"/>
          </a:xfrm>
          <a:prstGeom prst="rect">
            <a:avLst/>
          </a:prstGeom>
          <a:noFill/>
        </p:spPr>
        <p:txBody>
          <a:bodyPr wrap="square" rtlCol="0">
            <a:spAutoFit/>
          </a:bodyPr>
          <a:lstStyle/>
          <a:p>
            <a:r>
              <a:rPr lang="en-GB" sz="2200" b="1" dirty="0">
                <a:latin typeface="Century Gothic" panose="020B0502020202020204" pitchFamily="34" charset="0"/>
              </a:rPr>
              <a:t>Un ejemplo:</a:t>
            </a:r>
          </a:p>
        </p:txBody>
      </p:sp>
      <p:sp>
        <p:nvSpPr>
          <p:cNvPr id="46" name="Oval Callout 45"/>
          <p:cNvSpPr/>
          <p:nvPr/>
        </p:nvSpPr>
        <p:spPr>
          <a:xfrm>
            <a:off x="2322574" y="2735559"/>
            <a:ext cx="3720911" cy="868942"/>
          </a:xfrm>
          <a:prstGeom prst="wedgeEllipseCallout">
            <a:avLst>
              <a:gd name="adj1" fmla="val -32385"/>
              <a:gd name="adj2" fmla="val 138704"/>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Century Gothic" panose="020B0502020202020204" pitchFamily="34" charset="0"/>
              </a:rPr>
              <a:t>¿</a:t>
            </a:r>
            <a:r>
              <a:rPr lang="en-GB" sz="2400" dirty="0" err="1">
                <a:solidFill>
                  <a:schemeClr val="tx1"/>
                </a:solidFill>
                <a:latin typeface="Century Gothic" panose="020B0502020202020204" pitchFamily="34" charset="0"/>
              </a:rPr>
              <a:t>Estás</a:t>
            </a:r>
            <a:r>
              <a:rPr lang="en-GB" sz="2400"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nerviosa</a:t>
            </a:r>
            <a:r>
              <a:rPr lang="en-GB" sz="2400" dirty="0">
                <a:solidFill>
                  <a:schemeClr val="tx1"/>
                </a:solidFill>
                <a:latin typeface="Century Gothic" panose="020B0502020202020204" pitchFamily="34" charset="0"/>
              </a:rPr>
              <a:t>?</a:t>
            </a:r>
          </a:p>
        </p:txBody>
      </p:sp>
      <p:sp>
        <p:nvSpPr>
          <p:cNvPr id="47" name="TextBox 46"/>
          <p:cNvSpPr txBox="1"/>
          <p:nvPr/>
        </p:nvSpPr>
        <p:spPr>
          <a:xfrm>
            <a:off x="91559" y="2971647"/>
            <a:ext cx="2777139" cy="769441"/>
          </a:xfrm>
          <a:prstGeom prst="rect">
            <a:avLst/>
          </a:prstGeom>
          <a:noFill/>
        </p:spPr>
        <p:txBody>
          <a:bodyPr wrap="square" rtlCol="0">
            <a:spAutoFit/>
          </a:bodyPr>
          <a:lstStyle/>
          <a:p>
            <a:r>
              <a:rPr lang="en-GB" sz="2200" b="1" dirty="0">
                <a:latin typeface="Century Gothic" panose="020B0502020202020204" pitchFamily="34" charset="0"/>
              </a:rPr>
              <a:t>Persona A (pregunta):</a:t>
            </a:r>
          </a:p>
        </p:txBody>
      </p:sp>
      <p:sp>
        <p:nvSpPr>
          <p:cNvPr id="48" name="TextBox 47"/>
          <p:cNvSpPr txBox="1"/>
          <p:nvPr/>
        </p:nvSpPr>
        <p:spPr>
          <a:xfrm>
            <a:off x="10079322" y="2971647"/>
            <a:ext cx="1845952" cy="769441"/>
          </a:xfrm>
          <a:prstGeom prst="rect">
            <a:avLst/>
          </a:prstGeom>
          <a:noFill/>
        </p:spPr>
        <p:txBody>
          <a:bodyPr wrap="square" rtlCol="0">
            <a:spAutoFit/>
          </a:bodyPr>
          <a:lstStyle/>
          <a:p>
            <a:r>
              <a:rPr lang="en-GB" sz="2200" b="1" dirty="0">
                <a:latin typeface="Century Gothic" panose="020B0502020202020204" pitchFamily="34" charset="0"/>
              </a:rPr>
              <a:t>Persona B (contesta):</a:t>
            </a:r>
          </a:p>
        </p:txBody>
      </p:sp>
      <p:sp>
        <p:nvSpPr>
          <p:cNvPr id="49" name="Oval Callout 48"/>
          <p:cNvSpPr/>
          <p:nvPr/>
        </p:nvSpPr>
        <p:spPr>
          <a:xfrm>
            <a:off x="5847490" y="3024112"/>
            <a:ext cx="3959464" cy="950879"/>
          </a:xfrm>
          <a:prstGeom prst="wedgeEllipseCallout">
            <a:avLst>
              <a:gd name="adj1" fmla="val 67535"/>
              <a:gd name="adj2" fmla="val 7844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Century Gothic" panose="020B0502020202020204" pitchFamily="34" charset="0"/>
              </a:rPr>
              <a:t>No</a:t>
            </a:r>
            <a:r>
              <a:rPr lang="en-GB" sz="2400" b="1" dirty="0">
                <a:solidFill>
                  <a:schemeClr val="tx1"/>
                </a:solidFill>
                <a:latin typeface="Century Gothic" panose="020B0502020202020204" pitchFamily="34" charset="0"/>
              </a:rPr>
              <a:t>. Soy</a:t>
            </a:r>
            <a:r>
              <a:rPr lang="en-GB" sz="2400" dirty="0">
                <a:solidFill>
                  <a:schemeClr val="tx1"/>
                </a:solidFill>
                <a:latin typeface="Century Gothic" panose="020B0502020202020204" pitchFamily="34" charset="0"/>
              </a:rPr>
              <a:t> </a:t>
            </a:r>
            <a:r>
              <a:rPr lang="en-GB" sz="2400" dirty="0" err="1">
                <a:solidFill>
                  <a:schemeClr val="tx1"/>
                </a:solidFill>
                <a:latin typeface="Century Gothic" panose="020B0502020202020204" pitchFamily="34" charset="0"/>
              </a:rPr>
              <a:t>nerviosa</a:t>
            </a:r>
            <a:r>
              <a:rPr lang="en-GB" sz="2400" dirty="0">
                <a:solidFill>
                  <a:schemeClr val="tx1"/>
                </a:solidFill>
                <a:latin typeface="Century Gothic" panose="020B0502020202020204" pitchFamily="34" charset="0"/>
              </a:rPr>
              <a:t>.</a:t>
            </a:r>
          </a:p>
        </p:txBody>
      </p:sp>
      <p:sp>
        <p:nvSpPr>
          <p:cNvPr id="2049" name="Rounded Rectangular Callout 2048"/>
          <p:cNvSpPr/>
          <p:nvPr/>
        </p:nvSpPr>
        <p:spPr>
          <a:xfrm>
            <a:off x="7483656" y="1519250"/>
            <a:ext cx="4431402" cy="1138290"/>
          </a:xfrm>
          <a:prstGeom prst="wedgeRoundRectCallout">
            <a:avLst>
              <a:gd name="adj1" fmla="val -44651"/>
              <a:gd name="adj2" fmla="val 75459"/>
              <a:gd name="adj3" fmla="val 16667"/>
            </a:avLst>
          </a:prstGeom>
          <a:solidFill>
            <a:srgbClr val="FEF3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Say ‘</a:t>
            </a:r>
            <a:r>
              <a:rPr lang="en-GB" sz="2000" b="1" dirty="0" err="1">
                <a:solidFill>
                  <a:schemeClr val="tx1"/>
                </a:solidFill>
              </a:rPr>
              <a:t>Sí</a:t>
            </a:r>
            <a:r>
              <a:rPr lang="en-GB" sz="2000" b="1" dirty="0">
                <a:solidFill>
                  <a:schemeClr val="tx1"/>
                </a:solidFill>
              </a:rPr>
              <a:t> …</a:t>
            </a:r>
            <a:r>
              <a:rPr lang="en-GB" sz="2000" dirty="0">
                <a:solidFill>
                  <a:schemeClr val="tx1"/>
                </a:solidFill>
              </a:rPr>
              <a:t>’ or '</a:t>
            </a:r>
            <a:r>
              <a:rPr lang="en-GB" sz="2000" b="1" dirty="0">
                <a:solidFill>
                  <a:schemeClr val="tx1"/>
                </a:solidFill>
              </a:rPr>
              <a:t>No …</a:t>
            </a:r>
            <a:r>
              <a:rPr lang="en-GB" sz="2000" dirty="0">
                <a:solidFill>
                  <a:schemeClr val="tx1"/>
                </a:solidFill>
              </a:rPr>
              <a:t>’, and ‘soy’ or ‘</a:t>
            </a:r>
            <a:r>
              <a:rPr lang="en-GB" sz="2000" dirty="0" err="1">
                <a:solidFill>
                  <a:schemeClr val="tx1"/>
                </a:solidFill>
              </a:rPr>
              <a:t>estoy</a:t>
            </a:r>
            <a:r>
              <a:rPr lang="en-GB" sz="2000" dirty="0">
                <a:solidFill>
                  <a:schemeClr val="tx1"/>
                </a:solidFill>
              </a:rPr>
              <a:t>’ depending on the information on your card.</a:t>
            </a:r>
          </a:p>
        </p:txBody>
      </p:sp>
      <p:sp>
        <p:nvSpPr>
          <p:cNvPr id="67" name="Rounded Rectangle 11" descr="background rectangle&#10;">
            <a:extLst>
              <a:ext uri="{FF2B5EF4-FFF2-40B4-BE49-F238E27FC236}">
                <a16:creationId xmlns:a16="http://schemas.microsoft.com/office/drawing/2014/main" id="{9268BA27-9508-448E-9915-ACE234D74542}"/>
              </a:ext>
            </a:extLst>
          </p:cNvPr>
          <p:cNvSpPr/>
          <p:nvPr/>
        </p:nvSpPr>
        <p:spPr>
          <a:xfrm>
            <a:off x="9434286" y="273536"/>
            <a:ext cx="2650919" cy="433242"/>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2" name="Título 1">
            <a:extLst>
              <a:ext uri="{FF2B5EF4-FFF2-40B4-BE49-F238E27FC236}">
                <a16:creationId xmlns:a16="http://schemas.microsoft.com/office/drawing/2014/main" id="{BED2BC8F-189A-4144-B86B-BCE6C5A1E11C}"/>
              </a:ext>
            </a:extLst>
          </p:cNvPr>
          <p:cNvSpPr>
            <a:spLocks noGrp="1"/>
          </p:cNvSpPr>
          <p:nvPr>
            <p:ph type="title" idx="4294967295"/>
          </p:nvPr>
        </p:nvSpPr>
        <p:spPr>
          <a:xfrm>
            <a:off x="9622076" y="283628"/>
            <a:ext cx="2569924" cy="448071"/>
          </a:xfrm>
        </p:spPr>
        <p:txBody>
          <a:bodyPr>
            <a:noAutofit/>
          </a:bodyPr>
          <a:lstStyle/>
          <a:p>
            <a:r>
              <a:rPr lang="en-GB" sz="2000" b="1" dirty="0">
                <a:solidFill>
                  <a:schemeClr val="bg1"/>
                </a:solidFill>
              </a:rPr>
              <a:t>h</a:t>
            </a:r>
            <a:r>
              <a:rPr lang="es-GB" sz="2000" b="1" dirty="0">
                <a:solidFill>
                  <a:schemeClr val="bg1"/>
                </a:solidFill>
              </a:rPr>
              <a:t>ablar / escuchar</a:t>
            </a:r>
          </a:p>
        </p:txBody>
      </p:sp>
      <p:graphicFrame>
        <p:nvGraphicFramePr>
          <p:cNvPr id="6" name="Tabla 5">
            <a:extLst>
              <a:ext uri="{FF2B5EF4-FFF2-40B4-BE49-F238E27FC236}">
                <a16:creationId xmlns:a16="http://schemas.microsoft.com/office/drawing/2014/main" id="{111A40E2-F29E-3243-9F35-035C0D04AD80}"/>
              </a:ext>
            </a:extLst>
          </p:cNvPr>
          <p:cNvGraphicFramePr>
            <a:graphicFrameLocks noGrp="1"/>
          </p:cNvGraphicFramePr>
          <p:nvPr>
            <p:extLst>
              <p:ext uri="{D42A27DB-BD31-4B8C-83A1-F6EECF244321}">
                <p14:modId xmlns:p14="http://schemas.microsoft.com/office/powerpoint/2010/main" val="2701906807"/>
              </p:ext>
            </p:extLst>
          </p:nvPr>
        </p:nvGraphicFramePr>
        <p:xfrm>
          <a:off x="86044" y="4771671"/>
          <a:ext cx="6783611" cy="1524000"/>
        </p:xfrm>
        <a:graphic>
          <a:graphicData uri="http://schemas.openxmlformats.org/drawingml/2006/table">
            <a:tbl>
              <a:tblPr firstRow="1" bandRow="1">
                <a:tableStyleId>{21E4AEA4-8DFA-4A89-87EB-49C32662AFE0}</a:tableStyleId>
              </a:tblPr>
              <a:tblGrid>
                <a:gridCol w="1915720">
                  <a:extLst>
                    <a:ext uri="{9D8B030D-6E8A-4147-A177-3AD203B41FA5}">
                      <a16:colId xmlns:a16="http://schemas.microsoft.com/office/drawing/2014/main" val="2830681079"/>
                    </a:ext>
                  </a:extLst>
                </a:gridCol>
                <a:gridCol w="1476085">
                  <a:extLst>
                    <a:ext uri="{9D8B030D-6E8A-4147-A177-3AD203B41FA5}">
                      <a16:colId xmlns:a16="http://schemas.microsoft.com/office/drawing/2014/main" val="375109159"/>
                    </a:ext>
                  </a:extLst>
                </a:gridCol>
                <a:gridCol w="1695903">
                  <a:extLst>
                    <a:ext uri="{9D8B030D-6E8A-4147-A177-3AD203B41FA5}">
                      <a16:colId xmlns:a16="http://schemas.microsoft.com/office/drawing/2014/main" val="638996879"/>
                    </a:ext>
                  </a:extLst>
                </a:gridCol>
                <a:gridCol w="1695903">
                  <a:extLst>
                    <a:ext uri="{9D8B030D-6E8A-4147-A177-3AD203B41FA5}">
                      <a16:colId xmlns:a16="http://schemas.microsoft.com/office/drawing/2014/main" val="221038961"/>
                    </a:ext>
                  </a:extLst>
                </a:gridCol>
              </a:tblGrid>
              <a:tr h="693428">
                <a:tc>
                  <a:txBody>
                    <a:bodyPr/>
                    <a:lstStyle/>
                    <a:p>
                      <a:endParaRPr lang="es-GB" sz="2200" dirty="0">
                        <a:solidFill>
                          <a:schemeClr val="tx1"/>
                        </a:solidFill>
                      </a:endParaRPr>
                    </a:p>
                  </a:txBody>
                  <a:tcPr/>
                </a:tc>
                <a:tc>
                  <a:txBody>
                    <a:bodyPr/>
                    <a:lstStyle/>
                    <a:p>
                      <a:pPr algn="ctr"/>
                      <a:r>
                        <a:rPr lang="es-GB" sz="2200" dirty="0">
                          <a:solidFill>
                            <a:schemeClr val="tx1"/>
                          </a:solidFill>
                        </a:rPr>
                        <a:t>Ahora</a:t>
                      </a:r>
                    </a:p>
                  </a:txBody>
                  <a:tcPr/>
                </a:tc>
                <a:tc>
                  <a:txBody>
                    <a:bodyPr/>
                    <a:lstStyle/>
                    <a:p>
                      <a:pPr algn="ctr"/>
                      <a:r>
                        <a:rPr lang="es-GB" sz="2200" dirty="0">
                          <a:solidFill>
                            <a:schemeClr val="tx1"/>
                          </a:solidFill>
                        </a:rPr>
                        <a:t>General-mente</a:t>
                      </a:r>
                    </a:p>
                  </a:txBody>
                  <a:tcPr/>
                </a:tc>
                <a:tc>
                  <a:txBody>
                    <a:bodyPr/>
                    <a:lstStyle/>
                    <a:p>
                      <a:pPr algn="ctr"/>
                      <a:r>
                        <a:rPr lang="es-GB" sz="2200" dirty="0">
                          <a:solidFill>
                            <a:schemeClr val="tx1"/>
                          </a:solidFill>
                        </a:rPr>
                        <a:t>Respuesta</a:t>
                      </a:r>
                    </a:p>
                  </a:txBody>
                  <a:tcPr/>
                </a:tc>
                <a:extLst>
                  <a:ext uri="{0D108BD9-81ED-4DB2-BD59-A6C34878D82A}">
                    <a16:rowId xmlns:a16="http://schemas.microsoft.com/office/drawing/2014/main" val="3997706242"/>
                  </a:ext>
                </a:extLst>
              </a:tr>
              <a:tr h="693428">
                <a:tc>
                  <a:txBody>
                    <a:bodyPr/>
                    <a:lstStyle/>
                    <a:p>
                      <a:r>
                        <a:rPr lang="es-GB" sz="2200" dirty="0">
                          <a:solidFill>
                            <a:schemeClr val="tx1"/>
                          </a:solidFill>
                        </a:rPr>
                        <a:t>Are you nervous?</a:t>
                      </a:r>
                    </a:p>
                  </a:txBody>
                  <a:tcPr/>
                </a:tc>
                <a:tc>
                  <a:txBody>
                    <a:bodyPr/>
                    <a:lstStyle/>
                    <a:p>
                      <a:pPr algn="ctr"/>
                      <a:r>
                        <a:rPr lang="es-GB" sz="2200" dirty="0">
                          <a:solidFill>
                            <a:schemeClr val="tx1"/>
                          </a:solidFill>
                        </a:rPr>
                        <a:t>X</a:t>
                      </a:r>
                    </a:p>
                  </a:txBody>
                  <a:tcPr anchor="ctr"/>
                </a:tc>
                <a:tc>
                  <a:txBody>
                    <a:bodyPr/>
                    <a:lstStyle/>
                    <a:p>
                      <a:pPr algn="ctr"/>
                      <a:endParaRPr lang="es-GB" sz="2200" dirty="0">
                        <a:solidFill>
                          <a:schemeClr val="tx1"/>
                        </a:solidFill>
                      </a:endParaRPr>
                    </a:p>
                  </a:txBody>
                  <a:tcPr anchor="ctr"/>
                </a:tc>
                <a:tc>
                  <a:txBody>
                    <a:bodyPr/>
                    <a:lstStyle/>
                    <a:p>
                      <a:pPr algn="ctr"/>
                      <a:endParaRPr lang="es-GB" sz="2200" dirty="0">
                        <a:solidFill>
                          <a:schemeClr val="tx1"/>
                        </a:solidFill>
                      </a:endParaRPr>
                    </a:p>
                  </a:txBody>
                  <a:tcPr anchor="ctr"/>
                </a:tc>
                <a:extLst>
                  <a:ext uri="{0D108BD9-81ED-4DB2-BD59-A6C34878D82A}">
                    <a16:rowId xmlns:a16="http://schemas.microsoft.com/office/drawing/2014/main" val="1244895333"/>
                  </a:ext>
                </a:extLst>
              </a:tr>
            </a:tbl>
          </a:graphicData>
        </a:graphic>
      </p:graphicFrame>
      <p:sp>
        <p:nvSpPr>
          <p:cNvPr id="30" name="Title 2">
            <a:extLst>
              <a:ext uri="{FF2B5EF4-FFF2-40B4-BE49-F238E27FC236}">
                <a16:creationId xmlns:a16="http://schemas.microsoft.com/office/drawing/2014/main" id="{DFDC9B28-4367-F54B-AC03-516225272BD3}"/>
              </a:ext>
            </a:extLst>
          </p:cNvPr>
          <p:cNvSpPr txBox="1">
            <a:spLocks/>
          </p:cNvSpPr>
          <p:nvPr/>
        </p:nvSpPr>
        <p:spPr>
          <a:xfrm>
            <a:off x="3088405" y="4263544"/>
            <a:ext cx="2735263"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tx1"/>
                </a:solidFill>
              </a:rPr>
              <a:t>Ask these questions</a:t>
            </a:r>
            <a:endParaRPr lang="en-US" sz="2000" dirty="0">
              <a:solidFill>
                <a:schemeClr val="tx1"/>
              </a:solidFill>
            </a:endParaRPr>
          </a:p>
        </p:txBody>
      </p:sp>
      <p:graphicFrame>
        <p:nvGraphicFramePr>
          <p:cNvPr id="7" name="Tabla 6">
            <a:extLst>
              <a:ext uri="{FF2B5EF4-FFF2-40B4-BE49-F238E27FC236}">
                <a16:creationId xmlns:a16="http://schemas.microsoft.com/office/drawing/2014/main" id="{61E0DAB5-3D0A-894B-A72F-9DEE749A2B0F}"/>
              </a:ext>
            </a:extLst>
          </p:cNvPr>
          <p:cNvGraphicFramePr>
            <a:graphicFrameLocks noGrp="1"/>
          </p:cNvGraphicFramePr>
          <p:nvPr>
            <p:extLst>
              <p:ext uri="{D42A27DB-BD31-4B8C-83A1-F6EECF244321}">
                <p14:modId xmlns:p14="http://schemas.microsoft.com/office/powerpoint/2010/main" val="4130606293"/>
              </p:ext>
            </p:extLst>
          </p:nvPr>
        </p:nvGraphicFramePr>
        <p:xfrm>
          <a:off x="7357145" y="4771671"/>
          <a:ext cx="4684425" cy="1502707"/>
        </p:xfrm>
        <a:graphic>
          <a:graphicData uri="http://schemas.openxmlformats.org/drawingml/2006/table">
            <a:tbl>
              <a:tblPr firstRow="1" bandRow="1">
                <a:tableStyleId>{21E4AEA4-8DFA-4A89-87EB-49C32662AFE0}</a:tableStyleId>
              </a:tblPr>
              <a:tblGrid>
                <a:gridCol w="761353">
                  <a:extLst>
                    <a:ext uri="{9D8B030D-6E8A-4147-A177-3AD203B41FA5}">
                      <a16:colId xmlns:a16="http://schemas.microsoft.com/office/drawing/2014/main" val="2863893086"/>
                    </a:ext>
                  </a:extLst>
                </a:gridCol>
                <a:gridCol w="1961536">
                  <a:extLst>
                    <a:ext uri="{9D8B030D-6E8A-4147-A177-3AD203B41FA5}">
                      <a16:colId xmlns:a16="http://schemas.microsoft.com/office/drawing/2014/main" val="129308834"/>
                    </a:ext>
                  </a:extLst>
                </a:gridCol>
                <a:gridCol w="1961536">
                  <a:extLst>
                    <a:ext uri="{9D8B030D-6E8A-4147-A177-3AD203B41FA5}">
                      <a16:colId xmlns:a16="http://schemas.microsoft.com/office/drawing/2014/main" val="397505934"/>
                    </a:ext>
                  </a:extLst>
                </a:gridCol>
              </a:tblGrid>
              <a:tr h="740707">
                <a:tc>
                  <a:txBody>
                    <a:bodyPr/>
                    <a:lstStyle/>
                    <a:p>
                      <a:endParaRPr lang="es-GB" sz="2200" dirty="0">
                        <a:solidFill>
                          <a:schemeClr val="tx1"/>
                        </a:solidFill>
                      </a:endParaRPr>
                    </a:p>
                  </a:txBody>
                  <a:tcPr/>
                </a:tc>
                <a:tc>
                  <a:txBody>
                    <a:bodyPr/>
                    <a:lstStyle/>
                    <a:p>
                      <a:pPr algn="ctr"/>
                      <a:r>
                        <a:rPr lang="es-GB" sz="2200" dirty="0">
                          <a:solidFill>
                            <a:schemeClr val="tx1"/>
                          </a:solidFill>
                        </a:rPr>
                        <a:t>Ahora</a:t>
                      </a:r>
                    </a:p>
                  </a:txBody>
                  <a:tcPr/>
                </a:tc>
                <a:tc>
                  <a:txBody>
                    <a:bodyPr/>
                    <a:lstStyle/>
                    <a:p>
                      <a:pPr algn="ctr"/>
                      <a:r>
                        <a:rPr lang="es-GB" sz="2200" dirty="0">
                          <a:solidFill>
                            <a:schemeClr val="tx1"/>
                          </a:solidFill>
                        </a:rPr>
                        <a:t>General-mente</a:t>
                      </a:r>
                    </a:p>
                  </a:txBody>
                  <a:tcPr/>
                </a:tc>
                <a:extLst>
                  <a:ext uri="{0D108BD9-81ED-4DB2-BD59-A6C34878D82A}">
                    <a16:rowId xmlns:a16="http://schemas.microsoft.com/office/drawing/2014/main" val="432230660"/>
                  </a:ext>
                </a:extLst>
              </a:tr>
              <a:tr h="740707">
                <a:tc>
                  <a:txBody>
                    <a:bodyPr/>
                    <a:lstStyle/>
                    <a:p>
                      <a:r>
                        <a:rPr lang="es-GB" sz="2200" dirty="0">
                          <a:solidFill>
                            <a:schemeClr val="tx1"/>
                          </a:solidFill>
                        </a:rPr>
                        <a:t>1.</a:t>
                      </a:r>
                    </a:p>
                  </a:txBody>
                  <a:tcPr/>
                </a:tc>
                <a:tc>
                  <a:txBody>
                    <a:bodyPr/>
                    <a:lstStyle/>
                    <a:p>
                      <a:pPr algn="ctr"/>
                      <a:endParaRPr lang="es-GB" sz="2200" dirty="0">
                        <a:solidFill>
                          <a:schemeClr val="tx1"/>
                        </a:solidFill>
                      </a:endParaRPr>
                    </a:p>
                  </a:txBody>
                  <a:tcPr anchor="ctr"/>
                </a:tc>
                <a:tc>
                  <a:txBody>
                    <a:bodyPr/>
                    <a:lstStyle/>
                    <a:p>
                      <a:pPr algn="ctr"/>
                      <a:r>
                        <a:rPr lang="es-GB" sz="2200" dirty="0">
                          <a:solidFill>
                            <a:schemeClr val="tx1"/>
                          </a:solidFill>
                        </a:rPr>
                        <a:t>X</a:t>
                      </a:r>
                    </a:p>
                  </a:txBody>
                  <a:tcPr anchor="ctr"/>
                </a:tc>
                <a:extLst>
                  <a:ext uri="{0D108BD9-81ED-4DB2-BD59-A6C34878D82A}">
                    <a16:rowId xmlns:a16="http://schemas.microsoft.com/office/drawing/2014/main" val="2427266248"/>
                  </a:ext>
                </a:extLst>
              </a:tr>
            </a:tbl>
          </a:graphicData>
        </a:graphic>
      </p:graphicFrame>
      <p:sp>
        <p:nvSpPr>
          <p:cNvPr id="36" name="Title 2">
            <a:extLst>
              <a:ext uri="{FF2B5EF4-FFF2-40B4-BE49-F238E27FC236}">
                <a16:creationId xmlns:a16="http://schemas.microsoft.com/office/drawing/2014/main" id="{4AD9B8A7-4861-A44C-8122-C27ADFCB4CDC}"/>
              </a:ext>
            </a:extLst>
          </p:cNvPr>
          <p:cNvSpPr txBox="1">
            <a:spLocks/>
          </p:cNvSpPr>
          <p:nvPr/>
        </p:nvSpPr>
        <p:spPr>
          <a:xfrm>
            <a:off x="9049970" y="4263544"/>
            <a:ext cx="1952328"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tx1"/>
                </a:solidFill>
              </a:rPr>
              <a:t>Your answers</a:t>
            </a:r>
            <a:endParaRPr lang="en-US" sz="2000" dirty="0">
              <a:solidFill>
                <a:schemeClr val="tx1"/>
              </a:solidFill>
            </a:endParaRPr>
          </a:p>
        </p:txBody>
      </p:sp>
      <p:pic>
        <p:nvPicPr>
          <p:cNvPr id="37" name="Picture 2" descr="Red X Cross Wrong Not Clip Art">
            <a:extLst>
              <a:ext uri="{FF2B5EF4-FFF2-40B4-BE49-F238E27FC236}">
                <a16:creationId xmlns:a16="http://schemas.microsoft.com/office/drawing/2014/main" id="{E25F852C-2915-BC46-B503-B2FC3443765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823668" y="5685636"/>
            <a:ext cx="376084" cy="376084"/>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Connector 17"/>
          <p:cNvCxnSpPr/>
          <p:nvPr/>
        </p:nvCxnSpPr>
        <p:spPr>
          <a:xfrm flipH="1">
            <a:off x="5167087" y="4771671"/>
            <a:ext cx="14513" cy="152400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2" name="Picture 2" descr="Red X Cross Wrong Not Clip Art">
            <a:extLst>
              <a:ext uri="{FF2B5EF4-FFF2-40B4-BE49-F238E27FC236}">
                <a16:creationId xmlns:a16="http://schemas.microsoft.com/office/drawing/2014/main" id="{D4A21239-A5D7-EA4C-8368-9B22479BEBE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495795" y="5181995"/>
            <a:ext cx="297966" cy="29796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5143868" y="5056464"/>
            <a:ext cx="2339788" cy="461665"/>
          </a:xfrm>
          <a:prstGeom prst="rect">
            <a:avLst/>
          </a:prstGeom>
          <a:noFill/>
        </p:spPr>
        <p:txBody>
          <a:bodyPr wrap="square" rtlCol="0">
            <a:spAutoFit/>
          </a:bodyPr>
          <a:lstStyle/>
          <a:p>
            <a:pPr algn="l"/>
            <a:r>
              <a:rPr lang="en-GB" sz="2400" dirty="0"/>
              <a:t>¿       o     ?</a:t>
            </a:r>
          </a:p>
        </p:txBody>
      </p:sp>
      <p:pic>
        <p:nvPicPr>
          <p:cNvPr id="23" name="Picture 2" descr="http://www.clker.com/cliparts/j/p/l/D/8/K/green-tick-md.png">
            <a:extLst>
              <a:ext uri="{FF2B5EF4-FFF2-40B4-BE49-F238E27FC236}">
                <a16:creationId xmlns:a16="http://schemas.microsoft.com/office/drawing/2014/main" id="{750F2286-0B03-0A4E-8117-4A5C4F47B3D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81251" y="5122503"/>
            <a:ext cx="343016" cy="357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144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45" grpId="0"/>
      <p:bldP spid="46" grpId="0" animBg="1"/>
      <p:bldP spid="47" grpId="0"/>
      <p:bldP spid="48" grpId="0"/>
      <p:bldP spid="49" grpId="0" animBg="1"/>
      <p:bldP spid="2049" grpId="0" animBg="1"/>
      <p:bldP spid="30" grpId="0"/>
      <p:bldP spid="3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54BE97-7C81-EB41-BA9B-1C99DEE78326}"/>
              </a:ext>
            </a:extLst>
          </p:cNvPr>
          <p:cNvSpPr>
            <a:spLocks noGrp="1"/>
          </p:cNvSpPr>
          <p:nvPr>
            <p:ph type="title" idx="4294967295"/>
          </p:nvPr>
        </p:nvSpPr>
        <p:spPr>
          <a:xfrm>
            <a:off x="0" y="179388"/>
            <a:ext cx="2735263" cy="363537"/>
          </a:xfrm>
        </p:spPr>
        <p:txBody>
          <a:bodyPr>
            <a:normAutofit fontScale="90000"/>
          </a:bodyPr>
          <a:lstStyle/>
          <a:p>
            <a:r>
              <a:rPr lang="es-GB" sz="2200" b="1" dirty="0">
                <a:solidFill>
                  <a:schemeClr val="tx1"/>
                </a:solidFill>
              </a:rPr>
              <a:t>Persona A</a:t>
            </a:r>
          </a:p>
        </p:txBody>
      </p:sp>
      <p:graphicFrame>
        <p:nvGraphicFramePr>
          <p:cNvPr id="41" name="Tabla 40">
            <a:extLst>
              <a:ext uri="{FF2B5EF4-FFF2-40B4-BE49-F238E27FC236}">
                <a16:creationId xmlns:a16="http://schemas.microsoft.com/office/drawing/2014/main" id="{42912A1C-7C5F-DC46-AEA6-33B99EFD02B6}"/>
              </a:ext>
            </a:extLst>
          </p:cNvPr>
          <p:cNvGraphicFramePr>
            <a:graphicFrameLocks noGrp="1"/>
          </p:cNvGraphicFramePr>
          <p:nvPr>
            <p:extLst>
              <p:ext uri="{D42A27DB-BD31-4B8C-83A1-F6EECF244321}">
                <p14:modId xmlns:p14="http://schemas.microsoft.com/office/powerpoint/2010/main" val="1720491745"/>
              </p:ext>
            </p:extLst>
          </p:nvPr>
        </p:nvGraphicFramePr>
        <p:xfrm>
          <a:off x="118635" y="891596"/>
          <a:ext cx="6783611" cy="5334000"/>
        </p:xfrm>
        <a:graphic>
          <a:graphicData uri="http://schemas.openxmlformats.org/drawingml/2006/table">
            <a:tbl>
              <a:tblPr firstRow="1" bandRow="1">
                <a:tableStyleId>{21E4AEA4-8DFA-4A89-87EB-49C32662AFE0}</a:tableStyleId>
              </a:tblPr>
              <a:tblGrid>
                <a:gridCol w="1652108">
                  <a:extLst>
                    <a:ext uri="{9D8B030D-6E8A-4147-A177-3AD203B41FA5}">
                      <a16:colId xmlns:a16="http://schemas.microsoft.com/office/drawing/2014/main" val="1998051271"/>
                    </a:ext>
                  </a:extLst>
                </a:gridCol>
                <a:gridCol w="1190171">
                  <a:extLst>
                    <a:ext uri="{9D8B030D-6E8A-4147-A177-3AD203B41FA5}">
                      <a16:colId xmlns:a16="http://schemas.microsoft.com/office/drawing/2014/main" val="3716944981"/>
                    </a:ext>
                  </a:extLst>
                </a:gridCol>
                <a:gridCol w="2177143">
                  <a:extLst>
                    <a:ext uri="{9D8B030D-6E8A-4147-A177-3AD203B41FA5}">
                      <a16:colId xmlns:a16="http://schemas.microsoft.com/office/drawing/2014/main" val="924800970"/>
                    </a:ext>
                  </a:extLst>
                </a:gridCol>
                <a:gridCol w="1764189">
                  <a:extLst>
                    <a:ext uri="{9D8B030D-6E8A-4147-A177-3AD203B41FA5}">
                      <a16:colId xmlns:a16="http://schemas.microsoft.com/office/drawing/2014/main" val="1535687052"/>
                    </a:ext>
                  </a:extLst>
                </a:gridCol>
              </a:tblGrid>
              <a:tr h="693428">
                <a:tc>
                  <a:txBody>
                    <a:bodyPr/>
                    <a:lstStyle/>
                    <a:p>
                      <a:endParaRPr lang="es-GB" sz="2200" dirty="0">
                        <a:solidFill>
                          <a:schemeClr val="tx1"/>
                        </a:solidFill>
                      </a:endParaRPr>
                    </a:p>
                  </a:txBody>
                  <a:tcPr/>
                </a:tc>
                <a:tc>
                  <a:txBody>
                    <a:bodyPr/>
                    <a:lstStyle/>
                    <a:p>
                      <a:pPr algn="ctr"/>
                      <a:r>
                        <a:rPr lang="es-GB" sz="2200" dirty="0">
                          <a:solidFill>
                            <a:schemeClr val="tx1"/>
                          </a:solidFill>
                        </a:rPr>
                        <a:t>Ahora</a:t>
                      </a:r>
                    </a:p>
                  </a:txBody>
                  <a:tcPr/>
                </a:tc>
                <a:tc>
                  <a:txBody>
                    <a:bodyPr/>
                    <a:lstStyle/>
                    <a:p>
                      <a:pPr algn="ctr"/>
                      <a:r>
                        <a:rPr lang="es-GB" sz="2200" dirty="0">
                          <a:solidFill>
                            <a:schemeClr val="tx1"/>
                          </a:solidFill>
                        </a:rPr>
                        <a:t>General</a:t>
                      </a:r>
                      <a:r>
                        <a:rPr lang="en-GB" sz="2200" dirty="0">
                          <a:solidFill>
                            <a:schemeClr val="tx1"/>
                          </a:solidFill>
                        </a:rPr>
                        <a:t>-</a:t>
                      </a:r>
                      <a:r>
                        <a:rPr lang="es-GB" sz="2200" dirty="0">
                          <a:solidFill>
                            <a:schemeClr val="tx1"/>
                          </a:solidFill>
                        </a:rPr>
                        <a:t>mente</a:t>
                      </a:r>
                    </a:p>
                  </a:txBody>
                  <a:tcPr/>
                </a:tc>
                <a:tc>
                  <a:txBody>
                    <a:bodyPr/>
                    <a:lstStyle/>
                    <a:p>
                      <a:pPr algn="ctr"/>
                      <a:r>
                        <a:rPr lang="es-GB" sz="2200" dirty="0">
                          <a:solidFill>
                            <a:schemeClr val="tx1"/>
                          </a:solidFill>
                        </a:rPr>
                        <a:t>Respuesta</a:t>
                      </a:r>
                      <a:r>
                        <a:rPr lang="en-GB" sz="2200" dirty="0">
                          <a:solidFill>
                            <a:schemeClr val="tx1"/>
                          </a:solidFill>
                        </a:rPr>
                        <a:t>               </a:t>
                      </a:r>
                      <a:endParaRPr lang="es-GB" sz="2200" dirty="0">
                        <a:solidFill>
                          <a:schemeClr val="tx1"/>
                        </a:solidFill>
                      </a:endParaRPr>
                    </a:p>
                  </a:txBody>
                  <a:tcPr/>
                </a:tc>
                <a:extLst>
                  <a:ext uri="{0D108BD9-81ED-4DB2-BD59-A6C34878D82A}">
                    <a16:rowId xmlns:a16="http://schemas.microsoft.com/office/drawing/2014/main" val="1197234132"/>
                  </a:ext>
                </a:extLst>
              </a:tr>
              <a:tr h="693428">
                <a:tc>
                  <a:txBody>
                    <a:bodyPr/>
                    <a:lstStyle/>
                    <a:p>
                      <a:r>
                        <a:rPr lang="es-GB" sz="2200" dirty="0">
                          <a:solidFill>
                            <a:schemeClr val="tx1"/>
                          </a:solidFill>
                        </a:rPr>
                        <a:t>Are you sad?</a:t>
                      </a:r>
                    </a:p>
                  </a:txBody>
                  <a:tcPr/>
                </a:tc>
                <a:tc>
                  <a:txBody>
                    <a:bodyPr/>
                    <a:lstStyle/>
                    <a:p>
                      <a:pPr algn="ctr"/>
                      <a:r>
                        <a:rPr lang="es-GB" sz="2200" dirty="0">
                          <a:solidFill>
                            <a:schemeClr val="tx1"/>
                          </a:solidFill>
                        </a:rPr>
                        <a:t>X</a:t>
                      </a:r>
                    </a:p>
                  </a:txBody>
                  <a:tcPr anchor="ctr"/>
                </a:tc>
                <a:tc>
                  <a:txBody>
                    <a:bodyPr/>
                    <a:lstStyle/>
                    <a:p>
                      <a:pPr algn="ctr"/>
                      <a:endParaRPr lang="es-GB" sz="2200" dirty="0">
                        <a:solidFill>
                          <a:schemeClr val="tx1"/>
                        </a:solidFill>
                      </a:endParaRPr>
                    </a:p>
                  </a:txBody>
                  <a:tcPr anchor="ctr"/>
                </a:tc>
                <a:tc>
                  <a:txBody>
                    <a:bodyPr/>
                    <a:lstStyle/>
                    <a:p>
                      <a:pPr algn="ctr"/>
                      <a:endParaRPr lang="es-GB" sz="2200" dirty="0">
                        <a:solidFill>
                          <a:schemeClr val="tx1"/>
                        </a:solidFill>
                      </a:endParaRPr>
                    </a:p>
                  </a:txBody>
                  <a:tcPr anchor="ctr"/>
                </a:tc>
                <a:extLst>
                  <a:ext uri="{0D108BD9-81ED-4DB2-BD59-A6C34878D82A}">
                    <a16:rowId xmlns:a16="http://schemas.microsoft.com/office/drawing/2014/main" val="3269459615"/>
                  </a:ext>
                </a:extLst>
              </a:tr>
              <a:tr h="693428">
                <a:tc>
                  <a:txBody>
                    <a:bodyPr/>
                    <a:lstStyle/>
                    <a:p>
                      <a:r>
                        <a:rPr lang="es-GB" sz="2200" dirty="0">
                          <a:solidFill>
                            <a:schemeClr val="tx1"/>
                          </a:solidFill>
                        </a:rPr>
                        <a:t>Are you happy?</a:t>
                      </a:r>
                    </a:p>
                  </a:txBody>
                  <a:tcPr/>
                </a:tc>
                <a:tc>
                  <a:txBody>
                    <a:bodyPr/>
                    <a:lstStyle/>
                    <a:p>
                      <a:pPr algn="ctr"/>
                      <a:endParaRPr lang="es-GB" sz="2200" dirty="0">
                        <a:solidFill>
                          <a:schemeClr val="tx1"/>
                        </a:solidFill>
                      </a:endParaRPr>
                    </a:p>
                  </a:txBody>
                  <a:tcPr anchor="ctr"/>
                </a:tc>
                <a:tc>
                  <a:txBody>
                    <a:bodyPr/>
                    <a:lstStyle/>
                    <a:p>
                      <a:pPr algn="ctr"/>
                      <a:r>
                        <a:rPr lang="es-GB" sz="2200" dirty="0">
                          <a:solidFill>
                            <a:schemeClr val="tx1"/>
                          </a:solidFill>
                        </a:rPr>
                        <a:t>X</a:t>
                      </a:r>
                    </a:p>
                  </a:txBody>
                  <a:tcPr anchor="ctr"/>
                </a:tc>
                <a:tc>
                  <a:txBody>
                    <a:bodyPr/>
                    <a:lstStyle/>
                    <a:p>
                      <a:pPr algn="ctr"/>
                      <a:endParaRPr lang="es-GB" sz="2200" dirty="0">
                        <a:solidFill>
                          <a:schemeClr val="tx1"/>
                        </a:solidFill>
                      </a:endParaRPr>
                    </a:p>
                  </a:txBody>
                  <a:tcPr anchor="ctr"/>
                </a:tc>
                <a:extLst>
                  <a:ext uri="{0D108BD9-81ED-4DB2-BD59-A6C34878D82A}">
                    <a16:rowId xmlns:a16="http://schemas.microsoft.com/office/drawing/2014/main" val="3839704635"/>
                  </a:ext>
                </a:extLst>
              </a:tr>
              <a:tr h="693428">
                <a:tc>
                  <a:txBody>
                    <a:bodyPr/>
                    <a:lstStyle/>
                    <a:p>
                      <a:r>
                        <a:rPr lang="es-GB" sz="2200" dirty="0">
                          <a:solidFill>
                            <a:schemeClr val="tx1"/>
                          </a:solidFill>
                        </a:rPr>
                        <a:t>Are you serious?</a:t>
                      </a:r>
                    </a:p>
                  </a:txBody>
                  <a:tcPr/>
                </a:tc>
                <a:tc>
                  <a:txBody>
                    <a:bodyPr/>
                    <a:lstStyle/>
                    <a:p>
                      <a:pPr algn="ctr"/>
                      <a:r>
                        <a:rPr lang="es-GB" sz="2200" dirty="0">
                          <a:solidFill>
                            <a:schemeClr val="tx1"/>
                          </a:solidFill>
                        </a:rPr>
                        <a:t>X</a:t>
                      </a:r>
                    </a:p>
                  </a:txBody>
                  <a:tcPr anchor="ctr"/>
                </a:tc>
                <a:tc>
                  <a:txBody>
                    <a:bodyPr/>
                    <a:lstStyle/>
                    <a:p>
                      <a:pPr algn="ctr"/>
                      <a:endParaRPr lang="es-GB" sz="2200" dirty="0">
                        <a:solidFill>
                          <a:schemeClr val="tx1"/>
                        </a:solidFill>
                      </a:endParaRPr>
                    </a:p>
                  </a:txBody>
                  <a:tcPr anchor="ctr"/>
                </a:tc>
                <a:tc>
                  <a:txBody>
                    <a:bodyPr/>
                    <a:lstStyle/>
                    <a:p>
                      <a:pPr algn="ctr"/>
                      <a:endParaRPr lang="es-GB" sz="2200" dirty="0">
                        <a:solidFill>
                          <a:schemeClr val="tx1"/>
                        </a:solidFill>
                      </a:endParaRPr>
                    </a:p>
                  </a:txBody>
                  <a:tcPr anchor="ctr"/>
                </a:tc>
                <a:extLst>
                  <a:ext uri="{0D108BD9-81ED-4DB2-BD59-A6C34878D82A}">
                    <a16:rowId xmlns:a16="http://schemas.microsoft.com/office/drawing/2014/main" val="3095736056"/>
                  </a:ext>
                </a:extLst>
              </a:tr>
              <a:tr h="693428">
                <a:tc>
                  <a:txBody>
                    <a:bodyPr/>
                    <a:lstStyle/>
                    <a:p>
                      <a:r>
                        <a:rPr lang="es-GB" sz="2200" dirty="0">
                          <a:solidFill>
                            <a:schemeClr val="tx1"/>
                          </a:solidFill>
                        </a:rPr>
                        <a:t>Are you famous?</a:t>
                      </a:r>
                    </a:p>
                  </a:txBody>
                  <a:tcPr/>
                </a:tc>
                <a:tc>
                  <a:txBody>
                    <a:bodyPr/>
                    <a:lstStyle/>
                    <a:p>
                      <a:pPr algn="ctr"/>
                      <a:endParaRPr lang="es-GB" sz="2200" dirty="0">
                        <a:solidFill>
                          <a:schemeClr val="tx1"/>
                        </a:solidFill>
                      </a:endParaRPr>
                    </a:p>
                  </a:txBody>
                  <a:tcPr anchor="ctr"/>
                </a:tc>
                <a:tc>
                  <a:txBody>
                    <a:bodyPr/>
                    <a:lstStyle/>
                    <a:p>
                      <a:pPr algn="ctr"/>
                      <a:r>
                        <a:rPr lang="es-GB" sz="2200" dirty="0">
                          <a:solidFill>
                            <a:schemeClr val="tx1"/>
                          </a:solidFill>
                        </a:rPr>
                        <a:t>X</a:t>
                      </a:r>
                    </a:p>
                  </a:txBody>
                  <a:tcPr anchor="ctr"/>
                </a:tc>
                <a:tc>
                  <a:txBody>
                    <a:bodyPr/>
                    <a:lstStyle/>
                    <a:p>
                      <a:pPr algn="ctr"/>
                      <a:endParaRPr lang="es-GB" sz="2200" dirty="0">
                        <a:solidFill>
                          <a:schemeClr val="tx1"/>
                        </a:solidFill>
                      </a:endParaRPr>
                    </a:p>
                  </a:txBody>
                  <a:tcPr anchor="ctr"/>
                </a:tc>
                <a:extLst>
                  <a:ext uri="{0D108BD9-81ED-4DB2-BD59-A6C34878D82A}">
                    <a16:rowId xmlns:a16="http://schemas.microsoft.com/office/drawing/2014/main" val="3338707403"/>
                  </a:ext>
                </a:extLst>
              </a:tr>
              <a:tr h="693428">
                <a:tc>
                  <a:txBody>
                    <a:bodyPr/>
                    <a:lstStyle/>
                    <a:p>
                      <a:r>
                        <a:rPr lang="es-GB" sz="2200" dirty="0">
                          <a:solidFill>
                            <a:schemeClr val="tx1"/>
                          </a:solidFill>
                        </a:rPr>
                        <a:t>Are you clean?</a:t>
                      </a:r>
                    </a:p>
                  </a:txBody>
                  <a:tcPr/>
                </a:tc>
                <a:tc>
                  <a:txBody>
                    <a:bodyPr/>
                    <a:lstStyle/>
                    <a:p>
                      <a:pPr algn="ctr"/>
                      <a:r>
                        <a:rPr lang="es-GB" sz="2200" dirty="0">
                          <a:solidFill>
                            <a:schemeClr val="tx1"/>
                          </a:solidFill>
                        </a:rPr>
                        <a:t>X</a:t>
                      </a:r>
                    </a:p>
                  </a:txBody>
                  <a:tcPr anchor="ctr"/>
                </a:tc>
                <a:tc>
                  <a:txBody>
                    <a:bodyPr/>
                    <a:lstStyle/>
                    <a:p>
                      <a:pPr algn="ctr"/>
                      <a:endParaRPr lang="es-GB" sz="2200" dirty="0">
                        <a:solidFill>
                          <a:schemeClr val="tx1"/>
                        </a:solidFill>
                      </a:endParaRPr>
                    </a:p>
                  </a:txBody>
                  <a:tcPr anchor="ctr"/>
                </a:tc>
                <a:tc>
                  <a:txBody>
                    <a:bodyPr/>
                    <a:lstStyle/>
                    <a:p>
                      <a:pPr algn="ctr"/>
                      <a:endParaRPr lang="es-GB" sz="2200" dirty="0">
                        <a:solidFill>
                          <a:schemeClr val="tx1"/>
                        </a:solidFill>
                      </a:endParaRPr>
                    </a:p>
                  </a:txBody>
                  <a:tcPr anchor="ctr"/>
                </a:tc>
                <a:extLst>
                  <a:ext uri="{0D108BD9-81ED-4DB2-BD59-A6C34878D82A}">
                    <a16:rowId xmlns:a16="http://schemas.microsoft.com/office/drawing/2014/main" val="3174012597"/>
                  </a:ext>
                </a:extLst>
              </a:tr>
              <a:tr h="693428">
                <a:tc>
                  <a:txBody>
                    <a:bodyPr/>
                    <a:lstStyle/>
                    <a:p>
                      <a:r>
                        <a:rPr lang="es-GB" sz="2200" dirty="0">
                          <a:solidFill>
                            <a:schemeClr val="tx1"/>
                          </a:solidFill>
                        </a:rPr>
                        <a:t>Are you ugly?</a:t>
                      </a:r>
                    </a:p>
                  </a:txBody>
                  <a:tcPr/>
                </a:tc>
                <a:tc>
                  <a:txBody>
                    <a:bodyPr/>
                    <a:lstStyle/>
                    <a:p>
                      <a:pPr algn="ctr"/>
                      <a:endParaRPr lang="es-GB" sz="2200" dirty="0">
                        <a:solidFill>
                          <a:schemeClr val="tx1"/>
                        </a:solidFill>
                      </a:endParaRPr>
                    </a:p>
                  </a:txBody>
                  <a:tcPr anchor="ctr"/>
                </a:tc>
                <a:tc>
                  <a:txBody>
                    <a:bodyPr/>
                    <a:lstStyle/>
                    <a:p>
                      <a:pPr algn="ctr"/>
                      <a:r>
                        <a:rPr lang="es-GB" sz="2200" dirty="0">
                          <a:solidFill>
                            <a:schemeClr val="tx1"/>
                          </a:solidFill>
                        </a:rPr>
                        <a:t>X</a:t>
                      </a:r>
                    </a:p>
                  </a:txBody>
                  <a:tcPr anchor="ctr"/>
                </a:tc>
                <a:tc>
                  <a:txBody>
                    <a:bodyPr/>
                    <a:lstStyle/>
                    <a:p>
                      <a:pPr algn="ctr"/>
                      <a:endParaRPr lang="es-GB" sz="2200" dirty="0">
                        <a:solidFill>
                          <a:schemeClr val="tx1"/>
                        </a:solidFill>
                      </a:endParaRPr>
                    </a:p>
                  </a:txBody>
                  <a:tcPr anchor="ctr"/>
                </a:tc>
                <a:extLst>
                  <a:ext uri="{0D108BD9-81ED-4DB2-BD59-A6C34878D82A}">
                    <a16:rowId xmlns:a16="http://schemas.microsoft.com/office/drawing/2014/main" val="3566722058"/>
                  </a:ext>
                </a:extLst>
              </a:tr>
            </a:tbl>
          </a:graphicData>
        </a:graphic>
      </p:graphicFrame>
      <p:graphicFrame>
        <p:nvGraphicFramePr>
          <p:cNvPr id="42" name="Tabla 41">
            <a:extLst>
              <a:ext uri="{FF2B5EF4-FFF2-40B4-BE49-F238E27FC236}">
                <a16:creationId xmlns:a16="http://schemas.microsoft.com/office/drawing/2014/main" id="{C8E9B49C-5B67-8142-8B6A-C51C740554F3}"/>
              </a:ext>
            </a:extLst>
          </p:cNvPr>
          <p:cNvGraphicFramePr>
            <a:graphicFrameLocks noGrp="1"/>
          </p:cNvGraphicFramePr>
          <p:nvPr>
            <p:extLst>
              <p:ext uri="{D42A27DB-BD31-4B8C-83A1-F6EECF244321}">
                <p14:modId xmlns:p14="http://schemas.microsoft.com/office/powerpoint/2010/main" val="2557471732"/>
              </p:ext>
            </p:extLst>
          </p:nvPr>
        </p:nvGraphicFramePr>
        <p:xfrm>
          <a:off x="7123146" y="908950"/>
          <a:ext cx="4684425" cy="5260893"/>
        </p:xfrm>
        <a:graphic>
          <a:graphicData uri="http://schemas.openxmlformats.org/drawingml/2006/table">
            <a:tbl>
              <a:tblPr firstRow="1" bandRow="1">
                <a:tableStyleId>{21E4AEA4-8DFA-4A89-87EB-49C32662AFE0}</a:tableStyleId>
              </a:tblPr>
              <a:tblGrid>
                <a:gridCol w="761353">
                  <a:extLst>
                    <a:ext uri="{9D8B030D-6E8A-4147-A177-3AD203B41FA5}">
                      <a16:colId xmlns:a16="http://schemas.microsoft.com/office/drawing/2014/main" val="1998051271"/>
                    </a:ext>
                  </a:extLst>
                </a:gridCol>
                <a:gridCol w="1961536">
                  <a:extLst>
                    <a:ext uri="{9D8B030D-6E8A-4147-A177-3AD203B41FA5}">
                      <a16:colId xmlns:a16="http://schemas.microsoft.com/office/drawing/2014/main" val="3716944981"/>
                    </a:ext>
                  </a:extLst>
                </a:gridCol>
                <a:gridCol w="1961536">
                  <a:extLst>
                    <a:ext uri="{9D8B030D-6E8A-4147-A177-3AD203B41FA5}">
                      <a16:colId xmlns:a16="http://schemas.microsoft.com/office/drawing/2014/main" val="924800970"/>
                    </a:ext>
                  </a:extLst>
                </a:gridCol>
              </a:tblGrid>
              <a:tr h="740707">
                <a:tc>
                  <a:txBody>
                    <a:bodyPr/>
                    <a:lstStyle/>
                    <a:p>
                      <a:endParaRPr lang="es-GB" sz="2200" dirty="0">
                        <a:solidFill>
                          <a:schemeClr val="tx1"/>
                        </a:solidFill>
                      </a:endParaRPr>
                    </a:p>
                  </a:txBody>
                  <a:tcPr/>
                </a:tc>
                <a:tc>
                  <a:txBody>
                    <a:bodyPr/>
                    <a:lstStyle/>
                    <a:p>
                      <a:pPr algn="ctr"/>
                      <a:r>
                        <a:rPr lang="es-GB" sz="2200" dirty="0">
                          <a:solidFill>
                            <a:schemeClr val="tx1"/>
                          </a:solidFill>
                        </a:rPr>
                        <a:t>Ahora</a:t>
                      </a:r>
                    </a:p>
                  </a:txBody>
                  <a:tcPr/>
                </a:tc>
                <a:tc>
                  <a:txBody>
                    <a:bodyPr/>
                    <a:lstStyle/>
                    <a:p>
                      <a:pPr algn="ctr"/>
                      <a:r>
                        <a:rPr lang="es-GB" sz="2200" dirty="0">
                          <a:solidFill>
                            <a:schemeClr val="tx1"/>
                          </a:solidFill>
                        </a:rPr>
                        <a:t>General-mente</a:t>
                      </a:r>
                    </a:p>
                  </a:txBody>
                  <a:tcPr/>
                </a:tc>
                <a:extLst>
                  <a:ext uri="{0D108BD9-81ED-4DB2-BD59-A6C34878D82A}">
                    <a16:rowId xmlns:a16="http://schemas.microsoft.com/office/drawing/2014/main" val="1197234132"/>
                  </a:ext>
                </a:extLst>
              </a:tr>
              <a:tr h="740707">
                <a:tc>
                  <a:txBody>
                    <a:bodyPr/>
                    <a:lstStyle/>
                    <a:p>
                      <a:r>
                        <a:rPr lang="es-GB" sz="2200" dirty="0">
                          <a:solidFill>
                            <a:schemeClr val="tx1"/>
                          </a:solidFill>
                        </a:rPr>
                        <a:t>1.</a:t>
                      </a:r>
                    </a:p>
                  </a:txBody>
                  <a:tcPr anchor="ctr"/>
                </a:tc>
                <a:tc>
                  <a:txBody>
                    <a:bodyPr/>
                    <a:lstStyle/>
                    <a:p>
                      <a:pPr algn="ctr"/>
                      <a:endParaRPr lang="es-GB" sz="2200" dirty="0">
                        <a:solidFill>
                          <a:schemeClr val="tx1"/>
                        </a:solidFill>
                      </a:endParaRPr>
                    </a:p>
                  </a:txBody>
                  <a:tcPr anchor="ctr"/>
                </a:tc>
                <a:tc>
                  <a:txBody>
                    <a:bodyPr/>
                    <a:lstStyle/>
                    <a:p>
                      <a:pPr algn="ctr"/>
                      <a:r>
                        <a:rPr lang="es-GB" sz="2200" dirty="0">
                          <a:solidFill>
                            <a:schemeClr val="tx1"/>
                          </a:solidFill>
                        </a:rPr>
                        <a:t>X</a:t>
                      </a:r>
                    </a:p>
                  </a:txBody>
                  <a:tcPr anchor="ctr"/>
                </a:tc>
                <a:extLst>
                  <a:ext uri="{0D108BD9-81ED-4DB2-BD59-A6C34878D82A}">
                    <a16:rowId xmlns:a16="http://schemas.microsoft.com/office/drawing/2014/main" val="3269459615"/>
                  </a:ext>
                </a:extLst>
              </a:tr>
              <a:tr h="740707">
                <a:tc>
                  <a:txBody>
                    <a:bodyPr/>
                    <a:lstStyle/>
                    <a:p>
                      <a:r>
                        <a:rPr lang="es-GB" sz="2200" dirty="0">
                          <a:solidFill>
                            <a:schemeClr val="tx1"/>
                          </a:solidFill>
                        </a:rPr>
                        <a:t>2.</a:t>
                      </a:r>
                    </a:p>
                  </a:txBody>
                  <a:tcPr anchor="ctr"/>
                </a:tc>
                <a:tc>
                  <a:txBody>
                    <a:bodyPr/>
                    <a:lstStyle/>
                    <a:p>
                      <a:pPr algn="ctr"/>
                      <a:r>
                        <a:rPr lang="es-GB" sz="2200" dirty="0">
                          <a:solidFill>
                            <a:schemeClr val="tx1"/>
                          </a:solidFill>
                        </a:rPr>
                        <a:t>X</a:t>
                      </a:r>
                    </a:p>
                  </a:txBody>
                  <a:tcPr anchor="ctr"/>
                </a:tc>
                <a:tc>
                  <a:txBody>
                    <a:bodyPr/>
                    <a:lstStyle/>
                    <a:p>
                      <a:pPr algn="ctr"/>
                      <a:endParaRPr lang="es-GB" sz="2200" dirty="0">
                        <a:solidFill>
                          <a:schemeClr val="tx1"/>
                        </a:solidFill>
                      </a:endParaRPr>
                    </a:p>
                  </a:txBody>
                  <a:tcPr anchor="ctr"/>
                </a:tc>
                <a:extLst>
                  <a:ext uri="{0D108BD9-81ED-4DB2-BD59-A6C34878D82A}">
                    <a16:rowId xmlns:a16="http://schemas.microsoft.com/office/drawing/2014/main" val="3839704635"/>
                  </a:ext>
                </a:extLst>
              </a:tr>
              <a:tr h="740707">
                <a:tc>
                  <a:txBody>
                    <a:bodyPr/>
                    <a:lstStyle/>
                    <a:p>
                      <a:r>
                        <a:rPr lang="es-GB" sz="2200" dirty="0">
                          <a:solidFill>
                            <a:schemeClr val="tx1"/>
                          </a:solidFill>
                        </a:rPr>
                        <a:t>3.</a:t>
                      </a:r>
                    </a:p>
                  </a:txBody>
                  <a:tcPr anchor="ctr"/>
                </a:tc>
                <a:tc>
                  <a:txBody>
                    <a:bodyPr/>
                    <a:lstStyle/>
                    <a:p>
                      <a:pPr algn="ctr"/>
                      <a:r>
                        <a:rPr lang="es-GB" sz="2200" dirty="0">
                          <a:solidFill>
                            <a:schemeClr val="tx1"/>
                          </a:solidFill>
                        </a:rPr>
                        <a:t>X</a:t>
                      </a:r>
                    </a:p>
                  </a:txBody>
                  <a:tcPr anchor="ctr"/>
                </a:tc>
                <a:tc>
                  <a:txBody>
                    <a:bodyPr/>
                    <a:lstStyle/>
                    <a:p>
                      <a:pPr algn="ctr"/>
                      <a:endParaRPr lang="es-GB" sz="2200" dirty="0">
                        <a:solidFill>
                          <a:schemeClr val="tx1"/>
                        </a:solidFill>
                      </a:endParaRPr>
                    </a:p>
                  </a:txBody>
                  <a:tcPr anchor="ctr"/>
                </a:tc>
                <a:extLst>
                  <a:ext uri="{0D108BD9-81ED-4DB2-BD59-A6C34878D82A}">
                    <a16:rowId xmlns:a16="http://schemas.microsoft.com/office/drawing/2014/main" val="3095736056"/>
                  </a:ext>
                </a:extLst>
              </a:tr>
              <a:tr h="740707">
                <a:tc>
                  <a:txBody>
                    <a:bodyPr/>
                    <a:lstStyle/>
                    <a:p>
                      <a:r>
                        <a:rPr lang="es-GB" sz="2200" dirty="0">
                          <a:solidFill>
                            <a:schemeClr val="tx1"/>
                          </a:solidFill>
                        </a:rPr>
                        <a:t>4.</a:t>
                      </a:r>
                    </a:p>
                  </a:txBody>
                  <a:tcPr anchor="ctr"/>
                </a:tc>
                <a:tc>
                  <a:txBody>
                    <a:bodyPr/>
                    <a:lstStyle/>
                    <a:p>
                      <a:pPr algn="ctr"/>
                      <a:r>
                        <a:rPr lang="es-GB" sz="2200" dirty="0">
                          <a:solidFill>
                            <a:schemeClr val="tx1"/>
                          </a:solidFill>
                        </a:rPr>
                        <a:t>X</a:t>
                      </a:r>
                    </a:p>
                  </a:txBody>
                  <a:tcPr anchor="ctr"/>
                </a:tc>
                <a:tc>
                  <a:txBody>
                    <a:bodyPr/>
                    <a:lstStyle/>
                    <a:p>
                      <a:pPr algn="ctr"/>
                      <a:endParaRPr lang="es-GB" sz="2200" dirty="0">
                        <a:solidFill>
                          <a:schemeClr val="tx1"/>
                        </a:solidFill>
                      </a:endParaRPr>
                    </a:p>
                  </a:txBody>
                  <a:tcPr anchor="ctr"/>
                </a:tc>
                <a:extLst>
                  <a:ext uri="{0D108BD9-81ED-4DB2-BD59-A6C34878D82A}">
                    <a16:rowId xmlns:a16="http://schemas.microsoft.com/office/drawing/2014/main" val="3338707403"/>
                  </a:ext>
                </a:extLst>
              </a:tr>
              <a:tr h="740707">
                <a:tc>
                  <a:txBody>
                    <a:bodyPr/>
                    <a:lstStyle/>
                    <a:p>
                      <a:r>
                        <a:rPr lang="es-GB" sz="2200" dirty="0">
                          <a:solidFill>
                            <a:schemeClr val="tx1"/>
                          </a:solidFill>
                        </a:rPr>
                        <a:t>5.</a:t>
                      </a:r>
                    </a:p>
                  </a:txBody>
                  <a:tcPr anchor="ctr"/>
                </a:tc>
                <a:tc>
                  <a:txBody>
                    <a:bodyPr/>
                    <a:lstStyle/>
                    <a:p>
                      <a:pPr algn="ctr"/>
                      <a:endParaRPr lang="es-GB" sz="2200" dirty="0">
                        <a:solidFill>
                          <a:schemeClr val="tx1"/>
                        </a:solidFill>
                      </a:endParaRPr>
                    </a:p>
                  </a:txBody>
                  <a:tcPr anchor="ctr"/>
                </a:tc>
                <a:tc>
                  <a:txBody>
                    <a:bodyPr/>
                    <a:lstStyle/>
                    <a:p>
                      <a:pPr algn="ctr"/>
                      <a:r>
                        <a:rPr lang="es-GB" sz="2200" dirty="0">
                          <a:solidFill>
                            <a:schemeClr val="tx1"/>
                          </a:solidFill>
                        </a:rPr>
                        <a:t>X</a:t>
                      </a:r>
                    </a:p>
                  </a:txBody>
                  <a:tcPr anchor="ctr"/>
                </a:tc>
                <a:extLst>
                  <a:ext uri="{0D108BD9-81ED-4DB2-BD59-A6C34878D82A}">
                    <a16:rowId xmlns:a16="http://schemas.microsoft.com/office/drawing/2014/main" val="3174012597"/>
                  </a:ext>
                </a:extLst>
              </a:tr>
              <a:tr h="795358">
                <a:tc>
                  <a:txBody>
                    <a:bodyPr/>
                    <a:lstStyle/>
                    <a:p>
                      <a:r>
                        <a:rPr lang="es-GB" sz="2200" dirty="0">
                          <a:solidFill>
                            <a:schemeClr val="tx1"/>
                          </a:solidFill>
                        </a:rPr>
                        <a:t>6.</a:t>
                      </a:r>
                    </a:p>
                  </a:txBody>
                  <a:tcPr anchor="ctr"/>
                </a:tc>
                <a:tc>
                  <a:txBody>
                    <a:bodyPr/>
                    <a:lstStyle/>
                    <a:p>
                      <a:pPr algn="ctr"/>
                      <a:r>
                        <a:rPr lang="es-GB" sz="2200" dirty="0">
                          <a:solidFill>
                            <a:schemeClr val="tx1"/>
                          </a:solidFill>
                        </a:rPr>
                        <a:t>X</a:t>
                      </a:r>
                    </a:p>
                  </a:txBody>
                  <a:tcPr anchor="ctr"/>
                </a:tc>
                <a:tc>
                  <a:txBody>
                    <a:bodyPr/>
                    <a:lstStyle/>
                    <a:p>
                      <a:pPr algn="ctr"/>
                      <a:endParaRPr lang="es-GB" sz="2200" dirty="0">
                        <a:solidFill>
                          <a:schemeClr val="tx1"/>
                        </a:solidFill>
                      </a:endParaRPr>
                    </a:p>
                  </a:txBody>
                  <a:tcPr anchor="ctr"/>
                </a:tc>
                <a:extLst>
                  <a:ext uri="{0D108BD9-81ED-4DB2-BD59-A6C34878D82A}">
                    <a16:rowId xmlns:a16="http://schemas.microsoft.com/office/drawing/2014/main" val="3566722058"/>
                  </a:ext>
                </a:extLst>
              </a:tr>
            </a:tbl>
          </a:graphicData>
        </a:graphic>
      </p:graphicFrame>
      <p:sp>
        <p:nvSpPr>
          <p:cNvPr id="56" name="Title 2">
            <a:extLst>
              <a:ext uri="{FF2B5EF4-FFF2-40B4-BE49-F238E27FC236}">
                <a16:creationId xmlns:a16="http://schemas.microsoft.com/office/drawing/2014/main" id="{CE0BC2B7-BD1B-484C-899E-BC55CD23937F}"/>
              </a:ext>
            </a:extLst>
          </p:cNvPr>
          <p:cNvSpPr txBox="1">
            <a:spLocks/>
          </p:cNvSpPr>
          <p:nvPr/>
        </p:nvSpPr>
        <p:spPr>
          <a:xfrm>
            <a:off x="2249706" y="476095"/>
            <a:ext cx="2735263"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tx1"/>
                </a:solidFill>
              </a:rPr>
              <a:t>Ask these questions</a:t>
            </a:r>
            <a:endParaRPr lang="en-US" sz="2000" dirty="0">
              <a:solidFill>
                <a:schemeClr val="tx1"/>
              </a:solidFill>
            </a:endParaRPr>
          </a:p>
        </p:txBody>
      </p:sp>
      <p:sp>
        <p:nvSpPr>
          <p:cNvPr id="65" name="Title 2">
            <a:extLst>
              <a:ext uri="{FF2B5EF4-FFF2-40B4-BE49-F238E27FC236}">
                <a16:creationId xmlns:a16="http://schemas.microsoft.com/office/drawing/2014/main" id="{A7CCAFEF-58AC-6F48-954E-7DCC4D26AE6E}"/>
              </a:ext>
            </a:extLst>
          </p:cNvPr>
          <p:cNvSpPr txBox="1">
            <a:spLocks/>
          </p:cNvSpPr>
          <p:nvPr/>
        </p:nvSpPr>
        <p:spPr>
          <a:xfrm>
            <a:off x="7474857" y="476094"/>
            <a:ext cx="4528457"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tx1"/>
                </a:solidFill>
              </a:rPr>
              <a:t>Use this grid to give your answers</a:t>
            </a:r>
            <a:endParaRPr lang="en-US" sz="2000" dirty="0">
              <a:solidFill>
                <a:schemeClr val="tx1"/>
              </a:solidFill>
            </a:endParaRPr>
          </a:p>
        </p:txBody>
      </p:sp>
      <p:sp>
        <p:nvSpPr>
          <p:cNvPr id="3" name="TextBox 2"/>
          <p:cNvSpPr txBox="1"/>
          <p:nvPr/>
        </p:nvSpPr>
        <p:spPr>
          <a:xfrm>
            <a:off x="5123383" y="1196400"/>
            <a:ext cx="2339788" cy="461665"/>
          </a:xfrm>
          <a:prstGeom prst="rect">
            <a:avLst/>
          </a:prstGeom>
          <a:noFill/>
        </p:spPr>
        <p:txBody>
          <a:bodyPr wrap="square" rtlCol="0">
            <a:spAutoFit/>
          </a:bodyPr>
          <a:lstStyle/>
          <a:p>
            <a:pPr algn="l"/>
            <a:r>
              <a:rPr lang="en-GB" sz="2400" dirty="0"/>
              <a:t>¿       o      ?</a:t>
            </a:r>
          </a:p>
        </p:txBody>
      </p:sp>
      <p:pic>
        <p:nvPicPr>
          <p:cNvPr id="7" name="Picture 2" descr="Red X Cross Wrong Not Clip Art">
            <a:extLst>
              <a:ext uri="{FF2B5EF4-FFF2-40B4-BE49-F238E27FC236}">
                <a16:creationId xmlns:a16="http://schemas.microsoft.com/office/drawing/2014/main" id="{D4A21239-A5D7-EA4C-8368-9B22479BEBE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456135" y="1300607"/>
            <a:ext cx="297966" cy="2979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clker.com/cliparts/j/p/l/D/8/K/green-tick-md.png">
            <a:extLst>
              <a:ext uri="{FF2B5EF4-FFF2-40B4-BE49-F238E27FC236}">
                <a16:creationId xmlns:a16="http://schemas.microsoft.com/office/drawing/2014/main" id="{750F2286-0B03-0A4E-8117-4A5C4F47B3D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93277" y="1241115"/>
            <a:ext cx="400104" cy="41695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a:xfrm>
            <a:off x="5123383" y="891596"/>
            <a:ext cx="0" cy="533400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08900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54BE97-7C81-EB41-BA9B-1C99DEE78326}"/>
              </a:ext>
            </a:extLst>
          </p:cNvPr>
          <p:cNvSpPr>
            <a:spLocks noGrp="1"/>
          </p:cNvSpPr>
          <p:nvPr>
            <p:ph type="title" idx="4294967295"/>
          </p:nvPr>
        </p:nvSpPr>
        <p:spPr>
          <a:xfrm>
            <a:off x="0" y="179388"/>
            <a:ext cx="2735263" cy="363537"/>
          </a:xfrm>
        </p:spPr>
        <p:txBody>
          <a:bodyPr>
            <a:normAutofit fontScale="90000"/>
          </a:bodyPr>
          <a:lstStyle/>
          <a:p>
            <a:r>
              <a:rPr lang="es-GB" sz="2200" b="1" dirty="0">
                <a:solidFill>
                  <a:schemeClr val="tx1"/>
                </a:solidFill>
              </a:rPr>
              <a:t>Persona B</a:t>
            </a:r>
          </a:p>
        </p:txBody>
      </p:sp>
      <p:graphicFrame>
        <p:nvGraphicFramePr>
          <p:cNvPr id="41" name="Tabla 40">
            <a:extLst>
              <a:ext uri="{FF2B5EF4-FFF2-40B4-BE49-F238E27FC236}">
                <a16:creationId xmlns:a16="http://schemas.microsoft.com/office/drawing/2014/main" id="{42912A1C-7C5F-DC46-AEA6-33B99EFD02B6}"/>
              </a:ext>
            </a:extLst>
          </p:cNvPr>
          <p:cNvGraphicFramePr>
            <a:graphicFrameLocks noGrp="1"/>
          </p:cNvGraphicFramePr>
          <p:nvPr>
            <p:extLst>
              <p:ext uri="{D42A27DB-BD31-4B8C-83A1-F6EECF244321}">
                <p14:modId xmlns:p14="http://schemas.microsoft.com/office/powerpoint/2010/main" val="4153744476"/>
              </p:ext>
            </p:extLst>
          </p:nvPr>
        </p:nvGraphicFramePr>
        <p:xfrm>
          <a:off x="118633" y="849640"/>
          <a:ext cx="6783611" cy="5256827"/>
        </p:xfrm>
        <a:graphic>
          <a:graphicData uri="http://schemas.openxmlformats.org/drawingml/2006/table">
            <a:tbl>
              <a:tblPr firstRow="1" bandRow="1">
                <a:tableStyleId>{21E4AEA4-8DFA-4A89-87EB-49C32662AFE0}</a:tableStyleId>
              </a:tblPr>
              <a:tblGrid>
                <a:gridCol w="2108371">
                  <a:extLst>
                    <a:ext uri="{9D8B030D-6E8A-4147-A177-3AD203B41FA5}">
                      <a16:colId xmlns:a16="http://schemas.microsoft.com/office/drawing/2014/main" val="1998051271"/>
                    </a:ext>
                  </a:extLst>
                </a:gridCol>
                <a:gridCol w="1283434">
                  <a:extLst>
                    <a:ext uri="{9D8B030D-6E8A-4147-A177-3AD203B41FA5}">
                      <a16:colId xmlns:a16="http://schemas.microsoft.com/office/drawing/2014/main" val="3716944981"/>
                    </a:ext>
                  </a:extLst>
                </a:gridCol>
                <a:gridCol w="1695903">
                  <a:extLst>
                    <a:ext uri="{9D8B030D-6E8A-4147-A177-3AD203B41FA5}">
                      <a16:colId xmlns:a16="http://schemas.microsoft.com/office/drawing/2014/main" val="924800970"/>
                    </a:ext>
                  </a:extLst>
                </a:gridCol>
                <a:gridCol w="1695903">
                  <a:extLst>
                    <a:ext uri="{9D8B030D-6E8A-4147-A177-3AD203B41FA5}">
                      <a16:colId xmlns:a16="http://schemas.microsoft.com/office/drawing/2014/main" val="1535687052"/>
                    </a:ext>
                  </a:extLst>
                </a:gridCol>
              </a:tblGrid>
              <a:tr h="642752">
                <a:tc>
                  <a:txBody>
                    <a:bodyPr/>
                    <a:lstStyle/>
                    <a:p>
                      <a:endParaRPr lang="es-GB" sz="2200" dirty="0">
                        <a:solidFill>
                          <a:schemeClr val="tx1"/>
                        </a:solidFill>
                      </a:endParaRPr>
                    </a:p>
                  </a:txBody>
                  <a:tcPr/>
                </a:tc>
                <a:tc>
                  <a:txBody>
                    <a:bodyPr/>
                    <a:lstStyle/>
                    <a:p>
                      <a:pPr algn="ctr"/>
                      <a:r>
                        <a:rPr lang="es-GB" sz="2200" dirty="0">
                          <a:solidFill>
                            <a:schemeClr val="tx1"/>
                          </a:solidFill>
                        </a:rPr>
                        <a:t>Ahora</a:t>
                      </a:r>
                    </a:p>
                  </a:txBody>
                  <a:tcPr/>
                </a:tc>
                <a:tc>
                  <a:txBody>
                    <a:bodyPr/>
                    <a:lstStyle/>
                    <a:p>
                      <a:pPr algn="ctr"/>
                      <a:r>
                        <a:rPr lang="es-GB" sz="2200" dirty="0">
                          <a:solidFill>
                            <a:schemeClr val="tx1"/>
                          </a:solidFill>
                        </a:rPr>
                        <a:t>General-mente</a:t>
                      </a:r>
                    </a:p>
                  </a:txBody>
                  <a:tcPr/>
                </a:tc>
                <a:tc>
                  <a:txBody>
                    <a:bodyPr/>
                    <a:lstStyle/>
                    <a:p>
                      <a:pPr algn="ctr"/>
                      <a:r>
                        <a:rPr lang="es-GB" sz="2200" dirty="0">
                          <a:solidFill>
                            <a:schemeClr val="tx1"/>
                          </a:solidFill>
                        </a:rPr>
                        <a:t>Respuesta</a:t>
                      </a:r>
                    </a:p>
                  </a:txBody>
                  <a:tcPr/>
                </a:tc>
                <a:extLst>
                  <a:ext uri="{0D108BD9-81ED-4DB2-BD59-A6C34878D82A}">
                    <a16:rowId xmlns:a16="http://schemas.microsoft.com/office/drawing/2014/main" val="1197234132"/>
                  </a:ext>
                </a:extLst>
              </a:tr>
              <a:tr h="642752">
                <a:tc>
                  <a:txBody>
                    <a:bodyPr/>
                    <a:lstStyle/>
                    <a:p>
                      <a:r>
                        <a:rPr lang="es-GB" sz="2200" dirty="0">
                          <a:solidFill>
                            <a:schemeClr val="tx1"/>
                          </a:solidFill>
                        </a:rPr>
                        <a:t>Are you cheerful?</a:t>
                      </a:r>
                    </a:p>
                  </a:txBody>
                  <a:tcPr/>
                </a:tc>
                <a:tc>
                  <a:txBody>
                    <a:bodyPr/>
                    <a:lstStyle/>
                    <a:p>
                      <a:pPr algn="ctr"/>
                      <a:endParaRPr lang="es-GB" sz="2200" dirty="0">
                        <a:solidFill>
                          <a:schemeClr val="tx1"/>
                        </a:solidFill>
                      </a:endParaRPr>
                    </a:p>
                  </a:txBody>
                  <a:tcPr anchor="ctr"/>
                </a:tc>
                <a:tc>
                  <a:txBody>
                    <a:bodyPr/>
                    <a:lstStyle/>
                    <a:p>
                      <a:pPr algn="ctr"/>
                      <a:r>
                        <a:rPr lang="es-GB" sz="2200" dirty="0">
                          <a:solidFill>
                            <a:schemeClr val="tx1"/>
                          </a:solidFill>
                        </a:rPr>
                        <a:t>X</a:t>
                      </a:r>
                    </a:p>
                  </a:txBody>
                  <a:tcPr anchor="ctr"/>
                </a:tc>
                <a:tc>
                  <a:txBody>
                    <a:bodyPr/>
                    <a:lstStyle/>
                    <a:p>
                      <a:pPr algn="ctr"/>
                      <a:endParaRPr lang="es-GB" sz="2200" dirty="0">
                        <a:solidFill>
                          <a:schemeClr val="tx1"/>
                        </a:solidFill>
                      </a:endParaRPr>
                    </a:p>
                  </a:txBody>
                  <a:tcPr anchor="ctr"/>
                </a:tc>
                <a:extLst>
                  <a:ext uri="{0D108BD9-81ED-4DB2-BD59-A6C34878D82A}">
                    <a16:rowId xmlns:a16="http://schemas.microsoft.com/office/drawing/2014/main" val="3269459615"/>
                  </a:ext>
                </a:extLst>
              </a:tr>
              <a:tr h="853865">
                <a:tc>
                  <a:txBody>
                    <a:bodyPr/>
                    <a:lstStyle/>
                    <a:p>
                      <a:r>
                        <a:rPr lang="es-GB" sz="2200" dirty="0">
                          <a:solidFill>
                            <a:schemeClr val="tx1"/>
                          </a:solidFill>
                        </a:rPr>
                        <a:t>Are you good looking?</a:t>
                      </a:r>
                    </a:p>
                  </a:txBody>
                  <a:tcPr/>
                </a:tc>
                <a:tc>
                  <a:txBody>
                    <a:bodyPr/>
                    <a:lstStyle/>
                    <a:p>
                      <a:pPr algn="ctr"/>
                      <a:endParaRPr lang="es-GB" sz="2200" dirty="0">
                        <a:solidFill>
                          <a:schemeClr val="tx1"/>
                        </a:solidFill>
                      </a:endParaRPr>
                    </a:p>
                  </a:txBody>
                  <a:tcPr anchor="ctr"/>
                </a:tc>
                <a:tc>
                  <a:txBody>
                    <a:bodyPr/>
                    <a:lstStyle/>
                    <a:p>
                      <a:pPr algn="ctr"/>
                      <a:r>
                        <a:rPr lang="es-GB" sz="2200" dirty="0">
                          <a:solidFill>
                            <a:schemeClr val="tx1"/>
                          </a:solidFill>
                        </a:rPr>
                        <a:t>X</a:t>
                      </a:r>
                    </a:p>
                  </a:txBody>
                  <a:tcPr anchor="ctr"/>
                </a:tc>
                <a:tc>
                  <a:txBody>
                    <a:bodyPr/>
                    <a:lstStyle/>
                    <a:p>
                      <a:pPr algn="ctr"/>
                      <a:endParaRPr lang="es-GB" sz="2200" dirty="0">
                        <a:solidFill>
                          <a:schemeClr val="tx1"/>
                        </a:solidFill>
                      </a:endParaRPr>
                    </a:p>
                  </a:txBody>
                  <a:tcPr anchor="ctr"/>
                </a:tc>
                <a:extLst>
                  <a:ext uri="{0D108BD9-81ED-4DB2-BD59-A6C34878D82A}">
                    <a16:rowId xmlns:a16="http://schemas.microsoft.com/office/drawing/2014/main" val="3839704635"/>
                  </a:ext>
                </a:extLst>
              </a:tr>
              <a:tr h="642752">
                <a:tc>
                  <a:txBody>
                    <a:bodyPr/>
                    <a:lstStyle/>
                    <a:p>
                      <a:r>
                        <a:rPr lang="es-GB" sz="2200" dirty="0">
                          <a:solidFill>
                            <a:schemeClr val="tx1"/>
                          </a:solidFill>
                        </a:rPr>
                        <a:t>Are you calm?</a:t>
                      </a:r>
                    </a:p>
                  </a:txBody>
                  <a:tcPr/>
                </a:tc>
                <a:tc>
                  <a:txBody>
                    <a:bodyPr/>
                    <a:lstStyle/>
                    <a:p>
                      <a:pPr algn="ctr"/>
                      <a:r>
                        <a:rPr lang="es-GB" sz="2200" dirty="0">
                          <a:solidFill>
                            <a:schemeClr val="tx1"/>
                          </a:solidFill>
                        </a:rPr>
                        <a:t>X</a:t>
                      </a:r>
                    </a:p>
                  </a:txBody>
                  <a:tcPr anchor="ctr"/>
                </a:tc>
                <a:tc>
                  <a:txBody>
                    <a:bodyPr/>
                    <a:lstStyle/>
                    <a:p>
                      <a:pPr algn="ctr"/>
                      <a:endParaRPr lang="es-GB" sz="2200" dirty="0">
                        <a:solidFill>
                          <a:schemeClr val="tx1"/>
                        </a:solidFill>
                      </a:endParaRPr>
                    </a:p>
                  </a:txBody>
                  <a:tcPr anchor="ctr"/>
                </a:tc>
                <a:tc>
                  <a:txBody>
                    <a:bodyPr/>
                    <a:lstStyle/>
                    <a:p>
                      <a:pPr algn="ctr"/>
                      <a:endParaRPr lang="es-GB" sz="2200" dirty="0">
                        <a:solidFill>
                          <a:schemeClr val="tx1"/>
                        </a:solidFill>
                      </a:endParaRPr>
                    </a:p>
                  </a:txBody>
                  <a:tcPr anchor="ctr"/>
                </a:tc>
                <a:extLst>
                  <a:ext uri="{0D108BD9-81ED-4DB2-BD59-A6C34878D82A}">
                    <a16:rowId xmlns:a16="http://schemas.microsoft.com/office/drawing/2014/main" val="3095736056"/>
                  </a:ext>
                </a:extLst>
              </a:tr>
              <a:tr h="642752">
                <a:tc>
                  <a:txBody>
                    <a:bodyPr/>
                    <a:lstStyle/>
                    <a:p>
                      <a:r>
                        <a:rPr lang="es-GB" sz="2200" dirty="0">
                          <a:solidFill>
                            <a:schemeClr val="tx1"/>
                          </a:solidFill>
                        </a:rPr>
                        <a:t>Are you strange?</a:t>
                      </a:r>
                    </a:p>
                  </a:txBody>
                  <a:tcPr/>
                </a:tc>
                <a:tc>
                  <a:txBody>
                    <a:bodyPr/>
                    <a:lstStyle/>
                    <a:p>
                      <a:pPr algn="ctr"/>
                      <a:endParaRPr lang="es-GB" sz="2200" dirty="0">
                        <a:solidFill>
                          <a:schemeClr val="tx1"/>
                        </a:solidFill>
                      </a:endParaRPr>
                    </a:p>
                  </a:txBody>
                  <a:tcPr anchor="ctr"/>
                </a:tc>
                <a:tc>
                  <a:txBody>
                    <a:bodyPr/>
                    <a:lstStyle/>
                    <a:p>
                      <a:pPr algn="ctr"/>
                      <a:r>
                        <a:rPr lang="es-GB" sz="2200" dirty="0">
                          <a:solidFill>
                            <a:schemeClr val="tx1"/>
                          </a:solidFill>
                        </a:rPr>
                        <a:t>X</a:t>
                      </a:r>
                    </a:p>
                  </a:txBody>
                  <a:tcPr anchor="ctr"/>
                </a:tc>
                <a:tc>
                  <a:txBody>
                    <a:bodyPr/>
                    <a:lstStyle/>
                    <a:p>
                      <a:pPr algn="ctr"/>
                      <a:endParaRPr lang="es-GB" sz="2200" dirty="0">
                        <a:solidFill>
                          <a:schemeClr val="tx1"/>
                        </a:solidFill>
                      </a:endParaRPr>
                    </a:p>
                  </a:txBody>
                  <a:tcPr anchor="ctr"/>
                </a:tc>
                <a:extLst>
                  <a:ext uri="{0D108BD9-81ED-4DB2-BD59-A6C34878D82A}">
                    <a16:rowId xmlns:a16="http://schemas.microsoft.com/office/drawing/2014/main" val="3338707403"/>
                  </a:ext>
                </a:extLst>
              </a:tr>
              <a:tr h="592962">
                <a:tc>
                  <a:txBody>
                    <a:bodyPr/>
                    <a:lstStyle/>
                    <a:p>
                      <a:r>
                        <a:rPr lang="es-GB" sz="2200" dirty="0">
                          <a:solidFill>
                            <a:schemeClr val="tx1"/>
                          </a:solidFill>
                        </a:rPr>
                        <a:t>Are you nice?</a:t>
                      </a:r>
                    </a:p>
                  </a:txBody>
                  <a:tcPr/>
                </a:tc>
                <a:tc>
                  <a:txBody>
                    <a:bodyPr/>
                    <a:lstStyle/>
                    <a:p>
                      <a:pPr algn="ctr"/>
                      <a:endParaRPr lang="es-GB" sz="2200" dirty="0">
                        <a:solidFill>
                          <a:schemeClr val="tx1"/>
                        </a:solidFill>
                      </a:endParaRPr>
                    </a:p>
                  </a:txBody>
                  <a:tcPr anchor="ctr"/>
                </a:tc>
                <a:tc>
                  <a:txBody>
                    <a:bodyPr/>
                    <a:lstStyle/>
                    <a:p>
                      <a:pPr algn="ctr"/>
                      <a:r>
                        <a:rPr lang="es-GB" sz="2200" dirty="0">
                          <a:solidFill>
                            <a:schemeClr val="tx1"/>
                          </a:solidFill>
                        </a:rPr>
                        <a:t>X</a:t>
                      </a:r>
                    </a:p>
                  </a:txBody>
                  <a:tcPr anchor="ctr"/>
                </a:tc>
                <a:tc>
                  <a:txBody>
                    <a:bodyPr/>
                    <a:lstStyle/>
                    <a:p>
                      <a:pPr algn="ctr"/>
                      <a:endParaRPr lang="es-GB" sz="2200" dirty="0">
                        <a:solidFill>
                          <a:schemeClr val="tx1"/>
                        </a:solidFill>
                      </a:endParaRPr>
                    </a:p>
                  </a:txBody>
                  <a:tcPr anchor="ctr"/>
                </a:tc>
                <a:extLst>
                  <a:ext uri="{0D108BD9-81ED-4DB2-BD59-A6C34878D82A}">
                    <a16:rowId xmlns:a16="http://schemas.microsoft.com/office/drawing/2014/main" val="3174012597"/>
                  </a:ext>
                </a:extLst>
              </a:tr>
              <a:tr h="642752">
                <a:tc>
                  <a:txBody>
                    <a:bodyPr/>
                    <a:lstStyle/>
                    <a:p>
                      <a:r>
                        <a:rPr lang="es-GB" sz="2200" dirty="0">
                          <a:solidFill>
                            <a:schemeClr val="tx1"/>
                          </a:solidFill>
                        </a:rPr>
                        <a:t>Are you clean?</a:t>
                      </a:r>
                    </a:p>
                  </a:txBody>
                  <a:tcPr/>
                </a:tc>
                <a:tc>
                  <a:txBody>
                    <a:bodyPr/>
                    <a:lstStyle/>
                    <a:p>
                      <a:pPr algn="ctr"/>
                      <a:r>
                        <a:rPr lang="es-GB" sz="2200" dirty="0">
                          <a:solidFill>
                            <a:schemeClr val="tx1"/>
                          </a:solidFill>
                        </a:rPr>
                        <a:t>X</a:t>
                      </a:r>
                    </a:p>
                  </a:txBody>
                  <a:tcPr anchor="ctr"/>
                </a:tc>
                <a:tc>
                  <a:txBody>
                    <a:bodyPr/>
                    <a:lstStyle/>
                    <a:p>
                      <a:pPr algn="ctr"/>
                      <a:endParaRPr lang="es-GB" sz="2200" dirty="0">
                        <a:solidFill>
                          <a:schemeClr val="tx1"/>
                        </a:solidFill>
                      </a:endParaRPr>
                    </a:p>
                  </a:txBody>
                  <a:tcPr anchor="ctr"/>
                </a:tc>
                <a:tc>
                  <a:txBody>
                    <a:bodyPr/>
                    <a:lstStyle/>
                    <a:p>
                      <a:pPr algn="ctr"/>
                      <a:endParaRPr lang="es-GB" sz="2200" dirty="0">
                        <a:solidFill>
                          <a:schemeClr val="tx1"/>
                        </a:solidFill>
                      </a:endParaRPr>
                    </a:p>
                  </a:txBody>
                  <a:tcPr anchor="ctr"/>
                </a:tc>
                <a:extLst>
                  <a:ext uri="{0D108BD9-81ED-4DB2-BD59-A6C34878D82A}">
                    <a16:rowId xmlns:a16="http://schemas.microsoft.com/office/drawing/2014/main" val="3566722058"/>
                  </a:ext>
                </a:extLst>
              </a:tr>
            </a:tbl>
          </a:graphicData>
        </a:graphic>
      </p:graphicFrame>
      <p:graphicFrame>
        <p:nvGraphicFramePr>
          <p:cNvPr id="42" name="Tabla 41">
            <a:extLst>
              <a:ext uri="{FF2B5EF4-FFF2-40B4-BE49-F238E27FC236}">
                <a16:creationId xmlns:a16="http://schemas.microsoft.com/office/drawing/2014/main" id="{C8E9B49C-5B67-8142-8B6A-C51C740554F3}"/>
              </a:ext>
            </a:extLst>
          </p:cNvPr>
          <p:cNvGraphicFramePr>
            <a:graphicFrameLocks noGrp="1"/>
          </p:cNvGraphicFramePr>
          <p:nvPr>
            <p:extLst>
              <p:ext uri="{D42A27DB-BD31-4B8C-83A1-F6EECF244321}">
                <p14:modId xmlns:p14="http://schemas.microsoft.com/office/powerpoint/2010/main" val="3324789054"/>
              </p:ext>
            </p:extLst>
          </p:nvPr>
        </p:nvGraphicFramePr>
        <p:xfrm>
          <a:off x="7158531" y="845574"/>
          <a:ext cx="4684425" cy="5260893"/>
        </p:xfrm>
        <a:graphic>
          <a:graphicData uri="http://schemas.openxmlformats.org/drawingml/2006/table">
            <a:tbl>
              <a:tblPr firstRow="1" bandRow="1">
                <a:tableStyleId>{21E4AEA4-8DFA-4A89-87EB-49C32662AFE0}</a:tableStyleId>
              </a:tblPr>
              <a:tblGrid>
                <a:gridCol w="761353">
                  <a:extLst>
                    <a:ext uri="{9D8B030D-6E8A-4147-A177-3AD203B41FA5}">
                      <a16:colId xmlns:a16="http://schemas.microsoft.com/office/drawing/2014/main" val="1998051271"/>
                    </a:ext>
                  </a:extLst>
                </a:gridCol>
                <a:gridCol w="1961536">
                  <a:extLst>
                    <a:ext uri="{9D8B030D-6E8A-4147-A177-3AD203B41FA5}">
                      <a16:colId xmlns:a16="http://schemas.microsoft.com/office/drawing/2014/main" val="3716944981"/>
                    </a:ext>
                  </a:extLst>
                </a:gridCol>
                <a:gridCol w="1961536">
                  <a:extLst>
                    <a:ext uri="{9D8B030D-6E8A-4147-A177-3AD203B41FA5}">
                      <a16:colId xmlns:a16="http://schemas.microsoft.com/office/drawing/2014/main" val="924800970"/>
                    </a:ext>
                  </a:extLst>
                </a:gridCol>
              </a:tblGrid>
              <a:tr h="740707">
                <a:tc>
                  <a:txBody>
                    <a:bodyPr/>
                    <a:lstStyle/>
                    <a:p>
                      <a:endParaRPr lang="es-GB" sz="2200" dirty="0">
                        <a:solidFill>
                          <a:schemeClr val="tx1"/>
                        </a:solidFill>
                      </a:endParaRPr>
                    </a:p>
                  </a:txBody>
                  <a:tcPr/>
                </a:tc>
                <a:tc>
                  <a:txBody>
                    <a:bodyPr/>
                    <a:lstStyle/>
                    <a:p>
                      <a:pPr algn="ctr"/>
                      <a:r>
                        <a:rPr lang="es-GB" sz="2200" dirty="0">
                          <a:solidFill>
                            <a:schemeClr val="tx1"/>
                          </a:solidFill>
                        </a:rPr>
                        <a:t>Ahora</a:t>
                      </a:r>
                    </a:p>
                  </a:txBody>
                  <a:tcPr/>
                </a:tc>
                <a:tc>
                  <a:txBody>
                    <a:bodyPr/>
                    <a:lstStyle/>
                    <a:p>
                      <a:pPr algn="ctr"/>
                      <a:r>
                        <a:rPr lang="es-GB" sz="2200" dirty="0">
                          <a:solidFill>
                            <a:schemeClr val="tx1"/>
                          </a:solidFill>
                        </a:rPr>
                        <a:t>General-mente</a:t>
                      </a:r>
                    </a:p>
                  </a:txBody>
                  <a:tcPr/>
                </a:tc>
                <a:extLst>
                  <a:ext uri="{0D108BD9-81ED-4DB2-BD59-A6C34878D82A}">
                    <a16:rowId xmlns:a16="http://schemas.microsoft.com/office/drawing/2014/main" val="1197234132"/>
                  </a:ext>
                </a:extLst>
              </a:tr>
              <a:tr h="740707">
                <a:tc>
                  <a:txBody>
                    <a:bodyPr/>
                    <a:lstStyle/>
                    <a:p>
                      <a:r>
                        <a:rPr lang="es-GB" sz="2200" dirty="0">
                          <a:solidFill>
                            <a:schemeClr val="tx1"/>
                          </a:solidFill>
                        </a:rPr>
                        <a:t>1.</a:t>
                      </a:r>
                    </a:p>
                  </a:txBody>
                  <a:tcPr anchor="ctr"/>
                </a:tc>
                <a:tc>
                  <a:txBody>
                    <a:bodyPr/>
                    <a:lstStyle/>
                    <a:p>
                      <a:pPr algn="ctr"/>
                      <a:r>
                        <a:rPr lang="es-GB" sz="2200" dirty="0">
                          <a:solidFill>
                            <a:schemeClr val="tx1"/>
                          </a:solidFill>
                        </a:rPr>
                        <a:t>X</a:t>
                      </a:r>
                    </a:p>
                  </a:txBody>
                  <a:tcPr anchor="ctr"/>
                </a:tc>
                <a:tc>
                  <a:txBody>
                    <a:bodyPr/>
                    <a:lstStyle/>
                    <a:p>
                      <a:pPr algn="ctr"/>
                      <a:endParaRPr lang="es-GB" sz="2200" dirty="0">
                        <a:solidFill>
                          <a:schemeClr val="tx1"/>
                        </a:solidFill>
                      </a:endParaRPr>
                    </a:p>
                  </a:txBody>
                  <a:tcPr anchor="ctr"/>
                </a:tc>
                <a:extLst>
                  <a:ext uri="{0D108BD9-81ED-4DB2-BD59-A6C34878D82A}">
                    <a16:rowId xmlns:a16="http://schemas.microsoft.com/office/drawing/2014/main" val="3269459615"/>
                  </a:ext>
                </a:extLst>
              </a:tr>
              <a:tr h="740707">
                <a:tc>
                  <a:txBody>
                    <a:bodyPr/>
                    <a:lstStyle/>
                    <a:p>
                      <a:r>
                        <a:rPr lang="es-GB" sz="2200" dirty="0">
                          <a:solidFill>
                            <a:schemeClr val="tx1"/>
                          </a:solidFill>
                        </a:rPr>
                        <a:t>2.</a:t>
                      </a:r>
                    </a:p>
                  </a:txBody>
                  <a:tcPr anchor="ctr"/>
                </a:tc>
                <a:tc>
                  <a:txBody>
                    <a:bodyPr/>
                    <a:lstStyle/>
                    <a:p>
                      <a:pPr algn="ctr"/>
                      <a:r>
                        <a:rPr lang="es-GB" sz="2200" dirty="0">
                          <a:solidFill>
                            <a:schemeClr val="tx1"/>
                          </a:solidFill>
                        </a:rPr>
                        <a:t>X</a:t>
                      </a:r>
                    </a:p>
                  </a:txBody>
                  <a:tcPr anchor="ctr"/>
                </a:tc>
                <a:tc>
                  <a:txBody>
                    <a:bodyPr/>
                    <a:lstStyle/>
                    <a:p>
                      <a:pPr algn="ctr"/>
                      <a:endParaRPr lang="es-GB" sz="2200" dirty="0">
                        <a:solidFill>
                          <a:schemeClr val="tx1"/>
                        </a:solidFill>
                      </a:endParaRPr>
                    </a:p>
                  </a:txBody>
                  <a:tcPr anchor="ctr"/>
                </a:tc>
                <a:extLst>
                  <a:ext uri="{0D108BD9-81ED-4DB2-BD59-A6C34878D82A}">
                    <a16:rowId xmlns:a16="http://schemas.microsoft.com/office/drawing/2014/main" val="3839704635"/>
                  </a:ext>
                </a:extLst>
              </a:tr>
              <a:tr h="740707">
                <a:tc>
                  <a:txBody>
                    <a:bodyPr/>
                    <a:lstStyle/>
                    <a:p>
                      <a:r>
                        <a:rPr lang="es-GB" sz="2200" dirty="0">
                          <a:solidFill>
                            <a:schemeClr val="tx1"/>
                          </a:solidFill>
                        </a:rPr>
                        <a:t>3.</a:t>
                      </a:r>
                    </a:p>
                  </a:txBody>
                  <a:tcPr anchor="ctr"/>
                </a:tc>
                <a:tc>
                  <a:txBody>
                    <a:bodyPr/>
                    <a:lstStyle/>
                    <a:p>
                      <a:pPr algn="ctr"/>
                      <a:endParaRPr lang="es-GB" sz="2200" dirty="0">
                        <a:solidFill>
                          <a:schemeClr val="tx1"/>
                        </a:solidFill>
                      </a:endParaRPr>
                    </a:p>
                  </a:txBody>
                  <a:tcPr anchor="ctr"/>
                </a:tc>
                <a:tc>
                  <a:txBody>
                    <a:bodyPr/>
                    <a:lstStyle/>
                    <a:p>
                      <a:pPr algn="ctr"/>
                      <a:r>
                        <a:rPr lang="es-GB" sz="2200" dirty="0">
                          <a:solidFill>
                            <a:schemeClr val="tx1"/>
                          </a:solidFill>
                        </a:rPr>
                        <a:t>X</a:t>
                      </a:r>
                    </a:p>
                  </a:txBody>
                  <a:tcPr anchor="ctr"/>
                </a:tc>
                <a:extLst>
                  <a:ext uri="{0D108BD9-81ED-4DB2-BD59-A6C34878D82A}">
                    <a16:rowId xmlns:a16="http://schemas.microsoft.com/office/drawing/2014/main" val="3095736056"/>
                  </a:ext>
                </a:extLst>
              </a:tr>
              <a:tr h="740707">
                <a:tc>
                  <a:txBody>
                    <a:bodyPr/>
                    <a:lstStyle/>
                    <a:p>
                      <a:r>
                        <a:rPr lang="es-GB" sz="2200" dirty="0">
                          <a:solidFill>
                            <a:schemeClr val="tx1"/>
                          </a:solidFill>
                        </a:rPr>
                        <a:t>4.</a:t>
                      </a:r>
                    </a:p>
                  </a:txBody>
                  <a:tcPr anchor="ctr"/>
                </a:tc>
                <a:tc>
                  <a:txBody>
                    <a:bodyPr/>
                    <a:lstStyle/>
                    <a:p>
                      <a:pPr algn="ctr"/>
                      <a:endParaRPr lang="es-GB" sz="2200" dirty="0">
                        <a:solidFill>
                          <a:schemeClr val="tx1"/>
                        </a:solidFill>
                      </a:endParaRPr>
                    </a:p>
                  </a:txBody>
                  <a:tcPr anchor="ctr"/>
                </a:tc>
                <a:tc>
                  <a:txBody>
                    <a:bodyPr/>
                    <a:lstStyle/>
                    <a:p>
                      <a:pPr algn="ctr"/>
                      <a:r>
                        <a:rPr lang="es-GB" sz="2200" dirty="0">
                          <a:solidFill>
                            <a:schemeClr val="tx1"/>
                          </a:solidFill>
                        </a:rPr>
                        <a:t>X</a:t>
                      </a:r>
                    </a:p>
                  </a:txBody>
                  <a:tcPr anchor="ctr"/>
                </a:tc>
                <a:extLst>
                  <a:ext uri="{0D108BD9-81ED-4DB2-BD59-A6C34878D82A}">
                    <a16:rowId xmlns:a16="http://schemas.microsoft.com/office/drawing/2014/main" val="3338707403"/>
                  </a:ext>
                </a:extLst>
              </a:tr>
              <a:tr h="740707">
                <a:tc>
                  <a:txBody>
                    <a:bodyPr/>
                    <a:lstStyle/>
                    <a:p>
                      <a:r>
                        <a:rPr lang="es-GB" sz="2200" dirty="0">
                          <a:solidFill>
                            <a:schemeClr val="tx1"/>
                          </a:solidFill>
                        </a:rPr>
                        <a:t>5.</a:t>
                      </a:r>
                    </a:p>
                  </a:txBody>
                  <a:tcPr anchor="ctr"/>
                </a:tc>
                <a:tc>
                  <a:txBody>
                    <a:bodyPr/>
                    <a:lstStyle/>
                    <a:p>
                      <a:pPr algn="ctr"/>
                      <a:endParaRPr lang="es-GB" sz="2200" dirty="0">
                        <a:solidFill>
                          <a:schemeClr val="tx1"/>
                        </a:solidFill>
                      </a:endParaRPr>
                    </a:p>
                  </a:txBody>
                  <a:tcPr anchor="ctr"/>
                </a:tc>
                <a:tc>
                  <a:txBody>
                    <a:bodyPr/>
                    <a:lstStyle/>
                    <a:p>
                      <a:pPr algn="ctr"/>
                      <a:r>
                        <a:rPr lang="es-GB" sz="2200" dirty="0">
                          <a:solidFill>
                            <a:schemeClr val="tx1"/>
                          </a:solidFill>
                        </a:rPr>
                        <a:t>X</a:t>
                      </a:r>
                    </a:p>
                  </a:txBody>
                  <a:tcPr anchor="ctr"/>
                </a:tc>
                <a:extLst>
                  <a:ext uri="{0D108BD9-81ED-4DB2-BD59-A6C34878D82A}">
                    <a16:rowId xmlns:a16="http://schemas.microsoft.com/office/drawing/2014/main" val="3174012597"/>
                  </a:ext>
                </a:extLst>
              </a:tr>
              <a:tr h="795358">
                <a:tc>
                  <a:txBody>
                    <a:bodyPr/>
                    <a:lstStyle/>
                    <a:p>
                      <a:r>
                        <a:rPr lang="es-GB" sz="2200" dirty="0">
                          <a:solidFill>
                            <a:schemeClr val="tx1"/>
                          </a:solidFill>
                        </a:rPr>
                        <a:t>6.</a:t>
                      </a:r>
                    </a:p>
                  </a:txBody>
                  <a:tcPr anchor="ctr"/>
                </a:tc>
                <a:tc>
                  <a:txBody>
                    <a:bodyPr/>
                    <a:lstStyle/>
                    <a:p>
                      <a:pPr algn="ctr"/>
                      <a:r>
                        <a:rPr lang="es-GB" sz="2200" dirty="0">
                          <a:solidFill>
                            <a:schemeClr val="tx1"/>
                          </a:solidFill>
                        </a:rPr>
                        <a:t>X</a:t>
                      </a:r>
                    </a:p>
                  </a:txBody>
                  <a:tcPr anchor="ctr"/>
                </a:tc>
                <a:tc>
                  <a:txBody>
                    <a:bodyPr/>
                    <a:lstStyle/>
                    <a:p>
                      <a:pPr algn="ctr"/>
                      <a:endParaRPr lang="es-GB" sz="2200" dirty="0">
                        <a:solidFill>
                          <a:schemeClr val="tx1"/>
                        </a:solidFill>
                      </a:endParaRPr>
                    </a:p>
                  </a:txBody>
                  <a:tcPr anchor="ctr"/>
                </a:tc>
                <a:extLst>
                  <a:ext uri="{0D108BD9-81ED-4DB2-BD59-A6C34878D82A}">
                    <a16:rowId xmlns:a16="http://schemas.microsoft.com/office/drawing/2014/main" val="3566722058"/>
                  </a:ext>
                </a:extLst>
              </a:tr>
            </a:tbl>
          </a:graphicData>
        </a:graphic>
      </p:graphicFrame>
      <p:sp>
        <p:nvSpPr>
          <p:cNvPr id="11" name="Title 2">
            <a:extLst>
              <a:ext uri="{FF2B5EF4-FFF2-40B4-BE49-F238E27FC236}">
                <a16:creationId xmlns:a16="http://schemas.microsoft.com/office/drawing/2014/main" id="{14AB7D1D-94CB-7043-8086-A7DD0A0C99A0}"/>
              </a:ext>
            </a:extLst>
          </p:cNvPr>
          <p:cNvSpPr txBox="1">
            <a:spLocks/>
          </p:cNvSpPr>
          <p:nvPr/>
        </p:nvSpPr>
        <p:spPr>
          <a:xfrm>
            <a:off x="2142808" y="361156"/>
            <a:ext cx="2735263"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tx1"/>
                </a:solidFill>
              </a:rPr>
              <a:t>Ask these questions</a:t>
            </a:r>
            <a:endParaRPr lang="en-US" sz="2000" dirty="0">
              <a:solidFill>
                <a:schemeClr val="tx1"/>
              </a:solidFill>
            </a:endParaRPr>
          </a:p>
        </p:txBody>
      </p:sp>
      <p:sp>
        <p:nvSpPr>
          <p:cNvPr id="12" name="Title 2">
            <a:extLst>
              <a:ext uri="{FF2B5EF4-FFF2-40B4-BE49-F238E27FC236}">
                <a16:creationId xmlns:a16="http://schemas.microsoft.com/office/drawing/2014/main" id="{37B0D9B2-FC3D-4647-BF59-F8A8CAC5E624}"/>
              </a:ext>
            </a:extLst>
          </p:cNvPr>
          <p:cNvSpPr txBox="1">
            <a:spLocks/>
          </p:cNvSpPr>
          <p:nvPr/>
        </p:nvSpPr>
        <p:spPr>
          <a:xfrm>
            <a:off x="7445828" y="359968"/>
            <a:ext cx="4397127"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chemeClr val="tx1"/>
                </a:solidFill>
              </a:rPr>
              <a:t>Use this grid to give your answers</a:t>
            </a:r>
            <a:endParaRPr lang="en-US" sz="2000" dirty="0">
              <a:solidFill>
                <a:schemeClr val="tx1"/>
              </a:solidFill>
            </a:endParaRPr>
          </a:p>
        </p:txBody>
      </p:sp>
      <p:cxnSp>
        <p:nvCxnSpPr>
          <p:cNvPr id="7" name="Straight Connector 6"/>
          <p:cNvCxnSpPr/>
          <p:nvPr/>
        </p:nvCxnSpPr>
        <p:spPr>
          <a:xfrm>
            <a:off x="5210469" y="845574"/>
            <a:ext cx="160" cy="526089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210469" y="1136908"/>
            <a:ext cx="2339788" cy="461665"/>
          </a:xfrm>
          <a:prstGeom prst="rect">
            <a:avLst/>
          </a:prstGeom>
          <a:noFill/>
        </p:spPr>
        <p:txBody>
          <a:bodyPr wrap="square" rtlCol="0">
            <a:spAutoFit/>
          </a:bodyPr>
          <a:lstStyle/>
          <a:p>
            <a:pPr algn="l"/>
            <a:r>
              <a:rPr lang="en-GB" sz="2400" dirty="0"/>
              <a:t>¿      o     ?</a:t>
            </a:r>
          </a:p>
        </p:txBody>
      </p:sp>
      <p:pic>
        <p:nvPicPr>
          <p:cNvPr id="14" name="Picture 2" descr="Red X Cross Wrong Not Clip Art">
            <a:extLst>
              <a:ext uri="{FF2B5EF4-FFF2-40B4-BE49-F238E27FC236}">
                <a16:creationId xmlns:a16="http://schemas.microsoft.com/office/drawing/2014/main" id="{D4A21239-A5D7-EA4C-8368-9B22479BEBE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557495" y="1265314"/>
            <a:ext cx="297966" cy="29796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ker.com/cliparts/j/p/l/D/8/K/green-tick-md.png">
            <a:extLst>
              <a:ext uri="{FF2B5EF4-FFF2-40B4-BE49-F238E27FC236}">
                <a16:creationId xmlns:a16="http://schemas.microsoft.com/office/drawing/2014/main" id="{750F2286-0B03-0A4E-8117-4A5C4F47B3D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84206" y="1265314"/>
            <a:ext cx="319794" cy="333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27747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54BE97-7C81-EB41-BA9B-1C99DEE78326}"/>
              </a:ext>
            </a:extLst>
          </p:cNvPr>
          <p:cNvSpPr>
            <a:spLocks noGrp="1"/>
          </p:cNvSpPr>
          <p:nvPr>
            <p:ph type="title" idx="4294967295"/>
          </p:nvPr>
        </p:nvSpPr>
        <p:spPr>
          <a:xfrm>
            <a:off x="0" y="179388"/>
            <a:ext cx="1489587" cy="363537"/>
          </a:xfrm>
        </p:spPr>
        <p:txBody>
          <a:bodyPr>
            <a:normAutofit fontScale="90000"/>
          </a:bodyPr>
          <a:lstStyle/>
          <a:p>
            <a:r>
              <a:rPr lang="es-GB" sz="2200" b="1" dirty="0">
                <a:solidFill>
                  <a:schemeClr val="tx1"/>
                </a:solidFill>
              </a:rPr>
              <a:t>Persona A</a:t>
            </a:r>
          </a:p>
        </p:txBody>
      </p:sp>
      <p:graphicFrame>
        <p:nvGraphicFramePr>
          <p:cNvPr id="41" name="Tabla 40">
            <a:extLst>
              <a:ext uri="{FF2B5EF4-FFF2-40B4-BE49-F238E27FC236}">
                <a16:creationId xmlns:a16="http://schemas.microsoft.com/office/drawing/2014/main" id="{42912A1C-7C5F-DC46-AEA6-33B99EFD02B6}"/>
              </a:ext>
            </a:extLst>
          </p:cNvPr>
          <p:cNvGraphicFramePr>
            <a:graphicFrameLocks noGrp="1"/>
          </p:cNvGraphicFramePr>
          <p:nvPr>
            <p:extLst>
              <p:ext uri="{D42A27DB-BD31-4B8C-83A1-F6EECF244321}">
                <p14:modId xmlns:p14="http://schemas.microsoft.com/office/powerpoint/2010/main" val="1918399080"/>
              </p:ext>
            </p:extLst>
          </p:nvPr>
        </p:nvGraphicFramePr>
        <p:xfrm>
          <a:off x="6253316" y="542925"/>
          <a:ext cx="5722375" cy="5610253"/>
        </p:xfrm>
        <a:graphic>
          <a:graphicData uri="http://schemas.openxmlformats.org/drawingml/2006/table">
            <a:tbl>
              <a:tblPr firstRow="1" bandRow="1">
                <a:tableStyleId>{21E4AEA4-8DFA-4A89-87EB-49C32662AFE0}</a:tableStyleId>
              </a:tblPr>
              <a:tblGrid>
                <a:gridCol w="1533832">
                  <a:extLst>
                    <a:ext uri="{9D8B030D-6E8A-4147-A177-3AD203B41FA5}">
                      <a16:colId xmlns:a16="http://schemas.microsoft.com/office/drawing/2014/main" val="1998051271"/>
                    </a:ext>
                  </a:extLst>
                </a:gridCol>
                <a:gridCol w="1165123">
                  <a:extLst>
                    <a:ext uri="{9D8B030D-6E8A-4147-A177-3AD203B41FA5}">
                      <a16:colId xmlns:a16="http://schemas.microsoft.com/office/drawing/2014/main" val="3716944981"/>
                    </a:ext>
                  </a:extLst>
                </a:gridCol>
                <a:gridCol w="1533832">
                  <a:extLst>
                    <a:ext uri="{9D8B030D-6E8A-4147-A177-3AD203B41FA5}">
                      <a16:colId xmlns:a16="http://schemas.microsoft.com/office/drawing/2014/main" val="924800970"/>
                    </a:ext>
                  </a:extLst>
                </a:gridCol>
                <a:gridCol w="1489588">
                  <a:extLst>
                    <a:ext uri="{9D8B030D-6E8A-4147-A177-3AD203B41FA5}">
                      <a16:colId xmlns:a16="http://schemas.microsoft.com/office/drawing/2014/main" val="1535687052"/>
                    </a:ext>
                  </a:extLst>
                </a:gridCol>
              </a:tblGrid>
              <a:tr h="702973">
                <a:tc>
                  <a:txBody>
                    <a:bodyPr/>
                    <a:lstStyle/>
                    <a:p>
                      <a:endParaRPr lang="es-GB" sz="2200" dirty="0">
                        <a:solidFill>
                          <a:schemeClr val="tx1"/>
                        </a:solidFill>
                      </a:endParaRPr>
                    </a:p>
                  </a:txBody>
                  <a:tcPr/>
                </a:tc>
                <a:tc>
                  <a:txBody>
                    <a:bodyPr/>
                    <a:lstStyle/>
                    <a:p>
                      <a:pPr algn="ctr"/>
                      <a:r>
                        <a:rPr lang="es-GB" sz="2000" dirty="0">
                          <a:solidFill>
                            <a:schemeClr val="tx1"/>
                          </a:solidFill>
                        </a:rPr>
                        <a:t>Ahora</a:t>
                      </a:r>
                    </a:p>
                  </a:txBody>
                  <a:tcPr/>
                </a:tc>
                <a:tc>
                  <a:txBody>
                    <a:bodyPr/>
                    <a:lstStyle/>
                    <a:p>
                      <a:pPr algn="ctr"/>
                      <a:r>
                        <a:rPr lang="es-GB" sz="2000" dirty="0">
                          <a:solidFill>
                            <a:schemeClr val="tx1"/>
                          </a:solidFill>
                        </a:rPr>
                        <a:t>General-mente</a:t>
                      </a:r>
                    </a:p>
                  </a:txBody>
                  <a:tcPr/>
                </a:tc>
                <a:tc>
                  <a:txBody>
                    <a:bodyPr/>
                    <a:lstStyle/>
                    <a:p>
                      <a:pPr algn="ctr"/>
                      <a:r>
                        <a:rPr lang="es-GB" sz="2000" dirty="0">
                          <a:solidFill>
                            <a:schemeClr val="tx1"/>
                          </a:solidFill>
                        </a:rPr>
                        <a:t>Respuesta</a:t>
                      </a:r>
                    </a:p>
                  </a:txBody>
                  <a:tcPr/>
                </a:tc>
                <a:extLst>
                  <a:ext uri="{0D108BD9-81ED-4DB2-BD59-A6C34878D82A}">
                    <a16:rowId xmlns:a16="http://schemas.microsoft.com/office/drawing/2014/main" val="1197234132"/>
                  </a:ext>
                </a:extLst>
              </a:tr>
              <a:tr h="702973">
                <a:tc>
                  <a:txBody>
                    <a:bodyPr/>
                    <a:lstStyle/>
                    <a:p>
                      <a:r>
                        <a:rPr lang="es-GB" sz="2200" dirty="0">
                          <a:solidFill>
                            <a:schemeClr val="tx1"/>
                          </a:solidFill>
                        </a:rPr>
                        <a:t>Are you cheerful?</a:t>
                      </a:r>
                    </a:p>
                  </a:txBody>
                  <a:tcPr/>
                </a:tc>
                <a:tc>
                  <a:txBody>
                    <a:bodyPr/>
                    <a:lstStyle/>
                    <a:p>
                      <a:pPr algn="ctr"/>
                      <a:endParaRPr lang="es-GB" sz="2200" dirty="0">
                        <a:solidFill>
                          <a:schemeClr val="tx1"/>
                        </a:solidFill>
                      </a:endParaRPr>
                    </a:p>
                  </a:txBody>
                  <a:tcPr anchor="ctr"/>
                </a:tc>
                <a:tc>
                  <a:txBody>
                    <a:bodyPr/>
                    <a:lstStyle/>
                    <a:p>
                      <a:pPr algn="ctr"/>
                      <a:r>
                        <a:rPr lang="es-GB" sz="2200" dirty="0">
                          <a:solidFill>
                            <a:schemeClr val="tx1"/>
                          </a:solidFill>
                        </a:rPr>
                        <a:t>X</a:t>
                      </a:r>
                    </a:p>
                  </a:txBody>
                  <a:tcPr anchor="ctr"/>
                </a:tc>
                <a:tc>
                  <a:txBody>
                    <a:bodyPr/>
                    <a:lstStyle/>
                    <a:p>
                      <a:pPr algn="ctr"/>
                      <a:endParaRPr lang="es-GB" sz="2200" dirty="0">
                        <a:solidFill>
                          <a:schemeClr val="tx1"/>
                        </a:solidFill>
                      </a:endParaRPr>
                    </a:p>
                  </a:txBody>
                  <a:tcPr anchor="ctr"/>
                </a:tc>
                <a:extLst>
                  <a:ext uri="{0D108BD9-81ED-4DB2-BD59-A6C34878D82A}">
                    <a16:rowId xmlns:a16="http://schemas.microsoft.com/office/drawing/2014/main" val="3269459615"/>
                  </a:ext>
                </a:extLst>
              </a:tr>
              <a:tr h="1012281">
                <a:tc>
                  <a:txBody>
                    <a:bodyPr/>
                    <a:lstStyle/>
                    <a:p>
                      <a:r>
                        <a:rPr lang="es-GB" sz="2200" dirty="0">
                          <a:solidFill>
                            <a:schemeClr val="tx1"/>
                          </a:solidFill>
                        </a:rPr>
                        <a:t>Are you good looking?</a:t>
                      </a:r>
                    </a:p>
                  </a:txBody>
                  <a:tcPr/>
                </a:tc>
                <a:tc>
                  <a:txBody>
                    <a:bodyPr/>
                    <a:lstStyle/>
                    <a:p>
                      <a:pPr algn="ctr"/>
                      <a:endParaRPr lang="es-GB" sz="2200" dirty="0">
                        <a:solidFill>
                          <a:schemeClr val="tx1"/>
                        </a:solidFill>
                      </a:endParaRPr>
                    </a:p>
                  </a:txBody>
                  <a:tcPr anchor="ctr"/>
                </a:tc>
                <a:tc>
                  <a:txBody>
                    <a:bodyPr/>
                    <a:lstStyle/>
                    <a:p>
                      <a:pPr algn="ctr"/>
                      <a:r>
                        <a:rPr lang="es-GB" sz="2200" dirty="0">
                          <a:solidFill>
                            <a:schemeClr val="tx1"/>
                          </a:solidFill>
                        </a:rPr>
                        <a:t>X</a:t>
                      </a:r>
                    </a:p>
                  </a:txBody>
                  <a:tcPr anchor="ctr"/>
                </a:tc>
                <a:tc>
                  <a:txBody>
                    <a:bodyPr/>
                    <a:lstStyle/>
                    <a:p>
                      <a:pPr algn="ctr"/>
                      <a:endParaRPr lang="es-GB" sz="2200" dirty="0">
                        <a:solidFill>
                          <a:schemeClr val="tx1"/>
                        </a:solidFill>
                      </a:endParaRPr>
                    </a:p>
                  </a:txBody>
                  <a:tcPr anchor="ctr"/>
                </a:tc>
                <a:extLst>
                  <a:ext uri="{0D108BD9-81ED-4DB2-BD59-A6C34878D82A}">
                    <a16:rowId xmlns:a16="http://schemas.microsoft.com/office/drawing/2014/main" val="3839704635"/>
                  </a:ext>
                </a:extLst>
              </a:tr>
              <a:tr h="702973">
                <a:tc>
                  <a:txBody>
                    <a:bodyPr/>
                    <a:lstStyle/>
                    <a:p>
                      <a:r>
                        <a:rPr lang="es-GB" sz="2200" dirty="0">
                          <a:solidFill>
                            <a:schemeClr val="tx1"/>
                          </a:solidFill>
                        </a:rPr>
                        <a:t>Are you calm?</a:t>
                      </a:r>
                    </a:p>
                  </a:txBody>
                  <a:tcPr/>
                </a:tc>
                <a:tc>
                  <a:txBody>
                    <a:bodyPr/>
                    <a:lstStyle/>
                    <a:p>
                      <a:pPr algn="ctr"/>
                      <a:r>
                        <a:rPr lang="es-GB" sz="2200" dirty="0">
                          <a:solidFill>
                            <a:schemeClr val="tx1"/>
                          </a:solidFill>
                        </a:rPr>
                        <a:t>X</a:t>
                      </a:r>
                    </a:p>
                  </a:txBody>
                  <a:tcPr anchor="ctr"/>
                </a:tc>
                <a:tc>
                  <a:txBody>
                    <a:bodyPr/>
                    <a:lstStyle/>
                    <a:p>
                      <a:pPr algn="ctr"/>
                      <a:endParaRPr lang="es-GB" sz="2200" dirty="0">
                        <a:solidFill>
                          <a:schemeClr val="tx1"/>
                        </a:solidFill>
                      </a:endParaRPr>
                    </a:p>
                  </a:txBody>
                  <a:tcPr anchor="ctr"/>
                </a:tc>
                <a:tc>
                  <a:txBody>
                    <a:bodyPr/>
                    <a:lstStyle/>
                    <a:p>
                      <a:pPr algn="ctr"/>
                      <a:endParaRPr lang="es-GB" sz="2200" dirty="0">
                        <a:solidFill>
                          <a:schemeClr val="tx1"/>
                        </a:solidFill>
                      </a:endParaRPr>
                    </a:p>
                  </a:txBody>
                  <a:tcPr anchor="ctr"/>
                </a:tc>
                <a:extLst>
                  <a:ext uri="{0D108BD9-81ED-4DB2-BD59-A6C34878D82A}">
                    <a16:rowId xmlns:a16="http://schemas.microsoft.com/office/drawing/2014/main" val="3095736056"/>
                  </a:ext>
                </a:extLst>
              </a:tr>
              <a:tr h="702973">
                <a:tc>
                  <a:txBody>
                    <a:bodyPr/>
                    <a:lstStyle/>
                    <a:p>
                      <a:r>
                        <a:rPr lang="es-GB" sz="2200" dirty="0">
                          <a:solidFill>
                            <a:schemeClr val="tx1"/>
                          </a:solidFill>
                        </a:rPr>
                        <a:t>Are you strange?</a:t>
                      </a:r>
                    </a:p>
                  </a:txBody>
                  <a:tcPr/>
                </a:tc>
                <a:tc>
                  <a:txBody>
                    <a:bodyPr/>
                    <a:lstStyle/>
                    <a:p>
                      <a:pPr algn="ctr"/>
                      <a:endParaRPr lang="es-GB" sz="2200" dirty="0">
                        <a:solidFill>
                          <a:schemeClr val="tx1"/>
                        </a:solidFill>
                      </a:endParaRPr>
                    </a:p>
                  </a:txBody>
                  <a:tcPr anchor="ctr"/>
                </a:tc>
                <a:tc>
                  <a:txBody>
                    <a:bodyPr/>
                    <a:lstStyle/>
                    <a:p>
                      <a:pPr algn="ctr"/>
                      <a:r>
                        <a:rPr lang="es-GB" sz="2200" dirty="0">
                          <a:solidFill>
                            <a:schemeClr val="tx1"/>
                          </a:solidFill>
                        </a:rPr>
                        <a:t>X</a:t>
                      </a:r>
                    </a:p>
                  </a:txBody>
                  <a:tcPr anchor="ctr"/>
                </a:tc>
                <a:tc>
                  <a:txBody>
                    <a:bodyPr/>
                    <a:lstStyle/>
                    <a:p>
                      <a:pPr algn="ctr"/>
                      <a:endParaRPr lang="es-GB" sz="2200" dirty="0">
                        <a:solidFill>
                          <a:schemeClr val="tx1"/>
                        </a:solidFill>
                      </a:endParaRPr>
                    </a:p>
                  </a:txBody>
                  <a:tcPr anchor="ctr"/>
                </a:tc>
                <a:extLst>
                  <a:ext uri="{0D108BD9-81ED-4DB2-BD59-A6C34878D82A}">
                    <a16:rowId xmlns:a16="http://schemas.microsoft.com/office/drawing/2014/main" val="3338707403"/>
                  </a:ext>
                </a:extLst>
              </a:tr>
              <a:tr h="702973">
                <a:tc>
                  <a:txBody>
                    <a:bodyPr/>
                    <a:lstStyle/>
                    <a:p>
                      <a:r>
                        <a:rPr lang="es-GB" sz="2200" dirty="0">
                          <a:solidFill>
                            <a:schemeClr val="tx1"/>
                          </a:solidFill>
                        </a:rPr>
                        <a:t>Are you nice?</a:t>
                      </a:r>
                    </a:p>
                  </a:txBody>
                  <a:tcPr/>
                </a:tc>
                <a:tc>
                  <a:txBody>
                    <a:bodyPr/>
                    <a:lstStyle/>
                    <a:p>
                      <a:pPr algn="ctr"/>
                      <a:endParaRPr lang="es-GB" sz="2200" dirty="0">
                        <a:solidFill>
                          <a:schemeClr val="tx1"/>
                        </a:solidFill>
                      </a:endParaRPr>
                    </a:p>
                  </a:txBody>
                  <a:tcPr anchor="ctr"/>
                </a:tc>
                <a:tc>
                  <a:txBody>
                    <a:bodyPr/>
                    <a:lstStyle/>
                    <a:p>
                      <a:pPr algn="ctr"/>
                      <a:r>
                        <a:rPr lang="es-GB" sz="2200" dirty="0">
                          <a:solidFill>
                            <a:schemeClr val="tx1"/>
                          </a:solidFill>
                        </a:rPr>
                        <a:t>X</a:t>
                      </a:r>
                    </a:p>
                  </a:txBody>
                  <a:tcPr anchor="ctr"/>
                </a:tc>
                <a:tc>
                  <a:txBody>
                    <a:bodyPr/>
                    <a:lstStyle/>
                    <a:p>
                      <a:pPr algn="ctr"/>
                      <a:endParaRPr lang="es-GB" sz="2200" dirty="0">
                        <a:solidFill>
                          <a:schemeClr val="tx1"/>
                        </a:solidFill>
                      </a:endParaRPr>
                    </a:p>
                  </a:txBody>
                  <a:tcPr anchor="ctr"/>
                </a:tc>
                <a:extLst>
                  <a:ext uri="{0D108BD9-81ED-4DB2-BD59-A6C34878D82A}">
                    <a16:rowId xmlns:a16="http://schemas.microsoft.com/office/drawing/2014/main" val="3174012597"/>
                  </a:ext>
                </a:extLst>
              </a:tr>
              <a:tr h="733747">
                <a:tc>
                  <a:txBody>
                    <a:bodyPr/>
                    <a:lstStyle/>
                    <a:p>
                      <a:r>
                        <a:rPr lang="es-GB" sz="2200" dirty="0">
                          <a:solidFill>
                            <a:schemeClr val="tx1"/>
                          </a:solidFill>
                        </a:rPr>
                        <a:t>Are you clean?</a:t>
                      </a:r>
                    </a:p>
                  </a:txBody>
                  <a:tcPr/>
                </a:tc>
                <a:tc>
                  <a:txBody>
                    <a:bodyPr/>
                    <a:lstStyle/>
                    <a:p>
                      <a:pPr algn="ctr"/>
                      <a:r>
                        <a:rPr lang="es-GB" sz="2200" dirty="0">
                          <a:solidFill>
                            <a:schemeClr val="tx1"/>
                          </a:solidFill>
                        </a:rPr>
                        <a:t>X</a:t>
                      </a:r>
                    </a:p>
                  </a:txBody>
                  <a:tcPr anchor="ctr"/>
                </a:tc>
                <a:tc>
                  <a:txBody>
                    <a:bodyPr/>
                    <a:lstStyle/>
                    <a:p>
                      <a:pPr algn="ctr"/>
                      <a:endParaRPr lang="es-GB" sz="2200" dirty="0">
                        <a:solidFill>
                          <a:schemeClr val="tx1"/>
                        </a:solidFill>
                      </a:endParaRPr>
                    </a:p>
                  </a:txBody>
                  <a:tcPr anchor="ctr"/>
                </a:tc>
                <a:tc>
                  <a:txBody>
                    <a:bodyPr/>
                    <a:lstStyle/>
                    <a:p>
                      <a:pPr algn="ctr"/>
                      <a:endParaRPr lang="es-GB" sz="2200" dirty="0">
                        <a:solidFill>
                          <a:schemeClr val="tx1"/>
                        </a:solidFill>
                      </a:endParaRPr>
                    </a:p>
                  </a:txBody>
                  <a:tcPr anchor="ctr"/>
                </a:tc>
                <a:extLst>
                  <a:ext uri="{0D108BD9-81ED-4DB2-BD59-A6C34878D82A}">
                    <a16:rowId xmlns:a16="http://schemas.microsoft.com/office/drawing/2014/main" val="3566722058"/>
                  </a:ext>
                </a:extLst>
              </a:tr>
            </a:tbl>
          </a:graphicData>
        </a:graphic>
      </p:graphicFrame>
      <p:graphicFrame>
        <p:nvGraphicFramePr>
          <p:cNvPr id="7" name="Tabla 6">
            <a:extLst>
              <a:ext uri="{FF2B5EF4-FFF2-40B4-BE49-F238E27FC236}">
                <a16:creationId xmlns:a16="http://schemas.microsoft.com/office/drawing/2014/main" id="{6357F442-BE9A-1940-9CDC-73689C064996}"/>
              </a:ext>
            </a:extLst>
          </p:cNvPr>
          <p:cNvGraphicFramePr>
            <a:graphicFrameLocks noGrp="1"/>
          </p:cNvGraphicFramePr>
          <p:nvPr>
            <p:extLst>
              <p:ext uri="{D42A27DB-BD31-4B8C-83A1-F6EECF244321}">
                <p14:modId xmlns:p14="http://schemas.microsoft.com/office/powerpoint/2010/main" val="2558850780"/>
              </p:ext>
            </p:extLst>
          </p:nvPr>
        </p:nvGraphicFramePr>
        <p:xfrm>
          <a:off x="118635" y="542924"/>
          <a:ext cx="5820050" cy="5669282"/>
        </p:xfrm>
        <a:graphic>
          <a:graphicData uri="http://schemas.openxmlformats.org/drawingml/2006/table">
            <a:tbl>
              <a:tblPr firstRow="1" bandRow="1">
                <a:tableStyleId>{21E4AEA4-8DFA-4A89-87EB-49C32662AFE0}</a:tableStyleId>
              </a:tblPr>
              <a:tblGrid>
                <a:gridCol w="1643606">
                  <a:extLst>
                    <a:ext uri="{9D8B030D-6E8A-4147-A177-3AD203B41FA5}">
                      <a16:colId xmlns:a16="http://schemas.microsoft.com/office/drawing/2014/main" val="1998051271"/>
                    </a:ext>
                  </a:extLst>
                </a:gridCol>
                <a:gridCol w="1266418">
                  <a:extLst>
                    <a:ext uri="{9D8B030D-6E8A-4147-A177-3AD203B41FA5}">
                      <a16:colId xmlns:a16="http://schemas.microsoft.com/office/drawing/2014/main" val="3716944981"/>
                    </a:ext>
                  </a:extLst>
                </a:gridCol>
                <a:gridCol w="1455013">
                  <a:extLst>
                    <a:ext uri="{9D8B030D-6E8A-4147-A177-3AD203B41FA5}">
                      <a16:colId xmlns:a16="http://schemas.microsoft.com/office/drawing/2014/main" val="924800970"/>
                    </a:ext>
                  </a:extLst>
                </a:gridCol>
                <a:gridCol w="1455013">
                  <a:extLst>
                    <a:ext uri="{9D8B030D-6E8A-4147-A177-3AD203B41FA5}">
                      <a16:colId xmlns:a16="http://schemas.microsoft.com/office/drawing/2014/main" val="1535687052"/>
                    </a:ext>
                  </a:extLst>
                </a:gridCol>
              </a:tblGrid>
              <a:tr h="804864">
                <a:tc>
                  <a:txBody>
                    <a:bodyPr/>
                    <a:lstStyle/>
                    <a:p>
                      <a:endParaRPr lang="es-GB" sz="2000" dirty="0">
                        <a:solidFill>
                          <a:schemeClr val="tx1"/>
                        </a:solidFill>
                      </a:endParaRPr>
                    </a:p>
                  </a:txBody>
                  <a:tcPr/>
                </a:tc>
                <a:tc>
                  <a:txBody>
                    <a:bodyPr/>
                    <a:lstStyle/>
                    <a:p>
                      <a:pPr algn="ctr"/>
                      <a:r>
                        <a:rPr lang="es-GB" sz="2000" dirty="0">
                          <a:solidFill>
                            <a:schemeClr val="tx1"/>
                          </a:solidFill>
                        </a:rPr>
                        <a:t>Ahora</a:t>
                      </a:r>
                    </a:p>
                  </a:txBody>
                  <a:tcPr/>
                </a:tc>
                <a:tc>
                  <a:txBody>
                    <a:bodyPr/>
                    <a:lstStyle/>
                    <a:p>
                      <a:pPr algn="ctr"/>
                      <a:r>
                        <a:rPr lang="es-GB" sz="2000" dirty="0">
                          <a:solidFill>
                            <a:schemeClr val="tx1"/>
                          </a:solidFill>
                        </a:rPr>
                        <a:t>General-mente</a:t>
                      </a:r>
                    </a:p>
                  </a:txBody>
                  <a:tcPr/>
                </a:tc>
                <a:tc>
                  <a:txBody>
                    <a:bodyPr/>
                    <a:lstStyle/>
                    <a:p>
                      <a:pPr algn="ctr"/>
                      <a:r>
                        <a:rPr lang="es-GB" sz="2000" dirty="0">
                          <a:solidFill>
                            <a:schemeClr val="tx1"/>
                          </a:solidFill>
                        </a:rPr>
                        <a:t>Respuesta</a:t>
                      </a:r>
                    </a:p>
                  </a:txBody>
                  <a:tcPr/>
                </a:tc>
                <a:extLst>
                  <a:ext uri="{0D108BD9-81ED-4DB2-BD59-A6C34878D82A}">
                    <a16:rowId xmlns:a16="http://schemas.microsoft.com/office/drawing/2014/main" val="1197234132"/>
                  </a:ext>
                </a:extLst>
              </a:tr>
              <a:tr h="804864">
                <a:tc>
                  <a:txBody>
                    <a:bodyPr/>
                    <a:lstStyle/>
                    <a:p>
                      <a:r>
                        <a:rPr lang="es-GB" sz="2200" dirty="0">
                          <a:solidFill>
                            <a:schemeClr val="tx1"/>
                          </a:solidFill>
                        </a:rPr>
                        <a:t>Are you sad?</a:t>
                      </a:r>
                    </a:p>
                  </a:txBody>
                  <a:tcPr/>
                </a:tc>
                <a:tc>
                  <a:txBody>
                    <a:bodyPr/>
                    <a:lstStyle/>
                    <a:p>
                      <a:pPr algn="ctr"/>
                      <a:r>
                        <a:rPr lang="es-GB" sz="2200" dirty="0">
                          <a:solidFill>
                            <a:schemeClr val="tx1"/>
                          </a:solidFill>
                        </a:rPr>
                        <a:t>X</a:t>
                      </a:r>
                    </a:p>
                  </a:txBody>
                  <a:tcPr anchor="ctr"/>
                </a:tc>
                <a:tc>
                  <a:txBody>
                    <a:bodyPr/>
                    <a:lstStyle/>
                    <a:p>
                      <a:pPr algn="ctr"/>
                      <a:endParaRPr lang="es-GB" sz="2200" dirty="0">
                        <a:solidFill>
                          <a:schemeClr val="tx1"/>
                        </a:solidFill>
                      </a:endParaRPr>
                    </a:p>
                  </a:txBody>
                  <a:tcPr anchor="ctr"/>
                </a:tc>
                <a:tc>
                  <a:txBody>
                    <a:bodyPr/>
                    <a:lstStyle/>
                    <a:p>
                      <a:pPr algn="ctr"/>
                      <a:endParaRPr lang="es-GB" sz="2200" dirty="0">
                        <a:solidFill>
                          <a:schemeClr val="tx1"/>
                        </a:solidFill>
                      </a:endParaRPr>
                    </a:p>
                  </a:txBody>
                  <a:tcPr anchor="ctr"/>
                </a:tc>
                <a:extLst>
                  <a:ext uri="{0D108BD9-81ED-4DB2-BD59-A6C34878D82A}">
                    <a16:rowId xmlns:a16="http://schemas.microsoft.com/office/drawing/2014/main" val="3269459615"/>
                  </a:ext>
                </a:extLst>
              </a:tr>
              <a:tr h="804864">
                <a:tc>
                  <a:txBody>
                    <a:bodyPr/>
                    <a:lstStyle/>
                    <a:p>
                      <a:r>
                        <a:rPr lang="es-GB" sz="2200" dirty="0">
                          <a:solidFill>
                            <a:schemeClr val="tx1"/>
                          </a:solidFill>
                        </a:rPr>
                        <a:t>Are you happy?</a:t>
                      </a:r>
                    </a:p>
                  </a:txBody>
                  <a:tcPr/>
                </a:tc>
                <a:tc>
                  <a:txBody>
                    <a:bodyPr/>
                    <a:lstStyle/>
                    <a:p>
                      <a:pPr algn="ctr"/>
                      <a:endParaRPr lang="es-GB" sz="2200" dirty="0">
                        <a:solidFill>
                          <a:schemeClr val="tx1"/>
                        </a:solidFill>
                      </a:endParaRPr>
                    </a:p>
                  </a:txBody>
                  <a:tcPr anchor="ctr"/>
                </a:tc>
                <a:tc>
                  <a:txBody>
                    <a:bodyPr/>
                    <a:lstStyle/>
                    <a:p>
                      <a:pPr algn="ctr"/>
                      <a:r>
                        <a:rPr lang="es-GB" sz="2200" dirty="0">
                          <a:solidFill>
                            <a:schemeClr val="tx1"/>
                          </a:solidFill>
                        </a:rPr>
                        <a:t>X</a:t>
                      </a:r>
                    </a:p>
                  </a:txBody>
                  <a:tcPr anchor="ctr"/>
                </a:tc>
                <a:tc>
                  <a:txBody>
                    <a:bodyPr/>
                    <a:lstStyle/>
                    <a:p>
                      <a:pPr algn="ctr"/>
                      <a:endParaRPr lang="es-GB" sz="2200" dirty="0">
                        <a:solidFill>
                          <a:schemeClr val="tx1"/>
                        </a:solidFill>
                      </a:endParaRPr>
                    </a:p>
                  </a:txBody>
                  <a:tcPr anchor="ctr"/>
                </a:tc>
                <a:extLst>
                  <a:ext uri="{0D108BD9-81ED-4DB2-BD59-A6C34878D82A}">
                    <a16:rowId xmlns:a16="http://schemas.microsoft.com/office/drawing/2014/main" val="3839704635"/>
                  </a:ext>
                </a:extLst>
              </a:tr>
              <a:tr h="804864">
                <a:tc>
                  <a:txBody>
                    <a:bodyPr/>
                    <a:lstStyle/>
                    <a:p>
                      <a:r>
                        <a:rPr lang="es-GB" sz="2200" dirty="0">
                          <a:solidFill>
                            <a:schemeClr val="tx1"/>
                          </a:solidFill>
                        </a:rPr>
                        <a:t>Are you serious?</a:t>
                      </a:r>
                    </a:p>
                  </a:txBody>
                  <a:tcPr/>
                </a:tc>
                <a:tc>
                  <a:txBody>
                    <a:bodyPr/>
                    <a:lstStyle/>
                    <a:p>
                      <a:pPr algn="ctr"/>
                      <a:r>
                        <a:rPr lang="es-GB" sz="2200" dirty="0">
                          <a:solidFill>
                            <a:schemeClr val="tx1"/>
                          </a:solidFill>
                        </a:rPr>
                        <a:t>X</a:t>
                      </a:r>
                    </a:p>
                  </a:txBody>
                  <a:tcPr anchor="ctr"/>
                </a:tc>
                <a:tc>
                  <a:txBody>
                    <a:bodyPr/>
                    <a:lstStyle/>
                    <a:p>
                      <a:pPr algn="ctr"/>
                      <a:endParaRPr lang="es-GB" sz="2200" dirty="0">
                        <a:solidFill>
                          <a:schemeClr val="tx1"/>
                        </a:solidFill>
                      </a:endParaRPr>
                    </a:p>
                  </a:txBody>
                  <a:tcPr anchor="ctr"/>
                </a:tc>
                <a:tc>
                  <a:txBody>
                    <a:bodyPr/>
                    <a:lstStyle/>
                    <a:p>
                      <a:pPr algn="ctr"/>
                      <a:endParaRPr lang="es-GB" sz="2200" dirty="0">
                        <a:solidFill>
                          <a:schemeClr val="tx1"/>
                        </a:solidFill>
                      </a:endParaRPr>
                    </a:p>
                  </a:txBody>
                  <a:tcPr anchor="ctr"/>
                </a:tc>
                <a:extLst>
                  <a:ext uri="{0D108BD9-81ED-4DB2-BD59-A6C34878D82A}">
                    <a16:rowId xmlns:a16="http://schemas.microsoft.com/office/drawing/2014/main" val="3095736056"/>
                  </a:ext>
                </a:extLst>
              </a:tr>
              <a:tr h="804864">
                <a:tc>
                  <a:txBody>
                    <a:bodyPr/>
                    <a:lstStyle/>
                    <a:p>
                      <a:r>
                        <a:rPr lang="es-GB" sz="2200" dirty="0">
                          <a:solidFill>
                            <a:schemeClr val="tx1"/>
                          </a:solidFill>
                        </a:rPr>
                        <a:t>Are you famous?</a:t>
                      </a:r>
                    </a:p>
                  </a:txBody>
                  <a:tcPr/>
                </a:tc>
                <a:tc>
                  <a:txBody>
                    <a:bodyPr/>
                    <a:lstStyle/>
                    <a:p>
                      <a:pPr algn="ctr"/>
                      <a:endParaRPr lang="es-GB" sz="2200" dirty="0">
                        <a:solidFill>
                          <a:schemeClr val="tx1"/>
                        </a:solidFill>
                      </a:endParaRPr>
                    </a:p>
                  </a:txBody>
                  <a:tcPr anchor="ctr"/>
                </a:tc>
                <a:tc>
                  <a:txBody>
                    <a:bodyPr/>
                    <a:lstStyle/>
                    <a:p>
                      <a:pPr algn="ctr"/>
                      <a:r>
                        <a:rPr lang="es-GB" sz="2200" dirty="0">
                          <a:solidFill>
                            <a:schemeClr val="tx1"/>
                          </a:solidFill>
                        </a:rPr>
                        <a:t>X</a:t>
                      </a:r>
                    </a:p>
                  </a:txBody>
                  <a:tcPr anchor="ctr"/>
                </a:tc>
                <a:tc>
                  <a:txBody>
                    <a:bodyPr/>
                    <a:lstStyle/>
                    <a:p>
                      <a:pPr algn="ctr"/>
                      <a:endParaRPr lang="es-GB" sz="2200" dirty="0">
                        <a:solidFill>
                          <a:schemeClr val="tx1"/>
                        </a:solidFill>
                      </a:endParaRPr>
                    </a:p>
                  </a:txBody>
                  <a:tcPr anchor="ctr"/>
                </a:tc>
                <a:extLst>
                  <a:ext uri="{0D108BD9-81ED-4DB2-BD59-A6C34878D82A}">
                    <a16:rowId xmlns:a16="http://schemas.microsoft.com/office/drawing/2014/main" val="3338707403"/>
                  </a:ext>
                </a:extLst>
              </a:tr>
              <a:tr h="804864">
                <a:tc>
                  <a:txBody>
                    <a:bodyPr/>
                    <a:lstStyle/>
                    <a:p>
                      <a:r>
                        <a:rPr lang="es-GB" sz="2200" dirty="0">
                          <a:solidFill>
                            <a:schemeClr val="tx1"/>
                          </a:solidFill>
                        </a:rPr>
                        <a:t>Are you clean?</a:t>
                      </a:r>
                    </a:p>
                  </a:txBody>
                  <a:tcPr/>
                </a:tc>
                <a:tc>
                  <a:txBody>
                    <a:bodyPr/>
                    <a:lstStyle/>
                    <a:p>
                      <a:pPr algn="ctr"/>
                      <a:r>
                        <a:rPr lang="es-GB" sz="2200" dirty="0">
                          <a:solidFill>
                            <a:schemeClr val="tx1"/>
                          </a:solidFill>
                        </a:rPr>
                        <a:t>X</a:t>
                      </a:r>
                    </a:p>
                  </a:txBody>
                  <a:tcPr anchor="ctr"/>
                </a:tc>
                <a:tc>
                  <a:txBody>
                    <a:bodyPr/>
                    <a:lstStyle/>
                    <a:p>
                      <a:pPr algn="ctr"/>
                      <a:endParaRPr lang="es-GB" sz="2200" dirty="0">
                        <a:solidFill>
                          <a:schemeClr val="tx1"/>
                        </a:solidFill>
                      </a:endParaRPr>
                    </a:p>
                  </a:txBody>
                  <a:tcPr anchor="ctr"/>
                </a:tc>
                <a:tc>
                  <a:txBody>
                    <a:bodyPr/>
                    <a:lstStyle/>
                    <a:p>
                      <a:pPr algn="ctr"/>
                      <a:endParaRPr lang="es-GB" sz="2200" dirty="0">
                        <a:solidFill>
                          <a:schemeClr val="tx1"/>
                        </a:solidFill>
                      </a:endParaRPr>
                    </a:p>
                  </a:txBody>
                  <a:tcPr anchor="ctr"/>
                </a:tc>
                <a:extLst>
                  <a:ext uri="{0D108BD9-81ED-4DB2-BD59-A6C34878D82A}">
                    <a16:rowId xmlns:a16="http://schemas.microsoft.com/office/drawing/2014/main" val="3174012597"/>
                  </a:ext>
                </a:extLst>
              </a:tr>
              <a:tr h="840098">
                <a:tc>
                  <a:txBody>
                    <a:bodyPr/>
                    <a:lstStyle/>
                    <a:p>
                      <a:r>
                        <a:rPr lang="es-GB" sz="2200" dirty="0">
                          <a:solidFill>
                            <a:schemeClr val="tx1"/>
                          </a:solidFill>
                        </a:rPr>
                        <a:t>Are you ugly?</a:t>
                      </a:r>
                    </a:p>
                  </a:txBody>
                  <a:tcPr/>
                </a:tc>
                <a:tc>
                  <a:txBody>
                    <a:bodyPr/>
                    <a:lstStyle/>
                    <a:p>
                      <a:pPr algn="ctr"/>
                      <a:endParaRPr lang="es-GB" sz="2200" dirty="0">
                        <a:solidFill>
                          <a:schemeClr val="tx1"/>
                        </a:solidFill>
                      </a:endParaRPr>
                    </a:p>
                  </a:txBody>
                  <a:tcPr anchor="ctr"/>
                </a:tc>
                <a:tc>
                  <a:txBody>
                    <a:bodyPr/>
                    <a:lstStyle/>
                    <a:p>
                      <a:pPr algn="ctr"/>
                      <a:r>
                        <a:rPr lang="es-GB" sz="2200" dirty="0">
                          <a:solidFill>
                            <a:schemeClr val="tx1"/>
                          </a:solidFill>
                        </a:rPr>
                        <a:t>X</a:t>
                      </a:r>
                    </a:p>
                  </a:txBody>
                  <a:tcPr anchor="ctr"/>
                </a:tc>
                <a:tc>
                  <a:txBody>
                    <a:bodyPr/>
                    <a:lstStyle/>
                    <a:p>
                      <a:pPr algn="ctr"/>
                      <a:endParaRPr lang="es-GB" sz="2200" dirty="0">
                        <a:solidFill>
                          <a:schemeClr val="tx1"/>
                        </a:solidFill>
                      </a:endParaRPr>
                    </a:p>
                  </a:txBody>
                  <a:tcPr anchor="ctr"/>
                </a:tc>
                <a:extLst>
                  <a:ext uri="{0D108BD9-81ED-4DB2-BD59-A6C34878D82A}">
                    <a16:rowId xmlns:a16="http://schemas.microsoft.com/office/drawing/2014/main" val="3566722058"/>
                  </a:ext>
                </a:extLst>
              </a:tr>
            </a:tbl>
          </a:graphicData>
        </a:graphic>
      </p:graphicFrame>
      <p:sp>
        <p:nvSpPr>
          <p:cNvPr id="8" name="Título 1">
            <a:extLst>
              <a:ext uri="{FF2B5EF4-FFF2-40B4-BE49-F238E27FC236}">
                <a16:creationId xmlns:a16="http://schemas.microsoft.com/office/drawing/2014/main" id="{504521A8-9534-F748-AC1E-EE4E42941E28}"/>
              </a:ext>
            </a:extLst>
          </p:cNvPr>
          <p:cNvSpPr txBox="1">
            <a:spLocks/>
          </p:cNvSpPr>
          <p:nvPr/>
        </p:nvSpPr>
        <p:spPr>
          <a:xfrm>
            <a:off x="6253316" y="179388"/>
            <a:ext cx="1489587" cy="363537"/>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GB" sz="2200" b="1" dirty="0">
                <a:solidFill>
                  <a:schemeClr val="tx1"/>
                </a:solidFill>
              </a:rPr>
              <a:t>Persona B</a:t>
            </a:r>
          </a:p>
        </p:txBody>
      </p:sp>
      <p:pic>
        <p:nvPicPr>
          <p:cNvPr id="9" name="Picture 2" descr="http://www.clker.com/cliparts/j/p/l/D/8/K/green-tick-md.png">
            <a:extLst>
              <a:ext uri="{FF2B5EF4-FFF2-40B4-BE49-F238E27FC236}">
                <a16:creationId xmlns:a16="http://schemas.microsoft.com/office/drawing/2014/main" id="{2B52A173-B641-1645-853B-B27D5336896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57055" y="1505742"/>
            <a:ext cx="419908" cy="4375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Red X Cross Wrong Not Clip Art">
            <a:extLst>
              <a:ext uri="{FF2B5EF4-FFF2-40B4-BE49-F238E27FC236}">
                <a16:creationId xmlns:a16="http://schemas.microsoft.com/office/drawing/2014/main" id="{1D61E3C6-202E-C042-9EF4-DE9495A9C70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957055" y="2396613"/>
            <a:ext cx="376084" cy="3760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Red X Cross Wrong Not Clip Art">
            <a:extLst>
              <a:ext uri="{FF2B5EF4-FFF2-40B4-BE49-F238E27FC236}">
                <a16:creationId xmlns:a16="http://schemas.microsoft.com/office/drawing/2014/main" id="{D4A21239-A5D7-EA4C-8368-9B22479BEBE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957055" y="3189523"/>
            <a:ext cx="376084" cy="3760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www.clker.com/cliparts/j/p/l/D/8/K/green-tick-md.png">
            <a:extLst>
              <a:ext uri="{FF2B5EF4-FFF2-40B4-BE49-F238E27FC236}">
                <a16:creationId xmlns:a16="http://schemas.microsoft.com/office/drawing/2014/main" id="{750F2286-0B03-0A4E-8117-4A5C4F47B3D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57212" y="3982433"/>
            <a:ext cx="419908" cy="43758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Red X Cross Wrong Not Clip Art">
            <a:extLst>
              <a:ext uri="{FF2B5EF4-FFF2-40B4-BE49-F238E27FC236}">
                <a16:creationId xmlns:a16="http://schemas.microsoft.com/office/drawing/2014/main" id="{5433EA90-DC4C-FD42-9D67-F3D1B327050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978967" y="4836847"/>
            <a:ext cx="376084" cy="3760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Red X Cross Wrong Not Clip Art">
            <a:extLst>
              <a:ext uri="{FF2B5EF4-FFF2-40B4-BE49-F238E27FC236}">
                <a16:creationId xmlns:a16="http://schemas.microsoft.com/office/drawing/2014/main" id="{2E5EEAF5-44AF-4344-BE5A-867D7F9A56B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999716" y="5571145"/>
            <a:ext cx="376084" cy="37608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ker.com/cliparts/j/p/l/D/8/K/green-tick-md.png">
            <a:extLst>
              <a:ext uri="{FF2B5EF4-FFF2-40B4-BE49-F238E27FC236}">
                <a16:creationId xmlns:a16="http://schemas.microsoft.com/office/drawing/2014/main" id="{44F199E3-8B8C-244C-8C1C-23FE6C66D3F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12049" y="1505742"/>
            <a:ext cx="419908" cy="43758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Red X Cross Wrong Not Clip Art">
            <a:extLst>
              <a:ext uri="{FF2B5EF4-FFF2-40B4-BE49-F238E27FC236}">
                <a16:creationId xmlns:a16="http://schemas.microsoft.com/office/drawing/2014/main" id="{11076B81-AC8D-4644-BA47-C53CB36A04D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12049" y="2396613"/>
            <a:ext cx="376084" cy="37608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ker.com/cliparts/j/p/l/D/8/K/green-tick-md.png">
            <a:extLst>
              <a:ext uri="{FF2B5EF4-FFF2-40B4-BE49-F238E27FC236}">
                <a16:creationId xmlns:a16="http://schemas.microsoft.com/office/drawing/2014/main" id="{0055FF09-CEF5-4C48-AD53-14B0B2DFA44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12049" y="3225980"/>
            <a:ext cx="419908" cy="4375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Red X Cross Wrong Not Clip Art">
            <a:extLst>
              <a:ext uri="{FF2B5EF4-FFF2-40B4-BE49-F238E27FC236}">
                <a16:creationId xmlns:a16="http://schemas.microsoft.com/office/drawing/2014/main" id="{C2056FF7-7746-C84C-BA2B-E522136E865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096440" y="4116851"/>
            <a:ext cx="376084" cy="3760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www.clker.com/cliparts/j/p/l/D/8/K/green-tick-md.png">
            <a:extLst>
              <a:ext uri="{FF2B5EF4-FFF2-40B4-BE49-F238E27FC236}">
                <a16:creationId xmlns:a16="http://schemas.microsoft.com/office/drawing/2014/main" id="{D6FD1D52-9B7D-854D-A805-E24D2202B56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39825" y="4775343"/>
            <a:ext cx="419908" cy="43758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Red X Cross Wrong Not Clip Art">
            <a:extLst>
              <a:ext uri="{FF2B5EF4-FFF2-40B4-BE49-F238E27FC236}">
                <a16:creationId xmlns:a16="http://schemas.microsoft.com/office/drawing/2014/main" id="{10AE35B2-4377-9D49-B37C-EE33F61FD1C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12049" y="5571145"/>
            <a:ext cx="376084" cy="376084"/>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p:cNvCxnSpPr/>
          <p:nvPr/>
        </p:nvCxnSpPr>
        <p:spPr>
          <a:xfrm>
            <a:off x="4491409" y="559076"/>
            <a:ext cx="0" cy="565313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0464037" y="542924"/>
            <a:ext cx="0" cy="565313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425751" y="869979"/>
            <a:ext cx="2339788" cy="461665"/>
          </a:xfrm>
          <a:prstGeom prst="rect">
            <a:avLst/>
          </a:prstGeom>
          <a:noFill/>
        </p:spPr>
        <p:txBody>
          <a:bodyPr wrap="square" rtlCol="0">
            <a:spAutoFit/>
          </a:bodyPr>
          <a:lstStyle/>
          <a:p>
            <a:pPr algn="l"/>
            <a:r>
              <a:rPr lang="en-GB" sz="2400" dirty="0"/>
              <a:t>¿     o     ?</a:t>
            </a:r>
          </a:p>
        </p:txBody>
      </p:sp>
      <p:pic>
        <p:nvPicPr>
          <p:cNvPr id="24" name="Picture 2" descr="Red X Cross Wrong Not Clip Art">
            <a:extLst>
              <a:ext uri="{FF2B5EF4-FFF2-40B4-BE49-F238E27FC236}">
                <a16:creationId xmlns:a16="http://schemas.microsoft.com/office/drawing/2014/main" id="{D4A21239-A5D7-EA4C-8368-9B22479BEBE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701750" y="998385"/>
            <a:ext cx="297966" cy="29796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www.clker.com/cliparts/j/p/l/D/8/K/green-tick-md.png">
            <a:extLst>
              <a:ext uri="{FF2B5EF4-FFF2-40B4-BE49-F238E27FC236}">
                <a16:creationId xmlns:a16="http://schemas.microsoft.com/office/drawing/2014/main" id="{750F2286-0B03-0A4E-8117-4A5C4F47B3D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35748" y="980738"/>
            <a:ext cx="319794" cy="33325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10464037" y="793501"/>
            <a:ext cx="2339788" cy="461665"/>
          </a:xfrm>
          <a:prstGeom prst="rect">
            <a:avLst/>
          </a:prstGeom>
          <a:noFill/>
        </p:spPr>
        <p:txBody>
          <a:bodyPr wrap="square" rtlCol="0">
            <a:spAutoFit/>
          </a:bodyPr>
          <a:lstStyle/>
          <a:p>
            <a:pPr algn="l"/>
            <a:r>
              <a:rPr lang="en-GB" sz="2400" dirty="0"/>
              <a:t>¿     o     ?</a:t>
            </a:r>
          </a:p>
        </p:txBody>
      </p:sp>
      <p:pic>
        <p:nvPicPr>
          <p:cNvPr id="27" name="Picture 2" descr="Red X Cross Wrong Not Clip Art">
            <a:extLst>
              <a:ext uri="{FF2B5EF4-FFF2-40B4-BE49-F238E27FC236}">
                <a16:creationId xmlns:a16="http://schemas.microsoft.com/office/drawing/2014/main" id="{D4A21239-A5D7-EA4C-8368-9B22479BEBE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740036" y="921907"/>
            <a:ext cx="297966" cy="29796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www.clker.com/cliparts/j/p/l/D/8/K/green-tick-md.png">
            <a:extLst>
              <a:ext uri="{FF2B5EF4-FFF2-40B4-BE49-F238E27FC236}">
                <a16:creationId xmlns:a16="http://schemas.microsoft.com/office/drawing/2014/main" id="{750F2286-0B03-0A4E-8117-4A5C4F47B3D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74034" y="904260"/>
            <a:ext cx="319794" cy="333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8947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AB9587-7719-4A6A-831A-3DD7E3D4733B}"/>
              </a:ext>
            </a:extLst>
          </p:cNvPr>
          <p:cNvSpPr>
            <a:spLocks noGrp="1"/>
          </p:cNvSpPr>
          <p:nvPr>
            <p:ph type="title"/>
          </p:nvPr>
        </p:nvSpPr>
        <p:spPr>
          <a:xfrm>
            <a:off x="0" y="213557"/>
            <a:ext cx="2007476" cy="647577"/>
          </a:xfrm>
        </p:spPr>
        <p:txBody>
          <a:bodyPr>
            <a:normAutofit/>
          </a:bodyPr>
          <a:lstStyle/>
          <a:p>
            <a:r>
              <a:rPr lang="en-GB" sz="2800" dirty="0" err="1"/>
              <a:t>Fonética</a:t>
            </a:r>
            <a:endParaRPr lang="en-GB" sz="2800" dirty="0"/>
          </a:p>
        </p:txBody>
      </p:sp>
      <p:sp>
        <p:nvSpPr>
          <p:cNvPr id="4" name="Google Shape;152;p2">
            <a:extLst>
              <a:ext uri="{FF2B5EF4-FFF2-40B4-BE49-F238E27FC236}">
                <a16:creationId xmlns:a16="http://schemas.microsoft.com/office/drawing/2014/main" id="{AE810F85-C11F-4A2B-AEE8-1B401A492B77}"/>
              </a:ext>
            </a:extLst>
          </p:cNvPr>
          <p:cNvSpPr/>
          <p:nvPr/>
        </p:nvSpPr>
        <p:spPr>
          <a:xfrm>
            <a:off x="10880279" y="213557"/>
            <a:ext cx="1044243" cy="400919"/>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9" name="TextBox 18">
            <a:extLst>
              <a:ext uri="{FF2B5EF4-FFF2-40B4-BE49-F238E27FC236}">
                <a16:creationId xmlns:a16="http://schemas.microsoft.com/office/drawing/2014/main" id="{6B54435F-71BD-4071-822F-B117A9B22CEA}"/>
              </a:ext>
            </a:extLst>
          </p:cNvPr>
          <p:cNvSpPr txBox="1"/>
          <p:nvPr/>
        </p:nvSpPr>
        <p:spPr>
          <a:xfrm>
            <a:off x="218074" y="1094704"/>
            <a:ext cx="7200799" cy="461665"/>
          </a:xfrm>
          <a:prstGeom prst="rect">
            <a:avLst/>
          </a:prstGeom>
          <a:noFill/>
        </p:spPr>
        <p:txBody>
          <a:bodyPr wrap="square" rtlCol="0">
            <a:spAutoFit/>
          </a:bodyPr>
          <a:lstStyle/>
          <a:p>
            <a:r>
              <a:rPr lang="en-US" sz="2400" b="1" dirty="0" err="1"/>
              <a:t>Escucha</a:t>
            </a:r>
            <a:r>
              <a:rPr lang="en-US" sz="2400" b="1" dirty="0"/>
              <a:t> </a:t>
            </a:r>
            <a:r>
              <a:rPr lang="en-US" sz="2400" b="1" dirty="0" err="1"/>
              <a:t>cada</a:t>
            </a:r>
            <a:r>
              <a:rPr lang="en-US" sz="2400" b="1" dirty="0"/>
              <a:t> palabra y escribe las dos </a:t>
            </a:r>
            <a:r>
              <a:rPr lang="en-US" sz="2400" b="1" dirty="0" err="1"/>
              <a:t>letras</a:t>
            </a:r>
            <a:r>
              <a:rPr lang="en-US" sz="2400" b="1" dirty="0"/>
              <a:t>.</a:t>
            </a:r>
          </a:p>
        </p:txBody>
      </p:sp>
      <p:sp>
        <p:nvSpPr>
          <p:cNvPr id="20" name="CuadroTexto 15">
            <a:extLst>
              <a:ext uri="{FF2B5EF4-FFF2-40B4-BE49-F238E27FC236}">
                <a16:creationId xmlns:a16="http://schemas.microsoft.com/office/drawing/2014/main" id="{1C6E3A65-71E9-402A-A9C8-DE3D0B738B68}"/>
              </a:ext>
            </a:extLst>
          </p:cNvPr>
          <p:cNvSpPr txBox="1"/>
          <p:nvPr/>
        </p:nvSpPr>
        <p:spPr>
          <a:xfrm>
            <a:off x="1456980" y="2323927"/>
            <a:ext cx="1656609" cy="584775"/>
          </a:xfrm>
          <a:prstGeom prst="rect">
            <a:avLst/>
          </a:prstGeom>
          <a:noFill/>
        </p:spPr>
        <p:txBody>
          <a:bodyPr wrap="square" rtlCol="0">
            <a:spAutoFit/>
          </a:bodyPr>
          <a:lstStyle/>
          <a:p>
            <a:r>
              <a:rPr lang="es-GB" sz="3200" dirty="0"/>
              <a:t>ig__ __l</a:t>
            </a:r>
          </a:p>
        </p:txBody>
      </p:sp>
      <p:sp>
        <p:nvSpPr>
          <p:cNvPr id="21" name="Action Button: Custom 20">
            <a:hlinkClick r:id="" action="ppaction://noaction" highlightClick="1">
              <a:snd r:embed="rId3" name="igual.wav"/>
            </a:hlinkClick>
            <a:extLst>
              <a:ext uri="{FF2B5EF4-FFF2-40B4-BE49-F238E27FC236}">
                <a16:creationId xmlns:a16="http://schemas.microsoft.com/office/drawing/2014/main" id="{8D01C1C2-F044-4BA5-BE27-BEB6C39588EC}"/>
              </a:ext>
            </a:extLst>
          </p:cNvPr>
          <p:cNvSpPr/>
          <p:nvPr/>
        </p:nvSpPr>
        <p:spPr>
          <a:xfrm>
            <a:off x="530788" y="2278490"/>
            <a:ext cx="684075" cy="610634"/>
          </a:xfrm>
          <a:prstGeom prst="actionButtonBlank">
            <a:avLst/>
          </a:prstGeom>
          <a:solidFill>
            <a:srgbClr val="FABD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1</a:t>
            </a:r>
          </a:p>
        </p:txBody>
      </p:sp>
      <p:sp>
        <p:nvSpPr>
          <p:cNvPr id="24" name="Action Button: Custom 20">
            <a:hlinkClick r:id="" action="ppaction://noaction" highlightClick="1">
              <a:snd r:embed="rId4" name="puerta.wav"/>
            </a:hlinkClick>
            <a:extLst>
              <a:ext uri="{FF2B5EF4-FFF2-40B4-BE49-F238E27FC236}">
                <a16:creationId xmlns:a16="http://schemas.microsoft.com/office/drawing/2014/main" id="{153B1D3B-591A-4B91-9FE6-8A2FBAD45F7D}"/>
              </a:ext>
            </a:extLst>
          </p:cNvPr>
          <p:cNvSpPr/>
          <p:nvPr/>
        </p:nvSpPr>
        <p:spPr>
          <a:xfrm>
            <a:off x="530788" y="3685226"/>
            <a:ext cx="684075" cy="610634"/>
          </a:xfrm>
          <a:prstGeom prst="actionButtonBlank">
            <a:avLst/>
          </a:prstGeom>
          <a:solidFill>
            <a:srgbClr val="FABD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2</a:t>
            </a:r>
          </a:p>
        </p:txBody>
      </p:sp>
      <p:sp>
        <p:nvSpPr>
          <p:cNvPr id="25" name="Action Button: Custom 20">
            <a:hlinkClick r:id="" action="ppaction://noaction" highlightClick="1">
              <a:snd r:embed="rId5" name="antiguo.wav"/>
            </a:hlinkClick>
            <a:extLst>
              <a:ext uri="{FF2B5EF4-FFF2-40B4-BE49-F238E27FC236}">
                <a16:creationId xmlns:a16="http://schemas.microsoft.com/office/drawing/2014/main" id="{EE6B69CC-4386-4186-9612-D841272E76B2}"/>
              </a:ext>
            </a:extLst>
          </p:cNvPr>
          <p:cNvSpPr/>
          <p:nvPr/>
        </p:nvSpPr>
        <p:spPr>
          <a:xfrm>
            <a:off x="507461" y="5227545"/>
            <a:ext cx="684075" cy="610634"/>
          </a:xfrm>
          <a:prstGeom prst="actionButtonBlank">
            <a:avLst/>
          </a:prstGeom>
          <a:solidFill>
            <a:srgbClr val="FABD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3</a:t>
            </a:r>
          </a:p>
        </p:txBody>
      </p:sp>
      <p:sp>
        <p:nvSpPr>
          <p:cNvPr id="26" name="Action Button: Custom 20">
            <a:hlinkClick r:id="" action="ppaction://noaction" highlightClick="1">
              <a:snd r:embed="rId6" name="aguantar.wav"/>
            </a:hlinkClick>
            <a:extLst>
              <a:ext uri="{FF2B5EF4-FFF2-40B4-BE49-F238E27FC236}">
                <a16:creationId xmlns:a16="http://schemas.microsoft.com/office/drawing/2014/main" id="{396E801B-9FC0-4BA7-B0DD-57484908D436}"/>
              </a:ext>
            </a:extLst>
          </p:cNvPr>
          <p:cNvSpPr/>
          <p:nvPr/>
        </p:nvSpPr>
        <p:spPr>
          <a:xfrm>
            <a:off x="5374305" y="2263282"/>
            <a:ext cx="684075" cy="593695"/>
          </a:xfrm>
          <a:prstGeom prst="actionButtonBlank">
            <a:avLst/>
          </a:prstGeom>
          <a:solidFill>
            <a:srgbClr val="FABD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4</a:t>
            </a:r>
          </a:p>
        </p:txBody>
      </p:sp>
      <p:sp>
        <p:nvSpPr>
          <p:cNvPr id="29" name="CuadroTexto 42">
            <a:extLst>
              <a:ext uri="{FF2B5EF4-FFF2-40B4-BE49-F238E27FC236}">
                <a16:creationId xmlns:a16="http://schemas.microsoft.com/office/drawing/2014/main" id="{ADFE4E99-0C0D-45A3-B95B-52E0769EC4FF}"/>
              </a:ext>
            </a:extLst>
          </p:cNvPr>
          <p:cNvSpPr txBox="1"/>
          <p:nvPr/>
        </p:nvSpPr>
        <p:spPr>
          <a:xfrm>
            <a:off x="1456981" y="3727823"/>
            <a:ext cx="2087497" cy="584775"/>
          </a:xfrm>
          <a:prstGeom prst="rect">
            <a:avLst/>
          </a:prstGeom>
          <a:noFill/>
        </p:spPr>
        <p:txBody>
          <a:bodyPr wrap="square" rtlCol="0">
            <a:spAutoFit/>
          </a:bodyPr>
          <a:lstStyle/>
          <a:p>
            <a:r>
              <a:rPr lang="es-GB" sz="3200" dirty="0"/>
              <a:t>p __ __rta</a:t>
            </a:r>
          </a:p>
        </p:txBody>
      </p:sp>
      <p:sp>
        <p:nvSpPr>
          <p:cNvPr id="30" name="Action Button: Custom 20">
            <a:hlinkClick r:id="" action="ppaction://noaction" highlightClick="1">
              <a:snd r:embed="rId7" name="guardar.wav"/>
            </a:hlinkClick>
            <a:extLst>
              <a:ext uri="{FF2B5EF4-FFF2-40B4-BE49-F238E27FC236}">
                <a16:creationId xmlns:a16="http://schemas.microsoft.com/office/drawing/2014/main" id="{FE7656E6-2689-4FC0-A3FC-4C043CD9608F}"/>
              </a:ext>
            </a:extLst>
          </p:cNvPr>
          <p:cNvSpPr/>
          <p:nvPr/>
        </p:nvSpPr>
        <p:spPr>
          <a:xfrm>
            <a:off x="5374305" y="3703080"/>
            <a:ext cx="684075" cy="593695"/>
          </a:xfrm>
          <a:prstGeom prst="actionButtonBlank">
            <a:avLst/>
          </a:prstGeom>
          <a:solidFill>
            <a:srgbClr val="FABD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5</a:t>
            </a:r>
          </a:p>
        </p:txBody>
      </p:sp>
      <p:sp>
        <p:nvSpPr>
          <p:cNvPr id="31" name="Action Button: Custom 20">
            <a:hlinkClick r:id="" action="ppaction://noaction" highlightClick="1">
              <a:snd r:embed="rId8" name="lengua.wav"/>
            </a:hlinkClick>
            <a:extLst>
              <a:ext uri="{FF2B5EF4-FFF2-40B4-BE49-F238E27FC236}">
                <a16:creationId xmlns:a16="http://schemas.microsoft.com/office/drawing/2014/main" id="{CA0E799A-D5F3-436E-A7DD-8AE128BC4A83}"/>
              </a:ext>
            </a:extLst>
          </p:cNvPr>
          <p:cNvSpPr/>
          <p:nvPr/>
        </p:nvSpPr>
        <p:spPr>
          <a:xfrm>
            <a:off x="5374306" y="5121148"/>
            <a:ext cx="684075" cy="631831"/>
          </a:xfrm>
          <a:prstGeom prst="actionButtonBlank">
            <a:avLst/>
          </a:prstGeom>
          <a:solidFill>
            <a:srgbClr val="FABD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6</a:t>
            </a:r>
          </a:p>
        </p:txBody>
      </p:sp>
      <p:sp>
        <p:nvSpPr>
          <p:cNvPr id="32" name="CuadroTexto 45">
            <a:extLst>
              <a:ext uri="{FF2B5EF4-FFF2-40B4-BE49-F238E27FC236}">
                <a16:creationId xmlns:a16="http://schemas.microsoft.com/office/drawing/2014/main" id="{418E7FF0-2AB7-472F-A15F-1DD67D8A0DD7}"/>
              </a:ext>
            </a:extLst>
          </p:cNvPr>
          <p:cNvSpPr txBox="1"/>
          <p:nvPr/>
        </p:nvSpPr>
        <p:spPr>
          <a:xfrm>
            <a:off x="6254957" y="3712000"/>
            <a:ext cx="2316660" cy="584775"/>
          </a:xfrm>
          <a:prstGeom prst="rect">
            <a:avLst/>
          </a:prstGeom>
          <a:noFill/>
        </p:spPr>
        <p:txBody>
          <a:bodyPr wrap="none" rtlCol="0">
            <a:spAutoFit/>
          </a:bodyPr>
          <a:lstStyle/>
          <a:p>
            <a:r>
              <a:rPr lang="es-GB" sz="3200" dirty="0"/>
              <a:t>g __ __rdar</a:t>
            </a:r>
          </a:p>
        </p:txBody>
      </p:sp>
      <p:sp>
        <p:nvSpPr>
          <p:cNvPr id="33" name="CuadroTexto 46">
            <a:extLst>
              <a:ext uri="{FF2B5EF4-FFF2-40B4-BE49-F238E27FC236}">
                <a16:creationId xmlns:a16="http://schemas.microsoft.com/office/drawing/2014/main" id="{E7AD58E6-5360-4A1F-94F3-9D49BB411B76}"/>
              </a:ext>
            </a:extLst>
          </p:cNvPr>
          <p:cNvSpPr txBox="1"/>
          <p:nvPr/>
        </p:nvSpPr>
        <p:spPr>
          <a:xfrm>
            <a:off x="6254957" y="5205778"/>
            <a:ext cx="1992853" cy="584775"/>
          </a:xfrm>
          <a:prstGeom prst="rect">
            <a:avLst/>
          </a:prstGeom>
          <a:noFill/>
        </p:spPr>
        <p:txBody>
          <a:bodyPr wrap="none" rtlCol="0">
            <a:spAutoFit/>
          </a:bodyPr>
          <a:lstStyle/>
          <a:p>
            <a:r>
              <a:rPr lang="es-GB" sz="3200" dirty="0"/>
              <a:t>leng__ __</a:t>
            </a:r>
          </a:p>
        </p:txBody>
      </p:sp>
      <p:sp>
        <p:nvSpPr>
          <p:cNvPr id="34" name="CuadroTexto 47">
            <a:extLst>
              <a:ext uri="{FF2B5EF4-FFF2-40B4-BE49-F238E27FC236}">
                <a16:creationId xmlns:a16="http://schemas.microsoft.com/office/drawing/2014/main" id="{DA26EF85-FEBD-41C3-9030-44283CE766C6}"/>
              </a:ext>
            </a:extLst>
          </p:cNvPr>
          <p:cNvSpPr txBox="1"/>
          <p:nvPr/>
        </p:nvSpPr>
        <p:spPr>
          <a:xfrm>
            <a:off x="1330130" y="5202325"/>
            <a:ext cx="3999873" cy="584775"/>
          </a:xfrm>
          <a:prstGeom prst="rect">
            <a:avLst/>
          </a:prstGeom>
          <a:noFill/>
        </p:spPr>
        <p:txBody>
          <a:bodyPr wrap="square" rtlCol="0">
            <a:spAutoFit/>
          </a:bodyPr>
          <a:lstStyle/>
          <a:p>
            <a:r>
              <a:rPr lang="es-GB" sz="3200" dirty="0"/>
              <a:t>antig__ __</a:t>
            </a:r>
          </a:p>
        </p:txBody>
      </p:sp>
      <p:sp>
        <p:nvSpPr>
          <p:cNvPr id="35" name="CuadroTexto 48">
            <a:extLst>
              <a:ext uri="{FF2B5EF4-FFF2-40B4-BE49-F238E27FC236}">
                <a16:creationId xmlns:a16="http://schemas.microsoft.com/office/drawing/2014/main" id="{AE487AFA-C4E7-4F47-892C-1FA219F5B6B7}"/>
              </a:ext>
            </a:extLst>
          </p:cNvPr>
          <p:cNvSpPr txBox="1"/>
          <p:nvPr/>
        </p:nvSpPr>
        <p:spPr>
          <a:xfrm>
            <a:off x="6196977" y="2217307"/>
            <a:ext cx="2468946" cy="584775"/>
          </a:xfrm>
          <a:prstGeom prst="rect">
            <a:avLst/>
          </a:prstGeom>
          <a:noFill/>
        </p:spPr>
        <p:txBody>
          <a:bodyPr wrap="none" rtlCol="0">
            <a:spAutoFit/>
          </a:bodyPr>
          <a:lstStyle/>
          <a:p>
            <a:r>
              <a:rPr lang="es-GB" sz="3200" dirty="0"/>
              <a:t>ag__ __ntar</a:t>
            </a:r>
          </a:p>
        </p:txBody>
      </p:sp>
      <p:sp>
        <p:nvSpPr>
          <p:cNvPr id="36" name="CuadroTexto 49">
            <a:extLst>
              <a:ext uri="{FF2B5EF4-FFF2-40B4-BE49-F238E27FC236}">
                <a16:creationId xmlns:a16="http://schemas.microsoft.com/office/drawing/2014/main" id="{F1796288-7CAF-4415-BE41-BBF5D70C6F41}"/>
              </a:ext>
            </a:extLst>
          </p:cNvPr>
          <p:cNvSpPr txBox="1"/>
          <p:nvPr/>
        </p:nvSpPr>
        <p:spPr>
          <a:xfrm>
            <a:off x="1851894" y="2297213"/>
            <a:ext cx="450764" cy="584775"/>
          </a:xfrm>
          <a:prstGeom prst="rect">
            <a:avLst/>
          </a:prstGeom>
          <a:noFill/>
        </p:spPr>
        <p:txBody>
          <a:bodyPr wrap="square" rtlCol="0">
            <a:spAutoFit/>
          </a:bodyPr>
          <a:lstStyle/>
          <a:p>
            <a:pPr algn="ctr"/>
            <a:r>
              <a:rPr lang="es-GB" sz="3200" dirty="0"/>
              <a:t>u</a:t>
            </a:r>
            <a:endParaRPr lang="es-GB" sz="2400" dirty="0"/>
          </a:p>
        </p:txBody>
      </p:sp>
      <p:sp>
        <p:nvSpPr>
          <p:cNvPr id="37" name="TextBox 5">
            <a:extLst>
              <a:ext uri="{FF2B5EF4-FFF2-40B4-BE49-F238E27FC236}">
                <a16:creationId xmlns:a16="http://schemas.microsoft.com/office/drawing/2014/main" id="{CDC56849-B1E4-4052-B48B-D3A7F95B0DB9}"/>
              </a:ext>
            </a:extLst>
          </p:cNvPr>
          <p:cNvSpPr txBox="1"/>
          <p:nvPr/>
        </p:nvSpPr>
        <p:spPr>
          <a:xfrm>
            <a:off x="218074" y="1612012"/>
            <a:ext cx="4701167" cy="461665"/>
          </a:xfrm>
          <a:prstGeom prst="rect">
            <a:avLst/>
          </a:prstGeom>
          <a:noFill/>
        </p:spPr>
        <p:txBody>
          <a:bodyPr wrap="square" rtlCol="0">
            <a:spAutoFit/>
          </a:bodyPr>
          <a:lstStyle/>
          <a:p>
            <a:r>
              <a:rPr lang="en-US" sz="2400" b="1" dirty="0" err="1"/>
              <a:t>Ahora</a:t>
            </a:r>
            <a:r>
              <a:rPr lang="en-US" sz="2400" b="1" dirty="0"/>
              <a:t> </a:t>
            </a:r>
            <a:r>
              <a:rPr lang="en-US" sz="2400" b="1" dirty="0" err="1"/>
              <a:t>pronuncia</a:t>
            </a:r>
            <a:r>
              <a:rPr lang="en-US" sz="2400" b="1" dirty="0"/>
              <a:t> las palabras.</a:t>
            </a:r>
          </a:p>
        </p:txBody>
      </p:sp>
      <p:sp>
        <p:nvSpPr>
          <p:cNvPr id="38" name="CuadroTexto 63">
            <a:extLst>
              <a:ext uri="{FF2B5EF4-FFF2-40B4-BE49-F238E27FC236}">
                <a16:creationId xmlns:a16="http://schemas.microsoft.com/office/drawing/2014/main" id="{5681E9AC-12B6-4244-A82E-8E89D8E1F630}"/>
              </a:ext>
            </a:extLst>
          </p:cNvPr>
          <p:cNvSpPr txBox="1"/>
          <p:nvPr/>
        </p:nvSpPr>
        <p:spPr>
          <a:xfrm>
            <a:off x="2376298" y="2300532"/>
            <a:ext cx="465192" cy="584775"/>
          </a:xfrm>
          <a:prstGeom prst="rect">
            <a:avLst/>
          </a:prstGeom>
          <a:noFill/>
        </p:spPr>
        <p:txBody>
          <a:bodyPr wrap="none" rtlCol="0">
            <a:spAutoFit/>
          </a:bodyPr>
          <a:lstStyle/>
          <a:p>
            <a:pPr algn="ctr"/>
            <a:r>
              <a:rPr lang="es-GB" sz="3200" dirty="0"/>
              <a:t>a</a:t>
            </a:r>
            <a:endParaRPr lang="es-GB" sz="2400" dirty="0"/>
          </a:p>
        </p:txBody>
      </p:sp>
      <p:sp>
        <p:nvSpPr>
          <p:cNvPr id="43" name="CuadroTexto 68">
            <a:extLst>
              <a:ext uri="{FF2B5EF4-FFF2-40B4-BE49-F238E27FC236}">
                <a16:creationId xmlns:a16="http://schemas.microsoft.com/office/drawing/2014/main" id="{4B5A34F3-4E49-49D6-BF80-DD3A3A60822D}"/>
              </a:ext>
            </a:extLst>
          </p:cNvPr>
          <p:cNvSpPr txBox="1"/>
          <p:nvPr/>
        </p:nvSpPr>
        <p:spPr>
          <a:xfrm>
            <a:off x="2077276" y="3715147"/>
            <a:ext cx="299022" cy="584775"/>
          </a:xfrm>
          <a:prstGeom prst="rect">
            <a:avLst/>
          </a:prstGeom>
          <a:noFill/>
        </p:spPr>
        <p:txBody>
          <a:bodyPr wrap="square" rtlCol="0">
            <a:spAutoFit/>
          </a:bodyPr>
          <a:lstStyle/>
          <a:p>
            <a:pPr algn="ctr"/>
            <a:r>
              <a:rPr lang="es-GB" sz="3200" dirty="0"/>
              <a:t>u</a:t>
            </a:r>
            <a:endParaRPr lang="es-GB" sz="2400" dirty="0"/>
          </a:p>
        </p:txBody>
      </p:sp>
      <p:sp>
        <p:nvSpPr>
          <p:cNvPr id="44" name="CuadroTexto 69">
            <a:extLst>
              <a:ext uri="{FF2B5EF4-FFF2-40B4-BE49-F238E27FC236}">
                <a16:creationId xmlns:a16="http://schemas.microsoft.com/office/drawing/2014/main" id="{879874FE-2C24-42BD-8D6D-96AD6D2A1EBF}"/>
              </a:ext>
            </a:extLst>
          </p:cNvPr>
          <p:cNvSpPr txBox="1"/>
          <p:nvPr/>
        </p:nvSpPr>
        <p:spPr>
          <a:xfrm>
            <a:off x="2427738" y="3727756"/>
            <a:ext cx="450764" cy="584775"/>
          </a:xfrm>
          <a:prstGeom prst="rect">
            <a:avLst/>
          </a:prstGeom>
          <a:noFill/>
        </p:spPr>
        <p:txBody>
          <a:bodyPr wrap="none" rtlCol="0">
            <a:spAutoFit/>
          </a:bodyPr>
          <a:lstStyle/>
          <a:p>
            <a:pPr algn="ctr"/>
            <a:r>
              <a:rPr lang="es-GB" sz="3200" dirty="0"/>
              <a:t>e</a:t>
            </a:r>
            <a:endParaRPr lang="es-GB" sz="2400" dirty="0"/>
          </a:p>
        </p:txBody>
      </p:sp>
      <p:sp>
        <p:nvSpPr>
          <p:cNvPr id="45" name="CuadroTexto 70">
            <a:extLst>
              <a:ext uri="{FF2B5EF4-FFF2-40B4-BE49-F238E27FC236}">
                <a16:creationId xmlns:a16="http://schemas.microsoft.com/office/drawing/2014/main" id="{1A3063F9-92BF-4F40-A179-E2AA0E8092B5}"/>
              </a:ext>
            </a:extLst>
          </p:cNvPr>
          <p:cNvSpPr txBox="1"/>
          <p:nvPr/>
        </p:nvSpPr>
        <p:spPr>
          <a:xfrm>
            <a:off x="2435923" y="5173851"/>
            <a:ext cx="450764" cy="584775"/>
          </a:xfrm>
          <a:prstGeom prst="rect">
            <a:avLst/>
          </a:prstGeom>
          <a:noFill/>
        </p:spPr>
        <p:txBody>
          <a:bodyPr wrap="none" rtlCol="0">
            <a:spAutoFit/>
          </a:bodyPr>
          <a:lstStyle/>
          <a:p>
            <a:pPr algn="ctr"/>
            <a:r>
              <a:rPr lang="es-GB" sz="3200" dirty="0"/>
              <a:t>u</a:t>
            </a:r>
            <a:endParaRPr lang="es-GB" sz="2400" dirty="0"/>
          </a:p>
        </p:txBody>
      </p:sp>
      <p:sp>
        <p:nvSpPr>
          <p:cNvPr id="46" name="CuadroTexto 71">
            <a:extLst>
              <a:ext uri="{FF2B5EF4-FFF2-40B4-BE49-F238E27FC236}">
                <a16:creationId xmlns:a16="http://schemas.microsoft.com/office/drawing/2014/main" id="{5310ECAF-F0FB-48F2-AB4A-600E44C09ECF}"/>
              </a:ext>
            </a:extLst>
          </p:cNvPr>
          <p:cNvSpPr txBox="1"/>
          <p:nvPr/>
        </p:nvSpPr>
        <p:spPr>
          <a:xfrm>
            <a:off x="2956757" y="5176308"/>
            <a:ext cx="450764" cy="584775"/>
          </a:xfrm>
          <a:prstGeom prst="rect">
            <a:avLst/>
          </a:prstGeom>
          <a:noFill/>
        </p:spPr>
        <p:txBody>
          <a:bodyPr wrap="none" rtlCol="0">
            <a:spAutoFit/>
          </a:bodyPr>
          <a:lstStyle/>
          <a:p>
            <a:pPr algn="ctr"/>
            <a:r>
              <a:rPr lang="es-GB" sz="3200" dirty="0"/>
              <a:t>o</a:t>
            </a:r>
            <a:endParaRPr lang="es-GB" sz="2400" dirty="0"/>
          </a:p>
        </p:txBody>
      </p:sp>
      <p:sp>
        <p:nvSpPr>
          <p:cNvPr id="47" name="CuadroTexto 72">
            <a:extLst>
              <a:ext uri="{FF2B5EF4-FFF2-40B4-BE49-F238E27FC236}">
                <a16:creationId xmlns:a16="http://schemas.microsoft.com/office/drawing/2014/main" id="{A3A5501D-526D-4938-BADB-78C3E98F5627}"/>
              </a:ext>
            </a:extLst>
          </p:cNvPr>
          <p:cNvSpPr txBox="1"/>
          <p:nvPr/>
        </p:nvSpPr>
        <p:spPr>
          <a:xfrm>
            <a:off x="6800618" y="2204563"/>
            <a:ext cx="450764" cy="584775"/>
          </a:xfrm>
          <a:prstGeom prst="rect">
            <a:avLst/>
          </a:prstGeom>
          <a:noFill/>
        </p:spPr>
        <p:txBody>
          <a:bodyPr wrap="none" rtlCol="0">
            <a:spAutoFit/>
          </a:bodyPr>
          <a:lstStyle/>
          <a:p>
            <a:pPr algn="ctr"/>
            <a:r>
              <a:rPr lang="es-GB" sz="3200" dirty="0"/>
              <a:t>u</a:t>
            </a:r>
            <a:endParaRPr lang="es-GB" sz="2400" dirty="0"/>
          </a:p>
        </p:txBody>
      </p:sp>
      <p:sp>
        <p:nvSpPr>
          <p:cNvPr id="48" name="CuadroTexto 73">
            <a:extLst>
              <a:ext uri="{FF2B5EF4-FFF2-40B4-BE49-F238E27FC236}">
                <a16:creationId xmlns:a16="http://schemas.microsoft.com/office/drawing/2014/main" id="{373B7D0A-CA5E-441E-BFB2-A89E060960C6}"/>
              </a:ext>
            </a:extLst>
          </p:cNvPr>
          <p:cNvSpPr txBox="1"/>
          <p:nvPr/>
        </p:nvSpPr>
        <p:spPr>
          <a:xfrm>
            <a:off x="7314531" y="2209103"/>
            <a:ext cx="465192" cy="584775"/>
          </a:xfrm>
          <a:prstGeom prst="rect">
            <a:avLst/>
          </a:prstGeom>
          <a:noFill/>
        </p:spPr>
        <p:txBody>
          <a:bodyPr wrap="none" rtlCol="0">
            <a:spAutoFit/>
          </a:bodyPr>
          <a:lstStyle/>
          <a:p>
            <a:pPr algn="ctr"/>
            <a:r>
              <a:rPr lang="es-GB" sz="3200" dirty="0"/>
              <a:t>a</a:t>
            </a:r>
            <a:endParaRPr lang="es-GB" sz="2400" dirty="0"/>
          </a:p>
        </p:txBody>
      </p:sp>
      <p:sp>
        <p:nvSpPr>
          <p:cNvPr id="49" name="CuadroTexto 74">
            <a:extLst>
              <a:ext uri="{FF2B5EF4-FFF2-40B4-BE49-F238E27FC236}">
                <a16:creationId xmlns:a16="http://schemas.microsoft.com/office/drawing/2014/main" id="{1E396EEE-F92D-4FF6-93E8-43F235768C96}"/>
              </a:ext>
            </a:extLst>
          </p:cNvPr>
          <p:cNvSpPr txBox="1"/>
          <p:nvPr/>
        </p:nvSpPr>
        <p:spPr>
          <a:xfrm>
            <a:off x="6729628" y="3727755"/>
            <a:ext cx="434734" cy="584775"/>
          </a:xfrm>
          <a:prstGeom prst="rect">
            <a:avLst/>
          </a:prstGeom>
          <a:noFill/>
        </p:spPr>
        <p:txBody>
          <a:bodyPr wrap="none" rtlCol="0">
            <a:spAutoFit/>
          </a:bodyPr>
          <a:lstStyle/>
          <a:p>
            <a:pPr algn="ctr"/>
            <a:r>
              <a:rPr lang="es-GB" sz="3200" dirty="0"/>
              <a:t>u</a:t>
            </a:r>
            <a:endParaRPr lang="es-GB" sz="2400" dirty="0"/>
          </a:p>
        </p:txBody>
      </p:sp>
      <p:sp>
        <p:nvSpPr>
          <p:cNvPr id="50" name="CuadroTexto 75">
            <a:extLst>
              <a:ext uri="{FF2B5EF4-FFF2-40B4-BE49-F238E27FC236}">
                <a16:creationId xmlns:a16="http://schemas.microsoft.com/office/drawing/2014/main" id="{F4AF25E7-4139-4B27-A9A0-6CD48C27A32D}"/>
              </a:ext>
            </a:extLst>
          </p:cNvPr>
          <p:cNvSpPr txBox="1"/>
          <p:nvPr/>
        </p:nvSpPr>
        <p:spPr>
          <a:xfrm>
            <a:off x="7198855" y="3723442"/>
            <a:ext cx="465192" cy="584775"/>
          </a:xfrm>
          <a:prstGeom prst="rect">
            <a:avLst/>
          </a:prstGeom>
          <a:noFill/>
        </p:spPr>
        <p:txBody>
          <a:bodyPr wrap="none" rtlCol="0">
            <a:spAutoFit/>
          </a:bodyPr>
          <a:lstStyle/>
          <a:p>
            <a:pPr algn="ctr"/>
            <a:r>
              <a:rPr lang="es-GB" sz="3200" dirty="0"/>
              <a:t>a</a:t>
            </a:r>
            <a:endParaRPr lang="es-GB" sz="2400" dirty="0"/>
          </a:p>
        </p:txBody>
      </p:sp>
      <p:sp>
        <p:nvSpPr>
          <p:cNvPr id="51" name="CuadroTexto 76">
            <a:extLst>
              <a:ext uri="{FF2B5EF4-FFF2-40B4-BE49-F238E27FC236}">
                <a16:creationId xmlns:a16="http://schemas.microsoft.com/office/drawing/2014/main" id="{D7709C43-3766-4F04-ABCC-41E25A71A755}"/>
              </a:ext>
            </a:extLst>
          </p:cNvPr>
          <p:cNvSpPr txBox="1"/>
          <p:nvPr/>
        </p:nvSpPr>
        <p:spPr>
          <a:xfrm>
            <a:off x="7186097" y="5184942"/>
            <a:ext cx="434734" cy="584775"/>
          </a:xfrm>
          <a:prstGeom prst="rect">
            <a:avLst/>
          </a:prstGeom>
          <a:noFill/>
        </p:spPr>
        <p:txBody>
          <a:bodyPr wrap="none" rtlCol="0">
            <a:spAutoFit/>
          </a:bodyPr>
          <a:lstStyle/>
          <a:p>
            <a:pPr algn="ctr"/>
            <a:r>
              <a:rPr lang="es-GB" sz="3200" dirty="0"/>
              <a:t>u</a:t>
            </a:r>
            <a:endParaRPr lang="es-GB" sz="2400" dirty="0"/>
          </a:p>
        </p:txBody>
      </p:sp>
      <p:sp>
        <p:nvSpPr>
          <p:cNvPr id="52" name="CuadroTexto 77">
            <a:extLst>
              <a:ext uri="{FF2B5EF4-FFF2-40B4-BE49-F238E27FC236}">
                <a16:creationId xmlns:a16="http://schemas.microsoft.com/office/drawing/2014/main" id="{9412EAFE-048F-416D-BB69-F55701EEE837}"/>
              </a:ext>
            </a:extLst>
          </p:cNvPr>
          <p:cNvSpPr txBox="1"/>
          <p:nvPr/>
        </p:nvSpPr>
        <p:spPr>
          <a:xfrm>
            <a:off x="7652785" y="5184942"/>
            <a:ext cx="465192" cy="584775"/>
          </a:xfrm>
          <a:prstGeom prst="rect">
            <a:avLst/>
          </a:prstGeom>
          <a:noFill/>
        </p:spPr>
        <p:txBody>
          <a:bodyPr wrap="none" rtlCol="0">
            <a:spAutoFit/>
          </a:bodyPr>
          <a:lstStyle/>
          <a:p>
            <a:pPr algn="ctr"/>
            <a:r>
              <a:rPr lang="es-GB" sz="3200" dirty="0"/>
              <a:t>a</a:t>
            </a:r>
            <a:endParaRPr lang="es-GB" sz="2400" dirty="0"/>
          </a:p>
        </p:txBody>
      </p:sp>
      <p:sp>
        <p:nvSpPr>
          <p:cNvPr id="53" name="Rounded Rectangular Callout 10">
            <a:extLst>
              <a:ext uri="{FF2B5EF4-FFF2-40B4-BE49-F238E27FC236}">
                <a16:creationId xmlns:a16="http://schemas.microsoft.com/office/drawing/2014/main" id="{AEBED2B4-6566-4C9D-BE97-F3FBC84753E4}"/>
              </a:ext>
            </a:extLst>
          </p:cNvPr>
          <p:cNvSpPr/>
          <p:nvPr/>
        </p:nvSpPr>
        <p:spPr>
          <a:xfrm>
            <a:off x="8207497" y="1006717"/>
            <a:ext cx="3984503" cy="1210590"/>
          </a:xfrm>
          <a:prstGeom prst="wedgeRoundRectCallout">
            <a:avLst>
              <a:gd name="adj1" fmla="val -63253"/>
              <a:gd name="adj2" fmla="val 46108"/>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Because the [u] is ‘gliding’ into the next vowel, it sounds like a [w]!</a:t>
            </a:r>
          </a:p>
        </p:txBody>
      </p:sp>
    </p:spTree>
    <p:extLst>
      <p:ext uri="{BB962C8B-B14F-4D97-AF65-F5344CB8AC3E}">
        <p14:creationId xmlns:p14="http://schemas.microsoft.com/office/powerpoint/2010/main" val="380307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8">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9">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0">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1">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2">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5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2869324" cy="647577"/>
          </a:xfrm>
        </p:spPr>
        <p:txBody>
          <a:bodyPr>
            <a:normAutofit/>
          </a:bodyPr>
          <a:lstStyle/>
          <a:p>
            <a:r>
              <a:rPr lang="en-GB" sz="2800" dirty="0" err="1"/>
              <a:t>Vocabulario</a:t>
            </a:r>
            <a:endParaRPr lang="en-GB" sz="28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10880279" y="213557"/>
            <a:ext cx="1044243" cy="400919"/>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 name="CuadroTexto 2">
            <a:extLst>
              <a:ext uri="{FF2B5EF4-FFF2-40B4-BE49-F238E27FC236}">
                <a16:creationId xmlns:a16="http://schemas.microsoft.com/office/drawing/2014/main" id="{A4D786D8-497C-4B8F-ADF7-BFF80D5021B9}"/>
              </a:ext>
            </a:extLst>
          </p:cNvPr>
          <p:cNvSpPr txBox="1"/>
          <p:nvPr/>
        </p:nvSpPr>
        <p:spPr>
          <a:xfrm>
            <a:off x="2807172" y="225799"/>
            <a:ext cx="10158818" cy="769441"/>
          </a:xfrm>
          <a:prstGeom prst="rect">
            <a:avLst/>
          </a:prstGeom>
          <a:noFill/>
        </p:spPr>
        <p:txBody>
          <a:bodyPr wrap="square" rtlCol="0">
            <a:spAutoFit/>
          </a:bodyPr>
          <a:lstStyle/>
          <a:p>
            <a:pPr algn="l"/>
            <a:r>
              <a:rPr lang="es-GB" sz="2200" b="1" dirty="0"/>
              <a:t>Organiza los adjetivos. </a:t>
            </a:r>
            <a:endParaRPr lang="en-GB" sz="2200" b="1" dirty="0"/>
          </a:p>
          <a:p>
            <a:pPr algn="l"/>
            <a:r>
              <a:rPr lang="es-GB" sz="2200" b="1" dirty="0"/>
              <a:t>Normalmente ¿describen lugares y cosas, gente (people) o los dos?</a:t>
            </a:r>
          </a:p>
        </p:txBody>
      </p:sp>
      <p:sp>
        <p:nvSpPr>
          <p:cNvPr id="6" name="CuadroTexto 45">
            <a:extLst>
              <a:ext uri="{FF2B5EF4-FFF2-40B4-BE49-F238E27FC236}">
                <a16:creationId xmlns:a16="http://schemas.microsoft.com/office/drawing/2014/main" id="{1323C191-BD2C-468D-B71C-46B8CBA80EC6}"/>
              </a:ext>
            </a:extLst>
          </p:cNvPr>
          <p:cNvSpPr txBox="1"/>
          <p:nvPr/>
        </p:nvSpPr>
        <p:spPr>
          <a:xfrm>
            <a:off x="182531" y="1048076"/>
            <a:ext cx="11826937" cy="769441"/>
          </a:xfrm>
          <a:prstGeom prst="rect">
            <a:avLst/>
          </a:prstGeom>
          <a:solidFill>
            <a:schemeClr val="accent4">
              <a:lumMod val="60000"/>
              <a:lumOff val="40000"/>
            </a:schemeClr>
          </a:solidFill>
        </p:spPr>
        <p:txBody>
          <a:bodyPr wrap="square" rtlCol="0">
            <a:spAutoFit/>
          </a:bodyPr>
          <a:lstStyle/>
          <a:p>
            <a:pPr algn="ctr"/>
            <a:r>
              <a:rPr lang="es-GB" sz="2200" dirty="0"/>
              <a:t>bonito, feo, hermoso, tranquilo, raro, serio, alegre, simpático, feliz, tonto, nervioso, guapo, azul, rojo, amarillo</a:t>
            </a:r>
          </a:p>
        </p:txBody>
      </p:sp>
      <p:sp>
        <p:nvSpPr>
          <p:cNvPr id="7" name="CuadroTexto 46">
            <a:extLst>
              <a:ext uri="{FF2B5EF4-FFF2-40B4-BE49-F238E27FC236}">
                <a16:creationId xmlns:a16="http://schemas.microsoft.com/office/drawing/2014/main" id="{2DB9B348-7298-4141-8300-BB66706A2262}"/>
              </a:ext>
            </a:extLst>
          </p:cNvPr>
          <p:cNvSpPr txBox="1"/>
          <p:nvPr/>
        </p:nvSpPr>
        <p:spPr>
          <a:xfrm>
            <a:off x="238558" y="2093719"/>
            <a:ext cx="4369006" cy="2462213"/>
          </a:xfrm>
          <a:prstGeom prst="rect">
            <a:avLst/>
          </a:prstGeom>
          <a:noFill/>
        </p:spPr>
        <p:txBody>
          <a:bodyPr wrap="square" rtlCol="0">
            <a:spAutoFit/>
          </a:bodyPr>
          <a:lstStyle/>
          <a:p>
            <a:pPr algn="l"/>
            <a:r>
              <a:rPr lang="es-GB" sz="2200" b="1" dirty="0"/>
              <a:t>Vocabulario nuevo:</a:t>
            </a:r>
          </a:p>
          <a:p>
            <a:pPr algn="l"/>
            <a:r>
              <a:rPr lang="en-GB" sz="2200" dirty="0"/>
              <a:t>la gente = people</a:t>
            </a:r>
          </a:p>
          <a:p>
            <a:pPr algn="l"/>
            <a:r>
              <a:rPr lang="es-GB" sz="2200" dirty="0"/>
              <a:t>sucio = dirty</a:t>
            </a:r>
          </a:p>
          <a:p>
            <a:pPr algn="l"/>
            <a:r>
              <a:rPr lang="es-GB" sz="2200" dirty="0"/>
              <a:t>limpio = clean</a:t>
            </a:r>
          </a:p>
          <a:p>
            <a:pPr algn="l"/>
            <a:r>
              <a:rPr lang="es-GB" sz="2200" dirty="0"/>
              <a:t>precioso = </a:t>
            </a:r>
            <a:r>
              <a:rPr lang="en-GB" sz="2200" dirty="0"/>
              <a:t>precious, </a:t>
            </a:r>
            <a:r>
              <a:rPr lang="es-GB" sz="2200" dirty="0"/>
              <a:t>beautiful</a:t>
            </a:r>
          </a:p>
          <a:p>
            <a:pPr algn="l"/>
            <a:r>
              <a:rPr lang="es-GB" sz="2200" dirty="0"/>
              <a:t>triste = sad</a:t>
            </a:r>
          </a:p>
          <a:p>
            <a:pPr algn="l"/>
            <a:r>
              <a:rPr lang="es-GB" sz="2200" dirty="0"/>
              <a:t>contento = </a:t>
            </a:r>
            <a:r>
              <a:rPr lang="en-GB" sz="2200" dirty="0"/>
              <a:t>content, happy</a:t>
            </a:r>
            <a:endParaRPr lang="es-GB" sz="2200" dirty="0"/>
          </a:p>
        </p:txBody>
      </p:sp>
      <p:sp>
        <p:nvSpPr>
          <p:cNvPr id="8" name="Elipse 47">
            <a:extLst>
              <a:ext uri="{FF2B5EF4-FFF2-40B4-BE49-F238E27FC236}">
                <a16:creationId xmlns:a16="http://schemas.microsoft.com/office/drawing/2014/main" id="{869B291F-50D6-480D-8EED-10AAA2543EFF}"/>
              </a:ext>
            </a:extLst>
          </p:cNvPr>
          <p:cNvSpPr/>
          <p:nvPr/>
        </p:nvSpPr>
        <p:spPr>
          <a:xfrm>
            <a:off x="6607690" y="2451835"/>
            <a:ext cx="4419600" cy="390698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9" name="Elipse 49">
            <a:extLst>
              <a:ext uri="{FF2B5EF4-FFF2-40B4-BE49-F238E27FC236}">
                <a16:creationId xmlns:a16="http://schemas.microsoft.com/office/drawing/2014/main" id="{2EF8AE51-E711-4005-85CE-9CB1CB0A0813}"/>
              </a:ext>
            </a:extLst>
          </p:cNvPr>
          <p:cNvSpPr/>
          <p:nvPr/>
        </p:nvSpPr>
        <p:spPr>
          <a:xfrm>
            <a:off x="4750603" y="2435534"/>
            <a:ext cx="4419600" cy="390698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10" name="CuadroTexto 51">
            <a:extLst>
              <a:ext uri="{FF2B5EF4-FFF2-40B4-BE49-F238E27FC236}">
                <a16:creationId xmlns:a16="http://schemas.microsoft.com/office/drawing/2014/main" id="{E81B5856-1D57-4345-B401-E8805120B66E}"/>
              </a:ext>
            </a:extLst>
          </p:cNvPr>
          <p:cNvSpPr txBox="1"/>
          <p:nvPr/>
        </p:nvSpPr>
        <p:spPr>
          <a:xfrm>
            <a:off x="5322660" y="1893413"/>
            <a:ext cx="1059906" cy="461665"/>
          </a:xfrm>
          <a:prstGeom prst="rect">
            <a:avLst/>
          </a:prstGeom>
          <a:noFill/>
        </p:spPr>
        <p:txBody>
          <a:bodyPr wrap="none" rtlCol="0">
            <a:spAutoFit/>
          </a:bodyPr>
          <a:lstStyle/>
          <a:p>
            <a:pPr algn="l"/>
            <a:r>
              <a:rPr lang="es-GB" sz="2400" b="1" dirty="0"/>
              <a:t>gente</a:t>
            </a:r>
          </a:p>
        </p:txBody>
      </p:sp>
      <p:sp>
        <p:nvSpPr>
          <p:cNvPr id="11" name="CuadroTexto 52">
            <a:extLst>
              <a:ext uri="{FF2B5EF4-FFF2-40B4-BE49-F238E27FC236}">
                <a16:creationId xmlns:a16="http://schemas.microsoft.com/office/drawing/2014/main" id="{25DDEB9D-3D4D-4D02-A78D-E7B7F3A98E99}"/>
              </a:ext>
            </a:extLst>
          </p:cNvPr>
          <p:cNvSpPr txBox="1"/>
          <p:nvPr/>
        </p:nvSpPr>
        <p:spPr>
          <a:xfrm>
            <a:off x="9511912" y="1893413"/>
            <a:ext cx="2497800" cy="461665"/>
          </a:xfrm>
          <a:prstGeom prst="rect">
            <a:avLst/>
          </a:prstGeom>
          <a:noFill/>
        </p:spPr>
        <p:txBody>
          <a:bodyPr wrap="none" rtlCol="0">
            <a:spAutoFit/>
          </a:bodyPr>
          <a:lstStyle/>
          <a:p>
            <a:pPr algn="l"/>
            <a:r>
              <a:rPr lang="es-GB" sz="2400" b="1" dirty="0"/>
              <a:t>lugares y cosas</a:t>
            </a:r>
          </a:p>
        </p:txBody>
      </p:sp>
      <p:sp>
        <p:nvSpPr>
          <p:cNvPr id="12" name="CuadroTexto 53">
            <a:extLst>
              <a:ext uri="{FF2B5EF4-FFF2-40B4-BE49-F238E27FC236}">
                <a16:creationId xmlns:a16="http://schemas.microsoft.com/office/drawing/2014/main" id="{BCC44FA1-6E54-475B-801B-78302921D178}"/>
              </a:ext>
            </a:extLst>
          </p:cNvPr>
          <p:cNvSpPr txBox="1"/>
          <p:nvPr/>
        </p:nvSpPr>
        <p:spPr>
          <a:xfrm>
            <a:off x="6878978" y="3330940"/>
            <a:ext cx="1151277" cy="461665"/>
          </a:xfrm>
          <a:prstGeom prst="rect">
            <a:avLst/>
          </a:prstGeom>
          <a:noFill/>
        </p:spPr>
        <p:txBody>
          <a:bodyPr wrap="none" rtlCol="0">
            <a:spAutoFit/>
          </a:bodyPr>
          <a:lstStyle/>
          <a:p>
            <a:pPr algn="l"/>
            <a:r>
              <a:rPr lang="es-GB" sz="2400" dirty="0"/>
              <a:t>bonito</a:t>
            </a:r>
          </a:p>
        </p:txBody>
      </p:sp>
      <p:sp>
        <p:nvSpPr>
          <p:cNvPr id="13" name="CuadroTexto 54">
            <a:extLst>
              <a:ext uri="{FF2B5EF4-FFF2-40B4-BE49-F238E27FC236}">
                <a16:creationId xmlns:a16="http://schemas.microsoft.com/office/drawing/2014/main" id="{A1A5E0E4-64B9-47B4-B294-A178287AEA62}"/>
              </a:ext>
            </a:extLst>
          </p:cNvPr>
          <p:cNvSpPr txBox="1"/>
          <p:nvPr/>
        </p:nvSpPr>
        <p:spPr>
          <a:xfrm>
            <a:off x="7622417" y="2724904"/>
            <a:ext cx="683200" cy="461665"/>
          </a:xfrm>
          <a:prstGeom prst="rect">
            <a:avLst/>
          </a:prstGeom>
          <a:noFill/>
        </p:spPr>
        <p:txBody>
          <a:bodyPr wrap="none" rtlCol="0">
            <a:spAutoFit/>
          </a:bodyPr>
          <a:lstStyle/>
          <a:p>
            <a:pPr algn="l"/>
            <a:r>
              <a:rPr lang="es-GB" sz="2400" dirty="0"/>
              <a:t>feo</a:t>
            </a:r>
          </a:p>
        </p:txBody>
      </p:sp>
      <p:sp>
        <p:nvSpPr>
          <p:cNvPr id="14" name="CuadroTexto 55">
            <a:extLst>
              <a:ext uri="{FF2B5EF4-FFF2-40B4-BE49-F238E27FC236}">
                <a16:creationId xmlns:a16="http://schemas.microsoft.com/office/drawing/2014/main" id="{207B39E6-60B3-4C93-85E9-68848D47C71C}"/>
              </a:ext>
            </a:extLst>
          </p:cNvPr>
          <p:cNvSpPr txBox="1"/>
          <p:nvPr/>
        </p:nvSpPr>
        <p:spPr>
          <a:xfrm>
            <a:off x="8949263" y="2973250"/>
            <a:ext cx="1478290" cy="461665"/>
          </a:xfrm>
          <a:prstGeom prst="rect">
            <a:avLst/>
          </a:prstGeom>
          <a:noFill/>
        </p:spPr>
        <p:txBody>
          <a:bodyPr wrap="none" rtlCol="0">
            <a:spAutoFit/>
          </a:bodyPr>
          <a:lstStyle/>
          <a:p>
            <a:pPr algn="l"/>
            <a:r>
              <a:rPr lang="es-GB" sz="2400" dirty="0"/>
              <a:t>hermoso</a:t>
            </a:r>
          </a:p>
        </p:txBody>
      </p:sp>
      <p:sp>
        <p:nvSpPr>
          <p:cNvPr id="15" name="CuadroTexto 56">
            <a:extLst>
              <a:ext uri="{FF2B5EF4-FFF2-40B4-BE49-F238E27FC236}">
                <a16:creationId xmlns:a16="http://schemas.microsoft.com/office/drawing/2014/main" id="{2D228858-1CB2-45C6-9F0A-D1C912CC3885}"/>
              </a:ext>
            </a:extLst>
          </p:cNvPr>
          <p:cNvSpPr txBox="1"/>
          <p:nvPr/>
        </p:nvSpPr>
        <p:spPr>
          <a:xfrm>
            <a:off x="6677743" y="3837914"/>
            <a:ext cx="1500732" cy="461665"/>
          </a:xfrm>
          <a:prstGeom prst="rect">
            <a:avLst/>
          </a:prstGeom>
          <a:noFill/>
        </p:spPr>
        <p:txBody>
          <a:bodyPr wrap="none" rtlCol="0">
            <a:spAutoFit/>
          </a:bodyPr>
          <a:lstStyle/>
          <a:p>
            <a:pPr algn="l"/>
            <a:r>
              <a:rPr lang="es-GB" sz="2400" dirty="0"/>
              <a:t>tranquilo</a:t>
            </a:r>
          </a:p>
        </p:txBody>
      </p:sp>
      <p:sp>
        <p:nvSpPr>
          <p:cNvPr id="16" name="CuadroTexto 57">
            <a:extLst>
              <a:ext uri="{FF2B5EF4-FFF2-40B4-BE49-F238E27FC236}">
                <a16:creationId xmlns:a16="http://schemas.microsoft.com/office/drawing/2014/main" id="{7BB3A086-8B94-4FA7-9595-58A1A7D7D9A3}"/>
              </a:ext>
            </a:extLst>
          </p:cNvPr>
          <p:cNvSpPr txBox="1"/>
          <p:nvPr/>
        </p:nvSpPr>
        <p:spPr>
          <a:xfrm>
            <a:off x="8283045" y="4125378"/>
            <a:ext cx="782587" cy="461665"/>
          </a:xfrm>
          <a:prstGeom prst="rect">
            <a:avLst/>
          </a:prstGeom>
          <a:noFill/>
        </p:spPr>
        <p:txBody>
          <a:bodyPr wrap="none" rtlCol="0">
            <a:spAutoFit/>
          </a:bodyPr>
          <a:lstStyle/>
          <a:p>
            <a:pPr algn="l"/>
            <a:r>
              <a:rPr lang="es-GB" sz="2400" dirty="0"/>
              <a:t>raro</a:t>
            </a:r>
          </a:p>
        </p:txBody>
      </p:sp>
      <p:sp>
        <p:nvSpPr>
          <p:cNvPr id="17" name="CuadroTexto 58">
            <a:extLst>
              <a:ext uri="{FF2B5EF4-FFF2-40B4-BE49-F238E27FC236}">
                <a16:creationId xmlns:a16="http://schemas.microsoft.com/office/drawing/2014/main" id="{FEEE9996-B00A-430F-8B4E-30C3D11FE141}"/>
              </a:ext>
            </a:extLst>
          </p:cNvPr>
          <p:cNvSpPr txBox="1"/>
          <p:nvPr/>
        </p:nvSpPr>
        <p:spPr>
          <a:xfrm>
            <a:off x="8030255" y="3186015"/>
            <a:ext cx="861133" cy="461665"/>
          </a:xfrm>
          <a:prstGeom prst="rect">
            <a:avLst/>
          </a:prstGeom>
          <a:noFill/>
        </p:spPr>
        <p:txBody>
          <a:bodyPr wrap="none" rtlCol="0">
            <a:spAutoFit/>
          </a:bodyPr>
          <a:lstStyle/>
          <a:p>
            <a:pPr algn="l"/>
            <a:r>
              <a:rPr lang="es-GB" sz="2400" dirty="0"/>
              <a:t>serio</a:t>
            </a:r>
          </a:p>
        </p:txBody>
      </p:sp>
      <p:sp>
        <p:nvSpPr>
          <p:cNvPr id="18" name="CuadroTexto 59">
            <a:extLst>
              <a:ext uri="{FF2B5EF4-FFF2-40B4-BE49-F238E27FC236}">
                <a16:creationId xmlns:a16="http://schemas.microsoft.com/office/drawing/2014/main" id="{A5809444-42D4-4787-A303-94CA57382E4B}"/>
              </a:ext>
            </a:extLst>
          </p:cNvPr>
          <p:cNvSpPr txBox="1"/>
          <p:nvPr/>
        </p:nvSpPr>
        <p:spPr>
          <a:xfrm>
            <a:off x="6824511" y="4891517"/>
            <a:ext cx="1156086" cy="461665"/>
          </a:xfrm>
          <a:prstGeom prst="rect">
            <a:avLst/>
          </a:prstGeom>
          <a:noFill/>
        </p:spPr>
        <p:txBody>
          <a:bodyPr wrap="none" rtlCol="0">
            <a:spAutoFit/>
          </a:bodyPr>
          <a:lstStyle/>
          <a:p>
            <a:pPr algn="l"/>
            <a:r>
              <a:rPr lang="es-GB" sz="2400" dirty="0"/>
              <a:t>alegre</a:t>
            </a:r>
          </a:p>
        </p:txBody>
      </p:sp>
      <p:sp>
        <p:nvSpPr>
          <p:cNvPr id="19" name="CuadroTexto 60">
            <a:extLst>
              <a:ext uri="{FF2B5EF4-FFF2-40B4-BE49-F238E27FC236}">
                <a16:creationId xmlns:a16="http://schemas.microsoft.com/office/drawing/2014/main" id="{EF8A1BD0-B3D0-42BA-9155-20199B82B47D}"/>
              </a:ext>
            </a:extLst>
          </p:cNvPr>
          <p:cNvSpPr txBox="1"/>
          <p:nvPr/>
        </p:nvSpPr>
        <p:spPr>
          <a:xfrm>
            <a:off x="5000513" y="3431765"/>
            <a:ext cx="1640193" cy="461665"/>
          </a:xfrm>
          <a:prstGeom prst="rect">
            <a:avLst/>
          </a:prstGeom>
          <a:noFill/>
        </p:spPr>
        <p:txBody>
          <a:bodyPr wrap="none" rtlCol="0">
            <a:spAutoFit/>
          </a:bodyPr>
          <a:lstStyle/>
          <a:p>
            <a:pPr algn="l"/>
            <a:r>
              <a:rPr lang="es-GB" sz="2400" dirty="0"/>
              <a:t>simpático</a:t>
            </a:r>
          </a:p>
        </p:txBody>
      </p:sp>
      <p:sp>
        <p:nvSpPr>
          <p:cNvPr id="20" name="CuadroTexto 61">
            <a:extLst>
              <a:ext uri="{FF2B5EF4-FFF2-40B4-BE49-F238E27FC236}">
                <a16:creationId xmlns:a16="http://schemas.microsoft.com/office/drawing/2014/main" id="{830F9BDC-9B71-4A3E-AAD8-199305B7AD07}"/>
              </a:ext>
            </a:extLst>
          </p:cNvPr>
          <p:cNvSpPr txBox="1"/>
          <p:nvPr/>
        </p:nvSpPr>
        <p:spPr>
          <a:xfrm>
            <a:off x="4813257" y="4057412"/>
            <a:ext cx="734496" cy="461665"/>
          </a:xfrm>
          <a:prstGeom prst="rect">
            <a:avLst/>
          </a:prstGeom>
          <a:noFill/>
        </p:spPr>
        <p:txBody>
          <a:bodyPr wrap="none" rtlCol="0">
            <a:spAutoFit/>
          </a:bodyPr>
          <a:lstStyle/>
          <a:p>
            <a:pPr algn="l"/>
            <a:r>
              <a:rPr lang="es-GB" sz="2400" dirty="0"/>
              <a:t>feliz</a:t>
            </a:r>
          </a:p>
        </p:txBody>
      </p:sp>
      <p:sp>
        <p:nvSpPr>
          <p:cNvPr id="21" name="CuadroTexto 62">
            <a:extLst>
              <a:ext uri="{FF2B5EF4-FFF2-40B4-BE49-F238E27FC236}">
                <a16:creationId xmlns:a16="http://schemas.microsoft.com/office/drawing/2014/main" id="{BF60E590-5629-452E-A3FB-7E6579E5B66D}"/>
              </a:ext>
            </a:extLst>
          </p:cNvPr>
          <p:cNvSpPr txBox="1"/>
          <p:nvPr/>
        </p:nvSpPr>
        <p:spPr>
          <a:xfrm>
            <a:off x="7428109" y="5605821"/>
            <a:ext cx="984565" cy="461665"/>
          </a:xfrm>
          <a:prstGeom prst="rect">
            <a:avLst/>
          </a:prstGeom>
          <a:noFill/>
        </p:spPr>
        <p:txBody>
          <a:bodyPr wrap="none" rtlCol="0">
            <a:spAutoFit/>
          </a:bodyPr>
          <a:lstStyle/>
          <a:p>
            <a:pPr algn="l"/>
            <a:r>
              <a:rPr lang="es-GB" sz="2400" dirty="0"/>
              <a:t>tonto</a:t>
            </a:r>
          </a:p>
        </p:txBody>
      </p:sp>
      <p:sp>
        <p:nvSpPr>
          <p:cNvPr id="22" name="CuadroTexto 63">
            <a:extLst>
              <a:ext uri="{FF2B5EF4-FFF2-40B4-BE49-F238E27FC236}">
                <a16:creationId xmlns:a16="http://schemas.microsoft.com/office/drawing/2014/main" id="{EA29AF10-700A-4649-87DF-CFED128D4E63}"/>
              </a:ext>
            </a:extLst>
          </p:cNvPr>
          <p:cNvSpPr txBox="1"/>
          <p:nvPr/>
        </p:nvSpPr>
        <p:spPr>
          <a:xfrm>
            <a:off x="5539821" y="5287827"/>
            <a:ext cx="1420582" cy="461665"/>
          </a:xfrm>
          <a:prstGeom prst="rect">
            <a:avLst/>
          </a:prstGeom>
          <a:noFill/>
        </p:spPr>
        <p:txBody>
          <a:bodyPr wrap="none" rtlCol="0">
            <a:spAutoFit/>
          </a:bodyPr>
          <a:lstStyle/>
          <a:p>
            <a:pPr algn="l"/>
            <a:r>
              <a:rPr lang="es-GB" sz="2400" dirty="0"/>
              <a:t>nervioso</a:t>
            </a:r>
          </a:p>
        </p:txBody>
      </p:sp>
      <p:sp>
        <p:nvSpPr>
          <p:cNvPr id="23" name="CuadroTexto 64">
            <a:extLst>
              <a:ext uri="{FF2B5EF4-FFF2-40B4-BE49-F238E27FC236}">
                <a16:creationId xmlns:a16="http://schemas.microsoft.com/office/drawing/2014/main" id="{8E952B57-65C8-413F-AF21-19EFE4715E81}"/>
              </a:ext>
            </a:extLst>
          </p:cNvPr>
          <p:cNvSpPr txBox="1"/>
          <p:nvPr/>
        </p:nvSpPr>
        <p:spPr>
          <a:xfrm>
            <a:off x="5018720" y="4681434"/>
            <a:ext cx="1200970" cy="461665"/>
          </a:xfrm>
          <a:prstGeom prst="rect">
            <a:avLst/>
          </a:prstGeom>
          <a:noFill/>
        </p:spPr>
        <p:txBody>
          <a:bodyPr wrap="none" rtlCol="0">
            <a:spAutoFit/>
          </a:bodyPr>
          <a:lstStyle/>
          <a:p>
            <a:pPr algn="l"/>
            <a:r>
              <a:rPr lang="es-GB" sz="2400" dirty="0"/>
              <a:t>guapo</a:t>
            </a:r>
          </a:p>
        </p:txBody>
      </p:sp>
      <p:sp>
        <p:nvSpPr>
          <p:cNvPr id="24" name="CuadroTexto 65">
            <a:extLst>
              <a:ext uri="{FF2B5EF4-FFF2-40B4-BE49-F238E27FC236}">
                <a16:creationId xmlns:a16="http://schemas.microsoft.com/office/drawing/2014/main" id="{BB7F2B46-B334-44F9-85C3-580F91764FCE}"/>
              </a:ext>
            </a:extLst>
          </p:cNvPr>
          <p:cNvSpPr txBox="1"/>
          <p:nvPr/>
        </p:nvSpPr>
        <p:spPr>
          <a:xfrm>
            <a:off x="9972776" y="3713890"/>
            <a:ext cx="774571" cy="461665"/>
          </a:xfrm>
          <a:prstGeom prst="rect">
            <a:avLst/>
          </a:prstGeom>
          <a:noFill/>
        </p:spPr>
        <p:txBody>
          <a:bodyPr wrap="none" rtlCol="0">
            <a:spAutoFit/>
          </a:bodyPr>
          <a:lstStyle/>
          <a:p>
            <a:pPr algn="l"/>
            <a:r>
              <a:rPr lang="es-GB" sz="2400" dirty="0"/>
              <a:t>azul</a:t>
            </a:r>
          </a:p>
        </p:txBody>
      </p:sp>
      <p:sp>
        <p:nvSpPr>
          <p:cNvPr id="25" name="CuadroTexto 66">
            <a:extLst>
              <a:ext uri="{FF2B5EF4-FFF2-40B4-BE49-F238E27FC236}">
                <a16:creationId xmlns:a16="http://schemas.microsoft.com/office/drawing/2014/main" id="{29A170C6-5EFB-4500-B38E-987EC9462C2D}"/>
              </a:ext>
            </a:extLst>
          </p:cNvPr>
          <p:cNvSpPr txBox="1"/>
          <p:nvPr/>
        </p:nvSpPr>
        <p:spPr>
          <a:xfrm>
            <a:off x="8192659" y="4653907"/>
            <a:ext cx="744114" cy="461665"/>
          </a:xfrm>
          <a:prstGeom prst="rect">
            <a:avLst/>
          </a:prstGeom>
          <a:noFill/>
        </p:spPr>
        <p:txBody>
          <a:bodyPr wrap="none" rtlCol="0">
            <a:spAutoFit/>
          </a:bodyPr>
          <a:lstStyle/>
          <a:p>
            <a:pPr algn="l"/>
            <a:r>
              <a:rPr lang="es-GB" sz="2400" dirty="0"/>
              <a:t>rojo</a:t>
            </a:r>
          </a:p>
        </p:txBody>
      </p:sp>
      <p:sp>
        <p:nvSpPr>
          <p:cNvPr id="26" name="CuadroTexto 67">
            <a:extLst>
              <a:ext uri="{FF2B5EF4-FFF2-40B4-BE49-F238E27FC236}">
                <a16:creationId xmlns:a16="http://schemas.microsoft.com/office/drawing/2014/main" id="{4F77A56F-9605-42D4-9699-6C54AA8C78AA}"/>
              </a:ext>
            </a:extLst>
          </p:cNvPr>
          <p:cNvSpPr txBox="1"/>
          <p:nvPr/>
        </p:nvSpPr>
        <p:spPr>
          <a:xfrm>
            <a:off x="9511912" y="4472569"/>
            <a:ext cx="1370888" cy="461665"/>
          </a:xfrm>
          <a:prstGeom prst="rect">
            <a:avLst/>
          </a:prstGeom>
          <a:noFill/>
        </p:spPr>
        <p:txBody>
          <a:bodyPr wrap="none" rtlCol="0">
            <a:spAutoFit/>
          </a:bodyPr>
          <a:lstStyle/>
          <a:p>
            <a:pPr algn="l"/>
            <a:r>
              <a:rPr lang="es-GB" sz="2400" dirty="0"/>
              <a:t>amarillo</a:t>
            </a:r>
          </a:p>
        </p:txBody>
      </p:sp>
      <p:sp>
        <p:nvSpPr>
          <p:cNvPr id="27" name="CuadroTexto 68">
            <a:extLst>
              <a:ext uri="{FF2B5EF4-FFF2-40B4-BE49-F238E27FC236}">
                <a16:creationId xmlns:a16="http://schemas.microsoft.com/office/drawing/2014/main" id="{417C400F-80C0-4586-B640-4415F94E3A8A}"/>
              </a:ext>
            </a:extLst>
          </p:cNvPr>
          <p:cNvSpPr txBox="1"/>
          <p:nvPr/>
        </p:nvSpPr>
        <p:spPr>
          <a:xfrm>
            <a:off x="7878141" y="5143099"/>
            <a:ext cx="954107" cy="461665"/>
          </a:xfrm>
          <a:prstGeom prst="rect">
            <a:avLst/>
          </a:prstGeom>
          <a:noFill/>
        </p:spPr>
        <p:txBody>
          <a:bodyPr wrap="none" rtlCol="0">
            <a:spAutoFit/>
          </a:bodyPr>
          <a:lstStyle/>
          <a:p>
            <a:pPr algn="l"/>
            <a:r>
              <a:rPr lang="es-GB" sz="2400" dirty="0"/>
              <a:t>sucio</a:t>
            </a:r>
          </a:p>
        </p:txBody>
      </p:sp>
      <p:sp>
        <p:nvSpPr>
          <p:cNvPr id="28" name="CuadroTexto 69">
            <a:extLst>
              <a:ext uri="{FF2B5EF4-FFF2-40B4-BE49-F238E27FC236}">
                <a16:creationId xmlns:a16="http://schemas.microsoft.com/office/drawing/2014/main" id="{57C28AC1-4435-4E9C-9B2E-3D93B0CE8052}"/>
              </a:ext>
            </a:extLst>
          </p:cNvPr>
          <p:cNvSpPr txBox="1"/>
          <p:nvPr/>
        </p:nvSpPr>
        <p:spPr>
          <a:xfrm>
            <a:off x="6752678" y="4380916"/>
            <a:ext cx="1067921" cy="461665"/>
          </a:xfrm>
          <a:prstGeom prst="rect">
            <a:avLst/>
          </a:prstGeom>
          <a:noFill/>
        </p:spPr>
        <p:txBody>
          <a:bodyPr wrap="none" rtlCol="0">
            <a:spAutoFit/>
          </a:bodyPr>
          <a:lstStyle/>
          <a:p>
            <a:pPr algn="l"/>
            <a:r>
              <a:rPr lang="es-GB" sz="2400" dirty="0"/>
              <a:t>limpio</a:t>
            </a:r>
          </a:p>
        </p:txBody>
      </p:sp>
      <p:sp>
        <p:nvSpPr>
          <p:cNvPr id="29" name="CuadroTexto 70">
            <a:extLst>
              <a:ext uri="{FF2B5EF4-FFF2-40B4-BE49-F238E27FC236}">
                <a16:creationId xmlns:a16="http://schemas.microsoft.com/office/drawing/2014/main" id="{ADABCDF6-6500-44B7-A15F-34C29B85A8EA}"/>
              </a:ext>
            </a:extLst>
          </p:cNvPr>
          <p:cNvSpPr txBox="1"/>
          <p:nvPr/>
        </p:nvSpPr>
        <p:spPr>
          <a:xfrm>
            <a:off x="8248484" y="3662597"/>
            <a:ext cx="867545" cy="461665"/>
          </a:xfrm>
          <a:prstGeom prst="rect">
            <a:avLst/>
          </a:prstGeom>
          <a:noFill/>
        </p:spPr>
        <p:txBody>
          <a:bodyPr wrap="none" rtlCol="0">
            <a:spAutoFit/>
          </a:bodyPr>
          <a:lstStyle/>
          <a:p>
            <a:pPr algn="l"/>
            <a:r>
              <a:rPr lang="es-GB" sz="2400" dirty="0"/>
              <a:t>triste</a:t>
            </a:r>
          </a:p>
        </p:txBody>
      </p:sp>
      <p:sp>
        <p:nvSpPr>
          <p:cNvPr id="30" name="CuadroTexto 71">
            <a:extLst>
              <a:ext uri="{FF2B5EF4-FFF2-40B4-BE49-F238E27FC236}">
                <a16:creationId xmlns:a16="http://schemas.microsoft.com/office/drawing/2014/main" id="{68AC4C93-6C4D-40D4-9363-9705922E1DB6}"/>
              </a:ext>
            </a:extLst>
          </p:cNvPr>
          <p:cNvSpPr txBox="1"/>
          <p:nvPr/>
        </p:nvSpPr>
        <p:spPr>
          <a:xfrm>
            <a:off x="5434058" y="2865277"/>
            <a:ext cx="1571264" cy="461665"/>
          </a:xfrm>
          <a:prstGeom prst="rect">
            <a:avLst/>
          </a:prstGeom>
          <a:noFill/>
        </p:spPr>
        <p:txBody>
          <a:bodyPr wrap="none" rtlCol="0">
            <a:spAutoFit/>
          </a:bodyPr>
          <a:lstStyle/>
          <a:p>
            <a:pPr algn="l"/>
            <a:r>
              <a:rPr lang="es-GB" sz="2400" dirty="0"/>
              <a:t>contento</a:t>
            </a:r>
          </a:p>
        </p:txBody>
      </p:sp>
      <p:sp>
        <p:nvSpPr>
          <p:cNvPr id="31" name="Llamada ovalada 72">
            <a:extLst>
              <a:ext uri="{FF2B5EF4-FFF2-40B4-BE49-F238E27FC236}">
                <a16:creationId xmlns:a16="http://schemas.microsoft.com/office/drawing/2014/main" id="{33C63F65-8B16-49FB-ACB4-25DA746B7D4C}"/>
              </a:ext>
            </a:extLst>
          </p:cNvPr>
          <p:cNvSpPr/>
          <p:nvPr/>
        </p:nvSpPr>
        <p:spPr>
          <a:xfrm>
            <a:off x="468995" y="4737465"/>
            <a:ext cx="3621182" cy="1562388"/>
          </a:xfrm>
          <a:prstGeom prst="wedgeEllipseCallout">
            <a:avLst>
              <a:gd name="adj1" fmla="val -41764"/>
              <a:gd name="adj2" fmla="val -66083"/>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chemeClr val="tx1"/>
                </a:solidFill>
              </a:rPr>
              <a:t>Contento</a:t>
            </a:r>
            <a:r>
              <a:rPr lang="en-GB" sz="2000" dirty="0">
                <a:solidFill>
                  <a:schemeClr val="tx1"/>
                </a:solidFill>
              </a:rPr>
              <a:t> describes a state, so is on</a:t>
            </a:r>
            <a:r>
              <a:rPr lang="es-GB" sz="2000" dirty="0">
                <a:solidFill>
                  <a:schemeClr val="tx1"/>
                </a:solidFill>
              </a:rPr>
              <a:t>ly used with ‘estar’</a:t>
            </a:r>
            <a:r>
              <a:rPr lang="en-GB" sz="2000" dirty="0">
                <a:solidFill>
                  <a:schemeClr val="tx1"/>
                </a:solidFill>
              </a:rPr>
              <a:t>.</a:t>
            </a:r>
            <a:endParaRPr lang="es-GB" sz="2000" dirty="0">
              <a:solidFill>
                <a:schemeClr val="tx1"/>
              </a:solidFill>
            </a:endParaRPr>
          </a:p>
        </p:txBody>
      </p:sp>
      <p:sp>
        <p:nvSpPr>
          <p:cNvPr id="32" name="CuadroTexto 74">
            <a:extLst>
              <a:ext uri="{FF2B5EF4-FFF2-40B4-BE49-F238E27FC236}">
                <a16:creationId xmlns:a16="http://schemas.microsoft.com/office/drawing/2014/main" id="{A359BB12-ED04-4455-9910-EAEB57159A0F}"/>
              </a:ext>
            </a:extLst>
          </p:cNvPr>
          <p:cNvSpPr txBox="1"/>
          <p:nvPr/>
        </p:nvSpPr>
        <p:spPr>
          <a:xfrm>
            <a:off x="6928288" y="1875998"/>
            <a:ext cx="2210862" cy="461665"/>
          </a:xfrm>
          <a:prstGeom prst="rect">
            <a:avLst/>
          </a:prstGeom>
          <a:noFill/>
        </p:spPr>
        <p:txBody>
          <a:bodyPr wrap="none" rtlCol="0">
            <a:spAutoFit/>
          </a:bodyPr>
          <a:lstStyle/>
          <a:p>
            <a:pPr algn="l"/>
            <a:r>
              <a:rPr lang="es-GB" sz="2400" b="1" dirty="0"/>
              <a:t>both (los dos)</a:t>
            </a:r>
          </a:p>
        </p:txBody>
      </p:sp>
      <p:sp>
        <p:nvSpPr>
          <p:cNvPr id="33" name="CuadroTexto 75">
            <a:extLst>
              <a:ext uri="{FF2B5EF4-FFF2-40B4-BE49-F238E27FC236}">
                <a16:creationId xmlns:a16="http://schemas.microsoft.com/office/drawing/2014/main" id="{6878B14E-0531-4B63-9032-5B9AF019F4FA}"/>
              </a:ext>
            </a:extLst>
          </p:cNvPr>
          <p:cNvSpPr txBox="1"/>
          <p:nvPr/>
        </p:nvSpPr>
        <p:spPr>
          <a:xfrm>
            <a:off x="9062939" y="5236861"/>
            <a:ext cx="1471878" cy="461665"/>
          </a:xfrm>
          <a:prstGeom prst="rect">
            <a:avLst/>
          </a:prstGeom>
          <a:noFill/>
        </p:spPr>
        <p:txBody>
          <a:bodyPr wrap="none" rtlCol="0">
            <a:spAutoFit/>
          </a:bodyPr>
          <a:lstStyle/>
          <a:p>
            <a:pPr algn="l"/>
            <a:r>
              <a:rPr lang="es-GB" sz="2400" dirty="0"/>
              <a:t>precioso</a:t>
            </a:r>
          </a:p>
        </p:txBody>
      </p:sp>
      <p:grpSp>
        <p:nvGrpSpPr>
          <p:cNvPr id="43" name="Group 42">
            <a:extLst>
              <a:ext uri="{FF2B5EF4-FFF2-40B4-BE49-F238E27FC236}">
                <a16:creationId xmlns:a16="http://schemas.microsoft.com/office/drawing/2014/main" id="{4BEEB738-F3CF-4022-AEF7-1EB21BD66C98}"/>
              </a:ext>
            </a:extLst>
          </p:cNvPr>
          <p:cNvGrpSpPr/>
          <p:nvPr/>
        </p:nvGrpSpPr>
        <p:grpSpPr>
          <a:xfrm>
            <a:off x="11072129" y="3429000"/>
            <a:ext cx="997656" cy="1103542"/>
            <a:chOff x="737208" y="1091664"/>
            <a:chExt cx="2045849" cy="2069572"/>
          </a:xfrm>
          <a:effectLst>
            <a:outerShdw blurRad="50800" dist="38100" dir="5400000" algn="t" rotWithShape="0">
              <a:prstClr val="black">
                <a:alpha val="40000"/>
              </a:prstClr>
            </a:outerShdw>
          </a:effectLst>
        </p:grpSpPr>
        <p:pic>
          <p:nvPicPr>
            <p:cNvPr id="44" name="Picture 43" descr="A picture containing engineering drawing&#10;&#10;Description automatically generated">
              <a:extLst>
                <a:ext uri="{FF2B5EF4-FFF2-40B4-BE49-F238E27FC236}">
                  <a16:creationId xmlns:a16="http://schemas.microsoft.com/office/drawing/2014/main" id="{5676F58D-4695-4A97-917A-A633E3A1B9C5}"/>
                </a:ext>
              </a:extLst>
            </p:cNvPr>
            <p:cNvPicPr>
              <a:picLocks noChangeAspect="1"/>
            </p:cNvPicPr>
            <p:nvPr/>
          </p:nvPicPr>
          <p:blipFill>
            <a:blip r:embed="rId3">
              <a:duotone>
                <a:srgbClr val="1D9A78">
                  <a:shade val="45000"/>
                  <a:satMod val="135000"/>
                </a:srgbClr>
                <a:prstClr val="white"/>
              </a:duotone>
              <a:extLst>
                <a:ext uri="{28A0092B-C50C-407E-A947-70E740481C1C}">
                  <a14:useLocalDpi xmlns:a14="http://schemas.microsoft.com/office/drawing/2010/main" val="0"/>
                </a:ext>
              </a:extLst>
            </a:blip>
            <a:stretch>
              <a:fillRect/>
            </a:stretch>
          </p:blipFill>
          <p:spPr>
            <a:xfrm>
              <a:off x="737208" y="1091664"/>
              <a:ext cx="1569170" cy="1502971"/>
            </a:xfrm>
            <a:prstGeom prst="rect">
              <a:avLst/>
            </a:prstGeom>
          </p:spPr>
        </p:pic>
        <p:pic>
          <p:nvPicPr>
            <p:cNvPr id="45" name="Picture 44" descr="A picture containing text, clipart&#10;&#10;Description automatically generated">
              <a:extLst>
                <a:ext uri="{FF2B5EF4-FFF2-40B4-BE49-F238E27FC236}">
                  <a16:creationId xmlns:a16="http://schemas.microsoft.com/office/drawing/2014/main" id="{4077872D-D949-4D67-A7C5-E987B8563F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247" y="2326809"/>
              <a:ext cx="1974810" cy="834427"/>
            </a:xfrm>
            <a:prstGeom prst="rect">
              <a:avLst/>
            </a:prstGeom>
          </p:spPr>
        </p:pic>
      </p:grpSp>
      <p:grpSp>
        <p:nvGrpSpPr>
          <p:cNvPr id="46" name="Group 45">
            <a:extLst>
              <a:ext uri="{FF2B5EF4-FFF2-40B4-BE49-F238E27FC236}">
                <a16:creationId xmlns:a16="http://schemas.microsoft.com/office/drawing/2014/main" id="{6DE2A969-E0AF-477B-BD28-96CC6E627B2C}"/>
              </a:ext>
            </a:extLst>
          </p:cNvPr>
          <p:cNvGrpSpPr/>
          <p:nvPr/>
        </p:nvGrpSpPr>
        <p:grpSpPr>
          <a:xfrm>
            <a:off x="10931779" y="2280269"/>
            <a:ext cx="1151277" cy="1136578"/>
            <a:chOff x="5706132" y="749233"/>
            <a:chExt cx="2434638" cy="2267950"/>
          </a:xfrm>
          <a:effectLst>
            <a:outerShdw blurRad="50800" dist="38100" dir="5400000" algn="t" rotWithShape="0">
              <a:prstClr val="black">
                <a:alpha val="40000"/>
              </a:prstClr>
            </a:outerShdw>
          </a:effectLst>
        </p:grpSpPr>
        <p:pic>
          <p:nvPicPr>
            <p:cNvPr id="47" name="Graphic 46" descr="Map with pin with solid fill">
              <a:extLst>
                <a:ext uri="{FF2B5EF4-FFF2-40B4-BE49-F238E27FC236}">
                  <a16:creationId xmlns:a16="http://schemas.microsoft.com/office/drawing/2014/main" id="{416DA844-5D53-4089-911A-DFC75510F76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06132" y="749233"/>
              <a:ext cx="2198607" cy="2198607"/>
            </a:xfrm>
            <a:prstGeom prst="rect">
              <a:avLst/>
            </a:prstGeom>
          </p:spPr>
        </p:pic>
        <p:pic>
          <p:nvPicPr>
            <p:cNvPr id="48" name="Picture 47" descr="Logo&#10;&#10;Description automatically generated">
              <a:extLst>
                <a:ext uri="{FF2B5EF4-FFF2-40B4-BE49-F238E27FC236}">
                  <a16:creationId xmlns:a16="http://schemas.microsoft.com/office/drawing/2014/main" id="{917C21BA-37C0-48BD-A6BB-D7A4E694B2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39111" y="2182368"/>
              <a:ext cx="2001659" cy="834815"/>
            </a:xfrm>
            <a:prstGeom prst="rect">
              <a:avLst/>
            </a:prstGeom>
          </p:spPr>
        </p:pic>
      </p:grpSp>
      <p:pic>
        <p:nvPicPr>
          <p:cNvPr id="65" name="Picture 64">
            <a:extLst>
              <a:ext uri="{FF2B5EF4-FFF2-40B4-BE49-F238E27FC236}">
                <a16:creationId xmlns:a16="http://schemas.microsoft.com/office/drawing/2014/main" id="{B1F6B21A-06F4-412A-B9EE-D0F6BA532640}"/>
              </a:ext>
            </a:extLst>
          </p:cNvPr>
          <p:cNvPicPr>
            <a:picLocks noChangeAspect="1"/>
          </p:cNvPicPr>
          <p:nvPr/>
        </p:nvPicPr>
        <p:blipFill>
          <a:blip r:embed="rId8"/>
          <a:stretch>
            <a:fillRect/>
          </a:stretch>
        </p:blipFill>
        <p:spPr>
          <a:xfrm>
            <a:off x="4297727" y="2016098"/>
            <a:ext cx="1474600" cy="866611"/>
          </a:xfrm>
          <a:prstGeom prst="rect">
            <a:avLst/>
          </a:prstGeom>
        </p:spPr>
      </p:pic>
    </p:spTree>
    <p:extLst>
      <p:ext uri="{BB962C8B-B14F-4D97-AF65-F5344CB8AC3E}">
        <p14:creationId xmlns:p14="http://schemas.microsoft.com/office/powerpoint/2010/main" val="315612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animBg="1"/>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animBg="1"/>
      <p:bldP spid="32" grpId="0"/>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6763407" cy="851656"/>
          </a:xfrm>
        </p:spPr>
        <p:txBody>
          <a:bodyPr>
            <a:normAutofit/>
          </a:bodyPr>
          <a:lstStyle/>
          <a:p>
            <a:r>
              <a:rPr lang="en-GB" sz="2600" dirty="0"/>
              <a:t>SER and ESTAR (revisit)</a:t>
            </a:r>
            <a:br>
              <a:rPr lang="en-GB" sz="2400" dirty="0"/>
            </a:br>
            <a:r>
              <a:rPr lang="en-GB" sz="2000" dirty="0">
                <a:solidFill>
                  <a:srgbClr val="FFFFFF"/>
                </a:solidFill>
              </a:rPr>
              <a:t>-</a:t>
            </a:r>
            <a:r>
              <a:rPr lang="en-GB" sz="2000" dirty="0" err="1">
                <a:solidFill>
                  <a:srgbClr val="FFFFFF"/>
                </a:solidFill>
              </a:rPr>
              <a:t>ar</a:t>
            </a:r>
            <a:r>
              <a:rPr lang="en-GB" sz="2000" dirty="0">
                <a:solidFill>
                  <a:srgbClr val="FFFFFF"/>
                </a:solidFill>
              </a:rPr>
              <a:t> verbs – 1</a:t>
            </a:r>
            <a:r>
              <a:rPr lang="en-GB" sz="2000" baseline="30000" dirty="0">
                <a:solidFill>
                  <a:srgbClr val="FFFFFF"/>
                </a:solidFill>
              </a:rPr>
              <a:t>st</a:t>
            </a:r>
            <a:r>
              <a:rPr lang="en-GB" sz="2000" dirty="0">
                <a:solidFill>
                  <a:srgbClr val="FFFFFF"/>
                </a:solidFill>
              </a:rPr>
              <a:t> person singular past (</a:t>
            </a:r>
            <a:r>
              <a:rPr lang="en-GB" sz="2000" dirty="0" err="1">
                <a:solidFill>
                  <a:srgbClr val="FFFFFF"/>
                </a:solidFill>
              </a:rPr>
              <a:t>preterite</a:t>
            </a:r>
            <a:r>
              <a:rPr lang="en-GB" sz="2000" dirty="0">
                <a:solidFill>
                  <a:srgbClr val="FFFFFF"/>
                </a:solidFill>
              </a:rPr>
              <a:t>)</a:t>
            </a:r>
            <a:endParaRPr lang="en-GB" sz="24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10231822" y="258166"/>
            <a:ext cx="1696322" cy="429221"/>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gramática</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graphicFrame>
        <p:nvGraphicFramePr>
          <p:cNvPr id="5" name="Table 5">
            <a:extLst>
              <a:ext uri="{FF2B5EF4-FFF2-40B4-BE49-F238E27FC236}">
                <a16:creationId xmlns:a16="http://schemas.microsoft.com/office/drawing/2014/main" id="{1B8979D0-1CEF-45C3-ABC0-CEA248DF1E58}"/>
              </a:ext>
            </a:extLst>
          </p:cNvPr>
          <p:cNvGraphicFramePr>
            <a:graphicFrameLocks noGrp="1"/>
          </p:cNvGraphicFramePr>
          <p:nvPr>
            <p:extLst>
              <p:ext uri="{D42A27DB-BD31-4B8C-83A1-F6EECF244321}">
                <p14:modId xmlns:p14="http://schemas.microsoft.com/office/powerpoint/2010/main" val="3669624736"/>
              </p:ext>
            </p:extLst>
          </p:nvPr>
        </p:nvGraphicFramePr>
        <p:xfrm>
          <a:off x="454991" y="1983669"/>
          <a:ext cx="4567584" cy="2984856"/>
        </p:xfrm>
        <a:graphic>
          <a:graphicData uri="http://schemas.openxmlformats.org/drawingml/2006/table">
            <a:tbl>
              <a:tblPr firstRow="1" bandRow="1">
                <a:tableStyleId>{BDBED569-4797-4DF1-A0F4-6AAB3CD982D8}</a:tableStyleId>
              </a:tblPr>
              <a:tblGrid>
                <a:gridCol w="2283792">
                  <a:extLst>
                    <a:ext uri="{9D8B030D-6E8A-4147-A177-3AD203B41FA5}">
                      <a16:colId xmlns:a16="http://schemas.microsoft.com/office/drawing/2014/main" val="2323800666"/>
                    </a:ext>
                  </a:extLst>
                </a:gridCol>
                <a:gridCol w="2283792">
                  <a:extLst>
                    <a:ext uri="{9D8B030D-6E8A-4147-A177-3AD203B41FA5}">
                      <a16:colId xmlns:a16="http://schemas.microsoft.com/office/drawing/2014/main" val="2093323351"/>
                    </a:ext>
                  </a:extLst>
                </a:gridCol>
              </a:tblGrid>
              <a:tr h="994952">
                <a:tc>
                  <a:txBody>
                    <a:bodyPr/>
                    <a:lstStyle/>
                    <a:p>
                      <a:endParaRPr lang="en-GB" sz="2800" dirty="0"/>
                    </a:p>
                  </a:txBody>
                  <a:tcPr anchor="ctr"/>
                </a:tc>
                <a:tc>
                  <a:txBody>
                    <a:bodyPr/>
                    <a:lstStyle/>
                    <a:p>
                      <a:r>
                        <a:rPr lang="en-GB" sz="2800" b="0" dirty="0"/>
                        <a:t>I am</a:t>
                      </a:r>
                    </a:p>
                  </a:txBody>
                  <a:tcPr anchor="ctr"/>
                </a:tc>
                <a:extLst>
                  <a:ext uri="{0D108BD9-81ED-4DB2-BD59-A6C34878D82A}">
                    <a16:rowId xmlns:a16="http://schemas.microsoft.com/office/drawing/2014/main" val="4151876115"/>
                  </a:ext>
                </a:extLst>
              </a:tr>
              <a:tr h="994952">
                <a:tc>
                  <a:txBody>
                    <a:bodyPr/>
                    <a:lstStyle/>
                    <a:p>
                      <a:endParaRPr lang="en-GB" sz="2800"/>
                    </a:p>
                  </a:txBody>
                  <a:tcPr anchor="ctr"/>
                </a:tc>
                <a:tc>
                  <a:txBody>
                    <a:bodyPr/>
                    <a:lstStyle/>
                    <a:p>
                      <a:r>
                        <a:rPr lang="en-GB" sz="2800" dirty="0"/>
                        <a:t>you are</a:t>
                      </a:r>
                    </a:p>
                  </a:txBody>
                  <a:tcPr anchor="ctr"/>
                </a:tc>
                <a:extLst>
                  <a:ext uri="{0D108BD9-81ED-4DB2-BD59-A6C34878D82A}">
                    <a16:rowId xmlns:a16="http://schemas.microsoft.com/office/drawing/2014/main" val="3742982201"/>
                  </a:ext>
                </a:extLst>
              </a:tr>
              <a:tr h="994952">
                <a:tc>
                  <a:txBody>
                    <a:bodyPr/>
                    <a:lstStyle/>
                    <a:p>
                      <a:endParaRPr lang="en-GB" sz="2800"/>
                    </a:p>
                  </a:txBody>
                  <a:tcPr anchor="ctr"/>
                </a:tc>
                <a:tc>
                  <a:txBody>
                    <a:bodyPr/>
                    <a:lstStyle/>
                    <a:p>
                      <a:r>
                        <a:rPr lang="en-GB" sz="2800" dirty="0"/>
                        <a:t>s/he, it is</a:t>
                      </a:r>
                    </a:p>
                  </a:txBody>
                  <a:tcPr anchor="ctr"/>
                </a:tc>
                <a:extLst>
                  <a:ext uri="{0D108BD9-81ED-4DB2-BD59-A6C34878D82A}">
                    <a16:rowId xmlns:a16="http://schemas.microsoft.com/office/drawing/2014/main" val="1441630512"/>
                  </a:ext>
                </a:extLst>
              </a:tr>
            </a:tbl>
          </a:graphicData>
        </a:graphic>
      </p:graphicFrame>
      <p:sp>
        <p:nvSpPr>
          <p:cNvPr id="6" name="TextBox 5">
            <a:extLst>
              <a:ext uri="{FF2B5EF4-FFF2-40B4-BE49-F238E27FC236}">
                <a16:creationId xmlns:a16="http://schemas.microsoft.com/office/drawing/2014/main" id="{C4C74765-ABB3-4E72-8FE3-B2EA38C53184}"/>
              </a:ext>
            </a:extLst>
          </p:cNvPr>
          <p:cNvSpPr txBox="1"/>
          <p:nvPr/>
        </p:nvSpPr>
        <p:spPr>
          <a:xfrm>
            <a:off x="176885" y="1339990"/>
            <a:ext cx="6409635" cy="461665"/>
          </a:xfrm>
          <a:prstGeom prst="rect">
            <a:avLst/>
          </a:prstGeom>
          <a:noFill/>
        </p:spPr>
        <p:txBody>
          <a:bodyPr wrap="square" rtlCol="0">
            <a:spAutoFit/>
          </a:bodyPr>
          <a:lstStyle/>
          <a:p>
            <a:r>
              <a:rPr lang="en-GB" sz="2400" dirty="0"/>
              <a:t>to be (</a:t>
            </a:r>
            <a:r>
              <a:rPr lang="en-GB" sz="2400" dirty="0" err="1"/>
              <a:t>location|state</a:t>
            </a:r>
            <a:r>
              <a:rPr lang="en-GB" sz="2400" dirty="0"/>
              <a:t>) = ______________</a:t>
            </a:r>
          </a:p>
        </p:txBody>
      </p:sp>
      <p:sp>
        <p:nvSpPr>
          <p:cNvPr id="7" name="TextBox 6">
            <a:extLst>
              <a:ext uri="{FF2B5EF4-FFF2-40B4-BE49-F238E27FC236}">
                <a16:creationId xmlns:a16="http://schemas.microsoft.com/office/drawing/2014/main" id="{888098A7-989C-476D-B31F-46A3C9F93128}"/>
              </a:ext>
            </a:extLst>
          </p:cNvPr>
          <p:cNvSpPr txBox="1"/>
          <p:nvPr/>
        </p:nvSpPr>
        <p:spPr>
          <a:xfrm>
            <a:off x="6306015" y="1247226"/>
            <a:ext cx="6409635" cy="461665"/>
          </a:xfrm>
          <a:prstGeom prst="rect">
            <a:avLst/>
          </a:prstGeom>
          <a:noFill/>
        </p:spPr>
        <p:txBody>
          <a:bodyPr wrap="square" rtlCol="0">
            <a:spAutoFit/>
          </a:bodyPr>
          <a:lstStyle/>
          <a:p>
            <a:r>
              <a:rPr lang="en-GB" sz="2400" dirty="0"/>
              <a:t>to be (trait) = ______________</a:t>
            </a:r>
          </a:p>
        </p:txBody>
      </p:sp>
      <p:graphicFrame>
        <p:nvGraphicFramePr>
          <p:cNvPr id="8" name="Table 5">
            <a:extLst>
              <a:ext uri="{FF2B5EF4-FFF2-40B4-BE49-F238E27FC236}">
                <a16:creationId xmlns:a16="http://schemas.microsoft.com/office/drawing/2014/main" id="{C6032F9A-3BBC-4A96-BC89-243194473457}"/>
              </a:ext>
            </a:extLst>
          </p:cNvPr>
          <p:cNvGraphicFramePr>
            <a:graphicFrameLocks noGrp="1"/>
          </p:cNvGraphicFramePr>
          <p:nvPr>
            <p:extLst>
              <p:ext uri="{D42A27DB-BD31-4B8C-83A1-F6EECF244321}">
                <p14:modId xmlns:p14="http://schemas.microsoft.com/office/powerpoint/2010/main" val="3462310838"/>
              </p:ext>
            </p:extLst>
          </p:nvPr>
        </p:nvGraphicFramePr>
        <p:xfrm>
          <a:off x="6763407" y="1983668"/>
          <a:ext cx="4567584" cy="2984856"/>
        </p:xfrm>
        <a:graphic>
          <a:graphicData uri="http://schemas.openxmlformats.org/drawingml/2006/table">
            <a:tbl>
              <a:tblPr firstRow="1" bandRow="1">
                <a:tableStyleId>{BDBED569-4797-4DF1-A0F4-6AAB3CD982D8}</a:tableStyleId>
              </a:tblPr>
              <a:tblGrid>
                <a:gridCol w="2283792">
                  <a:extLst>
                    <a:ext uri="{9D8B030D-6E8A-4147-A177-3AD203B41FA5}">
                      <a16:colId xmlns:a16="http://schemas.microsoft.com/office/drawing/2014/main" val="2323800666"/>
                    </a:ext>
                  </a:extLst>
                </a:gridCol>
                <a:gridCol w="2283792">
                  <a:extLst>
                    <a:ext uri="{9D8B030D-6E8A-4147-A177-3AD203B41FA5}">
                      <a16:colId xmlns:a16="http://schemas.microsoft.com/office/drawing/2014/main" val="2093323351"/>
                    </a:ext>
                  </a:extLst>
                </a:gridCol>
              </a:tblGrid>
              <a:tr h="994952">
                <a:tc>
                  <a:txBody>
                    <a:bodyPr/>
                    <a:lstStyle/>
                    <a:p>
                      <a:endParaRPr lang="en-GB"/>
                    </a:p>
                  </a:txBody>
                  <a:tcPr/>
                </a:tc>
                <a:tc>
                  <a:txBody>
                    <a:bodyPr/>
                    <a:lstStyle/>
                    <a:p>
                      <a:r>
                        <a:rPr lang="en-GB" sz="2800" b="0" dirty="0"/>
                        <a:t>I am</a:t>
                      </a:r>
                    </a:p>
                  </a:txBody>
                  <a:tcPr anchor="ctr"/>
                </a:tc>
                <a:extLst>
                  <a:ext uri="{0D108BD9-81ED-4DB2-BD59-A6C34878D82A}">
                    <a16:rowId xmlns:a16="http://schemas.microsoft.com/office/drawing/2014/main" val="4151876115"/>
                  </a:ext>
                </a:extLst>
              </a:tr>
              <a:tr h="994952">
                <a:tc>
                  <a:txBody>
                    <a:bodyPr/>
                    <a:lstStyle/>
                    <a:p>
                      <a:endParaRPr lang="en-GB"/>
                    </a:p>
                  </a:txBody>
                  <a:tcPr/>
                </a:tc>
                <a:tc>
                  <a:txBody>
                    <a:bodyPr/>
                    <a:lstStyle/>
                    <a:p>
                      <a:r>
                        <a:rPr lang="en-GB" sz="2800" dirty="0"/>
                        <a:t>you are</a:t>
                      </a:r>
                    </a:p>
                  </a:txBody>
                  <a:tcPr anchor="ctr"/>
                </a:tc>
                <a:extLst>
                  <a:ext uri="{0D108BD9-81ED-4DB2-BD59-A6C34878D82A}">
                    <a16:rowId xmlns:a16="http://schemas.microsoft.com/office/drawing/2014/main" val="3742982201"/>
                  </a:ext>
                </a:extLst>
              </a:tr>
              <a:tr h="994952">
                <a:tc>
                  <a:txBody>
                    <a:bodyPr/>
                    <a:lstStyle/>
                    <a:p>
                      <a:endParaRPr lang="en-GB"/>
                    </a:p>
                  </a:txBody>
                  <a:tcPr/>
                </a:tc>
                <a:tc>
                  <a:txBody>
                    <a:bodyPr/>
                    <a:lstStyle/>
                    <a:p>
                      <a:r>
                        <a:rPr lang="en-GB" sz="2800" dirty="0"/>
                        <a:t>s/he, it is</a:t>
                      </a:r>
                    </a:p>
                  </a:txBody>
                  <a:tcPr anchor="ctr"/>
                </a:tc>
                <a:extLst>
                  <a:ext uri="{0D108BD9-81ED-4DB2-BD59-A6C34878D82A}">
                    <a16:rowId xmlns:a16="http://schemas.microsoft.com/office/drawing/2014/main" val="1441630512"/>
                  </a:ext>
                </a:extLst>
              </a:tr>
            </a:tbl>
          </a:graphicData>
        </a:graphic>
      </p:graphicFrame>
      <p:sp>
        <p:nvSpPr>
          <p:cNvPr id="10" name="Rectangle: Rounded Corners 9">
            <a:extLst>
              <a:ext uri="{FF2B5EF4-FFF2-40B4-BE49-F238E27FC236}">
                <a16:creationId xmlns:a16="http://schemas.microsoft.com/office/drawing/2014/main" id="{0C3B4D4F-722E-4A7D-B0C9-5435774C0E50}"/>
              </a:ext>
            </a:extLst>
          </p:cNvPr>
          <p:cNvSpPr/>
          <p:nvPr/>
        </p:nvSpPr>
        <p:spPr>
          <a:xfrm rot="21319695">
            <a:off x="777464" y="5057773"/>
            <a:ext cx="1859719" cy="553001"/>
          </a:xfrm>
          <a:prstGeom prst="roundRect">
            <a:avLst/>
          </a:prstGeom>
          <a:solidFill>
            <a:srgbClr val="FA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rPr>
              <a:t>soy</a:t>
            </a:r>
          </a:p>
        </p:txBody>
      </p:sp>
      <p:sp>
        <p:nvSpPr>
          <p:cNvPr id="11" name="Rectangle: Rounded Corners 10">
            <a:extLst>
              <a:ext uri="{FF2B5EF4-FFF2-40B4-BE49-F238E27FC236}">
                <a16:creationId xmlns:a16="http://schemas.microsoft.com/office/drawing/2014/main" id="{EFEF15AA-80F0-4FC2-95AC-BC2E904CAE22}"/>
              </a:ext>
            </a:extLst>
          </p:cNvPr>
          <p:cNvSpPr/>
          <p:nvPr/>
        </p:nvSpPr>
        <p:spPr>
          <a:xfrm rot="231433">
            <a:off x="3938107" y="5057771"/>
            <a:ext cx="1859719" cy="553001"/>
          </a:xfrm>
          <a:prstGeom prst="roundRect">
            <a:avLst/>
          </a:prstGeom>
          <a:solidFill>
            <a:srgbClr val="FA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rPr>
              <a:t>estoy</a:t>
            </a:r>
            <a:endParaRPr lang="en-GB" sz="3200" dirty="0">
              <a:solidFill>
                <a:schemeClr val="tx1"/>
              </a:solidFill>
            </a:endParaRPr>
          </a:p>
        </p:txBody>
      </p:sp>
      <p:sp>
        <p:nvSpPr>
          <p:cNvPr id="12" name="Rectangle: Rounded Corners 11">
            <a:extLst>
              <a:ext uri="{FF2B5EF4-FFF2-40B4-BE49-F238E27FC236}">
                <a16:creationId xmlns:a16="http://schemas.microsoft.com/office/drawing/2014/main" id="{D031720E-7F50-4119-9C34-92CA828DCB6B}"/>
              </a:ext>
            </a:extLst>
          </p:cNvPr>
          <p:cNvSpPr/>
          <p:nvPr/>
        </p:nvSpPr>
        <p:spPr>
          <a:xfrm rot="21359835">
            <a:off x="6880090" y="5057770"/>
            <a:ext cx="1859719" cy="553001"/>
          </a:xfrm>
          <a:prstGeom prst="roundRect">
            <a:avLst/>
          </a:prstGeom>
          <a:solidFill>
            <a:srgbClr val="FA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rPr>
              <a:t>estar</a:t>
            </a:r>
            <a:endParaRPr lang="en-GB" sz="3200" dirty="0">
              <a:solidFill>
                <a:schemeClr val="tx1"/>
              </a:solidFill>
            </a:endParaRPr>
          </a:p>
        </p:txBody>
      </p:sp>
      <p:sp>
        <p:nvSpPr>
          <p:cNvPr id="13" name="Rectangle: Rounded Corners 12">
            <a:extLst>
              <a:ext uri="{FF2B5EF4-FFF2-40B4-BE49-F238E27FC236}">
                <a16:creationId xmlns:a16="http://schemas.microsoft.com/office/drawing/2014/main" id="{80833B77-D601-4036-BF53-A5F806A94E76}"/>
              </a:ext>
            </a:extLst>
          </p:cNvPr>
          <p:cNvSpPr/>
          <p:nvPr/>
        </p:nvSpPr>
        <p:spPr>
          <a:xfrm rot="326246">
            <a:off x="9732705" y="5057770"/>
            <a:ext cx="1859719" cy="553001"/>
          </a:xfrm>
          <a:prstGeom prst="roundRect">
            <a:avLst/>
          </a:prstGeom>
          <a:solidFill>
            <a:srgbClr val="FA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rPr>
              <a:t>es</a:t>
            </a:r>
          </a:p>
        </p:txBody>
      </p:sp>
      <p:sp>
        <p:nvSpPr>
          <p:cNvPr id="14" name="Rectangle: Rounded Corners 13">
            <a:extLst>
              <a:ext uri="{FF2B5EF4-FFF2-40B4-BE49-F238E27FC236}">
                <a16:creationId xmlns:a16="http://schemas.microsoft.com/office/drawing/2014/main" id="{3E1E3E60-209F-4008-80A2-3FEEC7AE166F}"/>
              </a:ext>
            </a:extLst>
          </p:cNvPr>
          <p:cNvSpPr/>
          <p:nvPr/>
        </p:nvSpPr>
        <p:spPr>
          <a:xfrm>
            <a:off x="483706" y="5747650"/>
            <a:ext cx="1859719" cy="553001"/>
          </a:xfrm>
          <a:prstGeom prst="roundRect">
            <a:avLst/>
          </a:prstGeom>
          <a:solidFill>
            <a:srgbClr val="FA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rPr>
              <a:t>estás</a:t>
            </a:r>
            <a:endParaRPr lang="en-GB" sz="3200" dirty="0">
              <a:solidFill>
                <a:schemeClr val="tx1"/>
              </a:solidFill>
            </a:endParaRPr>
          </a:p>
        </p:txBody>
      </p:sp>
      <p:sp>
        <p:nvSpPr>
          <p:cNvPr id="15" name="Rectangle: Rounded Corners 14">
            <a:extLst>
              <a:ext uri="{FF2B5EF4-FFF2-40B4-BE49-F238E27FC236}">
                <a16:creationId xmlns:a16="http://schemas.microsoft.com/office/drawing/2014/main" id="{35B38BCF-608F-463D-A2A7-8A56E42E799E}"/>
              </a:ext>
            </a:extLst>
          </p:cNvPr>
          <p:cNvSpPr/>
          <p:nvPr/>
        </p:nvSpPr>
        <p:spPr>
          <a:xfrm rot="21331356">
            <a:off x="2929931" y="5682521"/>
            <a:ext cx="1859719" cy="553001"/>
          </a:xfrm>
          <a:prstGeom prst="roundRect">
            <a:avLst/>
          </a:prstGeom>
          <a:solidFill>
            <a:srgbClr val="FA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rPr>
              <a:t>ser</a:t>
            </a:r>
          </a:p>
        </p:txBody>
      </p:sp>
      <p:sp>
        <p:nvSpPr>
          <p:cNvPr id="16" name="Rectangle: Rounded Corners 15">
            <a:extLst>
              <a:ext uri="{FF2B5EF4-FFF2-40B4-BE49-F238E27FC236}">
                <a16:creationId xmlns:a16="http://schemas.microsoft.com/office/drawing/2014/main" id="{0365A1FB-4EC3-4034-AAEE-583AC0EF5B30}"/>
              </a:ext>
            </a:extLst>
          </p:cNvPr>
          <p:cNvSpPr/>
          <p:nvPr/>
        </p:nvSpPr>
        <p:spPr>
          <a:xfrm>
            <a:off x="5376155" y="5702025"/>
            <a:ext cx="1859719" cy="553001"/>
          </a:xfrm>
          <a:prstGeom prst="roundRect">
            <a:avLst/>
          </a:prstGeom>
          <a:solidFill>
            <a:srgbClr val="FA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rPr>
              <a:t>eres</a:t>
            </a:r>
            <a:endParaRPr lang="en-GB" sz="3200" dirty="0">
              <a:solidFill>
                <a:schemeClr val="tx1"/>
              </a:solidFill>
            </a:endParaRPr>
          </a:p>
        </p:txBody>
      </p:sp>
      <p:sp>
        <p:nvSpPr>
          <p:cNvPr id="17" name="Rectangle: Rounded Corners 16">
            <a:extLst>
              <a:ext uri="{FF2B5EF4-FFF2-40B4-BE49-F238E27FC236}">
                <a16:creationId xmlns:a16="http://schemas.microsoft.com/office/drawing/2014/main" id="{4125238A-447F-483F-8276-53EF056EF842}"/>
              </a:ext>
            </a:extLst>
          </p:cNvPr>
          <p:cNvSpPr/>
          <p:nvPr/>
        </p:nvSpPr>
        <p:spPr>
          <a:xfrm rot="21375288">
            <a:off x="8253893" y="5702024"/>
            <a:ext cx="1859719" cy="553001"/>
          </a:xfrm>
          <a:prstGeom prst="roundRect">
            <a:avLst/>
          </a:prstGeom>
          <a:solidFill>
            <a:srgbClr val="FA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rPr>
              <a:t>está</a:t>
            </a:r>
            <a:endParaRPr lang="en-GB" sz="3200" dirty="0">
              <a:solidFill>
                <a:schemeClr val="tx1"/>
              </a:solidFill>
            </a:endParaRPr>
          </a:p>
        </p:txBody>
      </p:sp>
      <p:sp>
        <p:nvSpPr>
          <p:cNvPr id="18" name="Rectangle: Rounded Corners 17">
            <a:extLst>
              <a:ext uri="{FF2B5EF4-FFF2-40B4-BE49-F238E27FC236}">
                <a16:creationId xmlns:a16="http://schemas.microsoft.com/office/drawing/2014/main" id="{83A2A7CF-5377-4A59-A180-102DA75E98C1}"/>
              </a:ext>
            </a:extLst>
          </p:cNvPr>
          <p:cNvSpPr/>
          <p:nvPr/>
        </p:nvSpPr>
        <p:spPr>
          <a:xfrm>
            <a:off x="4037309" y="1111780"/>
            <a:ext cx="1859719" cy="553001"/>
          </a:xfrm>
          <a:prstGeom prst="roundRect">
            <a:avLst/>
          </a:prstGeom>
          <a:solidFill>
            <a:srgbClr val="FA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rPr>
              <a:t>estar</a:t>
            </a:r>
            <a:endParaRPr lang="en-GB" sz="3200" dirty="0">
              <a:solidFill>
                <a:schemeClr val="tx1"/>
              </a:solidFill>
            </a:endParaRPr>
          </a:p>
        </p:txBody>
      </p:sp>
      <p:sp>
        <p:nvSpPr>
          <p:cNvPr id="19" name="Rectangle: Rounded Corners 18">
            <a:extLst>
              <a:ext uri="{FF2B5EF4-FFF2-40B4-BE49-F238E27FC236}">
                <a16:creationId xmlns:a16="http://schemas.microsoft.com/office/drawing/2014/main" id="{FBFB327E-39C3-4116-BC11-22F639664EFA}"/>
              </a:ext>
            </a:extLst>
          </p:cNvPr>
          <p:cNvSpPr/>
          <p:nvPr/>
        </p:nvSpPr>
        <p:spPr>
          <a:xfrm>
            <a:off x="618438" y="2185896"/>
            <a:ext cx="1859719" cy="553001"/>
          </a:xfrm>
          <a:prstGeom prst="roundRect">
            <a:avLst/>
          </a:prstGeom>
          <a:solidFill>
            <a:srgbClr val="FA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rPr>
              <a:t>estoy</a:t>
            </a:r>
            <a:endParaRPr lang="en-GB" sz="3200" dirty="0">
              <a:solidFill>
                <a:schemeClr val="tx1"/>
              </a:solidFill>
            </a:endParaRPr>
          </a:p>
        </p:txBody>
      </p:sp>
      <p:sp>
        <p:nvSpPr>
          <p:cNvPr id="20" name="Rectangle: Rounded Corners 19">
            <a:extLst>
              <a:ext uri="{FF2B5EF4-FFF2-40B4-BE49-F238E27FC236}">
                <a16:creationId xmlns:a16="http://schemas.microsoft.com/office/drawing/2014/main" id="{898AF2C2-4085-47DA-9E14-DA6136B3A71F}"/>
              </a:ext>
            </a:extLst>
          </p:cNvPr>
          <p:cNvSpPr/>
          <p:nvPr/>
        </p:nvSpPr>
        <p:spPr>
          <a:xfrm>
            <a:off x="604996" y="3241521"/>
            <a:ext cx="1859719" cy="553001"/>
          </a:xfrm>
          <a:prstGeom prst="roundRect">
            <a:avLst/>
          </a:prstGeom>
          <a:solidFill>
            <a:srgbClr val="FA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rPr>
              <a:t>estás</a:t>
            </a:r>
            <a:endParaRPr lang="en-GB" sz="3200" dirty="0">
              <a:solidFill>
                <a:schemeClr val="tx1"/>
              </a:solidFill>
            </a:endParaRPr>
          </a:p>
        </p:txBody>
      </p:sp>
      <p:sp>
        <p:nvSpPr>
          <p:cNvPr id="21" name="Rectangle: Rounded Corners 20">
            <a:extLst>
              <a:ext uri="{FF2B5EF4-FFF2-40B4-BE49-F238E27FC236}">
                <a16:creationId xmlns:a16="http://schemas.microsoft.com/office/drawing/2014/main" id="{FCE44C66-926A-4AA6-A7F7-B0876DBD51A7}"/>
              </a:ext>
            </a:extLst>
          </p:cNvPr>
          <p:cNvSpPr/>
          <p:nvPr/>
        </p:nvSpPr>
        <p:spPr>
          <a:xfrm>
            <a:off x="591554" y="4165577"/>
            <a:ext cx="1859719" cy="553001"/>
          </a:xfrm>
          <a:prstGeom prst="roundRect">
            <a:avLst/>
          </a:prstGeom>
          <a:solidFill>
            <a:srgbClr val="FA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rPr>
              <a:t>está</a:t>
            </a:r>
            <a:endParaRPr lang="en-GB" sz="3200" dirty="0">
              <a:solidFill>
                <a:schemeClr val="tx1"/>
              </a:solidFill>
            </a:endParaRPr>
          </a:p>
        </p:txBody>
      </p:sp>
      <p:sp>
        <p:nvSpPr>
          <p:cNvPr id="22" name="Rectangle: Rounded Corners 21">
            <a:extLst>
              <a:ext uri="{FF2B5EF4-FFF2-40B4-BE49-F238E27FC236}">
                <a16:creationId xmlns:a16="http://schemas.microsoft.com/office/drawing/2014/main" id="{7DF1798D-C1E2-4B93-9DBE-219257799437}"/>
              </a:ext>
            </a:extLst>
          </p:cNvPr>
          <p:cNvSpPr/>
          <p:nvPr/>
        </p:nvSpPr>
        <p:spPr>
          <a:xfrm>
            <a:off x="8580972" y="997562"/>
            <a:ext cx="1859719" cy="553001"/>
          </a:xfrm>
          <a:prstGeom prst="roundRect">
            <a:avLst/>
          </a:prstGeom>
          <a:solidFill>
            <a:srgbClr val="FA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rPr>
              <a:t>ser</a:t>
            </a:r>
          </a:p>
        </p:txBody>
      </p:sp>
      <p:sp>
        <p:nvSpPr>
          <p:cNvPr id="23" name="Rectangle: Rounded Corners 22">
            <a:extLst>
              <a:ext uri="{FF2B5EF4-FFF2-40B4-BE49-F238E27FC236}">
                <a16:creationId xmlns:a16="http://schemas.microsoft.com/office/drawing/2014/main" id="{9E25184E-E3A9-4DB3-B028-648B1BC49A9B}"/>
              </a:ext>
            </a:extLst>
          </p:cNvPr>
          <p:cNvSpPr/>
          <p:nvPr/>
        </p:nvSpPr>
        <p:spPr>
          <a:xfrm>
            <a:off x="6920243" y="2211226"/>
            <a:ext cx="1859719" cy="553001"/>
          </a:xfrm>
          <a:prstGeom prst="roundRect">
            <a:avLst/>
          </a:prstGeom>
          <a:solidFill>
            <a:srgbClr val="FA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rPr>
              <a:t>soy</a:t>
            </a:r>
          </a:p>
        </p:txBody>
      </p:sp>
      <p:sp>
        <p:nvSpPr>
          <p:cNvPr id="24" name="Rectangle: Rounded Corners 23">
            <a:extLst>
              <a:ext uri="{FF2B5EF4-FFF2-40B4-BE49-F238E27FC236}">
                <a16:creationId xmlns:a16="http://schemas.microsoft.com/office/drawing/2014/main" id="{C44603E3-80F1-4319-AFA9-E6C297428E3E}"/>
              </a:ext>
            </a:extLst>
          </p:cNvPr>
          <p:cNvSpPr/>
          <p:nvPr/>
        </p:nvSpPr>
        <p:spPr>
          <a:xfrm>
            <a:off x="6920243" y="3222083"/>
            <a:ext cx="1859719" cy="553001"/>
          </a:xfrm>
          <a:prstGeom prst="roundRect">
            <a:avLst/>
          </a:prstGeom>
          <a:solidFill>
            <a:srgbClr val="FA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solidFill>
              </a:rPr>
              <a:t>eres</a:t>
            </a:r>
            <a:endParaRPr lang="en-GB" sz="3200" dirty="0">
              <a:solidFill>
                <a:schemeClr val="tx1"/>
              </a:solidFill>
            </a:endParaRPr>
          </a:p>
        </p:txBody>
      </p:sp>
      <p:sp>
        <p:nvSpPr>
          <p:cNvPr id="25" name="Rectangle: Rounded Corners 24">
            <a:extLst>
              <a:ext uri="{FF2B5EF4-FFF2-40B4-BE49-F238E27FC236}">
                <a16:creationId xmlns:a16="http://schemas.microsoft.com/office/drawing/2014/main" id="{16071F45-6556-4B76-9374-1C862175842A}"/>
              </a:ext>
            </a:extLst>
          </p:cNvPr>
          <p:cNvSpPr/>
          <p:nvPr/>
        </p:nvSpPr>
        <p:spPr>
          <a:xfrm>
            <a:off x="6946558" y="4171935"/>
            <a:ext cx="1859719" cy="553001"/>
          </a:xfrm>
          <a:prstGeom prst="roundRect">
            <a:avLst/>
          </a:prstGeom>
          <a:solidFill>
            <a:srgbClr val="FA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rPr>
              <a:t>es</a:t>
            </a:r>
          </a:p>
        </p:txBody>
      </p:sp>
    </p:spTree>
    <p:extLst>
      <p:ext uri="{BB962C8B-B14F-4D97-AF65-F5344CB8AC3E}">
        <p14:creationId xmlns:p14="http://schemas.microsoft.com/office/powerpoint/2010/main" val="11896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0"/>
                                        <p:tgtEl>
                                          <p:spTgt spid="10"/>
                                        </p:tgtEl>
                                      </p:cBhvr>
                                    </p:animEffect>
                                    <p:set>
                                      <p:cBhvr>
                                        <p:cTn id="7" dur="1" fill="hold">
                                          <p:stCondLst>
                                            <p:cond delay="9999"/>
                                          </p:stCondLst>
                                        </p:cTn>
                                        <p:tgtEl>
                                          <p:spTgt spid="1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0"/>
                                        <p:tgtEl>
                                          <p:spTgt spid="11"/>
                                        </p:tgtEl>
                                      </p:cBhvr>
                                    </p:animEffect>
                                    <p:set>
                                      <p:cBhvr>
                                        <p:cTn id="10" dur="1" fill="hold">
                                          <p:stCondLst>
                                            <p:cond delay="9999"/>
                                          </p:stCondLst>
                                        </p:cTn>
                                        <p:tgtEl>
                                          <p:spTgt spid="11"/>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0"/>
                                        <p:tgtEl>
                                          <p:spTgt spid="12"/>
                                        </p:tgtEl>
                                      </p:cBhvr>
                                    </p:animEffect>
                                    <p:set>
                                      <p:cBhvr>
                                        <p:cTn id="13" dur="1" fill="hold">
                                          <p:stCondLst>
                                            <p:cond delay="9999"/>
                                          </p:stCondLst>
                                        </p:cTn>
                                        <p:tgtEl>
                                          <p:spTgt spid="12"/>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0"/>
                                        <p:tgtEl>
                                          <p:spTgt spid="13"/>
                                        </p:tgtEl>
                                      </p:cBhvr>
                                    </p:animEffect>
                                    <p:set>
                                      <p:cBhvr>
                                        <p:cTn id="16" dur="1" fill="hold">
                                          <p:stCondLst>
                                            <p:cond delay="9999"/>
                                          </p:stCondLst>
                                        </p:cTn>
                                        <p:tgtEl>
                                          <p:spTgt spid="13"/>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0"/>
                                        <p:tgtEl>
                                          <p:spTgt spid="14"/>
                                        </p:tgtEl>
                                      </p:cBhvr>
                                    </p:animEffect>
                                    <p:set>
                                      <p:cBhvr>
                                        <p:cTn id="19" dur="1" fill="hold">
                                          <p:stCondLst>
                                            <p:cond delay="9999"/>
                                          </p:stCondLst>
                                        </p:cTn>
                                        <p:tgtEl>
                                          <p:spTgt spid="14"/>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10000"/>
                                        <p:tgtEl>
                                          <p:spTgt spid="15"/>
                                        </p:tgtEl>
                                      </p:cBhvr>
                                    </p:animEffect>
                                    <p:set>
                                      <p:cBhvr>
                                        <p:cTn id="22" dur="1" fill="hold">
                                          <p:stCondLst>
                                            <p:cond delay="9999"/>
                                          </p:stCondLst>
                                        </p:cTn>
                                        <p:tgtEl>
                                          <p:spTgt spid="15"/>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10000"/>
                                        <p:tgtEl>
                                          <p:spTgt spid="16"/>
                                        </p:tgtEl>
                                      </p:cBhvr>
                                    </p:animEffect>
                                    <p:set>
                                      <p:cBhvr>
                                        <p:cTn id="25" dur="1" fill="hold">
                                          <p:stCondLst>
                                            <p:cond delay="9999"/>
                                          </p:stCondLst>
                                        </p:cTn>
                                        <p:tgtEl>
                                          <p:spTgt spid="16"/>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10000"/>
                                        <p:tgtEl>
                                          <p:spTgt spid="17"/>
                                        </p:tgtEl>
                                      </p:cBhvr>
                                    </p:animEffect>
                                    <p:set>
                                      <p:cBhvr>
                                        <p:cTn id="28" dur="1" fill="hold">
                                          <p:stCondLst>
                                            <p:cond delay="9999"/>
                                          </p:stCondLst>
                                        </p:cTn>
                                        <p:tgtEl>
                                          <p:spTgt spid="1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83E924-2C83-42D0-9917-0E24DD8A245D}"/>
              </a:ext>
            </a:extLst>
          </p:cNvPr>
          <p:cNvSpPr>
            <a:spLocks noGrp="1"/>
          </p:cNvSpPr>
          <p:nvPr>
            <p:ph type="title"/>
          </p:nvPr>
        </p:nvSpPr>
        <p:spPr>
          <a:xfrm>
            <a:off x="0" y="213557"/>
            <a:ext cx="4271451" cy="647577"/>
          </a:xfrm>
        </p:spPr>
        <p:txBody>
          <a:bodyPr/>
          <a:lstStyle/>
          <a:p>
            <a:r>
              <a:rPr lang="en-GB" dirty="0"/>
              <a:t>¿</a:t>
            </a:r>
            <a:r>
              <a:rPr lang="en-GB" dirty="0" err="1"/>
              <a:t>Quién</a:t>
            </a:r>
            <a:r>
              <a:rPr lang="en-GB" dirty="0"/>
              <a:t> es </a:t>
            </a:r>
            <a:r>
              <a:rPr lang="en-GB" dirty="0" err="1"/>
              <a:t>quién</a:t>
            </a:r>
            <a:r>
              <a:rPr lang="en-GB" dirty="0"/>
              <a:t>?</a:t>
            </a:r>
          </a:p>
        </p:txBody>
      </p:sp>
      <p:sp>
        <p:nvSpPr>
          <p:cNvPr id="9" name="Google Shape;152;p2">
            <a:extLst>
              <a:ext uri="{FF2B5EF4-FFF2-40B4-BE49-F238E27FC236}">
                <a16:creationId xmlns:a16="http://schemas.microsoft.com/office/drawing/2014/main" id="{82888A3F-8A2D-4313-A6A4-AA8DA78F6E09}"/>
              </a:ext>
            </a:extLst>
          </p:cNvPr>
          <p:cNvSpPr/>
          <p:nvPr/>
        </p:nvSpPr>
        <p:spPr>
          <a:xfrm>
            <a:off x="11013742" y="258166"/>
            <a:ext cx="914401" cy="429221"/>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1" name="TextBox 10">
            <a:extLst>
              <a:ext uri="{FF2B5EF4-FFF2-40B4-BE49-F238E27FC236}">
                <a16:creationId xmlns:a16="http://schemas.microsoft.com/office/drawing/2014/main" id="{CC54C38D-D58A-42F8-A020-9204717C35D9}"/>
              </a:ext>
            </a:extLst>
          </p:cNvPr>
          <p:cNvSpPr txBox="1"/>
          <p:nvPr/>
        </p:nvSpPr>
        <p:spPr>
          <a:xfrm>
            <a:off x="1457739" y="6410624"/>
            <a:ext cx="6175512" cy="369332"/>
          </a:xfrm>
          <a:prstGeom prst="rect">
            <a:avLst/>
          </a:prstGeom>
          <a:noFill/>
        </p:spPr>
        <p:txBody>
          <a:bodyPr wrap="square">
            <a:spAutoFit/>
          </a:bodyPr>
          <a:lstStyle/>
          <a:p>
            <a:r>
              <a:rPr lang="es-GB" sz="1800" b="1" dirty="0">
                <a:solidFill>
                  <a:schemeClr val="bg1"/>
                </a:solidFill>
              </a:rPr>
              <a:t>¿Quién es quién? =</a:t>
            </a:r>
            <a:r>
              <a:rPr lang="en-GB" sz="1800" b="1" dirty="0">
                <a:solidFill>
                  <a:schemeClr val="bg1"/>
                </a:solidFill>
              </a:rPr>
              <a:t> </a:t>
            </a:r>
            <a:r>
              <a:rPr lang="es-GB" sz="1800" b="1" dirty="0">
                <a:solidFill>
                  <a:schemeClr val="bg1"/>
                </a:solidFill>
              </a:rPr>
              <a:t>Guess who? </a:t>
            </a:r>
            <a:endParaRPr lang="en-GB" dirty="0">
              <a:solidFill>
                <a:schemeClr val="bg1"/>
              </a:solidFill>
            </a:endParaRPr>
          </a:p>
        </p:txBody>
      </p:sp>
      <p:sp>
        <p:nvSpPr>
          <p:cNvPr id="14" name="Speech Bubble: Rectangle with Corners Rounded 13">
            <a:extLst>
              <a:ext uri="{FF2B5EF4-FFF2-40B4-BE49-F238E27FC236}">
                <a16:creationId xmlns:a16="http://schemas.microsoft.com/office/drawing/2014/main" id="{7AB800AF-C6AB-4558-BABB-76760296E8D5}"/>
              </a:ext>
            </a:extLst>
          </p:cNvPr>
          <p:cNvSpPr/>
          <p:nvPr/>
        </p:nvSpPr>
        <p:spPr>
          <a:xfrm>
            <a:off x="6566598" y="1176633"/>
            <a:ext cx="5625402" cy="1358004"/>
          </a:xfrm>
          <a:prstGeom prst="wedgeRoundRectCallout">
            <a:avLst>
              <a:gd name="adj1" fmla="val -145"/>
              <a:gd name="adj2" fmla="val 66619"/>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dirty="0">
                <a:solidFill>
                  <a:schemeClr val="tx1"/>
                </a:solidFill>
              </a:rPr>
              <a:t>Remember that in Spanish, the word order is the same for questions and statements:</a:t>
            </a:r>
            <a:br>
              <a:rPr lang="en-GB" sz="2000" dirty="0">
                <a:solidFill>
                  <a:schemeClr val="tx1"/>
                </a:solidFill>
              </a:rPr>
            </a:br>
            <a:r>
              <a:rPr lang="en-GB" sz="2000" b="1" dirty="0">
                <a:solidFill>
                  <a:schemeClr val="tx1"/>
                </a:solidFill>
              </a:rPr>
              <a:t>La </a:t>
            </a:r>
            <a:r>
              <a:rPr lang="en-GB" sz="2000" b="1" dirty="0" err="1">
                <a:solidFill>
                  <a:schemeClr val="tx1"/>
                </a:solidFill>
              </a:rPr>
              <a:t>chica</a:t>
            </a:r>
            <a:r>
              <a:rPr lang="en-GB" sz="2000" b="1" dirty="0">
                <a:solidFill>
                  <a:schemeClr val="tx1"/>
                </a:solidFill>
              </a:rPr>
              <a:t> </a:t>
            </a:r>
            <a:r>
              <a:rPr lang="en-GB" sz="2000" b="1" dirty="0" err="1">
                <a:solidFill>
                  <a:schemeClr val="tx1"/>
                </a:solidFill>
              </a:rPr>
              <a:t>está</a:t>
            </a:r>
            <a:r>
              <a:rPr lang="en-GB" sz="2000" b="1" dirty="0">
                <a:solidFill>
                  <a:schemeClr val="tx1"/>
                </a:solidFill>
              </a:rPr>
              <a:t> triste.</a:t>
            </a:r>
            <a:br>
              <a:rPr lang="en-GB" sz="2000" b="1" dirty="0">
                <a:solidFill>
                  <a:schemeClr val="tx1"/>
                </a:solidFill>
              </a:rPr>
            </a:br>
            <a:r>
              <a:rPr lang="en-GB" sz="2000" b="1" dirty="0">
                <a:solidFill>
                  <a:schemeClr val="tx1"/>
                </a:solidFill>
              </a:rPr>
              <a:t> </a:t>
            </a:r>
            <a:r>
              <a:rPr lang="en-GB" sz="2000" b="1" dirty="0">
                <a:solidFill>
                  <a:srgbClr val="EA5F00"/>
                </a:solidFill>
              </a:rPr>
              <a:t>¿</a:t>
            </a:r>
            <a:r>
              <a:rPr lang="en-GB" sz="2000" b="1" dirty="0">
                <a:solidFill>
                  <a:schemeClr val="tx1"/>
                </a:solidFill>
              </a:rPr>
              <a:t>La </a:t>
            </a:r>
            <a:r>
              <a:rPr lang="en-GB" sz="2000" b="1" dirty="0" err="1">
                <a:solidFill>
                  <a:schemeClr val="tx1"/>
                </a:solidFill>
              </a:rPr>
              <a:t>chica</a:t>
            </a:r>
            <a:r>
              <a:rPr lang="en-GB" sz="2000" b="1" dirty="0">
                <a:solidFill>
                  <a:schemeClr val="tx1"/>
                </a:solidFill>
              </a:rPr>
              <a:t> </a:t>
            </a:r>
            <a:r>
              <a:rPr lang="en-GB" sz="2000" b="1" dirty="0" err="1">
                <a:solidFill>
                  <a:schemeClr val="tx1"/>
                </a:solidFill>
              </a:rPr>
              <a:t>está</a:t>
            </a:r>
            <a:r>
              <a:rPr lang="en-GB" sz="2000" b="1" dirty="0">
                <a:solidFill>
                  <a:schemeClr val="tx1"/>
                </a:solidFill>
              </a:rPr>
              <a:t> triste</a:t>
            </a:r>
            <a:r>
              <a:rPr lang="en-GB" sz="2000" b="1" dirty="0">
                <a:solidFill>
                  <a:srgbClr val="EA5F00"/>
                </a:solidFill>
              </a:rPr>
              <a:t>?</a:t>
            </a:r>
          </a:p>
        </p:txBody>
      </p:sp>
      <p:graphicFrame>
        <p:nvGraphicFramePr>
          <p:cNvPr id="18" name="Table 6">
            <a:extLst>
              <a:ext uri="{FF2B5EF4-FFF2-40B4-BE49-F238E27FC236}">
                <a16:creationId xmlns:a16="http://schemas.microsoft.com/office/drawing/2014/main" id="{94B4F3C6-ADFC-43FD-B9FE-756B942DC5D9}"/>
              </a:ext>
            </a:extLst>
          </p:cNvPr>
          <p:cNvGraphicFramePr>
            <a:graphicFrameLocks noGrp="1"/>
          </p:cNvGraphicFramePr>
          <p:nvPr>
            <p:extLst>
              <p:ext uri="{D42A27DB-BD31-4B8C-83A1-F6EECF244321}">
                <p14:modId xmlns:p14="http://schemas.microsoft.com/office/powerpoint/2010/main" val="2069512722"/>
              </p:ext>
            </p:extLst>
          </p:nvPr>
        </p:nvGraphicFramePr>
        <p:xfrm>
          <a:off x="224602" y="3141967"/>
          <a:ext cx="9231833" cy="3252468"/>
        </p:xfrm>
        <a:graphic>
          <a:graphicData uri="http://schemas.openxmlformats.org/drawingml/2006/table">
            <a:tbl>
              <a:tblPr firstRow="1" bandRow="1">
                <a:tableStyleId>{21E4AEA4-8DFA-4A89-87EB-49C32662AFE0}</a:tableStyleId>
              </a:tblPr>
              <a:tblGrid>
                <a:gridCol w="398173">
                  <a:extLst>
                    <a:ext uri="{9D8B030D-6E8A-4147-A177-3AD203B41FA5}">
                      <a16:colId xmlns:a16="http://schemas.microsoft.com/office/drawing/2014/main" val="2607353726"/>
                    </a:ext>
                  </a:extLst>
                </a:gridCol>
                <a:gridCol w="2554068">
                  <a:extLst>
                    <a:ext uri="{9D8B030D-6E8A-4147-A177-3AD203B41FA5}">
                      <a16:colId xmlns:a16="http://schemas.microsoft.com/office/drawing/2014/main" val="1600817978"/>
                    </a:ext>
                  </a:extLst>
                </a:gridCol>
                <a:gridCol w="1288492">
                  <a:extLst>
                    <a:ext uri="{9D8B030D-6E8A-4147-A177-3AD203B41FA5}">
                      <a16:colId xmlns:a16="http://schemas.microsoft.com/office/drawing/2014/main" val="4128092149"/>
                    </a:ext>
                  </a:extLst>
                </a:gridCol>
                <a:gridCol w="1689100">
                  <a:extLst>
                    <a:ext uri="{9D8B030D-6E8A-4147-A177-3AD203B41FA5}">
                      <a16:colId xmlns:a16="http://schemas.microsoft.com/office/drawing/2014/main" val="2609792770"/>
                    </a:ext>
                  </a:extLst>
                </a:gridCol>
                <a:gridCol w="1130300">
                  <a:extLst>
                    <a:ext uri="{9D8B030D-6E8A-4147-A177-3AD203B41FA5}">
                      <a16:colId xmlns:a16="http://schemas.microsoft.com/office/drawing/2014/main" val="1616836717"/>
                    </a:ext>
                  </a:extLst>
                </a:gridCol>
                <a:gridCol w="2171700">
                  <a:extLst>
                    <a:ext uri="{9D8B030D-6E8A-4147-A177-3AD203B41FA5}">
                      <a16:colId xmlns:a16="http://schemas.microsoft.com/office/drawing/2014/main" val="2977198328"/>
                    </a:ext>
                  </a:extLst>
                </a:gridCol>
              </a:tblGrid>
              <a:tr h="318049">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mn-lt"/>
                          <a:ea typeface="+mn-ea"/>
                          <a:cs typeface="+mn-cs"/>
                        </a:rPr>
                        <a:t>Am I...?</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Are you...?</a:t>
                      </a:r>
                      <a:endParaRPr lang="en-GB" sz="2000" b="0"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i="0" kern="1200" dirty="0" err="1">
                          <a:solidFill>
                            <a:schemeClr val="tx1"/>
                          </a:solidFill>
                          <a:effectLst/>
                          <a:latin typeface="+mn-lt"/>
                          <a:ea typeface="+mn-ea"/>
                          <a:cs typeface="+mn-cs"/>
                        </a:rPr>
                        <a:t>Ahora</a:t>
                      </a:r>
                      <a:endParaRPr lang="en-GB" sz="2400" b="0"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tx1"/>
                          </a:solidFill>
                        </a:rPr>
                        <a:t>Generalmente</a:t>
                      </a:r>
                      <a:endParaRPr lang="en-GB" sz="2000" b="1" dirty="0">
                        <a:solidFill>
                          <a:schemeClr val="tx1"/>
                        </a:solidFill>
                      </a:endParaRPr>
                    </a:p>
                  </a:txBody>
                  <a:tcPr anchor="ctr"/>
                </a:tc>
                <a:extLst>
                  <a:ext uri="{0D108BD9-81ED-4DB2-BD59-A6C34878D82A}">
                    <a16:rowId xmlns:a16="http://schemas.microsoft.com/office/drawing/2014/main" val="1153431983"/>
                  </a:ext>
                </a:extLst>
              </a:tr>
              <a:tr h="476038">
                <a:tc>
                  <a:txBody>
                    <a:bodyPr/>
                    <a:lstStyle/>
                    <a:p>
                      <a:pPr algn="ctr"/>
                      <a:r>
                        <a:rPr lang="en-GB" sz="2000" dirty="0">
                          <a:solidFill>
                            <a:schemeClr val="tx1"/>
                          </a:solidFill>
                        </a:rPr>
                        <a:t>1.</a:t>
                      </a:r>
                    </a:p>
                  </a:txBody>
                  <a:tcPr anchor="ctr"/>
                </a:tc>
                <a:tc>
                  <a:txBody>
                    <a:bodyPr/>
                    <a:lstStyle/>
                    <a:p>
                      <a:r>
                        <a:rPr lang="en-GB" sz="2000" dirty="0">
                          <a:solidFill>
                            <a:schemeClr val="tx1"/>
                          </a:solidFill>
                        </a:rPr>
                        <a:t>¿Soy serio?</a:t>
                      </a:r>
                    </a:p>
                  </a:txBody>
                  <a:tcPr anchor="ct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76038">
                <a:tc>
                  <a:txBody>
                    <a:bodyPr/>
                    <a:lstStyle/>
                    <a:p>
                      <a:pPr algn="ctr"/>
                      <a:r>
                        <a:rPr lang="en-GB" sz="2000">
                          <a:solidFill>
                            <a:schemeClr val="tx1"/>
                          </a:solidFill>
                        </a:rPr>
                        <a:t>2.</a:t>
                      </a:r>
                      <a:endParaRPr lang="en-GB" sz="2000" dirty="0">
                        <a:solidFill>
                          <a:schemeClr val="tx1"/>
                        </a:solidFill>
                      </a:endParaRPr>
                    </a:p>
                  </a:txBody>
                  <a:tcPr anchor="ctr"/>
                </a:tc>
                <a:tc>
                  <a:txBody>
                    <a:bodyPr/>
                    <a:lstStyle/>
                    <a:p>
                      <a:r>
                        <a:rPr lang="en-GB" sz="2000" dirty="0">
                          <a:solidFill>
                            <a:schemeClr val="tx1"/>
                          </a:solidFill>
                        </a:rPr>
                        <a:t>¿</a:t>
                      </a:r>
                      <a:r>
                        <a:rPr lang="en-GB" sz="2000" dirty="0" err="1">
                          <a:solidFill>
                            <a:schemeClr val="tx1"/>
                          </a:solidFill>
                        </a:rPr>
                        <a:t>Estás</a:t>
                      </a:r>
                      <a:r>
                        <a:rPr lang="en-GB" sz="2000" dirty="0">
                          <a:solidFill>
                            <a:schemeClr val="tx1"/>
                          </a:solidFill>
                        </a:rPr>
                        <a:t> </a:t>
                      </a:r>
                      <a:r>
                        <a:rPr lang="en-GB" sz="2000" dirty="0" err="1">
                          <a:solidFill>
                            <a:schemeClr val="tx1"/>
                          </a:solidFill>
                        </a:rPr>
                        <a:t>contento</a:t>
                      </a:r>
                      <a:r>
                        <a:rPr lang="en-GB" sz="2000" dirty="0">
                          <a:solidFill>
                            <a:schemeClr val="tx1"/>
                          </a:solidFill>
                        </a:rPr>
                        <a:t>?</a:t>
                      </a:r>
                    </a:p>
                  </a:txBody>
                  <a:tcPr anchor="ct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76038">
                <a:tc>
                  <a:txBody>
                    <a:bodyPr/>
                    <a:lstStyle/>
                    <a:p>
                      <a:pPr algn="ctr"/>
                      <a:r>
                        <a:rPr lang="en-GB" sz="2000">
                          <a:solidFill>
                            <a:schemeClr val="tx1"/>
                          </a:solidFill>
                        </a:rPr>
                        <a:t>3.</a:t>
                      </a:r>
                      <a:endParaRPr lang="en-GB" sz="2000"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a:t>
                      </a:r>
                      <a:r>
                        <a:rPr lang="en-GB" sz="2000" dirty="0" err="1">
                          <a:solidFill>
                            <a:schemeClr val="tx1"/>
                          </a:solidFill>
                        </a:rPr>
                        <a:t>Estoy</a:t>
                      </a:r>
                      <a:r>
                        <a:rPr lang="en-GB" sz="2000" dirty="0">
                          <a:solidFill>
                            <a:schemeClr val="tx1"/>
                          </a:solidFill>
                        </a:rPr>
                        <a:t> </a:t>
                      </a:r>
                      <a:r>
                        <a:rPr lang="en-GB" sz="2000" dirty="0" err="1">
                          <a:solidFill>
                            <a:schemeClr val="tx1"/>
                          </a:solidFill>
                        </a:rPr>
                        <a:t>alegre</a:t>
                      </a:r>
                      <a:r>
                        <a:rPr lang="en-GB" sz="2000" dirty="0">
                          <a:solidFill>
                            <a:schemeClr val="tx1"/>
                          </a:solidFill>
                        </a:rPr>
                        <a:t>?</a:t>
                      </a:r>
                    </a:p>
                  </a:txBody>
                  <a:tcPr anchor="ctr"/>
                </a:tc>
                <a:tc>
                  <a:txBody>
                    <a:bodyPr/>
                    <a:lstStyle/>
                    <a:p>
                      <a:endParaRPr lang="en-GB" sz="200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76038">
                <a:tc>
                  <a:txBody>
                    <a:bodyPr/>
                    <a:lstStyle/>
                    <a:p>
                      <a:pPr algn="ctr"/>
                      <a:r>
                        <a:rPr lang="en-GB" sz="2000">
                          <a:solidFill>
                            <a:schemeClr val="tx1"/>
                          </a:solidFill>
                        </a:rPr>
                        <a:t>4.</a:t>
                      </a:r>
                      <a:endParaRPr lang="en-GB" sz="2000"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¿Eres </a:t>
                      </a:r>
                      <a:r>
                        <a:rPr lang="en-GB" sz="2000" dirty="0" err="1">
                          <a:solidFill>
                            <a:schemeClr val="tx1"/>
                          </a:solidFill>
                        </a:rPr>
                        <a:t>guapa</a:t>
                      </a:r>
                      <a:r>
                        <a:rPr lang="en-GB" sz="2000" dirty="0">
                          <a:solidFill>
                            <a:schemeClr val="tx1"/>
                          </a:solidFill>
                        </a:rPr>
                        <a:t>?</a:t>
                      </a:r>
                    </a:p>
                  </a:txBody>
                  <a:tcPr anchor="ctr"/>
                </a:tc>
                <a:tc>
                  <a:txBody>
                    <a:bodyPr/>
                    <a:lstStyle/>
                    <a:p>
                      <a:endParaRPr lang="en-GB" sz="200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76038">
                <a:tc>
                  <a:txBody>
                    <a:bodyPr/>
                    <a:lstStyle/>
                    <a:p>
                      <a:pPr algn="ctr"/>
                      <a:r>
                        <a:rPr lang="en-GB" sz="2000">
                          <a:solidFill>
                            <a:schemeClr val="tx1"/>
                          </a:solidFill>
                        </a:rPr>
                        <a:t>5.</a:t>
                      </a:r>
                      <a:endParaRPr lang="en-GB" sz="2000"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a:t>
                      </a:r>
                      <a:r>
                        <a:rPr lang="en-GB" sz="2000" dirty="0" err="1">
                          <a:solidFill>
                            <a:schemeClr val="tx1"/>
                          </a:solidFill>
                        </a:rPr>
                        <a:t>Estoy</a:t>
                      </a:r>
                      <a:r>
                        <a:rPr lang="en-GB" sz="2000" dirty="0">
                          <a:solidFill>
                            <a:schemeClr val="tx1"/>
                          </a:solidFill>
                        </a:rPr>
                        <a:t> </a:t>
                      </a:r>
                      <a:r>
                        <a:rPr lang="en-GB" sz="2000" dirty="0" err="1">
                          <a:solidFill>
                            <a:schemeClr val="tx1"/>
                          </a:solidFill>
                        </a:rPr>
                        <a:t>limpio</a:t>
                      </a:r>
                      <a:r>
                        <a:rPr lang="en-GB" sz="2000" dirty="0">
                          <a:solidFill>
                            <a:schemeClr val="tx1"/>
                          </a:solidFill>
                        </a:rPr>
                        <a:t>?</a:t>
                      </a:r>
                    </a:p>
                  </a:txBody>
                  <a:tcPr anchor="ctr"/>
                </a:tc>
                <a:tc>
                  <a:txBody>
                    <a:bodyPr/>
                    <a:lstStyle/>
                    <a:p>
                      <a:endParaRPr lang="en-GB" sz="200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76038">
                <a:tc>
                  <a:txBody>
                    <a:bodyPr/>
                    <a:lstStyle/>
                    <a:p>
                      <a:pPr algn="ctr"/>
                      <a:r>
                        <a:rPr lang="en-GB" sz="2000" dirty="0">
                          <a:solidFill>
                            <a:schemeClr val="tx1"/>
                          </a:solidFill>
                        </a:rPr>
                        <a:t>6.</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¿Eres </a:t>
                      </a:r>
                      <a:r>
                        <a:rPr lang="en-GB" sz="2000" dirty="0" err="1">
                          <a:solidFill>
                            <a:schemeClr val="tx1"/>
                          </a:solidFill>
                        </a:rPr>
                        <a:t>tranquilo</a:t>
                      </a:r>
                      <a:r>
                        <a:rPr lang="en-GB" sz="2000" dirty="0">
                          <a:solidFill>
                            <a:schemeClr val="tx1"/>
                          </a:solidFill>
                        </a:rPr>
                        <a:t>?</a:t>
                      </a:r>
                    </a:p>
                  </a:txBody>
                  <a:tcPr anchor="ctr"/>
                </a:tc>
                <a:tc>
                  <a:txBody>
                    <a:bodyPr/>
                    <a:lstStyle/>
                    <a:p>
                      <a:endParaRPr lang="en-GB" sz="200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482688482"/>
                  </a:ext>
                </a:extLst>
              </a:tr>
            </a:tbl>
          </a:graphicData>
        </a:graphic>
      </p:graphicFrame>
      <p:pic>
        <p:nvPicPr>
          <p:cNvPr id="19" name="Picture 8" descr="green checkmark">
            <a:extLst>
              <a:ext uri="{FF2B5EF4-FFF2-40B4-BE49-F238E27FC236}">
                <a16:creationId xmlns:a16="http://schemas.microsoft.com/office/drawing/2014/main" id="{BD2C933B-533E-43D7-8737-0FF405259E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07381" y="3640708"/>
            <a:ext cx="282522" cy="294294"/>
          </a:xfrm>
          <a:prstGeom prst="rect">
            <a:avLst/>
          </a:prstGeom>
        </p:spPr>
      </p:pic>
      <p:pic>
        <p:nvPicPr>
          <p:cNvPr id="20" name="Picture 8" descr="green checkmark">
            <a:extLst>
              <a:ext uri="{FF2B5EF4-FFF2-40B4-BE49-F238E27FC236}">
                <a16:creationId xmlns:a16="http://schemas.microsoft.com/office/drawing/2014/main" id="{20FDE470-F276-4ED5-8603-8E554A766C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16254" y="3605303"/>
            <a:ext cx="282522" cy="294294"/>
          </a:xfrm>
          <a:prstGeom prst="rect">
            <a:avLst/>
          </a:prstGeom>
        </p:spPr>
      </p:pic>
      <p:pic>
        <p:nvPicPr>
          <p:cNvPr id="21" name="Picture 8" descr="green checkmark">
            <a:extLst>
              <a:ext uri="{FF2B5EF4-FFF2-40B4-BE49-F238E27FC236}">
                <a16:creationId xmlns:a16="http://schemas.microsoft.com/office/drawing/2014/main" id="{F8CCD93B-2DF9-4AF7-8DA9-9A960EDA74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31000" y="4053699"/>
            <a:ext cx="282522" cy="294294"/>
          </a:xfrm>
          <a:prstGeom prst="rect">
            <a:avLst/>
          </a:prstGeom>
        </p:spPr>
      </p:pic>
      <p:pic>
        <p:nvPicPr>
          <p:cNvPr id="22" name="Picture 8" descr="green checkmark">
            <a:extLst>
              <a:ext uri="{FF2B5EF4-FFF2-40B4-BE49-F238E27FC236}">
                <a16:creationId xmlns:a16="http://schemas.microsoft.com/office/drawing/2014/main" id="{AFBC2629-B687-4A91-A62E-6CC2720540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66598" y="4050768"/>
            <a:ext cx="282522" cy="294294"/>
          </a:xfrm>
          <a:prstGeom prst="rect">
            <a:avLst/>
          </a:prstGeom>
        </p:spPr>
      </p:pic>
      <p:pic>
        <p:nvPicPr>
          <p:cNvPr id="23" name="Picture 8" descr="green checkmark">
            <a:extLst>
              <a:ext uri="{FF2B5EF4-FFF2-40B4-BE49-F238E27FC236}">
                <a16:creationId xmlns:a16="http://schemas.microsoft.com/office/drawing/2014/main" id="{65F9EA83-ED22-41B9-965A-81D6AA2106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36663" y="4459110"/>
            <a:ext cx="282522" cy="294294"/>
          </a:xfrm>
          <a:prstGeom prst="rect">
            <a:avLst/>
          </a:prstGeom>
        </p:spPr>
      </p:pic>
      <p:pic>
        <p:nvPicPr>
          <p:cNvPr id="24" name="Picture 8" descr="green checkmark">
            <a:extLst>
              <a:ext uri="{FF2B5EF4-FFF2-40B4-BE49-F238E27FC236}">
                <a16:creationId xmlns:a16="http://schemas.microsoft.com/office/drawing/2014/main" id="{6A9C563D-42FC-4034-8DC7-A6AFB5ED05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66598" y="4509421"/>
            <a:ext cx="282522" cy="294294"/>
          </a:xfrm>
          <a:prstGeom prst="rect">
            <a:avLst/>
          </a:prstGeom>
        </p:spPr>
      </p:pic>
      <p:pic>
        <p:nvPicPr>
          <p:cNvPr id="25" name="Picture 8" descr="green checkmark">
            <a:extLst>
              <a:ext uri="{FF2B5EF4-FFF2-40B4-BE49-F238E27FC236}">
                <a16:creationId xmlns:a16="http://schemas.microsoft.com/office/drawing/2014/main" id="{EA540201-E0E7-4DEF-8888-C9C789038E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31000" y="4915237"/>
            <a:ext cx="282522" cy="294294"/>
          </a:xfrm>
          <a:prstGeom prst="rect">
            <a:avLst/>
          </a:prstGeom>
        </p:spPr>
      </p:pic>
      <p:pic>
        <p:nvPicPr>
          <p:cNvPr id="26" name="Picture 8" descr="green checkmark">
            <a:extLst>
              <a:ext uri="{FF2B5EF4-FFF2-40B4-BE49-F238E27FC236}">
                <a16:creationId xmlns:a16="http://schemas.microsoft.com/office/drawing/2014/main" id="{3ED8809D-6E26-4923-923C-90A9304343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45536" y="4922252"/>
            <a:ext cx="282522" cy="294294"/>
          </a:xfrm>
          <a:prstGeom prst="rect">
            <a:avLst/>
          </a:prstGeom>
        </p:spPr>
      </p:pic>
      <p:pic>
        <p:nvPicPr>
          <p:cNvPr id="27" name="Picture 8" descr="green checkmark">
            <a:extLst>
              <a:ext uri="{FF2B5EF4-FFF2-40B4-BE49-F238E27FC236}">
                <a16:creationId xmlns:a16="http://schemas.microsoft.com/office/drawing/2014/main" id="{27519156-2BB6-4AA7-98C6-56E2252E12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36663" y="5382088"/>
            <a:ext cx="282522" cy="294294"/>
          </a:xfrm>
          <a:prstGeom prst="rect">
            <a:avLst/>
          </a:prstGeom>
        </p:spPr>
      </p:pic>
      <p:pic>
        <p:nvPicPr>
          <p:cNvPr id="28" name="Picture 8" descr="green checkmark">
            <a:extLst>
              <a:ext uri="{FF2B5EF4-FFF2-40B4-BE49-F238E27FC236}">
                <a16:creationId xmlns:a16="http://schemas.microsoft.com/office/drawing/2014/main" id="{D8F2BE87-212F-463D-A6A3-1391B629E2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66598" y="5410224"/>
            <a:ext cx="282522" cy="294294"/>
          </a:xfrm>
          <a:prstGeom prst="rect">
            <a:avLst/>
          </a:prstGeom>
        </p:spPr>
      </p:pic>
      <p:pic>
        <p:nvPicPr>
          <p:cNvPr id="29" name="Picture 8" descr="green checkmark">
            <a:extLst>
              <a:ext uri="{FF2B5EF4-FFF2-40B4-BE49-F238E27FC236}">
                <a16:creationId xmlns:a16="http://schemas.microsoft.com/office/drawing/2014/main" id="{AD29857A-37BE-40DE-A163-3B94E7C2B2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25881" y="5982607"/>
            <a:ext cx="282522" cy="294294"/>
          </a:xfrm>
          <a:prstGeom prst="rect">
            <a:avLst/>
          </a:prstGeom>
        </p:spPr>
      </p:pic>
      <p:pic>
        <p:nvPicPr>
          <p:cNvPr id="30" name="Picture 8" descr="green checkmark">
            <a:extLst>
              <a:ext uri="{FF2B5EF4-FFF2-40B4-BE49-F238E27FC236}">
                <a16:creationId xmlns:a16="http://schemas.microsoft.com/office/drawing/2014/main" id="{3B60A7D9-DA32-4DA3-B4D7-5DFC2CE882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45536" y="5915294"/>
            <a:ext cx="282522" cy="294294"/>
          </a:xfrm>
          <a:prstGeom prst="rect">
            <a:avLst/>
          </a:prstGeom>
        </p:spPr>
      </p:pic>
      <p:graphicFrame>
        <p:nvGraphicFramePr>
          <p:cNvPr id="31" name="Tabla 40">
            <a:extLst>
              <a:ext uri="{FF2B5EF4-FFF2-40B4-BE49-F238E27FC236}">
                <a16:creationId xmlns:a16="http://schemas.microsoft.com/office/drawing/2014/main" id="{56BDBA24-8433-4D47-A0A9-7718BB6ABBC2}"/>
              </a:ext>
            </a:extLst>
          </p:cNvPr>
          <p:cNvGraphicFramePr>
            <a:graphicFrameLocks noGrp="1"/>
          </p:cNvGraphicFramePr>
          <p:nvPr>
            <p:extLst>
              <p:ext uri="{D42A27DB-BD31-4B8C-83A1-F6EECF244321}">
                <p14:modId xmlns:p14="http://schemas.microsoft.com/office/powerpoint/2010/main" val="3663773993"/>
              </p:ext>
            </p:extLst>
          </p:nvPr>
        </p:nvGraphicFramePr>
        <p:xfrm>
          <a:off x="9481571" y="3141146"/>
          <a:ext cx="2592793" cy="3245304"/>
        </p:xfrm>
        <a:graphic>
          <a:graphicData uri="http://schemas.openxmlformats.org/drawingml/2006/table">
            <a:tbl>
              <a:tblPr firstRow="1" bandRow="1">
                <a:tableStyleId>{21E4AEA4-8DFA-4A89-87EB-49C32662AFE0}</a:tableStyleId>
              </a:tblPr>
              <a:tblGrid>
                <a:gridCol w="2592793">
                  <a:extLst>
                    <a:ext uri="{9D8B030D-6E8A-4147-A177-3AD203B41FA5}">
                      <a16:colId xmlns:a16="http://schemas.microsoft.com/office/drawing/2014/main" val="643809061"/>
                    </a:ext>
                  </a:extLst>
                </a:gridCol>
              </a:tblGrid>
              <a:tr h="3710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rPr>
                        <a:t>Escribe </a:t>
                      </a:r>
                      <a:r>
                        <a:rPr lang="en-GB" sz="2000" b="1" dirty="0" err="1">
                          <a:solidFill>
                            <a:schemeClr val="tx1"/>
                          </a:solidFill>
                        </a:rPr>
                        <a:t>en</a:t>
                      </a:r>
                      <a:r>
                        <a:rPr lang="en-GB" sz="2000" b="1" dirty="0">
                          <a:solidFill>
                            <a:schemeClr val="tx1"/>
                          </a:solidFill>
                        </a:rPr>
                        <a:t> </a:t>
                      </a:r>
                      <a:r>
                        <a:rPr lang="en-GB" sz="2000" b="1" dirty="0" err="1">
                          <a:solidFill>
                            <a:schemeClr val="tx1"/>
                          </a:solidFill>
                        </a:rPr>
                        <a:t>inglés</a:t>
                      </a:r>
                      <a:r>
                        <a:rPr lang="en-GB" sz="2000" b="1" dirty="0">
                          <a:solidFill>
                            <a:schemeClr val="tx1"/>
                          </a:solidFill>
                        </a:rPr>
                        <a:t>.</a:t>
                      </a:r>
                    </a:p>
                  </a:txBody>
                  <a:tcPr anchor="ctr"/>
                </a:tc>
                <a:extLst>
                  <a:ext uri="{0D108BD9-81ED-4DB2-BD59-A6C34878D82A}">
                    <a16:rowId xmlns:a16="http://schemas.microsoft.com/office/drawing/2014/main" val="4240488911"/>
                  </a:ext>
                </a:extLst>
              </a:tr>
              <a:tr h="474844">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817180340"/>
                  </a:ext>
                </a:extLst>
              </a:tr>
              <a:tr h="474844">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264413080"/>
                  </a:ext>
                </a:extLst>
              </a:tr>
              <a:tr h="474844">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531986573"/>
                  </a:ext>
                </a:extLst>
              </a:tr>
              <a:tr h="474844">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097074906"/>
                  </a:ext>
                </a:extLst>
              </a:tr>
              <a:tr h="474844">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43654110"/>
                  </a:ext>
                </a:extLst>
              </a:tr>
              <a:tr h="474844">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733533696"/>
                  </a:ext>
                </a:extLst>
              </a:tr>
            </a:tbl>
          </a:graphicData>
        </a:graphic>
      </p:graphicFrame>
      <p:sp>
        <p:nvSpPr>
          <p:cNvPr id="32" name="CuadroTexto 41">
            <a:extLst>
              <a:ext uri="{FF2B5EF4-FFF2-40B4-BE49-F238E27FC236}">
                <a16:creationId xmlns:a16="http://schemas.microsoft.com/office/drawing/2014/main" id="{00747864-E4F6-4508-AD22-DA2C33B9A0E4}"/>
              </a:ext>
            </a:extLst>
          </p:cNvPr>
          <p:cNvSpPr txBox="1"/>
          <p:nvPr/>
        </p:nvSpPr>
        <p:spPr>
          <a:xfrm>
            <a:off x="10263257" y="3570260"/>
            <a:ext cx="1082348" cy="430887"/>
          </a:xfrm>
          <a:prstGeom prst="rect">
            <a:avLst/>
          </a:prstGeom>
          <a:noFill/>
        </p:spPr>
        <p:txBody>
          <a:bodyPr wrap="none" rtlCol="0">
            <a:spAutoFit/>
          </a:bodyPr>
          <a:lstStyle/>
          <a:p>
            <a:pPr algn="l"/>
            <a:r>
              <a:rPr lang="es-GB" sz="2200" dirty="0"/>
              <a:t>serious</a:t>
            </a:r>
          </a:p>
        </p:txBody>
      </p:sp>
      <p:sp>
        <p:nvSpPr>
          <p:cNvPr id="33" name="CuadroTexto 44">
            <a:extLst>
              <a:ext uri="{FF2B5EF4-FFF2-40B4-BE49-F238E27FC236}">
                <a16:creationId xmlns:a16="http://schemas.microsoft.com/office/drawing/2014/main" id="{225B3A77-01BD-4070-AE75-19C38C84C8D1}"/>
              </a:ext>
            </a:extLst>
          </p:cNvPr>
          <p:cNvSpPr txBox="1"/>
          <p:nvPr/>
        </p:nvSpPr>
        <p:spPr>
          <a:xfrm>
            <a:off x="10295768" y="4054248"/>
            <a:ext cx="816249" cy="430887"/>
          </a:xfrm>
          <a:prstGeom prst="rect">
            <a:avLst/>
          </a:prstGeom>
          <a:noFill/>
        </p:spPr>
        <p:txBody>
          <a:bodyPr wrap="none" rtlCol="0">
            <a:spAutoFit/>
          </a:bodyPr>
          <a:lstStyle/>
          <a:p>
            <a:pPr algn="l"/>
            <a:r>
              <a:rPr lang="es-GB" sz="2200" dirty="0"/>
              <a:t>glad</a:t>
            </a:r>
          </a:p>
        </p:txBody>
      </p:sp>
      <p:sp>
        <p:nvSpPr>
          <p:cNvPr id="34" name="CuadroTexto 45">
            <a:extLst>
              <a:ext uri="{FF2B5EF4-FFF2-40B4-BE49-F238E27FC236}">
                <a16:creationId xmlns:a16="http://schemas.microsoft.com/office/drawing/2014/main" id="{7602F1B3-42FC-44F7-88DE-D4F9FDFA7ACC}"/>
              </a:ext>
            </a:extLst>
          </p:cNvPr>
          <p:cNvSpPr txBox="1"/>
          <p:nvPr/>
        </p:nvSpPr>
        <p:spPr>
          <a:xfrm>
            <a:off x="10051309" y="4540893"/>
            <a:ext cx="1305165" cy="430887"/>
          </a:xfrm>
          <a:prstGeom prst="rect">
            <a:avLst/>
          </a:prstGeom>
          <a:noFill/>
        </p:spPr>
        <p:txBody>
          <a:bodyPr wrap="none" rtlCol="0">
            <a:spAutoFit/>
          </a:bodyPr>
          <a:lstStyle/>
          <a:p>
            <a:pPr algn="l"/>
            <a:r>
              <a:rPr lang="es-GB" sz="2200" dirty="0"/>
              <a:t>cheerful</a:t>
            </a:r>
          </a:p>
        </p:txBody>
      </p:sp>
      <p:sp>
        <p:nvSpPr>
          <p:cNvPr id="35" name="CuadroTexto 46">
            <a:extLst>
              <a:ext uri="{FF2B5EF4-FFF2-40B4-BE49-F238E27FC236}">
                <a16:creationId xmlns:a16="http://schemas.microsoft.com/office/drawing/2014/main" id="{BB1684E1-C639-4E09-AB78-B6AADE48530E}"/>
              </a:ext>
            </a:extLst>
          </p:cNvPr>
          <p:cNvSpPr txBox="1"/>
          <p:nvPr/>
        </p:nvSpPr>
        <p:spPr>
          <a:xfrm>
            <a:off x="9712275" y="5024881"/>
            <a:ext cx="2068195" cy="430887"/>
          </a:xfrm>
          <a:prstGeom prst="rect">
            <a:avLst/>
          </a:prstGeom>
          <a:noFill/>
        </p:spPr>
        <p:txBody>
          <a:bodyPr wrap="none" rtlCol="0">
            <a:spAutoFit/>
          </a:bodyPr>
          <a:lstStyle/>
          <a:p>
            <a:pPr algn="l"/>
            <a:r>
              <a:rPr lang="en-GB" sz="2200" dirty="0"/>
              <a:t>g</a:t>
            </a:r>
            <a:r>
              <a:rPr lang="es-GB" sz="2200" dirty="0"/>
              <a:t>ood</a:t>
            </a:r>
            <a:r>
              <a:rPr lang="en-GB" sz="2200" dirty="0"/>
              <a:t>-</a:t>
            </a:r>
            <a:r>
              <a:rPr lang="es-GB" sz="2200" dirty="0"/>
              <a:t>looking</a:t>
            </a:r>
          </a:p>
        </p:txBody>
      </p:sp>
      <p:sp>
        <p:nvSpPr>
          <p:cNvPr id="36" name="CuadroTexto 47">
            <a:extLst>
              <a:ext uri="{FF2B5EF4-FFF2-40B4-BE49-F238E27FC236}">
                <a16:creationId xmlns:a16="http://schemas.microsoft.com/office/drawing/2014/main" id="{4064D77D-D73E-4EBF-AE10-53DCADDB8625}"/>
              </a:ext>
            </a:extLst>
          </p:cNvPr>
          <p:cNvSpPr txBox="1"/>
          <p:nvPr/>
        </p:nvSpPr>
        <p:spPr>
          <a:xfrm>
            <a:off x="10292899" y="5468918"/>
            <a:ext cx="970137" cy="430887"/>
          </a:xfrm>
          <a:prstGeom prst="rect">
            <a:avLst/>
          </a:prstGeom>
          <a:noFill/>
        </p:spPr>
        <p:txBody>
          <a:bodyPr wrap="none" rtlCol="0">
            <a:spAutoFit/>
          </a:bodyPr>
          <a:lstStyle/>
          <a:p>
            <a:pPr algn="l"/>
            <a:r>
              <a:rPr lang="es-GB" sz="2200" dirty="0"/>
              <a:t>clean</a:t>
            </a:r>
          </a:p>
        </p:txBody>
      </p:sp>
      <p:sp>
        <p:nvSpPr>
          <p:cNvPr id="37" name="CuadroTexto 48">
            <a:extLst>
              <a:ext uri="{FF2B5EF4-FFF2-40B4-BE49-F238E27FC236}">
                <a16:creationId xmlns:a16="http://schemas.microsoft.com/office/drawing/2014/main" id="{7E246D07-18A5-4D3F-892A-752BA586CCB3}"/>
              </a:ext>
            </a:extLst>
          </p:cNvPr>
          <p:cNvSpPr txBox="1"/>
          <p:nvPr/>
        </p:nvSpPr>
        <p:spPr>
          <a:xfrm>
            <a:off x="10337782" y="5955563"/>
            <a:ext cx="880369" cy="430887"/>
          </a:xfrm>
          <a:prstGeom prst="rect">
            <a:avLst/>
          </a:prstGeom>
          <a:noFill/>
        </p:spPr>
        <p:txBody>
          <a:bodyPr wrap="none" rtlCol="0">
            <a:spAutoFit/>
          </a:bodyPr>
          <a:lstStyle/>
          <a:p>
            <a:pPr algn="l"/>
            <a:r>
              <a:rPr lang="es-GB" sz="2200" dirty="0"/>
              <a:t>calm</a:t>
            </a:r>
          </a:p>
        </p:txBody>
      </p:sp>
      <p:cxnSp>
        <p:nvCxnSpPr>
          <p:cNvPr id="39" name="Straight Connector 38">
            <a:extLst>
              <a:ext uri="{FF2B5EF4-FFF2-40B4-BE49-F238E27FC236}">
                <a16:creationId xmlns:a16="http://schemas.microsoft.com/office/drawing/2014/main" id="{0390B3EE-4919-4958-8C1B-8E137E3C16BD}"/>
              </a:ext>
            </a:extLst>
          </p:cNvPr>
          <p:cNvCxnSpPr>
            <a:cxnSpLocks/>
          </p:cNvCxnSpPr>
          <p:nvPr/>
        </p:nvCxnSpPr>
        <p:spPr>
          <a:xfrm flipH="1">
            <a:off x="6122707" y="3141146"/>
            <a:ext cx="27626" cy="3245304"/>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41" name="Picture 40" descr="A yellow rectangle with colorful squares&#10;&#10;Description automatically generated">
            <a:extLst>
              <a:ext uri="{FF2B5EF4-FFF2-40B4-BE49-F238E27FC236}">
                <a16:creationId xmlns:a16="http://schemas.microsoft.com/office/drawing/2014/main" id="{C1D0D237-E247-40F4-9605-DB0E1DD8D2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78" y="923656"/>
            <a:ext cx="3808727" cy="2158012"/>
          </a:xfrm>
          <a:prstGeom prst="rect">
            <a:avLst/>
          </a:prstGeom>
        </p:spPr>
      </p:pic>
      <p:pic>
        <p:nvPicPr>
          <p:cNvPr id="47" name="Picture 46" descr="A cartoon of a child with his arms crossed&#10;&#10;Description automatically generated">
            <a:extLst>
              <a:ext uri="{FF2B5EF4-FFF2-40B4-BE49-F238E27FC236}">
                <a16:creationId xmlns:a16="http://schemas.microsoft.com/office/drawing/2014/main" id="{8E9D7FD9-E4DF-4C95-B6F1-CD005EDAE537}"/>
              </a:ext>
            </a:extLst>
          </p:cNvPr>
          <p:cNvPicPr>
            <a:picLocks noChangeAspect="1"/>
          </p:cNvPicPr>
          <p:nvPr/>
        </p:nvPicPr>
        <p:blipFill rotWithShape="1">
          <a:blip r:embed="rId5">
            <a:extLst>
              <a:ext uri="{28A0092B-C50C-407E-A947-70E740481C1C}">
                <a14:useLocalDpi xmlns:a14="http://schemas.microsoft.com/office/drawing/2010/main" val="0"/>
              </a:ext>
            </a:extLst>
          </a:blip>
          <a:srcRect l="29078" t="9441" r="50456" b="40845"/>
          <a:stretch/>
        </p:blipFill>
        <p:spPr>
          <a:xfrm>
            <a:off x="199466" y="2209068"/>
            <a:ext cx="989865" cy="1352507"/>
          </a:xfrm>
          <a:prstGeom prst="rect">
            <a:avLst/>
          </a:prstGeom>
        </p:spPr>
      </p:pic>
      <p:pic>
        <p:nvPicPr>
          <p:cNvPr id="15" name="Picture 2" descr="guess who clip art - Clip Art Library">
            <a:extLst>
              <a:ext uri="{FF2B5EF4-FFF2-40B4-BE49-F238E27FC236}">
                <a16:creationId xmlns:a16="http://schemas.microsoft.com/office/drawing/2014/main" id="{5A30B687-9F16-4B91-A15C-8D9564D5831B}"/>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56435" y="2000757"/>
            <a:ext cx="674218" cy="1080911"/>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DD5D82C7-91F8-44F1-9C11-9FBE7563C446}"/>
              </a:ext>
            </a:extLst>
          </p:cNvPr>
          <p:cNvSpPr txBox="1"/>
          <p:nvPr/>
        </p:nvSpPr>
        <p:spPr>
          <a:xfrm>
            <a:off x="199466" y="1193405"/>
            <a:ext cx="3808727" cy="1015663"/>
          </a:xfrm>
          <a:prstGeom prst="rect">
            <a:avLst/>
          </a:prstGeom>
          <a:noFill/>
        </p:spPr>
        <p:txBody>
          <a:bodyPr wrap="square" rtlCol="0">
            <a:spAutoFit/>
          </a:bodyPr>
          <a:lstStyle/>
          <a:p>
            <a:r>
              <a:rPr lang="en-GB" sz="2000" b="1" dirty="0"/>
              <a:t>Daniel </a:t>
            </a:r>
            <a:r>
              <a:rPr lang="en-GB" sz="2000" b="1" dirty="0" err="1"/>
              <a:t>está</a:t>
            </a:r>
            <a:r>
              <a:rPr lang="en-GB" sz="2000" b="1" dirty="0"/>
              <a:t> </a:t>
            </a:r>
            <a:r>
              <a:rPr lang="en-GB" sz="2000" b="1" dirty="0" err="1"/>
              <a:t>en</a:t>
            </a:r>
            <a:r>
              <a:rPr lang="en-GB" sz="2000" b="1" dirty="0"/>
              <a:t> </a:t>
            </a:r>
            <a:r>
              <a:rPr lang="en-GB" sz="2000" b="1" dirty="0" err="1"/>
              <a:t>el</a:t>
            </a:r>
            <a:r>
              <a:rPr lang="en-GB" sz="2000" b="1" dirty="0"/>
              <a:t> colegio.</a:t>
            </a:r>
            <a:br>
              <a:rPr lang="en-GB" sz="2000" b="1" dirty="0"/>
            </a:br>
            <a:r>
              <a:rPr lang="en-GB" sz="2000" b="1" dirty="0" err="1"/>
              <a:t>Va</a:t>
            </a:r>
            <a:r>
              <a:rPr lang="en-GB" sz="2000" b="1" dirty="0"/>
              <a:t> a </a:t>
            </a:r>
            <a:r>
              <a:rPr lang="en-GB" sz="2000" b="1" dirty="0" err="1"/>
              <a:t>jugar</a:t>
            </a:r>
            <a:r>
              <a:rPr lang="en-GB" sz="2000" b="1" dirty="0"/>
              <a:t> a </a:t>
            </a:r>
            <a:r>
              <a:rPr lang="en-GB" sz="2000" b="1" dirty="0" err="1"/>
              <a:t>Quién</a:t>
            </a:r>
            <a:r>
              <a:rPr lang="en-GB" sz="2000" b="1" dirty="0"/>
              <a:t> es </a:t>
            </a:r>
            <a:r>
              <a:rPr lang="en-GB" sz="2000" b="1" dirty="0" err="1"/>
              <a:t>quién</a:t>
            </a:r>
            <a:r>
              <a:rPr lang="en-GB" sz="2000" b="1" dirty="0"/>
              <a:t>.</a:t>
            </a:r>
            <a:br>
              <a:rPr lang="en-GB" sz="2000" b="1" dirty="0"/>
            </a:br>
            <a:r>
              <a:rPr lang="en-GB" sz="2000" b="1" dirty="0" err="1"/>
              <a:t>Prepara</a:t>
            </a:r>
            <a:r>
              <a:rPr lang="en-GB" sz="2000" b="1" dirty="0"/>
              <a:t> </a:t>
            </a:r>
            <a:r>
              <a:rPr lang="en-GB" sz="2000" b="1" dirty="0" err="1"/>
              <a:t>unas</a:t>
            </a:r>
            <a:r>
              <a:rPr lang="en-GB" sz="2000" b="1" dirty="0"/>
              <a:t> </a:t>
            </a:r>
            <a:r>
              <a:rPr lang="en-GB" sz="2000" b="1" dirty="0" err="1"/>
              <a:t>preguntas</a:t>
            </a:r>
            <a:r>
              <a:rPr lang="en-GB" sz="2000" b="1" dirty="0"/>
              <a:t>.</a:t>
            </a:r>
          </a:p>
        </p:txBody>
      </p:sp>
      <p:pic>
        <p:nvPicPr>
          <p:cNvPr id="38" name="Graphic 37" descr="Teacher with solid fill">
            <a:extLst>
              <a:ext uri="{FF2B5EF4-FFF2-40B4-BE49-F238E27FC236}">
                <a16:creationId xmlns:a16="http://schemas.microsoft.com/office/drawing/2014/main" id="{87ECC96C-CACD-461F-B153-BDC752F35CC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88295" y="159453"/>
            <a:ext cx="914400" cy="914400"/>
          </a:xfrm>
          <a:prstGeom prst="rect">
            <a:avLst/>
          </a:prstGeom>
        </p:spPr>
      </p:pic>
      <p:sp>
        <p:nvSpPr>
          <p:cNvPr id="40" name="Speech Bubble: Rectangle with Corners Rounded 39">
            <a:extLst>
              <a:ext uri="{FF2B5EF4-FFF2-40B4-BE49-F238E27FC236}">
                <a16:creationId xmlns:a16="http://schemas.microsoft.com/office/drawing/2014/main" id="{D9D44DCD-E346-4A94-86B4-67B53FFF1CE8}"/>
              </a:ext>
            </a:extLst>
          </p:cNvPr>
          <p:cNvSpPr/>
          <p:nvPr/>
        </p:nvSpPr>
        <p:spPr>
          <a:xfrm>
            <a:off x="5081756" y="192357"/>
            <a:ext cx="5201079" cy="757039"/>
          </a:xfrm>
          <a:prstGeom prst="wedgeRoundRectCallout">
            <a:avLst>
              <a:gd name="adj1" fmla="val -56827"/>
              <a:gd name="adj2" fmla="val -10254"/>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rPr>
              <a:t>Lee las </a:t>
            </a:r>
            <a:r>
              <a:rPr lang="en-GB" sz="2000" dirty="0" err="1">
                <a:solidFill>
                  <a:schemeClr val="tx1"/>
                </a:solidFill>
              </a:rPr>
              <a:t>frases</a:t>
            </a:r>
            <a:r>
              <a:rPr lang="en-GB" sz="2000" dirty="0">
                <a:solidFill>
                  <a:schemeClr val="tx1"/>
                </a:solidFill>
              </a:rPr>
              <a:t> y </a:t>
            </a:r>
            <a:r>
              <a:rPr lang="en-GB" sz="2000" dirty="0" err="1">
                <a:solidFill>
                  <a:schemeClr val="tx1"/>
                </a:solidFill>
              </a:rPr>
              <a:t>marca</a:t>
            </a:r>
            <a:r>
              <a:rPr lang="en-GB" sz="2000" dirty="0">
                <a:solidFill>
                  <a:schemeClr val="tx1"/>
                </a:solidFill>
              </a:rPr>
              <a:t> la </a:t>
            </a:r>
            <a:r>
              <a:rPr lang="en-GB" sz="2000" dirty="0" err="1">
                <a:solidFill>
                  <a:schemeClr val="tx1"/>
                </a:solidFill>
              </a:rPr>
              <a:t>opción</a:t>
            </a:r>
            <a:r>
              <a:rPr lang="en-GB" sz="2000" dirty="0">
                <a:solidFill>
                  <a:schemeClr val="tx1"/>
                </a:solidFill>
              </a:rPr>
              <a:t> </a:t>
            </a:r>
            <a:r>
              <a:rPr lang="en-GB" sz="2000" dirty="0" err="1">
                <a:solidFill>
                  <a:schemeClr val="tx1"/>
                </a:solidFill>
              </a:rPr>
              <a:t>correcta</a:t>
            </a:r>
            <a:r>
              <a:rPr lang="en-GB" sz="2000" dirty="0">
                <a:solidFill>
                  <a:schemeClr val="tx1"/>
                </a:solidFill>
              </a:rPr>
              <a:t>. Escribe la palabra </a:t>
            </a:r>
            <a:r>
              <a:rPr lang="en-GB" sz="2000" dirty="0" err="1">
                <a:solidFill>
                  <a:schemeClr val="tx1"/>
                </a:solidFill>
              </a:rPr>
              <a:t>en</a:t>
            </a:r>
            <a:r>
              <a:rPr lang="en-GB" sz="2000" dirty="0">
                <a:solidFill>
                  <a:schemeClr val="tx1"/>
                </a:solidFill>
              </a:rPr>
              <a:t> </a:t>
            </a:r>
            <a:r>
              <a:rPr lang="en-GB" sz="2000" dirty="0" err="1">
                <a:solidFill>
                  <a:schemeClr val="tx1"/>
                </a:solidFill>
              </a:rPr>
              <a:t>inglés</a:t>
            </a:r>
            <a:r>
              <a:rPr lang="en-GB" sz="2000" dirty="0">
                <a:solidFill>
                  <a:schemeClr val="tx1"/>
                </a:solidFill>
              </a:rPr>
              <a:t>.</a:t>
            </a:r>
          </a:p>
        </p:txBody>
      </p:sp>
    </p:spTree>
    <p:extLst>
      <p:ext uri="{BB962C8B-B14F-4D97-AF65-F5344CB8AC3E}">
        <p14:creationId xmlns:p14="http://schemas.microsoft.com/office/powerpoint/2010/main" val="229499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2" grpId="0"/>
      <p:bldP spid="33"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83E924-2C83-42D0-9917-0E24DD8A245D}"/>
              </a:ext>
            </a:extLst>
          </p:cNvPr>
          <p:cNvSpPr>
            <a:spLocks noGrp="1"/>
          </p:cNvSpPr>
          <p:nvPr>
            <p:ph type="title"/>
          </p:nvPr>
        </p:nvSpPr>
        <p:spPr>
          <a:xfrm>
            <a:off x="0" y="213557"/>
            <a:ext cx="4271451" cy="647577"/>
          </a:xfrm>
        </p:spPr>
        <p:txBody>
          <a:bodyPr/>
          <a:lstStyle/>
          <a:p>
            <a:r>
              <a:rPr lang="en-GB" dirty="0"/>
              <a:t>¿</a:t>
            </a:r>
            <a:r>
              <a:rPr lang="en-GB" dirty="0" err="1"/>
              <a:t>Quién</a:t>
            </a:r>
            <a:r>
              <a:rPr lang="en-GB" dirty="0"/>
              <a:t> es </a:t>
            </a:r>
            <a:r>
              <a:rPr lang="en-GB" dirty="0" err="1"/>
              <a:t>quién</a:t>
            </a:r>
            <a:r>
              <a:rPr lang="en-GB" dirty="0"/>
              <a:t>?</a:t>
            </a:r>
          </a:p>
        </p:txBody>
      </p:sp>
      <p:pic>
        <p:nvPicPr>
          <p:cNvPr id="6" name="Graphic 5" descr="Teacher with solid fill">
            <a:extLst>
              <a:ext uri="{FF2B5EF4-FFF2-40B4-BE49-F238E27FC236}">
                <a16:creationId xmlns:a16="http://schemas.microsoft.com/office/drawing/2014/main" id="{C6F2CB3A-8565-4469-90A1-22F7BADC71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88295" y="159453"/>
            <a:ext cx="914400" cy="914400"/>
          </a:xfrm>
          <a:prstGeom prst="rect">
            <a:avLst/>
          </a:prstGeom>
        </p:spPr>
      </p:pic>
      <p:sp>
        <p:nvSpPr>
          <p:cNvPr id="7" name="Speech Bubble: Rectangle with Corners Rounded 6">
            <a:extLst>
              <a:ext uri="{FF2B5EF4-FFF2-40B4-BE49-F238E27FC236}">
                <a16:creationId xmlns:a16="http://schemas.microsoft.com/office/drawing/2014/main" id="{4639E627-1E1F-4906-A189-A8C1B020F4F7}"/>
              </a:ext>
            </a:extLst>
          </p:cNvPr>
          <p:cNvSpPr/>
          <p:nvPr/>
        </p:nvSpPr>
        <p:spPr>
          <a:xfrm>
            <a:off x="5081756" y="241343"/>
            <a:ext cx="5201079" cy="952062"/>
          </a:xfrm>
          <a:prstGeom prst="wedgeRoundRectCallout">
            <a:avLst>
              <a:gd name="adj1" fmla="val -57926"/>
              <a:gd name="adj2" fmla="val -22836"/>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err="1">
                <a:solidFill>
                  <a:schemeClr val="tx1"/>
                </a:solidFill>
              </a:rPr>
              <a:t>Escucha</a:t>
            </a:r>
            <a:r>
              <a:rPr lang="en-GB" sz="2000" dirty="0">
                <a:solidFill>
                  <a:schemeClr val="tx1"/>
                </a:solidFill>
              </a:rPr>
              <a:t> las </a:t>
            </a:r>
            <a:r>
              <a:rPr lang="en-GB" sz="2000" dirty="0" err="1">
                <a:solidFill>
                  <a:schemeClr val="tx1"/>
                </a:solidFill>
              </a:rPr>
              <a:t>preguntas</a:t>
            </a:r>
            <a:r>
              <a:rPr lang="en-GB" sz="2000" dirty="0">
                <a:solidFill>
                  <a:schemeClr val="tx1"/>
                </a:solidFill>
              </a:rPr>
              <a:t> y </a:t>
            </a:r>
            <a:r>
              <a:rPr lang="en-GB" sz="2000" dirty="0" err="1">
                <a:solidFill>
                  <a:schemeClr val="tx1"/>
                </a:solidFill>
              </a:rPr>
              <a:t>marca</a:t>
            </a:r>
            <a:r>
              <a:rPr lang="en-GB" sz="2000" dirty="0">
                <a:solidFill>
                  <a:schemeClr val="tx1"/>
                </a:solidFill>
              </a:rPr>
              <a:t> la </a:t>
            </a:r>
            <a:r>
              <a:rPr lang="en-GB" sz="2000" dirty="0" err="1">
                <a:solidFill>
                  <a:schemeClr val="tx1"/>
                </a:solidFill>
              </a:rPr>
              <a:t>opción</a:t>
            </a:r>
            <a:r>
              <a:rPr lang="en-GB" sz="2000" dirty="0">
                <a:solidFill>
                  <a:schemeClr val="tx1"/>
                </a:solidFill>
              </a:rPr>
              <a:t> </a:t>
            </a:r>
            <a:r>
              <a:rPr lang="en-GB" sz="2000" dirty="0" err="1">
                <a:solidFill>
                  <a:schemeClr val="tx1"/>
                </a:solidFill>
              </a:rPr>
              <a:t>correcta</a:t>
            </a:r>
            <a:r>
              <a:rPr lang="en-GB" sz="2000" dirty="0">
                <a:solidFill>
                  <a:schemeClr val="tx1"/>
                </a:solidFill>
              </a:rPr>
              <a:t>. </a:t>
            </a:r>
            <a:br>
              <a:rPr lang="en-GB" sz="2000" dirty="0">
                <a:solidFill>
                  <a:schemeClr val="tx1"/>
                </a:solidFill>
              </a:rPr>
            </a:br>
            <a:r>
              <a:rPr lang="en-GB" sz="2000" dirty="0">
                <a:solidFill>
                  <a:schemeClr val="tx1"/>
                </a:solidFill>
              </a:rPr>
              <a:t>Escribe la palabra </a:t>
            </a:r>
            <a:r>
              <a:rPr lang="en-GB" sz="2000" dirty="0" err="1">
                <a:solidFill>
                  <a:schemeClr val="tx1"/>
                </a:solidFill>
              </a:rPr>
              <a:t>en</a:t>
            </a:r>
            <a:r>
              <a:rPr lang="en-GB" sz="2000" dirty="0">
                <a:solidFill>
                  <a:schemeClr val="tx1"/>
                </a:solidFill>
              </a:rPr>
              <a:t> </a:t>
            </a:r>
            <a:r>
              <a:rPr lang="en-GB" sz="2000" dirty="0" err="1">
                <a:solidFill>
                  <a:schemeClr val="tx1"/>
                </a:solidFill>
              </a:rPr>
              <a:t>inglés</a:t>
            </a:r>
            <a:r>
              <a:rPr lang="en-GB" sz="2000" dirty="0">
                <a:solidFill>
                  <a:schemeClr val="tx1"/>
                </a:solidFill>
              </a:rPr>
              <a:t>.</a:t>
            </a:r>
          </a:p>
        </p:txBody>
      </p:sp>
      <p:sp>
        <p:nvSpPr>
          <p:cNvPr id="9" name="Google Shape;152;p2">
            <a:extLst>
              <a:ext uri="{FF2B5EF4-FFF2-40B4-BE49-F238E27FC236}">
                <a16:creationId xmlns:a16="http://schemas.microsoft.com/office/drawing/2014/main" id="{82888A3F-8A2D-4313-A6A4-AA8DA78F6E09}"/>
              </a:ext>
            </a:extLst>
          </p:cNvPr>
          <p:cNvSpPr/>
          <p:nvPr/>
        </p:nvSpPr>
        <p:spPr>
          <a:xfrm>
            <a:off x="10464800" y="258166"/>
            <a:ext cx="1463343" cy="429221"/>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41" name="Picture 40" descr="A yellow rectangle with colorful squares&#10;&#10;Description automatically generated">
            <a:extLst>
              <a:ext uri="{FF2B5EF4-FFF2-40B4-BE49-F238E27FC236}">
                <a16:creationId xmlns:a16="http://schemas.microsoft.com/office/drawing/2014/main" id="{C1D0D237-E247-40F4-9605-DB0E1DD8D2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78" y="923656"/>
            <a:ext cx="3808727" cy="1776601"/>
          </a:xfrm>
          <a:prstGeom prst="rect">
            <a:avLst/>
          </a:prstGeom>
        </p:spPr>
      </p:pic>
      <p:sp>
        <p:nvSpPr>
          <p:cNvPr id="48" name="TextBox 47">
            <a:extLst>
              <a:ext uri="{FF2B5EF4-FFF2-40B4-BE49-F238E27FC236}">
                <a16:creationId xmlns:a16="http://schemas.microsoft.com/office/drawing/2014/main" id="{DD5D82C7-91F8-44F1-9C11-9FBE7563C446}"/>
              </a:ext>
            </a:extLst>
          </p:cNvPr>
          <p:cNvSpPr txBox="1"/>
          <p:nvPr/>
        </p:nvSpPr>
        <p:spPr>
          <a:xfrm>
            <a:off x="199466" y="1193405"/>
            <a:ext cx="3808727" cy="707886"/>
          </a:xfrm>
          <a:prstGeom prst="rect">
            <a:avLst/>
          </a:prstGeom>
          <a:noFill/>
        </p:spPr>
        <p:txBody>
          <a:bodyPr wrap="square" rtlCol="0">
            <a:spAutoFit/>
          </a:bodyPr>
          <a:lstStyle/>
          <a:p>
            <a:r>
              <a:rPr lang="en-GB" sz="2000" b="1" dirty="0"/>
              <a:t>Daniel </a:t>
            </a:r>
            <a:r>
              <a:rPr lang="en-GB" sz="2000" b="1" dirty="0" err="1"/>
              <a:t>juega</a:t>
            </a:r>
            <a:r>
              <a:rPr lang="en-GB" sz="2000" b="1" dirty="0"/>
              <a:t> </a:t>
            </a:r>
            <a:r>
              <a:rPr lang="en-GB" sz="2000" b="1" dirty="0" err="1"/>
              <a:t>Quién</a:t>
            </a:r>
            <a:r>
              <a:rPr lang="en-GB" sz="2000" b="1" dirty="0"/>
              <a:t> es </a:t>
            </a:r>
            <a:r>
              <a:rPr lang="en-GB" sz="2000" b="1" dirty="0" err="1"/>
              <a:t>quién</a:t>
            </a:r>
            <a:r>
              <a:rPr lang="en-GB" sz="2000" b="1" dirty="0"/>
              <a:t>.</a:t>
            </a:r>
            <a:br>
              <a:rPr lang="en-GB" sz="2000" b="1" dirty="0"/>
            </a:br>
            <a:r>
              <a:rPr lang="en-GB" sz="2000" b="1" dirty="0" err="1"/>
              <a:t>Qué</a:t>
            </a:r>
            <a:r>
              <a:rPr lang="en-GB" sz="2000" b="1" dirty="0"/>
              <a:t> </a:t>
            </a:r>
            <a:r>
              <a:rPr lang="en-GB" sz="2000" b="1" dirty="0" err="1"/>
              <a:t>preguntas</a:t>
            </a:r>
            <a:r>
              <a:rPr lang="en-GB" sz="2000" b="1" dirty="0"/>
              <a:t> </a:t>
            </a:r>
            <a:r>
              <a:rPr lang="en-GB" sz="2000" b="1" dirty="0" err="1"/>
              <a:t>hace</a:t>
            </a:r>
            <a:r>
              <a:rPr lang="en-GB" sz="2000" b="1" dirty="0"/>
              <a:t>?</a:t>
            </a:r>
          </a:p>
        </p:txBody>
      </p:sp>
      <p:graphicFrame>
        <p:nvGraphicFramePr>
          <p:cNvPr id="38" name="Table 6">
            <a:extLst>
              <a:ext uri="{FF2B5EF4-FFF2-40B4-BE49-F238E27FC236}">
                <a16:creationId xmlns:a16="http://schemas.microsoft.com/office/drawing/2014/main" id="{499144E5-FDDC-4DB0-A7EB-E1A926BF7F27}"/>
              </a:ext>
            </a:extLst>
          </p:cNvPr>
          <p:cNvGraphicFramePr>
            <a:graphicFrameLocks noGrp="1"/>
          </p:cNvGraphicFramePr>
          <p:nvPr>
            <p:extLst>
              <p:ext uri="{D42A27DB-BD31-4B8C-83A1-F6EECF244321}">
                <p14:modId xmlns:p14="http://schemas.microsoft.com/office/powerpoint/2010/main" val="486529439"/>
              </p:ext>
            </p:extLst>
          </p:nvPr>
        </p:nvGraphicFramePr>
        <p:xfrm>
          <a:off x="1302719" y="2807486"/>
          <a:ext cx="10015442" cy="3477470"/>
        </p:xfrm>
        <a:graphic>
          <a:graphicData uri="http://schemas.openxmlformats.org/drawingml/2006/table">
            <a:tbl>
              <a:tblPr firstRow="1" bandRow="1">
                <a:tableStyleId>{21E4AEA4-8DFA-4A89-87EB-49C32662AFE0}</a:tableStyleId>
              </a:tblPr>
              <a:tblGrid>
                <a:gridCol w="458399">
                  <a:extLst>
                    <a:ext uri="{9D8B030D-6E8A-4147-A177-3AD203B41FA5}">
                      <a16:colId xmlns:a16="http://schemas.microsoft.com/office/drawing/2014/main" val="2607353726"/>
                    </a:ext>
                  </a:extLst>
                </a:gridCol>
                <a:gridCol w="1807355">
                  <a:extLst>
                    <a:ext uri="{9D8B030D-6E8A-4147-A177-3AD203B41FA5}">
                      <a16:colId xmlns:a16="http://schemas.microsoft.com/office/drawing/2014/main" val="4128092149"/>
                    </a:ext>
                  </a:extLst>
                </a:gridCol>
                <a:gridCol w="1807355">
                  <a:extLst>
                    <a:ext uri="{9D8B030D-6E8A-4147-A177-3AD203B41FA5}">
                      <a16:colId xmlns:a16="http://schemas.microsoft.com/office/drawing/2014/main" val="2609792770"/>
                    </a:ext>
                  </a:extLst>
                </a:gridCol>
                <a:gridCol w="1287081">
                  <a:extLst>
                    <a:ext uri="{9D8B030D-6E8A-4147-A177-3AD203B41FA5}">
                      <a16:colId xmlns:a16="http://schemas.microsoft.com/office/drawing/2014/main" val="1616836717"/>
                    </a:ext>
                  </a:extLst>
                </a:gridCol>
                <a:gridCol w="2327626">
                  <a:extLst>
                    <a:ext uri="{9D8B030D-6E8A-4147-A177-3AD203B41FA5}">
                      <a16:colId xmlns:a16="http://schemas.microsoft.com/office/drawing/2014/main" val="2977198328"/>
                    </a:ext>
                  </a:extLst>
                </a:gridCol>
                <a:gridCol w="2327626">
                  <a:extLst>
                    <a:ext uri="{9D8B030D-6E8A-4147-A177-3AD203B41FA5}">
                      <a16:colId xmlns:a16="http://schemas.microsoft.com/office/drawing/2014/main" val="1435419801"/>
                    </a:ext>
                  </a:extLst>
                </a:gridCol>
              </a:tblGrid>
              <a:tr h="0">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mn-lt"/>
                          <a:ea typeface="+mn-ea"/>
                          <a:cs typeface="+mn-cs"/>
                        </a:rPr>
                        <a:t>‘Are you...’?</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‘Is s/he,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Is it...’?</a:t>
                      </a:r>
                      <a:endParaRPr lang="en-GB" sz="2000" b="0"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i="0" kern="1200" dirty="0" err="1">
                          <a:solidFill>
                            <a:schemeClr val="tx1"/>
                          </a:solidFill>
                          <a:effectLst/>
                          <a:latin typeface="+mn-lt"/>
                          <a:ea typeface="+mn-ea"/>
                          <a:cs typeface="+mn-cs"/>
                        </a:rPr>
                        <a:t>Ahora</a:t>
                      </a:r>
                      <a:endParaRPr lang="en-GB" sz="2000" b="1" i="0" kern="1200" dirty="0">
                        <a:solidFill>
                          <a:schemeClr val="tx1"/>
                        </a:solidFill>
                        <a:effectLst/>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tx1"/>
                          </a:solidFill>
                        </a:rPr>
                        <a:t>Generalmente</a:t>
                      </a:r>
                      <a:endParaRPr lang="en-GB" sz="2000" b="1"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rPr>
                        <a:t>Escribe </a:t>
                      </a:r>
                      <a:r>
                        <a:rPr lang="en-GB" sz="2000" b="1" dirty="0" err="1">
                          <a:solidFill>
                            <a:schemeClr val="tx1"/>
                          </a:solidFill>
                        </a:rPr>
                        <a:t>en</a:t>
                      </a:r>
                      <a:r>
                        <a:rPr lang="en-GB" sz="2000" b="1" dirty="0">
                          <a:solidFill>
                            <a:schemeClr val="tx1"/>
                          </a:solidFill>
                        </a:rPr>
                        <a:t> </a:t>
                      </a:r>
                      <a:r>
                        <a:rPr lang="en-GB" sz="2000" b="1" dirty="0" err="1">
                          <a:solidFill>
                            <a:schemeClr val="tx1"/>
                          </a:solidFill>
                        </a:rPr>
                        <a:t>inglés</a:t>
                      </a:r>
                      <a:r>
                        <a:rPr lang="en-GB" sz="2000" b="1" dirty="0">
                          <a:solidFill>
                            <a:schemeClr val="tx1"/>
                          </a:solidFill>
                        </a:rPr>
                        <a:t>.</a:t>
                      </a:r>
                    </a:p>
                  </a:txBody>
                  <a:tcPr anchor="ctr"/>
                </a:tc>
                <a:extLst>
                  <a:ext uri="{0D108BD9-81ED-4DB2-BD59-A6C34878D82A}">
                    <a16:rowId xmlns:a16="http://schemas.microsoft.com/office/drawing/2014/main" val="1153431983"/>
                  </a:ext>
                </a:extLst>
              </a:tr>
              <a:tr h="476038">
                <a:tc>
                  <a:txBody>
                    <a:bodyPr/>
                    <a:lstStyle/>
                    <a:p>
                      <a:pPr algn="ctr"/>
                      <a:r>
                        <a:rPr lang="en-GB" sz="2000" dirty="0">
                          <a:solidFill>
                            <a:schemeClr val="tx1"/>
                          </a:solidFill>
                        </a:rPr>
                        <a:t>1.</a:t>
                      </a:r>
                    </a:p>
                  </a:txBody>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1171492714"/>
                  </a:ext>
                </a:extLst>
              </a:tr>
              <a:tr h="476038">
                <a:tc>
                  <a:txBody>
                    <a:bodyPr/>
                    <a:lstStyle/>
                    <a:p>
                      <a:pPr algn="ctr"/>
                      <a:r>
                        <a:rPr lang="en-GB" sz="2000">
                          <a:solidFill>
                            <a:schemeClr val="tx1"/>
                          </a:solidFill>
                        </a:rPr>
                        <a:t>2.</a:t>
                      </a:r>
                      <a:endParaRPr lang="en-GB" sz="2000" dirty="0">
                        <a:solidFill>
                          <a:schemeClr val="tx1"/>
                        </a:solidFill>
                      </a:endParaRPr>
                    </a:p>
                  </a:txBody>
                  <a:tcPr/>
                </a:tc>
                <a:tc>
                  <a:txBody>
                    <a:bodyPr/>
                    <a:lstStyle/>
                    <a:p>
                      <a:endParaRPr lang="en-GB" sz="200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1961458278"/>
                  </a:ext>
                </a:extLst>
              </a:tr>
              <a:tr h="476038">
                <a:tc>
                  <a:txBody>
                    <a:bodyPr/>
                    <a:lstStyle/>
                    <a:p>
                      <a:pPr algn="ctr"/>
                      <a:r>
                        <a:rPr lang="en-GB" sz="2000">
                          <a:solidFill>
                            <a:schemeClr val="tx1"/>
                          </a:solidFill>
                        </a:rPr>
                        <a:t>3.</a:t>
                      </a:r>
                      <a:endParaRPr lang="en-GB" sz="2000" dirty="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2189313960"/>
                  </a:ext>
                </a:extLst>
              </a:tr>
              <a:tr h="476038">
                <a:tc>
                  <a:txBody>
                    <a:bodyPr/>
                    <a:lstStyle/>
                    <a:p>
                      <a:pPr algn="ctr"/>
                      <a:r>
                        <a:rPr lang="en-GB" sz="2000">
                          <a:solidFill>
                            <a:schemeClr val="tx1"/>
                          </a:solidFill>
                        </a:rPr>
                        <a:t>4.</a:t>
                      </a:r>
                      <a:endParaRPr lang="en-GB" sz="2000" dirty="0">
                        <a:solidFill>
                          <a:schemeClr val="tx1"/>
                        </a:solidFill>
                      </a:endParaRPr>
                    </a:p>
                  </a:txBody>
                  <a:tcPr/>
                </a:tc>
                <a:tc>
                  <a:txBody>
                    <a:bodyPr/>
                    <a:lstStyle/>
                    <a:p>
                      <a:endParaRPr lang="en-GB" sz="200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2344197191"/>
                  </a:ext>
                </a:extLst>
              </a:tr>
              <a:tr h="476038">
                <a:tc>
                  <a:txBody>
                    <a:bodyPr/>
                    <a:lstStyle/>
                    <a:p>
                      <a:pPr algn="ctr"/>
                      <a:r>
                        <a:rPr lang="en-GB" sz="2000" dirty="0">
                          <a:solidFill>
                            <a:schemeClr val="tx1"/>
                          </a:solidFill>
                        </a:rPr>
                        <a:t>5.</a:t>
                      </a:r>
                    </a:p>
                  </a:txBody>
                  <a:tcPr/>
                </a:tc>
                <a:tc>
                  <a:txBody>
                    <a:bodyPr/>
                    <a:lstStyle/>
                    <a:p>
                      <a:endParaRPr lang="en-GB" sz="200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3482688482"/>
                  </a:ext>
                </a:extLst>
              </a:tr>
              <a:tr h="0">
                <a:tc>
                  <a:txBody>
                    <a:bodyPr/>
                    <a:lstStyle/>
                    <a:p>
                      <a:pPr algn="ctr"/>
                      <a:r>
                        <a:rPr lang="en-GB" sz="2000" dirty="0">
                          <a:solidFill>
                            <a:schemeClr val="tx1"/>
                          </a:solidFill>
                        </a:rPr>
                        <a:t>6.</a:t>
                      </a:r>
                    </a:p>
                  </a:txBody>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tc>
                  <a:txBody>
                    <a:bodyPr/>
                    <a:lstStyle/>
                    <a:p>
                      <a:endParaRPr lang="en-GB" sz="2000" dirty="0">
                        <a:solidFill>
                          <a:schemeClr val="tx1"/>
                        </a:solidFill>
                      </a:endParaRPr>
                    </a:p>
                  </a:txBody>
                  <a:tcPr/>
                </a:tc>
                <a:extLst>
                  <a:ext uri="{0D108BD9-81ED-4DB2-BD59-A6C34878D82A}">
                    <a16:rowId xmlns:a16="http://schemas.microsoft.com/office/drawing/2014/main" val="3998854534"/>
                  </a:ext>
                </a:extLst>
              </a:tr>
            </a:tbl>
          </a:graphicData>
        </a:graphic>
      </p:graphicFrame>
      <p:pic>
        <p:nvPicPr>
          <p:cNvPr id="40" name="Picture 8" descr="green checkmark">
            <a:extLst>
              <a:ext uri="{FF2B5EF4-FFF2-40B4-BE49-F238E27FC236}">
                <a16:creationId xmlns:a16="http://schemas.microsoft.com/office/drawing/2014/main" id="{4547BBFB-F7A4-4C57-A117-D1916F52407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46039" y="3556614"/>
            <a:ext cx="282522" cy="294294"/>
          </a:xfrm>
          <a:prstGeom prst="rect">
            <a:avLst/>
          </a:prstGeom>
        </p:spPr>
      </p:pic>
      <p:pic>
        <p:nvPicPr>
          <p:cNvPr id="42" name="Picture 8" descr="green checkmark">
            <a:extLst>
              <a:ext uri="{FF2B5EF4-FFF2-40B4-BE49-F238E27FC236}">
                <a16:creationId xmlns:a16="http://schemas.microsoft.com/office/drawing/2014/main" id="{9FFF1C40-0DCF-4D7D-8C9A-C736142A450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65373" y="3535005"/>
            <a:ext cx="282522" cy="294294"/>
          </a:xfrm>
          <a:prstGeom prst="rect">
            <a:avLst/>
          </a:prstGeom>
        </p:spPr>
      </p:pic>
      <p:pic>
        <p:nvPicPr>
          <p:cNvPr id="43" name="Picture 8" descr="green checkmark">
            <a:extLst>
              <a:ext uri="{FF2B5EF4-FFF2-40B4-BE49-F238E27FC236}">
                <a16:creationId xmlns:a16="http://schemas.microsoft.com/office/drawing/2014/main" id="{504C52A9-9516-4450-9997-52F55BAB5FC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96216" y="4041358"/>
            <a:ext cx="282522" cy="294294"/>
          </a:xfrm>
          <a:prstGeom prst="rect">
            <a:avLst/>
          </a:prstGeom>
        </p:spPr>
      </p:pic>
      <p:pic>
        <p:nvPicPr>
          <p:cNvPr id="44" name="Picture 8" descr="green checkmark">
            <a:extLst>
              <a:ext uri="{FF2B5EF4-FFF2-40B4-BE49-F238E27FC236}">
                <a16:creationId xmlns:a16="http://schemas.microsoft.com/office/drawing/2014/main" id="{A276E6FC-F4FA-4942-B2EF-F41705FF7B0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65373" y="4058944"/>
            <a:ext cx="282522" cy="294294"/>
          </a:xfrm>
          <a:prstGeom prst="rect">
            <a:avLst/>
          </a:prstGeom>
        </p:spPr>
      </p:pic>
      <p:pic>
        <p:nvPicPr>
          <p:cNvPr id="45" name="Picture 8" descr="green checkmark">
            <a:extLst>
              <a:ext uri="{FF2B5EF4-FFF2-40B4-BE49-F238E27FC236}">
                <a16:creationId xmlns:a16="http://schemas.microsoft.com/office/drawing/2014/main" id="{9141731D-CB58-45C3-9A37-ED42F5729DF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96216" y="4502071"/>
            <a:ext cx="282522" cy="294294"/>
          </a:xfrm>
          <a:prstGeom prst="rect">
            <a:avLst/>
          </a:prstGeom>
        </p:spPr>
      </p:pic>
      <p:pic>
        <p:nvPicPr>
          <p:cNvPr id="46" name="Picture 8" descr="green checkmark">
            <a:extLst>
              <a:ext uri="{FF2B5EF4-FFF2-40B4-BE49-F238E27FC236}">
                <a16:creationId xmlns:a16="http://schemas.microsoft.com/office/drawing/2014/main" id="{314ABB82-7EE6-4A00-959D-DC61E146F7C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89887" y="4533737"/>
            <a:ext cx="282522" cy="294294"/>
          </a:xfrm>
          <a:prstGeom prst="rect">
            <a:avLst/>
          </a:prstGeom>
        </p:spPr>
      </p:pic>
      <p:pic>
        <p:nvPicPr>
          <p:cNvPr id="49" name="Picture 8" descr="green checkmark">
            <a:extLst>
              <a:ext uri="{FF2B5EF4-FFF2-40B4-BE49-F238E27FC236}">
                <a16:creationId xmlns:a16="http://schemas.microsoft.com/office/drawing/2014/main" id="{CCCC0C61-22B4-4DCA-BA29-E55F1ED16E8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46039" y="4956178"/>
            <a:ext cx="282522" cy="294294"/>
          </a:xfrm>
          <a:prstGeom prst="rect">
            <a:avLst/>
          </a:prstGeom>
        </p:spPr>
      </p:pic>
      <p:pic>
        <p:nvPicPr>
          <p:cNvPr id="50" name="Picture 8" descr="green checkmark">
            <a:extLst>
              <a:ext uri="{FF2B5EF4-FFF2-40B4-BE49-F238E27FC236}">
                <a16:creationId xmlns:a16="http://schemas.microsoft.com/office/drawing/2014/main" id="{FE47D016-FF90-487C-B649-0A74A94FFEE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71260" y="5032083"/>
            <a:ext cx="282522" cy="294294"/>
          </a:xfrm>
          <a:prstGeom prst="rect">
            <a:avLst/>
          </a:prstGeom>
        </p:spPr>
      </p:pic>
      <p:pic>
        <p:nvPicPr>
          <p:cNvPr id="51" name="Picture 8" descr="green checkmark">
            <a:extLst>
              <a:ext uri="{FF2B5EF4-FFF2-40B4-BE49-F238E27FC236}">
                <a16:creationId xmlns:a16="http://schemas.microsoft.com/office/drawing/2014/main" id="{7C8E2F8A-EE79-458F-8468-AE18205EBAC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46039" y="5495715"/>
            <a:ext cx="282522" cy="294294"/>
          </a:xfrm>
          <a:prstGeom prst="rect">
            <a:avLst/>
          </a:prstGeom>
        </p:spPr>
      </p:pic>
      <p:pic>
        <p:nvPicPr>
          <p:cNvPr id="52" name="Picture 8" descr="green checkmark">
            <a:extLst>
              <a:ext uri="{FF2B5EF4-FFF2-40B4-BE49-F238E27FC236}">
                <a16:creationId xmlns:a16="http://schemas.microsoft.com/office/drawing/2014/main" id="{423EF0E6-6523-4AFB-A839-0056D900711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65373" y="5518024"/>
            <a:ext cx="282522" cy="294294"/>
          </a:xfrm>
          <a:prstGeom prst="rect">
            <a:avLst/>
          </a:prstGeom>
        </p:spPr>
      </p:pic>
      <p:pic>
        <p:nvPicPr>
          <p:cNvPr id="53" name="Picture 8" descr="green checkmark">
            <a:extLst>
              <a:ext uri="{FF2B5EF4-FFF2-40B4-BE49-F238E27FC236}">
                <a16:creationId xmlns:a16="http://schemas.microsoft.com/office/drawing/2014/main" id="{69F15E4F-D476-43E8-B8A2-0CB3DFF21ED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96216" y="5844162"/>
            <a:ext cx="282522" cy="294294"/>
          </a:xfrm>
          <a:prstGeom prst="rect">
            <a:avLst/>
          </a:prstGeom>
        </p:spPr>
      </p:pic>
      <p:pic>
        <p:nvPicPr>
          <p:cNvPr id="54" name="Picture 8" descr="green checkmark">
            <a:extLst>
              <a:ext uri="{FF2B5EF4-FFF2-40B4-BE49-F238E27FC236}">
                <a16:creationId xmlns:a16="http://schemas.microsoft.com/office/drawing/2014/main" id="{3168BDE5-EC7E-4B79-BCA8-D97812BD93D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21395" y="5870024"/>
            <a:ext cx="282522" cy="294294"/>
          </a:xfrm>
          <a:prstGeom prst="rect">
            <a:avLst/>
          </a:prstGeom>
        </p:spPr>
      </p:pic>
      <p:sp>
        <p:nvSpPr>
          <p:cNvPr id="55" name="CuadroTexto 41">
            <a:extLst>
              <a:ext uri="{FF2B5EF4-FFF2-40B4-BE49-F238E27FC236}">
                <a16:creationId xmlns:a16="http://schemas.microsoft.com/office/drawing/2014/main" id="{9902D1DC-6B13-49E6-A71C-9D97D5094D74}"/>
              </a:ext>
            </a:extLst>
          </p:cNvPr>
          <p:cNvSpPr txBox="1"/>
          <p:nvPr/>
        </p:nvSpPr>
        <p:spPr>
          <a:xfrm>
            <a:off x="9531532" y="3532316"/>
            <a:ext cx="1202573" cy="430887"/>
          </a:xfrm>
          <a:prstGeom prst="rect">
            <a:avLst/>
          </a:prstGeom>
          <a:noFill/>
        </p:spPr>
        <p:txBody>
          <a:bodyPr wrap="square" rtlCol="0">
            <a:spAutoFit/>
          </a:bodyPr>
          <a:lstStyle/>
          <a:p>
            <a:pPr algn="l"/>
            <a:r>
              <a:rPr lang="es-GB" sz="2200" dirty="0"/>
              <a:t>famous</a:t>
            </a:r>
          </a:p>
        </p:txBody>
      </p:sp>
      <p:sp>
        <p:nvSpPr>
          <p:cNvPr id="56" name="CuadroTexto 42">
            <a:extLst>
              <a:ext uri="{FF2B5EF4-FFF2-40B4-BE49-F238E27FC236}">
                <a16:creationId xmlns:a16="http://schemas.microsoft.com/office/drawing/2014/main" id="{69E7BB42-4AD2-4901-8E65-4A6B3C5A96B9}"/>
              </a:ext>
            </a:extLst>
          </p:cNvPr>
          <p:cNvSpPr txBox="1"/>
          <p:nvPr/>
        </p:nvSpPr>
        <p:spPr>
          <a:xfrm>
            <a:off x="9412445" y="3986819"/>
            <a:ext cx="1580882" cy="430887"/>
          </a:xfrm>
          <a:prstGeom prst="rect">
            <a:avLst/>
          </a:prstGeom>
          <a:noFill/>
        </p:spPr>
        <p:txBody>
          <a:bodyPr wrap="none" rtlCol="0">
            <a:spAutoFit/>
          </a:bodyPr>
          <a:lstStyle/>
          <a:p>
            <a:pPr algn="l"/>
            <a:r>
              <a:rPr lang="es-GB" sz="2200" dirty="0"/>
              <a:t>interesting</a:t>
            </a:r>
          </a:p>
        </p:txBody>
      </p:sp>
      <p:sp>
        <p:nvSpPr>
          <p:cNvPr id="57" name="CuadroTexto 43">
            <a:extLst>
              <a:ext uri="{FF2B5EF4-FFF2-40B4-BE49-F238E27FC236}">
                <a16:creationId xmlns:a16="http://schemas.microsoft.com/office/drawing/2014/main" id="{B97D77AE-CCFA-43D5-B051-C965208C0560}"/>
              </a:ext>
            </a:extLst>
          </p:cNvPr>
          <p:cNvSpPr txBox="1"/>
          <p:nvPr/>
        </p:nvSpPr>
        <p:spPr>
          <a:xfrm>
            <a:off x="9510679" y="4439259"/>
            <a:ext cx="1245854" cy="430887"/>
          </a:xfrm>
          <a:prstGeom prst="rect">
            <a:avLst/>
          </a:prstGeom>
          <a:noFill/>
        </p:spPr>
        <p:txBody>
          <a:bodyPr wrap="none" rtlCol="0">
            <a:spAutoFit/>
          </a:bodyPr>
          <a:lstStyle/>
          <a:p>
            <a:pPr algn="l"/>
            <a:r>
              <a:rPr lang="es-GB" sz="2200" dirty="0"/>
              <a:t>nervous</a:t>
            </a:r>
          </a:p>
        </p:txBody>
      </p:sp>
      <p:sp>
        <p:nvSpPr>
          <p:cNvPr id="58" name="CuadroTexto 44">
            <a:extLst>
              <a:ext uri="{FF2B5EF4-FFF2-40B4-BE49-F238E27FC236}">
                <a16:creationId xmlns:a16="http://schemas.microsoft.com/office/drawing/2014/main" id="{67C57735-5C88-4E2A-ABBC-969887EBA8C4}"/>
              </a:ext>
            </a:extLst>
          </p:cNvPr>
          <p:cNvSpPr txBox="1"/>
          <p:nvPr/>
        </p:nvSpPr>
        <p:spPr>
          <a:xfrm>
            <a:off x="9523517" y="4940432"/>
            <a:ext cx="1210588" cy="430887"/>
          </a:xfrm>
          <a:prstGeom prst="rect">
            <a:avLst/>
          </a:prstGeom>
          <a:noFill/>
        </p:spPr>
        <p:txBody>
          <a:bodyPr wrap="none" rtlCol="0">
            <a:spAutoFit/>
          </a:bodyPr>
          <a:lstStyle/>
          <a:p>
            <a:pPr algn="l"/>
            <a:r>
              <a:rPr lang="es-GB" sz="2200" dirty="0"/>
              <a:t>strange</a:t>
            </a:r>
          </a:p>
        </p:txBody>
      </p:sp>
      <p:sp>
        <p:nvSpPr>
          <p:cNvPr id="59" name="CuadroTexto 46">
            <a:extLst>
              <a:ext uri="{FF2B5EF4-FFF2-40B4-BE49-F238E27FC236}">
                <a16:creationId xmlns:a16="http://schemas.microsoft.com/office/drawing/2014/main" id="{6C591B5D-8426-42B3-98F7-2453D9F03CD7}"/>
              </a:ext>
            </a:extLst>
          </p:cNvPr>
          <p:cNvSpPr txBox="1"/>
          <p:nvPr/>
        </p:nvSpPr>
        <p:spPr>
          <a:xfrm>
            <a:off x="9672259" y="5367396"/>
            <a:ext cx="787395" cy="430887"/>
          </a:xfrm>
          <a:prstGeom prst="rect">
            <a:avLst/>
          </a:prstGeom>
          <a:noFill/>
        </p:spPr>
        <p:txBody>
          <a:bodyPr wrap="none" rtlCol="0">
            <a:spAutoFit/>
          </a:bodyPr>
          <a:lstStyle/>
          <a:p>
            <a:pPr algn="l"/>
            <a:r>
              <a:rPr lang="es-GB" sz="2200" dirty="0"/>
              <a:t>blue</a:t>
            </a:r>
          </a:p>
        </p:txBody>
      </p:sp>
      <p:sp>
        <p:nvSpPr>
          <p:cNvPr id="60" name="CuadroTexto 47">
            <a:extLst>
              <a:ext uri="{FF2B5EF4-FFF2-40B4-BE49-F238E27FC236}">
                <a16:creationId xmlns:a16="http://schemas.microsoft.com/office/drawing/2014/main" id="{DD487A4F-EDE8-40A0-82DD-7038463DA4B4}"/>
              </a:ext>
            </a:extLst>
          </p:cNvPr>
          <p:cNvSpPr txBox="1"/>
          <p:nvPr/>
        </p:nvSpPr>
        <p:spPr>
          <a:xfrm>
            <a:off x="9759622" y="5854069"/>
            <a:ext cx="612668" cy="430887"/>
          </a:xfrm>
          <a:prstGeom prst="rect">
            <a:avLst/>
          </a:prstGeom>
          <a:noFill/>
        </p:spPr>
        <p:txBody>
          <a:bodyPr wrap="none" rtlCol="0">
            <a:spAutoFit/>
          </a:bodyPr>
          <a:lstStyle/>
          <a:p>
            <a:pPr algn="l"/>
            <a:r>
              <a:rPr lang="es-GB" sz="2200" dirty="0"/>
              <a:t>silly</a:t>
            </a:r>
          </a:p>
        </p:txBody>
      </p:sp>
      <p:sp>
        <p:nvSpPr>
          <p:cNvPr id="61" name="Action Button: Custom 20">
            <a:hlinkClick r:id="" action="ppaction://noaction" highlightClick="1">
              <a:snd r:embed="rId7" name="es famosa_.wav"/>
            </a:hlinkClick>
            <a:extLst>
              <a:ext uri="{FF2B5EF4-FFF2-40B4-BE49-F238E27FC236}">
                <a16:creationId xmlns:a16="http://schemas.microsoft.com/office/drawing/2014/main" id="{46182D4B-939F-4C03-9969-B970B6910E14}"/>
              </a:ext>
            </a:extLst>
          </p:cNvPr>
          <p:cNvSpPr/>
          <p:nvPr/>
        </p:nvSpPr>
        <p:spPr>
          <a:xfrm>
            <a:off x="1343983" y="3535005"/>
            <a:ext cx="332285" cy="376734"/>
          </a:xfrm>
          <a:prstGeom prst="actionButtonBlank">
            <a:avLst/>
          </a:prstGeom>
          <a:solidFill>
            <a:srgbClr val="FABD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62" name="Action Button: Custom 20">
            <a:hlinkClick r:id="" action="ppaction://noaction" highlightClick="1">
              <a:snd r:embed="rId8" name="eres interesante_.wav"/>
            </a:hlinkClick>
            <a:extLst>
              <a:ext uri="{FF2B5EF4-FFF2-40B4-BE49-F238E27FC236}">
                <a16:creationId xmlns:a16="http://schemas.microsoft.com/office/drawing/2014/main" id="{DB15DC40-3ABF-4D18-900F-7313ACF3C653}"/>
              </a:ext>
            </a:extLst>
          </p:cNvPr>
          <p:cNvSpPr/>
          <p:nvPr/>
        </p:nvSpPr>
        <p:spPr>
          <a:xfrm>
            <a:off x="1343983" y="4011545"/>
            <a:ext cx="332285" cy="376734"/>
          </a:xfrm>
          <a:prstGeom prst="actionButtonBlank">
            <a:avLst/>
          </a:prstGeom>
          <a:solidFill>
            <a:srgbClr val="FABD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63" name="Action Button: Custom 20">
            <a:hlinkClick r:id="" action="ppaction://noaction" highlightClick="1">
              <a:snd r:embed="rId9" name="estas nerviosa_.wav"/>
            </a:hlinkClick>
            <a:extLst>
              <a:ext uri="{FF2B5EF4-FFF2-40B4-BE49-F238E27FC236}">
                <a16:creationId xmlns:a16="http://schemas.microsoft.com/office/drawing/2014/main" id="{49F9A42E-8AA5-400D-8A7A-728C9671BFDE}"/>
              </a:ext>
            </a:extLst>
          </p:cNvPr>
          <p:cNvSpPr/>
          <p:nvPr/>
        </p:nvSpPr>
        <p:spPr>
          <a:xfrm>
            <a:off x="1343983" y="4480160"/>
            <a:ext cx="332285" cy="376734"/>
          </a:xfrm>
          <a:prstGeom prst="actionButtonBlank">
            <a:avLst/>
          </a:prstGeom>
          <a:solidFill>
            <a:srgbClr val="FABD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64" name="Action Button: Custom 20">
            <a:hlinkClick r:id="" action="ppaction://noaction" highlightClick="1">
              <a:snd r:embed="rId10" name="esta raro_.wav"/>
            </a:hlinkClick>
            <a:extLst>
              <a:ext uri="{FF2B5EF4-FFF2-40B4-BE49-F238E27FC236}">
                <a16:creationId xmlns:a16="http://schemas.microsoft.com/office/drawing/2014/main" id="{2D341555-5DB2-46E0-8E80-2701B08D0210}"/>
              </a:ext>
            </a:extLst>
          </p:cNvPr>
          <p:cNvSpPr/>
          <p:nvPr/>
        </p:nvSpPr>
        <p:spPr>
          <a:xfrm>
            <a:off x="1343982" y="4960452"/>
            <a:ext cx="332285" cy="376734"/>
          </a:xfrm>
          <a:prstGeom prst="actionButtonBlank">
            <a:avLst/>
          </a:prstGeom>
          <a:solidFill>
            <a:srgbClr val="FABD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65" name="Action Button: Custom 20">
            <a:hlinkClick r:id="" action="ppaction://noaction" highlightClick="1">
              <a:snd r:embed="rId11" name="es azul_.wav"/>
            </a:hlinkClick>
            <a:extLst>
              <a:ext uri="{FF2B5EF4-FFF2-40B4-BE49-F238E27FC236}">
                <a16:creationId xmlns:a16="http://schemas.microsoft.com/office/drawing/2014/main" id="{2095ED1B-3E20-4ABF-B4C3-485284892781}"/>
              </a:ext>
            </a:extLst>
          </p:cNvPr>
          <p:cNvSpPr/>
          <p:nvPr/>
        </p:nvSpPr>
        <p:spPr>
          <a:xfrm>
            <a:off x="1343981" y="5413275"/>
            <a:ext cx="332285" cy="376734"/>
          </a:xfrm>
          <a:prstGeom prst="actionButtonBlank">
            <a:avLst/>
          </a:prstGeom>
          <a:solidFill>
            <a:srgbClr val="FABD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66" name="Action Button: Custom 20">
            <a:hlinkClick r:id="" action="ppaction://noaction" highlightClick="1">
              <a:snd r:embed="rId12" name="estas tonto_.wav"/>
            </a:hlinkClick>
            <a:extLst>
              <a:ext uri="{FF2B5EF4-FFF2-40B4-BE49-F238E27FC236}">
                <a16:creationId xmlns:a16="http://schemas.microsoft.com/office/drawing/2014/main" id="{5D381E2B-621A-44A2-A7DD-410B11455C78}"/>
              </a:ext>
            </a:extLst>
          </p:cNvPr>
          <p:cNvSpPr/>
          <p:nvPr/>
        </p:nvSpPr>
        <p:spPr>
          <a:xfrm>
            <a:off x="1349733" y="5897238"/>
            <a:ext cx="332285" cy="376734"/>
          </a:xfrm>
          <a:prstGeom prst="actionButtonBlank">
            <a:avLst/>
          </a:prstGeom>
          <a:solidFill>
            <a:srgbClr val="FABD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cxnSp>
        <p:nvCxnSpPr>
          <p:cNvPr id="67" name="Straight Connector 66">
            <a:extLst>
              <a:ext uri="{FF2B5EF4-FFF2-40B4-BE49-F238E27FC236}">
                <a16:creationId xmlns:a16="http://schemas.microsoft.com/office/drawing/2014/main" id="{32459332-70A4-4FD1-9D44-9C88A03591FE}"/>
              </a:ext>
            </a:extLst>
          </p:cNvPr>
          <p:cNvCxnSpPr>
            <a:cxnSpLocks/>
          </p:cNvCxnSpPr>
          <p:nvPr/>
        </p:nvCxnSpPr>
        <p:spPr>
          <a:xfrm>
            <a:off x="5368379" y="2813090"/>
            <a:ext cx="45055" cy="3471866"/>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47" name="Picture 46" descr="A cartoon of a child with his arms crossed&#10;&#10;Description automatically generated">
            <a:extLst>
              <a:ext uri="{FF2B5EF4-FFF2-40B4-BE49-F238E27FC236}">
                <a16:creationId xmlns:a16="http://schemas.microsoft.com/office/drawing/2014/main" id="{8E9D7FD9-E4DF-4C95-B6F1-CD005EDAE537}"/>
              </a:ext>
            </a:extLst>
          </p:cNvPr>
          <p:cNvPicPr>
            <a:picLocks noChangeAspect="1"/>
          </p:cNvPicPr>
          <p:nvPr/>
        </p:nvPicPr>
        <p:blipFill rotWithShape="1">
          <a:blip r:embed="rId13">
            <a:extLst>
              <a:ext uri="{28A0092B-C50C-407E-A947-70E740481C1C}">
                <a14:useLocalDpi xmlns:a14="http://schemas.microsoft.com/office/drawing/2010/main" val="0"/>
              </a:ext>
            </a:extLst>
          </a:blip>
          <a:srcRect l="29078" t="9441" r="50456" b="40845"/>
          <a:stretch/>
        </p:blipFill>
        <p:spPr>
          <a:xfrm>
            <a:off x="1000576" y="2154477"/>
            <a:ext cx="989865" cy="1352507"/>
          </a:xfrm>
          <a:prstGeom prst="rect">
            <a:avLst/>
          </a:prstGeom>
        </p:spPr>
      </p:pic>
    </p:spTree>
    <p:extLst>
      <p:ext uri="{BB962C8B-B14F-4D97-AF65-F5344CB8AC3E}">
        <p14:creationId xmlns:p14="http://schemas.microsoft.com/office/powerpoint/2010/main" val="344105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6">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7">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9">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6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A27698-9708-44DF-A1FC-BA18FCC3272C}"/>
              </a:ext>
            </a:extLst>
          </p:cNvPr>
          <p:cNvSpPr>
            <a:spLocks noGrp="1"/>
          </p:cNvSpPr>
          <p:nvPr>
            <p:ph type="title"/>
          </p:nvPr>
        </p:nvSpPr>
        <p:spPr>
          <a:xfrm>
            <a:off x="141381" y="213558"/>
            <a:ext cx="3680342" cy="624340"/>
          </a:xfrm>
        </p:spPr>
        <p:txBody>
          <a:bodyPr>
            <a:noAutofit/>
          </a:bodyPr>
          <a:lstStyle/>
          <a:p>
            <a:r>
              <a:rPr lang="en-GB" sz="2800" dirty="0"/>
              <a:t>¿</a:t>
            </a:r>
            <a:r>
              <a:rPr lang="en-GB" sz="2800" dirty="0" err="1"/>
              <a:t>Cómo</a:t>
            </a:r>
            <a:r>
              <a:rPr lang="en-GB" sz="2800" dirty="0"/>
              <a:t>…?</a:t>
            </a:r>
            <a:r>
              <a:rPr lang="en-GB" sz="2800" b="0" dirty="0"/>
              <a:t>(1/2)</a:t>
            </a:r>
            <a:endParaRPr lang="en-GB" sz="2800" dirty="0"/>
          </a:p>
        </p:txBody>
      </p:sp>
      <p:sp>
        <p:nvSpPr>
          <p:cNvPr id="4" name="Google Shape;1461;p35">
            <a:extLst>
              <a:ext uri="{FF2B5EF4-FFF2-40B4-BE49-F238E27FC236}">
                <a16:creationId xmlns:a16="http://schemas.microsoft.com/office/drawing/2014/main" id="{F6815F4F-2480-46F4-B523-ED67589B6B4B}"/>
              </a:ext>
            </a:extLst>
          </p:cNvPr>
          <p:cNvSpPr/>
          <p:nvPr/>
        </p:nvSpPr>
        <p:spPr>
          <a:xfrm>
            <a:off x="10782300" y="258166"/>
            <a:ext cx="1145843" cy="400919"/>
          </a:xfrm>
          <a:prstGeom prst="roundRect">
            <a:avLst>
              <a:gd name="adj" fmla="val 16667"/>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graphicFrame>
        <p:nvGraphicFramePr>
          <p:cNvPr id="5" name="Table 4">
            <a:extLst>
              <a:ext uri="{FF2B5EF4-FFF2-40B4-BE49-F238E27FC236}">
                <a16:creationId xmlns:a16="http://schemas.microsoft.com/office/drawing/2014/main" id="{1BCB6980-A2DD-478D-9205-0493CBD51E58}"/>
              </a:ext>
            </a:extLst>
          </p:cNvPr>
          <p:cNvGraphicFramePr>
            <a:graphicFrameLocks noGrp="1"/>
          </p:cNvGraphicFramePr>
          <p:nvPr>
            <p:extLst>
              <p:ext uri="{D42A27DB-BD31-4B8C-83A1-F6EECF244321}">
                <p14:modId xmlns:p14="http://schemas.microsoft.com/office/powerpoint/2010/main" val="4273912326"/>
              </p:ext>
            </p:extLst>
          </p:nvPr>
        </p:nvGraphicFramePr>
        <p:xfrm>
          <a:off x="312171" y="1383999"/>
          <a:ext cx="3773135" cy="2212300"/>
        </p:xfrm>
        <a:graphic>
          <a:graphicData uri="http://schemas.openxmlformats.org/drawingml/2006/table">
            <a:tbl>
              <a:tblPr firstRow="1" bandRow="1">
                <a:tableStyleId>{5940675A-B579-460E-94D1-54222C63F5DA}</a:tableStyleId>
              </a:tblPr>
              <a:tblGrid>
                <a:gridCol w="1745229">
                  <a:extLst>
                    <a:ext uri="{9D8B030D-6E8A-4147-A177-3AD203B41FA5}">
                      <a16:colId xmlns:a16="http://schemas.microsoft.com/office/drawing/2014/main" val="3179540757"/>
                    </a:ext>
                  </a:extLst>
                </a:gridCol>
                <a:gridCol w="2027906">
                  <a:extLst>
                    <a:ext uri="{9D8B030D-6E8A-4147-A177-3AD203B41FA5}">
                      <a16:colId xmlns:a16="http://schemas.microsoft.com/office/drawing/2014/main" val="2291596027"/>
                    </a:ext>
                  </a:extLst>
                </a:gridCol>
              </a:tblGrid>
              <a:tr h="1614101">
                <a:tc>
                  <a:txBody>
                    <a:bodyPr/>
                    <a:lstStyle/>
                    <a:p>
                      <a:endParaRPr lang="en-GB" sz="2000" b="1" dirty="0"/>
                    </a:p>
                  </a:txBody>
                  <a:tcPr>
                    <a:solidFill>
                      <a:srgbClr val="FEF4F4"/>
                    </a:solidFill>
                  </a:tcPr>
                </a:tc>
                <a:tc>
                  <a:txBody>
                    <a:bodyPr/>
                    <a:lstStyle/>
                    <a:p>
                      <a:endParaRPr lang="en-GB" sz="2000" b="1" dirty="0"/>
                    </a:p>
                  </a:txBody>
                  <a:tcPr>
                    <a:solidFill>
                      <a:srgbClr val="FEF4F4"/>
                    </a:solidFill>
                  </a:tcPr>
                </a:tc>
                <a:extLst>
                  <a:ext uri="{0D108BD9-81ED-4DB2-BD59-A6C34878D82A}">
                    <a16:rowId xmlns:a16="http://schemas.microsoft.com/office/drawing/2014/main" val="1495984772"/>
                  </a:ext>
                </a:extLst>
              </a:tr>
              <a:tr h="598199">
                <a:tc>
                  <a:txBody>
                    <a:bodyPr/>
                    <a:lstStyle/>
                    <a:p>
                      <a:r>
                        <a:rPr lang="en-GB" sz="2000" b="1" dirty="0" err="1"/>
                        <a:t>Ahora</a:t>
                      </a:r>
                      <a:endParaRPr lang="en-GB" sz="2000" b="0" dirty="0"/>
                    </a:p>
                  </a:txBody>
                  <a:tcPr>
                    <a:solidFill>
                      <a:srgbClr val="FEF4F4"/>
                    </a:solidFill>
                  </a:tcPr>
                </a:tc>
                <a:tc>
                  <a:txBody>
                    <a:bodyPr/>
                    <a:lstStyle/>
                    <a:p>
                      <a:r>
                        <a:rPr lang="en-GB" sz="2000" b="1" dirty="0" err="1"/>
                        <a:t>Normalmente</a:t>
                      </a:r>
                      <a:endParaRPr lang="en-GB"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6" name="TextBox 5">
            <a:extLst>
              <a:ext uri="{FF2B5EF4-FFF2-40B4-BE49-F238E27FC236}">
                <a16:creationId xmlns:a16="http://schemas.microsoft.com/office/drawing/2014/main" id="{4E1399A9-D8CA-475A-9EDA-8209954435F0}"/>
              </a:ext>
            </a:extLst>
          </p:cNvPr>
          <p:cNvSpPr txBox="1"/>
          <p:nvPr/>
        </p:nvSpPr>
        <p:spPr>
          <a:xfrm>
            <a:off x="-59524" y="1688655"/>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1</a:t>
            </a:r>
          </a:p>
        </p:txBody>
      </p:sp>
      <p:sp>
        <p:nvSpPr>
          <p:cNvPr id="7" name="TextBox 6">
            <a:extLst>
              <a:ext uri="{FF2B5EF4-FFF2-40B4-BE49-F238E27FC236}">
                <a16:creationId xmlns:a16="http://schemas.microsoft.com/office/drawing/2014/main" id="{C203E9B8-2714-461F-A72E-288D463DC1ED}"/>
              </a:ext>
            </a:extLst>
          </p:cNvPr>
          <p:cNvSpPr txBox="1"/>
          <p:nvPr/>
        </p:nvSpPr>
        <p:spPr>
          <a:xfrm>
            <a:off x="4063998" y="1688655"/>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2</a:t>
            </a:r>
          </a:p>
        </p:txBody>
      </p:sp>
      <p:sp>
        <p:nvSpPr>
          <p:cNvPr id="8" name="TextBox 7">
            <a:extLst>
              <a:ext uri="{FF2B5EF4-FFF2-40B4-BE49-F238E27FC236}">
                <a16:creationId xmlns:a16="http://schemas.microsoft.com/office/drawing/2014/main" id="{1D81EC7E-B4D6-46AA-9C0A-C6CABA6937F5}"/>
              </a:ext>
            </a:extLst>
          </p:cNvPr>
          <p:cNvSpPr txBox="1"/>
          <p:nvPr/>
        </p:nvSpPr>
        <p:spPr>
          <a:xfrm>
            <a:off x="8127999" y="1663990"/>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3</a:t>
            </a:r>
          </a:p>
        </p:txBody>
      </p:sp>
      <p:sp>
        <p:nvSpPr>
          <p:cNvPr id="9" name="TextBox 8">
            <a:extLst>
              <a:ext uri="{FF2B5EF4-FFF2-40B4-BE49-F238E27FC236}">
                <a16:creationId xmlns:a16="http://schemas.microsoft.com/office/drawing/2014/main" id="{CD86DC7F-3761-44B2-90E2-26A9103C8725}"/>
              </a:ext>
            </a:extLst>
          </p:cNvPr>
          <p:cNvSpPr txBox="1"/>
          <p:nvPr/>
        </p:nvSpPr>
        <p:spPr>
          <a:xfrm>
            <a:off x="-59526" y="4040927"/>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4</a:t>
            </a:r>
          </a:p>
        </p:txBody>
      </p:sp>
      <p:sp>
        <p:nvSpPr>
          <p:cNvPr id="10" name="TextBox 9">
            <a:extLst>
              <a:ext uri="{FF2B5EF4-FFF2-40B4-BE49-F238E27FC236}">
                <a16:creationId xmlns:a16="http://schemas.microsoft.com/office/drawing/2014/main" id="{24382FE7-8B7C-4B90-AA7C-481472922501}"/>
              </a:ext>
            </a:extLst>
          </p:cNvPr>
          <p:cNvSpPr txBox="1"/>
          <p:nvPr/>
        </p:nvSpPr>
        <p:spPr>
          <a:xfrm>
            <a:off x="4063996" y="4040927"/>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5</a:t>
            </a:r>
          </a:p>
        </p:txBody>
      </p:sp>
      <p:sp>
        <p:nvSpPr>
          <p:cNvPr id="11" name="TextBox 10">
            <a:extLst>
              <a:ext uri="{FF2B5EF4-FFF2-40B4-BE49-F238E27FC236}">
                <a16:creationId xmlns:a16="http://schemas.microsoft.com/office/drawing/2014/main" id="{D2A83B8E-409B-4C24-A4B6-E96F388D57FA}"/>
              </a:ext>
            </a:extLst>
          </p:cNvPr>
          <p:cNvSpPr txBox="1"/>
          <p:nvPr/>
        </p:nvSpPr>
        <p:spPr>
          <a:xfrm>
            <a:off x="8127997" y="4016262"/>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6</a:t>
            </a:r>
          </a:p>
        </p:txBody>
      </p:sp>
      <p:pic>
        <p:nvPicPr>
          <p:cNvPr id="65" name="Picture 64" descr="A yellow and blue oval shaped objects&#10;&#10;Description automatically generated with medium confidence">
            <a:extLst>
              <a:ext uri="{FF2B5EF4-FFF2-40B4-BE49-F238E27FC236}">
                <a16:creationId xmlns:a16="http://schemas.microsoft.com/office/drawing/2014/main" id="{5BED8A57-6BC7-4479-817D-925A63DDF8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8279" y="217681"/>
            <a:ext cx="1692072" cy="1106258"/>
          </a:xfrm>
          <a:prstGeom prst="rect">
            <a:avLst/>
          </a:prstGeom>
        </p:spPr>
      </p:pic>
      <p:sp>
        <p:nvSpPr>
          <p:cNvPr id="28" name="TextBox 27">
            <a:extLst>
              <a:ext uri="{FF2B5EF4-FFF2-40B4-BE49-F238E27FC236}">
                <a16:creationId xmlns:a16="http://schemas.microsoft.com/office/drawing/2014/main" id="{6B6A7DA3-FEA6-4DAA-9F79-1030B810E9F1}"/>
              </a:ext>
            </a:extLst>
          </p:cNvPr>
          <p:cNvSpPr txBox="1"/>
          <p:nvPr/>
        </p:nvSpPr>
        <p:spPr>
          <a:xfrm>
            <a:off x="4590351" y="123270"/>
            <a:ext cx="62840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Ask ‘</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How are you?</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or </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‘What are you like?’</a:t>
            </a:r>
          </a:p>
        </p:txBody>
      </p:sp>
      <p:sp>
        <p:nvSpPr>
          <p:cNvPr id="74" name="TextBox 73">
            <a:extLst>
              <a:ext uri="{FF2B5EF4-FFF2-40B4-BE49-F238E27FC236}">
                <a16:creationId xmlns:a16="http://schemas.microsoft.com/office/drawing/2014/main" id="{C0DA3C65-B840-49DA-B9AE-298906CDBA05}"/>
              </a:ext>
            </a:extLst>
          </p:cNvPr>
          <p:cNvSpPr txBox="1"/>
          <p:nvPr/>
        </p:nvSpPr>
        <p:spPr>
          <a:xfrm>
            <a:off x="4590351" y="582889"/>
            <a:ext cx="62840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B</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Answer depending on the question.</a:t>
            </a:r>
            <a:endParaRPr kumimoji="0" lang="en-GB" sz="2000" b="1" i="0" u="none" strike="noStrike" kern="1200" cap="none" spc="0" normalizeH="0" baseline="0" noProof="0" dirty="0">
              <a:ln>
                <a:noFill/>
              </a:ln>
              <a:solidFill>
                <a:srgbClr val="3A3838"/>
              </a:solidFill>
              <a:effectLst/>
              <a:uLnTx/>
              <a:uFillTx/>
              <a:latin typeface="Century Gothic"/>
              <a:ea typeface="+mn-ea"/>
              <a:cs typeface="+mn-cs"/>
            </a:endParaRPr>
          </a:p>
        </p:txBody>
      </p:sp>
      <p:graphicFrame>
        <p:nvGraphicFramePr>
          <p:cNvPr id="54" name="Table 53">
            <a:extLst>
              <a:ext uri="{FF2B5EF4-FFF2-40B4-BE49-F238E27FC236}">
                <a16:creationId xmlns:a16="http://schemas.microsoft.com/office/drawing/2014/main" id="{CCFDAF3D-6AAB-4B21-834D-10D94B396EF7}"/>
              </a:ext>
            </a:extLst>
          </p:cNvPr>
          <p:cNvGraphicFramePr>
            <a:graphicFrameLocks noGrp="1"/>
          </p:cNvGraphicFramePr>
          <p:nvPr>
            <p:extLst>
              <p:ext uri="{D42A27DB-BD31-4B8C-83A1-F6EECF244321}">
                <p14:modId xmlns:p14="http://schemas.microsoft.com/office/powerpoint/2010/main" val="1982941475"/>
              </p:ext>
            </p:extLst>
          </p:nvPr>
        </p:nvGraphicFramePr>
        <p:xfrm>
          <a:off x="290861" y="4040927"/>
          <a:ext cx="3773135" cy="2212300"/>
        </p:xfrm>
        <a:graphic>
          <a:graphicData uri="http://schemas.openxmlformats.org/drawingml/2006/table">
            <a:tbl>
              <a:tblPr firstRow="1" bandRow="1">
                <a:tableStyleId>{5940675A-B579-460E-94D1-54222C63F5DA}</a:tableStyleId>
              </a:tblPr>
              <a:tblGrid>
                <a:gridCol w="1745229">
                  <a:extLst>
                    <a:ext uri="{9D8B030D-6E8A-4147-A177-3AD203B41FA5}">
                      <a16:colId xmlns:a16="http://schemas.microsoft.com/office/drawing/2014/main" val="3179540757"/>
                    </a:ext>
                  </a:extLst>
                </a:gridCol>
                <a:gridCol w="2027906">
                  <a:extLst>
                    <a:ext uri="{9D8B030D-6E8A-4147-A177-3AD203B41FA5}">
                      <a16:colId xmlns:a16="http://schemas.microsoft.com/office/drawing/2014/main" val="2291596027"/>
                    </a:ext>
                  </a:extLst>
                </a:gridCol>
              </a:tblGrid>
              <a:tr h="1614101">
                <a:tc>
                  <a:txBody>
                    <a:bodyPr/>
                    <a:lstStyle/>
                    <a:p>
                      <a:endParaRPr lang="en-GB" sz="2000" b="1" dirty="0"/>
                    </a:p>
                  </a:txBody>
                  <a:tcPr>
                    <a:solidFill>
                      <a:srgbClr val="FEF4F4"/>
                    </a:solidFill>
                  </a:tcPr>
                </a:tc>
                <a:tc>
                  <a:txBody>
                    <a:bodyPr/>
                    <a:lstStyle/>
                    <a:p>
                      <a:endParaRPr lang="en-GB" sz="2000" b="1" dirty="0"/>
                    </a:p>
                  </a:txBody>
                  <a:tcPr>
                    <a:solidFill>
                      <a:srgbClr val="FEF4F4"/>
                    </a:solidFill>
                  </a:tcPr>
                </a:tc>
                <a:extLst>
                  <a:ext uri="{0D108BD9-81ED-4DB2-BD59-A6C34878D82A}">
                    <a16:rowId xmlns:a16="http://schemas.microsoft.com/office/drawing/2014/main" val="1495984772"/>
                  </a:ext>
                </a:extLst>
              </a:tr>
              <a:tr h="598199">
                <a:tc>
                  <a:txBody>
                    <a:bodyPr/>
                    <a:lstStyle/>
                    <a:p>
                      <a:r>
                        <a:rPr lang="en-GB" sz="2000" b="1" dirty="0" err="1"/>
                        <a:t>Ahora</a:t>
                      </a:r>
                      <a:endParaRPr lang="en-GB" sz="2000" b="0" dirty="0"/>
                    </a:p>
                  </a:txBody>
                  <a:tcPr>
                    <a:solidFill>
                      <a:srgbClr val="FEF4F4"/>
                    </a:solidFill>
                  </a:tcPr>
                </a:tc>
                <a:tc>
                  <a:txBody>
                    <a:bodyPr/>
                    <a:lstStyle/>
                    <a:p>
                      <a:r>
                        <a:rPr lang="en-GB" sz="2000" b="1" dirty="0" err="1"/>
                        <a:t>Normalmente</a:t>
                      </a:r>
                      <a:endParaRPr lang="en-GB" dirty="0"/>
                    </a:p>
                  </a:txBody>
                  <a:tcPr>
                    <a:solidFill>
                      <a:srgbClr val="FEF4F4"/>
                    </a:solidFill>
                  </a:tcPr>
                </a:tc>
                <a:extLst>
                  <a:ext uri="{0D108BD9-81ED-4DB2-BD59-A6C34878D82A}">
                    <a16:rowId xmlns:a16="http://schemas.microsoft.com/office/drawing/2014/main" val="3341780857"/>
                  </a:ext>
                </a:extLst>
              </a:tr>
            </a:tbl>
          </a:graphicData>
        </a:graphic>
      </p:graphicFrame>
      <p:graphicFrame>
        <p:nvGraphicFramePr>
          <p:cNvPr id="56" name="Table 55">
            <a:extLst>
              <a:ext uri="{FF2B5EF4-FFF2-40B4-BE49-F238E27FC236}">
                <a16:creationId xmlns:a16="http://schemas.microsoft.com/office/drawing/2014/main" id="{502EA40A-04D5-4CD9-BB6A-7B91D98DA5C0}"/>
              </a:ext>
            </a:extLst>
          </p:cNvPr>
          <p:cNvGraphicFramePr>
            <a:graphicFrameLocks noGrp="1"/>
          </p:cNvGraphicFramePr>
          <p:nvPr>
            <p:extLst>
              <p:ext uri="{D42A27DB-BD31-4B8C-83A1-F6EECF244321}">
                <p14:modId xmlns:p14="http://schemas.microsoft.com/office/powerpoint/2010/main" val="3185477880"/>
              </p:ext>
            </p:extLst>
          </p:nvPr>
        </p:nvGraphicFramePr>
        <p:xfrm>
          <a:off x="4414383" y="1383999"/>
          <a:ext cx="3773135" cy="2212300"/>
        </p:xfrm>
        <a:graphic>
          <a:graphicData uri="http://schemas.openxmlformats.org/drawingml/2006/table">
            <a:tbl>
              <a:tblPr firstRow="1" bandRow="1">
                <a:tableStyleId>{5940675A-B579-460E-94D1-54222C63F5DA}</a:tableStyleId>
              </a:tblPr>
              <a:tblGrid>
                <a:gridCol w="1745229">
                  <a:extLst>
                    <a:ext uri="{9D8B030D-6E8A-4147-A177-3AD203B41FA5}">
                      <a16:colId xmlns:a16="http://schemas.microsoft.com/office/drawing/2014/main" val="3179540757"/>
                    </a:ext>
                  </a:extLst>
                </a:gridCol>
                <a:gridCol w="2027906">
                  <a:extLst>
                    <a:ext uri="{9D8B030D-6E8A-4147-A177-3AD203B41FA5}">
                      <a16:colId xmlns:a16="http://schemas.microsoft.com/office/drawing/2014/main" val="2291596027"/>
                    </a:ext>
                  </a:extLst>
                </a:gridCol>
              </a:tblGrid>
              <a:tr h="1614101">
                <a:tc>
                  <a:txBody>
                    <a:bodyPr/>
                    <a:lstStyle/>
                    <a:p>
                      <a:endParaRPr lang="en-GB" sz="2000" b="1" dirty="0"/>
                    </a:p>
                  </a:txBody>
                  <a:tcPr>
                    <a:solidFill>
                      <a:srgbClr val="FEF4F4"/>
                    </a:solidFill>
                  </a:tcPr>
                </a:tc>
                <a:tc>
                  <a:txBody>
                    <a:bodyPr/>
                    <a:lstStyle/>
                    <a:p>
                      <a:endParaRPr lang="en-GB" sz="2000" b="1" dirty="0"/>
                    </a:p>
                  </a:txBody>
                  <a:tcPr>
                    <a:solidFill>
                      <a:srgbClr val="FEF4F4"/>
                    </a:solidFill>
                  </a:tcPr>
                </a:tc>
                <a:extLst>
                  <a:ext uri="{0D108BD9-81ED-4DB2-BD59-A6C34878D82A}">
                    <a16:rowId xmlns:a16="http://schemas.microsoft.com/office/drawing/2014/main" val="1495984772"/>
                  </a:ext>
                </a:extLst>
              </a:tr>
              <a:tr h="598199">
                <a:tc>
                  <a:txBody>
                    <a:bodyPr/>
                    <a:lstStyle/>
                    <a:p>
                      <a:r>
                        <a:rPr lang="en-GB" sz="2000" b="1" dirty="0" err="1"/>
                        <a:t>Ahora</a:t>
                      </a:r>
                      <a:endParaRPr lang="en-GB" sz="2000" b="0" dirty="0"/>
                    </a:p>
                  </a:txBody>
                  <a:tcPr>
                    <a:solidFill>
                      <a:srgbClr val="FEF4F4"/>
                    </a:solidFill>
                  </a:tcPr>
                </a:tc>
                <a:tc>
                  <a:txBody>
                    <a:bodyPr/>
                    <a:lstStyle/>
                    <a:p>
                      <a:r>
                        <a:rPr lang="en-GB" sz="2000" b="1" dirty="0" err="1"/>
                        <a:t>Normalmente</a:t>
                      </a:r>
                      <a:endParaRPr lang="en-GB" dirty="0"/>
                    </a:p>
                  </a:txBody>
                  <a:tcPr>
                    <a:solidFill>
                      <a:srgbClr val="FEF4F4"/>
                    </a:solidFill>
                  </a:tcPr>
                </a:tc>
                <a:extLst>
                  <a:ext uri="{0D108BD9-81ED-4DB2-BD59-A6C34878D82A}">
                    <a16:rowId xmlns:a16="http://schemas.microsoft.com/office/drawing/2014/main" val="3341780857"/>
                  </a:ext>
                </a:extLst>
              </a:tr>
            </a:tbl>
          </a:graphicData>
        </a:graphic>
      </p:graphicFrame>
      <p:graphicFrame>
        <p:nvGraphicFramePr>
          <p:cNvPr id="57" name="Table 56">
            <a:extLst>
              <a:ext uri="{FF2B5EF4-FFF2-40B4-BE49-F238E27FC236}">
                <a16:creationId xmlns:a16="http://schemas.microsoft.com/office/drawing/2014/main" id="{F5D6130C-3162-41B8-B5D8-99D129F444CD}"/>
              </a:ext>
            </a:extLst>
          </p:cNvPr>
          <p:cNvGraphicFramePr>
            <a:graphicFrameLocks noGrp="1"/>
          </p:cNvGraphicFramePr>
          <p:nvPr>
            <p:extLst>
              <p:ext uri="{D42A27DB-BD31-4B8C-83A1-F6EECF244321}">
                <p14:modId xmlns:p14="http://schemas.microsoft.com/office/powerpoint/2010/main" val="4288866157"/>
              </p:ext>
            </p:extLst>
          </p:nvPr>
        </p:nvGraphicFramePr>
        <p:xfrm>
          <a:off x="4393073" y="4040927"/>
          <a:ext cx="3773135" cy="2212300"/>
        </p:xfrm>
        <a:graphic>
          <a:graphicData uri="http://schemas.openxmlformats.org/drawingml/2006/table">
            <a:tbl>
              <a:tblPr firstRow="1" bandRow="1">
                <a:tableStyleId>{5940675A-B579-460E-94D1-54222C63F5DA}</a:tableStyleId>
              </a:tblPr>
              <a:tblGrid>
                <a:gridCol w="1745229">
                  <a:extLst>
                    <a:ext uri="{9D8B030D-6E8A-4147-A177-3AD203B41FA5}">
                      <a16:colId xmlns:a16="http://schemas.microsoft.com/office/drawing/2014/main" val="3179540757"/>
                    </a:ext>
                  </a:extLst>
                </a:gridCol>
                <a:gridCol w="2027906">
                  <a:extLst>
                    <a:ext uri="{9D8B030D-6E8A-4147-A177-3AD203B41FA5}">
                      <a16:colId xmlns:a16="http://schemas.microsoft.com/office/drawing/2014/main" val="2291596027"/>
                    </a:ext>
                  </a:extLst>
                </a:gridCol>
              </a:tblGrid>
              <a:tr h="1614101">
                <a:tc>
                  <a:txBody>
                    <a:bodyPr/>
                    <a:lstStyle/>
                    <a:p>
                      <a:endParaRPr lang="en-GB" sz="2000" b="1" dirty="0"/>
                    </a:p>
                  </a:txBody>
                  <a:tcPr>
                    <a:solidFill>
                      <a:srgbClr val="FEF4F4"/>
                    </a:solidFill>
                  </a:tcPr>
                </a:tc>
                <a:tc>
                  <a:txBody>
                    <a:bodyPr/>
                    <a:lstStyle/>
                    <a:p>
                      <a:endParaRPr lang="en-GB" sz="2000" b="1" dirty="0"/>
                    </a:p>
                  </a:txBody>
                  <a:tcPr>
                    <a:solidFill>
                      <a:srgbClr val="FEF4F4"/>
                    </a:solidFill>
                  </a:tcPr>
                </a:tc>
                <a:extLst>
                  <a:ext uri="{0D108BD9-81ED-4DB2-BD59-A6C34878D82A}">
                    <a16:rowId xmlns:a16="http://schemas.microsoft.com/office/drawing/2014/main" val="1495984772"/>
                  </a:ext>
                </a:extLst>
              </a:tr>
              <a:tr h="598199">
                <a:tc>
                  <a:txBody>
                    <a:bodyPr/>
                    <a:lstStyle/>
                    <a:p>
                      <a:r>
                        <a:rPr lang="en-GB" sz="2000" b="1" dirty="0" err="1"/>
                        <a:t>Ahora</a:t>
                      </a:r>
                      <a:endParaRPr lang="en-GB" sz="2000" b="0" dirty="0"/>
                    </a:p>
                  </a:txBody>
                  <a:tcPr>
                    <a:solidFill>
                      <a:srgbClr val="FEF4F4"/>
                    </a:solidFill>
                  </a:tcPr>
                </a:tc>
                <a:tc>
                  <a:txBody>
                    <a:bodyPr/>
                    <a:lstStyle/>
                    <a:p>
                      <a:r>
                        <a:rPr lang="en-GB" sz="2000" b="1" dirty="0" err="1"/>
                        <a:t>Normalmente</a:t>
                      </a:r>
                      <a:endParaRPr lang="en-GB" dirty="0"/>
                    </a:p>
                  </a:txBody>
                  <a:tcPr>
                    <a:solidFill>
                      <a:srgbClr val="FEF4F4"/>
                    </a:solidFill>
                  </a:tcPr>
                </a:tc>
                <a:extLst>
                  <a:ext uri="{0D108BD9-81ED-4DB2-BD59-A6C34878D82A}">
                    <a16:rowId xmlns:a16="http://schemas.microsoft.com/office/drawing/2014/main" val="3341780857"/>
                  </a:ext>
                </a:extLst>
              </a:tr>
            </a:tbl>
          </a:graphicData>
        </a:graphic>
      </p:graphicFrame>
      <p:graphicFrame>
        <p:nvGraphicFramePr>
          <p:cNvPr id="61" name="Table 60">
            <a:extLst>
              <a:ext uri="{FF2B5EF4-FFF2-40B4-BE49-F238E27FC236}">
                <a16:creationId xmlns:a16="http://schemas.microsoft.com/office/drawing/2014/main" id="{D40A54EB-FE6A-45DE-B9FA-2657FC9EC2BF}"/>
              </a:ext>
            </a:extLst>
          </p:cNvPr>
          <p:cNvGraphicFramePr>
            <a:graphicFrameLocks noGrp="1"/>
          </p:cNvGraphicFramePr>
          <p:nvPr>
            <p:extLst>
              <p:ext uri="{D42A27DB-BD31-4B8C-83A1-F6EECF244321}">
                <p14:modId xmlns:p14="http://schemas.microsoft.com/office/powerpoint/2010/main" val="1388081078"/>
              </p:ext>
            </p:extLst>
          </p:nvPr>
        </p:nvGraphicFramePr>
        <p:xfrm>
          <a:off x="8418865" y="1383999"/>
          <a:ext cx="3773135" cy="2212300"/>
        </p:xfrm>
        <a:graphic>
          <a:graphicData uri="http://schemas.openxmlformats.org/drawingml/2006/table">
            <a:tbl>
              <a:tblPr firstRow="1" bandRow="1">
                <a:tableStyleId>{5940675A-B579-460E-94D1-54222C63F5DA}</a:tableStyleId>
              </a:tblPr>
              <a:tblGrid>
                <a:gridCol w="1745229">
                  <a:extLst>
                    <a:ext uri="{9D8B030D-6E8A-4147-A177-3AD203B41FA5}">
                      <a16:colId xmlns:a16="http://schemas.microsoft.com/office/drawing/2014/main" val="3179540757"/>
                    </a:ext>
                  </a:extLst>
                </a:gridCol>
                <a:gridCol w="2027906">
                  <a:extLst>
                    <a:ext uri="{9D8B030D-6E8A-4147-A177-3AD203B41FA5}">
                      <a16:colId xmlns:a16="http://schemas.microsoft.com/office/drawing/2014/main" val="2291596027"/>
                    </a:ext>
                  </a:extLst>
                </a:gridCol>
              </a:tblGrid>
              <a:tr h="1614101">
                <a:tc>
                  <a:txBody>
                    <a:bodyPr/>
                    <a:lstStyle/>
                    <a:p>
                      <a:endParaRPr lang="en-GB" sz="2000" b="1" dirty="0"/>
                    </a:p>
                  </a:txBody>
                  <a:tcPr>
                    <a:solidFill>
                      <a:srgbClr val="FEF4F4"/>
                    </a:solidFill>
                  </a:tcPr>
                </a:tc>
                <a:tc>
                  <a:txBody>
                    <a:bodyPr/>
                    <a:lstStyle/>
                    <a:p>
                      <a:endParaRPr lang="en-GB" sz="2000" b="1" dirty="0"/>
                    </a:p>
                  </a:txBody>
                  <a:tcPr>
                    <a:solidFill>
                      <a:srgbClr val="FEF4F4"/>
                    </a:solidFill>
                  </a:tcPr>
                </a:tc>
                <a:extLst>
                  <a:ext uri="{0D108BD9-81ED-4DB2-BD59-A6C34878D82A}">
                    <a16:rowId xmlns:a16="http://schemas.microsoft.com/office/drawing/2014/main" val="1495984772"/>
                  </a:ext>
                </a:extLst>
              </a:tr>
              <a:tr h="598199">
                <a:tc>
                  <a:txBody>
                    <a:bodyPr/>
                    <a:lstStyle/>
                    <a:p>
                      <a:r>
                        <a:rPr lang="en-GB" sz="2000" b="1" dirty="0" err="1"/>
                        <a:t>Ahora</a:t>
                      </a:r>
                      <a:endParaRPr lang="en-GB" sz="2000" b="0" dirty="0"/>
                    </a:p>
                  </a:txBody>
                  <a:tcPr>
                    <a:solidFill>
                      <a:srgbClr val="FEF4F4"/>
                    </a:solidFill>
                  </a:tcPr>
                </a:tc>
                <a:tc>
                  <a:txBody>
                    <a:bodyPr/>
                    <a:lstStyle/>
                    <a:p>
                      <a:r>
                        <a:rPr lang="en-GB" sz="2000" b="1" dirty="0" err="1"/>
                        <a:t>Normalmente</a:t>
                      </a:r>
                      <a:endParaRPr lang="en-GB" dirty="0"/>
                    </a:p>
                  </a:txBody>
                  <a:tcPr>
                    <a:solidFill>
                      <a:srgbClr val="FEF4F4"/>
                    </a:solidFill>
                  </a:tcPr>
                </a:tc>
                <a:extLst>
                  <a:ext uri="{0D108BD9-81ED-4DB2-BD59-A6C34878D82A}">
                    <a16:rowId xmlns:a16="http://schemas.microsoft.com/office/drawing/2014/main" val="3341780857"/>
                  </a:ext>
                </a:extLst>
              </a:tr>
            </a:tbl>
          </a:graphicData>
        </a:graphic>
      </p:graphicFrame>
      <p:graphicFrame>
        <p:nvGraphicFramePr>
          <p:cNvPr id="63" name="Table 62">
            <a:extLst>
              <a:ext uri="{FF2B5EF4-FFF2-40B4-BE49-F238E27FC236}">
                <a16:creationId xmlns:a16="http://schemas.microsoft.com/office/drawing/2014/main" id="{7FB6B0D6-80D3-4D4C-A892-730556DB50D8}"/>
              </a:ext>
            </a:extLst>
          </p:cNvPr>
          <p:cNvGraphicFramePr>
            <a:graphicFrameLocks noGrp="1"/>
          </p:cNvGraphicFramePr>
          <p:nvPr>
            <p:extLst>
              <p:ext uri="{D42A27DB-BD31-4B8C-83A1-F6EECF244321}">
                <p14:modId xmlns:p14="http://schemas.microsoft.com/office/powerpoint/2010/main" val="356024753"/>
              </p:ext>
            </p:extLst>
          </p:nvPr>
        </p:nvGraphicFramePr>
        <p:xfrm>
          <a:off x="8397555" y="4040927"/>
          <a:ext cx="3773135" cy="2212300"/>
        </p:xfrm>
        <a:graphic>
          <a:graphicData uri="http://schemas.openxmlformats.org/drawingml/2006/table">
            <a:tbl>
              <a:tblPr firstRow="1" bandRow="1">
                <a:tableStyleId>{5940675A-B579-460E-94D1-54222C63F5DA}</a:tableStyleId>
              </a:tblPr>
              <a:tblGrid>
                <a:gridCol w="1745229">
                  <a:extLst>
                    <a:ext uri="{9D8B030D-6E8A-4147-A177-3AD203B41FA5}">
                      <a16:colId xmlns:a16="http://schemas.microsoft.com/office/drawing/2014/main" val="3179540757"/>
                    </a:ext>
                  </a:extLst>
                </a:gridCol>
                <a:gridCol w="2027906">
                  <a:extLst>
                    <a:ext uri="{9D8B030D-6E8A-4147-A177-3AD203B41FA5}">
                      <a16:colId xmlns:a16="http://schemas.microsoft.com/office/drawing/2014/main" val="2291596027"/>
                    </a:ext>
                  </a:extLst>
                </a:gridCol>
              </a:tblGrid>
              <a:tr h="1614101">
                <a:tc>
                  <a:txBody>
                    <a:bodyPr/>
                    <a:lstStyle/>
                    <a:p>
                      <a:endParaRPr lang="en-GB" sz="2000" b="1" dirty="0"/>
                    </a:p>
                  </a:txBody>
                  <a:tcPr>
                    <a:solidFill>
                      <a:srgbClr val="FEF4F4"/>
                    </a:solidFill>
                  </a:tcPr>
                </a:tc>
                <a:tc>
                  <a:txBody>
                    <a:bodyPr/>
                    <a:lstStyle/>
                    <a:p>
                      <a:endParaRPr lang="en-GB" sz="2000" b="1" dirty="0"/>
                    </a:p>
                  </a:txBody>
                  <a:tcPr>
                    <a:solidFill>
                      <a:srgbClr val="FEF4F4"/>
                    </a:solidFill>
                  </a:tcPr>
                </a:tc>
                <a:extLst>
                  <a:ext uri="{0D108BD9-81ED-4DB2-BD59-A6C34878D82A}">
                    <a16:rowId xmlns:a16="http://schemas.microsoft.com/office/drawing/2014/main" val="1495984772"/>
                  </a:ext>
                </a:extLst>
              </a:tr>
              <a:tr h="598199">
                <a:tc>
                  <a:txBody>
                    <a:bodyPr/>
                    <a:lstStyle/>
                    <a:p>
                      <a:r>
                        <a:rPr lang="en-GB" sz="2000" b="1" dirty="0" err="1"/>
                        <a:t>Ahora</a:t>
                      </a:r>
                      <a:endParaRPr lang="en-GB" sz="2000" b="0" dirty="0"/>
                    </a:p>
                  </a:txBody>
                  <a:tcPr>
                    <a:solidFill>
                      <a:srgbClr val="FEF4F4"/>
                    </a:solidFill>
                  </a:tcPr>
                </a:tc>
                <a:tc>
                  <a:txBody>
                    <a:bodyPr/>
                    <a:lstStyle/>
                    <a:p>
                      <a:r>
                        <a:rPr lang="en-GB" sz="2000" b="1" dirty="0" err="1"/>
                        <a:t>Normalmente</a:t>
                      </a:r>
                      <a:endParaRPr lang="en-GB" dirty="0"/>
                    </a:p>
                  </a:txBody>
                  <a:tcPr>
                    <a:solidFill>
                      <a:srgbClr val="FEF4F4"/>
                    </a:solidFill>
                  </a:tcPr>
                </a:tc>
                <a:extLst>
                  <a:ext uri="{0D108BD9-81ED-4DB2-BD59-A6C34878D82A}">
                    <a16:rowId xmlns:a16="http://schemas.microsoft.com/office/drawing/2014/main" val="3341780857"/>
                  </a:ext>
                </a:extLst>
              </a:tr>
            </a:tbl>
          </a:graphicData>
        </a:graphic>
      </p:graphicFrame>
      <p:pic>
        <p:nvPicPr>
          <p:cNvPr id="13" name="Picture 12" descr="A cartoon of a purple ball with arms and eyes closed&#10;&#10;Description automatically generated">
            <a:extLst>
              <a:ext uri="{FF2B5EF4-FFF2-40B4-BE49-F238E27FC236}">
                <a16:creationId xmlns:a16="http://schemas.microsoft.com/office/drawing/2014/main" id="{99952DDF-31F4-4F9D-B7B9-7670352B39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074" y="1875103"/>
            <a:ext cx="1373416" cy="882552"/>
          </a:xfrm>
          <a:prstGeom prst="rect">
            <a:avLst/>
          </a:prstGeom>
        </p:spPr>
      </p:pic>
      <p:pic>
        <p:nvPicPr>
          <p:cNvPr id="21" name="Picture 20" descr="A cartoon face with a black background&#10;&#10;Description automatically generated">
            <a:extLst>
              <a:ext uri="{FF2B5EF4-FFF2-40B4-BE49-F238E27FC236}">
                <a16:creationId xmlns:a16="http://schemas.microsoft.com/office/drawing/2014/main" id="{0EE55F92-E463-4DB3-988D-5FF3C9AEF1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21130" y="1865073"/>
            <a:ext cx="1407013" cy="911687"/>
          </a:xfrm>
          <a:prstGeom prst="rect">
            <a:avLst/>
          </a:prstGeom>
        </p:spPr>
      </p:pic>
      <p:pic>
        <p:nvPicPr>
          <p:cNvPr id="25" name="Picture 24" descr="A cartoon of a purple face&#10;&#10;Description automatically generated">
            <a:extLst>
              <a:ext uri="{FF2B5EF4-FFF2-40B4-BE49-F238E27FC236}">
                <a16:creationId xmlns:a16="http://schemas.microsoft.com/office/drawing/2014/main" id="{0E3E91A6-4F3A-4006-8966-2E150852DE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57269" y="1789836"/>
            <a:ext cx="985258" cy="1068847"/>
          </a:xfrm>
          <a:prstGeom prst="rect">
            <a:avLst/>
          </a:prstGeom>
        </p:spPr>
      </p:pic>
      <p:pic>
        <p:nvPicPr>
          <p:cNvPr id="32" name="Picture 31" descr="A purple ball with a smiling face&#10;&#10;Description automatically generated">
            <a:extLst>
              <a:ext uri="{FF2B5EF4-FFF2-40B4-BE49-F238E27FC236}">
                <a16:creationId xmlns:a16="http://schemas.microsoft.com/office/drawing/2014/main" id="{DDBE187A-DECA-4442-90ED-28D403EBC3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8564" y="1810942"/>
            <a:ext cx="1083775" cy="922286"/>
          </a:xfrm>
          <a:prstGeom prst="rect">
            <a:avLst/>
          </a:prstGeom>
        </p:spPr>
      </p:pic>
      <p:pic>
        <p:nvPicPr>
          <p:cNvPr id="36" name="Picture 35" descr="A cartoon of a purple face&#10;&#10;Description automatically generated">
            <a:extLst>
              <a:ext uri="{FF2B5EF4-FFF2-40B4-BE49-F238E27FC236}">
                <a16:creationId xmlns:a16="http://schemas.microsoft.com/office/drawing/2014/main" id="{6E93FABB-2EF1-4BAD-8525-607108FCAC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68860" y="4307708"/>
            <a:ext cx="1343464" cy="1068848"/>
          </a:xfrm>
          <a:prstGeom prst="rect">
            <a:avLst/>
          </a:prstGeom>
        </p:spPr>
      </p:pic>
      <p:pic>
        <p:nvPicPr>
          <p:cNvPr id="48" name="Picture 47" descr="A cartoon of a sad face&#10;&#10;Description automatically generated">
            <a:extLst>
              <a:ext uri="{FF2B5EF4-FFF2-40B4-BE49-F238E27FC236}">
                <a16:creationId xmlns:a16="http://schemas.microsoft.com/office/drawing/2014/main" id="{CF89D397-711E-4C1D-AF61-F05FF0F737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53615" y="1806972"/>
            <a:ext cx="1104481" cy="969788"/>
          </a:xfrm>
          <a:prstGeom prst="rect">
            <a:avLst/>
          </a:prstGeom>
        </p:spPr>
      </p:pic>
      <p:pic>
        <p:nvPicPr>
          <p:cNvPr id="52" name="Picture 51" descr="A cartoon face with a sad expression&#10;&#10;Description automatically generated">
            <a:extLst>
              <a:ext uri="{FF2B5EF4-FFF2-40B4-BE49-F238E27FC236}">
                <a16:creationId xmlns:a16="http://schemas.microsoft.com/office/drawing/2014/main" id="{337BEAF3-1E3B-40FC-B7FD-DEAF123CB5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07571" y="1844854"/>
            <a:ext cx="948260" cy="903628"/>
          </a:xfrm>
          <a:prstGeom prst="rect">
            <a:avLst/>
          </a:prstGeom>
        </p:spPr>
      </p:pic>
      <p:pic>
        <p:nvPicPr>
          <p:cNvPr id="79" name="Picture 78" descr="A cartoon of a purple emoticon holding a cell phone&#10;&#10;Description automatically generated">
            <a:extLst>
              <a:ext uri="{FF2B5EF4-FFF2-40B4-BE49-F238E27FC236}">
                <a16:creationId xmlns:a16="http://schemas.microsoft.com/office/drawing/2014/main" id="{9F1D60B2-7143-4648-A1EA-D555E0B539D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4009" y="4477927"/>
            <a:ext cx="1089827" cy="957098"/>
          </a:xfrm>
          <a:prstGeom prst="rect">
            <a:avLst/>
          </a:prstGeom>
        </p:spPr>
      </p:pic>
      <p:pic>
        <p:nvPicPr>
          <p:cNvPr id="81" name="Picture 80" descr="A cartoon face with green eyes and a tongue sticking out&#10;&#10;Description automatically generated">
            <a:extLst>
              <a:ext uri="{FF2B5EF4-FFF2-40B4-BE49-F238E27FC236}">
                <a16:creationId xmlns:a16="http://schemas.microsoft.com/office/drawing/2014/main" id="{64962E5D-D8C7-4EAC-B91B-BD4D774CB80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90351" y="4363583"/>
            <a:ext cx="1458435" cy="957098"/>
          </a:xfrm>
          <a:prstGeom prst="rect">
            <a:avLst/>
          </a:prstGeom>
        </p:spPr>
      </p:pic>
      <p:pic>
        <p:nvPicPr>
          <p:cNvPr id="85" name="Picture 84" descr="A cartoon of a purple monster&#10;&#10;Description automatically generated">
            <a:extLst>
              <a:ext uri="{FF2B5EF4-FFF2-40B4-BE49-F238E27FC236}">
                <a16:creationId xmlns:a16="http://schemas.microsoft.com/office/drawing/2014/main" id="{B12285B1-C391-4175-A9CA-2FA67FF4F8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18191" y="4482140"/>
            <a:ext cx="1136348" cy="957779"/>
          </a:xfrm>
          <a:prstGeom prst="rect">
            <a:avLst/>
          </a:prstGeom>
        </p:spPr>
      </p:pic>
      <p:pic>
        <p:nvPicPr>
          <p:cNvPr id="95" name="Picture 94" descr="A cartoon of a purple ball with a barbell above it&#10;&#10;Description automatically generated">
            <a:extLst>
              <a:ext uri="{FF2B5EF4-FFF2-40B4-BE49-F238E27FC236}">
                <a16:creationId xmlns:a16="http://schemas.microsoft.com/office/drawing/2014/main" id="{71EA544B-110F-45CC-9DE9-31E8E073EE0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21130" y="4107144"/>
            <a:ext cx="1314810" cy="1267170"/>
          </a:xfrm>
          <a:prstGeom prst="rect">
            <a:avLst/>
          </a:prstGeom>
        </p:spPr>
      </p:pic>
      <p:pic>
        <p:nvPicPr>
          <p:cNvPr id="97" name="Picture 96" descr="A cartoon of a purple monster&#10;&#10;Description automatically generated">
            <a:extLst>
              <a:ext uri="{FF2B5EF4-FFF2-40B4-BE49-F238E27FC236}">
                <a16:creationId xmlns:a16="http://schemas.microsoft.com/office/drawing/2014/main" id="{EC685A91-2E43-4FFB-B469-6142E57B4D5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495285" y="4501225"/>
            <a:ext cx="1594064" cy="864352"/>
          </a:xfrm>
          <a:prstGeom prst="rect">
            <a:avLst/>
          </a:prstGeom>
        </p:spPr>
      </p:pic>
    </p:spTree>
    <p:extLst>
      <p:ext uri="{BB962C8B-B14F-4D97-AF65-F5344CB8AC3E}">
        <p14:creationId xmlns:p14="http://schemas.microsoft.com/office/powerpoint/2010/main" val="30457004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A27698-9708-44DF-A1FC-BA18FCC3272C}"/>
              </a:ext>
            </a:extLst>
          </p:cNvPr>
          <p:cNvSpPr>
            <a:spLocks noGrp="1"/>
          </p:cNvSpPr>
          <p:nvPr>
            <p:ph type="title"/>
          </p:nvPr>
        </p:nvSpPr>
        <p:spPr>
          <a:xfrm>
            <a:off x="141381" y="213558"/>
            <a:ext cx="3680342" cy="624340"/>
          </a:xfrm>
        </p:spPr>
        <p:txBody>
          <a:bodyPr>
            <a:noAutofit/>
          </a:bodyPr>
          <a:lstStyle/>
          <a:p>
            <a:r>
              <a:rPr lang="en-GB" sz="2800" dirty="0"/>
              <a:t>¿</a:t>
            </a:r>
            <a:r>
              <a:rPr lang="en-GB" sz="2800" dirty="0" err="1"/>
              <a:t>Cómo</a:t>
            </a:r>
            <a:r>
              <a:rPr lang="en-GB" sz="2800" dirty="0"/>
              <a:t>…?</a:t>
            </a:r>
            <a:r>
              <a:rPr lang="en-GB" sz="2800" b="0" dirty="0"/>
              <a:t>(2/2)</a:t>
            </a:r>
            <a:endParaRPr lang="en-GB" sz="2800" dirty="0"/>
          </a:p>
        </p:txBody>
      </p:sp>
      <p:sp>
        <p:nvSpPr>
          <p:cNvPr id="4" name="Google Shape;1461;p35">
            <a:extLst>
              <a:ext uri="{FF2B5EF4-FFF2-40B4-BE49-F238E27FC236}">
                <a16:creationId xmlns:a16="http://schemas.microsoft.com/office/drawing/2014/main" id="{F6815F4F-2480-46F4-B523-ED67589B6B4B}"/>
              </a:ext>
            </a:extLst>
          </p:cNvPr>
          <p:cNvSpPr/>
          <p:nvPr/>
        </p:nvSpPr>
        <p:spPr>
          <a:xfrm>
            <a:off x="10782300" y="258166"/>
            <a:ext cx="1145843" cy="400919"/>
          </a:xfrm>
          <a:prstGeom prst="roundRect">
            <a:avLst>
              <a:gd name="adj" fmla="val 16667"/>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graphicFrame>
        <p:nvGraphicFramePr>
          <p:cNvPr id="5" name="Table 4">
            <a:extLst>
              <a:ext uri="{FF2B5EF4-FFF2-40B4-BE49-F238E27FC236}">
                <a16:creationId xmlns:a16="http://schemas.microsoft.com/office/drawing/2014/main" id="{1BCB6980-A2DD-478D-9205-0493CBD51E58}"/>
              </a:ext>
            </a:extLst>
          </p:cNvPr>
          <p:cNvGraphicFramePr>
            <a:graphicFrameLocks noGrp="1"/>
          </p:cNvGraphicFramePr>
          <p:nvPr/>
        </p:nvGraphicFramePr>
        <p:xfrm>
          <a:off x="312171" y="1383999"/>
          <a:ext cx="3773135" cy="2212300"/>
        </p:xfrm>
        <a:graphic>
          <a:graphicData uri="http://schemas.openxmlformats.org/drawingml/2006/table">
            <a:tbl>
              <a:tblPr firstRow="1" bandRow="1">
                <a:tableStyleId>{5940675A-B579-460E-94D1-54222C63F5DA}</a:tableStyleId>
              </a:tblPr>
              <a:tblGrid>
                <a:gridCol w="1745229">
                  <a:extLst>
                    <a:ext uri="{9D8B030D-6E8A-4147-A177-3AD203B41FA5}">
                      <a16:colId xmlns:a16="http://schemas.microsoft.com/office/drawing/2014/main" val="3179540757"/>
                    </a:ext>
                  </a:extLst>
                </a:gridCol>
                <a:gridCol w="2027906">
                  <a:extLst>
                    <a:ext uri="{9D8B030D-6E8A-4147-A177-3AD203B41FA5}">
                      <a16:colId xmlns:a16="http://schemas.microsoft.com/office/drawing/2014/main" val="2291596027"/>
                    </a:ext>
                  </a:extLst>
                </a:gridCol>
              </a:tblGrid>
              <a:tr h="1614101">
                <a:tc>
                  <a:txBody>
                    <a:bodyPr/>
                    <a:lstStyle/>
                    <a:p>
                      <a:endParaRPr lang="en-GB" sz="2000" b="1" dirty="0"/>
                    </a:p>
                  </a:txBody>
                  <a:tcPr>
                    <a:solidFill>
                      <a:srgbClr val="FEF4F4"/>
                    </a:solidFill>
                  </a:tcPr>
                </a:tc>
                <a:tc>
                  <a:txBody>
                    <a:bodyPr/>
                    <a:lstStyle/>
                    <a:p>
                      <a:endParaRPr lang="en-GB" sz="2000" b="1" dirty="0"/>
                    </a:p>
                  </a:txBody>
                  <a:tcPr>
                    <a:solidFill>
                      <a:srgbClr val="FEF4F4"/>
                    </a:solidFill>
                  </a:tcPr>
                </a:tc>
                <a:extLst>
                  <a:ext uri="{0D108BD9-81ED-4DB2-BD59-A6C34878D82A}">
                    <a16:rowId xmlns:a16="http://schemas.microsoft.com/office/drawing/2014/main" val="1495984772"/>
                  </a:ext>
                </a:extLst>
              </a:tr>
              <a:tr h="598199">
                <a:tc>
                  <a:txBody>
                    <a:bodyPr/>
                    <a:lstStyle/>
                    <a:p>
                      <a:r>
                        <a:rPr lang="en-GB" sz="2000" b="1" dirty="0" err="1"/>
                        <a:t>Ahora</a:t>
                      </a:r>
                      <a:endParaRPr lang="en-GB" sz="2000" b="0" dirty="0"/>
                    </a:p>
                  </a:txBody>
                  <a:tcPr>
                    <a:solidFill>
                      <a:srgbClr val="FEF4F4"/>
                    </a:solidFill>
                  </a:tcPr>
                </a:tc>
                <a:tc>
                  <a:txBody>
                    <a:bodyPr/>
                    <a:lstStyle/>
                    <a:p>
                      <a:r>
                        <a:rPr lang="en-GB" sz="2000" b="1" dirty="0" err="1"/>
                        <a:t>Normalmente</a:t>
                      </a:r>
                      <a:endParaRPr lang="en-GB"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6" name="TextBox 5">
            <a:extLst>
              <a:ext uri="{FF2B5EF4-FFF2-40B4-BE49-F238E27FC236}">
                <a16:creationId xmlns:a16="http://schemas.microsoft.com/office/drawing/2014/main" id="{4E1399A9-D8CA-475A-9EDA-8209954435F0}"/>
              </a:ext>
            </a:extLst>
          </p:cNvPr>
          <p:cNvSpPr txBox="1"/>
          <p:nvPr/>
        </p:nvSpPr>
        <p:spPr>
          <a:xfrm>
            <a:off x="-59524" y="1688655"/>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1</a:t>
            </a:r>
          </a:p>
        </p:txBody>
      </p:sp>
      <p:sp>
        <p:nvSpPr>
          <p:cNvPr id="7" name="TextBox 6">
            <a:extLst>
              <a:ext uri="{FF2B5EF4-FFF2-40B4-BE49-F238E27FC236}">
                <a16:creationId xmlns:a16="http://schemas.microsoft.com/office/drawing/2014/main" id="{C203E9B8-2714-461F-A72E-288D463DC1ED}"/>
              </a:ext>
            </a:extLst>
          </p:cNvPr>
          <p:cNvSpPr txBox="1"/>
          <p:nvPr/>
        </p:nvSpPr>
        <p:spPr>
          <a:xfrm>
            <a:off x="4063998" y="1688655"/>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2</a:t>
            </a:r>
          </a:p>
        </p:txBody>
      </p:sp>
      <p:sp>
        <p:nvSpPr>
          <p:cNvPr id="8" name="TextBox 7">
            <a:extLst>
              <a:ext uri="{FF2B5EF4-FFF2-40B4-BE49-F238E27FC236}">
                <a16:creationId xmlns:a16="http://schemas.microsoft.com/office/drawing/2014/main" id="{1D81EC7E-B4D6-46AA-9C0A-C6CABA6937F5}"/>
              </a:ext>
            </a:extLst>
          </p:cNvPr>
          <p:cNvSpPr txBox="1"/>
          <p:nvPr/>
        </p:nvSpPr>
        <p:spPr>
          <a:xfrm>
            <a:off x="8127999" y="1663990"/>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3</a:t>
            </a:r>
          </a:p>
        </p:txBody>
      </p:sp>
      <p:sp>
        <p:nvSpPr>
          <p:cNvPr id="9" name="TextBox 8">
            <a:extLst>
              <a:ext uri="{FF2B5EF4-FFF2-40B4-BE49-F238E27FC236}">
                <a16:creationId xmlns:a16="http://schemas.microsoft.com/office/drawing/2014/main" id="{CD86DC7F-3761-44B2-90E2-26A9103C8725}"/>
              </a:ext>
            </a:extLst>
          </p:cNvPr>
          <p:cNvSpPr txBox="1"/>
          <p:nvPr/>
        </p:nvSpPr>
        <p:spPr>
          <a:xfrm>
            <a:off x="-59526" y="4040927"/>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4</a:t>
            </a:r>
          </a:p>
        </p:txBody>
      </p:sp>
      <p:sp>
        <p:nvSpPr>
          <p:cNvPr id="10" name="TextBox 9">
            <a:extLst>
              <a:ext uri="{FF2B5EF4-FFF2-40B4-BE49-F238E27FC236}">
                <a16:creationId xmlns:a16="http://schemas.microsoft.com/office/drawing/2014/main" id="{24382FE7-8B7C-4B90-AA7C-481472922501}"/>
              </a:ext>
            </a:extLst>
          </p:cNvPr>
          <p:cNvSpPr txBox="1"/>
          <p:nvPr/>
        </p:nvSpPr>
        <p:spPr>
          <a:xfrm>
            <a:off x="4063996" y="4040927"/>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5</a:t>
            </a:r>
          </a:p>
        </p:txBody>
      </p:sp>
      <p:sp>
        <p:nvSpPr>
          <p:cNvPr id="11" name="TextBox 10">
            <a:extLst>
              <a:ext uri="{FF2B5EF4-FFF2-40B4-BE49-F238E27FC236}">
                <a16:creationId xmlns:a16="http://schemas.microsoft.com/office/drawing/2014/main" id="{D2A83B8E-409B-4C24-A4B6-E96F388D57FA}"/>
              </a:ext>
            </a:extLst>
          </p:cNvPr>
          <p:cNvSpPr txBox="1"/>
          <p:nvPr/>
        </p:nvSpPr>
        <p:spPr>
          <a:xfrm>
            <a:off x="8127997" y="4016262"/>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6</a:t>
            </a:r>
          </a:p>
        </p:txBody>
      </p:sp>
      <p:pic>
        <p:nvPicPr>
          <p:cNvPr id="65" name="Picture 64" descr="A yellow and blue oval shaped objects&#10;&#10;Description automatically generated with medium confidence">
            <a:extLst>
              <a:ext uri="{FF2B5EF4-FFF2-40B4-BE49-F238E27FC236}">
                <a16:creationId xmlns:a16="http://schemas.microsoft.com/office/drawing/2014/main" id="{5BED8A57-6BC7-4479-817D-925A63DDF8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8279" y="217681"/>
            <a:ext cx="1692072" cy="1106258"/>
          </a:xfrm>
          <a:prstGeom prst="rect">
            <a:avLst/>
          </a:prstGeom>
        </p:spPr>
      </p:pic>
      <p:sp>
        <p:nvSpPr>
          <p:cNvPr id="28" name="TextBox 27">
            <a:extLst>
              <a:ext uri="{FF2B5EF4-FFF2-40B4-BE49-F238E27FC236}">
                <a16:creationId xmlns:a16="http://schemas.microsoft.com/office/drawing/2014/main" id="{6B6A7DA3-FEA6-4DAA-9F79-1030B810E9F1}"/>
              </a:ext>
            </a:extLst>
          </p:cNvPr>
          <p:cNvSpPr txBox="1"/>
          <p:nvPr/>
        </p:nvSpPr>
        <p:spPr>
          <a:xfrm>
            <a:off x="4590351" y="123270"/>
            <a:ext cx="62840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3A3838"/>
                </a:solidFill>
                <a:latin typeface="Century Gothic"/>
              </a:rPr>
              <a:t>B</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Ask ‘</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How are you?</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or </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‘What are you like?’</a:t>
            </a:r>
          </a:p>
        </p:txBody>
      </p:sp>
      <p:sp>
        <p:nvSpPr>
          <p:cNvPr id="74" name="TextBox 73">
            <a:extLst>
              <a:ext uri="{FF2B5EF4-FFF2-40B4-BE49-F238E27FC236}">
                <a16:creationId xmlns:a16="http://schemas.microsoft.com/office/drawing/2014/main" id="{C0DA3C65-B840-49DA-B9AE-298906CDBA05}"/>
              </a:ext>
            </a:extLst>
          </p:cNvPr>
          <p:cNvSpPr txBox="1"/>
          <p:nvPr/>
        </p:nvSpPr>
        <p:spPr>
          <a:xfrm>
            <a:off x="4590351" y="582889"/>
            <a:ext cx="62840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3A3838"/>
                </a:solidFill>
                <a:latin typeface="Century Gothic"/>
              </a:rPr>
              <a:t>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Answer depending on the question.</a:t>
            </a:r>
            <a:endParaRPr kumimoji="0" lang="en-GB" sz="2000" b="1" i="0" u="none" strike="noStrike" kern="1200" cap="none" spc="0" normalizeH="0" baseline="0" noProof="0" dirty="0">
              <a:ln>
                <a:noFill/>
              </a:ln>
              <a:solidFill>
                <a:srgbClr val="3A3838"/>
              </a:solidFill>
              <a:effectLst/>
              <a:uLnTx/>
              <a:uFillTx/>
              <a:latin typeface="Century Gothic"/>
              <a:ea typeface="+mn-ea"/>
              <a:cs typeface="+mn-cs"/>
            </a:endParaRPr>
          </a:p>
        </p:txBody>
      </p:sp>
      <p:graphicFrame>
        <p:nvGraphicFramePr>
          <p:cNvPr id="54" name="Table 53">
            <a:extLst>
              <a:ext uri="{FF2B5EF4-FFF2-40B4-BE49-F238E27FC236}">
                <a16:creationId xmlns:a16="http://schemas.microsoft.com/office/drawing/2014/main" id="{CCFDAF3D-6AAB-4B21-834D-10D94B396EF7}"/>
              </a:ext>
            </a:extLst>
          </p:cNvPr>
          <p:cNvGraphicFramePr>
            <a:graphicFrameLocks noGrp="1"/>
          </p:cNvGraphicFramePr>
          <p:nvPr/>
        </p:nvGraphicFramePr>
        <p:xfrm>
          <a:off x="290861" y="4040927"/>
          <a:ext cx="3773135" cy="2212300"/>
        </p:xfrm>
        <a:graphic>
          <a:graphicData uri="http://schemas.openxmlformats.org/drawingml/2006/table">
            <a:tbl>
              <a:tblPr firstRow="1" bandRow="1">
                <a:tableStyleId>{5940675A-B579-460E-94D1-54222C63F5DA}</a:tableStyleId>
              </a:tblPr>
              <a:tblGrid>
                <a:gridCol w="1745229">
                  <a:extLst>
                    <a:ext uri="{9D8B030D-6E8A-4147-A177-3AD203B41FA5}">
                      <a16:colId xmlns:a16="http://schemas.microsoft.com/office/drawing/2014/main" val="3179540757"/>
                    </a:ext>
                  </a:extLst>
                </a:gridCol>
                <a:gridCol w="2027906">
                  <a:extLst>
                    <a:ext uri="{9D8B030D-6E8A-4147-A177-3AD203B41FA5}">
                      <a16:colId xmlns:a16="http://schemas.microsoft.com/office/drawing/2014/main" val="2291596027"/>
                    </a:ext>
                  </a:extLst>
                </a:gridCol>
              </a:tblGrid>
              <a:tr h="1614101">
                <a:tc>
                  <a:txBody>
                    <a:bodyPr/>
                    <a:lstStyle/>
                    <a:p>
                      <a:endParaRPr lang="en-GB" sz="2000" b="1" dirty="0"/>
                    </a:p>
                  </a:txBody>
                  <a:tcPr>
                    <a:solidFill>
                      <a:srgbClr val="FEF4F4"/>
                    </a:solidFill>
                  </a:tcPr>
                </a:tc>
                <a:tc>
                  <a:txBody>
                    <a:bodyPr/>
                    <a:lstStyle/>
                    <a:p>
                      <a:endParaRPr lang="en-GB" sz="2000" b="1" dirty="0"/>
                    </a:p>
                  </a:txBody>
                  <a:tcPr>
                    <a:solidFill>
                      <a:srgbClr val="FEF4F4"/>
                    </a:solidFill>
                  </a:tcPr>
                </a:tc>
                <a:extLst>
                  <a:ext uri="{0D108BD9-81ED-4DB2-BD59-A6C34878D82A}">
                    <a16:rowId xmlns:a16="http://schemas.microsoft.com/office/drawing/2014/main" val="1495984772"/>
                  </a:ext>
                </a:extLst>
              </a:tr>
              <a:tr h="598199">
                <a:tc>
                  <a:txBody>
                    <a:bodyPr/>
                    <a:lstStyle/>
                    <a:p>
                      <a:r>
                        <a:rPr lang="en-GB" sz="2000" b="1" dirty="0" err="1"/>
                        <a:t>Ahora</a:t>
                      </a:r>
                      <a:endParaRPr lang="en-GB" sz="2000" b="0" dirty="0"/>
                    </a:p>
                  </a:txBody>
                  <a:tcPr>
                    <a:solidFill>
                      <a:srgbClr val="FEF4F4"/>
                    </a:solidFill>
                  </a:tcPr>
                </a:tc>
                <a:tc>
                  <a:txBody>
                    <a:bodyPr/>
                    <a:lstStyle/>
                    <a:p>
                      <a:r>
                        <a:rPr lang="en-GB" sz="2000" b="1" dirty="0" err="1"/>
                        <a:t>Normalmente</a:t>
                      </a:r>
                      <a:endParaRPr lang="en-GB" dirty="0"/>
                    </a:p>
                  </a:txBody>
                  <a:tcPr>
                    <a:solidFill>
                      <a:srgbClr val="FEF4F4"/>
                    </a:solidFill>
                  </a:tcPr>
                </a:tc>
                <a:extLst>
                  <a:ext uri="{0D108BD9-81ED-4DB2-BD59-A6C34878D82A}">
                    <a16:rowId xmlns:a16="http://schemas.microsoft.com/office/drawing/2014/main" val="3341780857"/>
                  </a:ext>
                </a:extLst>
              </a:tr>
            </a:tbl>
          </a:graphicData>
        </a:graphic>
      </p:graphicFrame>
      <p:graphicFrame>
        <p:nvGraphicFramePr>
          <p:cNvPr id="56" name="Table 55">
            <a:extLst>
              <a:ext uri="{FF2B5EF4-FFF2-40B4-BE49-F238E27FC236}">
                <a16:creationId xmlns:a16="http://schemas.microsoft.com/office/drawing/2014/main" id="{502EA40A-04D5-4CD9-BB6A-7B91D98DA5C0}"/>
              </a:ext>
            </a:extLst>
          </p:cNvPr>
          <p:cNvGraphicFramePr>
            <a:graphicFrameLocks noGrp="1"/>
          </p:cNvGraphicFramePr>
          <p:nvPr/>
        </p:nvGraphicFramePr>
        <p:xfrm>
          <a:off x="4414383" y="1383999"/>
          <a:ext cx="3773135" cy="2212300"/>
        </p:xfrm>
        <a:graphic>
          <a:graphicData uri="http://schemas.openxmlformats.org/drawingml/2006/table">
            <a:tbl>
              <a:tblPr firstRow="1" bandRow="1">
                <a:tableStyleId>{5940675A-B579-460E-94D1-54222C63F5DA}</a:tableStyleId>
              </a:tblPr>
              <a:tblGrid>
                <a:gridCol w="1745229">
                  <a:extLst>
                    <a:ext uri="{9D8B030D-6E8A-4147-A177-3AD203B41FA5}">
                      <a16:colId xmlns:a16="http://schemas.microsoft.com/office/drawing/2014/main" val="3179540757"/>
                    </a:ext>
                  </a:extLst>
                </a:gridCol>
                <a:gridCol w="2027906">
                  <a:extLst>
                    <a:ext uri="{9D8B030D-6E8A-4147-A177-3AD203B41FA5}">
                      <a16:colId xmlns:a16="http://schemas.microsoft.com/office/drawing/2014/main" val="2291596027"/>
                    </a:ext>
                  </a:extLst>
                </a:gridCol>
              </a:tblGrid>
              <a:tr h="1614101">
                <a:tc>
                  <a:txBody>
                    <a:bodyPr/>
                    <a:lstStyle/>
                    <a:p>
                      <a:endParaRPr lang="en-GB" sz="2000" b="1" dirty="0"/>
                    </a:p>
                  </a:txBody>
                  <a:tcPr>
                    <a:solidFill>
                      <a:srgbClr val="FEF4F4"/>
                    </a:solidFill>
                  </a:tcPr>
                </a:tc>
                <a:tc>
                  <a:txBody>
                    <a:bodyPr/>
                    <a:lstStyle/>
                    <a:p>
                      <a:endParaRPr lang="en-GB" sz="2000" b="1" dirty="0"/>
                    </a:p>
                  </a:txBody>
                  <a:tcPr>
                    <a:solidFill>
                      <a:srgbClr val="FEF4F4"/>
                    </a:solidFill>
                  </a:tcPr>
                </a:tc>
                <a:extLst>
                  <a:ext uri="{0D108BD9-81ED-4DB2-BD59-A6C34878D82A}">
                    <a16:rowId xmlns:a16="http://schemas.microsoft.com/office/drawing/2014/main" val="1495984772"/>
                  </a:ext>
                </a:extLst>
              </a:tr>
              <a:tr h="598199">
                <a:tc>
                  <a:txBody>
                    <a:bodyPr/>
                    <a:lstStyle/>
                    <a:p>
                      <a:r>
                        <a:rPr lang="en-GB" sz="2000" b="1" dirty="0" err="1"/>
                        <a:t>Ahora</a:t>
                      </a:r>
                      <a:endParaRPr lang="en-GB" sz="2000" b="0" dirty="0"/>
                    </a:p>
                  </a:txBody>
                  <a:tcPr>
                    <a:solidFill>
                      <a:srgbClr val="FEF4F4"/>
                    </a:solidFill>
                  </a:tcPr>
                </a:tc>
                <a:tc>
                  <a:txBody>
                    <a:bodyPr/>
                    <a:lstStyle/>
                    <a:p>
                      <a:r>
                        <a:rPr lang="en-GB" sz="2000" b="1" dirty="0" err="1"/>
                        <a:t>Normalmente</a:t>
                      </a:r>
                      <a:endParaRPr lang="en-GB" dirty="0"/>
                    </a:p>
                  </a:txBody>
                  <a:tcPr>
                    <a:solidFill>
                      <a:srgbClr val="FEF4F4"/>
                    </a:solidFill>
                  </a:tcPr>
                </a:tc>
                <a:extLst>
                  <a:ext uri="{0D108BD9-81ED-4DB2-BD59-A6C34878D82A}">
                    <a16:rowId xmlns:a16="http://schemas.microsoft.com/office/drawing/2014/main" val="3341780857"/>
                  </a:ext>
                </a:extLst>
              </a:tr>
            </a:tbl>
          </a:graphicData>
        </a:graphic>
      </p:graphicFrame>
      <p:graphicFrame>
        <p:nvGraphicFramePr>
          <p:cNvPr id="57" name="Table 56">
            <a:extLst>
              <a:ext uri="{FF2B5EF4-FFF2-40B4-BE49-F238E27FC236}">
                <a16:creationId xmlns:a16="http://schemas.microsoft.com/office/drawing/2014/main" id="{F5D6130C-3162-41B8-B5D8-99D129F444CD}"/>
              </a:ext>
            </a:extLst>
          </p:cNvPr>
          <p:cNvGraphicFramePr>
            <a:graphicFrameLocks noGrp="1"/>
          </p:cNvGraphicFramePr>
          <p:nvPr/>
        </p:nvGraphicFramePr>
        <p:xfrm>
          <a:off x="4393073" y="4040927"/>
          <a:ext cx="3773135" cy="2212300"/>
        </p:xfrm>
        <a:graphic>
          <a:graphicData uri="http://schemas.openxmlformats.org/drawingml/2006/table">
            <a:tbl>
              <a:tblPr firstRow="1" bandRow="1">
                <a:tableStyleId>{5940675A-B579-460E-94D1-54222C63F5DA}</a:tableStyleId>
              </a:tblPr>
              <a:tblGrid>
                <a:gridCol w="1745229">
                  <a:extLst>
                    <a:ext uri="{9D8B030D-6E8A-4147-A177-3AD203B41FA5}">
                      <a16:colId xmlns:a16="http://schemas.microsoft.com/office/drawing/2014/main" val="3179540757"/>
                    </a:ext>
                  </a:extLst>
                </a:gridCol>
                <a:gridCol w="2027906">
                  <a:extLst>
                    <a:ext uri="{9D8B030D-6E8A-4147-A177-3AD203B41FA5}">
                      <a16:colId xmlns:a16="http://schemas.microsoft.com/office/drawing/2014/main" val="2291596027"/>
                    </a:ext>
                  </a:extLst>
                </a:gridCol>
              </a:tblGrid>
              <a:tr h="1614101">
                <a:tc>
                  <a:txBody>
                    <a:bodyPr/>
                    <a:lstStyle/>
                    <a:p>
                      <a:endParaRPr lang="en-GB" sz="2000" b="1" dirty="0"/>
                    </a:p>
                  </a:txBody>
                  <a:tcPr>
                    <a:solidFill>
                      <a:srgbClr val="FEF4F4"/>
                    </a:solidFill>
                  </a:tcPr>
                </a:tc>
                <a:tc>
                  <a:txBody>
                    <a:bodyPr/>
                    <a:lstStyle/>
                    <a:p>
                      <a:endParaRPr lang="en-GB" sz="2000" b="1" dirty="0"/>
                    </a:p>
                  </a:txBody>
                  <a:tcPr>
                    <a:solidFill>
                      <a:srgbClr val="FEF4F4"/>
                    </a:solidFill>
                  </a:tcPr>
                </a:tc>
                <a:extLst>
                  <a:ext uri="{0D108BD9-81ED-4DB2-BD59-A6C34878D82A}">
                    <a16:rowId xmlns:a16="http://schemas.microsoft.com/office/drawing/2014/main" val="1495984772"/>
                  </a:ext>
                </a:extLst>
              </a:tr>
              <a:tr h="598199">
                <a:tc>
                  <a:txBody>
                    <a:bodyPr/>
                    <a:lstStyle/>
                    <a:p>
                      <a:r>
                        <a:rPr lang="en-GB" sz="2000" b="1" dirty="0" err="1"/>
                        <a:t>Ahora</a:t>
                      </a:r>
                      <a:endParaRPr lang="en-GB" sz="2000" b="0" dirty="0"/>
                    </a:p>
                  </a:txBody>
                  <a:tcPr>
                    <a:solidFill>
                      <a:srgbClr val="FEF4F4"/>
                    </a:solidFill>
                  </a:tcPr>
                </a:tc>
                <a:tc>
                  <a:txBody>
                    <a:bodyPr/>
                    <a:lstStyle/>
                    <a:p>
                      <a:r>
                        <a:rPr lang="en-GB" sz="2000" b="1" dirty="0" err="1"/>
                        <a:t>Normalmente</a:t>
                      </a:r>
                      <a:endParaRPr lang="en-GB" dirty="0"/>
                    </a:p>
                  </a:txBody>
                  <a:tcPr>
                    <a:solidFill>
                      <a:srgbClr val="FEF4F4"/>
                    </a:solidFill>
                  </a:tcPr>
                </a:tc>
                <a:extLst>
                  <a:ext uri="{0D108BD9-81ED-4DB2-BD59-A6C34878D82A}">
                    <a16:rowId xmlns:a16="http://schemas.microsoft.com/office/drawing/2014/main" val="3341780857"/>
                  </a:ext>
                </a:extLst>
              </a:tr>
            </a:tbl>
          </a:graphicData>
        </a:graphic>
      </p:graphicFrame>
      <p:graphicFrame>
        <p:nvGraphicFramePr>
          <p:cNvPr id="61" name="Table 60">
            <a:extLst>
              <a:ext uri="{FF2B5EF4-FFF2-40B4-BE49-F238E27FC236}">
                <a16:creationId xmlns:a16="http://schemas.microsoft.com/office/drawing/2014/main" id="{D40A54EB-FE6A-45DE-B9FA-2657FC9EC2BF}"/>
              </a:ext>
            </a:extLst>
          </p:cNvPr>
          <p:cNvGraphicFramePr>
            <a:graphicFrameLocks noGrp="1"/>
          </p:cNvGraphicFramePr>
          <p:nvPr/>
        </p:nvGraphicFramePr>
        <p:xfrm>
          <a:off x="8418865" y="1383999"/>
          <a:ext cx="3773135" cy="2212300"/>
        </p:xfrm>
        <a:graphic>
          <a:graphicData uri="http://schemas.openxmlformats.org/drawingml/2006/table">
            <a:tbl>
              <a:tblPr firstRow="1" bandRow="1">
                <a:tableStyleId>{5940675A-B579-460E-94D1-54222C63F5DA}</a:tableStyleId>
              </a:tblPr>
              <a:tblGrid>
                <a:gridCol w="1745229">
                  <a:extLst>
                    <a:ext uri="{9D8B030D-6E8A-4147-A177-3AD203B41FA5}">
                      <a16:colId xmlns:a16="http://schemas.microsoft.com/office/drawing/2014/main" val="3179540757"/>
                    </a:ext>
                  </a:extLst>
                </a:gridCol>
                <a:gridCol w="2027906">
                  <a:extLst>
                    <a:ext uri="{9D8B030D-6E8A-4147-A177-3AD203B41FA5}">
                      <a16:colId xmlns:a16="http://schemas.microsoft.com/office/drawing/2014/main" val="2291596027"/>
                    </a:ext>
                  </a:extLst>
                </a:gridCol>
              </a:tblGrid>
              <a:tr h="1614101">
                <a:tc>
                  <a:txBody>
                    <a:bodyPr/>
                    <a:lstStyle/>
                    <a:p>
                      <a:endParaRPr lang="en-GB" sz="2000" b="1" dirty="0"/>
                    </a:p>
                  </a:txBody>
                  <a:tcPr>
                    <a:solidFill>
                      <a:srgbClr val="FEF4F4"/>
                    </a:solidFill>
                  </a:tcPr>
                </a:tc>
                <a:tc>
                  <a:txBody>
                    <a:bodyPr/>
                    <a:lstStyle/>
                    <a:p>
                      <a:endParaRPr lang="en-GB" sz="2000" b="1" dirty="0"/>
                    </a:p>
                  </a:txBody>
                  <a:tcPr>
                    <a:solidFill>
                      <a:srgbClr val="FEF4F4"/>
                    </a:solidFill>
                  </a:tcPr>
                </a:tc>
                <a:extLst>
                  <a:ext uri="{0D108BD9-81ED-4DB2-BD59-A6C34878D82A}">
                    <a16:rowId xmlns:a16="http://schemas.microsoft.com/office/drawing/2014/main" val="1495984772"/>
                  </a:ext>
                </a:extLst>
              </a:tr>
              <a:tr h="598199">
                <a:tc>
                  <a:txBody>
                    <a:bodyPr/>
                    <a:lstStyle/>
                    <a:p>
                      <a:r>
                        <a:rPr lang="en-GB" sz="2000" b="1" dirty="0" err="1"/>
                        <a:t>Ahora</a:t>
                      </a:r>
                      <a:endParaRPr lang="en-GB" sz="2000" b="0" dirty="0"/>
                    </a:p>
                  </a:txBody>
                  <a:tcPr>
                    <a:solidFill>
                      <a:srgbClr val="FEF4F4"/>
                    </a:solidFill>
                  </a:tcPr>
                </a:tc>
                <a:tc>
                  <a:txBody>
                    <a:bodyPr/>
                    <a:lstStyle/>
                    <a:p>
                      <a:r>
                        <a:rPr lang="en-GB" sz="2000" b="1" dirty="0" err="1"/>
                        <a:t>Normalmente</a:t>
                      </a:r>
                      <a:endParaRPr lang="en-GB" dirty="0"/>
                    </a:p>
                  </a:txBody>
                  <a:tcPr>
                    <a:solidFill>
                      <a:srgbClr val="FEF4F4"/>
                    </a:solidFill>
                  </a:tcPr>
                </a:tc>
                <a:extLst>
                  <a:ext uri="{0D108BD9-81ED-4DB2-BD59-A6C34878D82A}">
                    <a16:rowId xmlns:a16="http://schemas.microsoft.com/office/drawing/2014/main" val="3341780857"/>
                  </a:ext>
                </a:extLst>
              </a:tr>
            </a:tbl>
          </a:graphicData>
        </a:graphic>
      </p:graphicFrame>
      <p:graphicFrame>
        <p:nvGraphicFramePr>
          <p:cNvPr id="63" name="Table 62">
            <a:extLst>
              <a:ext uri="{FF2B5EF4-FFF2-40B4-BE49-F238E27FC236}">
                <a16:creationId xmlns:a16="http://schemas.microsoft.com/office/drawing/2014/main" id="{7FB6B0D6-80D3-4D4C-A892-730556DB50D8}"/>
              </a:ext>
            </a:extLst>
          </p:cNvPr>
          <p:cNvGraphicFramePr>
            <a:graphicFrameLocks noGrp="1"/>
          </p:cNvGraphicFramePr>
          <p:nvPr/>
        </p:nvGraphicFramePr>
        <p:xfrm>
          <a:off x="8397555" y="4040927"/>
          <a:ext cx="3773135" cy="2212300"/>
        </p:xfrm>
        <a:graphic>
          <a:graphicData uri="http://schemas.openxmlformats.org/drawingml/2006/table">
            <a:tbl>
              <a:tblPr firstRow="1" bandRow="1">
                <a:tableStyleId>{5940675A-B579-460E-94D1-54222C63F5DA}</a:tableStyleId>
              </a:tblPr>
              <a:tblGrid>
                <a:gridCol w="1745229">
                  <a:extLst>
                    <a:ext uri="{9D8B030D-6E8A-4147-A177-3AD203B41FA5}">
                      <a16:colId xmlns:a16="http://schemas.microsoft.com/office/drawing/2014/main" val="3179540757"/>
                    </a:ext>
                  </a:extLst>
                </a:gridCol>
                <a:gridCol w="2027906">
                  <a:extLst>
                    <a:ext uri="{9D8B030D-6E8A-4147-A177-3AD203B41FA5}">
                      <a16:colId xmlns:a16="http://schemas.microsoft.com/office/drawing/2014/main" val="2291596027"/>
                    </a:ext>
                  </a:extLst>
                </a:gridCol>
              </a:tblGrid>
              <a:tr h="1614101">
                <a:tc>
                  <a:txBody>
                    <a:bodyPr/>
                    <a:lstStyle/>
                    <a:p>
                      <a:endParaRPr lang="en-GB" sz="2000" b="1" dirty="0"/>
                    </a:p>
                  </a:txBody>
                  <a:tcPr>
                    <a:solidFill>
                      <a:srgbClr val="FEF4F4"/>
                    </a:solidFill>
                  </a:tcPr>
                </a:tc>
                <a:tc>
                  <a:txBody>
                    <a:bodyPr/>
                    <a:lstStyle/>
                    <a:p>
                      <a:endParaRPr lang="en-GB" sz="2000" b="1" dirty="0"/>
                    </a:p>
                  </a:txBody>
                  <a:tcPr>
                    <a:solidFill>
                      <a:srgbClr val="FEF4F4"/>
                    </a:solidFill>
                  </a:tcPr>
                </a:tc>
                <a:extLst>
                  <a:ext uri="{0D108BD9-81ED-4DB2-BD59-A6C34878D82A}">
                    <a16:rowId xmlns:a16="http://schemas.microsoft.com/office/drawing/2014/main" val="1495984772"/>
                  </a:ext>
                </a:extLst>
              </a:tr>
              <a:tr h="598199">
                <a:tc>
                  <a:txBody>
                    <a:bodyPr/>
                    <a:lstStyle/>
                    <a:p>
                      <a:r>
                        <a:rPr lang="en-GB" sz="2000" b="1" dirty="0" err="1"/>
                        <a:t>Ahora</a:t>
                      </a:r>
                      <a:endParaRPr lang="en-GB" sz="2000" b="0" dirty="0"/>
                    </a:p>
                  </a:txBody>
                  <a:tcPr>
                    <a:solidFill>
                      <a:srgbClr val="FEF4F4"/>
                    </a:solidFill>
                  </a:tcPr>
                </a:tc>
                <a:tc>
                  <a:txBody>
                    <a:bodyPr/>
                    <a:lstStyle/>
                    <a:p>
                      <a:r>
                        <a:rPr lang="en-GB" sz="2000" b="1" dirty="0" err="1"/>
                        <a:t>Normalmente</a:t>
                      </a:r>
                      <a:endParaRPr lang="en-GB" dirty="0"/>
                    </a:p>
                  </a:txBody>
                  <a:tcPr>
                    <a:solidFill>
                      <a:srgbClr val="FEF4F4"/>
                    </a:solidFill>
                  </a:tcPr>
                </a:tc>
                <a:extLst>
                  <a:ext uri="{0D108BD9-81ED-4DB2-BD59-A6C34878D82A}">
                    <a16:rowId xmlns:a16="http://schemas.microsoft.com/office/drawing/2014/main" val="3341780857"/>
                  </a:ext>
                </a:extLst>
              </a:tr>
            </a:tbl>
          </a:graphicData>
        </a:graphic>
      </p:graphicFrame>
      <p:pic>
        <p:nvPicPr>
          <p:cNvPr id="13" name="Picture 12" descr="A cartoon of a purple ball with arms and eyes closed&#10;&#10;Description automatically generated">
            <a:extLst>
              <a:ext uri="{FF2B5EF4-FFF2-40B4-BE49-F238E27FC236}">
                <a16:creationId xmlns:a16="http://schemas.microsoft.com/office/drawing/2014/main" id="{99952DDF-31F4-4F9D-B7B9-7670352B39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3815" y="4299453"/>
            <a:ext cx="1373416" cy="882552"/>
          </a:xfrm>
          <a:prstGeom prst="rect">
            <a:avLst/>
          </a:prstGeom>
        </p:spPr>
      </p:pic>
      <p:pic>
        <p:nvPicPr>
          <p:cNvPr id="21" name="Picture 20" descr="A cartoon face with a black background&#10;&#10;Description automatically generated">
            <a:extLst>
              <a:ext uri="{FF2B5EF4-FFF2-40B4-BE49-F238E27FC236}">
                <a16:creationId xmlns:a16="http://schemas.microsoft.com/office/drawing/2014/main" id="{0EE55F92-E463-4DB3-988D-5FF3C9AEF1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8501" y="1728093"/>
            <a:ext cx="1407013" cy="911687"/>
          </a:xfrm>
          <a:prstGeom prst="rect">
            <a:avLst/>
          </a:prstGeom>
        </p:spPr>
      </p:pic>
      <p:pic>
        <p:nvPicPr>
          <p:cNvPr id="25" name="Picture 24" descr="A cartoon of a purple face&#10;&#10;Description automatically generated">
            <a:extLst>
              <a:ext uri="{FF2B5EF4-FFF2-40B4-BE49-F238E27FC236}">
                <a16:creationId xmlns:a16="http://schemas.microsoft.com/office/drawing/2014/main" id="{0E3E91A6-4F3A-4006-8966-2E150852DE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00261" y="4361141"/>
            <a:ext cx="985258" cy="1068847"/>
          </a:xfrm>
          <a:prstGeom prst="rect">
            <a:avLst/>
          </a:prstGeom>
        </p:spPr>
      </p:pic>
      <p:pic>
        <p:nvPicPr>
          <p:cNvPr id="32" name="Picture 31" descr="A purple ball with a smiling face&#10;&#10;Description automatically generated">
            <a:extLst>
              <a:ext uri="{FF2B5EF4-FFF2-40B4-BE49-F238E27FC236}">
                <a16:creationId xmlns:a16="http://schemas.microsoft.com/office/drawing/2014/main" id="{DDBE187A-DECA-4442-90ED-28D403EBC3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99901" y="1842465"/>
            <a:ext cx="1083775" cy="922286"/>
          </a:xfrm>
          <a:prstGeom prst="rect">
            <a:avLst/>
          </a:prstGeom>
        </p:spPr>
      </p:pic>
      <p:pic>
        <p:nvPicPr>
          <p:cNvPr id="36" name="Picture 35" descr="A cartoon of a purple face&#10;&#10;Description automatically generated">
            <a:extLst>
              <a:ext uri="{FF2B5EF4-FFF2-40B4-BE49-F238E27FC236}">
                <a16:creationId xmlns:a16="http://schemas.microsoft.com/office/drawing/2014/main" id="{6E93FABB-2EF1-4BAD-8525-607108FCAC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94985" y="4418058"/>
            <a:ext cx="1343464" cy="1068848"/>
          </a:xfrm>
          <a:prstGeom prst="rect">
            <a:avLst/>
          </a:prstGeom>
        </p:spPr>
      </p:pic>
      <p:pic>
        <p:nvPicPr>
          <p:cNvPr id="48" name="Picture 47" descr="A cartoon of a sad face&#10;&#10;Description automatically generated">
            <a:extLst>
              <a:ext uri="{FF2B5EF4-FFF2-40B4-BE49-F238E27FC236}">
                <a16:creationId xmlns:a16="http://schemas.microsoft.com/office/drawing/2014/main" id="{CF89D397-711E-4C1D-AF61-F05FF0F737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80837" y="4460061"/>
            <a:ext cx="1104481" cy="969788"/>
          </a:xfrm>
          <a:prstGeom prst="rect">
            <a:avLst/>
          </a:prstGeom>
        </p:spPr>
      </p:pic>
      <p:pic>
        <p:nvPicPr>
          <p:cNvPr id="52" name="Picture 51" descr="A cartoon face with a sad expression&#10;&#10;Description automatically generated">
            <a:extLst>
              <a:ext uri="{FF2B5EF4-FFF2-40B4-BE49-F238E27FC236}">
                <a16:creationId xmlns:a16="http://schemas.microsoft.com/office/drawing/2014/main" id="{337BEAF3-1E3B-40FC-B7FD-DEAF123CB5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50114" y="1791074"/>
            <a:ext cx="948260" cy="903628"/>
          </a:xfrm>
          <a:prstGeom prst="rect">
            <a:avLst/>
          </a:prstGeom>
        </p:spPr>
      </p:pic>
      <p:pic>
        <p:nvPicPr>
          <p:cNvPr id="79" name="Picture 78" descr="A cartoon of a purple emoticon holding a cell phone&#10;&#10;Description automatically generated">
            <a:extLst>
              <a:ext uri="{FF2B5EF4-FFF2-40B4-BE49-F238E27FC236}">
                <a16:creationId xmlns:a16="http://schemas.microsoft.com/office/drawing/2014/main" id="{9F1D60B2-7143-4648-A1EA-D555E0B539D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22017" y="1842465"/>
            <a:ext cx="1089827" cy="957098"/>
          </a:xfrm>
          <a:prstGeom prst="rect">
            <a:avLst/>
          </a:prstGeom>
        </p:spPr>
      </p:pic>
      <p:pic>
        <p:nvPicPr>
          <p:cNvPr id="81" name="Picture 80" descr="A cartoon face with green eyes and a tongue sticking out&#10;&#10;Description automatically generated">
            <a:extLst>
              <a:ext uri="{FF2B5EF4-FFF2-40B4-BE49-F238E27FC236}">
                <a16:creationId xmlns:a16="http://schemas.microsoft.com/office/drawing/2014/main" id="{64962E5D-D8C7-4EAC-B91B-BD4D774CB80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8182" y="4361141"/>
            <a:ext cx="1458435" cy="957098"/>
          </a:xfrm>
          <a:prstGeom prst="rect">
            <a:avLst/>
          </a:prstGeom>
        </p:spPr>
      </p:pic>
      <p:pic>
        <p:nvPicPr>
          <p:cNvPr id="85" name="Picture 84" descr="A cartoon of a purple monster&#10;&#10;Description automatically generated">
            <a:extLst>
              <a:ext uri="{FF2B5EF4-FFF2-40B4-BE49-F238E27FC236}">
                <a16:creationId xmlns:a16="http://schemas.microsoft.com/office/drawing/2014/main" id="{B12285B1-C391-4175-A9CA-2FA67FF4F8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00261" y="1763998"/>
            <a:ext cx="1136348" cy="957779"/>
          </a:xfrm>
          <a:prstGeom prst="rect">
            <a:avLst/>
          </a:prstGeom>
        </p:spPr>
      </p:pic>
      <p:pic>
        <p:nvPicPr>
          <p:cNvPr id="95" name="Picture 94" descr="A cartoon of a purple ball with a barbell above it&#10;&#10;Description automatically generated">
            <a:extLst>
              <a:ext uri="{FF2B5EF4-FFF2-40B4-BE49-F238E27FC236}">
                <a16:creationId xmlns:a16="http://schemas.microsoft.com/office/drawing/2014/main" id="{71EA544B-110F-45CC-9DE9-31E8E073EE0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66839" y="4206105"/>
            <a:ext cx="1314810" cy="1267170"/>
          </a:xfrm>
          <a:prstGeom prst="rect">
            <a:avLst/>
          </a:prstGeom>
        </p:spPr>
      </p:pic>
      <p:pic>
        <p:nvPicPr>
          <p:cNvPr id="97" name="Picture 96" descr="A cartoon of a purple monster&#10;&#10;Description automatically generated">
            <a:extLst>
              <a:ext uri="{FF2B5EF4-FFF2-40B4-BE49-F238E27FC236}">
                <a16:creationId xmlns:a16="http://schemas.microsoft.com/office/drawing/2014/main" id="{EC685A91-2E43-4FFB-B469-6142E57B4D5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3626" y="1766238"/>
            <a:ext cx="1594064" cy="864352"/>
          </a:xfrm>
          <a:prstGeom prst="rect">
            <a:avLst/>
          </a:prstGeom>
        </p:spPr>
      </p:pic>
    </p:spTree>
    <p:extLst>
      <p:ext uri="{BB962C8B-B14F-4D97-AF65-F5344CB8AC3E}">
        <p14:creationId xmlns:p14="http://schemas.microsoft.com/office/powerpoint/2010/main" val="3674834059"/>
      </p:ext>
    </p:extLst>
  </p:cSld>
  <p:clrMapOvr>
    <a:masterClrMapping/>
  </p:clrMapOvr>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08476035-FE37-4A1E-9017-54745564295B}" vid="{CFD2779D-9734-472B-B15D-6BE8A98158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2573</TotalTime>
  <Words>5852</Words>
  <Application>Microsoft Office PowerPoint</Application>
  <PresentationFormat>Widescreen</PresentationFormat>
  <Paragraphs>829</Paragraphs>
  <Slides>26</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Century Gothic</vt:lpstr>
      <vt:lpstr>Wingdings</vt:lpstr>
      <vt:lpstr>NCELP_German_2022</vt:lpstr>
      <vt:lpstr>PowerPoint Presentation</vt:lpstr>
      <vt:lpstr>Fonética</vt:lpstr>
      <vt:lpstr>Fonética</vt:lpstr>
      <vt:lpstr>Vocabulario</vt:lpstr>
      <vt:lpstr>SER and ESTAR (revisit) -ar verbs – 1st person singular past (preterite)</vt:lpstr>
      <vt:lpstr>¿Quién es quién?</vt:lpstr>
      <vt:lpstr>¿Quién es quién?</vt:lpstr>
      <vt:lpstr>¿Cómo…?(1/2)</vt:lpstr>
      <vt:lpstr>¿Cómo…?(2/2)</vt:lpstr>
      <vt:lpstr>PowerPoint Presentation</vt:lpstr>
      <vt:lpstr>Fonética</vt:lpstr>
      <vt:lpstr>Fonética</vt:lpstr>
      <vt:lpstr>Vocabulario</vt:lpstr>
      <vt:lpstr>Vocabulario</vt:lpstr>
      <vt:lpstr>SER and ESTAR (revisited)</vt:lpstr>
      <vt:lpstr>Lucía describe dos ciudades</vt:lpstr>
      <vt:lpstr>SER and ESTAR (revisited)</vt:lpstr>
      <vt:lpstr>Lucía habla</vt:lpstr>
      <vt:lpstr>Un nuevo profesor</vt:lpstr>
      <vt:lpstr>Respuestas</vt:lpstr>
      <vt:lpstr>Mis vacaciones</vt:lpstr>
      <vt:lpstr>Deberes</vt:lpstr>
      <vt:lpstr>hablar / escuchar</vt:lpstr>
      <vt:lpstr>Persona A</vt:lpstr>
      <vt:lpstr>Persona B</vt:lpstr>
      <vt:lpstr>Persona 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47</cp:revision>
  <dcterms:created xsi:type="dcterms:W3CDTF">2023-08-25T07:10:30Z</dcterms:created>
  <dcterms:modified xsi:type="dcterms:W3CDTF">2023-09-06T08:41:15Z</dcterms:modified>
</cp:coreProperties>
</file>