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6" r:id="rId2"/>
    <p:sldId id="458" r:id="rId3"/>
    <p:sldId id="459" r:id="rId4"/>
    <p:sldId id="460" r:id="rId5"/>
    <p:sldId id="461" r:id="rId6"/>
    <p:sldId id="462" r:id="rId7"/>
    <p:sldId id="464" r:id="rId8"/>
    <p:sldId id="465" r:id="rId9"/>
    <p:sldId id="466" r:id="rId10"/>
    <p:sldId id="467" r:id="rId11"/>
    <p:sldId id="468" r:id="rId12"/>
    <p:sldId id="470" r:id="rId13"/>
    <p:sldId id="471" r:id="rId14"/>
    <p:sldId id="472" r:id="rId15"/>
    <p:sldId id="473" r:id="rId16"/>
    <p:sldId id="474" r:id="rId17"/>
    <p:sldId id="475" r:id="rId18"/>
    <p:sldId id="476" r:id="rId19"/>
    <p:sldId id="864" r:id="rId20"/>
    <p:sldId id="862" r:id="rId21"/>
    <p:sldId id="865" r:id="rId22"/>
    <p:sldId id="457" r:id="rId23"/>
    <p:sldId id="866" r:id="rId24"/>
    <p:sldId id="868" r:id="rId25"/>
    <p:sldId id="869" r:id="rId26"/>
    <p:sldId id="870" r:id="rId27"/>
    <p:sldId id="871" r:id="rId28"/>
    <p:sldId id="262" r:id="rId29"/>
    <p:sldId id="455" r:id="rId30"/>
    <p:sldId id="270" r:id="rId31"/>
    <p:sldId id="278" r:id="rId32"/>
    <p:sldId id="282" r:id="rId33"/>
    <p:sldId id="286" r:id="rId34"/>
    <p:sldId id="290" r:id="rId35"/>
    <p:sldId id="294" r:id="rId36"/>
    <p:sldId id="298" r:id="rId37"/>
    <p:sldId id="872" r:id="rId38"/>
    <p:sldId id="873" r:id="rId39"/>
    <p:sldId id="876" r:id="rId40"/>
    <p:sldId id="812" r:id="rId41"/>
    <p:sldId id="383" r:id="rId42"/>
    <p:sldId id="384" r:id="rId43"/>
    <p:sldId id="405" r:id="rId44"/>
    <p:sldId id="408" r:id="rId45"/>
    <p:sldId id="874" r:id="rId46"/>
    <p:sldId id="422" r:id="rId47"/>
    <p:sldId id="423" r:id="rId48"/>
    <p:sldId id="87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632" autoAdjust="0"/>
  </p:normalViewPr>
  <p:slideViewPr>
    <p:cSldViewPr snapToGrid="0">
      <p:cViewPr>
        <p:scale>
          <a:sx n="65" d="100"/>
          <a:sy n="65" d="100"/>
        </p:scale>
        <p:origin x="2268" y="1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no exceptions.</a:t>
            </a:r>
            <a:br>
              <a:rPr lang="en-GB" b="1">
                <a:solidFill>
                  <a:srgbClr val="FF0000"/>
                </a:solidFill>
              </a:rPr>
            </a:br>
            <a:endParaRPr lang="en-GB" b="1" dirty="0"/>
          </a:p>
          <a:p>
            <a:r>
              <a:rPr lang="en-GB" b="1" dirty="0"/>
              <a:t>Learning outcomes (lesson 1): </a:t>
            </a:r>
          </a:p>
          <a:p>
            <a:r>
              <a:rPr lang="en-GB" sz="1200" b="0" kern="1200" dirty="0">
                <a:solidFill>
                  <a:schemeClr val="tx1"/>
                </a:solidFill>
                <a:effectLst/>
                <a:latin typeface="+mn-lt"/>
                <a:ea typeface="+mn-ea"/>
                <a:cs typeface="+mn-cs"/>
              </a:rPr>
              <a:t>Introduction</a:t>
            </a:r>
            <a:r>
              <a:rPr lang="en-GB" sz="1200" b="0" kern="1200" baseline="0" dirty="0">
                <a:solidFill>
                  <a:schemeClr val="tx1"/>
                </a:solidFill>
                <a:effectLst/>
                <a:latin typeface="+mn-lt"/>
                <a:ea typeface="+mn-ea"/>
                <a:cs typeface="+mn-cs"/>
              </a:rPr>
              <a:t> of </a:t>
            </a:r>
            <a:r>
              <a:rPr lang="en-US" sz="1200" b="0" kern="1200" baseline="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2nd person singular </a:t>
            </a:r>
            <a:r>
              <a:rPr lang="en-US" sz="1200" b="0" kern="1200" dirty="0" err="1">
                <a:solidFill>
                  <a:schemeClr val="tx1"/>
                </a:solidFill>
                <a:effectLst/>
                <a:latin typeface="+mn-lt"/>
                <a:ea typeface="+mn-ea"/>
                <a:cs typeface="+mn-cs"/>
              </a:rPr>
              <a:t>preterite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aste</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Consolidation of</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verbs in </a:t>
            </a:r>
            <a:r>
              <a:rPr lang="en-US" sz="1200" kern="1200" dirty="0">
                <a:solidFill>
                  <a:schemeClr val="tx1"/>
                </a:solidFill>
                <a:effectLst/>
                <a:latin typeface="+mn-lt"/>
                <a:ea typeface="+mn-ea"/>
                <a:cs typeface="+mn-cs"/>
              </a:rPr>
              <a:t>1st person singular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 (-é)</a:t>
            </a:r>
          </a:p>
          <a:p>
            <a:r>
              <a:rPr lang="en-US" sz="1200" kern="1200" dirty="0">
                <a:solidFill>
                  <a:schemeClr val="tx1"/>
                </a:solidFill>
                <a:effectLst/>
                <a:latin typeface="+mn-lt"/>
                <a:ea typeface="+mn-ea"/>
                <a:cs typeface="+mn-cs"/>
              </a:rPr>
              <a:t>Awareness</a:t>
            </a:r>
            <a:r>
              <a:rPr lang="en-US" sz="1200" kern="1200" baseline="0" dirty="0">
                <a:solidFill>
                  <a:schemeClr val="tx1"/>
                </a:solidFill>
                <a:effectLst/>
                <a:latin typeface="+mn-lt"/>
                <a:ea typeface="+mn-ea"/>
                <a:cs typeface="+mn-cs"/>
              </a:rPr>
              <a:t> raising of English auxiliary ‘did’</a:t>
            </a:r>
            <a:endParaRPr lang="es-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cantar [717]; tomar¹ [133]; coger [1001];  intentar [411]; ganar¹ [295]; concierto [1456]; premio [1090]; año [46]; autobús [3709]; hasta¹ [60]; además [155]; por² [15]; canción [982]</a:t>
            </a:r>
            <a:endParaRPr lang="es-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3.2.5 (revisit): </a:t>
            </a:r>
            <a:r>
              <a:rPr lang="es-ES" sz="1200" kern="1200" dirty="0">
                <a:solidFill>
                  <a:schemeClr val="tx1"/>
                </a:solidFill>
                <a:effectLst/>
                <a:latin typeface="+mn-lt"/>
                <a:ea typeface="+mn-ea"/>
                <a:cs typeface="+mn-cs"/>
              </a:rPr>
              <a:t>vamos [ir-33]; marzo [1231]; abril [1064]; porque [40];  por qué; mañana² [215]; divertido [2446]; visitar [792]; descubrir [414]; parte¹ [92]; extranjero¹ [765]; mundo [123]</a:t>
            </a:r>
          </a:p>
          <a:p>
            <a:r>
              <a:rPr lang="es-ES" sz="1200" b="1" kern="1200" dirty="0">
                <a:solidFill>
                  <a:schemeClr val="tx1"/>
                </a:solidFill>
                <a:effectLst/>
                <a:latin typeface="+mn-lt"/>
                <a:ea typeface="+mn-ea"/>
                <a:cs typeface="+mn-cs"/>
              </a:rPr>
              <a:t>3.1.4 (revisit):</a:t>
            </a:r>
            <a:r>
              <a:rPr lang="es-ES" sz="1200" kern="1200" dirty="0">
                <a:solidFill>
                  <a:schemeClr val="tx1"/>
                </a:solidFill>
                <a:effectLst/>
                <a:latin typeface="+mn-lt"/>
                <a:ea typeface="+mn-ea"/>
                <a:cs typeface="+mn-cs"/>
              </a:rPr>
              <a:t> beber [1085]; comer [347]; leer [209]; vivir [142]; hombre [97]; ejercicio [1162]; fruta [1925]; carne [860]; rico² [398]; agua [204]; nunca [158]; a veces [vez-59]</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9/9</a:t>
            </a:r>
          </a:p>
        </p:txBody>
      </p:sp>
      <p:sp>
        <p:nvSpPr>
          <p:cNvPr id="4" name="Slide Number Placeholder 3"/>
          <p:cNvSpPr>
            <a:spLocks noGrp="1"/>
          </p:cNvSpPr>
          <p:nvPr>
            <p:ph type="sldNum" sz="quarter" idx="5"/>
          </p:nvPr>
        </p:nvSpPr>
        <p:spPr/>
        <p:txBody>
          <a:bodyPr/>
          <a:lstStyle/>
          <a:p>
            <a:fld id="{D4680D53-9782-4E54-AE2E-AB9A044D3637}" type="slidenum">
              <a:rPr lang="en-GB" smtClean="0"/>
              <a:t>10</a:t>
            </a:fld>
            <a:endParaRPr lang="en-GB"/>
          </a:p>
        </p:txBody>
      </p:sp>
    </p:spTree>
    <p:extLst>
      <p:ext uri="{BB962C8B-B14F-4D97-AF65-F5344CB8AC3E}">
        <p14:creationId xmlns:p14="http://schemas.microsoft.com/office/powerpoint/2010/main" val="77805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Y8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Some aspects of ‘por’ </a:t>
            </a:r>
            <a:r>
              <a:rPr lang="es-ES" baseline="0" dirty="0"/>
              <a:t>will be explained in further detail in following slides.</a:t>
            </a:r>
            <a:endParaRPr lang="es-ES"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11</a:t>
            </a:fld>
            <a:endParaRPr lang="en-GB"/>
          </a:p>
        </p:txBody>
      </p:sp>
    </p:spTree>
    <p:extLst>
      <p:ext uri="{BB962C8B-B14F-4D97-AF65-F5344CB8AC3E}">
        <p14:creationId xmlns:p14="http://schemas.microsoft.com/office/powerpoint/2010/main" val="13442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2 minutes</a:t>
            </a:r>
          </a:p>
          <a:p>
            <a:pPr marL="0"/>
            <a:br>
              <a:rPr lang="en-GB" b="1" baseline="0" dirty="0"/>
            </a:br>
            <a:r>
              <a:rPr lang="en-GB" b="1" baseline="0" dirty="0"/>
              <a:t>Aim: </a:t>
            </a:r>
            <a:r>
              <a:rPr lang="en-GB" b="0" baseline="0" dirty="0"/>
              <a:t>To understand a second use of the preposition ‘por’ and to see it in varied contexts.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Teacher</a:t>
            </a:r>
            <a:r>
              <a:rPr lang="en-GB" sz="1200" kern="1200" baseline="0" dirty="0">
                <a:solidFill>
                  <a:schemeClr val="tx1"/>
                </a:solidFill>
                <a:effectLst/>
                <a:latin typeface="+mn-lt"/>
                <a:ea typeface="+mn-ea"/>
                <a:cs typeface="+mn-cs"/>
              </a:rPr>
              <a:t> reads</a:t>
            </a:r>
            <a:r>
              <a:rPr lang="en-GB" sz="1200" kern="1200" dirty="0">
                <a:solidFill>
                  <a:schemeClr val="tx1"/>
                </a:solidFill>
                <a:effectLst/>
                <a:latin typeface="+mn-lt"/>
                <a:ea typeface="+mn-ea"/>
                <a:cs typeface="+mn-cs"/>
              </a:rPr>
              <a:t> the explanations </a:t>
            </a:r>
          </a:p>
          <a:p>
            <a:pPr marL="0"/>
            <a:r>
              <a:rPr lang="en-GB" sz="1200" kern="1200" dirty="0">
                <a:solidFill>
                  <a:schemeClr val="tx1"/>
                </a:solidFill>
                <a:effectLst/>
                <a:latin typeface="+mn-lt"/>
                <a:ea typeface="+mn-ea"/>
                <a:cs typeface="+mn-cs"/>
              </a:rPr>
              <a:t>2. Students give English translations</a:t>
            </a:r>
            <a:r>
              <a:rPr lang="en-GB" sz="1200" kern="1200" baseline="0" dirty="0">
                <a:solidFill>
                  <a:schemeClr val="tx1"/>
                </a:solidFill>
                <a:effectLst/>
                <a:latin typeface="+mn-lt"/>
                <a:ea typeface="+mn-ea"/>
                <a:cs typeface="+mn-cs"/>
              </a:rPr>
              <a:t> when prompted.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a:r>
              <a:rPr lang="en-GB" sz="1200" b="1" kern="1200" baseline="0" dirty="0">
                <a:solidFill>
                  <a:schemeClr val="tx1"/>
                </a:solidFill>
                <a:effectLst/>
                <a:latin typeface="+mn-lt"/>
                <a:ea typeface="+mn-ea"/>
                <a:cs typeface="+mn-cs"/>
              </a:rPr>
              <a:t>Note:</a:t>
            </a:r>
          </a:p>
          <a:p>
            <a:pPr marL="0" indent="0">
              <a:buNone/>
            </a:pPr>
            <a:r>
              <a:rPr lang="en-GB" sz="1200" b="0" kern="1200" baseline="0" dirty="0">
                <a:solidFill>
                  <a:schemeClr val="tx1"/>
                </a:solidFill>
                <a:effectLst/>
                <a:latin typeface="+mn-lt"/>
                <a:ea typeface="+mn-ea"/>
                <a:cs typeface="+mn-cs"/>
              </a:rPr>
              <a:t>‘Por’ is a difficult preposition because of its multiple functions and translations into English. We teach ‘por’ here only as ‘because of’ and not also as ‘for’. Although the English ‘for’ may be used to express reasons, it can also be an ambiguous term. Consider ‘</a:t>
            </a:r>
            <a:r>
              <a:rPr lang="en-GB" sz="1200" b="0" kern="1200" baseline="0" dirty="0" err="1">
                <a:solidFill>
                  <a:schemeClr val="tx1"/>
                </a:solidFill>
                <a:effectLst/>
                <a:latin typeface="+mn-lt"/>
                <a:ea typeface="+mn-ea"/>
                <a:cs typeface="+mn-cs"/>
              </a:rPr>
              <a:t>voy</a:t>
            </a:r>
            <a:r>
              <a:rPr lang="en-GB" sz="1200" b="0" kern="1200" baseline="0" dirty="0">
                <a:solidFill>
                  <a:schemeClr val="tx1"/>
                </a:solidFill>
                <a:effectLst/>
                <a:latin typeface="+mn-lt"/>
                <a:ea typeface="+mn-ea"/>
                <a:cs typeface="+mn-cs"/>
              </a:rPr>
              <a:t> por </a:t>
            </a:r>
            <a:r>
              <a:rPr lang="en-GB" sz="1200" b="0" kern="1200" baseline="0" dirty="0" err="1">
                <a:solidFill>
                  <a:schemeClr val="tx1"/>
                </a:solidFill>
                <a:effectLst/>
                <a:latin typeface="+mn-lt"/>
                <a:ea typeface="+mn-ea"/>
                <a:cs typeface="+mn-cs"/>
              </a:rPr>
              <a:t>trabajo</a:t>
            </a:r>
            <a:r>
              <a:rPr lang="en-GB" sz="1200" b="0" kern="1200" baseline="0" dirty="0">
                <a:solidFill>
                  <a:schemeClr val="tx1"/>
                </a:solidFill>
                <a:effectLst/>
                <a:latin typeface="+mn-lt"/>
                <a:ea typeface="+mn-ea"/>
                <a:cs typeface="+mn-cs"/>
              </a:rPr>
              <a:t>’. If we translate this as ‘I go because of work’, it is clear the work is a reason, whereas ‘I go </a:t>
            </a:r>
            <a:r>
              <a:rPr lang="en-GB" sz="1200" b="0" i="1" kern="1200" baseline="0" dirty="0">
                <a:solidFill>
                  <a:schemeClr val="tx1"/>
                </a:solidFill>
                <a:effectLst/>
                <a:latin typeface="+mn-lt"/>
                <a:ea typeface="+mn-ea"/>
                <a:cs typeface="+mn-cs"/>
              </a:rPr>
              <a:t>for</a:t>
            </a:r>
            <a:r>
              <a:rPr lang="en-GB" sz="1200" b="0" kern="1200" baseline="0" dirty="0">
                <a:solidFill>
                  <a:schemeClr val="tx1"/>
                </a:solidFill>
                <a:effectLst/>
                <a:latin typeface="+mn-lt"/>
                <a:ea typeface="+mn-ea"/>
                <a:cs typeface="+mn-cs"/>
              </a:rPr>
              <a:t> work’ could imply that work is either the reason (i.e. the person already has work) or an objective/end (i.e. the person is going to find work). We will later directly juxtapose ‘por’ and ‘para’ but will first teach the uses and translations of ‘por’ that avoid this complex issue.</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12</a:t>
            </a:fld>
            <a:endParaRPr lang="en-GB"/>
          </a:p>
        </p:txBody>
      </p:sp>
    </p:spTree>
    <p:extLst>
      <p:ext uri="{BB962C8B-B14F-4D97-AF65-F5344CB8AC3E}">
        <p14:creationId xmlns:p14="http://schemas.microsoft.com/office/powerpoint/2010/main" val="264461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2 minutes</a:t>
            </a:r>
          </a:p>
          <a:p>
            <a:pPr marL="0"/>
            <a:br>
              <a:rPr lang="en-GB" b="1" baseline="0" dirty="0"/>
            </a:br>
            <a:r>
              <a:rPr lang="en-GB" b="1" baseline="0" dirty="0"/>
              <a:t>Aim: </a:t>
            </a:r>
            <a:r>
              <a:rPr lang="en-GB" b="0" baseline="0" dirty="0"/>
              <a:t>To understand a second use of the preposition ‘por’ and to see it in varied contexts.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Teacher</a:t>
            </a:r>
            <a:r>
              <a:rPr lang="en-GB" sz="1200" kern="1200" baseline="0" dirty="0">
                <a:solidFill>
                  <a:schemeClr val="tx1"/>
                </a:solidFill>
                <a:effectLst/>
                <a:latin typeface="+mn-lt"/>
                <a:ea typeface="+mn-ea"/>
                <a:cs typeface="+mn-cs"/>
              </a:rPr>
              <a:t> reads</a:t>
            </a:r>
            <a:r>
              <a:rPr lang="en-GB" sz="1200" kern="1200" dirty="0">
                <a:solidFill>
                  <a:schemeClr val="tx1"/>
                </a:solidFill>
                <a:effectLst/>
                <a:latin typeface="+mn-lt"/>
                <a:ea typeface="+mn-ea"/>
                <a:cs typeface="+mn-cs"/>
              </a:rPr>
              <a:t> the explanations </a:t>
            </a:r>
          </a:p>
          <a:p>
            <a:pPr marL="0"/>
            <a:r>
              <a:rPr lang="en-GB" sz="1200" kern="1200" dirty="0">
                <a:solidFill>
                  <a:schemeClr val="tx1"/>
                </a:solidFill>
                <a:effectLst/>
                <a:latin typeface="+mn-lt"/>
                <a:ea typeface="+mn-ea"/>
                <a:cs typeface="+mn-cs"/>
              </a:rPr>
              <a:t>2. Students give English translations</a:t>
            </a:r>
            <a:r>
              <a:rPr lang="en-GB" sz="1200" kern="1200" baseline="0" dirty="0">
                <a:solidFill>
                  <a:schemeClr val="tx1"/>
                </a:solidFill>
                <a:effectLst/>
                <a:latin typeface="+mn-lt"/>
                <a:ea typeface="+mn-ea"/>
                <a:cs typeface="+mn-cs"/>
              </a:rPr>
              <a:t> when prompted.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a:r>
              <a:rPr lang="en-GB" sz="1200" b="1" kern="1200" baseline="0" dirty="0">
                <a:solidFill>
                  <a:schemeClr val="tx1"/>
                </a:solidFill>
                <a:effectLst/>
                <a:latin typeface="+mn-lt"/>
                <a:ea typeface="+mn-ea"/>
                <a:cs typeface="+mn-cs"/>
              </a:rPr>
              <a:t>Note:</a:t>
            </a:r>
          </a:p>
          <a:p>
            <a:pPr marL="0" indent="0">
              <a:buNone/>
            </a:pPr>
            <a:r>
              <a:rPr lang="en-GB" sz="1200" b="0" kern="1200" baseline="0" dirty="0">
                <a:solidFill>
                  <a:schemeClr val="tx1"/>
                </a:solidFill>
                <a:effectLst/>
                <a:latin typeface="+mn-lt"/>
                <a:ea typeface="+mn-ea"/>
                <a:cs typeface="+mn-cs"/>
              </a:rPr>
              <a:t>‘Por’ is a difficult preposition because of its multiple functions and translations into English. We teach ‘por’ here only as ‘because of’ and not also as ‘for’. Although the English ‘for’ may be used to express reasons, it can also be an ambiguous term. Consider ‘</a:t>
            </a:r>
            <a:r>
              <a:rPr lang="en-GB" sz="1200" b="0" kern="1200" baseline="0" dirty="0" err="1">
                <a:solidFill>
                  <a:schemeClr val="tx1"/>
                </a:solidFill>
                <a:effectLst/>
                <a:latin typeface="+mn-lt"/>
                <a:ea typeface="+mn-ea"/>
                <a:cs typeface="+mn-cs"/>
              </a:rPr>
              <a:t>voy</a:t>
            </a:r>
            <a:r>
              <a:rPr lang="en-GB" sz="1200" b="0" kern="1200" baseline="0" dirty="0">
                <a:solidFill>
                  <a:schemeClr val="tx1"/>
                </a:solidFill>
                <a:effectLst/>
                <a:latin typeface="+mn-lt"/>
                <a:ea typeface="+mn-ea"/>
                <a:cs typeface="+mn-cs"/>
              </a:rPr>
              <a:t> por </a:t>
            </a:r>
            <a:r>
              <a:rPr lang="en-GB" sz="1200" b="0" kern="1200" baseline="0" dirty="0" err="1">
                <a:solidFill>
                  <a:schemeClr val="tx1"/>
                </a:solidFill>
                <a:effectLst/>
                <a:latin typeface="+mn-lt"/>
                <a:ea typeface="+mn-ea"/>
                <a:cs typeface="+mn-cs"/>
              </a:rPr>
              <a:t>trabajo</a:t>
            </a:r>
            <a:r>
              <a:rPr lang="en-GB" sz="1200" b="0" kern="1200" baseline="0" dirty="0">
                <a:solidFill>
                  <a:schemeClr val="tx1"/>
                </a:solidFill>
                <a:effectLst/>
                <a:latin typeface="+mn-lt"/>
                <a:ea typeface="+mn-ea"/>
                <a:cs typeface="+mn-cs"/>
              </a:rPr>
              <a:t>’. If we translate this as ‘I go because of work’, it is clear the work is a reason, whereas ‘I go </a:t>
            </a:r>
            <a:r>
              <a:rPr lang="en-GB" sz="1200" b="0" i="1" kern="1200" baseline="0" dirty="0">
                <a:solidFill>
                  <a:schemeClr val="tx1"/>
                </a:solidFill>
                <a:effectLst/>
                <a:latin typeface="+mn-lt"/>
                <a:ea typeface="+mn-ea"/>
                <a:cs typeface="+mn-cs"/>
              </a:rPr>
              <a:t>for</a:t>
            </a:r>
            <a:r>
              <a:rPr lang="en-GB" sz="1200" b="0" kern="1200" baseline="0" dirty="0">
                <a:solidFill>
                  <a:schemeClr val="tx1"/>
                </a:solidFill>
                <a:effectLst/>
                <a:latin typeface="+mn-lt"/>
                <a:ea typeface="+mn-ea"/>
                <a:cs typeface="+mn-cs"/>
              </a:rPr>
              <a:t> work’ could imply that work is either the reason (i.e. the person already has work) or an objective/end (i.e. the person is going to find work). We will later directly juxtapose ‘por’ and ‘para’ but will first teach the uses and translations of ‘por’ that avoid this complex issue.</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13</a:t>
            </a:fld>
            <a:endParaRPr lang="en-GB"/>
          </a:p>
        </p:txBody>
      </p:sp>
    </p:spTree>
    <p:extLst>
      <p:ext uri="{BB962C8B-B14F-4D97-AF65-F5344CB8AC3E}">
        <p14:creationId xmlns:p14="http://schemas.microsoft.com/office/powerpoint/2010/main" val="380132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5 minutes</a:t>
            </a:r>
          </a:p>
          <a:p>
            <a:pPr marL="0"/>
            <a:br>
              <a:rPr lang="en-GB" b="1" baseline="0" dirty="0"/>
            </a:br>
            <a:r>
              <a:rPr lang="en-GB" b="1" baseline="0" dirty="0"/>
              <a:t>Aim: </a:t>
            </a:r>
            <a:r>
              <a:rPr lang="en-GB" b="0" baseline="0" dirty="0"/>
              <a:t>To practise with the different uses of ‘por’ and ‘</a:t>
            </a:r>
            <a:r>
              <a:rPr lang="en-GB" b="0" baseline="0" dirty="0" err="1"/>
              <a:t>porque</a:t>
            </a:r>
            <a:r>
              <a:rPr lang="en-GB" b="0" baseline="0" dirty="0"/>
              <a: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each phrase and decide if its meaning refers to ‘because’, ‘because of’ or ‘for’ in English.</a:t>
            </a:r>
          </a:p>
          <a:p>
            <a:pPr marL="0"/>
            <a:r>
              <a:rPr lang="en-GB" sz="1200" kern="1200" dirty="0">
                <a:solidFill>
                  <a:schemeClr val="tx1"/>
                </a:solidFill>
                <a:effectLst/>
                <a:latin typeface="+mn-lt"/>
                <a:ea typeface="+mn-ea"/>
                <a:cs typeface="+mn-cs"/>
              </a:rPr>
              <a:t>2. Translate each phrase into English.</a:t>
            </a:r>
          </a:p>
          <a:p>
            <a:pPr marL="0"/>
            <a:r>
              <a:rPr lang="en-GB" sz="1200" kern="1200" dirty="0">
                <a:solidFill>
                  <a:schemeClr val="tx1"/>
                </a:solidFill>
                <a:effectLst/>
                <a:latin typeface="+mn-lt"/>
                <a:ea typeface="+mn-ea"/>
                <a:cs typeface="+mn-cs"/>
              </a:rPr>
              <a:t>3. Check your answers with further clicks.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14</a:t>
            </a:fld>
            <a:endParaRPr lang="en-GB"/>
          </a:p>
        </p:txBody>
      </p:sp>
    </p:spTree>
    <p:extLst>
      <p:ext uri="{BB962C8B-B14F-4D97-AF65-F5344CB8AC3E}">
        <p14:creationId xmlns:p14="http://schemas.microsoft.com/office/powerpoint/2010/main" val="246628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recap the 1st person singular part (-é) and to introduce the 2nd person singular past (-aste).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Reveal each sentence to show students the Spanish phrases and elicit the English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Ask students to listen to you modelling the final-syllable stress for each ending (-é is stressed, -</a:t>
            </a:r>
            <a:r>
              <a:rPr lang="en-GB" sz="1200" b="0" kern="1200" dirty="0" err="1">
                <a:solidFill>
                  <a:schemeClr val="tx1"/>
                </a:solidFill>
                <a:effectLst/>
                <a:latin typeface="+mn-lt"/>
                <a:ea typeface="+mn-ea"/>
                <a:cs typeface="+mn-cs"/>
              </a:rPr>
              <a:t>aste</a:t>
            </a:r>
            <a:r>
              <a:rPr lang="en-GB" sz="1200" b="0" kern="1200" dirty="0">
                <a:solidFill>
                  <a:schemeClr val="tx1"/>
                </a:solidFill>
                <a:effectLst/>
                <a:latin typeface="+mn-lt"/>
                <a:ea typeface="+mn-ea"/>
                <a:cs typeface="+mn-cs"/>
              </a:rPr>
              <a:t> is not).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80D53-9782-4E54-AE2E-AB9A044D3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390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focus on the verb forms used to express 1</a:t>
            </a:r>
            <a:r>
              <a:rPr lang="en-US" b="0" baseline="30000" dirty="0"/>
              <a:t>st</a:t>
            </a:r>
            <a:r>
              <a:rPr lang="en-US" b="0" dirty="0"/>
              <a:t> and 2</a:t>
            </a:r>
            <a:r>
              <a:rPr lang="en-US" b="0" baseline="30000" dirty="0"/>
              <a:t>nd</a:t>
            </a:r>
            <a:r>
              <a:rPr lang="en-US" b="0" dirty="0"/>
              <a:t> person singular </a:t>
            </a:r>
            <a:r>
              <a:rPr lang="en-US" b="0" dirty="0" err="1"/>
              <a:t>preterite</a:t>
            </a:r>
            <a:r>
              <a:rPr lang="en-US" b="0" dirty="0"/>
              <a:t> meaning</a:t>
            </a:r>
            <a:r>
              <a:rPr lang="en-US" b="0" baseline="0" dirty="0"/>
              <a:t>.</a:t>
            </a:r>
            <a:endParaRPr lang="en-US" b="0" dirty="0"/>
          </a:p>
          <a:p>
            <a:endParaRPr lang="en-US" b="1" dirty="0"/>
          </a:p>
          <a:p>
            <a:r>
              <a:rPr lang="en-US" b="1" dirty="0"/>
              <a:t>Procedure:</a:t>
            </a:r>
          </a:p>
          <a:p>
            <a:r>
              <a:rPr lang="en-US" b="0" dirty="0"/>
              <a:t>1. Read the sentences.</a:t>
            </a:r>
          </a:p>
          <a:p>
            <a:r>
              <a:rPr lang="en-US" b="0" dirty="0"/>
              <a:t>2. Answer the questions. Who did these actions, Lucía (’I’) or Elizabeth (‘you’)?</a:t>
            </a:r>
          </a:p>
          <a:p>
            <a:endParaRPr lang="en-US" b="0" dirty="0"/>
          </a:p>
          <a:p>
            <a:r>
              <a:rPr lang="en-US" b="1" dirty="0"/>
              <a:t>Notes:</a:t>
            </a:r>
          </a:p>
          <a:p>
            <a:pPr marL="228600" indent="-228600">
              <a:buAutoNum type="arabicPeriod"/>
            </a:pPr>
            <a:r>
              <a:rPr lang="en-US" b="0" baseline="0" dirty="0"/>
              <a:t>The questions and speech bubbles don’t appear in a particular order. Therefore, for each item, students will need to search for the lexical verb corresponding to their question. This will help to reinforce understanding of vocabulary.</a:t>
            </a:r>
          </a:p>
          <a:p>
            <a:pPr marL="228600" indent="-228600">
              <a:buAutoNum type="arabicPeriod"/>
            </a:pPr>
            <a:r>
              <a:rPr lang="en-US" b="0" baseline="0" dirty="0"/>
              <a:t>‘Para’ + infinitive will be taught in 8.1.2.6. This construction appears in one of the items but understanding of it is not needed to complete the task. </a:t>
            </a:r>
            <a:endParaRPr lang="en-US" b="0" dirty="0"/>
          </a:p>
          <a:p>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16</a:t>
            </a:fld>
            <a:endParaRPr lang="en-GB"/>
          </a:p>
        </p:txBody>
      </p:sp>
    </p:spTree>
    <p:extLst>
      <p:ext uri="{BB962C8B-B14F-4D97-AF65-F5344CB8AC3E}">
        <p14:creationId xmlns:p14="http://schemas.microsoft.com/office/powerpoint/2010/main" val="373627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p>
          <a:p>
            <a:endParaRPr lang="en-GB" dirty="0"/>
          </a:p>
          <a:p>
            <a:r>
              <a:rPr lang="en-GB" b="1" dirty="0"/>
              <a:t>Aim:</a:t>
            </a:r>
            <a:r>
              <a:rPr lang="en-GB" b="1" baseline="0" dirty="0"/>
              <a:t> </a:t>
            </a:r>
            <a:r>
              <a:rPr lang="en-GB" b="0" baseline="0" dirty="0"/>
              <a:t>t</a:t>
            </a:r>
            <a:r>
              <a:rPr lang="en-GB" b="0" dirty="0"/>
              <a:t>o</a:t>
            </a:r>
            <a:r>
              <a:rPr lang="en-GB" dirty="0"/>
              <a:t> remind students of English</a:t>
            </a:r>
            <a:r>
              <a:rPr lang="en-GB" baseline="0" dirty="0"/>
              <a:t> vs Spanish</a:t>
            </a:r>
            <a:r>
              <a:rPr lang="en-GB" dirty="0"/>
              <a:t> question formation differences,</a:t>
            </a:r>
            <a:r>
              <a:rPr lang="en-GB" baseline="0" dirty="0"/>
              <a:t> in particular the use of the auxiliary ‘do’ (which becomes ‘did’ in past).</a:t>
            </a:r>
          </a:p>
          <a:p>
            <a:endParaRPr lang="en-GB" baseline="0" dirty="0"/>
          </a:p>
          <a:p>
            <a:r>
              <a:rPr lang="en-GB" b="1" baseline="0" dirty="0"/>
              <a:t>Procedure: </a:t>
            </a:r>
          </a:p>
          <a:p>
            <a:pPr marL="228600" indent="-228600">
              <a:buAutoNum type="arabicPeriod"/>
            </a:pPr>
            <a:r>
              <a:rPr lang="en-GB" b="0" baseline="0" dirty="0"/>
              <a:t>Click through the animations.</a:t>
            </a:r>
          </a:p>
          <a:p>
            <a:pPr marL="228600" indent="-228600">
              <a:buAutoNum type="arabicPeriod"/>
            </a:pPr>
            <a:r>
              <a:rPr lang="en-GB" b="0" baseline="0" dirty="0"/>
              <a:t>Elicit English for the Spanish examples.</a:t>
            </a:r>
            <a:endParaRPr lang="en-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17</a:t>
            </a:fld>
            <a:endParaRPr lang="en-GB"/>
          </a:p>
        </p:txBody>
      </p:sp>
    </p:spTree>
    <p:extLst>
      <p:ext uri="{BB962C8B-B14F-4D97-AF65-F5344CB8AC3E}">
        <p14:creationId xmlns:p14="http://schemas.microsoft.com/office/powerpoint/2010/main" val="88008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focus on the verb forms used to express 1</a:t>
            </a:r>
            <a:r>
              <a:rPr lang="en-US" b="0" baseline="30000" dirty="0"/>
              <a:t>st</a:t>
            </a:r>
            <a:r>
              <a:rPr lang="en-US" b="0" dirty="0"/>
              <a:t> and 2</a:t>
            </a:r>
            <a:r>
              <a:rPr lang="en-US" b="0" baseline="30000" dirty="0"/>
              <a:t>nd</a:t>
            </a:r>
            <a:r>
              <a:rPr lang="en-US" b="0" dirty="0"/>
              <a:t> person singular </a:t>
            </a:r>
            <a:r>
              <a:rPr lang="en-US" b="0" dirty="0" err="1"/>
              <a:t>preterite</a:t>
            </a:r>
            <a:r>
              <a:rPr lang="en-US" b="0" dirty="0"/>
              <a:t> meaning</a:t>
            </a:r>
            <a:r>
              <a:rPr lang="en-US" b="0" baseline="0" dirty="0"/>
              <a:t>; to consolidate question vs statement intonation; to raise awareness of auxiliary ‘do’ in English questions</a:t>
            </a:r>
          </a:p>
          <a:p>
            <a:endParaRPr lang="en-US" b="1" dirty="0"/>
          </a:p>
          <a:p>
            <a:r>
              <a:rPr lang="en-US" b="1" dirty="0"/>
              <a:t>Procedure:</a:t>
            </a:r>
          </a:p>
          <a:p>
            <a:pPr marL="228600" indent="-228600">
              <a:buAutoNum type="arabicPeriod"/>
            </a:pPr>
            <a:r>
              <a:rPr lang="en-US" b="0" dirty="0"/>
              <a:t>Listen to the audio and </a:t>
            </a:r>
            <a:r>
              <a:rPr lang="en-GB" baseline="0" dirty="0"/>
              <a:t>decide if </a:t>
            </a:r>
            <a:r>
              <a:rPr lang="es-ES" baseline="0" dirty="0"/>
              <a:t>it’s a question or a statement. Is it ‘I’ or ‘ you’?</a:t>
            </a:r>
            <a:endParaRPr lang="en-US" b="0" baseline="0" dirty="0"/>
          </a:p>
          <a:p>
            <a:pPr marL="228600" indent="-228600">
              <a:buAutoNum type="arabicPeriod"/>
            </a:pPr>
            <a:r>
              <a:rPr lang="en-US" b="0" dirty="0"/>
              <a:t>Listen again and translate the phrases into English.</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aseline="0" dirty="0"/>
              <a:t>¿</a:t>
            </a:r>
            <a:r>
              <a:rPr lang="en-GB" baseline="0" dirty="0" err="1"/>
              <a:t>Canté</a:t>
            </a:r>
            <a:r>
              <a:rPr lang="en-GB" baseline="0" dirty="0"/>
              <a:t> </a:t>
            </a:r>
            <a:r>
              <a:rPr lang="en-GB" baseline="0" dirty="0" err="1"/>
              <a:t>en</a:t>
            </a:r>
            <a:r>
              <a:rPr lang="en-GB" baseline="0" dirty="0"/>
              <a:t> un </a:t>
            </a:r>
            <a:r>
              <a:rPr lang="en-GB" baseline="0" dirty="0" err="1"/>
              <a:t>concierto</a:t>
            </a:r>
            <a:r>
              <a:rPr lang="en-GB" baseline="0" dirty="0"/>
              <a:t>?</a:t>
            </a:r>
          </a:p>
          <a:p>
            <a:pPr marL="228600" lvl="0" indent="-228600" algn="l" rtl="0">
              <a:spcBef>
                <a:spcPts val="0"/>
              </a:spcBef>
              <a:spcAft>
                <a:spcPts val="0"/>
              </a:spcAft>
              <a:buAutoNum type="arabicPeriod"/>
            </a:pPr>
            <a:r>
              <a:rPr lang="en-GB" baseline="0" dirty="0"/>
              <a:t>¿</a:t>
            </a:r>
            <a:r>
              <a:rPr lang="en-GB" baseline="0" dirty="0" err="1"/>
              <a:t>Estudiaste</a:t>
            </a:r>
            <a:r>
              <a:rPr lang="en-GB" baseline="0" dirty="0"/>
              <a:t> </a:t>
            </a:r>
            <a:r>
              <a:rPr lang="en-GB" baseline="0" dirty="0" err="1"/>
              <a:t>arte</a:t>
            </a:r>
            <a:r>
              <a:rPr lang="en-GB" baseline="0" dirty="0"/>
              <a:t> o </a:t>
            </a:r>
            <a:r>
              <a:rPr lang="en-GB" baseline="0" dirty="0" err="1"/>
              <a:t>ciencias</a:t>
            </a:r>
            <a:r>
              <a:rPr lang="en-GB" baseline="0" dirty="0"/>
              <a:t>?</a:t>
            </a:r>
          </a:p>
          <a:p>
            <a:pPr marL="228600" lvl="0" indent="-228600" algn="l" rtl="0">
              <a:spcBef>
                <a:spcPts val="0"/>
              </a:spcBef>
              <a:spcAft>
                <a:spcPts val="0"/>
              </a:spcAft>
              <a:buAutoNum type="arabicPeriod"/>
            </a:pPr>
            <a:r>
              <a:rPr lang="en-GB" baseline="0" dirty="0" err="1"/>
              <a:t>Participé</a:t>
            </a:r>
            <a:r>
              <a:rPr lang="en-GB" baseline="0" dirty="0"/>
              <a:t> </a:t>
            </a:r>
            <a:r>
              <a:rPr lang="en-GB" baseline="0" dirty="0" err="1"/>
              <a:t>en</a:t>
            </a:r>
            <a:r>
              <a:rPr lang="en-GB" baseline="0" dirty="0"/>
              <a:t> </a:t>
            </a:r>
            <a:r>
              <a:rPr lang="en-GB" baseline="0" dirty="0" err="1"/>
              <a:t>deportes</a:t>
            </a:r>
            <a:r>
              <a:rPr lang="en-GB" baseline="0" dirty="0"/>
              <a:t> de </a:t>
            </a:r>
            <a:r>
              <a:rPr lang="en-GB" baseline="0" dirty="0" err="1"/>
              <a:t>equipo</a:t>
            </a:r>
            <a:r>
              <a:rPr lang="en-GB" baseline="0" dirty="0"/>
              <a:t>.</a:t>
            </a:r>
          </a:p>
          <a:p>
            <a:pPr marL="228600" lvl="0" indent="-228600" algn="l" rtl="0">
              <a:spcBef>
                <a:spcPts val="0"/>
              </a:spcBef>
              <a:spcAft>
                <a:spcPts val="0"/>
              </a:spcAft>
              <a:buAutoNum type="arabicPeriod"/>
            </a:pPr>
            <a:r>
              <a:rPr lang="en-GB" baseline="0" dirty="0"/>
              <a:t>¿</a:t>
            </a:r>
            <a:r>
              <a:rPr lang="en-GB" baseline="0" dirty="0" err="1"/>
              <a:t>Gané</a:t>
            </a:r>
            <a:r>
              <a:rPr lang="en-GB" baseline="0" dirty="0"/>
              <a:t> un </a:t>
            </a:r>
            <a:r>
              <a:rPr lang="en-GB" baseline="0" dirty="0" err="1"/>
              <a:t>premio</a:t>
            </a:r>
            <a:r>
              <a:rPr lang="en-GB" baseline="0" dirty="0"/>
              <a:t>?</a:t>
            </a:r>
          </a:p>
          <a:p>
            <a:pPr marL="228600" lvl="0" indent="-228600" algn="l" rtl="0">
              <a:spcBef>
                <a:spcPts val="0"/>
              </a:spcBef>
              <a:spcAft>
                <a:spcPts val="0"/>
              </a:spcAft>
              <a:buAutoNum type="arabicPeriod"/>
            </a:pPr>
            <a:r>
              <a:rPr lang="en-GB" baseline="0" dirty="0"/>
              <a:t>Un día </a:t>
            </a:r>
            <a:r>
              <a:rPr lang="en-GB" baseline="0" dirty="0" err="1"/>
              <a:t>llevaste</a:t>
            </a:r>
            <a:r>
              <a:rPr lang="en-GB" baseline="0" dirty="0"/>
              <a:t> un </a:t>
            </a:r>
            <a:r>
              <a:rPr lang="en-GB" baseline="0" dirty="0" err="1"/>
              <a:t>gato</a:t>
            </a:r>
            <a:r>
              <a:rPr lang="en-GB" baseline="0" dirty="0"/>
              <a:t> a la </a:t>
            </a:r>
            <a:r>
              <a:rPr lang="en-GB" baseline="0" dirty="0" err="1"/>
              <a:t>clase</a:t>
            </a:r>
            <a:r>
              <a:rPr lang="en-GB" baseline="0" dirty="0"/>
              <a:t>.</a:t>
            </a:r>
          </a:p>
          <a:p>
            <a:pPr marL="228600" lvl="0" indent="-228600" algn="l" rtl="0">
              <a:spcBef>
                <a:spcPts val="0"/>
              </a:spcBef>
              <a:spcAft>
                <a:spcPts val="0"/>
              </a:spcAft>
              <a:buAutoNum type="arabicPeriod"/>
            </a:pPr>
            <a:r>
              <a:rPr lang="en-GB" baseline="0" dirty="0" err="1"/>
              <a:t>Bailaste</a:t>
            </a:r>
            <a:r>
              <a:rPr lang="en-GB" baseline="0" dirty="0"/>
              <a:t> una </a:t>
            </a:r>
            <a:r>
              <a:rPr lang="en-GB" baseline="0" dirty="0" err="1"/>
              <a:t>canción</a:t>
            </a:r>
            <a:r>
              <a:rPr lang="en-GB" baseline="0" dirty="0"/>
              <a:t> con </a:t>
            </a:r>
            <a:r>
              <a:rPr lang="en-GB" baseline="0" dirty="0" err="1"/>
              <a:t>tu</a:t>
            </a:r>
            <a:r>
              <a:rPr lang="en-GB" baseline="0" dirty="0"/>
              <a:t> </a:t>
            </a:r>
            <a:r>
              <a:rPr lang="en-GB" baseline="0" dirty="0" err="1"/>
              <a:t>hermana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80D53-9782-4E54-AE2E-AB9A044D3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726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Note: this task can be the only speaking activity completed this lesson, and its level of challenge/support can be adapted (see below). Alternatively, teachers could progress students to the activity on the next slides.  There is a lot of flexibility here to help teachers to meet the needs of different classes, and different students proficiencies within the same class.  The original speaking task (which requires handouts) is also still available, at the end of this slide deck.</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read aloud and production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models the task by writing a </a:t>
            </a:r>
            <a:r>
              <a:rPr lang="en-GB" sz="1200" b="0" dirty="0" err="1">
                <a:solidFill>
                  <a:srgbClr val="1F4E79"/>
                </a:solidFill>
                <a:effectLst/>
                <a:latin typeface="Century Gothic" panose="020B0502020202020204" pitchFamily="34" charset="0"/>
                <a:ea typeface="DengXian" panose="02010600030101010101" pitchFamily="2" charset="-122"/>
              </a:rPr>
              <a:t>preterite</a:t>
            </a:r>
            <a:r>
              <a:rPr lang="en-GB" sz="1200" b="0" dirty="0">
                <a:solidFill>
                  <a:srgbClr val="1F4E79"/>
                </a:solidFill>
                <a:effectLst/>
                <a:latin typeface="Century Gothic" panose="020B0502020202020204" pitchFamily="34" charset="0"/>
                <a:ea typeface="DengXian" panose="02010600030101010101" pitchFamily="2" charset="-122"/>
              </a:rPr>
              <a:t> question on the board made up of language from the grid, emphasising the need to change the verb. E.g. Did you win a prize? (and perhaps adding ‘last year’ (</a:t>
            </a:r>
            <a:r>
              <a:rPr lang="en-GB" sz="1200" b="0" dirty="0" err="1">
                <a:solidFill>
                  <a:srgbClr val="1F4E79"/>
                </a:solidFill>
                <a:effectLst/>
                <a:latin typeface="Century Gothic" panose="020B0502020202020204" pitchFamily="34" charset="0"/>
                <a:ea typeface="DengXian" panose="02010600030101010101" pitchFamily="2" charset="-122"/>
              </a:rPr>
              <a:t>el</a:t>
            </a:r>
            <a:r>
              <a:rPr lang="en-GB" sz="1200" b="0" dirty="0">
                <a:solidFill>
                  <a:srgbClr val="1F4E79"/>
                </a:solidFill>
                <a:effectLst/>
                <a:latin typeface="Century Gothic" panose="020B0502020202020204" pitchFamily="34" charset="0"/>
                <a:ea typeface="DengXian" panose="02010600030101010101" pitchFamily="2" charset="-122"/>
              </a:rPr>
              <a:t> </a:t>
            </a:r>
            <a:r>
              <a:rPr lang="en-GB" sz="1200" b="0" dirty="0" err="1">
                <a:solidFill>
                  <a:srgbClr val="1F4E79"/>
                </a:solidFill>
                <a:effectLst/>
                <a:latin typeface="Century Gothic" panose="020B0502020202020204" pitchFamily="34" charset="0"/>
                <a:ea typeface="DengXian" panose="02010600030101010101" pitchFamily="2" charset="-122"/>
              </a:rPr>
              <a:t>año</a:t>
            </a:r>
            <a:r>
              <a:rPr lang="en-GB" sz="1200" b="0" dirty="0">
                <a:solidFill>
                  <a:srgbClr val="1F4E79"/>
                </a:solidFill>
                <a:effectLst/>
                <a:latin typeface="Century Gothic" panose="020B0502020202020204" pitchFamily="34" charset="0"/>
                <a:ea typeface="DengXian" panose="02010600030101010101" pitchFamily="2" charset="-122"/>
              </a:rPr>
              <a:t> </a:t>
            </a:r>
            <a:r>
              <a:rPr lang="en-GB" sz="1200" b="0" dirty="0" err="1">
                <a:solidFill>
                  <a:srgbClr val="1F4E79"/>
                </a:solidFill>
                <a:effectLst/>
                <a:latin typeface="Century Gothic" panose="020B0502020202020204" pitchFamily="34" charset="0"/>
                <a:ea typeface="DengXian" panose="02010600030101010101" pitchFamily="2" charset="-122"/>
              </a:rPr>
              <a:t>pasado</a:t>
            </a:r>
            <a:r>
              <a:rPr lang="en-GB" sz="1200" b="0" dirty="0">
                <a:solidFill>
                  <a:srgbClr val="1F4E79"/>
                </a:solidFill>
                <a:effectLst/>
                <a:latin typeface="Century Gothic" panose="020B0502020202020204" pitchFamily="34" charset="0"/>
                <a:ea typeface="DengXian" panose="02010600030101010101" pitchFamily="2" charset="-122"/>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 teacher then models the role of the student who receives that English question from a partner and has to translate it.  </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Ganaste</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un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premio</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el</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año</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pasado</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and the teacher prompts the listening student to answer the question for real: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Sí</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gané</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un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premio</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No, no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gané</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 un </a:t>
            </a:r>
            <a:r>
              <a:rPr lang="en-GB" sz="1200" b="0" dirty="0" err="1">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premio</a:t>
            </a:r>
            <a:r>
              <a:rPr lang="en-GB" sz="1200" b="0" dirty="0">
                <a:solidFill>
                  <a:srgbClr val="1F4E79"/>
                </a:solidFill>
                <a:effectLst/>
                <a:latin typeface="Century Gothic" panose="020B0502020202020204" pitchFamily="34" charset="0"/>
                <a:ea typeface="DengXian" panose="02010600030101010101" pitchFamily="2" charset="-122"/>
                <a:sym typeface="Wingdings" panose="05000000000000000000" pitchFamily="2" charset="2"/>
              </a:rPr>
              <a:t>.</a:t>
            </a:r>
            <a:endParaRPr lang="en-GB" sz="1200" b="0" dirty="0">
              <a:solidFill>
                <a:srgbClr val="1F4E79"/>
              </a:solidFill>
              <a:effectLst/>
              <a:latin typeface="Century Gothic" panose="020B0502020202020204" pitchFamily="34" charset="0"/>
              <a:ea typeface="DengXian"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 teacher then tells both students to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Note: </a:t>
            </a:r>
            <a:r>
              <a:rPr lang="en-GB" sz="1200" b="0" dirty="0">
                <a:solidFill>
                  <a:srgbClr val="1F4E79"/>
                </a:solidFill>
                <a:effectLst/>
                <a:latin typeface="Century Gothic" panose="020B0502020202020204" pitchFamily="34" charset="0"/>
                <a:ea typeface="DengXian" panose="02010600030101010101" pitchFamily="2" charset="-122"/>
              </a:rPr>
              <a:t>the level of challenge can be adjusted here.  </a:t>
            </a:r>
            <a:br>
              <a:rPr lang="en-GB" sz="1200" b="0" dirty="0">
                <a:solidFill>
                  <a:srgbClr val="1F4E79"/>
                </a:solidFill>
                <a:effectLst/>
                <a:latin typeface="Century Gothic" panose="020B0502020202020204" pitchFamily="34" charset="0"/>
                <a:ea typeface="DengXian" panose="02010600030101010101" pitchFamily="2" charset="-122"/>
              </a:rPr>
            </a:br>
            <a:r>
              <a:rPr lang="en-GB" sz="1200" b="0" dirty="0">
                <a:solidFill>
                  <a:srgbClr val="1F4E79"/>
                </a:solidFill>
                <a:effectLst/>
                <a:latin typeface="Century Gothic" panose="020B0502020202020204" pitchFamily="34" charset="0"/>
                <a:ea typeface="DengXian" panose="02010600030101010101" pitchFamily="2" charset="-122"/>
              </a:rPr>
              <a:t>i) To increase the challenge, the student translating the questions from English into Spanish could face away from the board AND/OR the listening student who is responding to the questions could also face away from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F4E79"/>
                </a:solidFill>
                <a:effectLst/>
                <a:latin typeface="Century Gothic" panose="020B0502020202020204" pitchFamily="34" charset="0"/>
                <a:ea typeface="DengXian" panose="02010600030101010101" pitchFamily="2" charset="-122"/>
              </a:rPr>
              <a:t>ii) To increase the support, teachers could use this slide to do some further practice – either oral or written (e.g., on mini whiteboards), setting the English question prompts themselves for students to respond to. They can vary the challenge within this activity, too, by inviting some students to face away from the board to complete the questions.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19</a:t>
            </a:fld>
            <a:endParaRPr lang="en-GB"/>
          </a:p>
        </p:txBody>
      </p:sp>
    </p:spTree>
    <p:extLst>
      <p:ext uri="{BB962C8B-B14F-4D97-AF65-F5344CB8AC3E}">
        <p14:creationId xmlns:p14="http://schemas.microsoft.com/office/powerpoint/2010/main" val="212352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 (9 slides)</a:t>
            </a:r>
            <a:br>
              <a:rPr lang="en-GB" dirty="0"/>
            </a:br>
            <a:br>
              <a:rPr lang="en-GB" dirty="0"/>
            </a:br>
            <a:r>
              <a:rPr lang="en-GB" b="1" dirty="0"/>
              <a:t>Aim</a:t>
            </a:r>
            <a:r>
              <a:rPr lang="en-GB" dirty="0"/>
              <a:t>: to introduce new and recap previously taught vocabulary in the written modality, practising read aloud at the same time.</a:t>
            </a:r>
          </a:p>
          <a:p>
            <a:endParaRPr lang="en-GB" dirty="0"/>
          </a:p>
          <a:p>
            <a:r>
              <a:rPr lang="en-GB" b="1" dirty="0"/>
              <a:t>Procedure:</a:t>
            </a:r>
            <a:br>
              <a:rPr lang="en-GB" b="1" dirty="0"/>
            </a:br>
            <a:r>
              <a:rPr lang="en-GB" b="0" dirty="0"/>
              <a:t>1. Click to bring up two verb options. Ask, for example, ¿</a:t>
            </a:r>
            <a:r>
              <a:rPr lang="en-GB" b="0" dirty="0" err="1"/>
              <a:t>cantar</a:t>
            </a:r>
            <a:r>
              <a:rPr lang="en-GB" b="0" dirty="0"/>
              <a:t> o </a:t>
            </a:r>
            <a:r>
              <a:rPr lang="en-GB" b="0" dirty="0" err="1"/>
              <a:t>ganar</a:t>
            </a:r>
            <a:r>
              <a:rPr lang="en-GB" b="0" dirty="0"/>
              <a:t>?</a:t>
            </a:r>
          </a:p>
          <a:p>
            <a:r>
              <a:rPr lang="en-GB" b="0" dirty="0"/>
              <a:t>2. Students respond with the most appropriate option and give the noun in Spanish as well, if they are able.</a:t>
            </a:r>
            <a:br>
              <a:rPr lang="en-GB" b="0" dirty="0"/>
            </a:br>
            <a:r>
              <a:rPr lang="en-GB" b="0" dirty="0"/>
              <a:t>3. Either way, the teacher clicks to star the correct verb and either </a:t>
            </a:r>
            <a:r>
              <a:rPr lang="en-GB" b="0" dirty="0" err="1"/>
              <a:t>elicitis</a:t>
            </a:r>
            <a:r>
              <a:rPr lang="en-GB" b="0" dirty="0"/>
              <a:t> or provides the Spanish word for the noun as well, to consolidate learning.</a:t>
            </a:r>
            <a:br>
              <a:rPr lang="en-GB" b="0" dirty="0"/>
            </a:br>
            <a:r>
              <a:rPr lang="en-GB" b="0" dirty="0"/>
              <a:t>4. Continue with all nine items.</a:t>
            </a:r>
            <a:endParaRPr lang="en-GB" b="1"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409951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OPTIONAL/ADDITIONAL/ALTERNATIVE SPEAKING ACTIVITY</a:t>
            </a:r>
          </a:p>
          <a:p>
            <a:r>
              <a:rPr lang="en-GB" b="1" dirty="0"/>
              <a:t>Timing: </a:t>
            </a:r>
            <a:r>
              <a:rPr lang="en-GB" b="0" dirty="0"/>
              <a:t>10 minutes (two slides) – timing can be flexible depending on number of rounds.  This task can also be reprieved in the following lesson, to continue the practice.</a:t>
            </a:r>
            <a:br>
              <a:rPr lang="en-GB" b="1" dirty="0"/>
            </a:br>
            <a:br>
              <a:rPr lang="en-GB" b="1" dirty="0"/>
            </a:br>
            <a:r>
              <a:rPr lang="en-GB" b="1" dirty="0"/>
              <a:t>Aim: </a:t>
            </a:r>
            <a:r>
              <a:rPr lang="en-GB" b="0" dirty="0"/>
              <a:t>to practise asking and answering about past events in the 1</a:t>
            </a:r>
            <a:r>
              <a:rPr lang="en-GB" b="0" baseline="30000" dirty="0"/>
              <a:t>st</a:t>
            </a:r>
            <a:r>
              <a:rPr lang="en-GB" b="0" dirty="0"/>
              <a:t> and 2</a:t>
            </a:r>
            <a:r>
              <a:rPr lang="en-GB" b="0" baseline="30000" dirty="0"/>
              <a:t>nd</a:t>
            </a:r>
            <a:r>
              <a:rPr lang="en-GB" b="0" dirty="0"/>
              <a:t> persons singular.</a:t>
            </a:r>
          </a:p>
          <a:p>
            <a:endParaRPr lang="en-GB" b="0" dirty="0"/>
          </a:p>
          <a:p>
            <a:r>
              <a:rPr lang="en-GB" b="1" dirty="0"/>
              <a:t>Procedure:</a:t>
            </a:r>
          </a:p>
          <a:p>
            <a:pPr marL="228600" indent="-228600">
              <a:buAutoNum type="arabicPeriod"/>
            </a:pPr>
            <a:r>
              <a:rPr lang="en-GB" b="0" dirty="0"/>
              <a:t>Student As quickly write down 1-6 and their own choice of </a:t>
            </a:r>
            <a:r>
              <a:rPr lang="en-GB" b="1" dirty="0"/>
              <a:t>I</a:t>
            </a:r>
            <a:r>
              <a:rPr lang="en-GB" b="0" dirty="0"/>
              <a:t> or </a:t>
            </a:r>
            <a:r>
              <a:rPr lang="en-GB" b="1" dirty="0"/>
              <a:t>you</a:t>
            </a:r>
            <a:r>
              <a:rPr lang="en-GB" b="0" dirty="0"/>
              <a:t> for each question, without showing the other. They should use a mix of I and you questions.</a:t>
            </a:r>
          </a:p>
          <a:p>
            <a:pPr marL="228600" indent="-228600">
              <a:buAutoNum type="arabicPeriod"/>
            </a:pPr>
            <a:r>
              <a:rPr lang="en-GB" b="0" dirty="0"/>
              <a:t>Then As ask their chosen questions (adding ‘</a:t>
            </a:r>
            <a:r>
              <a:rPr lang="en-GB" b="0" dirty="0" err="1"/>
              <a:t>el</a:t>
            </a:r>
            <a:r>
              <a:rPr lang="en-GB" b="0" dirty="0"/>
              <a:t> </a:t>
            </a:r>
            <a:r>
              <a:rPr lang="en-GB" b="0" dirty="0" err="1"/>
              <a:t>año</a:t>
            </a:r>
            <a:r>
              <a:rPr lang="en-GB" b="0" dirty="0"/>
              <a:t> </a:t>
            </a:r>
            <a:r>
              <a:rPr lang="en-GB" b="0" dirty="0" err="1"/>
              <a:t>pasado</a:t>
            </a:r>
            <a:r>
              <a:rPr lang="en-GB" b="0" dirty="0"/>
              <a:t>’) – e.g. 1 </a:t>
            </a:r>
            <a:r>
              <a:rPr lang="en-GB" b="1" dirty="0"/>
              <a:t>you</a:t>
            </a:r>
            <a:r>
              <a:rPr lang="en-GB" b="0" dirty="0"/>
              <a:t> </a:t>
            </a:r>
            <a:r>
              <a:rPr lang="en-GB" b="1" dirty="0"/>
              <a:t>¿</a:t>
            </a:r>
            <a:r>
              <a:rPr lang="en-GB" b="1" dirty="0" err="1"/>
              <a:t>Cantaste</a:t>
            </a:r>
            <a:r>
              <a:rPr lang="en-GB" b="1" dirty="0"/>
              <a:t> una cancion? </a:t>
            </a:r>
          </a:p>
          <a:p>
            <a:pPr marL="228600" indent="-228600">
              <a:buAutoNum type="arabicPeriod"/>
            </a:pPr>
            <a:r>
              <a:rPr lang="en-GB" b="0" dirty="0"/>
              <a:t>Bs answer the question according to whether they are asked ‘Did I..’ or ‘Did you’?  In this example Bs answer: </a:t>
            </a:r>
            <a:r>
              <a:rPr lang="en-GB" b="1" dirty="0"/>
              <a:t>No, no </a:t>
            </a:r>
            <a:r>
              <a:rPr lang="en-GB" b="1" dirty="0" err="1"/>
              <a:t>canté</a:t>
            </a:r>
            <a:r>
              <a:rPr lang="en-GB" b="1" dirty="0"/>
              <a:t> una </a:t>
            </a:r>
            <a:r>
              <a:rPr lang="en-GB" b="1" dirty="0" err="1"/>
              <a:t>canción</a:t>
            </a:r>
            <a:r>
              <a:rPr lang="en-GB" b="1" dirty="0"/>
              <a:t>.</a:t>
            </a:r>
            <a:br>
              <a:rPr lang="en-GB" b="1" dirty="0"/>
            </a:br>
            <a:r>
              <a:rPr lang="en-GB" b="1" dirty="0"/>
              <a:t>As check that their partner has answered correctly, according to the question they asked.</a:t>
            </a:r>
          </a:p>
          <a:p>
            <a:pPr marL="228600" indent="-228600">
              <a:buAutoNum type="arabicPeriod"/>
            </a:pPr>
            <a:r>
              <a:rPr lang="en-GB" b="0" dirty="0"/>
              <a:t>After all 6 pictures have been spoken about, students swap roles and move to the next slide.</a:t>
            </a:r>
          </a:p>
          <a:p>
            <a:pPr marL="0" indent="0">
              <a:buNone/>
            </a:pPr>
            <a:endParaRPr lang="en-GB" b="0" dirty="0"/>
          </a:p>
          <a:p>
            <a:pPr marL="0" indent="0">
              <a:buNone/>
            </a:pPr>
            <a:r>
              <a:rPr lang="en-GB" b="1" dirty="0"/>
              <a:t>Note: </a:t>
            </a:r>
            <a:br>
              <a:rPr lang="en-GB" b="1" dirty="0"/>
            </a:br>
            <a:r>
              <a:rPr lang="en-GB" b="0" dirty="0"/>
              <a:t>i) if they finish quickly, they should repeat the task but this time, they should answer personally for themselves/ their partner.  The answering students could increase the challenge by facing away from the board. This compels them to understand not just the verb forms but also the vocabulary meanings.</a:t>
            </a:r>
            <a:br>
              <a:rPr lang="en-GB" b="0" dirty="0"/>
            </a:br>
            <a:r>
              <a:rPr lang="en-GB" b="0" dirty="0"/>
              <a:t>ii) with a high proficiency class, teachers might consider removing the English and leaving only the images as prompts, compelling students to focus on both vocabulary and verb forms at the same time.</a:t>
            </a:r>
            <a:br>
              <a:rPr lang="en-GB" b="0" dirty="0"/>
            </a:b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07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2): </a:t>
            </a:r>
          </a:p>
          <a:p>
            <a:r>
              <a:rPr lang="en-GB" sz="1200" b="0" kern="1200" dirty="0">
                <a:solidFill>
                  <a:schemeClr val="tx1"/>
                </a:solidFill>
                <a:effectLst/>
                <a:latin typeface="+mn-lt"/>
                <a:ea typeface="+mn-ea"/>
                <a:cs typeface="+mn-cs"/>
              </a:rPr>
              <a:t>Consolidation of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past tense (</a:t>
            </a:r>
            <a:r>
              <a:rPr lang="en-US" sz="1200" b="0" kern="1200" dirty="0" err="1">
                <a:solidFill>
                  <a:schemeClr val="tx1"/>
                </a:solidFill>
                <a:effectLst/>
                <a:latin typeface="+mn-lt"/>
                <a:ea typeface="+mn-ea"/>
                <a:cs typeface="+mn-cs"/>
              </a:rPr>
              <a:t>preterite</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2nd person singular (-</a:t>
            </a:r>
            <a:r>
              <a:rPr lang="en-US" sz="1200" b="0" kern="1200" dirty="0" err="1">
                <a:solidFill>
                  <a:schemeClr val="tx1"/>
                </a:solidFill>
                <a:effectLst/>
                <a:latin typeface="+mn-lt"/>
                <a:ea typeface="+mn-ea"/>
                <a:cs typeface="+mn-cs"/>
              </a:rPr>
              <a:t>aste</a:t>
            </a:r>
            <a:r>
              <a:rPr lang="en-US" sz="1200" b="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2nd person singular present (-as); </a:t>
            </a:r>
          </a:p>
          <a:p>
            <a:r>
              <a:rPr lang="en-US" sz="1200" kern="1200" dirty="0">
                <a:solidFill>
                  <a:schemeClr val="tx1"/>
                </a:solidFill>
                <a:effectLst/>
                <a:latin typeface="+mn-lt"/>
                <a:ea typeface="+mn-ea"/>
                <a:cs typeface="+mn-cs"/>
              </a:rPr>
              <a:t>Consolidation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question words</a:t>
            </a:r>
            <a:endParaRPr lang="es-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to and practice of s</a:t>
            </a:r>
            <a:r>
              <a:rPr lang="en-GB" sz="1200" kern="1200" dirty="0">
                <a:solidFill>
                  <a:schemeClr val="tx1"/>
                </a:solidFill>
                <a:effectLst/>
                <a:latin typeface="+mn-lt"/>
                <a:ea typeface="+mn-ea"/>
                <a:cs typeface="+mn-cs"/>
              </a:rPr>
              <a:t>trong vowels [a], [e], [o]</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cantar [717]; tomar¹ [133]; coger [1001];  intentar [411]; ganar¹ [295]; concierto [1456]; premio [1090]; año [46]; autobús [3709]; hasta¹ [60]; además [155]; por² [15]; canción [982]</a:t>
            </a:r>
            <a:endParaRPr lang="es-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3.2.5 (revisit): </a:t>
            </a:r>
            <a:r>
              <a:rPr lang="es-ES" sz="1200" kern="1200" dirty="0">
                <a:solidFill>
                  <a:schemeClr val="tx1"/>
                </a:solidFill>
                <a:effectLst/>
                <a:latin typeface="+mn-lt"/>
                <a:ea typeface="+mn-ea"/>
                <a:cs typeface="+mn-cs"/>
              </a:rPr>
              <a:t>vamos [ir-33]; marzo [1231]; abril [1064]; porque [40];  por qué; mañana² [215]; divertido [2446]; visitar [792]; descubrir [414]; parte¹ [92]; extranjero¹ [765]; mundo [123]</a:t>
            </a:r>
          </a:p>
          <a:p>
            <a:r>
              <a:rPr lang="es-ES" sz="1200" b="1" kern="1200" dirty="0">
                <a:solidFill>
                  <a:schemeClr val="tx1"/>
                </a:solidFill>
                <a:effectLst/>
                <a:latin typeface="+mn-lt"/>
                <a:ea typeface="+mn-ea"/>
                <a:cs typeface="+mn-cs"/>
              </a:rPr>
              <a:t>3.1.4 (revisit):</a:t>
            </a:r>
            <a:r>
              <a:rPr lang="es-ES" sz="1200" kern="1200" dirty="0">
                <a:solidFill>
                  <a:schemeClr val="tx1"/>
                </a:solidFill>
                <a:effectLst/>
                <a:latin typeface="+mn-lt"/>
                <a:ea typeface="+mn-ea"/>
                <a:cs typeface="+mn-cs"/>
              </a:rPr>
              <a:t> beber [1085]; comer [347]; leer [209]; vivir [142]; hombre [97]; ejercicio [1162]; fruta [1925]; carne [860]; rico² [398]; agua [204]; nunca [158]; a veces [vez-59]</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25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introduce the idea of ‘strong’ vowels and their pronunciation. </a:t>
            </a:r>
            <a:r>
              <a:rPr lang="en-GB" sz="1200" kern="1200" dirty="0">
                <a:solidFill>
                  <a:schemeClr val="tx1"/>
                </a:solidFill>
                <a:effectLst/>
                <a:latin typeface="+mn-lt"/>
                <a:ea typeface="+mn-ea"/>
                <a:cs typeface="+mn-cs"/>
              </a:rPr>
              <a:t>Generally, Spanish vowels are very much more ‘open-mouth’ than English. The word ‘i-de-a’ is a good example for this as you get a very physically obvious dropping down of the jaw as you pronounce through the word.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 opening their mouth fully and pronouncing the strong vowels separately.</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23</a:t>
            </a:fld>
            <a:endParaRPr lang="en-GB"/>
          </a:p>
        </p:txBody>
      </p:sp>
    </p:spTree>
    <p:extLst>
      <p:ext uri="{BB962C8B-B14F-4D97-AF65-F5344CB8AC3E}">
        <p14:creationId xmlns:p14="http://schemas.microsoft.com/office/powerpoint/2010/main" val="531247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listen and write the missing word. </a:t>
            </a:r>
          </a:p>
          <a:p>
            <a:pPr marL="228600" indent="-228600">
              <a:buAutoNum type="arabicPeriod"/>
            </a:pPr>
            <a:r>
              <a:rPr lang="en-US" b="0" dirty="0"/>
              <a:t>The teacher shows the answers for each word, one by one.</a:t>
            </a:r>
          </a:p>
          <a:p>
            <a:pPr marL="228600" indent="-228600">
              <a:buAutoNum type="arabicPeriod"/>
            </a:pPr>
            <a:r>
              <a:rPr lang="en-US" b="0" dirty="0"/>
              <a:t>Students </a:t>
            </a:r>
            <a:r>
              <a:rPr lang="en-US" b="0" dirty="0" err="1"/>
              <a:t>practise</a:t>
            </a:r>
            <a:r>
              <a:rPr lang="en-US" b="0" dirty="0"/>
              <a:t> pronouncing</a:t>
            </a:r>
            <a:r>
              <a:rPr lang="en-US" b="0" baseline="0" dirty="0"/>
              <a:t> the words, </a:t>
            </a:r>
            <a:r>
              <a:rPr lang="en-US" b="0" dirty="0"/>
              <a:t>reading each one aloud. They should try to mimic the open vowel sounds in the recording.</a:t>
            </a:r>
          </a:p>
          <a:p>
            <a:endParaRPr lang="en-US" b="0" dirty="0"/>
          </a:p>
          <a:p>
            <a:r>
              <a:rPr lang="en-US" b="1" dirty="0"/>
              <a:t>Notes: </a:t>
            </a:r>
            <a:br>
              <a:rPr lang="en-US" b="1" dirty="0"/>
            </a:br>
            <a:r>
              <a:rPr lang="en-US" b="0" dirty="0"/>
              <a:t>i) words</a:t>
            </a:r>
            <a:r>
              <a:rPr lang="en-US" b="0" baseline="0" dirty="0"/>
              <a:t> were taught as vocabulary items in Y7 and/or used for phonics practice, with the exception of ‘</a:t>
            </a:r>
            <a:r>
              <a:rPr lang="en-US" b="0" baseline="0" dirty="0" err="1"/>
              <a:t>traer</a:t>
            </a:r>
            <a:r>
              <a:rPr lang="en-US" b="0" baseline="0" dirty="0"/>
              <a:t>’ (to be introduced in Y8) and the cognates/near-cognates ‘real’ and ‘</a:t>
            </a:r>
            <a:r>
              <a:rPr lang="en-US" b="0" baseline="0" dirty="0" err="1"/>
              <a:t>aeropuerto</a:t>
            </a:r>
            <a:r>
              <a:rPr lang="en-US" b="0" baseline="0" dirty="0"/>
              <a:t>’. </a:t>
            </a:r>
            <a:br>
              <a:rPr lang="en-US" b="0" baseline="0" dirty="0"/>
            </a:br>
            <a:r>
              <a:rPr lang="en-US" b="0" baseline="0" dirty="0"/>
              <a:t>ii) all words appear on all three GCSE wordlists, with the exception of ‘</a:t>
            </a:r>
            <a:r>
              <a:rPr lang="en-US" b="0" baseline="0" dirty="0" err="1"/>
              <a:t>feo</a:t>
            </a:r>
            <a:r>
              <a:rPr lang="en-US" b="0" baseline="0" dirty="0"/>
              <a:t>’, which is not on the Edexcel list, but is on the other two.</a:t>
            </a:r>
            <a:endParaRPr lang="en-US" b="0" dirty="0"/>
          </a:p>
          <a:p>
            <a:endParaRPr lang="en-US" b="1" dirty="0"/>
          </a:p>
          <a:p>
            <a:r>
              <a:rPr lang="en-US" b="1" dirty="0"/>
              <a:t>Transcript:</a:t>
            </a:r>
          </a:p>
          <a:p>
            <a:pPr marL="228600" indent="-228600">
              <a:buAutoNum type="arabicPeriod"/>
            </a:pPr>
            <a:r>
              <a:rPr lang="en-US" b="0" dirty="0"/>
              <a:t>leer</a:t>
            </a:r>
          </a:p>
          <a:p>
            <a:pPr marL="228600" indent="-228600">
              <a:buAutoNum type="arabicPeriod"/>
            </a:pPr>
            <a:r>
              <a:rPr lang="en-US" b="0" dirty="0"/>
              <a:t>idea</a:t>
            </a:r>
          </a:p>
          <a:p>
            <a:pPr marL="228600" indent="-228600">
              <a:buAutoNum type="arabicPeriod"/>
            </a:pPr>
            <a:r>
              <a:rPr lang="en-US" b="0" dirty="0" err="1"/>
              <a:t>museo</a:t>
            </a:r>
            <a:endParaRPr lang="en-US" b="0" dirty="0"/>
          </a:p>
          <a:p>
            <a:pPr marL="228600" indent="-228600">
              <a:buAutoNum type="arabicPeriod"/>
            </a:pPr>
            <a:r>
              <a:rPr lang="en-US" b="0" dirty="0" err="1"/>
              <a:t>feo</a:t>
            </a:r>
            <a:endParaRPr lang="en-US" b="0" dirty="0"/>
          </a:p>
          <a:p>
            <a:pPr marL="228600" indent="-228600">
              <a:buAutoNum type="arabicPeriod"/>
            </a:pPr>
            <a:r>
              <a:rPr lang="en-US" b="0" dirty="0" err="1"/>
              <a:t>aeropuerto</a:t>
            </a:r>
            <a:endParaRPr lang="en-US" b="0" dirty="0"/>
          </a:p>
          <a:p>
            <a:pPr marL="228600" indent="-228600">
              <a:buAutoNum type="arabicPeriod"/>
            </a:pPr>
            <a:r>
              <a:rPr lang="en-US" b="0" dirty="0" err="1"/>
              <a:t>traer</a:t>
            </a:r>
            <a:endParaRPr lang="en-US" b="0" dirty="0"/>
          </a:p>
          <a:p>
            <a:pPr marL="228600" indent="-228600">
              <a:buAutoNum type="arabicPeriod"/>
            </a:pPr>
            <a:r>
              <a:rPr lang="en-US" b="0" dirty="0"/>
              <a:t>real</a:t>
            </a:r>
          </a:p>
          <a:p>
            <a:pPr marL="228600" indent="-228600">
              <a:buAutoNum type="arabicPeriod"/>
            </a:pPr>
            <a:r>
              <a:rPr lang="en-US" b="0" dirty="0" err="1"/>
              <a:t>oeste</a:t>
            </a:r>
            <a:endParaRPr lang="en-US" b="0" dirty="0"/>
          </a:p>
          <a:p>
            <a:pPr marL="0" indent="0">
              <a:buNone/>
            </a:pPr>
            <a:endParaRPr lang="en-US" b="1" dirty="0"/>
          </a:p>
        </p:txBody>
      </p:sp>
      <p:sp>
        <p:nvSpPr>
          <p:cNvPr id="4" name="Slide Number Placeholder 3"/>
          <p:cNvSpPr>
            <a:spLocks noGrp="1"/>
          </p:cNvSpPr>
          <p:nvPr>
            <p:ph type="sldNum" sz="quarter" idx="5"/>
          </p:nvPr>
        </p:nvSpPr>
        <p:spPr/>
        <p:txBody>
          <a:bodyPr/>
          <a:lstStyle/>
          <a:p>
            <a:fld id="{D4680D53-9782-4E54-AE2E-AB9A044D3637}" type="slidenum">
              <a:rPr lang="en-GB" smtClean="0"/>
              <a:t>24</a:t>
            </a:fld>
            <a:endParaRPr lang="en-GB"/>
          </a:p>
        </p:txBody>
      </p:sp>
    </p:spTree>
    <p:extLst>
      <p:ext uri="{BB962C8B-B14F-4D97-AF65-F5344CB8AC3E}">
        <p14:creationId xmlns:p14="http://schemas.microsoft.com/office/powerpoint/2010/main" val="355703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pronouncing a number of words that have two</a:t>
            </a:r>
            <a:r>
              <a:rPr lang="en-GB" sz="1200" b="0" kern="1200" baseline="0" dirty="0">
                <a:solidFill>
                  <a:schemeClr val="tx1"/>
                </a:solidFill>
                <a:effectLst/>
                <a:latin typeface="+mn-lt"/>
                <a:ea typeface="+mn-ea"/>
                <a:cs typeface="+mn-cs"/>
              </a:rPr>
              <a:t> ‘strong’ vowels next to each other</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Students say the words alternately out loud with a partner or on your own, building up speed, over one minute’s intensive practice.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say</a:t>
            </a:r>
            <a:r>
              <a:rPr lang="en-GB" sz="1200" kern="1200" dirty="0">
                <a:solidFill>
                  <a:schemeClr val="tx1"/>
                </a:solidFill>
                <a:effectLst/>
                <a:latin typeface="+mn-lt"/>
                <a:ea typeface="+mn-ea"/>
                <a:cs typeface="+mn-cs"/>
              </a:rPr>
              <a:t> the words in any order, but not repeating the word said in the last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Teacher can circulate to listen into their SSC knowledge. Ensure that each strong vowel is pronounced as a separate</a:t>
            </a:r>
            <a:r>
              <a:rPr lang="en-GB" sz="1200" kern="1200" baseline="0" dirty="0">
                <a:solidFill>
                  <a:schemeClr val="tx1"/>
                </a:solidFill>
                <a:effectLst/>
                <a:latin typeface="+mn-lt"/>
                <a:ea typeface="+mn-ea"/>
                <a:cs typeface="+mn-cs"/>
              </a:rPr>
              <a:t> syllable.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 All words were previously taught in Y7, except for ‘</a:t>
            </a:r>
            <a:r>
              <a:rPr lang="en-GB" sz="1200" kern="1200" baseline="0" dirty="0" err="1">
                <a:solidFill>
                  <a:schemeClr val="tx1"/>
                </a:solidFill>
                <a:effectLst/>
                <a:latin typeface="+mn-lt"/>
                <a:ea typeface="+mn-ea"/>
                <a:cs typeface="+mn-cs"/>
              </a:rPr>
              <a:t>creer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aeropuerto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traer</a:t>
            </a:r>
            <a:r>
              <a:rPr lang="en-GB" sz="1200" kern="1200" baseline="0" dirty="0">
                <a:solidFill>
                  <a:schemeClr val="tx1"/>
                </a:solidFill>
                <a:effectLst/>
                <a:latin typeface="+mn-lt"/>
                <a:ea typeface="+mn-ea"/>
                <a:cs typeface="+mn-cs"/>
              </a:rPr>
              <a:t>’ which will be taught in Y8.</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ii. All words are on all three GCSE wordlists (exception: </a:t>
            </a:r>
            <a:r>
              <a:rPr lang="en-GB" sz="1200" kern="1200" baseline="0" dirty="0" err="1">
                <a:solidFill>
                  <a:schemeClr val="tx1"/>
                </a:solidFill>
                <a:effectLst/>
                <a:latin typeface="+mn-lt"/>
                <a:ea typeface="+mn-ea"/>
                <a:cs typeface="+mn-cs"/>
              </a:rPr>
              <a:t>feo</a:t>
            </a: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fea</a:t>
            </a:r>
            <a:r>
              <a:rPr lang="en-GB" sz="1200" kern="1200" baseline="0" dirty="0">
                <a:solidFill>
                  <a:schemeClr val="tx1"/>
                </a:solidFill>
                <a:effectLst/>
                <a:latin typeface="+mn-lt"/>
                <a:ea typeface="+mn-ea"/>
                <a:cs typeface="+mn-cs"/>
              </a:rPr>
              <a:t> not on Edexcel).</a:t>
            </a:r>
            <a:endParaRPr lang="en-GB" sz="1200" kern="1200" dirty="0">
              <a:solidFill>
                <a:schemeClr val="tx1"/>
              </a:solidFill>
              <a:effectLst/>
              <a:latin typeface="+mn-lt"/>
              <a:ea typeface="+mn-ea"/>
              <a:cs typeface="+mn-cs"/>
            </a:endParaRPr>
          </a:p>
          <a:p>
            <a:pPr marL="0" indent="0">
              <a:buNone/>
            </a:pPr>
            <a:endParaRPr lang="en-US" b="1" dirty="0"/>
          </a:p>
        </p:txBody>
      </p:sp>
      <p:sp>
        <p:nvSpPr>
          <p:cNvPr id="4" name="Slide Number Placeholder 3"/>
          <p:cNvSpPr>
            <a:spLocks noGrp="1"/>
          </p:cNvSpPr>
          <p:nvPr>
            <p:ph type="sldNum" sz="quarter" idx="5"/>
          </p:nvPr>
        </p:nvSpPr>
        <p:spPr/>
        <p:txBody>
          <a:bodyPr/>
          <a:lstStyle/>
          <a:p>
            <a:fld id="{D4680D53-9782-4E54-AE2E-AB9A044D3637}" type="slidenum">
              <a:rPr lang="en-GB" smtClean="0"/>
              <a:t>25</a:t>
            </a:fld>
            <a:endParaRPr lang="en-GB"/>
          </a:p>
        </p:txBody>
      </p:sp>
    </p:spTree>
    <p:extLst>
      <p:ext uri="{BB962C8B-B14F-4D97-AF65-F5344CB8AC3E}">
        <p14:creationId xmlns:p14="http://schemas.microsoft.com/office/powerpoint/2010/main" val="2982572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a:t>
            </a:r>
            <a:r>
              <a:rPr lang="es-ES" b="0" baseline="0" dirty="0"/>
              <a:t> </a:t>
            </a:r>
            <a:r>
              <a:rPr lang="en-GB" b="0" baseline="0" noProof="0" dirty="0"/>
              <a:t>identify</a:t>
            </a:r>
            <a:r>
              <a:rPr lang="en-GB" b="0" noProof="0" dirty="0"/>
              <a:t> semantic connections between words; to revisit this week’s revisited vocabulary sets. </a:t>
            </a:r>
            <a:br>
              <a:rPr lang="en-GB" b="0" noProof="0" dirty="0"/>
            </a:br>
            <a:r>
              <a:rPr lang="en-GB" b="0" noProof="0" dirty="0"/>
              <a:t>(This type of activity is included in LDP achievement tests).</a:t>
            </a:r>
            <a:endParaRPr lang="en-GB" b="1" noProof="0" dirty="0"/>
          </a:p>
          <a:p>
            <a:endParaRPr lang="en-US" b="1" dirty="0"/>
          </a:p>
          <a:p>
            <a:r>
              <a:rPr lang="en-US" b="1" dirty="0"/>
              <a:t>Procedure:</a:t>
            </a:r>
          </a:p>
          <a:p>
            <a:pPr marL="228600" indent="-228600">
              <a:buAutoNum type="arabicPeriod"/>
            </a:pPr>
            <a:r>
              <a:rPr lang="en-US" b="0" dirty="0"/>
              <a:t>Students read the word</a:t>
            </a:r>
            <a:r>
              <a:rPr lang="en-US" b="0" baseline="0" dirty="0"/>
              <a:t> i</a:t>
            </a:r>
            <a:r>
              <a:rPr lang="en-US" b="0" dirty="0"/>
              <a:t>n bold and try to identify which word has a clear semantic connection with it.</a:t>
            </a:r>
          </a:p>
          <a:p>
            <a:pPr marL="228600" indent="-228600">
              <a:buAutoNum type="arabicPeriod"/>
            </a:pPr>
            <a:r>
              <a:rPr lang="en-US" b="0" dirty="0"/>
              <a:t>Teachers review meanings of all words during feedback.</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26</a:t>
            </a:fld>
            <a:endParaRPr lang="en-GB"/>
          </a:p>
        </p:txBody>
      </p:sp>
    </p:spTree>
    <p:extLst>
      <p:ext uri="{BB962C8B-B14F-4D97-AF65-F5344CB8AC3E}">
        <p14:creationId xmlns:p14="http://schemas.microsoft.com/office/powerpoint/2010/main" val="3673202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2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2nd person singular present (-as) and the 2nd person singular past (-aste).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Teacher reveals each sentence to show students the English examples and rules.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Teacher elicits the Spanish translation/verb ending where</a:t>
            </a:r>
            <a:r>
              <a:rPr lang="es-ES" b="0" baseline="0" dirty="0"/>
              <a:t> appropriate</a:t>
            </a:r>
            <a:r>
              <a:rPr lang="es-ES" b="0" dirty="0"/>
              <a:t>.</a:t>
            </a: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27</a:t>
            </a:fld>
            <a:endParaRPr lang="en-GB"/>
          </a:p>
        </p:txBody>
      </p:sp>
    </p:spTree>
    <p:extLst>
      <p:ext uri="{BB962C8B-B14F-4D97-AF65-F5344CB8AC3E}">
        <p14:creationId xmlns:p14="http://schemas.microsoft.com/office/powerpoint/2010/main" val="3203553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6</a:t>
            </a:r>
            <a:r>
              <a:rPr lang="en-GB" dirty="0"/>
              <a:t> minutes (9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b="0" dirty="0"/>
              <a:t>t</a:t>
            </a:r>
            <a:r>
              <a:rPr lang="es-ES" dirty="0"/>
              <a:t>o revise question words  </a:t>
            </a:r>
            <a:r>
              <a:rPr lang="es-ES" baseline="0" dirty="0"/>
              <a:t>and consolidate the 2nd person singular preterite form of –ar verbs</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a:t>
            </a:r>
            <a:r>
              <a:rPr lang="es-ES" b="0" dirty="0"/>
              <a:t> </a:t>
            </a:r>
            <a:r>
              <a:rPr lang="es-ES" b="0" dirty="0" err="1"/>
              <a:t>brings</a:t>
            </a:r>
            <a:r>
              <a:rPr lang="es-ES" b="0" dirty="0"/>
              <a:t> up </a:t>
            </a:r>
            <a:r>
              <a:rPr lang="es-ES" b="0" dirty="0" err="1"/>
              <a:t>the</a:t>
            </a:r>
            <a:r>
              <a:rPr lang="es-ES" b="0" dirty="0"/>
              <a:t> English </a:t>
            </a:r>
            <a:r>
              <a:rPr lang="es-ES" b="0" dirty="0" err="1"/>
              <a:t>prompt</a:t>
            </a:r>
            <a:r>
              <a:rPr lang="es-ES" b="0" dirty="0"/>
              <a:t> in </a:t>
            </a:r>
            <a:r>
              <a:rPr lang="es-ES" b="0" dirty="0" err="1"/>
              <a:t>the</a:t>
            </a:r>
            <a:r>
              <a:rPr lang="es-ES" b="0" dirty="0"/>
              <a:t> centre of </a:t>
            </a:r>
            <a:r>
              <a:rPr lang="es-ES" b="0" dirty="0" err="1"/>
              <a:t>the</a:t>
            </a:r>
            <a:r>
              <a:rPr lang="es-ES" b="0" dirty="0"/>
              <a:t> </a:t>
            </a:r>
            <a:r>
              <a:rPr lang="es-ES" b="0" dirty="0" err="1"/>
              <a:t>screen</a:t>
            </a:r>
            <a:r>
              <a:rPr lang="es-E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a:t>
            </a:r>
            <a:r>
              <a:rPr lang="es-ES" b="0" baseline="0" dirty="0"/>
              <a:t> </a:t>
            </a:r>
            <a:r>
              <a:rPr lang="es-ES" b="0" baseline="0" dirty="0" err="1"/>
              <a:t>elicits</a:t>
            </a:r>
            <a:r>
              <a:rPr lang="es-ES" b="0" baseline="0" dirty="0"/>
              <a:t> </a:t>
            </a:r>
            <a:r>
              <a:rPr lang="es-ES" b="0" baseline="0" dirty="0" err="1"/>
              <a:t>the</a:t>
            </a:r>
            <a:r>
              <a:rPr lang="es-ES" b="0" baseline="0" dirty="0"/>
              <a:t> </a:t>
            </a:r>
            <a:r>
              <a:rPr lang="es-ES" b="0" baseline="0" dirty="0" err="1"/>
              <a:t>Spanish</a:t>
            </a:r>
            <a:r>
              <a:rPr lang="es-ES" b="0" baseline="0" dirty="0"/>
              <a:t> </a:t>
            </a:r>
            <a:r>
              <a:rPr lang="es-ES" b="0" baseline="0" dirty="0" err="1"/>
              <a:t>from</a:t>
            </a:r>
            <a:r>
              <a:rPr lang="es-ES" b="0" baseline="0" dirty="0"/>
              <a:t> </a:t>
            </a:r>
            <a:r>
              <a:rPr lang="es-ES" b="0" baseline="0" dirty="0" err="1"/>
              <a:t>students</a:t>
            </a:r>
            <a:r>
              <a:rPr lang="es-ES" b="0" baseline="0" dirty="0"/>
              <a:t>.</a:t>
            </a:r>
            <a:endParaRPr lang="es-E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Teacher</a:t>
            </a:r>
            <a:r>
              <a:rPr lang="en-GB" b="0" dirty="0"/>
              <a:t> brings up the sentence in English at the bottom of the</a:t>
            </a:r>
            <a:r>
              <a:rPr lang="en-GB" b="0" baseline="0" dirty="0"/>
              <a:t>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then either elicits the full sentence OR clicks again and elicits the missing question word only, depending on the ability of the students.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88631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77702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2/9</a:t>
            </a:r>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231005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847660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705098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99733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53510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049778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891919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148023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8</a:t>
            </a:r>
            <a:r>
              <a:rPr lang="en-GB" b="1" dirty="0"/>
              <a:t> </a:t>
            </a:r>
            <a:r>
              <a:rPr lang="es-ES" b="0" dirty="0"/>
              <a:t>minutes</a:t>
            </a:r>
            <a:endParaRPr lang="en-US" b="0" dirty="0"/>
          </a:p>
          <a:p>
            <a:endParaRPr lang="en-US" b="1" dirty="0"/>
          </a:p>
          <a:p>
            <a:r>
              <a:rPr lang="en-US" b="1" dirty="0"/>
              <a:t>Aim: </a:t>
            </a:r>
            <a:r>
              <a:rPr lang="en-US" b="0" dirty="0"/>
              <a:t>to connect 2</a:t>
            </a:r>
            <a:r>
              <a:rPr lang="en-US" b="0" baseline="30000" dirty="0"/>
              <a:t>nd</a:t>
            </a:r>
            <a:r>
              <a:rPr lang="en-US" b="0" dirty="0"/>
              <a:t> person singular verb endings (-as, -</a:t>
            </a:r>
            <a:r>
              <a:rPr lang="en-US" b="0" dirty="0" err="1"/>
              <a:t>aste</a:t>
            </a:r>
            <a:r>
              <a:rPr lang="en-US" b="0" dirty="0"/>
              <a:t>) with their present or past (</a:t>
            </a:r>
            <a:r>
              <a:rPr lang="en-US" b="0" dirty="0" err="1"/>
              <a:t>preterite</a:t>
            </a:r>
            <a:r>
              <a:rPr lang="en-US" b="0" dirty="0"/>
              <a:t>) meaning; to consolidate understanding of question</a:t>
            </a:r>
            <a:r>
              <a:rPr lang="en-US" b="0" baseline="0" dirty="0"/>
              <a:t> words and vocabulary in the oral and written modalities.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each sentence and decide if it refers to the present or to the past.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to the responses (A, B, C...) and decide which question it must refer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Canciones </a:t>
            </a:r>
            <a:r>
              <a:rPr lang="en-US" b="0" dirty="0" err="1"/>
              <a:t>famosas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Por los </a:t>
            </a:r>
            <a:r>
              <a:rPr lang="en-US" b="0" dirty="0" err="1"/>
              <a:t>deberes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Azul y </a:t>
            </a:r>
            <a:r>
              <a:rPr lang="en-US" b="0" dirty="0" err="1"/>
              <a:t>blanca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En</a:t>
            </a:r>
            <a:r>
              <a:rPr lang="en-US" b="0" dirty="0"/>
              <a:t> </a:t>
            </a:r>
            <a:r>
              <a:rPr lang="en-US" b="0" dirty="0" err="1"/>
              <a:t>marzo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Francia.</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La camisa amarilla.</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37</a:t>
            </a:fld>
            <a:endParaRPr lang="en-GB"/>
          </a:p>
        </p:txBody>
      </p:sp>
    </p:spTree>
    <p:extLst>
      <p:ext uri="{BB962C8B-B14F-4D97-AF65-F5344CB8AC3E}">
        <p14:creationId xmlns:p14="http://schemas.microsoft.com/office/powerpoint/2010/main" val="2716676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connect 2</a:t>
            </a:r>
            <a:r>
              <a:rPr lang="en-US" b="0" baseline="30000" dirty="0"/>
              <a:t>nd</a:t>
            </a:r>
            <a:r>
              <a:rPr lang="en-US" b="0" dirty="0"/>
              <a:t> person singular verb endings (-as, -</a:t>
            </a:r>
            <a:r>
              <a:rPr lang="en-US" b="0" dirty="0" err="1"/>
              <a:t>aste</a:t>
            </a:r>
            <a:r>
              <a:rPr lang="en-US" b="0" dirty="0"/>
              <a:t>) with their present or past (</a:t>
            </a:r>
            <a:r>
              <a:rPr lang="en-US" b="0" dirty="0" err="1"/>
              <a:t>preterite</a:t>
            </a:r>
            <a:r>
              <a:rPr lang="en-US" b="0" dirty="0"/>
              <a:t>) meaning; to consolidate understanding of question</a:t>
            </a:r>
            <a:r>
              <a:rPr lang="en-US" b="0" baseline="0" dirty="0"/>
              <a:t> words and vocabulary in the oral and written modalities.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First, listen out for the verb ending. Is it present or past?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and write the missing question word depending on what the answer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ome students might be able to do both steps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the same time; others will need to do it step by step. ‘</a:t>
            </a:r>
            <a:r>
              <a:rPr lang="en-GB" sz="1200" kern="1200" dirty="0" err="1">
                <a:solidFill>
                  <a:schemeClr val="tx1"/>
                </a:solidFill>
                <a:effectLst/>
                <a:latin typeface="+mn-lt"/>
                <a:ea typeface="+mn-ea"/>
                <a:cs typeface="+mn-cs"/>
              </a:rPr>
              <a:t>Restaurante</a:t>
            </a:r>
            <a:r>
              <a:rPr lang="en-GB" sz="1200" kern="1200" dirty="0">
                <a:solidFill>
                  <a:schemeClr val="tx1"/>
                </a:solidFill>
                <a:effectLst/>
                <a:latin typeface="+mn-lt"/>
                <a:ea typeface="+mn-ea"/>
                <a:cs typeface="+mn-cs"/>
              </a:rPr>
              <a:t>’ [2636] hasn’t yet been taught but is</a:t>
            </a:r>
            <a:r>
              <a:rPr lang="en-GB" sz="1200" kern="1200" baseline="0" dirty="0">
                <a:solidFill>
                  <a:schemeClr val="tx1"/>
                </a:solidFill>
                <a:effectLst/>
                <a:latin typeface="+mn-lt"/>
                <a:ea typeface="+mn-ea"/>
                <a:cs typeface="+mn-cs"/>
              </a:rPr>
              <a:t> a cognate.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If students need it, the teacher might consider displaying the question words as options to choose from, rather than asking them to recall them from memory. Since question words were taught and revisited several times in Year 7, and also included in preceding activities here, we can generally expect students to often be able to recall them here.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a:t>
            </a:r>
            <a:r>
              <a:rPr lang="en-US" b="0" dirty="0" err="1"/>
              <a:t>ayudas</a:t>
            </a:r>
            <a:r>
              <a:rPr lang="en-US" b="0" dirty="0"/>
              <a:t>? [3 second pause] Por la </a:t>
            </a:r>
            <a:r>
              <a:rPr lang="en-US" b="0" dirty="0" err="1"/>
              <a:t>tarde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a:t>
            </a:r>
            <a:r>
              <a:rPr lang="en-US" b="0" dirty="0" err="1"/>
              <a:t>libros</a:t>
            </a:r>
            <a:r>
              <a:rPr lang="en-US" b="0" dirty="0"/>
              <a:t> </a:t>
            </a:r>
            <a:r>
              <a:rPr lang="en-US" b="0" dirty="0" err="1"/>
              <a:t>llevaste</a:t>
            </a:r>
            <a:r>
              <a:rPr lang="en-US" b="0" dirty="0"/>
              <a:t> a Italia? [3 second pause] Cuatro.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a:t>
            </a:r>
            <a:r>
              <a:rPr lang="en-US" b="0" dirty="0" err="1"/>
              <a:t>viajas</a:t>
            </a:r>
            <a:r>
              <a:rPr lang="en-US" b="0" dirty="0"/>
              <a:t> al </a:t>
            </a:r>
            <a:r>
              <a:rPr lang="en-US" b="0" dirty="0" err="1"/>
              <a:t>extranjero</a:t>
            </a:r>
            <a:r>
              <a:rPr lang="en-US" b="0" dirty="0"/>
              <a:t>? [3 second pause] </a:t>
            </a:r>
            <a:r>
              <a:rPr lang="en-US" b="0" dirty="0" err="1"/>
              <a:t>En</a:t>
            </a:r>
            <a:r>
              <a:rPr lang="en-US" b="0" dirty="0"/>
              <a:t> </a:t>
            </a:r>
            <a:r>
              <a:rPr lang="en-US" b="0" dirty="0" err="1"/>
              <a:t>tren</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comida </a:t>
            </a:r>
            <a:r>
              <a:rPr lang="en-US" b="0" dirty="0" err="1"/>
              <a:t>preparaste</a:t>
            </a:r>
            <a:r>
              <a:rPr lang="en-US" b="0" dirty="0"/>
              <a:t> </a:t>
            </a:r>
            <a:r>
              <a:rPr lang="en-US" b="0" dirty="0" err="1"/>
              <a:t>ayer</a:t>
            </a:r>
            <a:r>
              <a:rPr lang="en-US" b="0" dirty="0"/>
              <a:t>? [3 second pause] Carne.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a:t>
            </a:r>
            <a:r>
              <a:rPr lang="en-US" b="0" dirty="0" err="1"/>
              <a:t>trabajaste</a:t>
            </a:r>
            <a:r>
              <a:rPr lang="en-US" b="0" dirty="0"/>
              <a:t> </a:t>
            </a:r>
            <a:r>
              <a:rPr lang="en-US" b="0" dirty="0" err="1"/>
              <a:t>el</a:t>
            </a:r>
            <a:r>
              <a:rPr lang="en-US" b="0" dirty="0"/>
              <a:t> </a:t>
            </a:r>
            <a:r>
              <a:rPr lang="en-US" b="0" dirty="0" err="1"/>
              <a:t>domingo</a:t>
            </a:r>
            <a:r>
              <a:rPr lang="en-US" b="0" dirty="0"/>
              <a:t>? [3 second pause] </a:t>
            </a:r>
            <a:r>
              <a:rPr lang="en-US" b="0" dirty="0" err="1"/>
              <a:t>En</a:t>
            </a:r>
            <a:r>
              <a:rPr lang="en-US" b="0" dirty="0"/>
              <a:t> un </a:t>
            </a:r>
            <a:r>
              <a:rPr lang="en-US" b="0" dirty="0" err="1"/>
              <a:t>restaurante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¿[beep] </a:t>
            </a:r>
            <a:r>
              <a:rPr lang="en-US" b="0" dirty="0" err="1"/>
              <a:t>cantas</a:t>
            </a:r>
            <a:r>
              <a:rPr lang="en-US" b="0" dirty="0"/>
              <a:t> </a:t>
            </a:r>
            <a:r>
              <a:rPr lang="en-US" b="0" dirty="0" err="1"/>
              <a:t>en</a:t>
            </a:r>
            <a:r>
              <a:rPr lang="en-US" b="0" dirty="0"/>
              <a:t> </a:t>
            </a:r>
            <a:r>
              <a:rPr lang="en-US" b="0" dirty="0" err="1"/>
              <a:t>conciertos</a:t>
            </a:r>
            <a:r>
              <a:rPr lang="en-US" b="0" dirty="0"/>
              <a:t>? [3 second pause] ¡</a:t>
            </a:r>
            <a:r>
              <a:rPr lang="en-US" b="0" dirty="0" err="1"/>
              <a:t>Porque</a:t>
            </a:r>
            <a:r>
              <a:rPr lang="en-US" b="0" dirty="0"/>
              <a:t> es </a:t>
            </a:r>
            <a:r>
              <a:rPr lang="en-US" b="0" dirty="0" err="1"/>
              <a:t>muy</a:t>
            </a:r>
            <a:r>
              <a:rPr lang="en-US" b="0" dirty="0"/>
              <a:t> </a:t>
            </a:r>
            <a:r>
              <a:rPr lang="en-US" b="0" dirty="0" err="1"/>
              <a:t>divertido</a:t>
            </a:r>
            <a:r>
              <a:rPr lang="en-US" b="0" dirty="0"/>
              <a:t>!</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38</a:t>
            </a:fld>
            <a:endParaRPr lang="en-GB"/>
          </a:p>
        </p:txBody>
      </p:sp>
    </p:spTree>
    <p:extLst>
      <p:ext uri="{BB962C8B-B14F-4D97-AF65-F5344CB8AC3E}">
        <p14:creationId xmlns:p14="http://schemas.microsoft.com/office/powerpoint/2010/main" val="3358683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20 minutes (10 minutes in class to plan, they will write it in class next week), with their notes in front of them (but not Language Guides or Kos)</a:t>
            </a:r>
            <a:br>
              <a:rPr lang="en-GB" dirty="0"/>
            </a:br>
            <a:br>
              <a:rPr lang="en-GB" dirty="0"/>
            </a:br>
            <a:r>
              <a:rPr lang="en-GB" b="1" dirty="0"/>
              <a:t>Aim</a:t>
            </a:r>
            <a:r>
              <a:rPr lang="en-GB" dirty="0"/>
              <a:t>: to revisit previously taught vocabulary and grammar in the context of a short piece of writing, bringing together some language from Y7 Term 1 so far.</a:t>
            </a:r>
          </a:p>
          <a:p>
            <a:endParaRPr lang="en-GB" dirty="0"/>
          </a:p>
          <a:p>
            <a:r>
              <a:rPr lang="en-GB" b="1" dirty="0"/>
              <a:t>Procedure</a:t>
            </a:r>
            <a:r>
              <a:rPr lang="en-GB" dirty="0"/>
              <a:t>:</a:t>
            </a:r>
            <a:br>
              <a:rPr lang="en-GB" dirty="0"/>
            </a:br>
            <a:r>
              <a:rPr lang="en-GB" dirty="0"/>
              <a:t>1. Clarify the activity with students.</a:t>
            </a:r>
          </a:p>
          <a:p>
            <a:r>
              <a:rPr lang="en-GB" dirty="0"/>
              <a:t>2. Suggest they build their text by writing one sentence for each bullet first, and if they have time they could add another one.</a:t>
            </a:r>
          </a:p>
          <a:p>
            <a:r>
              <a:rPr lang="en-GB" dirty="0"/>
              <a:t>3. Suggest that students have 10 minutes (the rest of the lesson) to plan the task out, and then tell them they will write the text without referring next lesson.  Clearly teachers may want to differentiate the level of challenge for different students within their classes.  Perhaps allow students to use their KO as it will have individual words for them to check, but they won’t fall into the habit of memorising a full set of sentences.</a:t>
            </a:r>
            <a:br>
              <a:rPr lang="en-GB" dirty="0"/>
            </a:br>
            <a:r>
              <a:rPr lang="en-GB" dirty="0"/>
              <a:t>All levels of adaption are possible, here, including for example just asking pupils to make a list of words that they would need to do this task, but not asking them to do it. It is also possible to provide a ‘example letter’ in English, written to demonstrate use of the target structures and vocabulary.  The revised LDP resources have several examples of this style framework. See 7.1.2.1 for an example. </a:t>
            </a:r>
          </a:p>
          <a:p>
            <a:r>
              <a:rPr lang="en-GB" dirty="0"/>
              <a:t>5.  Prompt students to consider adding words that are important to them in this context to their repertoire, and to include them in this task, and to record them in the space they have for that in their exercise books. (e.g., back pages).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39</a:t>
            </a:fld>
            <a:endParaRPr lang="en-GB"/>
          </a:p>
        </p:txBody>
      </p:sp>
    </p:spTree>
    <p:extLst>
      <p:ext uri="{BB962C8B-B14F-4D97-AF65-F5344CB8AC3E}">
        <p14:creationId xmlns:p14="http://schemas.microsoft.com/office/powerpoint/2010/main" val="376606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3/9</a:t>
            </a:r>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984741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a:t>
            </a:r>
          </a:p>
          <a:p>
            <a:r>
              <a:rPr lang="en-GB" b="0" i="0" dirty="0">
                <a:solidFill>
                  <a:srgbClr val="222222"/>
                </a:solidFill>
                <a:effectLst/>
                <a:latin typeface="Arial" panose="020B0604020202020204" pitchFamily="34" charset="0"/>
              </a:rPr>
              <a:t>https://rachelhawkes.com/LDPresources/Yr8Spanish/Spanish_Y8_Term1i_Wk3_audio_HW_sheet_answers.docx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1st person gender (Possessive adjective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(Possessive adjective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VERSION OF THE SPEAKING FOR LESSON 1</a:t>
            </a:r>
            <a:br>
              <a:rPr lang="en-GB" b="1" dirty="0"/>
            </a:br>
            <a:r>
              <a:rPr lang="en-GB" b="1" dirty="0"/>
              <a:t>Timing</a:t>
            </a:r>
            <a:r>
              <a:rPr lang="en-GB" dirty="0"/>
              <a:t>: 12</a:t>
            </a:r>
            <a:r>
              <a:rPr lang="en-GB" baseline="0" dirty="0"/>
              <a:t> minutes</a:t>
            </a:r>
            <a:endParaRPr lang="en-GB" dirty="0"/>
          </a:p>
          <a:p>
            <a:endParaRPr lang="en-GB" dirty="0"/>
          </a:p>
          <a:p>
            <a:r>
              <a:rPr lang="en-US" b="1" dirty="0"/>
              <a:t>Aim:  </a:t>
            </a:r>
            <a:r>
              <a:rPr lang="en-GB" dirty="0"/>
              <a:t>To practise endings –é and –aste. </a:t>
            </a:r>
            <a:r>
              <a:rPr lang="en-GB" baseline="0" dirty="0"/>
              <a:t>An active choice will be needed between these two verb forms in each interaction, both by the speaker and listener. This makes the choice of verb essential to completion of the task. </a:t>
            </a:r>
          </a:p>
          <a:p>
            <a:r>
              <a:rPr lang="en-GB" baseline="0" dirty="0"/>
              <a:t>Other features practised here include: question intonation, negative ‘no’ and vocabulary drawn from previous weeks</a:t>
            </a:r>
          </a:p>
          <a:p>
            <a:pPr marL="171450" indent="-171450">
              <a:buFontTx/>
              <a:buChar char="-"/>
            </a:pPr>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cards to ask a question that either starts with ‘’did I’ or ‘did you’. </a:t>
            </a:r>
          </a:p>
          <a:p>
            <a:pPr marL="228600" indent="-228600">
              <a:buFontTx/>
              <a:buAutoNum type="arabicPeriod"/>
            </a:pPr>
            <a:r>
              <a:rPr lang="en-GB" baseline="0" dirty="0"/>
              <a:t>Student B listens and says ‘</a:t>
            </a:r>
            <a:r>
              <a:rPr lang="en-GB" baseline="0" dirty="0" err="1"/>
              <a:t>sí</a:t>
            </a:r>
            <a:r>
              <a:rPr lang="en-GB" baseline="0" dirty="0"/>
              <a:t>’ and the corresponding verb ending if the question is represented on their card and ‘no’ and the corresponding verb ending if the person referenced did not do the action. </a:t>
            </a:r>
          </a:p>
          <a:p>
            <a:pPr marL="228600" indent="-228600">
              <a:buFontTx/>
              <a:buAutoNum type="arabicPeriod"/>
            </a:pPr>
            <a:r>
              <a:rPr lang="en-GB" baseline="0" dirty="0"/>
              <a:t>Encourage full sentences in responses, if possible. Student A then completes their card accordingly, adding a tick or cross after each question. </a:t>
            </a:r>
          </a:p>
          <a:p>
            <a:pPr marL="228600" indent="-228600">
              <a:buFontTx/>
              <a:buAutoNum type="arabicPeriod"/>
            </a:pPr>
            <a:endParaRPr lang="en-GB" baseline="0" dirty="0"/>
          </a:p>
          <a:p>
            <a:pPr marL="0" indent="0">
              <a:buFontTx/>
              <a:buNone/>
            </a:pPr>
            <a:r>
              <a:rPr lang="en-GB" b="1" baseline="0" dirty="0"/>
              <a:t>Note: </a:t>
            </a:r>
          </a:p>
          <a:p>
            <a:pPr marL="0" indent="0">
              <a:buFontTx/>
              <a:buNone/>
            </a:pPr>
            <a:r>
              <a:rPr lang="en-GB" b="1" baseline="0" dirty="0"/>
              <a:t>1. </a:t>
            </a:r>
            <a:r>
              <a:rPr lang="en-GB" b="0" baseline="0" dirty="0"/>
              <a:t>Two</a:t>
            </a:r>
            <a:r>
              <a:rPr lang="en-GB" baseline="0" dirty="0"/>
              <a:t> of the –ar verbs are have slight changes in the past (jugar -&gt; </a:t>
            </a:r>
            <a:r>
              <a:rPr lang="en-GB" baseline="0" dirty="0" err="1"/>
              <a:t>jugué</a:t>
            </a:r>
            <a:r>
              <a:rPr lang="en-GB" baseline="0" dirty="0"/>
              <a:t>, </a:t>
            </a:r>
            <a:r>
              <a:rPr lang="en-GB" baseline="0" dirty="0" err="1"/>
              <a:t>buscar</a:t>
            </a:r>
            <a:r>
              <a:rPr lang="en-GB" baseline="0" dirty="0"/>
              <a:t> -&gt; </a:t>
            </a:r>
            <a:r>
              <a:rPr lang="en-GB" baseline="0" dirty="0" err="1"/>
              <a:t>busqué</a:t>
            </a:r>
            <a:r>
              <a:rPr lang="en-GB" baseline="0" dirty="0"/>
              <a:t>) but these are spelling changes that shouldn’t affect students’ ability to use the verbs orally.</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264101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Person A during speaking, based on Person B’s questions:</a:t>
            </a:r>
          </a:p>
          <a:p>
            <a:pPr marL="228600" indent="-228600">
              <a:buAutoNum type="arabicPeriod"/>
            </a:pPr>
            <a:r>
              <a:rPr lang="en-GB" b="0" baseline="0" dirty="0"/>
              <a:t>No, no </a:t>
            </a:r>
            <a:r>
              <a:rPr lang="en-GB" b="0" baseline="0" dirty="0" err="1"/>
              <a:t>trabajé</a:t>
            </a:r>
            <a:r>
              <a:rPr lang="en-GB" b="0" baseline="0" dirty="0"/>
              <a:t> </a:t>
            </a:r>
            <a:r>
              <a:rPr lang="en-GB" b="0" baseline="0" dirty="0" err="1"/>
              <a:t>después</a:t>
            </a:r>
            <a:r>
              <a:rPr lang="en-GB" b="0" baseline="0" dirty="0"/>
              <a:t> de la escuela.</a:t>
            </a:r>
          </a:p>
          <a:p>
            <a:pPr marL="228600" indent="-228600">
              <a:buAutoNum type="arabicPeriod"/>
            </a:pPr>
            <a:r>
              <a:rPr lang="en-GB" b="0" baseline="0" dirty="0" err="1"/>
              <a:t>Sí</a:t>
            </a:r>
            <a:r>
              <a:rPr lang="en-GB" b="0" baseline="0" dirty="0"/>
              <a:t>, </a:t>
            </a:r>
            <a:r>
              <a:rPr lang="en-GB" b="0" baseline="0" dirty="0" err="1"/>
              <a:t>intentaste</a:t>
            </a:r>
            <a:r>
              <a:rPr lang="en-GB" b="0" baseline="0" dirty="0"/>
              <a:t> </a:t>
            </a:r>
            <a:r>
              <a:rPr lang="en-GB" b="0" baseline="0" dirty="0" err="1"/>
              <a:t>ayudar</a:t>
            </a:r>
            <a:r>
              <a:rPr lang="en-GB" b="0" baseline="0" dirty="0"/>
              <a:t> en las </a:t>
            </a:r>
            <a:r>
              <a:rPr lang="en-GB" b="0" baseline="0" dirty="0" err="1"/>
              <a:t>actividades</a:t>
            </a:r>
            <a:r>
              <a:rPr lang="en-GB" b="0" baseline="0" dirty="0"/>
              <a:t> de la escuela.</a:t>
            </a:r>
          </a:p>
          <a:p>
            <a:pPr marL="228600" indent="-228600">
              <a:buAutoNum type="arabicPeriod"/>
            </a:pPr>
            <a:r>
              <a:rPr lang="en-GB" b="0" baseline="0" dirty="0" err="1"/>
              <a:t>Sí</a:t>
            </a:r>
            <a:r>
              <a:rPr lang="en-GB" b="0" baseline="0" dirty="0"/>
              <a:t>, </a:t>
            </a:r>
            <a:r>
              <a:rPr lang="en-GB" b="0" baseline="0" dirty="0" err="1"/>
              <a:t>aproveché</a:t>
            </a:r>
            <a:r>
              <a:rPr lang="en-GB" b="0" baseline="0" dirty="0"/>
              <a:t> las </a:t>
            </a:r>
            <a:r>
              <a:rPr lang="en-GB" b="0" baseline="0" dirty="0" err="1"/>
              <a:t>clases</a:t>
            </a:r>
            <a:r>
              <a:rPr lang="en-GB" b="0" baseline="0" dirty="0"/>
              <a:t>.</a:t>
            </a:r>
          </a:p>
          <a:p>
            <a:pPr marL="228600" indent="-228600">
              <a:buAutoNum type="arabicPeriod"/>
            </a:pPr>
            <a:r>
              <a:rPr lang="en-GB" b="0" baseline="0" dirty="0"/>
              <a:t>No, no </a:t>
            </a:r>
            <a:r>
              <a:rPr lang="en-GB" b="0" baseline="0" dirty="0" err="1"/>
              <a:t>pasaste</a:t>
            </a:r>
            <a:r>
              <a:rPr lang="en-GB" b="0" baseline="0" dirty="0"/>
              <a:t> mucho </a:t>
            </a:r>
            <a:r>
              <a:rPr lang="en-GB" b="0" baseline="0" dirty="0" err="1"/>
              <a:t>tiempo</a:t>
            </a:r>
            <a:r>
              <a:rPr lang="en-GB" b="0" baseline="0" dirty="0"/>
              <a:t> con amigos.</a:t>
            </a:r>
          </a:p>
          <a:p>
            <a:pPr marL="228600" indent="-228600">
              <a:buAutoNum type="arabicPeriod"/>
            </a:pPr>
            <a:r>
              <a:rPr lang="en-GB" b="0" baseline="0" dirty="0"/>
              <a:t>No, no </a:t>
            </a:r>
            <a:r>
              <a:rPr lang="en-GB" b="0" baseline="0" dirty="0" err="1"/>
              <a:t>estudié</a:t>
            </a:r>
            <a:r>
              <a:rPr lang="en-GB" b="0" baseline="0" dirty="0"/>
              <a:t> </a:t>
            </a:r>
            <a:r>
              <a:rPr lang="en-GB" b="0" baseline="0" dirty="0" err="1"/>
              <a:t>inglés</a:t>
            </a:r>
            <a:r>
              <a:rPr lang="en-GB" b="0" baseline="0" dirty="0"/>
              <a:t>.</a:t>
            </a:r>
          </a:p>
          <a:p>
            <a:pPr marL="228600" indent="-228600">
              <a:buAutoNum type="arabicPeriod"/>
            </a:pPr>
            <a:r>
              <a:rPr lang="en-GB" b="0" baseline="0" dirty="0" err="1"/>
              <a:t>Sí</a:t>
            </a:r>
            <a:r>
              <a:rPr lang="en-GB" b="0" baseline="0" dirty="0"/>
              <a:t>, </a:t>
            </a:r>
            <a:r>
              <a:rPr lang="en-GB" b="0" baseline="0" dirty="0" err="1"/>
              <a:t>compré</a:t>
            </a:r>
            <a:r>
              <a:rPr lang="en-GB" b="0" baseline="0" dirty="0"/>
              <a:t> una </a:t>
            </a:r>
            <a:r>
              <a:rPr lang="en-GB" b="0" baseline="0" dirty="0" err="1"/>
              <a:t>bicicleta</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1" baseline="0" dirty="0"/>
              <a:t>Target answers for Person B during speaking, based on Person A’s questions:</a:t>
            </a:r>
          </a:p>
          <a:p>
            <a:pPr marL="228600" indent="-228600">
              <a:buAutoNum type="arabicPeriod"/>
            </a:pPr>
            <a:r>
              <a:rPr lang="en-GB" b="0" baseline="0" dirty="0" err="1"/>
              <a:t>Sí</a:t>
            </a:r>
            <a:r>
              <a:rPr lang="en-GB" b="0" baseline="0" dirty="0"/>
              <a:t>, </a:t>
            </a:r>
            <a:r>
              <a:rPr lang="en-GB" b="0" baseline="0" dirty="0" err="1"/>
              <a:t>organizaste</a:t>
            </a:r>
            <a:r>
              <a:rPr lang="en-GB" b="0" baseline="0" dirty="0"/>
              <a:t> un </a:t>
            </a:r>
            <a:r>
              <a:rPr lang="en-GB" b="0" baseline="0" dirty="0" err="1"/>
              <a:t>día</a:t>
            </a:r>
            <a:r>
              <a:rPr lang="en-GB" b="0" baseline="0" dirty="0"/>
              <a:t> en el campo.</a:t>
            </a:r>
          </a:p>
          <a:p>
            <a:pPr marL="228600" indent="-228600">
              <a:buAutoNum type="arabicPeriod"/>
            </a:pPr>
            <a:r>
              <a:rPr lang="en-GB" b="0" baseline="0" dirty="0"/>
              <a:t>No, no </a:t>
            </a:r>
            <a:r>
              <a:rPr lang="en-GB" b="0" baseline="0" dirty="0" err="1"/>
              <a:t>busqué</a:t>
            </a:r>
            <a:r>
              <a:rPr lang="en-GB" b="0" baseline="0" dirty="0"/>
              <a:t> un trabajo por las </a:t>
            </a:r>
            <a:r>
              <a:rPr lang="en-GB" b="0" baseline="0" dirty="0" err="1"/>
              <a:t>tardes</a:t>
            </a:r>
            <a:r>
              <a:rPr lang="en-GB" b="0" baseline="0" dirty="0"/>
              <a:t>.</a:t>
            </a:r>
          </a:p>
          <a:p>
            <a:pPr marL="228600" indent="-228600">
              <a:buAutoNum type="arabicPeriod"/>
            </a:pPr>
            <a:r>
              <a:rPr lang="en-GB" b="0" baseline="0" dirty="0"/>
              <a:t>No, no </a:t>
            </a:r>
            <a:r>
              <a:rPr lang="en-GB" b="0" baseline="0" dirty="0" err="1"/>
              <a:t>intentaste</a:t>
            </a:r>
            <a:r>
              <a:rPr lang="en-GB" b="0" baseline="0" dirty="0"/>
              <a:t> </a:t>
            </a:r>
            <a:r>
              <a:rPr lang="en-GB" b="0" baseline="0" dirty="0" err="1"/>
              <a:t>ganar</a:t>
            </a:r>
            <a:r>
              <a:rPr lang="en-GB" b="0" baseline="0" dirty="0"/>
              <a:t> un </a:t>
            </a:r>
            <a:r>
              <a:rPr lang="en-GB" b="0" baseline="0" dirty="0" err="1"/>
              <a:t>premio</a:t>
            </a:r>
            <a:r>
              <a:rPr lang="en-GB" b="0" baseline="0" dirty="0"/>
              <a:t>.</a:t>
            </a:r>
          </a:p>
          <a:p>
            <a:pPr marL="228600" indent="-228600">
              <a:buAutoNum type="arabicPeriod"/>
            </a:pPr>
            <a:r>
              <a:rPr lang="en-GB" b="0" baseline="0" dirty="0" err="1"/>
              <a:t>Sí</a:t>
            </a:r>
            <a:r>
              <a:rPr lang="en-GB" b="0" baseline="0" dirty="0"/>
              <a:t>, </a:t>
            </a:r>
            <a:r>
              <a:rPr lang="en-GB" b="0" baseline="0" dirty="0" err="1"/>
              <a:t>canté</a:t>
            </a:r>
            <a:r>
              <a:rPr lang="en-GB" b="0" baseline="0" dirty="0"/>
              <a:t> canciones en </a:t>
            </a:r>
            <a:r>
              <a:rPr lang="en-GB" b="0" baseline="0" dirty="0" err="1"/>
              <a:t>conciertos</a:t>
            </a:r>
            <a:r>
              <a:rPr lang="en-GB" b="0" baseline="0" dirty="0"/>
              <a:t>.</a:t>
            </a:r>
          </a:p>
          <a:p>
            <a:pPr marL="228600" indent="-228600">
              <a:buAutoNum type="arabicPeriod"/>
            </a:pPr>
            <a:r>
              <a:rPr lang="en-GB" b="0" baseline="0" dirty="0" err="1"/>
              <a:t>Sí</a:t>
            </a:r>
            <a:r>
              <a:rPr lang="en-GB" b="0" baseline="0" dirty="0"/>
              <a:t>, </a:t>
            </a:r>
            <a:r>
              <a:rPr lang="en-GB" b="0" baseline="0" dirty="0" err="1"/>
              <a:t>tomaste</a:t>
            </a:r>
            <a:r>
              <a:rPr lang="en-GB" b="0" baseline="0" dirty="0"/>
              <a:t> el </a:t>
            </a:r>
            <a:r>
              <a:rPr lang="en-GB" b="0" baseline="0" dirty="0" err="1"/>
              <a:t>autobús</a:t>
            </a:r>
            <a:r>
              <a:rPr lang="en-GB" b="0" baseline="0" dirty="0"/>
              <a:t> a </a:t>
            </a:r>
            <a:r>
              <a:rPr lang="en-GB" b="0" baseline="0" dirty="0" err="1"/>
              <a:t>veces</a:t>
            </a:r>
            <a:r>
              <a:rPr lang="en-GB" b="0" baseline="0" dirty="0"/>
              <a:t>.</a:t>
            </a:r>
          </a:p>
          <a:p>
            <a:pPr marL="228600" indent="-228600">
              <a:buAutoNum type="arabicPeriod"/>
            </a:pPr>
            <a:r>
              <a:rPr lang="en-GB" b="0" baseline="0" dirty="0"/>
              <a:t>No, no </a:t>
            </a:r>
            <a:r>
              <a:rPr lang="en-GB" b="0" baseline="0" dirty="0" err="1"/>
              <a:t>jugué</a:t>
            </a:r>
            <a:r>
              <a:rPr lang="en-GB" b="0" baseline="0" dirty="0"/>
              <a:t> mucho en el río.</a:t>
            </a:r>
          </a:p>
          <a:p>
            <a:pPr marL="228600" indent="-228600">
              <a:buAutoNum type="arabicPeriod"/>
            </a:pP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6674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538458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SPEAKING TO REPLACE THE WRITING AT THE END OF LESSON 2</a:t>
            </a:r>
            <a:br>
              <a:rPr lang="en-GB" b="1" dirty="0"/>
            </a:br>
            <a:r>
              <a:rPr lang="en-GB" b="1" dirty="0"/>
              <a:t>Timing</a:t>
            </a:r>
            <a:r>
              <a:rPr lang="en-GB" dirty="0"/>
              <a:t>: 10</a:t>
            </a:r>
            <a:r>
              <a:rPr lang="en-GB" baseline="0" dirty="0"/>
              <a:t> minutes</a:t>
            </a:r>
            <a:endParaRPr lang="en-GB" dirty="0"/>
          </a:p>
          <a:p>
            <a:endParaRPr lang="en-GB" dirty="0"/>
          </a:p>
          <a:p>
            <a:r>
              <a:rPr lang="en-US" b="1" dirty="0"/>
              <a:t>Aim:  </a:t>
            </a:r>
            <a:r>
              <a:rPr lang="en-GB" dirty="0"/>
              <a:t>To practise using verbs with the endings –as and –</a:t>
            </a:r>
            <a:r>
              <a:rPr lang="en-GB" dirty="0" err="1"/>
              <a:t>aste</a:t>
            </a:r>
            <a:r>
              <a:rPr lang="en-GB" dirty="0"/>
              <a:t> and understanding their meanings. To</a:t>
            </a:r>
            <a:r>
              <a:rPr lang="en-GB" baseline="0" dirty="0"/>
              <a:t> also consolidate question words and vocabulary.</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to ask a question in Spanish. </a:t>
            </a:r>
          </a:p>
          <a:p>
            <a:pPr marL="228600" indent="-228600">
              <a:buFontTx/>
              <a:buAutoNum type="arabicPeriod"/>
            </a:pPr>
            <a:r>
              <a:rPr lang="en-GB" baseline="0" dirty="0"/>
              <a:t>Student B listens and says the corresponding answer depending on the question – does the question refer to the present (-as) or to the past (-</a:t>
            </a:r>
            <a:r>
              <a:rPr lang="en-GB" baseline="0" dirty="0" err="1"/>
              <a:t>aste</a:t>
            </a:r>
            <a:r>
              <a:rPr lang="en-GB" baseline="0" dirty="0"/>
              <a:t>)?</a:t>
            </a:r>
          </a:p>
          <a:p>
            <a:pPr marL="228600" indent="-228600">
              <a:buFontTx/>
              <a:buAutoNum type="arabicPeriod"/>
            </a:pPr>
            <a:r>
              <a:rPr lang="en-GB" baseline="0" dirty="0"/>
              <a:t>Student A then writes down their answer in Spanish.</a:t>
            </a:r>
          </a:p>
          <a:p>
            <a:pPr marL="228600" indent="-228600">
              <a:buFontTx/>
              <a:buAutoNum type="arabicPeriod"/>
            </a:pPr>
            <a:r>
              <a:rPr lang="en-GB" baseline="0" dirty="0"/>
              <a:t>Teacher uses the answer slide (slide 35) to give feedback.</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br>
              <a:rPr lang="en-GB" baseline="0" dirty="0"/>
            </a:br>
            <a:r>
              <a:rPr lang="en-GB" baseline="0" dirty="0"/>
              <a:t>1. </a:t>
            </a:r>
            <a:r>
              <a:rPr lang="en-GB" b="0" baseline="0" dirty="0"/>
              <a:t>An active choice will be needed by the listener depending on the question asked. This makes the identification of the verb ending essential for the completion of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If teachers wish to increase the level of difficulty, they can easily replace the question word and/or add an English prompt for the verb used on the speaking cards for the person that is asking the question. This will be a judgement based on the ability of the group.</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45</a:t>
            </a:fld>
            <a:endParaRPr lang="en-GB"/>
          </a:p>
        </p:txBody>
      </p:sp>
    </p:spTree>
    <p:extLst>
      <p:ext uri="{BB962C8B-B14F-4D97-AF65-F5344CB8AC3E}">
        <p14:creationId xmlns:p14="http://schemas.microsoft.com/office/powerpoint/2010/main" val="521834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Person A during speaking, based on Person B’s questions:</a:t>
            </a:r>
          </a:p>
          <a:p>
            <a:pPr marL="228600" indent="-228600">
              <a:buAutoNum type="arabicPeriod"/>
            </a:pPr>
            <a:r>
              <a:rPr lang="en-GB" b="0" baseline="0" dirty="0" err="1"/>
              <a:t>España</a:t>
            </a:r>
            <a:r>
              <a:rPr lang="en-GB" b="0" baseline="0" dirty="0"/>
              <a:t>.</a:t>
            </a:r>
          </a:p>
          <a:p>
            <a:pPr marL="228600" indent="-228600">
              <a:buAutoNum type="arabicPeriod"/>
            </a:pPr>
            <a:r>
              <a:rPr lang="en-GB" b="0" baseline="0" dirty="0" err="1"/>
              <a:t>Libros</a:t>
            </a:r>
            <a:r>
              <a:rPr lang="en-GB" b="0" baseline="0" dirty="0"/>
              <a:t>.</a:t>
            </a:r>
          </a:p>
          <a:p>
            <a:pPr marL="228600" indent="-228600">
              <a:buAutoNum type="arabicPeriod"/>
            </a:pPr>
            <a:r>
              <a:rPr lang="en-GB" b="0" baseline="0" dirty="0" err="1"/>
              <a:t>Muchos</a:t>
            </a:r>
            <a:r>
              <a:rPr lang="en-GB" b="0" baseline="0" dirty="0"/>
              <a:t> días.</a:t>
            </a:r>
          </a:p>
          <a:p>
            <a:pPr marL="228600" indent="-228600">
              <a:buAutoNum type="arabicPeriod"/>
            </a:pPr>
            <a:r>
              <a:rPr lang="en-GB" b="0" baseline="0" dirty="0" err="1"/>
              <a:t>En</a:t>
            </a:r>
            <a:r>
              <a:rPr lang="en-GB" b="0" baseline="0" dirty="0"/>
              <a:t> </a:t>
            </a:r>
            <a:r>
              <a:rPr lang="en-GB" b="0" baseline="0" dirty="0" err="1"/>
              <a:t>autobús</a:t>
            </a:r>
            <a:r>
              <a:rPr lang="en-GB" b="0" baseline="0" dirty="0"/>
              <a:t>.</a:t>
            </a:r>
          </a:p>
          <a:p>
            <a:pPr marL="228600" indent="-228600">
              <a:buAutoNum type="arabicPeriod"/>
            </a:pPr>
            <a:r>
              <a:rPr lang="en-GB" b="0" baseline="0" dirty="0"/>
              <a:t>Por las tiendas.</a:t>
            </a:r>
          </a:p>
          <a:p>
            <a:pPr marL="228600" indent="-228600">
              <a:buAutoNum type="arabicPeriod"/>
            </a:pPr>
            <a:r>
              <a:rPr lang="en-GB" b="0" baseline="0" dirty="0"/>
              <a:t>La playa </a:t>
            </a:r>
            <a:r>
              <a:rPr lang="en-GB" b="0" baseline="0" dirty="0" err="1"/>
              <a:t>en</a:t>
            </a:r>
            <a:r>
              <a:rPr lang="en-GB" b="0" baseline="0" dirty="0"/>
              <a:t> el sur.</a:t>
            </a:r>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000707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1" baseline="0" dirty="0"/>
              <a:t>Target answers for Person B during speaking, based on Person A’s questions:</a:t>
            </a:r>
          </a:p>
          <a:p>
            <a:pPr marL="228600" indent="-228600">
              <a:buAutoNum type="arabicPeriod"/>
            </a:pPr>
            <a:r>
              <a:rPr lang="en-GB" b="0" baseline="0" dirty="0"/>
              <a:t>A Francia.</a:t>
            </a:r>
          </a:p>
          <a:p>
            <a:pPr marL="228600" indent="-228600">
              <a:buAutoNum type="arabicPeriod"/>
            </a:pPr>
            <a:r>
              <a:rPr lang="en-GB" b="0" baseline="0" dirty="0"/>
              <a:t>Revistas.</a:t>
            </a:r>
          </a:p>
          <a:p>
            <a:pPr marL="228600" indent="-228600">
              <a:buAutoNum type="arabicPeriod"/>
            </a:pPr>
            <a:r>
              <a:rPr lang="en-GB" b="0" baseline="0" dirty="0" err="1"/>
              <a:t>Doce</a:t>
            </a:r>
            <a:r>
              <a:rPr lang="en-GB" b="0" baseline="0" dirty="0"/>
              <a:t> días.</a:t>
            </a:r>
          </a:p>
          <a:p>
            <a:pPr marL="228600" indent="-228600">
              <a:buAutoNum type="arabicPeriod"/>
            </a:pPr>
            <a:r>
              <a:rPr lang="en-GB" b="0" baseline="0" dirty="0" err="1"/>
              <a:t>En</a:t>
            </a:r>
            <a:r>
              <a:rPr lang="en-GB" b="0" baseline="0" dirty="0"/>
              <a:t> tren.</a:t>
            </a:r>
          </a:p>
          <a:p>
            <a:pPr marL="228600" indent="-228600">
              <a:buAutoNum type="arabicPeriod"/>
            </a:pPr>
            <a:r>
              <a:rPr lang="en-GB" b="0" baseline="0" dirty="0" err="1"/>
              <a:t>Porque</a:t>
            </a:r>
            <a:r>
              <a:rPr lang="en-GB" b="0" baseline="0" dirty="0"/>
              <a:t> es </a:t>
            </a:r>
            <a:r>
              <a:rPr lang="en-GB" b="0" baseline="0" dirty="0" err="1"/>
              <a:t>divertido</a:t>
            </a:r>
            <a:r>
              <a:rPr lang="en-GB" b="0" baseline="0" dirty="0"/>
              <a:t>.</a:t>
            </a:r>
          </a:p>
          <a:p>
            <a:pPr marL="228600" indent="-228600">
              <a:buAutoNum type="arabicPeriod"/>
            </a:pPr>
            <a:r>
              <a:rPr lang="en-GB" b="0" baseline="0" dirty="0"/>
              <a:t>El pueblo en la </a:t>
            </a:r>
            <a:r>
              <a:rPr lang="en-GB" b="0" baseline="0" dirty="0" err="1"/>
              <a:t>montaña</a:t>
            </a:r>
            <a:r>
              <a:rPr lang="en-GB" b="0" baseline="0" dirty="0"/>
              <a:t>.</a:t>
            </a:r>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893891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endParaRPr lang="en-GB" b="1" baseline="0" dirty="0"/>
          </a:p>
          <a:p>
            <a:endParaRPr lang="en-GB" b="1" baseline="0" dirty="0"/>
          </a:p>
          <a:p>
            <a:r>
              <a:rPr lang="en-GB" b="0" baseline="0" dirty="0"/>
              <a:t>Teacher can use this to give feedback.</a:t>
            </a:r>
            <a:endParaRPr lang="en-GB"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48</a:t>
            </a:fld>
            <a:endParaRPr lang="en-GB"/>
          </a:p>
        </p:txBody>
      </p:sp>
    </p:spTree>
    <p:extLst>
      <p:ext uri="{BB962C8B-B14F-4D97-AF65-F5344CB8AC3E}">
        <p14:creationId xmlns:p14="http://schemas.microsoft.com/office/powerpoint/2010/main" val="314615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4/9</a:t>
            </a:r>
          </a:p>
        </p:txBody>
      </p:sp>
      <p:sp>
        <p:nvSpPr>
          <p:cNvPr id="4" name="Slide Number Placeholder 3"/>
          <p:cNvSpPr>
            <a:spLocks noGrp="1"/>
          </p:cNvSpPr>
          <p:nvPr>
            <p:ph type="sldNum" sz="quarter" idx="5"/>
          </p:nvPr>
        </p:nvSpPr>
        <p:spPr/>
        <p:txBody>
          <a:bodyPr/>
          <a:lstStyle/>
          <a:p>
            <a:fld id="{D4680D53-9782-4E54-AE2E-AB9A044D3637}" type="slidenum">
              <a:rPr lang="en-GB" smtClean="0"/>
              <a:t>5</a:t>
            </a:fld>
            <a:endParaRPr lang="en-GB"/>
          </a:p>
        </p:txBody>
      </p:sp>
    </p:spTree>
    <p:extLst>
      <p:ext uri="{BB962C8B-B14F-4D97-AF65-F5344CB8AC3E}">
        <p14:creationId xmlns:p14="http://schemas.microsoft.com/office/powerpoint/2010/main" val="295871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5/9</a:t>
            </a:r>
          </a:p>
        </p:txBody>
      </p:sp>
      <p:sp>
        <p:nvSpPr>
          <p:cNvPr id="4" name="Slide Number Placeholder 3"/>
          <p:cNvSpPr>
            <a:spLocks noGrp="1"/>
          </p:cNvSpPr>
          <p:nvPr>
            <p:ph type="sldNum" sz="quarter" idx="5"/>
          </p:nvPr>
        </p:nvSpPr>
        <p:spPr/>
        <p:txBody>
          <a:bodyPr/>
          <a:lstStyle/>
          <a:p>
            <a:fld id="{D4680D53-9782-4E54-AE2E-AB9A044D3637}" type="slidenum">
              <a:rPr lang="en-GB" smtClean="0"/>
              <a:t>6</a:t>
            </a:fld>
            <a:endParaRPr lang="en-GB"/>
          </a:p>
        </p:txBody>
      </p:sp>
    </p:spTree>
    <p:extLst>
      <p:ext uri="{BB962C8B-B14F-4D97-AF65-F5344CB8AC3E}">
        <p14:creationId xmlns:p14="http://schemas.microsoft.com/office/powerpoint/2010/main" val="204448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6/9</a:t>
            </a:r>
          </a:p>
        </p:txBody>
      </p:sp>
      <p:sp>
        <p:nvSpPr>
          <p:cNvPr id="4" name="Slide Number Placeholder 3"/>
          <p:cNvSpPr>
            <a:spLocks noGrp="1"/>
          </p:cNvSpPr>
          <p:nvPr>
            <p:ph type="sldNum" sz="quarter" idx="5"/>
          </p:nvPr>
        </p:nvSpPr>
        <p:spPr/>
        <p:txBody>
          <a:bodyPr/>
          <a:lstStyle/>
          <a:p>
            <a:fld id="{D4680D53-9782-4E54-AE2E-AB9A044D3637}" type="slidenum">
              <a:rPr lang="en-GB" smtClean="0"/>
              <a:t>7</a:t>
            </a:fld>
            <a:endParaRPr lang="en-GB"/>
          </a:p>
        </p:txBody>
      </p:sp>
    </p:spTree>
    <p:extLst>
      <p:ext uri="{BB962C8B-B14F-4D97-AF65-F5344CB8AC3E}">
        <p14:creationId xmlns:p14="http://schemas.microsoft.com/office/powerpoint/2010/main" val="204751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7/9</a:t>
            </a:r>
          </a:p>
        </p:txBody>
      </p:sp>
      <p:sp>
        <p:nvSpPr>
          <p:cNvPr id="4" name="Slide Number Placeholder 3"/>
          <p:cNvSpPr>
            <a:spLocks noGrp="1"/>
          </p:cNvSpPr>
          <p:nvPr>
            <p:ph type="sldNum" sz="quarter" idx="5"/>
          </p:nvPr>
        </p:nvSpPr>
        <p:spPr/>
        <p:txBody>
          <a:bodyPr/>
          <a:lstStyle/>
          <a:p>
            <a:fld id="{D4680D53-9782-4E54-AE2E-AB9A044D3637}" type="slidenum">
              <a:rPr lang="en-GB" smtClean="0"/>
              <a:t>8</a:t>
            </a:fld>
            <a:endParaRPr lang="en-GB"/>
          </a:p>
        </p:txBody>
      </p:sp>
    </p:spTree>
    <p:extLst>
      <p:ext uri="{BB962C8B-B14F-4D97-AF65-F5344CB8AC3E}">
        <p14:creationId xmlns:p14="http://schemas.microsoft.com/office/powerpoint/2010/main" val="252454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8/9</a:t>
            </a:r>
          </a:p>
        </p:txBody>
      </p:sp>
      <p:sp>
        <p:nvSpPr>
          <p:cNvPr id="4" name="Slide Number Placeholder 3"/>
          <p:cNvSpPr>
            <a:spLocks noGrp="1"/>
          </p:cNvSpPr>
          <p:nvPr>
            <p:ph type="sldNum" sz="quarter" idx="5"/>
          </p:nvPr>
        </p:nvSpPr>
        <p:spPr/>
        <p:txBody>
          <a:bodyPr/>
          <a:lstStyle/>
          <a:p>
            <a:fld id="{D4680D53-9782-4E54-AE2E-AB9A044D3637}" type="slidenum">
              <a:rPr lang="en-GB" smtClean="0"/>
              <a:t>9</a:t>
            </a:fld>
            <a:endParaRPr lang="en-GB"/>
          </a:p>
        </p:txBody>
      </p:sp>
    </p:spTree>
    <p:extLst>
      <p:ext uri="{BB962C8B-B14F-4D97-AF65-F5344CB8AC3E}">
        <p14:creationId xmlns:p14="http://schemas.microsoft.com/office/powerpoint/2010/main" val="550429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459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312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8.png"/><Relationship Id="rId7"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5.tiff"/><Relationship Id="rId10" Type="http://schemas.openxmlformats.org/officeDocument/2006/relationships/audio" Target="../media/audio7.wav"/><Relationship Id="rId4" Type="http://schemas.openxmlformats.org/officeDocument/2006/relationships/image" Target="../media/image19.svg"/><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20.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7.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25.png"/><Relationship Id="rId17" Type="http://schemas.openxmlformats.org/officeDocument/2006/relationships/image" Target="../media/image49.png"/><Relationship Id="rId2" Type="http://schemas.openxmlformats.org/officeDocument/2006/relationships/notesSlide" Target="../notesSlides/notesSlide21.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44.png"/><Relationship Id="rId5" Type="http://schemas.openxmlformats.org/officeDocument/2006/relationships/image" Target="../media/image26.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2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2.wav"/><Relationship Id="rId7" Type="http://schemas.openxmlformats.org/officeDocument/2006/relationships/audio" Target="../media/audio15.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image" Target="../media/image52.tiff"/><Relationship Id="rId5" Type="http://schemas.openxmlformats.org/officeDocument/2006/relationships/audio" Target="../media/audio13.wav"/><Relationship Id="rId10" Type="http://schemas.openxmlformats.org/officeDocument/2006/relationships/audio" Target="../media/audio11.wav"/><Relationship Id="rId4" Type="http://schemas.openxmlformats.org/officeDocument/2006/relationships/audio" Target="../media/audio9.wav"/><Relationship Id="rId9" Type="http://schemas.openxmlformats.org/officeDocument/2006/relationships/audio" Target="../media/audio17.wav"/></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61.gi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62.gi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63.gif"/></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64.gif"/></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65.gif"/></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6.gif"/></Relationships>
</file>

<file path=ppt/slides/_rels/slide37.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7.png"/><Relationship Id="rId7" Type="http://schemas.openxmlformats.org/officeDocument/2006/relationships/audio" Target="../media/audio21.wav"/><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image" Target="../media/image67.tiff"/><Relationship Id="rId5" Type="http://schemas.openxmlformats.org/officeDocument/2006/relationships/audio" Target="../media/audio19.wav"/><Relationship Id="rId10" Type="http://schemas.openxmlformats.org/officeDocument/2006/relationships/image" Target="../media/image20.png"/><Relationship Id="rId4" Type="http://schemas.openxmlformats.org/officeDocument/2006/relationships/audio" Target="../media/audio18.wav"/><Relationship Id="rId9" Type="http://schemas.openxmlformats.org/officeDocument/2006/relationships/audio" Target="../media/audio23.wav"/></Relationships>
</file>

<file path=ppt/slides/_rels/slide38.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7.png"/><Relationship Id="rId7" Type="http://schemas.openxmlformats.org/officeDocument/2006/relationships/audio" Target="../media/audio27.wav"/><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5.tiff"/><Relationship Id="rId4" Type="http://schemas.openxmlformats.org/officeDocument/2006/relationships/audio" Target="../media/audio24.wav"/><Relationship Id="rId9" Type="http://schemas.openxmlformats.org/officeDocument/2006/relationships/audio" Target="../media/audio29.wav"/></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3_audio_HW_sheet.docx" TargetMode="External"/><Relationship Id="rId4" Type="http://schemas.openxmlformats.org/officeDocument/2006/relationships/hyperlink" Target="https://www.rachelhawkes.com/LDPresources/Yr8Spanish/Spanish_Y8_Term1i_Wk3_audio.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5.tiff"/><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5.tiff"/><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5.tiff"/><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35871" y="5582127"/>
            <a:ext cx="4864546" cy="1275873"/>
          </a:xfrm>
        </p:spPr>
        <p:txBody>
          <a:bodyPr>
            <a:normAutofit fontScale="92500" lnSpcReduction="10000"/>
          </a:bodyPr>
          <a:lstStyle/>
          <a:p>
            <a:r>
              <a:rPr lang="en-GB" b="1" dirty="0"/>
              <a:t>Y8 Spanish</a:t>
            </a:r>
            <a:br>
              <a:rPr lang="en-GB" dirty="0"/>
            </a:br>
            <a:r>
              <a:rPr lang="en-GB" sz="1600" dirty="0"/>
              <a:t>Term 1.1 – Week 2 – Lesson 3</a:t>
            </a:r>
            <a:br>
              <a:rPr lang="en-GB" sz="1600" dirty="0"/>
            </a:br>
            <a:r>
              <a:rPr lang="en-GB" sz="1500" dirty="0"/>
              <a:t>Amanda Izquierdo / Nick Avery / Rachel Hawkes</a:t>
            </a:r>
            <a:br>
              <a:rPr lang="en-GB" sz="1400" dirty="0"/>
            </a:br>
            <a:r>
              <a:rPr lang="en-GB" sz="1400" dirty="0"/>
              <a:t>Artwork: Mark Davies</a:t>
            </a:r>
            <a:br>
              <a:rPr lang="en-GB" sz="1400" dirty="0"/>
            </a:br>
            <a:br>
              <a:rPr lang="en-GB" sz="1400" dirty="0"/>
            </a:br>
            <a:r>
              <a:rPr lang="en-GB" sz="1400" dirty="0"/>
              <a:t>Date updated: 25.08.23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lgn="l"/>
            <a:r>
              <a:rPr lang="en-GB" sz="2400" dirty="0">
                <a:solidFill>
                  <a:prstClr val="white"/>
                </a:solidFill>
              </a:rPr>
              <a:t>past tense (</a:t>
            </a:r>
            <a:r>
              <a:rPr lang="en-GB" sz="2400" dirty="0" err="1">
                <a:solidFill>
                  <a:prstClr val="white"/>
                </a:solidFill>
              </a:rPr>
              <a:t>preterite</a:t>
            </a:r>
            <a:r>
              <a:rPr lang="en-GB" sz="2400" dirty="0">
                <a:solidFill>
                  <a:prstClr val="white"/>
                </a:solidFill>
              </a:rPr>
              <a:t>) -</a:t>
            </a:r>
            <a:r>
              <a:rPr lang="en-GB" sz="2400" dirty="0" err="1">
                <a:solidFill>
                  <a:prstClr val="white"/>
                </a:solidFill>
              </a:rPr>
              <a:t>ar</a:t>
            </a:r>
            <a:r>
              <a:rPr lang="en-GB" sz="2400" dirty="0">
                <a:solidFill>
                  <a:prstClr val="white"/>
                </a:solidFill>
              </a:rPr>
              <a:t> verbs:</a:t>
            </a:r>
          </a:p>
          <a:p>
            <a:pPr algn="l"/>
            <a:r>
              <a:rPr lang="en-GB" sz="2400" dirty="0">
                <a:solidFill>
                  <a:prstClr val="white"/>
                </a:solidFill>
              </a:rPr>
              <a:t>2nd person singular (-</a:t>
            </a:r>
            <a:r>
              <a:rPr lang="en-GB" sz="2400" dirty="0" err="1">
                <a:solidFill>
                  <a:prstClr val="white"/>
                </a:solidFill>
              </a:rPr>
              <a:t>aste</a:t>
            </a:r>
            <a:r>
              <a:rPr lang="en-GB" sz="2400" dirty="0">
                <a:solidFill>
                  <a:prstClr val="white"/>
                </a:solidFill>
              </a:rPr>
              <a:t>)</a:t>
            </a:r>
            <a:endParaRPr lang="en-US"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7500" lnSpcReduction="20000"/>
          </a:bodyPr>
          <a:lstStyle/>
          <a:p>
            <a:r>
              <a:rPr lang="en-GB" sz="5400" b="1" dirty="0">
                <a:solidFill>
                  <a:prstClr val="white"/>
                </a:solidFill>
              </a:rPr>
              <a:t>Comparing past experiences</a:t>
            </a:r>
            <a:endParaRPr lang="en-GB" dirty="0"/>
          </a:p>
        </p:txBody>
      </p:sp>
      <p:pic>
        <p:nvPicPr>
          <p:cNvPr id="6" name="Imagen 9">
            <a:extLst>
              <a:ext uri="{FF2B5EF4-FFF2-40B4-BE49-F238E27FC236}">
                <a16:creationId xmlns:a16="http://schemas.microsoft.com/office/drawing/2014/main" id="{1192D1E7-A02A-4E03-91A3-8C0E701E882D}"/>
              </a:ext>
            </a:extLst>
          </p:cNvPr>
          <p:cNvPicPr>
            <a:picLocks noChangeAspect="1"/>
          </p:cNvPicPr>
          <p:nvPr/>
        </p:nvPicPr>
        <p:blipFill>
          <a:blip r:embed="rId3"/>
          <a:stretch>
            <a:fillRect/>
          </a:stretch>
        </p:blipFill>
        <p:spPr>
          <a:xfrm>
            <a:off x="9258004" y="3957128"/>
            <a:ext cx="1967286" cy="2071139"/>
          </a:xfrm>
          <a:prstGeom prst="rect">
            <a:avLst/>
          </a:prstGeom>
        </p:spPr>
      </p:pic>
      <p:sp>
        <p:nvSpPr>
          <p:cNvPr id="5" name="TextBox 4">
            <a:extLst>
              <a:ext uri="{FF2B5EF4-FFF2-40B4-BE49-F238E27FC236}">
                <a16:creationId xmlns:a16="http://schemas.microsoft.com/office/drawing/2014/main" id="{96A15792-D4DF-4CB4-B333-C85ABF9EB37E}"/>
              </a:ext>
            </a:extLst>
          </p:cNvPr>
          <p:cNvSpPr txBox="1"/>
          <p:nvPr/>
        </p:nvSpPr>
        <p:spPr>
          <a:xfrm>
            <a:off x="5381986" y="6405408"/>
            <a:ext cx="6124783" cy="400110"/>
          </a:xfrm>
          <a:prstGeom prst="rect">
            <a:avLst/>
          </a:prstGeom>
          <a:noFill/>
        </p:spPr>
        <p:txBody>
          <a:bodyPr wrap="square" rtlCol="0">
            <a:spAutoFit/>
          </a:bodyPr>
          <a:lstStyle/>
          <a:p>
            <a:r>
              <a:rPr lang="en-GB" sz="2000" dirty="0"/>
              <a:t>Los </a:t>
            </a:r>
            <a:r>
              <a:rPr lang="en-GB" sz="2000" dirty="0" err="1"/>
              <a:t>abuelos</a:t>
            </a:r>
            <a:r>
              <a:rPr lang="en-GB" sz="2000" dirty="0"/>
              <a:t> </a:t>
            </a:r>
            <a:r>
              <a:rPr lang="en-GB" sz="2000" dirty="0" err="1"/>
              <a:t>hablan</a:t>
            </a:r>
            <a:r>
              <a:rPr lang="en-GB" sz="2000" dirty="0"/>
              <a:t> de los </a:t>
            </a:r>
            <a:r>
              <a:rPr lang="en-GB" sz="2000" dirty="0" err="1"/>
              <a:t>años</a:t>
            </a:r>
            <a:r>
              <a:rPr lang="en-GB" sz="2000" dirty="0"/>
              <a:t> de colegio.</a:t>
            </a:r>
          </a:p>
        </p:txBody>
      </p:sp>
      <p:pic>
        <p:nvPicPr>
          <p:cNvPr id="8" name="Imagen 14" descr="Imagen que contiene dibujo&#10;&#10;Descripción generada automáticamente">
            <a:extLst>
              <a:ext uri="{FF2B5EF4-FFF2-40B4-BE49-F238E27FC236}">
                <a16:creationId xmlns:a16="http://schemas.microsoft.com/office/drawing/2014/main" id="{8CFC7FAD-24E5-45BF-B904-A7BBDA7A81D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519" b="91667" l="35885" r="66146">
                        <a14:foregroundMark x1="49688" y1="18333" x2="48385" y2="25648"/>
                        <a14:foregroundMark x1="48385" y1="25648" x2="48490" y2="25926"/>
                        <a14:foregroundMark x1="51979" y1="9537" x2="49010" y2="8611"/>
                        <a14:foregroundMark x1="64688" y1="44537" x2="64688" y2="42870"/>
                        <a14:foregroundMark x1="53698" y1="89537" x2="53958" y2="91389"/>
                        <a14:foregroundMark x1="45521" y1="88333" x2="45938" y2="91667"/>
                        <a14:foregroundMark x1="53021" y1="21667" x2="53594" y2="24074"/>
                        <a14:foregroundMark x1="66146" y1="40926" x2="66146" y2="42407"/>
                        <a14:foregroundMark x1="53438" y1="20278" x2="53698" y2="22593"/>
                        <a14:foregroundMark x1="51979" y1="29722" x2="51042" y2="32593"/>
                        <a14:foregroundMark x1="36719" y1="55741" x2="35885" y2="55278"/>
                      </a14:backgroundRemoval>
                    </a14:imgEffect>
                  </a14:imgLayer>
                </a14:imgProps>
              </a:ext>
              <a:ext uri="{28A0092B-C50C-407E-A947-70E740481C1C}">
                <a14:useLocalDpi xmlns:a14="http://schemas.microsoft.com/office/drawing/2010/main" val="0"/>
              </a:ext>
            </a:extLst>
          </a:blip>
          <a:srcRect l="33814" r="32321" b="2619"/>
          <a:stretch/>
        </p:blipFill>
        <p:spPr>
          <a:xfrm>
            <a:off x="6810015" y="4271677"/>
            <a:ext cx="1157763" cy="1872644"/>
          </a:xfrm>
          <a:prstGeom prst="rect">
            <a:avLst/>
          </a:prstGeom>
        </p:spPr>
      </p:pic>
      <p:sp>
        <p:nvSpPr>
          <p:cNvPr id="9" name="TextBox 8">
            <a:extLst>
              <a:ext uri="{FF2B5EF4-FFF2-40B4-BE49-F238E27FC236}">
                <a16:creationId xmlns:a16="http://schemas.microsoft.com/office/drawing/2014/main" id="{E027CEFB-078E-4BDF-888E-D5EC84291C1D}"/>
              </a:ext>
            </a:extLst>
          </p:cNvPr>
          <p:cNvSpPr txBox="1"/>
          <p:nvPr/>
        </p:nvSpPr>
        <p:spPr>
          <a:xfrm>
            <a:off x="5381985" y="6028267"/>
            <a:ext cx="6124783" cy="400110"/>
          </a:xfrm>
          <a:prstGeom prst="rect">
            <a:avLst/>
          </a:prstGeom>
          <a:noFill/>
        </p:spPr>
        <p:txBody>
          <a:bodyPr wrap="square" rtlCol="0">
            <a:spAutoFit/>
          </a:bodyPr>
          <a:lstStyle/>
          <a:p>
            <a:r>
              <a:rPr lang="en-GB" sz="2000" dirty="0"/>
              <a:t>Lucía </a:t>
            </a:r>
            <a:r>
              <a:rPr lang="en-GB" sz="2000" dirty="0" err="1"/>
              <a:t>habla</a:t>
            </a:r>
            <a:r>
              <a:rPr lang="en-GB" sz="2000" dirty="0"/>
              <a:t> del </a:t>
            </a:r>
            <a:r>
              <a:rPr lang="en-GB" sz="2000" dirty="0" err="1"/>
              <a:t>año</a:t>
            </a:r>
            <a:r>
              <a:rPr lang="en-GB" sz="2000" dirty="0"/>
              <a:t> </a:t>
            </a:r>
            <a:r>
              <a:rPr lang="en-GB" sz="2000" dirty="0" err="1"/>
              <a:t>pasado</a:t>
            </a:r>
            <a:r>
              <a:rPr lang="en-GB" sz="2000" dirty="0"/>
              <a:t>.</a:t>
            </a:r>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40401"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coger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tomar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3296032" y="5046132"/>
            <a:ext cx="1950021"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tren</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6677259"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F5F6FD0-E064-465F-932C-AA8021A6D8CD}"/>
              </a:ext>
            </a:extLst>
          </p:cNvPr>
          <p:cNvSpPr/>
          <p:nvPr/>
        </p:nvSpPr>
        <p:spPr>
          <a:xfrm>
            <a:off x="9262015" y="5046131"/>
            <a:ext cx="1950021"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tren</a:t>
            </a:r>
            <a:endParaRPr lang="en-GB" sz="3200" dirty="0">
              <a:solidFill>
                <a:schemeClr val="tx1"/>
              </a:solidFill>
            </a:endParaRPr>
          </a:p>
        </p:txBody>
      </p:sp>
      <p:sp>
        <p:nvSpPr>
          <p:cNvPr id="13" name="Star: 5 Points 12">
            <a:extLst>
              <a:ext uri="{FF2B5EF4-FFF2-40B4-BE49-F238E27FC236}">
                <a16:creationId xmlns:a16="http://schemas.microsoft.com/office/drawing/2014/main" id="{86F46CC0-B660-4133-99E1-631EBAB62F77}"/>
              </a:ext>
            </a:extLst>
          </p:cNvPr>
          <p:cNvSpPr/>
          <p:nvPr/>
        </p:nvSpPr>
        <p:spPr>
          <a:xfrm>
            <a:off x="840963" y="4893734"/>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yellow train on tracks at night&#10;&#10;Description automatically generated">
            <a:extLst>
              <a:ext uri="{FF2B5EF4-FFF2-40B4-BE49-F238E27FC236}">
                <a16:creationId xmlns:a16="http://schemas.microsoft.com/office/drawing/2014/main" id="{FF475647-30D3-4599-998E-049FB7225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688" y="852689"/>
            <a:ext cx="5919142" cy="4134151"/>
          </a:xfrm>
          <a:prstGeom prst="rect">
            <a:avLst/>
          </a:prstGeom>
        </p:spPr>
      </p:pic>
      <p:sp>
        <p:nvSpPr>
          <p:cNvPr id="14" name="Llamada rectangular redondeada 43">
            <a:extLst>
              <a:ext uri="{FF2B5EF4-FFF2-40B4-BE49-F238E27FC236}">
                <a16:creationId xmlns:a16="http://schemas.microsoft.com/office/drawing/2014/main" id="{286D152E-5743-4A99-8F9B-BC26E9239E7D}"/>
              </a:ext>
            </a:extLst>
          </p:cNvPr>
          <p:cNvSpPr/>
          <p:nvPr/>
        </p:nvSpPr>
        <p:spPr>
          <a:xfrm>
            <a:off x="840963" y="1720530"/>
            <a:ext cx="2390279" cy="2398471"/>
          </a:xfrm>
          <a:prstGeom prst="wedgeRoundRectCallout">
            <a:avLst>
              <a:gd name="adj1" fmla="val 32507"/>
              <a:gd name="adj2" fmla="val 6961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a:t>
            </a:r>
            <a:r>
              <a:rPr lang="es-GB" sz="2000" b="1" dirty="0">
                <a:solidFill>
                  <a:srgbClr val="203864"/>
                </a:solidFill>
              </a:rPr>
              <a:t>Coger</a:t>
            </a:r>
            <a:r>
              <a:rPr lang="es-GB" sz="2000" dirty="0">
                <a:solidFill>
                  <a:srgbClr val="203864"/>
                </a:solidFill>
              </a:rPr>
              <a:t>’ is used</a:t>
            </a:r>
            <a:r>
              <a:rPr lang="en-GB" sz="2000" dirty="0">
                <a:solidFill>
                  <a:srgbClr val="203864"/>
                </a:solidFill>
              </a:rPr>
              <a:t> more</a:t>
            </a:r>
            <a:r>
              <a:rPr lang="es-GB" sz="2000" dirty="0">
                <a:solidFill>
                  <a:srgbClr val="203864"/>
                </a:solidFill>
              </a:rPr>
              <a:t> in Spain</a:t>
            </a:r>
            <a:r>
              <a:rPr lang="en-GB" sz="2000" dirty="0">
                <a:solidFill>
                  <a:srgbClr val="203864"/>
                </a:solidFill>
              </a:rPr>
              <a:t>.</a:t>
            </a:r>
            <a:r>
              <a:rPr lang="es-GB" sz="2000" dirty="0">
                <a:solidFill>
                  <a:srgbClr val="203864"/>
                </a:solidFill>
              </a:rPr>
              <a:t> ‘</a:t>
            </a:r>
            <a:r>
              <a:rPr lang="en-GB" sz="2000" b="1" dirty="0">
                <a:solidFill>
                  <a:srgbClr val="203864"/>
                </a:solidFill>
              </a:rPr>
              <a:t>T</a:t>
            </a:r>
            <a:r>
              <a:rPr lang="es-GB" sz="2000" b="1" dirty="0">
                <a:solidFill>
                  <a:srgbClr val="203864"/>
                </a:solidFill>
              </a:rPr>
              <a:t>omar</a:t>
            </a:r>
            <a:r>
              <a:rPr lang="es-GB" sz="2000" dirty="0">
                <a:solidFill>
                  <a:srgbClr val="203864"/>
                </a:solidFill>
              </a:rPr>
              <a:t>’ is more </a:t>
            </a:r>
            <a:r>
              <a:rPr lang="en-GB" sz="2000" dirty="0">
                <a:solidFill>
                  <a:srgbClr val="203864"/>
                </a:solidFill>
              </a:rPr>
              <a:t>common</a:t>
            </a:r>
            <a:r>
              <a:rPr lang="es-GB" sz="2000" dirty="0">
                <a:solidFill>
                  <a:srgbClr val="203864"/>
                </a:solidFill>
              </a:rPr>
              <a:t> in Latin America. </a:t>
            </a:r>
          </a:p>
        </p:txBody>
      </p:sp>
    </p:spTree>
    <p:extLst>
      <p:ext uri="{BB962C8B-B14F-4D97-AF65-F5344CB8AC3E}">
        <p14:creationId xmlns:p14="http://schemas.microsoft.com/office/powerpoint/2010/main" val="63486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01767-89B5-40EA-B804-DBD146AC3429}"/>
              </a:ext>
            </a:extLst>
          </p:cNvPr>
          <p:cNvSpPr>
            <a:spLocks noGrp="1"/>
          </p:cNvSpPr>
          <p:nvPr>
            <p:ph type="title"/>
          </p:nvPr>
        </p:nvSpPr>
        <p:spPr>
          <a:xfrm>
            <a:off x="0" y="213557"/>
            <a:ext cx="2624667" cy="647577"/>
          </a:xfrm>
        </p:spPr>
        <p:txBody>
          <a:bodyPr>
            <a:normAutofit/>
          </a:bodyPr>
          <a:lstStyle/>
          <a:p>
            <a:r>
              <a:rPr lang="en-GB" sz="2800" dirty="0" err="1"/>
              <a:t>Vocabulario</a:t>
            </a:r>
            <a:endParaRPr lang="en-GB" sz="2800" dirty="0"/>
          </a:p>
        </p:txBody>
      </p:sp>
      <p:sp>
        <p:nvSpPr>
          <p:cNvPr id="4" name="Rounded Rectangle 2">
            <a:extLst>
              <a:ext uri="{FF2B5EF4-FFF2-40B4-BE49-F238E27FC236}">
                <a16:creationId xmlns:a16="http://schemas.microsoft.com/office/drawing/2014/main" id="{FE1270FA-DE99-41CF-908A-554CD12E7AE9}"/>
              </a:ext>
            </a:extLst>
          </p:cNvPr>
          <p:cNvSpPr/>
          <p:nvPr/>
        </p:nvSpPr>
        <p:spPr>
          <a:xfrm>
            <a:off x="10176933" y="285867"/>
            <a:ext cx="1653795" cy="408400"/>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 / </a:t>
            </a:r>
            <a:r>
              <a:rPr lang="en-GB" b="1" dirty="0" err="1">
                <a:solidFill>
                  <a:prstClr val="white"/>
                </a:solidFill>
                <a:latin typeface="Century Gothic" panose="020B0502020202020204" pitchFamily="34" charset="0"/>
              </a:rPr>
              <a:t>hablar</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F11A3BEA-5DE4-4E35-9AFA-B2834B12C55E}"/>
              </a:ext>
            </a:extLst>
          </p:cNvPr>
          <p:cNvGraphicFramePr>
            <a:graphicFrameLocks noGrp="1"/>
          </p:cNvGraphicFramePr>
          <p:nvPr>
            <p:extLst>
              <p:ext uri="{D42A27DB-BD31-4B8C-83A1-F6EECF244321}">
                <p14:modId xmlns:p14="http://schemas.microsoft.com/office/powerpoint/2010/main" val="3347574861"/>
              </p:ext>
            </p:extLst>
          </p:nvPr>
        </p:nvGraphicFramePr>
        <p:xfrm>
          <a:off x="2837424" y="213557"/>
          <a:ext cx="6690355" cy="6054790"/>
        </p:xfrm>
        <a:graphic>
          <a:graphicData uri="http://schemas.openxmlformats.org/drawingml/2006/table">
            <a:tbl>
              <a:tblPr firstRow="1" firstCol="1" bandRow="1">
                <a:tableStyleId>{5940675A-B579-460E-94D1-54222C63F5DA}</a:tableStyleId>
              </a:tblPr>
              <a:tblGrid>
                <a:gridCol w="573517">
                  <a:extLst>
                    <a:ext uri="{9D8B030D-6E8A-4147-A177-3AD203B41FA5}">
                      <a16:colId xmlns:a16="http://schemas.microsoft.com/office/drawing/2014/main" val="20000"/>
                    </a:ext>
                  </a:extLst>
                </a:gridCol>
                <a:gridCol w="2315650">
                  <a:extLst>
                    <a:ext uri="{9D8B030D-6E8A-4147-A177-3AD203B41FA5}">
                      <a16:colId xmlns:a16="http://schemas.microsoft.com/office/drawing/2014/main" val="20001"/>
                    </a:ext>
                  </a:extLst>
                </a:gridCol>
                <a:gridCol w="3801188">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err="1">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err="1">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cantar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sing, singing</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tomar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take,</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taking</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coger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take,</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taking </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intentar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try to, trying to</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ganar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win, winning</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chemeClr val="tx1"/>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concierto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concert, gig</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premio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prize, award</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año</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year</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autobús</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bus</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hasta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as far as, up to</a:t>
                      </a:r>
                    </a:p>
                  </a:txBody>
                  <a:tcPr marL="68580" marR="68580" marT="0" marB="0" anchor="ctr"/>
                </a:tc>
                <a:extLst>
                  <a:ext uri="{0D108BD9-81ED-4DB2-BD59-A6C34878D82A}">
                    <a16:rowId xmlns:a16="http://schemas.microsoft.com/office/drawing/2014/main" val="3327875093"/>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además</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besides, as well</a:t>
                      </a:r>
                    </a:p>
                  </a:txBody>
                  <a:tcPr marL="68580" marR="68580" marT="0" marB="0" anchor="ctr"/>
                </a:tc>
                <a:extLst>
                  <a:ext uri="{0D108BD9-81ED-4DB2-BD59-A6C34878D82A}">
                    <a16:rowId xmlns:a16="http://schemas.microsoft.com/office/drawing/2014/main" val="1006541550"/>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por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around, because of </a:t>
                      </a:r>
                    </a:p>
                  </a:txBody>
                  <a:tcPr marL="68580" marR="68580" marT="0" marB="0" anchor="ctr"/>
                </a:tc>
                <a:extLst>
                  <a:ext uri="{0D108BD9-81ED-4DB2-BD59-A6C34878D82A}">
                    <a16:rowId xmlns:a16="http://schemas.microsoft.com/office/drawing/2014/main" val="4289176335"/>
                  </a:ext>
                </a:extLst>
              </a:tr>
              <a:tr h="432485">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canción</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song</a:t>
                      </a:r>
                    </a:p>
                  </a:txBody>
                  <a:tcPr marL="68580" marR="68580" marT="0" marB="0" anchor="ctr"/>
                </a:tc>
                <a:extLst>
                  <a:ext uri="{0D108BD9-81ED-4DB2-BD59-A6C34878D82A}">
                    <a16:rowId xmlns:a16="http://schemas.microsoft.com/office/drawing/2014/main" val="3358105689"/>
                  </a:ext>
                </a:extLst>
              </a:tr>
            </a:tbl>
          </a:graphicData>
        </a:graphic>
      </p:graphicFrame>
      <p:sp>
        <p:nvSpPr>
          <p:cNvPr id="7" name="Rectangle 3">
            <a:extLst>
              <a:ext uri="{FF2B5EF4-FFF2-40B4-BE49-F238E27FC236}">
                <a16:creationId xmlns:a16="http://schemas.microsoft.com/office/drawing/2014/main" id="{FCEBA7FF-E124-487B-BB1B-CBDEE735B26A}"/>
              </a:ext>
            </a:extLst>
          </p:cNvPr>
          <p:cNvSpPr>
            <a:spLocks noChangeArrowheads="1"/>
          </p:cNvSpPr>
          <p:nvPr/>
        </p:nvSpPr>
        <p:spPr bwMode="auto">
          <a:xfrm>
            <a:off x="738698" y="13607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Line 7">
            <a:extLst>
              <a:ext uri="{FF2B5EF4-FFF2-40B4-BE49-F238E27FC236}">
                <a16:creationId xmlns:a16="http://schemas.microsoft.com/office/drawing/2014/main" id="{DE798BD4-06D5-4B4D-BE8F-2304467A0CAD}"/>
              </a:ext>
            </a:extLst>
          </p:cNvPr>
          <p:cNvSpPr>
            <a:spLocks noChangeShapeType="1"/>
          </p:cNvSpPr>
          <p:nvPr/>
        </p:nvSpPr>
        <p:spPr bwMode="auto">
          <a:xfrm>
            <a:off x="1449125" y="13493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Line 9">
            <a:extLst>
              <a:ext uri="{FF2B5EF4-FFF2-40B4-BE49-F238E27FC236}">
                <a16:creationId xmlns:a16="http://schemas.microsoft.com/office/drawing/2014/main" id="{B82E6967-0568-4722-8FC7-2221DAE580C1}"/>
              </a:ext>
            </a:extLst>
          </p:cNvPr>
          <p:cNvSpPr>
            <a:spLocks noChangeShapeType="1"/>
          </p:cNvSpPr>
          <p:nvPr/>
        </p:nvSpPr>
        <p:spPr bwMode="auto">
          <a:xfrm>
            <a:off x="1424437" y="55055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 Box 12">
            <a:extLst>
              <a:ext uri="{FF2B5EF4-FFF2-40B4-BE49-F238E27FC236}">
                <a16:creationId xmlns:a16="http://schemas.microsoft.com/office/drawing/2014/main" id="{2A544E1A-A2B2-4C14-8977-05FF06A07CF7}"/>
              </a:ext>
            </a:extLst>
          </p:cNvPr>
          <p:cNvSpPr txBox="1">
            <a:spLocks noChangeArrowheads="1"/>
          </p:cNvSpPr>
          <p:nvPr/>
        </p:nvSpPr>
        <p:spPr bwMode="auto">
          <a:xfrm>
            <a:off x="1665916" y="11914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1" name="Text Box 14">
            <a:extLst>
              <a:ext uri="{FF2B5EF4-FFF2-40B4-BE49-F238E27FC236}">
                <a16:creationId xmlns:a16="http://schemas.microsoft.com/office/drawing/2014/main" id="{08DFB890-6F70-4EDC-8E0C-71984962F19E}"/>
              </a:ext>
            </a:extLst>
          </p:cNvPr>
          <p:cNvSpPr txBox="1">
            <a:spLocks noChangeArrowheads="1"/>
          </p:cNvSpPr>
          <p:nvPr/>
        </p:nvSpPr>
        <p:spPr bwMode="auto">
          <a:xfrm>
            <a:off x="1641228" y="53250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2" name="AutoShape 11">
            <a:hlinkClick r:id="" action="ppaction://noaction" highlightClick="1"/>
            <a:extLst>
              <a:ext uri="{FF2B5EF4-FFF2-40B4-BE49-F238E27FC236}">
                <a16:creationId xmlns:a16="http://schemas.microsoft.com/office/drawing/2014/main" id="{D0627269-14A5-4165-B29A-5DCAB04141F5}"/>
              </a:ext>
            </a:extLst>
          </p:cNvPr>
          <p:cNvSpPr>
            <a:spLocks noChangeArrowheads="1"/>
          </p:cNvSpPr>
          <p:nvPr/>
        </p:nvSpPr>
        <p:spPr bwMode="auto">
          <a:xfrm>
            <a:off x="477800" y="57360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grpSp>
        <p:nvGrpSpPr>
          <p:cNvPr id="13" name="Grupo 24">
            <a:extLst>
              <a:ext uri="{FF2B5EF4-FFF2-40B4-BE49-F238E27FC236}">
                <a16:creationId xmlns:a16="http://schemas.microsoft.com/office/drawing/2014/main" id="{F2F6AAD3-63F8-421F-A6B5-0E7A9494F7C0}"/>
              </a:ext>
            </a:extLst>
          </p:cNvPr>
          <p:cNvGrpSpPr/>
          <p:nvPr/>
        </p:nvGrpSpPr>
        <p:grpSpPr>
          <a:xfrm>
            <a:off x="3640799" y="673550"/>
            <a:ext cx="1959553" cy="5517595"/>
            <a:chOff x="-2044273" y="325666"/>
            <a:chExt cx="2604087" cy="5517595"/>
          </a:xfrm>
        </p:grpSpPr>
        <p:grpSp>
          <p:nvGrpSpPr>
            <p:cNvPr id="14" name="Group 11">
              <a:extLst>
                <a:ext uri="{FF2B5EF4-FFF2-40B4-BE49-F238E27FC236}">
                  <a16:creationId xmlns:a16="http://schemas.microsoft.com/office/drawing/2014/main" id="{F6C8CB06-1982-4240-A3A5-A216DCA52A46}"/>
                </a:ext>
              </a:extLst>
            </p:cNvPr>
            <p:cNvGrpSpPr/>
            <p:nvPr/>
          </p:nvGrpSpPr>
          <p:grpSpPr>
            <a:xfrm>
              <a:off x="-2044273" y="325666"/>
              <a:ext cx="2604087" cy="5118657"/>
              <a:chOff x="3758770" y="981429"/>
              <a:chExt cx="2148578" cy="5118657"/>
            </a:xfrm>
          </p:grpSpPr>
          <p:grpSp>
            <p:nvGrpSpPr>
              <p:cNvPr id="16" name="Group 12">
                <a:extLst>
                  <a:ext uri="{FF2B5EF4-FFF2-40B4-BE49-F238E27FC236}">
                    <a16:creationId xmlns:a16="http://schemas.microsoft.com/office/drawing/2014/main" id="{2FC0CD38-D360-4BE2-A1F8-09D541469FE7}"/>
                  </a:ext>
                </a:extLst>
              </p:cNvPr>
              <p:cNvGrpSpPr/>
              <p:nvPr/>
            </p:nvGrpSpPr>
            <p:grpSpPr>
              <a:xfrm>
                <a:off x="3758770" y="981429"/>
                <a:ext cx="2148578" cy="4227605"/>
                <a:chOff x="2634331" y="1842309"/>
                <a:chExt cx="2148578" cy="4227605"/>
              </a:xfrm>
            </p:grpSpPr>
            <p:sp>
              <p:nvSpPr>
                <p:cNvPr id="19" name="Rectangle 15">
                  <a:extLst>
                    <a:ext uri="{FF2B5EF4-FFF2-40B4-BE49-F238E27FC236}">
                      <a16:creationId xmlns:a16="http://schemas.microsoft.com/office/drawing/2014/main" id="{78FC4969-692A-4B18-822B-6EB4BAF451E3}"/>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6">
                  <a:extLst>
                    <a:ext uri="{FF2B5EF4-FFF2-40B4-BE49-F238E27FC236}">
                      <a16:creationId xmlns:a16="http://schemas.microsoft.com/office/drawing/2014/main" id="{E5F9D56D-5919-44AB-AC40-63073901F82F}"/>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17">
                  <a:extLst>
                    <a:ext uri="{FF2B5EF4-FFF2-40B4-BE49-F238E27FC236}">
                      <a16:creationId xmlns:a16="http://schemas.microsoft.com/office/drawing/2014/main" id="{BBC9F2FD-006F-4729-B3FA-EE371CAF2648}"/>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18">
                  <a:extLst>
                    <a:ext uri="{FF2B5EF4-FFF2-40B4-BE49-F238E27FC236}">
                      <a16:creationId xmlns:a16="http://schemas.microsoft.com/office/drawing/2014/main" id="{F4F66167-5810-45C7-98E5-59D465285569}"/>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19">
                  <a:extLst>
                    <a:ext uri="{FF2B5EF4-FFF2-40B4-BE49-F238E27FC236}">
                      <a16:creationId xmlns:a16="http://schemas.microsoft.com/office/drawing/2014/main" id="{B9C8CF9E-1AD5-44E4-8CAE-0C899058F3B4}"/>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0">
                  <a:extLst>
                    <a:ext uri="{FF2B5EF4-FFF2-40B4-BE49-F238E27FC236}">
                      <a16:creationId xmlns:a16="http://schemas.microsoft.com/office/drawing/2014/main" id="{6CBF327C-CE9A-4B98-A6A9-B2BAE27E63DB}"/>
                    </a:ext>
                  </a:extLst>
                </p:cNvPr>
                <p:cNvSpPr/>
                <p:nvPr/>
              </p:nvSpPr>
              <p:spPr>
                <a:xfrm>
                  <a:off x="2634331" y="4022661"/>
                  <a:ext cx="2148578"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1">
                  <a:extLst>
                    <a:ext uri="{FF2B5EF4-FFF2-40B4-BE49-F238E27FC236}">
                      <a16:creationId xmlns:a16="http://schemas.microsoft.com/office/drawing/2014/main" id="{DE7E65F1-DDAC-4A38-B5D5-EC8A7F5BD772}"/>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2">
                  <a:extLst>
                    <a:ext uri="{FF2B5EF4-FFF2-40B4-BE49-F238E27FC236}">
                      <a16:creationId xmlns:a16="http://schemas.microsoft.com/office/drawing/2014/main" id="{9FBF126B-60BD-4117-8671-3D4977E8CFF0}"/>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3">
                  <a:extLst>
                    <a:ext uri="{FF2B5EF4-FFF2-40B4-BE49-F238E27FC236}">
                      <a16:creationId xmlns:a16="http://schemas.microsoft.com/office/drawing/2014/main" id="{BA608069-D673-4A40-BB16-AE98294B4EA1}"/>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4">
                  <a:extLst>
                    <a:ext uri="{FF2B5EF4-FFF2-40B4-BE49-F238E27FC236}">
                      <a16:creationId xmlns:a16="http://schemas.microsoft.com/office/drawing/2014/main" id="{17C2E585-7AF9-4B0A-B002-0F801ECCB01D}"/>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7" name="Rectangle 13">
                <a:extLst>
                  <a:ext uri="{FF2B5EF4-FFF2-40B4-BE49-F238E27FC236}">
                    <a16:creationId xmlns:a16="http://schemas.microsoft.com/office/drawing/2014/main" id="{CAE34F22-C1BD-49D0-8B95-38DB5466D6DF}"/>
                  </a:ext>
                </a:extLst>
              </p:cNvPr>
              <p:cNvSpPr/>
              <p:nvPr/>
            </p:nvSpPr>
            <p:spPr>
              <a:xfrm>
                <a:off x="3795989" y="5338059"/>
                <a:ext cx="1969432"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4">
                <a:extLst>
                  <a:ext uri="{FF2B5EF4-FFF2-40B4-BE49-F238E27FC236}">
                    <a16:creationId xmlns:a16="http://schemas.microsoft.com/office/drawing/2014/main" id="{7F820EF0-E7E3-4BAB-A3EA-5EFBD0A7EAAE}"/>
                  </a:ext>
                </a:extLst>
              </p:cNvPr>
              <p:cNvSpPr/>
              <p:nvPr/>
            </p:nvSpPr>
            <p:spPr>
              <a:xfrm>
                <a:off x="3795989" y="5768598"/>
                <a:ext cx="1969432"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5" name="Rectangle 14">
              <a:extLst>
                <a:ext uri="{FF2B5EF4-FFF2-40B4-BE49-F238E27FC236}">
                  <a16:creationId xmlns:a16="http://schemas.microsoft.com/office/drawing/2014/main" id="{6C17EC19-AF75-4606-88D8-3F2E9C81108B}"/>
                </a:ext>
              </a:extLst>
            </p:cNvPr>
            <p:cNvSpPr/>
            <p:nvPr/>
          </p:nvSpPr>
          <p:spPr>
            <a:xfrm>
              <a:off x="-2044270" y="5511773"/>
              <a:ext cx="2432065"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9" name="Line 4">
            <a:extLst>
              <a:ext uri="{FF2B5EF4-FFF2-40B4-BE49-F238E27FC236}">
                <a16:creationId xmlns:a16="http://schemas.microsoft.com/office/drawing/2014/main" id="{23F05FD6-9DE5-4626-81BC-D2B837229AE7}"/>
              </a:ext>
            </a:extLst>
          </p:cNvPr>
          <p:cNvSpPr>
            <a:spLocks noChangeShapeType="1"/>
          </p:cNvSpPr>
          <p:nvPr/>
        </p:nvSpPr>
        <p:spPr bwMode="auto">
          <a:xfrm>
            <a:off x="1424437" y="13493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nvGrpSpPr>
          <p:cNvPr id="30" name="Grupo 42">
            <a:extLst>
              <a:ext uri="{FF2B5EF4-FFF2-40B4-BE49-F238E27FC236}">
                <a16:creationId xmlns:a16="http://schemas.microsoft.com/office/drawing/2014/main" id="{EA81C2A8-69BD-4F05-BA1E-E573E795738D}"/>
              </a:ext>
            </a:extLst>
          </p:cNvPr>
          <p:cNvGrpSpPr/>
          <p:nvPr/>
        </p:nvGrpSpPr>
        <p:grpSpPr>
          <a:xfrm>
            <a:off x="5835321" y="683818"/>
            <a:ext cx="3403727" cy="5540923"/>
            <a:chOff x="11140313" y="690592"/>
            <a:chExt cx="3214535" cy="5540923"/>
          </a:xfrm>
        </p:grpSpPr>
        <p:grpSp>
          <p:nvGrpSpPr>
            <p:cNvPr id="31" name="Group 25">
              <a:extLst>
                <a:ext uri="{FF2B5EF4-FFF2-40B4-BE49-F238E27FC236}">
                  <a16:creationId xmlns:a16="http://schemas.microsoft.com/office/drawing/2014/main" id="{0E5C98CE-1857-4A26-A4E5-D611CA7854FE}"/>
                </a:ext>
              </a:extLst>
            </p:cNvPr>
            <p:cNvGrpSpPr/>
            <p:nvPr/>
          </p:nvGrpSpPr>
          <p:grpSpPr>
            <a:xfrm>
              <a:off x="11140313" y="690592"/>
              <a:ext cx="3214535" cy="5100345"/>
              <a:chOff x="3641649" y="981429"/>
              <a:chExt cx="2160987" cy="5100345"/>
            </a:xfrm>
          </p:grpSpPr>
          <p:grpSp>
            <p:nvGrpSpPr>
              <p:cNvPr id="33" name="Group 26">
                <a:extLst>
                  <a:ext uri="{FF2B5EF4-FFF2-40B4-BE49-F238E27FC236}">
                    <a16:creationId xmlns:a16="http://schemas.microsoft.com/office/drawing/2014/main" id="{617B26B0-E568-47F2-877C-EF8A05AE8FEE}"/>
                  </a:ext>
                </a:extLst>
              </p:cNvPr>
              <p:cNvGrpSpPr/>
              <p:nvPr/>
            </p:nvGrpSpPr>
            <p:grpSpPr>
              <a:xfrm>
                <a:off x="3758774" y="981429"/>
                <a:ext cx="2006648" cy="4227605"/>
                <a:chOff x="2634335" y="1842309"/>
                <a:chExt cx="2006648" cy="4227605"/>
              </a:xfrm>
            </p:grpSpPr>
            <p:sp>
              <p:nvSpPr>
                <p:cNvPr id="36" name="Rectangle 29">
                  <a:extLst>
                    <a:ext uri="{FF2B5EF4-FFF2-40B4-BE49-F238E27FC236}">
                      <a16:creationId xmlns:a16="http://schemas.microsoft.com/office/drawing/2014/main" id="{83818B00-91E4-45AA-9C2B-D87679DF7A32}"/>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0">
                  <a:extLst>
                    <a:ext uri="{FF2B5EF4-FFF2-40B4-BE49-F238E27FC236}">
                      <a16:creationId xmlns:a16="http://schemas.microsoft.com/office/drawing/2014/main" id="{91B4CB0B-3BC4-4462-9B55-CD4B65773675}"/>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1">
                  <a:extLst>
                    <a:ext uri="{FF2B5EF4-FFF2-40B4-BE49-F238E27FC236}">
                      <a16:creationId xmlns:a16="http://schemas.microsoft.com/office/drawing/2014/main" id="{18C2D205-7490-4E88-B3F1-28790EC10373}"/>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2">
                  <a:extLst>
                    <a:ext uri="{FF2B5EF4-FFF2-40B4-BE49-F238E27FC236}">
                      <a16:creationId xmlns:a16="http://schemas.microsoft.com/office/drawing/2014/main" id="{FCF64C10-9C31-4845-94F7-9685BBF12884}"/>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3">
                  <a:extLst>
                    <a:ext uri="{FF2B5EF4-FFF2-40B4-BE49-F238E27FC236}">
                      <a16:creationId xmlns:a16="http://schemas.microsoft.com/office/drawing/2014/main" id="{45237F71-59E6-4EB1-85BD-A08C22D05A6B}"/>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34">
                  <a:extLst>
                    <a:ext uri="{FF2B5EF4-FFF2-40B4-BE49-F238E27FC236}">
                      <a16:creationId xmlns:a16="http://schemas.microsoft.com/office/drawing/2014/main" id="{E83C58F3-6D99-4CE2-82CB-01CA16C9781D}"/>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35">
                  <a:extLst>
                    <a:ext uri="{FF2B5EF4-FFF2-40B4-BE49-F238E27FC236}">
                      <a16:creationId xmlns:a16="http://schemas.microsoft.com/office/drawing/2014/main" id="{66998342-C513-44E2-9CD9-A1C881CF88B7}"/>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36">
                  <a:extLst>
                    <a:ext uri="{FF2B5EF4-FFF2-40B4-BE49-F238E27FC236}">
                      <a16:creationId xmlns:a16="http://schemas.microsoft.com/office/drawing/2014/main" id="{76133C67-4282-4D4D-B7A1-B55D916617CC}"/>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37">
                  <a:extLst>
                    <a:ext uri="{FF2B5EF4-FFF2-40B4-BE49-F238E27FC236}">
                      <a16:creationId xmlns:a16="http://schemas.microsoft.com/office/drawing/2014/main" id="{2C01A781-C90F-4269-B16C-A664D08307D4}"/>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38">
                  <a:extLst>
                    <a:ext uri="{FF2B5EF4-FFF2-40B4-BE49-F238E27FC236}">
                      <a16:creationId xmlns:a16="http://schemas.microsoft.com/office/drawing/2014/main" id="{286A96AB-C258-4761-8B04-CCA6E304A38B}"/>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4" name="Rectangle 27">
                <a:extLst>
                  <a:ext uri="{FF2B5EF4-FFF2-40B4-BE49-F238E27FC236}">
                    <a16:creationId xmlns:a16="http://schemas.microsoft.com/office/drawing/2014/main" id="{75CD4D88-45C8-4318-A686-397633DBCE95}"/>
                  </a:ext>
                </a:extLst>
              </p:cNvPr>
              <p:cNvSpPr/>
              <p:nvPr/>
            </p:nvSpPr>
            <p:spPr>
              <a:xfrm>
                <a:off x="3795989" y="5312967"/>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28">
                <a:extLst>
                  <a:ext uri="{FF2B5EF4-FFF2-40B4-BE49-F238E27FC236}">
                    <a16:creationId xmlns:a16="http://schemas.microsoft.com/office/drawing/2014/main" id="{35C49AF9-4493-4B7D-BDB5-CE93FD16A2E5}"/>
                  </a:ext>
                </a:extLst>
              </p:cNvPr>
              <p:cNvSpPr/>
              <p:nvPr/>
            </p:nvSpPr>
            <p:spPr>
              <a:xfrm>
                <a:off x="3641649" y="5750286"/>
                <a:ext cx="216098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2" name="Rectangle 28">
              <a:extLst>
                <a:ext uri="{FF2B5EF4-FFF2-40B4-BE49-F238E27FC236}">
                  <a16:creationId xmlns:a16="http://schemas.microsoft.com/office/drawing/2014/main" id="{25A32306-6249-45D5-B4F1-0353D4807BBA}"/>
                </a:ext>
              </a:extLst>
            </p:cNvPr>
            <p:cNvSpPr/>
            <p:nvPr/>
          </p:nvSpPr>
          <p:spPr>
            <a:xfrm>
              <a:off x="11314540" y="5900027"/>
              <a:ext cx="2984950"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6" name="Llamada rectangular redondeada 43">
            <a:extLst>
              <a:ext uri="{FF2B5EF4-FFF2-40B4-BE49-F238E27FC236}">
                <a16:creationId xmlns:a16="http://schemas.microsoft.com/office/drawing/2014/main" id="{809E7DF9-4114-4FF3-B1EB-D44FC2205D0B}"/>
              </a:ext>
            </a:extLst>
          </p:cNvPr>
          <p:cNvSpPr/>
          <p:nvPr/>
        </p:nvSpPr>
        <p:spPr>
          <a:xfrm>
            <a:off x="8839200" y="3342228"/>
            <a:ext cx="3275686" cy="1864182"/>
          </a:xfrm>
          <a:prstGeom prst="wedgeRoundRectCallout">
            <a:avLst>
              <a:gd name="adj1" fmla="val -67389"/>
              <a:gd name="adj2" fmla="val -1085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Use an infinitive after ‘intentar’.</a:t>
            </a:r>
          </a:p>
          <a:p>
            <a:pPr algn="ctr"/>
            <a:endParaRPr lang="en-GB" sz="2000" dirty="0">
              <a:solidFill>
                <a:schemeClr val="tx1"/>
              </a:solidFill>
            </a:endParaRPr>
          </a:p>
          <a:p>
            <a:pPr algn="ctr"/>
            <a:r>
              <a:rPr lang="en-GB" sz="2000" dirty="0">
                <a:solidFill>
                  <a:schemeClr val="tx1"/>
                </a:solidFill>
              </a:rPr>
              <a:t>E.g. Intento </a:t>
            </a:r>
            <a:r>
              <a:rPr lang="en-GB" sz="2000" b="1" dirty="0">
                <a:solidFill>
                  <a:schemeClr val="tx1"/>
                </a:solidFill>
              </a:rPr>
              <a:t>jugar</a:t>
            </a:r>
            <a:r>
              <a:rPr lang="en-GB" sz="2000" dirty="0">
                <a:solidFill>
                  <a:schemeClr val="tx1"/>
                </a:solidFill>
              </a:rPr>
              <a:t>.</a:t>
            </a:r>
          </a:p>
          <a:p>
            <a:pPr algn="ctr"/>
            <a:r>
              <a:rPr lang="en-GB" sz="2000" dirty="0">
                <a:solidFill>
                  <a:schemeClr val="tx1"/>
                </a:solidFill>
              </a:rPr>
              <a:t>     I try </a:t>
            </a:r>
            <a:r>
              <a:rPr lang="en-GB" sz="2000" b="1" dirty="0">
                <a:solidFill>
                  <a:schemeClr val="tx1"/>
                </a:solidFill>
              </a:rPr>
              <a:t>to play</a:t>
            </a:r>
            <a:r>
              <a:rPr lang="en-GB" sz="2000" dirty="0">
                <a:solidFill>
                  <a:schemeClr val="tx1"/>
                </a:solidFill>
              </a:rPr>
              <a:t>.</a:t>
            </a:r>
            <a:endParaRPr lang="es-GB" sz="2000" dirty="0">
              <a:solidFill>
                <a:schemeClr val="tx1"/>
              </a:solidFill>
            </a:endParaRPr>
          </a:p>
        </p:txBody>
      </p:sp>
    </p:spTree>
    <p:extLst>
      <p:ext uri="{BB962C8B-B14F-4D97-AF65-F5344CB8AC3E}">
        <p14:creationId xmlns:p14="http://schemas.microsoft.com/office/powerpoint/2010/main" val="2550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nodeType="afterEffect">
                                  <p:stCondLst>
                                    <p:cond delay="0"/>
                                  </p:stCondLst>
                                  <p:childTnLst>
                                    <p:animEffect transition="out" filter="slide(fromBottom)">
                                      <p:cBhvr>
                                        <p:cTn id="31" dur="59000"/>
                                        <p:tgtEl>
                                          <p:spTgt spid="7"/>
                                        </p:tgtEl>
                                      </p:cBhvr>
                                    </p:animEffect>
                                    <p:set>
                                      <p:cBhvr>
                                        <p:cTn id="3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5418667" cy="851656"/>
          </a:xfrm>
        </p:spPr>
        <p:txBody>
          <a:bodyPr>
            <a:normAutofit/>
          </a:bodyPr>
          <a:lstStyle/>
          <a:p>
            <a:r>
              <a:rPr lang="en-GB" sz="2800" b="1" dirty="0">
                <a:solidFill>
                  <a:schemeClr val="bg1"/>
                </a:solidFill>
              </a:rPr>
              <a:t>Giving reasons for things</a:t>
            </a:r>
            <a:br>
              <a:rPr lang="en-GB" sz="2400" b="1" dirty="0">
                <a:solidFill>
                  <a:schemeClr val="bg1"/>
                </a:solidFill>
              </a:rPr>
            </a:br>
            <a:r>
              <a:rPr lang="en-GB" sz="2400" dirty="0">
                <a:solidFill>
                  <a:prstClr val="white"/>
                </a:solidFill>
              </a:rPr>
              <a:t>Using the preposition ‘por’</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ZoneTexte 2">
            <a:extLst>
              <a:ext uri="{FF2B5EF4-FFF2-40B4-BE49-F238E27FC236}">
                <a16:creationId xmlns:a16="http://schemas.microsoft.com/office/drawing/2014/main" id="{B0B5138B-B1F6-493C-A388-938200DB1CF4}"/>
              </a:ext>
            </a:extLst>
          </p:cNvPr>
          <p:cNvSpPr txBox="1"/>
          <p:nvPr/>
        </p:nvSpPr>
        <p:spPr>
          <a:xfrm>
            <a:off x="272212" y="1329443"/>
            <a:ext cx="11640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that ‘por’</a:t>
            </a:r>
            <a:r>
              <a:rPr kumimoji="0" lang="en-US" sz="2400" b="0" i="0" u="none" strike="noStrike" kern="1200" cap="none" spc="0" normalizeH="0" noProof="0" dirty="0">
                <a:ln>
                  <a:noFill/>
                </a:ln>
                <a:effectLst/>
                <a:uLnTx/>
                <a:uFillTx/>
                <a:latin typeface="Century Gothic" panose="020F0302020204030204"/>
                <a:ea typeface="+mn-ea"/>
                <a:cs typeface="+mn-cs"/>
              </a:rPr>
              <a:t> is used to express </a:t>
            </a:r>
            <a:r>
              <a:rPr kumimoji="0" lang="en-US" sz="2400" b="1" i="0" u="none" strike="noStrike" kern="1200" cap="none" spc="0" normalizeH="0" noProof="0" dirty="0">
                <a:ln>
                  <a:noFill/>
                </a:ln>
                <a:effectLst/>
                <a:uLnTx/>
                <a:uFillTx/>
                <a:latin typeface="Century Gothic" panose="020F0302020204030204"/>
                <a:ea typeface="+mn-ea"/>
                <a:cs typeface="+mn-cs"/>
              </a:rPr>
              <a:t>movement</a:t>
            </a:r>
            <a:r>
              <a:rPr kumimoji="0" lang="en-US" sz="2400" b="0" i="0" u="none" strike="noStrike" kern="1200" cap="none" spc="0" normalizeH="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 name="ZoneTexte 11">
            <a:extLst>
              <a:ext uri="{FF2B5EF4-FFF2-40B4-BE49-F238E27FC236}">
                <a16:creationId xmlns:a16="http://schemas.microsoft.com/office/drawing/2014/main" id="{3066BD7E-3AE0-4BD1-BB35-6A058919B0F0}"/>
              </a:ext>
            </a:extLst>
          </p:cNvPr>
          <p:cNvSpPr txBox="1"/>
          <p:nvPr/>
        </p:nvSpPr>
        <p:spPr>
          <a:xfrm>
            <a:off x="304596" y="4619951"/>
            <a:ext cx="5571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latin typeface="Century Gothic" panose="020F0302020204030204"/>
              </a:rPr>
              <a:t>No puedo visitar </a:t>
            </a:r>
            <a:r>
              <a:rPr kumimoji="0" lang="es-ES" sz="2400" b="1" i="0" u="none" strike="noStrike" kern="1200" cap="none" spc="0" normalizeH="0" baseline="0" noProof="0" dirty="0">
                <a:ln>
                  <a:noFill/>
                </a:ln>
                <a:solidFill>
                  <a:srgbClr val="F66400"/>
                </a:solidFill>
                <a:effectLst/>
                <a:uLnTx/>
                <a:uFillTx/>
                <a:latin typeface="Century Gothic" panose="020F0302020204030204"/>
                <a:ea typeface="+mn-ea"/>
                <a:cs typeface="+mn-cs"/>
              </a:rPr>
              <a:t>por</a:t>
            </a:r>
            <a:r>
              <a:rPr kumimoji="0" lang="es-ES" sz="2400" b="0" i="0" u="none" strike="noStrike" kern="1200" cap="none" spc="0" normalizeH="0" baseline="0" noProof="0" dirty="0">
                <a:ln>
                  <a:noFill/>
                </a:ln>
                <a:effectLst/>
                <a:uLnTx/>
                <a:uFillTx/>
                <a:latin typeface="Century Gothic" panose="020F0302020204030204"/>
                <a:ea typeface="+mn-ea"/>
                <a:cs typeface="+mn-cs"/>
              </a:rPr>
              <a:t> la situación.</a:t>
            </a:r>
            <a:endParaRPr kumimoji="0" lang="es-ES" sz="2000" b="0" i="0" u="none" strike="noStrike" kern="1200" cap="none" spc="0" normalizeH="0" baseline="0" noProof="0" dirty="0">
              <a:ln>
                <a:noFill/>
              </a:ln>
              <a:effectLst/>
              <a:uLnTx/>
              <a:uFillTx/>
              <a:latin typeface="Century Gothic" panose="020F0302020204030204"/>
              <a:ea typeface="+mn-ea"/>
              <a:cs typeface="+mn-cs"/>
            </a:endParaRPr>
          </a:p>
        </p:txBody>
      </p:sp>
      <p:sp>
        <p:nvSpPr>
          <p:cNvPr id="7" name="ZoneTexte 12">
            <a:extLst>
              <a:ext uri="{FF2B5EF4-FFF2-40B4-BE49-F238E27FC236}">
                <a16:creationId xmlns:a16="http://schemas.microsoft.com/office/drawing/2014/main" id="{E48C4D33-F71E-47DB-88A1-7F0ADFB64FE0}"/>
              </a:ext>
            </a:extLst>
          </p:cNvPr>
          <p:cNvSpPr txBox="1"/>
          <p:nvPr/>
        </p:nvSpPr>
        <p:spPr>
          <a:xfrm>
            <a:off x="232024" y="1892497"/>
            <a:ext cx="3198783" cy="461665"/>
          </a:xfrm>
          <a:prstGeom prst="rect">
            <a:avLst/>
          </a:prstGeom>
          <a:noFill/>
        </p:spPr>
        <p:txBody>
          <a:bodyPr wrap="square" rtlCol="0">
            <a:spAutoFit/>
          </a:bodyPr>
          <a:lstStyle/>
          <a:p>
            <a:pPr>
              <a:defRPr/>
            </a:pPr>
            <a:r>
              <a:rPr lang="en-US" sz="2400" dirty="0" err="1"/>
              <a:t>Viajé</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lang="en-US" sz="2400" b="1" dirty="0">
                <a:solidFill>
                  <a:srgbClr val="F66400"/>
                </a:solidFill>
              </a:rPr>
              <a:t>por</a:t>
            </a:r>
            <a:r>
              <a:rPr lang="en-US" sz="2400" dirty="0"/>
              <a:t> el </a:t>
            </a:r>
            <a:r>
              <a:rPr lang="en-US" sz="2400" dirty="0" err="1"/>
              <a:t>mundo</a:t>
            </a:r>
            <a:r>
              <a:rPr lang="en-US" sz="2400" dirty="0"/>
              <a:t>.</a:t>
            </a:r>
          </a:p>
        </p:txBody>
      </p:sp>
      <p:sp>
        <p:nvSpPr>
          <p:cNvPr id="8" name="ZoneTexte 13">
            <a:extLst>
              <a:ext uri="{FF2B5EF4-FFF2-40B4-BE49-F238E27FC236}">
                <a16:creationId xmlns:a16="http://schemas.microsoft.com/office/drawing/2014/main" id="{AB3E5319-9724-445A-8B51-6BEB401D82B8}"/>
              </a:ext>
            </a:extLst>
          </p:cNvPr>
          <p:cNvSpPr txBox="1"/>
          <p:nvPr/>
        </p:nvSpPr>
        <p:spPr>
          <a:xfrm>
            <a:off x="5876472" y="4607358"/>
            <a:ext cx="5689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 can’t visit </a:t>
            </a:r>
            <a:r>
              <a:rPr kumimoji="0" lang="en-US" sz="2400" b="1" i="0" u="none" strike="noStrike" kern="1200" cap="none" spc="0" normalizeH="0" baseline="0" noProof="0" dirty="0">
                <a:ln>
                  <a:noFill/>
                </a:ln>
                <a:solidFill>
                  <a:srgbClr val="F66400"/>
                </a:solidFill>
                <a:effectLst/>
                <a:uLnTx/>
                <a:uFillTx/>
                <a:latin typeface="Century Gothic" panose="020F0302020204030204"/>
                <a:ea typeface="+mn-ea"/>
                <a:cs typeface="+mn-cs"/>
              </a:rPr>
              <a:t>because of</a:t>
            </a:r>
            <a:r>
              <a:rPr kumimoji="0" lang="en-US" sz="2400" b="0"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the situation.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11" name="ZoneTexte 12">
            <a:extLst>
              <a:ext uri="{FF2B5EF4-FFF2-40B4-BE49-F238E27FC236}">
                <a16:creationId xmlns:a16="http://schemas.microsoft.com/office/drawing/2014/main" id="{BC789478-83FF-4C39-BE9A-4E4677EEE2A1}"/>
              </a:ext>
            </a:extLst>
          </p:cNvPr>
          <p:cNvSpPr txBox="1"/>
          <p:nvPr/>
        </p:nvSpPr>
        <p:spPr>
          <a:xfrm>
            <a:off x="4953327" y="1910121"/>
            <a:ext cx="5602077" cy="461665"/>
          </a:xfrm>
          <a:prstGeom prst="rect">
            <a:avLst/>
          </a:prstGeom>
          <a:noFill/>
        </p:spPr>
        <p:txBody>
          <a:bodyPr wrap="square" rtlCol="0">
            <a:spAutoFit/>
          </a:bodyPr>
          <a:lstStyle/>
          <a:p>
            <a:pPr>
              <a:defRPr/>
            </a:pPr>
            <a:r>
              <a:rPr lang="en-US" sz="2400" dirty="0"/>
              <a:t>I travelled</a:t>
            </a:r>
            <a:r>
              <a:rPr lang="es-ES" sz="2400" b="1" dirty="0">
                <a:latin typeface="Century Gothic" panose="020F0302020204030204"/>
              </a:rPr>
              <a:t> </a:t>
            </a:r>
            <a:r>
              <a:rPr lang="en-US" sz="2400" b="1" dirty="0">
                <a:solidFill>
                  <a:srgbClr val="F66400"/>
                </a:solidFill>
              </a:rPr>
              <a:t>around</a:t>
            </a:r>
            <a:r>
              <a:rPr lang="en-US" sz="2400" dirty="0"/>
              <a:t> the world.</a:t>
            </a:r>
          </a:p>
        </p:txBody>
      </p:sp>
      <p:sp>
        <p:nvSpPr>
          <p:cNvPr id="12" name="ZoneTexte 11">
            <a:extLst>
              <a:ext uri="{FF2B5EF4-FFF2-40B4-BE49-F238E27FC236}">
                <a16:creationId xmlns:a16="http://schemas.microsoft.com/office/drawing/2014/main" id="{9A131E1D-86C1-48E4-B2AE-088881128552}"/>
              </a:ext>
            </a:extLst>
          </p:cNvPr>
          <p:cNvSpPr txBox="1"/>
          <p:nvPr/>
        </p:nvSpPr>
        <p:spPr>
          <a:xfrm>
            <a:off x="304596" y="5466551"/>
            <a:ext cx="5321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No como carne </a:t>
            </a:r>
            <a:r>
              <a:rPr kumimoji="0" lang="es-ES" sz="2400" b="1" i="0" u="none" strike="noStrike" kern="1200" cap="none" spc="0" normalizeH="0" noProof="0" dirty="0" err="1">
                <a:ln>
                  <a:noFill/>
                </a:ln>
                <a:solidFill>
                  <a:srgbClr val="F66400"/>
                </a:solidFill>
                <a:effectLst/>
                <a:uLnTx/>
                <a:uFillTx/>
                <a:latin typeface="Century Gothic" panose="020F0302020204030204"/>
              </a:rPr>
              <a:t>po</a:t>
            </a:r>
            <a:r>
              <a:rPr lang="es-ES" sz="2400" b="1" dirty="0">
                <a:solidFill>
                  <a:srgbClr val="F66400"/>
                </a:solidFill>
                <a:latin typeface="Century Gothic" panose="020F0302020204030204"/>
              </a:rPr>
              <a:t>r</a:t>
            </a:r>
            <a:r>
              <a:rPr lang="es-ES" sz="2400" dirty="0">
                <a:latin typeface="Century Gothic" panose="020F0302020204030204"/>
              </a:rPr>
              <a:t> los animales.</a:t>
            </a:r>
            <a:endParaRPr kumimoji="0" lang="es-ES" sz="2000" b="0" i="0" u="none" strike="noStrike" kern="1200" cap="none" spc="0" normalizeH="0" baseline="0" noProof="0" dirty="0">
              <a:ln>
                <a:noFill/>
              </a:ln>
              <a:effectLst/>
              <a:uLnTx/>
              <a:uFillTx/>
              <a:latin typeface="Century Gothic" panose="020F0302020204030204"/>
            </a:endParaRPr>
          </a:p>
        </p:txBody>
      </p:sp>
      <p:sp>
        <p:nvSpPr>
          <p:cNvPr id="13" name="ZoneTexte 11">
            <a:extLst>
              <a:ext uri="{FF2B5EF4-FFF2-40B4-BE49-F238E27FC236}">
                <a16:creationId xmlns:a16="http://schemas.microsoft.com/office/drawing/2014/main" id="{2F217E2D-9B53-4894-827A-0532FBE5BA91}"/>
              </a:ext>
            </a:extLst>
          </p:cNvPr>
          <p:cNvSpPr txBox="1"/>
          <p:nvPr/>
        </p:nvSpPr>
        <p:spPr>
          <a:xfrm>
            <a:off x="5876471" y="5447205"/>
            <a:ext cx="63155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I </a:t>
            </a:r>
            <a:r>
              <a:rPr kumimoji="0" lang="es-ES" sz="2400" b="0" i="0" u="none" strike="noStrike" kern="1200" cap="none" spc="0" normalizeH="0" baseline="0" noProof="0" dirty="0" err="1">
                <a:ln>
                  <a:noFill/>
                </a:ln>
                <a:effectLst/>
                <a:uLnTx/>
                <a:uFillTx/>
                <a:latin typeface="Century Gothic" panose="020F0302020204030204"/>
                <a:ea typeface="+mn-ea"/>
                <a:cs typeface="+mn-cs"/>
              </a:rPr>
              <a:t>don’t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eat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meat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noProof="0" dirty="0" err="1">
                <a:ln>
                  <a:noFill/>
                </a:ln>
                <a:solidFill>
                  <a:srgbClr val="F66400"/>
                </a:solidFill>
                <a:effectLst/>
                <a:uLnTx/>
                <a:uFillTx/>
                <a:latin typeface="Century Gothic" panose="020F0302020204030204"/>
              </a:rPr>
              <a:t>because</a:t>
            </a:r>
            <a:r>
              <a:rPr lang="es-ES" sz="2400" dirty="0">
                <a:solidFill>
                  <a:srgbClr val="F66400"/>
                </a:solidFill>
                <a:latin typeface="Century Gothic" panose="020F0302020204030204"/>
              </a:rPr>
              <a:t> </a:t>
            </a:r>
            <a:r>
              <a:rPr lang="es-ES" sz="2400" b="1" dirty="0">
                <a:solidFill>
                  <a:srgbClr val="F66400"/>
                </a:solidFill>
                <a:latin typeface="Century Gothic" panose="020F0302020204030204"/>
              </a:rPr>
              <a:t>of</a:t>
            </a:r>
            <a:r>
              <a:rPr lang="es-ES" sz="2400" dirty="0">
                <a:solidFill>
                  <a:srgbClr val="F66400"/>
                </a:solidFill>
                <a:latin typeface="Century Gothic" panose="020F0302020204030204"/>
              </a:rPr>
              <a:t> </a:t>
            </a:r>
            <a:r>
              <a:rPr lang="es-ES" sz="2400" dirty="0" err="1">
                <a:latin typeface="Century Gothic" panose="020F0302020204030204"/>
              </a:rPr>
              <a:t>the</a:t>
            </a:r>
            <a:r>
              <a:rPr lang="es-ES" sz="2400" dirty="0">
                <a:latin typeface="Century Gothic" panose="020F0302020204030204"/>
              </a:rPr>
              <a:t> </a:t>
            </a:r>
            <a:r>
              <a:rPr lang="es-ES" sz="2400" dirty="0" err="1">
                <a:latin typeface="Century Gothic" panose="020F0302020204030204"/>
              </a:rPr>
              <a:t>animals</a:t>
            </a:r>
            <a:r>
              <a:rPr lang="es-ES" sz="2400" dirty="0">
                <a:latin typeface="Century Gothic" panose="020F0302020204030204"/>
              </a:rPr>
              <a:t>.</a:t>
            </a:r>
            <a:endParaRPr kumimoji="0" lang="es-ES" sz="2000" b="0" i="0" u="none" strike="noStrike" kern="1200" cap="none" spc="0" normalizeH="0" baseline="0" noProof="0" dirty="0">
              <a:ln>
                <a:noFill/>
              </a:ln>
              <a:effectLst/>
              <a:uLnTx/>
              <a:uFillTx/>
              <a:latin typeface="Century Gothic" panose="020F0302020204030204"/>
            </a:endParaRPr>
          </a:p>
        </p:txBody>
      </p:sp>
      <p:sp>
        <p:nvSpPr>
          <p:cNvPr id="14" name="ZoneTexte 12">
            <a:extLst>
              <a:ext uri="{FF2B5EF4-FFF2-40B4-BE49-F238E27FC236}">
                <a16:creationId xmlns:a16="http://schemas.microsoft.com/office/drawing/2014/main" id="{C5BF9F5C-F2B6-4404-ACFC-30837C6A12A0}"/>
              </a:ext>
            </a:extLst>
          </p:cNvPr>
          <p:cNvSpPr txBox="1"/>
          <p:nvPr/>
        </p:nvSpPr>
        <p:spPr>
          <a:xfrm>
            <a:off x="232024" y="2540717"/>
            <a:ext cx="3810137" cy="461665"/>
          </a:xfrm>
          <a:prstGeom prst="rect">
            <a:avLst/>
          </a:prstGeom>
          <a:noFill/>
        </p:spPr>
        <p:txBody>
          <a:bodyPr wrap="square" rtlCol="0">
            <a:spAutoFit/>
          </a:bodyPr>
          <a:lstStyle/>
          <a:p>
            <a:pPr>
              <a:defRPr/>
            </a:pPr>
            <a:r>
              <a:rPr lang="en-US" sz="2400" dirty="0" err="1"/>
              <a:t>Caminé</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lang="en-US" sz="2400" b="1" dirty="0">
                <a:solidFill>
                  <a:srgbClr val="F66400"/>
                </a:solidFill>
              </a:rPr>
              <a:t>por</a:t>
            </a:r>
            <a:r>
              <a:rPr lang="en-US" sz="2400" dirty="0"/>
              <a:t> la playa.</a:t>
            </a:r>
          </a:p>
        </p:txBody>
      </p:sp>
      <p:sp>
        <p:nvSpPr>
          <p:cNvPr id="15" name="ZoneTexte 12">
            <a:extLst>
              <a:ext uri="{FF2B5EF4-FFF2-40B4-BE49-F238E27FC236}">
                <a16:creationId xmlns:a16="http://schemas.microsoft.com/office/drawing/2014/main" id="{70CD9581-8CCA-460B-BE04-79BF051176D9}"/>
              </a:ext>
            </a:extLst>
          </p:cNvPr>
          <p:cNvSpPr txBox="1"/>
          <p:nvPr/>
        </p:nvSpPr>
        <p:spPr>
          <a:xfrm>
            <a:off x="4953326" y="2544549"/>
            <a:ext cx="5602077" cy="461665"/>
          </a:xfrm>
          <a:prstGeom prst="rect">
            <a:avLst/>
          </a:prstGeom>
          <a:noFill/>
        </p:spPr>
        <p:txBody>
          <a:bodyPr wrap="square" rtlCol="0">
            <a:spAutoFit/>
          </a:bodyPr>
          <a:lstStyle/>
          <a:p>
            <a:pPr>
              <a:defRPr/>
            </a:pPr>
            <a:r>
              <a:rPr lang="en-US" sz="2400" dirty="0"/>
              <a:t>I walked</a:t>
            </a:r>
            <a:r>
              <a:rPr lang="es-ES" sz="2400" b="1" dirty="0">
                <a:latin typeface="Century Gothic" panose="020F0302020204030204"/>
              </a:rPr>
              <a:t> </a:t>
            </a:r>
            <a:r>
              <a:rPr lang="en-US" sz="2400" b="1" dirty="0">
                <a:solidFill>
                  <a:srgbClr val="F66400"/>
                </a:solidFill>
              </a:rPr>
              <a:t>along</a:t>
            </a:r>
            <a:r>
              <a:rPr lang="en-US" sz="2400" dirty="0">
                <a:solidFill>
                  <a:srgbClr val="F66400"/>
                </a:solidFill>
              </a:rPr>
              <a:t> </a:t>
            </a:r>
            <a:r>
              <a:rPr lang="en-US" sz="2400" dirty="0"/>
              <a:t>the beach.</a:t>
            </a:r>
          </a:p>
        </p:txBody>
      </p:sp>
      <p:sp>
        <p:nvSpPr>
          <p:cNvPr id="17" name="ZoneTexte 10">
            <a:extLst>
              <a:ext uri="{FF2B5EF4-FFF2-40B4-BE49-F238E27FC236}">
                <a16:creationId xmlns:a16="http://schemas.microsoft.com/office/drawing/2014/main" id="{494229EF-30F9-4646-9F8D-DDACCDAC67FA}"/>
              </a:ext>
            </a:extLst>
          </p:cNvPr>
          <p:cNvSpPr txBox="1"/>
          <p:nvPr/>
        </p:nvSpPr>
        <p:spPr>
          <a:xfrm>
            <a:off x="232024" y="3851787"/>
            <a:ext cx="12950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noProof="0" dirty="0">
                <a:latin typeface="Century Gothic" panose="020F0302020204030204"/>
              </a:rPr>
              <a:t>‘Por’ </a:t>
            </a:r>
            <a:r>
              <a:rPr lang="en-GB" sz="2400" dirty="0">
                <a:latin typeface="Century Gothic" panose="020F0302020204030204"/>
              </a:rPr>
              <a:t>is also used to </a:t>
            </a:r>
            <a:r>
              <a:rPr lang="en-GB" sz="2400" b="1" dirty="0">
                <a:latin typeface="Century Gothic" panose="020F0302020204030204"/>
              </a:rPr>
              <a:t>give reasons </a:t>
            </a:r>
            <a:r>
              <a:rPr lang="en-GB" sz="2400" dirty="0">
                <a:latin typeface="Century Gothic" panose="020F0302020204030204"/>
              </a:rPr>
              <a:t>for things. </a:t>
            </a:r>
            <a:endParaRPr kumimoji="0" lang="en-GB" sz="2400" b="0" i="0" u="none" strike="noStrike" kern="1200" cap="none" spc="0" normalizeH="0" baseline="0" dirty="0">
              <a:ln>
                <a:noFill/>
              </a:ln>
              <a:effectLst/>
              <a:uLnTx/>
              <a:uFillTx/>
              <a:latin typeface="Century Gothic" panose="020F0302020204030204"/>
            </a:endParaRPr>
          </a:p>
        </p:txBody>
      </p:sp>
    </p:spTree>
    <p:extLst>
      <p:ext uri="{BB962C8B-B14F-4D97-AF65-F5344CB8AC3E}">
        <p14:creationId xmlns:p14="http://schemas.microsoft.com/office/powerpoint/2010/main" val="38601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5418667" cy="696936"/>
          </a:xfrm>
        </p:spPr>
        <p:txBody>
          <a:bodyPr>
            <a:normAutofit fontScale="90000"/>
          </a:bodyPr>
          <a:lstStyle/>
          <a:p>
            <a:r>
              <a:rPr lang="en-GB" sz="2800" b="1" dirty="0">
                <a:solidFill>
                  <a:schemeClr val="bg1"/>
                </a:solidFill>
              </a:rPr>
              <a:t>Using por and </a:t>
            </a:r>
            <a:r>
              <a:rPr lang="en-GB" sz="2800" b="1" dirty="0" err="1">
                <a:solidFill>
                  <a:schemeClr val="bg1"/>
                </a:solidFill>
              </a:rPr>
              <a:t>porque</a:t>
            </a:r>
            <a:br>
              <a:rPr lang="en-GB" sz="2400" b="1" dirty="0">
                <a:solidFill>
                  <a:schemeClr val="bg1"/>
                </a:solidFill>
              </a:rPr>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ZoneTexte 10">
            <a:extLst>
              <a:ext uri="{FF2B5EF4-FFF2-40B4-BE49-F238E27FC236}">
                <a16:creationId xmlns:a16="http://schemas.microsoft.com/office/drawing/2014/main" id="{950828CA-69F2-44AB-8A1E-807485FEAF4F}"/>
              </a:ext>
            </a:extLst>
          </p:cNvPr>
          <p:cNvSpPr txBox="1"/>
          <p:nvPr/>
        </p:nvSpPr>
        <p:spPr>
          <a:xfrm>
            <a:off x="413339" y="1348287"/>
            <a:ext cx="11365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dirty="0">
                <a:latin typeface="Century Gothic" panose="020F0302020204030204"/>
              </a:rPr>
              <a:t>P</a:t>
            </a:r>
            <a:r>
              <a:rPr lang="fr-CA" sz="2400" b="1" noProof="0" dirty="0">
                <a:latin typeface="Century Gothic" panose="020F0302020204030204"/>
              </a:rPr>
              <a:t>or </a:t>
            </a:r>
            <a:r>
              <a:rPr lang="fr-CA" sz="2400" noProof="0" dirty="0">
                <a:latin typeface="Century Gothic" panose="020F0302020204030204"/>
              </a:rPr>
              <a:t>and </a:t>
            </a:r>
            <a:r>
              <a:rPr lang="fr-CA" sz="2400" b="1" noProof="0" dirty="0">
                <a:latin typeface="Century Gothic" panose="020F0302020204030204"/>
              </a:rPr>
              <a:t>porque </a:t>
            </a:r>
            <a:r>
              <a:rPr lang="fr-CA" sz="2400" noProof="0" dirty="0">
                <a:latin typeface="Century Gothic" panose="020F0302020204030204"/>
              </a:rPr>
              <a:t>both give reasons.</a:t>
            </a:r>
          </a:p>
        </p:txBody>
      </p:sp>
      <p:sp>
        <p:nvSpPr>
          <p:cNvPr id="18" name="ZoneTexte 10">
            <a:extLst>
              <a:ext uri="{FF2B5EF4-FFF2-40B4-BE49-F238E27FC236}">
                <a16:creationId xmlns:a16="http://schemas.microsoft.com/office/drawing/2014/main" id="{436BA5DB-6E24-4E2F-B787-1A4CAA7D9B60}"/>
              </a:ext>
            </a:extLst>
          </p:cNvPr>
          <p:cNvSpPr txBox="1"/>
          <p:nvPr/>
        </p:nvSpPr>
        <p:spPr>
          <a:xfrm>
            <a:off x="413339" y="4048067"/>
            <a:ext cx="397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noProof="0" dirty="0" err="1">
                <a:latin typeface="Century Gothic" panose="020F0302020204030204"/>
              </a:rPr>
              <a:t>Llego</a:t>
            </a:r>
            <a:r>
              <a:rPr lang="fr-CA" sz="2400" noProof="0" dirty="0">
                <a:latin typeface="Century Gothic" panose="020F0302020204030204"/>
              </a:rPr>
              <a:t> tarde </a:t>
            </a:r>
            <a:r>
              <a:rPr lang="fr-CA" sz="2400" b="1" noProof="0" dirty="0" err="1">
                <a:solidFill>
                  <a:srgbClr val="F66400"/>
                </a:solidFill>
                <a:latin typeface="Century Gothic" panose="020F0302020204030204"/>
              </a:rPr>
              <a:t>por</a:t>
            </a:r>
            <a:r>
              <a:rPr lang="fr-CA" sz="2400" noProof="0" dirty="0">
                <a:solidFill>
                  <a:srgbClr val="F66400"/>
                </a:solidFill>
                <a:latin typeface="Century Gothic" panose="020F0302020204030204"/>
              </a:rPr>
              <a:t> </a:t>
            </a:r>
            <a:r>
              <a:rPr lang="fr-CA" sz="2400" noProof="0" dirty="0">
                <a:latin typeface="Century Gothic" panose="020F0302020204030204"/>
              </a:rPr>
              <a:t>el </a:t>
            </a:r>
            <a:r>
              <a:rPr lang="fr-CA" sz="2400" noProof="0" dirty="0" err="1">
                <a:latin typeface="Century Gothic" panose="020F0302020204030204"/>
              </a:rPr>
              <a:t>tráfico</a:t>
            </a:r>
            <a:r>
              <a:rPr lang="fr-CA" sz="2400" noProof="0" dirty="0">
                <a:latin typeface="Century Gothic" panose="020F0302020204030204"/>
              </a:rPr>
              <a:t>.</a:t>
            </a:r>
            <a:endParaRPr kumimoji="0" lang="en-CA" sz="2400" b="0" i="0" u="none" strike="noStrike" kern="1200" cap="none" spc="0" normalizeH="0" baseline="0" noProof="0" dirty="0">
              <a:ln>
                <a:noFill/>
              </a:ln>
              <a:effectLst/>
              <a:uLnTx/>
              <a:uFillTx/>
              <a:latin typeface="Century Gothic" panose="020F0302020204030204"/>
            </a:endParaRPr>
          </a:p>
        </p:txBody>
      </p:sp>
      <p:sp>
        <p:nvSpPr>
          <p:cNvPr id="19" name="ZoneTexte 10">
            <a:extLst>
              <a:ext uri="{FF2B5EF4-FFF2-40B4-BE49-F238E27FC236}">
                <a16:creationId xmlns:a16="http://schemas.microsoft.com/office/drawing/2014/main" id="{7145219F-49D6-48F4-BC13-71C3B415266C}"/>
              </a:ext>
            </a:extLst>
          </p:cNvPr>
          <p:cNvSpPr txBox="1"/>
          <p:nvPr/>
        </p:nvSpPr>
        <p:spPr>
          <a:xfrm>
            <a:off x="5600195" y="4048066"/>
            <a:ext cx="5432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noProof="0" dirty="0">
                <a:latin typeface="Century Gothic" panose="020F0302020204030204"/>
              </a:rPr>
              <a:t>I arrive </a:t>
            </a:r>
            <a:r>
              <a:rPr lang="fr-CA" sz="2400" noProof="0" dirty="0" err="1">
                <a:latin typeface="Century Gothic" panose="020F0302020204030204"/>
              </a:rPr>
              <a:t>late</a:t>
            </a:r>
            <a:r>
              <a:rPr lang="fr-CA" sz="2400" noProof="0" dirty="0">
                <a:latin typeface="Century Gothic" panose="020F0302020204030204"/>
              </a:rPr>
              <a:t> </a:t>
            </a:r>
            <a:r>
              <a:rPr lang="fr-CA" sz="2400" b="1" noProof="0" dirty="0" err="1">
                <a:solidFill>
                  <a:srgbClr val="F66400"/>
                </a:solidFill>
                <a:latin typeface="Century Gothic" panose="020F0302020204030204"/>
              </a:rPr>
              <a:t>because</a:t>
            </a:r>
            <a:r>
              <a:rPr lang="fr-CA" sz="2400" b="1" noProof="0" dirty="0">
                <a:solidFill>
                  <a:srgbClr val="F66400"/>
                </a:solidFill>
                <a:latin typeface="Century Gothic" panose="020F0302020204030204"/>
              </a:rPr>
              <a:t> of </a:t>
            </a:r>
            <a:r>
              <a:rPr lang="fr-CA" sz="2400" noProof="0" dirty="0">
                <a:latin typeface="Century Gothic" panose="020F0302020204030204"/>
              </a:rPr>
              <a:t>the </a:t>
            </a:r>
            <a:r>
              <a:rPr lang="fr-CA" sz="2400" noProof="0" dirty="0" err="1">
                <a:latin typeface="Century Gothic" panose="020F0302020204030204"/>
              </a:rPr>
              <a:t>traffic</a:t>
            </a:r>
            <a:r>
              <a:rPr lang="fr-CA" sz="2400" noProof="0" dirty="0">
                <a:latin typeface="Century Gothic" panose="020F0302020204030204"/>
              </a:rPr>
              <a:t>.</a:t>
            </a:r>
            <a:endParaRPr kumimoji="0" lang="en-CA" sz="2400" b="0" i="0" u="none" strike="noStrike" kern="1200" cap="none" spc="0" normalizeH="0" baseline="0" noProof="0" dirty="0">
              <a:ln>
                <a:noFill/>
              </a:ln>
              <a:effectLst/>
              <a:uLnTx/>
              <a:uFillTx/>
              <a:latin typeface="Century Gothic" panose="020F0302020204030204"/>
            </a:endParaRPr>
          </a:p>
        </p:txBody>
      </p:sp>
      <p:sp>
        <p:nvSpPr>
          <p:cNvPr id="21" name="ZoneTexte 10">
            <a:extLst>
              <a:ext uri="{FF2B5EF4-FFF2-40B4-BE49-F238E27FC236}">
                <a16:creationId xmlns:a16="http://schemas.microsoft.com/office/drawing/2014/main" id="{EE9C6192-B813-4B69-A25E-C03492A9EB72}"/>
              </a:ext>
            </a:extLst>
          </p:cNvPr>
          <p:cNvSpPr txBox="1"/>
          <p:nvPr/>
        </p:nvSpPr>
        <p:spPr>
          <a:xfrm>
            <a:off x="413339" y="4761828"/>
            <a:ext cx="4890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noProof="0" dirty="0" err="1">
                <a:latin typeface="Century Gothic" panose="020F0302020204030204"/>
              </a:rPr>
              <a:t>Llego</a:t>
            </a:r>
            <a:r>
              <a:rPr lang="fr-CA" sz="2400" noProof="0" dirty="0">
                <a:latin typeface="Century Gothic" panose="020F0302020204030204"/>
              </a:rPr>
              <a:t> tarde</a:t>
            </a:r>
            <a:r>
              <a:rPr lang="fr-CA" sz="2400" noProof="0" dirty="0">
                <a:solidFill>
                  <a:srgbClr val="F66400"/>
                </a:solidFill>
                <a:latin typeface="Century Gothic" panose="020F0302020204030204"/>
              </a:rPr>
              <a:t> </a:t>
            </a:r>
            <a:r>
              <a:rPr lang="fr-CA" sz="2400" b="1" noProof="0" dirty="0">
                <a:solidFill>
                  <a:srgbClr val="F66400"/>
                </a:solidFill>
                <a:latin typeface="Century Gothic" panose="020F0302020204030204"/>
              </a:rPr>
              <a:t>porque</a:t>
            </a:r>
            <a:r>
              <a:rPr lang="fr-CA" sz="2400" noProof="0" dirty="0">
                <a:solidFill>
                  <a:srgbClr val="F66400"/>
                </a:solidFill>
                <a:latin typeface="Century Gothic" panose="020F0302020204030204"/>
              </a:rPr>
              <a:t> </a:t>
            </a:r>
            <a:r>
              <a:rPr lang="fr-CA" sz="2400" noProof="0" dirty="0" err="1">
                <a:latin typeface="Century Gothic" panose="020F0302020204030204"/>
              </a:rPr>
              <a:t>hay</a:t>
            </a:r>
            <a:r>
              <a:rPr lang="fr-CA" sz="2400" noProof="0" dirty="0">
                <a:latin typeface="Century Gothic" panose="020F0302020204030204"/>
              </a:rPr>
              <a:t> </a:t>
            </a:r>
            <a:r>
              <a:rPr lang="fr-CA" sz="2400" noProof="0" dirty="0" err="1">
                <a:latin typeface="Century Gothic" panose="020F0302020204030204"/>
              </a:rPr>
              <a:t>tráfico</a:t>
            </a:r>
            <a:r>
              <a:rPr lang="fr-CA" sz="2400" noProof="0" dirty="0">
                <a:latin typeface="Century Gothic" panose="020F0302020204030204"/>
              </a:rPr>
              <a:t>.</a:t>
            </a:r>
            <a:endParaRPr kumimoji="0" lang="en-CA" sz="2400" b="0" i="0" u="none" strike="noStrike" kern="1200" cap="none" spc="0" normalizeH="0" baseline="0" noProof="0" dirty="0">
              <a:ln>
                <a:noFill/>
              </a:ln>
              <a:effectLst/>
              <a:uLnTx/>
              <a:uFillTx/>
              <a:latin typeface="Century Gothic" panose="020F0302020204030204"/>
            </a:endParaRPr>
          </a:p>
        </p:txBody>
      </p:sp>
      <p:sp>
        <p:nvSpPr>
          <p:cNvPr id="22" name="ZoneTexte 10">
            <a:extLst>
              <a:ext uri="{FF2B5EF4-FFF2-40B4-BE49-F238E27FC236}">
                <a16:creationId xmlns:a16="http://schemas.microsoft.com/office/drawing/2014/main" id="{0DC2B743-9974-41BC-B445-E7871CE017C8}"/>
              </a:ext>
            </a:extLst>
          </p:cNvPr>
          <p:cNvSpPr txBox="1"/>
          <p:nvPr/>
        </p:nvSpPr>
        <p:spPr>
          <a:xfrm>
            <a:off x="5600195" y="4761827"/>
            <a:ext cx="5863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noProof="0" dirty="0">
                <a:latin typeface="Century Gothic" panose="020F0302020204030204"/>
              </a:rPr>
              <a:t>I arrive </a:t>
            </a:r>
            <a:r>
              <a:rPr lang="fr-CA" sz="2400" noProof="0" dirty="0" err="1">
                <a:latin typeface="Century Gothic" panose="020F0302020204030204"/>
              </a:rPr>
              <a:t>late</a:t>
            </a:r>
            <a:r>
              <a:rPr lang="fr-CA" sz="2400" noProof="0" dirty="0">
                <a:latin typeface="Century Gothic" panose="020F0302020204030204"/>
              </a:rPr>
              <a:t> </a:t>
            </a:r>
            <a:r>
              <a:rPr lang="fr-CA" sz="2400" b="1" noProof="0" dirty="0" err="1">
                <a:solidFill>
                  <a:srgbClr val="F66400"/>
                </a:solidFill>
                <a:latin typeface="Century Gothic" panose="020F0302020204030204"/>
              </a:rPr>
              <a:t>because</a:t>
            </a:r>
            <a:r>
              <a:rPr lang="fr-CA" sz="2400" noProof="0" dirty="0">
                <a:latin typeface="Century Gothic" panose="020F0302020204030204"/>
              </a:rPr>
              <a:t> </a:t>
            </a:r>
            <a:r>
              <a:rPr lang="fr-CA" sz="2400" noProof="0" dirty="0" err="1">
                <a:latin typeface="Century Gothic" panose="020F0302020204030204"/>
              </a:rPr>
              <a:t>there</a:t>
            </a:r>
            <a:r>
              <a:rPr lang="fr-CA" sz="2400" noProof="0" dirty="0">
                <a:latin typeface="Century Gothic" panose="020F0302020204030204"/>
              </a:rPr>
              <a:t> </a:t>
            </a:r>
            <a:r>
              <a:rPr lang="fr-CA" sz="2400" noProof="0" dirty="0" err="1">
                <a:latin typeface="Century Gothic" panose="020F0302020204030204"/>
              </a:rPr>
              <a:t>is</a:t>
            </a:r>
            <a:r>
              <a:rPr lang="fr-CA" sz="2400" noProof="0" dirty="0">
                <a:latin typeface="Century Gothic" panose="020F0302020204030204"/>
              </a:rPr>
              <a:t> </a:t>
            </a:r>
            <a:r>
              <a:rPr lang="fr-CA" sz="2400" noProof="0" dirty="0" err="1">
                <a:latin typeface="Century Gothic" panose="020F0302020204030204"/>
              </a:rPr>
              <a:t>traffic</a:t>
            </a:r>
            <a:r>
              <a:rPr lang="fr-CA" sz="2400" noProof="0" dirty="0">
                <a:latin typeface="Century Gothic" panose="020F0302020204030204"/>
              </a:rPr>
              <a:t>.</a:t>
            </a:r>
            <a:endParaRPr kumimoji="0" lang="en-CA" sz="2400" b="0" i="0" u="none" strike="noStrike" kern="1200" cap="none" spc="0" normalizeH="0" baseline="0" noProof="0" dirty="0">
              <a:ln>
                <a:noFill/>
              </a:ln>
              <a:effectLst/>
              <a:uLnTx/>
              <a:uFillTx/>
              <a:latin typeface="Century Gothic" panose="020F0302020204030204"/>
            </a:endParaRPr>
          </a:p>
        </p:txBody>
      </p:sp>
      <p:sp>
        <p:nvSpPr>
          <p:cNvPr id="26" name="TextBox 25">
            <a:extLst>
              <a:ext uri="{FF2B5EF4-FFF2-40B4-BE49-F238E27FC236}">
                <a16:creationId xmlns:a16="http://schemas.microsoft.com/office/drawing/2014/main" id="{60B359B4-3900-4F1D-98F7-1D4D39360E56}"/>
              </a:ext>
            </a:extLst>
          </p:cNvPr>
          <p:cNvSpPr txBox="1"/>
          <p:nvPr/>
        </p:nvSpPr>
        <p:spPr>
          <a:xfrm>
            <a:off x="413339" y="2143663"/>
            <a:ext cx="115148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Typically, we use </a:t>
            </a:r>
            <a:r>
              <a:rPr kumimoji="0" lang="fr-CA" sz="2400" b="1" i="0" u="none" strike="noStrike" kern="1200" cap="none" spc="0" normalizeH="0" baseline="0" noProof="0" dirty="0">
                <a:ln>
                  <a:noFill/>
                </a:ln>
                <a:solidFill>
                  <a:srgbClr val="3A3838"/>
                </a:solidFill>
                <a:effectLst/>
                <a:uLnTx/>
                <a:uFillTx/>
                <a:latin typeface="Century Gothic" panose="020F0302020204030204"/>
                <a:ea typeface="+mn-ea"/>
                <a:cs typeface="+mn-cs"/>
              </a:rPr>
              <a:t>por </a:t>
            </a: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to mean </a:t>
            </a:r>
            <a:r>
              <a:rPr kumimoji="0" lang="fr-CA" sz="2400" b="1" i="0" u="none" strike="noStrike" kern="1200" cap="none" spc="0" normalizeH="0" baseline="0" noProof="0" dirty="0">
                <a:ln>
                  <a:noFill/>
                </a:ln>
                <a:solidFill>
                  <a:srgbClr val="3A3838"/>
                </a:solidFill>
                <a:effectLst/>
                <a:uLnTx/>
                <a:uFillTx/>
                <a:latin typeface="Century Gothic" panose="020F0302020204030204"/>
                <a:ea typeface="+mn-ea"/>
                <a:cs typeface="+mn-cs"/>
              </a:rPr>
              <a:t>because of </a:t>
            </a: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followed by a noun or pronoun.</a:t>
            </a:r>
            <a:endParaRPr lang="en-GB" dirty="0"/>
          </a:p>
        </p:txBody>
      </p:sp>
      <p:sp>
        <p:nvSpPr>
          <p:cNvPr id="27" name="TextBox 26">
            <a:extLst>
              <a:ext uri="{FF2B5EF4-FFF2-40B4-BE49-F238E27FC236}">
                <a16:creationId xmlns:a16="http://schemas.microsoft.com/office/drawing/2014/main" id="{B9257B5E-2217-41A4-A50F-9B056094E7F2}"/>
              </a:ext>
            </a:extLst>
          </p:cNvPr>
          <p:cNvSpPr txBox="1"/>
          <p:nvPr/>
        </p:nvSpPr>
        <p:spPr>
          <a:xfrm>
            <a:off x="413339" y="2962908"/>
            <a:ext cx="103307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And we use </a:t>
            </a:r>
            <a:r>
              <a:rPr kumimoji="0" lang="fr-CA" sz="2400" b="1" i="0" u="none" strike="noStrike" kern="1200" cap="none" spc="0" normalizeH="0" baseline="0" noProof="0" dirty="0">
                <a:ln>
                  <a:noFill/>
                </a:ln>
                <a:solidFill>
                  <a:srgbClr val="3A3838"/>
                </a:solidFill>
                <a:effectLst/>
                <a:uLnTx/>
                <a:uFillTx/>
                <a:latin typeface="Century Gothic" panose="020F0302020204030204"/>
                <a:ea typeface="+mn-ea"/>
                <a:cs typeface="+mn-cs"/>
              </a:rPr>
              <a:t>porque </a:t>
            </a: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to mean </a:t>
            </a:r>
            <a:r>
              <a:rPr kumimoji="0" lang="fr-CA" sz="2400" b="1" i="0" u="none" strike="noStrike" kern="1200" cap="none" spc="0" normalizeH="0" baseline="0" noProof="0" dirty="0">
                <a:ln>
                  <a:noFill/>
                </a:ln>
                <a:solidFill>
                  <a:srgbClr val="3A3838"/>
                </a:solidFill>
                <a:effectLst/>
                <a:uLnTx/>
                <a:uFillTx/>
                <a:latin typeface="Century Gothic" panose="020F0302020204030204"/>
                <a:ea typeface="+mn-ea"/>
                <a:cs typeface="+mn-cs"/>
              </a:rPr>
              <a:t>because </a:t>
            </a:r>
            <a:r>
              <a:rPr kumimoji="0" lang="fr-CA" sz="2400" b="0" i="0" u="none" strike="noStrike" kern="1200" cap="none" spc="0" normalizeH="0" baseline="0" noProof="0" dirty="0">
                <a:ln>
                  <a:noFill/>
                </a:ln>
                <a:solidFill>
                  <a:srgbClr val="3A3838"/>
                </a:solidFill>
                <a:effectLst/>
                <a:uLnTx/>
                <a:uFillTx/>
                <a:latin typeface="Century Gothic" panose="020F0302020204030204"/>
                <a:ea typeface="+mn-ea"/>
                <a:cs typeface="+mn-cs"/>
              </a:rPr>
              <a:t>followed by a verb.</a:t>
            </a:r>
            <a:endParaRPr lang="en-GB" dirty="0"/>
          </a:p>
        </p:txBody>
      </p:sp>
    </p:spTree>
    <p:extLst>
      <p:ext uri="{BB962C8B-B14F-4D97-AF65-F5344CB8AC3E}">
        <p14:creationId xmlns:p14="http://schemas.microsoft.com/office/powerpoint/2010/main" val="2681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P spid="22"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D7346-B828-4435-93CC-4FD252F8C48A}"/>
              </a:ext>
            </a:extLst>
          </p:cNvPr>
          <p:cNvSpPr>
            <a:spLocks noGrp="1"/>
          </p:cNvSpPr>
          <p:nvPr>
            <p:ph type="title"/>
          </p:nvPr>
        </p:nvSpPr>
        <p:spPr>
          <a:xfrm>
            <a:off x="0" y="145824"/>
            <a:ext cx="3505200" cy="647577"/>
          </a:xfrm>
        </p:spPr>
        <p:txBody>
          <a:bodyPr>
            <a:normAutofit/>
          </a:bodyPr>
          <a:lstStyle/>
          <a:p>
            <a:r>
              <a:rPr lang="en-GB" sz="2800" dirty="0"/>
              <a:t>¿</a:t>
            </a:r>
            <a:r>
              <a:rPr lang="en-GB" sz="2800" dirty="0" err="1"/>
              <a:t>Qué</a:t>
            </a:r>
            <a:r>
              <a:rPr lang="en-GB" sz="2800" dirty="0"/>
              <a:t> </a:t>
            </a:r>
            <a:r>
              <a:rPr lang="en-GB" sz="2800" dirty="0" err="1"/>
              <a:t>significa</a:t>
            </a:r>
            <a:r>
              <a:rPr lang="en-GB" sz="2800" dirty="0"/>
              <a:t>?</a:t>
            </a:r>
          </a:p>
        </p:txBody>
      </p:sp>
      <p:graphicFrame>
        <p:nvGraphicFramePr>
          <p:cNvPr id="4" name="Table 6">
            <a:extLst>
              <a:ext uri="{FF2B5EF4-FFF2-40B4-BE49-F238E27FC236}">
                <a16:creationId xmlns:a16="http://schemas.microsoft.com/office/drawing/2014/main" id="{D55D2849-FB12-4FCE-B6D8-F9638C7DB2CA}"/>
              </a:ext>
            </a:extLst>
          </p:cNvPr>
          <p:cNvGraphicFramePr>
            <a:graphicFrameLocks noGrp="1"/>
          </p:cNvGraphicFramePr>
          <p:nvPr>
            <p:extLst>
              <p:ext uri="{D42A27DB-BD31-4B8C-83A1-F6EECF244321}">
                <p14:modId xmlns:p14="http://schemas.microsoft.com/office/powerpoint/2010/main" val="1400723497"/>
              </p:ext>
            </p:extLst>
          </p:nvPr>
        </p:nvGraphicFramePr>
        <p:xfrm>
          <a:off x="722558" y="1436024"/>
          <a:ext cx="10746884" cy="4511040"/>
        </p:xfrm>
        <a:graphic>
          <a:graphicData uri="http://schemas.openxmlformats.org/drawingml/2006/table">
            <a:tbl>
              <a:tblPr firstRow="1" bandRow="1">
                <a:tableStyleId>{BDBED569-4797-4DF1-A0F4-6AAB3CD982D8}</a:tableStyleId>
              </a:tblPr>
              <a:tblGrid>
                <a:gridCol w="456133">
                  <a:extLst>
                    <a:ext uri="{9D8B030D-6E8A-4147-A177-3AD203B41FA5}">
                      <a16:colId xmlns:a16="http://schemas.microsoft.com/office/drawing/2014/main" val="2607353726"/>
                    </a:ext>
                  </a:extLst>
                </a:gridCol>
                <a:gridCol w="3505200">
                  <a:extLst>
                    <a:ext uri="{9D8B030D-6E8A-4147-A177-3AD203B41FA5}">
                      <a16:colId xmlns:a16="http://schemas.microsoft.com/office/drawing/2014/main" val="1600817978"/>
                    </a:ext>
                  </a:extLst>
                </a:gridCol>
                <a:gridCol w="1301215">
                  <a:extLst>
                    <a:ext uri="{9D8B030D-6E8A-4147-A177-3AD203B41FA5}">
                      <a16:colId xmlns:a16="http://schemas.microsoft.com/office/drawing/2014/main" val="4128092149"/>
                    </a:ext>
                  </a:extLst>
                </a:gridCol>
                <a:gridCol w="1342142">
                  <a:extLst>
                    <a:ext uri="{9D8B030D-6E8A-4147-A177-3AD203B41FA5}">
                      <a16:colId xmlns:a16="http://schemas.microsoft.com/office/drawing/2014/main" val="2609792770"/>
                    </a:ext>
                  </a:extLst>
                </a:gridCol>
                <a:gridCol w="4142194">
                  <a:extLst>
                    <a:ext uri="{9D8B030D-6E8A-4147-A177-3AD203B41FA5}">
                      <a16:colId xmlns:a16="http://schemas.microsoft.com/office/drawing/2014/main" val="2977198328"/>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u="none" strike="noStrike" kern="1200" cap="none" spc="0" normalizeH="0" baseline="0" noProof="0" dirty="0">
                        <a:ln>
                          <a:noFill/>
                        </a:ln>
                        <a:solidFill>
                          <a:schemeClr val="tx1"/>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because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because of</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En </a:t>
                      </a:r>
                      <a:r>
                        <a:rPr lang="en-GB" sz="2000" b="1" dirty="0" err="1"/>
                        <a:t>inglés</a:t>
                      </a:r>
                      <a:endParaRPr lang="en-GB" sz="2000" b="1" dirty="0"/>
                    </a:p>
                  </a:txBody>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tc>
                <a:tc>
                  <a:txBody>
                    <a:bodyPr/>
                    <a:lstStyle/>
                    <a:p>
                      <a:r>
                        <a:rPr lang="en-GB" sz="2000" dirty="0">
                          <a:solidFill>
                            <a:schemeClr val="tx1"/>
                          </a:solidFill>
                        </a:rPr>
                        <a:t>El hombre </a:t>
                      </a:r>
                      <a:r>
                        <a:rPr lang="en-GB" sz="2000" dirty="0" err="1">
                          <a:solidFill>
                            <a:schemeClr val="tx1"/>
                          </a:solidFill>
                        </a:rPr>
                        <a:t>está</a:t>
                      </a:r>
                      <a:r>
                        <a:rPr lang="en-GB" sz="2000" dirty="0">
                          <a:solidFill>
                            <a:schemeClr val="tx1"/>
                          </a:solidFill>
                        </a:rPr>
                        <a:t> </a:t>
                      </a:r>
                      <a:r>
                        <a:rPr lang="en-GB" sz="2000" dirty="0" err="1">
                          <a:solidFill>
                            <a:schemeClr val="tx1"/>
                          </a:solidFill>
                        </a:rPr>
                        <a:t>aquí</a:t>
                      </a:r>
                      <a:r>
                        <a:rPr lang="en-GB" sz="2000" dirty="0">
                          <a:solidFill>
                            <a:schemeClr val="tx1"/>
                          </a:solidFill>
                        </a:rPr>
                        <a:t> por la crisis. </a:t>
                      </a: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Gano</a:t>
                      </a:r>
                      <a:r>
                        <a:rPr lang="en-GB" sz="2000" dirty="0">
                          <a:solidFill>
                            <a:schemeClr val="tx1"/>
                          </a:solidFill>
                        </a:rPr>
                        <a:t> </a:t>
                      </a:r>
                      <a:r>
                        <a:rPr lang="en-GB" sz="2000" dirty="0" err="1">
                          <a:solidFill>
                            <a:schemeClr val="tx1"/>
                          </a:solidFill>
                        </a:rPr>
                        <a:t>premios</a:t>
                      </a:r>
                      <a:r>
                        <a:rPr lang="en-GB" sz="2000" dirty="0">
                          <a:solidFill>
                            <a:schemeClr val="tx1"/>
                          </a:solidFill>
                        </a:rPr>
                        <a:t> porque mis canciones son </a:t>
                      </a:r>
                      <a:r>
                        <a:rPr lang="en-GB" sz="2000" dirty="0" err="1">
                          <a:solidFill>
                            <a:schemeClr val="tx1"/>
                          </a:solidFill>
                        </a:rPr>
                        <a:t>buenas</a:t>
                      </a:r>
                      <a:r>
                        <a:rPr lang="en-GB" sz="2000" dirty="0">
                          <a:solidFill>
                            <a:schemeClr val="tx1"/>
                          </a:solidFill>
                        </a:rPr>
                        <a:t>.</a:t>
                      </a: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Está</a:t>
                      </a:r>
                      <a:r>
                        <a:rPr lang="en-GB" sz="2000" dirty="0">
                          <a:solidFill>
                            <a:schemeClr val="tx1"/>
                          </a:solidFill>
                        </a:rPr>
                        <a:t> </a:t>
                      </a:r>
                      <a:r>
                        <a:rPr lang="en-GB" sz="2000" dirty="0" err="1">
                          <a:solidFill>
                            <a:schemeClr val="tx1"/>
                          </a:solidFill>
                        </a:rPr>
                        <a:t>nerviosa</a:t>
                      </a:r>
                      <a:r>
                        <a:rPr lang="en-GB" sz="2000" baseline="0" dirty="0">
                          <a:solidFill>
                            <a:schemeClr val="tx1"/>
                          </a:solidFill>
                        </a:rPr>
                        <a:t> por el </a:t>
                      </a:r>
                      <a:r>
                        <a:rPr lang="en-GB" sz="2000" baseline="0" dirty="0" err="1">
                          <a:solidFill>
                            <a:schemeClr val="tx1"/>
                          </a:solidFill>
                        </a:rPr>
                        <a:t>examen</a:t>
                      </a:r>
                      <a:r>
                        <a:rPr lang="en-GB" sz="2000" baseline="0" dirty="0">
                          <a:solidFill>
                            <a:schemeClr val="tx1"/>
                          </a:solidFill>
                        </a:rPr>
                        <a:t>.</a:t>
                      </a:r>
                      <a:endParaRPr lang="en-GB" sz="20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tx1"/>
                          </a:solidFill>
                        </a:rPr>
                        <a:t>4.</a:t>
                      </a:r>
                      <a:endParaRPr lang="en-GB" sz="2000" dirty="0">
                        <a:solidFill>
                          <a:schemeClr val="tx1"/>
                        </a:solidFill>
                      </a:endParaRPr>
                    </a:p>
                  </a:txBody>
                  <a:tcPr/>
                </a:tc>
                <a:tc>
                  <a:txBody>
                    <a:bodyPr/>
                    <a:lstStyle/>
                    <a:p>
                      <a:r>
                        <a:rPr lang="en-GB" sz="2000" dirty="0" err="1">
                          <a:solidFill>
                            <a:schemeClr val="tx1"/>
                          </a:solidFill>
                        </a:rPr>
                        <a:t>Coge</a:t>
                      </a:r>
                      <a:r>
                        <a:rPr lang="en-GB" sz="2000" dirty="0">
                          <a:solidFill>
                            <a:schemeClr val="tx1"/>
                          </a:solidFill>
                        </a:rPr>
                        <a:t> el </a:t>
                      </a:r>
                      <a:r>
                        <a:rPr lang="en-GB" sz="2000" dirty="0" err="1">
                          <a:solidFill>
                            <a:schemeClr val="tx1"/>
                          </a:solidFill>
                        </a:rPr>
                        <a:t>aútobus</a:t>
                      </a:r>
                      <a:r>
                        <a:rPr lang="en-GB" sz="2000" baseline="0" dirty="0">
                          <a:solidFill>
                            <a:schemeClr val="tx1"/>
                          </a:solidFill>
                        </a:rPr>
                        <a:t> porque no </a:t>
                      </a:r>
                      <a:r>
                        <a:rPr lang="en-GB" sz="2000" baseline="0" dirty="0" err="1">
                          <a:solidFill>
                            <a:schemeClr val="tx1"/>
                          </a:solidFill>
                        </a:rPr>
                        <a:t>tiene</a:t>
                      </a:r>
                      <a:r>
                        <a:rPr lang="en-GB" sz="2000" baseline="0" dirty="0">
                          <a:solidFill>
                            <a:schemeClr val="tx1"/>
                          </a:solidFill>
                        </a:rPr>
                        <a:t> </a:t>
                      </a:r>
                      <a:r>
                        <a:rPr lang="en-GB" sz="2000" baseline="0" dirty="0" err="1">
                          <a:solidFill>
                            <a:schemeClr val="tx1"/>
                          </a:solidFill>
                        </a:rPr>
                        <a:t>bicicleta</a:t>
                      </a:r>
                      <a:r>
                        <a:rPr lang="en-GB" sz="2000" baseline="0" dirty="0">
                          <a:solidFill>
                            <a:schemeClr val="tx1"/>
                          </a:solidFill>
                        </a:rPr>
                        <a:t>.</a:t>
                      </a:r>
                      <a:endParaRPr lang="en-GB" sz="20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No </a:t>
                      </a:r>
                      <a:r>
                        <a:rPr lang="en-GB" sz="2000" dirty="0" err="1">
                          <a:solidFill>
                            <a:schemeClr val="tx1"/>
                          </a:solidFill>
                        </a:rPr>
                        <a:t>puede</a:t>
                      </a:r>
                      <a:r>
                        <a:rPr lang="en-GB" sz="2000" dirty="0">
                          <a:solidFill>
                            <a:schemeClr val="tx1"/>
                          </a:solidFill>
                        </a:rPr>
                        <a:t> </a:t>
                      </a:r>
                      <a:r>
                        <a:rPr lang="en-GB" sz="2000" dirty="0" err="1">
                          <a:solidFill>
                            <a:schemeClr val="tx1"/>
                          </a:solidFill>
                        </a:rPr>
                        <a:t>viajar</a:t>
                      </a:r>
                      <a:r>
                        <a:rPr lang="en-GB" sz="2000" baseline="0" dirty="0">
                          <a:solidFill>
                            <a:schemeClr val="tx1"/>
                          </a:solidFill>
                        </a:rPr>
                        <a:t> al </a:t>
                      </a:r>
                      <a:r>
                        <a:rPr lang="en-GB" sz="2000" baseline="0" dirty="0" err="1">
                          <a:solidFill>
                            <a:schemeClr val="tx1"/>
                          </a:solidFill>
                        </a:rPr>
                        <a:t>extranjero</a:t>
                      </a:r>
                      <a:r>
                        <a:rPr lang="en-GB" sz="2000" baseline="0" dirty="0">
                          <a:solidFill>
                            <a:schemeClr val="tx1"/>
                          </a:solidFill>
                        </a:rPr>
                        <a:t> por el </a:t>
                      </a:r>
                      <a:r>
                        <a:rPr lang="en-GB" sz="2000" baseline="0" dirty="0" err="1">
                          <a:solidFill>
                            <a:schemeClr val="tx1"/>
                          </a:solidFill>
                        </a:rPr>
                        <a:t>dinero</a:t>
                      </a:r>
                      <a:r>
                        <a:rPr lang="en-GB" sz="2000" baseline="0" dirty="0">
                          <a:solidFill>
                            <a:schemeClr val="tx1"/>
                          </a:solidFill>
                        </a:rPr>
                        <a:t>.</a:t>
                      </a: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pic>
        <p:nvPicPr>
          <p:cNvPr id="5" name="Picture 8" descr="green checkmark">
            <a:extLst>
              <a:ext uri="{FF2B5EF4-FFF2-40B4-BE49-F238E27FC236}">
                <a16:creationId xmlns:a16="http://schemas.microsoft.com/office/drawing/2014/main" id="{F8268E5E-4ED2-4A35-A770-9F1FA10A5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399" y="3368344"/>
            <a:ext cx="282522" cy="294294"/>
          </a:xfrm>
          <a:prstGeom prst="rect">
            <a:avLst/>
          </a:prstGeom>
        </p:spPr>
      </p:pic>
      <p:pic>
        <p:nvPicPr>
          <p:cNvPr id="6" name="Picture 5" descr="green checkmark">
            <a:extLst>
              <a:ext uri="{FF2B5EF4-FFF2-40B4-BE49-F238E27FC236}">
                <a16:creationId xmlns:a16="http://schemas.microsoft.com/office/drawing/2014/main" id="{11D7466E-E9BC-4BE0-A8EA-CDF77F4F3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611" y="4083236"/>
            <a:ext cx="282522" cy="294294"/>
          </a:xfrm>
          <a:prstGeom prst="rect">
            <a:avLst/>
          </a:prstGeom>
        </p:spPr>
      </p:pic>
      <p:pic>
        <p:nvPicPr>
          <p:cNvPr id="7" name="Picture 8" descr="green checkmark">
            <a:extLst>
              <a:ext uri="{FF2B5EF4-FFF2-40B4-BE49-F238E27FC236}">
                <a16:creationId xmlns:a16="http://schemas.microsoft.com/office/drawing/2014/main" id="{625C8E83-7C2D-4DC1-A87B-93A45E046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399" y="4754439"/>
            <a:ext cx="282522" cy="294294"/>
          </a:xfrm>
          <a:prstGeom prst="rect">
            <a:avLst/>
          </a:prstGeom>
        </p:spPr>
      </p:pic>
      <p:sp>
        <p:nvSpPr>
          <p:cNvPr id="8" name="CuadroTexto 11">
            <a:extLst>
              <a:ext uri="{FF2B5EF4-FFF2-40B4-BE49-F238E27FC236}">
                <a16:creationId xmlns:a16="http://schemas.microsoft.com/office/drawing/2014/main" id="{515E7B92-8F42-49CC-ABDA-D6072BE950A2}"/>
              </a:ext>
            </a:extLst>
          </p:cNvPr>
          <p:cNvSpPr txBox="1"/>
          <p:nvPr/>
        </p:nvSpPr>
        <p:spPr>
          <a:xfrm>
            <a:off x="7396482" y="2416333"/>
            <a:ext cx="4493798" cy="707886"/>
          </a:xfrm>
          <a:prstGeom prst="rect">
            <a:avLst/>
          </a:prstGeom>
          <a:noFill/>
        </p:spPr>
        <p:txBody>
          <a:bodyPr wrap="square" rtlCol="0">
            <a:spAutoFit/>
          </a:bodyPr>
          <a:lstStyle/>
          <a:p>
            <a:pPr algn="l"/>
            <a:r>
              <a:rPr lang="en-GB" sz="2000" dirty="0"/>
              <a:t>The man is here </a:t>
            </a:r>
            <a:r>
              <a:rPr lang="en-GB" sz="2000" b="1" dirty="0"/>
              <a:t>because of</a:t>
            </a:r>
            <a:r>
              <a:rPr lang="es-GB" sz="2000" dirty="0"/>
              <a:t> </a:t>
            </a:r>
            <a:r>
              <a:rPr lang="en-GB" sz="2000" dirty="0"/>
              <a:t>the crisis</a:t>
            </a:r>
            <a:r>
              <a:rPr lang="es-GB" sz="2000" dirty="0"/>
              <a:t>.</a:t>
            </a:r>
          </a:p>
        </p:txBody>
      </p:sp>
      <p:sp>
        <p:nvSpPr>
          <p:cNvPr id="9" name="CuadroTexto 12">
            <a:extLst>
              <a:ext uri="{FF2B5EF4-FFF2-40B4-BE49-F238E27FC236}">
                <a16:creationId xmlns:a16="http://schemas.microsoft.com/office/drawing/2014/main" id="{7B6DF6B6-2F67-47F7-B1CB-F4787DE8F146}"/>
              </a:ext>
            </a:extLst>
          </p:cNvPr>
          <p:cNvSpPr txBox="1"/>
          <p:nvPr/>
        </p:nvSpPr>
        <p:spPr>
          <a:xfrm>
            <a:off x="7396482" y="3148222"/>
            <a:ext cx="3216166" cy="707886"/>
          </a:xfrm>
          <a:prstGeom prst="rect">
            <a:avLst/>
          </a:prstGeom>
          <a:noFill/>
        </p:spPr>
        <p:txBody>
          <a:bodyPr wrap="square" rtlCol="0">
            <a:spAutoFit/>
          </a:bodyPr>
          <a:lstStyle/>
          <a:p>
            <a:pPr algn="l"/>
            <a:r>
              <a:rPr lang="es-GB" sz="2000" dirty="0"/>
              <a:t>I win pri</a:t>
            </a:r>
            <a:r>
              <a:rPr lang="en-GB" sz="2000" dirty="0"/>
              <a:t>z</a:t>
            </a:r>
            <a:r>
              <a:rPr lang="es-GB" sz="2000" dirty="0"/>
              <a:t>es </a:t>
            </a:r>
            <a:r>
              <a:rPr lang="en-GB" sz="2000" b="1" dirty="0"/>
              <a:t>because</a:t>
            </a:r>
            <a:r>
              <a:rPr lang="es-GB" sz="2000" dirty="0"/>
              <a:t> my songs are good.</a:t>
            </a:r>
          </a:p>
        </p:txBody>
      </p:sp>
      <p:sp>
        <p:nvSpPr>
          <p:cNvPr id="10" name="CuadroTexto 13">
            <a:extLst>
              <a:ext uri="{FF2B5EF4-FFF2-40B4-BE49-F238E27FC236}">
                <a16:creationId xmlns:a16="http://schemas.microsoft.com/office/drawing/2014/main" id="{AB41506F-1D67-4185-905B-C1A9A6E02AEC}"/>
              </a:ext>
            </a:extLst>
          </p:cNvPr>
          <p:cNvSpPr txBox="1"/>
          <p:nvPr/>
        </p:nvSpPr>
        <p:spPr>
          <a:xfrm>
            <a:off x="7396482" y="3839757"/>
            <a:ext cx="4122116" cy="707886"/>
          </a:xfrm>
          <a:prstGeom prst="rect">
            <a:avLst/>
          </a:prstGeom>
          <a:noFill/>
        </p:spPr>
        <p:txBody>
          <a:bodyPr wrap="square" rtlCol="0">
            <a:spAutoFit/>
          </a:bodyPr>
          <a:lstStyle/>
          <a:p>
            <a:pPr algn="l"/>
            <a:r>
              <a:rPr lang="en-GB" sz="2000" dirty="0"/>
              <a:t>S/he is (feeling) nervous </a:t>
            </a:r>
            <a:r>
              <a:rPr lang="es-GB" sz="2000" b="1" dirty="0"/>
              <a:t>because of </a:t>
            </a:r>
            <a:r>
              <a:rPr lang="en-GB" sz="2000" dirty="0"/>
              <a:t>the exam.</a:t>
            </a:r>
            <a:endParaRPr lang="es-GB" sz="2000" dirty="0"/>
          </a:p>
        </p:txBody>
      </p:sp>
      <p:sp>
        <p:nvSpPr>
          <p:cNvPr id="11" name="CuadroTexto 14">
            <a:extLst>
              <a:ext uri="{FF2B5EF4-FFF2-40B4-BE49-F238E27FC236}">
                <a16:creationId xmlns:a16="http://schemas.microsoft.com/office/drawing/2014/main" id="{BA1481B5-BFAE-47E7-924B-AA4314078EFA}"/>
              </a:ext>
            </a:extLst>
          </p:cNvPr>
          <p:cNvSpPr txBox="1"/>
          <p:nvPr/>
        </p:nvSpPr>
        <p:spPr>
          <a:xfrm>
            <a:off x="7396482" y="4547643"/>
            <a:ext cx="4042432" cy="707886"/>
          </a:xfrm>
          <a:prstGeom prst="rect">
            <a:avLst/>
          </a:prstGeom>
          <a:noFill/>
        </p:spPr>
        <p:txBody>
          <a:bodyPr wrap="square" rtlCol="0">
            <a:spAutoFit/>
          </a:bodyPr>
          <a:lstStyle/>
          <a:p>
            <a:pPr algn="l"/>
            <a:r>
              <a:rPr lang="en-GB" sz="2000" dirty="0"/>
              <a:t>S/he takes the bus </a:t>
            </a:r>
            <a:r>
              <a:rPr lang="en-GB" sz="2000" b="1" dirty="0"/>
              <a:t>because </a:t>
            </a:r>
            <a:r>
              <a:rPr lang="en-GB" sz="2000" dirty="0"/>
              <a:t>she doesn’t have a bike.</a:t>
            </a:r>
            <a:endParaRPr lang="es-GB" sz="2000" dirty="0"/>
          </a:p>
        </p:txBody>
      </p:sp>
      <p:sp>
        <p:nvSpPr>
          <p:cNvPr id="12" name="CuadroTexto 15">
            <a:extLst>
              <a:ext uri="{FF2B5EF4-FFF2-40B4-BE49-F238E27FC236}">
                <a16:creationId xmlns:a16="http://schemas.microsoft.com/office/drawing/2014/main" id="{478FB1FC-3C9F-4F0D-88C2-BB669C872522}"/>
              </a:ext>
            </a:extLst>
          </p:cNvPr>
          <p:cNvSpPr txBox="1"/>
          <p:nvPr/>
        </p:nvSpPr>
        <p:spPr>
          <a:xfrm>
            <a:off x="7427010" y="5255529"/>
            <a:ext cx="4042432" cy="707886"/>
          </a:xfrm>
          <a:prstGeom prst="rect">
            <a:avLst/>
          </a:prstGeom>
          <a:noFill/>
        </p:spPr>
        <p:txBody>
          <a:bodyPr wrap="square" rtlCol="0">
            <a:spAutoFit/>
          </a:bodyPr>
          <a:lstStyle/>
          <a:p>
            <a:pPr algn="l"/>
            <a:r>
              <a:rPr lang="es-GB" sz="2000" dirty="0"/>
              <a:t>S/he </a:t>
            </a:r>
            <a:r>
              <a:rPr lang="en-GB" sz="2000" dirty="0"/>
              <a:t>can’t travel abroad </a:t>
            </a:r>
            <a:r>
              <a:rPr lang="es-GB" sz="2000" b="1" dirty="0"/>
              <a:t>because</a:t>
            </a:r>
            <a:r>
              <a:rPr lang="es-GB" sz="2000" dirty="0"/>
              <a:t> </a:t>
            </a:r>
            <a:r>
              <a:rPr lang="en-GB" sz="2000" b="1" dirty="0"/>
              <a:t>of</a:t>
            </a:r>
            <a:r>
              <a:rPr lang="en-GB" sz="2000" dirty="0"/>
              <a:t> the money.</a:t>
            </a:r>
            <a:endParaRPr lang="es-GB" sz="2000" dirty="0"/>
          </a:p>
        </p:txBody>
      </p:sp>
      <p:pic>
        <p:nvPicPr>
          <p:cNvPr id="13" name="Picture 8" descr="green checkmark">
            <a:extLst>
              <a:ext uri="{FF2B5EF4-FFF2-40B4-BE49-F238E27FC236}">
                <a16:creationId xmlns:a16="http://schemas.microsoft.com/office/drawing/2014/main" id="{5428A88D-E499-49C8-BA0F-EB55A6D6E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611" y="2622389"/>
            <a:ext cx="282522" cy="294294"/>
          </a:xfrm>
          <a:prstGeom prst="rect">
            <a:avLst/>
          </a:prstGeom>
        </p:spPr>
      </p:pic>
      <p:pic>
        <p:nvPicPr>
          <p:cNvPr id="14" name="Picture 8" descr="green checkmark">
            <a:extLst>
              <a:ext uri="{FF2B5EF4-FFF2-40B4-BE49-F238E27FC236}">
                <a16:creationId xmlns:a16="http://schemas.microsoft.com/office/drawing/2014/main" id="{05FBCCA8-6CC8-4224-82DB-68DEF43D7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611" y="5513799"/>
            <a:ext cx="282522" cy="294294"/>
          </a:xfrm>
          <a:prstGeom prst="rect">
            <a:avLst/>
          </a:prstGeom>
        </p:spPr>
      </p:pic>
      <p:sp>
        <p:nvSpPr>
          <p:cNvPr id="19" name="Google Shape;152;p2">
            <a:extLst>
              <a:ext uri="{FF2B5EF4-FFF2-40B4-BE49-F238E27FC236}">
                <a16:creationId xmlns:a16="http://schemas.microsoft.com/office/drawing/2014/main" id="{5DCB1318-3FA0-4312-9600-05DDD781E02B}"/>
              </a:ext>
            </a:extLst>
          </p:cNvPr>
          <p:cNvSpPr/>
          <p:nvPr/>
        </p:nvSpPr>
        <p:spPr>
          <a:xfrm>
            <a:off x="10689622" y="258166"/>
            <a:ext cx="1238522"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1" name="Graphic 20" descr="Teacher with solid fill">
            <a:extLst>
              <a:ext uri="{FF2B5EF4-FFF2-40B4-BE49-F238E27FC236}">
                <a16:creationId xmlns:a16="http://schemas.microsoft.com/office/drawing/2014/main" id="{7ACA5EB3-B2AA-4873-9958-02CD37B2D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5200" y="-23812"/>
            <a:ext cx="914400" cy="914400"/>
          </a:xfrm>
          <a:prstGeom prst="rect">
            <a:avLst/>
          </a:prstGeom>
        </p:spPr>
      </p:pic>
      <p:sp>
        <p:nvSpPr>
          <p:cNvPr id="24" name="Speech Bubble: Rectangle with Corners Rounded 23">
            <a:extLst>
              <a:ext uri="{FF2B5EF4-FFF2-40B4-BE49-F238E27FC236}">
                <a16:creationId xmlns:a16="http://schemas.microsoft.com/office/drawing/2014/main" id="{CF0F01C0-9C92-436E-910C-6D758585BC30}"/>
              </a:ext>
            </a:extLst>
          </p:cNvPr>
          <p:cNvSpPr/>
          <p:nvPr/>
        </p:nvSpPr>
        <p:spPr>
          <a:xfrm>
            <a:off x="4622800" y="258166"/>
            <a:ext cx="5989848" cy="791123"/>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AC880B3-F4F6-43B2-98C7-F58D493FB087}"/>
              </a:ext>
            </a:extLst>
          </p:cNvPr>
          <p:cNvSpPr txBox="1"/>
          <p:nvPr/>
        </p:nvSpPr>
        <p:spPr>
          <a:xfrm>
            <a:off x="4690536" y="307319"/>
            <a:ext cx="6163732" cy="707886"/>
          </a:xfrm>
          <a:prstGeom prst="rect">
            <a:avLst/>
          </a:prstGeom>
          <a:noFill/>
        </p:spPr>
        <p:txBody>
          <a:bodyPr wrap="square">
            <a:spAutoFit/>
          </a:bodyPr>
          <a:lstStyle/>
          <a:p>
            <a:r>
              <a:rPr lang="es-ES" sz="2000" dirty="0"/>
              <a:t>Lee las frases. ¿Cuál es el significado de ‘por’ y ‘porque’? Luego, escribe las frases en inglés.</a:t>
            </a:r>
          </a:p>
        </p:txBody>
      </p:sp>
    </p:spTree>
    <p:extLst>
      <p:ext uri="{BB962C8B-B14F-4D97-AF65-F5344CB8AC3E}">
        <p14:creationId xmlns:p14="http://schemas.microsoft.com/office/powerpoint/2010/main" val="10746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7157545" cy="851656"/>
          </a:xfrm>
        </p:spPr>
        <p:txBody>
          <a:bodyPr>
            <a:normAutofit/>
          </a:bodyPr>
          <a:lstStyle/>
          <a:p>
            <a:r>
              <a:rPr lang="en-GB" sz="2400" b="1" dirty="0">
                <a:solidFill>
                  <a:schemeClr val="bg1"/>
                </a:solidFill>
              </a:rPr>
              <a:t>Talking about finished actions in the past</a:t>
            </a:r>
            <a:br>
              <a:rPr lang="en-GB" sz="2800" b="1" dirty="0">
                <a:solidFill>
                  <a:schemeClr val="bg1"/>
                </a:solidFill>
              </a:rPr>
            </a:br>
            <a:r>
              <a:rPr lang="en-GB" sz="2000" b="1" dirty="0">
                <a:solidFill>
                  <a:schemeClr val="bg1"/>
                </a:solidFill>
              </a:rPr>
              <a:t>2</a:t>
            </a:r>
            <a:r>
              <a:rPr lang="en-GB" sz="2000" b="1" baseline="30000" dirty="0">
                <a:solidFill>
                  <a:schemeClr val="bg1"/>
                </a:solidFill>
              </a:rPr>
              <a:t>nd</a:t>
            </a:r>
            <a:r>
              <a:rPr lang="en-GB" sz="2000" b="1" dirty="0">
                <a:solidFill>
                  <a:schemeClr val="bg1"/>
                </a:solidFill>
              </a:rPr>
              <a:t> person singular </a:t>
            </a:r>
            <a:r>
              <a:rPr lang="en-GB" sz="2000" b="1" dirty="0" err="1">
                <a:solidFill>
                  <a:schemeClr val="bg1"/>
                </a:solidFill>
              </a:rPr>
              <a:t>preterite</a:t>
            </a:r>
            <a:r>
              <a:rPr lang="en-GB" sz="2000" b="1" dirty="0">
                <a:solidFill>
                  <a:schemeClr val="bg1"/>
                </a:solidFill>
              </a:rPr>
              <a:t> (-</a:t>
            </a:r>
            <a:r>
              <a:rPr lang="en-GB" sz="2000" b="1" dirty="0" err="1">
                <a:solidFill>
                  <a:schemeClr val="bg1"/>
                </a:solidFill>
              </a:rPr>
              <a:t>aste</a:t>
            </a:r>
            <a:r>
              <a:rPr lang="en-GB" sz="2000" b="1" dirty="0">
                <a:solidFill>
                  <a:schemeClr val="bg1"/>
                </a:solidFill>
              </a:rPr>
              <a:t>) </a:t>
            </a:r>
            <a:endParaRPr lang="en-GB" sz="20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195104"/>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520318C4-4436-4FB8-924D-9B8475A2CA05}"/>
              </a:ext>
            </a:extLst>
          </p:cNvPr>
          <p:cNvSpPr txBox="1"/>
          <p:nvPr/>
        </p:nvSpPr>
        <p:spPr>
          <a:xfrm>
            <a:off x="429899" y="1256964"/>
            <a:ext cx="10784639"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To </a:t>
            </a:r>
            <a:r>
              <a:rPr lang="en-GB" sz="2800" dirty="0">
                <a:latin typeface="Century Gothic" panose="020B0502020202020204" pitchFamily="34" charset="0"/>
              </a:rPr>
              <a:t>say ‘I’ with finished actions in the past, use the verb ending ____.</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8" name="TextBox 5">
            <a:extLst>
              <a:ext uri="{FF2B5EF4-FFF2-40B4-BE49-F238E27FC236}">
                <a16:creationId xmlns:a16="http://schemas.microsoft.com/office/drawing/2014/main" id="{603EB1A5-6746-4A45-82FB-F0E053281B56}"/>
              </a:ext>
            </a:extLst>
          </p:cNvPr>
          <p:cNvSpPr txBox="1"/>
          <p:nvPr/>
        </p:nvSpPr>
        <p:spPr>
          <a:xfrm>
            <a:off x="429899" y="2458681"/>
            <a:ext cx="531926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Camin</a:t>
            </a: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é</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hasta el colegio.</a:t>
            </a:r>
          </a:p>
        </p:txBody>
      </p:sp>
      <p:sp>
        <p:nvSpPr>
          <p:cNvPr id="19" name="TextBox 5">
            <a:extLst>
              <a:ext uri="{FF2B5EF4-FFF2-40B4-BE49-F238E27FC236}">
                <a16:creationId xmlns:a16="http://schemas.microsoft.com/office/drawing/2014/main" id="{0920DFC8-C261-4072-98FB-CA16EDAE6EEA}"/>
              </a:ext>
            </a:extLst>
          </p:cNvPr>
          <p:cNvSpPr txBox="1"/>
          <p:nvPr/>
        </p:nvSpPr>
        <p:spPr>
          <a:xfrm>
            <a:off x="5749159" y="2458681"/>
            <a:ext cx="643816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I walked up to/as</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far as</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the school.</a:t>
            </a:r>
          </a:p>
        </p:txBody>
      </p:sp>
      <p:sp>
        <p:nvSpPr>
          <p:cNvPr id="20" name="TextBox 5">
            <a:extLst>
              <a:ext uri="{FF2B5EF4-FFF2-40B4-BE49-F238E27FC236}">
                <a16:creationId xmlns:a16="http://schemas.microsoft.com/office/drawing/2014/main" id="{52A16D8F-7E1D-4442-9375-ECA138975BD1}"/>
              </a:ext>
            </a:extLst>
          </p:cNvPr>
          <p:cNvSpPr txBox="1"/>
          <p:nvPr/>
        </p:nvSpPr>
        <p:spPr>
          <a:xfrm>
            <a:off x="429898" y="3251556"/>
            <a:ext cx="10427287" cy="954107"/>
          </a:xfrm>
          <a:prstGeom prst="rect">
            <a:avLst/>
          </a:prstGeom>
          <a:noFill/>
        </p:spPr>
        <p:txBody>
          <a:bodyPr wrap="square" rtlCol="0">
            <a:spAutoFit/>
          </a:bodyPr>
          <a:lstStyle/>
          <a:p>
            <a:pPr lvl="0">
              <a:defRPr/>
            </a:pPr>
            <a:r>
              <a:rPr lang="en-GB" sz="2800" dirty="0">
                <a:latin typeface="Century Gothic" panose="020B0502020202020204" pitchFamily="34" charset="0"/>
              </a:rPr>
              <a:t>To talk about ‘you’ with finished actions in the past, use the verb ending ‘</a:t>
            </a:r>
            <a:r>
              <a:rPr lang="en-GB" sz="2800" b="1" dirty="0">
                <a:solidFill>
                  <a:srgbClr val="F66400"/>
                </a:solidFill>
                <a:latin typeface="Century Gothic" panose="020B0502020202020204" pitchFamily="34" charset="0"/>
              </a:rPr>
              <a:t>–aste</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21" name="TextBox 5">
            <a:extLst>
              <a:ext uri="{FF2B5EF4-FFF2-40B4-BE49-F238E27FC236}">
                <a16:creationId xmlns:a16="http://schemas.microsoft.com/office/drawing/2014/main" id="{0445475F-881F-4E5B-86D9-C810685B1CC7}"/>
              </a:ext>
            </a:extLst>
          </p:cNvPr>
          <p:cNvSpPr txBox="1"/>
          <p:nvPr/>
        </p:nvSpPr>
        <p:spPr>
          <a:xfrm>
            <a:off x="429899" y="4536874"/>
            <a:ext cx="541385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Cant</a:t>
            </a:r>
            <a:r>
              <a:rPr lang="en-GB" sz="2800" b="1" dirty="0" err="1">
                <a:solidFill>
                  <a:srgbClr val="F66400"/>
                </a:solidFill>
                <a:latin typeface="Century Gothic" panose="020B0502020202020204" pitchFamily="34" charset="0"/>
              </a:rPr>
              <a:t>aste</a:t>
            </a:r>
            <a:r>
              <a:rPr kumimoji="0" lang="en-GB" sz="2800" b="0" i="0" u="none" strike="noStrike" kern="1200" cap="none" spc="0" normalizeH="0" baseline="0" noProof="0" dirty="0">
                <a:ln>
                  <a:noFill/>
                </a:ln>
                <a:effectLst/>
                <a:uLnTx/>
                <a:uFillTx/>
                <a:latin typeface="Century Gothic" panose="020B0502020202020204" pitchFamily="34" charset="0"/>
              </a:rPr>
              <a:t> en el</a:t>
            </a:r>
            <a:r>
              <a:rPr kumimoji="0" lang="en-GB" sz="2800" b="0" i="0" u="none" strike="noStrike" kern="1200" cap="none" spc="0" normalizeH="0" noProof="0" dirty="0">
                <a:ln>
                  <a:noFill/>
                </a:ln>
                <a:effectLst/>
                <a:uLnTx/>
                <a:uFillTx/>
                <a:latin typeface="Century Gothic" panose="020B0502020202020204" pitchFamily="34" charset="0"/>
              </a:rPr>
              <a:t> </a:t>
            </a:r>
            <a:r>
              <a:rPr kumimoji="0" lang="en-GB" sz="2800" b="0" i="0" u="none" strike="noStrike" kern="1200" cap="none" spc="0" normalizeH="0" noProof="0" dirty="0" err="1">
                <a:ln>
                  <a:noFill/>
                </a:ln>
                <a:effectLst/>
                <a:uLnTx/>
                <a:uFillTx/>
                <a:latin typeface="Century Gothic" panose="020B0502020202020204" pitchFamily="34" charset="0"/>
              </a:rPr>
              <a:t>concierto</a:t>
            </a:r>
            <a:r>
              <a:rPr kumimoji="0" lang="en-GB" sz="2800" b="0" i="0" u="none" strike="noStrike" kern="1200" cap="none" spc="0" normalizeH="0" baseline="0" noProof="0" dirty="0">
                <a:ln>
                  <a:noFill/>
                </a:ln>
                <a:effectLst/>
                <a:uLnTx/>
                <a:uFillTx/>
                <a:latin typeface="Century Gothic" panose="020B0502020202020204" pitchFamily="34" charset="0"/>
              </a:rPr>
              <a:t>.</a:t>
            </a:r>
          </a:p>
        </p:txBody>
      </p:sp>
      <p:sp>
        <p:nvSpPr>
          <p:cNvPr id="22" name="TextBox 5">
            <a:extLst>
              <a:ext uri="{FF2B5EF4-FFF2-40B4-BE49-F238E27FC236}">
                <a16:creationId xmlns:a16="http://schemas.microsoft.com/office/drawing/2014/main" id="{67B60631-3101-425F-A6AC-A7F3D2E4951D}"/>
              </a:ext>
            </a:extLst>
          </p:cNvPr>
          <p:cNvSpPr txBox="1"/>
          <p:nvPr/>
        </p:nvSpPr>
        <p:spPr>
          <a:xfrm>
            <a:off x="5984617" y="4536874"/>
            <a:ext cx="541385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You sang in</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the concert.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5">
            <a:extLst>
              <a:ext uri="{FF2B5EF4-FFF2-40B4-BE49-F238E27FC236}">
                <a16:creationId xmlns:a16="http://schemas.microsoft.com/office/drawing/2014/main" id="{8851D5D6-A7AC-4BB3-B470-AE4D3C37EC09}"/>
              </a:ext>
            </a:extLst>
          </p:cNvPr>
          <p:cNvSpPr txBox="1"/>
          <p:nvPr/>
        </p:nvSpPr>
        <p:spPr>
          <a:xfrm>
            <a:off x="429899" y="5308648"/>
            <a:ext cx="541385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Visit</a:t>
            </a:r>
            <a:r>
              <a:rPr lang="en-GB" sz="2800" b="1" dirty="0" err="1">
                <a:solidFill>
                  <a:srgbClr val="F66400"/>
                </a:solidFill>
                <a:latin typeface="Century Gothic" panose="020B0502020202020204" pitchFamily="34" charset="0"/>
              </a:rPr>
              <a:t>aste</a:t>
            </a:r>
            <a:r>
              <a:rPr kumimoji="0" lang="en-GB" sz="2800" b="0" i="0" u="none" strike="noStrike" kern="1200" cap="none" spc="0" normalizeH="0" baseline="0" noProof="0" dirty="0">
                <a:ln>
                  <a:noFill/>
                </a:ln>
                <a:effectLst/>
                <a:uLnTx/>
                <a:uFillTx/>
                <a:latin typeface="Century Gothic" panose="020B0502020202020204" pitchFamily="34" charset="0"/>
              </a:rPr>
              <a:t> la ciudad.</a:t>
            </a:r>
          </a:p>
        </p:txBody>
      </p:sp>
      <p:sp>
        <p:nvSpPr>
          <p:cNvPr id="24" name="TextBox 5">
            <a:extLst>
              <a:ext uri="{FF2B5EF4-FFF2-40B4-BE49-F238E27FC236}">
                <a16:creationId xmlns:a16="http://schemas.microsoft.com/office/drawing/2014/main" id="{6544C22B-1795-497B-8F9F-C5EB2378C7BC}"/>
              </a:ext>
            </a:extLst>
          </p:cNvPr>
          <p:cNvSpPr txBox="1"/>
          <p:nvPr/>
        </p:nvSpPr>
        <p:spPr>
          <a:xfrm>
            <a:off x="5984617" y="5309572"/>
            <a:ext cx="541385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You visited the city.</a:t>
            </a:r>
          </a:p>
        </p:txBody>
      </p:sp>
      <p:sp>
        <p:nvSpPr>
          <p:cNvPr id="25" name="TextBox 24">
            <a:extLst>
              <a:ext uri="{FF2B5EF4-FFF2-40B4-BE49-F238E27FC236}">
                <a16:creationId xmlns:a16="http://schemas.microsoft.com/office/drawing/2014/main" id="{448A0594-0600-4686-8638-9751F96BF3CE}"/>
              </a:ext>
            </a:extLst>
          </p:cNvPr>
          <p:cNvSpPr txBox="1"/>
          <p:nvPr/>
        </p:nvSpPr>
        <p:spPr>
          <a:xfrm>
            <a:off x="571062" y="1686907"/>
            <a:ext cx="812800" cy="523220"/>
          </a:xfrm>
          <a:prstGeom prst="rect">
            <a:avLst/>
          </a:prstGeom>
          <a:noFill/>
        </p:spPr>
        <p:txBody>
          <a:bodyPr wrap="square" rtlCol="0">
            <a:spAutoFit/>
          </a:bodyPr>
          <a:lstStyle/>
          <a:p>
            <a:pPr algn="l"/>
            <a:r>
              <a:rPr lang="en-GB" sz="2800" b="1" dirty="0">
                <a:solidFill>
                  <a:srgbClr val="F66400"/>
                </a:solidFill>
              </a:rPr>
              <a:t>-é</a:t>
            </a:r>
          </a:p>
        </p:txBody>
      </p:sp>
    </p:spTree>
    <p:extLst>
      <p:ext uri="{BB962C8B-B14F-4D97-AF65-F5344CB8AC3E}">
        <p14:creationId xmlns:p14="http://schemas.microsoft.com/office/powerpoint/2010/main" val="29465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3FC71-1AB4-4626-B665-80F1CE3CEDE9}"/>
              </a:ext>
            </a:extLst>
          </p:cNvPr>
          <p:cNvSpPr>
            <a:spLocks noGrp="1"/>
          </p:cNvSpPr>
          <p:nvPr>
            <p:ph type="title"/>
          </p:nvPr>
        </p:nvSpPr>
        <p:spPr>
          <a:xfrm>
            <a:off x="0" y="213557"/>
            <a:ext cx="5360276" cy="647577"/>
          </a:xfrm>
        </p:spPr>
        <p:txBody>
          <a:bodyPr>
            <a:noAutofit/>
          </a:bodyPr>
          <a:lstStyle/>
          <a:p>
            <a:r>
              <a:rPr lang="en-GB" sz="2400" dirty="0"/>
              <a:t>Lucía </a:t>
            </a:r>
            <a:r>
              <a:rPr lang="en-GB" sz="2400" dirty="0" err="1"/>
              <a:t>habla</a:t>
            </a:r>
            <a:r>
              <a:rPr lang="en-GB" sz="2400" dirty="0"/>
              <a:t> del </a:t>
            </a:r>
            <a:r>
              <a:rPr lang="en-GB" sz="2400" dirty="0" err="1"/>
              <a:t>año</a:t>
            </a:r>
            <a:r>
              <a:rPr lang="en-GB" sz="2400" dirty="0"/>
              <a:t> </a:t>
            </a:r>
            <a:r>
              <a:rPr lang="en-GB" sz="2400" dirty="0" err="1"/>
              <a:t>pasado</a:t>
            </a:r>
            <a:endParaRPr lang="en-GB" sz="2400" dirty="0"/>
          </a:p>
        </p:txBody>
      </p:sp>
      <p:sp>
        <p:nvSpPr>
          <p:cNvPr id="4" name="Google Shape;152;p2">
            <a:extLst>
              <a:ext uri="{FF2B5EF4-FFF2-40B4-BE49-F238E27FC236}">
                <a16:creationId xmlns:a16="http://schemas.microsoft.com/office/drawing/2014/main" id="{9CD70359-ADC1-4F8A-B3AA-CE319FE57EB9}"/>
              </a:ext>
            </a:extLst>
          </p:cNvPr>
          <p:cNvSpPr/>
          <p:nvPr/>
        </p:nvSpPr>
        <p:spPr>
          <a:xfrm>
            <a:off x="10909738" y="195105"/>
            <a:ext cx="1018406" cy="38822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 name="Graphic 4" descr="Teacher with solid fill">
            <a:extLst>
              <a:ext uri="{FF2B5EF4-FFF2-40B4-BE49-F238E27FC236}">
                <a16:creationId xmlns:a16="http://schemas.microsoft.com/office/drawing/2014/main" id="{43BDFB42-6F99-42F5-8BC2-885BA4A588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6426" y="60634"/>
            <a:ext cx="914400" cy="914400"/>
          </a:xfrm>
          <a:prstGeom prst="rect">
            <a:avLst/>
          </a:prstGeom>
        </p:spPr>
      </p:pic>
      <p:sp>
        <p:nvSpPr>
          <p:cNvPr id="6" name="Speech Bubble: Rectangle with Corners Rounded 5">
            <a:extLst>
              <a:ext uri="{FF2B5EF4-FFF2-40B4-BE49-F238E27FC236}">
                <a16:creationId xmlns:a16="http://schemas.microsoft.com/office/drawing/2014/main" id="{4FA0E1EA-F318-4BD6-81A3-613D42588656}"/>
              </a:ext>
            </a:extLst>
          </p:cNvPr>
          <p:cNvSpPr/>
          <p:nvPr/>
        </p:nvSpPr>
        <p:spPr>
          <a:xfrm>
            <a:off x="6182662" y="342612"/>
            <a:ext cx="4565712" cy="757039"/>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A9B82A5-8E0D-41A3-AC85-1D1D2D96C445}"/>
              </a:ext>
            </a:extLst>
          </p:cNvPr>
          <p:cNvSpPr txBox="1"/>
          <p:nvPr/>
        </p:nvSpPr>
        <p:spPr>
          <a:xfrm>
            <a:off x="6250398" y="391765"/>
            <a:ext cx="4294776" cy="707886"/>
          </a:xfrm>
          <a:prstGeom prst="rect">
            <a:avLst/>
          </a:prstGeom>
          <a:noFill/>
        </p:spPr>
        <p:txBody>
          <a:bodyPr wrap="square">
            <a:spAutoFit/>
          </a:bodyPr>
          <a:lstStyle/>
          <a:p>
            <a:r>
              <a:rPr lang="es-ES" sz="2000" dirty="0"/>
              <a:t>Lucía habla con Nadia.  </a:t>
            </a:r>
          </a:p>
          <a:p>
            <a:r>
              <a:rPr lang="es-ES" sz="2000" dirty="0"/>
              <a:t>Lee las frases. ¿Es Lucía o Nadia?</a:t>
            </a:r>
          </a:p>
        </p:txBody>
      </p:sp>
      <p:sp>
        <p:nvSpPr>
          <p:cNvPr id="12" name="Llamada ovalada 11">
            <a:extLst>
              <a:ext uri="{FF2B5EF4-FFF2-40B4-BE49-F238E27FC236}">
                <a16:creationId xmlns:a16="http://schemas.microsoft.com/office/drawing/2014/main" id="{E905EB5A-F187-4D59-8E2A-154B3F41FD6F}"/>
              </a:ext>
            </a:extLst>
          </p:cNvPr>
          <p:cNvSpPr/>
          <p:nvPr/>
        </p:nvSpPr>
        <p:spPr>
          <a:xfrm>
            <a:off x="14901" y="835830"/>
            <a:ext cx="4565713" cy="1559153"/>
          </a:xfrm>
          <a:prstGeom prst="wedgeEllipseCallout">
            <a:avLst>
              <a:gd name="adj1" fmla="val 45873"/>
              <a:gd name="adj2" fmla="val 5307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rgbClr val="002060"/>
              </a:solidFill>
            </a:endParaRPr>
          </a:p>
        </p:txBody>
      </p:sp>
      <p:sp>
        <p:nvSpPr>
          <p:cNvPr id="13" name="Llamada ovalada 46">
            <a:extLst>
              <a:ext uri="{FF2B5EF4-FFF2-40B4-BE49-F238E27FC236}">
                <a16:creationId xmlns:a16="http://schemas.microsoft.com/office/drawing/2014/main" id="{975D4F1F-2298-438C-A89D-AD0C68010296}"/>
              </a:ext>
            </a:extLst>
          </p:cNvPr>
          <p:cNvSpPr/>
          <p:nvPr/>
        </p:nvSpPr>
        <p:spPr>
          <a:xfrm>
            <a:off x="1799474" y="2572936"/>
            <a:ext cx="3700431" cy="1559153"/>
          </a:xfrm>
          <a:prstGeom prst="wedgeEllipseCallout">
            <a:avLst>
              <a:gd name="adj1" fmla="val 24410"/>
              <a:gd name="adj2" fmla="val 100202"/>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GB" sz="2000" dirty="0">
              <a:solidFill>
                <a:srgbClr val="002060"/>
              </a:solidFill>
            </a:endParaRPr>
          </a:p>
        </p:txBody>
      </p:sp>
      <p:sp>
        <p:nvSpPr>
          <p:cNvPr id="14" name="Llamada ovalada 47">
            <a:extLst>
              <a:ext uri="{FF2B5EF4-FFF2-40B4-BE49-F238E27FC236}">
                <a16:creationId xmlns:a16="http://schemas.microsoft.com/office/drawing/2014/main" id="{897AADDC-518F-4D7B-9E82-C4D3458C5452}"/>
              </a:ext>
            </a:extLst>
          </p:cNvPr>
          <p:cNvSpPr/>
          <p:nvPr/>
        </p:nvSpPr>
        <p:spPr>
          <a:xfrm>
            <a:off x="-29256" y="3885809"/>
            <a:ext cx="2726981" cy="1439794"/>
          </a:xfrm>
          <a:prstGeom prst="wedgeEllipseCallout">
            <a:avLst>
              <a:gd name="adj1" fmla="val 114062"/>
              <a:gd name="adj2" fmla="val 3767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2000" dirty="0">
              <a:solidFill>
                <a:srgbClr val="002060"/>
              </a:solidFill>
            </a:endParaRPr>
          </a:p>
        </p:txBody>
      </p:sp>
      <p:sp>
        <p:nvSpPr>
          <p:cNvPr id="15" name="Llamada ovalada 48">
            <a:extLst>
              <a:ext uri="{FF2B5EF4-FFF2-40B4-BE49-F238E27FC236}">
                <a16:creationId xmlns:a16="http://schemas.microsoft.com/office/drawing/2014/main" id="{BF980DF2-22B1-48FE-9CC0-0278BCB5B5EE}"/>
              </a:ext>
            </a:extLst>
          </p:cNvPr>
          <p:cNvSpPr/>
          <p:nvPr/>
        </p:nvSpPr>
        <p:spPr>
          <a:xfrm>
            <a:off x="14900" y="2278873"/>
            <a:ext cx="1887250" cy="1559153"/>
          </a:xfrm>
          <a:prstGeom prst="wedgeEllipseCallout">
            <a:avLst>
              <a:gd name="adj1" fmla="val 67032"/>
              <a:gd name="adj2" fmla="val 4306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2000" dirty="0">
              <a:solidFill>
                <a:srgbClr val="002060"/>
              </a:solidFill>
            </a:endParaRPr>
          </a:p>
        </p:txBody>
      </p:sp>
      <p:sp>
        <p:nvSpPr>
          <p:cNvPr id="16" name="Llamada ovalada 49">
            <a:extLst>
              <a:ext uri="{FF2B5EF4-FFF2-40B4-BE49-F238E27FC236}">
                <a16:creationId xmlns:a16="http://schemas.microsoft.com/office/drawing/2014/main" id="{F3102F46-13A1-486D-A4A5-B8133C539B18}"/>
              </a:ext>
            </a:extLst>
          </p:cNvPr>
          <p:cNvSpPr/>
          <p:nvPr/>
        </p:nvSpPr>
        <p:spPr>
          <a:xfrm>
            <a:off x="14901" y="5181369"/>
            <a:ext cx="2726982" cy="1427677"/>
          </a:xfrm>
          <a:prstGeom prst="wedgeEllipseCallout">
            <a:avLst>
              <a:gd name="adj1" fmla="val 92176"/>
              <a:gd name="adj2" fmla="val 69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2000" dirty="0">
              <a:solidFill>
                <a:srgbClr val="002060"/>
              </a:solidFill>
            </a:endParaRPr>
          </a:p>
        </p:txBody>
      </p:sp>
      <p:graphicFrame>
        <p:nvGraphicFramePr>
          <p:cNvPr id="18" name="Tabla 50">
            <a:extLst>
              <a:ext uri="{FF2B5EF4-FFF2-40B4-BE49-F238E27FC236}">
                <a16:creationId xmlns:a16="http://schemas.microsoft.com/office/drawing/2014/main" id="{AD548634-618B-4CA0-B621-5F4CDC97E7FF}"/>
              </a:ext>
            </a:extLst>
          </p:cNvPr>
          <p:cNvGraphicFramePr>
            <a:graphicFrameLocks noGrp="1"/>
          </p:cNvGraphicFramePr>
          <p:nvPr>
            <p:extLst>
              <p:ext uri="{D42A27DB-BD31-4B8C-83A1-F6EECF244321}">
                <p14:modId xmlns:p14="http://schemas.microsoft.com/office/powerpoint/2010/main" val="1004577112"/>
              </p:ext>
            </p:extLst>
          </p:nvPr>
        </p:nvGraphicFramePr>
        <p:xfrm>
          <a:off x="5534392" y="1493747"/>
          <a:ext cx="6677192" cy="4370268"/>
        </p:xfrm>
        <a:graphic>
          <a:graphicData uri="http://schemas.openxmlformats.org/drawingml/2006/table">
            <a:tbl>
              <a:tblPr firstRow="1" bandRow="1">
                <a:tableStyleId>{BDBED569-4797-4DF1-A0F4-6AAB3CD982D8}</a:tableStyleId>
              </a:tblPr>
              <a:tblGrid>
                <a:gridCol w="4288197">
                  <a:extLst>
                    <a:ext uri="{9D8B030D-6E8A-4147-A177-3AD203B41FA5}">
                      <a16:colId xmlns:a16="http://schemas.microsoft.com/office/drawing/2014/main" val="3642029948"/>
                    </a:ext>
                  </a:extLst>
                </a:gridCol>
                <a:gridCol w="996043">
                  <a:extLst>
                    <a:ext uri="{9D8B030D-6E8A-4147-A177-3AD203B41FA5}">
                      <a16:colId xmlns:a16="http://schemas.microsoft.com/office/drawing/2014/main" val="921083216"/>
                    </a:ext>
                  </a:extLst>
                </a:gridCol>
                <a:gridCol w="1392952">
                  <a:extLst>
                    <a:ext uri="{9D8B030D-6E8A-4147-A177-3AD203B41FA5}">
                      <a16:colId xmlns:a16="http://schemas.microsoft.com/office/drawing/2014/main" val="2589885725"/>
                    </a:ext>
                  </a:extLst>
                </a:gridCol>
              </a:tblGrid>
              <a:tr h="563245">
                <a:tc>
                  <a:txBody>
                    <a:bodyPr/>
                    <a:lstStyle/>
                    <a:p>
                      <a:endParaRPr lang="es-GB"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Lucía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Elizabeth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(‘you’)</a:t>
                      </a:r>
                      <a:endParaRPr lang="es-GB" sz="2000" dirty="0">
                        <a:solidFill>
                          <a:schemeClr val="tx1"/>
                        </a:solidFill>
                      </a:endParaRPr>
                    </a:p>
                  </a:txBody>
                  <a:tcPr/>
                </a:tc>
                <a:extLst>
                  <a:ext uri="{0D108BD9-81ED-4DB2-BD59-A6C34878D82A}">
                    <a16:rowId xmlns:a16="http://schemas.microsoft.com/office/drawing/2014/main" val="2940741133"/>
                  </a:ext>
                </a:extLst>
              </a:tr>
              <a:tr h="636057">
                <a:tc>
                  <a:txBody>
                    <a:bodyPr/>
                    <a:lstStyle/>
                    <a:p>
                      <a:r>
                        <a:rPr lang="en-GB" sz="2000" dirty="0">
                          <a:solidFill>
                            <a:schemeClr val="tx1"/>
                          </a:solidFill>
                        </a:rPr>
                        <a:t>W</a:t>
                      </a:r>
                      <a:r>
                        <a:rPr lang="es-GB" sz="2000" dirty="0">
                          <a:solidFill>
                            <a:schemeClr val="tx1"/>
                          </a:solidFill>
                        </a:rPr>
                        <a:t>ho travelled </a:t>
                      </a:r>
                      <a:r>
                        <a:rPr lang="en-GB" sz="2000" dirty="0">
                          <a:solidFill>
                            <a:schemeClr val="tx1"/>
                          </a:solidFill>
                        </a:rPr>
                        <a:t>by</a:t>
                      </a:r>
                      <a:r>
                        <a:rPr lang="es-GB" sz="2000" dirty="0">
                          <a:solidFill>
                            <a:schemeClr val="tx1"/>
                          </a:solidFill>
                        </a:rPr>
                        <a:t> public transport?</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865587033"/>
                  </a:ext>
                </a:extLst>
              </a:tr>
              <a:tr h="494698">
                <a:tc>
                  <a:txBody>
                    <a:bodyPr/>
                    <a:lstStyle/>
                    <a:p>
                      <a:r>
                        <a:rPr lang="en-GB" sz="2000" dirty="0">
                          <a:solidFill>
                            <a:schemeClr val="tx1"/>
                          </a:solidFill>
                        </a:rPr>
                        <a:t>W</a:t>
                      </a:r>
                      <a:r>
                        <a:rPr lang="es-GB" sz="2000" dirty="0">
                          <a:solidFill>
                            <a:schemeClr val="tx1"/>
                          </a:solidFill>
                        </a:rPr>
                        <a:t>ho met up with </a:t>
                      </a:r>
                      <a:r>
                        <a:rPr lang="en-GB" sz="2000" dirty="0">
                          <a:solidFill>
                            <a:schemeClr val="tx1"/>
                          </a:solidFill>
                        </a:rPr>
                        <a:t>another girl</a:t>
                      </a:r>
                      <a:r>
                        <a:rPr lang="es-GB" sz="2000" dirty="0">
                          <a:solidFill>
                            <a:schemeClr val="tx1"/>
                          </a:solidFill>
                        </a:rPr>
                        <a:t>?</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770276491"/>
                  </a:ext>
                </a:extLst>
              </a:tr>
              <a:tr h="494698">
                <a:tc>
                  <a:txBody>
                    <a:bodyPr/>
                    <a:lstStyle/>
                    <a:p>
                      <a:r>
                        <a:rPr lang="en-GB" sz="2000" dirty="0">
                          <a:solidFill>
                            <a:schemeClr val="tx1"/>
                          </a:solidFill>
                        </a:rPr>
                        <a:t>W</a:t>
                      </a:r>
                      <a:r>
                        <a:rPr lang="es-GB" sz="2000" dirty="0">
                          <a:solidFill>
                            <a:schemeClr val="tx1"/>
                          </a:solidFill>
                        </a:rPr>
                        <a:t>ho sang in the concert?</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665159381"/>
                  </a:ext>
                </a:extLst>
              </a:tr>
              <a:tr h="49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
                      </a:r>
                      <a:r>
                        <a:rPr lang="es-GB" sz="2000" dirty="0">
                          <a:solidFill>
                            <a:schemeClr val="tx1"/>
                          </a:solidFill>
                        </a:rPr>
                        <a:t>ho </a:t>
                      </a:r>
                      <a:r>
                        <a:rPr lang="en-GB" sz="2000" dirty="0">
                          <a:solidFill>
                            <a:schemeClr val="tx1"/>
                          </a:solidFill>
                        </a:rPr>
                        <a:t>took</a:t>
                      </a:r>
                      <a:r>
                        <a:rPr lang="es-GB" sz="2000" dirty="0">
                          <a:solidFill>
                            <a:schemeClr val="tx1"/>
                          </a:solidFill>
                        </a:rPr>
                        <a:t> fruit and water?</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408892973"/>
                  </a:ext>
                </a:extLst>
              </a:tr>
              <a:tr h="494698">
                <a:tc>
                  <a:txBody>
                    <a:bodyPr/>
                    <a:lstStyle/>
                    <a:p>
                      <a:r>
                        <a:rPr lang="en-GB" sz="2000" dirty="0">
                          <a:solidFill>
                            <a:schemeClr val="tx1"/>
                          </a:solidFill>
                        </a:rPr>
                        <a:t>W</a:t>
                      </a:r>
                      <a:r>
                        <a:rPr lang="es-GB" sz="2000" dirty="0">
                          <a:solidFill>
                            <a:schemeClr val="tx1"/>
                          </a:solidFill>
                        </a:rPr>
                        <a:t>ho tried to help?</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663468424"/>
                  </a:ext>
                </a:extLst>
              </a:tr>
              <a:tr h="49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
                      </a:r>
                      <a:r>
                        <a:rPr lang="es-GB" sz="2000" dirty="0">
                          <a:solidFill>
                            <a:schemeClr val="tx1"/>
                          </a:solidFill>
                        </a:rPr>
                        <a:t>ho did not work last summer?</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766183606"/>
                  </a:ext>
                </a:extLst>
              </a:tr>
              <a:tr h="494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
                      </a:r>
                      <a:r>
                        <a:rPr lang="es-GB" sz="2000" dirty="0">
                          <a:solidFill>
                            <a:schemeClr val="tx1"/>
                          </a:solidFill>
                        </a:rPr>
                        <a:t>ho won a prize?</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3954815993"/>
                  </a:ext>
                </a:extLst>
              </a:tr>
            </a:tbl>
          </a:graphicData>
        </a:graphic>
      </p:graphicFrame>
      <p:pic>
        <p:nvPicPr>
          <p:cNvPr id="19" name="Picture 8" descr="green checkmark">
            <a:extLst>
              <a:ext uri="{FF2B5EF4-FFF2-40B4-BE49-F238E27FC236}">
                <a16:creationId xmlns:a16="http://schemas.microsoft.com/office/drawing/2014/main" id="{8EC920E9-3837-4F66-B517-985C5DFEE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7633" y="2406918"/>
            <a:ext cx="326582" cy="340190"/>
          </a:xfrm>
          <a:prstGeom prst="rect">
            <a:avLst/>
          </a:prstGeom>
        </p:spPr>
      </p:pic>
      <p:pic>
        <p:nvPicPr>
          <p:cNvPr id="21" name="Picture 8" descr="green checkmark">
            <a:extLst>
              <a:ext uri="{FF2B5EF4-FFF2-40B4-BE49-F238E27FC236}">
                <a16:creationId xmlns:a16="http://schemas.microsoft.com/office/drawing/2014/main" id="{7C368718-63E2-4123-B862-BB2691F0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7633" y="2929989"/>
            <a:ext cx="326582" cy="340190"/>
          </a:xfrm>
          <a:prstGeom prst="rect">
            <a:avLst/>
          </a:prstGeom>
        </p:spPr>
      </p:pic>
      <p:pic>
        <p:nvPicPr>
          <p:cNvPr id="22" name="Picture 8" descr="green checkmark">
            <a:extLst>
              <a:ext uri="{FF2B5EF4-FFF2-40B4-BE49-F238E27FC236}">
                <a16:creationId xmlns:a16="http://schemas.microsoft.com/office/drawing/2014/main" id="{6B55D032-F7FF-4138-986D-C47F06B71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2395" y="3486885"/>
            <a:ext cx="326582" cy="340190"/>
          </a:xfrm>
          <a:prstGeom prst="rect">
            <a:avLst/>
          </a:prstGeom>
        </p:spPr>
      </p:pic>
      <p:pic>
        <p:nvPicPr>
          <p:cNvPr id="23" name="Picture 8" descr="green checkmark">
            <a:extLst>
              <a:ext uri="{FF2B5EF4-FFF2-40B4-BE49-F238E27FC236}">
                <a16:creationId xmlns:a16="http://schemas.microsoft.com/office/drawing/2014/main" id="{12143432-65CC-43F2-BFA7-E7022F1F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207" y="3944391"/>
            <a:ext cx="326582" cy="340190"/>
          </a:xfrm>
          <a:prstGeom prst="rect">
            <a:avLst/>
          </a:prstGeom>
        </p:spPr>
      </p:pic>
      <p:pic>
        <p:nvPicPr>
          <p:cNvPr id="24" name="Picture 8" descr="green checkmark">
            <a:extLst>
              <a:ext uri="{FF2B5EF4-FFF2-40B4-BE49-F238E27FC236}">
                <a16:creationId xmlns:a16="http://schemas.microsoft.com/office/drawing/2014/main" id="{AAA74E77-DBC1-4F96-A576-E28FD4136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207" y="4468070"/>
            <a:ext cx="326582" cy="340190"/>
          </a:xfrm>
          <a:prstGeom prst="rect">
            <a:avLst/>
          </a:prstGeom>
        </p:spPr>
      </p:pic>
      <p:pic>
        <p:nvPicPr>
          <p:cNvPr id="25" name="Picture 8" descr="green checkmark">
            <a:extLst>
              <a:ext uri="{FF2B5EF4-FFF2-40B4-BE49-F238E27FC236}">
                <a16:creationId xmlns:a16="http://schemas.microsoft.com/office/drawing/2014/main" id="{10371AEA-1394-478F-A497-B4D49B9B6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4004" y="4922807"/>
            <a:ext cx="326582" cy="340190"/>
          </a:xfrm>
          <a:prstGeom prst="rect">
            <a:avLst/>
          </a:prstGeom>
        </p:spPr>
      </p:pic>
      <p:pic>
        <p:nvPicPr>
          <p:cNvPr id="26" name="Picture 8" descr="green checkmark">
            <a:extLst>
              <a:ext uri="{FF2B5EF4-FFF2-40B4-BE49-F238E27FC236}">
                <a16:creationId xmlns:a16="http://schemas.microsoft.com/office/drawing/2014/main" id="{56B45C82-A6C5-4EE1-BF75-05C0C4CDBE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5868" y="5383763"/>
            <a:ext cx="326582" cy="340190"/>
          </a:xfrm>
          <a:prstGeom prst="rect">
            <a:avLst/>
          </a:prstGeom>
        </p:spPr>
      </p:pic>
      <p:sp>
        <p:nvSpPr>
          <p:cNvPr id="30" name="TextBox 29">
            <a:extLst>
              <a:ext uri="{FF2B5EF4-FFF2-40B4-BE49-F238E27FC236}">
                <a16:creationId xmlns:a16="http://schemas.microsoft.com/office/drawing/2014/main" id="{833C9E06-8107-4817-89A5-F895FF74EE73}"/>
              </a:ext>
            </a:extLst>
          </p:cNvPr>
          <p:cNvSpPr txBox="1"/>
          <p:nvPr/>
        </p:nvSpPr>
        <p:spPr>
          <a:xfrm>
            <a:off x="146565" y="5376512"/>
            <a:ext cx="2726981" cy="1015663"/>
          </a:xfrm>
          <a:prstGeom prst="rect">
            <a:avLst/>
          </a:prstGeom>
          <a:noFill/>
        </p:spPr>
        <p:txBody>
          <a:bodyPr wrap="square">
            <a:spAutoFit/>
          </a:bodyPr>
          <a:lstStyle/>
          <a:p>
            <a:r>
              <a:rPr lang="es-ES" sz="2000" dirty="0"/>
              <a:t>¡Cantaste en el concierto y ganaste un premio!</a:t>
            </a:r>
          </a:p>
        </p:txBody>
      </p:sp>
      <p:sp>
        <p:nvSpPr>
          <p:cNvPr id="32" name="TextBox 31">
            <a:extLst>
              <a:ext uri="{FF2B5EF4-FFF2-40B4-BE49-F238E27FC236}">
                <a16:creationId xmlns:a16="http://schemas.microsoft.com/office/drawing/2014/main" id="{607124BD-78BA-4EE3-BE68-C05C34601DA3}"/>
              </a:ext>
            </a:extLst>
          </p:cNvPr>
          <p:cNvSpPr txBox="1"/>
          <p:nvPr/>
        </p:nvSpPr>
        <p:spPr>
          <a:xfrm>
            <a:off x="-29255" y="4167027"/>
            <a:ext cx="277113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a:ea typeface="+mn-ea"/>
                <a:cs typeface="+mn-cs"/>
              </a:rPr>
              <a:t>Llevé</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fruta</a:t>
            </a:r>
            <a:r>
              <a:rPr kumimoji="0" lang="en-GB" sz="2000" b="0" i="0" u="none" strike="noStrike" kern="1200" cap="none" spc="0" normalizeH="0" baseline="0" noProof="0" dirty="0">
                <a:ln>
                  <a:noFill/>
                </a:ln>
                <a:effectLst/>
                <a:uLnTx/>
                <a:uFillTx/>
                <a:latin typeface="Century Gothic"/>
                <a:ea typeface="+mn-ea"/>
                <a:cs typeface="+mn-cs"/>
              </a:rPr>
              <a:t> y </a:t>
            </a:r>
            <a:r>
              <a:rPr kumimoji="0" lang="en-GB" sz="2000" b="0" i="0" u="none" strike="noStrike" kern="1200" cap="none" spc="0" normalizeH="0" baseline="0" noProof="0" dirty="0" err="1">
                <a:ln>
                  <a:noFill/>
                </a:ln>
                <a:effectLst/>
                <a:uLnTx/>
                <a:uFillTx/>
                <a:latin typeface="Century Gothic"/>
                <a:ea typeface="+mn-ea"/>
                <a:cs typeface="+mn-cs"/>
              </a:rPr>
              <a:t>agua</a:t>
            </a:r>
            <a:r>
              <a:rPr kumimoji="0" lang="en-GB" sz="2000" b="0" i="0" u="none" strike="noStrike" kern="1200" cap="none" spc="0" normalizeH="0" baseline="0" noProof="0" dirty="0">
                <a:ln>
                  <a:noFill/>
                </a:ln>
                <a:effectLst/>
                <a:uLnTx/>
                <a:uFillTx/>
                <a:latin typeface="Century Gothic"/>
                <a:ea typeface="+mn-ea"/>
                <a:cs typeface="+mn-cs"/>
              </a:rPr>
              <a:t> para </a:t>
            </a:r>
            <a:r>
              <a:rPr kumimoji="0" lang="en-GB" sz="2000" b="0" i="0" u="none" strike="noStrike" kern="1200" cap="none" spc="0" normalizeH="0" baseline="0" noProof="0" dirty="0" err="1">
                <a:ln>
                  <a:noFill/>
                </a:ln>
                <a:effectLst/>
                <a:uLnTx/>
                <a:uFillTx/>
                <a:latin typeface="Century Gothic"/>
                <a:ea typeface="+mn-ea"/>
                <a:cs typeface="+mn-cs"/>
              </a:rPr>
              <a:t>todos</a:t>
            </a:r>
            <a:r>
              <a:rPr kumimoji="0" lang="en-GB" sz="2000" b="0" i="0" u="none" strike="noStrike" kern="1200" cap="none" spc="0" normalizeH="0" baseline="0" noProof="0" dirty="0">
                <a:ln>
                  <a:noFill/>
                </a:ln>
                <a:effectLst/>
                <a:uLnTx/>
                <a:uFillTx/>
                <a:latin typeface="Century Gothic"/>
                <a:ea typeface="+mn-ea"/>
                <a:cs typeface="+mn-cs"/>
              </a:rPr>
              <a:t> los amigos. </a:t>
            </a:r>
          </a:p>
        </p:txBody>
      </p:sp>
      <p:sp>
        <p:nvSpPr>
          <p:cNvPr id="34" name="TextBox 33">
            <a:extLst>
              <a:ext uri="{FF2B5EF4-FFF2-40B4-BE49-F238E27FC236}">
                <a16:creationId xmlns:a16="http://schemas.microsoft.com/office/drawing/2014/main" id="{C382FE96-D2D6-46D3-9EC7-562B268B3ED5}"/>
              </a:ext>
            </a:extLst>
          </p:cNvPr>
          <p:cNvSpPr txBox="1"/>
          <p:nvPr/>
        </p:nvSpPr>
        <p:spPr>
          <a:xfrm>
            <a:off x="343888" y="2413697"/>
            <a:ext cx="1398383"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Tomé </a:t>
            </a:r>
            <a:r>
              <a:rPr kumimoji="0" lang="en-GB" sz="2000" b="0" i="0" u="none" strike="noStrike" kern="1200" cap="none" spc="0" normalizeH="0" baseline="0" noProof="0" dirty="0" err="1">
                <a:ln>
                  <a:noFill/>
                </a:ln>
                <a:effectLst/>
                <a:uLnTx/>
                <a:uFillTx/>
                <a:latin typeface="Century Gothic"/>
                <a:ea typeface="+mn-ea"/>
                <a:cs typeface="+mn-cs"/>
              </a:rPr>
              <a:t>el</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autobús</a:t>
            </a:r>
            <a:r>
              <a:rPr kumimoji="0" lang="en-GB" sz="2000" b="0" i="0" u="none" strike="noStrike" kern="1200" cap="none" spc="0" normalizeH="0" baseline="0" noProof="0" dirty="0">
                <a:ln>
                  <a:noFill/>
                </a:ln>
                <a:effectLst/>
                <a:uLnTx/>
                <a:uFillTx/>
                <a:latin typeface="Century Gothic"/>
                <a:ea typeface="+mn-ea"/>
                <a:cs typeface="+mn-cs"/>
              </a:rPr>
              <a:t> hasta </a:t>
            </a:r>
            <a:r>
              <a:rPr kumimoji="0" lang="en-GB" sz="2000" b="0" i="0" u="none" strike="noStrike" kern="1200" cap="none" spc="0" normalizeH="0" baseline="0" noProof="0" dirty="0" err="1">
                <a:ln>
                  <a:noFill/>
                </a:ln>
                <a:effectLst/>
                <a:uLnTx/>
                <a:uFillTx/>
                <a:latin typeface="Century Gothic"/>
                <a:ea typeface="+mn-ea"/>
                <a:cs typeface="+mn-cs"/>
              </a:rPr>
              <a:t>el</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lugar</a:t>
            </a:r>
            <a:r>
              <a:rPr kumimoji="0" lang="en-GB" sz="2000" b="0" i="0" u="none" strike="noStrike" kern="1200" cap="none" spc="0" normalizeH="0" baseline="0" noProof="0" dirty="0">
                <a:ln>
                  <a:noFill/>
                </a:ln>
                <a:effectLst/>
                <a:uLnTx/>
                <a:uFillTx/>
                <a:latin typeface="Century Gothic"/>
                <a:ea typeface="+mn-ea"/>
                <a:cs typeface="+mn-cs"/>
              </a:rPr>
              <a:t>.</a:t>
            </a:r>
          </a:p>
        </p:txBody>
      </p:sp>
      <p:sp>
        <p:nvSpPr>
          <p:cNvPr id="36" name="TextBox 35">
            <a:extLst>
              <a:ext uri="{FF2B5EF4-FFF2-40B4-BE49-F238E27FC236}">
                <a16:creationId xmlns:a16="http://schemas.microsoft.com/office/drawing/2014/main" id="{C50BBF95-1ACD-4317-B012-886823DE3D53}"/>
              </a:ext>
            </a:extLst>
          </p:cNvPr>
          <p:cNvSpPr txBox="1"/>
          <p:nvPr/>
        </p:nvSpPr>
        <p:spPr>
          <a:xfrm>
            <a:off x="2177677" y="2898234"/>
            <a:ext cx="318972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a:ea typeface="+mn-ea"/>
                <a:cs typeface="+mn-cs"/>
              </a:rPr>
              <a:t>Intenté</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ayudar</a:t>
            </a:r>
            <a:r>
              <a:rPr kumimoji="0" lang="en-GB" sz="2000" b="0" i="0" u="none" strike="noStrike" kern="1200" cap="none" spc="0" normalizeH="0" baseline="0" noProof="0" dirty="0">
                <a:ln>
                  <a:noFill/>
                </a:ln>
                <a:effectLst/>
                <a:uLnTx/>
                <a:uFillTx/>
                <a:latin typeface="Century Gothic"/>
                <a:ea typeface="+mn-ea"/>
                <a:cs typeface="+mn-cs"/>
              </a:rPr>
              <a:t> y </a:t>
            </a:r>
            <a:r>
              <a:rPr kumimoji="0" lang="en-GB" sz="2000" b="0" i="0" u="none" strike="noStrike" kern="1200" cap="none" spc="0" normalizeH="0" baseline="0" noProof="0" dirty="0" err="1">
                <a:ln>
                  <a:noFill/>
                </a:ln>
                <a:effectLst/>
                <a:uLnTx/>
                <a:uFillTx/>
                <a:latin typeface="Century Gothic"/>
                <a:ea typeface="+mn-ea"/>
                <a:cs typeface="+mn-cs"/>
              </a:rPr>
              <a:t>quedé</a:t>
            </a:r>
            <a:r>
              <a:rPr kumimoji="0" lang="en-GB" sz="2000" b="0" i="0" u="none" strike="noStrike" kern="1200" cap="none" spc="0" normalizeH="0" baseline="0" noProof="0" dirty="0">
                <a:ln>
                  <a:noFill/>
                </a:ln>
                <a:effectLst/>
                <a:uLnTx/>
                <a:uFillTx/>
                <a:latin typeface="Century Gothic"/>
                <a:ea typeface="+mn-ea"/>
                <a:cs typeface="+mn-cs"/>
              </a:rPr>
              <a:t> con Virginia para </a:t>
            </a:r>
            <a:r>
              <a:rPr kumimoji="0" lang="en-GB" sz="2000" b="0" i="0" u="none" strike="noStrike" kern="1200" cap="none" spc="0" normalizeH="0" baseline="0" noProof="0" dirty="0" err="1">
                <a:ln>
                  <a:noFill/>
                </a:ln>
                <a:effectLst/>
                <a:uLnTx/>
                <a:uFillTx/>
                <a:latin typeface="Century Gothic"/>
                <a:ea typeface="+mn-ea"/>
                <a:cs typeface="+mn-cs"/>
              </a:rPr>
              <a:t>preparar</a:t>
            </a:r>
            <a:r>
              <a:rPr kumimoji="0" lang="en-GB" sz="2000" b="0" i="0" u="none" strike="noStrike" kern="1200" cap="none" spc="0" normalizeH="0" baseline="0" noProof="0" dirty="0">
                <a:ln>
                  <a:noFill/>
                </a:ln>
                <a:effectLst/>
                <a:uLnTx/>
                <a:uFillTx/>
                <a:latin typeface="Century Gothic"/>
                <a:ea typeface="+mn-ea"/>
                <a:cs typeface="+mn-cs"/>
              </a:rPr>
              <a:t> las </a:t>
            </a:r>
            <a:r>
              <a:rPr kumimoji="0" lang="en-GB" sz="2000" b="0" i="0" u="none" strike="noStrike" kern="1200" cap="none" spc="0" normalizeH="0" baseline="0" noProof="0" dirty="0" err="1">
                <a:ln>
                  <a:noFill/>
                </a:ln>
                <a:effectLst/>
                <a:uLnTx/>
                <a:uFillTx/>
                <a:latin typeface="Century Gothic"/>
                <a:ea typeface="+mn-ea"/>
                <a:cs typeface="+mn-cs"/>
              </a:rPr>
              <a:t>cosas</a:t>
            </a:r>
            <a:r>
              <a:rPr kumimoji="0" lang="en-GB" sz="2000" b="0" i="0" u="none" strike="noStrike" kern="1200" cap="none" spc="0" normalizeH="0" baseline="0" noProof="0" dirty="0">
                <a:ln>
                  <a:noFill/>
                </a:ln>
                <a:effectLst/>
                <a:uLnTx/>
                <a:uFillTx/>
                <a:latin typeface="Century Gothic"/>
                <a:ea typeface="+mn-ea"/>
                <a:cs typeface="+mn-cs"/>
              </a:rPr>
              <a:t>.</a:t>
            </a:r>
          </a:p>
        </p:txBody>
      </p:sp>
      <p:sp>
        <p:nvSpPr>
          <p:cNvPr id="38" name="TextBox 37">
            <a:extLst>
              <a:ext uri="{FF2B5EF4-FFF2-40B4-BE49-F238E27FC236}">
                <a16:creationId xmlns:a16="http://schemas.microsoft.com/office/drawing/2014/main" id="{8905FFD1-E96A-4A81-BD80-879B1E354D43}"/>
              </a:ext>
            </a:extLst>
          </p:cNvPr>
          <p:cNvSpPr txBox="1"/>
          <p:nvPr/>
        </p:nvSpPr>
        <p:spPr>
          <a:xfrm>
            <a:off x="437474" y="1139469"/>
            <a:ext cx="46399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El </a:t>
            </a:r>
            <a:r>
              <a:rPr kumimoji="0" lang="en-GB" sz="2000" b="0" i="0" u="none" strike="noStrike" kern="1200" cap="none" spc="0" normalizeH="0" baseline="0" noProof="0" dirty="0" err="1">
                <a:ln>
                  <a:noFill/>
                </a:ln>
                <a:effectLst/>
                <a:uLnTx/>
                <a:uFillTx/>
                <a:latin typeface="Century Gothic"/>
                <a:ea typeface="+mn-ea"/>
                <a:cs typeface="+mn-cs"/>
              </a:rPr>
              <a:t>año</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pasado</a:t>
            </a:r>
            <a:r>
              <a:rPr kumimoji="0" lang="en-GB" sz="2000" b="0" i="0" u="none" strike="noStrike" kern="1200" cap="none" spc="0" normalizeH="0" baseline="0" noProof="0" dirty="0">
                <a:ln>
                  <a:noFill/>
                </a:ln>
                <a:effectLst/>
                <a:uLnTx/>
                <a:uFillTx/>
                <a:latin typeface="Century Gothic"/>
                <a:ea typeface="+mn-ea"/>
                <a:cs typeface="+mn-cs"/>
              </a:rPr>
              <a:t> no </a:t>
            </a:r>
            <a:r>
              <a:rPr kumimoji="0" lang="en-GB" sz="2000" b="0" i="0" u="none" strike="noStrike" kern="1200" cap="none" spc="0" normalizeH="0" baseline="0" noProof="0" dirty="0" err="1">
                <a:ln>
                  <a:noFill/>
                </a:ln>
                <a:effectLst/>
                <a:uLnTx/>
                <a:uFillTx/>
                <a:latin typeface="Century Gothic"/>
                <a:ea typeface="+mn-ea"/>
                <a:cs typeface="+mn-cs"/>
              </a:rPr>
              <a:t>trabajaste</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durante</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el</a:t>
            </a:r>
            <a:r>
              <a:rPr kumimoji="0" lang="en-GB" sz="2000" b="0" i="0" u="none" strike="noStrike" kern="1200" cap="none" spc="0" normalizeH="0" baseline="0" noProof="0" dirty="0">
                <a:ln>
                  <a:noFill/>
                </a:ln>
                <a:effectLst/>
                <a:uLnTx/>
                <a:uFillTx/>
                <a:latin typeface="Century Gothic"/>
                <a:ea typeface="+mn-ea"/>
                <a:cs typeface="+mn-cs"/>
              </a:rPr>
              <a:t> </a:t>
            </a:r>
            <a:r>
              <a:rPr kumimoji="0" lang="en-GB" sz="2000" b="0" i="0" u="none" strike="noStrike" kern="1200" cap="none" spc="0" normalizeH="0" baseline="0" noProof="0" dirty="0" err="1">
                <a:ln>
                  <a:noFill/>
                </a:ln>
                <a:effectLst/>
                <a:uLnTx/>
                <a:uFillTx/>
                <a:latin typeface="Century Gothic"/>
                <a:ea typeface="+mn-ea"/>
                <a:cs typeface="+mn-cs"/>
              </a:rPr>
              <a:t>verano</a:t>
            </a:r>
            <a:r>
              <a:rPr kumimoji="0" lang="en-GB" sz="2000" b="0" i="0" u="none" strike="noStrike" kern="1200" cap="none" spc="0" normalizeH="0" baseline="0" noProof="0" dirty="0">
                <a:ln>
                  <a:noFill/>
                </a:ln>
                <a:effectLst/>
                <a:uLnTx/>
                <a:uFillTx/>
                <a:latin typeface="Century Gothic"/>
                <a:ea typeface="+mn-ea"/>
                <a:cs typeface="+mn-cs"/>
              </a:rPr>
              <a:t> y </a:t>
            </a:r>
            <a:r>
              <a:rPr kumimoji="0" lang="en-GB" sz="2000" b="0" i="0" u="none" strike="noStrike" kern="1200" cap="none" spc="0" normalizeH="0" baseline="0" noProof="0" dirty="0" err="1">
                <a:ln>
                  <a:noFill/>
                </a:ln>
                <a:effectLst/>
                <a:uLnTx/>
                <a:uFillTx/>
                <a:latin typeface="Century Gothic"/>
                <a:ea typeface="+mn-ea"/>
                <a:cs typeface="+mn-cs"/>
              </a:rPr>
              <a:t>organizaste</a:t>
            </a:r>
            <a:r>
              <a:rPr kumimoji="0" lang="en-GB" sz="2000" b="0" i="0" u="none" strike="noStrike" kern="1200" cap="none" spc="0" normalizeH="0" baseline="0" noProof="0" dirty="0">
                <a:ln>
                  <a:noFill/>
                </a:ln>
                <a:effectLst/>
                <a:uLnTx/>
                <a:uFillTx/>
                <a:latin typeface="Century Gothic"/>
                <a:ea typeface="+mn-ea"/>
                <a:cs typeface="+mn-cs"/>
              </a:rPr>
              <a:t> una </a:t>
            </a:r>
            <a:r>
              <a:rPr kumimoji="0" lang="en-GB" sz="2000" b="0" i="0" u="none" strike="noStrike" kern="1200" cap="none" spc="0" normalizeH="0" baseline="0" noProof="0" dirty="0" err="1">
                <a:ln>
                  <a:noFill/>
                </a:ln>
                <a:effectLst/>
                <a:uLnTx/>
                <a:uFillTx/>
                <a:latin typeface="Century Gothic"/>
                <a:ea typeface="+mn-ea"/>
                <a:cs typeface="+mn-cs"/>
              </a:rPr>
              <a:t>excursión</a:t>
            </a:r>
            <a:r>
              <a:rPr kumimoji="0" lang="en-GB" sz="2000" b="0" i="0" u="none" strike="noStrike" kern="1200" cap="none" spc="0" normalizeH="0" baseline="0" noProof="0" dirty="0">
                <a:ln>
                  <a:noFill/>
                </a:ln>
                <a:effectLst/>
                <a:uLnTx/>
                <a:uFillTx/>
                <a:latin typeface="Century Gothic"/>
                <a:ea typeface="+mn-ea"/>
                <a:cs typeface="+mn-cs"/>
              </a:rPr>
              <a:t> a un festival.</a:t>
            </a:r>
          </a:p>
        </p:txBody>
      </p:sp>
      <p:pic>
        <p:nvPicPr>
          <p:cNvPr id="9" name="Picture 8" descr="A cartoon of two girls&#10;&#10;Description automatically generated">
            <a:extLst>
              <a:ext uri="{FF2B5EF4-FFF2-40B4-BE49-F238E27FC236}">
                <a16:creationId xmlns:a16="http://schemas.microsoft.com/office/drawing/2014/main" id="{42A5F8D9-9F34-41ED-BD92-268C3AA5A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284" y="4277385"/>
            <a:ext cx="4479966" cy="2519981"/>
          </a:xfrm>
          <a:prstGeom prst="rect">
            <a:avLst/>
          </a:prstGeom>
        </p:spPr>
      </p:pic>
    </p:spTree>
    <p:extLst>
      <p:ext uri="{BB962C8B-B14F-4D97-AF65-F5344CB8AC3E}">
        <p14:creationId xmlns:p14="http://schemas.microsoft.com/office/powerpoint/2010/main" val="27387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58166"/>
            <a:ext cx="4389889" cy="696936"/>
          </a:xfrm>
        </p:spPr>
        <p:txBody>
          <a:bodyPr>
            <a:noAutofit/>
          </a:bodyPr>
          <a:lstStyle/>
          <a:p>
            <a:r>
              <a:rPr lang="en-GB" sz="2800" dirty="0"/>
              <a:t>Intonation questions</a:t>
            </a:r>
            <a:br>
              <a:rPr lang="en-GB" sz="2400" b="1" dirty="0">
                <a:solidFill>
                  <a:schemeClr val="bg1"/>
                </a:solidFill>
              </a:rPr>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DC66F2E9-23D3-4DD2-9F1D-DF428686ECB9}"/>
              </a:ext>
            </a:extLst>
          </p:cNvPr>
          <p:cNvSpPr txBox="1"/>
          <p:nvPr/>
        </p:nvSpPr>
        <p:spPr>
          <a:xfrm>
            <a:off x="527050" y="1511300"/>
            <a:ext cx="9893300" cy="2308324"/>
          </a:xfrm>
          <a:prstGeom prst="rect">
            <a:avLst/>
          </a:prstGeom>
          <a:noFill/>
        </p:spPr>
        <p:txBody>
          <a:bodyPr wrap="square" rtlCol="0">
            <a:spAutoFit/>
          </a:bodyPr>
          <a:lstStyle/>
          <a:p>
            <a:pPr algn="l"/>
            <a:r>
              <a:rPr lang="en-GB" sz="2400" dirty="0"/>
              <a:t>Remember that to ask a question in Spanish, you use the same verb, but with raised intonation. </a:t>
            </a:r>
          </a:p>
          <a:p>
            <a:pPr algn="l"/>
            <a:endParaRPr lang="en-GB" sz="2400" dirty="0"/>
          </a:p>
          <a:p>
            <a:pPr algn="l"/>
            <a:r>
              <a:rPr lang="en-GB" sz="2400" dirty="0"/>
              <a:t>Listen and compare:</a:t>
            </a:r>
          </a:p>
          <a:p>
            <a:pPr algn="l"/>
            <a:endParaRPr lang="en-GB" sz="2400" dirty="0"/>
          </a:p>
          <a:p>
            <a:pPr algn="l"/>
            <a:endParaRPr lang="en-GB" sz="2400" dirty="0"/>
          </a:p>
        </p:txBody>
      </p:sp>
      <p:sp>
        <p:nvSpPr>
          <p:cNvPr id="12" name="Action Button: Custom 20">
            <a:hlinkClick r:id="" action="ppaction://noaction" highlightClick="1">
              <a:snd r:embed="rId3" name="Viajaste a un pueblo.wav"/>
            </a:hlinkClick>
            <a:extLst>
              <a:ext uri="{FF2B5EF4-FFF2-40B4-BE49-F238E27FC236}">
                <a16:creationId xmlns:a16="http://schemas.microsoft.com/office/drawing/2014/main" id="{5B469F64-F185-43C5-8A0A-14D22A99C96F}"/>
              </a:ext>
            </a:extLst>
          </p:cNvPr>
          <p:cNvSpPr/>
          <p:nvPr/>
        </p:nvSpPr>
        <p:spPr>
          <a:xfrm>
            <a:off x="527051" y="3560967"/>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3" name="Action Button: Custom 20">
            <a:hlinkClick r:id="" action="ppaction://noaction" highlightClick="1">
              <a:snd r:embed="rId4" name="Viajaste a un pueblo_.wav"/>
            </a:hlinkClick>
            <a:extLst>
              <a:ext uri="{FF2B5EF4-FFF2-40B4-BE49-F238E27FC236}">
                <a16:creationId xmlns:a16="http://schemas.microsoft.com/office/drawing/2014/main" id="{70E4A084-F0D7-44BB-9EF9-CD97826186CA}"/>
              </a:ext>
            </a:extLst>
          </p:cNvPr>
          <p:cNvSpPr/>
          <p:nvPr/>
        </p:nvSpPr>
        <p:spPr>
          <a:xfrm>
            <a:off x="527050" y="416693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14" name="TextBox 13">
            <a:extLst>
              <a:ext uri="{FF2B5EF4-FFF2-40B4-BE49-F238E27FC236}">
                <a16:creationId xmlns:a16="http://schemas.microsoft.com/office/drawing/2014/main" id="{070948B6-A4A5-4D35-BE94-36C9211B15FB}"/>
              </a:ext>
            </a:extLst>
          </p:cNvPr>
          <p:cNvSpPr txBox="1"/>
          <p:nvPr/>
        </p:nvSpPr>
        <p:spPr>
          <a:xfrm>
            <a:off x="1311882" y="3575000"/>
            <a:ext cx="4343400" cy="461665"/>
          </a:xfrm>
          <a:prstGeom prst="rect">
            <a:avLst/>
          </a:prstGeom>
          <a:noFill/>
        </p:spPr>
        <p:txBody>
          <a:bodyPr wrap="square" rtlCol="0">
            <a:spAutoFit/>
          </a:bodyPr>
          <a:lstStyle/>
          <a:p>
            <a:pPr algn="l"/>
            <a:r>
              <a:rPr lang="en-GB" sz="2400" dirty="0" err="1"/>
              <a:t>Viajaste</a:t>
            </a:r>
            <a:r>
              <a:rPr lang="en-GB" sz="2400" dirty="0"/>
              <a:t> a un pueblo. </a:t>
            </a:r>
          </a:p>
        </p:txBody>
      </p:sp>
      <p:sp>
        <p:nvSpPr>
          <p:cNvPr id="15" name="TextBox 14">
            <a:extLst>
              <a:ext uri="{FF2B5EF4-FFF2-40B4-BE49-F238E27FC236}">
                <a16:creationId xmlns:a16="http://schemas.microsoft.com/office/drawing/2014/main" id="{321E5703-C118-49D5-B99E-8040ABDE838A}"/>
              </a:ext>
            </a:extLst>
          </p:cNvPr>
          <p:cNvSpPr txBox="1"/>
          <p:nvPr/>
        </p:nvSpPr>
        <p:spPr>
          <a:xfrm>
            <a:off x="1311882" y="4166933"/>
            <a:ext cx="4343400" cy="461665"/>
          </a:xfrm>
          <a:prstGeom prst="rect">
            <a:avLst/>
          </a:prstGeom>
          <a:noFill/>
        </p:spPr>
        <p:txBody>
          <a:bodyPr wrap="square" rtlCol="0">
            <a:spAutoFit/>
          </a:bodyPr>
          <a:lstStyle/>
          <a:p>
            <a:pPr algn="l"/>
            <a:r>
              <a:rPr lang="en-GB" sz="2400" dirty="0"/>
              <a:t>¿</a:t>
            </a:r>
            <a:r>
              <a:rPr lang="en-GB" sz="2400" dirty="0" err="1"/>
              <a:t>Viajaste</a:t>
            </a:r>
            <a:r>
              <a:rPr lang="en-GB" sz="2400" dirty="0"/>
              <a:t> a un pueblo? </a:t>
            </a:r>
          </a:p>
        </p:txBody>
      </p:sp>
      <p:sp>
        <p:nvSpPr>
          <p:cNvPr id="17" name="TextBox 16">
            <a:extLst>
              <a:ext uri="{FF2B5EF4-FFF2-40B4-BE49-F238E27FC236}">
                <a16:creationId xmlns:a16="http://schemas.microsoft.com/office/drawing/2014/main" id="{EE0D3CC7-0D7D-4270-B856-034DD0E820CD}"/>
              </a:ext>
            </a:extLst>
          </p:cNvPr>
          <p:cNvSpPr txBox="1"/>
          <p:nvPr/>
        </p:nvSpPr>
        <p:spPr>
          <a:xfrm>
            <a:off x="6076950" y="3560967"/>
            <a:ext cx="4343400" cy="461665"/>
          </a:xfrm>
          <a:prstGeom prst="rect">
            <a:avLst/>
          </a:prstGeom>
          <a:noFill/>
        </p:spPr>
        <p:txBody>
          <a:bodyPr wrap="square" rtlCol="0">
            <a:spAutoFit/>
          </a:bodyPr>
          <a:lstStyle/>
          <a:p>
            <a:pPr algn="l"/>
            <a:r>
              <a:rPr lang="en-GB" sz="2400" dirty="0"/>
              <a:t>You travelled to a town.</a:t>
            </a:r>
          </a:p>
        </p:txBody>
      </p:sp>
      <p:sp>
        <p:nvSpPr>
          <p:cNvPr id="20" name="TextBox 19">
            <a:extLst>
              <a:ext uri="{FF2B5EF4-FFF2-40B4-BE49-F238E27FC236}">
                <a16:creationId xmlns:a16="http://schemas.microsoft.com/office/drawing/2014/main" id="{8D02D836-9DB1-41E8-ABC4-75450BDC0FC7}"/>
              </a:ext>
            </a:extLst>
          </p:cNvPr>
          <p:cNvSpPr txBox="1"/>
          <p:nvPr/>
        </p:nvSpPr>
        <p:spPr>
          <a:xfrm>
            <a:off x="6076950" y="4145134"/>
            <a:ext cx="4343400" cy="461665"/>
          </a:xfrm>
          <a:prstGeom prst="rect">
            <a:avLst/>
          </a:prstGeom>
          <a:noFill/>
        </p:spPr>
        <p:txBody>
          <a:bodyPr wrap="square" rtlCol="0">
            <a:spAutoFit/>
          </a:bodyPr>
          <a:lstStyle/>
          <a:p>
            <a:pPr algn="l"/>
            <a:r>
              <a:rPr lang="en-GB" sz="2400" dirty="0"/>
              <a:t>Did you travel to a town?</a:t>
            </a:r>
          </a:p>
        </p:txBody>
      </p:sp>
      <p:sp>
        <p:nvSpPr>
          <p:cNvPr id="23" name="Oval 22">
            <a:extLst>
              <a:ext uri="{FF2B5EF4-FFF2-40B4-BE49-F238E27FC236}">
                <a16:creationId xmlns:a16="http://schemas.microsoft.com/office/drawing/2014/main" id="{6C906A1D-8F45-4A95-9038-F05D000AD7D9}"/>
              </a:ext>
            </a:extLst>
          </p:cNvPr>
          <p:cNvSpPr/>
          <p:nvPr/>
        </p:nvSpPr>
        <p:spPr>
          <a:xfrm>
            <a:off x="5930900" y="3911600"/>
            <a:ext cx="1447800" cy="9525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ounded Rectangular Callout 14">
            <a:extLst>
              <a:ext uri="{FF2B5EF4-FFF2-40B4-BE49-F238E27FC236}">
                <a16:creationId xmlns:a16="http://schemas.microsoft.com/office/drawing/2014/main" id="{92F2D766-C6CB-474F-90AE-DC8890995351}"/>
              </a:ext>
            </a:extLst>
          </p:cNvPr>
          <p:cNvSpPr/>
          <p:nvPr/>
        </p:nvSpPr>
        <p:spPr>
          <a:xfrm>
            <a:off x="6197600" y="5034061"/>
            <a:ext cx="5093252" cy="1138139"/>
          </a:xfrm>
          <a:prstGeom prst="wedgeRoundRectCallout">
            <a:avLst>
              <a:gd name="adj1" fmla="val -35771"/>
              <a:gd name="adj2" fmla="val -81500"/>
              <a:gd name="adj3" fmla="val 16667"/>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Notice how in English we use the verb ‘</a:t>
            </a:r>
            <a:r>
              <a:rPr lang="en-GB" sz="2000" b="1" dirty="0">
                <a:solidFill>
                  <a:schemeClr val="tx1"/>
                </a:solidFill>
              </a:rPr>
              <a:t>did</a:t>
            </a:r>
            <a:r>
              <a:rPr lang="en-GB" sz="2000" dirty="0">
                <a:solidFill>
                  <a:schemeClr val="tx1"/>
                </a:solidFill>
              </a:rPr>
              <a:t>’ to ask these questions in the </a:t>
            </a:r>
            <a:r>
              <a:rPr lang="en-GB" sz="2000" b="1" dirty="0">
                <a:solidFill>
                  <a:schemeClr val="tx1"/>
                </a:solidFill>
              </a:rPr>
              <a:t>past</a:t>
            </a:r>
            <a:r>
              <a:rPr lang="en-GB" sz="2000" dirty="0">
                <a:solidFill>
                  <a:schemeClr val="tx1"/>
                </a:solidFill>
              </a:rPr>
              <a:t>.</a:t>
            </a:r>
          </a:p>
        </p:txBody>
      </p:sp>
    </p:spTree>
    <p:extLst>
      <p:ext uri="{BB962C8B-B14F-4D97-AF65-F5344CB8AC3E}">
        <p14:creationId xmlns:p14="http://schemas.microsoft.com/office/powerpoint/2010/main" val="216516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p:bldP spid="17" grpId="0"/>
      <p:bldP spid="20" grpId="0"/>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a 17">
            <a:extLst>
              <a:ext uri="{FF2B5EF4-FFF2-40B4-BE49-F238E27FC236}">
                <a16:creationId xmlns:a16="http://schemas.microsoft.com/office/drawing/2014/main" id="{7957CB01-D1DC-4B37-9607-97DC4B0449A5}"/>
              </a:ext>
            </a:extLst>
          </p:cNvPr>
          <p:cNvGraphicFramePr>
            <a:graphicFrameLocks noGrp="1"/>
          </p:cNvGraphicFramePr>
          <p:nvPr>
            <p:extLst>
              <p:ext uri="{D42A27DB-BD31-4B8C-83A1-F6EECF244321}">
                <p14:modId xmlns:p14="http://schemas.microsoft.com/office/powerpoint/2010/main" val="69382455"/>
              </p:ext>
            </p:extLst>
          </p:nvPr>
        </p:nvGraphicFramePr>
        <p:xfrm>
          <a:off x="301024" y="2333957"/>
          <a:ext cx="4475277" cy="3942066"/>
        </p:xfrm>
        <a:graphic>
          <a:graphicData uri="http://schemas.openxmlformats.org/drawingml/2006/table">
            <a:tbl>
              <a:tblPr firstRow="1" bandRow="1">
                <a:tableStyleId>{BDBED569-4797-4DF1-A0F4-6AAB3CD982D8}</a:tableStyleId>
              </a:tblPr>
              <a:tblGrid>
                <a:gridCol w="749149">
                  <a:extLst>
                    <a:ext uri="{9D8B030D-6E8A-4147-A177-3AD203B41FA5}">
                      <a16:colId xmlns:a16="http://schemas.microsoft.com/office/drawing/2014/main" val="3095601610"/>
                    </a:ext>
                  </a:extLst>
                </a:gridCol>
                <a:gridCol w="1863064">
                  <a:extLst>
                    <a:ext uri="{9D8B030D-6E8A-4147-A177-3AD203B41FA5}">
                      <a16:colId xmlns:a16="http://schemas.microsoft.com/office/drawing/2014/main" val="4096583863"/>
                    </a:ext>
                  </a:extLst>
                </a:gridCol>
                <a:gridCol w="1863064">
                  <a:extLst>
                    <a:ext uri="{9D8B030D-6E8A-4147-A177-3AD203B41FA5}">
                      <a16:colId xmlns:a16="http://schemas.microsoft.com/office/drawing/2014/main" val="157288011"/>
                    </a:ext>
                  </a:extLst>
                </a:gridCol>
              </a:tblGrid>
              <a:tr h="692503">
                <a:tc>
                  <a:txBody>
                    <a:bodyPr/>
                    <a:lstStyle/>
                    <a:p>
                      <a:endParaRPr lang="es-GB" dirty="0"/>
                    </a:p>
                  </a:txBody>
                  <a:tcPr/>
                </a:tc>
                <a:tc>
                  <a:txBody>
                    <a:bodyPr/>
                    <a:lstStyle/>
                    <a:p>
                      <a:pPr algn="ctr"/>
                      <a:r>
                        <a:rPr lang="es-GB" sz="2000" dirty="0">
                          <a:solidFill>
                            <a:schemeClr val="tx1"/>
                          </a:solidFill>
                        </a:rPr>
                        <a:t>¿Pregunta o afirmación?</a:t>
                      </a:r>
                      <a:endParaRPr lang="es-GB" sz="2000" dirty="0">
                        <a:solidFill>
                          <a:schemeClr val="tx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Is it ‘I’ or ‘you’?</a:t>
                      </a: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540171">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369437197"/>
                  </a:ext>
                </a:extLst>
              </a:tr>
              <a:tr h="540171">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71166059"/>
                  </a:ext>
                </a:extLst>
              </a:tr>
              <a:tr h="540171">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813351033"/>
                  </a:ext>
                </a:extLst>
              </a:tr>
              <a:tr h="540171">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2803395232"/>
                  </a:ext>
                </a:extLst>
              </a:tr>
              <a:tr h="540171">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169647872"/>
                  </a:ext>
                </a:extLst>
              </a:tr>
              <a:tr h="540171">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154866452"/>
                  </a:ext>
                </a:extLst>
              </a:tr>
            </a:tbl>
          </a:graphicData>
        </a:graphic>
      </p:graphicFrame>
      <p:sp>
        <p:nvSpPr>
          <p:cNvPr id="3" name="Title 2">
            <a:extLst>
              <a:ext uri="{FF2B5EF4-FFF2-40B4-BE49-F238E27FC236}">
                <a16:creationId xmlns:a16="http://schemas.microsoft.com/office/drawing/2014/main" id="{8863FC71-1AB4-4626-B665-80F1CE3CEDE9}"/>
              </a:ext>
            </a:extLst>
          </p:cNvPr>
          <p:cNvSpPr>
            <a:spLocks noGrp="1"/>
          </p:cNvSpPr>
          <p:nvPr>
            <p:ph type="title"/>
          </p:nvPr>
        </p:nvSpPr>
        <p:spPr>
          <a:xfrm>
            <a:off x="-1" y="213557"/>
            <a:ext cx="8082643" cy="647577"/>
          </a:xfrm>
        </p:spPr>
        <p:txBody>
          <a:bodyPr>
            <a:noAutofit/>
          </a:bodyPr>
          <a:lstStyle/>
          <a:p>
            <a:r>
              <a:rPr lang="en-GB" sz="2400" dirty="0"/>
              <a:t>Rafaela y Noel </a:t>
            </a:r>
            <a:r>
              <a:rPr lang="en-GB" sz="2400" dirty="0" err="1"/>
              <a:t>hablan</a:t>
            </a:r>
            <a:r>
              <a:rPr lang="en-GB" sz="2400" dirty="0"/>
              <a:t> de los </a:t>
            </a:r>
            <a:r>
              <a:rPr lang="en-GB" sz="2400" dirty="0" err="1"/>
              <a:t>años</a:t>
            </a:r>
            <a:r>
              <a:rPr lang="en-GB" sz="2400" dirty="0"/>
              <a:t> de colegio</a:t>
            </a:r>
          </a:p>
        </p:txBody>
      </p:sp>
      <p:sp>
        <p:nvSpPr>
          <p:cNvPr id="4" name="Google Shape;152;p2">
            <a:extLst>
              <a:ext uri="{FF2B5EF4-FFF2-40B4-BE49-F238E27FC236}">
                <a16:creationId xmlns:a16="http://schemas.microsoft.com/office/drawing/2014/main" id="{9CD70359-ADC1-4F8A-B3AA-CE319FE57EB9}"/>
              </a:ext>
            </a:extLst>
          </p:cNvPr>
          <p:cNvSpPr/>
          <p:nvPr/>
        </p:nvSpPr>
        <p:spPr>
          <a:xfrm>
            <a:off x="10909738" y="195105"/>
            <a:ext cx="1018406" cy="38822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 name="Graphic 4" descr="Teacher with solid fill">
            <a:extLst>
              <a:ext uri="{FF2B5EF4-FFF2-40B4-BE49-F238E27FC236}">
                <a16:creationId xmlns:a16="http://schemas.microsoft.com/office/drawing/2014/main" id="{43BDFB42-6F99-42F5-8BC2-885BA4A588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61" y="1292054"/>
            <a:ext cx="914400" cy="914400"/>
          </a:xfrm>
          <a:prstGeom prst="rect">
            <a:avLst/>
          </a:prstGeom>
        </p:spPr>
      </p:pic>
      <p:sp>
        <p:nvSpPr>
          <p:cNvPr id="6" name="Speech Bubble: Rectangle with Corners Rounded 5">
            <a:extLst>
              <a:ext uri="{FF2B5EF4-FFF2-40B4-BE49-F238E27FC236}">
                <a16:creationId xmlns:a16="http://schemas.microsoft.com/office/drawing/2014/main" id="{4FA0E1EA-F318-4BD6-81A3-613D42588656}"/>
              </a:ext>
            </a:extLst>
          </p:cNvPr>
          <p:cNvSpPr/>
          <p:nvPr/>
        </p:nvSpPr>
        <p:spPr>
          <a:xfrm>
            <a:off x="1314684" y="1370734"/>
            <a:ext cx="7698688" cy="757039"/>
          </a:xfrm>
          <a:prstGeom prst="wedgeRoundRectCallout">
            <a:avLst>
              <a:gd name="adj1" fmla="val -55912"/>
              <a:gd name="adj2" fmla="val -558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5A9B82A5-8E0D-41A3-AC85-1D1D2D96C445}"/>
              </a:ext>
            </a:extLst>
          </p:cNvPr>
          <p:cNvSpPr txBox="1"/>
          <p:nvPr/>
        </p:nvSpPr>
        <p:spPr>
          <a:xfrm>
            <a:off x="1370174" y="1411202"/>
            <a:ext cx="77738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lang="en-GB" sz="2000" dirty="0">
                <a:latin typeface="Century Gothic" panose="020B0502020202020204" pitchFamily="34" charset="0"/>
              </a:rPr>
              <a:t>. ¿Es una </a:t>
            </a:r>
            <a:r>
              <a:rPr lang="en-GB" sz="2000" dirty="0" err="1">
                <a:latin typeface="Century Gothic" panose="020B0502020202020204" pitchFamily="34" charset="0"/>
              </a:rPr>
              <a:t>pregunta</a:t>
            </a:r>
            <a:r>
              <a:rPr lang="en-GB" sz="2000" dirty="0">
                <a:latin typeface="Century Gothic" panose="020B0502020202020204" pitchFamily="34" charset="0"/>
              </a:rPr>
              <a:t> o una </a:t>
            </a:r>
            <a:r>
              <a:rPr lang="en-GB" sz="2000" dirty="0" err="1">
                <a:latin typeface="Century Gothic" panose="020B0502020202020204" pitchFamily="34" charset="0"/>
              </a:rPr>
              <a:t>afirmación</a:t>
            </a:r>
            <a:r>
              <a:rPr lang="en-GB" sz="2000" dirty="0">
                <a:latin typeface="Century Gothic" panose="020B0502020202020204" pitchFamily="34" charset="0"/>
              </a:rPr>
              <a:t>? Y ¿</a:t>
            </a:r>
            <a:r>
              <a:rPr lang="en-GB" sz="2000" dirty="0" err="1">
                <a:latin typeface="Century Gothic" panose="020B0502020202020204" pitchFamily="34" charset="0"/>
              </a:rPr>
              <a:t>quién</a:t>
            </a:r>
            <a:r>
              <a:rPr lang="en-GB" sz="2000" dirty="0">
                <a:latin typeface="Century Gothic" panose="020B0502020202020204" pitchFamily="34" charset="0"/>
              </a:rPr>
              <a:t> es?</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effectLst/>
              <a:uLnTx/>
              <a:uFillTx/>
              <a:latin typeface="Century Gothic"/>
              <a:ea typeface="+mn-ea"/>
              <a:cs typeface="+mn-cs"/>
            </a:endParaRPr>
          </a:p>
        </p:txBody>
      </p:sp>
      <p:sp>
        <p:nvSpPr>
          <p:cNvPr id="28" name="Rectangle 3">
            <a:extLst>
              <a:ext uri="{FF2B5EF4-FFF2-40B4-BE49-F238E27FC236}">
                <a16:creationId xmlns:a16="http://schemas.microsoft.com/office/drawing/2014/main" id="{19D74C6B-856B-4C71-84BF-477A0CB14CC2}"/>
              </a:ext>
            </a:extLst>
          </p:cNvPr>
          <p:cNvSpPr/>
          <p:nvPr/>
        </p:nvSpPr>
        <p:spPr>
          <a:xfrm>
            <a:off x="1370174" y="1749253"/>
            <a:ext cx="810985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otra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vez</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y escribe la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frase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inglés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DB3DBE4C-C84A-4866-8E46-8751AF0302F4}"/>
              </a:ext>
            </a:extLst>
          </p:cNvPr>
          <p:cNvSpPr txBox="1"/>
          <p:nvPr/>
        </p:nvSpPr>
        <p:spPr>
          <a:xfrm>
            <a:off x="60761" y="1005108"/>
            <a:ext cx="12131239" cy="400110"/>
          </a:xfrm>
          <a:prstGeom prst="rect">
            <a:avLst/>
          </a:prstGeom>
          <a:noFill/>
        </p:spPr>
        <p:txBody>
          <a:bodyPr wrap="square">
            <a:spAutoFit/>
          </a:bodyPr>
          <a:lstStyle/>
          <a:p>
            <a:r>
              <a:rPr kumimoji="0" lang="en-GB" sz="2000" b="0" i="0" u="none" strike="noStrike" kern="1200" cap="none" spc="0" normalizeH="0" baseline="0" noProof="0" dirty="0">
                <a:ln>
                  <a:noFill/>
                </a:ln>
                <a:effectLst/>
                <a:uLnTx/>
                <a:uFillTx/>
                <a:latin typeface="Century Gothic"/>
                <a:ea typeface="+mn-ea"/>
                <a:cs typeface="+mn-cs"/>
              </a:rPr>
              <a:t>It’s been a long time and they can’t remember who did what!</a:t>
            </a:r>
            <a:endParaRPr lang="en-GB" sz="1600" dirty="0"/>
          </a:p>
        </p:txBody>
      </p:sp>
      <p:pic>
        <p:nvPicPr>
          <p:cNvPr id="33" name="Imagen 9">
            <a:extLst>
              <a:ext uri="{FF2B5EF4-FFF2-40B4-BE49-F238E27FC236}">
                <a16:creationId xmlns:a16="http://schemas.microsoft.com/office/drawing/2014/main" id="{FFE97B47-6E85-45BC-9E5F-B52E6C915B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144000" y="67467"/>
            <a:ext cx="1899556" cy="1999834"/>
          </a:xfrm>
          <a:prstGeom prst="rect">
            <a:avLst/>
          </a:prstGeom>
        </p:spPr>
      </p:pic>
      <p:sp>
        <p:nvSpPr>
          <p:cNvPr id="37" name="Action Button: Custom 20">
            <a:hlinkClick r:id="" action="ppaction://noaction" highlightClick="1">
              <a:snd r:embed="rId6" name="canté en un concierto_.wav"/>
            </a:hlinkClick>
            <a:extLst>
              <a:ext uri="{FF2B5EF4-FFF2-40B4-BE49-F238E27FC236}">
                <a16:creationId xmlns:a16="http://schemas.microsoft.com/office/drawing/2014/main" id="{E26B542A-1183-4B86-ADB9-12CE9B4294F4}"/>
              </a:ext>
            </a:extLst>
          </p:cNvPr>
          <p:cNvSpPr/>
          <p:nvPr/>
        </p:nvSpPr>
        <p:spPr>
          <a:xfrm>
            <a:off x="446600" y="3065240"/>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39" name="Action Button: Custom 20">
            <a:hlinkClick r:id="" action="ppaction://noaction" highlightClick="1">
              <a:snd r:embed="rId7" name="Estudiaste arte o ciencias_.wav"/>
            </a:hlinkClick>
            <a:extLst>
              <a:ext uri="{FF2B5EF4-FFF2-40B4-BE49-F238E27FC236}">
                <a16:creationId xmlns:a16="http://schemas.microsoft.com/office/drawing/2014/main" id="{89C93974-C30E-4DC9-A49A-9ECD776E9796}"/>
              </a:ext>
            </a:extLst>
          </p:cNvPr>
          <p:cNvSpPr/>
          <p:nvPr/>
        </p:nvSpPr>
        <p:spPr>
          <a:xfrm>
            <a:off x="446600" y="362811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40" name="Action Button: Custom 20">
            <a:hlinkClick r:id="" action="ppaction://noaction" highlightClick="1">
              <a:snd r:embed="rId8" name="Participé en deportes de equipo.wav"/>
            </a:hlinkClick>
            <a:extLst>
              <a:ext uri="{FF2B5EF4-FFF2-40B4-BE49-F238E27FC236}">
                <a16:creationId xmlns:a16="http://schemas.microsoft.com/office/drawing/2014/main" id="{36022C6F-72CC-4941-9038-8FDBA07789AA}"/>
              </a:ext>
            </a:extLst>
          </p:cNvPr>
          <p:cNvSpPr/>
          <p:nvPr/>
        </p:nvSpPr>
        <p:spPr>
          <a:xfrm>
            <a:off x="446603" y="4168645"/>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41" name="Action Button: Custom 20">
            <a:hlinkClick r:id="" action="ppaction://noaction" highlightClick="1">
              <a:snd r:embed="rId9" name="Gané un premio_.wav"/>
            </a:hlinkClick>
            <a:extLst>
              <a:ext uri="{FF2B5EF4-FFF2-40B4-BE49-F238E27FC236}">
                <a16:creationId xmlns:a16="http://schemas.microsoft.com/office/drawing/2014/main" id="{46CCBFB6-74AD-4C6C-BE91-4DE9C18A74AE}"/>
              </a:ext>
            </a:extLst>
          </p:cNvPr>
          <p:cNvSpPr/>
          <p:nvPr/>
        </p:nvSpPr>
        <p:spPr>
          <a:xfrm>
            <a:off x="446600" y="4711570"/>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42" name="Action Button: Custom 20">
            <a:hlinkClick r:id="" action="ppaction://noaction" highlightClick="1">
              <a:snd r:embed="rId10" name="un día llevaste un gato a la clase.wav"/>
            </a:hlinkClick>
            <a:extLst>
              <a:ext uri="{FF2B5EF4-FFF2-40B4-BE49-F238E27FC236}">
                <a16:creationId xmlns:a16="http://schemas.microsoft.com/office/drawing/2014/main" id="{0EE754AF-BACC-451B-BE86-7ED7D059179F}"/>
              </a:ext>
            </a:extLst>
          </p:cNvPr>
          <p:cNvSpPr/>
          <p:nvPr/>
        </p:nvSpPr>
        <p:spPr>
          <a:xfrm>
            <a:off x="446601" y="5247738"/>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43" name="Action Button: Custom 20">
            <a:hlinkClick r:id="" action="ppaction://noaction" highlightClick="1">
              <a:snd r:embed="rId11" name="bailaste una canción con tu hermana.wav"/>
            </a:hlinkClick>
            <a:extLst>
              <a:ext uri="{FF2B5EF4-FFF2-40B4-BE49-F238E27FC236}">
                <a16:creationId xmlns:a16="http://schemas.microsoft.com/office/drawing/2014/main" id="{EABD6BEC-C86A-4437-ACE3-009C376C3E9D}"/>
              </a:ext>
            </a:extLst>
          </p:cNvPr>
          <p:cNvSpPr/>
          <p:nvPr/>
        </p:nvSpPr>
        <p:spPr>
          <a:xfrm>
            <a:off x="446600" y="5757690"/>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44" name="CuadroTexto 6">
            <a:extLst>
              <a:ext uri="{FF2B5EF4-FFF2-40B4-BE49-F238E27FC236}">
                <a16:creationId xmlns:a16="http://schemas.microsoft.com/office/drawing/2014/main" id="{A3C75E48-B961-4A63-A63C-77DDC6805DEC}"/>
              </a:ext>
            </a:extLst>
          </p:cNvPr>
          <p:cNvSpPr txBox="1"/>
          <p:nvPr/>
        </p:nvSpPr>
        <p:spPr>
          <a:xfrm>
            <a:off x="1298262" y="3093776"/>
            <a:ext cx="1327608" cy="400110"/>
          </a:xfrm>
          <a:prstGeom prst="rect">
            <a:avLst/>
          </a:prstGeom>
          <a:noFill/>
        </p:spPr>
        <p:txBody>
          <a:bodyPr wrap="none" rtlCol="0">
            <a:spAutoFit/>
          </a:bodyPr>
          <a:lstStyle/>
          <a:p>
            <a:pPr algn="l"/>
            <a:r>
              <a:rPr lang="es-GB" sz="2000" dirty="0"/>
              <a:t>Pregunta</a:t>
            </a:r>
          </a:p>
        </p:txBody>
      </p:sp>
      <p:sp>
        <p:nvSpPr>
          <p:cNvPr id="45" name="CuadroTexto 88">
            <a:extLst>
              <a:ext uri="{FF2B5EF4-FFF2-40B4-BE49-F238E27FC236}">
                <a16:creationId xmlns:a16="http://schemas.microsoft.com/office/drawing/2014/main" id="{76D6E6DD-3CE7-4A48-9C87-FACC1BFBAD02}"/>
              </a:ext>
            </a:extLst>
          </p:cNvPr>
          <p:cNvSpPr txBox="1"/>
          <p:nvPr/>
        </p:nvSpPr>
        <p:spPr>
          <a:xfrm>
            <a:off x="1298262" y="3649372"/>
            <a:ext cx="1327608" cy="400110"/>
          </a:xfrm>
          <a:prstGeom prst="rect">
            <a:avLst/>
          </a:prstGeom>
          <a:noFill/>
        </p:spPr>
        <p:txBody>
          <a:bodyPr wrap="none" rtlCol="0">
            <a:spAutoFit/>
          </a:bodyPr>
          <a:lstStyle/>
          <a:p>
            <a:pPr algn="l"/>
            <a:r>
              <a:rPr lang="es-GB" sz="2000" dirty="0"/>
              <a:t>Pregunta</a:t>
            </a:r>
          </a:p>
        </p:txBody>
      </p:sp>
      <p:sp>
        <p:nvSpPr>
          <p:cNvPr id="46" name="CuadroTexto 89">
            <a:extLst>
              <a:ext uri="{FF2B5EF4-FFF2-40B4-BE49-F238E27FC236}">
                <a16:creationId xmlns:a16="http://schemas.microsoft.com/office/drawing/2014/main" id="{4732101A-ED2A-403B-B5ED-3912606E5378}"/>
              </a:ext>
            </a:extLst>
          </p:cNvPr>
          <p:cNvSpPr txBox="1"/>
          <p:nvPr/>
        </p:nvSpPr>
        <p:spPr>
          <a:xfrm>
            <a:off x="1191663" y="4210351"/>
            <a:ext cx="1540806" cy="400110"/>
          </a:xfrm>
          <a:prstGeom prst="rect">
            <a:avLst/>
          </a:prstGeom>
          <a:noFill/>
        </p:spPr>
        <p:txBody>
          <a:bodyPr wrap="none" rtlCol="0">
            <a:spAutoFit/>
          </a:bodyPr>
          <a:lstStyle/>
          <a:p>
            <a:pPr algn="l"/>
            <a:r>
              <a:rPr lang="es-GB" sz="2000" dirty="0"/>
              <a:t>Afirmación</a:t>
            </a:r>
          </a:p>
        </p:txBody>
      </p:sp>
      <p:sp>
        <p:nvSpPr>
          <p:cNvPr id="47" name="CuadroTexto 90">
            <a:extLst>
              <a:ext uri="{FF2B5EF4-FFF2-40B4-BE49-F238E27FC236}">
                <a16:creationId xmlns:a16="http://schemas.microsoft.com/office/drawing/2014/main" id="{29FBAB0F-D152-4989-A381-FF7709304C1A}"/>
              </a:ext>
            </a:extLst>
          </p:cNvPr>
          <p:cNvSpPr txBox="1"/>
          <p:nvPr/>
        </p:nvSpPr>
        <p:spPr>
          <a:xfrm>
            <a:off x="1298262" y="4692711"/>
            <a:ext cx="1327608" cy="400110"/>
          </a:xfrm>
          <a:prstGeom prst="rect">
            <a:avLst/>
          </a:prstGeom>
          <a:noFill/>
        </p:spPr>
        <p:txBody>
          <a:bodyPr wrap="none" rtlCol="0">
            <a:spAutoFit/>
          </a:bodyPr>
          <a:lstStyle/>
          <a:p>
            <a:pPr algn="l"/>
            <a:r>
              <a:rPr lang="es-GB" sz="2000" dirty="0"/>
              <a:t>Pregunta</a:t>
            </a:r>
          </a:p>
        </p:txBody>
      </p:sp>
      <p:sp>
        <p:nvSpPr>
          <p:cNvPr id="48" name="CuadroTexto 91">
            <a:extLst>
              <a:ext uri="{FF2B5EF4-FFF2-40B4-BE49-F238E27FC236}">
                <a16:creationId xmlns:a16="http://schemas.microsoft.com/office/drawing/2014/main" id="{61066B6B-6152-4F6C-84CB-15426BB62117}"/>
              </a:ext>
            </a:extLst>
          </p:cNvPr>
          <p:cNvSpPr txBox="1"/>
          <p:nvPr/>
        </p:nvSpPr>
        <p:spPr>
          <a:xfrm>
            <a:off x="1191663" y="5302232"/>
            <a:ext cx="1540806" cy="400110"/>
          </a:xfrm>
          <a:prstGeom prst="rect">
            <a:avLst/>
          </a:prstGeom>
          <a:noFill/>
        </p:spPr>
        <p:txBody>
          <a:bodyPr wrap="none" rtlCol="0">
            <a:spAutoFit/>
          </a:bodyPr>
          <a:lstStyle/>
          <a:p>
            <a:pPr algn="l"/>
            <a:r>
              <a:rPr lang="es-GB" sz="2000" dirty="0"/>
              <a:t>Afirmación</a:t>
            </a:r>
          </a:p>
        </p:txBody>
      </p:sp>
      <p:sp>
        <p:nvSpPr>
          <p:cNvPr id="49" name="CuadroTexto 92">
            <a:extLst>
              <a:ext uri="{FF2B5EF4-FFF2-40B4-BE49-F238E27FC236}">
                <a16:creationId xmlns:a16="http://schemas.microsoft.com/office/drawing/2014/main" id="{32F35ECA-B283-4D04-9BF3-EB4287C0B250}"/>
              </a:ext>
            </a:extLst>
          </p:cNvPr>
          <p:cNvSpPr txBox="1"/>
          <p:nvPr/>
        </p:nvSpPr>
        <p:spPr>
          <a:xfrm>
            <a:off x="1191663" y="5875913"/>
            <a:ext cx="1540806" cy="400110"/>
          </a:xfrm>
          <a:prstGeom prst="rect">
            <a:avLst/>
          </a:prstGeom>
          <a:noFill/>
        </p:spPr>
        <p:txBody>
          <a:bodyPr wrap="none" rtlCol="0">
            <a:spAutoFit/>
          </a:bodyPr>
          <a:lstStyle/>
          <a:p>
            <a:pPr algn="l"/>
            <a:r>
              <a:rPr lang="es-GB" sz="2000" dirty="0"/>
              <a:t>Afirmación</a:t>
            </a:r>
          </a:p>
        </p:txBody>
      </p:sp>
      <p:sp>
        <p:nvSpPr>
          <p:cNvPr id="50" name="CuadroTexto 7">
            <a:extLst>
              <a:ext uri="{FF2B5EF4-FFF2-40B4-BE49-F238E27FC236}">
                <a16:creationId xmlns:a16="http://schemas.microsoft.com/office/drawing/2014/main" id="{046CA6AB-36C8-4898-A557-F3D1F2377F47}"/>
              </a:ext>
            </a:extLst>
          </p:cNvPr>
          <p:cNvSpPr txBox="1"/>
          <p:nvPr/>
        </p:nvSpPr>
        <p:spPr>
          <a:xfrm>
            <a:off x="3729960" y="3038696"/>
            <a:ext cx="242374" cy="400110"/>
          </a:xfrm>
          <a:prstGeom prst="rect">
            <a:avLst/>
          </a:prstGeom>
          <a:noFill/>
        </p:spPr>
        <p:txBody>
          <a:bodyPr wrap="none" rtlCol="0">
            <a:spAutoFit/>
          </a:bodyPr>
          <a:lstStyle/>
          <a:p>
            <a:pPr algn="l"/>
            <a:r>
              <a:rPr lang="es-GB" sz="2000" dirty="0"/>
              <a:t>I</a:t>
            </a:r>
          </a:p>
        </p:txBody>
      </p:sp>
      <p:sp>
        <p:nvSpPr>
          <p:cNvPr id="51" name="CuadroTexto 93">
            <a:extLst>
              <a:ext uri="{FF2B5EF4-FFF2-40B4-BE49-F238E27FC236}">
                <a16:creationId xmlns:a16="http://schemas.microsoft.com/office/drawing/2014/main" id="{BE413034-AEE8-4421-810D-9C10612F4B7E}"/>
              </a:ext>
            </a:extLst>
          </p:cNvPr>
          <p:cNvSpPr txBox="1"/>
          <p:nvPr/>
        </p:nvSpPr>
        <p:spPr>
          <a:xfrm>
            <a:off x="3527982" y="3619249"/>
            <a:ext cx="646331" cy="400110"/>
          </a:xfrm>
          <a:prstGeom prst="rect">
            <a:avLst/>
          </a:prstGeom>
          <a:noFill/>
        </p:spPr>
        <p:txBody>
          <a:bodyPr wrap="none" rtlCol="0">
            <a:spAutoFit/>
          </a:bodyPr>
          <a:lstStyle/>
          <a:p>
            <a:pPr algn="l"/>
            <a:r>
              <a:rPr lang="es-GB" sz="2000" dirty="0"/>
              <a:t>you</a:t>
            </a:r>
          </a:p>
        </p:txBody>
      </p:sp>
      <p:sp>
        <p:nvSpPr>
          <p:cNvPr id="52" name="CuadroTexto 94">
            <a:extLst>
              <a:ext uri="{FF2B5EF4-FFF2-40B4-BE49-F238E27FC236}">
                <a16:creationId xmlns:a16="http://schemas.microsoft.com/office/drawing/2014/main" id="{3BE02C97-9026-4B02-A829-F0BBF1251D09}"/>
              </a:ext>
            </a:extLst>
          </p:cNvPr>
          <p:cNvSpPr txBox="1"/>
          <p:nvPr/>
        </p:nvSpPr>
        <p:spPr>
          <a:xfrm>
            <a:off x="3729961" y="4256700"/>
            <a:ext cx="242374" cy="400110"/>
          </a:xfrm>
          <a:prstGeom prst="rect">
            <a:avLst/>
          </a:prstGeom>
          <a:noFill/>
        </p:spPr>
        <p:txBody>
          <a:bodyPr wrap="none" rtlCol="0">
            <a:spAutoFit/>
          </a:bodyPr>
          <a:lstStyle/>
          <a:p>
            <a:pPr algn="l"/>
            <a:r>
              <a:rPr lang="es-GB" sz="2000" dirty="0"/>
              <a:t>I</a:t>
            </a:r>
          </a:p>
        </p:txBody>
      </p:sp>
      <p:sp>
        <p:nvSpPr>
          <p:cNvPr id="53" name="CuadroTexto 95">
            <a:extLst>
              <a:ext uri="{FF2B5EF4-FFF2-40B4-BE49-F238E27FC236}">
                <a16:creationId xmlns:a16="http://schemas.microsoft.com/office/drawing/2014/main" id="{FDB8A880-3A7A-44A3-8475-962B3832DE92}"/>
              </a:ext>
            </a:extLst>
          </p:cNvPr>
          <p:cNvSpPr txBox="1"/>
          <p:nvPr/>
        </p:nvSpPr>
        <p:spPr>
          <a:xfrm>
            <a:off x="3729960" y="4692711"/>
            <a:ext cx="242374" cy="400110"/>
          </a:xfrm>
          <a:prstGeom prst="rect">
            <a:avLst/>
          </a:prstGeom>
          <a:noFill/>
        </p:spPr>
        <p:txBody>
          <a:bodyPr wrap="none" rtlCol="0">
            <a:spAutoFit/>
          </a:bodyPr>
          <a:lstStyle/>
          <a:p>
            <a:pPr algn="l"/>
            <a:r>
              <a:rPr lang="es-GB" sz="2000" dirty="0"/>
              <a:t>I</a:t>
            </a:r>
          </a:p>
        </p:txBody>
      </p:sp>
      <p:sp>
        <p:nvSpPr>
          <p:cNvPr id="54" name="CuadroTexto 96">
            <a:extLst>
              <a:ext uri="{FF2B5EF4-FFF2-40B4-BE49-F238E27FC236}">
                <a16:creationId xmlns:a16="http://schemas.microsoft.com/office/drawing/2014/main" id="{FC0A7668-B262-4376-B361-2E49BC0F1ACA}"/>
              </a:ext>
            </a:extLst>
          </p:cNvPr>
          <p:cNvSpPr txBox="1"/>
          <p:nvPr/>
        </p:nvSpPr>
        <p:spPr>
          <a:xfrm>
            <a:off x="3527982" y="5287494"/>
            <a:ext cx="646331" cy="400110"/>
          </a:xfrm>
          <a:prstGeom prst="rect">
            <a:avLst/>
          </a:prstGeom>
          <a:noFill/>
        </p:spPr>
        <p:txBody>
          <a:bodyPr wrap="none" rtlCol="0">
            <a:spAutoFit/>
          </a:bodyPr>
          <a:lstStyle/>
          <a:p>
            <a:pPr algn="l"/>
            <a:r>
              <a:rPr lang="es-GB" sz="2000" dirty="0"/>
              <a:t>you</a:t>
            </a:r>
          </a:p>
        </p:txBody>
      </p:sp>
      <p:sp>
        <p:nvSpPr>
          <p:cNvPr id="55" name="CuadroTexto 97">
            <a:extLst>
              <a:ext uri="{FF2B5EF4-FFF2-40B4-BE49-F238E27FC236}">
                <a16:creationId xmlns:a16="http://schemas.microsoft.com/office/drawing/2014/main" id="{607CCD3B-F3AE-4AFA-AA6E-60ABF6E63A18}"/>
              </a:ext>
            </a:extLst>
          </p:cNvPr>
          <p:cNvSpPr txBox="1"/>
          <p:nvPr/>
        </p:nvSpPr>
        <p:spPr>
          <a:xfrm>
            <a:off x="3527982" y="5881215"/>
            <a:ext cx="646331" cy="400110"/>
          </a:xfrm>
          <a:prstGeom prst="rect">
            <a:avLst/>
          </a:prstGeom>
          <a:noFill/>
        </p:spPr>
        <p:txBody>
          <a:bodyPr wrap="none" rtlCol="0">
            <a:spAutoFit/>
          </a:bodyPr>
          <a:lstStyle/>
          <a:p>
            <a:pPr algn="l"/>
            <a:r>
              <a:rPr lang="es-GB" sz="2000" dirty="0"/>
              <a:t>you</a:t>
            </a:r>
          </a:p>
        </p:txBody>
      </p:sp>
      <p:graphicFrame>
        <p:nvGraphicFramePr>
          <p:cNvPr id="56" name="Tabla 10">
            <a:extLst>
              <a:ext uri="{FF2B5EF4-FFF2-40B4-BE49-F238E27FC236}">
                <a16:creationId xmlns:a16="http://schemas.microsoft.com/office/drawing/2014/main" id="{32A02EA8-7FF9-418F-AF8F-0D2F6EE286B4}"/>
              </a:ext>
            </a:extLst>
          </p:cNvPr>
          <p:cNvGraphicFramePr>
            <a:graphicFrameLocks noGrp="1"/>
          </p:cNvGraphicFramePr>
          <p:nvPr>
            <p:extLst>
              <p:ext uri="{D42A27DB-BD31-4B8C-83A1-F6EECF244321}">
                <p14:modId xmlns:p14="http://schemas.microsoft.com/office/powerpoint/2010/main" val="2820367394"/>
              </p:ext>
            </p:extLst>
          </p:nvPr>
        </p:nvGraphicFramePr>
        <p:xfrm>
          <a:off x="5986694" y="2333957"/>
          <a:ext cx="5639253" cy="3942063"/>
        </p:xfrm>
        <a:graphic>
          <a:graphicData uri="http://schemas.openxmlformats.org/drawingml/2006/table">
            <a:tbl>
              <a:tblPr firstRow="1" bandRow="1">
                <a:tableStyleId>{BDBED569-4797-4DF1-A0F4-6AAB3CD982D8}</a:tableStyleId>
              </a:tblPr>
              <a:tblGrid>
                <a:gridCol w="5639253">
                  <a:extLst>
                    <a:ext uri="{9D8B030D-6E8A-4147-A177-3AD203B41FA5}">
                      <a16:colId xmlns:a16="http://schemas.microsoft.com/office/drawing/2014/main" val="2569371569"/>
                    </a:ext>
                  </a:extLst>
                </a:gridCol>
              </a:tblGrid>
              <a:tr h="694005">
                <a:tc>
                  <a:txBody>
                    <a:bodyPr/>
                    <a:lstStyle/>
                    <a:p>
                      <a:pPr algn="ctr"/>
                      <a:r>
                        <a:rPr lang="es-GB" sz="2000" dirty="0">
                          <a:solidFill>
                            <a:schemeClr val="tx1"/>
                          </a:solidFill>
                        </a:rPr>
                        <a:t>¿Cómo se dice en inglés?</a:t>
                      </a:r>
                      <a:endParaRPr lang="es-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706371401"/>
                  </a:ext>
                </a:extLst>
              </a:tr>
              <a:tr h="541343">
                <a:tc>
                  <a:txBody>
                    <a:bodyPr/>
                    <a:lstStyle/>
                    <a:p>
                      <a:endParaRPr lang="es-GB" dirty="0"/>
                    </a:p>
                  </a:txBody>
                  <a:tcPr/>
                </a:tc>
                <a:extLst>
                  <a:ext uri="{0D108BD9-81ED-4DB2-BD59-A6C34878D82A}">
                    <a16:rowId xmlns:a16="http://schemas.microsoft.com/office/drawing/2014/main" val="2603939101"/>
                  </a:ext>
                </a:extLst>
              </a:tr>
              <a:tr h="541343">
                <a:tc>
                  <a:txBody>
                    <a:bodyPr/>
                    <a:lstStyle/>
                    <a:p>
                      <a:endParaRPr lang="es-GB" dirty="0"/>
                    </a:p>
                  </a:txBody>
                  <a:tcPr/>
                </a:tc>
                <a:extLst>
                  <a:ext uri="{0D108BD9-81ED-4DB2-BD59-A6C34878D82A}">
                    <a16:rowId xmlns:a16="http://schemas.microsoft.com/office/drawing/2014/main" val="1479042042"/>
                  </a:ext>
                </a:extLst>
              </a:tr>
              <a:tr h="541343">
                <a:tc>
                  <a:txBody>
                    <a:bodyPr/>
                    <a:lstStyle/>
                    <a:p>
                      <a:endParaRPr lang="es-GB" dirty="0"/>
                    </a:p>
                  </a:txBody>
                  <a:tcPr/>
                </a:tc>
                <a:extLst>
                  <a:ext uri="{0D108BD9-81ED-4DB2-BD59-A6C34878D82A}">
                    <a16:rowId xmlns:a16="http://schemas.microsoft.com/office/drawing/2014/main" val="2057365130"/>
                  </a:ext>
                </a:extLst>
              </a:tr>
              <a:tr h="541343">
                <a:tc>
                  <a:txBody>
                    <a:bodyPr/>
                    <a:lstStyle/>
                    <a:p>
                      <a:endParaRPr lang="es-GB" dirty="0"/>
                    </a:p>
                  </a:txBody>
                  <a:tcPr/>
                </a:tc>
                <a:extLst>
                  <a:ext uri="{0D108BD9-81ED-4DB2-BD59-A6C34878D82A}">
                    <a16:rowId xmlns:a16="http://schemas.microsoft.com/office/drawing/2014/main" val="4119173691"/>
                  </a:ext>
                </a:extLst>
              </a:tr>
              <a:tr h="541343">
                <a:tc>
                  <a:txBody>
                    <a:bodyPr/>
                    <a:lstStyle/>
                    <a:p>
                      <a:endParaRPr lang="es-GB" dirty="0"/>
                    </a:p>
                  </a:txBody>
                  <a:tcPr/>
                </a:tc>
                <a:extLst>
                  <a:ext uri="{0D108BD9-81ED-4DB2-BD59-A6C34878D82A}">
                    <a16:rowId xmlns:a16="http://schemas.microsoft.com/office/drawing/2014/main" val="1361609902"/>
                  </a:ext>
                </a:extLst>
              </a:tr>
              <a:tr h="541343">
                <a:tc>
                  <a:txBody>
                    <a:bodyPr/>
                    <a:lstStyle/>
                    <a:p>
                      <a:endParaRPr lang="es-GB" dirty="0"/>
                    </a:p>
                  </a:txBody>
                  <a:tcPr/>
                </a:tc>
                <a:extLst>
                  <a:ext uri="{0D108BD9-81ED-4DB2-BD59-A6C34878D82A}">
                    <a16:rowId xmlns:a16="http://schemas.microsoft.com/office/drawing/2014/main" val="4190915085"/>
                  </a:ext>
                </a:extLst>
              </a:tr>
            </a:tbl>
          </a:graphicData>
        </a:graphic>
      </p:graphicFrame>
      <p:sp>
        <p:nvSpPr>
          <p:cNvPr id="57" name="CuadroTexto 103">
            <a:extLst>
              <a:ext uri="{FF2B5EF4-FFF2-40B4-BE49-F238E27FC236}">
                <a16:creationId xmlns:a16="http://schemas.microsoft.com/office/drawing/2014/main" id="{4081844B-5252-4B9D-A2CC-FD25EBF8CFB4}"/>
              </a:ext>
            </a:extLst>
          </p:cNvPr>
          <p:cNvSpPr txBox="1"/>
          <p:nvPr/>
        </p:nvSpPr>
        <p:spPr>
          <a:xfrm>
            <a:off x="6113941" y="3014036"/>
            <a:ext cx="3299301" cy="430887"/>
          </a:xfrm>
          <a:prstGeom prst="rect">
            <a:avLst/>
          </a:prstGeom>
          <a:noFill/>
        </p:spPr>
        <p:txBody>
          <a:bodyPr wrap="none" rtlCol="0">
            <a:spAutoFit/>
          </a:bodyPr>
          <a:lstStyle/>
          <a:p>
            <a:pPr algn="l"/>
            <a:r>
              <a:rPr lang="es-GB" sz="2200" b="1" dirty="0"/>
              <a:t>Did I </a:t>
            </a:r>
            <a:r>
              <a:rPr lang="es-GB" sz="2200" dirty="0"/>
              <a:t>sing in a concert?</a:t>
            </a:r>
          </a:p>
        </p:txBody>
      </p:sp>
      <p:sp>
        <p:nvSpPr>
          <p:cNvPr id="58" name="CuadroTexto 104">
            <a:extLst>
              <a:ext uri="{FF2B5EF4-FFF2-40B4-BE49-F238E27FC236}">
                <a16:creationId xmlns:a16="http://schemas.microsoft.com/office/drawing/2014/main" id="{B09F4B1D-BF0D-46B6-957C-804BD60A0D9E}"/>
              </a:ext>
            </a:extLst>
          </p:cNvPr>
          <p:cNvSpPr txBox="1"/>
          <p:nvPr/>
        </p:nvSpPr>
        <p:spPr>
          <a:xfrm>
            <a:off x="6113941" y="3635130"/>
            <a:ext cx="4142481" cy="430887"/>
          </a:xfrm>
          <a:prstGeom prst="rect">
            <a:avLst/>
          </a:prstGeom>
          <a:noFill/>
        </p:spPr>
        <p:txBody>
          <a:bodyPr wrap="none" rtlCol="0">
            <a:spAutoFit/>
          </a:bodyPr>
          <a:lstStyle/>
          <a:p>
            <a:pPr algn="l"/>
            <a:r>
              <a:rPr lang="es-GB" sz="2200" b="1" dirty="0"/>
              <a:t>Did you </a:t>
            </a:r>
            <a:r>
              <a:rPr lang="es-GB" sz="2200" dirty="0"/>
              <a:t>study art or science?</a:t>
            </a:r>
          </a:p>
        </p:txBody>
      </p:sp>
      <p:sp>
        <p:nvSpPr>
          <p:cNvPr id="59" name="CuadroTexto 105">
            <a:extLst>
              <a:ext uri="{FF2B5EF4-FFF2-40B4-BE49-F238E27FC236}">
                <a16:creationId xmlns:a16="http://schemas.microsoft.com/office/drawing/2014/main" id="{BB1C8B92-6008-4329-A87E-8BABD502AC7E}"/>
              </a:ext>
            </a:extLst>
          </p:cNvPr>
          <p:cNvSpPr txBox="1"/>
          <p:nvPr/>
        </p:nvSpPr>
        <p:spPr>
          <a:xfrm>
            <a:off x="6113941" y="4196762"/>
            <a:ext cx="4099199" cy="430887"/>
          </a:xfrm>
          <a:prstGeom prst="rect">
            <a:avLst/>
          </a:prstGeom>
          <a:noFill/>
        </p:spPr>
        <p:txBody>
          <a:bodyPr wrap="none" rtlCol="0">
            <a:spAutoFit/>
          </a:bodyPr>
          <a:lstStyle/>
          <a:p>
            <a:pPr algn="l"/>
            <a:r>
              <a:rPr lang="es-GB" sz="2200" dirty="0"/>
              <a:t>I participated in team sports.</a:t>
            </a:r>
          </a:p>
        </p:txBody>
      </p:sp>
      <p:sp>
        <p:nvSpPr>
          <p:cNvPr id="60" name="CuadroTexto 106">
            <a:extLst>
              <a:ext uri="{FF2B5EF4-FFF2-40B4-BE49-F238E27FC236}">
                <a16:creationId xmlns:a16="http://schemas.microsoft.com/office/drawing/2014/main" id="{AA6F9167-1E6E-447E-9AC5-08BA84392E5C}"/>
              </a:ext>
            </a:extLst>
          </p:cNvPr>
          <p:cNvSpPr txBox="1"/>
          <p:nvPr/>
        </p:nvSpPr>
        <p:spPr>
          <a:xfrm>
            <a:off x="6113941" y="4652955"/>
            <a:ext cx="2484976" cy="430887"/>
          </a:xfrm>
          <a:prstGeom prst="rect">
            <a:avLst/>
          </a:prstGeom>
          <a:noFill/>
        </p:spPr>
        <p:txBody>
          <a:bodyPr wrap="none" rtlCol="0">
            <a:spAutoFit/>
          </a:bodyPr>
          <a:lstStyle/>
          <a:p>
            <a:pPr algn="l"/>
            <a:r>
              <a:rPr lang="es-GB" sz="2200" b="1" dirty="0"/>
              <a:t>Did I </a:t>
            </a:r>
            <a:r>
              <a:rPr lang="es-GB" sz="2200" dirty="0"/>
              <a:t>win a prize?</a:t>
            </a:r>
          </a:p>
        </p:txBody>
      </p:sp>
      <p:sp>
        <p:nvSpPr>
          <p:cNvPr id="61" name="CuadroTexto 107">
            <a:extLst>
              <a:ext uri="{FF2B5EF4-FFF2-40B4-BE49-F238E27FC236}">
                <a16:creationId xmlns:a16="http://schemas.microsoft.com/office/drawing/2014/main" id="{B3F1A236-6CE0-49D5-9144-DDC024615016}"/>
              </a:ext>
            </a:extLst>
          </p:cNvPr>
          <p:cNvSpPr txBox="1"/>
          <p:nvPr/>
        </p:nvSpPr>
        <p:spPr>
          <a:xfrm>
            <a:off x="6113941" y="5224039"/>
            <a:ext cx="5184433" cy="430887"/>
          </a:xfrm>
          <a:prstGeom prst="rect">
            <a:avLst/>
          </a:prstGeom>
          <a:noFill/>
        </p:spPr>
        <p:txBody>
          <a:bodyPr wrap="none" rtlCol="0">
            <a:spAutoFit/>
          </a:bodyPr>
          <a:lstStyle/>
          <a:p>
            <a:pPr algn="l"/>
            <a:r>
              <a:rPr lang="es-GB" sz="2200" dirty="0"/>
              <a:t>One day you </a:t>
            </a:r>
            <a:r>
              <a:rPr lang="en-GB" sz="2200" dirty="0"/>
              <a:t>took</a:t>
            </a:r>
            <a:r>
              <a:rPr lang="es-GB" sz="2200" dirty="0"/>
              <a:t> a cat to the class.</a:t>
            </a:r>
          </a:p>
        </p:txBody>
      </p:sp>
      <p:sp>
        <p:nvSpPr>
          <p:cNvPr id="62" name="CuadroTexto 108">
            <a:extLst>
              <a:ext uri="{FF2B5EF4-FFF2-40B4-BE49-F238E27FC236}">
                <a16:creationId xmlns:a16="http://schemas.microsoft.com/office/drawing/2014/main" id="{BA10FA76-0670-407B-8892-1F7F7DFAEEC1}"/>
              </a:ext>
            </a:extLst>
          </p:cNvPr>
          <p:cNvSpPr txBox="1"/>
          <p:nvPr/>
        </p:nvSpPr>
        <p:spPr>
          <a:xfrm>
            <a:off x="6113941" y="5845133"/>
            <a:ext cx="5575565" cy="430887"/>
          </a:xfrm>
          <a:prstGeom prst="rect">
            <a:avLst/>
          </a:prstGeom>
          <a:noFill/>
        </p:spPr>
        <p:txBody>
          <a:bodyPr wrap="none" rtlCol="0">
            <a:spAutoFit/>
          </a:bodyPr>
          <a:lstStyle/>
          <a:p>
            <a:pPr algn="l"/>
            <a:r>
              <a:rPr lang="es-GB" sz="2200" dirty="0"/>
              <a:t>You danced </a:t>
            </a:r>
            <a:r>
              <a:rPr lang="en-GB" sz="2200" dirty="0"/>
              <a:t>to </a:t>
            </a:r>
            <a:r>
              <a:rPr lang="es-GB" sz="2200" dirty="0"/>
              <a:t>a song with your sister.</a:t>
            </a:r>
          </a:p>
        </p:txBody>
      </p:sp>
    </p:spTree>
    <p:extLst>
      <p:ext uri="{BB962C8B-B14F-4D97-AF65-F5344CB8AC3E}">
        <p14:creationId xmlns:p14="http://schemas.microsoft.com/office/powerpoint/2010/main" val="408026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4" grpId="0"/>
      <p:bldP spid="47" grpId="0"/>
      <p:bldP spid="49" grpId="0"/>
      <p:bldP spid="50" grpId="0"/>
      <p:bldP spid="51" grpId="0"/>
      <p:bldP spid="52" grpId="0"/>
      <p:bldP spid="53" grpId="0"/>
      <p:bldP spid="54" grpId="0"/>
      <p:bldP spid="55" grpId="0"/>
      <p:bldP spid="57" grpId="0"/>
      <p:bldP spid="60"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01D90-5BF6-40E2-888C-673A98E67C31}"/>
              </a:ext>
            </a:extLst>
          </p:cNvPr>
          <p:cNvSpPr>
            <a:spLocks noGrp="1"/>
          </p:cNvSpPr>
          <p:nvPr>
            <p:ph type="title"/>
          </p:nvPr>
        </p:nvSpPr>
        <p:spPr>
          <a:xfrm>
            <a:off x="0" y="213557"/>
            <a:ext cx="5134708" cy="647577"/>
          </a:xfrm>
        </p:spPr>
        <p:txBody>
          <a:bodyPr>
            <a:noAutofit/>
          </a:bodyPr>
          <a:lstStyle/>
          <a:p>
            <a:r>
              <a:rPr lang="en-GB" sz="2400" dirty="0"/>
              <a:t>¿</a:t>
            </a:r>
            <a:r>
              <a:rPr lang="en-GB" sz="2400" dirty="0" err="1"/>
              <a:t>Cómo</a:t>
            </a:r>
            <a:r>
              <a:rPr lang="en-GB" sz="2400" dirty="0"/>
              <a:t> se dice </a:t>
            </a:r>
            <a:r>
              <a:rPr lang="en-GB" sz="2400" dirty="0" err="1"/>
              <a:t>en</a:t>
            </a:r>
            <a:r>
              <a:rPr lang="en-GB" sz="2400" dirty="0"/>
              <a:t> </a:t>
            </a:r>
            <a:r>
              <a:rPr lang="en-GB" sz="2400" dirty="0" err="1"/>
              <a:t>español</a:t>
            </a:r>
            <a:r>
              <a:rPr lang="en-GB" sz="2400" dirty="0"/>
              <a:t>?</a:t>
            </a:r>
          </a:p>
        </p:txBody>
      </p:sp>
      <p:sp>
        <p:nvSpPr>
          <p:cNvPr id="4" name="Google Shape;152;p2">
            <a:extLst>
              <a:ext uri="{FF2B5EF4-FFF2-40B4-BE49-F238E27FC236}">
                <a16:creationId xmlns:a16="http://schemas.microsoft.com/office/drawing/2014/main" id="{8B2D1832-BFC3-4CF5-9C3C-BF10D1BBD722}"/>
              </a:ext>
            </a:extLst>
          </p:cNvPr>
          <p:cNvSpPr/>
          <p:nvPr/>
        </p:nvSpPr>
        <p:spPr>
          <a:xfrm>
            <a:off x="10081847" y="195105"/>
            <a:ext cx="1846298" cy="38822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5">
            <a:extLst>
              <a:ext uri="{FF2B5EF4-FFF2-40B4-BE49-F238E27FC236}">
                <a16:creationId xmlns:a16="http://schemas.microsoft.com/office/drawing/2014/main" id="{1D56FCC1-7C30-4EB4-8A72-29A8581CED82}"/>
              </a:ext>
            </a:extLst>
          </p:cNvPr>
          <p:cNvGraphicFramePr>
            <a:graphicFrameLocks noGrp="1"/>
          </p:cNvGraphicFramePr>
          <p:nvPr>
            <p:extLst>
              <p:ext uri="{D42A27DB-BD31-4B8C-83A1-F6EECF244321}">
                <p14:modId xmlns:p14="http://schemas.microsoft.com/office/powerpoint/2010/main" val="2534432875"/>
              </p:ext>
            </p:extLst>
          </p:nvPr>
        </p:nvGraphicFramePr>
        <p:xfrm>
          <a:off x="1678114" y="1335406"/>
          <a:ext cx="8835772" cy="4846320"/>
        </p:xfrm>
        <a:graphic>
          <a:graphicData uri="http://schemas.openxmlformats.org/drawingml/2006/table">
            <a:tbl>
              <a:tblPr firstRow="1" bandRow="1"/>
              <a:tblGrid>
                <a:gridCol w="2381101">
                  <a:extLst>
                    <a:ext uri="{9D8B030D-6E8A-4147-A177-3AD203B41FA5}">
                      <a16:colId xmlns:a16="http://schemas.microsoft.com/office/drawing/2014/main" val="2605482868"/>
                    </a:ext>
                  </a:extLst>
                </a:gridCol>
                <a:gridCol w="6454671">
                  <a:extLst>
                    <a:ext uri="{9D8B030D-6E8A-4147-A177-3AD203B41FA5}">
                      <a16:colId xmlns:a16="http://schemas.microsoft.com/office/drawing/2014/main" val="3998369992"/>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cantar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ganar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tomar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visitar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viajar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intentar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ayudar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participar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bailar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trabajar</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pasar</a:t>
                      </a:r>
                    </a:p>
                    <a:p>
                      <a:pPr algn="ctr"/>
                      <a:r>
                        <a:rPr lang="en-GB" sz="2400" b="0" dirty="0" err="1">
                          <a:solidFill>
                            <a:schemeClr val="tx1"/>
                          </a:solidFill>
                          <a:latin typeface="Century Gothic" panose="020B0502020202020204" pitchFamily="34" charset="0"/>
                        </a:rPr>
                        <a:t>buscar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hablar</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clase</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autobús</a:t>
                      </a:r>
                      <a:r>
                        <a:rPr lang="en-GB" sz="2400" b="0" dirty="0">
                          <a:solidFill>
                            <a:schemeClr val="tx1"/>
                          </a:solidFill>
                          <a:latin typeface="Century Gothic" panose="020B0502020202020204" pitchFamily="34" charset="0"/>
                        </a:rPr>
                        <a:t> / </a:t>
                      </a: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tren</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español</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una ciudad </a:t>
                      </a:r>
                      <a:r>
                        <a:rPr lang="en-GB" sz="2400" b="0" dirty="0" err="1">
                          <a:solidFill>
                            <a:schemeClr val="tx1"/>
                          </a:solidFill>
                          <a:latin typeface="Century Gothic" panose="020B0502020202020204" pitchFamily="34" charset="0"/>
                        </a:rPr>
                        <a:t>diferente</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día </a:t>
                      </a: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campo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tiempo</a:t>
                      </a:r>
                      <a:r>
                        <a:rPr lang="en-GB" sz="2400" b="0" dirty="0">
                          <a:solidFill>
                            <a:schemeClr val="tx1"/>
                          </a:solidFill>
                          <a:latin typeface="Century Gothic" panose="020B0502020202020204" pitchFamily="34" charset="0"/>
                        </a:rPr>
                        <a:t> con amigos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un </a:t>
                      </a:r>
                      <a:r>
                        <a:rPr lang="en-GB" sz="2400" b="0" dirty="0" err="1">
                          <a:solidFill>
                            <a:schemeClr val="tx1"/>
                          </a:solidFill>
                          <a:latin typeface="Century Gothic" panose="020B0502020202020204" pitchFamily="34" charset="0"/>
                        </a:rPr>
                        <a:t>trabajo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un </a:t>
                      </a:r>
                      <a:r>
                        <a:rPr lang="en-GB" sz="2400" b="0" dirty="0" err="1">
                          <a:solidFill>
                            <a:schemeClr val="tx1"/>
                          </a:solidFill>
                          <a:latin typeface="Century Gothic" panose="020B0502020202020204" pitchFamily="34" charset="0"/>
                        </a:rPr>
                        <a:t>premio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a:t>
                      </a:r>
                      <a:r>
                        <a:rPr lang="en-GB" sz="2400" b="0" dirty="0" err="1">
                          <a:solidFill>
                            <a:schemeClr val="tx1"/>
                          </a:solidFill>
                          <a:latin typeface="Century Gothic" panose="020B0502020202020204" pitchFamily="34" charset="0"/>
                        </a:rPr>
                        <a:t>concierto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canciones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ayudar</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una </a:t>
                      </a:r>
                      <a:r>
                        <a:rPr lang="en-GB" sz="2400" b="0" dirty="0" err="1">
                          <a:solidFill>
                            <a:schemeClr val="tx1"/>
                          </a:solidFill>
                          <a:latin typeface="Century Gothic" panose="020B0502020202020204" pitchFamily="34" charset="0"/>
                        </a:rPr>
                        <a:t>excursión</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después</a:t>
                      </a:r>
                      <a:r>
                        <a:rPr lang="en-GB" sz="2400" b="0" dirty="0">
                          <a:solidFill>
                            <a:schemeClr val="tx1"/>
                          </a:solidFill>
                          <a:latin typeface="Century Gothic" panose="020B0502020202020204" pitchFamily="34" charset="0"/>
                        </a:rPr>
                        <a:t> de la </a:t>
                      </a:r>
                      <a:r>
                        <a:rPr lang="en-GB" sz="2400" b="0" dirty="0" err="1">
                          <a:solidFill>
                            <a:schemeClr val="tx1"/>
                          </a:solidFill>
                          <a:latin typeface="Century Gothic" panose="020B0502020202020204" pitchFamily="34" charset="0"/>
                        </a:rPr>
                        <a:t>escuela</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6" name="Speech Bubble: Rectangle with Corners Rounded 5">
            <a:extLst>
              <a:ext uri="{FF2B5EF4-FFF2-40B4-BE49-F238E27FC236}">
                <a16:creationId xmlns:a16="http://schemas.microsoft.com/office/drawing/2014/main" id="{8312DF8F-BD4D-4851-BD4A-8273F3465082}"/>
              </a:ext>
            </a:extLst>
          </p:cNvPr>
          <p:cNvSpPr/>
          <p:nvPr/>
        </p:nvSpPr>
        <p:spPr>
          <a:xfrm>
            <a:off x="105506" y="890064"/>
            <a:ext cx="1805355" cy="1224545"/>
          </a:xfrm>
          <a:prstGeom prst="wedgeRoundRectCallout">
            <a:avLst>
              <a:gd name="adj1" fmla="val 72674"/>
              <a:gd name="adj2" fmla="val 337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Century Gothic"/>
              </a:rPr>
              <a:t>Change the verb to ask: </a:t>
            </a:r>
            <a:br>
              <a:rPr lang="en-GB" dirty="0">
                <a:solidFill>
                  <a:srgbClr val="FFFFFF"/>
                </a:solidFill>
                <a:latin typeface="Century Gothic"/>
              </a:rPr>
            </a:br>
            <a:r>
              <a:rPr lang="en-GB" dirty="0">
                <a:solidFill>
                  <a:srgbClr val="FFFFFF"/>
                </a:solidFill>
                <a:latin typeface="Century Gothic"/>
              </a:rPr>
              <a:t>Did I…? </a:t>
            </a:r>
            <a:br>
              <a:rPr lang="en-GB" dirty="0">
                <a:solidFill>
                  <a:srgbClr val="FFFFFF"/>
                </a:solidFill>
                <a:latin typeface="Century Gothic"/>
              </a:rPr>
            </a:br>
            <a:r>
              <a:rPr lang="en-GB" dirty="0">
                <a:solidFill>
                  <a:srgbClr val="FFFFFF"/>
                </a:solidFill>
                <a:latin typeface="Century Gothic"/>
              </a:rPr>
              <a:t>or Did you…?</a:t>
            </a: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Graphic 6" descr="Teacher">
            <a:extLst>
              <a:ext uri="{FF2B5EF4-FFF2-40B4-BE49-F238E27FC236}">
                <a16:creationId xmlns:a16="http://schemas.microsoft.com/office/drawing/2014/main" id="{A45C8C47-39D4-4CC5-906C-2F0E23CCF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7420" y="1210"/>
            <a:ext cx="914400" cy="914400"/>
          </a:xfrm>
          <a:prstGeom prst="rect">
            <a:avLst/>
          </a:prstGeom>
        </p:spPr>
      </p:pic>
      <p:grpSp>
        <p:nvGrpSpPr>
          <p:cNvPr id="8" name="Group 7">
            <a:extLst>
              <a:ext uri="{FF2B5EF4-FFF2-40B4-BE49-F238E27FC236}">
                <a16:creationId xmlns:a16="http://schemas.microsoft.com/office/drawing/2014/main" id="{1A42A0C5-99B7-407D-A20E-4CD3366AED73}"/>
              </a:ext>
            </a:extLst>
          </p:cNvPr>
          <p:cNvGrpSpPr/>
          <p:nvPr/>
        </p:nvGrpSpPr>
        <p:grpSpPr>
          <a:xfrm>
            <a:off x="105506" y="2386044"/>
            <a:ext cx="1805355" cy="1042956"/>
            <a:chOff x="-2702857" y="836329"/>
            <a:chExt cx="9681882" cy="5884770"/>
          </a:xfrm>
        </p:grpSpPr>
        <p:pic>
          <p:nvPicPr>
            <p:cNvPr id="9" name="Picture 8" descr="A picture containing text, dark&#10;&#10;Description automatically generated">
              <a:extLst>
                <a:ext uri="{FF2B5EF4-FFF2-40B4-BE49-F238E27FC236}">
                  <a16:creationId xmlns:a16="http://schemas.microsoft.com/office/drawing/2014/main" id="{C8DE0B7E-FD72-4E39-9361-58C88AB6E30A}"/>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0" name="Rectangle: Rounded Corners 9">
              <a:extLst>
                <a:ext uri="{FF2B5EF4-FFF2-40B4-BE49-F238E27FC236}">
                  <a16:creationId xmlns:a16="http://schemas.microsoft.com/office/drawing/2014/main" id="{A63D7AE6-672A-4079-97F0-283128A36305}"/>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D6A0C29-D045-45E1-89C0-817A15DFF4F4}"/>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Speech Bubble: Rectangle with Corners Rounded 11">
            <a:extLst>
              <a:ext uri="{FF2B5EF4-FFF2-40B4-BE49-F238E27FC236}">
                <a16:creationId xmlns:a16="http://schemas.microsoft.com/office/drawing/2014/main" id="{19A6B6EC-15D8-42C2-B198-CF1D7F599B5A}"/>
              </a:ext>
            </a:extLst>
          </p:cNvPr>
          <p:cNvSpPr/>
          <p:nvPr/>
        </p:nvSpPr>
        <p:spPr>
          <a:xfrm>
            <a:off x="5861820" y="100408"/>
            <a:ext cx="3938672"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5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2710987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977468" cy="647577"/>
          </a:xfrm>
        </p:spPr>
        <p:txBody>
          <a:bodyPr>
            <a:normAutofit/>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A2CEA454-CC4E-4F83-B7CB-0B10BCE75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20" y="1312334"/>
            <a:ext cx="5852160" cy="3429000"/>
          </a:xfrm>
          <a:prstGeom prst="rect">
            <a:avLst/>
          </a:prstGeom>
        </p:spPr>
      </p:pic>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cantar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ganar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3169920"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una </a:t>
            </a:r>
            <a:r>
              <a:rPr lang="en-GB" sz="3200" dirty="0" err="1">
                <a:solidFill>
                  <a:schemeClr val="tx1"/>
                </a:solidFill>
              </a:rPr>
              <a:t>canción</a:t>
            </a:r>
            <a:endParaRPr lang="en-GB" sz="3200" dirty="0">
              <a:solidFill>
                <a:schemeClr val="tx1"/>
              </a:solidFill>
            </a:endParaRPr>
          </a:p>
        </p:txBody>
      </p:sp>
      <p:sp>
        <p:nvSpPr>
          <p:cNvPr id="11" name="Star: 5 Points 10">
            <a:extLst>
              <a:ext uri="{FF2B5EF4-FFF2-40B4-BE49-F238E27FC236}">
                <a16:creationId xmlns:a16="http://schemas.microsoft.com/office/drawing/2014/main" id="{E1385AD8-6351-49A7-9F0A-60C4CA3543F2}"/>
              </a:ext>
            </a:extLst>
          </p:cNvPr>
          <p:cNvSpPr/>
          <p:nvPr/>
        </p:nvSpPr>
        <p:spPr>
          <a:xfrm>
            <a:off x="499534" y="4741334"/>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38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821724" cy="647577"/>
          </a:xfrm>
        </p:spPr>
        <p:txBody>
          <a:bodyPr>
            <a:noAutofit/>
          </a:bodyPr>
          <a:lstStyle/>
          <a:p>
            <a:r>
              <a:rPr lang="en-GB" sz="2800" dirty="0" err="1"/>
              <a:t>En</a:t>
            </a:r>
            <a:r>
              <a:rPr lang="en-GB" sz="2800" dirty="0"/>
              <a:t> </a:t>
            </a:r>
            <a:r>
              <a:rPr lang="en-GB" sz="2800" dirty="0" err="1"/>
              <a:t>el</a:t>
            </a:r>
            <a:r>
              <a:rPr lang="en-GB" sz="2800" dirty="0"/>
              <a:t> colegio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976683213"/>
              </p:ext>
            </p:extLst>
          </p:nvPr>
        </p:nvGraphicFramePr>
        <p:xfrm>
          <a:off x="312171" y="1383999"/>
          <a:ext cx="3669732" cy="2212300"/>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805014" y="2599684"/>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sing a sing</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extLst>
              <p:ext uri="{D42A27DB-BD31-4B8C-83A1-F6EECF244321}">
                <p14:modId xmlns:p14="http://schemas.microsoft.com/office/powerpoint/2010/main" val="2898018531"/>
              </p:ext>
            </p:extLst>
          </p:nvPr>
        </p:nvGraphicFramePr>
        <p:xfrm>
          <a:off x="4383621" y="1383999"/>
          <a:ext cx="3669732" cy="2212300"/>
        </p:xfrm>
        <a:graphic>
          <a:graphicData uri="http://schemas.openxmlformats.org/drawingml/2006/table">
            <a:tbl>
              <a:tblPr firstRow="1" bandRow="1">
                <a:tableStyleId>{5940675A-B579-460E-94D1-54222C63F5DA}</a:tableStyleId>
              </a:tblPr>
              <a:tblGrid>
                <a:gridCol w="1829610">
                  <a:extLst>
                    <a:ext uri="{9D8B030D-6E8A-4147-A177-3AD203B41FA5}">
                      <a16:colId xmlns:a16="http://schemas.microsoft.com/office/drawing/2014/main" val="3179540757"/>
                    </a:ext>
                  </a:extLst>
                </a:gridCol>
                <a:gridCol w="184012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72746" y="263564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win a prize</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extLst>
              <p:ext uri="{D42A27DB-BD31-4B8C-83A1-F6EECF244321}">
                <p14:modId xmlns:p14="http://schemas.microsoft.com/office/powerpoint/2010/main" val="1287894875"/>
              </p:ext>
            </p:extLst>
          </p:nvPr>
        </p:nvGraphicFramePr>
        <p:xfrm>
          <a:off x="8450408" y="1411285"/>
          <a:ext cx="3669732" cy="2212300"/>
        </p:xfrm>
        <a:graphic>
          <a:graphicData uri="http://schemas.openxmlformats.org/drawingml/2006/table">
            <a:tbl>
              <a:tblPr firstRow="1" bandRow="1">
                <a:tableStyleId>{5940675A-B579-460E-94D1-54222C63F5DA}</a:tableStyleId>
              </a:tblPr>
              <a:tblGrid>
                <a:gridCol w="1830730">
                  <a:extLst>
                    <a:ext uri="{9D8B030D-6E8A-4147-A177-3AD203B41FA5}">
                      <a16:colId xmlns:a16="http://schemas.microsoft.com/office/drawing/2014/main" val="3179540757"/>
                    </a:ext>
                  </a:extLst>
                </a:gridCol>
                <a:gridCol w="183900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take the bus</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extLst>
              <p:ext uri="{D42A27DB-BD31-4B8C-83A1-F6EECF244321}">
                <p14:modId xmlns:p14="http://schemas.microsoft.com/office/powerpoint/2010/main" val="1906366014"/>
              </p:ext>
            </p:extLst>
          </p:nvPr>
        </p:nvGraphicFramePr>
        <p:xfrm>
          <a:off x="312171" y="3979077"/>
          <a:ext cx="3669732" cy="2212300"/>
        </p:xfrm>
        <a:graphic>
          <a:graphicData uri="http://schemas.openxmlformats.org/drawingml/2006/table">
            <a:tbl>
              <a:tblPr firstRow="1" bandRow="1">
                <a:tableStyleId>{5940675A-B579-460E-94D1-54222C63F5DA}</a:tableStyleId>
              </a:tblPr>
              <a:tblGrid>
                <a:gridCol w="1895001">
                  <a:extLst>
                    <a:ext uri="{9D8B030D-6E8A-4147-A177-3AD203B41FA5}">
                      <a16:colId xmlns:a16="http://schemas.microsoft.com/office/drawing/2014/main" val="3179540757"/>
                    </a:ext>
                  </a:extLst>
                </a:gridCol>
                <a:gridCol w="177473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306770" y="5180853"/>
            <a:ext cx="36516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visit a different town/city</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extLst>
              <p:ext uri="{D42A27DB-BD31-4B8C-83A1-F6EECF244321}">
                <p14:modId xmlns:p14="http://schemas.microsoft.com/office/powerpoint/2010/main" val="2830620653"/>
              </p:ext>
            </p:extLst>
          </p:nvPr>
        </p:nvGraphicFramePr>
        <p:xfrm>
          <a:off x="4383621" y="3979077"/>
          <a:ext cx="3669732" cy="2212300"/>
        </p:xfrm>
        <a:graphic>
          <a:graphicData uri="http://schemas.openxmlformats.org/drawingml/2006/table">
            <a:tbl>
              <a:tblPr firstRow="1" bandRow="1">
                <a:tableStyleId>{5940675A-B579-460E-94D1-54222C63F5DA}</a:tableStyleId>
              </a:tblPr>
              <a:tblGrid>
                <a:gridCol w="1891055">
                  <a:extLst>
                    <a:ext uri="{9D8B030D-6E8A-4147-A177-3AD203B41FA5}">
                      <a16:colId xmlns:a16="http://schemas.microsoft.com/office/drawing/2014/main" val="3179540757"/>
                    </a:ext>
                  </a:extLst>
                </a:gridCol>
                <a:gridCol w="17786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972746" y="5230723"/>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travel to the beach</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extLst>
              <p:ext uri="{D42A27DB-BD31-4B8C-83A1-F6EECF244321}">
                <p14:modId xmlns:p14="http://schemas.microsoft.com/office/powerpoint/2010/main" val="3292466059"/>
              </p:ext>
            </p:extLst>
          </p:nvPr>
        </p:nvGraphicFramePr>
        <p:xfrm>
          <a:off x="8450407" y="4006363"/>
          <a:ext cx="3669732" cy="2212300"/>
        </p:xfrm>
        <a:graphic>
          <a:graphicData uri="http://schemas.openxmlformats.org/drawingml/2006/table">
            <a:tbl>
              <a:tblPr firstRow="1" bandRow="1">
                <a:tableStyleId>{5940675A-B579-460E-94D1-54222C63F5DA}</a:tableStyleId>
              </a:tblPr>
              <a:tblGrid>
                <a:gridCol w="1842455">
                  <a:extLst>
                    <a:ext uri="{9D8B030D-6E8A-4147-A177-3AD203B41FA5}">
                      <a16:colId xmlns:a16="http://schemas.microsoft.com/office/drawing/2014/main" val="3179540757"/>
                    </a:ext>
                  </a:extLst>
                </a:gridCol>
                <a:gridCol w="18272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try to help</a:t>
            </a:r>
          </a:p>
        </p:txBody>
      </p:sp>
      <p:pic>
        <p:nvPicPr>
          <p:cNvPr id="49" name="Picture 48" descr="A group of kids singing&#10;&#10;Description automatically generated">
            <a:extLst>
              <a:ext uri="{FF2B5EF4-FFF2-40B4-BE49-F238E27FC236}">
                <a16:creationId xmlns:a16="http://schemas.microsoft.com/office/drawing/2014/main" id="{558A30DE-E538-4FD0-866D-46792A1CD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94" y="1536226"/>
            <a:ext cx="1110791" cy="1105776"/>
          </a:xfrm>
          <a:prstGeom prst="rect">
            <a:avLst/>
          </a:prstGeom>
        </p:spPr>
      </p:pic>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279" y="248161"/>
            <a:ext cx="1692072" cy="1106258"/>
          </a:xfrm>
          <a:prstGeom prst="rect">
            <a:avLst/>
          </a:prstGeom>
        </p:spPr>
      </p:pic>
      <p:pic>
        <p:nvPicPr>
          <p:cNvPr id="12" name="Picture 11" descr="A green check mark on a black background&#10;&#10;Description automatically generated">
            <a:extLst>
              <a:ext uri="{FF2B5EF4-FFF2-40B4-BE49-F238E27FC236}">
                <a16:creationId xmlns:a16="http://schemas.microsoft.com/office/drawing/2014/main" id="{E22A71BF-1DB9-4AFF-9C2E-1E8A8D012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763" y="2952457"/>
            <a:ext cx="648986" cy="651747"/>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E49B9097-1789-49D8-8C53-BDCFF09B3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08" y="2973876"/>
            <a:ext cx="648986" cy="651747"/>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DF77C3C9-CAAD-44B6-867A-C21548479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722" y="2973876"/>
            <a:ext cx="648986" cy="651747"/>
          </a:xfrm>
          <a:prstGeom prst="rect">
            <a:avLst/>
          </a:prstGeom>
        </p:spPr>
      </p:pic>
      <p:pic>
        <p:nvPicPr>
          <p:cNvPr id="40" name="Picture 39" descr="A green check mark on a black background&#10;&#10;Description automatically generated">
            <a:extLst>
              <a:ext uri="{FF2B5EF4-FFF2-40B4-BE49-F238E27FC236}">
                <a16:creationId xmlns:a16="http://schemas.microsoft.com/office/drawing/2014/main" id="{10FED718-53E5-4FBA-87DF-E9230F459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763" y="5526132"/>
            <a:ext cx="648986" cy="651747"/>
          </a:xfrm>
          <a:prstGeom prst="rect">
            <a:avLst/>
          </a:prstGeom>
        </p:spPr>
      </p:pic>
      <p:pic>
        <p:nvPicPr>
          <p:cNvPr id="41" name="Picture 40" descr="A green check mark on a black background&#10;&#10;Description automatically generated">
            <a:extLst>
              <a:ext uri="{FF2B5EF4-FFF2-40B4-BE49-F238E27FC236}">
                <a16:creationId xmlns:a16="http://schemas.microsoft.com/office/drawing/2014/main" id="{9C399E43-398A-41AC-A191-C01E1B042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424" y="5539630"/>
            <a:ext cx="648986" cy="651747"/>
          </a:xfrm>
          <a:prstGeom prst="rect">
            <a:avLst/>
          </a:prstGeom>
        </p:spPr>
      </p:pic>
      <p:pic>
        <p:nvPicPr>
          <p:cNvPr id="42" name="Picture 41" descr="A green check mark on a black background&#10;&#10;Description automatically generated">
            <a:extLst>
              <a:ext uri="{FF2B5EF4-FFF2-40B4-BE49-F238E27FC236}">
                <a16:creationId xmlns:a16="http://schemas.microsoft.com/office/drawing/2014/main" id="{25E90D58-07AD-4441-B0B0-948430172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9157" y="5540652"/>
            <a:ext cx="648986" cy="651747"/>
          </a:xfrm>
          <a:prstGeom prst="rect">
            <a:avLst/>
          </a:prstGeom>
        </p:spPr>
      </p:pic>
      <p:pic>
        <p:nvPicPr>
          <p:cNvPr id="14" name="Picture 13" descr="A red x on a black background&#10;&#10;Description automatically generated">
            <a:extLst>
              <a:ext uri="{FF2B5EF4-FFF2-40B4-BE49-F238E27FC236}">
                <a16:creationId xmlns:a16="http://schemas.microsoft.com/office/drawing/2014/main" id="{001D656C-BDCC-437C-BC86-19CA2D713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6587" y="3145761"/>
            <a:ext cx="516320" cy="346312"/>
          </a:xfrm>
          <a:prstGeom prst="rect">
            <a:avLst/>
          </a:prstGeom>
        </p:spPr>
      </p:pic>
      <p:pic>
        <p:nvPicPr>
          <p:cNvPr id="44" name="Picture 43" descr="A red x on a black background&#10;&#10;Description automatically generated">
            <a:extLst>
              <a:ext uri="{FF2B5EF4-FFF2-40B4-BE49-F238E27FC236}">
                <a16:creationId xmlns:a16="http://schemas.microsoft.com/office/drawing/2014/main" id="{3D17610C-A8C7-4613-BCFB-A1F96FE69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8146" y="3119902"/>
            <a:ext cx="516320" cy="346312"/>
          </a:xfrm>
          <a:prstGeom prst="rect">
            <a:avLst/>
          </a:prstGeom>
        </p:spPr>
      </p:pic>
      <p:pic>
        <p:nvPicPr>
          <p:cNvPr id="45" name="Picture 44" descr="A red x on a black background&#10;&#10;Description automatically generated">
            <a:extLst>
              <a:ext uri="{FF2B5EF4-FFF2-40B4-BE49-F238E27FC236}">
                <a16:creationId xmlns:a16="http://schemas.microsoft.com/office/drawing/2014/main" id="{A5E684AD-1EC8-4860-A7C2-469B5B44F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0862" y="3138430"/>
            <a:ext cx="516320" cy="346312"/>
          </a:xfrm>
          <a:prstGeom prst="rect">
            <a:avLst/>
          </a:prstGeom>
        </p:spPr>
      </p:pic>
      <p:pic>
        <p:nvPicPr>
          <p:cNvPr id="46" name="Picture 45" descr="A red x on a black background&#10;&#10;Description automatically generated">
            <a:extLst>
              <a:ext uri="{FF2B5EF4-FFF2-40B4-BE49-F238E27FC236}">
                <a16:creationId xmlns:a16="http://schemas.microsoft.com/office/drawing/2014/main" id="{8850A34A-5E41-4083-88DB-4019BE629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6587" y="5692347"/>
            <a:ext cx="516320" cy="346312"/>
          </a:xfrm>
          <a:prstGeom prst="rect">
            <a:avLst/>
          </a:prstGeom>
        </p:spPr>
      </p:pic>
      <p:pic>
        <p:nvPicPr>
          <p:cNvPr id="47" name="Picture 46" descr="A red x on a black background&#10;&#10;Description automatically generated">
            <a:extLst>
              <a:ext uri="{FF2B5EF4-FFF2-40B4-BE49-F238E27FC236}">
                <a16:creationId xmlns:a16="http://schemas.microsoft.com/office/drawing/2014/main" id="{D10F54E8-0F8E-4060-9AF3-3D9E0AEAB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4103" y="5749628"/>
            <a:ext cx="516320" cy="346312"/>
          </a:xfrm>
          <a:prstGeom prst="rect">
            <a:avLst/>
          </a:prstGeom>
        </p:spPr>
      </p:pic>
      <p:pic>
        <p:nvPicPr>
          <p:cNvPr id="51" name="Picture 50" descr="A green check mark on a black background&#10;&#10;Description automatically generated">
            <a:extLst>
              <a:ext uri="{FF2B5EF4-FFF2-40B4-BE49-F238E27FC236}">
                <a16:creationId xmlns:a16="http://schemas.microsoft.com/office/drawing/2014/main" id="{F7187F15-A72F-4BD8-BDAF-B99907F1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75" y="440447"/>
            <a:ext cx="648986" cy="651747"/>
          </a:xfrm>
          <a:prstGeom prst="rect">
            <a:avLst/>
          </a:prstGeom>
        </p:spPr>
      </p:pic>
      <p:pic>
        <p:nvPicPr>
          <p:cNvPr id="53" name="Picture 52" descr="A red x on a black background&#10;&#10;Description automatically generated">
            <a:extLst>
              <a:ext uri="{FF2B5EF4-FFF2-40B4-BE49-F238E27FC236}">
                <a16:creationId xmlns:a16="http://schemas.microsoft.com/office/drawing/2014/main" id="{355DDF7D-DF34-4A6E-B92C-55C0C3230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1308" y="1025636"/>
            <a:ext cx="516320" cy="346312"/>
          </a:xfrm>
          <a:prstGeom prst="rect">
            <a:avLst/>
          </a:prstGeom>
        </p:spPr>
      </p:pic>
      <p:sp>
        <p:nvSpPr>
          <p:cNvPr id="17" name="TextBox 16">
            <a:extLst>
              <a:ext uri="{FF2B5EF4-FFF2-40B4-BE49-F238E27FC236}">
                <a16:creationId xmlns:a16="http://schemas.microsoft.com/office/drawing/2014/main" id="{49D8DDB3-2784-4CAE-80F9-A325DA77F779}"/>
              </a:ext>
            </a:extLst>
          </p:cNvPr>
          <p:cNvSpPr txBox="1"/>
          <p:nvPr/>
        </p:nvSpPr>
        <p:spPr>
          <a:xfrm>
            <a:off x="11210314" y="619332"/>
            <a:ext cx="993885" cy="400110"/>
          </a:xfrm>
          <a:prstGeom prst="rect">
            <a:avLst/>
          </a:prstGeom>
          <a:noFill/>
        </p:spPr>
        <p:txBody>
          <a:bodyPr wrap="square" rtlCol="0">
            <a:spAutoFit/>
          </a:bodyPr>
          <a:lstStyle/>
          <a:p>
            <a:r>
              <a:rPr lang="en-GB" sz="2000" dirty="0"/>
              <a:t>= yes</a:t>
            </a:r>
          </a:p>
        </p:txBody>
      </p:sp>
      <p:sp>
        <p:nvSpPr>
          <p:cNvPr id="55" name="TextBox 54">
            <a:extLst>
              <a:ext uri="{FF2B5EF4-FFF2-40B4-BE49-F238E27FC236}">
                <a16:creationId xmlns:a16="http://schemas.microsoft.com/office/drawing/2014/main" id="{AFAE9CF9-67DA-4DD8-B044-F5FE94C82A3A}"/>
              </a:ext>
            </a:extLst>
          </p:cNvPr>
          <p:cNvSpPr txBox="1"/>
          <p:nvPr/>
        </p:nvSpPr>
        <p:spPr>
          <a:xfrm>
            <a:off x="11210314" y="958848"/>
            <a:ext cx="993885" cy="400110"/>
          </a:xfrm>
          <a:prstGeom prst="rect">
            <a:avLst/>
          </a:prstGeom>
          <a:noFill/>
        </p:spPr>
        <p:txBody>
          <a:bodyPr wrap="square" rtlCol="0">
            <a:spAutoFit/>
          </a:bodyPr>
          <a:lstStyle/>
          <a:p>
            <a:r>
              <a:rPr lang="en-GB" sz="2000" dirty="0"/>
              <a:t>= no</a:t>
            </a:r>
          </a:p>
        </p:txBody>
      </p:sp>
      <p:pic>
        <p:nvPicPr>
          <p:cNvPr id="58" name="Picture 57" descr="A red x on a black background&#10;&#10;Description automatically generated">
            <a:extLst>
              <a:ext uri="{FF2B5EF4-FFF2-40B4-BE49-F238E27FC236}">
                <a16:creationId xmlns:a16="http://schemas.microsoft.com/office/drawing/2014/main" id="{140BC275-F935-407A-AA8E-DB195587D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335" y="5750902"/>
            <a:ext cx="516320" cy="346312"/>
          </a:xfrm>
          <a:prstGeom prst="rect">
            <a:avLst/>
          </a:prstGeom>
        </p:spPr>
      </p:pic>
      <p:pic>
        <p:nvPicPr>
          <p:cNvPr id="24" name="Picture 23" descr="A red circle with a group of people on top of it&#10;&#10;Description automatically generated">
            <a:extLst>
              <a:ext uri="{FF2B5EF4-FFF2-40B4-BE49-F238E27FC236}">
                <a16:creationId xmlns:a16="http://schemas.microsoft.com/office/drawing/2014/main" id="{3AFC4504-451E-43DC-9014-55FD1B25C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366" y="1547843"/>
            <a:ext cx="1095698" cy="1090751"/>
          </a:xfrm>
          <a:prstGeom prst="rect">
            <a:avLst/>
          </a:prstGeom>
        </p:spPr>
      </p:pic>
      <p:pic>
        <p:nvPicPr>
          <p:cNvPr id="59" name="Picture 58" descr="A gold trophy on a black background&#10;&#10;Description automatically generated">
            <a:extLst>
              <a:ext uri="{FF2B5EF4-FFF2-40B4-BE49-F238E27FC236}">
                <a16:creationId xmlns:a16="http://schemas.microsoft.com/office/drawing/2014/main" id="{B3B8ECB4-98F2-442B-976D-21CF3546C1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6826" y="1679852"/>
            <a:ext cx="733595" cy="922398"/>
          </a:xfrm>
          <a:prstGeom prst="rect">
            <a:avLst/>
          </a:prstGeom>
        </p:spPr>
      </p:pic>
      <p:pic>
        <p:nvPicPr>
          <p:cNvPr id="60" name="Picture 59" descr="A black background with a black square&#10;&#10;Description automatically generated with medium confidence">
            <a:extLst>
              <a:ext uri="{FF2B5EF4-FFF2-40B4-BE49-F238E27FC236}">
                <a16:creationId xmlns:a16="http://schemas.microsoft.com/office/drawing/2014/main" id="{74764843-2BC9-4F6A-8182-C41520BDC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7403" y="1715340"/>
            <a:ext cx="1522910" cy="892330"/>
          </a:xfrm>
          <a:prstGeom prst="rect">
            <a:avLst/>
          </a:prstGeom>
        </p:spPr>
      </p:pic>
      <p:pic>
        <p:nvPicPr>
          <p:cNvPr id="62" name="Picture 61" descr="A red and blue hands touching each other&#10;&#10;Description automatically generated">
            <a:extLst>
              <a:ext uri="{FF2B5EF4-FFF2-40B4-BE49-F238E27FC236}">
                <a16:creationId xmlns:a16="http://schemas.microsoft.com/office/drawing/2014/main" id="{F6AE260F-D236-4F3D-9001-F7DD23B3A4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0707" y="4142319"/>
            <a:ext cx="972943" cy="1023058"/>
          </a:xfrm>
          <a:prstGeom prst="rect">
            <a:avLst/>
          </a:prstGeom>
        </p:spPr>
      </p:pic>
      <p:pic>
        <p:nvPicPr>
          <p:cNvPr id="64" name="Picture 63">
            <a:extLst>
              <a:ext uri="{FF2B5EF4-FFF2-40B4-BE49-F238E27FC236}">
                <a16:creationId xmlns:a16="http://schemas.microsoft.com/office/drawing/2014/main" id="{06EDF99E-55FD-477C-AD0B-79B5FD99236E}"/>
              </a:ext>
            </a:extLst>
          </p:cNvPr>
          <p:cNvPicPr>
            <a:picLocks noChangeAspect="1"/>
          </p:cNvPicPr>
          <p:nvPr/>
        </p:nvPicPr>
        <p:blipFill>
          <a:blip r:embed="rId11"/>
          <a:stretch>
            <a:fillRect/>
          </a:stretch>
        </p:blipFill>
        <p:spPr>
          <a:xfrm>
            <a:off x="5030323" y="4204336"/>
            <a:ext cx="1069402" cy="1105821"/>
          </a:xfrm>
          <a:prstGeom prst="rect">
            <a:avLst/>
          </a:prstGeom>
        </p:spPr>
      </p:pic>
      <p:pic>
        <p:nvPicPr>
          <p:cNvPr id="69" name="Picture 68">
            <a:extLst>
              <a:ext uri="{FF2B5EF4-FFF2-40B4-BE49-F238E27FC236}">
                <a16:creationId xmlns:a16="http://schemas.microsoft.com/office/drawing/2014/main" id="{638F4B1F-79C4-4E9C-A3B2-9F7F6DD44A2B}"/>
              </a:ext>
            </a:extLst>
          </p:cNvPr>
          <p:cNvPicPr>
            <a:picLocks noChangeAspect="1"/>
          </p:cNvPicPr>
          <p:nvPr/>
        </p:nvPicPr>
        <p:blipFill>
          <a:blip r:embed="rId12"/>
          <a:stretch>
            <a:fillRect/>
          </a:stretch>
        </p:blipFill>
        <p:spPr>
          <a:xfrm>
            <a:off x="466123" y="4154145"/>
            <a:ext cx="1150541" cy="1117433"/>
          </a:xfrm>
          <a:prstGeom prst="rect">
            <a:avLst/>
          </a:prstGeom>
        </p:spPr>
      </p:pic>
      <p:pic>
        <p:nvPicPr>
          <p:cNvPr id="70" name="Picture 69">
            <a:extLst>
              <a:ext uri="{FF2B5EF4-FFF2-40B4-BE49-F238E27FC236}">
                <a16:creationId xmlns:a16="http://schemas.microsoft.com/office/drawing/2014/main" id="{C76673CB-55C0-49BE-8C37-03659FB5361B}"/>
              </a:ext>
            </a:extLst>
          </p:cNvPr>
          <p:cNvPicPr>
            <a:picLocks noChangeAspect="1"/>
          </p:cNvPicPr>
          <p:nvPr/>
        </p:nvPicPr>
        <p:blipFill>
          <a:blip r:embed="rId13"/>
          <a:stretch>
            <a:fillRect/>
          </a:stretch>
        </p:blipFill>
        <p:spPr>
          <a:xfrm>
            <a:off x="9185721" y="1573392"/>
            <a:ext cx="946537" cy="943958"/>
          </a:xfrm>
          <a:prstGeom prst="rect">
            <a:avLst/>
          </a:prstGeom>
        </p:spPr>
      </p:pic>
      <p:pic>
        <p:nvPicPr>
          <p:cNvPr id="27" name="Graphic 26" descr="Bus with solid fill">
            <a:extLst>
              <a:ext uri="{FF2B5EF4-FFF2-40B4-BE49-F238E27FC236}">
                <a16:creationId xmlns:a16="http://schemas.microsoft.com/office/drawing/2014/main" id="{364C56F7-FD68-42F7-B991-13F73C6EE8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58526" y="1718601"/>
            <a:ext cx="914400" cy="914400"/>
          </a:xfrm>
          <a:prstGeom prst="rect">
            <a:avLst/>
          </a:prstGeom>
        </p:spPr>
      </p:pic>
      <p:pic>
        <p:nvPicPr>
          <p:cNvPr id="71" name="Picture 70" descr="A beach chair and umbrella on a sandy beach&#10;&#10;Description automatically generated">
            <a:extLst>
              <a:ext uri="{FF2B5EF4-FFF2-40B4-BE49-F238E27FC236}">
                <a16:creationId xmlns:a16="http://schemas.microsoft.com/office/drawing/2014/main" id="{2821D42E-A6A4-42E8-8C39-B94FDF9E438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73079" y="4275924"/>
            <a:ext cx="1459277" cy="1012373"/>
          </a:xfrm>
          <a:prstGeom prst="rect">
            <a:avLst/>
          </a:prstGeom>
        </p:spPr>
      </p:pic>
      <p:pic>
        <p:nvPicPr>
          <p:cNvPr id="72" name="Picture 71" descr="A screenshot of a video game&#10;&#10;Description automatically generated">
            <a:extLst>
              <a:ext uri="{FF2B5EF4-FFF2-40B4-BE49-F238E27FC236}">
                <a16:creationId xmlns:a16="http://schemas.microsoft.com/office/drawing/2014/main" id="{1218116F-B8C3-4E4D-87A4-1135FD4E0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1785" y="4170334"/>
            <a:ext cx="2135186" cy="1067593"/>
          </a:xfrm>
          <a:prstGeom prst="rect">
            <a:avLst/>
          </a:prstGeom>
        </p:spPr>
      </p:pic>
      <p:pic>
        <p:nvPicPr>
          <p:cNvPr id="73" name="Picture 72">
            <a:extLst>
              <a:ext uri="{FF2B5EF4-FFF2-40B4-BE49-F238E27FC236}">
                <a16:creationId xmlns:a16="http://schemas.microsoft.com/office/drawing/2014/main" id="{529EDEB8-A2A3-4D23-B381-FC29DA88C367}"/>
              </a:ext>
            </a:extLst>
          </p:cNvPr>
          <p:cNvPicPr>
            <a:picLocks noChangeAspect="1"/>
          </p:cNvPicPr>
          <p:nvPr/>
        </p:nvPicPr>
        <p:blipFill>
          <a:blip r:embed="rId18"/>
          <a:stretch>
            <a:fillRect/>
          </a:stretch>
        </p:blipFill>
        <p:spPr>
          <a:xfrm>
            <a:off x="8984457" y="4163413"/>
            <a:ext cx="1077568" cy="1023057"/>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284009" cy="400110"/>
          </a:xfrm>
          <a:prstGeom prst="rect">
            <a:avLst/>
          </a:prstGeom>
          <a:noFill/>
        </p:spPr>
        <p:txBody>
          <a:bodyPr wrap="square" rtlCol="0">
            <a:spAutoFit/>
          </a:bodyPr>
          <a:lstStyle/>
          <a:p>
            <a:r>
              <a:rPr lang="en-GB" sz="2000" b="1" dirty="0"/>
              <a:t>A</a:t>
            </a:r>
            <a:r>
              <a:rPr lang="en-GB" sz="2000" dirty="0"/>
              <a:t>: Ask ‘</a:t>
            </a:r>
            <a:r>
              <a:rPr lang="en-GB" sz="2000" b="1" dirty="0"/>
              <a:t>Did I… last year?</a:t>
            </a:r>
            <a:r>
              <a:rPr lang="en-GB" sz="2000" dirty="0"/>
              <a:t>’ or </a:t>
            </a:r>
            <a:r>
              <a:rPr lang="en-GB" sz="2000" b="1" dirty="0"/>
              <a:t>‘Did you… last year?’</a:t>
            </a: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r>
              <a:rPr lang="en-GB" sz="2000" b="1" dirty="0"/>
              <a:t>B</a:t>
            </a:r>
            <a:r>
              <a:rPr lang="en-GB" sz="2000" dirty="0"/>
              <a:t>: Answer ‘</a:t>
            </a:r>
            <a:r>
              <a:rPr lang="en-GB" sz="2000" b="1" dirty="0"/>
              <a:t>yes, I …</a:t>
            </a:r>
            <a:r>
              <a:rPr lang="en-GB" sz="2000" dirty="0"/>
              <a:t>’ or ‘</a:t>
            </a:r>
            <a:r>
              <a:rPr lang="en-GB" sz="2000" b="1" dirty="0"/>
              <a:t>no, I didn’t…</a:t>
            </a:r>
            <a:r>
              <a:rPr lang="en-GB" sz="2000" dirty="0"/>
              <a:t>’ depending on the question.</a:t>
            </a:r>
            <a:endParaRPr lang="en-GB" sz="2000" b="1" dirty="0"/>
          </a:p>
        </p:txBody>
      </p:sp>
    </p:spTree>
    <p:extLst>
      <p:ext uri="{BB962C8B-B14F-4D97-AF65-F5344CB8AC3E}">
        <p14:creationId xmlns:p14="http://schemas.microsoft.com/office/powerpoint/2010/main" val="3045700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821724" cy="647577"/>
          </a:xfrm>
        </p:spPr>
        <p:txBody>
          <a:bodyPr>
            <a:noAutofit/>
          </a:bodyPr>
          <a:lstStyle/>
          <a:p>
            <a:r>
              <a:rPr lang="en-GB" sz="2800" dirty="0" err="1"/>
              <a:t>En</a:t>
            </a:r>
            <a:r>
              <a:rPr lang="en-GB" sz="2800" dirty="0"/>
              <a:t> </a:t>
            </a:r>
            <a:r>
              <a:rPr lang="en-GB" sz="2800" dirty="0" err="1"/>
              <a:t>el</a:t>
            </a:r>
            <a:r>
              <a:rPr lang="en-GB" sz="2800" dirty="0"/>
              <a:t> colegio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21429">
                  <a:extLst>
                    <a:ext uri="{9D8B030D-6E8A-4147-A177-3AD203B41FA5}">
                      <a16:colId xmlns:a16="http://schemas.microsoft.com/office/drawing/2014/main" val="3179540757"/>
                    </a:ext>
                  </a:extLst>
                </a:gridCol>
                <a:gridCol w="1848303">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805014" y="2599684"/>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participate in a trip</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29610">
                  <a:extLst>
                    <a:ext uri="{9D8B030D-6E8A-4147-A177-3AD203B41FA5}">
                      <a16:colId xmlns:a16="http://schemas.microsoft.com/office/drawing/2014/main" val="3179540757"/>
                    </a:ext>
                  </a:extLst>
                </a:gridCol>
                <a:gridCol w="184012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690491" y="2615266"/>
            <a:ext cx="3207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spend time with friends</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nvGraphicFramePr>
        <p:xfrm>
          <a:off x="8450408" y="1411285"/>
          <a:ext cx="3669732" cy="2212300"/>
        </p:xfrm>
        <a:graphic>
          <a:graphicData uri="http://schemas.openxmlformats.org/drawingml/2006/table">
            <a:tbl>
              <a:tblPr firstRow="1" bandRow="1">
                <a:tableStyleId>{5940675A-B579-460E-94D1-54222C63F5DA}</a:tableStyleId>
              </a:tblPr>
              <a:tblGrid>
                <a:gridCol w="1830730">
                  <a:extLst>
                    <a:ext uri="{9D8B030D-6E8A-4147-A177-3AD203B41FA5}">
                      <a16:colId xmlns:a16="http://schemas.microsoft.com/office/drawing/2014/main" val="3179540757"/>
                    </a:ext>
                  </a:extLst>
                </a:gridCol>
                <a:gridCol w="183900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dance in class</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95001">
                  <a:extLst>
                    <a:ext uri="{9D8B030D-6E8A-4147-A177-3AD203B41FA5}">
                      <a16:colId xmlns:a16="http://schemas.microsoft.com/office/drawing/2014/main" val="3179540757"/>
                    </a:ext>
                  </a:extLst>
                </a:gridCol>
                <a:gridCol w="177473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306770" y="5180853"/>
            <a:ext cx="36516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speak in Spanish</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91055">
                  <a:extLst>
                    <a:ext uri="{9D8B030D-6E8A-4147-A177-3AD203B41FA5}">
                      <a16:colId xmlns:a16="http://schemas.microsoft.com/office/drawing/2014/main" val="3179540757"/>
                    </a:ext>
                  </a:extLst>
                </a:gridCol>
                <a:gridCol w="17786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972746" y="5230723"/>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look for a job</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42455">
                  <a:extLst>
                    <a:ext uri="{9D8B030D-6E8A-4147-A177-3AD203B41FA5}">
                      <a16:colId xmlns:a16="http://schemas.microsoft.com/office/drawing/2014/main" val="3179540757"/>
                    </a:ext>
                  </a:extLst>
                </a:gridCol>
                <a:gridCol w="18272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(I)</a:t>
                      </a:r>
                      <a:endParaRPr lang="en-GB" sz="2000" b="0" dirty="0"/>
                    </a:p>
                  </a:txBody>
                  <a:tcPr>
                    <a:solidFill>
                      <a:srgbClr val="FEF4F4"/>
                    </a:solidFill>
                  </a:tcPr>
                </a:tc>
                <a:tc>
                  <a:txBody>
                    <a:bodyPr/>
                    <a:lstStyle/>
                    <a:p>
                      <a:r>
                        <a:rPr lang="en-GB" sz="2000" b="1" dirty="0"/>
                        <a:t>(you)</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study after school</a:t>
            </a:r>
          </a:p>
        </p:txBody>
      </p:sp>
      <p:pic>
        <p:nvPicPr>
          <p:cNvPr id="48" name="Picture 47" descr="A purple circle with black figures&#10;&#10;Description automatically generated">
            <a:extLst>
              <a:ext uri="{FF2B5EF4-FFF2-40B4-BE49-F238E27FC236}">
                <a16:creationId xmlns:a16="http://schemas.microsoft.com/office/drawing/2014/main" id="{77DB4C5C-13CB-4E9C-9DDC-85C37F309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516" y="1599044"/>
            <a:ext cx="1014687" cy="1007777"/>
          </a:xfrm>
          <a:prstGeom prst="rect">
            <a:avLst/>
          </a:prstGeom>
        </p:spPr>
      </p:pic>
      <p:pic>
        <p:nvPicPr>
          <p:cNvPr id="56" name="Picture 55" descr="A blue circle with a stack of books in it&#10;&#10;Description automatically generated">
            <a:extLst>
              <a:ext uri="{FF2B5EF4-FFF2-40B4-BE49-F238E27FC236}">
                <a16:creationId xmlns:a16="http://schemas.microsoft.com/office/drawing/2014/main" id="{8EEB32F9-D2E2-4ED5-A5CE-B583942FF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862" y="4204686"/>
            <a:ext cx="1001012" cy="1010050"/>
          </a:xfrm>
          <a:prstGeom prst="rect">
            <a:avLst/>
          </a:prstGeom>
        </p:spPr>
      </p:pic>
      <p:pic>
        <p:nvPicPr>
          <p:cNvPr id="12" name="Picture 11" descr="A green check mark on a black background&#10;&#10;Description automatically generated">
            <a:extLst>
              <a:ext uri="{FF2B5EF4-FFF2-40B4-BE49-F238E27FC236}">
                <a16:creationId xmlns:a16="http://schemas.microsoft.com/office/drawing/2014/main" id="{E22A71BF-1DB9-4AFF-9C2E-1E8A8D012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763" y="2952457"/>
            <a:ext cx="648986" cy="651747"/>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E49B9097-1789-49D8-8C53-BDCFF09B3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08" y="2973876"/>
            <a:ext cx="648986" cy="651747"/>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DF77C3C9-CAAD-44B6-867A-C21548479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722" y="2973876"/>
            <a:ext cx="648986" cy="651747"/>
          </a:xfrm>
          <a:prstGeom prst="rect">
            <a:avLst/>
          </a:prstGeom>
        </p:spPr>
      </p:pic>
      <p:pic>
        <p:nvPicPr>
          <p:cNvPr id="40" name="Picture 39" descr="A green check mark on a black background&#10;&#10;Description automatically generated">
            <a:extLst>
              <a:ext uri="{FF2B5EF4-FFF2-40B4-BE49-F238E27FC236}">
                <a16:creationId xmlns:a16="http://schemas.microsoft.com/office/drawing/2014/main" id="{10FED718-53E5-4FBA-87DF-E9230F459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763" y="5526132"/>
            <a:ext cx="648986" cy="651747"/>
          </a:xfrm>
          <a:prstGeom prst="rect">
            <a:avLst/>
          </a:prstGeom>
        </p:spPr>
      </p:pic>
      <p:pic>
        <p:nvPicPr>
          <p:cNvPr id="41" name="Picture 40" descr="A green check mark on a black background&#10;&#10;Description automatically generated">
            <a:extLst>
              <a:ext uri="{FF2B5EF4-FFF2-40B4-BE49-F238E27FC236}">
                <a16:creationId xmlns:a16="http://schemas.microsoft.com/office/drawing/2014/main" id="{9C399E43-398A-41AC-A191-C01E1B042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424" y="5539630"/>
            <a:ext cx="648986" cy="651747"/>
          </a:xfrm>
          <a:prstGeom prst="rect">
            <a:avLst/>
          </a:prstGeom>
        </p:spPr>
      </p:pic>
      <p:pic>
        <p:nvPicPr>
          <p:cNvPr id="42" name="Picture 41" descr="A green check mark on a black background&#10;&#10;Description automatically generated">
            <a:extLst>
              <a:ext uri="{FF2B5EF4-FFF2-40B4-BE49-F238E27FC236}">
                <a16:creationId xmlns:a16="http://schemas.microsoft.com/office/drawing/2014/main" id="{25E90D58-07AD-4441-B0B0-948430172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9157" y="5540652"/>
            <a:ext cx="648986" cy="651747"/>
          </a:xfrm>
          <a:prstGeom prst="rect">
            <a:avLst/>
          </a:prstGeom>
        </p:spPr>
      </p:pic>
      <p:pic>
        <p:nvPicPr>
          <p:cNvPr id="14" name="Picture 13" descr="A red x on a black background&#10;&#10;Description automatically generated">
            <a:extLst>
              <a:ext uri="{FF2B5EF4-FFF2-40B4-BE49-F238E27FC236}">
                <a16:creationId xmlns:a16="http://schemas.microsoft.com/office/drawing/2014/main" id="{001D656C-BDCC-437C-BC86-19CA2D713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6587" y="3145761"/>
            <a:ext cx="516320" cy="346312"/>
          </a:xfrm>
          <a:prstGeom prst="rect">
            <a:avLst/>
          </a:prstGeom>
        </p:spPr>
      </p:pic>
      <p:pic>
        <p:nvPicPr>
          <p:cNvPr id="44" name="Picture 43" descr="A red x on a black background&#10;&#10;Description automatically generated">
            <a:extLst>
              <a:ext uri="{FF2B5EF4-FFF2-40B4-BE49-F238E27FC236}">
                <a16:creationId xmlns:a16="http://schemas.microsoft.com/office/drawing/2014/main" id="{3D17610C-A8C7-4613-BCFB-A1F96FE69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8146" y="3119902"/>
            <a:ext cx="516320" cy="346312"/>
          </a:xfrm>
          <a:prstGeom prst="rect">
            <a:avLst/>
          </a:prstGeom>
        </p:spPr>
      </p:pic>
      <p:pic>
        <p:nvPicPr>
          <p:cNvPr id="45" name="Picture 44" descr="A red x on a black background&#10;&#10;Description automatically generated">
            <a:extLst>
              <a:ext uri="{FF2B5EF4-FFF2-40B4-BE49-F238E27FC236}">
                <a16:creationId xmlns:a16="http://schemas.microsoft.com/office/drawing/2014/main" id="{A5E684AD-1EC8-4860-A7C2-469B5B44F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0862" y="3138430"/>
            <a:ext cx="516320" cy="346312"/>
          </a:xfrm>
          <a:prstGeom prst="rect">
            <a:avLst/>
          </a:prstGeom>
        </p:spPr>
      </p:pic>
      <p:pic>
        <p:nvPicPr>
          <p:cNvPr id="46" name="Picture 45" descr="A red x on a black background&#10;&#10;Description automatically generated">
            <a:extLst>
              <a:ext uri="{FF2B5EF4-FFF2-40B4-BE49-F238E27FC236}">
                <a16:creationId xmlns:a16="http://schemas.microsoft.com/office/drawing/2014/main" id="{8850A34A-5E41-4083-88DB-4019BE629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6587" y="5692347"/>
            <a:ext cx="516320" cy="346312"/>
          </a:xfrm>
          <a:prstGeom prst="rect">
            <a:avLst/>
          </a:prstGeom>
        </p:spPr>
      </p:pic>
      <p:pic>
        <p:nvPicPr>
          <p:cNvPr id="47" name="Picture 46" descr="A red x on a black background&#10;&#10;Description automatically generated">
            <a:extLst>
              <a:ext uri="{FF2B5EF4-FFF2-40B4-BE49-F238E27FC236}">
                <a16:creationId xmlns:a16="http://schemas.microsoft.com/office/drawing/2014/main" id="{D10F54E8-0F8E-4060-9AF3-3D9E0AEAB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4103" y="5749628"/>
            <a:ext cx="516320" cy="346312"/>
          </a:xfrm>
          <a:prstGeom prst="rect">
            <a:avLst/>
          </a:prstGeom>
        </p:spPr>
      </p:pic>
      <p:pic>
        <p:nvPicPr>
          <p:cNvPr id="51" name="Picture 50" descr="A green check mark on a black background&#10;&#10;Description automatically generated">
            <a:extLst>
              <a:ext uri="{FF2B5EF4-FFF2-40B4-BE49-F238E27FC236}">
                <a16:creationId xmlns:a16="http://schemas.microsoft.com/office/drawing/2014/main" id="{F7187F15-A72F-4BD8-BDAF-B99907F1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75" y="440447"/>
            <a:ext cx="648986" cy="651747"/>
          </a:xfrm>
          <a:prstGeom prst="rect">
            <a:avLst/>
          </a:prstGeom>
        </p:spPr>
      </p:pic>
      <p:pic>
        <p:nvPicPr>
          <p:cNvPr id="53" name="Picture 52" descr="A red x on a black background&#10;&#10;Description automatically generated">
            <a:extLst>
              <a:ext uri="{FF2B5EF4-FFF2-40B4-BE49-F238E27FC236}">
                <a16:creationId xmlns:a16="http://schemas.microsoft.com/office/drawing/2014/main" id="{355DDF7D-DF34-4A6E-B92C-55C0C3230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1308" y="1025636"/>
            <a:ext cx="516320" cy="346312"/>
          </a:xfrm>
          <a:prstGeom prst="rect">
            <a:avLst/>
          </a:prstGeom>
        </p:spPr>
      </p:pic>
      <p:sp>
        <p:nvSpPr>
          <p:cNvPr id="17" name="TextBox 16">
            <a:extLst>
              <a:ext uri="{FF2B5EF4-FFF2-40B4-BE49-F238E27FC236}">
                <a16:creationId xmlns:a16="http://schemas.microsoft.com/office/drawing/2014/main" id="{49D8DDB3-2784-4CAE-80F9-A325DA77F779}"/>
              </a:ext>
            </a:extLst>
          </p:cNvPr>
          <p:cNvSpPr txBox="1"/>
          <p:nvPr/>
        </p:nvSpPr>
        <p:spPr>
          <a:xfrm>
            <a:off x="11210314" y="619332"/>
            <a:ext cx="993885" cy="400110"/>
          </a:xfrm>
          <a:prstGeom prst="rect">
            <a:avLst/>
          </a:prstGeom>
          <a:noFill/>
        </p:spPr>
        <p:txBody>
          <a:bodyPr wrap="square" rtlCol="0">
            <a:spAutoFit/>
          </a:bodyPr>
          <a:lstStyle/>
          <a:p>
            <a:r>
              <a:rPr lang="en-GB" sz="2000" dirty="0"/>
              <a:t>= yes</a:t>
            </a:r>
          </a:p>
        </p:txBody>
      </p:sp>
      <p:sp>
        <p:nvSpPr>
          <p:cNvPr id="55" name="TextBox 54">
            <a:extLst>
              <a:ext uri="{FF2B5EF4-FFF2-40B4-BE49-F238E27FC236}">
                <a16:creationId xmlns:a16="http://schemas.microsoft.com/office/drawing/2014/main" id="{AFAE9CF9-67DA-4DD8-B044-F5FE94C82A3A}"/>
              </a:ext>
            </a:extLst>
          </p:cNvPr>
          <p:cNvSpPr txBox="1"/>
          <p:nvPr/>
        </p:nvSpPr>
        <p:spPr>
          <a:xfrm>
            <a:off x="11210314" y="958848"/>
            <a:ext cx="993885" cy="400110"/>
          </a:xfrm>
          <a:prstGeom prst="rect">
            <a:avLst/>
          </a:prstGeom>
          <a:noFill/>
        </p:spPr>
        <p:txBody>
          <a:bodyPr wrap="square" rtlCol="0">
            <a:spAutoFit/>
          </a:bodyPr>
          <a:lstStyle/>
          <a:p>
            <a:r>
              <a:rPr lang="en-GB" sz="2000" dirty="0"/>
              <a:t>= no</a:t>
            </a:r>
          </a:p>
        </p:txBody>
      </p:sp>
      <p:pic>
        <p:nvPicPr>
          <p:cNvPr id="58" name="Picture 57" descr="A red x on a black background&#10;&#10;Description automatically generated">
            <a:extLst>
              <a:ext uri="{FF2B5EF4-FFF2-40B4-BE49-F238E27FC236}">
                <a16:creationId xmlns:a16="http://schemas.microsoft.com/office/drawing/2014/main" id="{140BC275-F935-407A-AA8E-DB195587D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335" y="5750902"/>
            <a:ext cx="516320" cy="346312"/>
          </a:xfrm>
          <a:prstGeom prst="rect">
            <a:avLst/>
          </a:prstGeom>
        </p:spPr>
      </p:pic>
      <p:pic>
        <p:nvPicPr>
          <p:cNvPr id="21" name="Picture 20" descr="A black and white logo with a question mark in the center&#10;&#10;Description automatically generated">
            <a:extLst>
              <a:ext uri="{FF2B5EF4-FFF2-40B4-BE49-F238E27FC236}">
                <a16:creationId xmlns:a16="http://schemas.microsoft.com/office/drawing/2014/main" id="{6B873771-27B1-4C57-A7E7-71CDA58BFC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5192" y="4150184"/>
            <a:ext cx="1047081" cy="1039990"/>
          </a:xfrm>
          <a:prstGeom prst="rect">
            <a:avLst/>
          </a:prstGeom>
        </p:spPr>
      </p:pic>
      <p:pic>
        <p:nvPicPr>
          <p:cNvPr id="64" name="Picture 63" descr="A red and yellow rectangular shape with a flag inside&#10;&#10;Description automatically generated">
            <a:extLst>
              <a:ext uri="{FF2B5EF4-FFF2-40B4-BE49-F238E27FC236}">
                <a16:creationId xmlns:a16="http://schemas.microsoft.com/office/drawing/2014/main" id="{C12EBA18-AE15-4D02-AF46-9D1F7D918C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1285" y="4135178"/>
            <a:ext cx="1307295" cy="995172"/>
          </a:xfrm>
          <a:prstGeom prst="rect">
            <a:avLst/>
          </a:prstGeom>
        </p:spPr>
      </p:pic>
      <p:pic>
        <p:nvPicPr>
          <p:cNvPr id="69" name="Picture 68" descr="A group of people with speech bubbles&#10;&#10;Description automatically generated">
            <a:extLst>
              <a:ext uri="{FF2B5EF4-FFF2-40B4-BE49-F238E27FC236}">
                <a16:creationId xmlns:a16="http://schemas.microsoft.com/office/drawing/2014/main" id="{52463D8D-A8E2-4D74-AFAF-1FB6F86660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077" y="4204686"/>
            <a:ext cx="1052508" cy="937390"/>
          </a:xfrm>
          <a:prstGeom prst="rect">
            <a:avLst/>
          </a:prstGeom>
        </p:spPr>
      </p:pic>
      <p:pic>
        <p:nvPicPr>
          <p:cNvPr id="70" name="Picture 69" descr="A clock with a gold frame&#10;&#10;Description automatically generated">
            <a:extLst>
              <a:ext uri="{FF2B5EF4-FFF2-40B4-BE49-F238E27FC236}">
                <a16:creationId xmlns:a16="http://schemas.microsoft.com/office/drawing/2014/main" id="{409B32F1-DB98-42A2-A81F-368381599C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0401" y="4150184"/>
            <a:ext cx="683856" cy="911808"/>
          </a:xfrm>
          <a:prstGeom prst="rect">
            <a:avLst/>
          </a:prstGeom>
        </p:spPr>
      </p:pic>
      <p:pic>
        <p:nvPicPr>
          <p:cNvPr id="72" name="Picture 71">
            <a:extLst>
              <a:ext uri="{FF2B5EF4-FFF2-40B4-BE49-F238E27FC236}">
                <a16:creationId xmlns:a16="http://schemas.microsoft.com/office/drawing/2014/main" id="{A168C664-E8AD-4CB8-B9D8-4E8CD016F52A}"/>
              </a:ext>
            </a:extLst>
          </p:cNvPr>
          <p:cNvPicPr>
            <a:picLocks noChangeAspect="1"/>
          </p:cNvPicPr>
          <p:nvPr/>
        </p:nvPicPr>
        <p:blipFill>
          <a:blip r:embed="rId11"/>
          <a:stretch>
            <a:fillRect/>
          </a:stretch>
        </p:blipFill>
        <p:spPr>
          <a:xfrm>
            <a:off x="4855322" y="1606169"/>
            <a:ext cx="1035554" cy="1038972"/>
          </a:xfrm>
          <a:prstGeom prst="rect">
            <a:avLst/>
          </a:prstGeom>
        </p:spPr>
      </p:pic>
      <p:pic>
        <p:nvPicPr>
          <p:cNvPr id="73" name="Picture 72" descr="A yellow and blue oval shaped objects&#10;&#10;Description automatically generated with medium confidence">
            <a:extLst>
              <a:ext uri="{FF2B5EF4-FFF2-40B4-BE49-F238E27FC236}">
                <a16:creationId xmlns:a16="http://schemas.microsoft.com/office/drawing/2014/main" id="{CBC8253E-1996-4770-AB32-19AC4B888D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8279" y="248161"/>
            <a:ext cx="1692072" cy="1106258"/>
          </a:xfrm>
          <a:prstGeom prst="rect">
            <a:avLst/>
          </a:prstGeom>
        </p:spPr>
      </p:pic>
      <p:sp>
        <p:nvSpPr>
          <p:cNvPr id="74" name="TextBox 73">
            <a:extLst>
              <a:ext uri="{FF2B5EF4-FFF2-40B4-BE49-F238E27FC236}">
                <a16:creationId xmlns:a16="http://schemas.microsoft.com/office/drawing/2014/main" id="{DF01B3D4-594D-4E90-A1A8-456E6D048DCB}"/>
              </a:ext>
            </a:extLst>
          </p:cNvPr>
          <p:cNvSpPr txBox="1"/>
          <p:nvPr/>
        </p:nvSpPr>
        <p:spPr>
          <a:xfrm>
            <a:off x="4590351" y="123270"/>
            <a:ext cx="6284009" cy="400110"/>
          </a:xfrm>
          <a:prstGeom prst="rect">
            <a:avLst/>
          </a:prstGeom>
          <a:noFill/>
        </p:spPr>
        <p:txBody>
          <a:bodyPr wrap="square" rtlCol="0">
            <a:spAutoFit/>
          </a:bodyPr>
          <a:lstStyle/>
          <a:p>
            <a:r>
              <a:rPr lang="en-GB" sz="2000" b="1" dirty="0"/>
              <a:t>B</a:t>
            </a:r>
            <a:r>
              <a:rPr lang="en-GB" sz="2000" dirty="0"/>
              <a:t>: Ask ‘</a:t>
            </a:r>
            <a:r>
              <a:rPr lang="en-GB" sz="2000" b="1" dirty="0"/>
              <a:t>Did I… last year?</a:t>
            </a:r>
            <a:r>
              <a:rPr lang="en-GB" sz="2000" dirty="0"/>
              <a:t>’ or </a:t>
            </a:r>
            <a:r>
              <a:rPr lang="en-GB" sz="2000" b="1" dirty="0"/>
              <a:t>‘Did you… last year?’</a:t>
            </a:r>
          </a:p>
        </p:txBody>
      </p:sp>
      <p:sp>
        <p:nvSpPr>
          <p:cNvPr id="75" name="TextBox 74">
            <a:extLst>
              <a:ext uri="{FF2B5EF4-FFF2-40B4-BE49-F238E27FC236}">
                <a16:creationId xmlns:a16="http://schemas.microsoft.com/office/drawing/2014/main" id="{9527759B-F4EA-4834-86B0-72FE84432AF7}"/>
              </a:ext>
            </a:extLst>
          </p:cNvPr>
          <p:cNvSpPr txBox="1"/>
          <p:nvPr/>
        </p:nvSpPr>
        <p:spPr>
          <a:xfrm>
            <a:off x="4590351" y="582889"/>
            <a:ext cx="6284009" cy="707886"/>
          </a:xfrm>
          <a:prstGeom prst="rect">
            <a:avLst/>
          </a:prstGeom>
          <a:noFill/>
        </p:spPr>
        <p:txBody>
          <a:bodyPr wrap="square" rtlCol="0">
            <a:spAutoFit/>
          </a:bodyPr>
          <a:lstStyle/>
          <a:p>
            <a:r>
              <a:rPr lang="en-GB" sz="2000" b="1" dirty="0"/>
              <a:t>A</a:t>
            </a:r>
            <a:r>
              <a:rPr lang="en-GB" sz="2000" dirty="0"/>
              <a:t>: Answer ‘</a:t>
            </a:r>
            <a:r>
              <a:rPr lang="en-GB" sz="2000" b="1" dirty="0"/>
              <a:t>yes, I …</a:t>
            </a:r>
            <a:r>
              <a:rPr lang="en-GB" sz="2000" dirty="0"/>
              <a:t>’ or ‘</a:t>
            </a:r>
            <a:r>
              <a:rPr lang="en-GB" sz="2000" b="1" dirty="0"/>
              <a:t>no, I didn’t…</a:t>
            </a:r>
            <a:r>
              <a:rPr lang="en-GB" sz="2000" dirty="0"/>
              <a:t>’ depending on the question.</a:t>
            </a:r>
            <a:endParaRPr lang="en-GB" sz="2000" b="1" dirty="0"/>
          </a:p>
        </p:txBody>
      </p:sp>
      <p:pic>
        <p:nvPicPr>
          <p:cNvPr id="76" name="Picture 75" descr="A teacher teaching children in a classroom&#10;&#10;Description automatically generated">
            <a:extLst>
              <a:ext uri="{FF2B5EF4-FFF2-40B4-BE49-F238E27FC236}">
                <a16:creationId xmlns:a16="http://schemas.microsoft.com/office/drawing/2014/main" id="{02E3A53C-AADD-42A0-B413-256B4DEDD5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9065" y="1718784"/>
            <a:ext cx="1145704" cy="873600"/>
          </a:xfrm>
          <a:prstGeom prst="rect">
            <a:avLst/>
          </a:prstGeom>
        </p:spPr>
      </p:pic>
      <p:pic>
        <p:nvPicPr>
          <p:cNvPr id="77" name="Picture 76" descr="A back view of a person with a backpack&#10;&#10;Description automatically generated">
            <a:extLst>
              <a:ext uri="{FF2B5EF4-FFF2-40B4-BE49-F238E27FC236}">
                <a16:creationId xmlns:a16="http://schemas.microsoft.com/office/drawing/2014/main" id="{080C3AF8-EBD7-4D2E-AAA3-022A191D7D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01405" y="1743776"/>
            <a:ext cx="793748" cy="805069"/>
          </a:xfrm>
          <a:prstGeom prst="rect">
            <a:avLst/>
          </a:prstGeom>
        </p:spPr>
      </p:pic>
      <p:pic>
        <p:nvPicPr>
          <p:cNvPr id="78" name="Picture 77" descr="A group of colorful people holding hands&#10;&#10;Description automatically generated">
            <a:extLst>
              <a:ext uri="{FF2B5EF4-FFF2-40B4-BE49-F238E27FC236}">
                <a16:creationId xmlns:a16="http://schemas.microsoft.com/office/drawing/2014/main" id="{FA4D2583-EBAC-492D-8483-0B9AF8E50DDC}"/>
              </a:ext>
            </a:extLst>
          </p:cNvPr>
          <p:cNvPicPr>
            <a:picLocks noChangeAspect="1"/>
          </p:cNvPicPr>
          <p:nvPr/>
        </p:nvPicPr>
        <p:blipFill rotWithShape="1">
          <a:blip r:embed="rId15">
            <a:extLst>
              <a:ext uri="{28A0092B-C50C-407E-A947-70E740481C1C}">
                <a14:useLocalDpi xmlns:a14="http://schemas.microsoft.com/office/drawing/2010/main" val="0"/>
              </a:ext>
            </a:extLst>
          </a:blip>
          <a:srcRect l="18554" t="53418" r="15657" b="10331"/>
          <a:stretch/>
        </p:blipFill>
        <p:spPr>
          <a:xfrm>
            <a:off x="5994422" y="1919676"/>
            <a:ext cx="2070629" cy="570473"/>
          </a:xfrm>
          <a:prstGeom prst="rect">
            <a:avLst/>
          </a:prstGeom>
        </p:spPr>
      </p:pic>
      <p:pic>
        <p:nvPicPr>
          <p:cNvPr id="13" name="Picture 12" descr="A cartoon of a waiter holding a tray&#10;&#10;Description automatically generated">
            <a:extLst>
              <a:ext uri="{FF2B5EF4-FFF2-40B4-BE49-F238E27FC236}">
                <a16:creationId xmlns:a16="http://schemas.microsoft.com/office/drawing/2014/main" id="{E4F1B307-A8F4-4FCC-AD6D-03A318CCFA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55851" y="4127120"/>
            <a:ext cx="850573" cy="819341"/>
          </a:xfrm>
          <a:prstGeom prst="rect">
            <a:avLst/>
          </a:prstGeom>
        </p:spPr>
      </p:pic>
      <p:pic>
        <p:nvPicPr>
          <p:cNvPr id="22" name="Picture 21" descr="A cartoon of a person riding a scooter&#10;&#10;Description automatically generated">
            <a:extLst>
              <a:ext uri="{FF2B5EF4-FFF2-40B4-BE49-F238E27FC236}">
                <a16:creationId xmlns:a16="http://schemas.microsoft.com/office/drawing/2014/main" id="{0E89D020-9AC2-43BB-AD43-B7ED9136B9F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89211" y="4730947"/>
            <a:ext cx="903821" cy="715290"/>
          </a:xfrm>
          <a:prstGeom prst="rect">
            <a:avLst/>
          </a:prstGeom>
        </p:spPr>
      </p:pic>
      <p:pic>
        <p:nvPicPr>
          <p:cNvPr id="79" name="Picture 78">
            <a:extLst>
              <a:ext uri="{FF2B5EF4-FFF2-40B4-BE49-F238E27FC236}">
                <a16:creationId xmlns:a16="http://schemas.microsoft.com/office/drawing/2014/main" id="{BA73C393-0886-426A-9C73-56993245D3D1}"/>
              </a:ext>
            </a:extLst>
          </p:cNvPr>
          <p:cNvPicPr>
            <a:picLocks noChangeAspect="1"/>
          </p:cNvPicPr>
          <p:nvPr/>
        </p:nvPicPr>
        <p:blipFill>
          <a:blip r:embed="rId18"/>
          <a:stretch>
            <a:fillRect/>
          </a:stretch>
        </p:blipFill>
        <p:spPr>
          <a:xfrm>
            <a:off x="892549" y="1492964"/>
            <a:ext cx="1223499" cy="1029292"/>
          </a:xfrm>
          <a:prstGeom prst="rect">
            <a:avLst/>
          </a:prstGeom>
        </p:spPr>
      </p:pic>
    </p:spTree>
    <p:extLst>
      <p:ext uri="{BB962C8B-B14F-4D97-AF65-F5344CB8AC3E}">
        <p14:creationId xmlns:p14="http://schemas.microsoft.com/office/powerpoint/2010/main" val="236699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35871" y="5582127"/>
            <a:ext cx="4864546" cy="1275873"/>
          </a:xfrm>
        </p:spPr>
        <p:txBody>
          <a:bodyPr>
            <a:normAutofit fontScale="92500" lnSpcReduction="10000"/>
          </a:bodyPr>
          <a:lstStyle/>
          <a:p>
            <a:r>
              <a:rPr lang="en-GB" b="1" dirty="0"/>
              <a:t>Y8 Spanish</a:t>
            </a:r>
            <a:br>
              <a:rPr lang="en-GB" dirty="0"/>
            </a:br>
            <a:r>
              <a:rPr lang="en-GB" sz="1600" dirty="0"/>
              <a:t>Term 1.1 – Week 2 – Lesson 4</a:t>
            </a:r>
            <a:br>
              <a:rPr lang="en-GB" sz="1600" dirty="0"/>
            </a:br>
            <a:r>
              <a:rPr lang="en-GB" sz="1500" dirty="0"/>
              <a:t>Amanda Izquierdo / Nick Avery / Rachel Hawkes</a:t>
            </a:r>
            <a:br>
              <a:rPr lang="en-GB" sz="1400" dirty="0"/>
            </a:br>
            <a:r>
              <a:rPr lang="en-GB" sz="1400" dirty="0"/>
              <a:t>Artwork: Mark Davies</a:t>
            </a:r>
            <a:br>
              <a:rPr lang="en-GB" sz="1400" dirty="0"/>
            </a:br>
            <a:br>
              <a:rPr lang="en-GB" sz="1400" dirty="0"/>
            </a:br>
            <a:r>
              <a:rPr lang="en-GB" sz="1400" dirty="0"/>
              <a:t>Date updated: 25.08.23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lgn="l"/>
            <a:r>
              <a:rPr lang="en-GB" sz="2400" dirty="0">
                <a:solidFill>
                  <a:prstClr val="white"/>
                </a:solidFill>
              </a:rPr>
              <a:t>past tense (</a:t>
            </a:r>
            <a:r>
              <a:rPr lang="en-GB" sz="2400" dirty="0" err="1">
                <a:solidFill>
                  <a:prstClr val="white"/>
                </a:solidFill>
              </a:rPr>
              <a:t>preterite</a:t>
            </a:r>
            <a:r>
              <a:rPr lang="en-GB" sz="2400" dirty="0">
                <a:solidFill>
                  <a:prstClr val="white"/>
                </a:solidFill>
              </a:rPr>
              <a:t>) -</a:t>
            </a:r>
            <a:r>
              <a:rPr lang="en-GB" sz="2400" dirty="0" err="1">
                <a:solidFill>
                  <a:prstClr val="white"/>
                </a:solidFill>
              </a:rPr>
              <a:t>ar</a:t>
            </a:r>
            <a:r>
              <a:rPr lang="en-GB" sz="2400" dirty="0">
                <a:solidFill>
                  <a:prstClr val="white"/>
                </a:solidFill>
              </a:rPr>
              <a:t> verbs:</a:t>
            </a:r>
          </a:p>
          <a:p>
            <a:pPr algn="l"/>
            <a:r>
              <a:rPr lang="en-GB" sz="2400" dirty="0">
                <a:solidFill>
                  <a:prstClr val="white"/>
                </a:solidFill>
              </a:rPr>
              <a:t>2nd person singular (-</a:t>
            </a:r>
            <a:r>
              <a:rPr lang="en-GB" sz="2400" dirty="0" err="1">
                <a:solidFill>
                  <a:prstClr val="white"/>
                </a:solidFill>
              </a:rPr>
              <a:t>aste</a:t>
            </a:r>
            <a:r>
              <a:rPr lang="en-GB" sz="2400" dirty="0">
                <a:solidFill>
                  <a:prstClr val="white"/>
                </a:solidFill>
              </a:rPr>
              <a:t>)</a:t>
            </a:r>
            <a:endParaRPr lang="en-US"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0000" lnSpcReduction="20000"/>
          </a:bodyPr>
          <a:lstStyle/>
          <a:p>
            <a:r>
              <a:rPr lang="en-GB" sz="5400" b="1" dirty="0">
                <a:solidFill>
                  <a:prstClr val="white"/>
                </a:solidFill>
              </a:rPr>
              <a:t>Comparing past experiences </a:t>
            </a:r>
            <a:r>
              <a:rPr lang="en-GB" sz="5400" b="0" dirty="0">
                <a:solidFill>
                  <a:prstClr val="white"/>
                </a:solidFill>
              </a:rPr>
              <a:t>(2)</a:t>
            </a:r>
            <a:endParaRPr lang="en-GB" dirty="0"/>
          </a:p>
        </p:txBody>
      </p:sp>
      <p:pic>
        <p:nvPicPr>
          <p:cNvPr id="6" name="Picture 5">
            <a:extLst>
              <a:ext uri="{FF2B5EF4-FFF2-40B4-BE49-F238E27FC236}">
                <a16:creationId xmlns:a16="http://schemas.microsoft.com/office/drawing/2014/main" id="{B8F786CA-BEA7-4BDA-B0E3-47D98E70C19C}"/>
              </a:ext>
            </a:extLst>
          </p:cNvPr>
          <p:cNvPicPr>
            <a:picLocks noChangeAspect="1"/>
          </p:cNvPicPr>
          <p:nvPr/>
        </p:nvPicPr>
        <p:blipFill>
          <a:blip r:embed="rId3"/>
          <a:stretch>
            <a:fillRect/>
          </a:stretch>
        </p:blipFill>
        <p:spPr>
          <a:xfrm>
            <a:off x="8449613" y="2688334"/>
            <a:ext cx="3754110" cy="2893793"/>
          </a:xfrm>
          <a:prstGeom prst="rect">
            <a:avLst/>
          </a:prstGeom>
        </p:spPr>
      </p:pic>
    </p:spTree>
    <p:extLst>
      <p:ext uri="{BB962C8B-B14F-4D97-AF65-F5344CB8AC3E}">
        <p14:creationId xmlns:p14="http://schemas.microsoft.com/office/powerpoint/2010/main" val="326851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6E939-B207-4A53-82B5-A304EFE04D72}"/>
              </a:ext>
            </a:extLst>
          </p:cNvPr>
          <p:cNvSpPr txBox="1"/>
          <p:nvPr/>
        </p:nvSpPr>
        <p:spPr>
          <a:xfrm>
            <a:off x="237124" y="1207322"/>
            <a:ext cx="7963902" cy="830997"/>
          </a:xfrm>
          <a:prstGeom prst="rect">
            <a:avLst/>
          </a:prstGeom>
          <a:noFill/>
        </p:spPr>
        <p:txBody>
          <a:bodyPr wrap="square" rtlCol="0">
            <a:spAutoFit/>
          </a:bodyPr>
          <a:lstStyle/>
          <a:p>
            <a:r>
              <a:rPr lang="en-US" sz="2400" dirty="0"/>
              <a:t>When they appear next to each other, the Spanish vowels </a:t>
            </a:r>
            <a:r>
              <a:rPr lang="en-US" sz="2400" b="1" dirty="0"/>
              <a:t>[a]</a:t>
            </a:r>
            <a:r>
              <a:rPr lang="en-US" sz="2400" dirty="0"/>
              <a:t>, </a:t>
            </a:r>
            <a:r>
              <a:rPr lang="en-US" sz="2400" b="1" dirty="0"/>
              <a:t>[e]</a:t>
            </a:r>
            <a:r>
              <a:rPr lang="en-US" sz="2400" dirty="0"/>
              <a:t> and </a:t>
            </a:r>
            <a:r>
              <a:rPr lang="en-US" sz="2400" b="1" dirty="0"/>
              <a:t>[o]</a:t>
            </a:r>
            <a:r>
              <a:rPr lang="en-US" sz="2400" dirty="0"/>
              <a:t> are pronounced </a:t>
            </a:r>
            <a:r>
              <a:rPr lang="en-US" sz="2400" b="1" dirty="0"/>
              <a:t>separately</a:t>
            </a:r>
            <a:r>
              <a:rPr lang="en-US" sz="2400" dirty="0"/>
              <a:t>.</a:t>
            </a:r>
          </a:p>
        </p:txBody>
      </p:sp>
      <p:pic>
        <p:nvPicPr>
          <p:cNvPr id="3" name="Imagen 2">
            <a:extLst>
              <a:ext uri="{FF2B5EF4-FFF2-40B4-BE49-F238E27FC236}">
                <a16:creationId xmlns:a16="http://schemas.microsoft.com/office/drawing/2014/main" id="{2F17E12D-A67C-49EF-8337-6CB5922BAD72}"/>
              </a:ext>
            </a:extLst>
          </p:cNvPr>
          <p:cNvPicPr>
            <a:picLocks noChangeAspect="1"/>
          </p:cNvPicPr>
          <p:nvPr/>
        </p:nvPicPr>
        <p:blipFill>
          <a:blip r:embed="rId3"/>
          <a:stretch>
            <a:fillRect/>
          </a:stretch>
        </p:blipFill>
        <p:spPr>
          <a:xfrm>
            <a:off x="8077200" y="1832188"/>
            <a:ext cx="1768562" cy="2296834"/>
          </a:xfrm>
          <a:prstGeom prst="rect">
            <a:avLst/>
          </a:prstGeom>
        </p:spPr>
      </p:pic>
      <p:sp>
        <p:nvSpPr>
          <p:cNvPr id="4" name="CuadroTexto 6">
            <a:extLst>
              <a:ext uri="{FF2B5EF4-FFF2-40B4-BE49-F238E27FC236}">
                <a16:creationId xmlns:a16="http://schemas.microsoft.com/office/drawing/2014/main" id="{359AC232-6B2C-4630-BC67-1C0BF201952B}"/>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2"/>
                </a:solidFill>
              </a:rPr>
              <a:t>a, e, o</a:t>
            </a:r>
          </a:p>
        </p:txBody>
      </p:sp>
      <p:sp>
        <p:nvSpPr>
          <p:cNvPr id="5" name="Llamada ovalada 7">
            <a:extLst>
              <a:ext uri="{FF2B5EF4-FFF2-40B4-BE49-F238E27FC236}">
                <a16:creationId xmlns:a16="http://schemas.microsoft.com/office/drawing/2014/main" id="{0D2E16E2-70B4-4478-AF94-BA46E309768D}"/>
              </a:ext>
            </a:extLst>
          </p:cNvPr>
          <p:cNvSpPr/>
          <p:nvPr/>
        </p:nvSpPr>
        <p:spPr>
          <a:xfrm>
            <a:off x="5128227" y="4451798"/>
            <a:ext cx="4574573" cy="1243322"/>
          </a:xfrm>
          <a:prstGeom prst="wedgeEllipseCallout">
            <a:avLst>
              <a:gd name="adj1" fmla="val 32815"/>
              <a:gd name="adj2" fmla="val -10621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Spanish vowels are</a:t>
            </a:r>
            <a:r>
              <a:rPr lang="en-GB" sz="2200" dirty="0">
                <a:solidFill>
                  <a:schemeClr val="tx1"/>
                </a:solidFill>
              </a:rPr>
              <a:t> often</a:t>
            </a:r>
            <a:r>
              <a:rPr lang="es-GB" sz="2200" dirty="0">
                <a:solidFill>
                  <a:schemeClr val="tx1"/>
                </a:solidFill>
              </a:rPr>
              <a:t> short, crisp</a:t>
            </a:r>
            <a:r>
              <a:rPr lang="en-GB" sz="2200" dirty="0">
                <a:solidFill>
                  <a:schemeClr val="tx1"/>
                </a:solidFill>
              </a:rPr>
              <a:t> and</a:t>
            </a:r>
            <a:r>
              <a:rPr lang="es-GB" sz="2200" dirty="0">
                <a:solidFill>
                  <a:schemeClr val="tx1"/>
                </a:solidFill>
              </a:rPr>
              <a:t> open!</a:t>
            </a:r>
          </a:p>
        </p:txBody>
      </p:sp>
      <p:sp>
        <p:nvSpPr>
          <p:cNvPr id="6" name="TextBox 5">
            <a:extLst>
              <a:ext uri="{FF2B5EF4-FFF2-40B4-BE49-F238E27FC236}">
                <a16:creationId xmlns:a16="http://schemas.microsoft.com/office/drawing/2014/main" id="{19C4E016-25B3-4BB8-A80C-758B15A830C8}"/>
              </a:ext>
            </a:extLst>
          </p:cNvPr>
          <p:cNvSpPr txBox="1"/>
          <p:nvPr/>
        </p:nvSpPr>
        <p:spPr>
          <a:xfrm>
            <a:off x="237125" y="3063838"/>
            <a:ext cx="4476390" cy="461665"/>
          </a:xfrm>
          <a:prstGeom prst="rect">
            <a:avLst/>
          </a:prstGeom>
          <a:noFill/>
        </p:spPr>
        <p:txBody>
          <a:bodyPr wrap="square" rtlCol="0">
            <a:spAutoFit/>
          </a:bodyPr>
          <a:lstStyle/>
          <a:p>
            <a:r>
              <a:rPr lang="en-US" sz="2400" dirty="0"/>
              <a:t>Escucha unos ejemplos:</a:t>
            </a:r>
          </a:p>
        </p:txBody>
      </p:sp>
      <p:sp>
        <p:nvSpPr>
          <p:cNvPr id="7" name="TextBox 6">
            <a:extLst>
              <a:ext uri="{FF2B5EF4-FFF2-40B4-BE49-F238E27FC236}">
                <a16:creationId xmlns:a16="http://schemas.microsoft.com/office/drawing/2014/main" id="{EE2524E1-21DC-42CD-A9B8-D82132B3543F}"/>
              </a:ext>
            </a:extLst>
          </p:cNvPr>
          <p:cNvSpPr txBox="1"/>
          <p:nvPr/>
        </p:nvSpPr>
        <p:spPr>
          <a:xfrm>
            <a:off x="237124" y="2337094"/>
            <a:ext cx="7859126" cy="461665"/>
          </a:xfrm>
          <a:prstGeom prst="rect">
            <a:avLst/>
          </a:prstGeom>
          <a:noFill/>
        </p:spPr>
        <p:txBody>
          <a:bodyPr wrap="square" rtlCol="0">
            <a:spAutoFit/>
          </a:bodyPr>
          <a:lstStyle/>
          <a:p>
            <a:r>
              <a:rPr lang="en-US" sz="2400" dirty="0"/>
              <a:t>This is why we call them ‘strong’ vowels!</a:t>
            </a:r>
          </a:p>
        </p:txBody>
      </p:sp>
      <p:sp>
        <p:nvSpPr>
          <p:cNvPr id="8" name="Action Button: Custom 20">
            <a:hlinkClick r:id="" action="ppaction://noaction" highlightClick="1">
              <a:snd r:embed="rId4" name="idea.wav"/>
            </a:hlinkClick>
            <a:extLst>
              <a:ext uri="{FF2B5EF4-FFF2-40B4-BE49-F238E27FC236}">
                <a16:creationId xmlns:a16="http://schemas.microsoft.com/office/drawing/2014/main" id="{4F403056-1213-4270-B1F8-141B2225D38D}"/>
              </a:ext>
            </a:extLst>
          </p:cNvPr>
          <p:cNvSpPr/>
          <p:nvPr/>
        </p:nvSpPr>
        <p:spPr>
          <a:xfrm>
            <a:off x="355416" y="3879171"/>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1</a:t>
            </a:r>
          </a:p>
        </p:txBody>
      </p:sp>
      <p:sp>
        <p:nvSpPr>
          <p:cNvPr id="9" name="Action Button: Custom 20">
            <a:hlinkClick r:id="" action="ppaction://noaction" highlightClick="1">
              <a:snd r:embed="rId5" name="teatro.wav"/>
            </a:hlinkClick>
            <a:extLst>
              <a:ext uri="{FF2B5EF4-FFF2-40B4-BE49-F238E27FC236}">
                <a16:creationId xmlns:a16="http://schemas.microsoft.com/office/drawing/2014/main" id="{5C3597E2-24C7-4473-9EFB-C3BAEE8A21A3}"/>
              </a:ext>
            </a:extLst>
          </p:cNvPr>
          <p:cNvSpPr/>
          <p:nvPr/>
        </p:nvSpPr>
        <p:spPr>
          <a:xfrm>
            <a:off x="355416" y="4627784"/>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2</a:t>
            </a:r>
          </a:p>
        </p:txBody>
      </p:sp>
      <p:sp>
        <p:nvSpPr>
          <p:cNvPr id="10" name="Action Button: Custom 20">
            <a:hlinkClick r:id="" action="ppaction://noaction" highlightClick="1">
              <a:snd r:embed="rId6" name="oeste.wav"/>
            </a:hlinkClick>
            <a:extLst>
              <a:ext uri="{FF2B5EF4-FFF2-40B4-BE49-F238E27FC236}">
                <a16:creationId xmlns:a16="http://schemas.microsoft.com/office/drawing/2014/main" id="{51DB3D68-3F9E-4CD4-8676-0F89F00C8C22}"/>
              </a:ext>
            </a:extLst>
          </p:cNvPr>
          <p:cNvSpPr/>
          <p:nvPr/>
        </p:nvSpPr>
        <p:spPr>
          <a:xfrm>
            <a:off x="355416" y="5419639"/>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3</a:t>
            </a:r>
          </a:p>
        </p:txBody>
      </p:sp>
      <p:sp>
        <p:nvSpPr>
          <p:cNvPr id="11" name="TextBox 10">
            <a:extLst>
              <a:ext uri="{FF2B5EF4-FFF2-40B4-BE49-F238E27FC236}">
                <a16:creationId xmlns:a16="http://schemas.microsoft.com/office/drawing/2014/main" id="{2644C4DF-913C-44F5-8E04-55437ECB6320}"/>
              </a:ext>
            </a:extLst>
          </p:cNvPr>
          <p:cNvSpPr txBox="1"/>
          <p:nvPr/>
        </p:nvSpPr>
        <p:spPr>
          <a:xfrm>
            <a:off x="1191841" y="3953655"/>
            <a:ext cx="1962503" cy="461665"/>
          </a:xfrm>
          <a:prstGeom prst="rect">
            <a:avLst/>
          </a:prstGeom>
          <a:noFill/>
        </p:spPr>
        <p:txBody>
          <a:bodyPr wrap="square" rtlCol="0">
            <a:spAutoFit/>
          </a:bodyPr>
          <a:lstStyle/>
          <a:p>
            <a:pPr algn="l"/>
            <a:r>
              <a:rPr lang="en-GB" sz="2400" dirty="0"/>
              <a:t>id</a:t>
            </a:r>
            <a:r>
              <a:rPr lang="en-GB" sz="2400" b="1" dirty="0"/>
              <a:t>ea</a:t>
            </a:r>
          </a:p>
        </p:txBody>
      </p:sp>
      <p:sp>
        <p:nvSpPr>
          <p:cNvPr id="12" name="TextBox 11">
            <a:extLst>
              <a:ext uri="{FF2B5EF4-FFF2-40B4-BE49-F238E27FC236}">
                <a16:creationId xmlns:a16="http://schemas.microsoft.com/office/drawing/2014/main" id="{BE1DC119-730A-46E4-A9BB-2EB19BE7789C}"/>
              </a:ext>
            </a:extLst>
          </p:cNvPr>
          <p:cNvSpPr txBox="1"/>
          <p:nvPr/>
        </p:nvSpPr>
        <p:spPr>
          <a:xfrm>
            <a:off x="1191839" y="4735593"/>
            <a:ext cx="1962503" cy="461665"/>
          </a:xfrm>
          <a:prstGeom prst="rect">
            <a:avLst/>
          </a:prstGeom>
          <a:noFill/>
        </p:spPr>
        <p:txBody>
          <a:bodyPr wrap="square" rtlCol="0">
            <a:spAutoFit/>
          </a:bodyPr>
          <a:lstStyle/>
          <a:p>
            <a:pPr algn="l"/>
            <a:r>
              <a:rPr lang="en-GB" sz="2400" dirty="0"/>
              <a:t>t</a:t>
            </a:r>
            <a:r>
              <a:rPr lang="en-GB" sz="2400" b="1" dirty="0"/>
              <a:t>ea</a:t>
            </a:r>
            <a:r>
              <a:rPr lang="en-GB" sz="2400" dirty="0"/>
              <a:t>tro</a:t>
            </a:r>
            <a:endParaRPr lang="en-GB" sz="2400" b="1" dirty="0"/>
          </a:p>
        </p:txBody>
      </p:sp>
      <p:sp>
        <p:nvSpPr>
          <p:cNvPr id="13" name="TextBox 12">
            <a:extLst>
              <a:ext uri="{FF2B5EF4-FFF2-40B4-BE49-F238E27FC236}">
                <a16:creationId xmlns:a16="http://schemas.microsoft.com/office/drawing/2014/main" id="{A6429860-9081-48A3-8077-EB935E4C7345}"/>
              </a:ext>
            </a:extLst>
          </p:cNvPr>
          <p:cNvSpPr txBox="1"/>
          <p:nvPr/>
        </p:nvSpPr>
        <p:spPr>
          <a:xfrm>
            <a:off x="1191840" y="5459802"/>
            <a:ext cx="1962503" cy="461665"/>
          </a:xfrm>
          <a:prstGeom prst="rect">
            <a:avLst/>
          </a:prstGeom>
          <a:noFill/>
        </p:spPr>
        <p:txBody>
          <a:bodyPr wrap="square" rtlCol="0">
            <a:spAutoFit/>
          </a:bodyPr>
          <a:lstStyle/>
          <a:p>
            <a:pPr algn="l"/>
            <a:r>
              <a:rPr lang="en-GB" sz="2400" b="1" dirty="0"/>
              <a:t>oe</a:t>
            </a:r>
            <a:r>
              <a:rPr lang="en-GB" sz="2400" dirty="0"/>
              <a:t>ste</a:t>
            </a:r>
            <a:endParaRPr lang="en-GB" sz="2400" b="1" dirty="0"/>
          </a:p>
        </p:txBody>
      </p:sp>
      <p:sp>
        <p:nvSpPr>
          <p:cNvPr id="14" name="Title 13">
            <a:extLst>
              <a:ext uri="{FF2B5EF4-FFF2-40B4-BE49-F238E27FC236}">
                <a16:creationId xmlns:a16="http://schemas.microsoft.com/office/drawing/2014/main" id="{718E276A-7BDE-4FF5-BFDD-A6CB836168B2}"/>
              </a:ext>
            </a:extLst>
          </p:cNvPr>
          <p:cNvSpPr>
            <a:spLocks noGrp="1"/>
          </p:cNvSpPr>
          <p:nvPr>
            <p:ph type="title"/>
          </p:nvPr>
        </p:nvSpPr>
        <p:spPr>
          <a:xfrm>
            <a:off x="0" y="213557"/>
            <a:ext cx="2028092" cy="647577"/>
          </a:xfrm>
        </p:spPr>
        <p:txBody>
          <a:bodyPr>
            <a:normAutofit/>
          </a:bodyPr>
          <a:lstStyle/>
          <a:p>
            <a:r>
              <a:rPr lang="en-GB" sz="2800" dirty="0" err="1"/>
              <a:t>Fonética</a:t>
            </a:r>
            <a:endParaRPr lang="en-GB" sz="2800" dirty="0"/>
          </a:p>
        </p:txBody>
      </p:sp>
      <p:sp>
        <p:nvSpPr>
          <p:cNvPr id="16" name="Google Shape;1461;p35">
            <a:extLst>
              <a:ext uri="{FF2B5EF4-FFF2-40B4-BE49-F238E27FC236}">
                <a16:creationId xmlns:a16="http://schemas.microsoft.com/office/drawing/2014/main" id="{DF274557-E475-4865-8EC1-4697B7ADD5BA}"/>
              </a:ext>
            </a:extLst>
          </p:cNvPr>
          <p:cNvSpPr/>
          <p:nvPr/>
        </p:nvSpPr>
        <p:spPr>
          <a:xfrm>
            <a:off x="8651632" y="258166"/>
            <a:ext cx="3276512"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8599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7" grpId="0"/>
      <p:bldP spid="8" grpId="0" animBg="1"/>
      <p:bldP spid="9" grpId="0" animBg="1"/>
      <p:bldP spid="10" grpId="0" animBg="1"/>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18E276A-7BDE-4FF5-BFDD-A6CB836168B2}"/>
              </a:ext>
            </a:extLst>
          </p:cNvPr>
          <p:cNvSpPr>
            <a:spLocks noGrp="1"/>
          </p:cNvSpPr>
          <p:nvPr>
            <p:ph type="title"/>
          </p:nvPr>
        </p:nvSpPr>
        <p:spPr>
          <a:xfrm>
            <a:off x="0" y="213557"/>
            <a:ext cx="2028092" cy="647577"/>
          </a:xfrm>
        </p:spPr>
        <p:txBody>
          <a:bodyPr>
            <a:normAutofit/>
          </a:bodyPr>
          <a:lstStyle/>
          <a:p>
            <a:r>
              <a:rPr lang="en-GB" sz="2800" dirty="0" err="1"/>
              <a:t>Fonética</a:t>
            </a:r>
            <a:endParaRPr lang="en-GB" sz="2800" dirty="0"/>
          </a:p>
        </p:txBody>
      </p:sp>
      <p:sp>
        <p:nvSpPr>
          <p:cNvPr id="16" name="Google Shape;1461;p35">
            <a:extLst>
              <a:ext uri="{FF2B5EF4-FFF2-40B4-BE49-F238E27FC236}">
                <a16:creationId xmlns:a16="http://schemas.microsoft.com/office/drawing/2014/main" id="{DF274557-E475-4865-8EC1-4697B7ADD5BA}"/>
              </a:ext>
            </a:extLst>
          </p:cNvPr>
          <p:cNvSpPr/>
          <p:nvPr/>
        </p:nvSpPr>
        <p:spPr>
          <a:xfrm>
            <a:off x="8651632" y="258166"/>
            <a:ext cx="3276512"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 name="TextBox 16">
            <a:extLst>
              <a:ext uri="{FF2B5EF4-FFF2-40B4-BE49-F238E27FC236}">
                <a16:creationId xmlns:a16="http://schemas.microsoft.com/office/drawing/2014/main" id="{98ECBBCE-A241-450E-936C-3D4DEF23814D}"/>
              </a:ext>
            </a:extLst>
          </p:cNvPr>
          <p:cNvSpPr txBox="1"/>
          <p:nvPr/>
        </p:nvSpPr>
        <p:spPr>
          <a:xfrm>
            <a:off x="218073" y="1142395"/>
            <a:ext cx="10832985" cy="461665"/>
          </a:xfrm>
          <a:prstGeom prst="rect">
            <a:avLst/>
          </a:prstGeom>
          <a:noFill/>
        </p:spPr>
        <p:txBody>
          <a:bodyPr wrap="square" rtlCol="0">
            <a:spAutoFit/>
          </a:bodyPr>
          <a:lstStyle/>
          <a:p>
            <a:r>
              <a:rPr lang="en-US" sz="2400" b="1" dirty="0"/>
              <a:t>Escucha y escribe cada palabra.</a:t>
            </a:r>
          </a:p>
        </p:txBody>
      </p:sp>
      <p:sp>
        <p:nvSpPr>
          <p:cNvPr id="18" name="CuadroTexto 15">
            <a:extLst>
              <a:ext uri="{FF2B5EF4-FFF2-40B4-BE49-F238E27FC236}">
                <a16:creationId xmlns:a16="http://schemas.microsoft.com/office/drawing/2014/main" id="{F9F292D9-E265-4BCA-9538-730552109ED2}"/>
              </a:ext>
            </a:extLst>
          </p:cNvPr>
          <p:cNvSpPr txBox="1"/>
          <p:nvPr/>
        </p:nvSpPr>
        <p:spPr>
          <a:xfrm>
            <a:off x="1454777" y="2321608"/>
            <a:ext cx="922047" cy="584775"/>
          </a:xfrm>
          <a:prstGeom prst="rect">
            <a:avLst/>
          </a:prstGeom>
          <a:noFill/>
        </p:spPr>
        <p:txBody>
          <a:bodyPr wrap="none" rtlCol="0">
            <a:spAutoFit/>
          </a:bodyPr>
          <a:lstStyle/>
          <a:p>
            <a:r>
              <a:rPr lang="en-GB" sz="3200" dirty="0"/>
              <a:t>leer</a:t>
            </a:r>
            <a:endParaRPr lang="es-GB" sz="3200" dirty="0"/>
          </a:p>
        </p:txBody>
      </p:sp>
      <p:sp>
        <p:nvSpPr>
          <p:cNvPr id="19" name="Action Button: Custom 20">
            <a:hlinkClick r:id="" action="ppaction://noaction" highlightClick="1">
              <a:snd r:embed="rId3" name="leer.wav"/>
            </a:hlinkClick>
            <a:extLst>
              <a:ext uri="{FF2B5EF4-FFF2-40B4-BE49-F238E27FC236}">
                <a16:creationId xmlns:a16="http://schemas.microsoft.com/office/drawing/2014/main" id="{89160E7C-9D44-43AD-B86F-6F7A3889A3AA}"/>
              </a:ext>
            </a:extLst>
          </p:cNvPr>
          <p:cNvSpPr/>
          <p:nvPr/>
        </p:nvSpPr>
        <p:spPr>
          <a:xfrm>
            <a:off x="530788" y="2278490"/>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20" name="Action Button: Custom 20">
            <a:hlinkClick r:id="" action="ppaction://noaction" highlightClick="1">
              <a:snd r:embed="rId4" name="idea.wav"/>
            </a:hlinkClick>
            <a:extLst>
              <a:ext uri="{FF2B5EF4-FFF2-40B4-BE49-F238E27FC236}">
                <a16:creationId xmlns:a16="http://schemas.microsoft.com/office/drawing/2014/main" id="{07427139-72B6-408F-A4C1-009729FB44E2}"/>
              </a:ext>
            </a:extLst>
          </p:cNvPr>
          <p:cNvSpPr/>
          <p:nvPr/>
        </p:nvSpPr>
        <p:spPr>
          <a:xfrm>
            <a:off x="530788" y="3317060"/>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21" name="Action Button: Custom 20">
            <a:hlinkClick r:id="" action="ppaction://noaction" highlightClick="1">
              <a:snd r:embed="rId5" name="museo.wav"/>
            </a:hlinkClick>
            <a:extLst>
              <a:ext uri="{FF2B5EF4-FFF2-40B4-BE49-F238E27FC236}">
                <a16:creationId xmlns:a16="http://schemas.microsoft.com/office/drawing/2014/main" id="{7F6A9361-1E93-44BE-9CE5-1CD045E41880}"/>
              </a:ext>
            </a:extLst>
          </p:cNvPr>
          <p:cNvSpPr/>
          <p:nvPr/>
        </p:nvSpPr>
        <p:spPr>
          <a:xfrm>
            <a:off x="530788" y="4323864"/>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22" name="Action Button: Custom 20">
            <a:hlinkClick r:id="" action="ppaction://noaction" highlightClick="1">
              <a:snd r:embed="rId6" name="feo.wav"/>
            </a:hlinkClick>
            <a:extLst>
              <a:ext uri="{FF2B5EF4-FFF2-40B4-BE49-F238E27FC236}">
                <a16:creationId xmlns:a16="http://schemas.microsoft.com/office/drawing/2014/main" id="{B71A76F4-AC78-433D-AF23-A72164F889F6}"/>
              </a:ext>
            </a:extLst>
          </p:cNvPr>
          <p:cNvSpPr/>
          <p:nvPr/>
        </p:nvSpPr>
        <p:spPr>
          <a:xfrm>
            <a:off x="530788" y="5357851"/>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23" name="Action Button: Custom 20">
            <a:hlinkClick r:id="" action="ppaction://noaction" highlightClick="1">
              <a:snd r:embed="rId7" name="aeropuerto.wav"/>
            </a:hlinkClick>
            <a:extLst>
              <a:ext uri="{FF2B5EF4-FFF2-40B4-BE49-F238E27FC236}">
                <a16:creationId xmlns:a16="http://schemas.microsoft.com/office/drawing/2014/main" id="{BFB146B6-2E5E-417A-81A2-E0CD3EC4FB47}"/>
              </a:ext>
            </a:extLst>
          </p:cNvPr>
          <p:cNvSpPr/>
          <p:nvPr/>
        </p:nvSpPr>
        <p:spPr>
          <a:xfrm>
            <a:off x="4413026" y="2278490"/>
            <a:ext cx="684075" cy="610634"/>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sp>
        <p:nvSpPr>
          <p:cNvPr id="24" name="Action Button: Custom 20">
            <a:hlinkClick r:id="" action="ppaction://noaction" highlightClick="1">
              <a:snd r:embed="rId8" name="traer.wav"/>
            </a:hlinkClick>
            <a:extLst>
              <a:ext uri="{FF2B5EF4-FFF2-40B4-BE49-F238E27FC236}">
                <a16:creationId xmlns:a16="http://schemas.microsoft.com/office/drawing/2014/main" id="{3E367B07-835B-4B89-A684-85016002F153}"/>
              </a:ext>
            </a:extLst>
          </p:cNvPr>
          <p:cNvSpPr/>
          <p:nvPr/>
        </p:nvSpPr>
        <p:spPr>
          <a:xfrm>
            <a:off x="4413023" y="3310584"/>
            <a:ext cx="684075" cy="593695"/>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sp>
        <p:nvSpPr>
          <p:cNvPr id="25" name="CuadroTexto 6">
            <a:extLst>
              <a:ext uri="{FF2B5EF4-FFF2-40B4-BE49-F238E27FC236}">
                <a16:creationId xmlns:a16="http://schemas.microsoft.com/office/drawing/2014/main" id="{896D7194-64B6-4D9E-A6E9-EA6A82FC16EF}"/>
              </a:ext>
            </a:extLst>
          </p:cNvPr>
          <p:cNvSpPr txBox="1"/>
          <p:nvPr/>
        </p:nvSpPr>
        <p:spPr>
          <a:xfrm>
            <a:off x="10134768" y="2544046"/>
            <a:ext cx="1284326" cy="523220"/>
          </a:xfrm>
          <a:prstGeom prst="rect">
            <a:avLst/>
          </a:prstGeom>
          <a:noFill/>
        </p:spPr>
        <p:txBody>
          <a:bodyPr wrap="none" rtlCol="0">
            <a:spAutoFit/>
          </a:bodyPr>
          <a:lstStyle/>
          <a:p>
            <a:pPr algn="l"/>
            <a:r>
              <a:rPr lang="es-GB" sz="2800" b="1" dirty="0"/>
              <a:t>a, e, o</a:t>
            </a:r>
          </a:p>
        </p:txBody>
      </p:sp>
      <p:sp>
        <p:nvSpPr>
          <p:cNvPr id="26" name="CuadroTexto 40">
            <a:extLst>
              <a:ext uri="{FF2B5EF4-FFF2-40B4-BE49-F238E27FC236}">
                <a16:creationId xmlns:a16="http://schemas.microsoft.com/office/drawing/2014/main" id="{08A256AD-E4DD-4015-9949-35DC449349B5}"/>
              </a:ext>
            </a:extLst>
          </p:cNvPr>
          <p:cNvSpPr txBox="1"/>
          <p:nvPr/>
        </p:nvSpPr>
        <p:spPr>
          <a:xfrm>
            <a:off x="1462695" y="3333118"/>
            <a:ext cx="1093569" cy="584775"/>
          </a:xfrm>
          <a:prstGeom prst="rect">
            <a:avLst/>
          </a:prstGeom>
          <a:noFill/>
        </p:spPr>
        <p:txBody>
          <a:bodyPr wrap="none" rtlCol="0">
            <a:spAutoFit/>
          </a:bodyPr>
          <a:lstStyle/>
          <a:p>
            <a:r>
              <a:rPr lang="es-GB" sz="3200" dirty="0"/>
              <a:t>id</a:t>
            </a:r>
            <a:r>
              <a:rPr lang="en-GB" sz="3200" dirty="0"/>
              <a:t>ea</a:t>
            </a:r>
            <a:endParaRPr lang="es-GB" sz="3200" dirty="0"/>
          </a:p>
        </p:txBody>
      </p:sp>
      <p:sp>
        <p:nvSpPr>
          <p:cNvPr id="27" name="CuadroTexto 41">
            <a:extLst>
              <a:ext uri="{FF2B5EF4-FFF2-40B4-BE49-F238E27FC236}">
                <a16:creationId xmlns:a16="http://schemas.microsoft.com/office/drawing/2014/main" id="{73BD3CD4-5E61-45BE-9804-3556D5250FEB}"/>
              </a:ext>
            </a:extLst>
          </p:cNvPr>
          <p:cNvSpPr txBox="1"/>
          <p:nvPr/>
        </p:nvSpPr>
        <p:spPr>
          <a:xfrm>
            <a:off x="1462695" y="4327552"/>
            <a:ext cx="2087497" cy="584775"/>
          </a:xfrm>
          <a:prstGeom prst="rect">
            <a:avLst/>
          </a:prstGeom>
          <a:noFill/>
        </p:spPr>
        <p:txBody>
          <a:bodyPr wrap="square" rtlCol="0">
            <a:spAutoFit/>
          </a:bodyPr>
          <a:lstStyle/>
          <a:p>
            <a:r>
              <a:rPr lang="es-GB" sz="3200" dirty="0"/>
              <a:t>mus</a:t>
            </a:r>
            <a:r>
              <a:rPr lang="en-GB" sz="3200" dirty="0"/>
              <a:t>eo</a:t>
            </a:r>
            <a:endParaRPr lang="es-GB" sz="3200" dirty="0"/>
          </a:p>
        </p:txBody>
      </p:sp>
      <p:sp>
        <p:nvSpPr>
          <p:cNvPr id="28" name="CuadroTexto 42">
            <a:extLst>
              <a:ext uri="{FF2B5EF4-FFF2-40B4-BE49-F238E27FC236}">
                <a16:creationId xmlns:a16="http://schemas.microsoft.com/office/drawing/2014/main" id="{52CBB596-DD49-4935-A88B-873A8C78B97C}"/>
              </a:ext>
            </a:extLst>
          </p:cNvPr>
          <p:cNvSpPr txBox="1"/>
          <p:nvPr/>
        </p:nvSpPr>
        <p:spPr>
          <a:xfrm>
            <a:off x="1471381" y="5372745"/>
            <a:ext cx="2087497" cy="584775"/>
          </a:xfrm>
          <a:prstGeom prst="rect">
            <a:avLst/>
          </a:prstGeom>
          <a:noFill/>
        </p:spPr>
        <p:txBody>
          <a:bodyPr wrap="square" rtlCol="0">
            <a:spAutoFit/>
          </a:bodyPr>
          <a:lstStyle/>
          <a:p>
            <a:r>
              <a:rPr lang="es-GB" sz="3200" dirty="0"/>
              <a:t>f</a:t>
            </a:r>
            <a:r>
              <a:rPr lang="en-GB" sz="3200" dirty="0"/>
              <a:t>eo</a:t>
            </a:r>
            <a:endParaRPr lang="es-GB" sz="3200" dirty="0"/>
          </a:p>
        </p:txBody>
      </p:sp>
      <p:sp>
        <p:nvSpPr>
          <p:cNvPr id="29" name="Action Button: Custom 20">
            <a:hlinkClick r:id="" action="ppaction://noaction" highlightClick="1">
              <a:snd r:embed="rId9" name="real.wav"/>
            </a:hlinkClick>
            <a:extLst>
              <a:ext uri="{FF2B5EF4-FFF2-40B4-BE49-F238E27FC236}">
                <a16:creationId xmlns:a16="http://schemas.microsoft.com/office/drawing/2014/main" id="{72FE7552-92C1-4EDC-8761-67864676BC13}"/>
              </a:ext>
            </a:extLst>
          </p:cNvPr>
          <p:cNvSpPr/>
          <p:nvPr/>
        </p:nvSpPr>
        <p:spPr>
          <a:xfrm>
            <a:off x="4413022" y="4332333"/>
            <a:ext cx="684075" cy="593695"/>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7</a:t>
            </a:r>
          </a:p>
        </p:txBody>
      </p:sp>
      <p:sp>
        <p:nvSpPr>
          <p:cNvPr id="30" name="Action Button: Custom 20">
            <a:hlinkClick r:id="" action="ppaction://noaction" highlightClick="1">
              <a:snd r:embed="rId10" name="oeste.wav"/>
            </a:hlinkClick>
            <a:extLst>
              <a:ext uri="{FF2B5EF4-FFF2-40B4-BE49-F238E27FC236}">
                <a16:creationId xmlns:a16="http://schemas.microsoft.com/office/drawing/2014/main" id="{0A898E73-2E41-4B7D-921C-D2F4049D4D45}"/>
              </a:ext>
            </a:extLst>
          </p:cNvPr>
          <p:cNvSpPr/>
          <p:nvPr/>
        </p:nvSpPr>
        <p:spPr>
          <a:xfrm>
            <a:off x="4413023" y="5336654"/>
            <a:ext cx="684075" cy="631831"/>
          </a:xfrm>
          <a:prstGeom prst="actionButtonBlank">
            <a:avLst/>
          </a:prstGeom>
          <a:solidFill>
            <a:srgbClr val="EA5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8</a:t>
            </a:r>
          </a:p>
        </p:txBody>
      </p:sp>
      <p:sp>
        <p:nvSpPr>
          <p:cNvPr id="31" name="CuadroTexto 45">
            <a:extLst>
              <a:ext uri="{FF2B5EF4-FFF2-40B4-BE49-F238E27FC236}">
                <a16:creationId xmlns:a16="http://schemas.microsoft.com/office/drawing/2014/main" id="{1EE141CA-F0EE-4FF7-A0DA-CD366A1C6089}"/>
              </a:ext>
            </a:extLst>
          </p:cNvPr>
          <p:cNvSpPr txBox="1"/>
          <p:nvPr/>
        </p:nvSpPr>
        <p:spPr>
          <a:xfrm>
            <a:off x="5358485" y="4323864"/>
            <a:ext cx="936475" cy="584775"/>
          </a:xfrm>
          <a:prstGeom prst="rect">
            <a:avLst/>
          </a:prstGeom>
          <a:noFill/>
          <a:ln>
            <a:noFill/>
          </a:ln>
        </p:spPr>
        <p:txBody>
          <a:bodyPr wrap="none" rtlCol="0">
            <a:spAutoFit/>
          </a:bodyPr>
          <a:lstStyle/>
          <a:p>
            <a:r>
              <a:rPr lang="es-GB" sz="3200" dirty="0"/>
              <a:t>r</a:t>
            </a:r>
            <a:r>
              <a:rPr lang="en-GB" sz="3200" dirty="0"/>
              <a:t>ea</a:t>
            </a:r>
            <a:r>
              <a:rPr lang="es-GB" sz="3200" dirty="0"/>
              <a:t>l</a:t>
            </a:r>
          </a:p>
        </p:txBody>
      </p:sp>
      <p:sp>
        <p:nvSpPr>
          <p:cNvPr id="32" name="CuadroTexto 46">
            <a:extLst>
              <a:ext uri="{FF2B5EF4-FFF2-40B4-BE49-F238E27FC236}">
                <a16:creationId xmlns:a16="http://schemas.microsoft.com/office/drawing/2014/main" id="{29087537-C201-4F5B-A050-C6E04C814CEC}"/>
              </a:ext>
            </a:extLst>
          </p:cNvPr>
          <p:cNvSpPr txBox="1"/>
          <p:nvPr/>
        </p:nvSpPr>
        <p:spPr>
          <a:xfrm>
            <a:off x="5324210" y="3329989"/>
            <a:ext cx="1117614" cy="584775"/>
          </a:xfrm>
          <a:prstGeom prst="rect">
            <a:avLst/>
          </a:prstGeom>
          <a:noFill/>
        </p:spPr>
        <p:txBody>
          <a:bodyPr wrap="none" rtlCol="0">
            <a:spAutoFit/>
          </a:bodyPr>
          <a:lstStyle/>
          <a:p>
            <a:r>
              <a:rPr lang="es-GB" sz="3200" dirty="0"/>
              <a:t>tr</a:t>
            </a:r>
            <a:r>
              <a:rPr lang="en-GB" sz="3200" dirty="0"/>
              <a:t>ae</a:t>
            </a:r>
            <a:r>
              <a:rPr lang="es-GB" sz="3200" dirty="0"/>
              <a:t>r</a:t>
            </a:r>
          </a:p>
        </p:txBody>
      </p:sp>
      <p:sp>
        <p:nvSpPr>
          <p:cNvPr id="33" name="CuadroTexto 47">
            <a:extLst>
              <a:ext uri="{FF2B5EF4-FFF2-40B4-BE49-F238E27FC236}">
                <a16:creationId xmlns:a16="http://schemas.microsoft.com/office/drawing/2014/main" id="{2C00F18A-D68D-4E4E-9D30-A17365580E5C}"/>
              </a:ext>
            </a:extLst>
          </p:cNvPr>
          <p:cNvSpPr txBox="1"/>
          <p:nvPr/>
        </p:nvSpPr>
        <p:spPr>
          <a:xfrm>
            <a:off x="5324210" y="2274476"/>
            <a:ext cx="3999873" cy="584775"/>
          </a:xfrm>
          <a:prstGeom prst="rect">
            <a:avLst/>
          </a:prstGeom>
          <a:noFill/>
        </p:spPr>
        <p:txBody>
          <a:bodyPr wrap="square" rtlCol="0">
            <a:spAutoFit/>
          </a:bodyPr>
          <a:lstStyle/>
          <a:p>
            <a:r>
              <a:rPr lang="en-GB" sz="3200" dirty="0"/>
              <a:t>ae</a:t>
            </a:r>
            <a:r>
              <a:rPr lang="es-GB" sz="3200" dirty="0"/>
              <a:t>r</a:t>
            </a:r>
            <a:r>
              <a:rPr lang="en-GB" sz="3200" dirty="0"/>
              <a:t>o</a:t>
            </a:r>
            <a:r>
              <a:rPr lang="es-GB" sz="3200" dirty="0"/>
              <a:t>pu</a:t>
            </a:r>
            <a:r>
              <a:rPr lang="en-GB" sz="3200" dirty="0"/>
              <a:t>e</a:t>
            </a:r>
            <a:r>
              <a:rPr lang="es-GB" sz="3200" dirty="0"/>
              <a:t>rto</a:t>
            </a:r>
          </a:p>
        </p:txBody>
      </p:sp>
      <p:sp>
        <p:nvSpPr>
          <p:cNvPr id="34" name="CuadroTexto 48">
            <a:extLst>
              <a:ext uri="{FF2B5EF4-FFF2-40B4-BE49-F238E27FC236}">
                <a16:creationId xmlns:a16="http://schemas.microsoft.com/office/drawing/2014/main" id="{014A9BD8-FADC-4E73-B2FA-1A935A4ED0AD}"/>
              </a:ext>
            </a:extLst>
          </p:cNvPr>
          <p:cNvSpPr txBox="1"/>
          <p:nvPr/>
        </p:nvSpPr>
        <p:spPr>
          <a:xfrm>
            <a:off x="5381931" y="5286525"/>
            <a:ext cx="1284326" cy="584775"/>
          </a:xfrm>
          <a:prstGeom prst="rect">
            <a:avLst/>
          </a:prstGeom>
          <a:noFill/>
        </p:spPr>
        <p:txBody>
          <a:bodyPr wrap="none" rtlCol="0">
            <a:spAutoFit/>
          </a:bodyPr>
          <a:lstStyle/>
          <a:p>
            <a:r>
              <a:rPr lang="en-GB" sz="3200" dirty="0"/>
              <a:t>oe</a:t>
            </a:r>
            <a:r>
              <a:rPr lang="es-GB" sz="3200" dirty="0"/>
              <a:t>ste</a:t>
            </a:r>
          </a:p>
        </p:txBody>
      </p:sp>
      <p:sp>
        <p:nvSpPr>
          <p:cNvPr id="35" name="TextBox 5">
            <a:extLst>
              <a:ext uri="{FF2B5EF4-FFF2-40B4-BE49-F238E27FC236}">
                <a16:creationId xmlns:a16="http://schemas.microsoft.com/office/drawing/2014/main" id="{6CDA62C3-44AF-4139-BAB9-917CB0814830}"/>
              </a:ext>
            </a:extLst>
          </p:cNvPr>
          <p:cNvSpPr txBox="1"/>
          <p:nvPr/>
        </p:nvSpPr>
        <p:spPr>
          <a:xfrm>
            <a:off x="218074" y="1612012"/>
            <a:ext cx="10832985" cy="461665"/>
          </a:xfrm>
          <a:prstGeom prst="rect">
            <a:avLst/>
          </a:prstGeom>
          <a:noFill/>
        </p:spPr>
        <p:txBody>
          <a:bodyPr wrap="square" rtlCol="0">
            <a:spAutoFit/>
          </a:bodyPr>
          <a:lstStyle/>
          <a:p>
            <a:r>
              <a:rPr lang="en-US" sz="2400" b="1" dirty="0"/>
              <a:t>Ahora pronuncia las palabras con un compañero.</a:t>
            </a:r>
          </a:p>
        </p:txBody>
      </p:sp>
      <p:pic>
        <p:nvPicPr>
          <p:cNvPr id="36" name="Imagen 2">
            <a:extLst>
              <a:ext uri="{FF2B5EF4-FFF2-40B4-BE49-F238E27FC236}">
                <a16:creationId xmlns:a16="http://schemas.microsoft.com/office/drawing/2014/main" id="{A756D959-7631-4647-915E-EA636659592C}"/>
              </a:ext>
            </a:extLst>
          </p:cNvPr>
          <p:cNvPicPr>
            <a:picLocks noChangeAspect="1"/>
          </p:cNvPicPr>
          <p:nvPr/>
        </p:nvPicPr>
        <p:blipFill>
          <a:blip r:embed="rId11"/>
          <a:stretch>
            <a:fillRect/>
          </a:stretch>
        </p:blipFill>
        <p:spPr>
          <a:xfrm>
            <a:off x="10181788" y="1715981"/>
            <a:ext cx="1768562" cy="2296834"/>
          </a:xfrm>
          <a:prstGeom prst="rect">
            <a:avLst/>
          </a:prstGeom>
        </p:spPr>
      </p:pic>
      <p:sp>
        <p:nvSpPr>
          <p:cNvPr id="37" name="CuadroTexto 6">
            <a:extLst>
              <a:ext uri="{FF2B5EF4-FFF2-40B4-BE49-F238E27FC236}">
                <a16:creationId xmlns:a16="http://schemas.microsoft.com/office/drawing/2014/main" id="{BF75EA64-8893-4C95-86C1-2A23C516C00A}"/>
              </a:ext>
            </a:extLst>
          </p:cNvPr>
          <p:cNvSpPr txBox="1"/>
          <p:nvPr/>
        </p:nvSpPr>
        <p:spPr>
          <a:xfrm>
            <a:off x="10423906" y="2424411"/>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38" name="Llamada ovalada 7">
            <a:extLst>
              <a:ext uri="{FF2B5EF4-FFF2-40B4-BE49-F238E27FC236}">
                <a16:creationId xmlns:a16="http://schemas.microsoft.com/office/drawing/2014/main" id="{5AC55269-FABF-4E8D-A939-5B3AA7735145}"/>
              </a:ext>
            </a:extLst>
          </p:cNvPr>
          <p:cNvSpPr/>
          <p:nvPr/>
        </p:nvSpPr>
        <p:spPr>
          <a:xfrm>
            <a:off x="7232815" y="4335591"/>
            <a:ext cx="4231673" cy="1243322"/>
          </a:xfrm>
          <a:prstGeom prst="wedgeEllipseCallout">
            <a:avLst>
              <a:gd name="adj1" fmla="val 32815"/>
              <a:gd name="adj2" fmla="val -10621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Spanish vowels are</a:t>
            </a:r>
            <a:r>
              <a:rPr lang="en-GB" sz="2200" dirty="0">
                <a:solidFill>
                  <a:schemeClr val="tx1"/>
                </a:solidFill>
              </a:rPr>
              <a:t> often</a:t>
            </a:r>
            <a:r>
              <a:rPr lang="es-GB" sz="2200" dirty="0">
                <a:solidFill>
                  <a:schemeClr val="tx1"/>
                </a:solidFill>
              </a:rPr>
              <a:t> short, crisp</a:t>
            </a:r>
            <a:r>
              <a:rPr lang="en-GB" sz="2200" dirty="0">
                <a:solidFill>
                  <a:schemeClr val="tx1"/>
                </a:solidFill>
              </a:rPr>
              <a:t> and</a:t>
            </a:r>
            <a:r>
              <a:rPr lang="es-GB" sz="2200" dirty="0">
                <a:solidFill>
                  <a:schemeClr val="tx1"/>
                </a:solidFill>
              </a:rPr>
              <a:t> open!</a:t>
            </a:r>
          </a:p>
        </p:txBody>
      </p:sp>
    </p:spTree>
    <p:extLst>
      <p:ext uri="{BB962C8B-B14F-4D97-AF65-F5344CB8AC3E}">
        <p14:creationId xmlns:p14="http://schemas.microsoft.com/office/powerpoint/2010/main" val="306280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P spid="31" grpId="0"/>
      <p:bldP spid="32" grpId="0"/>
      <p:bldP spid="33" grpId="0"/>
      <p:bldP spid="34" grpId="0"/>
      <p:bldP spid="35" grpId="0"/>
      <p:bldP spid="37" grpId="0"/>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18E276A-7BDE-4FF5-BFDD-A6CB836168B2}"/>
              </a:ext>
            </a:extLst>
          </p:cNvPr>
          <p:cNvSpPr>
            <a:spLocks noGrp="1"/>
          </p:cNvSpPr>
          <p:nvPr>
            <p:ph type="title"/>
          </p:nvPr>
        </p:nvSpPr>
        <p:spPr>
          <a:xfrm>
            <a:off x="0" y="213557"/>
            <a:ext cx="2028092" cy="647577"/>
          </a:xfrm>
        </p:spPr>
        <p:txBody>
          <a:bodyPr>
            <a:normAutofit/>
          </a:bodyPr>
          <a:lstStyle/>
          <a:p>
            <a:r>
              <a:rPr lang="en-GB" sz="2800" dirty="0" err="1"/>
              <a:t>Fonética</a:t>
            </a:r>
            <a:endParaRPr lang="en-GB" sz="2800" dirty="0"/>
          </a:p>
        </p:txBody>
      </p:sp>
      <p:sp>
        <p:nvSpPr>
          <p:cNvPr id="16" name="Google Shape;1461;p35">
            <a:extLst>
              <a:ext uri="{FF2B5EF4-FFF2-40B4-BE49-F238E27FC236}">
                <a16:creationId xmlns:a16="http://schemas.microsoft.com/office/drawing/2014/main" id="{DF274557-E475-4865-8EC1-4697B7ADD5BA}"/>
              </a:ext>
            </a:extLst>
          </p:cNvPr>
          <p:cNvSpPr/>
          <p:nvPr/>
        </p:nvSpPr>
        <p:spPr>
          <a:xfrm>
            <a:off x="8651632" y="258166"/>
            <a:ext cx="3276512"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9" name="Rectangle 3">
            <a:extLst>
              <a:ext uri="{FF2B5EF4-FFF2-40B4-BE49-F238E27FC236}">
                <a16:creationId xmlns:a16="http://schemas.microsoft.com/office/drawing/2014/main" id="{0D0D0658-F0C7-43AD-B114-7096A9AEFC95}"/>
              </a:ext>
            </a:extLst>
          </p:cNvPr>
          <p:cNvSpPr>
            <a:spLocks noChangeArrowheads="1"/>
          </p:cNvSpPr>
          <p:nvPr/>
        </p:nvSpPr>
        <p:spPr bwMode="auto">
          <a:xfrm>
            <a:off x="10462350" y="105541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AutoShape 11">
            <a:hlinkClick r:id="" action="ppaction://noaction" highlightClick="1"/>
            <a:extLst>
              <a:ext uri="{FF2B5EF4-FFF2-40B4-BE49-F238E27FC236}">
                <a16:creationId xmlns:a16="http://schemas.microsoft.com/office/drawing/2014/main" id="{F33DC60D-FD2D-41A0-B8EF-7BE64D3356C9}"/>
              </a:ext>
            </a:extLst>
          </p:cNvPr>
          <p:cNvSpPr>
            <a:spLocks noChangeArrowheads="1"/>
          </p:cNvSpPr>
          <p:nvPr/>
        </p:nvSpPr>
        <p:spPr bwMode="auto">
          <a:xfrm>
            <a:off x="10184748" y="536952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41" name="Line 4">
            <a:extLst>
              <a:ext uri="{FF2B5EF4-FFF2-40B4-BE49-F238E27FC236}">
                <a16:creationId xmlns:a16="http://schemas.microsoft.com/office/drawing/2014/main" id="{D319BBF2-7EF3-4BFF-931A-49C652101C5B}"/>
              </a:ext>
            </a:extLst>
          </p:cNvPr>
          <p:cNvSpPr>
            <a:spLocks noChangeShapeType="1"/>
          </p:cNvSpPr>
          <p:nvPr/>
        </p:nvSpPr>
        <p:spPr bwMode="auto">
          <a:xfrm>
            <a:off x="11135620" y="105541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2" name="Line 7">
            <a:extLst>
              <a:ext uri="{FF2B5EF4-FFF2-40B4-BE49-F238E27FC236}">
                <a16:creationId xmlns:a16="http://schemas.microsoft.com/office/drawing/2014/main" id="{F1088609-5EC6-4919-BB83-DA232C83DC7D}"/>
              </a:ext>
            </a:extLst>
          </p:cNvPr>
          <p:cNvSpPr>
            <a:spLocks noChangeShapeType="1"/>
          </p:cNvSpPr>
          <p:nvPr/>
        </p:nvSpPr>
        <p:spPr bwMode="auto">
          <a:xfrm>
            <a:off x="11160308" y="10554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3" name="Line 9">
            <a:extLst>
              <a:ext uri="{FF2B5EF4-FFF2-40B4-BE49-F238E27FC236}">
                <a16:creationId xmlns:a16="http://schemas.microsoft.com/office/drawing/2014/main" id="{1EEEB10B-8C03-4688-BB96-9D4CF5C4C3EE}"/>
              </a:ext>
            </a:extLst>
          </p:cNvPr>
          <p:cNvSpPr>
            <a:spLocks noChangeShapeType="1"/>
          </p:cNvSpPr>
          <p:nvPr/>
        </p:nvSpPr>
        <p:spPr bwMode="auto">
          <a:xfrm>
            <a:off x="11135620" y="521167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4" name="Text Box 12">
            <a:extLst>
              <a:ext uri="{FF2B5EF4-FFF2-40B4-BE49-F238E27FC236}">
                <a16:creationId xmlns:a16="http://schemas.microsoft.com/office/drawing/2014/main" id="{06CAEB81-DDD1-4D51-ACFD-5A74328144A8}"/>
              </a:ext>
            </a:extLst>
          </p:cNvPr>
          <p:cNvSpPr txBox="1">
            <a:spLocks noChangeArrowheads="1"/>
          </p:cNvSpPr>
          <p:nvPr/>
        </p:nvSpPr>
        <p:spPr bwMode="auto">
          <a:xfrm>
            <a:off x="11377099" y="89756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60</a:t>
            </a:r>
          </a:p>
        </p:txBody>
      </p:sp>
      <p:sp>
        <p:nvSpPr>
          <p:cNvPr id="45" name="Text Box 14">
            <a:extLst>
              <a:ext uri="{FF2B5EF4-FFF2-40B4-BE49-F238E27FC236}">
                <a16:creationId xmlns:a16="http://schemas.microsoft.com/office/drawing/2014/main" id="{C5952083-3AFC-4005-802A-9DCD624E8793}"/>
              </a:ext>
            </a:extLst>
          </p:cNvPr>
          <p:cNvSpPr txBox="1">
            <a:spLocks noChangeArrowheads="1"/>
          </p:cNvSpPr>
          <p:nvPr/>
        </p:nvSpPr>
        <p:spPr bwMode="auto">
          <a:xfrm>
            <a:off x="11352411" y="503114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sp>
        <p:nvSpPr>
          <p:cNvPr id="46" name="TextBox 45">
            <a:extLst>
              <a:ext uri="{FF2B5EF4-FFF2-40B4-BE49-F238E27FC236}">
                <a16:creationId xmlns:a16="http://schemas.microsoft.com/office/drawing/2014/main" id="{957A0EAD-92F1-425C-88EC-BD6B2E19D572}"/>
              </a:ext>
            </a:extLst>
          </p:cNvPr>
          <p:cNvSpPr txBox="1"/>
          <p:nvPr/>
        </p:nvSpPr>
        <p:spPr>
          <a:xfrm>
            <a:off x="3545916" y="1996732"/>
            <a:ext cx="25027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tar</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ea</a:t>
            </a: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  </a:t>
            </a:r>
          </a:p>
        </p:txBody>
      </p:sp>
      <p:sp>
        <p:nvSpPr>
          <p:cNvPr id="47" name="TextBox 46">
            <a:extLst>
              <a:ext uri="{FF2B5EF4-FFF2-40B4-BE49-F238E27FC236}">
                <a16:creationId xmlns:a16="http://schemas.microsoft.com/office/drawing/2014/main" id="{CDACE38A-DAA8-4E37-B4CE-0CE1925887E1}"/>
              </a:ext>
            </a:extLst>
          </p:cNvPr>
          <p:cNvSpPr txBox="1"/>
          <p:nvPr/>
        </p:nvSpPr>
        <p:spPr>
          <a:xfrm>
            <a:off x="42014" y="3639957"/>
            <a:ext cx="31287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mus</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eo</a:t>
            </a:r>
            <a:endPar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endParaRPr>
          </a:p>
        </p:txBody>
      </p:sp>
      <p:sp>
        <p:nvSpPr>
          <p:cNvPr id="48" name="TextBox 47">
            <a:extLst>
              <a:ext uri="{FF2B5EF4-FFF2-40B4-BE49-F238E27FC236}">
                <a16:creationId xmlns:a16="http://schemas.microsoft.com/office/drawing/2014/main" id="{1005B3BF-74FA-4B75-A87B-4D31D40A2217}"/>
              </a:ext>
            </a:extLst>
          </p:cNvPr>
          <p:cNvSpPr txBox="1"/>
          <p:nvPr/>
        </p:nvSpPr>
        <p:spPr>
          <a:xfrm flipH="1">
            <a:off x="5867159" y="2986861"/>
            <a:ext cx="200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id</a:t>
            </a: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ea</a:t>
            </a:r>
          </a:p>
        </p:txBody>
      </p:sp>
      <p:sp>
        <p:nvSpPr>
          <p:cNvPr id="49" name="TextBox 48">
            <a:extLst>
              <a:ext uri="{FF2B5EF4-FFF2-40B4-BE49-F238E27FC236}">
                <a16:creationId xmlns:a16="http://schemas.microsoft.com/office/drawing/2014/main" id="{A76FC204-BA96-4C1D-B672-6D59DBA9485D}"/>
              </a:ext>
            </a:extLst>
          </p:cNvPr>
          <p:cNvSpPr txBox="1"/>
          <p:nvPr/>
        </p:nvSpPr>
        <p:spPr>
          <a:xfrm>
            <a:off x="246487" y="1245166"/>
            <a:ext cx="3982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cr</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ee</a:t>
            </a: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r</a:t>
            </a:r>
            <a:endPar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endParaRPr>
          </a:p>
        </p:txBody>
      </p:sp>
      <p:sp>
        <p:nvSpPr>
          <p:cNvPr id="50" name="TextBox 49">
            <a:extLst>
              <a:ext uri="{FF2B5EF4-FFF2-40B4-BE49-F238E27FC236}">
                <a16:creationId xmlns:a16="http://schemas.microsoft.com/office/drawing/2014/main" id="{CFDCD7D5-DB00-4B3C-A399-D30B6AD07096}"/>
              </a:ext>
            </a:extLst>
          </p:cNvPr>
          <p:cNvSpPr txBox="1"/>
          <p:nvPr/>
        </p:nvSpPr>
        <p:spPr>
          <a:xfrm>
            <a:off x="4116058" y="5218402"/>
            <a:ext cx="4479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ae</a:t>
            </a: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ropuerto</a:t>
            </a:r>
            <a:endPar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endParaRPr>
          </a:p>
        </p:txBody>
      </p:sp>
      <p:sp>
        <p:nvSpPr>
          <p:cNvPr id="51" name="TextBox 50">
            <a:extLst>
              <a:ext uri="{FF2B5EF4-FFF2-40B4-BE49-F238E27FC236}">
                <a16:creationId xmlns:a16="http://schemas.microsoft.com/office/drawing/2014/main" id="{36793E2C-70F9-4229-8E80-8BD1EF111545}"/>
              </a:ext>
            </a:extLst>
          </p:cNvPr>
          <p:cNvSpPr txBox="1"/>
          <p:nvPr/>
        </p:nvSpPr>
        <p:spPr>
          <a:xfrm>
            <a:off x="3824305" y="829959"/>
            <a:ext cx="26691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corr</a:t>
            </a: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eo</a:t>
            </a:r>
          </a:p>
        </p:txBody>
      </p:sp>
      <p:sp>
        <p:nvSpPr>
          <p:cNvPr id="52" name="TextBox 51">
            <a:extLst>
              <a:ext uri="{FF2B5EF4-FFF2-40B4-BE49-F238E27FC236}">
                <a16:creationId xmlns:a16="http://schemas.microsoft.com/office/drawing/2014/main" id="{12F55551-7A8F-429C-B132-09F9A49F4CB9}"/>
              </a:ext>
            </a:extLst>
          </p:cNvPr>
          <p:cNvSpPr txBox="1"/>
          <p:nvPr/>
        </p:nvSpPr>
        <p:spPr>
          <a:xfrm>
            <a:off x="1104464" y="2497496"/>
            <a:ext cx="16817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dirty="0">
                <a:latin typeface="Century Gothic" panose="020F0302020204030204"/>
                <a:cs typeface="Calibri" panose="020F0502020204030204" pitchFamily="34" charset="0"/>
              </a:rPr>
              <a:t>l</a:t>
            </a:r>
            <a:r>
              <a:rPr lang="en-GB" sz="6000" dirty="0">
                <a:solidFill>
                  <a:srgbClr val="F66400"/>
                </a:solidFill>
                <a:latin typeface="Century Gothic" panose="020F0302020204030204"/>
                <a:cs typeface="Calibri" panose="020F0502020204030204" pitchFamily="34" charset="0"/>
              </a:rPr>
              <a:t>ee</a:t>
            </a:r>
            <a:r>
              <a:rPr lang="en-GB" sz="6000" dirty="0">
                <a:latin typeface="Century Gothic" panose="020F0302020204030204"/>
                <a:cs typeface="Calibri" panose="020F0502020204030204" pitchFamily="34" charset="0"/>
              </a:rPr>
              <a:t>r</a:t>
            </a:r>
            <a:endPar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endParaRPr>
          </a:p>
        </p:txBody>
      </p:sp>
      <p:sp>
        <p:nvSpPr>
          <p:cNvPr id="53" name="TextBox 52">
            <a:extLst>
              <a:ext uri="{FF2B5EF4-FFF2-40B4-BE49-F238E27FC236}">
                <a16:creationId xmlns:a16="http://schemas.microsoft.com/office/drawing/2014/main" id="{1B0E783B-617D-476E-93EA-A6A943D73E24}"/>
              </a:ext>
            </a:extLst>
          </p:cNvPr>
          <p:cNvSpPr txBox="1"/>
          <p:nvPr/>
        </p:nvSpPr>
        <p:spPr>
          <a:xfrm>
            <a:off x="6946515" y="1795876"/>
            <a:ext cx="25493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t</a:t>
            </a: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ea</a:t>
            </a: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tro</a:t>
            </a:r>
          </a:p>
        </p:txBody>
      </p:sp>
      <p:sp>
        <p:nvSpPr>
          <p:cNvPr id="54" name="TextBox 53">
            <a:extLst>
              <a:ext uri="{FF2B5EF4-FFF2-40B4-BE49-F238E27FC236}">
                <a16:creationId xmlns:a16="http://schemas.microsoft.com/office/drawing/2014/main" id="{773BCACC-277C-4495-807B-C359FC4EF9E1}"/>
              </a:ext>
            </a:extLst>
          </p:cNvPr>
          <p:cNvSpPr txBox="1"/>
          <p:nvPr/>
        </p:nvSpPr>
        <p:spPr>
          <a:xfrm>
            <a:off x="7412582" y="431032"/>
            <a:ext cx="15162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f</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ea</a:t>
            </a:r>
            <a:endPar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endParaRPr>
          </a:p>
        </p:txBody>
      </p:sp>
      <p:sp>
        <p:nvSpPr>
          <p:cNvPr id="55" name="TextBox 54">
            <a:extLst>
              <a:ext uri="{FF2B5EF4-FFF2-40B4-BE49-F238E27FC236}">
                <a16:creationId xmlns:a16="http://schemas.microsoft.com/office/drawing/2014/main" id="{E4CB5756-EBDC-45AF-8403-E3AE5DE477A9}"/>
              </a:ext>
            </a:extLst>
          </p:cNvPr>
          <p:cNvSpPr txBox="1"/>
          <p:nvPr/>
        </p:nvSpPr>
        <p:spPr>
          <a:xfrm>
            <a:off x="5414279" y="4164640"/>
            <a:ext cx="17332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r</a:t>
            </a: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ea</a:t>
            </a: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l</a:t>
            </a:r>
          </a:p>
        </p:txBody>
      </p:sp>
      <p:sp>
        <p:nvSpPr>
          <p:cNvPr id="56" name="TextBox 55">
            <a:extLst>
              <a:ext uri="{FF2B5EF4-FFF2-40B4-BE49-F238E27FC236}">
                <a16:creationId xmlns:a16="http://schemas.microsoft.com/office/drawing/2014/main" id="{8A8803FF-F1C0-4105-A12B-4B565A2DF3F6}"/>
              </a:ext>
            </a:extLst>
          </p:cNvPr>
          <p:cNvSpPr txBox="1"/>
          <p:nvPr/>
        </p:nvSpPr>
        <p:spPr>
          <a:xfrm>
            <a:off x="3616052" y="3609365"/>
            <a:ext cx="18450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f</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eo</a:t>
            </a:r>
            <a:endPar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endParaRPr>
          </a:p>
        </p:txBody>
      </p:sp>
      <p:sp>
        <p:nvSpPr>
          <p:cNvPr id="57" name="TextBox 56">
            <a:extLst>
              <a:ext uri="{FF2B5EF4-FFF2-40B4-BE49-F238E27FC236}">
                <a16:creationId xmlns:a16="http://schemas.microsoft.com/office/drawing/2014/main" id="{9DCA25FD-1ACE-417A-87DF-56E686ACC054}"/>
              </a:ext>
            </a:extLst>
          </p:cNvPr>
          <p:cNvSpPr txBox="1"/>
          <p:nvPr/>
        </p:nvSpPr>
        <p:spPr>
          <a:xfrm>
            <a:off x="685196" y="4861695"/>
            <a:ext cx="3390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tr</a:t>
            </a:r>
            <a:r>
              <a:rPr kumimoji="0" lang="en-GB" sz="6000" b="0" i="0" u="none" strike="noStrike" kern="1200" cap="none" spc="0" normalizeH="0" baseline="0" noProof="0" dirty="0" err="1">
                <a:ln>
                  <a:noFill/>
                </a:ln>
                <a:solidFill>
                  <a:srgbClr val="F66400"/>
                </a:solidFill>
                <a:effectLst/>
                <a:uLnTx/>
                <a:uFillTx/>
                <a:latin typeface="Century Gothic" panose="020F0302020204030204"/>
                <a:ea typeface="+mn-ea"/>
                <a:cs typeface="Calibri" panose="020F0502020204030204" pitchFamily="34" charset="0"/>
              </a:rPr>
              <a:t>ae</a:t>
            </a:r>
            <a:r>
              <a:rPr kumimoji="0" lang="en-GB" sz="6000" b="0" i="0" u="none" strike="noStrike" kern="1200" cap="none" spc="0" normalizeH="0" baseline="0" noProof="0" dirty="0" err="1">
                <a:ln>
                  <a:noFill/>
                </a:ln>
                <a:effectLst/>
                <a:uLnTx/>
                <a:uFillTx/>
                <a:latin typeface="Century Gothic" panose="020F0302020204030204"/>
                <a:ea typeface="+mn-ea"/>
                <a:cs typeface="Calibri" panose="020F0502020204030204" pitchFamily="34" charset="0"/>
              </a:rPr>
              <a:t>r</a:t>
            </a:r>
            <a:endPar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endParaRPr>
          </a:p>
        </p:txBody>
      </p:sp>
      <p:sp>
        <p:nvSpPr>
          <p:cNvPr id="58" name="TextBox 27">
            <a:extLst>
              <a:ext uri="{FF2B5EF4-FFF2-40B4-BE49-F238E27FC236}">
                <a16:creationId xmlns:a16="http://schemas.microsoft.com/office/drawing/2014/main" id="{33623455-1D9D-4BF5-9C67-41C2662B3AD6}"/>
              </a:ext>
            </a:extLst>
          </p:cNvPr>
          <p:cNvSpPr txBox="1"/>
          <p:nvPr/>
        </p:nvSpPr>
        <p:spPr>
          <a:xfrm>
            <a:off x="7551570" y="3890522"/>
            <a:ext cx="23149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66400"/>
                </a:solidFill>
                <a:effectLst/>
                <a:uLnTx/>
                <a:uFillTx/>
                <a:latin typeface="Century Gothic" panose="020F0302020204030204"/>
                <a:ea typeface="+mn-ea"/>
                <a:cs typeface="Calibri" panose="020F0502020204030204" pitchFamily="34" charset="0"/>
              </a:rPr>
              <a:t>oe</a:t>
            </a:r>
            <a:r>
              <a:rPr kumimoji="0" lang="en-GB" sz="6000" b="0" i="0" u="none" strike="noStrike" kern="1200" cap="none" spc="0" normalizeH="0" baseline="0" noProof="0" dirty="0">
                <a:ln>
                  <a:noFill/>
                </a:ln>
                <a:effectLst/>
                <a:uLnTx/>
                <a:uFillTx/>
                <a:latin typeface="Century Gothic" panose="020F0302020204030204"/>
                <a:ea typeface="+mn-ea"/>
                <a:cs typeface="Calibri" panose="020F0502020204030204" pitchFamily="34" charset="0"/>
              </a:rPr>
              <a:t>ste</a:t>
            </a:r>
          </a:p>
        </p:txBody>
      </p:sp>
      <p:pic>
        <p:nvPicPr>
          <p:cNvPr id="59" name="Picture 17">
            <a:extLst>
              <a:ext uri="{FF2B5EF4-FFF2-40B4-BE49-F238E27FC236}">
                <a16:creationId xmlns:a16="http://schemas.microsoft.com/office/drawing/2014/main" id="{0450EAAD-1DD7-4EDF-8658-16EB8D81A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615" y="250364"/>
            <a:ext cx="551646" cy="535097"/>
          </a:xfrm>
          <a:prstGeom prst="rect">
            <a:avLst/>
          </a:prstGeom>
        </p:spPr>
      </p:pic>
      <p:pic>
        <p:nvPicPr>
          <p:cNvPr id="3" name="Picture 2" descr="A blue and white person with a letter&#10;&#10;Description automatically generated">
            <a:extLst>
              <a:ext uri="{FF2B5EF4-FFF2-40B4-BE49-F238E27FC236}">
                <a16:creationId xmlns:a16="http://schemas.microsoft.com/office/drawing/2014/main" id="{72C987BC-21CB-4FD4-A829-7020F5E35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854" y="77941"/>
            <a:ext cx="914479" cy="987638"/>
          </a:xfrm>
          <a:prstGeom prst="rect">
            <a:avLst/>
          </a:prstGeom>
        </p:spPr>
      </p:pic>
      <p:pic>
        <p:nvPicPr>
          <p:cNvPr id="5" name="Picture 4" descr="A blue and white person with a white b on a black background&#10;&#10;Description automatically generated">
            <a:extLst>
              <a:ext uri="{FF2B5EF4-FFF2-40B4-BE49-F238E27FC236}">
                <a16:creationId xmlns:a16="http://schemas.microsoft.com/office/drawing/2014/main" id="{89525D77-B176-40AE-A1D0-9C807B25A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305" y="93769"/>
            <a:ext cx="914479" cy="1018120"/>
          </a:xfrm>
          <a:prstGeom prst="rect">
            <a:avLst/>
          </a:prstGeom>
        </p:spPr>
      </p:pic>
    </p:spTree>
    <p:extLst>
      <p:ext uri="{BB962C8B-B14F-4D97-AF65-F5344CB8AC3E}">
        <p14:creationId xmlns:p14="http://schemas.microsoft.com/office/powerpoint/2010/main" val="1889747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39"/>
                                        </p:tgtEl>
                                      </p:cBhvr>
                                    </p:animEffect>
                                    <p:set>
                                      <p:cBhvr>
                                        <p:cTn id="7" dur="1" fill="hold">
                                          <p:stCondLst>
                                            <p:cond delay="58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Asociaciones</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DBE5D003-CB95-441D-8055-28BE3DCBA857}"/>
              </a:ext>
            </a:extLst>
          </p:cNvPr>
          <p:cNvSpPr txBox="1"/>
          <p:nvPr/>
        </p:nvSpPr>
        <p:spPr>
          <a:xfrm>
            <a:off x="2869324" y="286437"/>
            <a:ext cx="9819278" cy="707886"/>
          </a:xfrm>
          <a:prstGeom prst="rect">
            <a:avLst/>
          </a:prstGeom>
          <a:noFill/>
        </p:spPr>
        <p:txBody>
          <a:bodyPr wrap="square" rtlCol="0">
            <a:spAutoFit/>
          </a:bodyPr>
          <a:lstStyle/>
          <a:p>
            <a:r>
              <a:rPr lang="en-US" sz="2000" dirty="0"/>
              <a:t>Which word is most closely connected with the word in bold? </a:t>
            </a:r>
          </a:p>
          <a:p>
            <a:r>
              <a:rPr lang="en-US" sz="2000" dirty="0"/>
              <a:t>Escribe 1-6 y ‘a’, ‘b’, ‘c’ o ‘d’.</a:t>
            </a:r>
          </a:p>
        </p:txBody>
      </p:sp>
      <p:graphicFrame>
        <p:nvGraphicFramePr>
          <p:cNvPr id="6" name="Tabla 6">
            <a:extLst>
              <a:ext uri="{FF2B5EF4-FFF2-40B4-BE49-F238E27FC236}">
                <a16:creationId xmlns:a16="http://schemas.microsoft.com/office/drawing/2014/main" id="{A7EE32D5-2F4D-49D3-A363-A05C3D797A30}"/>
              </a:ext>
            </a:extLst>
          </p:cNvPr>
          <p:cNvGraphicFramePr>
            <a:graphicFrameLocks noGrp="1"/>
          </p:cNvGraphicFramePr>
          <p:nvPr>
            <p:extLst>
              <p:ext uri="{D42A27DB-BD31-4B8C-83A1-F6EECF244321}">
                <p14:modId xmlns:p14="http://schemas.microsoft.com/office/powerpoint/2010/main" val="271056849"/>
              </p:ext>
            </p:extLst>
          </p:nvPr>
        </p:nvGraphicFramePr>
        <p:xfrm>
          <a:off x="359454" y="1182312"/>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s-CO" sz="2000" dirty="0">
                          <a:solidFill>
                            <a:schemeClr val="tx1"/>
                          </a:solidFill>
                          <a:effectLst/>
                        </a:rPr>
                        <a:t>1) cantar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chemeClr val="tx1"/>
                          </a:solidFill>
                          <a:effectLst/>
                        </a:rPr>
                        <a:t>a) mañana</a:t>
                      </a: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b) rico</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c) canción</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d) abril</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graphicFrame>
        <p:nvGraphicFramePr>
          <p:cNvPr id="7" name="Tabla 34">
            <a:extLst>
              <a:ext uri="{FF2B5EF4-FFF2-40B4-BE49-F238E27FC236}">
                <a16:creationId xmlns:a16="http://schemas.microsoft.com/office/drawing/2014/main" id="{33943907-C8F4-4DCC-8A54-8CAAE6CAD62D}"/>
              </a:ext>
            </a:extLst>
          </p:cNvPr>
          <p:cNvGraphicFramePr>
            <a:graphicFrameLocks noGrp="1"/>
          </p:cNvGraphicFramePr>
          <p:nvPr>
            <p:extLst>
              <p:ext uri="{D42A27DB-BD31-4B8C-83A1-F6EECF244321}">
                <p14:modId xmlns:p14="http://schemas.microsoft.com/office/powerpoint/2010/main" val="1021844895"/>
              </p:ext>
            </p:extLst>
          </p:nvPr>
        </p:nvGraphicFramePr>
        <p:xfrm>
          <a:off x="359453" y="4732251"/>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s-CO" sz="2000" dirty="0">
                          <a:solidFill>
                            <a:schemeClr val="tx1"/>
                          </a:solidFill>
                          <a:effectLst/>
                        </a:rPr>
                        <a:t>3) coger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chemeClr val="tx1"/>
                          </a:solidFill>
                          <a:effectLst/>
                        </a:rPr>
                        <a:t>a) vivir</a:t>
                      </a: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b) a veces</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c) autobús</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d) nunca</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graphicFrame>
        <p:nvGraphicFramePr>
          <p:cNvPr id="8" name="Tabla 38">
            <a:extLst>
              <a:ext uri="{FF2B5EF4-FFF2-40B4-BE49-F238E27FC236}">
                <a16:creationId xmlns:a16="http://schemas.microsoft.com/office/drawing/2014/main" id="{8F420848-C341-4118-B5E9-C44283FF9465}"/>
              </a:ext>
            </a:extLst>
          </p:cNvPr>
          <p:cNvGraphicFramePr>
            <a:graphicFrameLocks noGrp="1"/>
          </p:cNvGraphicFramePr>
          <p:nvPr>
            <p:extLst>
              <p:ext uri="{D42A27DB-BD31-4B8C-83A1-F6EECF244321}">
                <p14:modId xmlns:p14="http://schemas.microsoft.com/office/powerpoint/2010/main" val="3113483028"/>
              </p:ext>
            </p:extLst>
          </p:nvPr>
        </p:nvGraphicFramePr>
        <p:xfrm>
          <a:off x="359453" y="2957281"/>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s-CO" sz="2000" dirty="0">
                          <a:solidFill>
                            <a:schemeClr val="tx1"/>
                          </a:solidFill>
                          <a:effectLst/>
                        </a:rPr>
                        <a:t>2) el mundo</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chemeClr val="tx1"/>
                          </a:solidFill>
                          <a:effectLst/>
                        </a:rPr>
                        <a:t>a) descubrir</a:t>
                      </a: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b) por qué</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c) ganar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d) intentar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graphicFrame>
        <p:nvGraphicFramePr>
          <p:cNvPr id="9" name="Tabla 39">
            <a:extLst>
              <a:ext uri="{FF2B5EF4-FFF2-40B4-BE49-F238E27FC236}">
                <a16:creationId xmlns:a16="http://schemas.microsoft.com/office/drawing/2014/main" id="{0AADE17D-8A7D-41CC-8DC7-629EF706FC5D}"/>
              </a:ext>
            </a:extLst>
          </p:cNvPr>
          <p:cNvGraphicFramePr>
            <a:graphicFrameLocks noGrp="1"/>
          </p:cNvGraphicFramePr>
          <p:nvPr>
            <p:extLst>
              <p:ext uri="{D42A27DB-BD31-4B8C-83A1-F6EECF244321}">
                <p14:modId xmlns:p14="http://schemas.microsoft.com/office/powerpoint/2010/main" val="3845295776"/>
              </p:ext>
            </p:extLst>
          </p:nvPr>
        </p:nvGraphicFramePr>
        <p:xfrm>
          <a:off x="6047188" y="1182312"/>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s-CO" sz="2000" dirty="0">
                          <a:solidFill>
                            <a:schemeClr val="tx1"/>
                          </a:solidFill>
                          <a:effectLst/>
                        </a:rPr>
                        <a:t>4) agua</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chemeClr val="tx1"/>
                          </a:solidFill>
                          <a:effectLst/>
                        </a:rPr>
                        <a:t>a) por</a:t>
                      </a: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b) beber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c) visitar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s-CO" sz="2000" dirty="0">
                          <a:solidFill>
                            <a:schemeClr val="tx1"/>
                          </a:solidFill>
                          <a:effectLst/>
                        </a:rPr>
                        <a:t>d) parte</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graphicFrame>
        <p:nvGraphicFramePr>
          <p:cNvPr id="10" name="Tabla 41">
            <a:extLst>
              <a:ext uri="{FF2B5EF4-FFF2-40B4-BE49-F238E27FC236}">
                <a16:creationId xmlns:a16="http://schemas.microsoft.com/office/drawing/2014/main" id="{57938415-3FC2-4FBA-A0CA-031D2C87AE2A}"/>
              </a:ext>
            </a:extLst>
          </p:cNvPr>
          <p:cNvGraphicFramePr>
            <a:graphicFrameLocks noGrp="1"/>
          </p:cNvGraphicFramePr>
          <p:nvPr/>
        </p:nvGraphicFramePr>
        <p:xfrm>
          <a:off x="6047187" y="2957281"/>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s-CO" sz="2000" dirty="0">
                          <a:solidFill>
                            <a:srgbClr val="002060"/>
                          </a:solidFill>
                          <a:effectLst/>
                        </a:rPr>
                        <a:t>5) la carne</a:t>
                      </a: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rgbClr val="002060"/>
                          </a:solidFill>
                          <a:effectLst/>
                        </a:rPr>
                        <a:t>a) marzo</a:t>
                      </a:r>
                      <a:endParaRPr lang="es-GB" sz="20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s-CO" sz="2000" dirty="0">
                          <a:solidFill>
                            <a:srgbClr val="002060"/>
                          </a:solidFill>
                          <a:effectLst/>
                        </a:rPr>
                        <a:t>b) vamos</a:t>
                      </a: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s-CO" sz="2000" dirty="0">
                          <a:solidFill>
                            <a:srgbClr val="002060"/>
                          </a:solidFill>
                          <a:effectLst/>
                        </a:rPr>
                        <a:t>c) ejercicio</a:t>
                      </a: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s-CO" sz="2000" dirty="0">
                          <a:solidFill>
                            <a:srgbClr val="002060"/>
                          </a:solidFill>
                          <a:effectLst/>
                        </a:rPr>
                        <a:t>d) comer</a:t>
                      </a: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pic>
        <p:nvPicPr>
          <p:cNvPr id="11" name="Picture 8" descr="green checkmark">
            <a:extLst>
              <a:ext uri="{FF2B5EF4-FFF2-40B4-BE49-F238E27FC236}">
                <a16:creationId xmlns:a16="http://schemas.microsoft.com/office/drawing/2014/main" id="{3D40C5CE-4672-4AED-8694-565D5762B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949" y="1908690"/>
            <a:ext cx="404698" cy="421560"/>
          </a:xfrm>
          <a:prstGeom prst="rect">
            <a:avLst/>
          </a:prstGeom>
        </p:spPr>
      </p:pic>
      <p:pic>
        <p:nvPicPr>
          <p:cNvPr id="12" name="Picture 8" descr="green checkmark">
            <a:extLst>
              <a:ext uri="{FF2B5EF4-FFF2-40B4-BE49-F238E27FC236}">
                <a16:creationId xmlns:a16="http://schemas.microsoft.com/office/drawing/2014/main" id="{F08565AB-D57F-40BE-9D42-4C2291B35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948" y="5480034"/>
            <a:ext cx="404698" cy="421560"/>
          </a:xfrm>
          <a:prstGeom prst="rect">
            <a:avLst/>
          </a:prstGeom>
        </p:spPr>
      </p:pic>
      <p:graphicFrame>
        <p:nvGraphicFramePr>
          <p:cNvPr id="13" name="Tabla 41">
            <a:extLst>
              <a:ext uri="{FF2B5EF4-FFF2-40B4-BE49-F238E27FC236}">
                <a16:creationId xmlns:a16="http://schemas.microsoft.com/office/drawing/2014/main" id="{8D8E29E0-DA79-4748-87D3-011D34AD723F}"/>
              </a:ext>
            </a:extLst>
          </p:cNvPr>
          <p:cNvGraphicFramePr>
            <a:graphicFrameLocks noGrp="1"/>
          </p:cNvGraphicFramePr>
          <p:nvPr>
            <p:extLst>
              <p:ext uri="{D42A27DB-BD31-4B8C-83A1-F6EECF244321}">
                <p14:modId xmlns:p14="http://schemas.microsoft.com/office/powerpoint/2010/main" val="4247426944"/>
              </p:ext>
            </p:extLst>
          </p:nvPr>
        </p:nvGraphicFramePr>
        <p:xfrm>
          <a:off x="6047187" y="4786499"/>
          <a:ext cx="5150193" cy="1506424"/>
        </p:xfrm>
        <a:graphic>
          <a:graphicData uri="http://schemas.openxmlformats.org/drawingml/2006/table">
            <a:tbl>
              <a:tblPr firstRow="1" firstCol="1" bandRow="1">
                <a:tableStyleId>{8A107856-5554-42FB-B03E-39F5DBC370BA}</a:tableStyleId>
              </a:tblPr>
              <a:tblGrid>
                <a:gridCol w="2350111">
                  <a:extLst>
                    <a:ext uri="{9D8B030D-6E8A-4147-A177-3AD203B41FA5}">
                      <a16:colId xmlns:a16="http://schemas.microsoft.com/office/drawing/2014/main" val="1155704271"/>
                    </a:ext>
                  </a:extLst>
                </a:gridCol>
                <a:gridCol w="2350111">
                  <a:extLst>
                    <a:ext uri="{9D8B030D-6E8A-4147-A177-3AD203B41FA5}">
                      <a16:colId xmlns:a16="http://schemas.microsoft.com/office/drawing/2014/main" val="3982756484"/>
                    </a:ext>
                  </a:extLst>
                </a:gridCol>
                <a:gridCol w="449971">
                  <a:extLst>
                    <a:ext uri="{9D8B030D-6E8A-4147-A177-3AD203B41FA5}">
                      <a16:colId xmlns:a16="http://schemas.microsoft.com/office/drawing/2014/main" val="2174831801"/>
                    </a:ext>
                  </a:extLst>
                </a:gridCol>
              </a:tblGrid>
              <a:tr h="376408">
                <a:tc rowSpan="4">
                  <a:txBody>
                    <a:bodyPr/>
                    <a:lstStyle/>
                    <a:p>
                      <a:pP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6)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jugar</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s-CO" sz="2000" b="0" dirty="0">
                          <a:solidFill>
                            <a:schemeClr val="tx1"/>
                          </a:solidFill>
                          <a:effectLst/>
                        </a:rPr>
                        <a:t>a) fruta</a:t>
                      </a: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72674"/>
                  </a:ext>
                </a:extLst>
              </a:tr>
              <a:tr h="376672">
                <a:tc vMerge="1">
                  <a:txBody>
                    <a:bodyPr/>
                    <a:lstStyle/>
                    <a:p>
                      <a:endParaRPr lang="es-GB"/>
                    </a:p>
                  </a:txBody>
                  <a:tcPr/>
                </a:tc>
                <a:tc>
                  <a:txBody>
                    <a:bodyPr/>
                    <a:lstStyle/>
                    <a:p>
                      <a:pP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 hombre</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2318985"/>
                  </a:ext>
                </a:extLst>
              </a:tr>
              <a:tr h="376672">
                <a:tc vMerge="1">
                  <a:txBody>
                    <a:bodyPr/>
                    <a:lstStyle/>
                    <a:p>
                      <a:endParaRPr lang="es-GB"/>
                    </a:p>
                  </a:txBody>
                  <a:tcPr/>
                </a:tc>
                <a:tc>
                  <a:txBody>
                    <a:bodyPr/>
                    <a:lstStyle/>
                    <a:p>
                      <a:pP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pared</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94265160"/>
                  </a:ext>
                </a:extLst>
              </a:tr>
              <a:tr h="376672">
                <a:tc vMerge="1">
                  <a:txBody>
                    <a:bodyPr/>
                    <a:lstStyle/>
                    <a:p>
                      <a:endParaRPr lang="es-GB"/>
                    </a:p>
                  </a:txBody>
                  <a:tcPr/>
                </a:tc>
                <a:tc>
                  <a:txBody>
                    <a:bodyPr/>
                    <a:lstStyle/>
                    <a:p>
                      <a:pP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 </a:t>
                      </a: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divertido</a:t>
                      </a: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s-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9431407"/>
                  </a:ext>
                </a:extLst>
              </a:tr>
            </a:tbl>
          </a:graphicData>
        </a:graphic>
      </p:graphicFrame>
      <p:pic>
        <p:nvPicPr>
          <p:cNvPr id="14" name="Picture 8" descr="green checkmark">
            <a:extLst>
              <a:ext uri="{FF2B5EF4-FFF2-40B4-BE49-F238E27FC236}">
                <a16:creationId xmlns:a16="http://schemas.microsoft.com/office/drawing/2014/main" id="{8B38672B-2712-4002-B4DC-6E61767BE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948" y="2913366"/>
            <a:ext cx="404698" cy="421560"/>
          </a:xfrm>
          <a:prstGeom prst="rect">
            <a:avLst/>
          </a:prstGeom>
        </p:spPr>
      </p:pic>
      <p:pic>
        <p:nvPicPr>
          <p:cNvPr id="15" name="Picture 8" descr="green checkmark">
            <a:extLst>
              <a:ext uri="{FF2B5EF4-FFF2-40B4-BE49-F238E27FC236}">
                <a16:creationId xmlns:a16="http://schemas.microsoft.com/office/drawing/2014/main" id="{F64CFDDA-419A-45C5-9EB8-2EBB4E489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682" y="1540853"/>
            <a:ext cx="404698" cy="421560"/>
          </a:xfrm>
          <a:prstGeom prst="rect">
            <a:avLst/>
          </a:prstGeom>
        </p:spPr>
      </p:pic>
      <p:pic>
        <p:nvPicPr>
          <p:cNvPr id="16" name="Picture 8" descr="green checkmark">
            <a:extLst>
              <a:ext uri="{FF2B5EF4-FFF2-40B4-BE49-F238E27FC236}">
                <a16:creationId xmlns:a16="http://schemas.microsoft.com/office/drawing/2014/main" id="{F291FF06-A709-40AD-B926-0B2E5586C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682" y="4042145"/>
            <a:ext cx="404698" cy="421560"/>
          </a:xfrm>
          <a:prstGeom prst="rect">
            <a:avLst/>
          </a:prstGeom>
        </p:spPr>
      </p:pic>
      <p:pic>
        <p:nvPicPr>
          <p:cNvPr id="17" name="Picture 8" descr="green checkmark">
            <a:extLst>
              <a:ext uri="{FF2B5EF4-FFF2-40B4-BE49-F238E27FC236}">
                <a16:creationId xmlns:a16="http://schemas.microsoft.com/office/drawing/2014/main" id="{415C40DC-998D-452C-B193-A8FF8C4D4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682" y="5901594"/>
            <a:ext cx="404698" cy="421560"/>
          </a:xfrm>
          <a:prstGeom prst="rect">
            <a:avLst/>
          </a:prstGeom>
        </p:spPr>
      </p:pic>
    </p:spTree>
    <p:extLst>
      <p:ext uri="{BB962C8B-B14F-4D97-AF65-F5344CB8AC3E}">
        <p14:creationId xmlns:p14="http://schemas.microsoft.com/office/powerpoint/2010/main" val="46457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5380892" cy="851656"/>
          </a:xfrm>
        </p:spPr>
        <p:txBody>
          <a:bodyPr>
            <a:normAutofit/>
          </a:bodyPr>
          <a:lstStyle/>
          <a:p>
            <a:r>
              <a:rPr lang="en-GB" sz="2400" b="1" dirty="0">
                <a:solidFill>
                  <a:schemeClr val="bg1"/>
                </a:solidFill>
                <a:latin typeface="Century Gothic" panose="020B0502020202020204" pitchFamily="34" charset="0"/>
              </a:rPr>
              <a:t>–AR verbs in 2</a:t>
            </a:r>
            <a:r>
              <a:rPr lang="en-GB" sz="2400" b="1" baseline="30000" dirty="0">
                <a:solidFill>
                  <a:schemeClr val="bg1"/>
                </a:solidFill>
                <a:latin typeface="Century Gothic" panose="020B0502020202020204" pitchFamily="34" charset="0"/>
              </a:rPr>
              <a:t>nd</a:t>
            </a:r>
            <a:r>
              <a:rPr lang="en-GB" sz="2400" b="1" dirty="0">
                <a:solidFill>
                  <a:schemeClr val="bg1"/>
                </a:solidFill>
                <a:latin typeface="Century Gothic" panose="020B0502020202020204" pitchFamily="34" charset="0"/>
              </a:rPr>
              <a:t> person singular </a:t>
            </a:r>
            <a:br>
              <a:rPr lang="en-GB" sz="2600" b="1"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present (-as) and </a:t>
            </a:r>
            <a:r>
              <a:rPr lang="en-GB" sz="2000" b="1" dirty="0" err="1">
                <a:solidFill>
                  <a:schemeClr val="bg1"/>
                </a:solidFill>
                <a:latin typeface="Century Gothic" panose="020B0502020202020204" pitchFamily="34" charset="0"/>
              </a:rPr>
              <a:t>preterite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aste</a:t>
            </a:r>
            <a:r>
              <a:rPr lang="en-GB" sz="2000" b="1" dirty="0">
                <a:solidFill>
                  <a:schemeClr val="bg1"/>
                </a:solidFill>
                <a:latin typeface="Century Gothic" panose="020B0502020202020204" pitchFamily="34" charset="0"/>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D594B677-03E0-489A-80DC-A0BE60A3FC07}"/>
              </a:ext>
            </a:extLst>
          </p:cNvPr>
          <p:cNvSpPr txBox="1"/>
          <p:nvPr/>
        </p:nvSpPr>
        <p:spPr>
          <a:xfrm>
            <a:off x="429898" y="1259730"/>
            <a:ext cx="11762101" cy="954107"/>
          </a:xfrm>
          <a:prstGeom prst="rect">
            <a:avLst/>
          </a:prstGeom>
          <a:noFill/>
        </p:spPr>
        <p:txBody>
          <a:bodyPr wrap="square" rtlCol="0">
            <a:spAutoFit/>
          </a:bodyPr>
          <a:lstStyle/>
          <a:p>
            <a:pPr lvl="0">
              <a:defRPr/>
            </a:pPr>
            <a:r>
              <a:rPr lang="en-GB" sz="2800" dirty="0">
                <a:latin typeface="Century Gothic" panose="020B0502020202020204" pitchFamily="34" charset="0"/>
              </a:rPr>
              <a:t>When we talk about present and past in English, the verb endings change. The verb endings also change on Spanish –ar verbs. </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F266F2B0-180D-4FAC-8E88-5B323B043090}"/>
              </a:ext>
            </a:extLst>
          </p:cNvPr>
          <p:cNvSpPr txBox="1"/>
          <p:nvPr/>
        </p:nvSpPr>
        <p:spPr>
          <a:xfrm>
            <a:off x="437706" y="2362105"/>
            <a:ext cx="205930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Compare:</a:t>
            </a:r>
          </a:p>
        </p:txBody>
      </p:sp>
      <p:sp>
        <p:nvSpPr>
          <p:cNvPr id="7" name="TextBox 5">
            <a:extLst>
              <a:ext uri="{FF2B5EF4-FFF2-40B4-BE49-F238E27FC236}">
                <a16:creationId xmlns:a16="http://schemas.microsoft.com/office/drawing/2014/main" id="{B3BECD48-F2DA-4EE1-9A4D-BA4DCDE9AE49}"/>
              </a:ext>
            </a:extLst>
          </p:cNvPr>
          <p:cNvSpPr txBox="1"/>
          <p:nvPr/>
        </p:nvSpPr>
        <p:spPr>
          <a:xfrm>
            <a:off x="429898" y="3007190"/>
            <a:ext cx="983170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You walk (routine</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action in present)</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 ___________</a:t>
            </a:r>
          </a:p>
        </p:txBody>
      </p:sp>
      <p:sp>
        <p:nvSpPr>
          <p:cNvPr id="8" name="TextBox 5">
            <a:extLst>
              <a:ext uri="{FF2B5EF4-FFF2-40B4-BE49-F238E27FC236}">
                <a16:creationId xmlns:a16="http://schemas.microsoft.com/office/drawing/2014/main" id="{324FD630-180B-4663-9735-08E780AE03DC}"/>
              </a:ext>
            </a:extLst>
          </p:cNvPr>
          <p:cNvSpPr txBox="1"/>
          <p:nvPr/>
        </p:nvSpPr>
        <p:spPr>
          <a:xfrm>
            <a:off x="7107107" y="2956537"/>
            <a:ext cx="216878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Camin</a:t>
            </a: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9" name="TextBox 5">
            <a:extLst>
              <a:ext uri="{FF2B5EF4-FFF2-40B4-BE49-F238E27FC236}">
                <a16:creationId xmlns:a16="http://schemas.microsoft.com/office/drawing/2014/main" id="{34815394-C510-40A2-858E-A8E0ED5741E4}"/>
              </a:ext>
            </a:extLst>
          </p:cNvPr>
          <p:cNvSpPr txBox="1"/>
          <p:nvPr/>
        </p:nvSpPr>
        <p:spPr>
          <a:xfrm>
            <a:off x="429898" y="4451244"/>
            <a:ext cx="11762101" cy="523220"/>
          </a:xfrm>
          <a:prstGeom prst="rect">
            <a:avLst/>
          </a:prstGeom>
          <a:noFill/>
        </p:spPr>
        <p:txBody>
          <a:bodyPr wrap="square" rtlCol="0">
            <a:spAutoFit/>
          </a:bodyPr>
          <a:lstStyle/>
          <a:p>
            <a:pPr lvl="0">
              <a:defRPr/>
            </a:pPr>
            <a:r>
              <a:rPr lang="en-GB" sz="2800" dirty="0">
                <a:latin typeface="Century Gothic" panose="020B0502020202020204" pitchFamily="34" charset="0"/>
              </a:rPr>
              <a:t>To refer to ‘you’ (singular) in the </a:t>
            </a:r>
            <a:r>
              <a:rPr lang="en-GB" sz="2800" i="1" dirty="0">
                <a:latin typeface="Century Gothic" panose="020B0502020202020204" pitchFamily="34" charset="0"/>
              </a:rPr>
              <a:t>present</a:t>
            </a:r>
            <a:r>
              <a:rPr lang="en-GB" sz="2800" dirty="0">
                <a:latin typeface="Century Gothic" panose="020B0502020202020204" pitchFamily="34" charset="0"/>
              </a:rPr>
              <a:t>, use the verb ending ____  </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0" name="TextBox 5">
            <a:extLst>
              <a:ext uri="{FF2B5EF4-FFF2-40B4-BE49-F238E27FC236}">
                <a16:creationId xmlns:a16="http://schemas.microsoft.com/office/drawing/2014/main" id="{75D3D0A8-6B32-4A86-8A3A-9DF0440097F7}"/>
              </a:ext>
            </a:extLst>
          </p:cNvPr>
          <p:cNvSpPr txBox="1"/>
          <p:nvPr/>
        </p:nvSpPr>
        <p:spPr>
          <a:xfrm>
            <a:off x="429897" y="5122683"/>
            <a:ext cx="11332201" cy="954107"/>
          </a:xfrm>
          <a:prstGeom prst="rect">
            <a:avLst/>
          </a:prstGeom>
          <a:noFill/>
        </p:spPr>
        <p:txBody>
          <a:bodyPr wrap="square" rtlCol="0">
            <a:spAutoFit/>
          </a:bodyPr>
          <a:lstStyle/>
          <a:p>
            <a:pPr lvl="0">
              <a:defRPr/>
            </a:pPr>
            <a:r>
              <a:rPr lang="en-GB" sz="2800" dirty="0">
                <a:latin typeface="Century Gothic" panose="020B0502020202020204" pitchFamily="34" charset="0"/>
              </a:rPr>
              <a:t>To refer to ‘you’ (singular) with </a:t>
            </a:r>
            <a:r>
              <a:rPr lang="en-GB" sz="2800" i="1" dirty="0">
                <a:latin typeface="Century Gothic" panose="020B0502020202020204" pitchFamily="34" charset="0"/>
              </a:rPr>
              <a:t>finished actions in the past</a:t>
            </a:r>
            <a:r>
              <a:rPr lang="en-GB" sz="2800" dirty="0">
                <a:latin typeface="Century Gothic" panose="020B0502020202020204" pitchFamily="34" charset="0"/>
              </a:rPr>
              <a:t>, use the verb ending _______</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1" name="TextBox 5">
            <a:extLst>
              <a:ext uri="{FF2B5EF4-FFF2-40B4-BE49-F238E27FC236}">
                <a16:creationId xmlns:a16="http://schemas.microsoft.com/office/drawing/2014/main" id="{94C35CFF-97CC-46E3-9AE8-185A7FA8D73B}"/>
              </a:ext>
            </a:extLst>
          </p:cNvPr>
          <p:cNvSpPr txBox="1"/>
          <p:nvPr/>
        </p:nvSpPr>
        <p:spPr>
          <a:xfrm>
            <a:off x="429898" y="3627976"/>
            <a:ext cx="969200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You walk</a:t>
            </a: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ed</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(completed</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action in past) </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____________</a:t>
            </a:r>
          </a:p>
        </p:txBody>
      </p:sp>
      <p:sp>
        <p:nvSpPr>
          <p:cNvPr id="12" name="TextBox 5">
            <a:extLst>
              <a:ext uri="{FF2B5EF4-FFF2-40B4-BE49-F238E27FC236}">
                <a16:creationId xmlns:a16="http://schemas.microsoft.com/office/drawing/2014/main" id="{7E9BA826-79CC-435B-9510-41F51E5C9A5F}"/>
              </a:ext>
            </a:extLst>
          </p:cNvPr>
          <p:cNvSpPr txBox="1"/>
          <p:nvPr/>
        </p:nvSpPr>
        <p:spPr>
          <a:xfrm>
            <a:off x="7815390" y="3577323"/>
            <a:ext cx="216878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Camin</a:t>
            </a: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aste</a:t>
            </a:r>
          </a:p>
        </p:txBody>
      </p:sp>
      <p:sp>
        <p:nvSpPr>
          <p:cNvPr id="13" name="TextBox 5">
            <a:extLst>
              <a:ext uri="{FF2B5EF4-FFF2-40B4-BE49-F238E27FC236}">
                <a16:creationId xmlns:a16="http://schemas.microsoft.com/office/drawing/2014/main" id="{5D4BE2B8-A852-42F3-84EF-84B9A3255D8B}"/>
              </a:ext>
            </a:extLst>
          </p:cNvPr>
          <p:cNvSpPr txBox="1"/>
          <p:nvPr/>
        </p:nvSpPr>
        <p:spPr>
          <a:xfrm>
            <a:off x="11122206" y="4423007"/>
            <a:ext cx="80533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4" name="TextBox 5">
            <a:extLst>
              <a:ext uri="{FF2B5EF4-FFF2-40B4-BE49-F238E27FC236}">
                <a16:creationId xmlns:a16="http://schemas.microsoft.com/office/drawing/2014/main" id="{ACE6334D-52BC-4825-B309-6ACD7E355F40}"/>
              </a:ext>
            </a:extLst>
          </p:cNvPr>
          <p:cNvSpPr txBox="1"/>
          <p:nvPr/>
        </p:nvSpPr>
        <p:spPr>
          <a:xfrm>
            <a:off x="3494392" y="5523800"/>
            <a:ext cx="133677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-aste</a:t>
            </a:r>
            <a:endParaRPr kumimoji="0" lang="en-GB" sz="3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76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27192"/>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¿cómo?</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271158"/>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_______pasaste las vacaciones?</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1330452" y="5341013"/>
            <a:ext cx="10383012"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How </a:t>
            </a:r>
            <a:r>
              <a:rPr lang="en-HK" sz="3200" dirty="0">
                <a:latin typeface="Century Gothic" panose="020B0502020202020204" pitchFamily="34" charset="0"/>
              </a:rPr>
              <a:t>did you spend the holidays?</a:t>
            </a:r>
            <a:r>
              <a:rPr lang="en-GB" sz="3200" dirty="0">
                <a:latin typeface="Century Gothic" panose="020B0502020202020204" pitchFamily="34" charset="0"/>
              </a:rPr>
              <a:t>]</a:t>
            </a:r>
          </a:p>
        </p:txBody>
      </p:sp>
      <p:sp>
        <p:nvSpPr>
          <p:cNvPr id="2" name="Rectangle 1"/>
          <p:cNvSpPr/>
          <p:nvPr/>
        </p:nvSpPr>
        <p:spPr>
          <a:xfrm>
            <a:off x="1153000" y="4217782"/>
            <a:ext cx="2457724"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Cómo </a:t>
            </a:r>
            <a:endParaRPr lang="en-GB" dirty="0"/>
          </a:p>
        </p:txBody>
      </p:sp>
      <p:sp>
        <p:nvSpPr>
          <p:cNvPr id="14" name="Action Button: Help 13">
            <a:hlinkClick r:id="" action="ppaction://noaction" highlightClick="1"/>
          </p:cNvPr>
          <p:cNvSpPr/>
          <p:nvPr/>
        </p:nvSpPr>
        <p:spPr>
          <a:xfrm>
            <a:off x="2106031" y="539525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3" name="Title 2"/>
          <p:cNvSpPr>
            <a:spLocks noGrp="1"/>
          </p:cNvSpPr>
          <p:nvPr>
            <p:ph type="title"/>
          </p:nvPr>
        </p:nvSpPr>
        <p:spPr>
          <a:xfrm>
            <a:off x="11405258" y="0"/>
            <a:ext cx="786742" cy="471098"/>
          </a:xfrm>
        </p:spPr>
        <p:txBody>
          <a:bodyPr>
            <a:normAutofit/>
          </a:bodyPr>
          <a:lstStyle/>
          <a:p>
            <a:r>
              <a:rPr lang="en-GB" sz="1200" dirty="0">
                <a:solidFill>
                  <a:schemeClr val="bg1"/>
                </a:solidFill>
              </a:rPr>
              <a:t>cómo</a:t>
            </a:r>
          </a:p>
        </p:txBody>
      </p:sp>
    </p:spTree>
    <p:extLst>
      <p:ext uri="{BB962C8B-B14F-4D97-AF65-F5344CB8AC3E}">
        <p14:creationId xmlns:p14="http://schemas.microsoft.com/office/powerpoint/2010/main" val="121694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88748"/>
            <a:ext cx="2065204" cy="707886"/>
          </a:xfrm>
          <a:prstGeom prst="rect">
            <a:avLst/>
          </a:prstGeom>
          <a:noFill/>
        </p:spPr>
        <p:txBody>
          <a:bodyPr wrap="square" rtlCol="0">
            <a:spAutoFit/>
          </a:bodyPr>
          <a:lstStyle/>
          <a:p>
            <a:pPr algn="ctr"/>
            <a:r>
              <a:rPr lang="en-GB" sz="4000" b="1" dirty="0">
                <a:latin typeface="Century Gothic" panose="020B0502020202020204" pitchFamily="34" charset="0"/>
                <a:cs typeface="Calibri" panose="020F0502020204030204" pitchFamily="34" charset="0"/>
              </a:rPr>
              <a:t>where?</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¿dónde?</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239030"/>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_______organizaste el concierto?</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2377290" y="5420610"/>
            <a:ext cx="8574499"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Where</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did you organize the concert?</a:t>
            </a:r>
            <a:r>
              <a:rPr lang="en-GB" sz="3200" dirty="0">
                <a:latin typeface="Century Gothic" panose="020B0502020202020204" pitchFamily="34" charset="0"/>
              </a:rPr>
              <a:t>]</a:t>
            </a:r>
          </a:p>
        </p:txBody>
      </p:sp>
      <p:sp>
        <p:nvSpPr>
          <p:cNvPr id="2" name="Rectangle 1"/>
          <p:cNvSpPr/>
          <p:nvPr/>
        </p:nvSpPr>
        <p:spPr>
          <a:xfrm>
            <a:off x="1018091" y="4192279"/>
            <a:ext cx="2622834"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Dónde </a:t>
            </a:r>
            <a:endParaRPr lang="en-GB" dirty="0">
              <a:solidFill>
                <a:prstClr val="black"/>
              </a:solidFill>
            </a:endParaRPr>
          </a:p>
        </p:txBody>
      </p:sp>
      <p:sp>
        <p:nvSpPr>
          <p:cNvPr id="14" name="Action Button: Help 13">
            <a:hlinkClick r:id="" action="ppaction://noaction" highlightClick="1"/>
          </p:cNvPr>
          <p:cNvSpPr/>
          <p:nvPr/>
        </p:nvSpPr>
        <p:spPr>
          <a:xfrm>
            <a:off x="2106031" y="547398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3" name="Title 2"/>
          <p:cNvSpPr>
            <a:spLocks noGrp="1"/>
          </p:cNvSpPr>
          <p:nvPr>
            <p:ph type="title"/>
          </p:nvPr>
        </p:nvSpPr>
        <p:spPr>
          <a:xfrm>
            <a:off x="10241669" y="-374135"/>
            <a:ext cx="10515600" cy="1325563"/>
          </a:xfrm>
        </p:spPr>
        <p:txBody>
          <a:bodyPr/>
          <a:lstStyle/>
          <a:p>
            <a:r>
              <a:rPr lang="en-GB" dirty="0">
                <a:solidFill>
                  <a:schemeClr val="bg1"/>
                </a:solidFill>
              </a:rPr>
              <a:t>dónde</a:t>
            </a:r>
          </a:p>
        </p:txBody>
      </p:sp>
    </p:spTree>
    <p:extLst>
      <p:ext uri="{BB962C8B-B14F-4D97-AF65-F5344CB8AC3E}">
        <p14:creationId xmlns:p14="http://schemas.microsoft.com/office/powerpoint/2010/main" val="35454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48867"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intentar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tomar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9166977" y="5046131"/>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autobús</a:t>
            </a:r>
            <a:endParaRPr lang="en-GB" sz="3200" dirty="0">
              <a:solidFill>
                <a:schemeClr val="tx1"/>
              </a:solidFill>
            </a:endParaRPr>
          </a:p>
        </p:txBody>
      </p:sp>
      <p:pic>
        <p:nvPicPr>
          <p:cNvPr id="6" name="Picture 5" descr="A red bus with black trim&#10;&#10;Description automatically generated">
            <a:extLst>
              <a:ext uri="{FF2B5EF4-FFF2-40B4-BE49-F238E27FC236}">
                <a16:creationId xmlns:a16="http://schemas.microsoft.com/office/drawing/2014/main" id="{832B32DB-A3DD-4ECD-B3E8-5AFE7DEEB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17" y="1364572"/>
            <a:ext cx="5748867" cy="2950785"/>
          </a:xfrm>
          <a:prstGeom prst="rect">
            <a:avLst/>
          </a:prstGeom>
        </p:spPr>
      </p:pic>
      <p:sp>
        <p:nvSpPr>
          <p:cNvPr id="11" name="Star: 5 Points 10">
            <a:extLst>
              <a:ext uri="{FF2B5EF4-FFF2-40B4-BE49-F238E27FC236}">
                <a16:creationId xmlns:a16="http://schemas.microsoft.com/office/drawing/2014/main" id="{D559ED12-96E0-48C4-8FD0-4EE1F980EE15}"/>
              </a:ext>
            </a:extLst>
          </p:cNvPr>
          <p:cNvSpPr/>
          <p:nvPr/>
        </p:nvSpPr>
        <p:spPr>
          <a:xfrm>
            <a:off x="6581363"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68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57971"/>
            <a:ext cx="2065204" cy="769441"/>
          </a:xfrm>
          <a:prstGeom prst="rect">
            <a:avLst/>
          </a:prstGeom>
          <a:noFill/>
        </p:spPr>
        <p:txBody>
          <a:bodyPr wrap="square" rtlCol="0">
            <a:spAutoFit/>
          </a:bodyPr>
          <a:lstStyle/>
          <a:p>
            <a:pPr algn="ctr"/>
            <a:r>
              <a:rPr lang="en-GB" sz="4400" b="1" dirty="0">
                <a:latin typeface="Century Gothic" panose="020B0502020202020204" pitchFamily="34" charset="0"/>
                <a:cs typeface="Calibri" panose="020F0502020204030204" pitchFamily="34" charset="0"/>
              </a:rPr>
              <a:t>when?</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¿cuándo?</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_______ viajaste a Francia?</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0" y="5320291"/>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When</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did you travel to France?</a:t>
            </a:r>
            <a:r>
              <a:rPr lang="en-GB" sz="3200" dirty="0">
                <a:latin typeface="Century Gothic" panose="020B0502020202020204" pitchFamily="34" charset="0"/>
              </a:rPr>
              <a:t>]</a:t>
            </a:r>
          </a:p>
        </p:txBody>
      </p:sp>
      <p:sp>
        <p:nvSpPr>
          <p:cNvPr id="2" name="Rectangle 1"/>
          <p:cNvSpPr/>
          <p:nvPr/>
        </p:nvSpPr>
        <p:spPr>
          <a:xfrm>
            <a:off x="1687654" y="4072788"/>
            <a:ext cx="3106941"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Cuándo </a:t>
            </a:r>
            <a:endParaRPr lang="en-GB" dirty="0">
              <a:solidFill>
                <a:prstClr val="black"/>
              </a:solidFill>
            </a:endParaRPr>
          </a:p>
        </p:txBody>
      </p:sp>
      <p:sp>
        <p:nvSpPr>
          <p:cNvPr id="14" name="Action Button: Help 13">
            <a:hlinkClick r:id="" action="ppaction://noaction" highlightClick="1"/>
          </p:cNvPr>
          <p:cNvSpPr/>
          <p:nvPr/>
        </p:nvSpPr>
        <p:spPr>
          <a:xfrm>
            <a:off x="2106031" y="537366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0"/>
            <a:ext cx="1997442" cy="1429391"/>
          </a:xfrm>
          <a:prstGeom prst="rect">
            <a:avLst/>
          </a:prstGeom>
        </p:spPr>
      </p:pic>
      <p:sp>
        <p:nvSpPr>
          <p:cNvPr id="3" name="Title 2"/>
          <p:cNvSpPr>
            <a:spLocks noGrp="1"/>
          </p:cNvSpPr>
          <p:nvPr>
            <p:ph type="title"/>
          </p:nvPr>
        </p:nvSpPr>
        <p:spPr>
          <a:xfrm>
            <a:off x="11019450" y="-465044"/>
            <a:ext cx="1796664" cy="1325563"/>
          </a:xfrm>
        </p:spPr>
        <p:txBody>
          <a:bodyPr>
            <a:normAutofit/>
          </a:bodyPr>
          <a:lstStyle/>
          <a:p>
            <a:r>
              <a:rPr lang="en-GB" sz="2000" dirty="0">
                <a:solidFill>
                  <a:schemeClr val="bg1"/>
                </a:solidFill>
              </a:rPr>
              <a:t>cuándo</a:t>
            </a:r>
          </a:p>
        </p:txBody>
      </p:sp>
    </p:spTree>
    <p:extLst>
      <p:ext uri="{BB962C8B-B14F-4D97-AF65-F5344CB8AC3E}">
        <p14:creationId xmlns:p14="http://schemas.microsoft.com/office/powerpoint/2010/main" val="424919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who?</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¿quién?</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 es María?</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0" y="5352252"/>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Who</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is María?</a:t>
            </a:r>
            <a:r>
              <a:rPr lang="en-GB" sz="3200" dirty="0">
                <a:latin typeface="Century Gothic" panose="020B0502020202020204" pitchFamily="34" charset="0"/>
              </a:rPr>
              <a:t>]</a:t>
            </a:r>
          </a:p>
        </p:txBody>
      </p:sp>
      <p:sp>
        <p:nvSpPr>
          <p:cNvPr id="2" name="Rectangle 1"/>
          <p:cNvSpPr/>
          <p:nvPr/>
        </p:nvSpPr>
        <p:spPr>
          <a:xfrm>
            <a:off x="3694381" y="4101107"/>
            <a:ext cx="2401619"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Quién </a:t>
            </a:r>
            <a:endParaRPr lang="en-GB" dirty="0">
              <a:solidFill>
                <a:prstClr val="black"/>
              </a:solidFill>
            </a:endParaRPr>
          </a:p>
        </p:txBody>
      </p:sp>
      <p:sp>
        <p:nvSpPr>
          <p:cNvPr id="14" name="Action Button: Help 13">
            <a:hlinkClick r:id="" action="ppaction://noaction" highlightClick="1"/>
          </p:cNvPr>
          <p:cNvSpPr/>
          <p:nvPr/>
        </p:nvSpPr>
        <p:spPr>
          <a:xfrm>
            <a:off x="2106031" y="5405629"/>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3" name="Title 2"/>
          <p:cNvSpPr>
            <a:spLocks noGrp="1"/>
          </p:cNvSpPr>
          <p:nvPr>
            <p:ph type="title"/>
          </p:nvPr>
        </p:nvSpPr>
        <p:spPr>
          <a:xfrm>
            <a:off x="11071554" y="-45718"/>
            <a:ext cx="2240892" cy="806335"/>
          </a:xfrm>
        </p:spPr>
        <p:txBody>
          <a:bodyPr>
            <a:normAutofit/>
          </a:bodyPr>
          <a:lstStyle/>
          <a:p>
            <a:r>
              <a:rPr lang="en-GB" sz="2400" dirty="0">
                <a:solidFill>
                  <a:schemeClr val="bg1"/>
                </a:solidFill>
              </a:rPr>
              <a:t>quién</a:t>
            </a:r>
          </a:p>
        </p:txBody>
      </p:sp>
    </p:spTree>
    <p:extLst>
      <p:ext uri="{BB962C8B-B14F-4D97-AF65-F5344CB8AC3E}">
        <p14:creationId xmlns:p14="http://schemas.microsoft.com/office/powerpoint/2010/main" val="4216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what?</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¿qué?</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 música escuchas?</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0" y="5335251"/>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What</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music do you listen to?</a:t>
            </a:r>
            <a:r>
              <a:rPr lang="en-GB" sz="3200" dirty="0">
                <a:latin typeface="Century Gothic" panose="020B0502020202020204" pitchFamily="34" charset="0"/>
              </a:rPr>
              <a:t>]</a:t>
            </a:r>
          </a:p>
        </p:txBody>
      </p:sp>
      <p:sp>
        <p:nvSpPr>
          <p:cNvPr id="2" name="Rectangle 1"/>
          <p:cNvSpPr/>
          <p:nvPr/>
        </p:nvSpPr>
        <p:spPr>
          <a:xfrm>
            <a:off x="2377290" y="4101107"/>
            <a:ext cx="1819729"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Qué </a:t>
            </a:r>
            <a:endParaRPr lang="en-GB" dirty="0">
              <a:solidFill>
                <a:prstClr val="black"/>
              </a:solidFill>
            </a:endParaRPr>
          </a:p>
        </p:txBody>
      </p:sp>
      <p:sp>
        <p:nvSpPr>
          <p:cNvPr id="14" name="Action Button: Help 13">
            <a:hlinkClick r:id="" action="ppaction://noaction" highlightClick="1"/>
          </p:cNvPr>
          <p:cNvSpPr/>
          <p:nvPr/>
        </p:nvSpPr>
        <p:spPr>
          <a:xfrm>
            <a:off x="2106031" y="538862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46" y="57493"/>
            <a:ext cx="1495088" cy="1544094"/>
          </a:xfrm>
          <a:prstGeom prst="rect">
            <a:avLst/>
          </a:prstGeom>
        </p:spPr>
      </p:pic>
      <p:sp>
        <p:nvSpPr>
          <p:cNvPr id="3" name="Title 2"/>
          <p:cNvSpPr>
            <a:spLocks noGrp="1"/>
          </p:cNvSpPr>
          <p:nvPr>
            <p:ph type="title"/>
          </p:nvPr>
        </p:nvSpPr>
        <p:spPr>
          <a:xfrm>
            <a:off x="10894142" y="57493"/>
            <a:ext cx="2025445" cy="755546"/>
          </a:xfrm>
        </p:spPr>
        <p:txBody>
          <a:bodyPr/>
          <a:lstStyle/>
          <a:p>
            <a:r>
              <a:rPr lang="en-GB" dirty="0">
                <a:solidFill>
                  <a:schemeClr val="bg1"/>
                </a:solidFill>
              </a:rPr>
              <a:t>qué</a:t>
            </a:r>
          </a:p>
        </p:txBody>
      </p:sp>
    </p:spTree>
    <p:extLst>
      <p:ext uri="{BB962C8B-B14F-4D97-AF65-F5344CB8AC3E}">
        <p14:creationId xmlns:p14="http://schemas.microsoft.com/office/powerpoint/2010/main" val="229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why?</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¿por qué?</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  ____ sacaste la comida?</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1643837" y="5309820"/>
            <a:ext cx="9449986"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Why</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did you take out the food?</a:t>
            </a:r>
            <a:r>
              <a:rPr lang="en-GB" sz="3200" dirty="0">
                <a:latin typeface="Century Gothic" panose="020B0502020202020204" pitchFamily="34" charset="0"/>
              </a:rPr>
              <a:t>]</a:t>
            </a:r>
          </a:p>
        </p:txBody>
      </p:sp>
      <p:sp>
        <p:nvSpPr>
          <p:cNvPr id="2" name="Rectangle 1"/>
          <p:cNvSpPr/>
          <p:nvPr/>
        </p:nvSpPr>
        <p:spPr>
          <a:xfrm>
            <a:off x="1523221" y="4087414"/>
            <a:ext cx="3135795"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Por  qué </a:t>
            </a:r>
            <a:endParaRPr lang="en-GB" dirty="0">
              <a:solidFill>
                <a:prstClr val="black"/>
              </a:solidFill>
            </a:endParaRPr>
          </a:p>
        </p:txBody>
      </p:sp>
      <p:sp>
        <p:nvSpPr>
          <p:cNvPr id="14" name="Action Button: Help 13">
            <a:hlinkClick r:id="" action="ppaction://noaction" highlightClick="1"/>
          </p:cNvPr>
          <p:cNvSpPr/>
          <p:nvPr/>
        </p:nvSpPr>
        <p:spPr>
          <a:xfrm>
            <a:off x="2106031" y="5442005"/>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8475"/>
            <a:ext cx="1808499" cy="1557490"/>
          </a:xfrm>
          <a:prstGeom prst="rect">
            <a:avLst/>
          </a:prstGeom>
        </p:spPr>
      </p:pic>
      <p:sp>
        <p:nvSpPr>
          <p:cNvPr id="3" name="Title 2"/>
          <p:cNvSpPr>
            <a:spLocks noGrp="1"/>
          </p:cNvSpPr>
          <p:nvPr>
            <p:ph type="title"/>
          </p:nvPr>
        </p:nvSpPr>
        <p:spPr>
          <a:xfrm>
            <a:off x="10803550" y="92857"/>
            <a:ext cx="1388450" cy="400735"/>
          </a:xfrm>
        </p:spPr>
        <p:txBody>
          <a:bodyPr>
            <a:normAutofit/>
          </a:bodyPr>
          <a:lstStyle/>
          <a:p>
            <a:r>
              <a:rPr lang="en-GB" sz="2000" dirty="0">
                <a:solidFill>
                  <a:schemeClr val="bg1"/>
                </a:solidFill>
              </a:rPr>
              <a:t>Por qué</a:t>
            </a:r>
          </a:p>
        </p:txBody>
      </p:sp>
    </p:spTree>
    <p:extLst>
      <p:ext uri="{BB962C8B-B14F-4D97-AF65-F5344CB8AC3E}">
        <p14:creationId xmlns:p14="http://schemas.microsoft.com/office/powerpoint/2010/main" val="147425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988749"/>
            <a:ext cx="2065204" cy="707886"/>
          </a:xfrm>
          <a:prstGeom prst="rect">
            <a:avLst/>
          </a:prstGeom>
          <a:noFill/>
        </p:spPr>
        <p:txBody>
          <a:bodyPr wrap="square" rtlCol="0">
            <a:spAutoFit/>
          </a:bodyPr>
          <a:lstStyle/>
          <a:p>
            <a:pPr algn="ctr"/>
            <a:r>
              <a:rPr lang="en-GB" sz="4000" b="1" dirty="0">
                <a:latin typeface="Century Gothic" panose="020B0502020202020204" pitchFamily="34" charset="0"/>
                <a:cs typeface="Calibri" panose="020F0502020204030204" pitchFamily="34" charset="0"/>
              </a:rPr>
              <a:t>which?</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¿cuál?</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 compraste?</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0" y="5318188"/>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Which </a:t>
            </a:r>
            <a:r>
              <a:rPr lang="en-HK" sz="3200" dirty="0">
                <a:latin typeface="Century Gothic" panose="020B0502020202020204" pitchFamily="34" charset="0"/>
              </a:rPr>
              <a:t>did you buy?</a:t>
            </a:r>
            <a:r>
              <a:rPr lang="en-GB" sz="3200" dirty="0">
                <a:latin typeface="Century Gothic" panose="020B0502020202020204" pitchFamily="34" charset="0"/>
              </a:rPr>
              <a:t>]</a:t>
            </a:r>
          </a:p>
        </p:txBody>
      </p:sp>
      <p:sp>
        <p:nvSpPr>
          <p:cNvPr id="2" name="Rectangle 1"/>
          <p:cNvSpPr/>
          <p:nvPr/>
        </p:nvSpPr>
        <p:spPr>
          <a:xfrm>
            <a:off x="3305910" y="4101107"/>
            <a:ext cx="1957587"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Cuál </a:t>
            </a:r>
            <a:endParaRPr lang="en-GB" dirty="0">
              <a:solidFill>
                <a:prstClr val="black"/>
              </a:solidFill>
            </a:endParaRPr>
          </a:p>
        </p:txBody>
      </p:sp>
      <p:sp>
        <p:nvSpPr>
          <p:cNvPr id="14" name="Action Button: Help 13">
            <a:hlinkClick r:id="" action="ppaction://noaction" highlightClick="1"/>
          </p:cNvPr>
          <p:cNvSpPr/>
          <p:nvPr/>
        </p:nvSpPr>
        <p:spPr>
          <a:xfrm>
            <a:off x="2106031" y="534363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72165"/>
            <a:ext cx="1712804" cy="1573296"/>
          </a:xfrm>
          <a:prstGeom prst="rect">
            <a:avLst/>
          </a:prstGeom>
        </p:spPr>
      </p:pic>
      <p:sp>
        <p:nvSpPr>
          <p:cNvPr id="3" name="Title 2"/>
          <p:cNvSpPr>
            <a:spLocks noGrp="1"/>
          </p:cNvSpPr>
          <p:nvPr>
            <p:ph type="title"/>
          </p:nvPr>
        </p:nvSpPr>
        <p:spPr>
          <a:xfrm>
            <a:off x="10718800" y="-147625"/>
            <a:ext cx="2044700" cy="1325563"/>
          </a:xfrm>
        </p:spPr>
        <p:txBody>
          <a:bodyPr/>
          <a:lstStyle/>
          <a:p>
            <a:r>
              <a:rPr lang="en-GB" dirty="0">
                <a:solidFill>
                  <a:schemeClr val="bg1"/>
                </a:solidFill>
              </a:rPr>
              <a:t>cuál</a:t>
            </a:r>
          </a:p>
        </p:txBody>
      </p:sp>
    </p:spTree>
    <p:extLst>
      <p:ext uri="{BB962C8B-B14F-4D97-AF65-F5344CB8AC3E}">
        <p14:creationId xmlns:p14="http://schemas.microsoft.com/office/powerpoint/2010/main" val="11252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how much?</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solidFill>
                  <a:srgbClr val="5B9BD5">
                    <a:lumMod val="50000"/>
                  </a:srgbClr>
                </a:solidFill>
                <a:latin typeface="Century Gothic" panose="020B0502020202020204" pitchFamily="34" charset="0"/>
              </a:rPr>
              <a:t>¿cuánto?</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_______ estudiaste?</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p:cNvSpPr txBox="1"/>
          <p:nvPr/>
        </p:nvSpPr>
        <p:spPr>
          <a:xfrm>
            <a:off x="0" y="5335251"/>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How much </a:t>
            </a:r>
            <a:r>
              <a:rPr lang="en-HK" sz="3200" dirty="0">
                <a:latin typeface="Century Gothic" panose="020B0502020202020204" pitchFamily="34" charset="0"/>
              </a:rPr>
              <a:t>did you study?</a:t>
            </a:r>
            <a:r>
              <a:rPr lang="en-GB" sz="3200" dirty="0">
                <a:latin typeface="Century Gothic" panose="020B0502020202020204" pitchFamily="34" charset="0"/>
              </a:rPr>
              <a:t>]</a:t>
            </a:r>
          </a:p>
        </p:txBody>
      </p:sp>
      <p:sp>
        <p:nvSpPr>
          <p:cNvPr id="2" name="Rectangle 1"/>
          <p:cNvSpPr/>
          <p:nvPr/>
        </p:nvSpPr>
        <p:spPr>
          <a:xfrm>
            <a:off x="2981724" y="4077815"/>
            <a:ext cx="2858475"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Cuánto </a:t>
            </a:r>
            <a:endParaRPr lang="en-GB" dirty="0">
              <a:solidFill>
                <a:prstClr val="black"/>
              </a:solidFill>
            </a:endParaRPr>
          </a:p>
        </p:txBody>
      </p:sp>
      <p:sp>
        <p:nvSpPr>
          <p:cNvPr id="14" name="Action Button: Help 13">
            <a:hlinkClick r:id="" action="ppaction://noaction" highlightClick="1"/>
          </p:cNvPr>
          <p:cNvSpPr/>
          <p:nvPr/>
        </p:nvSpPr>
        <p:spPr>
          <a:xfrm>
            <a:off x="2106031" y="538862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
        <p:nvSpPr>
          <p:cNvPr id="3" name="Title 2"/>
          <p:cNvSpPr>
            <a:spLocks noGrp="1"/>
          </p:cNvSpPr>
          <p:nvPr>
            <p:ph type="title"/>
          </p:nvPr>
        </p:nvSpPr>
        <p:spPr>
          <a:xfrm>
            <a:off x="11019663" y="0"/>
            <a:ext cx="1898051" cy="436953"/>
          </a:xfrm>
        </p:spPr>
        <p:txBody>
          <a:bodyPr>
            <a:normAutofit/>
          </a:bodyPr>
          <a:lstStyle/>
          <a:p>
            <a:r>
              <a:rPr lang="en-GB" sz="2000" dirty="0">
                <a:solidFill>
                  <a:schemeClr val="bg1"/>
                </a:solidFill>
              </a:rPr>
              <a:t>cuánto</a:t>
            </a:r>
          </a:p>
        </p:txBody>
      </p:sp>
      <p:sp>
        <p:nvSpPr>
          <p:cNvPr id="13" name="TextBox 12">
            <a:extLst>
              <a:ext uri="{FF2B5EF4-FFF2-40B4-BE49-F238E27FC236}">
                <a16:creationId xmlns:a16="http://schemas.microsoft.com/office/drawing/2014/main" id="{E8749C94-FA22-455C-AD12-42588167CC26}"/>
              </a:ext>
            </a:extLst>
          </p:cNvPr>
          <p:cNvSpPr txBox="1"/>
          <p:nvPr/>
        </p:nvSpPr>
        <p:spPr>
          <a:xfrm rot="21349562">
            <a:off x="5158962" y="2657681"/>
            <a:ext cx="2065204" cy="1323439"/>
          </a:xfrm>
          <a:prstGeom prst="rect">
            <a:avLst/>
          </a:prstGeom>
          <a:noFill/>
        </p:spPr>
        <p:txBody>
          <a:bodyPr wrap="square" rtlCol="0">
            <a:spAutoFit/>
          </a:bodyPr>
          <a:lstStyle/>
          <a:p>
            <a:pPr algn="ctr"/>
            <a:r>
              <a:rPr lang="en-GB" sz="4000" b="1" dirty="0">
                <a:latin typeface="Century Gothic" panose="020B0502020202020204" pitchFamily="34" charset="0"/>
                <a:cs typeface="Calibri" panose="020F0502020204030204" pitchFamily="34" charset="0"/>
              </a:rPr>
              <a:t>how much?</a:t>
            </a:r>
          </a:p>
        </p:txBody>
      </p:sp>
      <p:sp>
        <p:nvSpPr>
          <p:cNvPr id="16" name="TextBox 15">
            <a:extLst>
              <a:ext uri="{FF2B5EF4-FFF2-40B4-BE49-F238E27FC236}">
                <a16:creationId xmlns:a16="http://schemas.microsoft.com/office/drawing/2014/main" id="{1B11DF00-9083-45C0-AA2A-7BFAE7ADB6A1}"/>
              </a:ext>
            </a:extLst>
          </p:cNvPr>
          <p:cNvSpPr txBox="1"/>
          <p:nvPr/>
        </p:nvSpPr>
        <p:spPr>
          <a:xfrm>
            <a:off x="104707" y="470300"/>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¿cuánto?</a:t>
            </a:r>
          </a:p>
        </p:txBody>
      </p:sp>
      <p:sp>
        <p:nvSpPr>
          <p:cNvPr id="17" name="TextBox 16">
            <a:extLst>
              <a:ext uri="{FF2B5EF4-FFF2-40B4-BE49-F238E27FC236}">
                <a16:creationId xmlns:a16="http://schemas.microsoft.com/office/drawing/2014/main" id="{999B43FB-F589-4BE0-89E1-10AC4EFCC454}"/>
              </a:ext>
            </a:extLst>
          </p:cNvPr>
          <p:cNvSpPr txBox="1"/>
          <p:nvPr/>
        </p:nvSpPr>
        <p:spPr>
          <a:xfrm>
            <a:off x="0" y="4077815"/>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_______ estudiaste?</a:t>
            </a:r>
            <a:endParaRPr lang="fr-FR" sz="54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76820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13" grpId="0"/>
      <p:bldP spid="16" grpId="0"/>
      <p:bldP spid="16" grpId="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algn="ctr"/>
            <a:r>
              <a:rPr lang="en-GB" sz="4000" b="1" dirty="0">
                <a:latin typeface="Century Gothic" panose="020B0502020202020204" pitchFamily="34" charset="0"/>
                <a:cs typeface="Calibri" panose="020F0502020204030204" pitchFamily="34" charset="0"/>
              </a:rPr>
              <a:t>how many?</a:t>
            </a:r>
          </a:p>
        </p:txBody>
      </p:sp>
      <p:sp>
        <p:nvSpPr>
          <p:cNvPr id="9" name="TextBox 8"/>
          <p:cNvSpPr txBox="1"/>
          <p:nvPr/>
        </p:nvSpPr>
        <p:spPr>
          <a:xfrm>
            <a:off x="104707" y="493592"/>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¿cuántos?</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101107"/>
            <a:ext cx="12011186"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________ autobuses tomas?</a:t>
            </a:r>
            <a:endParaRPr lang="fr-FR" sz="5400" dirty="0">
              <a:latin typeface="Century Gothic" panose="020B0502020202020204" pitchFamily="34" charset="0"/>
              <a:cs typeface="Calibri" panose="020F0502020204030204" pitchFamily="34" charset="0"/>
            </a:endParaRPr>
          </a:p>
        </p:txBody>
      </p:sp>
      <p:sp>
        <p:nvSpPr>
          <p:cNvPr id="12" name="TextBox 11"/>
          <p:cNvSpPr txBox="1"/>
          <p:nvPr/>
        </p:nvSpPr>
        <p:spPr>
          <a:xfrm>
            <a:off x="0" y="5327620"/>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66400"/>
                </a:solidFill>
                <a:latin typeface="Century Gothic" panose="020B0502020202020204" pitchFamily="34" charset="0"/>
                <a:cs typeface="Calibri" panose="020F0502020204030204" pitchFamily="34" charset="0"/>
              </a:rPr>
              <a:t>How many </a:t>
            </a:r>
            <a:r>
              <a:rPr lang="en-HK" sz="3200" dirty="0">
                <a:latin typeface="Century Gothic" panose="020B0502020202020204" pitchFamily="34" charset="0"/>
              </a:rPr>
              <a:t>buses do you take?</a:t>
            </a:r>
            <a:r>
              <a:rPr lang="en-GB" sz="3200" dirty="0">
                <a:latin typeface="Century Gothic" panose="020B0502020202020204" pitchFamily="34" charset="0"/>
              </a:rPr>
              <a:t>]</a:t>
            </a:r>
          </a:p>
        </p:txBody>
      </p:sp>
      <p:sp>
        <p:nvSpPr>
          <p:cNvPr id="2" name="Rectangle 1"/>
          <p:cNvSpPr/>
          <p:nvPr/>
        </p:nvSpPr>
        <p:spPr>
          <a:xfrm>
            <a:off x="1666449" y="4093346"/>
            <a:ext cx="3163045" cy="923330"/>
          </a:xfrm>
          <a:prstGeom prst="rect">
            <a:avLst/>
          </a:prstGeom>
        </p:spPr>
        <p:txBody>
          <a:bodyPr wrap="none">
            <a:spAutoFit/>
          </a:bodyPr>
          <a:lstStyle/>
          <a:p>
            <a:r>
              <a:rPr lang="es-ES" sz="5400" b="1" dirty="0">
                <a:solidFill>
                  <a:srgbClr val="EA5F00"/>
                </a:solidFill>
                <a:latin typeface="Century Gothic" panose="020B0502020202020204" pitchFamily="34" charset="0"/>
                <a:cs typeface="Calibri" panose="020F0502020204030204" pitchFamily="34" charset="0"/>
              </a:rPr>
              <a:t>Cuántos </a:t>
            </a:r>
            <a:endParaRPr lang="en-GB" dirty="0">
              <a:solidFill>
                <a:prstClr val="black"/>
              </a:solidFill>
            </a:endParaRPr>
          </a:p>
        </p:txBody>
      </p:sp>
      <p:sp>
        <p:nvSpPr>
          <p:cNvPr id="14" name="Action Button: Help 13">
            <a:hlinkClick r:id="" action="ppaction://noaction" highlightClick="1"/>
          </p:cNvPr>
          <p:cNvSpPr/>
          <p:nvPr/>
        </p:nvSpPr>
        <p:spPr>
          <a:xfrm>
            <a:off x="2106031" y="538099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13" name="Rounded Rectangular Callout 12"/>
          <p:cNvSpPr/>
          <p:nvPr/>
        </p:nvSpPr>
        <p:spPr>
          <a:xfrm>
            <a:off x="3049738" y="266121"/>
            <a:ext cx="7456878" cy="2291720"/>
          </a:xfrm>
          <a:prstGeom prst="wedgeRoundRectCallout">
            <a:avLst>
              <a:gd name="adj1" fmla="val -62875"/>
              <a:gd name="adj2" fmla="val -3282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that ‘cuánto’ also needs to agree in gender with the noun.</a:t>
            </a:r>
          </a:p>
          <a:p>
            <a:pPr algn="ctr"/>
            <a:endParaRPr lang="en-GB" sz="2000" b="1" dirty="0">
              <a:solidFill>
                <a:schemeClr val="tx1"/>
              </a:solidFill>
            </a:endParaRPr>
          </a:p>
          <a:p>
            <a:pPr algn="ctr">
              <a:lnSpc>
                <a:spcPct val="150000"/>
              </a:lnSpc>
            </a:pPr>
            <a:r>
              <a:rPr lang="en-GB" sz="2000" dirty="0">
                <a:solidFill>
                  <a:schemeClr val="tx1"/>
                </a:solidFill>
              </a:rPr>
              <a:t>Use ‘</a:t>
            </a:r>
            <a:r>
              <a:rPr lang="en-GB" sz="2000" b="1" dirty="0">
                <a:solidFill>
                  <a:schemeClr val="tx1"/>
                </a:solidFill>
              </a:rPr>
              <a:t>cuántos</a:t>
            </a:r>
            <a:r>
              <a:rPr lang="en-GB" sz="2000" dirty="0">
                <a:solidFill>
                  <a:schemeClr val="tx1"/>
                </a:solidFill>
              </a:rPr>
              <a:t>’ for nouns that are plural and ____________.</a:t>
            </a:r>
          </a:p>
          <a:p>
            <a:pPr algn="ctr">
              <a:lnSpc>
                <a:spcPct val="150000"/>
              </a:lnSpc>
            </a:pPr>
            <a:r>
              <a:rPr lang="en-GB" sz="2000" dirty="0">
                <a:solidFill>
                  <a:schemeClr val="tx1"/>
                </a:solidFill>
              </a:rPr>
              <a:t>Use ‘</a:t>
            </a:r>
            <a:r>
              <a:rPr lang="en-GB" sz="2000" b="1" dirty="0">
                <a:solidFill>
                  <a:schemeClr val="tx1"/>
                </a:solidFill>
              </a:rPr>
              <a:t>cuántas</a:t>
            </a:r>
            <a:r>
              <a:rPr lang="en-GB" sz="2000" dirty="0">
                <a:solidFill>
                  <a:schemeClr val="tx1"/>
                </a:solidFill>
              </a:rPr>
              <a:t>’ for nouns that are plural and ____________.</a:t>
            </a:r>
          </a:p>
          <a:p>
            <a:pPr algn="ctr"/>
            <a:endParaRPr lang="en-GB" sz="2000" dirty="0">
              <a:solidFill>
                <a:schemeClr val="tx1"/>
              </a:solidFill>
            </a:endParaRPr>
          </a:p>
        </p:txBody>
      </p:sp>
      <p:sp>
        <p:nvSpPr>
          <p:cNvPr id="3" name="TextBox 2"/>
          <p:cNvSpPr txBox="1"/>
          <p:nvPr/>
        </p:nvSpPr>
        <p:spPr>
          <a:xfrm>
            <a:off x="8686613" y="1305710"/>
            <a:ext cx="2433918" cy="400110"/>
          </a:xfrm>
          <a:prstGeom prst="rect">
            <a:avLst/>
          </a:prstGeom>
          <a:noFill/>
        </p:spPr>
        <p:txBody>
          <a:bodyPr wrap="square" rtlCol="0">
            <a:spAutoFit/>
          </a:bodyPr>
          <a:lstStyle/>
          <a:p>
            <a:pPr algn="l"/>
            <a:r>
              <a:rPr lang="en-GB" sz="2000" b="1" dirty="0"/>
              <a:t>masculine</a:t>
            </a:r>
          </a:p>
        </p:txBody>
      </p:sp>
      <p:sp>
        <p:nvSpPr>
          <p:cNvPr id="16" name="TextBox 15"/>
          <p:cNvSpPr txBox="1"/>
          <p:nvPr/>
        </p:nvSpPr>
        <p:spPr>
          <a:xfrm>
            <a:off x="8866031" y="1749666"/>
            <a:ext cx="2433918" cy="400110"/>
          </a:xfrm>
          <a:prstGeom prst="rect">
            <a:avLst/>
          </a:prstGeom>
          <a:noFill/>
        </p:spPr>
        <p:txBody>
          <a:bodyPr wrap="square" rtlCol="0">
            <a:spAutoFit/>
          </a:bodyPr>
          <a:lstStyle/>
          <a:p>
            <a:pPr algn="l"/>
            <a:r>
              <a:rPr lang="en-GB" sz="2000" b="1" dirty="0"/>
              <a:t>feminine</a:t>
            </a:r>
          </a:p>
        </p:txBody>
      </p:sp>
      <p:sp>
        <p:nvSpPr>
          <p:cNvPr id="4" name="Title 3"/>
          <p:cNvSpPr>
            <a:spLocks noGrp="1"/>
          </p:cNvSpPr>
          <p:nvPr>
            <p:ph type="title"/>
          </p:nvPr>
        </p:nvSpPr>
        <p:spPr>
          <a:xfrm>
            <a:off x="10927132" y="-484054"/>
            <a:ext cx="1888982" cy="1325563"/>
          </a:xfrm>
        </p:spPr>
        <p:txBody>
          <a:bodyPr>
            <a:normAutofit/>
          </a:bodyPr>
          <a:lstStyle/>
          <a:p>
            <a:r>
              <a:rPr lang="en-GB" sz="2000" dirty="0">
                <a:solidFill>
                  <a:schemeClr val="bg1"/>
                </a:solidFill>
              </a:rPr>
              <a:t>cuántos</a:t>
            </a:r>
          </a:p>
        </p:txBody>
      </p:sp>
    </p:spTree>
    <p:extLst>
      <p:ext uri="{BB962C8B-B14F-4D97-AF65-F5344CB8AC3E}">
        <p14:creationId xmlns:p14="http://schemas.microsoft.com/office/powerpoint/2010/main" val="21210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13" grpId="0" animBg="1"/>
      <p:bldP spid="3"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CBEC9-0C2F-4BA7-9F3C-6458F804CD64}"/>
              </a:ext>
            </a:extLst>
          </p:cNvPr>
          <p:cNvSpPr>
            <a:spLocks noGrp="1"/>
          </p:cNvSpPr>
          <p:nvPr>
            <p:ph type="title"/>
          </p:nvPr>
        </p:nvSpPr>
        <p:spPr>
          <a:xfrm>
            <a:off x="0" y="213557"/>
            <a:ext cx="6353908" cy="647577"/>
          </a:xfrm>
        </p:spPr>
        <p:txBody>
          <a:bodyPr>
            <a:normAutofit fontScale="90000"/>
          </a:bodyPr>
          <a:lstStyle/>
          <a:p>
            <a:r>
              <a:rPr lang="en-GB" sz="2800" dirty="0"/>
              <a:t>¿</a:t>
            </a:r>
            <a:r>
              <a:rPr lang="en-GB" sz="2800" dirty="0" err="1"/>
              <a:t>Normalmente</a:t>
            </a:r>
            <a:r>
              <a:rPr lang="en-GB" sz="2800" dirty="0"/>
              <a:t> o </a:t>
            </a:r>
            <a:r>
              <a:rPr lang="en-GB" sz="2800" dirty="0" err="1"/>
              <a:t>el</a:t>
            </a:r>
            <a:r>
              <a:rPr lang="en-GB" sz="2800" dirty="0"/>
              <a:t> </a:t>
            </a:r>
            <a:r>
              <a:rPr lang="en-GB" sz="2800" dirty="0" err="1"/>
              <a:t>verano</a:t>
            </a:r>
            <a:r>
              <a:rPr lang="en-GB" sz="2800" dirty="0"/>
              <a:t> </a:t>
            </a:r>
            <a:r>
              <a:rPr lang="en-GB" sz="2800" dirty="0" err="1"/>
              <a:t>pasado</a:t>
            </a:r>
            <a:r>
              <a:rPr lang="en-GB" sz="2800" dirty="0"/>
              <a:t>?</a:t>
            </a:r>
          </a:p>
        </p:txBody>
      </p:sp>
      <p:sp>
        <p:nvSpPr>
          <p:cNvPr id="6" name="Google Shape;152;p2">
            <a:extLst>
              <a:ext uri="{FF2B5EF4-FFF2-40B4-BE49-F238E27FC236}">
                <a16:creationId xmlns:a16="http://schemas.microsoft.com/office/drawing/2014/main" id="{62DD1B80-6B4C-4C79-8F08-9786B3C8BD13}"/>
              </a:ext>
            </a:extLst>
          </p:cNvPr>
          <p:cNvSpPr/>
          <p:nvPr/>
        </p:nvSpPr>
        <p:spPr>
          <a:xfrm>
            <a:off x="9753600" y="258166"/>
            <a:ext cx="2174544"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E8BBB24B-2D84-42CA-B3D7-25F8A124D7C8}"/>
              </a:ext>
            </a:extLst>
          </p:cNvPr>
          <p:cNvSpPr txBox="1"/>
          <p:nvPr/>
        </p:nvSpPr>
        <p:spPr>
          <a:xfrm>
            <a:off x="58615" y="861134"/>
            <a:ext cx="6915121"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effectLst/>
                <a:uLnTx/>
                <a:uFillTx/>
                <a:latin typeface="Century Gothic" panose="020B0502020202020204" pitchFamily="34" charset="0"/>
                <a:ea typeface="+mn-ea"/>
                <a:cs typeface="+mn-cs"/>
              </a:rPr>
              <a:t>Lee las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¿Es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presente</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o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pasado</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22">
            <a:extLst>
              <a:ext uri="{FF2B5EF4-FFF2-40B4-BE49-F238E27FC236}">
                <a16:creationId xmlns:a16="http://schemas.microsoft.com/office/drawing/2014/main" id="{96AE1ED0-332C-4CCB-B586-3979EAF070CA}"/>
              </a:ext>
            </a:extLst>
          </p:cNvPr>
          <p:cNvSpPr txBox="1"/>
          <p:nvPr/>
        </p:nvSpPr>
        <p:spPr>
          <a:xfrm>
            <a:off x="98522" y="1284353"/>
            <a:ext cx="9098595"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effectLst/>
                <a:uLnTx/>
                <a:uFillTx/>
                <a:latin typeface="Century Gothic" panose="020B0502020202020204" pitchFamily="34" charset="0"/>
                <a:ea typeface="+mn-ea"/>
                <a:cs typeface="+mn-cs"/>
              </a:rPr>
              <a:t>Ahora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respuestas</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Cuál</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es la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correcta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effectLst/>
                <a:uLnTx/>
                <a:uFillTx/>
                <a:latin typeface="Century Gothic" panose="020B0502020202020204" pitchFamily="34" charset="0"/>
                <a:ea typeface="+mn-ea"/>
                <a:cs typeface="+mn-cs"/>
              </a:rPr>
              <a:t>Escribe el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número</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(e.g.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3,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5).</a:t>
            </a:r>
            <a:endParaRPr kumimoji="0" lang="en-US"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9" name="Google Shape;92;p5" descr="Table for exercises">
            <a:extLst>
              <a:ext uri="{FF2B5EF4-FFF2-40B4-BE49-F238E27FC236}">
                <a16:creationId xmlns:a16="http://schemas.microsoft.com/office/drawing/2014/main" id="{BE21A6D5-43F9-42D6-8F7C-323B1D2A6F74}"/>
              </a:ext>
            </a:extLst>
          </p:cNvPr>
          <p:cNvGraphicFramePr/>
          <p:nvPr>
            <p:extLst>
              <p:ext uri="{D42A27DB-BD31-4B8C-83A1-F6EECF244321}">
                <p14:modId xmlns:p14="http://schemas.microsoft.com/office/powerpoint/2010/main" val="4262283371"/>
              </p:ext>
            </p:extLst>
          </p:nvPr>
        </p:nvGraphicFramePr>
        <p:xfrm>
          <a:off x="369290" y="2265936"/>
          <a:ext cx="8000001" cy="3930034"/>
        </p:xfrm>
        <a:graphic>
          <a:graphicData uri="http://schemas.openxmlformats.org/drawingml/2006/table">
            <a:tbl>
              <a:tblPr firstRow="1" bandRow="1">
                <a:noFill/>
              </a:tblPr>
              <a:tblGrid>
                <a:gridCol w="4636870">
                  <a:extLst>
                    <a:ext uri="{9D8B030D-6E8A-4147-A177-3AD203B41FA5}">
                      <a16:colId xmlns:a16="http://schemas.microsoft.com/office/drawing/2014/main" val="20000"/>
                    </a:ext>
                  </a:extLst>
                </a:gridCol>
                <a:gridCol w="1689315">
                  <a:extLst>
                    <a:ext uri="{9D8B030D-6E8A-4147-A177-3AD203B41FA5}">
                      <a16:colId xmlns:a16="http://schemas.microsoft.com/office/drawing/2014/main" val="20001"/>
                    </a:ext>
                  </a:extLst>
                </a:gridCol>
                <a:gridCol w="1673816">
                  <a:extLst>
                    <a:ext uri="{9D8B030D-6E8A-4147-A177-3AD203B41FA5}">
                      <a16:colId xmlns:a16="http://schemas.microsoft.com/office/drawing/2014/main" val="20002"/>
                    </a:ext>
                  </a:extLst>
                </a:gridCol>
              </a:tblGrid>
              <a:tr h="342756">
                <a:tc>
                  <a:txBody>
                    <a:bodyPr/>
                    <a:lstStyle/>
                    <a:p>
                      <a:pPr marL="0" marR="0" lvl="0" indent="0" algn="l" rtl="0">
                        <a:spcBef>
                          <a:spcPts val="0"/>
                        </a:spcBef>
                        <a:spcAft>
                          <a:spcPts val="0"/>
                        </a:spcAft>
                        <a:buNone/>
                      </a:pP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el </a:t>
                      </a:r>
                      <a:r>
                        <a:rPr lang="en-GB" sz="2000" b="1" dirty="0" err="1">
                          <a:solidFill>
                            <a:schemeClr val="tx1"/>
                          </a:solidFill>
                        </a:rPr>
                        <a:t>presente</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el </a:t>
                      </a:r>
                      <a:r>
                        <a:rPr lang="en-GB" sz="2000" b="1" dirty="0" err="1">
                          <a:solidFill>
                            <a:schemeClr val="tx1"/>
                          </a:solidFill>
                        </a:rPr>
                        <a:t>pasado</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588964">
                <a:tc>
                  <a:txBody>
                    <a:bodyPr/>
                    <a:lstStyle/>
                    <a:p>
                      <a:pPr marL="0" marR="0" lvl="0" indent="0" algn="l" rtl="0">
                        <a:spcBef>
                          <a:spcPts val="0"/>
                        </a:spcBef>
                        <a:spcAft>
                          <a:spcPts val="0"/>
                        </a:spcAft>
                        <a:buNone/>
                      </a:pPr>
                      <a:r>
                        <a:rPr lang="es-ES" sz="2000" b="1" dirty="0">
                          <a:solidFill>
                            <a:schemeClr val="tx1"/>
                          </a:solidFill>
                        </a:rPr>
                        <a:t>1. </a:t>
                      </a:r>
                      <a:r>
                        <a:rPr lang="es-ES" sz="2000" dirty="0">
                          <a:solidFill>
                            <a:schemeClr val="tx1"/>
                          </a:solidFill>
                        </a:rPr>
                        <a:t>¿Dónde viajaste?</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588964">
                <a:tc>
                  <a:txBody>
                    <a:bodyPr/>
                    <a:lstStyle/>
                    <a:p>
                      <a:pPr marL="0" marR="0" lvl="0" indent="0" algn="l" rtl="0">
                        <a:spcBef>
                          <a:spcPts val="0"/>
                        </a:spcBef>
                        <a:spcAft>
                          <a:spcPts val="0"/>
                        </a:spcAft>
                        <a:buNone/>
                      </a:pPr>
                      <a:r>
                        <a:rPr lang="es-ES" sz="2000" b="1" dirty="0">
                          <a:solidFill>
                            <a:schemeClr val="tx1"/>
                          </a:solidFill>
                        </a:rPr>
                        <a:t>2. </a:t>
                      </a:r>
                      <a:r>
                        <a:rPr lang="es-ES" sz="2000" dirty="0">
                          <a:solidFill>
                            <a:schemeClr val="tx1"/>
                          </a:solidFill>
                        </a:rPr>
                        <a:t>¿Qué cantas?</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588964">
                <a:tc>
                  <a:txBody>
                    <a:bodyPr/>
                    <a:lstStyle/>
                    <a:p>
                      <a:pPr marL="0" marR="0" lvl="0" indent="0" algn="l" rtl="0">
                        <a:spcBef>
                          <a:spcPts val="0"/>
                        </a:spcBef>
                        <a:spcAft>
                          <a:spcPts val="0"/>
                        </a:spcAft>
                        <a:buNone/>
                      </a:pPr>
                      <a:r>
                        <a:rPr lang="es-ES" sz="2000" b="1" dirty="0">
                          <a:solidFill>
                            <a:schemeClr val="tx1"/>
                          </a:solidFill>
                        </a:rPr>
                        <a:t>3. </a:t>
                      </a:r>
                      <a:r>
                        <a:rPr lang="es-ES" sz="2000" dirty="0">
                          <a:solidFill>
                            <a:schemeClr val="tx1"/>
                          </a:solidFill>
                        </a:rPr>
                        <a:t>¿Cuál compras?</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588964">
                <a:tc>
                  <a:txBody>
                    <a:bodyPr/>
                    <a:lstStyle/>
                    <a:p>
                      <a:pPr marL="0" marR="0" lvl="0" indent="0" algn="l" rtl="0">
                        <a:spcBef>
                          <a:spcPts val="0"/>
                        </a:spcBef>
                        <a:spcAft>
                          <a:spcPts val="0"/>
                        </a:spcAft>
                        <a:buNone/>
                      </a:pPr>
                      <a:r>
                        <a:rPr lang="es-ES" sz="2000" b="1" dirty="0">
                          <a:solidFill>
                            <a:schemeClr val="tx1"/>
                          </a:solidFill>
                        </a:rPr>
                        <a:t>4. </a:t>
                      </a:r>
                      <a:r>
                        <a:rPr lang="es-ES" sz="2000" dirty="0">
                          <a:solidFill>
                            <a:schemeClr val="tx1"/>
                          </a:solidFill>
                        </a:rPr>
                        <a:t>¿Por qué quedaste con María?</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588964">
                <a:tc>
                  <a:txBody>
                    <a:bodyPr/>
                    <a:lstStyle/>
                    <a:p>
                      <a:pPr marL="0" marR="0" lvl="0" indent="0" algn="l" rtl="0">
                        <a:spcBef>
                          <a:spcPts val="0"/>
                        </a:spcBef>
                        <a:spcAft>
                          <a:spcPts val="0"/>
                        </a:spcAft>
                        <a:buNone/>
                      </a:pPr>
                      <a:r>
                        <a:rPr lang="es-ES" sz="2000" b="1" dirty="0">
                          <a:solidFill>
                            <a:schemeClr val="tx1"/>
                          </a:solidFill>
                        </a:rPr>
                        <a:t>5. </a:t>
                      </a:r>
                      <a:r>
                        <a:rPr lang="es-ES" sz="2000" dirty="0">
                          <a:solidFill>
                            <a:schemeClr val="tx1"/>
                          </a:solidFill>
                        </a:rPr>
                        <a:t>¿Cuándo visitaste Italia?</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588964">
                <a:tc>
                  <a:txBody>
                    <a:bodyPr/>
                    <a:lstStyle/>
                    <a:p>
                      <a:pPr marL="0" marR="0" lvl="0" indent="0" algn="l" rtl="0">
                        <a:spcBef>
                          <a:spcPts val="0"/>
                        </a:spcBef>
                        <a:spcAft>
                          <a:spcPts val="0"/>
                        </a:spcAft>
                        <a:buNone/>
                      </a:pPr>
                      <a:r>
                        <a:rPr lang="es-ES" sz="2000" b="1" dirty="0">
                          <a:solidFill>
                            <a:schemeClr val="tx1"/>
                          </a:solidFill>
                        </a:rPr>
                        <a:t>6. </a:t>
                      </a:r>
                      <a:r>
                        <a:rPr lang="es-ES" sz="2000" dirty="0">
                          <a:solidFill>
                            <a:schemeClr val="tx1"/>
                          </a:solidFill>
                        </a:rPr>
                        <a:t>¿Cómo pintas la pared?</a:t>
                      </a:r>
                      <a:endParaRPr sz="2000"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pic>
        <p:nvPicPr>
          <p:cNvPr id="10" name="Picture 8" descr="green checkmark">
            <a:extLst>
              <a:ext uri="{FF2B5EF4-FFF2-40B4-BE49-F238E27FC236}">
                <a16:creationId xmlns:a16="http://schemas.microsoft.com/office/drawing/2014/main" id="{B028C616-55C1-4A6A-B568-99B4AE77C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482" y="2717241"/>
            <a:ext cx="395334" cy="411807"/>
          </a:xfrm>
          <a:prstGeom prst="rect">
            <a:avLst/>
          </a:prstGeom>
        </p:spPr>
      </p:pic>
      <p:pic>
        <p:nvPicPr>
          <p:cNvPr id="11" name="Picture 8" descr="green checkmark">
            <a:extLst>
              <a:ext uri="{FF2B5EF4-FFF2-40B4-BE49-F238E27FC236}">
                <a16:creationId xmlns:a16="http://schemas.microsoft.com/office/drawing/2014/main" id="{5FAD78AE-AE3B-4F81-B036-B88B8C725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666" y="3277191"/>
            <a:ext cx="395334" cy="411807"/>
          </a:xfrm>
          <a:prstGeom prst="rect">
            <a:avLst/>
          </a:prstGeom>
        </p:spPr>
      </p:pic>
      <p:pic>
        <p:nvPicPr>
          <p:cNvPr id="12" name="Picture 8" descr="green checkmark">
            <a:extLst>
              <a:ext uri="{FF2B5EF4-FFF2-40B4-BE49-F238E27FC236}">
                <a16:creationId xmlns:a16="http://schemas.microsoft.com/office/drawing/2014/main" id="{96520C67-2B75-4656-9EA7-428E0638E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94" y="3826391"/>
            <a:ext cx="395334" cy="411807"/>
          </a:xfrm>
          <a:prstGeom prst="rect">
            <a:avLst/>
          </a:prstGeom>
        </p:spPr>
      </p:pic>
      <p:pic>
        <p:nvPicPr>
          <p:cNvPr id="13" name="Picture 8" descr="green checkmark">
            <a:extLst>
              <a:ext uri="{FF2B5EF4-FFF2-40B4-BE49-F238E27FC236}">
                <a16:creationId xmlns:a16="http://schemas.microsoft.com/office/drawing/2014/main" id="{0AF7F493-8602-413D-960A-849F55300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482" y="4471362"/>
            <a:ext cx="395334" cy="411807"/>
          </a:xfrm>
          <a:prstGeom prst="rect">
            <a:avLst/>
          </a:prstGeom>
        </p:spPr>
      </p:pic>
      <p:pic>
        <p:nvPicPr>
          <p:cNvPr id="14" name="Picture 8" descr="green checkmark">
            <a:extLst>
              <a:ext uri="{FF2B5EF4-FFF2-40B4-BE49-F238E27FC236}">
                <a16:creationId xmlns:a16="http://schemas.microsoft.com/office/drawing/2014/main" id="{71D54C8E-D41E-416D-9E8E-6F101957B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482" y="5031990"/>
            <a:ext cx="395334" cy="411807"/>
          </a:xfrm>
          <a:prstGeom prst="rect">
            <a:avLst/>
          </a:prstGeom>
        </p:spPr>
      </p:pic>
      <p:pic>
        <p:nvPicPr>
          <p:cNvPr id="15" name="Picture 8" descr="green checkmark">
            <a:extLst>
              <a:ext uri="{FF2B5EF4-FFF2-40B4-BE49-F238E27FC236}">
                <a16:creationId xmlns:a16="http://schemas.microsoft.com/office/drawing/2014/main" id="{00063452-BEB0-449C-8FA0-B54420340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751" y="5633573"/>
            <a:ext cx="395334" cy="411807"/>
          </a:xfrm>
          <a:prstGeom prst="rect">
            <a:avLst/>
          </a:prstGeom>
        </p:spPr>
      </p:pic>
      <p:graphicFrame>
        <p:nvGraphicFramePr>
          <p:cNvPr id="16" name="Google Shape;92;p5" descr="Table for exercises">
            <a:extLst>
              <a:ext uri="{FF2B5EF4-FFF2-40B4-BE49-F238E27FC236}">
                <a16:creationId xmlns:a16="http://schemas.microsoft.com/office/drawing/2014/main" id="{7076930F-2B54-4B87-B784-28D36074683A}"/>
              </a:ext>
            </a:extLst>
          </p:cNvPr>
          <p:cNvGraphicFramePr/>
          <p:nvPr>
            <p:extLst>
              <p:ext uri="{D42A27DB-BD31-4B8C-83A1-F6EECF244321}">
                <p14:modId xmlns:p14="http://schemas.microsoft.com/office/powerpoint/2010/main" val="3091613271"/>
              </p:ext>
            </p:extLst>
          </p:nvPr>
        </p:nvGraphicFramePr>
        <p:xfrm>
          <a:off x="8562427" y="2265936"/>
          <a:ext cx="3260283" cy="3927136"/>
        </p:xfrm>
        <a:graphic>
          <a:graphicData uri="http://schemas.openxmlformats.org/drawingml/2006/table">
            <a:tbl>
              <a:tblPr firstRow="1" bandRow="1">
                <a:noFill/>
              </a:tblPr>
              <a:tblGrid>
                <a:gridCol w="3260283">
                  <a:extLst>
                    <a:ext uri="{9D8B030D-6E8A-4147-A177-3AD203B41FA5}">
                      <a16:colId xmlns:a16="http://schemas.microsoft.com/office/drawing/2014/main" val="20000"/>
                    </a:ext>
                  </a:extLst>
                </a:gridCol>
              </a:tblGrid>
              <a:tr h="375593">
                <a:tc>
                  <a:txBody>
                    <a:bodyPr/>
                    <a:lstStyle/>
                    <a:p>
                      <a:pPr marL="0" marR="0" lvl="0" indent="0" algn="ctr" rtl="0">
                        <a:spcBef>
                          <a:spcPts val="0"/>
                        </a:spcBef>
                        <a:spcAft>
                          <a:spcPts val="0"/>
                        </a:spcAft>
                        <a:buNone/>
                      </a:pPr>
                      <a:r>
                        <a:rPr lang="es-ES" sz="2000" b="1" dirty="0">
                          <a:solidFill>
                            <a:schemeClr val="tx1"/>
                          </a:solidFill>
                        </a:rPr>
                        <a:t>Respuestas</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588481">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58848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58848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58848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58848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58848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17" name="Action Button: Custom 20">
            <a:hlinkClick r:id="" action="ppaction://noaction" highlightClick="1">
              <a:snd r:embed="rId4" name="canciones famosas.wav"/>
            </a:hlinkClick>
            <a:extLst>
              <a:ext uri="{FF2B5EF4-FFF2-40B4-BE49-F238E27FC236}">
                <a16:creationId xmlns:a16="http://schemas.microsoft.com/office/drawing/2014/main" id="{373D984B-24A3-4E99-9135-C3C4A8217E49}"/>
              </a:ext>
            </a:extLst>
          </p:cNvPr>
          <p:cNvSpPr/>
          <p:nvPr/>
        </p:nvSpPr>
        <p:spPr>
          <a:xfrm>
            <a:off x="8663147" y="2729519"/>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18" name="Action Button: Custom 20">
            <a:hlinkClick r:id="" action="ppaction://noaction" highlightClick="1">
              <a:snd r:embed="rId5" name="por los deberes.wav"/>
            </a:hlinkClick>
            <a:extLst>
              <a:ext uri="{FF2B5EF4-FFF2-40B4-BE49-F238E27FC236}">
                <a16:creationId xmlns:a16="http://schemas.microsoft.com/office/drawing/2014/main" id="{B0BFB3D5-C0A6-4CCF-845C-1FF7B23E9590}"/>
              </a:ext>
            </a:extLst>
          </p:cNvPr>
          <p:cNvSpPr/>
          <p:nvPr/>
        </p:nvSpPr>
        <p:spPr>
          <a:xfrm>
            <a:off x="8662263" y="3305544"/>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19" name="Action Button: Custom 20">
            <a:hlinkClick r:id="" action="ppaction://noaction" highlightClick="1">
              <a:snd r:embed="rId6" name="azul y blanca.wav"/>
            </a:hlinkClick>
            <a:extLst>
              <a:ext uri="{FF2B5EF4-FFF2-40B4-BE49-F238E27FC236}">
                <a16:creationId xmlns:a16="http://schemas.microsoft.com/office/drawing/2014/main" id="{8F572069-4178-4A92-92E3-1121BDE2364D}"/>
              </a:ext>
            </a:extLst>
          </p:cNvPr>
          <p:cNvSpPr/>
          <p:nvPr/>
        </p:nvSpPr>
        <p:spPr>
          <a:xfrm>
            <a:off x="8662263" y="3899894"/>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20" name="Action Button: Custom 20">
            <a:hlinkClick r:id="" action="ppaction://noaction" highlightClick="1">
              <a:snd r:embed="rId7" name="en marzo.wav"/>
            </a:hlinkClick>
            <a:extLst>
              <a:ext uri="{FF2B5EF4-FFF2-40B4-BE49-F238E27FC236}">
                <a16:creationId xmlns:a16="http://schemas.microsoft.com/office/drawing/2014/main" id="{8160E7EB-0F00-4EAC-85D6-1099C212298D}"/>
              </a:ext>
            </a:extLst>
          </p:cNvPr>
          <p:cNvSpPr/>
          <p:nvPr/>
        </p:nvSpPr>
        <p:spPr>
          <a:xfrm>
            <a:off x="8658496" y="4485612"/>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21" name="Action Button: Custom 20">
            <a:hlinkClick r:id="" action="ppaction://noaction" highlightClick="1">
              <a:snd r:embed="rId8" name="Francia.wav"/>
            </a:hlinkClick>
            <a:extLst>
              <a:ext uri="{FF2B5EF4-FFF2-40B4-BE49-F238E27FC236}">
                <a16:creationId xmlns:a16="http://schemas.microsoft.com/office/drawing/2014/main" id="{39B73719-2139-49D9-ABDC-CBE68C1F8450}"/>
              </a:ext>
            </a:extLst>
          </p:cNvPr>
          <p:cNvSpPr/>
          <p:nvPr/>
        </p:nvSpPr>
        <p:spPr>
          <a:xfrm>
            <a:off x="8650714" y="5079962"/>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22" name="Action Button: Custom 20">
            <a:hlinkClick r:id="" action="ppaction://noaction" highlightClick="1">
              <a:snd r:embed="rId9" name="La camisa amarilla.wav"/>
            </a:hlinkClick>
            <a:extLst>
              <a:ext uri="{FF2B5EF4-FFF2-40B4-BE49-F238E27FC236}">
                <a16:creationId xmlns:a16="http://schemas.microsoft.com/office/drawing/2014/main" id="{EDFCEEBF-1814-4349-92A4-AE530ED698D6}"/>
              </a:ext>
            </a:extLst>
          </p:cNvPr>
          <p:cNvSpPr/>
          <p:nvPr/>
        </p:nvSpPr>
        <p:spPr>
          <a:xfrm>
            <a:off x="8642932" y="5682849"/>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23" name="CuadroTexto 4">
            <a:extLst>
              <a:ext uri="{FF2B5EF4-FFF2-40B4-BE49-F238E27FC236}">
                <a16:creationId xmlns:a16="http://schemas.microsoft.com/office/drawing/2014/main" id="{7B00EC0B-E8AA-401F-9235-54CE670EEBB7}"/>
              </a:ext>
            </a:extLst>
          </p:cNvPr>
          <p:cNvSpPr txBox="1"/>
          <p:nvPr/>
        </p:nvSpPr>
        <p:spPr>
          <a:xfrm>
            <a:off x="9244235" y="2711908"/>
            <a:ext cx="2147455" cy="461665"/>
          </a:xfrm>
          <a:prstGeom prst="rect">
            <a:avLst/>
          </a:prstGeom>
          <a:noFill/>
        </p:spPr>
        <p:txBody>
          <a:bodyPr wrap="square" rtlCol="0">
            <a:spAutoFit/>
          </a:bodyPr>
          <a:lstStyle/>
          <a:p>
            <a:pPr algn="l"/>
            <a:r>
              <a:rPr lang="es-GB" sz="2400" dirty="0"/>
              <a:t>pregunta 2</a:t>
            </a:r>
          </a:p>
        </p:txBody>
      </p:sp>
      <p:sp>
        <p:nvSpPr>
          <p:cNvPr id="24" name="CuadroTexto 44">
            <a:extLst>
              <a:ext uri="{FF2B5EF4-FFF2-40B4-BE49-F238E27FC236}">
                <a16:creationId xmlns:a16="http://schemas.microsoft.com/office/drawing/2014/main" id="{66F976C6-E053-4123-8514-2BD87675B087}"/>
              </a:ext>
            </a:extLst>
          </p:cNvPr>
          <p:cNvSpPr txBox="1"/>
          <p:nvPr/>
        </p:nvSpPr>
        <p:spPr>
          <a:xfrm>
            <a:off x="9244235" y="3279701"/>
            <a:ext cx="2147455" cy="461665"/>
          </a:xfrm>
          <a:prstGeom prst="rect">
            <a:avLst/>
          </a:prstGeom>
          <a:noFill/>
        </p:spPr>
        <p:txBody>
          <a:bodyPr wrap="square" rtlCol="0">
            <a:spAutoFit/>
          </a:bodyPr>
          <a:lstStyle/>
          <a:p>
            <a:pPr algn="l"/>
            <a:r>
              <a:rPr lang="es-GB" sz="2400" dirty="0"/>
              <a:t>pregunta 4</a:t>
            </a:r>
          </a:p>
        </p:txBody>
      </p:sp>
      <p:sp>
        <p:nvSpPr>
          <p:cNvPr id="25" name="CuadroTexto 45">
            <a:extLst>
              <a:ext uri="{FF2B5EF4-FFF2-40B4-BE49-F238E27FC236}">
                <a16:creationId xmlns:a16="http://schemas.microsoft.com/office/drawing/2014/main" id="{FDEF0D83-1133-46CC-A0A7-022A93460F68}"/>
              </a:ext>
            </a:extLst>
          </p:cNvPr>
          <p:cNvSpPr txBox="1"/>
          <p:nvPr/>
        </p:nvSpPr>
        <p:spPr>
          <a:xfrm>
            <a:off x="9197118" y="5647680"/>
            <a:ext cx="2147455" cy="461665"/>
          </a:xfrm>
          <a:prstGeom prst="rect">
            <a:avLst/>
          </a:prstGeom>
          <a:noFill/>
        </p:spPr>
        <p:txBody>
          <a:bodyPr wrap="square" rtlCol="0">
            <a:spAutoFit/>
          </a:bodyPr>
          <a:lstStyle/>
          <a:p>
            <a:pPr algn="l"/>
            <a:r>
              <a:rPr lang="es-GB" sz="2400" dirty="0"/>
              <a:t>pregunta 3</a:t>
            </a:r>
          </a:p>
        </p:txBody>
      </p:sp>
      <p:sp>
        <p:nvSpPr>
          <p:cNvPr id="26" name="CuadroTexto 46">
            <a:extLst>
              <a:ext uri="{FF2B5EF4-FFF2-40B4-BE49-F238E27FC236}">
                <a16:creationId xmlns:a16="http://schemas.microsoft.com/office/drawing/2014/main" id="{DE5FF8AE-691A-46A6-B26D-C009D869D7F7}"/>
              </a:ext>
            </a:extLst>
          </p:cNvPr>
          <p:cNvSpPr txBox="1"/>
          <p:nvPr/>
        </p:nvSpPr>
        <p:spPr>
          <a:xfrm>
            <a:off x="9197117" y="4485612"/>
            <a:ext cx="2147455" cy="461665"/>
          </a:xfrm>
          <a:prstGeom prst="rect">
            <a:avLst/>
          </a:prstGeom>
          <a:noFill/>
        </p:spPr>
        <p:txBody>
          <a:bodyPr wrap="square" rtlCol="0">
            <a:spAutoFit/>
          </a:bodyPr>
          <a:lstStyle/>
          <a:p>
            <a:pPr algn="l"/>
            <a:r>
              <a:rPr lang="es-GB" sz="2400" dirty="0"/>
              <a:t>pregunta 5</a:t>
            </a:r>
          </a:p>
        </p:txBody>
      </p:sp>
      <p:sp>
        <p:nvSpPr>
          <p:cNvPr id="27" name="CuadroTexto 47">
            <a:extLst>
              <a:ext uri="{FF2B5EF4-FFF2-40B4-BE49-F238E27FC236}">
                <a16:creationId xmlns:a16="http://schemas.microsoft.com/office/drawing/2014/main" id="{A20773A4-54D2-496D-9BC8-ED19994CD1D3}"/>
              </a:ext>
            </a:extLst>
          </p:cNvPr>
          <p:cNvSpPr txBox="1"/>
          <p:nvPr/>
        </p:nvSpPr>
        <p:spPr>
          <a:xfrm>
            <a:off x="9244235" y="5069063"/>
            <a:ext cx="2147455" cy="461665"/>
          </a:xfrm>
          <a:prstGeom prst="rect">
            <a:avLst/>
          </a:prstGeom>
          <a:noFill/>
        </p:spPr>
        <p:txBody>
          <a:bodyPr wrap="square" rtlCol="0">
            <a:spAutoFit/>
          </a:bodyPr>
          <a:lstStyle/>
          <a:p>
            <a:pPr algn="l"/>
            <a:r>
              <a:rPr lang="es-GB" sz="2400" dirty="0"/>
              <a:t>pregunta 1</a:t>
            </a:r>
          </a:p>
        </p:txBody>
      </p:sp>
      <p:sp>
        <p:nvSpPr>
          <p:cNvPr id="28" name="CuadroTexto 58">
            <a:extLst>
              <a:ext uri="{FF2B5EF4-FFF2-40B4-BE49-F238E27FC236}">
                <a16:creationId xmlns:a16="http://schemas.microsoft.com/office/drawing/2014/main" id="{ECC43C27-49B7-4682-B079-C453F7BF2BBD}"/>
              </a:ext>
            </a:extLst>
          </p:cNvPr>
          <p:cNvSpPr txBox="1"/>
          <p:nvPr/>
        </p:nvSpPr>
        <p:spPr>
          <a:xfrm>
            <a:off x="9244235" y="3868998"/>
            <a:ext cx="2147455" cy="461665"/>
          </a:xfrm>
          <a:prstGeom prst="rect">
            <a:avLst/>
          </a:prstGeom>
          <a:noFill/>
        </p:spPr>
        <p:txBody>
          <a:bodyPr wrap="square" rtlCol="0">
            <a:spAutoFit/>
          </a:bodyPr>
          <a:lstStyle/>
          <a:p>
            <a:pPr algn="l"/>
            <a:r>
              <a:rPr lang="es-GB" sz="2400" dirty="0"/>
              <a:t>pregunta 6 </a:t>
            </a:r>
          </a:p>
        </p:txBody>
      </p:sp>
      <p:pic>
        <p:nvPicPr>
          <p:cNvPr id="29" name="Picture 28" descr="A cartoon of two girls&#10;&#10;Description automatically generated">
            <a:extLst>
              <a:ext uri="{FF2B5EF4-FFF2-40B4-BE49-F238E27FC236}">
                <a16:creationId xmlns:a16="http://schemas.microsoft.com/office/drawing/2014/main" id="{9D56661E-D3F0-481D-BD62-3EC6D61854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7117" y="484534"/>
            <a:ext cx="3166937" cy="1781402"/>
          </a:xfrm>
          <a:prstGeom prst="rect">
            <a:avLst/>
          </a:prstGeom>
        </p:spPr>
      </p:pic>
      <p:pic>
        <p:nvPicPr>
          <p:cNvPr id="30" name="Imagen 1">
            <a:extLst>
              <a:ext uri="{FF2B5EF4-FFF2-40B4-BE49-F238E27FC236}">
                <a16:creationId xmlns:a16="http://schemas.microsoft.com/office/drawing/2014/main" id="{BCDB3151-D7C2-49A8-925E-CE083DFC61F0}"/>
              </a:ext>
            </a:extLst>
          </p:cNvPr>
          <p:cNvPicPr>
            <a:picLocks noChangeAspect="1"/>
          </p:cNvPicPr>
          <p:nvPr/>
        </p:nvPicPr>
        <p:blipFill>
          <a:blip r:embed="rId11">
            <a:clrChange>
              <a:clrFrom>
                <a:srgbClr val="F6F6F6"/>
              </a:clrFrom>
              <a:clrTo>
                <a:srgbClr val="F6F6F6">
                  <a:alpha val="0"/>
                </a:srgbClr>
              </a:clrTo>
            </a:clrChange>
          </a:blip>
          <a:stretch>
            <a:fillRect/>
          </a:stretch>
        </p:blipFill>
        <p:spPr>
          <a:xfrm>
            <a:off x="8521939" y="46260"/>
            <a:ext cx="1189347" cy="1406910"/>
          </a:xfrm>
          <a:prstGeom prst="rect">
            <a:avLst/>
          </a:prstGeom>
        </p:spPr>
      </p:pic>
    </p:spTree>
    <p:extLst>
      <p:ext uri="{BB962C8B-B14F-4D97-AF65-F5344CB8AC3E}">
        <p14:creationId xmlns:p14="http://schemas.microsoft.com/office/powerpoint/2010/main" val="30109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8" grpId="0" animBg="1"/>
      <p:bldP spid="19" grpId="0" animBg="1"/>
      <p:bldP spid="20" grpId="0" animBg="1"/>
      <p:bldP spid="21" grpId="0" animBg="1"/>
      <p:bldP spid="22" grpId="0" animBg="1"/>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CBEC9-0C2F-4BA7-9F3C-6458F804CD64}"/>
              </a:ext>
            </a:extLst>
          </p:cNvPr>
          <p:cNvSpPr>
            <a:spLocks noGrp="1"/>
          </p:cNvSpPr>
          <p:nvPr>
            <p:ph type="title"/>
          </p:nvPr>
        </p:nvSpPr>
        <p:spPr/>
        <p:txBody>
          <a:bodyPr>
            <a:normAutofit/>
          </a:bodyPr>
          <a:lstStyle/>
          <a:p>
            <a:r>
              <a:rPr lang="en-GB" sz="2800" dirty="0"/>
              <a:t>¿</a:t>
            </a:r>
            <a:r>
              <a:rPr lang="en-GB" sz="2800" dirty="0" err="1"/>
              <a:t>Presente</a:t>
            </a:r>
            <a:r>
              <a:rPr lang="en-GB" sz="2800" dirty="0"/>
              <a:t> o </a:t>
            </a:r>
            <a:r>
              <a:rPr lang="en-GB" sz="2800" dirty="0" err="1"/>
              <a:t>pasado</a:t>
            </a:r>
            <a:r>
              <a:rPr lang="en-GB" sz="2800" dirty="0"/>
              <a:t>?</a:t>
            </a:r>
          </a:p>
        </p:txBody>
      </p:sp>
      <p:sp>
        <p:nvSpPr>
          <p:cNvPr id="6" name="Google Shape;152;p2">
            <a:extLst>
              <a:ext uri="{FF2B5EF4-FFF2-40B4-BE49-F238E27FC236}">
                <a16:creationId xmlns:a16="http://schemas.microsoft.com/office/drawing/2014/main" id="{62DD1B80-6B4C-4C79-8F08-9786B3C8BD13}"/>
              </a:ext>
            </a:extLst>
          </p:cNvPr>
          <p:cNvSpPr/>
          <p:nvPr/>
        </p:nvSpPr>
        <p:spPr>
          <a:xfrm>
            <a:off x="9249508" y="94042"/>
            <a:ext cx="2678636"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lang="en-GB" sz="2000" b="1" dirty="0">
                <a:solidFill>
                  <a:srgbClr val="FFFFFF"/>
                </a:solidFill>
                <a:latin typeface="Century Gothic"/>
                <a:ea typeface="Century Gothic"/>
                <a:cs typeface="Century Gothic"/>
                <a:sym typeface="Century Gothic"/>
              </a:rPr>
              <a:t> / </a:t>
            </a:r>
            <a:r>
              <a:rPr lang="en-GB" sz="2000" b="1" dirty="0" err="1">
                <a:solidFill>
                  <a:srgbClr val="FFFFFF"/>
                </a:solidFill>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9" name="TextBox 28">
            <a:extLst>
              <a:ext uri="{FF2B5EF4-FFF2-40B4-BE49-F238E27FC236}">
                <a16:creationId xmlns:a16="http://schemas.microsoft.com/office/drawing/2014/main" id="{40C0AC78-2A4A-41F2-8FB9-397A953340E6}"/>
              </a:ext>
            </a:extLst>
          </p:cNvPr>
          <p:cNvSpPr txBox="1"/>
          <p:nvPr/>
        </p:nvSpPr>
        <p:spPr>
          <a:xfrm>
            <a:off x="25452" y="861134"/>
            <a:ext cx="5917765"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effectLst/>
                <a:uLnTx/>
                <a:uFillTx/>
                <a:latin typeface="Century Gothic" panose="020B0502020202020204" pitchFamily="34" charset="0"/>
                <a:ea typeface="+mn-ea"/>
                <a:cs typeface="+mn-cs"/>
              </a:rPr>
              <a:t>Escucha cada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y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su</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respuesta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¿Es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presente</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o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pasado</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2">
            <a:extLst>
              <a:ext uri="{FF2B5EF4-FFF2-40B4-BE49-F238E27FC236}">
                <a16:creationId xmlns:a16="http://schemas.microsoft.com/office/drawing/2014/main" id="{236FAD40-F17D-4D41-95E7-B378A6EB91A5}"/>
              </a:ext>
            </a:extLst>
          </p:cNvPr>
          <p:cNvSpPr txBox="1"/>
          <p:nvPr/>
        </p:nvSpPr>
        <p:spPr>
          <a:xfrm>
            <a:off x="25833" y="1623204"/>
            <a:ext cx="9801348"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effectLst/>
                <a:uLnTx/>
                <a:uFillTx/>
                <a:latin typeface="Century Gothic" panose="020B0502020202020204" pitchFamily="34" charset="0"/>
                <a:ea typeface="+mn-ea"/>
                <a:cs typeface="+mn-cs"/>
              </a:rPr>
              <a:t>Ahora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otra</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effectLst/>
                <a:uLnTx/>
                <a:uFillTx/>
                <a:latin typeface="Century Gothic" panose="020B0502020202020204" pitchFamily="34" charset="0"/>
                <a:ea typeface="+mn-ea"/>
                <a:cs typeface="+mn-cs"/>
              </a:rPr>
              <a:t>vez</a:t>
            </a:r>
            <a:r>
              <a:rPr lang="en-US" sz="2200" b="1" noProof="0" dirty="0">
                <a:latin typeface="Century Gothic" panose="020B0502020202020204" pitchFamily="34" charset="0"/>
              </a:rPr>
              <a:t>. Write the corresponding question word.</a:t>
            </a:r>
            <a:endParaRPr kumimoji="0" lang="en-US" sz="2200" b="1" i="0" u="none" strike="noStrike" kern="1200" cap="none" spc="0" normalizeH="0" baseline="0" noProof="0" dirty="0">
              <a:ln>
                <a:noFill/>
              </a:ln>
              <a:effectLst/>
              <a:uLnTx/>
              <a:uFillTx/>
              <a:latin typeface="Century Gothic" panose="020B0502020202020204" pitchFamily="34" charset="0"/>
            </a:endParaRPr>
          </a:p>
        </p:txBody>
      </p:sp>
      <p:graphicFrame>
        <p:nvGraphicFramePr>
          <p:cNvPr id="31" name="Google Shape;92;p5" descr="Table for exercises">
            <a:extLst>
              <a:ext uri="{FF2B5EF4-FFF2-40B4-BE49-F238E27FC236}">
                <a16:creationId xmlns:a16="http://schemas.microsoft.com/office/drawing/2014/main" id="{5632AFCB-3166-4A4B-BE40-DFE498986D91}"/>
              </a:ext>
            </a:extLst>
          </p:cNvPr>
          <p:cNvGraphicFramePr/>
          <p:nvPr>
            <p:extLst>
              <p:ext uri="{D42A27DB-BD31-4B8C-83A1-F6EECF244321}">
                <p14:modId xmlns:p14="http://schemas.microsoft.com/office/powerpoint/2010/main" val="2531564664"/>
              </p:ext>
            </p:extLst>
          </p:nvPr>
        </p:nvGraphicFramePr>
        <p:xfrm>
          <a:off x="2215024" y="2205412"/>
          <a:ext cx="4490577" cy="4028477"/>
        </p:xfrm>
        <a:graphic>
          <a:graphicData uri="http://schemas.openxmlformats.org/drawingml/2006/table">
            <a:tbl>
              <a:tblPr firstRow="1" bandRow="1">
                <a:noFill/>
              </a:tblPr>
              <a:tblGrid>
                <a:gridCol w="680575">
                  <a:extLst>
                    <a:ext uri="{9D8B030D-6E8A-4147-A177-3AD203B41FA5}">
                      <a16:colId xmlns:a16="http://schemas.microsoft.com/office/drawing/2014/main" val="20000"/>
                    </a:ext>
                  </a:extLst>
                </a:gridCol>
                <a:gridCol w="1905001">
                  <a:extLst>
                    <a:ext uri="{9D8B030D-6E8A-4147-A177-3AD203B41FA5}">
                      <a16:colId xmlns:a16="http://schemas.microsoft.com/office/drawing/2014/main" val="20001"/>
                    </a:ext>
                  </a:extLst>
                </a:gridCol>
                <a:gridCol w="1905001">
                  <a:extLst>
                    <a:ext uri="{9D8B030D-6E8A-4147-A177-3AD203B41FA5}">
                      <a16:colId xmlns:a16="http://schemas.microsoft.com/office/drawing/2014/main" val="20002"/>
                    </a:ext>
                  </a:extLst>
                </a:gridCol>
              </a:tblGrid>
              <a:tr h="72125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el </a:t>
                      </a:r>
                      <a:r>
                        <a:rPr lang="en-GB" sz="2000" b="1" dirty="0" err="1">
                          <a:solidFill>
                            <a:schemeClr val="tx1"/>
                          </a:solidFill>
                        </a:rPr>
                        <a:t>presente</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el </a:t>
                      </a:r>
                      <a:r>
                        <a:rPr lang="en-GB" sz="2000" b="1" dirty="0" err="1">
                          <a:solidFill>
                            <a:schemeClr val="tx1"/>
                          </a:solidFill>
                        </a:rPr>
                        <a:t>pasado</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551204">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pic>
        <p:nvPicPr>
          <p:cNvPr id="32" name="Picture 8" descr="green checkmark">
            <a:extLst>
              <a:ext uri="{FF2B5EF4-FFF2-40B4-BE49-F238E27FC236}">
                <a16:creationId xmlns:a16="http://schemas.microsoft.com/office/drawing/2014/main" id="{D47DA81C-2A58-41B1-949D-B4436AD0B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869" y="2977023"/>
            <a:ext cx="395334" cy="411807"/>
          </a:xfrm>
          <a:prstGeom prst="rect">
            <a:avLst/>
          </a:prstGeom>
        </p:spPr>
      </p:pic>
      <p:graphicFrame>
        <p:nvGraphicFramePr>
          <p:cNvPr id="33" name="Google Shape;92;p5" descr="Table for exercises">
            <a:extLst>
              <a:ext uri="{FF2B5EF4-FFF2-40B4-BE49-F238E27FC236}">
                <a16:creationId xmlns:a16="http://schemas.microsoft.com/office/drawing/2014/main" id="{10332899-B1FA-42D6-BA38-7561500D3243}"/>
              </a:ext>
            </a:extLst>
          </p:cNvPr>
          <p:cNvGraphicFramePr/>
          <p:nvPr>
            <p:extLst>
              <p:ext uri="{D42A27DB-BD31-4B8C-83A1-F6EECF244321}">
                <p14:modId xmlns:p14="http://schemas.microsoft.com/office/powerpoint/2010/main" val="2074937488"/>
              </p:ext>
            </p:extLst>
          </p:nvPr>
        </p:nvGraphicFramePr>
        <p:xfrm>
          <a:off x="7104621" y="2205410"/>
          <a:ext cx="3260283" cy="4028478"/>
        </p:xfrm>
        <a:graphic>
          <a:graphicData uri="http://schemas.openxmlformats.org/drawingml/2006/table">
            <a:tbl>
              <a:tblPr firstRow="1" bandRow="1">
                <a:noFill/>
              </a:tblPr>
              <a:tblGrid>
                <a:gridCol w="3260283">
                  <a:extLst>
                    <a:ext uri="{9D8B030D-6E8A-4147-A177-3AD203B41FA5}">
                      <a16:colId xmlns:a16="http://schemas.microsoft.com/office/drawing/2014/main" val="20000"/>
                    </a:ext>
                  </a:extLst>
                </a:gridCol>
              </a:tblGrid>
              <a:tr h="650268">
                <a:tc>
                  <a:txBody>
                    <a:bodyPr/>
                    <a:lstStyle/>
                    <a:p>
                      <a:pPr marL="0" marR="0" lvl="0" indent="0" algn="ctr" rtl="0">
                        <a:spcBef>
                          <a:spcPts val="0"/>
                        </a:spcBef>
                        <a:spcAft>
                          <a:spcPts val="0"/>
                        </a:spcAft>
                        <a:buNone/>
                      </a:pPr>
                      <a:r>
                        <a:rPr lang="es-ES" sz="2000" b="1" dirty="0" err="1">
                          <a:solidFill>
                            <a:schemeClr val="tx1"/>
                          </a:solidFill>
                        </a:rPr>
                        <a:t>Question</a:t>
                      </a:r>
                      <a:r>
                        <a:rPr lang="es-ES" sz="2000" b="1" dirty="0">
                          <a:solidFill>
                            <a:schemeClr val="tx1"/>
                          </a:solidFill>
                        </a:rPr>
                        <a:t> </a:t>
                      </a:r>
                      <a:r>
                        <a:rPr lang="es-ES" sz="2000" b="1" dirty="0" err="1">
                          <a:solidFill>
                            <a:schemeClr val="tx1"/>
                          </a:solidFill>
                        </a:rPr>
                        <a:t>word</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563035">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56303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56303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56303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56303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56303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34" name="Action Button: Custom 20">
            <a:hlinkClick r:id="" action="ppaction://noaction" highlightClick="1">
              <a:snd r:embed="rId4" name="1._¿[beep] ayudas_ [3 second pause] Por la tarde_2.wav"/>
            </a:hlinkClick>
            <a:extLst>
              <a:ext uri="{FF2B5EF4-FFF2-40B4-BE49-F238E27FC236}">
                <a16:creationId xmlns:a16="http://schemas.microsoft.com/office/drawing/2014/main" id="{526047B9-F53B-4C87-8843-79DB18859C88}"/>
              </a:ext>
            </a:extLst>
          </p:cNvPr>
          <p:cNvSpPr/>
          <p:nvPr/>
        </p:nvSpPr>
        <p:spPr>
          <a:xfrm>
            <a:off x="2314057" y="2944650"/>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5" name="Action Button: Custom 20">
            <a:hlinkClick r:id="" action="ppaction://noaction" highlightClick="1">
              <a:snd r:embed="rId5" name="2._¿[beep] libros llevaste a Italia_ [3 second pause] Cuatro.wav"/>
            </a:hlinkClick>
            <a:extLst>
              <a:ext uri="{FF2B5EF4-FFF2-40B4-BE49-F238E27FC236}">
                <a16:creationId xmlns:a16="http://schemas.microsoft.com/office/drawing/2014/main" id="{C28EC476-9ECA-4AE5-B731-238E3134CF81}"/>
              </a:ext>
            </a:extLst>
          </p:cNvPr>
          <p:cNvSpPr/>
          <p:nvPr/>
        </p:nvSpPr>
        <p:spPr>
          <a:xfrm>
            <a:off x="2313873" y="3541218"/>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6" name="Action Button: Custom 20">
            <a:hlinkClick r:id="" action="ppaction://noaction" highlightClick="1">
              <a:snd r:embed="rId6" name="3._¿[beep] viajas al extranjero_ [3 second pause] En tren.wav"/>
            </a:hlinkClick>
            <a:extLst>
              <a:ext uri="{FF2B5EF4-FFF2-40B4-BE49-F238E27FC236}">
                <a16:creationId xmlns:a16="http://schemas.microsoft.com/office/drawing/2014/main" id="{AB41AD73-A1D9-427C-ACF2-2C32721CABDD}"/>
              </a:ext>
            </a:extLst>
          </p:cNvPr>
          <p:cNvSpPr/>
          <p:nvPr/>
        </p:nvSpPr>
        <p:spPr>
          <a:xfrm>
            <a:off x="2313874" y="4091952"/>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7" name="Action Button: Custom 20">
            <a:hlinkClick r:id="" action="ppaction://noaction" highlightClick="1">
              <a:snd r:embed="rId7" name="4._¿[beep] comida preparaste ayer_ [3 second pause] Carne.wav"/>
            </a:hlinkClick>
            <a:extLst>
              <a:ext uri="{FF2B5EF4-FFF2-40B4-BE49-F238E27FC236}">
                <a16:creationId xmlns:a16="http://schemas.microsoft.com/office/drawing/2014/main" id="{46298A3C-33B7-4F0C-BA7D-6B376B88B858}"/>
              </a:ext>
            </a:extLst>
          </p:cNvPr>
          <p:cNvSpPr/>
          <p:nvPr/>
        </p:nvSpPr>
        <p:spPr>
          <a:xfrm>
            <a:off x="2313876" y="4616455"/>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8" name="Action Button: Custom 20">
            <a:hlinkClick r:id="" action="ppaction://noaction" highlightClick="1">
              <a:snd r:embed="rId8" name="5._¿[beep] trabajaste el domingo_ [3 second pause] En un restaurante.wav"/>
            </a:hlinkClick>
            <a:extLst>
              <a:ext uri="{FF2B5EF4-FFF2-40B4-BE49-F238E27FC236}">
                <a16:creationId xmlns:a16="http://schemas.microsoft.com/office/drawing/2014/main" id="{9772E134-CF91-4820-A35A-4718A349799E}"/>
              </a:ext>
            </a:extLst>
          </p:cNvPr>
          <p:cNvSpPr/>
          <p:nvPr/>
        </p:nvSpPr>
        <p:spPr>
          <a:xfrm>
            <a:off x="2313876" y="5191286"/>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9" name="Action Button: Custom 20">
            <a:hlinkClick r:id="" action="ppaction://noaction" highlightClick="1">
              <a:snd r:embed="rId9" name="6. ¿[beep] cantas en conciertos_ [3 second pause] ¡Porque es muy divertido!.wav"/>
            </a:hlinkClick>
            <a:extLst>
              <a:ext uri="{FF2B5EF4-FFF2-40B4-BE49-F238E27FC236}">
                <a16:creationId xmlns:a16="http://schemas.microsoft.com/office/drawing/2014/main" id="{B2FD4DC1-E2A6-43EE-ABEA-2E2E6D7DAE35}"/>
              </a:ext>
            </a:extLst>
          </p:cNvPr>
          <p:cNvSpPr/>
          <p:nvPr/>
        </p:nvSpPr>
        <p:spPr>
          <a:xfrm>
            <a:off x="2313874" y="5742020"/>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0" name="Picture 8" descr="green checkmark">
            <a:extLst>
              <a:ext uri="{FF2B5EF4-FFF2-40B4-BE49-F238E27FC236}">
                <a16:creationId xmlns:a16="http://schemas.microsoft.com/office/drawing/2014/main" id="{57FF15B0-15F8-4B0F-AE48-03C09CED6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283" y="3552293"/>
            <a:ext cx="395334" cy="411807"/>
          </a:xfrm>
          <a:prstGeom prst="rect">
            <a:avLst/>
          </a:prstGeom>
        </p:spPr>
      </p:pic>
      <p:pic>
        <p:nvPicPr>
          <p:cNvPr id="41" name="Picture 8" descr="green checkmark">
            <a:extLst>
              <a:ext uri="{FF2B5EF4-FFF2-40B4-BE49-F238E27FC236}">
                <a16:creationId xmlns:a16="http://schemas.microsoft.com/office/drawing/2014/main" id="{58DCFEE5-076A-470B-B12F-D33174236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869" y="4115398"/>
            <a:ext cx="395334" cy="411807"/>
          </a:xfrm>
          <a:prstGeom prst="rect">
            <a:avLst/>
          </a:prstGeom>
        </p:spPr>
      </p:pic>
      <p:pic>
        <p:nvPicPr>
          <p:cNvPr id="42" name="Picture 8" descr="green checkmark">
            <a:extLst>
              <a:ext uri="{FF2B5EF4-FFF2-40B4-BE49-F238E27FC236}">
                <a16:creationId xmlns:a16="http://schemas.microsoft.com/office/drawing/2014/main" id="{8B79A12E-40F1-4D37-B4AF-756993F15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666" y="4540957"/>
            <a:ext cx="395334" cy="411807"/>
          </a:xfrm>
          <a:prstGeom prst="rect">
            <a:avLst/>
          </a:prstGeom>
        </p:spPr>
      </p:pic>
      <p:pic>
        <p:nvPicPr>
          <p:cNvPr id="43" name="Picture 8" descr="green checkmark">
            <a:extLst>
              <a:ext uri="{FF2B5EF4-FFF2-40B4-BE49-F238E27FC236}">
                <a16:creationId xmlns:a16="http://schemas.microsoft.com/office/drawing/2014/main" id="{2D4B6FD5-8C65-4DB0-9B52-B92BBC619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666" y="5179064"/>
            <a:ext cx="395334" cy="411807"/>
          </a:xfrm>
          <a:prstGeom prst="rect">
            <a:avLst/>
          </a:prstGeom>
        </p:spPr>
      </p:pic>
      <p:pic>
        <p:nvPicPr>
          <p:cNvPr id="44" name="Picture 8" descr="green checkmark">
            <a:extLst>
              <a:ext uri="{FF2B5EF4-FFF2-40B4-BE49-F238E27FC236}">
                <a16:creationId xmlns:a16="http://schemas.microsoft.com/office/drawing/2014/main" id="{398F4B16-C0A6-4D65-9CEB-330D60C3F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869" y="5665580"/>
            <a:ext cx="395334" cy="411807"/>
          </a:xfrm>
          <a:prstGeom prst="rect">
            <a:avLst/>
          </a:prstGeom>
        </p:spPr>
      </p:pic>
      <p:sp>
        <p:nvSpPr>
          <p:cNvPr id="45" name="CuadroTexto 5">
            <a:extLst>
              <a:ext uri="{FF2B5EF4-FFF2-40B4-BE49-F238E27FC236}">
                <a16:creationId xmlns:a16="http://schemas.microsoft.com/office/drawing/2014/main" id="{6D3B3C17-CB3F-4998-9344-F80816FABBA4}"/>
              </a:ext>
            </a:extLst>
          </p:cNvPr>
          <p:cNvSpPr txBox="1"/>
          <p:nvPr/>
        </p:nvSpPr>
        <p:spPr>
          <a:xfrm>
            <a:off x="7809219" y="2905731"/>
            <a:ext cx="1795684" cy="461665"/>
          </a:xfrm>
          <a:prstGeom prst="rect">
            <a:avLst/>
          </a:prstGeom>
          <a:noFill/>
        </p:spPr>
        <p:txBody>
          <a:bodyPr wrap="none" rtlCol="0">
            <a:spAutoFit/>
          </a:bodyPr>
          <a:lstStyle/>
          <a:p>
            <a:pPr algn="l"/>
            <a:r>
              <a:rPr lang="es-GB" sz="2400" dirty="0"/>
              <a:t>¿Cuándo?</a:t>
            </a:r>
          </a:p>
        </p:txBody>
      </p:sp>
      <p:sp>
        <p:nvSpPr>
          <p:cNvPr id="46" name="CuadroTexto 70">
            <a:extLst>
              <a:ext uri="{FF2B5EF4-FFF2-40B4-BE49-F238E27FC236}">
                <a16:creationId xmlns:a16="http://schemas.microsoft.com/office/drawing/2014/main" id="{E684571A-0739-4EE2-B687-D04859464845}"/>
              </a:ext>
            </a:extLst>
          </p:cNvPr>
          <p:cNvSpPr txBox="1"/>
          <p:nvPr/>
        </p:nvSpPr>
        <p:spPr>
          <a:xfrm>
            <a:off x="7817101" y="3502435"/>
            <a:ext cx="1808508" cy="461665"/>
          </a:xfrm>
          <a:prstGeom prst="rect">
            <a:avLst/>
          </a:prstGeom>
          <a:noFill/>
        </p:spPr>
        <p:txBody>
          <a:bodyPr wrap="none" rtlCol="0">
            <a:spAutoFit/>
          </a:bodyPr>
          <a:lstStyle/>
          <a:p>
            <a:pPr algn="l"/>
            <a:r>
              <a:rPr lang="es-GB" sz="2400" dirty="0"/>
              <a:t>¿</a:t>
            </a:r>
            <a:r>
              <a:rPr lang="en-GB" sz="2400" dirty="0"/>
              <a:t>Cuántos</a:t>
            </a:r>
            <a:r>
              <a:rPr lang="es-GB" sz="2400" dirty="0"/>
              <a:t>?</a:t>
            </a:r>
          </a:p>
        </p:txBody>
      </p:sp>
      <p:sp>
        <p:nvSpPr>
          <p:cNvPr id="47" name="CuadroTexto 71">
            <a:extLst>
              <a:ext uri="{FF2B5EF4-FFF2-40B4-BE49-F238E27FC236}">
                <a16:creationId xmlns:a16="http://schemas.microsoft.com/office/drawing/2014/main" id="{46945520-88BA-433F-85DA-2BC3FE4DF420}"/>
              </a:ext>
            </a:extLst>
          </p:cNvPr>
          <p:cNvSpPr txBox="1"/>
          <p:nvPr/>
        </p:nvSpPr>
        <p:spPr>
          <a:xfrm>
            <a:off x="7962306" y="4053002"/>
            <a:ext cx="1489510" cy="461665"/>
          </a:xfrm>
          <a:prstGeom prst="rect">
            <a:avLst/>
          </a:prstGeom>
          <a:noFill/>
        </p:spPr>
        <p:txBody>
          <a:bodyPr wrap="none" rtlCol="0">
            <a:spAutoFit/>
          </a:bodyPr>
          <a:lstStyle/>
          <a:p>
            <a:pPr algn="l"/>
            <a:r>
              <a:rPr lang="es-GB" sz="2400" dirty="0"/>
              <a:t>¿Cómo?</a:t>
            </a:r>
          </a:p>
        </p:txBody>
      </p:sp>
      <p:sp>
        <p:nvSpPr>
          <p:cNvPr id="48" name="CuadroTexto 72">
            <a:extLst>
              <a:ext uri="{FF2B5EF4-FFF2-40B4-BE49-F238E27FC236}">
                <a16:creationId xmlns:a16="http://schemas.microsoft.com/office/drawing/2014/main" id="{B3BF7570-E73B-42AB-AA51-5E22D020C81D}"/>
              </a:ext>
            </a:extLst>
          </p:cNvPr>
          <p:cNvSpPr txBox="1"/>
          <p:nvPr/>
        </p:nvSpPr>
        <p:spPr>
          <a:xfrm>
            <a:off x="8161379" y="4564220"/>
            <a:ext cx="1202573" cy="461665"/>
          </a:xfrm>
          <a:prstGeom prst="rect">
            <a:avLst/>
          </a:prstGeom>
          <a:noFill/>
        </p:spPr>
        <p:txBody>
          <a:bodyPr wrap="none" rtlCol="0">
            <a:spAutoFit/>
          </a:bodyPr>
          <a:lstStyle/>
          <a:p>
            <a:pPr algn="l"/>
            <a:r>
              <a:rPr lang="es-GB" sz="2400" dirty="0"/>
              <a:t>¿Qué?</a:t>
            </a:r>
          </a:p>
        </p:txBody>
      </p:sp>
      <p:sp>
        <p:nvSpPr>
          <p:cNvPr id="49" name="CuadroTexto 73">
            <a:extLst>
              <a:ext uri="{FF2B5EF4-FFF2-40B4-BE49-F238E27FC236}">
                <a16:creationId xmlns:a16="http://schemas.microsoft.com/office/drawing/2014/main" id="{A2C30182-BD65-4A05-9D0D-76BCECC06939}"/>
              </a:ext>
            </a:extLst>
          </p:cNvPr>
          <p:cNvSpPr txBox="1"/>
          <p:nvPr/>
        </p:nvSpPr>
        <p:spPr>
          <a:xfrm>
            <a:off x="7973828" y="5154136"/>
            <a:ext cx="1577676" cy="461665"/>
          </a:xfrm>
          <a:prstGeom prst="rect">
            <a:avLst/>
          </a:prstGeom>
          <a:noFill/>
        </p:spPr>
        <p:txBody>
          <a:bodyPr wrap="none" rtlCol="0">
            <a:spAutoFit/>
          </a:bodyPr>
          <a:lstStyle/>
          <a:p>
            <a:pPr algn="l"/>
            <a:r>
              <a:rPr lang="es-GB" sz="2400" dirty="0"/>
              <a:t>¿Dónde?</a:t>
            </a:r>
          </a:p>
        </p:txBody>
      </p:sp>
      <p:sp>
        <p:nvSpPr>
          <p:cNvPr id="50" name="CuadroTexto 74">
            <a:extLst>
              <a:ext uri="{FF2B5EF4-FFF2-40B4-BE49-F238E27FC236}">
                <a16:creationId xmlns:a16="http://schemas.microsoft.com/office/drawing/2014/main" id="{09D2ADD8-7936-46EF-80A5-41D3115417BA}"/>
              </a:ext>
            </a:extLst>
          </p:cNvPr>
          <p:cNvSpPr txBox="1"/>
          <p:nvPr/>
        </p:nvSpPr>
        <p:spPr>
          <a:xfrm>
            <a:off x="7867596" y="5750840"/>
            <a:ext cx="1707519" cy="461665"/>
          </a:xfrm>
          <a:prstGeom prst="rect">
            <a:avLst/>
          </a:prstGeom>
          <a:noFill/>
        </p:spPr>
        <p:txBody>
          <a:bodyPr wrap="none" rtlCol="0">
            <a:spAutoFit/>
          </a:bodyPr>
          <a:lstStyle/>
          <a:p>
            <a:pPr algn="l"/>
            <a:r>
              <a:rPr lang="es-GB" sz="2400" dirty="0"/>
              <a:t>¿</a:t>
            </a:r>
            <a:r>
              <a:rPr lang="en-GB" sz="2400" dirty="0"/>
              <a:t>Por qué</a:t>
            </a:r>
            <a:r>
              <a:rPr lang="es-GB" sz="2400" dirty="0"/>
              <a:t>?</a:t>
            </a:r>
          </a:p>
        </p:txBody>
      </p:sp>
      <p:pic>
        <p:nvPicPr>
          <p:cNvPr id="51" name="Imagen 9">
            <a:extLst>
              <a:ext uri="{FF2B5EF4-FFF2-40B4-BE49-F238E27FC236}">
                <a16:creationId xmlns:a16="http://schemas.microsoft.com/office/drawing/2014/main" id="{D5FFC33A-BD82-46B9-8D6E-AF945AAACDB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827181" y="619898"/>
            <a:ext cx="1417947" cy="1492801"/>
          </a:xfrm>
          <a:prstGeom prst="rect">
            <a:avLst/>
          </a:prstGeom>
        </p:spPr>
      </p:pic>
    </p:spTree>
    <p:extLst>
      <p:ext uri="{BB962C8B-B14F-4D97-AF65-F5344CB8AC3E}">
        <p14:creationId xmlns:p14="http://schemas.microsoft.com/office/powerpoint/2010/main" val="23100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5" grpId="0"/>
      <p:bldP spid="46" grpId="0"/>
      <p:bldP spid="47"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electronics, screenshot, text&#10;&#10;Description automatically generated">
            <a:extLst>
              <a:ext uri="{FF2B5EF4-FFF2-40B4-BE49-F238E27FC236}">
                <a16:creationId xmlns:a16="http://schemas.microsoft.com/office/drawing/2014/main" id="{E9396C09-2557-471A-9BB2-74D101EB3862}"/>
              </a:ext>
            </a:extLst>
          </p:cNvPr>
          <p:cNvPicPr>
            <a:picLocks noChangeAspect="1"/>
          </p:cNvPicPr>
          <p:nvPr/>
        </p:nvPicPr>
        <p:blipFill rotWithShape="1">
          <a:blip r:embed="rId3">
            <a:extLst>
              <a:ext uri="{28A0092B-C50C-407E-A947-70E740481C1C}">
                <a14:useLocalDpi xmlns:a14="http://schemas.microsoft.com/office/drawing/2010/main" val="0"/>
              </a:ext>
            </a:extLst>
          </a:blip>
          <a:srcRect b="44185"/>
          <a:stretch/>
        </p:blipFill>
        <p:spPr>
          <a:xfrm>
            <a:off x="982264" y="3693109"/>
            <a:ext cx="4403908" cy="2682775"/>
          </a:xfrm>
          <a:prstGeom prst="rect">
            <a:avLst/>
          </a:prstGeom>
        </p:spPr>
      </p:pic>
      <p:sp>
        <p:nvSpPr>
          <p:cNvPr id="3" name="Title 2">
            <a:extLst>
              <a:ext uri="{FF2B5EF4-FFF2-40B4-BE49-F238E27FC236}">
                <a16:creationId xmlns:a16="http://schemas.microsoft.com/office/drawing/2014/main" id="{8654CAC0-61A4-490E-9130-1F02D8388599}"/>
              </a:ext>
            </a:extLst>
          </p:cNvPr>
          <p:cNvSpPr>
            <a:spLocks noGrp="1"/>
          </p:cNvSpPr>
          <p:nvPr>
            <p:ph type="title"/>
          </p:nvPr>
        </p:nvSpPr>
        <p:spPr>
          <a:xfrm>
            <a:off x="0" y="213557"/>
            <a:ext cx="3434862" cy="647577"/>
          </a:xfrm>
        </p:spPr>
        <p:txBody>
          <a:bodyPr>
            <a:normAutofit/>
          </a:bodyPr>
          <a:lstStyle/>
          <a:p>
            <a:r>
              <a:rPr lang="en-GB" sz="2800" dirty="0"/>
              <a:t>Mis </a:t>
            </a:r>
            <a:r>
              <a:rPr lang="en-GB" sz="2800" dirty="0" err="1"/>
              <a:t>vacaciones</a:t>
            </a:r>
            <a:endParaRPr lang="en-GB" sz="2800" dirty="0"/>
          </a:p>
        </p:txBody>
      </p:sp>
      <p:pic>
        <p:nvPicPr>
          <p:cNvPr id="10" name="Picture 9">
            <a:extLst>
              <a:ext uri="{FF2B5EF4-FFF2-40B4-BE49-F238E27FC236}">
                <a16:creationId xmlns:a16="http://schemas.microsoft.com/office/drawing/2014/main" id="{40F7B2CB-2C86-47C9-B0F6-D7AC4851AFCE}"/>
              </a:ext>
            </a:extLst>
          </p:cNvPr>
          <p:cNvPicPr>
            <a:picLocks noChangeAspect="1"/>
          </p:cNvPicPr>
          <p:nvPr/>
        </p:nvPicPr>
        <p:blipFill>
          <a:blip r:embed="rId4"/>
          <a:stretch>
            <a:fillRect/>
          </a:stretch>
        </p:blipFill>
        <p:spPr>
          <a:xfrm>
            <a:off x="10143566" y="986545"/>
            <a:ext cx="2048434" cy="1579001"/>
          </a:xfrm>
          <a:prstGeom prst="rect">
            <a:avLst/>
          </a:prstGeom>
        </p:spPr>
      </p:pic>
      <p:sp>
        <p:nvSpPr>
          <p:cNvPr id="11" name="Google Shape;152;p2">
            <a:extLst>
              <a:ext uri="{FF2B5EF4-FFF2-40B4-BE49-F238E27FC236}">
                <a16:creationId xmlns:a16="http://schemas.microsoft.com/office/drawing/2014/main" id="{8DAEE632-DF8B-4562-B7F9-B1341A7A3D11}"/>
              </a:ext>
            </a:extLst>
          </p:cNvPr>
          <p:cNvSpPr/>
          <p:nvPr/>
        </p:nvSpPr>
        <p:spPr>
          <a:xfrm>
            <a:off x="9366739" y="108124"/>
            <a:ext cx="2678636"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lang="en-GB" sz="2000" b="1" dirty="0">
                <a:solidFill>
                  <a:srgbClr val="FFFFFF"/>
                </a:solidFill>
                <a:latin typeface="Century Gothic"/>
                <a:ea typeface="Century Gothic"/>
                <a:cs typeface="Century Gothic"/>
                <a:sym typeface="Century Gothic"/>
              </a:rPr>
              <a:t> / </a:t>
            </a:r>
            <a:r>
              <a:rPr lang="en-GB" sz="2000" b="1" dirty="0" err="1">
                <a:solidFill>
                  <a:srgbClr val="FFFFFF"/>
                </a:solidFill>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2" name="Graphic 11" descr="Teacher">
            <a:extLst>
              <a:ext uri="{FF2B5EF4-FFF2-40B4-BE49-F238E27FC236}">
                <a16:creationId xmlns:a16="http://schemas.microsoft.com/office/drawing/2014/main" id="{38F31AF5-B7D6-4336-835A-ECFF1A4A3E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6984" y="51315"/>
            <a:ext cx="914400" cy="914400"/>
          </a:xfrm>
          <a:prstGeom prst="rect">
            <a:avLst/>
          </a:prstGeom>
        </p:spPr>
      </p:pic>
      <p:sp>
        <p:nvSpPr>
          <p:cNvPr id="13" name="Speech Bubble: Rectangle with Corners Rounded 12">
            <a:extLst>
              <a:ext uri="{FF2B5EF4-FFF2-40B4-BE49-F238E27FC236}">
                <a16:creationId xmlns:a16="http://schemas.microsoft.com/office/drawing/2014/main" id="{3565B8C3-481B-456A-BF0F-D34FB3EADC61}"/>
              </a:ext>
            </a:extLst>
          </p:cNvPr>
          <p:cNvSpPr/>
          <p:nvPr/>
        </p:nvSpPr>
        <p:spPr>
          <a:xfrm>
            <a:off x="4411980" y="255421"/>
            <a:ext cx="283264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0752DAA7-5DE9-4ED6-A1F3-6A332AC175B1}"/>
              </a:ext>
            </a:extLst>
          </p:cNvPr>
          <p:cNvSpPr/>
          <p:nvPr/>
        </p:nvSpPr>
        <p:spPr>
          <a:xfrm>
            <a:off x="7345233" y="681955"/>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Add words you want to your repertoire!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14" descr="A magnifying glass with a black background&#10;&#10;Description automatically generated with medium confidence">
            <a:extLst>
              <a:ext uri="{FF2B5EF4-FFF2-40B4-BE49-F238E27FC236}">
                <a16:creationId xmlns:a16="http://schemas.microsoft.com/office/drawing/2014/main" id="{A3F1B28F-542C-483B-8A64-F66886EF7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2654" y="1427389"/>
            <a:ext cx="808366" cy="740160"/>
          </a:xfrm>
          <a:prstGeom prst="rect">
            <a:avLst/>
          </a:prstGeom>
        </p:spPr>
      </p:pic>
      <p:sp>
        <p:nvSpPr>
          <p:cNvPr id="16" name="Content Placeholder 3">
            <a:extLst>
              <a:ext uri="{FF2B5EF4-FFF2-40B4-BE49-F238E27FC236}">
                <a16:creationId xmlns:a16="http://schemas.microsoft.com/office/drawing/2014/main" id="{22F04200-AC78-496E-8880-90288FDA3B5D}"/>
              </a:ext>
            </a:extLst>
          </p:cNvPr>
          <p:cNvSpPr txBox="1">
            <a:spLocks/>
          </p:cNvSpPr>
          <p:nvPr/>
        </p:nvSpPr>
        <p:spPr>
          <a:xfrm>
            <a:off x="-5645" y="1792817"/>
            <a:ext cx="7001911" cy="17413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Where you travelled to and where it is exactly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How long you spent there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you visited and your opinion</a:t>
            </a:r>
            <a:endParaRPr lang="en-GB" sz="2200" dirty="0">
              <a:solidFill>
                <a:srgbClr val="3A3838"/>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Two questions about holidays to your friend</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EF91EAA9-3D2D-44C4-9990-BA4F8A3B8EB2}"/>
              </a:ext>
            </a:extLst>
          </p:cNvPr>
          <p:cNvSpPr txBox="1"/>
          <p:nvPr/>
        </p:nvSpPr>
        <p:spPr>
          <a:xfrm>
            <a:off x="54046" y="1023376"/>
            <a:ext cx="68825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Write a short text about your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Include:</a:t>
            </a:r>
          </a:p>
        </p:txBody>
      </p:sp>
      <p:graphicFrame>
        <p:nvGraphicFramePr>
          <p:cNvPr id="20" name="Table 20">
            <a:extLst>
              <a:ext uri="{FF2B5EF4-FFF2-40B4-BE49-F238E27FC236}">
                <a16:creationId xmlns:a16="http://schemas.microsoft.com/office/drawing/2014/main" id="{2A730ECC-6569-4283-8072-6C6E795E9547}"/>
              </a:ext>
            </a:extLst>
          </p:cNvPr>
          <p:cNvGraphicFramePr>
            <a:graphicFrameLocks noGrp="1"/>
          </p:cNvGraphicFramePr>
          <p:nvPr>
            <p:extLst>
              <p:ext uri="{D42A27DB-BD31-4B8C-83A1-F6EECF244321}">
                <p14:modId xmlns:p14="http://schemas.microsoft.com/office/powerpoint/2010/main" val="2336937580"/>
              </p:ext>
            </p:extLst>
          </p:nvPr>
        </p:nvGraphicFramePr>
        <p:xfrm>
          <a:off x="6541477" y="2735990"/>
          <a:ext cx="5503898" cy="2912714"/>
        </p:xfrm>
        <a:graphic>
          <a:graphicData uri="http://schemas.openxmlformats.org/drawingml/2006/table">
            <a:tbl>
              <a:tblPr firstRow="1" bandRow="1">
                <a:tableStyleId>{5940675A-B579-460E-94D1-54222C63F5DA}</a:tableStyleId>
              </a:tblPr>
              <a:tblGrid>
                <a:gridCol w="2751949">
                  <a:extLst>
                    <a:ext uri="{9D8B030D-6E8A-4147-A177-3AD203B41FA5}">
                      <a16:colId xmlns:a16="http://schemas.microsoft.com/office/drawing/2014/main" val="3687664237"/>
                    </a:ext>
                  </a:extLst>
                </a:gridCol>
                <a:gridCol w="2751949">
                  <a:extLst>
                    <a:ext uri="{9D8B030D-6E8A-4147-A177-3AD203B41FA5}">
                      <a16:colId xmlns:a16="http://schemas.microsoft.com/office/drawing/2014/main" val="1488855499"/>
                    </a:ext>
                  </a:extLst>
                </a:gridCol>
              </a:tblGrid>
              <a:tr h="382874">
                <a:tc>
                  <a:txBody>
                    <a:bodyPr/>
                    <a:lstStyle/>
                    <a:p>
                      <a:endParaRPr lang="en-GB"/>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extLst>
                  <a:ext uri="{0D108BD9-81ED-4DB2-BD59-A6C34878D82A}">
                    <a16:rowId xmlns:a16="http://schemas.microsoft.com/office/drawing/2014/main" val="4166443926"/>
                  </a:ext>
                </a:extLst>
              </a:tr>
              <a:tr h="1756468">
                <a:tc>
                  <a:txBody>
                    <a:bodyPr/>
                    <a:lstStyle/>
                    <a:p>
                      <a:pPr marL="342900" indent="-342900">
                        <a:buFont typeface="Arial" panose="020B0604020202020204" pitchFamily="34" charset="0"/>
                        <a:buChar char="•"/>
                      </a:pPr>
                      <a:r>
                        <a:rPr lang="en-GB" sz="2000" dirty="0"/>
                        <a:t>Write 5 sentences</a:t>
                      </a:r>
                    </a:p>
                    <a:p>
                      <a:pPr marL="342900" indent="-342900">
                        <a:buFont typeface="Arial" panose="020B0604020202020204" pitchFamily="34" charset="0"/>
                        <a:buChar char="•"/>
                      </a:pPr>
                      <a:r>
                        <a:rPr lang="en-GB" sz="2000" dirty="0"/>
                        <a:t>Use at least 2 past and 2 present verbs </a:t>
                      </a:r>
                    </a:p>
                    <a:p>
                      <a:pPr marL="342900" indent="-342900">
                        <a:buFont typeface="Arial" panose="020B0604020202020204" pitchFamily="34" charset="0"/>
                        <a:buChar char="•"/>
                      </a:pPr>
                      <a:r>
                        <a:rPr lang="en-GB" sz="2000" dirty="0"/>
                        <a:t>Use a conjunction (and, or, but, also) or adverb (however)</a:t>
                      </a:r>
                      <a:endParaRPr lang="en-GB" dirty="0"/>
                    </a:p>
                  </a:txBody>
                  <a:tcPr>
                    <a:solidFill>
                      <a:schemeClr val="accent4">
                        <a:lumMod val="20000"/>
                        <a:lumOff val="80000"/>
                      </a:schemeClr>
                    </a:solidFill>
                  </a:tcPr>
                </a:tc>
                <a:tc>
                  <a:txBody>
                    <a:bodyPr/>
                    <a:lstStyle/>
                    <a:p>
                      <a:pPr marL="342900" indent="-342900">
                        <a:buFont typeface="Arial" panose="020B0604020202020204" pitchFamily="34" charset="0"/>
                        <a:buChar char="•"/>
                      </a:pPr>
                      <a:r>
                        <a:rPr lang="en-GB" sz="2000" dirty="0"/>
                        <a:t>Write 6-8 sentences</a:t>
                      </a:r>
                    </a:p>
                    <a:p>
                      <a:pPr marL="342900" indent="-342900">
                        <a:buFont typeface="Arial" panose="020B0604020202020204" pitchFamily="34" charset="0"/>
                        <a:buChar char="•"/>
                      </a:pPr>
                      <a:r>
                        <a:rPr lang="en-GB" sz="2000" dirty="0"/>
                        <a:t>Use at least 5 different past and 2 present verbs </a:t>
                      </a:r>
                    </a:p>
                    <a:p>
                      <a:pPr marL="342900" indent="-342900">
                        <a:buFont typeface="Arial" panose="020B0604020202020204" pitchFamily="34" charset="0"/>
                        <a:buChar char="•"/>
                      </a:pPr>
                      <a:r>
                        <a:rPr lang="en-GB" sz="2000" dirty="0"/>
                        <a:t>Use 2 different conjunctions</a:t>
                      </a:r>
                    </a:p>
                    <a:p>
                      <a:pPr marL="342900" indent="-342900">
                        <a:buFont typeface="Arial" panose="020B0604020202020204" pitchFamily="34" charset="0"/>
                        <a:buChar char="•"/>
                      </a:pPr>
                      <a:r>
                        <a:rPr lang="en-GB" sz="2000" dirty="0"/>
                        <a:t>Use 1 negative </a:t>
                      </a:r>
                    </a:p>
                  </a:txBody>
                  <a:tcPr>
                    <a:solidFill>
                      <a:schemeClr val="accent4">
                        <a:lumMod val="20000"/>
                        <a:lumOff val="80000"/>
                      </a:schemeClr>
                    </a:solidFill>
                  </a:tcPr>
                </a:tc>
                <a:extLst>
                  <a:ext uri="{0D108BD9-81ED-4DB2-BD59-A6C34878D82A}">
                    <a16:rowId xmlns:a16="http://schemas.microsoft.com/office/drawing/2014/main" val="3131819035"/>
                  </a:ext>
                </a:extLst>
              </a:tr>
            </a:tbl>
          </a:graphicData>
        </a:graphic>
      </p:graphicFrame>
      <p:pic>
        <p:nvPicPr>
          <p:cNvPr id="22" name="Picture 21" descr="A red hot chili pepper with flames&#10;&#10;Description automatically generated">
            <a:extLst>
              <a:ext uri="{FF2B5EF4-FFF2-40B4-BE49-F238E27FC236}">
                <a16:creationId xmlns:a16="http://schemas.microsoft.com/office/drawing/2014/main" id="{ED4D1512-DDED-408A-BE88-20F42CF7C07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3946" y="2770634"/>
            <a:ext cx="542573" cy="375138"/>
          </a:xfrm>
          <a:prstGeom prst="rect">
            <a:avLst/>
          </a:prstGeom>
        </p:spPr>
      </p:pic>
      <p:pic>
        <p:nvPicPr>
          <p:cNvPr id="23" name="Picture 22" descr="A red hot chili pepper with flames&#10;&#10;Description automatically generated">
            <a:extLst>
              <a:ext uri="{FF2B5EF4-FFF2-40B4-BE49-F238E27FC236}">
                <a16:creationId xmlns:a16="http://schemas.microsoft.com/office/drawing/2014/main" id="{A595E83F-1B91-4A35-8FCC-1FE745C798C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1043" y="2770634"/>
            <a:ext cx="542573" cy="375138"/>
          </a:xfrm>
          <a:prstGeom prst="rect">
            <a:avLst/>
          </a:prstGeom>
        </p:spPr>
      </p:pic>
      <p:pic>
        <p:nvPicPr>
          <p:cNvPr id="24" name="Picture 23" descr="A red hot chili pepper with flames&#10;&#10;Description automatically generated">
            <a:extLst>
              <a:ext uri="{FF2B5EF4-FFF2-40B4-BE49-F238E27FC236}">
                <a16:creationId xmlns:a16="http://schemas.microsoft.com/office/drawing/2014/main" id="{396654E1-1B73-4DC7-B7EE-917A9D5F389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5794" y="2770634"/>
            <a:ext cx="542573" cy="375138"/>
          </a:xfrm>
          <a:prstGeom prst="rect">
            <a:avLst/>
          </a:prstGeom>
        </p:spPr>
      </p:pic>
      <p:pic>
        <p:nvPicPr>
          <p:cNvPr id="25" name="Picture 24" descr="A red hot chili pepper with flames&#10;&#10;Description automatically generated">
            <a:extLst>
              <a:ext uri="{FF2B5EF4-FFF2-40B4-BE49-F238E27FC236}">
                <a16:creationId xmlns:a16="http://schemas.microsoft.com/office/drawing/2014/main" id="{F47CF9A0-31C0-47D5-8863-E3866B4CC0C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21694" y="2793493"/>
            <a:ext cx="542573" cy="375138"/>
          </a:xfrm>
          <a:prstGeom prst="rect">
            <a:avLst/>
          </a:prstGeom>
        </p:spPr>
      </p:pic>
      <p:pic>
        <p:nvPicPr>
          <p:cNvPr id="26" name="Picture 25" descr="A red hot chili pepper with flames&#10;&#10;Description automatically generated">
            <a:extLst>
              <a:ext uri="{FF2B5EF4-FFF2-40B4-BE49-F238E27FC236}">
                <a16:creationId xmlns:a16="http://schemas.microsoft.com/office/drawing/2014/main" id="{7BE18117-F70B-4746-8847-349B873A800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26256" y="2762311"/>
            <a:ext cx="542573" cy="375138"/>
          </a:xfrm>
          <a:prstGeom prst="rect">
            <a:avLst/>
          </a:prstGeom>
        </p:spPr>
      </p:pic>
      <p:pic>
        <p:nvPicPr>
          <p:cNvPr id="28" name="Picture 27" descr="A red hot chili pepper with flames&#10;&#10;Description automatically generated">
            <a:extLst>
              <a:ext uri="{FF2B5EF4-FFF2-40B4-BE49-F238E27FC236}">
                <a16:creationId xmlns:a16="http://schemas.microsoft.com/office/drawing/2014/main" id="{624E5175-5B16-4070-AD50-5C1292F44E5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7685" y="2770634"/>
            <a:ext cx="542573" cy="375138"/>
          </a:xfrm>
          <a:prstGeom prst="rect">
            <a:avLst/>
          </a:prstGeom>
        </p:spPr>
      </p:pic>
      <p:pic>
        <p:nvPicPr>
          <p:cNvPr id="29" name="Picture 28" descr="A red hot chili pepper with flames&#10;&#10;Description automatically generated">
            <a:extLst>
              <a:ext uri="{FF2B5EF4-FFF2-40B4-BE49-F238E27FC236}">
                <a16:creationId xmlns:a16="http://schemas.microsoft.com/office/drawing/2014/main" id="{592F16BC-5851-4C6C-B691-27FA06A4763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2247" y="2739452"/>
            <a:ext cx="542573" cy="375138"/>
          </a:xfrm>
          <a:prstGeom prst="rect">
            <a:avLst/>
          </a:prstGeom>
        </p:spPr>
      </p:pic>
      <p:pic>
        <p:nvPicPr>
          <p:cNvPr id="30" name="Picture 29" descr="A red hot chili pepper with flames&#10;&#10;Description automatically generated">
            <a:extLst>
              <a:ext uri="{FF2B5EF4-FFF2-40B4-BE49-F238E27FC236}">
                <a16:creationId xmlns:a16="http://schemas.microsoft.com/office/drawing/2014/main" id="{A683F68C-4255-4BCA-8AD5-A9B581515A2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7938" y="2739452"/>
            <a:ext cx="542573" cy="375138"/>
          </a:xfrm>
          <a:prstGeom prst="rect">
            <a:avLst/>
          </a:prstGeom>
        </p:spPr>
      </p:pic>
      <p:sp>
        <p:nvSpPr>
          <p:cNvPr id="32" name="TextBox 31">
            <a:extLst>
              <a:ext uri="{FF2B5EF4-FFF2-40B4-BE49-F238E27FC236}">
                <a16:creationId xmlns:a16="http://schemas.microsoft.com/office/drawing/2014/main" id="{C518182A-2922-4482-A63E-1549A25F705C}"/>
              </a:ext>
            </a:extLst>
          </p:cNvPr>
          <p:cNvSpPr txBox="1"/>
          <p:nvPr/>
        </p:nvSpPr>
        <p:spPr>
          <a:xfrm>
            <a:off x="1578969" y="4302809"/>
            <a:ext cx="4163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 one day</a:t>
            </a:r>
          </a:p>
        </p:txBody>
      </p:sp>
      <p:sp>
        <p:nvSpPr>
          <p:cNvPr id="33" name="TextBox 32">
            <a:extLst>
              <a:ext uri="{FF2B5EF4-FFF2-40B4-BE49-F238E27FC236}">
                <a16:creationId xmlns:a16="http://schemas.microsoft.com/office/drawing/2014/main" id="{A52F22D8-A134-4327-A2A1-D83CD09BADE5}"/>
              </a:ext>
            </a:extLst>
          </p:cNvPr>
          <p:cNvSpPr txBox="1"/>
          <p:nvPr/>
        </p:nvSpPr>
        <p:spPr>
          <a:xfrm>
            <a:off x="1561712" y="4715954"/>
            <a:ext cx="3746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viajar|tomar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visitar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920A0CB8-CCC1-435C-85D3-8524730ABB03}"/>
              </a:ext>
            </a:extLst>
          </p:cNvPr>
          <p:cNvSpPr txBox="1"/>
          <p:nvPr/>
        </p:nvSpPr>
        <p:spPr>
          <a:xfrm>
            <a:off x="1645858" y="5139291"/>
            <a:ext cx="376652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pasar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cantar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pienso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a:t>
            </a:r>
          </a:p>
        </p:txBody>
      </p:sp>
      <p:sp>
        <p:nvSpPr>
          <p:cNvPr id="35" name="TextBox 34">
            <a:extLst>
              <a:ext uri="{FF2B5EF4-FFF2-40B4-BE49-F238E27FC236}">
                <a16:creationId xmlns:a16="http://schemas.microsoft.com/office/drawing/2014/main" id="{7EAD3B10-C09F-4D80-A733-F43B62178E6C}"/>
              </a:ext>
            </a:extLst>
          </p:cNvPr>
          <p:cNvSpPr txBox="1"/>
          <p:nvPr/>
        </p:nvSpPr>
        <p:spPr>
          <a:xfrm>
            <a:off x="1605953" y="5576902"/>
            <a:ext cx="38314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comprar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6" name="Picture 2" descr="ballpoint pen clipart - Clip Art Library">
            <a:extLst>
              <a:ext uri="{FF2B5EF4-FFF2-40B4-BE49-F238E27FC236}">
                <a16:creationId xmlns:a16="http://schemas.microsoft.com/office/drawing/2014/main" id="{8C2AC9E0-E70B-4E51-88D5-3A13737B896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4516145" y="3085441"/>
            <a:ext cx="1389580" cy="9681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0839AE7-B12B-4590-AAA6-7EF0D5C6958C}"/>
              </a:ext>
            </a:extLst>
          </p:cNvPr>
          <p:cNvSpPr txBox="1"/>
          <p:nvPr/>
        </p:nvSpPr>
        <p:spPr>
          <a:xfrm>
            <a:off x="1464635" y="3680074"/>
            <a:ext cx="3746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vocabulario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8" name="Speech Bubble: Rectangle with Corners Rounded 37">
            <a:extLst>
              <a:ext uri="{FF2B5EF4-FFF2-40B4-BE49-F238E27FC236}">
                <a16:creationId xmlns:a16="http://schemas.microsoft.com/office/drawing/2014/main" id="{94B24914-D4F0-469B-B2E7-B407CCE90852}"/>
              </a:ext>
            </a:extLst>
          </p:cNvPr>
          <p:cNvSpPr/>
          <p:nvPr/>
        </p:nvSpPr>
        <p:spPr>
          <a:xfrm>
            <a:off x="4137960" y="5506531"/>
            <a:ext cx="2852310" cy="970904"/>
          </a:xfrm>
          <a:prstGeom prst="wedgeRoundRectCallout">
            <a:avLst>
              <a:gd name="adj1" fmla="val -64580"/>
              <a:gd name="adj2" fmla="val 10258"/>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Make a list of language to use!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67512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p:bldP spid="33" grpId="0"/>
      <p:bldP spid="34" grpId="0"/>
      <p:bldP spid="35" grpId="0"/>
      <p:bldP spid="37" grpId="0"/>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06534"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beber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comer</a:t>
            </a: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9166977" y="5046131"/>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carne</a:t>
            </a:r>
          </a:p>
        </p:txBody>
      </p:sp>
      <p:sp>
        <p:nvSpPr>
          <p:cNvPr id="11" name="Star: 5 Points 10">
            <a:extLst>
              <a:ext uri="{FF2B5EF4-FFF2-40B4-BE49-F238E27FC236}">
                <a16:creationId xmlns:a16="http://schemas.microsoft.com/office/drawing/2014/main" id="{84C978BA-B4C2-4823-ACEF-892586FD20C9}"/>
              </a:ext>
            </a:extLst>
          </p:cNvPr>
          <p:cNvSpPr/>
          <p:nvPr/>
        </p:nvSpPr>
        <p:spPr>
          <a:xfrm>
            <a:off x="6581363"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late of food on a black background&#10;&#10;Description automatically generated">
            <a:extLst>
              <a:ext uri="{FF2B5EF4-FFF2-40B4-BE49-F238E27FC236}">
                <a16:creationId xmlns:a16="http://schemas.microsoft.com/office/drawing/2014/main" id="{C3123200-D00C-4D0D-B845-832970C4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932" y="1098199"/>
            <a:ext cx="4855221" cy="3429000"/>
          </a:xfrm>
          <a:prstGeom prst="rect">
            <a:avLst/>
          </a:prstGeom>
        </p:spPr>
      </p:pic>
    </p:spTree>
    <p:extLst>
      <p:ext uri="{BB962C8B-B14F-4D97-AF65-F5344CB8AC3E}">
        <p14:creationId xmlns:p14="http://schemas.microsoft.com/office/powerpoint/2010/main" val="377987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Y7 Term 3.2 Week 6</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5</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latin typeface="Century Gothic" panose="020B0502020202020204" pitchFamily="34" charset="0"/>
              </a:rPr>
              <a:t>Rafaela y Noel hablan más y preguntan otras cosas.</a:t>
            </a:r>
          </a:p>
        </p:txBody>
      </p:sp>
      <p:sp>
        <p:nvSpPr>
          <p:cNvPr id="4" name="TextBox 3"/>
          <p:cNvSpPr txBox="1"/>
          <p:nvPr/>
        </p:nvSpPr>
        <p:spPr>
          <a:xfrm>
            <a:off x="36645" y="574343"/>
            <a:ext cx="9387909" cy="1015663"/>
          </a:xfrm>
          <a:prstGeom prst="rect">
            <a:avLst/>
          </a:prstGeom>
          <a:noFill/>
        </p:spPr>
        <p:txBody>
          <a:bodyPr wrap="square" rtlCol="0">
            <a:spAutoFit/>
          </a:bodyPr>
          <a:lstStyle/>
          <a:p>
            <a:r>
              <a:rPr lang="en-GB" sz="2000" b="1" dirty="0">
                <a:latin typeface="Century Gothic" panose="020B0502020202020204" pitchFamily="34" charset="0"/>
              </a:rPr>
              <a:t>Use your cards to </a:t>
            </a:r>
          </a:p>
          <a:p>
            <a:pPr marL="457200" indent="-457200">
              <a:buAutoNum type="alphaLcParenR"/>
            </a:pPr>
            <a:r>
              <a:rPr lang="en-GB" sz="2000" b="1" dirty="0">
                <a:latin typeface="Century Gothic" panose="020B0502020202020204" pitchFamily="34" charset="0"/>
              </a:rPr>
              <a:t>ask whether ‘I’ or ‘you’ did something</a:t>
            </a:r>
          </a:p>
          <a:p>
            <a:pPr marL="457200" indent="-457200">
              <a:buAutoNum type="alphaLcParenR"/>
            </a:pPr>
            <a:r>
              <a:rPr lang="en-GB" sz="2000" b="1" dirty="0">
                <a:latin typeface="Century Gothic" panose="020B0502020202020204" pitchFamily="34" charset="0"/>
              </a:rPr>
              <a:t>say if ‘I’ or ‘you’ did or didn’t do it</a:t>
            </a:r>
          </a:p>
        </p:txBody>
      </p:sp>
      <p:sp>
        <p:nvSpPr>
          <p:cNvPr id="5" name="TextBox 4"/>
          <p:cNvSpPr txBox="1"/>
          <p:nvPr/>
        </p:nvSpPr>
        <p:spPr>
          <a:xfrm>
            <a:off x="0" y="1644573"/>
            <a:ext cx="5974010" cy="400110"/>
          </a:xfrm>
          <a:prstGeom prst="rect">
            <a:avLst/>
          </a:prstGeom>
          <a:noFill/>
        </p:spPr>
        <p:txBody>
          <a:bodyPr wrap="square" rtlCol="0">
            <a:spAutoFit/>
          </a:bodyPr>
          <a:lstStyle/>
          <a:p>
            <a:r>
              <a:rPr lang="en-GB" sz="2000" b="1" dirty="0">
                <a:latin typeface="Century Gothic" panose="020B0502020202020204" pitchFamily="34" charset="0"/>
              </a:rPr>
              <a:t>Your partner will also ask you. 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r>
              <a:rPr lang="en-GB" sz="2200" b="1" dirty="0">
                <a:latin typeface="Century Gothic" panose="020B0502020202020204" pitchFamily="34" charset="0"/>
              </a:rPr>
              <a:t>Un ejemplo:</a:t>
            </a:r>
          </a:p>
        </p:txBody>
      </p:sp>
      <p:sp>
        <p:nvSpPr>
          <p:cNvPr id="46" name="Oval Callout 45"/>
          <p:cNvSpPr/>
          <p:nvPr/>
        </p:nvSpPr>
        <p:spPr>
          <a:xfrm>
            <a:off x="2777139" y="2026897"/>
            <a:ext cx="5034267" cy="868942"/>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Siempre</a:t>
            </a:r>
            <a:r>
              <a:rPr lang="en-GB" sz="2400"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tomaste</a:t>
            </a:r>
            <a:r>
              <a:rPr lang="en-GB" sz="2400" dirty="0">
                <a:solidFill>
                  <a:schemeClr val="tx1"/>
                </a:solidFill>
                <a:latin typeface="Century Gothic" panose="020B0502020202020204" pitchFamily="34" charset="0"/>
              </a:rPr>
              <a:t> el tren al colegio?</a:t>
            </a:r>
          </a:p>
        </p:txBody>
      </p:sp>
      <p:sp>
        <p:nvSpPr>
          <p:cNvPr id="47" name="TextBox 46"/>
          <p:cNvSpPr txBox="1"/>
          <p:nvPr/>
        </p:nvSpPr>
        <p:spPr>
          <a:xfrm>
            <a:off x="133360" y="2877580"/>
            <a:ext cx="2777139" cy="1107996"/>
          </a:xfrm>
          <a:prstGeom prst="rect">
            <a:avLst/>
          </a:prstGeom>
          <a:noFill/>
        </p:spPr>
        <p:txBody>
          <a:bodyPr wrap="square" rtlCol="0">
            <a:spAutoFit/>
          </a:bodyPr>
          <a:lstStyle/>
          <a:p>
            <a:r>
              <a:rPr lang="en-GB" sz="2200" b="1" dirty="0">
                <a:latin typeface="Century Gothic" panose="020B0502020202020204" pitchFamily="34" charset="0"/>
              </a:rPr>
              <a:t>Persona A - Rafaela (pregunta):</a:t>
            </a:r>
          </a:p>
        </p:txBody>
      </p:sp>
      <p:sp>
        <p:nvSpPr>
          <p:cNvPr id="48" name="TextBox 47"/>
          <p:cNvSpPr txBox="1"/>
          <p:nvPr/>
        </p:nvSpPr>
        <p:spPr>
          <a:xfrm>
            <a:off x="10367362" y="2870914"/>
            <a:ext cx="1845952" cy="1107996"/>
          </a:xfrm>
          <a:prstGeom prst="rect">
            <a:avLst/>
          </a:prstGeom>
          <a:noFill/>
        </p:spPr>
        <p:txBody>
          <a:bodyPr wrap="square" rtlCol="0">
            <a:spAutoFit/>
          </a:bodyPr>
          <a:lstStyle/>
          <a:p>
            <a:r>
              <a:rPr lang="en-GB" sz="2200" b="1" dirty="0">
                <a:latin typeface="Century Gothic" panose="020B0502020202020204" pitchFamily="34" charset="0"/>
              </a:rPr>
              <a:t>Persona B - Noel (contesta):</a:t>
            </a:r>
          </a:p>
        </p:txBody>
      </p:sp>
      <p:sp>
        <p:nvSpPr>
          <p:cNvPr id="49" name="Oval Callout 48"/>
          <p:cNvSpPr/>
          <p:nvPr/>
        </p:nvSpPr>
        <p:spPr>
          <a:xfrm>
            <a:off x="4865420" y="2837703"/>
            <a:ext cx="4903162" cy="1097602"/>
          </a:xfrm>
          <a:prstGeom prst="wedgeEllipseCallout">
            <a:avLst>
              <a:gd name="adj1" fmla="val 60458"/>
              <a:gd name="adj2" fmla="val 1950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Sí</a:t>
            </a:r>
            <a:r>
              <a:rPr lang="en-GB" sz="2400" b="1"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siempre</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tomé</a:t>
            </a:r>
            <a:r>
              <a:rPr lang="en-GB" sz="2400" b="1" dirty="0">
                <a:solidFill>
                  <a:schemeClr val="tx1"/>
                </a:solidFill>
                <a:latin typeface="Century Gothic" panose="020B0502020202020204" pitchFamily="34" charset="0"/>
              </a:rPr>
              <a:t> </a:t>
            </a:r>
            <a:r>
              <a:rPr lang="en-GB" sz="2400" dirty="0">
                <a:solidFill>
                  <a:schemeClr val="tx1"/>
                </a:solidFill>
                <a:latin typeface="Century Gothic" panose="020B0502020202020204" pitchFamily="34" charset="0"/>
              </a:rPr>
              <a:t>el tren al colegio.</a:t>
            </a:r>
          </a:p>
        </p:txBody>
      </p:sp>
      <p:sp>
        <p:nvSpPr>
          <p:cNvPr id="2049" name="Rounded Rectangular Callout 2048"/>
          <p:cNvSpPr/>
          <p:nvPr/>
        </p:nvSpPr>
        <p:spPr>
          <a:xfrm>
            <a:off x="8652502" y="1005905"/>
            <a:ext cx="3389068" cy="1794988"/>
          </a:xfrm>
          <a:prstGeom prst="wedgeRoundRectCallout">
            <a:avLst>
              <a:gd name="adj1" fmla="val -48978"/>
              <a:gd name="adj2" fmla="val 65094"/>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Say “</a:t>
            </a:r>
            <a:r>
              <a:rPr lang="en-GB" sz="2000" b="1" dirty="0" err="1">
                <a:solidFill>
                  <a:schemeClr val="tx1"/>
                </a:solidFill>
              </a:rPr>
              <a:t>Sí</a:t>
            </a:r>
            <a:r>
              <a:rPr lang="en-GB" sz="2000" b="1" dirty="0">
                <a:solidFill>
                  <a:schemeClr val="tx1"/>
                </a:solidFill>
              </a:rPr>
              <a:t> …</a:t>
            </a:r>
            <a:r>
              <a:rPr lang="en-GB" sz="2000" dirty="0">
                <a:solidFill>
                  <a:schemeClr val="tx1"/>
                </a:solidFill>
              </a:rPr>
              <a:t>” or “</a:t>
            </a:r>
            <a:r>
              <a:rPr lang="en-GB" sz="2000" b="1" dirty="0">
                <a:solidFill>
                  <a:schemeClr val="tx1"/>
                </a:solidFill>
              </a:rPr>
              <a:t>No …</a:t>
            </a:r>
            <a:r>
              <a:rPr lang="en-GB" sz="2000" dirty="0">
                <a:solidFill>
                  <a:schemeClr val="tx1"/>
                </a:solidFill>
              </a:rPr>
              <a:t>”, and the verb with the corresponding ending depending on what you can see in your card.</a:t>
            </a:r>
          </a:p>
        </p:txBody>
      </p:sp>
      <p:pic>
        <p:nvPicPr>
          <p:cNvPr id="17" name="Imagen 16">
            <a:extLst>
              <a:ext uri="{FF2B5EF4-FFF2-40B4-BE49-F238E27FC236}">
                <a16:creationId xmlns:a16="http://schemas.microsoft.com/office/drawing/2014/main" id="{5ACCCA65-121E-074D-8FC2-024336F02F92}"/>
              </a:ext>
            </a:extLst>
          </p:cNvPr>
          <p:cNvPicPr>
            <a:picLocks noChangeAspect="1"/>
          </p:cNvPicPr>
          <p:nvPr/>
        </p:nvPicPr>
        <p:blipFill>
          <a:blip r:embed="rId3"/>
          <a:stretch>
            <a:fillRect/>
          </a:stretch>
        </p:blipFill>
        <p:spPr>
          <a:xfrm>
            <a:off x="7502372" y="83774"/>
            <a:ext cx="1150130" cy="1210846"/>
          </a:xfrm>
          <a:prstGeom prst="rect">
            <a:avLst/>
          </a:prstGeom>
        </p:spPr>
      </p:pic>
      <p:sp>
        <p:nvSpPr>
          <p:cNvPr id="7"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schemeClr val="bg1"/>
                </a:solidFill>
              </a:rPr>
              <a:t>hablar</a:t>
            </a:r>
            <a:r>
              <a:rPr lang="en-GB" b="1" dirty="0">
                <a:solidFill>
                  <a:schemeClr val="bg1"/>
                </a:solidFill>
              </a:rPr>
              <a:t> / escuchar</a:t>
            </a:r>
            <a:endParaRPr lang="es-GB" dirty="0">
              <a:solidFill>
                <a:schemeClr val="bg1"/>
              </a:solidFill>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4031592"/>
            <a:ext cx="5345365"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6338127" y="4005326"/>
            <a:ext cx="5853873"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21" name="Title 2">
            <a:extLst>
              <a:ext uri="{FF2B5EF4-FFF2-40B4-BE49-F238E27FC236}">
                <a16:creationId xmlns:a16="http://schemas.microsoft.com/office/drawing/2014/main" id="{824D32FD-53BC-B746-9F9D-DD371C6D5C6B}"/>
              </a:ext>
            </a:extLst>
          </p:cNvPr>
          <p:cNvSpPr txBox="1">
            <a:spLocks/>
          </p:cNvSpPr>
          <p:nvPr/>
        </p:nvSpPr>
        <p:spPr>
          <a:xfrm>
            <a:off x="199680" y="4074797"/>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your partner these questions.</a:t>
            </a:r>
            <a:endParaRPr lang="en-US" sz="2000" dirty="0">
              <a:solidFill>
                <a:schemeClr val="tx1"/>
              </a:solidFill>
            </a:endParaRPr>
          </a:p>
        </p:txBody>
      </p:sp>
      <p:sp>
        <p:nvSpPr>
          <p:cNvPr id="22" name="Title 2">
            <a:extLst>
              <a:ext uri="{FF2B5EF4-FFF2-40B4-BE49-F238E27FC236}">
                <a16:creationId xmlns:a16="http://schemas.microsoft.com/office/drawing/2014/main" id="{0A93F5D3-60E0-4E4A-BEC2-025D5B7972FA}"/>
              </a:ext>
            </a:extLst>
          </p:cNvPr>
          <p:cNvSpPr txBox="1">
            <a:spLocks/>
          </p:cNvSpPr>
          <p:nvPr/>
        </p:nvSpPr>
        <p:spPr>
          <a:xfrm>
            <a:off x="186254" y="4635017"/>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Tick  (     )  if that person did it and cross out (     ) if that person didn’t.</a:t>
            </a:r>
            <a:endParaRPr lang="en-US" sz="2000" dirty="0">
              <a:solidFill>
                <a:schemeClr val="tx1"/>
              </a:solidFill>
            </a:endParaRPr>
          </a:p>
        </p:txBody>
      </p:sp>
      <p:pic>
        <p:nvPicPr>
          <p:cNvPr id="23" name="Picture 2" descr="http://www.clker.com/cliparts/j/p/l/D/8/K/green-tick-md.png">
            <a:extLst>
              <a:ext uri="{FF2B5EF4-FFF2-40B4-BE49-F238E27FC236}">
                <a16:creationId xmlns:a16="http://schemas.microsoft.com/office/drawing/2014/main" id="{978EBA54-8029-4849-A58C-4655512A05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334" y="4532348"/>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d X Cross Wrong Not Clip Art">
            <a:extLst>
              <a:ext uri="{FF2B5EF4-FFF2-40B4-BE49-F238E27FC236}">
                <a16:creationId xmlns:a16="http://schemas.microsoft.com/office/drawing/2014/main" id="{C398E765-C01B-A846-8E8D-20F93D4178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364" y="4969786"/>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2">
            <a:extLst>
              <a:ext uri="{FF2B5EF4-FFF2-40B4-BE49-F238E27FC236}">
                <a16:creationId xmlns:a16="http://schemas.microsoft.com/office/drawing/2014/main" id="{BCD5B0BC-72B9-0243-A0CD-A1B84E82DDD1}"/>
              </a:ext>
            </a:extLst>
          </p:cNvPr>
          <p:cNvSpPr txBox="1">
            <a:spLocks/>
          </p:cNvSpPr>
          <p:nvPr/>
        </p:nvSpPr>
        <p:spPr>
          <a:xfrm>
            <a:off x="6313955" y="4094580"/>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B </a:t>
            </a:r>
          </a:p>
          <a:p>
            <a:pPr>
              <a:lnSpc>
                <a:spcPct val="120000"/>
              </a:lnSpc>
            </a:pPr>
            <a:r>
              <a:rPr lang="en-GB" sz="2000" b="1" dirty="0">
                <a:solidFill>
                  <a:schemeClr val="tx1"/>
                </a:solidFill>
              </a:rPr>
              <a:t>Is your partner asking about ‘you’ (Rafaela) or ‘I’ (Noel)? Say whether you / I did it  (    ) or not (    ) :</a:t>
            </a:r>
            <a:endParaRPr lang="en-US" sz="2000" dirty="0">
              <a:solidFill>
                <a:schemeClr val="tx1"/>
              </a:solidFill>
            </a:endParaRPr>
          </a:p>
        </p:txBody>
      </p:sp>
      <p:pic>
        <p:nvPicPr>
          <p:cNvPr id="27" name="Picture 2" descr="http://www.clker.com/cliparts/j/p/l/D/8/K/green-tick-md.png">
            <a:extLst>
              <a:ext uri="{FF2B5EF4-FFF2-40B4-BE49-F238E27FC236}">
                <a16:creationId xmlns:a16="http://schemas.microsoft.com/office/drawing/2014/main" id="{42457A77-9C75-AB4B-93B7-8E41158A67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3429" y="4784660"/>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d X Cross Wrong Not Clip Art">
            <a:extLst>
              <a:ext uri="{FF2B5EF4-FFF2-40B4-BE49-F238E27FC236}">
                <a16:creationId xmlns:a16="http://schemas.microsoft.com/office/drawing/2014/main" id="{1060CB93-9E7F-8A46-8AD1-7AB2F5AE1E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9664" y="5163203"/>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6">
            <a:extLst>
              <a:ext uri="{FF2B5EF4-FFF2-40B4-BE49-F238E27FC236}">
                <a16:creationId xmlns:a16="http://schemas.microsoft.com/office/drawing/2014/main" id="{048C2848-894C-1F40-A0BB-E1D33E8AAE24}"/>
              </a:ext>
            </a:extLst>
          </p:cNvPr>
          <p:cNvSpPr txBox="1"/>
          <p:nvPr/>
        </p:nvSpPr>
        <p:spPr>
          <a:xfrm>
            <a:off x="186254" y="5506597"/>
            <a:ext cx="5246358" cy="707886"/>
          </a:xfrm>
          <a:prstGeom prst="rect">
            <a:avLst/>
          </a:prstGeom>
          <a:noFill/>
        </p:spPr>
        <p:txBody>
          <a:bodyPr wrap="square" rtlCol="0">
            <a:spAutoFit/>
          </a:bodyPr>
          <a:lstStyle/>
          <a:p>
            <a:r>
              <a:rPr lang="en-GB" sz="2000" b="1" dirty="0"/>
              <a:t>1. Did you </a:t>
            </a:r>
            <a:r>
              <a:rPr lang="en-GB" sz="2000" dirty="0"/>
              <a:t>always take the train to school? </a:t>
            </a:r>
          </a:p>
        </p:txBody>
      </p:sp>
      <p:sp>
        <p:nvSpPr>
          <p:cNvPr id="31" name="TextBox 21">
            <a:extLst>
              <a:ext uri="{FF2B5EF4-FFF2-40B4-BE49-F238E27FC236}">
                <a16:creationId xmlns:a16="http://schemas.microsoft.com/office/drawing/2014/main" id="{DD2882AB-EF41-BF44-B5AA-41A9C7C7C408}"/>
              </a:ext>
            </a:extLst>
          </p:cNvPr>
          <p:cNvSpPr txBox="1"/>
          <p:nvPr/>
        </p:nvSpPr>
        <p:spPr>
          <a:xfrm>
            <a:off x="6305987" y="5548428"/>
            <a:ext cx="3535089" cy="707886"/>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always take the train to school</a:t>
            </a:r>
            <a:r>
              <a:rPr lang="en-GB" sz="2000" dirty="0">
                <a:latin typeface="Century Gothic" panose="020B0502020202020204" pitchFamily="34" charset="0"/>
              </a:rPr>
              <a:t>]</a:t>
            </a:r>
          </a:p>
        </p:txBody>
      </p:sp>
      <p:pic>
        <p:nvPicPr>
          <p:cNvPr id="32" name="Picture 2" descr="http://www.clker.com/cliparts/j/p/l/D/8/K/green-tick-md.png">
            <a:extLst>
              <a:ext uri="{FF2B5EF4-FFF2-40B4-BE49-F238E27FC236}">
                <a16:creationId xmlns:a16="http://schemas.microsoft.com/office/drawing/2014/main" id="{02B6C7B9-15C9-5B45-A92D-2ABF179BE2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4551" y="5749608"/>
            <a:ext cx="340178" cy="3545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4">
            <a:extLst>
              <a:ext uri="{FF2B5EF4-FFF2-40B4-BE49-F238E27FC236}">
                <a16:creationId xmlns:a16="http://schemas.microsoft.com/office/drawing/2014/main" id="{A424CBFF-9F83-C640-9ECD-9FDA7F00AF8D}"/>
              </a:ext>
            </a:extLst>
          </p:cNvPr>
          <p:cNvSpPr txBox="1"/>
          <p:nvPr/>
        </p:nvSpPr>
        <p:spPr>
          <a:xfrm>
            <a:off x="9694012" y="5289746"/>
            <a:ext cx="1582072" cy="400110"/>
          </a:xfrm>
          <a:prstGeom prst="rect">
            <a:avLst/>
          </a:prstGeom>
          <a:noFill/>
        </p:spPr>
        <p:txBody>
          <a:bodyPr wrap="square" rtlCol="0">
            <a:spAutoFit/>
          </a:bodyPr>
          <a:lstStyle/>
          <a:p>
            <a:pPr algn="ctr"/>
            <a:r>
              <a:rPr lang="en-GB" sz="2000" b="1" dirty="0"/>
              <a:t>my partner</a:t>
            </a:r>
          </a:p>
        </p:txBody>
      </p:sp>
      <p:sp>
        <p:nvSpPr>
          <p:cNvPr id="34" name="TextBox 30">
            <a:extLst>
              <a:ext uri="{FF2B5EF4-FFF2-40B4-BE49-F238E27FC236}">
                <a16:creationId xmlns:a16="http://schemas.microsoft.com/office/drawing/2014/main" id="{200C2CC6-B73D-6443-B83A-2B422579FB49}"/>
              </a:ext>
            </a:extLst>
          </p:cNvPr>
          <p:cNvSpPr txBox="1"/>
          <p:nvPr/>
        </p:nvSpPr>
        <p:spPr>
          <a:xfrm>
            <a:off x="11018371" y="5274646"/>
            <a:ext cx="1631587" cy="400110"/>
          </a:xfrm>
          <a:prstGeom prst="rect">
            <a:avLst/>
          </a:prstGeom>
          <a:noFill/>
        </p:spPr>
        <p:txBody>
          <a:bodyPr wrap="square" rtlCol="0">
            <a:spAutoFit/>
          </a:bodyPr>
          <a:lstStyle/>
          <a:p>
            <a:pPr algn="ctr"/>
            <a:r>
              <a:rPr lang="en-GB" sz="2000" b="1" dirty="0"/>
              <a:t>me</a:t>
            </a:r>
          </a:p>
        </p:txBody>
      </p:sp>
      <p:pic>
        <p:nvPicPr>
          <p:cNvPr id="35" name="Picture 2" descr="Red X Cross Wrong Not Clip Art">
            <a:extLst>
              <a:ext uri="{FF2B5EF4-FFF2-40B4-BE49-F238E27FC236}">
                <a16:creationId xmlns:a16="http://schemas.microsoft.com/office/drawing/2014/main" id="{87C4BCCB-76CB-1145-8D1D-AADF606182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5048" y="5860540"/>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bg1"/>
              </a:solidFill>
              <a:latin typeface="Century Gothic" panose="020B0502020202020204" pitchFamily="34" charset="0"/>
            </a:endParaRPr>
          </a:p>
        </p:txBody>
      </p:sp>
      <p:pic>
        <p:nvPicPr>
          <p:cNvPr id="3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8880" y="5712633"/>
            <a:ext cx="497904" cy="5188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9530270" y="381071"/>
            <a:ext cx="2703239" cy="456649"/>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2049" grpId="0" animBg="1"/>
      <p:bldP spid="19" grpId="0" animBg="1"/>
      <p:bldP spid="20" grpId="0" animBg="1"/>
      <p:bldP spid="21" grpId="0"/>
      <p:bldP spid="22" grpId="0"/>
      <p:bldP spid="26" grpId="0"/>
      <p:bldP spid="29" grpId="0"/>
      <p:bldP spid="31" grpId="0"/>
      <p:bldP spid="33"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882" y="1205331"/>
            <a:ext cx="5967118" cy="49954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25317" y="133466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your partner these questions.</a:t>
            </a:r>
            <a:endParaRPr lang="en-US" sz="2000" dirty="0">
              <a:solidFill>
                <a:schemeClr val="tx1"/>
              </a:solidFill>
            </a:endParaRPr>
          </a:p>
        </p:txBody>
      </p:sp>
      <p:sp>
        <p:nvSpPr>
          <p:cNvPr id="8" name="TextBox 7"/>
          <p:cNvSpPr txBox="1"/>
          <p:nvPr/>
        </p:nvSpPr>
        <p:spPr>
          <a:xfrm>
            <a:off x="86595" y="3281678"/>
            <a:ext cx="5940146" cy="400110"/>
          </a:xfrm>
          <a:prstGeom prst="rect">
            <a:avLst/>
          </a:prstGeom>
          <a:noFill/>
        </p:spPr>
        <p:txBody>
          <a:bodyPr wrap="square" rtlCol="0">
            <a:spAutoFit/>
          </a:bodyPr>
          <a:lstStyle/>
          <a:p>
            <a:r>
              <a:rPr lang="en-GB" sz="2000" b="1" dirty="0">
                <a:latin typeface="Century Gothic" panose="020B0502020202020204" pitchFamily="34" charset="0"/>
              </a:rPr>
              <a:t>2. Did you </a:t>
            </a:r>
            <a:r>
              <a:rPr lang="en-GB" sz="2000" dirty="0">
                <a:latin typeface="Century Gothic" panose="020B0502020202020204" pitchFamily="34" charset="0"/>
              </a:rPr>
              <a:t>look for a job in the afternoons?</a:t>
            </a:r>
          </a:p>
        </p:txBody>
      </p:sp>
      <p:sp>
        <p:nvSpPr>
          <p:cNvPr id="17" name="Rectangle 16"/>
          <p:cNvSpPr/>
          <p:nvPr/>
        </p:nvSpPr>
        <p:spPr>
          <a:xfrm>
            <a:off x="6163825" y="1205331"/>
            <a:ext cx="5972033" cy="500958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43015" y="1152562"/>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A </a:t>
            </a:r>
          </a:p>
          <a:p>
            <a:pPr>
              <a:lnSpc>
                <a:spcPct val="120000"/>
              </a:lnSpc>
            </a:pPr>
            <a:r>
              <a:rPr lang="en-GB" sz="2000" b="1" dirty="0">
                <a:solidFill>
                  <a:schemeClr val="tx1"/>
                </a:solidFill>
              </a:rPr>
              <a:t>Is your partner asking ‘Did I…’ or ‘Did you…’ ?</a:t>
            </a:r>
          </a:p>
          <a:p>
            <a:pPr>
              <a:lnSpc>
                <a:spcPct val="120000"/>
              </a:lnSpc>
            </a:pPr>
            <a:r>
              <a:rPr lang="en-GB" sz="2000" b="1" dirty="0">
                <a:solidFill>
                  <a:schemeClr val="tx1"/>
                </a:solidFill>
              </a:rPr>
              <a:t>Say if that person did it  (    ) or not (    ) :</a:t>
            </a:r>
            <a:endParaRPr lang="en-US" sz="2000" dirty="0">
              <a:solidFill>
                <a:schemeClr val="tx1"/>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111891" y="1894883"/>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Tick  (     )  if that person did it and cross out (     ) if that person didn’t.</a:t>
            </a:r>
            <a:endParaRPr lang="en-US" sz="2000" dirty="0">
              <a:solidFill>
                <a:schemeClr val="tx1"/>
              </a:solidFill>
            </a:endParaRPr>
          </a:p>
        </p:txBody>
      </p:sp>
      <p:sp>
        <p:nvSpPr>
          <p:cNvPr id="22" name="TextBox 21"/>
          <p:cNvSpPr txBox="1"/>
          <p:nvPr/>
        </p:nvSpPr>
        <p:spPr>
          <a:xfrm>
            <a:off x="6163825" y="2955881"/>
            <a:ext cx="3535089" cy="400110"/>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work after school</a:t>
            </a:r>
            <a:r>
              <a:rPr lang="en-GB" sz="2000" dirty="0">
                <a:latin typeface="Century Gothic" panose="020B0502020202020204" pitchFamily="34" charset="0"/>
              </a:rPr>
              <a:t>]</a:t>
            </a:r>
          </a:p>
        </p:txBody>
      </p:sp>
      <p:sp>
        <p:nvSpPr>
          <p:cNvPr id="24" name="TextBox 23"/>
          <p:cNvSpPr txBox="1"/>
          <p:nvPr/>
        </p:nvSpPr>
        <p:spPr>
          <a:xfrm>
            <a:off x="6163825" y="3490849"/>
            <a:ext cx="4231653" cy="400110"/>
          </a:xfrm>
          <a:prstGeom prst="rect">
            <a:avLst/>
          </a:prstGeom>
          <a:noFill/>
        </p:spPr>
        <p:txBody>
          <a:bodyPr wrap="square" rtlCol="0">
            <a:spAutoFit/>
          </a:bodyPr>
          <a:lstStyle/>
          <a:p>
            <a:r>
              <a:rPr lang="en-GB" sz="2000" dirty="0">
                <a:latin typeface="Century Gothic" panose="020B0502020202020204" pitchFamily="34" charset="0"/>
              </a:rPr>
              <a:t>[try to help in school activities]</a:t>
            </a:r>
          </a:p>
        </p:txBody>
      </p:sp>
      <p:sp>
        <p:nvSpPr>
          <p:cNvPr id="26" name="TextBox 25"/>
          <p:cNvSpPr txBox="1"/>
          <p:nvPr/>
        </p:nvSpPr>
        <p:spPr>
          <a:xfrm>
            <a:off x="6171284" y="4077040"/>
            <a:ext cx="4789622" cy="400110"/>
          </a:xfrm>
          <a:prstGeom prst="rect">
            <a:avLst/>
          </a:prstGeom>
          <a:noFill/>
        </p:spPr>
        <p:txBody>
          <a:bodyPr wrap="square" rtlCol="0">
            <a:spAutoFit/>
          </a:bodyPr>
          <a:lstStyle/>
          <a:p>
            <a:r>
              <a:rPr lang="en-GB" sz="2000" dirty="0">
                <a:latin typeface="Century Gothic" panose="020B0502020202020204" pitchFamily="34" charset="0"/>
              </a:rPr>
              <a:t>[make the most of the classes]</a:t>
            </a:r>
          </a:p>
        </p:txBody>
      </p:sp>
      <p:sp>
        <p:nvSpPr>
          <p:cNvPr id="28" name="TextBox 27"/>
          <p:cNvSpPr txBox="1"/>
          <p:nvPr/>
        </p:nvSpPr>
        <p:spPr>
          <a:xfrm>
            <a:off x="6171284" y="4660814"/>
            <a:ext cx="4179981" cy="400110"/>
          </a:xfrm>
          <a:prstGeom prst="rect">
            <a:avLst/>
          </a:prstGeom>
          <a:noFill/>
        </p:spPr>
        <p:txBody>
          <a:bodyPr wrap="square" rtlCol="0">
            <a:spAutoFit/>
          </a:bodyPr>
          <a:lstStyle/>
          <a:p>
            <a:r>
              <a:rPr lang="en-GB" sz="2000" dirty="0">
                <a:latin typeface="Century Gothic" panose="020B0502020202020204" pitchFamily="34" charset="0"/>
              </a:rPr>
              <a:t>[spend a lot of time with friends]</a:t>
            </a:r>
          </a:p>
        </p:txBody>
      </p:sp>
      <p:sp>
        <p:nvSpPr>
          <p:cNvPr id="30" name="TextBox 29"/>
          <p:cNvSpPr txBox="1"/>
          <p:nvPr/>
        </p:nvSpPr>
        <p:spPr>
          <a:xfrm>
            <a:off x="6171284" y="5244588"/>
            <a:ext cx="3966751" cy="400110"/>
          </a:xfrm>
          <a:prstGeom prst="rect">
            <a:avLst/>
          </a:prstGeom>
          <a:noFill/>
        </p:spPr>
        <p:txBody>
          <a:bodyPr wrap="square" rtlCol="0">
            <a:spAutoFit/>
          </a:bodyPr>
          <a:lstStyle/>
          <a:p>
            <a:r>
              <a:rPr lang="en-GB" sz="2000" dirty="0">
                <a:latin typeface="Century Gothic" panose="020B0502020202020204" pitchFamily="34" charset="0"/>
              </a:rPr>
              <a:t>[also study English]</a:t>
            </a:r>
          </a:p>
        </p:txBody>
      </p:sp>
      <p:sp>
        <p:nvSpPr>
          <p:cNvPr id="32" name="TextBox 31"/>
          <p:cNvSpPr txBox="1"/>
          <p:nvPr/>
        </p:nvSpPr>
        <p:spPr>
          <a:xfrm>
            <a:off x="6148550" y="5809725"/>
            <a:ext cx="4123259" cy="400110"/>
          </a:xfrm>
          <a:prstGeom prst="rect">
            <a:avLst/>
          </a:prstGeom>
          <a:noFill/>
        </p:spPr>
        <p:txBody>
          <a:bodyPr wrap="square" rtlCol="0">
            <a:spAutoFit/>
          </a:bodyPr>
          <a:lstStyle/>
          <a:p>
            <a:r>
              <a:rPr lang="en-GB" sz="2000" dirty="0">
                <a:latin typeface="Century Gothic" panose="020B0502020202020204" pitchFamily="34" charset="0"/>
              </a:rPr>
              <a:t>[buy a bike]</a:t>
            </a:r>
          </a:p>
        </p:txBody>
      </p:sp>
      <p:sp>
        <p:nvSpPr>
          <p:cNvPr id="33" name="TextBox 32"/>
          <p:cNvSpPr txBox="1"/>
          <p:nvPr/>
        </p:nvSpPr>
        <p:spPr>
          <a:xfrm>
            <a:off x="0" y="18790"/>
            <a:ext cx="3270325" cy="430887"/>
          </a:xfrm>
          <a:prstGeom prst="rect">
            <a:avLst/>
          </a:prstGeom>
          <a:noFill/>
        </p:spPr>
        <p:txBody>
          <a:bodyPr wrap="square" rtlCol="0">
            <a:spAutoFit/>
          </a:bodyPr>
          <a:lstStyle/>
          <a:p>
            <a:r>
              <a:rPr lang="en-GB" sz="2200" b="1" dirty="0">
                <a:latin typeface="Century Gothic" panose="020B0502020202020204" pitchFamily="34" charset="0"/>
              </a:rPr>
              <a:t>Persona A - Rafaela</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317" y="3047259"/>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2328" y="2028180"/>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7837" y="2047253"/>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35257" y="2560799"/>
            <a:ext cx="1634297" cy="400110"/>
          </a:xfrm>
          <a:prstGeom prst="rect">
            <a:avLst/>
          </a:prstGeom>
          <a:noFill/>
        </p:spPr>
        <p:txBody>
          <a:bodyPr wrap="square" rtlCol="0">
            <a:spAutoFit/>
          </a:bodyPr>
          <a:lstStyle/>
          <a:p>
            <a:pPr algn="ctr"/>
            <a:r>
              <a:rPr lang="en-GB" sz="2000" b="1" dirty="0"/>
              <a:t>my partner</a:t>
            </a:r>
          </a:p>
        </p:txBody>
      </p:sp>
      <p:sp>
        <p:nvSpPr>
          <p:cNvPr id="31" name="TextBox 30"/>
          <p:cNvSpPr txBox="1"/>
          <p:nvPr/>
        </p:nvSpPr>
        <p:spPr>
          <a:xfrm>
            <a:off x="11292111" y="2583994"/>
            <a:ext cx="999469" cy="400110"/>
          </a:xfrm>
          <a:prstGeom prst="rect">
            <a:avLst/>
          </a:prstGeom>
          <a:noFill/>
        </p:spPr>
        <p:txBody>
          <a:bodyPr wrap="square" rtlCol="0">
            <a:spAutoFit/>
          </a:bodyPr>
          <a:lstStyle/>
          <a:p>
            <a:pPr algn="ctr"/>
            <a:r>
              <a:rPr lang="en-GB" sz="2000" b="1" dirty="0"/>
              <a:t>me</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9832" y="3134485"/>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6896" y="3605436"/>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1105" y="3532803"/>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2421" y="4585046"/>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317" y="4705498"/>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6602" y="5870833"/>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3280" y="5702342"/>
            <a:ext cx="340178" cy="354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927" y="2652307"/>
            <a:ext cx="5755492" cy="400110"/>
          </a:xfrm>
          <a:prstGeom prst="rect">
            <a:avLst/>
          </a:prstGeom>
          <a:noFill/>
        </p:spPr>
        <p:txBody>
          <a:bodyPr wrap="square" rtlCol="0">
            <a:spAutoFit/>
          </a:bodyPr>
          <a:lstStyle/>
          <a:p>
            <a:r>
              <a:rPr lang="en-GB" sz="2000" b="1" dirty="0"/>
              <a:t>1. Did I </a:t>
            </a:r>
            <a:r>
              <a:rPr lang="en-GB" sz="2000" dirty="0"/>
              <a:t>organise a day in the countryside? </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971" y="1792214"/>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01" y="2229652"/>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86595" y="3911050"/>
            <a:ext cx="5940146" cy="400110"/>
          </a:xfrm>
          <a:prstGeom prst="rect">
            <a:avLst/>
          </a:prstGeom>
          <a:noFill/>
        </p:spPr>
        <p:txBody>
          <a:bodyPr wrap="square" rtlCol="0">
            <a:spAutoFit/>
          </a:bodyPr>
          <a:lstStyle/>
          <a:p>
            <a:r>
              <a:rPr lang="en-GB" sz="2000" b="1" dirty="0">
                <a:latin typeface="Century Gothic" panose="020B0502020202020204" pitchFamily="34" charset="0"/>
              </a:rPr>
              <a:t>3. Did I </a:t>
            </a:r>
            <a:r>
              <a:rPr lang="en-GB" sz="2000" dirty="0">
                <a:latin typeface="Century Gothic" panose="020B0502020202020204" pitchFamily="34" charset="0"/>
              </a:rPr>
              <a:t>try to win a prize?</a:t>
            </a:r>
          </a:p>
        </p:txBody>
      </p:sp>
      <p:sp>
        <p:nvSpPr>
          <p:cNvPr id="58" name="TextBox 57"/>
          <p:cNvSpPr txBox="1"/>
          <p:nvPr/>
        </p:nvSpPr>
        <p:spPr>
          <a:xfrm>
            <a:off x="94629" y="4566385"/>
            <a:ext cx="5940146" cy="400110"/>
          </a:xfrm>
          <a:prstGeom prst="rect">
            <a:avLst/>
          </a:prstGeom>
          <a:noFill/>
        </p:spPr>
        <p:txBody>
          <a:bodyPr wrap="square" rtlCol="0">
            <a:spAutoFit/>
          </a:bodyPr>
          <a:lstStyle/>
          <a:p>
            <a:r>
              <a:rPr lang="en-GB" sz="2000" b="1" dirty="0">
                <a:latin typeface="Century Gothic" panose="020B0502020202020204" pitchFamily="34" charset="0"/>
              </a:rPr>
              <a:t>4. Did you </a:t>
            </a:r>
            <a:r>
              <a:rPr lang="en-GB" sz="2000" dirty="0">
                <a:latin typeface="Century Gothic" panose="020B0502020202020204" pitchFamily="34" charset="0"/>
              </a:rPr>
              <a:t>sing songs in concerts?</a:t>
            </a:r>
          </a:p>
        </p:txBody>
      </p:sp>
      <p:sp>
        <p:nvSpPr>
          <p:cNvPr id="59" name="TextBox 58"/>
          <p:cNvSpPr txBox="1"/>
          <p:nvPr/>
        </p:nvSpPr>
        <p:spPr>
          <a:xfrm>
            <a:off x="121276" y="5147382"/>
            <a:ext cx="5940146" cy="400110"/>
          </a:xfrm>
          <a:prstGeom prst="rect">
            <a:avLst/>
          </a:prstGeom>
          <a:noFill/>
        </p:spPr>
        <p:txBody>
          <a:bodyPr wrap="square" rtlCol="0">
            <a:spAutoFit/>
          </a:bodyPr>
          <a:lstStyle/>
          <a:p>
            <a:r>
              <a:rPr lang="en-GB" sz="2000" b="1" dirty="0">
                <a:latin typeface="Century Gothic" panose="020B0502020202020204" pitchFamily="34" charset="0"/>
              </a:rPr>
              <a:t>5. Did I </a:t>
            </a:r>
            <a:r>
              <a:rPr lang="en-GB" sz="2000" dirty="0">
                <a:latin typeface="Century Gothic" panose="020B0502020202020204" pitchFamily="34" charset="0"/>
              </a:rPr>
              <a:t>take the bus sometimes?</a:t>
            </a:r>
          </a:p>
        </p:txBody>
      </p:sp>
      <p:sp>
        <p:nvSpPr>
          <p:cNvPr id="60" name="TextBox 59"/>
          <p:cNvSpPr txBox="1"/>
          <p:nvPr/>
        </p:nvSpPr>
        <p:spPr>
          <a:xfrm>
            <a:off x="111891" y="5706206"/>
            <a:ext cx="5940146" cy="400110"/>
          </a:xfrm>
          <a:prstGeom prst="rect">
            <a:avLst/>
          </a:prstGeom>
          <a:noFill/>
        </p:spPr>
        <p:txBody>
          <a:bodyPr wrap="square" rtlCol="0">
            <a:spAutoFit/>
          </a:bodyPr>
          <a:lstStyle/>
          <a:p>
            <a:r>
              <a:rPr lang="en-GB" sz="2000" b="1" dirty="0">
                <a:latin typeface="Century Gothic" panose="020B0502020202020204" pitchFamily="34" charset="0"/>
              </a:rPr>
              <a:t>6. Did you </a:t>
            </a:r>
            <a:r>
              <a:rPr lang="en-GB" sz="2000" dirty="0">
                <a:latin typeface="Century Gothic" panose="020B0502020202020204" pitchFamily="34" charset="0"/>
              </a:rPr>
              <a:t>play a lot in the river?</a:t>
            </a: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1757" y="3998977"/>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5590" y="4155472"/>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5523" y="5272357"/>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4294" y="5219044"/>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a:extLst>
              <a:ext uri="{FF2B5EF4-FFF2-40B4-BE49-F238E27FC236}">
                <a16:creationId xmlns:a16="http://schemas.microsoft.com/office/drawing/2014/main" id="{CFFF87E9-738E-2945-89D5-D2025C8D5F3E}"/>
              </a:ext>
            </a:extLst>
          </p:cNvPr>
          <p:cNvPicPr>
            <a:picLocks noChangeAspect="1"/>
          </p:cNvPicPr>
          <p:nvPr/>
        </p:nvPicPr>
        <p:blipFill rotWithShape="1">
          <a:blip r:embed="rId5"/>
          <a:srcRect r="52287"/>
          <a:stretch/>
        </p:blipFill>
        <p:spPr>
          <a:xfrm>
            <a:off x="3022468" y="110348"/>
            <a:ext cx="495714" cy="1093806"/>
          </a:xfrm>
          <a:prstGeom prst="rect">
            <a:avLst/>
          </a:prstGeom>
        </p:spPr>
      </p:pic>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es-GB"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270890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87" y="1151068"/>
            <a:ext cx="5967118" cy="5038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42286" y="1226599"/>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your partner these questions.</a:t>
            </a:r>
            <a:endParaRPr lang="en-US" sz="2000" dirty="0">
              <a:solidFill>
                <a:schemeClr val="tx1"/>
              </a:solidFill>
            </a:endParaRPr>
          </a:p>
        </p:txBody>
      </p:sp>
      <p:sp>
        <p:nvSpPr>
          <p:cNvPr id="8" name="TextBox 7"/>
          <p:cNvSpPr txBox="1"/>
          <p:nvPr/>
        </p:nvSpPr>
        <p:spPr>
          <a:xfrm>
            <a:off x="0" y="3270483"/>
            <a:ext cx="6074074" cy="400110"/>
          </a:xfrm>
          <a:prstGeom prst="rect">
            <a:avLst/>
          </a:prstGeom>
          <a:noFill/>
        </p:spPr>
        <p:txBody>
          <a:bodyPr wrap="square" rtlCol="0">
            <a:spAutoFit/>
          </a:bodyPr>
          <a:lstStyle/>
          <a:p>
            <a:r>
              <a:rPr lang="en-GB" sz="2000" b="1" dirty="0">
                <a:latin typeface="Century Gothic" panose="020B0502020202020204" pitchFamily="34" charset="0"/>
              </a:rPr>
              <a:t>2. Did I </a:t>
            </a:r>
            <a:r>
              <a:rPr lang="en-GB" sz="2000" dirty="0">
                <a:latin typeface="Century Gothic" panose="020B0502020202020204" pitchFamily="34" charset="0"/>
              </a:rPr>
              <a:t>try to help in school activities?</a:t>
            </a:r>
          </a:p>
        </p:txBody>
      </p:sp>
      <p:sp>
        <p:nvSpPr>
          <p:cNvPr id="17" name="Rectangle 16"/>
          <p:cNvSpPr/>
          <p:nvPr/>
        </p:nvSpPr>
        <p:spPr>
          <a:xfrm>
            <a:off x="6077230" y="1151068"/>
            <a:ext cx="5972033" cy="505264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25296" y="1883688"/>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Tick  (     )  if that person did it and cross out (     ) if that person didn’t.</a:t>
            </a:r>
            <a:endParaRPr lang="en-US" sz="2000" dirty="0">
              <a:solidFill>
                <a:schemeClr val="tx1"/>
              </a:solidFill>
            </a:endParaRPr>
          </a:p>
        </p:txBody>
      </p:sp>
      <p:sp>
        <p:nvSpPr>
          <p:cNvPr id="22" name="TextBox 21"/>
          <p:cNvSpPr txBox="1"/>
          <p:nvPr/>
        </p:nvSpPr>
        <p:spPr>
          <a:xfrm>
            <a:off x="6017011" y="3015972"/>
            <a:ext cx="4536362" cy="400110"/>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organise a day in the countryside</a:t>
            </a:r>
            <a:r>
              <a:rPr lang="en-GB" sz="2000" dirty="0">
                <a:latin typeface="Century Gothic" panose="020B0502020202020204" pitchFamily="34" charset="0"/>
              </a:rPr>
              <a:t>]</a:t>
            </a:r>
          </a:p>
        </p:txBody>
      </p:sp>
      <p:sp>
        <p:nvSpPr>
          <p:cNvPr id="24" name="TextBox 23"/>
          <p:cNvSpPr txBox="1"/>
          <p:nvPr/>
        </p:nvSpPr>
        <p:spPr>
          <a:xfrm>
            <a:off x="6037371" y="3540507"/>
            <a:ext cx="4470739" cy="400110"/>
          </a:xfrm>
          <a:prstGeom prst="rect">
            <a:avLst/>
          </a:prstGeom>
          <a:noFill/>
        </p:spPr>
        <p:txBody>
          <a:bodyPr wrap="square" rtlCol="0">
            <a:spAutoFit/>
          </a:bodyPr>
          <a:lstStyle/>
          <a:p>
            <a:r>
              <a:rPr lang="en-GB" sz="2000" dirty="0">
                <a:latin typeface="Century Gothic" panose="020B0502020202020204" pitchFamily="34" charset="0"/>
              </a:rPr>
              <a:t>[look for a job in the afternoons]</a:t>
            </a:r>
          </a:p>
        </p:txBody>
      </p:sp>
      <p:sp>
        <p:nvSpPr>
          <p:cNvPr id="26" name="TextBox 25"/>
          <p:cNvSpPr txBox="1"/>
          <p:nvPr/>
        </p:nvSpPr>
        <p:spPr>
          <a:xfrm>
            <a:off x="6037002" y="4085212"/>
            <a:ext cx="4789622" cy="400110"/>
          </a:xfrm>
          <a:prstGeom prst="rect">
            <a:avLst/>
          </a:prstGeom>
          <a:noFill/>
        </p:spPr>
        <p:txBody>
          <a:bodyPr wrap="square" rtlCol="0">
            <a:spAutoFit/>
          </a:bodyPr>
          <a:lstStyle/>
          <a:p>
            <a:r>
              <a:rPr lang="en-GB" sz="2000" dirty="0">
                <a:latin typeface="Century Gothic" panose="020B0502020202020204" pitchFamily="34" charset="0"/>
              </a:rPr>
              <a:t>[try to win a prize]</a:t>
            </a:r>
          </a:p>
        </p:txBody>
      </p:sp>
      <p:sp>
        <p:nvSpPr>
          <p:cNvPr id="28" name="TextBox 27"/>
          <p:cNvSpPr txBox="1"/>
          <p:nvPr/>
        </p:nvSpPr>
        <p:spPr>
          <a:xfrm>
            <a:off x="6026396" y="4620097"/>
            <a:ext cx="4179981" cy="400110"/>
          </a:xfrm>
          <a:prstGeom prst="rect">
            <a:avLst/>
          </a:prstGeom>
          <a:noFill/>
        </p:spPr>
        <p:txBody>
          <a:bodyPr wrap="square" rtlCol="0">
            <a:spAutoFit/>
          </a:bodyPr>
          <a:lstStyle/>
          <a:p>
            <a:r>
              <a:rPr lang="en-GB" sz="2000" dirty="0">
                <a:latin typeface="Century Gothic" panose="020B0502020202020204" pitchFamily="34" charset="0"/>
              </a:rPr>
              <a:t>[sing songs in concerts]</a:t>
            </a:r>
          </a:p>
        </p:txBody>
      </p:sp>
      <p:sp>
        <p:nvSpPr>
          <p:cNvPr id="30" name="TextBox 29"/>
          <p:cNvSpPr txBox="1"/>
          <p:nvPr/>
        </p:nvSpPr>
        <p:spPr>
          <a:xfrm>
            <a:off x="6049360" y="5164802"/>
            <a:ext cx="3966751" cy="400110"/>
          </a:xfrm>
          <a:prstGeom prst="rect">
            <a:avLst/>
          </a:prstGeom>
          <a:noFill/>
        </p:spPr>
        <p:txBody>
          <a:bodyPr wrap="square" rtlCol="0">
            <a:spAutoFit/>
          </a:bodyPr>
          <a:lstStyle/>
          <a:p>
            <a:r>
              <a:rPr lang="en-GB" sz="2000" dirty="0">
                <a:latin typeface="Century Gothic" panose="020B0502020202020204" pitchFamily="34" charset="0"/>
              </a:rPr>
              <a:t>[take the bus sometimes]</a:t>
            </a:r>
          </a:p>
        </p:txBody>
      </p:sp>
      <p:sp>
        <p:nvSpPr>
          <p:cNvPr id="32" name="TextBox 31"/>
          <p:cNvSpPr txBox="1"/>
          <p:nvPr/>
        </p:nvSpPr>
        <p:spPr>
          <a:xfrm>
            <a:off x="6077229" y="5695885"/>
            <a:ext cx="3769604" cy="400110"/>
          </a:xfrm>
          <a:prstGeom prst="rect">
            <a:avLst/>
          </a:prstGeom>
          <a:noFill/>
        </p:spPr>
        <p:txBody>
          <a:bodyPr wrap="square" rtlCol="0">
            <a:spAutoFit/>
          </a:bodyPr>
          <a:lstStyle/>
          <a:p>
            <a:r>
              <a:rPr lang="en-GB" sz="2000" dirty="0">
                <a:latin typeface="Century Gothic" panose="020B0502020202020204" pitchFamily="34" charset="0"/>
              </a:rPr>
              <a:t>[play a lot in the river]</a:t>
            </a:r>
          </a:p>
        </p:txBody>
      </p:sp>
      <p:sp>
        <p:nvSpPr>
          <p:cNvPr id="33" name="TextBox 32"/>
          <p:cNvSpPr txBox="1"/>
          <p:nvPr/>
        </p:nvSpPr>
        <p:spPr>
          <a:xfrm>
            <a:off x="0" y="18790"/>
            <a:ext cx="2777139" cy="430887"/>
          </a:xfrm>
          <a:prstGeom prst="rect">
            <a:avLst/>
          </a:prstGeom>
          <a:noFill/>
        </p:spPr>
        <p:txBody>
          <a:bodyPr wrap="square" rtlCol="0">
            <a:spAutoFit/>
          </a:bodyPr>
          <a:lstStyle/>
          <a:p>
            <a:r>
              <a:rPr lang="en-GB" sz="2200" b="1" dirty="0">
                <a:latin typeface="Century Gothic" panose="020B0502020202020204" pitchFamily="34" charset="0"/>
              </a:rPr>
              <a:t>Persona B – Noel</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417" y="3031017"/>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7358" y="3066476"/>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7359" y="3607054"/>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1150" y="3563294"/>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3444" y="4180786"/>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4239" y="4019925"/>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1982" y="4585762"/>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416" y="4748193"/>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1150" y="5239481"/>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956" y="5259160"/>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0949" y="5821514"/>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1150" y="5736411"/>
            <a:ext cx="340178" cy="354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32" y="2641112"/>
            <a:ext cx="5414669" cy="400110"/>
          </a:xfrm>
          <a:prstGeom prst="rect">
            <a:avLst/>
          </a:prstGeom>
          <a:noFill/>
        </p:spPr>
        <p:txBody>
          <a:bodyPr wrap="square" rtlCol="0">
            <a:spAutoFit/>
          </a:bodyPr>
          <a:lstStyle/>
          <a:p>
            <a:r>
              <a:rPr lang="en-GB" sz="2000" b="1" dirty="0"/>
              <a:t>1. Did you </a:t>
            </a:r>
            <a:r>
              <a:rPr lang="en-GB" sz="2000" dirty="0"/>
              <a:t>work after school?</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376" y="1781019"/>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406" y="2218457"/>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0" y="3899855"/>
            <a:ext cx="5940146" cy="400110"/>
          </a:xfrm>
          <a:prstGeom prst="rect">
            <a:avLst/>
          </a:prstGeom>
          <a:noFill/>
        </p:spPr>
        <p:txBody>
          <a:bodyPr wrap="square" rtlCol="0">
            <a:spAutoFit/>
          </a:bodyPr>
          <a:lstStyle/>
          <a:p>
            <a:r>
              <a:rPr lang="en-GB" sz="2000" b="1" dirty="0">
                <a:latin typeface="Century Gothic" panose="020B0502020202020204" pitchFamily="34" charset="0"/>
              </a:rPr>
              <a:t>3. Did you </a:t>
            </a:r>
            <a:r>
              <a:rPr lang="en-GB" sz="2000" dirty="0">
                <a:latin typeface="Century Gothic" panose="020B0502020202020204" pitchFamily="34" charset="0"/>
              </a:rPr>
              <a:t>make the most of the classes?</a:t>
            </a:r>
          </a:p>
        </p:txBody>
      </p:sp>
      <p:sp>
        <p:nvSpPr>
          <p:cNvPr id="58" name="TextBox 57"/>
          <p:cNvSpPr txBox="1"/>
          <p:nvPr/>
        </p:nvSpPr>
        <p:spPr>
          <a:xfrm>
            <a:off x="14321" y="4504589"/>
            <a:ext cx="5940146" cy="400110"/>
          </a:xfrm>
          <a:prstGeom prst="rect">
            <a:avLst/>
          </a:prstGeom>
          <a:noFill/>
        </p:spPr>
        <p:txBody>
          <a:bodyPr wrap="square" rtlCol="0">
            <a:spAutoFit/>
          </a:bodyPr>
          <a:lstStyle/>
          <a:p>
            <a:r>
              <a:rPr lang="en-GB" sz="2000" b="1" dirty="0">
                <a:latin typeface="Century Gothic" panose="020B0502020202020204" pitchFamily="34" charset="0"/>
              </a:rPr>
              <a:t>4. Did I </a:t>
            </a:r>
            <a:r>
              <a:rPr lang="en-GB" sz="2000" dirty="0">
                <a:latin typeface="Century Gothic" panose="020B0502020202020204" pitchFamily="34" charset="0"/>
              </a:rPr>
              <a:t>spend a lot of time with friends?</a:t>
            </a:r>
          </a:p>
        </p:txBody>
      </p:sp>
      <p:sp>
        <p:nvSpPr>
          <p:cNvPr id="59" name="TextBox 58"/>
          <p:cNvSpPr txBox="1"/>
          <p:nvPr/>
        </p:nvSpPr>
        <p:spPr>
          <a:xfrm>
            <a:off x="34681" y="5136187"/>
            <a:ext cx="5940146" cy="400110"/>
          </a:xfrm>
          <a:prstGeom prst="rect">
            <a:avLst/>
          </a:prstGeom>
          <a:noFill/>
        </p:spPr>
        <p:txBody>
          <a:bodyPr wrap="square" rtlCol="0">
            <a:spAutoFit/>
          </a:bodyPr>
          <a:lstStyle/>
          <a:p>
            <a:r>
              <a:rPr lang="en-GB" sz="2000" b="1" dirty="0">
                <a:latin typeface="Century Gothic" panose="020B0502020202020204" pitchFamily="34" charset="0"/>
              </a:rPr>
              <a:t>5. Did you </a:t>
            </a:r>
            <a:r>
              <a:rPr lang="en-GB" sz="2000" dirty="0">
                <a:latin typeface="Century Gothic" panose="020B0502020202020204" pitchFamily="34" charset="0"/>
              </a:rPr>
              <a:t>study English?</a:t>
            </a:r>
          </a:p>
        </p:txBody>
      </p:sp>
      <p:sp>
        <p:nvSpPr>
          <p:cNvPr id="60" name="TextBox 59"/>
          <p:cNvSpPr txBox="1"/>
          <p:nvPr/>
        </p:nvSpPr>
        <p:spPr>
          <a:xfrm>
            <a:off x="25296" y="5695011"/>
            <a:ext cx="5940146" cy="400110"/>
          </a:xfrm>
          <a:prstGeom prst="rect">
            <a:avLst/>
          </a:prstGeom>
          <a:noFill/>
        </p:spPr>
        <p:txBody>
          <a:bodyPr wrap="square" rtlCol="0">
            <a:spAutoFit/>
          </a:bodyPr>
          <a:lstStyle/>
          <a:p>
            <a:r>
              <a:rPr lang="en-GB" sz="2000" b="1" dirty="0">
                <a:latin typeface="Century Gothic" panose="020B0502020202020204" pitchFamily="34" charset="0"/>
              </a:rPr>
              <a:t>6. Did you </a:t>
            </a:r>
            <a:r>
              <a:rPr lang="en-GB" sz="2000" dirty="0">
                <a:latin typeface="Century Gothic" panose="020B0502020202020204" pitchFamily="34" charset="0"/>
              </a:rPr>
              <a:t>buy a bike?</a:t>
            </a:r>
          </a:p>
        </p:txBody>
      </p:sp>
      <p:pic>
        <p:nvPicPr>
          <p:cNvPr id="42" name="Imagen 41">
            <a:extLst>
              <a:ext uri="{FF2B5EF4-FFF2-40B4-BE49-F238E27FC236}">
                <a16:creationId xmlns:a16="http://schemas.microsoft.com/office/drawing/2014/main" id="{9E319594-5BE2-194C-89B4-7C59FCEAD4B0}"/>
              </a:ext>
            </a:extLst>
          </p:cNvPr>
          <p:cNvPicPr>
            <a:picLocks noChangeAspect="1"/>
          </p:cNvPicPr>
          <p:nvPr/>
        </p:nvPicPr>
        <p:blipFill rotWithShape="1">
          <a:blip r:embed="rId5"/>
          <a:srcRect l="51037" t="10177"/>
          <a:stretch/>
        </p:blipFill>
        <p:spPr>
          <a:xfrm>
            <a:off x="2844964" y="57972"/>
            <a:ext cx="523337" cy="1010743"/>
          </a:xfrm>
          <a:prstGeom prst="rect">
            <a:avLst/>
          </a:prstGeom>
        </p:spPr>
      </p:pic>
      <p:sp>
        <p:nvSpPr>
          <p:cNvPr id="43" name="TextBox 42"/>
          <p:cNvSpPr txBox="1"/>
          <p:nvPr/>
        </p:nvSpPr>
        <p:spPr>
          <a:xfrm>
            <a:off x="9919727" y="2518103"/>
            <a:ext cx="1634297" cy="400110"/>
          </a:xfrm>
          <a:prstGeom prst="rect">
            <a:avLst/>
          </a:prstGeom>
          <a:noFill/>
        </p:spPr>
        <p:txBody>
          <a:bodyPr wrap="square" rtlCol="0">
            <a:spAutoFit/>
          </a:bodyPr>
          <a:lstStyle/>
          <a:p>
            <a:pPr algn="ctr"/>
            <a:r>
              <a:rPr lang="en-GB" sz="2000" b="1" dirty="0"/>
              <a:t>my partner</a:t>
            </a:r>
          </a:p>
        </p:txBody>
      </p:sp>
      <p:sp>
        <p:nvSpPr>
          <p:cNvPr id="45" name="TextBox 44"/>
          <p:cNvSpPr txBox="1"/>
          <p:nvPr/>
        </p:nvSpPr>
        <p:spPr>
          <a:xfrm>
            <a:off x="11318121" y="2518103"/>
            <a:ext cx="999469" cy="400110"/>
          </a:xfrm>
          <a:prstGeom prst="rect">
            <a:avLst/>
          </a:prstGeom>
          <a:noFill/>
        </p:spPr>
        <p:txBody>
          <a:bodyPr wrap="square" rtlCol="0">
            <a:spAutoFit/>
          </a:bodyPr>
          <a:lstStyle/>
          <a:p>
            <a:pPr algn="ctr"/>
            <a:r>
              <a:rPr lang="en-GB" sz="2000" b="1" dirty="0"/>
              <a:t>me</a:t>
            </a:r>
          </a:p>
        </p:txBody>
      </p:sp>
      <p:sp>
        <p:nvSpPr>
          <p:cNvPr id="47" name="Title 2">
            <a:extLst>
              <a:ext uri="{FF2B5EF4-FFF2-40B4-BE49-F238E27FC236}">
                <a16:creationId xmlns:a16="http://schemas.microsoft.com/office/drawing/2014/main" id="{89A9CC99-6E6F-BA4F-8531-09C581FE85E7}"/>
              </a:ext>
            </a:extLst>
          </p:cNvPr>
          <p:cNvSpPr txBox="1">
            <a:spLocks/>
          </p:cNvSpPr>
          <p:nvPr/>
        </p:nvSpPr>
        <p:spPr>
          <a:xfrm>
            <a:off x="6143015" y="1152562"/>
            <a:ext cx="5967118" cy="12208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B </a:t>
            </a:r>
          </a:p>
          <a:p>
            <a:pPr>
              <a:lnSpc>
                <a:spcPct val="120000"/>
              </a:lnSpc>
            </a:pPr>
            <a:r>
              <a:rPr lang="en-GB" sz="2000" b="1" dirty="0">
                <a:solidFill>
                  <a:schemeClr val="tx1"/>
                </a:solidFill>
              </a:rPr>
              <a:t>Is your partner asking ‘Did I…’ or ‘Did you…’ ?</a:t>
            </a:r>
          </a:p>
          <a:p>
            <a:pPr>
              <a:lnSpc>
                <a:spcPct val="120000"/>
              </a:lnSpc>
            </a:pPr>
            <a:r>
              <a:rPr lang="en-GB" sz="2000" b="1" dirty="0">
                <a:solidFill>
                  <a:schemeClr val="tx1"/>
                </a:solidFill>
              </a:rPr>
              <a:t>Say if that person did it  (    ) or not (    ) :</a:t>
            </a:r>
            <a:endParaRPr lang="en-US" sz="2000" dirty="0">
              <a:solidFill>
                <a:schemeClr val="tx1"/>
              </a:solidFill>
            </a:endParaRPr>
          </a:p>
        </p:txBody>
      </p:sp>
      <p:pic>
        <p:nvPicPr>
          <p:cNvPr id="52"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5871" y="2010471"/>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0905" y="2044877"/>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87" name="Rectángulo 6">
            <a:extLst>
              <a:ext uri="{FF2B5EF4-FFF2-40B4-BE49-F238E27FC236}">
                <a16:creationId xmlns:a16="http://schemas.microsoft.com/office/drawing/2014/main" id="{5302A444-90EB-4BAD-AD32-52E30C3A589A}"/>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es-GB" dirty="0"/>
          </a:p>
        </p:txBody>
      </p:sp>
      <p:sp>
        <p:nvSpPr>
          <p:cNvPr id="88" name="Rounded Rectangle 11" descr="background rectangle&#10;">
            <a:extLst>
              <a:ext uri="{FF2B5EF4-FFF2-40B4-BE49-F238E27FC236}">
                <a16:creationId xmlns:a16="http://schemas.microsoft.com/office/drawing/2014/main" id="{BC44BEB4-6FDC-47B6-B7AA-63686FC2A767}"/>
              </a:ext>
            </a:extLst>
          </p:cNvPr>
          <p:cNvSpPr/>
          <p:nvPr/>
        </p:nvSpPr>
        <p:spPr>
          <a:xfrm>
            <a:off x="9493598" y="399147"/>
            <a:ext cx="2521671" cy="4005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89" name="Title 1">
            <a:extLst>
              <a:ext uri="{FF2B5EF4-FFF2-40B4-BE49-F238E27FC236}">
                <a16:creationId xmlns:a16="http://schemas.microsoft.com/office/drawing/2014/main" id="{0AB67F33-BA06-452A-B8D1-C4423D8F3130}"/>
              </a:ext>
            </a:extLst>
          </p:cNvPr>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412764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6132" y="483476"/>
            <a:ext cx="3128573"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A - Rafaela</a:t>
            </a:r>
          </a:p>
        </p:txBody>
      </p:sp>
      <p:sp>
        <p:nvSpPr>
          <p:cNvPr id="66" name="TextBox 65"/>
          <p:cNvSpPr txBox="1"/>
          <p:nvPr/>
        </p:nvSpPr>
        <p:spPr>
          <a:xfrm>
            <a:off x="6061805" y="468924"/>
            <a:ext cx="2777139" cy="430887"/>
          </a:xfrm>
          <a:prstGeom prst="rect">
            <a:avLst/>
          </a:prstGeom>
          <a:noFill/>
        </p:spPr>
        <p:txBody>
          <a:bodyPr wrap="square" rtlCol="0">
            <a:spAutoFit/>
          </a:bodyPr>
          <a:lstStyle/>
          <a:p>
            <a:r>
              <a:rPr lang="en-GB" sz="2200" dirty="0">
                <a:latin typeface="Century Gothic" panose="020B0502020202020204" pitchFamily="34" charset="0"/>
              </a:rPr>
              <a:t>Persona B - Noel</a:t>
            </a:r>
          </a:p>
        </p:txBody>
      </p:sp>
      <p:sp>
        <p:nvSpPr>
          <p:cNvPr id="2" name="TextBox 1"/>
          <p:cNvSpPr txBox="1"/>
          <p:nvPr/>
        </p:nvSpPr>
        <p:spPr>
          <a:xfrm>
            <a:off x="0" y="0"/>
            <a:ext cx="1885497" cy="461665"/>
          </a:xfrm>
          <a:prstGeom prst="rect">
            <a:avLst/>
          </a:prstGeom>
          <a:noFill/>
        </p:spPr>
        <p:txBody>
          <a:bodyPr wrap="square" rtlCol="0">
            <a:spAutoFit/>
          </a:bodyPr>
          <a:lstStyle/>
          <a:p>
            <a:r>
              <a:rPr lang="en-GB" sz="2400" b="1" dirty="0"/>
              <a:t>Respuestas</a:t>
            </a:r>
          </a:p>
        </p:txBody>
      </p:sp>
      <p:sp>
        <p:nvSpPr>
          <p:cNvPr id="90" name="Rectangle 2">
            <a:extLst>
              <a:ext uri="{FF2B5EF4-FFF2-40B4-BE49-F238E27FC236}">
                <a16:creationId xmlns:a16="http://schemas.microsoft.com/office/drawing/2014/main" id="{F4B20202-4D9E-D847-8138-42DCDEE874E9}"/>
              </a:ext>
            </a:extLst>
          </p:cNvPr>
          <p:cNvSpPr/>
          <p:nvPr/>
        </p:nvSpPr>
        <p:spPr>
          <a:xfrm>
            <a:off x="128882" y="1205331"/>
            <a:ext cx="5967118" cy="49954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91" name="Title 2">
            <a:extLst>
              <a:ext uri="{FF2B5EF4-FFF2-40B4-BE49-F238E27FC236}">
                <a16:creationId xmlns:a16="http://schemas.microsoft.com/office/drawing/2014/main" id="{4080519B-ABF0-074B-8963-9B3258172ADC}"/>
              </a:ext>
            </a:extLst>
          </p:cNvPr>
          <p:cNvSpPr txBox="1">
            <a:spLocks/>
          </p:cNvSpPr>
          <p:nvPr/>
        </p:nvSpPr>
        <p:spPr>
          <a:xfrm>
            <a:off x="125317" y="133466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your partner these questions.</a:t>
            </a:r>
            <a:endParaRPr lang="en-US" sz="2000" dirty="0">
              <a:solidFill>
                <a:schemeClr val="tx1"/>
              </a:solidFill>
            </a:endParaRPr>
          </a:p>
        </p:txBody>
      </p:sp>
      <p:sp>
        <p:nvSpPr>
          <p:cNvPr id="92" name="TextBox 7">
            <a:extLst>
              <a:ext uri="{FF2B5EF4-FFF2-40B4-BE49-F238E27FC236}">
                <a16:creationId xmlns:a16="http://schemas.microsoft.com/office/drawing/2014/main" id="{79117D17-C1D5-F84C-B2A1-E2B201F5C2A7}"/>
              </a:ext>
            </a:extLst>
          </p:cNvPr>
          <p:cNvSpPr txBox="1"/>
          <p:nvPr/>
        </p:nvSpPr>
        <p:spPr>
          <a:xfrm>
            <a:off x="86595" y="3281678"/>
            <a:ext cx="5940146" cy="400110"/>
          </a:xfrm>
          <a:prstGeom prst="rect">
            <a:avLst/>
          </a:prstGeom>
          <a:noFill/>
        </p:spPr>
        <p:txBody>
          <a:bodyPr wrap="square" rtlCol="0">
            <a:spAutoFit/>
          </a:bodyPr>
          <a:lstStyle/>
          <a:p>
            <a:r>
              <a:rPr lang="en-GB" sz="2000" b="1" dirty="0">
                <a:latin typeface="Century Gothic" panose="020B0502020202020204" pitchFamily="34" charset="0"/>
              </a:rPr>
              <a:t>2. Did you </a:t>
            </a:r>
            <a:r>
              <a:rPr lang="en-GB" sz="2000" dirty="0">
                <a:latin typeface="Century Gothic" panose="020B0502020202020204" pitchFamily="34" charset="0"/>
              </a:rPr>
              <a:t>look for a job in the afternoons?</a:t>
            </a:r>
          </a:p>
        </p:txBody>
      </p:sp>
      <p:sp>
        <p:nvSpPr>
          <p:cNvPr id="93" name="Title 2">
            <a:extLst>
              <a:ext uri="{FF2B5EF4-FFF2-40B4-BE49-F238E27FC236}">
                <a16:creationId xmlns:a16="http://schemas.microsoft.com/office/drawing/2014/main" id="{5AF17FE1-6A1A-F641-8B17-DEC44FC5AA35}"/>
              </a:ext>
            </a:extLst>
          </p:cNvPr>
          <p:cNvSpPr txBox="1">
            <a:spLocks/>
          </p:cNvSpPr>
          <p:nvPr/>
        </p:nvSpPr>
        <p:spPr>
          <a:xfrm>
            <a:off x="111891" y="1894883"/>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Tick  (     )  if that person did it and cross out (     ) if that person didn’t.</a:t>
            </a:r>
            <a:endParaRPr lang="en-US" sz="2000" dirty="0">
              <a:solidFill>
                <a:schemeClr val="tx1"/>
              </a:solidFill>
            </a:endParaRPr>
          </a:p>
        </p:txBody>
      </p:sp>
      <p:sp>
        <p:nvSpPr>
          <p:cNvPr id="94" name="TextBox 6">
            <a:extLst>
              <a:ext uri="{FF2B5EF4-FFF2-40B4-BE49-F238E27FC236}">
                <a16:creationId xmlns:a16="http://schemas.microsoft.com/office/drawing/2014/main" id="{9D2957C0-3308-A644-B0E2-8F990F86B047}"/>
              </a:ext>
            </a:extLst>
          </p:cNvPr>
          <p:cNvSpPr txBox="1"/>
          <p:nvPr/>
        </p:nvSpPr>
        <p:spPr>
          <a:xfrm>
            <a:off x="88927" y="2652307"/>
            <a:ext cx="5755492" cy="400110"/>
          </a:xfrm>
          <a:prstGeom prst="rect">
            <a:avLst/>
          </a:prstGeom>
          <a:noFill/>
        </p:spPr>
        <p:txBody>
          <a:bodyPr wrap="square" rtlCol="0">
            <a:spAutoFit/>
          </a:bodyPr>
          <a:lstStyle/>
          <a:p>
            <a:r>
              <a:rPr lang="en-GB" sz="2000" b="1" dirty="0"/>
              <a:t>1. Did I </a:t>
            </a:r>
            <a:r>
              <a:rPr lang="en-GB" sz="2000" dirty="0"/>
              <a:t>organize a day in the countryside? </a:t>
            </a:r>
          </a:p>
        </p:txBody>
      </p:sp>
      <p:pic>
        <p:nvPicPr>
          <p:cNvPr id="95" name="Picture 2" descr="http://www.clker.com/cliparts/j/p/l/D/8/K/green-tick-md.png">
            <a:extLst>
              <a:ext uri="{FF2B5EF4-FFF2-40B4-BE49-F238E27FC236}">
                <a16:creationId xmlns:a16="http://schemas.microsoft.com/office/drawing/2014/main" id="{A64F9919-7E8D-D54D-8C54-F5C3F4838A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971" y="1792214"/>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Red X Cross Wrong Not Clip Art">
            <a:extLst>
              <a:ext uri="{FF2B5EF4-FFF2-40B4-BE49-F238E27FC236}">
                <a16:creationId xmlns:a16="http://schemas.microsoft.com/office/drawing/2014/main" id="{9464C5F8-5096-9547-9F1C-4D2B6A04CE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01" y="2229652"/>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56">
            <a:extLst>
              <a:ext uri="{FF2B5EF4-FFF2-40B4-BE49-F238E27FC236}">
                <a16:creationId xmlns:a16="http://schemas.microsoft.com/office/drawing/2014/main" id="{73E38F3B-9A25-F54B-A710-8E7C68853280}"/>
              </a:ext>
            </a:extLst>
          </p:cNvPr>
          <p:cNvSpPr txBox="1"/>
          <p:nvPr/>
        </p:nvSpPr>
        <p:spPr>
          <a:xfrm>
            <a:off x="86595" y="3911050"/>
            <a:ext cx="5940146" cy="400110"/>
          </a:xfrm>
          <a:prstGeom prst="rect">
            <a:avLst/>
          </a:prstGeom>
          <a:noFill/>
        </p:spPr>
        <p:txBody>
          <a:bodyPr wrap="square" rtlCol="0">
            <a:spAutoFit/>
          </a:bodyPr>
          <a:lstStyle/>
          <a:p>
            <a:r>
              <a:rPr lang="en-GB" sz="2000" b="1" dirty="0">
                <a:latin typeface="Century Gothic" panose="020B0502020202020204" pitchFamily="34" charset="0"/>
              </a:rPr>
              <a:t>3. Did I </a:t>
            </a:r>
            <a:r>
              <a:rPr lang="en-GB" sz="2000" dirty="0">
                <a:latin typeface="Century Gothic" panose="020B0502020202020204" pitchFamily="34" charset="0"/>
              </a:rPr>
              <a:t>try to win a prize?</a:t>
            </a:r>
          </a:p>
        </p:txBody>
      </p:sp>
      <p:sp>
        <p:nvSpPr>
          <p:cNvPr id="98" name="TextBox 57">
            <a:extLst>
              <a:ext uri="{FF2B5EF4-FFF2-40B4-BE49-F238E27FC236}">
                <a16:creationId xmlns:a16="http://schemas.microsoft.com/office/drawing/2014/main" id="{FF73BC2E-C05B-4E46-AB36-4419E181B178}"/>
              </a:ext>
            </a:extLst>
          </p:cNvPr>
          <p:cNvSpPr txBox="1"/>
          <p:nvPr/>
        </p:nvSpPr>
        <p:spPr>
          <a:xfrm>
            <a:off x="94629" y="4566385"/>
            <a:ext cx="5940146" cy="400110"/>
          </a:xfrm>
          <a:prstGeom prst="rect">
            <a:avLst/>
          </a:prstGeom>
          <a:noFill/>
        </p:spPr>
        <p:txBody>
          <a:bodyPr wrap="square" rtlCol="0">
            <a:spAutoFit/>
          </a:bodyPr>
          <a:lstStyle/>
          <a:p>
            <a:r>
              <a:rPr lang="en-GB" sz="2000" b="1" dirty="0">
                <a:latin typeface="Century Gothic" panose="020B0502020202020204" pitchFamily="34" charset="0"/>
              </a:rPr>
              <a:t>4. Did you </a:t>
            </a:r>
            <a:r>
              <a:rPr lang="en-GB" sz="2000" dirty="0">
                <a:latin typeface="Century Gothic" panose="020B0502020202020204" pitchFamily="34" charset="0"/>
              </a:rPr>
              <a:t>sing songs in concerts?</a:t>
            </a:r>
          </a:p>
        </p:txBody>
      </p:sp>
      <p:sp>
        <p:nvSpPr>
          <p:cNvPr id="99" name="TextBox 58">
            <a:extLst>
              <a:ext uri="{FF2B5EF4-FFF2-40B4-BE49-F238E27FC236}">
                <a16:creationId xmlns:a16="http://schemas.microsoft.com/office/drawing/2014/main" id="{A02CE506-D9F7-9D47-AD77-29C277D633F4}"/>
              </a:ext>
            </a:extLst>
          </p:cNvPr>
          <p:cNvSpPr txBox="1"/>
          <p:nvPr/>
        </p:nvSpPr>
        <p:spPr>
          <a:xfrm>
            <a:off x="121276" y="5147382"/>
            <a:ext cx="5940146" cy="400110"/>
          </a:xfrm>
          <a:prstGeom prst="rect">
            <a:avLst/>
          </a:prstGeom>
          <a:noFill/>
        </p:spPr>
        <p:txBody>
          <a:bodyPr wrap="square" rtlCol="0">
            <a:spAutoFit/>
          </a:bodyPr>
          <a:lstStyle/>
          <a:p>
            <a:r>
              <a:rPr lang="en-GB" sz="2000" b="1" dirty="0">
                <a:latin typeface="Century Gothic" panose="020B0502020202020204" pitchFamily="34" charset="0"/>
              </a:rPr>
              <a:t>5. Did I </a:t>
            </a:r>
            <a:r>
              <a:rPr lang="en-GB" sz="2000" dirty="0">
                <a:latin typeface="Century Gothic" panose="020B0502020202020204" pitchFamily="34" charset="0"/>
              </a:rPr>
              <a:t>take the bus sometimes?</a:t>
            </a:r>
          </a:p>
        </p:txBody>
      </p:sp>
      <p:sp>
        <p:nvSpPr>
          <p:cNvPr id="100" name="TextBox 59">
            <a:extLst>
              <a:ext uri="{FF2B5EF4-FFF2-40B4-BE49-F238E27FC236}">
                <a16:creationId xmlns:a16="http://schemas.microsoft.com/office/drawing/2014/main" id="{2778E0BA-18E4-2E47-B0B8-C420D2F23A1E}"/>
              </a:ext>
            </a:extLst>
          </p:cNvPr>
          <p:cNvSpPr txBox="1"/>
          <p:nvPr/>
        </p:nvSpPr>
        <p:spPr>
          <a:xfrm>
            <a:off x="111891" y="5706206"/>
            <a:ext cx="5940146" cy="400110"/>
          </a:xfrm>
          <a:prstGeom prst="rect">
            <a:avLst/>
          </a:prstGeom>
          <a:noFill/>
        </p:spPr>
        <p:txBody>
          <a:bodyPr wrap="square" rtlCol="0">
            <a:spAutoFit/>
          </a:bodyPr>
          <a:lstStyle/>
          <a:p>
            <a:r>
              <a:rPr lang="en-GB" sz="2000" b="1" dirty="0">
                <a:latin typeface="Century Gothic" panose="020B0502020202020204" pitchFamily="34" charset="0"/>
              </a:rPr>
              <a:t>6. Did you </a:t>
            </a:r>
            <a:r>
              <a:rPr lang="en-GB" sz="2000" dirty="0">
                <a:latin typeface="Century Gothic" panose="020B0502020202020204" pitchFamily="34" charset="0"/>
              </a:rPr>
              <a:t>play a lot in the river?</a:t>
            </a:r>
          </a:p>
        </p:txBody>
      </p:sp>
      <p:sp>
        <p:nvSpPr>
          <p:cNvPr id="111" name="Rectangle 2">
            <a:extLst>
              <a:ext uri="{FF2B5EF4-FFF2-40B4-BE49-F238E27FC236}">
                <a16:creationId xmlns:a16="http://schemas.microsoft.com/office/drawing/2014/main" id="{9C710A45-1ADF-1F41-A59F-6CC9194B0A47}"/>
              </a:ext>
            </a:extLst>
          </p:cNvPr>
          <p:cNvSpPr/>
          <p:nvPr/>
        </p:nvSpPr>
        <p:spPr>
          <a:xfrm>
            <a:off x="6160213" y="1205331"/>
            <a:ext cx="5967118" cy="50384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12" name="Title 2">
            <a:extLst>
              <a:ext uri="{FF2B5EF4-FFF2-40B4-BE49-F238E27FC236}">
                <a16:creationId xmlns:a16="http://schemas.microsoft.com/office/drawing/2014/main" id="{E81E71A4-D548-0E48-8E33-F115E72008AE}"/>
              </a:ext>
            </a:extLst>
          </p:cNvPr>
          <p:cNvSpPr txBox="1">
            <a:spLocks/>
          </p:cNvSpPr>
          <p:nvPr/>
        </p:nvSpPr>
        <p:spPr>
          <a:xfrm>
            <a:off x="6160212" y="1280862"/>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your partner these questions.</a:t>
            </a:r>
            <a:endParaRPr lang="en-US" sz="2000" dirty="0">
              <a:solidFill>
                <a:schemeClr val="tx1"/>
              </a:solidFill>
            </a:endParaRPr>
          </a:p>
        </p:txBody>
      </p:sp>
      <p:sp>
        <p:nvSpPr>
          <p:cNvPr id="113" name="TextBox 7">
            <a:extLst>
              <a:ext uri="{FF2B5EF4-FFF2-40B4-BE49-F238E27FC236}">
                <a16:creationId xmlns:a16="http://schemas.microsoft.com/office/drawing/2014/main" id="{24B0E42F-B49D-3A45-92E2-BA444EACEDA8}"/>
              </a:ext>
            </a:extLst>
          </p:cNvPr>
          <p:cNvSpPr txBox="1"/>
          <p:nvPr/>
        </p:nvSpPr>
        <p:spPr>
          <a:xfrm>
            <a:off x="6117926" y="3324746"/>
            <a:ext cx="6074074" cy="400110"/>
          </a:xfrm>
          <a:prstGeom prst="rect">
            <a:avLst/>
          </a:prstGeom>
          <a:noFill/>
        </p:spPr>
        <p:txBody>
          <a:bodyPr wrap="square" rtlCol="0">
            <a:spAutoFit/>
          </a:bodyPr>
          <a:lstStyle/>
          <a:p>
            <a:r>
              <a:rPr lang="en-GB" sz="2000" b="1" dirty="0">
                <a:latin typeface="Century Gothic" panose="020B0502020202020204" pitchFamily="34" charset="0"/>
              </a:rPr>
              <a:t>2. Did I </a:t>
            </a:r>
            <a:r>
              <a:rPr lang="en-GB" sz="2000" dirty="0">
                <a:latin typeface="Century Gothic" panose="020B0502020202020204" pitchFamily="34" charset="0"/>
              </a:rPr>
              <a:t>try to help in school activities?</a:t>
            </a:r>
          </a:p>
        </p:txBody>
      </p:sp>
      <p:sp>
        <p:nvSpPr>
          <p:cNvPr id="114" name="Title 2">
            <a:extLst>
              <a:ext uri="{FF2B5EF4-FFF2-40B4-BE49-F238E27FC236}">
                <a16:creationId xmlns:a16="http://schemas.microsoft.com/office/drawing/2014/main" id="{5DB02419-6268-2744-960A-D72DD3F80F74}"/>
              </a:ext>
            </a:extLst>
          </p:cNvPr>
          <p:cNvSpPr txBox="1">
            <a:spLocks/>
          </p:cNvSpPr>
          <p:nvPr/>
        </p:nvSpPr>
        <p:spPr>
          <a:xfrm>
            <a:off x="6143222" y="1937951"/>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Tick  (     )  if that person did it and cross out (     ) if that person didn’t.</a:t>
            </a:r>
            <a:endParaRPr lang="en-US" sz="2000" dirty="0">
              <a:solidFill>
                <a:schemeClr val="tx1"/>
              </a:solidFill>
            </a:endParaRPr>
          </a:p>
        </p:txBody>
      </p:sp>
      <p:sp>
        <p:nvSpPr>
          <p:cNvPr id="115" name="TextBox 6">
            <a:extLst>
              <a:ext uri="{FF2B5EF4-FFF2-40B4-BE49-F238E27FC236}">
                <a16:creationId xmlns:a16="http://schemas.microsoft.com/office/drawing/2014/main" id="{EFAF849D-46A1-0B40-8F26-6AC391F1FFE9}"/>
              </a:ext>
            </a:extLst>
          </p:cNvPr>
          <p:cNvSpPr txBox="1"/>
          <p:nvPr/>
        </p:nvSpPr>
        <p:spPr>
          <a:xfrm>
            <a:off x="6120258" y="2695375"/>
            <a:ext cx="5414669" cy="400110"/>
          </a:xfrm>
          <a:prstGeom prst="rect">
            <a:avLst/>
          </a:prstGeom>
          <a:noFill/>
        </p:spPr>
        <p:txBody>
          <a:bodyPr wrap="square" rtlCol="0">
            <a:spAutoFit/>
          </a:bodyPr>
          <a:lstStyle/>
          <a:p>
            <a:r>
              <a:rPr lang="en-GB" sz="2000" b="1" dirty="0"/>
              <a:t>1. Did you </a:t>
            </a:r>
            <a:r>
              <a:rPr lang="en-GB" sz="2000" dirty="0"/>
              <a:t>work after school?</a:t>
            </a:r>
          </a:p>
        </p:txBody>
      </p:sp>
      <p:pic>
        <p:nvPicPr>
          <p:cNvPr id="116" name="Picture 2" descr="http://www.clker.com/cliparts/j/p/l/D/8/K/green-tick-md.png">
            <a:extLst>
              <a:ext uri="{FF2B5EF4-FFF2-40B4-BE49-F238E27FC236}">
                <a16:creationId xmlns:a16="http://schemas.microsoft.com/office/drawing/2014/main" id="{40EB21AC-8E72-C34D-B636-BBB8958213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302" y="1835282"/>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Red X Cross Wrong Not Clip Art">
            <a:extLst>
              <a:ext uri="{FF2B5EF4-FFF2-40B4-BE49-F238E27FC236}">
                <a16:creationId xmlns:a16="http://schemas.microsoft.com/office/drawing/2014/main" id="{6241C786-FBB4-AC43-8BA7-05BCE19B13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332" y="2272720"/>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56">
            <a:extLst>
              <a:ext uri="{FF2B5EF4-FFF2-40B4-BE49-F238E27FC236}">
                <a16:creationId xmlns:a16="http://schemas.microsoft.com/office/drawing/2014/main" id="{A778B726-2BB7-1A4A-9FA3-457D07A55B2A}"/>
              </a:ext>
            </a:extLst>
          </p:cNvPr>
          <p:cNvSpPr txBox="1"/>
          <p:nvPr/>
        </p:nvSpPr>
        <p:spPr>
          <a:xfrm>
            <a:off x="6117926" y="3954118"/>
            <a:ext cx="5940146" cy="400110"/>
          </a:xfrm>
          <a:prstGeom prst="rect">
            <a:avLst/>
          </a:prstGeom>
          <a:noFill/>
        </p:spPr>
        <p:txBody>
          <a:bodyPr wrap="square" rtlCol="0">
            <a:spAutoFit/>
          </a:bodyPr>
          <a:lstStyle/>
          <a:p>
            <a:r>
              <a:rPr lang="en-GB" sz="2000" b="1" dirty="0">
                <a:latin typeface="Century Gothic" panose="020B0502020202020204" pitchFamily="34" charset="0"/>
              </a:rPr>
              <a:t>3. Did you </a:t>
            </a:r>
            <a:r>
              <a:rPr lang="en-GB" sz="2000" dirty="0">
                <a:latin typeface="Century Gothic" panose="020B0502020202020204" pitchFamily="34" charset="0"/>
              </a:rPr>
              <a:t>make the most of the classes?</a:t>
            </a:r>
          </a:p>
        </p:txBody>
      </p:sp>
      <p:sp>
        <p:nvSpPr>
          <p:cNvPr id="119" name="TextBox 57">
            <a:extLst>
              <a:ext uri="{FF2B5EF4-FFF2-40B4-BE49-F238E27FC236}">
                <a16:creationId xmlns:a16="http://schemas.microsoft.com/office/drawing/2014/main" id="{6261909C-004B-4C4E-9120-2365AD4539BC}"/>
              </a:ext>
            </a:extLst>
          </p:cNvPr>
          <p:cNvSpPr txBox="1"/>
          <p:nvPr/>
        </p:nvSpPr>
        <p:spPr>
          <a:xfrm>
            <a:off x="6132247" y="4558852"/>
            <a:ext cx="5940146" cy="400110"/>
          </a:xfrm>
          <a:prstGeom prst="rect">
            <a:avLst/>
          </a:prstGeom>
          <a:noFill/>
        </p:spPr>
        <p:txBody>
          <a:bodyPr wrap="square" rtlCol="0">
            <a:spAutoFit/>
          </a:bodyPr>
          <a:lstStyle/>
          <a:p>
            <a:r>
              <a:rPr lang="en-GB" sz="2000" b="1" dirty="0">
                <a:latin typeface="Century Gothic" panose="020B0502020202020204" pitchFamily="34" charset="0"/>
              </a:rPr>
              <a:t>4. Did I </a:t>
            </a:r>
            <a:r>
              <a:rPr lang="en-GB" sz="2000" dirty="0">
                <a:latin typeface="Century Gothic" panose="020B0502020202020204" pitchFamily="34" charset="0"/>
              </a:rPr>
              <a:t>spend a lot of time with friends?</a:t>
            </a:r>
          </a:p>
        </p:txBody>
      </p:sp>
      <p:sp>
        <p:nvSpPr>
          <p:cNvPr id="120" name="TextBox 58">
            <a:extLst>
              <a:ext uri="{FF2B5EF4-FFF2-40B4-BE49-F238E27FC236}">
                <a16:creationId xmlns:a16="http://schemas.microsoft.com/office/drawing/2014/main" id="{E9508D95-287A-2443-A8B5-2D614F07034F}"/>
              </a:ext>
            </a:extLst>
          </p:cNvPr>
          <p:cNvSpPr txBox="1"/>
          <p:nvPr/>
        </p:nvSpPr>
        <p:spPr>
          <a:xfrm>
            <a:off x="6152607" y="5190450"/>
            <a:ext cx="5940146" cy="400110"/>
          </a:xfrm>
          <a:prstGeom prst="rect">
            <a:avLst/>
          </a:prstGeom>
          <a:noFill/>
        </p:spPr>
        <p:txBody>
          <a:bodyPr wrap="square" rtlCol="0">
            <a:spAutoFit/>
          </a:bodyPr>
          <a:lstStyle/>
          <a:p>
            <a:r>
              <a:rPr lang="en-GB" sz="2000" b="1" dirty="0">
                <a:latin typeface="Century Gothic" panose="020B0502020202020204" pitchFamily="34" charset="0"/>
              </a:rPr>
              <a:t>5. Did you </a:t>
            </a:r>
            <a:r>
              <a:rPr lang="en-GB" sz="2000" dirty="0">
                <a:latin typeface="Century Gothic" panose="020B0502020202020204" pitchFamily="34" charset="0"/>
              </a:rPr>
              <a:t>study English?</a:t>
            </a:r>
          </a:p>
        </p:txBody>
      </p:sp>
      <p:sp>
        <p:nvSpPr>
          <p:cNvPr id="121" name="TextBox 59">
            <a:extLst>
              <a:ext uri="{FF2B5EF4-FFF2-40B4-BE49-F238E27FC236}">
                <a16:creationId xmlns:a16="http://schemas.microsoft.com/office/drawing/2014/main" id="{ADBC547C-1910-C342-8791-FAA5B46F7C15}"/>
              </a:ext>
            </a:extLst>
          </p:cNvPr>
          <p:cNvSpPr txBox="1"/>
          <p:nvPr/>
        </p:nvSpPr>
        <p:spPr>
          <a:xfrm>
            <a:off x="6143222" y="5749274"/>
            <a:ext cx="5940146" cy="400110"/>
          </a:xfrm>
          <a:prstGeom prst="rect">
            <a:avLst/>
          </a:prstGeom>
          <a:noFill/>
        </p:spPr>
        <p:txBody>
          <a:bodyPr wrap="square" rtlCol="0">
            <a:spAutoFit/>
          </a:bodyPr>
          <a:lstStyle/>
          <a:p>
            <a:r>
              <a:rPr lang="en-GB" sz="2000" b="1" dirty="0">
                <a:latin typeface="Century Gothic" panose="020B0502020202020204" pitchFamily="34" charset="0"/>
              </a:rPr>
              <a:t>6. Did you </a:t>
            </a:r>
            <a:r>
              <a:rPr lang="en-GB" sz="2000" dirty="0">
                <a:latin typeface="Century Gothic" panose="020B0502020202020204" pitchFamily="34" charset="0"/>
              </a:rPr>
              <a:t>buy a bike?</a:t>
            </a:r>
          </a:p>
        </p:txBody>
      </p:sp>
      <p:pic>
        <p:nvPicPr>
          <p:cNvPr id="122" name="Imagen 121">
            <a:extLst>
              <a:ext uri="{FF2B5EF4-FFF2-40B4-BE49-F238E27FC236}">
                <a16:creationId xmlns:a16="http://schemas.microsoft.com/office/drawing/2014/main" id="{FDB84CE5-66D0-E54C-815C-B6C37683A91B}"/>
              </a:ext>
            </a:extLst>
          </p:cNvPr>
          <p:cNvPicPr>
            <a:picLocks noChangeAspect="1"/>
          </p:cNvPicPr>
          <p:nvPr/>
        </p:nvPicPr>
        <p:blipFill rotWithShape="1">
          <a:blip r:embed="rId5"/>
          <a:srcRect r="52287"/>
          <a:stretch/>
        </p:blipFill>
        <p:spPr>
          <a:xfrm>
            <a:off x="3112441" y="67047"/>
            <a:ext cx="495714" cy="1093806"/>
          </a:xfrm>
          <a:prstGeom prst="rect">
            <a:avLst/>
          </a:prstGeom>
        </p:spPr>
      </p:pic>
      <p:pic>
        <p:nvPicPr>
          <p:cNvPr id="123" name="Imagen 122">
            <a:extLst>
              <a:ext uri="{FF2B5EF4-FFF2-40B4-BE49-F238E27FC236}">
                <a16:creationId xmlns:a16="http://schemas.microsoft.com/office/drawing/2014/main" id="{D37FE5A0-D3E8-3A4F-9326-CCF939994D77}"/>
              </a:ext>
            </a:extLst>
          </p:cNvPr>
          <p:cNvPicPr>
            <a:picLocks noChangeAspect="1"/>
          </p:cNvPicPr>
          <p:nvPr/>
        </p:nvPicPr>
        <p:blipFill rotWithShape="1">
          <a:blip r:embed="rId5"/>
          <a:srcRect l="51037" t="10177"/>
          <a:stretch/>
        </p:blipFill>
        <p:spPr>
          <a:xfrm>
            <a:off x="8478232" y="57557"/>
            <a:ext cx="523337" cy="1010743"/>
          </a:xfrm>
          <a:prstGeom prst="rect">
            <a:avLst/>
          </a:prstGeom>
        </p:spPr>
      </p:pic>
      <p:pic>
        <p:nvPicPr>
          <p:cNvPr id="124" name="Picture 2" descr="http://www.clker.com/cliparts/j/p/l/D/8/K/green-tick-md.png">
            <a:extLst>
              <a:ext uri="{FF2B5EF4-FFF2-40B4-BE49-F238E27FC236}">
                <a16:creationId xmlns:a16="http://schemas.microsoft.com/office/drawing/2014/main" id="{8479F404-C110-D948-818E-4B1E9547D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720" y="2611109"/>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Red X Cross Wrong Not Clip Art">
            <a:extLst>
              <a:ext uri="{FF2B5EF4-FFF2-40B4-BE49-F238E27FC236}">
                <a16:creationId xmlns:a16="http://schemas.microsoft.com/office/drawing/2014/main" id="{D6927BF7-F553-1A45-886F-3E1FB6784B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5962" y="3981786"/>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http://www.clker.com/cliparts/j/p/l/D/8/K/green-tick-md.png">
            <a:extLst>
              <a:ext uri="{FF2B5EF4-FFF2-40B4-BE49-F238E27FC236}">
                <a16:creationId xmlns:a16="http://schemas.microsoft.com/office/drawing/2014/main" id="{9927A7BB-32AE-9440-8F1A-C84216BEC7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8225" y="3898368"/>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www.clker.com/cliparts/j/p/l/D/8/K/green-tick-md.png">
            <a:extLst>
              <a:ext uri="{FF2B5EF4-FFF2-40B4-BE49-F238E27FC236}">
                <a16:creationId xmlns:a16="http://schemas.microsoft.com/office/drawing/2014/main" id="{0D2424A0-492A-E543-A0D0-A5E6D955AC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444" y="4558852"/>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clker.com/cliparts/j/p/l/D/8/K/green-tick-md.png">
            <a:extLst>
              <a:ext uri="{FF2B5EF4-FFF2-40B4-BE49-F238E27FC236}">
                <a16:creationId xmlns:a16="http://schemas.microsoft.com/office/drawing/2014/main" id="{D26B60FC-D62B-954A-8EDA-9C021A738B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5401" y="5152216"/>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Red X Cross Wrong Not Clip Art">
            <a:extLst>
              <a:ext uri="{FF2B5EF4-FFF2-40B4-BE49-F238E27FC236}">
                <a16:creationId xmlns:a16="http://schemas.microsoft.com/office/drawing/2014/main" id="{42B10027-24A6-7446-98CB-F0DC58777D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5474" y="5802624"/>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Red X Cross Wrong Not Clip Art">
            <a:extLst>
              <a:ext uri="{FF2B5EF4-FFF2-40B4-BE49-F238E27FC236}">
                <a16:creationId xmlns:a16="http://schemas.microsoft.com/office/drawing/2014/main" id="{5F5FD9A5-E390-6149-AA84-6CAC4CB9C0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7870" y="3355586"/>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Red X Cross Wrong Not Clip Art">
            <a:extLst>
              <a:ext uri="{FF2B5EF4-FFF2-40B4-BE49-F238E27FC236}">
                <a16:creationId xmlns:a16="http://schemas.microsoft.com/office/drawing/2014/main" id="{F3EE5545-F7BC-164F-9648-F38412D59B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7117" y="2798334"/>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clker.com/cliparts/j/p/l/D/8/K/green-tick-md.png">
            <a:extLst>
              <a:ext uri="{FF2B5EF4-FFF2-40B4-BE49-F238E27FC236}">
                <a16:creationId xmlns:a16="http://schemas.microsoft.com/office/drawing/2014/main" id="{464AD7C4-F5D9-0A44-A032-E00E40262D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558" y="3281678"/>
            <a:ext cx="340178" cy="3545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Red X Cross Wrong Not Clip Art">
            <a:extLst>
              <a:ext uri="{FF2B5EF4-FFF2-40B4-BE49-F238E27FC236}">
                <a16:creationId xmlns:a16="http://schemas.microsoft.com/office/drawing/2014/main" id="{3255C2D4-9FC2-954A-93CC-7FADE8B1CD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6510" y="5264482"/>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Red X Cross Wrong Not Clip Art">
            <a:extLst>
              <a:ext uri="{FF2B5EF4-FFF2-40B4-BE49-F238E27FC236}">
                <a16:creationId xmlns:a16="http://schemas.microsoft.com/office/drawing/2014/main" id="{03E0A055-7774-B647-A59F-F81F2287CE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0382" y="4661719"/>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www.clker.com/cliparts/j/p/l/D/8/K/green-tick-md.png">
            <a:extLst>
              <a:ext uri="{FF2B5EF4-FFF2-40B4-BE49-F238E27FC236}">
                <a16:creationId xmlns:a16="http://schemas.microsoft.com/office/drawing/2014/main" id="{090CFED8-904A-B042-BE60-CFF78F4A4B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0728" y="5742342"/>
            <a:ext cx="340178" cy="354501"/>
          </a:xfrm>
          <a:prstGeom prst="rect">
            <a:avLst/>
          </a:prstGeom>
          <a:noFill/>
          <a:extLst>
            <a:ext uri="{909E8E84-426E-40DD-AFC4-6F175D3DCCD1}">
              <a14:hiddenFill xmlns:a14="http://schemas.microsoft.com/office/drawing/2010/main">
                <a:solidFill>
                  <a:srgbClr val="FFFFFF"/>
                </a:solidFill>
              </a14:hiddenFill>
            </a:ext>
          </a:extLst>
        </p:spPr>
      </p:pic>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es-GB"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531048" y="351782"/>
            <a:ext cx="2521671" cy="400585"/>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 name="Title 3"/>
          <p:cNvSpPr>
            <a:spLocks noGrp="1"/>
          </p:cNvSpPr>
          <p:nvPr>
            <p:ph type="title"/>
          </p:nvPr>
        </p:nvSpPr>
        <p:spPr>
          <a:xfrm>
            <a:off x="9644706" y="262318"/>
            <a:ext cx="2834078" cy="612800"/>
          </a:xfrm>
        </p:spPr>
        <p:txBody>
          <a:bodyPr>
            <a:normAutofit/>
          </a:bodyPr>
          <a:lstStyle/>
          <a:p>
            <a:r>
              <a:rPr lang="en-GB" sz="2000" b="1" dirty="0" err="1">
                <a:solidFill>
                  <a:schemeClr val="bg1"/>
                </a:solidFill>
              </a:rPr>
              <a:t>hablar</a:t>
            </a:r>
            <a:r>
              <a:rPr lang="en-GB" sz="2000" b="1" baseline="0" dirty="0">
                <a:solidFill>
                  <a:schemeClr val="bg1"/>
                </a:solidFill>
              </a:rPr>
              <a:t> / </a:t>
            </a:r>
            <a:r>
              <a:rPr lang="en-GB" sz="2000" b="1" baseline="0" dirty="0" err="1">
                <a:solidFill>
                  <a:schemeClr val="bg1"/>
                </a:solidFill>
              </a:rPr>
              <a:t>escuchar</a:t>
            </a:r>
            <a:endParaRPr lang="en-GB" sz="2000" b="1" dirty="0">
              <a:solidFill>
                <a:schemeClr val="bg1"/>
              </a:solidFill>
            </a:endParaRPr>
          </a:p>
        </p:txBody>
      </p:sp>
      <p:sp>
        <p:nvSpPr>
          <p:cNvPr id="44" name="TextBox 43">
            <a:extLst>
              <a:ext uri="{FF2B5EF4-FFF2-40B4-BE49-F238E27FC236}">
                <a16:creationId xmlns:a16="http://schemas.microsoft.com/office/drawing/2014/main" id="{943F3388-D8EF-420B-BEFC-1842BFF15671}"/>
              </a:ext>
            </a:extLst>
          </p:cNvPr>
          <p:cNvSpPr txBox="1"/>
          <p:nvPr/>
        </p:nvSpPr>
        <p:spPr>
          <a:xfrm>
            <a:off x="-16132" y="484745"/>
            <a:ext cx="3128573" cy="430887"/>
          </a:xfrm>
          <a:prstGeom prst="rect">
            <a:avLst/>
          </a:prstGeom>
          <a:noFill/>
        </p:spPr>
        <p:txBody>
          <a:bodyPr wrap="square" rtlCol="0">
            <a:spAutoFit/>
          </a:bodyPr>
          <a:lstStyle/>
          <a:p>
            <a:r>
              <a:rPr lang="en-GB" sz="2200" dirty="0">
                <a:latin typeface="Century Gothic" panose="020B0502020202020204" pitchFamily="34" charset="0"/>
              </a:rPr>
              <a:t>Persona A - Rafaela</a:t>
            </a:r>
          </a:p>
        </p:txBody>
      </p:sp>
    </p:spTree>
    <p:extLst>
      <p:ext uri="{BB962C8B-B14F-4D97-AF65-F5344CB8AC3E}">
        <p14:creationId xmlns:p14="http://schemas.microsoft.com/office/powerpoint/2010/main" val="4105677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2B833-7A08-4E58-941A-B4AD8B72C637}"/>
              </a:ext>
            </a:extLst>
          </p:cNvPr>
          <p:cNvSpPr>
            <a:spLocks noGrp="1"/>
          </p:cNvSpPr>
          <p:nvPr>
            <p:ph type="title"/>
          </p:nvPr>
        </p:nvSpPr>
        <p:spPr>
          <a:xfrm>
            <a:off x="0" y="213557"/>
            <a:ext cx="5287108" cy="647577"/>
          </a:xfrm>
        </p:spPr>
        <p:txBody>
          <a:bodyPr>
            <a:normAutofit/>
          </a:bodyPr>
          <a:lstStyle/>
          <a:p>
            <a:r>
              <a:rPr lang="en-GB" sz="2800" dirty="0" err="1"/>
              <a:t>Hablas</a:t>
            </a:r>
            <a:r>
              <a:rPr lang="en-GB" sz="2800" dirty="0"/>
              <a:t> de las </a:t>
            </a:r>
            <a:r>
              <a:rPr lang="en-GB" sz="2800" dirty="0" err="1"/>
              <a:t>vacaciones</a:t>
            </a:r>
            <a:endParaRPr lang="en-GB" sz="2800" dirty="0"/>
          </a:p>
        </p:txBody>
      </p:sp>
      <p:sp>
        <p:nvSpPr>
          <p:cNvPr id="4" name="TextBox 3">
            <a:extLst>
              <a:ext uri="{FF2B5EF4-FFF2-40B4-BE49-F238E27FC236}">
                <a16:creationId xmlns:a16="http://schemas.microsoft.com/office/drawing/2014/main" id="{46AA30F1-4F5B-433D-A178-5D8391AD3BBC}"/>
              </a:ext>
            </a:extLst>
          </p:cNvPr>
          <p:cNvSpPr txBox="1"/>
          <p:nvPr/>
        </p:nvSpPr>
        <p:spPr>
          <a:xfrm>
            <a:off x="63146" y="861134"/>
            <a:ext cx="9387909" cy="1323439"/>
          </a:xfrm>
          <a:prstGeom prst="rect">
            <a:avLst/>
          </a:prstGeom>
          <a:noFill/>
        </p:spPr>
        <p:txBody>
          <a:bodyPr wrap="square" rtlCol="0">
            <a:spAutoFit/>
          </a:bodyPr>
          <a:lstStyle/>
          <a:p>
            <a:r>
              <a:rPr lang="en-GB" sz="2000" b="1" dirty="0">
                <a:latin typeface="Century Gothic" panose="020B0502020202020204" pitchFamily="34" charset="0"/>
              </a:rPr>
              <a:t>Use your cards to </a:t>
            </a:r>
          </a:p>
          <a:p>
            <a:pPr marL="457200" indent="-457200">
              <a:buAutoNum type="alphaLcParenR"/>
            </a:pPr>
            <a:r>
              <a:rPr lang="en-GB" sz="2000" b="1" dirty="0">
                <a:latin typeface="Century Gothic" panose="020B0502020202020204" pitchFamily="34" charset="0"/>
              </a:rPr>
              <a:t>ask questions in Spanish.</a:t>
            </a:r>
          </a:p>
          <a:p>
            <a:pPr marL="457200" indent="-457200">
              <a:buAutoNum type="alphaLcParenR"/>
            </a:pPr>
            <a:r>
              <a:rPr lang="en-GB" sz="2000" b="1" dirty="0">
                <a:latin typeface="Century Gothic" panose="020B0502020202020204" pitchFamily="34" charset="0"/>
              </a:rPr>
              <a:t>answer questions. Is your partner asking about routine in the present (‘</a:t>
            </a:r>
            <a:r>
              <a:rPr lang="en-GB" sz="2000" b="1" dirty="0" err="1">
                <a:latin typeface="Century Gothic" panose="020B0502020202020204" pitchFamily="34" charset="0"/>
              </a:rPr>
              <a:t>normalmente</a:t>
            </a:r>
            <a:r>
              <a:rPr lang="en-GB" sz="2000" b="1" dirty="0">
                <a:latin typeface="Century Gothic" panose="020B0502020202020204" pitchFamily="34" charset="0"/>
              </a:rPr>
              <a:t>’) or a completed action in the past (‘el </a:t>
            </a:r>
            <a:r>
              <a:rPr lang="en-GB" sz="2000" b="1" dirty="0" err="1">
                <a:latin typeface="Century Gothic" panose="020B0502020202020204" pitchFamily="34" charset="0"/>
              </a:rPr>
              <a:t>año</a:t>
            </a:r>
            <a:r>
              <a:rPr lang="en-GB" sz="2000" b="1" dirty="0">
                <a:latin typeface="Century Gothic" panose="020B0502020202020204" pitchFamily="34" charset="0"/>
              </a:rPr>
              <a:t> </a:t>
            </a:r>
            <a:r>
              <a:rPr lang="en-GB" sz="2000" b="1" dirty="0" err="1">
                <a:latin typeface="Century Gothic" panose="020B0502020202020204" pitchFamily="34" charset="0"/>
              </a:rPr>
              <a:t>pasado</a:t>
            </a:r>
            <a:r>
              <a:rPr lang="en-GB" sz="2000" b="1" dirty="0">
                <a:latin typeface="Century Gothic" panose="020B0502020202020204" pitchFamily="34" charset="0"/>
              </a:rPr>
              <a:t>’)?</a:t>
            </a:r>
          </a:p>
        </p:txBody>
      </p:sp>
      <p:sp>
        <p:nvSpPr>
          <p:cNvPr id="5" name="TextBox 4">
            <a:extLst>
              <a:ext uri="{FF2B5EF4-FFF2-40B4-BE49-F238E27FC236}">
                <a16:creationId xmlns:a16="http://schemas.microsoft.com/office/drawing/2014/main" id="{330AE879-8912-4A06-A816-6A70D1984237}"/>
              </a:ext>
            </a:extLst>
          </p:cNvPr>
          <p:cNvSpPr txBox="1"/>
          <p:nvPr/>
        </p:nvSpPr>
        <p:spPr>
          <a:xfrm>
            <a:off x="63146" y="2195359"/>
            <a:ext cx="5974010" cy="400110"/>
          </a:xfrm>
          <a:prstGeom prst="rect">
            <a:avLst/>
          </a:prstGeom>
          <a:noFill/>
        </p:spPr>
        <p:txBody>
          <a:bodyPr wrap="square" rtlCol="0">
            <a:spAutoFit/>
          </a:bodyPr>
          <a:lstStyle/>
          <a:p>
            <a:r>
              <a:rPr lang="en-GB" sz="2000" b="1" dirty="0">
                <a:latin typeface="Century Gothic" panose="020B0502020202020204" pitchFamily="34" charset="0"/>
              </a:rPr>
              <a:t>Your partner will also ask you. Take turns.</a:t>
            </a:r>
          </a:p>
        </p:txBody>
      </p:sp>
      <p:sp>
        <p:nvSpPr>
          <p:cNvPr id="6" name="TextBox 5">
            <a:extLst>
              <a:ext uri="{FF2B5EF4-FFF2-40B4-BE49-F238E27FC236}">
                <a16:creationId xmlns:a16="http://schemas.microsoft.com/office/drawing/2014/main" id="{93D139F9-467B-4B0C-BC77-92283887AC20}"/>
              </a:ext>
            </a:extLst>
          </p:cNvPr>
          <p:cNvSpPr txBox="1"/>
          <p:nvPr/>
        </p:nvSpPr>
        <p:spPr>
          <a:xfrm>
            <a:off x="0" y="2597321"/>
            <a:ext cx="5974010" cy="430887"/>
          </a:xfrm>
          <a:prstGeom prst="rect">
            <a:avLst/>
          </a:prstGeom>
          <a:noFill/>
        </p:spPr>
        <p:txBody>
          <a:bodyPr wrap="square" rtlCol="0">
            <a:spAutoFit/>
          </a:bodyPr>
          <a:lstStyle/>
          <a:p>
            <a:r>
              <a:rPr lang="en-GB" sz="2200" b="1" dirty="0">
                <a:latin typeface="Century Gothic" panose="020B0502020202020204" pitchFamily="34" charset="0"/>
              </a:rPr>
              <a:t>Un ejemplo:</a:t>
            </a:r>
          </a:p>
        </p:txBody>
      </p:sp>
      <p:sp>
        <p:nvSpPr>
          <p:cNvPr id="7" name="Oval Callout 45">
            <a:extLst>
              <a:ext uri="{FF2B5EF4-FFF2-40B4-BE49-F238E27FC236}">
                <a16:creationId xmlns:a16="http://schemas.microsoft.com/office/drawing/2014/main" id="{42744244-F343-46C1-BC10-80EEBE4FFD35}"/>
              </a:ext>
            </a:extLst>
          </p:cNvPr>
          <p:cNvSpPr/>
          <p:nvPr/>
        </p:nvSpPr>
        <p:spPr>
          <a:xfrm>
            <a:off x="2517314" y="2698286"/>
            <a:ext cx="4055476" cy="868942"/>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¿Dónde </a:t>
            </a:r>
            <a:r>
              <a:rPr lang="en-GB" sz="2400" dirty="0" err="1">
                <a:solidFill>
                  <a:schemeClr val="tx1"/>
                </a:solidFill>
                <a:latin typeface="Century Gothic" panose="020B0502020202020204" pitchFamily="34" charset="0"/>
              </a:rPr>
              <a:t>viajaste</a:t>
            </a:r>
            <a:r>
              <a:rPr lang="en-GB" sz="2400" dirty="0">
                <a:solidFill>
                  <a:schemeClr val="tx1"/>
                </a:solidFill>
                <a:latin typeface="Century Gothic" panose="020B0502020202020204" pitchFamily="34" charset="0"/>
              </a:rPr>
              <a:t>?</a:t>
            </a:r>
          </a:p>
        </p:txBody>
      </p:sp>
      <p:sp>
        <p:nvSpPr>
          <p:cNvPr id="8" name="TextBox 7">
            <a:extLst>
              <a:ext uri="{FF2B5EF4-FFF2-40B4-BE49-F238E27FC236}">
                <a16:creationId xmlns:a16="http://schemas.microsoft.com/office/drawing/2014/main" id="{47CA4727-A9F1-4678-8028-819A9B0CEFBB}"/>
              </a:ext>
            </a:extLst>
          </p:cNvPr>
          <p:cNvSpPr txBox="1"/>
          <p:nvPr/>
        </p:nvSpPr>
        <p:spPr>
          <a:xfrm>
            <a:off x="153135" y="3360466"/>
            <a:ext cx="2777139" cy="769441"/>
          </a:xfrm>
          <a:prstGeom prst="rect">
            <a:avLst/>
          </a:prstGeom>
          <a:noFill/>
        </p:spPr>
        <p:txBody>
          <a:bodyPr wrap="square" rtlCol="0">
            <a:spAutoFit/>
          </a:bodyPr>
          <a:lstStyle/>
          <a:p>
            <a:r>
              <a:rPr lang="en-GB" sz="2200" b="1" dirty="0">
                <a:latin typeface="Century Gothic" panose="020B0502020202020204" pitchFamily="34" charset="0"/>
              </a:rPr>
              <a:t>Persona A </a:t>
            </a:r>
          </a:p>
          <a:p>
            <a:r>
              <a:rPr lang="en-GB" sz="2200" b="1" dirty="0">
                <a:latin typeface="Century Gothic" panose="020B0502020202020204" pitchFamily="34" charset="0"/>
              </a:rPr>
              <a:t>(pregunta):</a:t>
            </a:r>
          </a:p>
        </p:txBody>
      </p:sp>
      <p:sp>
        <p:nvSpPr>
          <p:cNvPr id="9" name="TextBox 8">
            <a:extLst>
              <a:ext uri="{FF2B5EF4-FFF2-40B4-BE49-F238E27FC236}">
                <a16:creationId xmlns:a16="http://schemas.microsoft.com/office/drawing/2014/main" id="{383DFB21-6B2F-4A97-ACE1-892369AE92AA}"/>
              </a:ext>
            </a:extLst>
          </p:cNvPr>
          <p:cNvSpPr txBox="1"/>
          <p:nvPr/>
        </p:nvSpPr>
        <p:spPr>
          <a:xfrm>
            <a:off x="9998116" y="3610324"/>
            <a:ext cx="1845952" cy="769441"/>
          </a:xfrm>
          <a:prstGeom prst="rect">
            <a:avLst/>
          </a:prstGeom>
          <a:noFill/>
        </p:spPr>
        <p:txBody>
          <a:bodyPr wrap="square" rtlCol="0">
            <a:spAutoFit/>
          </a:bodyPr>
          <a:lstStyle/>
          <a:p>
            <a:r>
              <a:rPr lang="en-GB" sz="2200" b="1" dirty="0">
                <a:latin typeface="Century Gothic" panose="020B0502020202020204" pitchFamily="34" charset="0"/>
              </a:rPr>
              <a:t>Persona B</a:t>
            </a:r>
          </a:p>
          <a:p>
            <a:r>
              <a:rPr lang="en-GB" sz="2200" b="1" dirty="0">
                <a:latin typeface="Century Gothic" panose="020B0502020202020204" pitchFamily="34" charset="0"/>
              </a:rPr>
              <a:t>(contesta):</a:t>
            </a:r>
          </a:p>
        </p:txBody>
      </p:sp>
      <p:sp>
        <p:nvSpPr>
          <p:cNvPr id="10" name="Oval Callout 48">
            <a:extLst>
              <a:ext uri="{FF2B5EF4-FFF2-40B4-BE49-F238E27FC236}">
                <a16:creationId xmlns:a16="http://schemas.microsoft.com/office/drawing/2014/main" id="{BFDEE3CD-16DA-4FB8-A88D-E961136B6EE7}"/>
              </a:ext>
            </a:extLst>
          </p:cNvPr>
          <p:cNvSpPr/>
          <p:nvPr/>
        </p:nvSpPr>
        <p:spPr>
          <a:xfrm>
            <a:off x="4891921" y="3253196"/>
            <a:ext cx="3890653" cy="968900"/>
          </a:xfrm>
          <a:prstGeom prst="wedgeEllipseCallout">
            <a:avLst>
              <a:gd name="adj1" fmla="val 76126"/>
              <a:gd name="adj2" fmla="val 395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A la </a:t>
            </a:r>
            <a:r>
              <a:rPr lang="en-GB" sz="2400" dirty="0" err="1">
                <a:solidFill>
                  <a:schemeClr val="tx1"/>
                </a:solidFill>
                <a:latin typeface="Century Gothic" panose="020B0502020202020204" pitchFamily="34" charset="0"/>
              </a:rPr>
              <a:t>montaña</a:t>
            </a:r>
            <a:r>
              <a:rPr lang="en-GB" sz="2400" dirty="0">
                <a:solidFill>
                  <a:schemeClr val="tx1"/>
                </a:solidFill>
                <a:latin typeface="Century Gothic" panose="020B0502020202020204" pitchFamily="34" charset="0"/>
              </a:rPr>
              <a:t>.</a:t>
            </a:r>
          </a:p>
        </p:txBody>
      </p:sp>
      <p:sp>
        <p:nvSpPr>
          <p:cNvPr id="11" name="Rounded Rectangular Callout 2048">
            <a:extLst>
              <a:ext uri="{FF2B5EF4-FFF2-40B4-BE49-F238E27FC236}">
                <a16:creationId xmlns:a16="http://schemas.microsoft.com/office/drawing/2014/main" id="{C72620BC-D816-4834-8218-BCF065BD14CF}"/>
              </a:ext>
            </a:extLst>
          </p:cNvPr>
          <p:cNvSpPr/>
          <p:nvPr/>
        </p:nvSpPr>
        <p:spPr>
          <a:xfrm>
            <a:off x="8554470" y="2184573"/>
            <a:ext cx="3365370" cy="1200486"/>
          </a:xfrm>
          <a:prstGeom prst="wedgeRoundRectCallout">
            <a:avLst>
              <a:gd name="adj1" fmla="val -48978"/>
              <a:gd name="adj2" fmla="val 65094"/>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Choose your answer depending on the verb in the question.</a:t>
            </a:r>
          </a:p>
        </p:txBody>
      </p:sp>
      <p:sp>
        <p:nvSpPr>
          <p:cNvPr id="12" name="Rectangle 2">
            <a:extLst>
              <a:ext uri="{FF2B5EF4-FFF2-40B4-BE49-F238E27FC236}">
                <a16:creationId xmlns:a16="http://schemas.microsoft.com/office/drawing/2014/main" id="{3B1A28B1-B5F2-42D3-B262-EFF54B245B7A}"/>
              </a:ext>
            </a:extLst>
          </p:cNvPr>
          <p:cNvSpPr/>
          <p:nvPr/>
        </p:nvSpPr>
        <p:spPr>
          <a:xfrm>
            <a:off x="226181" y="4447084"/>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3" name="Rectangle 2">
            <a:extLst>
              <a:ext uri="{FF2B5EF4-FFF2-40B4-BE49-F238E27FC236}">
                <a16:creationId xmlns:a16="http://schemas.microsoft.com/office/drawing/2014/main" id="{DD13C561-1E94-491E-8182-D05E42F881AC}"/>
              </a:ext>
            </a:extLst>
          </p:cNvPr>
          <p:cNvSpPr/>
          <p:nvPr/>
        </p:nvSpPr>
        <p:spPr>
          <a:xfrm>
            <a:off x="5813369" y="4447083"/>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4" name="TextBox 6">
            <a:extLst>
              <a:ext uri="{FF2B5EF4-FFF2-40B4-BE49-F238E27FC236}">
                <a16:creationId xmlns:a16="http://schemas.microsoft.com/office/drawing/2014/main" id="{06B27D09-1304-4B73-8BFE-0EBC6C2C6FF0}"/>
              </a:ext>
            </a:extLst>
          </p:cNvPr>
          <p:cNvSpPr txBox="1"/>
          <p:nvPr/>
        </p:nvSpPr>
        <p:spPr>
          <a:xfrm>
            <a:off x="232906" y="5559402"/>
            <a:ext cx="5246358" cy="430887"/>
          </a:xfrm>
          <a:prstGeom prst="rect">
            <a:avLst/>
          </a:prstGeom>
          <a:noFill/>
        </p:spPr>
        <p:txBody>
          <a:bodyPr wrap="square" rtlCol="0">
            <a:spAutoFit/>
          </a:bodyPr>
          <a:lstStyle/>
          <a:p>
            <a:r>
              <a:rPr lang="en-GB" sz="2200" b="1" dirty="0"/>
              <a:t>1. </a:t>
            </a:r>
            <a:r>
              <a:rPr lang="en-GB" sz="2200" dirty="0"/>
              <a:t>¿Dónde </a:t>
            </a:r>
            <a:r>
              <a:rPr lang="en-GB" sz="2200" dirty="0" err="1"/>
              <a:t>viajaste</a:t>
            </a:r>
            <a:r>
              <a:rPr lang="en-GB" sz="2200" dirty="0"/>
              <a:t>? </a:t>
            </a:r>
          </a:p>
        </p:txBody>
      </p:sp>
      <p:sp>
        <p:nvSpPr>
          <p:cNvPr id="15" name="Title 2">
            <a:extLst>
              <a:ext uri="{FF2B5EF4-FFF2-40B4-BE49-F238E27FC236}">
                <a16:creationId xmlns:a16="http://schemas.microsoft.com/office/drawing/2014/main" id="{A1910E97-B26F-4D5E-81BA-E477D777E21D}"/>
              </a:ext>
            </a:extLst>
          </p:cNvPr>
          <p:cNvSpPr txBox="1">
            <a:spLocks/>
          </p:cNvSpPr>
          <p:nvPr/>
        </p:nvSpPr>
        <p:spPr>
          <a:xfrm>
            <a:off x="270100" y="4465726"/>
            <a:ext cx="50211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Ask your partner these questions.</a:t>
            </a:r>
            <a:endParaRPr lang="en-US" sz="2200" dirty="0">
              <a:solidFill>
                <a:schemeClr val="tx1"/>
              </a:solidFill>
            </a:endParaRPr>
          </a:p>
        </p:txBody>
      </p:sp>
      <p:sp>
        <p:nvSpPr>
          <p:cNvPr id="16" name="Title 2">
            <a:extLst>
              <a:ext uri="{FF2B5EF4-FFF2-40B4-BE49-F238E27FC236}">
                <a16:creationId xmlns:a16="http://schemas.microsoft.com/office/drawing/2014/main" id="{FEBE051B-BF2D-4FE0-BDAE-7E2FC04B8FCF}"/>
              </a:ext>
            </a:extLst>
          </p:cNvPr>
          <p:cNvSpPr txBox="1">
            <a:spLocks/>
          </p:cNvSpPr>
          <p:nvPr/>
        </p:nvSpPr>
        <p:spPr>
          <a:xfrm>
            <a:off x="270100" y="4839786"/>
            <a:ext cx="5021128"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Write down the answer.</a:t>
            </a:r>
            <a:endParaRPr lang="en-US" sz="2200" dirty="0">
              <a:solidFill>
                <a:schemeClr val="tx1"/>
              </a:solidFill>
            </a:endParaRPr>
          </a:p>
        </p:txBody>
      </p:sp>
      <p:sp>
        <p:nvSpPr>
          <p:cNvPr id="17" name="Title 2">
            <a:extLst>
              <a:ext uri="{FF2B5EF4-FFF2-40B4-BE49-F238E27FC236}">
                <a16:creationId xmlns:a16="http://schemas.microsoft.com/office/drawing/2014/main" id="{D5FEAFCD-E265-4699-9D0F-85536729CAE0}"/>
              </a:ext>
            </a:extLst>
          </p:cNvPr>
          <p:cNvSpPr txBox="1">
            <a:spLocks/>
          </p:cNvSpPr>
          <p:nvPr/>
        </p:nvSpPr>
        <p:spPr>
          <a:xfrm>
            <a:off x="5793798" y="4520503"/>
            <a:ext cx="6625941"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Listen for whether it’s –as (present) or –aste (past) and then say the corresponding information in Spanish.</a:t>
            </a:r>
            <a:endParaRPr lang="en-US" sz="2000" dirty="0">
              <a:solidFill>
                <a:schemeClr val="tx1"/>
              </a:solidFill>
            </a:endParaRPr>
          </a:p>
        </p:txBody>
      </p:sp>
      <p:sp>
        <p:nvSpPr>
          <p:cNvPr id="18" name="TextBox 21">
            <a:extLst>
              <a:ext uri="{FF2B5EF4-FFF2-40B4-BE49-F238E27FC236}">
                <a16:creationId xmlns:a16="http://schemas.microsoft.com/office/drawing/2014/main" id="{26F46C62-7932-4E1E-B1ED-A3AD9AD84A53}"/>
              </a:ext>
            </a:extLst>
          </p:cNvPr>
          <p:cNvSpPr txBox="1"/>
          <p:nvPr/>
        </p:nvSpPr>
        <p:spPr>
          <a:xfrm>
            <a:off x="5769983" y="5851710"/>
            <a:ext cx="1464485" cy="400110"/>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where?</a:t>
            </a:r>
            <a:r>
              <a:rPr lang="en-GB" sz="2000" dirty="0">
                <a:latin typeface="Century Gothic" panose="020B0502020202020204" pitchFamily="34" charset="0"/>
              </a:rPr>
              <a:t>]</a:t>
            </a:r>
          </a:p>
        </p:txBody>
      </p:sp>
      <p:sp>
        <p:nvSpPr>
          <p:cNvPr id="19" name="TextBox 4">
            <a:extLst>
              <a:ext uri="{FF2B5EF4-FFF2-40B4-BE49-F238E27FC236}">
                <a16:creationId xmlns:a16="http://schemas.microsoft.com/office/drawing/2014/main" id="{18521CC2-C371-47FB-9C56-D4983E2EC6D6}"/>
              </a:ext>
            </a:extLst>
          </p:cNvPr>
          <p:cNvSpPr txBox="1"/>
          <p:nvPr/>
        </p:nvSpPr>
        <p:spPr>
          <a:xfrm>
            <a:off x="7634406" y="5372099"/>
            <a:ext cx="1839706" cy="400110"/>
          </a:xfrm>
          <a:prstGeom prst="rect">
            <a:avLst/>
          </a:prstGeom>
          <a:noFill/>
        </p:spPr>
        <p:txBody>
          <a:bodyPr wrap="square" rtlCol="0">
            <a:spAutoFit/>
          </a:bodyPr>
          <a:lstStyle/>
          <a:p>
            <a:pPr algn="ctr"/>
            <a:r>
              <a:rPr lang="en-GB" sz="2000" b="1" dirty="0" err="1"/>
              <a:t>normalmente</a:t>
            </a:r>
            <a:endParaRPr lang="en-GB" sz="2000" b="1" dirty="0"/>
          </a:p>
        </p:txBody>
      </p:sp>
      <p:sp>
        <p:nvSpPr>
          <p:cNvPr id="20" name="TextBox 30">
            <a:extLst>
              <a:ext uri="{FF2B5EF4-FFF2-40B4-BE49-F238E27FC236}">
                <a16:creationId xmlns:a16="http://schemas.microsoft.com/office/drawing/2014/main" id="{2EDC2503-4412-4B65-9A91-BA6D7006C7B9}"/>
              </a:ext>
            </a:extLst>
          </p:cNvPr>
          <p:cNvSpPr txBox="1"/>
          <p:nvPr/>
        </p:nvSpPr>
        <p:spPr>
          <a:xfrm>
            <a:off x="10572464" y="5133168"/>
            <a:ext cx="1165549" cy="707886"/>
          </a:xfrm>
          <a:prstGeom prst="rect">
            <a:avLst/>
          </a:prstGeom>
          <a:noFill/>
        </p:spPr>
        <p:txBody>
          <a:bodyPr wrap="square" rtlCol="0">
            <a:spAutoFit/>
          </a:bodyPr>
          <a:lstStyle/>
          <a:p>
            <a:pPr algn="ctr"/>
            <a:r>
              <a:rPr lang="en-GB" sz="2000" b="1" dirty="0"/>
              <a:t>el </a:t>
            </a:r>
            <a:r>
              <a:rPr lang="en-GB" sz="2000" b="1" dirty="0" err="1"/>
              <a:t>año</a:t>
            </a:r>
            <a:r>
              <a:rPr lang="en-GB" sz="2000" b="1" dirty="0"/>
              <a:t> </a:t>
            </a:r>
            <a:r>
              <a:rPr lang="en-GB" sz="2000" b="1" dirty="0" err="1"/>
              <a:t>pasado</a:t>
            </a:r>
            <a:endParaRPr lang="en-GB" sz="2000" b="1" dirty="0"/>
          </a:p>
        </p:txBody>
      </p:sp>
      <p:sp>
        <p:nvSpPr>
          <p:cNvPr id="21" name="CuadroTexto 40">
            <a:extLst>
              <a:ext uri="{FF2B5EF4-FFF2-40B4-BE49-F238E27FC236}">
                <a16:creationId xmlns:a16="http://schemas.microsoft.com/office/drawing/2014/main" id="{9325E68E-BD6A-4E6D-97D3-DA671C5F672E}"/>
              </a:ext>
            </a:extLst>
          </p:cNvPr>
          <p:cNvSpPr txBox="1"/>
          <p:nvPr/>
        </p:nvSpPr>
        <p:spPr>
          <a:xfrm>
            <a:off x="7604749" y="5828530"/>
            <a:ext cx="1830950" cy="400110"/>
          </a:xfrm>
          <a:prstGeom prst="rect">
            <a:avLst/>
          </a:prstGeom>
          <a:noFill/>
        </p:spPr>
        <p:txBody>
          <a:bodyPr wrap="none" rtlCol="0">
            <a:spAutoFit/>
          </a:bodyPr>
          <a:lstStyle/>
          <a:p>
            <a:pPr algn="l"/>
            <a:r>
              <a:rPr lang="es-GB" sz="2000" dirty="0"/>
              <a:t>to the beach</a:t>
            </a:r>
          </a:p>
        </p:txBody>
      </p:sp>
      <p:sp>
        <p:nvSpPr>
          <p:cNvPr id="22" name="CuadroTexto 41">
            <a:extLst>
              <a:ext uri="{FF2B5EF4-FFF2-40B4-BE49-F238E27FC236}">
                <a16:creationId xmlns:a16="http://schemas.microsoft.com/office/drawing/2014/main" id="{88ACA32E-5D1D-4FDF-BAE6-BCC03454B684}"/>
              </a:ext>
            </a:extLst>
          </p:cNvPr>
          <p:cNvSpPr txBox="1"/>
          <p:nvPr/>
        </p:nvSpPr>
        <p:spPr>
          <a:xfrm>
            <a:off x="9805981" y="5818046"/>
            <a:ext cx="2182008" cy="400110"/>
          </a:xfrm>
          <a:prstGeom prst="rect">
            <a:avLst/>
          </a:prstGeom>
          <a:noFill/>
        </p:spPr>
        <p:txBody>
          <a:bodyPr wrap="none" rtlCol="0">
            <a:spAutoFit/>
          </a:bodyPr>
          <a:lstStyle/>
          <a:p>
            <a:pPr algn="l"/>
            <a:r>
              <a:rPr lang="es-GB" sz="2000" dirty="0"/>
              <a:t>to the mountain</a:t>
            </a:r>
          </a:p>
        </p:txBody>
      </p:sp>
      <p:sp>
        <p:nvSpPr>
          <p:cNvPr id="23" name="Anillo 8">
            <a:extLst>
              <a:ext uri="{FF2B5EF4-FFF2-40B4-BE49-F238E27FC236}">
                <a16:creationId xmlns:a16="http://schemas.microsoft.com/office/drawing/2014/main" id="{B6940F56-F5E6-4CE7-8A56-56679C9FBC74}"/>
              </a:ext>
            </a:extLst>
          </p:cNvPr>
          <p:cNvSpPr/>
          <p:nvPr/>
        </p:nvSpPr>
        <p:spPr>
          <a:xfrm>
            <a:off x="9672867" y="5828529"/>
            <a:ext cx="2359263" cy="494697"/>
          </a:xfrm>
          <a:prstGeom prst="donut">
            <a:avLst>
              <a:gd name="adj" fmla="val 8523"/>
            </a:avLst>
          </a:prstGeom>
          <a:solidFill>
            <a:srgbClr val="E25B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TextBox 23">
            <a:extLst>
              <a:ext uri="{FF2B5EF4-FFF2-40B4-BE49-F238E27FC236}">
                <a16:creationId xmlns:a16="http://schemas.microsoft.com/office/drawing/2014/main" id="{28F1D235-787C-4B44-A49D-7FF6BA0CD155}"/>
              </a:ext>
            </a:extLst>
          </p:cNvPr>
          <p:cNvSpPr txBox="1"/>
          <p:nvPr/>
        </p:nvSpPr>
        <p:spPr>
          <a:xfrm>
            <a:off x="560286" y="5948093"/>
            <a:ext cx="2921000" cy="400110"/>
          </a:xfrm>
          <a:prstGeom prst="rect">
            <a:avLst/>
          </a:prstGeom>
          <a:noFill/>
        </p:spPr>
        <p:txBody>
          <a:bodyPr wrap="square" rtlCol="0">
            <a:spAutoFit/>
          </a:bodyPr>
          <a:lstStyle/>
          <a:p>
            <a:pPr algn="l"/>
            <a:r>
              <a:rPr lang="en-GB" sz="2000" i="1" dirty="0"/>
              <a:t>A la </a:t>
            </a:r>
            <a:r>
              <a:rPr lang="en-GB" sz="2000" i="1" dirty="0" err="1"/>
              <a:t>montaña</a:t>
            </a:r>
            <a:endParaRPr lang="en-GB" sz="2000" i="1" dirty="0"/>
          </a:p>
        </p:txBody>
      </p:sp>
      <p:cxnSp>
        <p:nvCxnSpPr>
          <p:cNvPr id="25" name="Straight Connector 24">
            <a:extLst>
              <a:ext uri="{FF2B5EF4-FFF2-40B4-BE49-F238E27FC236}">
                <a16:creationId xmlns:a16="http://schemas.microsoft.com/office/drawing/2014/main" id="{A7BE37D7-ED9D-475F-8540-A66153C240A1}"/>
              </a:ext>
            </a:extLst>
          </p:cNvPr>
          <p:cNvCxnSpPr/>
          <p:nvPr/>
        </p:nvCxnSpPr>
        <p:spPr>
          <a:xfrm>
            <a:off x="560286" y="6297941"/>
            <a:ext cx="26412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6" name="Google Shape;152;p2">
            <a:extLst>
              <a:ext uri="{FF2B5EF4-FFF2-40B4-BE49-F238E27FC236}">
                <a16:creationId xmlns:a16="http://schemas.microsoft.com/office/drawing/2014/main" id="{0B7B4ADC-4823-4307-8C8E-0B385C02860A}"/>
              </a:ext>
            </a:extLst>
          </p:cNvPr>
          <p:cNvSpPr/>
          <p:nvPr/>
        </p:nvSpPr>
        <p:spPr>
          <a:xfrm>
            <a:off x="10679722" y="176104"/>
            <a:ext cx="1248421"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7" name="Imagen 1">
            <a:extLst>
              <a:ext uri="{FF2B5EF4-FFF2-40B4-BE49-F238E27FC236}">
                <a16:creationId xmlns:a16="http://schemas.microsoft.com/office/drawing/2014/main" id="{2520C8B7-63DD-469F-BE5A-7914E1E2B263}"/>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5255306" y="-11270"/>
            <a:ext cx="1437408" cy="1700348"/>
          </a:xfrm>
          <a:prstGeom prst="rect">
            <a:avLst/>
          </a:prstGeom>
        </p:spPr>
      </p:pic>
    </p:spTree>
    <p:extLst>
      <p:ext uri="{BB962C8B-B14F-4D97-AF65-F5344CB8AC3E}">
        <p14:creationId xmlns:p14="http://schemas.microsoft.com/office/powerpoint/2010/main" val="282334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637" y="59348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Ask your partner these questions.</a:t>
            </a:r>
            <a:endParaRPr lang="en-US" sz="2200" dirty="0">
              <a:solidFill>
                <a:schemeClr val="tx1"/>
              </a:solidFill>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110998" y="2544093"/>
            <a:ext cx="5940146" cy="461665"/>
          </a:xfrm>
          <a:prstGeom prst="rect">
            <a:avLst/>
          </a:prstGeom>
          <a:noFill/>
        </p:spPr>
        <p:txBody>
          <a:bodyPr wrap="square" rtlCol="0">
            <a:spAutoFit/>
          </a:bodyPr>
          <a:lstStyle/>
          <a:p>
            <a:r>
              <a:rPr lang="en-GB" sz="2400" b="1" dirty="0">
                <a:latin typeface="Century Gothic" panose="020B0502020202020204" pitchFamily="34" charset="0"/>
              </a:rPr>
              <a:t>2. </a:t>
            </a:r>
            <a:r>
              <a:rPr lang="en-GB" sz="2400" dirty="0">
                <a:latin typeface="Century Gothic" panose="020B0502020202020204" pitchFamily="34" charset="0"/>
              </a:rPr>
              <a:t>¿Qué </a:t>
            </a:r>
            <a:r>
              <a:rPr lang="en-GB" sz="2400" dirty="0" err="1">
                <a:latin typeface="Century Gothic" panose="020B0502020202020204" pitchFamily="34" charset="0"/>
              </a:rPr>
              <a:t>llevas</a:t>
            </a:r>
            <a:r>
              <a:rPr lang="en-GB" sz="2400" dirty="0">
                <a:latin typeface="Century Gothic" panose="020B0502020202020204" pitchFamily="34" charset="0"/>
              </a:rPr>
              <a:t>?</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105050" y="1058930"/>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Write down the answer.</a:t>
            </a:r>
            <a:endParaRPr lang="en-US" sz="2200" dirty="0">
              <a:solidFill>
                <a:schemeClr val="tx1"/>
              </a:solidFill>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128115" y="1812218"/>
            <a:ext cx="5755492" cy="461665"/>
          </a:xfrm>
          <a:prstGeom prst="rect">
            <a:avLst/>
          </a:prstGeom>
          <a:noFill/>
        </p:spPr>
        <p:txBody>
          <a:bodyPr wrap="square" rtlCol="0">
            <a:spAutoFit/>
          </a:bodyPr>
          <a:lstStyle/>
          <a:p>
            <a:r>
              <a:rPr lang="en-GB" sz="2400" b="1" dirty="0"/>
              <a:t>1. </a:t>
            </a:r>
            <a:r>
              <a:rPr lang="en-GB" sz="2400" dirty="0"/>
              <a:t>¿Dónde </a:t>
            </a:r>
            <a:r>
              <a:rPr lang="en-GB" sz="2400" dirty="0" err="1"/>
              <a:t>viajaste</a:t>
            </a:r>
            <a:r>
              <a:rPr lang="en-GB" sz="2400" dirty="0"/>
              <a:t>?</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28115" y="3282923"/>
            <a:ext cx="5940146" cy="461665"/>
          </a:xfrm>
          <a:prstGeom prst="rect">
            <a:avLst/>
          </a:prstGeom>
          <a:noFill/>
        </p:spPr>
        <p:txBody>
          <a:bodyPr wrap="square" rtlCol="0">
            <a:spAutoFit/>
          </a:bodyPr>
          <a:lstStyle/>
          <a:p>
            <a:r>
              <a:rPr lang="en-GB" sz="2400" b="1" dirty="0">
                <a:latin typeface="Century Gothic" panose="020B0502020202020204" pitchFamily="34" charset="0"/>
              </a:rPr>
              <a:t>3. </a:t>
            </a:r>
            <a:r>
              <a:rPr lang="en-GB" sz="2400" dirty="0">
                <a:latin typeface="Century Gothic" panose="020B0502020202020204" pitchFamily="34" charset="0"/>
              </a:rPr>
              <a:t>¿Cuánto </a:t>
            </a:r>
            <a:r>
              <a:rPr lang="en-GB" sz="2400" dirty="0" err="1">
                <a:latin typeface="Century Gothic" panose="020B0502020202020204" pitchFamily="34" charset="0"/>
              </a:rPr>
              <a:t>tiempo</a:t>
            </a:r>
            <a:r>
              <a:rPr lang="en-GB" sz="2400" dirty="0">
                <a:latin typeface="Century Gothic" panose="020B0502020202020204" pitchFamily="34" charset="0"/>
              </a:rPr>
              <a:t> </a:t>
            </a:r>
            <a:r>
              <a:rPr lang="en-GB" sz="2400" dirty="0" err="1">
                <a:latin typeface="Century Gothic" panose="020B0502020202020204" pitchFamily="34" charset="0"/>
              </a:rPr>
              <a:t>pasaste</a:t>
            </a:r>
            <a:r>
              <a:rPr lang="en-GB" sz="2400" dirty="0">
                <a:latin typeface="Century Gothic" panose="020B0502020202020204" pitchFamily="34" charset="0"/>
              </a:rPr>
              <a:t> </a:t>
            </a:r>
            <a:r>
              <a:rPr lang="en-GB" sz="2400" dirty="0" err="1">
                <a:latin typeface="Century Gothic" panose="020B0502020202020204" pitchFamily="34" charset="0"/>
              </a:rPr>
              <a:t>allí</a:t>
            </a:r>
            <a:r>
              <a:rPr lang="en-GB" sz="2400" dirty="0">
                <a:latin typeface="Century Gothic" panose="020B0502020202020204" pitchFamily="34" charset="0"/>
              </a:rPr>
              <a:t>?</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21067" y="4017705"/>
            <a:ext cx="5940146" cy="461665"/>
          </a:xfrm>
          <a:prstGeom prst="rect">
            <a:avLst/>
          </a:prstGeom>
          <a:noFill/>
        </p:spPr>
        <p:txBody>
          <a:bodyPr wrap="square" rtlCol="0">
            <a:spAutoFit/>
          </a:bodyPr>
          <a:lstStyle/>
          <a:p>
            <a:r>
              <a:rPr lang="en-GB" sz="2400" b="1" dirty="0">
                <a:latin typeface="Century Gothic" panose="020B0502020202020204" pitchFamily="34" charset="0"/>
              </a:rPr>
              <a:t>4. </a:t>
            </a:r>
            <a:r>
              <a:rPr lang="en-GB" sz="2400" dirty="0">
                <a:latin typeface="Century Gothic" panose="020B0502020202020204" pitchFamily="34" charset="0"/>
              </a:rPr>
              <a:t>¿Cómo </a:t>
            </a:r>
            <a:r>
              <a:rPr lang="en-GB" sz="2400" dirty="0" err="1">
                <a:latin typeface="Century Gothic" panose="020B0502020202020204" pitchFamily="34" charset="0"/>
              </a:rPr>
              <a:t>llegaste</a:t>
            </a:r>
            <a:r>
              <a:rPr lang="en-GB" sz="2400" dirty="0">
                <a:latin typeface="Century Gothic" panose="020B0502020202020204" pitchFamily="34" charset="0"/>
              </a:rPr>
              <a:t>?</a:t>
            </a:r>
          </a:p>
        </p:txBody>
      </p:sp>
      <p:sp>
        <p:nvSpPr>
          <p:cNvPr id="55" name="TextBox 59">
            <a:extLst>
              <a:ext uri="{FF2B5EF4-FFF2-40B4-BE49-F238E27FC236}">
                <a16:creationId xmlns:a16="http://schemas.microsoft.com/office/drawing/2014/main" id="{231DB558-158F-AE45-9C29-2D704D3DCE06}"/>
              </a:ext>
            </a:extLst>
          </p:cNvPr>
          <p:cNvSpPr txBox="1"/>
          <p:nvPr/>
        </p:nvSpPr>
        <p:spPr>
          <a:xfrm>
            <a:off x="136809" y="5450591"/>
            <a:ext cx="5940146" cy="461665"/>
          </a:xfrm>
          <a:prstGeom prst="rect">
            <a:avLst/>
          </a:prstGeom>
          <a:noFill/>
        </p:spPr>
        <p:txBody>
          <a:bodyPr wrap="square" rtlCol="0">
            <a:spAutoFit/>
          </a:bodyPr>
          <a:lstStyle/>
          <a:p>
            <a:r>
              <a:rPr lang="en-GB" sz="2400" b="1" dirty="0">
                <a:latin typeface="Century Gothic" panose="020B0502020202020204" pitchFamily="34" charset="0"/>
              </a:rPr>
              <a:t>6. </a:t>
            </a:r>
            <a:r>
              <a:rPr lang="en-GB" sz="2400" dirty="0">
                <a:latin typeface="Century Gothic" panose="020B0502020202020204" pitchFamily="34" charset="0"/>
              </a:rPr>
              <a:t>¿Cuál </a:t>
            </a:r>
            <a:r>
              <a:rPr lang="en-GB" sz="2400" dirty="0" err="1">
                <a:latin typeface="Century Gothic" panose="020B0502020202020204" pitchFamily="34" charset="0"/>
              </a:rPr>
              <a:t>disfrutas</a:t>
            </a:r>
            <a:r>
              <a:rPr lang="en-GB" sz="2400" dirty="0">
                <a:latin typeface="Century Gothic" panose="020B0502020202020204" pitchFamily="34" charset="0"/>
              </a:rPr>
              <a:t> más*?</a:t>
            </a:r>
          </a:p>
        </p:txBody>
      </p:sp>
      <p:sp>
        <p:nvSpPr>
          <p:cNvPr id="56" name="TextBox 58">
            <a:extLst>
              <a:ext uri="{FF2B5EF4-FFF2-40B4-BE49-F238E27FC236}">
                <a16:creationId xmlns:a16="http://schemas.microsoft.com/office/drawing/2014/main" id="{4CE5CCF7-6DBC-6B41-AA45-F2FEE7868F20}"/>
              </a:ext>
            </a:extLst>
          </p:cNvPr>
          <p:cNvSpPr txBox="1"/>
          <p:nvPr/>
        </p:nvSpPr>
        <p:spPr>
          <a:xfrm>
            <a:off x="105050" y="4734148"/>
            <a:ext cx="5940146" cy="461665"/>
          </a:xfrm>
          <a:prstGeom prst="rect">
            <a:avLst/>
          </a:prstGeom>
          <a:noFill/>
        </p:spPr>
        <p:txBody>
          <a:bodyPr wrap="square" rtlCol="0">
            <a:spAutoFit/>
          </a:bodyPr>
          <a:lstStyle/>
          <a:p>
            <a:r>
              <a:rPr lang="en-GB" sz="2400" b="1" dirty="0">
                <a:latin typeface="Century Gothic" panose="020B0502020202020204" pitchFamily="34" charset="0"/>
              </a:rPr>
              <a:t>5. </a:t>
            </a:r>
            <a:r>
              <a:rPr lang="en-GB" sz="2400" dirty="0">
                <a:latin typeface="Century Gothic" panose="020B0502020202020204" pitchFamily="34" charset="0"/>
              </a:rPr>
              <a:t>¿Por qué </a:t>
            </a:r>
            <a:r>
              <a:rPr lang="en-GB" sz="2400" dirty="0" err="1">
                <a:latin typeface="Century Gothic" panose="020B0502020202020204" pitchFamily="34" charset="0"/>
              </a:rPr>
              <a:t>visitas</a:t>
            </a:r>
            <a:r>
              <a:rPr lang="en-GB" sz="2400" dirty="0">
                <a:latin typeface="Century Gothic" panose="020B0502020202020204" pitchFamily="34" charset="0"/>
              </a:rPr>
              <a:t> pueblos?</a:t>
            </a:r>
          </a:p>
        </p:txBody>
      </p:sp>
      <p:sp>
        <p:nvSpPr>
          <p:cNvPr id="65" name="Rectangle 16">
            <a:extLst>
              <a:ext uri="{FF2B5EF4-FFF2-40B4-BE49-F238E27FC236}">
                <a16:creationId xmlns:a16="http://schemas.microsoft.com/office/drawing/2014/main" id="{22EE1D88-6703-6E46-8620-537C07927FC9}"/>
              </a:ext>
            </a:extLst>
          </p:cNvPr>
          <p:cNvSpPr/>
          <p:nvPr/>
        </p:nvSpPr>
        <p:spPr>
          <a:xfrm>
            <a:off x="6077230" y="449678"/>
            <a:ext cx="5972033"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66" name="Title 2">
            <a:extLst>
              <a:ext uri="{FF2B5EF4-FFF2-40B4-BE49-F238E27FC236}">
                <a16:creationId xmlns:a16="http://schemas.microsoft.com/office/drawing/2014/main" id="{779B4066-3AE2-814D-936B-A565E6C8D297}"/>
              </a:ext>
            </a:extLst>
          </p:cNvPr>
          <p:cNvSpPr txBox="1">
            <a:spLocks/>
          </p:cNvSpPr>
          <p:nvPr/>
        </p:nvSpPr>
        <p:spPr>
          <a:xfrm>
            <a:off x="6096000" y="806431"/>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A </a:t>
            </a:r>
          </a:p>
          <a:p>
            <a:pPr>
              <a:lnSpc>
                <a:spcPct val="120000"/>
              </a:lnSpc>
            </a:pPr>
            <a:r>
              <a:rPr lang="en-GB" sz="2000" b="1" dirty="0">
                <a:solidFill>
                  <a:schemeClr val="tx1"/>
                </a:solidFill>
              </a:rPr>
              <a:t>Listen for whether it’s </a:t>
            </a:r>
            <a:r>
              <a:rPr lang="en-GB" sz="2000" b="1" dirty="0">
                <a:solidFill>
                  <a:srgbClr val="F66400"/>
                </a:solidFill>
              </a:rPr>
              <a:t>–as </a:t>
            </a:r>
            <a:r>
              <a:rPr lang="en-GB" sz="2000" b="1" dirty="0">
                <a:solidFill>
                  <a:schemeClr val="tx1"/>
                </a:solidFill>
              </a:rPr>
              <a:t>(present) or </a:t>
            </a:r>
            <a:r>
              <a:rPr lang="en-GB" sz="2000" b="1" dirty="0">
                <a:solidFill>
                  <a:srgbClr val="F66400"/>
                </a:solidFill>
              </a:rPr>
              <a:t>–aste </a:t>
            </a:r>
            <a:r>
              <a:rPr lang="en-GB" sz="2000" b="1" dirty="0">
                <a:solidFill>
                  <a:schemeClr val="tx1"/>
                </a:solidFill>
              </a:rPr>
              <a:t>(past) and then say the corresponding information in Spanish.</a:t>
            </a:r>
            <a:endParaRPr lang="en-US" sz="2000" dirty="0">
              <a:solidFill>
                <a:schemeClr val="tx1"/>
              </a:solidFill>
            </a:endParaRPr>
          </a:p>
        </p:txBody>
      </p:sp>
      <p:sp>
        <p:nvSpPr>
          <p:cNvPr id="67" name="TextBox 21">
            <a:extLst>
              <a:ext uri="{FF2B5EF4-FFF2-40B4-BE49-F238E27FC236}">
                <a16:creationId xmlns:a16="http://schemas.microsoft.com/office/drawing/2014/main" id="{82F09F8E-697D-7C48-B601-E17972B871B5}"/>
              </a:ext>
            </a:extLst>
          </p:cNvPr>
          <p:cNvSpPr txBox="1"/>
          <p:nvPr/>
        </p:nvSpPr>
        <p:spPr>
          <a:xfrm>
            <a:off x="6067161" y="2440465"/>
            <a:ext cx="1464485" cy="400110"/>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where?</a:t>
            </a:r>
            <a:r>
              <a:rPr lang="en-GB" sz="2000" dirty="0">
                <a:latin typeface="Century Gothic" panose="020B0502020202020204" pitchFamily="34" charset="0"/>
              </a:rPr>
              <a:t>]</a:t>
            </a:r>
          </a:p>
        </p:txBody>
      </p:sp>
      <p:sp>
        <p:nvSpPr>
          <p:cNvPr id="68" name="TextBox 23">
            <a:extLst>
              <a:ext uri="{FF2B5EF4-FFF2-40B4-BE49-F238E27FC236}">
                <a16:creationId xmlns:a16="http://schemas.microsoft.com/office/drawing/2014/main" id="{507593BE-3A78-B74E-9429-4C2EBFCBDE3C}"/>
              </a:ext>
            </a:extLst>
          </p:cNvPr>
          <p:cNvSpPr txBox="1"/>
          <p:nvPr/>
        </p:nvSpPr>
        <p:spPr>
          <a:xfrm>
            <a:off x="6091065" y="2983566"/>
            <a:ext cx="1319762" cy="400110"/>
          </a:xfrm>
          <a:prstGeom prst="rect">
            <a:avLst/>
          </a:prstGeom>
          <a:noFill/>
        </p:spPr>
        <p:txBody>
          <a:bodyPr wrap="square" rtlCol="0">
            <a:spAutoFit/>
          </a:bodyPr>
          <a:lstStyle/>
          <a:p>
            <a:r>
              <a:rPr lang="en-GB" sz="2000" dirty="0">
                <a:latin typeface="Century Gothic" panose="020B0502020202020204" pitchFamily="34" charset="0"/>
              </a:rPr>
              <a:t>[what?]</a:t>
            </a:r>
          </a:p>
        </p:txBody>
      </p:sp>
      <p:sp>
        <p:nvSpPr>
          <p:cNvPr id="69" name="TextBox 25">
            <a:extLst>
              <a:ext uri="{FF2B5EF4-FFF2-40B4-BE49-F238E27FC236}">
                <a16:creationId xmlns:a16="http://schemas.microsoft.com/office/drawing/2014/main" id="{F674CB9E-B0E3-0941-9AD8-0BDA6B4DD421}"/>
              </a:ext>
            </a:extLst>
          </p:cNvPr>
          <p:cNvSpPr txBox="1"/>
          <p:nvPr/>
        </p:nvSpPr>
        <p:spPr>
          <a:xfrm>
            <a:off x="6081680" y="3614453"/>
            <a:ext cx="2561712" cy="400110"/>
          </a:xfrm>
          <a:prstGeom prst="rect">
            <a:avLst/>
          </a:prstGeom>
          <a:noFill/>
        </p:spPr>
        <p:txBody>
          <a:bodyPr wrap="square" rtlCol="0">
            <a:spAutoFit/>
          </a:bodyPr>
          <a:lstStyle/>
          <a:p>
            <a:r>
              <a:rPr lang="en-GB" sz="2000" dirty="0">
                <a:latin typeface="Century Gothic" panose="020B0502020202020204" pitchFamily="34" charset="0"/>
              </a:rPr>
              <a:t>[how much time?]</a:t>
            </a:r>
          </a:p>
        </p:txBody>
      </p:sp>
      <p:sp>
        <p:nvSpPr>
          <p:cNvPr id="70" name="TextBox 27">
            <a:extLst>
              <a:ext uri="{FF2B5EF4-FFF2-40B4-BE49-F238E27FC236}">
                <a16:creationId xmlns:a16="http://schemas.microsoft.com/office/drawing/2014/main" id="{D7E8F9E1-1A9C-8743-8012-240DB6F215BF}"/>
              </a:ext>
            </a:extLst>
          </p:cNvPr>
          <p:cNvSpPr txBox="1"/>
          <p:nvPr/>
        </p:nvSpPr>
        <p:spPr>
          <a:xfrm>
            <a:off x="6054275" y="4233269"/>
            <a:ext cx="4179981" cy="400110"/>
          </a:xfrm>
          <a:prstGeom prst="rect">
            <a:avLst/>
          </a:prstGeom>
          <a:noFill/>
        </p:spPr>
        <p:txBody>
          <a:bodyPr wrap="square" rtlCol="0">
            <a:spAutoFit/>
          </a:bodyPr>
          <a:lstStyle/>
          <a:p>
            <a:r>
              <a:rPr lang="en-GB" sz="2000" dirty="0">
                <a:latin typeface="Century Gothic" panose="020B0502020202020204" pitchFamily="34" charset="0"/>
              </a:rPr>
              <a:t>[how?]</a:t>
            </a:r>
          </a:p>
        </p:txBody>
      </p:sp>
      <p:sp>
        <p:nvSpPr>
          <p:cNvPr id="71" name="TextBox 29">
            <a:extLst>
              <a:ext uri="{FF2B5EF4-FFF2-40B4-BE49-F238E27FC236}">
                <a16:creationId xmlns:a16="http://schemas.microsoft.com/office/drawing/2014/main" id="{6707BAA6-20AE-1543-8010-3A63E9C9DB16}"/>
              </a:ext>
            </a:extLst>
          </p:cNvPr>
          <p:cNvSpPr txBox="1"/>
          <p:nvPr/>
        </p:nvSpPr>
        <p:spPr>
          <a:xfrm>
            <a:off x="6074074" y="4887705"/>
            <a:ext cx="1336753" cy="400110"/>
          </a:xfrm>
          <a:prstGeom prst="rect">
            <a:avLst/>
          </a:prstGeom>
          <a:noFill/>
        </p:spPr>
        <p:txBody>
          <a:bodyPr wrap="square" rtlCol="0">
            <a:spAutoFit/>
          </a:bodyPr>
          <a:lstStyle/>
          <a:p>
            <a:r>
              <a:rPr lang="en-GB" sz="2000" dirty="0">
                <a:latin typeface="Century Gothic" panose="020B0502020202020204" pitchFamily="34" charset="0"/>
              </a:rPr>
              <a:t>[why?]</a:t>
            </a:r>
          </a:p>
        </p:txBody>
      </p:sp>
      <p:sp>
        <p:nvSpPr>
          <p:cNvPr id="72" name="TextBox 31">
            <a:extLst>
              <a:ext uri="{FF2B5EF4-FFF2-40B4-BE49-F238E27FC236}">
                <a16:creationId xmlns:a16="http://schemas.microsoft.com/office/drawing/2014/main" id="{FD5F69C2-95AD-3942-894D-77FCE329782F}"/>
              </a:ext>
            </a:extLst>
          </p:cNvPr>
          <p:cNvSpPr txBox="1"/>
          <p:nvPr/>
        </p:nvSpPr>
        <p:spPr>
          <a:xfrm>
            <a:off x="6077229" y="5607564"/>
            <a:ext cx="1944553" cy="400110"/>
          </a:xfrm>
          <a:prstGeom prst="rect">
            <a:avLst/>
          </a:prstGeom>
          <a:noFill/>
        </p:spPr>
        <p:txBody>
          <a:bodyPr wrap="square" rtlCol="0">
            <a:spAutoFit/>
          </a:bodyPr>
          <a:lstStyle/>
          <a:p>
            <a:r>
              <a:rPr lang="en-GB" sz="2000" dirty="0">
                <a:latin typeface="Century Gothic" panose="020B0502020202020204" pitchFamily="34" charset="0"/>
              </a:rPr>
              <a:t>[which one?]</a:t>
            </a:r>
          </a:p>
        </p:txBody>
      </p:sp>
      <p:sp>
        <p:nvSpPr>
          <p:cNvPr id="73" name="TextBox 4">
            <a:extLst>
              <a:ext uri="{FF2B5EF4-FFF2-40B4-BE49-F238E27FC236}">
                <a16:creationId xmlns:a16="http://schemas.microsoft.com/office/drawing/2014/main" id="{B2C470F9-CBAA-674A-8910-AEEB4A1CC5CD}"/>
              </a:ext>
            </a:extLst>
          </p:cNvPr>
          <p:cNvSpPr txBox="1"/>
          <p:nvPr/>
        </p:nvSpPr>
        <p:spPr>
          <a:xfrm>
            <a:off x="8646148" y="1963116"/>
            <a:ext cx="1839706" cy="400110"/>
          </a:xfrm>
          <a:prstGeom prst="rect">
            <a:avLst/>
          </a:prstGeom>
          <a:noFill/>
        </p:spPr>
        <p:txBody>
          <a:bodyPr wrap="square" rtlCol="0">
            <a:spAutoFit/>
          </a:bodyPr>
          <a:lstStyle/>
          <a:p>
            <a:pPr algn="ctr"/>
            <a:r>
              <a:rPr lang="en-GB" sz="2000" b="1" dirty="0" err="1"/>
              <a:t>normalmente</a:t>
            </a:r>
            <a:endParaRPr lang="en-GB" sz="2000" b="1" dirty="0"/>
          </a:p>
        </p:txBody>
      </p:sp>
      <p:sp>
        <p:nvSpPr>
          <p:cNvPr id="74" name="TextBox 30">
            <a:extLst>
              <a:ext uri="{FF2B5EF4-FFF2-40B4-BE49-F238E27FC236}">
                <a16:creationId xmlns:a16="http://schemas.microsoft.com/office/drawing/2014/main" id="{61F90A5B-B983-2B43-95A2-5AD5E7EAFEB3}"/>
              </a:ext>
            </a:extLst>
          </p:cNvPr>
          <p:cNvSpPr txBox="1"/>
          <p:nvPr/>
        </p:nvSpPr>
        <p:spPr>
          <a:xfrm>
            <a:off x="10703050" y="1638906"/>
            <a:ext cx="1165549" cy="707886"/>
          </a:xfrm>
          <a:prstGeom prst="rect">
            <a:avLst/>
          </a:prstGeom>
          <a:noFill/>
        </p:spPr>
        <p:txBody>
          <a:bodyPr wrap="square" rtlCol="0">
            <a:spAutoFit/>
          </a:bodyPr>
          <a:lstStyle/>
          <a:p>
            <a:pPr algn="ctr"/>
            <a:r>
              <a:rPr lang="en-GB" sz="2000" b="1" dirty="0"/>
              <a:t>el </a:t>
            </a:r>
            <a:r>
              <a:rPr lang="en-GB" sz="2000" b="1" dirty="0" err="1"/>
              <a:t>año</a:t>
            </a:r>
            <a:r>
              <a:rPr lang="en-GB" sz="2000" b="1" dirty="0"/>
              <a:t> </a:t>
            </a:r>
            <a:r>
              <a:rPr lang="en-GB" sz="2000" b="1" dirty="0" err="1"/>
              <a:t>pasado</a:t>
            </a:r>
            <a:endParaRPr lang="en-GB" sz="2000" b="1" dirty="0"/>
          </a:p>
        </p:txBody>
      </p:sp>
      <p:sp>
        <p:nvSpPr>
          <p:cNvPr id="75" name="CuadroTexto 74">
            <a:extLst>
              <a:ext uri="{FF2B5EF4-FFF2-40B4-BE49-F238E27FC236}">
                <a16:creationId xmlns:a16="http://schemas.microsoft.com/office/drawing/2014/main" id="{85AAAD58-85C2-2A47-849E-62F667DE2327}"/>
              </a:ext>
            </a:extLst>
          </p:cNvPr>
          <p:cNvSpPr txBox="1"/>
          <p:nvPr/>
        </p:nvSpPr>
        <p:spPr>
          <a:xfrm>
            <a:off x="9085653" y="2422018"/>
            <a:ext cx="870751" cy="400110"/>
          </a:xfrm>
          <a:prstGeom prst="rect">
            <a:avLst/>
          </a:prstGeom>
          <a:noFill/>
        </p:spPr>
        <p:txBody>
          <a:bodyPr wrap="none" rtlCol="0">
            <a:spAutoFit/>
          </a:bodyPr>
          <a:lstStyle/>
          <a:p>
            <a:pPr algn="l"/>
            <a:r>
              <a:rPr lang="es-GB" sz="2000" dirty="0"/>
              <a:t>Spain</a:t>
            </a:r>
          </a:p>
        </p:txBody>
      </p:sp>
      <p:sp>
        <p:nvSpPr>
          <p:cNvPr id="76" name="CuadroTexto 75">
            <a:extLst>
              <a:ext uri="{FF2B5EF4-FFF2-40B4-BE49-F238E27FC236}">
                <a16:creationId xmlns:a16="http://schemas.microsoft.com/office/drawing/2014/main" id="{24BA9AD2-52D2-E049-9A17-2183AE168399}"/>
              </a:ext>
            </a:extLst>
          </p:cNvPr>
          <p:cNvSpPr txBox="1"/>
          <p:nvPr/>
        </p:nvSpPr>
        <p:spPr>
          <a:xfrm>
            <a:off x="10794253" y="2418541"/>
            <a:ext cx="1130438" cy="400110"/>
          </a:xfrm>
          <a:prstGeom prst="rect">
            <a:avLst/>
          </a:prstGeom>
          <a:noFill/>
        </p:spPr>
        <p:txBody>
          <a:bodyPr wrap="none" rtlCol="0">
            <a:spAutoFit/>
          </a:bodyPr>
          <a:lstStyle/>
          <a:p>
            <a:pPr algn="l"/>
            <a:r>
              <a:rPr lang="es-GB" sz="2000" dirty="0"/>
              <a:t>abroad</a:t>
            </a:r>
          </a:p>
        </p:txBody>
      </p:sp>
      <p:sp>
        <p:nvSpPr>
          <p:cNvPr id="77" name="CuadroTexto 76">
            <a:extLst>
              <a:ext uri="{FF2B5EF4-FFF2-40B4-BE49-F238E27FC236}">
                <a16:creationId xmlns:a16="http://schemas.microsoft.com/office/drawing/2014/main" id="{8DCDC8C5-DED0-7642-BA8D-C411718ACBB5}"/>
              </a:ext>
            </a:extLst>
          </p:cNvPr>
          <p:cNvSpPr txBox="1"/>
          <p:nvPr/>
        </p:nvSpPr>
        <p:spPr>
          <a:xfrm>
            <a:off x="9025627" y="2922348"/>
            <a:ext cx="923651" cy="400110"/>
          </a:xfrm>
          <a:prstGeom prst="rect">
            <a:avLst/>
          </a:prstGeom>
          <a:noFill/>
        </p:spPr>
        <p:txBody>
          <a:bodyPr wrap="none" rtlCol="0">
            <a:spAutoFit/>
          </a:bodyPr>
          <a:lstStyle/>
          <a:p>
            <a:pPr algn="l"/>
            <a:r>
              <a:rPr lang="es-GB" sz="2000" dirty="0"/>
              <a:t>books</a:t>
            </a:r>
          </a:p>
        </p:txBody>
      </p:sp>
      <p:sp>
        <p:nvSpPr>
          <p:cNvPr id="78" name="CuadroTexto 77">
            <a:extLst>
              <a:ext uri="{FF2B5EF4-FFF2-40B4-BE49-F238E27FC236}">
                <a16:creationId xmlns:a16="http://schemas.microsoft.com/office/drawing/2014/main" id="{34841F3D-F3A5-274C-9B09-56018CAAE749}"/>
              </a:ext>
            </a:extLst>
          </p:cNvPr>
          <p:cNvSpPr txBox="1"/>
          <p:nvPr/>
        </p:nvSpPr>
        <p:spPr>
          <a:xfrm>
            <a:off x="10838154" y="2975342"/>
            <a:ext cx="926857" cy="400110"/>
          </a:xfrm>
          <a:prstGeom prst="rect">
            <a:avLst/>
          </a:prstGeom>
          <a:noFill/>
        </p:spPr>
        <p:txBody>
          <a:bodyPr wrap="none" rtlCol="0">
            <a:spAutoFit/>
          </a:bodyPr>
          <a:lstStyle/>
          <a:p>
            <a:pPr algn="l"/>
            <a:r>
              <a:rPr lang="es-GB" sz="2000" dirty="0"/>
              <a:t>t-shirts</a:t>
            </a:r>
          </a:p>
        </p:txBody>
      </p:sp>
      <p:sp>
        <p:nvSpPr>
          <p:cNvPr id="79" name="CuadroTexto 78">
            <a:extLst>
              <a:ext uri="{FF2B5EF4-FFF2-40B4-BE49-F238E27FC236}">
                <a16:creationId xmlns:a16="http://schemas.microsoft.com/office/drawing/2014/main" id="{C22A5F53-C730-9B4C-87C9-D3B4F68620F6}"/>
              </a:ext>
            </a:extLst>
          </p:cNvPr>
          <p:cNvSpPr txBox="1"/>
          <p:nvPr/>
        </p:nvSpPr>
        <p:spPr>
          <a:xfrm>
            <a:off x="8789185" y="3617562"/>
            <a:ext cx="1553630" cy="400110"/>
          </a:xfrm>
          <a:prstGeom prst="rect">
            <a:avLst/>
          </a:prstGeom>
          <a:noFill/>
        </p:spPr>
        <p:txBody>
          <a:bodyPr wrap="none" rtlCol="0">
            <a:spAutoFit/>
          </a:bodyPr>
          <a:lstStyle/>
          <a:p>
            <a:pPr algn="l"/>
            <a:r>
              <a:rPr lang="es-GB" sz="2000" dirty="0"/>
              <a:t>many days</a:t>
            </a:r>
          </a:p>
        </p:txBody>
      </p:sp>
      <p:sp>
        <p:nvSpPr>
          <p:cNvPr id="80" name="CuadroTexto 79">
            <a:extLst>
              <a:ext uri="{FF2B5EF4-FFF2-40B4-BE49-F238E27FC236}">
                <a16:creationId xmlns:a16="http://schemas.microsoft.com/office/drawing/2014/main" id="{622CF908-14E7-3141-8664-B5F08DEB2E37}"/>
              </a:ext>
            </a:extLst>
          </p:cNvPr>
          <p:cNvSpPr txBox="1"/>
          <p:nvPr/>
        </p:nvSpPr>
        <p:spPr>
          <a:xfrm>
            <a:off x="10835129" y="3614394"/>
            <a:ext cx="986167" cy="400110"/>
          </a:xfrm>
          <a:prstGeom prst="rect">
            <a:avLst/>
          </a:prstGeom>
          <a:noFill/>
        </p:spPr>
        <p:txBody>
          <a:bodyPr wrap="none" rtlCol="0">
            <a:spAutoFit/>
          </a:bodyPr>
          <a:lstStyle/>
          <a:p>
            <a:pPr algn="l"/>
            <a:r>
              <a:rPr lang="es-GB" sz="2000" dirty="0"/>
              <a:t>7 days</a:t>
            </a:r>
          </a:p>
        </p:txBody>
      </p:sp>
      <p:sp>
        <p:nvSpPr>
          <p:cNvPr id="81" name="CuadroTexto 80">
            <a:extLst>
              <a:ext uri="{FF2B5EF4-FFF2-40B4-BE49-F238E27FC236}">
                <a16:creationId xmlns:a16="http://schemas.microsoft.com/office/drawing/2014/main" id="{978449BD-E161-CD43-BF43-AAF2C6E72F71}"/>
              </a:ext>
            </a:extLst>
          </p:cNvPr>
          <p:cNvSpPr txBox="1"/>
          <p:nvPr/>
        </p:nvSpPr>
        <p:spPr>
          <a:xfrm>
            <a:off x="8936140" y="4227876"/>
            <a:ext cx="1114408" cy="400110"/>
          </a:xfrm>
          <a:prstGeom prst="rect">
            <a:avLst/>
          </a:prstGeom>
          <a:noFill/>
        </p:spPr>
        <p:txBody>
          <a:bodyPr wrap="none" rtlCol="0">
            <a:spAutoFit/>
          </a:bodyPr>
          <a:lstStyle/>
          <a:p>
            <a:pPr algn="l"/>
            <a:r>
              <a:rPr lang="es-GB" sz="2000" dirty="0"/>
              <a:t>by train</a:t>
            </a:r>
          </a:p>
        </p:txBody>
      </p:sp>
      <p:sp>
        <p:nvSpPr>
          <p:cNvPr id="82" name="CuadroTexto 81">
            <a:extLst>
              <a:ext uri="{FF2B5EF4-FFF2-40B4-BE49-F238E27FC236}">
                <a16:creationId xmlns:a16="http://schemas.microsoft.com/office/drawing/2014/main" id="{2D64F922-0F73-2D49-A4CE-5DE99B7739B0}"/>
              </a:ext>
            </a:extLst>
          </p:cNvPr>
          <p:cNvSpPr txBox="1"/>
          <p:nvPr/>
        </p:nvSpPr>
        <p:spPr>
          <a:xfrm>
            <a:off x="10835129" y="4227876"/>
            <a:ext cx="997389" cy="400110"/>
          </a:xfrm>
          <a:prstGeom prst="rect">
            <a:avLst/>
          </a:prstGeom>
          <a:noFill/>
        </p:spPr>
        <p:txBody>
          <a:bodyPr wrap="none" rtlCol="0">
            <a:spAutoFit/>
          </a:bodyPr>
          <a:lstStyle/>
          <a:p>
            <a:pPr algn="l"/>
            <a:r>
              <a:rPr lang="es-GB" sz="2000" dirty="0"/>
              <a:t>by bus</a:t>
            </a:r>
          </a:p>
        </p:txBody>
      </p:sp>
      <p:sp>
        <p:nvSpPr>
          <p:cNvPr id="83" name="CuadroTexto 82">
            <a:extLst>
              <a:ext uri="{FF2B5EF4-FFF2-40B4-BE49-F238E27FC236}">
                <a16:creationId xmlns:a16="http://schemas.microsoft.com/office/drawing/2014/main" id="{2F8631EF-2360-114F-AD92-DE1348399949}"/>
              </a:ext>
            </a:extLst>
          </p:cNvPr>
          <p:cNvSpPr txBox="1"/>
          <p:nvPr/>
        </p:nvSpPr>
        <p:spPr>
          <a:xfrm>
            <a:off x="8315712" y="4730287"/>
            <a:ext cx="2170142" cy="707886"/>
          </a:xfrm>
          <a:prstGeom prst="rect">
            <a:avLst/>
          </a:prstGeom>
          <a:noFill/>
        </p:spPr>
        <p:txBody>
          <a:bodyPr wrap="square" rtlCol="0">
            <a:spAutoFit/>
          </a:bodyPr>
          <a:lstStyle/>
          <a:p>
            <a:pPr algn="l"/>
            <a:r>
              <a:rPr lang="es-GB" sz="2000" dirty="0"/>
              <a:t>because there are museums</a:t>
            </a:r>
          </a:p>
        </p:txBody>
      </p:sp>
      <p:sp>
        <p:nvSpPr>
          <p:cNvPr id="84" name="CuadroTexto 83">
            <a:extLst>
              <a:ext uri="{FF2B5EF4-FFF2-40B4-BE49-F238E27FC236}">
                <a16:creationId xmlns:a16="http://schemas.microsoft.com/office/drawing/2014/main" id="{2DAB168F-177C-6244-A3EF-0E8F6E2E2D8D}"/>
              </a:ext>
            </a:extLst>
          </p:cNvPr>
          <p:cNvSpPr txBox="1"/>
          <p:nvPr/>
        </p:nvSpPr>
        <p:spPr>
          <a:xfrm>
            <a:off x="10768477" y="4715843"/>
            <a:ext cx="1214134" cy="707886"/>
          </a:xfrm>
          <a:prstGeom prst="rect">
            <a:avLst/>
          </a:prstGeom>
          <a:noFill/>
        </p:spPr>
        <p:txBody>
          <a:bodyPr wrap="square" rtlCol="0">
            <a:spAutoFit/>
          </a:bodyPr>
          <a:lstStyle/>
          <a:p>
            <a:pPr algn="l"/>
            <a:r>
              <a:rPr lang="es-GB" sz="2000" dirty="0"/>
              <a:t>for the shops</a:t>
            </a:r>
          </a:p>
        </p:txBody>
      </p:sp>
      <p:sp>
        <p:nvSpPr>
          <p:cNvPr id="85" name="CuadroTexto 84">
            <a:extLst>
              <a:ext uri="{FF2B5EF4-FFF2-40B4-BE49-F238E27FC236}">
                <a16:creationId xmlns:a16="http://schemas.microsoft.com/office/drawing/2014/main" id="{848B4B29-4569-B64E-B589-1097041C15A3}"/>
              </a:ext>
            </a:extLst>
          </p:cNvPr>
          <p:cNvSpPr txBox="1"/>
          <p:nvPr/>
        </p:nvSpPr>
        <p:spPr>
          <a:xfrm>
            <a:off x="8406616" y="5548044"/>
            <a:ext cx="1827640" cy="707886"/>
          </a:xfrm>
          <a:prstGeom prst="rect">
            <a:avLst/>
          </a:prstGeom>
          <a:noFill/>
        </p:spPr>
        <p:txBody>
          <a:bodyPr wrap="square" rtlCol="0">
            <a:spAutoFit/>
          </a:bodyPr>
          <a:lstStyle/>
          <a:p>
            <a:pPr algn="ctr"/>
            <a:r>
              <a:rPr lang="es-GB" sz="2000" dirty="0"/>
              <a:t>the </a:t>
            </a:r>
            <a:r>
              <a:rPr lang="en-GB" sz="2000" dirty="0"/>
              <a:t>beach in the south</a:t>
            </a:r>
            <a:endParaRPr lang="es-GB" sz="2000" dirty="0"/>
          </a:p>
        </p:txBody>
      </p:sp>
      <p:sp>
        <p:nvSpPr>
          <p:cNvPr id="86" name="CuadroTexto 85">
            <a:extLst>
              <a:ext uri="{FF2B5EF4-FFF2-40B4-BE49-F238E27FC236}">
                <a16:creationId xmlns:a16="http://schemas.microsoft.com/office/drawing/2014/main" id="{2A291DE8-DA00-0A41-A00B-FE63B3D3D639}"/>
              </a:ext>
            </a:extLst>
          </p:cNvPr>
          <p:cNvSpPr txBox="1"/>
          <p:nvPr/>
        </p:nvSpPr>
        <p:spPr>
          <a:xfrm>
            <a:off x="10481453" y="5524661"/>
            <a:ext cx="1583827" cy="707886"/>
          </a:xfrm>
          <a:prstGeom prst="rect">
            <a:avLst/>
          </a:prstGeom>
          <a:noFill/>
        </p:spPr>
        <p:txBody>
          <a:bodyPr wrap="square" rtlCol="0">
            <a:spAutoFit/>
          </a:bodyPr>
          <a:lstStyle/>
          <a:p>
            <a:pPr algn="ctr"/>
            <a:r>
              <a:rPr lang="es-GB" sz="2000" dirty="0"/>
              <a:t>the beach</a:t>
            </a:r>
            <a:r>
              <a:rPr lang="en-GB" sz="2000" dirty="0"/>
              <a:t> in the north</a:t>
            </a:r>
            <a:endParaRPr lang="es-GB" sz="2000" dirty="0"/>
          </a:p>
        </p:txBody>
      </p:sp>
      <p:cxnSp>
        <p:nvCxnSpPr>
          <p:cNvPr id="34" name="Straight Connector 33"/>
          <p:cNvCxnSpPr/>
          <p:nvPr/>
        </p:nvCxnSpPr>
        <p:spPr>
          <a:xfrm>
            <a:off x="508385" y="2544093"/>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8385" y="3322458"/>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08385" y="4014504"/>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8385" y="4730287"/>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8385" y="5450591"/>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8385" y="6138754"/>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11631" y="5781996"/>
            <a:ext cx="2540000" cy="400110"/>
          </a:xfrm>
          <a:prstGeom prst="rect">
            <a:avLst/>
          </a:prstGeom>
          <a:noFill/>
        </p:spPr>
        <p:txBody>
          <a:bodyPr wrap="square" rtlCol="0">
            <a:spAutoFit/>
          </a:bodyPr>
          <a:lstStyle/>
          <a:p>
            <a:pPr algn="l"/>
            <a:r>
              <a:rPr lang="en-GB" sz="2000" dirty="0"/>
              <a:t>*más = more</a:t>
            </a:r>
          </a:p>
        </p:txBody>
      </p:sp>
      <p:sp>
        <p:nvSpPr>
          <p:cNvPr id="2" name="Title 1"/>
          <p:cNvSpPr>
            <a:spLocks noGrp="1"/>
          </p:cNvSpPr>
          <p:nvPr>
            <p:ph type="title"/>
          </p:nvPr>
        </p:nvSpPr>
        <p:spPr>
          <a:xfrm>
            <a:off x="-29746" y="-423979"/>
            <a:ext cx="10515600" cy="1325563"/>
          </a:xfrm>
        </p:spPr>
        <p:txBody>
          <a:bodyPr>
            <a:normAutofit/>
          </a:bodyPr>
          <a:lstStyle/>
          <a:p>
            <a:r>
              <a:rPr lang="en-GB" sz="2800" dirty="0">
                <a:solidFill>
                  <a:schemeClr val="tx1"/>
                </a:solidFill>
              </a:rPr>
              <a:t>Persona A</a:t>
            </a:r>
          </a:p>
        </p:txBody>
      </p:sp>
    </p:spTree>
    <p:extLst>
      <p:ext uri="{BB962C8B-B14F-4D97-AF65-F5344CB8AC3E}">
        <p14:creationId xmlns:p14="http://schemas.microsoft.com/office/powerpoint/2010/main" val="3788286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87" y="449678"/>
            <a:ext cx="5967118"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7" name="Rectangle 16"/>
          <p:cNvSpPr/>
          <p:nvPr/>
        </p:nvSpPr>
        <p:spPr>
          <a:xfrm>
            <a:off x="6077230" y="449678"/>
            <a:ext cx="5972033"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096000" y="806431"/>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Persona B </a:t>
            </a:r>
          </a:p>
          <a:p>
            <a:pPr>
              <a:lnSpc>
                <a:spcPct val="120000"/>
              </a:lnSpc>
            </a:pPr>
            <a:r>
              <a:rPr lang="en-GB" sz="2000" b="1" dirty="0">
                <a:solidFill>
                  <a:schemeClr val="tx1"/>
                </a:solidFill>
              </a:rPr>
              <a:t>Listen for whether it’s </a:t>
            </a:r>
            <a:r>
              <a:rPr lang="en-GB" sz="2000" b="1" dirty="0">
                <a:solidFill>
                  <a:srgbClr val="F66400"/>
                </a:solidFill>
              </a:rPr>
              <a:t>–as </a:t>
            </a:r>
            <a:r>
              <a:rPr lang="en-GB" sz="2000" b="1" dirty="0">
                <a:solidFill>
                  <a:schemeClr val="tx1"/>
                </a:solidFill>
              </a:rPr>
              <a:t>(present) or </a:t>
            </a:r>
            <a:r>
              <a:rPr lang="en-GB" sz="2000" b="1" dirty="0">
                <a:solidFill>
                  <a:srgbClr val="F66400"/>
                </a:solidFill>
              </a:rPr>
              <a:t>–aste </a:t>
            </a:r>
            <a:r>
              <a:rPr lang="en-GB" sz="2000" b="1" dirty="0">
                <a:solidFill>
                  <a:schemeClr val="tx1"/>
                </a:solidFill>
              </a:rPr>
              <a:t>(past) and then say the corresponding information in Spanish.</a:t>
            </a:r>
            <a:endParaRPr lang="en-US" sz="2000" dirty="0">
              <a:solidFill>
                <a:schemeClr val="tx1"/>
              </a:solidFill>
            </a:endParaRPr>
          </a:p>
        </p:txBody>
      </p:sp>
      <p:sp>
        <p:nvSpPr>
          <p:cNvPr id="22" name="TextBox 21"/>
          <p:cNvSpPr txBox="1"/>
          <p:nvPr/>
        </p:nvSpPr>
        <p:spPr>
          <a:xfrm>
            <a:off x="6067161" y="2440465"/>
            <a:ext cx="1464485" cy="400110"/>
          </a:xfrm>
          <a:prstGeom prst="rect">
            <a:avLst/>
          </a:prstGeom>
          <a:noFill/>
        </p:spPr>
        <p:txBody>
          <a:bodyPr wrap="square" rtlCol="0">
            <a:spAutoFit/>
          </a:bodyPr>
          <a:lstStyle/>
          <a:p>
            <a:r>
              <a:rPr lang="en-GB" sz="2000" dirty="0">
                <a:latin typeface="Century Gothic" panose="020B0502020202020204" pitchFamily="34" charset="0"/>
              </a:rPr>
              <a:t>[</a:t>
            </a:r>
            <a:r>
              <a:rPr lang="en-GB" sz="2000" dirty="0"/>
              <a:t>where?</a:t>
            </a:r>
            <a:r>
              <a:rPr lang="en-GB" sz="2000" dirty="0">
                <a:latin typeface="Century Gothic" panose="020B0502020202020204" pitchFamily="34" charset="0"/>
              </a:rPr>
              <a:t>]</a:t>
            </a:r>
          </a:p>
        </p:txBody>
      </p:sp>
      <p:sp>
        <p:nvSpPr>
          <p:cNvPr id="24" name="TextBox 23"/>
          <p:cNvSpPr txBox="1"/>
          <p:nvPr/>
        </p:nvSpPr>
        <p:spPr>
          <a:xfrm>
            <a:off x="6091065" y="2983566"/>
            <a:ext cx="1319762" cy="400110"/>
          </a:xfrm>
          <a:prstGeom prst="rect">
            <a:avLst/>
          </a:prstGeom>
          <a:noFill/>
        </p:spPr>
        <p:txBody>
          <a:bodyPr wrap="square" rtlCol="0">
            <a:spAutoFit/>
          </a:bodyPr>
          <a:lstStyle/>
          <a:p>
            <a:r>
              <a:rPr lang="en-GB" sz="2000" dirty="0">
                <a:latin typeface="Century Gothic" panose="020B0502020202020204" pitchFamily="34" charset="0"/>
              </a:rPr>
              <a:t>[what?]</a:t>
            </a:r>
          </a:p>
        </p:txBody>
      </p:sp>
      <p:sp>
        <p:nvSpPr>
          <p:cNvPr id="26" name="TextBox 25"/>
          <p:cNvSpPr txBox="1"/>
          <p:nvPr/>
        </p:nvSpPr>
        <p:spPr>
          <a:xfrm>
            <a:off x="6081680" y="3614453"/>
            <a:ext cx="2561712" cy="400110"/>
          </a:xfrm>
          <a:prstGeom prst="rect">
            <a:avLst/>
          </a:prstGeom>
          <a:noFill/>
        </p:spPr>
        <p:txBody>
          <a:bodyPr wrap="square" rtlCol="0">
            <a:spAutoFit/>
          </a:bodyPr>
          <a:lstStyle/>
          <a:p>
            <a:r>
              <a:rPr lang="en-GB" sz="2000" dirty="0">
                <a:latin typeface="Century Gothic" panose="020B0502020202020204" pitchFamily="34" charset="0"/>
              </a:rPr>
              <a:t>[how much time?]</a:t>
            </a:r>
          </a:p>
        </p:txBody>
      </p:sp>
      <p:sp>
        <p:nvSpPr>
          <p:cNvPr id="28" name="TextBox 27"/>
          <p:cNvSpPr txBox="1"/>
          <p:nvPr/>
        </p:nvSpPr>
        <p:spPr>
          <a:xfrm>
            <a:off x="6054275" y="4233269"/>
            <a:ext cx="4179981" cy="400110"/>
          </a:xfrm>
          <a:prstGeom prst="rect">
            <a:avLst/>
          </a:prstGeom>
          <a:noFill/>
        </p:spPr>
        <p:txBody>
          <a:bodyPr wrap="square" rtlCol="0">
            <a:spAutoFit/>
          </a:bodyPr>
          <a:lstStyle/>
          <a:p>
            <a:r>
              <a:rPr lang="en-GB" sz="2000" dirty="0">
                <a:latin typeface="Century Gothic" panose="020B0502020202020204" pitchFamily="34" charset="0"/>
              </a:rPr>
              <a:t>[how?]</a:t>
            </a:r>
          </a:p>
        </p:txBody>
      </p:sp>
      <p:sp>
        <p:nvSpPr>
          <p:cNvPr id="30" name="TextBox 29"/>
          <p:cNvSpPr txBox="1"/>
          <p:nvPr/>
        </p:nvSpPr>
        <p:spPr>
          <a:xfrm>
            <a:off x="6074074" y="4887705"/>
            <a:ext cx="3966751" cy="400110"/>
          </a:xfrm>
          <a:prstGeom prst="rect">
            <a:avLst/>
          </a:prstGeom>
          <a:noFill/>
        </p:spPr>
        <p:txBody>
          <a:bodyPr wrap="square" rtlCol="0">
            <a:spAutoFit/>
          </a:bodyPr>
          <a:lstStyle/>
          <a:p>
            <a:r>
              <a:rPr lang="en-GB" sz="2000" dirty="0">
                <a:latin typeface="Century Gothic" panose="020B0502020202020204" pitchFamily="34" charset="0"/>
              </a:rPr>
              <a:t>[why?]</a:t>
            </a:r>
          </a:p>
        </p:txBody>
      </p:sp>
      <p:sp>
        <p:nvSpPr>
          <p:cNvPr id="32" name="TextBox 31"/>
          <p:cNvSpPr txBox="1"/>
          <p:nvPr/>
        </p:nvSpPr>
        <p:spPr>
          <a:xfrm>
            <a:off x="6077229" y="5607564"/>
            <a:ext cx="1944553" cy="400110"/>
          </a:xfrm>
          <a:prstGeom prst="rect">
            <a:avLst/>
          </a:prstGeom>
          <a:noFill/>
        </p:spPr>
        <p:txBody>
          <a:bodyPr wrap="square" rtlCol="0">
            <a:spAutoFit/>
          </a:bodyPr>
          <a:lstStyle/>
          <a:p>
            <a:r>
              <a:rPr lang="en-GB" sz="2000" dirty="0">
                <a:latin typeface="Century Gothic" panose="020B0502020202020204" pitchFamily="34" charset="0"/>
              </a:rPr>
              <a:t>[which one?]</a:t>
            </a:r>
          </a:p>
        </p:txBody>
      </p:sp>
      <p:sp>
        <p:nvSpPr>
          <p:cNvPr id="5" name="TextBox 4"/>
          <p:cNvSpPr txBox="1"/>
          <p:nvPr/>
        </p:nvSpPr>
        <p:spPr>
          <a:xfrm>
            <a:off x="8646148" y="1963116"/>
            <a:ext cx="1839706" cy="400110"/>
          </a:xfrm>
          <a:prstGeom prst="rect">
            <a:avLst/>
          </a:prstGeom>
          <a:noFill/>
        </p:spPr>
        <p:txBody>
          <a:bodyPr wrap="square" rtlCol="0">
            <a:spAutoFit/>
          </a:bodyPr>
          <a:lstStyle/>
          <a:p>
            <a:pPr algn="ctr"/>
            <a:r>
              <a:rPr lang="en-GB" sz="2000" b="1" dirty="0" err="1"/>
              <a:t>normalmente</a:t>
            </a:r>
            <a:endParaRPr lang="en-GB" sz="2000" b="1" dirty="0"/>
          </a:p>
        </p:txBody>
      </p:sp>
      <p:sp>
        <p:nvSpPr>
          <p:cNvPr id="31" name="TextBox 30"/>
          <p:cNvSpPr txBox="1"/>
          <p:nvPr/>
        </p:nvSpPr>
        <p:spPr>
          <a:xfrm>
            <a:off x="10703050" y="1638906"/>
            <a:ext cx="1165549" cy="707886"/>
          </a:xfrm>
          <a:prstGeom prst="rect">
            <a:avLst/>
          </a:prstGeom>
          <a:noFill/>
        </p:spPr>
        <p:txBody>
          <a:bodyPr wrap="square" rtlCol="0">
            <a:spAutoFit/>
          </a:bodyPr>
          <a:lstStyle/>
          <a:p>
            <a:pPr algn="ctr"/>
            <a:r>
              <a:rPr lang="en-GB" sz="2000" b="1" dirty="0"/>
              <a:t>el </a:t>
            </a:r>
            <a:r>
              <a:rPr lang="en-GB" sz="2000" b="1" dirty="0" err="1"/>
              <a:t>año</a:t>
            </a:r>
            <a:r>
              <a:rPr lang="en-GB" sz="2000" b="1" dirty="0"/>
              <a:t> </a:t>
            </a:r>
            <a:r>
              <a:rPr lang="en-GB" sz="2000" b="1" dirty="0" err="1"/>
              <a:t>pasado</a:t>
            </a:r>
            <a:endParaRPr lang="en-GB" sz="2000" b="1" dirty="0"/>
          </a:p>
        </p:txBody>
      </p:sp>
      <p:sp>
        <p:nvSpPr>
          <p:cNvPr id="2" name="CuadroTexto 1">
            <a:extLst>
              <a:ext uri="{FF2B5EF4-FFF2-40B4-BE49-F238E27FC236}">
                <a16:creationId xmlns:a16="http://schemas.microsoft.com/office/drawing/2014/main" id="{A170E434-4746-8143-A4C8-954A5A9A8A08}"/>
              </a:ext>
            </a:extLst>
          </p:cNvPr>
          <p:cNvSpPr txBox="1"/>
          <p:nvPr/>
        </p:nvSpPr>
        <p:spPr>
          <a:xfrm>
            <a:off x="9085653" y="2422018"/>
            <a:ext cx="692818" cy="400110"/>
          </a:xfrm>
          <a:prstGeom prst="rect">
            <a:avLst/>
          </a:prstGeom>
          <a:noFill/>
        </p:spPr>
        <p:txBody>
          <a:bodyPr wrap="none" rtlCol="0">
            <a:spAutoFit/>
          </a:bodyPr>
          <a:lstStyle/>
          <a:p>
            <a:pPr algn="l"/>
            <a:r>
              <a:rPr lang="es-GB" sz="2000" dirty="0"/>
              <a:t>Italy</a:t>
            </a:r>
          </a:p>
        </p:txBody>
      </p:sp>
      <p:sp>
        <p:nvSpPr>
          <p:cNvPr id="43" name="CuadroTexto 42">
            <a:extLst>
              <a:ext uri="{FF2B5EF4-FFF2-40B4-BE49-F238E27FC236}">
                <a16:creationId xmlns:a16="http://schemas.microsoft.com/office/drawing/2014/main" id="{ADCDA089-891E-754C-821A-5B467E9C94F0}"/>
              </a:ext>
            </a:extLst>
          </p:cNvPr>
          <p:cNvSpPr txBox="1"/>
          <p:nvPr/>
        </p:nvSpPr>
        <p:spPr>
          <a:xfrm>
            <a:off x="10794253" y="2418541"/>
            <a:ext cx="1051891" cy="400110"/>
          </a:xfrm>
          <a:prstGeom prst="rect">
            <a:avLst/>
          </a:prstGeom>
          <a:noFill/>
        </p:spPr>
        <p:txBody>
          <a:bodyPr wrap="none" rtlCol="0">
            <a:spAutoFit/>
          </a:bodyPr>
          <a:lstStyle/>
          <a:p>
            <a:pPr algn="l"/>
            <a:r>
              <a:rPr lang="es-GB" sz="2000" dirty="0"/>
              <a:t>France</a:t>
            </a:r>
          </a:p>
        </p:txBody>
      </p:sp>
      <p:sp>
        <p:nvSpPr>
          <p:cNvPr id="45" name="CuadroTexto 44">
            <a:extLst>
              <a:ext uri="{FF2B5EF4-FFF2-40B4-BE49-F238E27FC236}">
                <a16:creationId xmlns:a16="http://schemas.microsoft.com/office/drawing/2014/main" id="{6516A908-177D-034C-A9E0-4431735606C3}"/>
              </a:ext>
            </a:extLst>
          </p:cNvPr>
          <p:cNvSpPr txBox="1"/>
          <p:nvPr/>
        </p:nvSpPr>
        <p:spPr>
          <a:xfrm>
            <a:off x="8762039" y="2975342"/>
            <a:ext cx="1531188" cy="400110"/>
          </a:xfrm>
          <a:prstGeom prst="rect">
            <a:avLst/>
          </a:prstGeom>
          <a:noFill/>
        </p:spPr>
        <p:txBody>
          <a:bodyPr wrap="none" rtlCol="0">
            <a:spAutoFit/>
          </a:bodyPr>
          <a:lstStyle/>
          <a:p>
            <a:pPr algn="l"/>
            <a:r>
              <a:rPr lang="es-GB" sz="2000" dirty="0"/>
              <a:t>magazines</a:t>
            </a:r>
          </a:p>
        </p:txBody>
      </p:sp>
      <p:sp>
        <p:nvSpPr>
          <p:cNvPr id="47" name="CuadroTexto 46">
            <a:extLst>
              <a:ext uri="{FF2B5EF4-FFF2-40B4-BE49-F238E27FC236}">
                <a16:creationId xmlns:a16="http://schemas.microsoft.com/office/drawing/2014/main" id="{E036A482-662D-6546-B1FA-13C78A52CDCA}"/>
              </a:ext>
            </a:extLst>
          </p:cNvPr>
          <p:cNvSpPr txBox="1"/>
          <p:nvPr/>
        </p:nvSpPr>
        <p:spPr>
          <a:xfrm>
            <a:off x="10838154" y="2975342"/>
            <a:ext cx="1080745" cy="400110"/>
          </a:xfrm>
          <a:prstGeom prst="rect">
            <a:avLst/>
          </a:prstGeom>
          <a:noFill/>
        </p:spPr>
        <p:txBody>
          <a:bodyPr wrap="none" rtlCol="0">
            <a:spAutoFit/>
          </a:bodyPr>
          <a:lstStyle/>
          <a:p>
            <a:pPr algn="l"/>
            <a:r>
              <a:rPr lang="es-GB" sz="2000" dirty="0"/>
              <a:t>clothes</a:t>
            </a:r>
          </a:p>
        </p:txBody>
      </p:sp>
      <p:sp>
        <p:nvSpPr>
          <p:cNvPr id="52" name="CuadroTexto 51">
            <a:extLst>
              <a:ext uri="{FF2B5EF4-FFF2-40B4-BE49-F238E27FC236}">
                <a16:creationId xmlns:a16="http://schemas.microsoft.com/office/drawing/2014/main" id="{19A458EC-4BC7-E146-8E63-3AD61A2D9898}"/>
              </a:ext>
            </a:extLst>
          </p:cNvPr>
          <p:cNvSpPr txBox="1"/>
          <p:nvPr/>
        </p:nvSpPr>
        <p:spPr>
          <a:xfrm>
            <a:off x="8938978" y="3601609"/>
            <a:ext cx="986167" cy="400110"/>
          </a:xfrm>
          <a:prstGeom prst="rect">
            <a:avLst/>
          </a:prstGeom>
          <a:noFill/>
        </p:spPr>
        <p:txBody>
          <a:bodyPr wrap="none" rtlCol="0">
            <a:spAutoFit/>
          </a:bodyPr>
          <a:lstStyle/>
          <a:p>
            <a:pPr algn="l"/>
            <a:r>
              <a:rPr lang="es-GB" sz="2000" dirty="0"/>
              <a:t>5 days</a:t>
            </a:r>
          </a:p>
        </p:txBody>
      </p:sp>
      <p:sp>
        <p:nvSpPr>
          <p:cNvPr id="55" name="CuadroTexto 54">
            <a:extLst>
              <a:ext uri="{FF2B5EF4-FFF2-40B4-BE49-F238E27FC236}">
                <a16:creationId xmlns:a16="http://schemas.microsoft.com/office/drawing/2014/main" id="{441878D3-B539-4A49-A42B-CCAB2462370C}"/>
              </a:ext>
            </a:extLst>
          </p:cNvPr>
          <p:cNvSpPr txBox="1"/>
          <p:nvPr/>
        </p:nvSpPr>
        <p:spPr>
          <a:xfrm>
            <a:off x="10721406" y="3612329"/>
            <a:ext cx="1128835" cy="400110"/>
          </a:xfrm>
          <a:prstGeom prst="rect">
            <a:avLst/>
          </a:prstGeom>
          <a:noFill/>
        </p:spPr>
        <p:txBody>
          <a:bodyPr wrap="none" rtlCol="0">
            <a:spAutoFit/>
          </a:bodyPr>
          <a:lstStyle/>
          <a:p>
            <a:pPr algn="l"/>
            <a:r>
              <a:rPr lang="es-GB" sz="2000" dirty="0"/>
              <a:t>12 days</a:t>
            </a:r>
          </a:p>
        </p:txBody>
      </p:sp>
      <p:sp>
        <p:nvSpPr>
          <p:cNvPr id="56" name="CuadroTexto 55">
            <a:extLst>
              <a:ext uri="{FF2B5EF4-FFF2-40B4-BE49-F238E27FC236}">
                <a16:creationId xmlns:a16="http://schemas.microsoft.com/office/drawing/2014/main" id="{69D90B5E-AE5F-7642-B867-B909067EF37C}"/>
              </a:ext>
            </a:extLst>
          </p:cNvPr>
          <p:cNvSpPr txBox="1"/>
          <p:nvPr/>
        </p:nvSpPr>
        <p:spPr>
          <a:xfrm>
            <a:off x="10742244" y="4233269"/>
            <a:ext cx="1087157" cy="400110"/>
          </a:xfrm>
          <a:prstGeom prst="rect">
            <a:avLst/>
          </a:prstGeom>
          <a:noFill/>
        </p:spPr>
        <p:txBody>
          <a:bodyPr wrap="none" rtlCol="0">
            <a:spAutoFit/>
          </a:bodyPr>
          <a:lstStyle/>
          <a:p>
            <a:pPr algn="l"/>
            <a:r>
              <a:rPr lang="es-GB" sz="2000" dirty="0"/>
              <a:t>By train</a:t>
            </a:r>
          </a:p>
        </p:txBody>
      </p:sp>
      <p:sp>
        <p:nvSpPr>
          <p:cNvPr id="61" name="CuadroTexto 60">
            <a:extLst>
              <a:ext uri="{FF2B5EF4-FFF2-40B4-BE49-F238E27FC236}">
                <a16:creationId xmlns:a16="http://schemas.microsoft.com/office/drawing/2014/main" id="{C933E4CF-6585-CA4E-B111-0D7A81312F50}"/>
              </a:ext>
            </a:extLst>
          </p:cNvPr>
          <p:cNvSpPr txBox="1"/>
          <p:nvPr/>
        </p:nvSpPr>
        <p:spPr>
          <a:xfrm>
            <a:off x="9042564" y="4201151"/>
            <a:ext cx="970137" cy="400110"/>
          </a:xfrm>
          <a:prstGeom prst="rect">
            <a:avLst/>
          </a:prstGeom>
          <a:noFill/>
        </p:spPr>
        <p:txBody>
          <a:bodyPr wrap="none" rtlCol="0">
            <a:spAutoFit/>
          </a:bodyPr>
          <a:lstStyle/>
          <a:p>
            <a:pPr algn="l"/>
            <a:r>
              <a:rPr lang="es-GB" sz="2000" dirty="0"/>
              <a:t>By bus</a:t>
            </a:r>
          </a:p>
        </p:txBody>
      </p:sp>
      <p:sp>
        <p:nvSpPr>
          <p:cNvPr id="62" name="CuadroTexto 61">
            <a:extLst>
              <a:ext uri="{FF2B5EF4-FFF2-40B4-BE49-F238E27FC236}">
                <a16:creationId xmlns:a16="http://schemas.microsoft.com/office/drawing/2014/main" id="{A020D105-D5D8-E941-B9DA-5612F539E9F6}"/>
              </a:ext>
            </a:extLst>
          </p:cNvPr>
          <p:cNvSpPr txBox="1"/>
          <p:nvPr/>
        </p:nvSpPr>
        <p:spPr>
          <a:xfrm>
            <a:off x="8872252" y="4690894"/>
            <a:ext cx="1387497" cy="707886"/>
          </a:xfrm>
          <a:prstGeom prst="rect">
            <a:avLst/>
          </a:prstGeom>
          <a:noFill/>
        </p:spPr>
        <p:txBody>
          <a:bodyPr wrap="square" rtlCol="0">
            <a:spAutoFit/>
          </a:bodyPr>
          <a:lstStyle/>
          <a:p>
            <a:pPr algn="l"/>
            <a:r>
              <a:rPr lang="en-GB" sz="2000" dirty="0"/>
              <a:t>b</a:t>
            </a:r>
            <a:r>
              <a:rPr lang="es-GB" sz="2000" dirty="0"/>
              <a:t>ecause it’s fun</a:t>
            </a:r>
          </a:p>
        </p:txBody>
      </p:sp>
      <p:sp>
        <p:nvSpPr>
          <p:cNvPr id="63" name="CuadroTexto 62">
            <a:extLst>
              <a:ext uri="{FF2B5EF4-FFF2-40B4-BE49-F238E27FC236}">
                <a16:creationId xmlns:a16="http://schemas.microsoft.com/office/drawing/2014/main" id="{74BA59BE-C9C8-0647-A2C3-A18C07139508}"/>
              </a:ext>
            </a:extLst>
          </p:cNvPr>
          <p:cNvSpPr txBox="1"/>
          <p:nvPr/>
        </p:nvSpPr>
        <p:spPr>
          <a:xfrm>
            <a:off x="10441599" y="4730287"/>
            <a:ext cx="1607664" cy="707886"/>
          </a:xfrm>
          <a:prstGeom prst="rect">
            <a:avLst/>
          </a:prstGeom>
          <a:noFill/>
        </p:spPr>
        <p:txBody>
          <a:bodyPr wrap="square" rtlCol="0">
            <a:spAutoFit/>
          </a:bodyPr>
          <a:lstStyle/>
          <a:p>
            <a:pPr algn="l"/>
            <a:r>
              <a:rPr lang="en-GB" sz="2000" dirty="0"/>
              <a:t>b</a:t>
            </a:r>
            <a:r>
              <a:rPr lang="es-GB" sz="2000" dirty="0"/>
              <a:t>ecause of the food</a:t>
            </a:r>
          </a:p>
        </p:txBody>
      </p:sp>
      <p:sp>
        <p:nvSpPr>
          <p:cNvPr id="65" name="CuadroTexto 64">
            <a:extLst>
              <a:ext uri="{FF2B5EF4-FFF2-40B4-BE49-F238E27FC236}">
                <a16:creationId xmlns:a16="http://schemas.microsoft.com/office/drawing/2014/main" id="{A1A4DD69-8C70-1C48-A117-DB3669A5D3FB}"/>
              </a:ext>
            </a:extLst>
          </p:cNvPr>
          <p:cNvSpPr txBox="1"/>
          <p:nvPr/>
        </p:nvSpPr>
        <p:spPr>
          <a:xfrm>
            <a:off x="8555358" y="5467082"/>
            <a:ext cx="1944553" cy="707886"/>
          </a:xfrm>
          <a:prstGeom prst="rect">
            <a:avLst/>
          </a:prstGeom>
          <a:noFill/>
        </p:spPr>
        <p:txBody>
          <a:bodyPr wrap="square" rtlCol="0">
            <a:spAutoFit/>
          </a:bodyPr>
          <a:lstStyle/>
          <a:p>
            <a:pPr algn="l"/>
            <a:r>
              <a:rPr lang="en-GB" sz="2000" dirty="0"/>
              <a:t>t</a:t>
            </a:r>
            <a:r>
              <a:rPr lang="es-GB" sz="2000" dirty="0"/>
              <a:t>he town in the mountain</a:t>
            </a:r>
            <a:r>
              <a:rPr lang="en-GB" sz="2000" dirty="0"/>
              <a:t>s</a:t>
            </a:r>
            <a:endParaRPr lang="es-GB" sz="2000" dirty="0"/>
          </a:p>
        </p:txBody>
      </p:sp>
      <p:sp>
        <p:nvSpPr>
          <p:cNvPr id="66" name="CuadroTexto 65">
            <a:extLst>
              <a:ext uri="{FF2B5EF4-FFF2-40B4-BE49-F238E27FC236}">
                <a16:creationId xmlns:a16="http://schemas.microsoft.com/office/drawing/2014/main" id="{B0BB1AC7-FB0D-7946-BDA2-8CEB3B75AAFB}"/>
              </a:ext>
            </a:extLst>
          </p:cNvPr>
          <p:cNvSpPr txBox="1"/>
          <p:nvPr/>
        </p:nvSpPr>
        <p:spPr>
          <a:xfrm>
            <a:off x="10496148" y="5481760"/>
            <a:ext cx="1607664" cy="707886"/>
          </a:xfrm>
          <a:prstGeom prst="rect">
            <a:avLst/>
          </a:prstGeom>
          <a:noFill/>
        </p:spPr>
        <p:txBody>
          <a:bodyPr wrap="square" rtlCol="0">
            <a:spAutoFit/>
          </a:bodyPr>
          <a:lstStyle/>
          <a:p>
            <a:pPr algn="l"/>
            <a:r>
              <a:rPr lang="en-GB" sz="2000" dirty="0"/>
              <a:t>t</a:t>
            </a:r>
            <a:r>
              <a:rPr lang="es-GB" sz="2000" dirty="0"/>
              <a:t>he town in the south</a:t>
            </a:r>
          </a:p>
        </p:txBody>
      </p:sp>
      <p:sp>
        <p:nvSpPr>
          <p:cNvPr id="74" name="Title 2">
            <a:extLst>
              <a:ext uri="{FF2B5EF4-FFF2-40B4-BE49-F238E27FC236}">
                <a16:creationId xmlns:a16="http://schemas.microsoft.com/office/drawing/2014/main" id="{DC575FCF-DD88-844B-8514-378ECDB038A6}"/>
              </a:ext>
            </a:extLst>
          </p:cNvPr>
          <p:cNvSpPr txBox="1">
            <a:spLocks/>
          </p:cNvSpPr>
          <p:nvPr/>
        </p:nvSpPr>
        <p:spPr>
          <a:xfrm>
            <a:off x="42637" y="59348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Ask your partner these questions.</a:t>
            </a:r>
            <a:endParaRPr lang="en-US" sz="2200" dirty="0">
              <a:solidFill>
                <a:schemeClr val="tx1"/>
              </a:solidFill>
            </a:endParaRPr>
          </a:p>
        </p:txBody>
      </p:sp>
      <p:sp>
        <p:nvSpPr>
          <p:cNvPr id="75" name="TextBox 7">
            <a:extLst>
              <a:ext uri="{FF2B5EF4-FFF2-40B4-BE49-F238E27FC236}">
                <a16:creationId xmlns:a16="http://schemas.microsoft.com/office/drawing/2014/main" id="{9ACD2879-E50E-AD4C-B216-2F81B4FC45D5}"/>
              </a:ext>
            </a:extLst>
          </p:cNvPr>
          <p:cNvSpPr txBox="1"/>
          <p:nvPr/>
        </p:nvSpPr>
        <p:spPr>
          <a:xfrm>
            <a:off x="110998" y="2544093"/>
            <a:ext cx="5940146" cy="461665"/>
          </a:xfrm>
          <a:prstGeom prst="rect">
            <a:avLst/>
          </a:prstGeom>
          <a:noFill/>
        </p:spPr>
        <p:txBody>
          <a:bodyPr wrap="square" rtlCol="0">
            <a:spAutoFit/>
          </a:bodyPr>
          <a:lstStyle/>
          <a:p>
            <a:r>
              <a:rPr lang="en-GB" sz="2400" b="1" dirty="0">
                <a:latin typeface="Century Gothic" panose="020B0502020202020204" pitchFamily="34" charset="0"/>
              </a:rPr>
              <a:t>2. </a:t>
            </a:r>
            <a:r>
              <a:rPr lang="en-GB" sz="2400" dirty="0">
                <a:latin typeface="Century Gothic" panose="020B0502020202020204" pitchFamily="34" charset="0"/>
              </a:rPr>
              <a:t>¿Qué </a:t>
            </a:r>
            <a:r>
              <a:rPr lang="en-GB" sz="2400" dirty="0" err="1">
                <a:latin typeface="Century Gothic" panose="020B0502020202020204" pitchFamily="34" charset="0"/>
              </a:rPr>
              <a:t>llevas</a:t>
            </a:r>
            <a:r>
              <a:rPr lang="en-GB" sz="2400" dirty="0">
                <a:latin typeface="Century Gothic" panose="020B0502020202020204" pitchFamily="34" charset="0"/>
              </a:rPr>
              <a:t>?</a:t>
            </a:r>
          </a:p>
        </p:txBody>
      </p:sp>
      <p:sp>
        <p:nvSpPr>
          <p:cNvPr id="76" name="Title 2">
            <a:extLst>
              <a:ext uri="{FF2B5EF4-FFF2-40B4-BE49-F238E27FC236}">
                <a16:creationId xmlns:a16="http://schemas.microsoft.com/office/drawing/2014/main" id="{E17B6A8D-DD7F-7341-B60B-07546826881D}"/>
              </a:ext>
            </a:extLst>
          </p:cNvPr>
          <p:cNvSpPr txBox="1">
            <a:spLocks/>
          </p:cNvSpPr>
          <p:nvPr/>
        </p:nvSpPr>
        <p:spPr>
          <a:xfrm>
            <a:off x="105050" y="1058930"/>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200" b="1" dirty="0">
                <a:solidFill>
                  <a:schemeClr val="tx1"/>
                </a:solidFill>
              </a:rPr>
              <a:t>Write down the answer.</a:t>
            </a:r>
            <a:endParaRPr lang="en-US" sz="2200" dirty="0">
              <a:solidFill>
                <a:schemeClr val="tx1"/>
              </a:solidFill>
            </a:endParaRPr>
          </a:p>
        </p:txBody>
      </p:sp>
      <p:sp>
        <p:nvSpPr>
          <p:cNvPr id="77" name="TextBox 6">
            <a:extLst>
              <a:ext uri="{FF2B5EF4-FFF2-40B4-BE49-F238E27FC236}">
                <a16:creationId xmlns:a16="http://schemas.microsoft.com/office/drawing/2014/main" id="{9FFA22BF-31DA-AA4B-8ECA-82FF7A744BD9}"/>
              </a:ext>
            </a:extLst>
          </p:cNvPr>
          <p:cNvSpPr txBox="1"/>
          <p:nvPr/>
        </p:nvSpPr>
        <p:spPr>
          <a:xfrm>
            <a:off x="128115" y="1812218"/>
            <a:ext cx="5755492" cy="461665"/>
          </a:xfrm>
          <a:prstGeom prst="rect">
            <a:avLst/>
          </a:prstGeom>
          <a:noFill/>
        </p:spPr>
        <p:txBody>
          <a:bodyPr wrap="square" rtlCol="0">
            <a:spAutoFit/>
          </a:bodyPr>
          <a:lstStyle/>
          <a:p>
            <a:r>
              <a:rPr lang="en-GB" sz="2400" b="1" dirty="0"/>
              <a:t>1. </a:t>
            </a:r>
            <a:r>
              <a:rPr lang="en-GB" sz="2400" dirty="0"/>
              <a:t>¿Dónde </a:t>
            </a:r>
            <a:r>
              <a:rPr lang="en-GB" sz="2400" dirty="0" err="1"/>
              <a:t>viajas</a:t>
            </a:r>
            <a:r>
              <a:rPr lang="en-GB" sz="2400" dirty="0"/>
              <a:t>?</a:t>
            </a:r>
          </a:p>
        </p:txBody>
      </p:sp>
      <p:sp>
        <p:nvSpPr>
          <p:cNvPr id="78" name="TextBox 56">
            <a:extLst>
              <a:ext uri="{FF2B5EF4-FFF2-40B4-BE49-F238E27FC236}">
                <a16:creationId xmlns:a16="http://schemas.microsoft.com/office/drawing/2014/main" id="{C9826248-1BF7-E043-B384-3B36D821ED13}"/>
              </a:ext>
            </a:extLst>
          </p:cNvPr>
          <p:cNvSpPr txBox="1"/>
          <p:nvPr/>
        </p:nvSpPr>
        <p:spPr>
          <a:xfrm>
            <a:off x="128115" y="3282923"/>
            <a:ext cx="5940146" cy="461665"/>
          </a:xfrm>
          <a:prstGeom prst="rect">
            <a:avLst/>
          </a:prstGeom>
          <a:noFill/>
        </p:spPr>
        <p:txBody>
          <a:bodyPr wrap="square" rtlCol="0">
            <a:spAutoFit/>
          </a:bodyPr>
          <a:lstStyle/>
          <a:p>
            <a:r>
              <a:rPr lang="en-GB" sz="2400" b="1" dirty="0">
                <a:latin typeface="Century Gothic" panose="020B0502020202020204" pitchFamily="34" charset="0"/>
              </a:rPr>
              <a:t>3. </a:t>
            </a:r>
            <a:r>
              <a:rPr lang="en-GB" sz="2400" dirty="0">
                <a:latin typeface="Century Gothic" panose="020B0502020202020204" pitchFamily="34" charset="0"/>
              </a:rPr>
              <a:t>¿Cuánto </a:t>
            </a:r>
            <a:r>
              <a:rPr lang="en-GB" sz="2400" dirty="0" err="1">
                <a:latin typeface="Century Gothic" panose="020B0502020202020204" pitchFamily="34" charset="0"/>
              </a:rPr>
              <a:t>tiempo</a:t>
            </a:r>
            <a:r>
              <a:rPr lang="en-GB" sz="2400" dirty="0">
                <a:latin typeface="Century Gothic" panose="020B0502020202020204" pitchFamily="34" charset="0"/>
              </a:rPr>
              <a:t> </a:t>
            </a:r>
            <a:r>
              <a:rPr lang="en-GB" sz="2400" dirty="0" err="1">
                <a:latin typeface="Century Gothic" panose="020B0502020202020204" pitchFamily="34" charset="0"/>
              </a:rPr>
              <a:t>pasas</a:t>
            </a:r>
            <a:r>
              <a:rPr lang="en-GB" sz="2400" dirty="0">
                <a:latin typeface="Century Gothic" panose="020B0502020202020204" pitchFamily="34" charset="0"/>
              </a:rPr>
              <a:t> </a:t>
            </a:r>
            <a:r>
              <a:rPr lang="en-GB" sz="2400" dirty="0" err="1">
                <a:latin typeface="Century Gothic" panose="020B0502020202020204" pitchFamily="34" charset="0"/>
              </a:rPr>
              <a:t>allí</a:t>
            </a:r>
            <a:r>
              <a:rPr lang="en-GB" sz="2400" dirty="0">
                <a:latin typeface="Century Gothic" panose="020B0502020202020204" pitchFamily="34" charset="0"/>
              </a:rPr>
              <a:t>?</a:t>
            </a:r>
          </a:p>
        </p:txBody>
      </p:sp>
      <p:sp>
        <p:nvSpPr>
          <p:cNvPr id="79" name="TextBox 57">
            <a:extLst>
              <a:ext uri="{FF2B5EF4-FFF2-40B4-BE49-F238E27FC236}">
                <a16:creationId xmlns:a16="http://schemas.microsoft.com/office/drawing/2014/main" id="{500BAA1E-5A66-4848-BA78-F568271FB952}"/>
              </a:ext>
            </a:extLst>
          </p:cNvPr>
          <p:cNvSpPr txBox="1"/>
          <p:nvPr/>
        </p:nvSpPr>
        <p:spPr>
          <a:xfrm>
            <a:off x="121067" y="4017705"/>
            <a:ext cx="5940146" cy="461665"/>
          </a:xfrm>
          <a:prstGeom prst="rect">
            <a:avLst/>
          </a:prstGeom>
          <a:noFill/>
        </p:spPr>
        <p:txBody>
          <a:bodyPr wrap="square" rtlCol="0">
            <a:spAutoFit/>
          </a:bodyPr>
          <a:lstStyle/>
          <a:p>
            <a:r>
              <a:rPr lang="en-GB" sz="2400" b="1" dirty="0">
                <a:latin typeface="Century Gothic" panose="020B0502020202020204" pitchFamily="34" charset="0"/>
              </a:rPr>
              <a:t>4. </a:t>
            </a:r>
            <a:r>
              <a:rPr lang="en-GB" sz="2400" dirty="0">
                <a:latin typeface="Century Gothic" panose="020B0502020202020204" pitchFamily="34" charset="0"/>
              </a:rPr>
              <a:t>¿Cómo </a:t>
            </a:r>
            <a:r>
              <a:rPr lang="en-GB" sz="2400" dirty="0" err="1">
                <a:latin typeface="Century Gothic" panose="020B0502020202020204" pitchFamily="34" charset="0"/>
              </a:rPr>
              <a:t>llegaste</a:t>
            </a:r>
            <a:r>
              <a:rPr lang="en-GB" sz="2400" dirty="0">
                <a:latin typeface="Century Gothic" panose="020B0502020202020204" pitchFamily="34" charset="0"/>
              </a:rPr>
              <a:t>?</a:t>
            </a:r>
          </a:p>
        </p:txBody>
      </p:sp>
      <p:sp>
        <p:nvSpPr>
          <p:cNvPr id="80" name="TextBox 59">
            <a:extLst>
              <a:ext uri="{FF2B5EF4-FFF2-40B4-BE49-F238E27FC236}">
                <a16:creationId xmlns:a16="http://schemas.microsoft.com/office/drawing/2014/main" id="{F4ED03DA-2726-1340-83AA-2DDE79B0AD8E}"/>
              </a:ext>
            </a:extLst>
          </p:cNvPr>
          <p:cNvSpPr txBox="1"/>
          <p:nvPr/>
        </p:nvSpPr>
        <p:spPr>
          <a:xfrm>
            <a:off x="136809" y="5450591"/>
            <a:ext cx="5940146" cy="461665"/>
          </a:xfrm>
          <a:prstGeom prst="rect">
            <a:avLst/>
          </a:prstGeom>
          <a:noFill/>
        </p:spPr>
        <p:txBody>
          <a:bodyPr wrap="square" rtlCol="0">
            <a:spAutoFit/>
          </a:bodyPr>
          <a:lstStyle/>
          <a:p>
            <a:r>
              <a:rPr lang="en-GB" sz="2400" b="1" dirty="0">
                <a:latin typeface="Century Gothic" panose="020B0502020202020204" pitchFamily="34" charset="0"/>
              </a:rPr>
              <a:t>6. </a:t>
            </a:r>
            <a:r>
              <a:rPr lang="en-GB" sz="2400" dirty="0">
                <a:latin typeface="Century Gothic" panose="020B0502020202020204" pitchFamily="34" charset="0"/>
              </a:rPr>
              <a:t>¿</a:t>
            </a:r>
            <a:r>
              <a:rPr lang="en-GB" sz="2400" dirty="0" err="1">
                <a:latin typeface="Century Gothic" panose="020B0502020202020204" pitchFamily="34" charset="0"/>
              </a:rPr>
              <a:t>Cuál</a:t>
            </a:r>
            <a:r>
              <a:rPr lang="en-GB" sz="2400" dirty="0">
                <a:latin typeface="Century Gothic" panose="020B0502020202020204" pitchFamily="34" charset="0"/>
              </a:rPr>
              <a:t> </a:t>
            </a:r>
            <a:r>
              <a:rPr lang="en-GB" sz="2400" dirty="0" err="1">
                <a:latin typeface="Century Gothic" panose="020B0502020202020204" pitchFamily="34" charset="0"/>
              </a:rPr>
              <a:t>disfrutas</a:t>
            </a:r>
            <a:r>
              <a:rPr lang="en-GB" sz="2400" dirty="0">
                <a:latin typeface="Century Gothic" panose="020B0502020202020204" pitchFamily="34" charset="0"/>
              </a:rPr>
              <a:t> más*?</a:t>
            </a:r>
          </a:p>
        </p:txBody>
      </p:sp>
      <p:sp>
        <p:nvSpPr>
          <p:cNvPr id="81" name="TextBox 58">
            <a:extLst>
              <a:ext uri="{FF2B5EF4-FFF2-40B4-BE49-F238E27FC236}">
                <a16:creationId xmlns:a16="http://schemas.microsoft.com/office/drawing/2014/main" id="{2BAD2948-91F5-964C-976F-08F5F69F72AB}"/>
              </a:ext>
            </a:extLst>
          </p:cNvPr>
          <p:cNvSpPr txBox="1"/>
          <p:nvPr/>
        </p:nvSpPr>
        <p:spPr>
          <a:xfrm>
            <a:off x="105050" y="4734148"/>
            <a:ext cx="5940146" cy="461665"/>
          </a:xfrm>
          <a:prstGeom prst="rect">
            <a:avLst/>
          </a:prstGeom>
          <a:noFill/>
        </p:spPr>
        <p:txBody>
          <a:bodyPr wrap="square" rtlCol="0">
            <a:spAutoFit/>
          </a:bodyPr>
          <a:lstStyle/>
          <a:p>
            <a:r>
              <a:rPr lang="en-GB" sz="2400" b="1" dirty="0">
                <a:latin typeface="Century Gothic" panose="020B0502020202020204" pitchFamily="34" charset="0"/>
              </a:rPr>
              <a:t>5. </a:t>
            </a:r>
            <a:r>
              <a:rPr lang="en-GB" sz="2400" dirty="0">
                <a:latin typeface="Century Gothic" panose="020B0502020202020204" pitchFamily="34" charset="0"/>
              </a:rPr>
              <a:t>¿Por qué </a:t>
            </a:r>
            <a:r>
              <a:rPr lang="en-GB" sz="2400" dirty="0" err="1">
                <a:latin typeface="Century Gothic" panose="020B0502020202020204" pitchFamily="34" charset="0"/>
              </a:rPr>
              <a:t>visitaste</a:t>
            </a:r>
            <a:r>
              <a:rPr lang="en-GB" sz="2400" dirty="0">
                <a:latin typeface="Century Gothic" panose="020B0502020202020204" pitchFamily="34" charset="0"/>
              </a:rPr>
              <a:t> la ciudad?</a:t>
            </a:r>
          </a:p>
        </p:txBody>
      </p:sp>
      <p:cxnSp>
        <p:nvCxnSpPr>
          <p:cNvPr id="34" name="Straight Connector 33"/>
          <p:cNvCxnSpPr/>
          <p:nvPr/>
        </p:nvCxnSpPr>
        <p:spPr>
          <a:xfrm>
            <a:off x="508385" y="2544093"/>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8385" y="3322458"/>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08385" y="4014504"/>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8385" y="4730287"/>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08385" y="5450591"/>
            <a:ext cx="2717415" cy="40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8385" y="6138754"/>
            <a:ext cx="2717415" cy="1696"/>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11631" y="5781996"/>
            <a:ext cx="2540000" cy="400110"/>
          </a:xfrm>
          <a:prstGeom prst="rect">
            <a:avLst/>
          </a:prstGeom>
          <a:noFill/>
        </p:spPr>
        <p:txBody>
          <a:bodyPr wrap="square" rtlCol="0">
            <a:spAutoFit/>
          </a:bodyPr>
          <a:lstStyle/>
          <a:p>
            <a:pPr algn="l"/>
            <a:r>
              <a:rPr lang="en-GB" sz="2000" dirty="0"/>
              <a:t>*más = more</a:t>
            </a:r>
          </a:p>
        </p:txBody>
      </p:sp>
      <p:sp>
        <p:nvSpPr>
          <p:cNvPr id="6" name="Title 5"/>
          <p:cNvSpPr>
            <a:spLocks noGrp="1"/>
          </p:cNvSpPr>
          <p:nvPr>
            <p:ph type="title"/>
          </p:nvPr>
        </p:nvSpPr>
        <p:spPr>
          <a:xfrm>
            <a:off x="-29746" y="-454137"/>
            <a:ext cx="10515600" cy="1325563"/>
          </a:xfrm>
        </p:spPr>
        <p:txBody>
          <a:bodyPr>
            <a:normAutofit/>
          </a:bodyPr>
          <a:lstStyle/>
          <a:p>
            <a:r>
              <a:rPr lang="en-GB" sz="2800" dirty="0">
                <a:solidFill>
                  <a:schemeClr val="tx1"/>
                </a:solidFill>
              </a:rPr>
              <a:t>Persona</a:t>
            </a:r>
            <a:r>
              <a:rPr lang="en-GB" sz="2800" baseline="0" dirty="0">
                <a:solidFill>
                  <a:schemeClr val="tx1"/>
                </a:solidFill>
              </a:rPr>
              <a:t> B</a:t>
            </a:r>
            <a:endParaRPr lang="en-GB" sz="2800" dirty="0">
              <a:solidFill>
                <a:schemeClr val="tx1"/>
              </a:solidFill>
            </a:endParaRPr>
          </a:p>
        </p:txBody>
      </p:sp>
    </p:spTree>
    <p:extLst>
      <p:ext uri="{BB962C8B-B14F-4D97-AF65-F5344CB8AC3E}">
        <p14:creationId xmlns:p14="http://schemas.microsoft.com/office/powerpoint/2010/main" val="3305503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E5DDA-503D-42B0-BE7D-A43AA4C0F95F}"/>
              </a:ext>
            </a:extLst>
          </p:cNvPr>
          <p:cNvSpPr>
            <a:spLocks noGrp="1"/>
          </p:cNvSpPr>
          <p:nvPr>
            <p:ph type="title"/>
          </p:nvPr>
        </p:nvSpPr>
        <p:spPr>
          <a:xfrm>
            <a:off x="0" y="213557"/>
            <a:ext cx="2485292" cy="647577"/>
          </a:xfrm>
        </p:spPr>
        <p:txBody>
          <a:bodyPr>
            <a:normAutofit/>
          </a:bodyPr>
          <a:lstStyle/>
          <a:p>
            <a:r>
              <a:rPr lang="en-GB" sz="2800" dirty="0" err="1"/>
              <a:t>Respuestas</a:t>
            </a:r>
            <a:endParaRPr lang="en-GB" sz="2800" dirty="0"/>
          </a:p>
        </p:txBody>
      </p:sp>
      <p:pic>
        <p:nvPicPr>
          <p:cNvPr id="5" name="Picture 4">
            <a:extLst>
              <a:ext uri="{FF2B5EF4-FFF2-40B4-BE49-F238E27FC236}">
                <a16:creationId xmlns:a16="http://schemas.microsoft.com/office/drawing/2014/main" id="{B430F7B5-0E93-4307-B0EB-9A3011EA9799}"/>
              </a:ext>
            </a:extLst>
          </p:cNvPr>
          <p:cNvPicPr>
            <a:picLocks noChangeAspect="1"/>
          </p:cNvPicPr>
          <p:nvPr/>
        </p:nvPicPr>
        <p:blipFill>
          <a:blip r:embed="rId3"/>
          <a:stretch>
            <a:fillRect/>
          </a:stretch>
        </p:blipFill>
        <p:spPr>
          <a:xfrm>
            <a:off x="705704" y="1045422"/>
            <a:ext cx="5237747" cy="5289605"/>
          </a:xfrm>
          <a:prstGeom prst="rect">
            <a:avLst/>
          </a:prstGeom>
        </p:spPr>
      </p:pic>
      <p:pic>
        <p:nvPicPr>
          <p:cNvPr id="6" name="Picture 5">
            <a:extLst>
              <a:ext uri="{FF2B5EF4-FFF2-40B4-BE49-F238E27FC236}">
                <a16:creationId xmlns:a16="http://schemas.microsoft.com/office/drawing/2014/main" id="{CD34EE0E-B0FE-4EF9-B863-A5941C39BC75}"/>
              </a:ext>
            </a:extLst>
          </p:cNvPr>
          <p:cNvPicPr>
            <a:picLocks noChangeAspect="1"/>
          </p:cNvPicPr>
          <p:nvPr/>
        </p:nvPicPr>
        <p:blipFill>
          <a:blip r:embed="rId4"/>
          <a:stretch>
            <a:fillRect/>
          </a:stretch>
        </p:blipFill>
        <p:spPr>
          <a:xfrm>
            <a:off x="6331953" y="1045422"/>
            <a:ext cx="5237747" cy="5289606"/>
          </a:xfrm>
          <a:prstGeom prst="rect">
            <a:avLst/>
          </a:prstGeom>
        </p:spPr>
      </p:pic>
      <p:sp>
        <p:nvSpPr>
          <p:cNvPr id="7" name="TextBox 6">
            <a:extLst>
              <a:ext uri="{FF2B5EF4-FFF2-40B4-BE49-F238E27FC236}">
                <a16:creationId xmlns:a16="http://schemas.microsoft.com/office/drawing/2014/main" id="{7631EF9B-F55B-4979-AB53-3EE02B79BC41}"/>
              </a:ext>
            </a:extLst>
          </p:cNvPr>
          <p:cNvSpPr txBox="1"/>
          <p:nvPr/>
        </p:nvSpPr>
        <p:spPr>
          <a:xfrm>
            <a:off x="1244600" y="2870200"/>
            <a:ext cx="2362200" cy="400110"/>
          </a:xfrm>
          <a:prstGeom prst="rect">
            <a:avLst/>
          </a:prstGeom>
          <a:noFill/>
        </p:spPr>
        <p:txBody>
          <a:bodyPr wrap="square" rtlCol="0">
            <a:spAutoFit/>
          </a:bodyPr>
          <a:lstStyle/>
          <a:p>
            <a:pPr algn="l"/>
            <a:r>
              <a:rPr lang="en-GB" sz="2000" b="1" i="1" dirty="0"/>
              <a:t>Francia</a:t>
            </a:r>
          </a:p>
        </p:txBody>
      </p:sp>
      <p:sp>
        <p:nvSpPr>
          <p:cNvPr id="8" name="TextBox 7">
            <a:extLst>
              <a:ext uri="{FF2B5EF4-FFF2-40B4-BE49-F238E27FC236}">
                <a16:creationId xmlns:a16="http://schemas.microsoft.com/office/drawing/2014/main" id="{103B3B19-E78C-405A-913E-C2FE4CD5E38E}"/>
              </a:ext>
            </a:extLst>
          </p:cNvPr>
          <p:cNvSpPr txBox="1"/>
          <p:nvPr/>
        </p:nvSpPr>
        <p:spPr>
          <a:xfrm>
            <a:off x="1244600" y="3549454"/>
            <a:ext cx="2362200" cy="400110"/>
          </a:xfrm>
          <a:prstGeom prst="rect">
            <a:avLst/>
          </a:prstGeom>
          <a:noFill/>
        </p:spPr>
        <p:txBody>
          <a:bodyPr wrap="square" rtlCol="0">
            <a:spAutoFit/>
          </a:bodyPr>
          <a:lstStyle/>
          <a:p>
            <a:pPr algn="l"/>
            <a:r>
              <a:rPr lang="en-GB" sz="2000" b="1" i="1" dirty="0"/>
              <a:t>Revistas.</a:t>
            </a:r>
          </a:p>
        </p:txBody>
      </p:sp>
      <p:sp>
        <p:nvSpPr>
          <p:cNvPr id="9" name="TextBox 8">
            <a:extLst>
              <a:ext uri="{FF2B5EF4-FFF2-40B4-BE49-F238E27FC236}">
                <a16:creationId xmlns:a16="http://schemas.microsoft.com/office/drawing/2014/main" id="{95435454-F576-464C-8BC9-B99998E9B21A}"/>
              </a:ext>
            </a:extLst>
          </p:cNvPr>
          <p:cNvSpPr txBox="1"/>
          <p:nvPr/>
        </p:nvSpPr>
        <p:spPr>
          <a:xfrm>
            <a:off x="1244600" y="4170878"/>
            <a:ext cx="2362200" cy="400110"/>
          </a:xfrm>
          <a:prstGeom prst="rect">
            <a:avLst/>
          </a:prstGeom>
          <a:noFill/>
        </p:spPr>
        <p:txBody>
          <a:bodyPr wrap="square" rtlCol="0">
            <a:spAutoFit/>
          </a:bodyPr>
          <a:lstStyle/>
          <a:p>
            <a:pPr algn="l"/>
            <a:r>
              <a:rPr lang="en-GB" sz="2000" b="1" i="1" dirty="0"/>
              <a:t>Cinco días.</a:t>
            </a:r>
          </a:p>
        </p:txBody>
      </p:sp>
      <p:sp>
        <p:nvSpPr>
          <p:cNvPr id="10" name="TextBox 9">
            <a:extLst>
              <a:ext uri="{FF2B5EF4-FFF2-40B4-BE49-F238E27FC236}">
                <a16:creationId xmlns:a16="http://schemas.microsoft.com/office/drawing/2014/main" id="{F8BF2CB9-7BFD-4087-AB2E-59CB7417A235}"/>
              </a:ext>
            </a:extLst>
          </p:cNvPr>
          <p:cNvSpPr txBox="1"/>
          <p:nvPr/>
        </p:nvSpPr>
        <p:spPr>
          <a:xfrm>
            <a:off x="1244600" y="4769475"/>
            <a:ext cx="2362200" cy="400110"/>
          </a:xfrm>
          <a:prstGeom prst="rect">
            <a:avLst/>
          </a:prstGeom>
          <a:noFill/>
        </p:spPr>
        <p:txBody>
          <a:bodyPr wrap="square" rtlCol="0">
            <a:spAutoFit/>
          </a:bodyPr>
          <a:lstStyle/>
          <a:p>
            <a:pPr algn="l"/>
            <a:r>
              <a:rPr lang="en-GB" sz="2000" b="1" i="1" dirty="0" err="1"/>
              <a:t>En</a:t>
            </a:r>
            <a:r>
              <a:rPr lang="en-GB" sz="2000" b="1" i="1" dirty="0"/>
              <a:t> tren.</a:t>
            </a:r>
          </a:p>
        </p:txBody>
      </p:sp>
      <p:sp>
        <p:nvSpPr>
          <p:cNvPr id="11" name="TextBox 10">
            <a:extLst>
              <a:ext uri="{FF2B5EF4-FFF2-40B4-BE49-F238E27FC236}">
                <a16:creationId xmlns:a16="http://schemas.microsoft.com/office/drawing/2014/main" id="{D831088F-E835-4C81-A582-7AEB5B82E106}"/>
              </a:ext>
            </a:extLst>
          </p:cNvPr>
          <p:cNvSpPr txBox="1"/>
          <p:nvPr/>
        </p:nvSpPr>
        <p:spPr>
          <a:xfrm>
            <a:off x="1244600" y="5352196"/>
            <a:ext cx="3517900" cy="400110"/>
          </a:xfrm>
          <a:prstGeom prst="rect">
            <a:avLst/>
          </a:prstGeom>
          <a:noFill/>
        </p:spPr>
        <p:txBody>
          <a:bodyPr wrap="square" rtlCol="0">
            <a:spAutoFit/>
          </a:bodyPr>
          <a:lstStyle/>
          <a:p>
            <a:pPr algn="l"/>
            <a:r>
              <a:rPr lang="en-GB" sz="2000" b="1" i="1" dirty="0" err="1"/>
              <a:t>Porque</a:t>
            </a:r>
            <a:r>
              <a:rPr lang="en-GB" sz="2000" b="1" i="1" dirty="0"/>
              <a:t> </a:t>
            </a:r>
            <a:r>
              <a:rPr lang="en-GB" sz="2000" b="1" i="1" dirty="0" err="1"/>
              <a:t>es</a:t>
            </a:r>
            <a:r>
              <a:rPr lang="en-GB" sz="2000" b="1" i="1" dirty="0"/>
              <a:t> </a:t>
            </a:r>
            <a:r>
              <a:rPr lang="en-GB" sz="2000" b="1" i="1" dirty="0" err="1"/>
              <a:t>divertido</a:t>
            </a:r>
            <a:r>
              <a:rPr lang="en-GB" sz="2000" b="1" i="1" dirty="0"/>
              <a:t>.</a:t>
            </a:r>
          </a:p>
        </p:txBody>
      </p:sp>
      <p:sp>
        <p:nvSpPr>
          <p:cNvPr id="12" name="TextBox 11">
            <a:extLst>
              <a:ext uri="{FF2B5EF4-FFF2-40B4-BE49-F238E27FC236}">
                <a16:creationId xmlns:a16="http://schemas.microsoft.com/office/drawing/2014/main" id="{3260722E-4D9F-4539-9DBE-6F6285E53AC0}"/>
              </a:ext>
            </a:extLst>
          </p:cNvPr>
          <p:cNvSpPr txBox="1"/>
          <p:nvPr/>
        </p:nvSpPr>
        <p:spPr>
          <a:xfrm>
            <a:off x="1244600" y="5973620"/>
            <a:ext cx="3517900" cy="400110"/>
          </a:xfrm>
          <a:prstGeom prst="rect">
            <a:avLst/>
          </a:prstGeom>
          <a:noFill/>
        </p:spPr>
        <p:txBody>
          <a:bodyPr wrap="square" rtlCol="0">
            <a:spAutoFit/>
          </a:bodyPr>
          <a:lstStyle/>
          <a:p>
            <a:pPr algn="l"/>
            <a:r>
              <a:rPr lang="en-GB" sz="2000" b="1" i="1" dirty="0"/>
              <a:t>El pueblo </a:t>
            </a:r>
            <a:r>
              <a:rPr lang="en-GB" sz="2000" b="1" i="1" dirty="0" err="1"/>
              <a:t>en</a:t>
            </a:r>
            <a:r>
              <a:rPr lang="en-GB" sz="2000" b="1" i="1" dirty="0"/>
              <a:t> la </a:t>
            </a:r>
            <a:r>
              <a:rPr lang="en-GB" sz="2000" b="1" i="1" dirty="0" err="1"/>
              <a:t>montaña</a:t>
            </a:r>
            <a:r>
              <a:rPr lang="en-GB" sz="2000" b="1" i="1" dirty="0"/>
              <a:t>.</a:t>
            </a:r>
          </a:p>
        </p:txBody>
      </p:sp>
      <p:sp>
        <p:nvSpPr>
          <p:cNvPr id="13" name="TextBox 12">
            <a:extLst>
              <a:ext uri="{FF2B5EF4-FFF2-40B4-BE49-F238E27FC236}">
                <a16:creationId xmlns:a16="http://schemas.microsoft.com/office/drawing/2014/main" id="{F72E17D9-3ED6-4ACE-8029-6A9F53A544C4}"/>
              </a:ext>
            </a:extLst>
          </p:cNvPr>
          <p:cNvSpPr txBox="1"/>
          <p:nvPr/>
        </p:nvSpPr>
        <p:spPr>
          <a:xfrm>
            <a:off x="6794500" y="2870200"/>
            <a:ext cx="2362200" cy="400110"/>
          </a:xfrm>
          <a:prstGeom prst="rect">
            <a:avLst/>
          </a:prstGeom>
          <a:noFill/>
        </p:spPr>
        <p:txBody>
          <a:bodyPr wrap="square" rtlCol="0">
            <a:spAutoFit/>
          </a:bodyPr>
          <a:lstStyle/>
          <a:p>
            <a:pPr algn="l"/>
            <a:r>
              <a:rPr lang="en-GB" sz="2000" b="1" i="1" dirty="0" err="1"/>
              <a:t>España</a:t>
            </a:r>
            <a:endParaRPr lang="en-GB" sz="2000" b="1" i="1" dirty="0"/>
          </a:p>
        </p:txBody>
      </p:sp>
      <p:sp>
        <p:nvSpPr>
          <p:cNvPr id="14" name="TextBox 13">
            <a:extLst>
              <a:ext uri="{FF2B5EF4-FFF2-40B4-BE49-F238E27FC236}">
                <a16:creationId xmlns:a16="http://schemas.microsoft.com/office/drawing/2014/main" id="{4BDB08EF-7B84-4118-A76F-12AE8FA4E18D}"/>
              </a:ext>
            </a:extLst>
          </p:cNvPr>
          <p:cNvSpPr txBox="1"/>
          <p:nvPr/>
        </p:nvSpPr>
        <p:spPr>
          <a:xfrm>
            <a:off x="6794500" y="3549454"/>
            <a:ext cx="2362200" cy="400110"/>
          </a:xfrm>
          <a:prstGeom prst="rect">
            <a:avLst/>
          </a:prstGeom>
          <a:noFill/>
        </p:spPr>
        <p:txBody>
          <a:bodyPr wrap="square" rtlCol="0">
            <a:spAutoFit/>
          </a:bodyPr>
          <a:lstStyle/>
          <a:p>
            <a:pPr algn="l"/>
            <a:r>
              <a:rPr lang="en-GB" sz="2000" b="1" i="1" dirty="0" err="1"/>
              <a:t>Libros</a:t>
            </a:r>
            <a:r>
              <a:rPr lang="en-GB" sz="2000" b="1" i="1" dirty="0"/>
              <a:t>.</a:t>
            </a:r>
          </a:p>
        </p:txBody>
      </p:sp>
      <p:sp>
        <p:nvSpPr>
          <p:cNvPr id="15" name="TextBox 14">
            <a:extLst>
              <a:ext uri="{FF2B5EF4-FFF2-40B4-BE49-F238E27FC236}">
                <a16:creationId xmlns:a16="http://schemas.microsoft.com/office/drawing/2014/main" id="{802C0F72-E1ED-4DC7-B23E-1DFB167A0ECC}"/>
              </a:ext>
            </a:extLst>
          </p:cNvPr>
          <p:cNvSpPr txBox="1"/>
          <p:nvPr/>
        </p:nvSpPr>
        <p:spPr>
          <a:xfrm>
            <a:off x="6794500" y="4170878"/>
            <a:ext cx="2362200" cy="400110"/>
          </a:xfrm>
          <a:prstGeom prst="rect">
            <a:avLst/>
          </a:prstGeom>
          <a:noFill/>
        </p:spPr>
        <p:txBody>
          <a:bodyPr wrap="square" rtlCol="0">
            <a:spAutoFit/>
          </a:bodyPr>
          <a:lstStyle/>
          <a:p>
            <a:pPr algn="l"/>
            <a:r>
              <a:rPr lang="en-GB" sz="2000" b="1" i="1" dirty="0" err="1"/>
              <a:t>Muchos</a:t>
            </a:r>
            <a:r>
              <a:rPr lang="en-GB" sz="2000" b="1" i="1" dirty="0"/>
              <a:t> días.</a:t>
            </a:r>
          </a:p>
        </p:txBody>
      </p:sp>
      <p:sp>
        <p:nvSpPr>
          <p:cNvPr id="16" name="TextBox 15">
            <a:extLst>
              <a:ext uri="{FF2B5EF4-FFF2-40B4-BE49-F238E27FC236}">
                <a16:creationId xmlns:a16="http://schemas.microsoft.com/office/drawing/2014/main" id="{E9678E89-841C-4639-B7C2-0B97595571AA}"/>
              </a:ext>
            </a:extLst>
          </p:cNvPr>
          <p:cNvSpPr txBox="1"/>
          <p:nvPr/>
        </p:nvSpPr>
        <p:spPr>
          <a:xfrm>
            <a:off x="6794500" y="4769475"/>
            <a:ext cx="2362200" cy="400110"/>
          </a:xfrm>
          <a:prstGeom prst="rect">
            <a:avLst/>
          </a:prstGeom>
          <a:noFill/>
        </p:spPr>
        <p:txBody>
          <a:bodyPr wrap="square" rtlCol="0">
            <a:spAutoFit/>
          </a:bodyPr>
          <a:lstStyle/>
          <a:p>
            <a:pPr algn="l"/>
            <a:r>
              <a:rPr lang="en-GB" sz="2000" b="1" i="1" dirty="0" err="1"/>
              <a:t>En</a:t>
            </a:r>
            <a:r>
              <a:rPr lang="en-GB" sz="2000" b="1" i="1" dirty="0"/>
              <a:t> </a:t>
            </a:r>
            <a:r>
              <a:rPr lang="en-GB" sz="2000" b="1" i="1" dirty="0" err="1"/>
              <a:t>autobús</a:t>
            </a:r>
            <a:r>
              <a:rPr lang="en-GB" sz="2000" b="1" i="1" dirty="0"/>
              <a:t>.</a:t>
            </a:r>
          </a:p>
        </p:txBody>
      </p:sp>
      <p:sp>
        <p:nvSpPr>
          <p:cNvPr id="17" name="TextBox 16">
            <a:extLst>
              <a:ext uri="{FF2B5EF4-FFF2-40B4-BE49-F238E27FC236}">
                <a16:creationId xmlns:a16="http://schemas.microsoft.com/office/drawing/2014/main" id="{D42E5E7E-5F26-4946-9468-5199F8F257F7}"/>
              </a:ext>
            </a:extLst>
          </p:cNvPr>
          <p:cNvSpPr txBox="1"/>
          <p:nvPr/>
        </p:nvSpPr>
        <p:spPr>
          <a:xfrm>
            <a:off x="6794500" y="5352196"/>
            <a:ext cx="3517900" cy="400110"/>
          </a:xfrm>
          <a:prstGeom prst="rect">
            <a:avLst/>
          </a:prstGeom>
          <a:noFill/>
        </p:spPr>
        <p:txBody>
          <a:bodyPr wrap="square" rtlCol="0">
            <a:spAutoFit/>
          </a:bodyPr>
          <a:lstStyle/>
          <a:p>
            <a:pPr algn="l"/>
            <a:r>
              <a:rPr lang="en-GB" sz="2000" b="1" i="1" dirty="0"/>
              <a:t>Por las </a:t>
            </a:r>
            <a:r>
              <a:rPr lang="en-GB" sz="2000" b="1" i="1" dirty="0" err="1"/>
              <a:t>tiendas</a:t>
            </a:r>
            <a:r>
              <a:rPr lang="en-GB" sz="2000" b="1" i="1" dirty="0"/>
              <a:t>.</a:t>
            </a:r>
          </a:p>
        </p:txBody>
      </p:sp>
      <p:sp>
        <p:nvSpPr>
          <p:cNvPr id="18" name="TextBox 17">
            <a:extLst>
              <a:ext uri="{FF2B5EF4-FFF2-40B4-BE49-F238E27FC236}">
                <a16:creationId xmlns:a16="http://schemas.microsoft.com/office/drawing/2014/main" id="{447BC87E-9EC4-4D17-9616-E4615F4F4BBB}"/>
              </a:ext>
            </a:extLst>
          </p:cNvPr>
          <p:cNvSpPr txBox="1"/>
          <p:nvPr/>
        </p:nvSpPr>
        <p:spPr>
          <a:xfrm>
            <a:off x="6794500" y="5973620"/>
            <a:ext cx="3517900" cy="400110"/>
          </a:xfrm>
          <a:prstGeom prst="rect">
            <a:avLst/>
          </a:prstGeom>
          <a:noFill/>
        </p:spPr>
        <p:txBody>
          <a:bodyPr wrap="square" rtlCol="0">
            <a:spAutoFit/>
          </a:bodyPr>
          <a:lstStyle/>
          <a:p>
            <a:pPr algn="l"/>
            <a:r>
              <a:rPr lang="en-GB" sz="2000" b="1" i="1" dirty="0"/>
              <a:t>La playa </a:t>
            </a:r>
            <a:r>
              <a:rPr lang="en-GB" sz="2000" b="1" i="1" dirty="0" err="1"/>
              <a:t>en</a:t>
            </a:r>
            <a:r>
              <a:rPr lang="en-GB" sz="2000" b="1" i="1" dirty="0"/>
              <a:t> el sur.</a:t>
            </a:r>
          </a:p>
        </p:txBody>
      </p:sp>
    </p:spTree>
    <p:extLst>
      <p:ext uri="{BB962C8B-B14F-4D97-AF65-F5344CB8AC3E}">
        <p14:creationId xmlns:p14="http://schemas.microsoft.com/office/powerpoint/2010/main" val="1781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06534" cy="647577"/>
          </a:xfrm>
        </p:spPr>
        <p:txBody>
          <a:bodyPr>
            <a:normAutofit/>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leer</a:t>
            </a: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vivir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3114782" y="5046131"/>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libro</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739363"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red book with white edges&#10;&#10;Description automatically generated">
            <a:extLst>
              <a:ext uri="{FF2B5EF4-FFF2-40B4-BE49-F238E27FC236}">
                <a16:creationId xmlns:a16="http://schemas.microsoft.com/office/drawing/2014/main" id="{AEA7927D-5480-4BC5-A445-A69F5C4B3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599" y="1164290"/>
            <a:ext cx="6366933" cy="3183467"/>
          </a:xfrm>
          <a:prstGeom prst="rect">
            <a:avLst/>
          </a:prstGeom>
        </p:spPr>
      </p:pic>
    </p:spTree>
    <p:extLst>
      <p:ext uri="{BB962C8B-B14F-4D97-AF65-F5344CB8AC3E}">
        <p14:creationId xmlns:p14="http://schemas.microsoft.com/office/powerpoint/2010/main" val="12488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23468"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visitar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ganar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9166977" y="5046131"/>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premio</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6581363"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gold trophy on a black background&#10;&#10;Description automatically generated">
            <a:extLst>
              <a:ext uri="{FF2B5EF4-FFF2-40B4-BE49-F238E27FC236}">
                <a16:creationId xmlns:a16="http://schemas.microsoft.com/office/drawing/2014/main" id="{7CDD0FD6-EAAD-4F6A-9A2C-B64C2292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926" y="959443"/>
            <a:ext cx="2510147" cy="3156177"/>
          </a:xfrm>
          <a:prstGeom prst="rect">
            <a:avLst/>
          </a:prstGeom>
        </p:spPr>
      </p:pic>
    </p:spTree>
    <p:extLst>
      <p:ext uri="{BB962C8B-B14F-4D97-AF65-F5344CB8AC3E}">
        <p14:creationId xmlns:p14="http://schemas.microsoft.com/office/powerpoint/2010/main" val="97445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858934"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viajar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intentar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9265815"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un </a:t>
            </a:r>
            <a:r>
              <a:rPr lang="en-GB" sz="3200" dirty="0" err="1">
                <a:solidFill>
                  <a:schemeClr val="tx1"/>
                </a:solidFill>
              </a:rPr>
              <a:t>ejercicio</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6581363" y="4741333"/>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aper and a pencil&#10;&#10;Description automatically generated">
            <a:extLst>
              <a:ext uri="{FF2B5EF4-FFF2-40B4-BE49-F238E27FC236}">
                <a16:creationId xmlns:a16="http://schemas.microsoft.com/office/drawing/2014/main" id="{636847ED-5F9A-4D06-B26A-7EACF246D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413" y="1528108"/>
            <a:ext cx="2325794" cy="2777067"/>
          </a:xfrm>
          <a:prstGeom prst="rect">
            <a:avLst/>
          </a:prstGeom>
        </p:spPr>
      </p:pic>
    </p:spTree>
    <p:extLst>
      <p:ext uri="{BB962C8B-B14F-4D97-AF65-F5344CB8AC3E}">
        <p14:creationId xmlns:p14="http://schemas.microsoft.com/office/powerpoint/2010/main" val="19957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786395"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beber</a:t>
            </a:r>
            <a:endParaRPr lang="en-GB" sz="3200" dirty="0">
              <a:solidFill>
                <a:schemeClr val="tx1"/>
              </a:solidFill>
            </a:endParaRP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cantar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3296032" y="5046132"/>
            <a:ext cx="1463093"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solidFill>
                  <a:schemeClr val="tx1"/>
                </a:solidFill>
              </a:rPr>
              <a:t>agua</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688563" y="4741334"/>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lue pitcher with a black background&#10;&#10;Description automatically generated">
            <a:extLst>
              <a:ext uri="{FF2B5EF4-FFF2-40B4-BE49-F238E27FC236}">
                <a16:creationId xmlns:a16="http://schemas.microsoft.com/office/drawing/2014/main" id="{6C96273F-9680-4610-BB86-0BA6319A0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394" y="1551288"/>
            <a:ext cx="1997842" cy="2726267"/>
          </a:xfrm>
          <a:prstGeom prst="rect">
            <a:avLst/>
          </a:prstGeom>
        </p:spPr>
      </p:pic>
      <p:pic>
        <p:nvPicPr>
          <p:cNvPr id="13" name="Picture 12" descr="A glass of water on a black background&#10;&#10;Description automatically generated">
            <a:extLst>
              <a:ext uri="{FF2B5EF4-FFF2-40B4-BE49-F238E27FC236}">
                <a16:creationId xmlns:a16="http://schemas.microsoft.com/office/drawing/2014/main" id="{7A2D9170-10D0-41A7-9DD0-ABFEBC43D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301" y="2641727"/>
            <a:ext cx="1463093" cy="1983855"/>
          </a:xfrm>
          <a:prstGeom prst="rect">
            <a:avLst/>
          </a:prstGeom>
        </p:spPr>
      </p:pic>
    </p:spTree>
    <p:extLst>
      <p:ext uri="{BB962C8B-B14F-4D97-AF65-F5344CB8AC3E}">
        <p14:creationId xmlns:p14="http://schemas.microsoft.com/office/powerpoint/2010/main" val="11755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764-A0D8-4B2D-8116-12B7D904477C}"/>
              </a:ext>
            </a:extLst>
          </p:cNvPr>
          <p:cNvSpPr>
            <a:spLocks noGrp="1"/>
          </p:cNvSpPr>
          <p:nvPr>
            <p:ph type="title"/>
          </p:nvPr>
        </p:nvSpPr>
        <p:spPr>
          <a:xfrm>
            <a:off x="-1" y="145823"/>
            <a:ext cx="5672668" cy="647577"/>
          </a:xfrm>
        </p:spPr>
        <p:txBody>
          <a:bodyPr/>
          <a:lstStyle/>
          <a:p>
            <a:r>
              <a:rPr lang="en-GB" dirty="0"/>
              <a:t>¿</a:t>
            </a:r>
            <a:r>
              <a:rPr lang="en-GB" dirty="0" err="1"/>
              <a:t>Cuál</a:t>
            </a:r>
            <a:r>
              <a:rPr lang="en-GB" dirty="0"/>
              <a:t> es </a:t>
            </a:r>
            <a:r>
              <a:rPr lang="en-GB" dirty="0" err="1"/>
              <a:t>el</a:t>
            </a:r>
            <a:r>
              <a:rPr lang="en-GB" dirty="0"/>
              <a:t> verbo </a:t>
            </a:r>
            <a:r>
              <a:rPr lang="en-GB" dirty="0" err="1"/>
              <a:t>lógico</a:t>
            </a:r>
            <a:r>
              <a:rPr lang="en-GB" dirty="0"/>
              <a:t>?</a:t>
            </a:r>
          </a:p>
        </p:txBody>
      </p:sp>
      <p:sp>
        <p:nvSpPr>
          <p:cNvPr id="4" name="Rounded Rectangle 2">
            <a:extLst>
              <a:ext uri="{FF2B5EF4-FFF2-40B4-BE49-F238E27FC236}">
                <a16:creationId xmlns:a16="http://schemas.microsoft.com/office/drawing/2014/main" id="{FE5EAFF5-DB3C-47D8-83DA-BE6C2EDC4CCA}"/>
              </a:ext>
            </a:extLst>
          </p:cNvPr>
          <p:cNvSpPr/>
          <p:nvPr/>
        </p:nvSpPr>
        <p:spPr>
          <a:xfrm>
            <a:off x="10477500" y="285867"/>
            <a:ext cx="135322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A97574C2-F05D-46D6-B694-9B38EB501E5E}"/>
              </a:ext>
            </a:extLst>
          </p:cNvPr>
          <p:cNvSpPr txBox="1">
            <a:spLocks/>
          </p:cNvSpPr>
          <p:nvPr/>
        </p:nvSpPr>
        <p:spPr>
          <a:xfrm>
            <a:off x="10630070" y="294042"/>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en-US" sz="2000" dirty="0"/>
          </a:p>
        </p:txBody>
      </p:sp>
      <p:sp>
        <p:nvSpPr>
          <p:cNvPr id="8" name="Rectangle: Rounded Corners 7">
            <a:extLst>
              <a:ext uri="{FF2B5EF4-FFF2-40B4-BE49-F238E27FC236}">
                <a16:creationId xmlns:a16="http://schemas.microsoft.com/office/drawing/2014/main" id="{30A04493-0D74-4E14-9E5B-527DBA93BF00}"/>
              </a:ext>
            </a:extLst>
          </p:cNvPr>
          <p:cNvSpPr/>
          <p:nvPr/>
        </p:nvSpPr>
        <p:spPr>
          <a:xfrm>
            <a:off x="1049867" y="5046133"/>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comer</a:t>
            </a:r>
          </a:p>
        </p:txBody>
      </p:sp>
      <p:sp>
        <p:nvSpPr>
          <p:cNvPr id="9" name="Rectangle: Rounded Corners 8">
            <a:extLst>
              <a:ext uri="{FF2B5EF4-FFF2-40B4-BE49-F238E27FC236}">
                <a16:creationId xmlns:a16="http://schemas.microsoft.com/office/drawing/2014/main" id="{82CC5519-19DC-41A0-AEA8-26FB9F7903B2}"/>
              </a:ext>
            </a:extLst>
          </p:cNvPr>
          <p:cNvSpPr/>
          <p:nvPr/>
        </p:nvSpPr>
        <p:spPr>
          <a:xfrm>
            <a:off x="6945948" y="5046132"/>
            <a:ext cx="2926185"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descubrir</a:t>
            </a:r>
            <a:endParaRPr lang="en-GB" sz="3200" dirty="0">
              <a:solidFill>
                <a:schemeClr val="tx1"/>
              </a:solidFill>
            </a:endParaRPr>
          </a:p>
        </p:txBody>
      </p:sp>
      <p:sp>
        <p:nvSpPr>
          <p:cNvPr id="10" name="Rectangle: Rounded Corners 9">
            <a:extLst>
              <a:ext uri="{FF2B5EF4-FFF2-40B4-BE49-F238E27FC236}">
                <a16:creationId xmlns:a16="http://schemas.microsoft.com/office/drawing/2014/main" id="{F37AC9F2-664A-4F24-BA1C-E4F174729707}"/>
              </a:ext>
            </a:extLst>
          </p:cNvPr>
          <p:cNvSpPr/>
          <p:nvPr/>
        </p:nvSpPr>
        <p:spPr>
          <a:xfrm>
            <a:off x="3296032" y="5046132"/>
            <a:ext cx="1463093" cy="6475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solidFill>
                  <a:schemeClr val="tx1"/>
                </a:solidFill>
              </a:rPr>
              <a:t>fruta</a:t>
            </a:r>
            <a:endParaRPr lang="en-GB" sz="3200" dirty="0">
              <a:solidFill>
                <a:schemeClr val="tx1"/>
              </a:solidFill>
            </a:endParaRPr>
          </a:p>
        </p:txBody>
      </p:sp>
      <p:sp>
        <p:nvSpPr>
          <p:cNvPr id="11" name="Star: 5 Points 10">
            <a:extLst>
              <a:ext uri="{FF2B5EF4-FFF2-40B4-BE49-F238E27FC236}">
                <a16:creationId xmlns:a16="http://schemas.microsoft.com/office/drawing/2014/main" id="{84C978BA-B4C2-4823-ACEF-892586FD20C9}"/>
              </a:ext>
            </a:extLst>
          </p:cNvPr>
          <p:cNvSpPr/>
          <p:nvPr/>
        </p:nvSpPr>
        <p:spPr>
          <a:xfrm>
            <a:off x="688563" y="4741334"/>
            <a:ext cx="1100666" cy="9523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owl of fruit&#10;&#10;Description automatically generated">
            <a:extLst>
              <a:ext uri="{FF2B5EF4-FFF2-40B4-BE49-F238E27FC236}">
                <a16:creationId xmlns:a16="http://schemas.microsoft.com/office/drawing/2014/main" id="{4CE913FE-D964-4194-B8E9-74C8DCA6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691" y="1562326"/>
            <a:ext cx="4446617" cy="2782610"/>
          </a:xfrm>
          <a:prstGeom prst="rect">
            <a:avLst/>
          </a:prstGeom>
        </p:spPr>
      </p:pic>
    </p:spTree>
    <p:extLst>
      <p:ext uri="{BB962C8B-B14F-4D97-AF65-F5344CB8AC3E}">
        <p14:creationId xmlns:p14="http://schemas.microsoft.com/office/powerpoint/2010/main" val="23146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TotalTime>
  <Words>8187</Words>
  <Application>Microsoft Office PowerPoint</Application>
  <PresentationFormat>Widescreen</PresentationFormat>
  <Paragraphs>1239</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Century Gothic</vt:lpstr>
      <vt:lpstr>Wingdings</vt:lpstr>
      <vt:lpstr>NCELP_German_2022</vt:lpstr>
      <vt:lpstr>PowerPoint Presentation</vt:lpstr>
      <vt:lpstr>¿Cuál es el verbo lógico?</vt:lpstr>
      <vt:lpstr>¿Cuál es el verbo lógico?</vt:lpstr>
      <vt:lpstr>¿Cuál es el verbo lógico?</vt:lpstr>
      <vt:lpstr>¿Cuál es el verbo lógico?</vt:lpstr>
      <vt:lpstr>¿Cuál es el verbo lógico?</vt:lpstr>
      <vt:lpstr>¿Cuál es el verbo lógico?</vt:lpstr>
      <vt:lpstr>¿Cuál es el verbo lógico?</vt:lpstr>
      <vt:lpstr>¿Cuál es el verbo lógico?</vt:lpstr>
      <vt:lpstr>¿Cuál es el verbo lógico?</vt:lpstr>
      <vt:lpstr>Vocabulario</vt:lpstr>
      <vt:lpstr>Giving reasons for things Using the preposition ‘por’</vt:lpstr>
      <vt:lpstr>Using por and porque </vt:lpstr>
      <vt:lpstr>¿Qué significa?</vt:lpstr>
      <vt:lpstr>Talking about finished actions in the past 2nd person singular preterite (-aste) </vt:lpstr>
      <vt:lpstr>Lucía habla del año pasado</vt:lpstr>
      <vt:lpstr>Intonation questions </vt:lpstr>
      <vt:lpstr>Rafaela y Noel hablan de los años de colegio</vt:lpstr>
      <vt:lpstr>¿Cómo se dice en español?</vt:lpstr>
      <vt:lpstr>En el colegio (1/2)</vt:lpstr>
      <vt:lpstr>En el colegio (2/2)</vt:lpstr>
      <vt:lpstr>PowerPoint Presentation</vt:lpstr>
      <vt:lpstr>Fonética</vt:lpstr>
      <vt:lpstr>Fonética</vt:lpstr>
      <vt:lpstr>Fonética</vt:lpstr>
      <vt:lpstr>Asociaciones</vt:lpstr>
      <vt:lpstr>–AR verbs in 2nd person singular  present (-as) and preterite (-aste)</vt:lpstr>
      <vt:lpstr>cómo</vt:lpstr>
      <vt:lpstr>dónde</vt:lpstr>
      <vt:lpstr>cuándo</vt:lpstr>
      <vt:lpstr>quién</vt:lpstr>
      <vt:lpstr>qué</vt:lpstr>
      <vt:lpstr>Por qué</vt:lpstr>
      <vt:lpstr>cuál</vt:lpstr>
      <vt:lpstr>cuánto</vt:lpstr>
      <vt:lpstr>cuántos</vt:lpstr>
      <vt:lpstr>¿Normalmente o el verano pasado?</vt:lpstr>
      <vt:lpstr>¿Presente o pasado?</vt:lpstr>
      <vt:lpstr>Mis vacaciones</vt:lpstr>
      <vt:lpstr>Deberes</vt:lpstr>
      <vt:lpstr>hablar / escuchar</vt:lpstr>
      <vt:lpstr>hablar / escuchar</vt:lpstr>
      <vt:lpstr>hablar / escuchar</vt:lpstr>
      <vt:lpstr>hablar / escuchar</vt:lpstr>
      <vt:lpstr>Hablas de las vacaciones</vt:lpstr>
      <vt:lpstr>Persona A</vt:lpstr>
      <vt:lpstr>Persona B</vt:lpstr>
      <vt:lpstr>Respuestas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2023-08-25T07:10:30Z</dcterms:created>
  <dcterms:modified xsi:type="dcterms:W3CDTF">2023-09-06T08:43:47Z</dcterms:modified>
</cp:coreProperties>
</file>