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16" r:id="rId3"/>
    <p:sldId id="317" r:id="rId4"/>
    <p:sldId id="318" r:id="rId5"/>
    <p:sldId id="319" r:id="rId6"/>
    <p:sldId id="320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88FB0-79B6-4745-A2C0-A3C15DF96DC7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247BA-04AC-4301-B64C-F6D7F3D14B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6009186"/>
            <a:ext cx="1337616" cy="9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84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486051-81AD-43B6-AD4C-7A61DE5F9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75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1924441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9994A4A-D944-41F2-8DEA-F17F60432A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57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BE1EE79E-FB38-4A37-BA9B-631DCFF801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401" y="132777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A3CECB09-ECFC-4213-8BBB-5E3A94F6E4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72836" y="2374699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599634D-BD6D-4834-A7C9-980C8B48934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66210" y="348125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6DC617B-6FDE-4A8F-B7D5-282D64FD78F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79462" y="4697143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A456C8A-BE46-4D0F-8213-46E52C20CD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98993" y="1341030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5766683-7AC3-4E4F-A9A7-9EDC76C39CE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82428" y="2387951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65416C-6A60-4818-972A-2F8D549106C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75802" y="349450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B48A780-5959-4411-94B3-5C6A479C2B6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89054" y="4710395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4996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4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4646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26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5626083-07F5-422B-BAF9-8C03F4F10D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74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31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2BAD87-395B-431E-B3EE-E8110C1FE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9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6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1C96604B-D187-48EB-B216-EF8EB1032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51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31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75DCF8-1088-417D-A2D4-5DAC15A25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93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8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Y8 scheme of work overview: Term 1.1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66455"/>
              </p:ext>
            </p:extLst>
          </p:nvPr>
        </p:nvGraphicFramePr>
        <p:xfrm>
          <a:off x="90230" y="412544"/>
          <a:ext cx="11802533" cy="5873565"/>
        </p:xfrm>
        <a:graphic>
          <a:graphicData uri="http://schemas.openxmlformats.org/drawingml/2006/table">
            <a:tbl>
              <a:tblPr firstRow="1"/>
              <a:tblGrid>
                <a:gridCol w="84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SOUNDS OF THE LANGUAGE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past and present events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1-4)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summer travel and back to school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Spanish class experiences in Y7 and now in Y8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past and present events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Past tense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n-GB" sz="105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–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verbs in 1</a:t>
                      </a:r>
                      <a:r>
                        <a:rPr lang="en-GB" sz="105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05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Spanish syllables (consonant-vowel pairs)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Strong vowels [a], [e], [o]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larger vocabulary sets from Y7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Explicit focus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 some common word patterns between Spanish and English. The words are high-frequency and often cognates or semi-cognates with English. 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715962" lvl="1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Feminine nouns ending in –dad (e.g.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realidad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GB" sz="105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sociedad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Prompts to personalise vocabulary repertoire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People and places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5-6)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what people and places are like now vs in general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states/moods and permanent traits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for traits and 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for state (singular and plural)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English and Spanish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question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formation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Weak vowels [i], [u]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what people do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7 -14)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what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you and someone else (‘we’) do (news and media)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people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do at home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what people can and must do in class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how we organise a party/celebration</a:t>
                      </a: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‘1’ and ‘we’, ‘s/he’ and ‘they’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Present-tense –er verbs in 1</a:t>
                      </a:r>
                      <a:r>
                        <a:rPr lang="en-GB" sz="105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Present tense –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verbs in 1</a:t>
                      </a:r>
                      <a:r>
                        <a:rPr lang="en-GB" sz="105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HACER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Present simple for ongoing/unfinished actions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Final syllable stress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Penultimate syllable stress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Y8 scheme of work overview: Term 1.2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283618"/>
              </p:ext>
            </p:extLst>
          </p:nvPr>
        </p:nvGraphicFramePr>
        <p:xfrm>
          <a:off x="90230" y="412544"/>
          <a:ext cx="11802533" cy="5892462"/>
        </p:xfrm>
        <a:graphic>
          <a:graphicData uri="http://schemas.openxmlformats.org/drawingml/2006/table">
            <a:tbl>
              <a:tblPr firstRow="1"/>
              <a:tblGrid>
                <a:gridCol w="84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SOUNDS OF THE LANGUAGE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 in and out of school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15-18)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activities at school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free time activities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past and present events [2]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Past tense (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–er and –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1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2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singular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Prenominal adjectives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indent="-828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final syllable stress with –er/-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the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(-í)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Ante-penultimate syllable stress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‘hard C’ [CA], [CO], [CU]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‘de’ to link nouns (e.g.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partido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fútbol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Nouns 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used with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idiomatic ways (e.g.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una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vuelta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paseo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Prompts to personalise vocabulary repertoire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how people feel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19-22)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feelings and emotions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wanting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TENER to mean ‘be’; using DAR for feelings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 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DAR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1st and 3</a:t>
                      </a:r>
                      <a:r>
                        <a:rPr lang="en-GB" sz="1050" b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of accent on singular vs plural nouns with final syllable stress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feminine nouns ending in 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ción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9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Places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23 – 28)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where people go and why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Extended Reading: Bolivia – un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país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diverso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work in a restaurant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festive traditions at home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intention with ‘para’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present actions (-AR, -ER, -IR regular verbs and IR)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 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3</a:t>
                      </a:r>
                      <a:r>
                        <a:rPr lang="en-GB" sz="1050" b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Para + infinitive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present tense verbs</a:t>
                      </a: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[CU] + vowel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[L] and [LL]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[CE], [CI]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1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Y8 scheme of work overview: Term 2.1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23125"/>
              </p:ext>
            </p:extLst>
          </p:nvPr>
        </p:nvGraphicFramePr>
        <p:xfrm>
          <a:off x="90230" y="412544"/>
          <a:ext cx="11802533" cy="5541242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8414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SOUNDS OF THE LANGUAGE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7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 past and present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29-34)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socialising (on and offline)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travel (</a:t>
                      </a:r>
                      <a:r>
                        <a:rPr lang="en-GB" sz="1050" b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santuario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 de las </a:t>
                      </a:r>
                      <a:r>
                        <a:rPr lang="en-GB" sz="1050" b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Lajas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community activities (e.g., to help the environment)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Contrasting past and present events [3]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Past tense (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 –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verbs in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Past tense (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 –er and –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verbs in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[z]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ce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[ci]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[que], [qui]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question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high-frequency regular –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/-er/-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new contexts.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</a:t>
                      </a:r>
                      <a:b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/-er/-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 new meanings of the verbs ‘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sacar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’, ‘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conocer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‘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Relationships and daily life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35 - 38)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what you do to or for others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daily routine (</a:t>
                      </a:r>
                      <a:r>
                        <a:rPr lang="en-GB" sz="1050" b="1" u="none" strike="noStrike" baseline="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1050" b="1" u="none" strike="noStrike" baseline="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desayuno</a:t>
                      </a:r>
                      <a:r>
                        <a:rPr lang="en-GB" sz="1050" b="1" u="none" strike="noStrike" baseline="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baseline="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típico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actions directed towards others or yourself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Personal ‘a’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Reflexive ‘me’ and ‘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possessive adjectives ‘mi’, ‘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[ga] [go]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[j]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5A74F7AF-3A17-41E9-941C-EB376306A0B4}"/>
              </a:ext>
            </a:extLst>
          </p:cNvPr>
          <p:cNvSpPr txBox="1">
            <a:spLocks/>
          </p:cNvSpPr>
          <p:nvPr/>
        </p:nvSpPr>
        <p:spPr>
          <a:xfrm>
            <a:off x="1342329" y="6463986"/>
            <a:ext cx="6791477" cy="27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505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200">
                <a:solidFill>
                  <a:schemeClr val="bg1"/>
                </a:solidFill>
              </a:rPr>
              <a:t>Assessment: 1</a:t>
            </a:r>
            <a:r>
              <a:rPr lang="en-GB" sz="1200" baseline="30000">
                <a:solidFill>
                  <a:schemeClr val="bg1"/>
                </a:solidFill>
              </a:rPr>
              <a:t>st</a:t>
            </a:r>
            <a:r>
              <a:rPr lang="en-GB" sz="1200">
                <a:solidFill>
                  <a:schemeClr val="bg1"/>
                </a:solidFill>
              </a:rPr>
              <a:t> half spring term (Week 2.1.4). Separate phonics, vocabulary and grammar assessments. Total assessment time: 35 minutes.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1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Y8 scheme of work overview: Term 2.2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46219"/>
              </p:ext>
            </p:extLst>
          </p:nvPr>
        </p:nvGraphicFramePr>
        <p:xfrm>
          <a:off x="90230" y="412544"/>
          <a:ext cx="11802533" cy="5901170"/>
        </p:xfrm>
        <a:graphic>
          <a:graphicData uri="http://schemas.openxmlformats.org/drawingml/2006/table">
            <a:tbl>
              <a:tblPr firstRow="1"/>
              <a:tblGrid>
                <a:gridCol w="876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935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SOUNDS OF THE LANGUAGE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Friendships &amp; birthday celebrations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39 - 42)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who does what</a:t>
                      </a:r>
                    </a:p>
                    <a:p>
                      <a:pPr marL="712788" lvl="1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criminal and a detective</a:t>
                      </a:r>
                    </a:p>
                    <a:p>
                      <a:pPr marL="712788" lvl="1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 girl and her dog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birthdays in general and a past birthday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Object-Verb-Subject word order to refer to ‘it’, ‘me’, ‘you’, ‘him’, ‘her.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OVS 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word order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Direct object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pronouns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‘lo’, ‘la’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 [n] and [ñ]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[v] and [b]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 knowledge of words from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range of word classes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Consolidate previously taught  vocabulary by using them for further practice of sound-symbol correspondences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Continue to focus on personalising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voabulary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10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Opinions and feelings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43 - - 48)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how we and others feel about things 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Giving opinions about school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Extended reading – </a:t>
                      </a:r>
                      <a:r>
                        <a:rPr lang="en-GB" sz="1050" b="1" u="none" strike="noStrike" baseline="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Ayamamá</a:t>
                      </a:r>
                      <a:br>
                        <a:rPr lang="en-GB" sz="1050" b="1" u="none" strike="noStrike" baseline="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u="none" strike="noStrike" baseline="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(a traditional Amazonian folk story)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Object-Verb-Subject word order with GUSTAR-type verbs to express likes and give opinions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Indirect object pronouns (me,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le)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Gustar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-type verbs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[r] and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including the pronunciation of [r] in word-initial position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silent [h]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SSCs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8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Y8 scheme of work overview: Term 3.1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68301"/>
              </p:ext>
            </p:extLst>
          </p:nvPr>
        </p:nvGraphicFramePr>
        <p:xfrm>
          <a:off x="90230" y="412544"/>
          <a:ext cx="11802533" cy="5901868"/>
        </p:xfrm>
        <a:graphic>
          <a:graphicData uri="http://schemas.openxmlformats.org/drawingml/2006/table">
            <a:tbl>
              <a:tblPr firstRow="1"/>
              <a:tblGrid>
                <a:gridCol w="84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SOUNDS OF THE LANGUAGE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11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Visit to a Spanish city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49-50)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visiting 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Santa Cruz, Tenerife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actions in the present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(es, son), adjective agreement, para + infinitive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several SSCs</a:t>
                      </a: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 knowledge of numbers (21-30)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knowledge of adjectives by learning to use them in comparisons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12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Family and friends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51-56)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family members and their jobs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an outing to a music festival with family and friends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Shopping with friends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Comparing how people are and feel, and comparing things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adjectives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and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nuestro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Comparatives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más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and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menos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Adjectives with comparative meaning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Demonstratives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 ,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’,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estos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’, ‘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Spelling changes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with –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ar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verbs in 1</a:t>
                      </a:r>
                      <a:r>
                        <a:rPr lang="en-GB" sz="105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past (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) (-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qué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, -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gué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strong vowels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[a], [e], [o]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weak vowels [i], [u]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13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Weekend activities and holidays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57 -60)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sporting activities you do and did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other weekend activities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travel to different countries and cities (</a:t>
                      </a:r>
                      <a:r>
                        <a:rPr lang="en-GB" sz="1050" b="1" u="none" strike="noStrike" baseline="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Medellín, Colombia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past and present actions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past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in singular persons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past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in singular persons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final syllable stress (including regular verbs in the 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00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Y8 scheme of work overview: Term 3.2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7901"/>
              </p:ext>
            </p:extLst>
          </p:nvPr>
        </p:nvGraphicFramePr>
        <p:xfrm>
          <a:off x="98939" y="456087"/>
          <a:ext cx="11802533" cy="5796159"/>
        </p:xfrm>
        <a:graphic>
          <a:graphicData uri="http://schemas.openxmlformats.org/drawingml/2006/table">
            <a:tbl>
              <a:tblPr firstRow="1"/>
              <a:tblGrid>
                <a:gridCol w="84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SOUNDS OF THE LANGUAGE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14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questions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61 - 64)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answering questions about a past trip (</a:t>
                      </a:r>
                      <a:r>
                        <a:rPr lang="en-GB" sz="1050" b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Gijón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the lives of 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famous Spanish-speaking people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answering questions about school and the 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Spanish school system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questions about past and present events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(-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-er, 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verbs) in singular persons in past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(-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-er, 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verbs) in plural persons in present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penultimate syllable stress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a range of vocabulary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from Year 7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Personalise own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15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What is happening now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65-68)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exercise and fitness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making a film</a:t>
                      </a: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is happening right now 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continuous with –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continuous with –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/-er verbs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ante-penultimate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syllable stress</a:t>
                      </a: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Past and future trips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to Spain and Spanish festivals</a:t>
                      </a:r>
                      <a:b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69 -72)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Extended reading – 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La Tomatina festival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past trip (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Palma de Mallorca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future trip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 events and future plans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past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in singular persons (revisited)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past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in singular persons (revisited)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future plans with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[revisited]</a:t>
                      </a:r>
                      <a:endParaRPr lang="en-GB" sz="105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spelling changes –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qué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–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gué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the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5C842294-A073-4626-A1AA-737E37FD842C}"/>
              </a:ext>
            </a:extLst>
          </p:cNvPr>
          <p:cNvSpPr txBox="1">
            <a:spLocks/>
          </p:cNvSpPr>
          <p:nvPr/>
        </p:nvSpPr>
        <p:spPr>
          <a:xfrm>
            <a:off x="1265888" y="6412080"/>
            <a:ext cx="6780832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505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050" dirty="0">
                <a:solidFill>
                  <a:schemeClr val="bg2"/>
                </a:solidFill>
              </a:rPr>
              <a:t>Assessment: Week 3.2.3 Separate phonics, vocabulary and grammar achievement tests. [45 minutes]. Proficiency tests [L,R,W,S]. [45 minutes]</a:t>
            </a:r>
            <a:endParaRPr lang="en-US" sz="10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9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/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Spanish">
      <a:dk1>
        <a:srgbClr val="3A3838"/>
      </a:dk1>
      <a:lt1>
        <a:srgbClr val="FFFFFF"/>
      </a:lt1>
      <a:dk2>
        <a:srgbClr val="AD1519"/>
      </a:dk2>
      <a:lt2>
        <a:srgbClr val="FFFFFF"/>
      </a:lt2>
      <a:accent1>
        <a:srgbClr val="AD1519"/>
      </a:accent1>
      <a:accent2>
        <a:srgbClr val="FABD00"/>
      </a:accent2>
      <a:accent3>
        <a:srgbClr val="3A5EAB"/>
      </a:accent3>
      <a:accent4>
        <a:srgbClr val="FFE597"/>
      </a:accent4>
      <a:accent5>
        <a:srgbClr val="F8C6C7"/>
      </a:accent5>
      <a:accent6>
        <a:srgbClr val="ABBCE2"/>
      </a:accent6>
      <a:hlink>
        <a:srgbClr val="48A1FA"/>
      </a:hlink>
      <a:folHlink>
        <a:srgbClr val="C490AA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08476035-FE37-4A1E-9017-54745564295B}" vid="{CFD2779D-9734-472B-B15D-6BE8A98158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2572</Words>
  <Application>Microsoft Office PowerPoint</Application>
  <PresentationFormat>Widescreen</PresentationFormat>
  <Paragraphs>351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NCELP_German_2022</vt:lpstr>
      <vt:lpstr>Spanish Y8 scheme of work overview: Term 1.1</vt:lpstr>
      <vt:lpstr>Spanish Y8 scheme of work overview: Term 1.2</vt:lpstr>
      <vt:lpstr>Spanish Y8 scheme of work overview: Term 2.1</vt:lpstr>
      <vt:lpstr>Spanish Y8 scheme of work overview: Term 2.2</vt:lpstr>
      <vt:lpstr>Spanish Y8 scheme of work overview: Term 3.1</vt:lpstr>
      <vt:lpstr>Spanish Y8 scheme of work overview: Term 3.2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Y8 scheme of work overview: Term 1.1</dc:title>
  <dc:creator>Rachel Hawkes</dc:creator>
  <cp:lastModifiedBy>Rachel Hawkes</cp:lastModifiedBy>
  <cp:revision>27</cp:revision>
  <dcterms:created xsi:type="dcterms:W3CDTF">2023-10-09T02:40:14Z</dcterms:created>
  <dcterms:modified xsi:type="dcterms:W3CDTF">2023-10-09T09:20:59Z</dcterms:modified>
</cp:coreProperties>
</file>