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28"/>
  </p:notesMasterIdLst>
  <p:sldIdLst>
    <p:sldId id="788" r:id="rId3"/>
    <p:sldId id="313" r:id="rId4"/>
    <p:sldId id="314" r:id="rId5"/>
    <p:sldId id="277" r:id="rId6"/>
    <p:sldId id="276" r:id="rId7"/>
    <p:sldId id="503" r:id="rId8"/>
    <p:sldId id="282" r:id="rId9"/>
    <p:sldId id="317" r:id="rId10"/>
    <p:sldId id="279" r:id="rId11"/>
    <p:sldId id="312" r:id="rId12"/>
    <p:sldId id="359" r:id="rId13"/>
    <p:sldId id="358" r:id="rId14"/>
    <p:sldId id="280" r:id="rId15"/>
    <p:sldId id="814" r:id="rId16"/>
    <p:sldId id="815" r:id="rId17"/>
    <p:sldId id="493" r:id="rId18"/>
    <p:sldId id="506" r:id="rId19"/>
    <p:sldId id="507" r:id="rId20"/>
    <p:sldId id="501" r:id="rId21"/>
    <p:sldId id="502" r:id="rId22"/>
    <p:sldId id="281" r:id="rId23"/>
    <p:sldId id="273" r:id="rId24"/>
    <p:sldId id="275" r:id="rId25"/>
    <p:sldId id="508" r:id="rId26"/>
    <p:sldId id="81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FFF5DE"/>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53584" autoAdjust="0"/>
  </p:normalViewPr>
  <p:slideViewPr>
    <p:cSldViewPr snapToGrid="0">
      <p:cViewPr varScale="1">
        <p:scale>
          <a:sx n="57" d="100"/>
          <a:sy n="57" d="100"/>
        </p:scale>
        <p:origin x="1692" y="66"/>
      </p:cViewPr>
      <p:guideLst/>
    </p:cSldViewPr>
  </p:slid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092B2-5B8F-4A38-BC11-E1AC059869C0}"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9E237-6B7C-4CD6-B23D-E3D9246F376E}" type="slidenum">
              <a:rPr lang="en-GB" smtClean="0"/>
              <a:t>‹#›</a:t>
            </a:fld>
            <a:endParaRPr lang="en-GB"/>
          </a:p>
        </p:txBody>
      </p:sp>
    </p:spTree>
    <p:extLst>
      <p:ext uri="{BB962C8B-B14F-4D97-AF65-F5344CB8AC3E}">
        <p14:creationId xmlns:p14="http://schemas.microsoft.com/office/powerpoint/2010/main" val="42087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Edexcel list does not have </a:t>
            </a:r>
            <a:r>
              <a:rPr lang="en-GB" sz="1200" b="1" u="sng" baseline="0" dirty="0" err="1"/>
              <a:t>sterben</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Contrasting SSC </a:t>
            </a:r>
            <a:r>
              <a:rPr lang="en-GB" sz="1200" b="1" dirty="0"/>
              <a:t>[-ich] </a:t>
            </a:r>
            <a:r>
              <a:rPr lang="en-GB" sz="1200" b="0" dirty="0"/>
              <a:t>and</a:t>
            </a:r>
            <a:r>
              <a:rPr lang="en-GB" sz="1200" b="1" dirty="0"/>
              <a:t> [-</a:t>
            </a:r>
            <a:r>
              <a:rPr lang="en-GB" sz="1200" b="1" dirty="0" err="1"/>
              <a:t>isch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to word pattern German [-</a:t>
            </a:r>
            <a:r>
              <a:rPr lang="en-GB" sz="1200" b="0" dirty="0" err="1"/>
              <a:t>isch</a:t>
            </a:r>
            <a:r>
              <a:rPr lang="en-GB" sz="1200" b="0" dirty="0"/>
              <a:t>] meaning [-</a:t>
            </a:r>
            <a:r>
              <a:rPr lang="en-GB" sz="1200" b="0" dirty="0" err="1"/>
              <a:t>ical</a:t>
            </a:r>
            <a:r>
              <a:rPr lang="en-GB" sz="1200" b="0" dirty="0"/>
              <a: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billig [1738] gefährlich [1211] häufig [407] lang [97] mehr [52] sicher [265] teuer [950] noch</a:t>
            </a:r>
            <a:r>
              <a:rPr lang="de-DE" sz="1200" b="0" i="0" u="none" strike="noStrike" kern="1200" cap="none" baseline="30000" dirty="0">
                <a:solidFill>
                  <a:schemeClr val="tx1"/>
                </a:solidFill>
                <a:effectLst/>
                <a:latin typeface="+mn-lt"/>
                <a:ea typeface="Calibri"/>
                <a:cs typeface="Calibri"/>
                <a:sym typeface="Calibri"/>
              </a:rPr>
              <a:t>23</a:t>
            </a:r>
            <a:r>
              <a:rPr lang="de-DE" sz="1200" b="0" i="0" u="none" strike="noStrike" kern="1200" cap="none" dirty="0">
                <a:solidFill>
                  <a:schemeClr val="tx1"/>
                </a:solidFill>
                <a:effectLst/>
                <a:latin typeface="+mn-lt"/>
                <a:ea typeface="Calibri"/>
                <a:cs typeface="Calibri"/>
                <a:sym typeface="Calibri"/>
              </a:rPr>
              <a:t> [33] als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[22]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eigen [166]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enthalten [562] sterben [475] nichts [109] Bevölkerung [1018] Prozent [172] Unterstützung [1141] nur [39] vierzig [2907] fünfzig [2390] sechzig [2448] siebzig [2609] achtzig [3301] neunzig [3028] hundert [1107]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explain and illustrate comparisons when things are different and when things are the same.</a:t>
            </a:r>
          </a:p>
          <a:p>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endParaRPr lang="en-GB" dirty="0"/>
          </a:p>
          <a:p>
            <a:br>
              <a:rPr lang="en-GB" dirty="0"/>
            </a:b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8.2.1.5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billig [1738] mehr [52] sicher [265] teuer [950] als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[22]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089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the contrast between </a:t>
            </a:r>
            <a:r>
              <a:rPr lang="de-DE" b="0" i="1" noProof="0" dirty="0"/>
              <a:t>wie</a:t>
            </a:r>
            <a:r>
              <a:rPr lang="en-GB" b="0" i="0" dirty="0"/>
              <a:t> and </a:t>
            </a:r>
            <a:r>
              <a:rPr lang="de-DE" b="0" i="1" noProof="0" dirty="0"/>
              <a:t>als</a:t>
            </a:r>
            <a:r>
              <a:rPr lang="en-GB" b="0" i="1" dirty="0"/>
              <a:t> </a:t>
            </a:r>
            <a:r>
              <a:rPr lang="en-GB" b="0" i="0" dirty="0"/>
              <a:t>in a sentence context. Students will need to attend to comparative forms (</a:t>
            </a:r>
            <a:r>
              <a:rPr lang="de-DE" b="0" i="0" noProof="0" dirty="0"/>
              <a:t>so ….. wie  </a:t>
            </a:r>
            <a:r>
              <a:rPr lang="en-GB" b="0" i="0" dirty="0"/>
              <a:t>/  xxx-</a:t>
            </a:r>
            <a:r>
              <a:rPr lang="en-GB" b="0" i="0" dirty="0" err="1"/>
              <a:t>er</a:t>
            </a:r>
            <a:r>
              <a:rPr lang="en-GB" b="0" i="0" dirty="0"/>
              <a:t> </a:t>
            </a:r>
            <a:r>
              <a:rPr lang="de-DE" b="0" i="0" noProof="0" dirty="0"/>
              <a:t>als</a:t>
            </a:r>
            <a:r>
              <a:rPr lang="en-GB" b="0" i="0" dirty="0"/>
              <a:t>) in the sentence.</a:t>
            </a:r>
            <a:br>
              <a:rPr lang="en-GB" dirty="0"/>
            </a:br>
            <a:br>
              <a:rPr lang="en-GB" dirty="0"/>
            </a:br>
            <a:r>
              <a:rPr lang="en-GB" b="1" dirty="0"/>
              <a:t>Procedure:</a:t>
            </a:r>
            <a:br>
              <a:rPr lang="en-GB" dirty="0"/>
            </a:br>
            <a:r>
              <a:rPr lang="en-GB" dirty="0"/>
              <a:t>1. Click on a number to play the audio recording.</a:t>
            </a:r>
          </a:p>
          <a:p>
            <a:r>
              <a:rPr lang="en-GB" dirty="0"/>
              <a:t>2. For each sentence say whether </a:t>
            </a:r>
            <a:r>
              <a:rPr lang="de-DE" i="1" noProof="0" dirty="0"/>
              <a:t>wie</a:t>
            </a:r>
            <a:r>
              <a:rPr lang="en-GB" i="1" dirty="0"/>
              <a:t> </a:t>
            </a:r>
            <a:r>
              <a:rPr lang="en-GB" i="0" dirty="0"/>
              <a:t>or </a:t>
            </a:r>
            <a:r>
              <a:rPr lang="de-DE" i="1" noProof="0" dirty="0"/>
              <a:t>als</a:t>
            </a:r>
            <a:r>
              <a:rPr lang="en-GB" i="0" dirty="0"/>
              <a:t> fits in the gap.</a:t>
            </a:r>
            <a:endParaRPr lang="en-GB" dirty="0"/>
          </a:p>
          <a:p>
            <a:r>
              <a:rPr lang="en-GB" dirty="0"/>
              <a:t>3. Click to reveal and check answers.</a:t>
            </a:r>
          </a:p>
          <a:p>
            <a:r>
              <a:rPr lang="en-GB" dirty="0"/>
              <a:t>4. A final click brings up a new set of audio with the full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noProof="0" dirty="0"/>
              <a:t>1. Der Sommer ist dort so warm [wie] hier.</a:t>
            </a:r>
            <a:br>
              <a:rPr lang="de-DE" noProof="0" dirty="0"/>
            </a:br>
            <a:r>
              <a:rPr lang="de-DE" noProof="0" dirty="0"/>
              <a:t>2. Die Tage in Málaga sind länger [als] hier.</a:t>
            </a:r>
            <a:br>
              <a:rPr lang="de-DE" noProof="0" dirty="0"/>
            </a:br>
            <a:r>
              <a:rPr lang="de-DE" noProof="0" dirty="0"/>
              <a:t>3. Ich habe dort das Essen leckerer gefunden, [als] in Deutschland.</a:t>
            </a:r>
            <a:br>
              <a:rPr lang="de-DE" noProof="0" dirty="0"/>
            </a:br>
            <a:r>
              <a:rPr lang="de-DE" noProof="0" dirty="0"/>
              <a:t>4. In Spanien fährt man genauso schnell [wie] in Deutschland.</a:t>
            </a:r>
            <a:br>
              <a:rPr lang="de-DE" noProof="0" dirty="0"/>
            </a:br>
            <a:r>
              <a:rPr lang="de-DE" noProof="0" dirty="0"/>
              <a:t>5. Die Leute dort reden schneller [als] hier.</a:t>
            </a:r>
            <a:br>
              <a:rPr lang="de-DE" noProof="0" dirty="0"/>
            </a:br>
            <a:r>
              <a:rPr lang="de-DE" noProof="0" dirty="0"/>
              <a:t>6. Die Straßen in Spanien sind so sicher [wie] hier.</a:t>
            </a:r>
            <a:br>
              <a:rPr lang="de-DE" noProof="0"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82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7-8 minutes (2 slides)</a:t>
            </a:r>
            <a:br>
              <a:rPr lang="en-GB" dirty="0"/>
            </a:br>
            <a:br>
              <a:rPr lang="en-GB" b="1" dirty="0"/>
            </a:br>
            <a:r>
              <a:rPr lang="en-GB" b="1" dirty="0"/>
              <a:t>Aim: </a:t>
            </a:r>
            <a:r>
              <a:rPr lang="en-GB" b="0" dirty="0"/>
              <a:t>To practise comparatives in a sentence context in speech using real world information. No printing needed. There is no modelling slide for this activity as the slide can be used multiple times. Teacher to model a full round of the activity </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‘die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Würm</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Land </a:t>
            </a:r>
            <a:r>
              <a:rPr lang="en-GB" dirty="0">
                <a:solidFill>
                  <a:srgbClr val="4472C4">
                    <a:lumMod val="50000"/>
                  </a:srgbClr>
                </a:solidFill>
                <a:latin typeface="Century Gothic" panose="020F0302020204030204"/>
              </a:rPr>
              <a:t>k</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leiner</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Österreich</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Bevölkerung</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größer</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Salzburg?</a:t>
            </a:r>
            <a:br>
              <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dirty="0" err="1">
                <a:solidFill>
                  <a:srgbClr val="4472C4">
                    <a:lumMod val="50000"/>
                  </a:srgbClr>
                </a:solidFill>
                <a:latin typeface="Century Gothic" panose="020F0302020204030204"/>
              </a:rPr>
              <a:t>Ja</a:t>
            </a:r>
            <a:r>
              <a:rPr lang="en-GB" dirty="0">
                <a:solidFill>
                  <a:srgbClr val="4472C4">
                    <a:lumMod val="50000"/>
                  </a:srgbClr>
                </a:solidFill>
                <a:latin typeface="Century Gothic" panose="020F0302020204030204"/>
              </a:rPr>
              <a:t>.</a:t>
            </a:r>
            <a:br>
              <a:rPr lang="en-GB" dirty="0">
                <a:solidFill>
                  <a:srgbClr val="4472C4">
                    <a:lumMod val="50000"/>
                  </a:srgbClr>
                </a:solidFill>
                <a:latin typeface="Century Gothic" panose="020F0302020204030204"/>
              </a:rPr>
            </a:br>
            <a:r>
              <a:rPr lang="en-GB" dirty="0" err="1">
                <a:solidFill>
                  <a:srgbClr val="4472C4">
                    <a:lumMod val="50000"/>
                  </a:srgbClr>
                </a:solidFill>
                <a:latin typeface="Century Gothic" panose="020F0302020204030204"/>
              </a:rPr>
              <a:t>Frage</a:t>
            </a:r>
            <a:r>
              <a:rPr lang="en-GB" dirty="0">
                <a:solidFill>
                  <a:srgbClr val="4472C4">
                    <a:lumMod val="50000"/>
                  </a:srgbClr>
                </a:solidFill>
                <a:latin typeface="Century Gothic" panose="020F0302020204030204"/>
              </a:rPr>
              <a:t> 3: </a:t>
            </a:r>
            <a:r>
              <a:rPr lang="en-GB" dirty="0" err="1">
                <a:solidFill>
                  <a:srgbClr val="4472C4">
                    <a:lumMod val="50000"/>
                  </a:srgbClr>
                </a:solidFill>
                <a:latin typeface="Century Gothic" panose="020F0302020204030204"/>
              </a:rPr>
              <a:t>Ist</a:t>
            </a:r>
            <a:r>
              <a:rPr lang="en-GB" dirty="0">
                <a:solidFill>
                  <a:srgbClr val="4472C4">
                    <a:lumMod val="50000"/>
                  </a:srgbClr>
                </a:solidFill>
                <a:latin typeface="Century Gothic" panose="020F0302020204030204"/>
              </a:rPr>
              <a:t> der </a:t>
            </a:r>
            <a:r>
              <a:rPr lang="en-GB" dirty="0" err="1">
                <a:solidFill>
                  <a:srgbClr val="4472C4">
                    <a:lumMod val="50000"/>
                  </a:srgbClr>
                </a:solidFill>
                <a:latin typeface="Century Gothic" panose="020F0302020204030204"/>
              </a:rPr>
              <a:t>Fluss</a:t>
            </a:r>
            <a:r>
              <a:rPr lang="en-GB" dirty="0">
                <a:solidFill>
                  <a:srgbClr val="4472C4">
                    <a:lumMod val="50000"/>
                  </a:srgbClr>
                </a:solidFill>
                <a:latin typeface="Century Gothic" panose="020F0302020204030204"/>
              </a:rPr>
              <a:t> </a:t>
            </a:r>
            <a:r>
              <a:rPr lang="en-GB" dirty="0" err="1">
                <a:solidFill>
                  <a:srgbClr val="4472C4">
                    <a:lumMod val="50000"/>
                  </a:srgbClr>
                </a:solidFill>
                <a:latin typeface="Century Gothic" panose="020F0302020204030204"/>
              </a:rPr>
              <a:t>länger</a:t>
            </a:r>
            <a:r>
              <a:rPr lang="en-GB" dirty="0">
                <a:solidFill>
                  <a:srgbClr val="4472C4">
                    <a:lumMod val="50000"/>
                  </a:srgbClr>
                </a:solidFill>
                <a:latin typeface="Century Gothic" panose="020F0302020204030204"/>
              </a:rPr>
              <a:t> </a:t>
            </a:r>
            <a:r>
              <a:rPr lang="en-GB" dirty="0" err="1">
                <a:solidFill>
                  <a:srgbClr val="4472C4">
                    <a:lumMod val="50000"/>
                  </a:srgbClr>
                </a:solidFill>
                <a:latin typeface="Century Gothic" panose="020F0302020204030204"/>
              </a:rPr>
              <a:t>als</a:t>
            </a:r>
            <a:r>
              <a:rPr lang="en-GB" dirty="0">
                <a:solidFill>
                  <a:srgbClr val="4472C4">
                    <a:lumMod val="50000"/>
                  </a:srgbClr>
                </a:solidFill>
                <a:latin typeface="Century Gothic" panose="020F0302020204030204"/>
              </a:rPr>
              <a:t> die </a:t>
            </a:r>
            <a:r>
              <a:rPr lang="en-GB" dirty="0" err="1">
                <a:solidFill>
                  <a:srgbClr val="4472C4">
                    <a:lumMod val="50000"/>
                  </a:srgbClr>
                </a:solidFill>
                <a:latin typeface="Century Gothic" panose="020F0302020204030204"/>
              </a:rPr>
              <a:t>Saalach</a:t>
            </a:r>
            <a:r>
              <a:rPr lang="en-GB" dirty="0">
                <a:solidFill>
                  <a:srgbClr val="4472C4">
                    <a:lumMod val="50000"/>
                  </a:srgbClr>
                </a:solidFill>
                <a:latin typeface="Century Gothic" panose="020F0302020204030204"/>
              </a:rPr>
              <a:t>?</a:t>
            </a:r>
            <a:br>
              <a:rPr lang="en-GB" dirty="0">
                <a:solidFill>
                  <a:srgbClr val="4472C4">
                    <a:lumMod val="50000"/>
                  </a:srgbClr>
                </a:solidFill>
                <a:latin typeface="Century Gothic" panose="020F0302020204030204"/>
              </a:rPr>
            </a:br>
            <a:r>
              <a:rPr lang="en-GB" dirty="0" err="1">
                <a:solidFill>
                  <a:srgbClr val="4472C4">
                    <a:lumMod val="50000"/>
                  </a:srgbClr>
                </a:solidFill>
                <a:latin typeface="Century Gothic" panose="020F0302020204030204"/>
              </a:rPr>
              <a:t>Nein</a:t>
            </a:r>
            <a:br>
              <a:rPr lang="en-GB" dirty="0"/>
            </a:br>
            <a:br>
              <a:rPr lang="en-GB" dirty="0"/>
            </a:br>
            <a:r>
              <a:rPr lang="en-GB" b="1" dirty="0"/>
              <a:t>Procedure:</a:t>
            </a:r>
            <a:br>
              <a:rPr lang="en-GB" dirty="0"/>
            </a:br>
            <a:r>
              <a:rPr lang="en-GB" dirty="0"/>
              <a:t>1. Work in pairs. </a:t>
            </a:r>
          </a:p>
          <a:p>
            <a:r>
              <a:rPr lang="en-GB" dirty="0"/>
              <a:t>2. One student is Partner(in) A and one student is Partner(in) B.</a:t>
            </a:r>
          </a:p>
          <a:p>
            <a:r>
              <a:rPr lang="en-GB" dirty="0"/>
              <a:t>3. Person B picks a river.</a:t>
            </a:r>
          </a:p>
          <a:p>
            <a:r>
              <a:rPr lang="en-GB" dirty="0"/>
              <a:t>4. Person A asks questions comparing two options in the flow chart using the comparative forms of the</a:t>
            </a:r>
            <a:r>
              <a:rPr lang="en-GB" baseline="0" dirty="0"/>
              <a:t> </a:t>
            </a:r>
            <a:r>
              <a:rPr lang="en-GB" dirty="0"/>
              <a:t>adjectives provided.</a:t>
            </a:r>
          </a:p>
          <a:p>
            <a:r>
              <a:rPr lang="en-GB" dirty="0"/>
              <a:t>5. Person B answers </a:t>
            </a:r>
            <a:r>
              <a:rPr lang="en-GB" i="1" dirty="0"/>
              <a:t>yes</a:t>
            </a:r>
            <a:r>
              <a:rPr lang="en-GB" dirty="0"/>
              <a:t> or </a:t>
            </a:r>
            <a:r>
              <a:rPr lang="en-GB" i="1" dirty="0"/>
              <a:t>no</a:t>
            </a:r>
            <a:r>
              <a:rPr lang="en-GB" dirty="0"/>
              <a:t> (</a:t>
            </a:r>
            <a:r>
              <a:rPr lang="en-GB" i="1" dirty="0" err="1"/>
              <a:t>ja</a:t>
            </a:r>
            <a:r>
              <a:rPr lang="en-GB" dirty="0"/>
              <a:t> </a:t>
            </a:r>
            <a:r>
              <a:rPr lang="en-GB" dirty="0" err="1"/>
              <a:t>oder</a:t>
            </a:r>
            <a:r>
              <a:rPr lang="en-GB" dirty="0"/>
              <a:t> </a:t>
            </a:r>
            <a:r>
              <a:rPr lang="en-GB" i="1" dirty="0" err="1"/>
              <a:t>nein</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555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Edexcel list does not have </a:t>
            </a:r>
            <a:r>
              <a:rPr lang="en-GB" sz="1200" b="1" u="sng" baseline="0" dirty="0" err="1"/>
              <a:t>sterben</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Contrasting SSC </a:t>
            </a:r>
            <a:r>
              <a:rPr lang="en-GB" sz="1200" b="1" dirty="0"/>
              <a:t>[</a:t>
            </a:r>
            <a:r>
              <a:rPr lang="en-GB" sz="1200" b="1" dirty="0" err="1"/>
              <a:t>zw</a:t>
            </a:r>
            <a:r>
              <a:rPr lang="en-GB" sz="1200" b="1" dirty="0"/>
              <a:t>] </a:t>
            </a:r>
            <a:r>
              <a:rPr lang="en-GB" sz="1200" b="0" dirty="0"/>
              <a:t>and</a:t>
            </a:r>
            <a:r>
              <a:rPr lang="en-GB" sz="1200" b="1" dirty="0"/>
              <a:t> [</a:t>
            </a:r>
            <a:r>
              <a:rPr lang="en-GB" sz="1200" b="1" dirty="0" err="1"/>
              <a:t>schw</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billig [1738] gefährlich [1211] häufig [407] lang [97] mehr [52] sicher [265] teuer [950] noch</a:t>
            </a:r>
            <a:r>
              <a:rPr lang="de-DE" sz="1200" b="0" i="0" u="none" strike="noStrike" kern="1200" cap="none" baseline="30000" dirty="0">
                <a:solidFill>
                  <a:schemeClr val="tx1"/>
                </a:solidFill>
                <a:effectLst/>
                <a:latin typeface="+mn-lt"/>
                <a:ea typeface="Calibri"/>
                <a:cs typeface="Calibri"/>
                <a:sym typeface="Calibri"/>
              </a:rPr>
              <a:t>23</a:t>
            </a:r>
            <a:r>
              <a:rPr lang="de-DE" sz="1200" b="0" i="0" u="none" strike="noStrike" kern="1200" cap="none" dirty="0">
                <a:solidFill>
                  <a:schemeClr val="tx1"/>
                </a:solidFill>
                <a:effectLst/>
                <a:latin typeface="+mn-lt"/>
                <a:ea typeface="Calibri"/>
                <a:cs typeface="Calibri"/>
                <a:sym typeface="Calibri"/>
              </a:rPr>
              <a:t> [33] als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[22]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eigen [166]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enthalten [562] sterben [475] nichts [109] Bevölkerung [1018] Prozent [172] Unterstützung [1141] nur [39] vierzig [2907] fünfzig [2390] sechzig [2448] siebzig [2609] achtzig [3301] neunzig [3028] hundert [1107]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790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Attributions: To force: </a:t>
            </a:r>
            <a:r>
              <a:rPr lang="en-GB" b="1" dirty="0"/>
              <a:t>Abu </a:t>
            </a:r>
            <a:r>
              <a:rPr lang="en-GB" b="1" dirty="0" err="1"/>
              <a:t>badali</a:t>
            </a:r>
            <a:r>
              <a:rPr lang="en-GB" b="1" dirty="0"/>
              <a:t>, based on public domain Aiga’s icons / CC BY-SA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Timing: 5 minutes</a:t>
            </a:r>
            <a:br>
              <a:rPr lang="en-GB" dirty="0"/>
            </a:br>
            <a:br>
              <a:rPr lang="en-GB" b="1" dirty="0"/>
            </a:br>
            <a:r>
              <a:rPr lang="en-GB" b="1" dirty="0"/>
              <a:t>Aim: </a:t>
            </a:r>
            <a:r>
              <a:rPr lang="en-US" b="0" dirty="0"/>
              <a:t>to</a:t>
            </a:r>
            <a:r>
              <a:rPr lang="en-US" dirty="0"/>
              <a:t> </a:t>
            </a:r>
            <a:r>
              <a:rPr lang="en-US" dirty="0" err="1"/>
              <a:t>practise</a:t>
            </a:r>
            <a:r>
              <a:rPr lang="en-US" dirty="0"/>
              <a:t> differentiating the SSC [</a:t>
            </a:r>
            <a:r>
              <a:rPr lang="en-US" dirty="0" err="1"/>
              <a:t>zw</a:t>
            </a:r>
            <a:r>
              <a:rPr lang="en-US" dirty="0"/>
              <a:t>-] and [</a:t>
            </a:r>
            <a:r>
              <a:rPr lang="en-US" dirty="0" err="1"/>
              <a:t>schw</a:t>
            </a:r>
            <a:r>
              <a:rPr lang="en-US" dirty="0"/>
              <a:t>-], first by transcribing correctly, then by indicating which SSC is said and heard, under increasing time pressure.</a:t>
            </a:r>
            <a:endParaRPr lang="en-US" b="1" dirty="0"/>
          </a:p>
          <a:p>
            <a:br>
              <a:rPr lang="en-GB" dirty="0"/>
            </a:br>
            <a:br>
              <a:rPr lang="en-GB" dirty="0"/>
            </a:br>
            <a:r>
              <a:rPr lang="en-GB" b="1" dirty="0"/>
              <a:t>Procedure:</a:t>
            </a:r>
            <a:br>
              <a:rPr lang="en-GB" dirty="0"/>
            </a:br>
            <a:r>
              <a:rPr lang="en-GB" dirty="0"/>
              <a:t>1. Students listen and write each SSC correctly (or the full word each time, if preferred)</a:t>
            </a:r>
          </a:p>
          <a:p>
            <a:r>
              <a:rPr lang="en-GB" dirty="0"/>
              <a:t>2. Check answers, using animations.</a:t>
            </a:r>
          </a:p>
          <a:p>
            <a:r>
              <a:rPr lang="en-GB" dirty="0"/>
              <a:t>3. Teacher says one of each pair again, and students lift right or left arm up, to show recognition.</a:t>
            </a:r>
          </a:p>
          <a:p>
            <a:r>
              <a:rPr lang="en-GB" dirty="0"/>
              <a:t>4. Speed of input and responses can be increased to speed up processing.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zwingen</a:t>
            </a:r>
            <a:r>
              <a:rPr lang="en-GB" b="0" dirty="0"/>
              <a:t>, </a:t>
            </a:r>
            <a:r>
              <a:rPr lang="en-GB" b="0" dirty="0" err="1"/>
              <a:t>schwingen</a:t>
            </a:r>
            <a:br>
              <a:rPr lang="en-GB" b="0" dirty="0"/>
            </a:br>
            <a:r>
              <a:rPr lang="en-GB" b="0" dirty="0"/>
              <a:t>2. </a:t>
            </a:r>
            <a:r>
              <a:rPr lang="en-GB" b="0" dirty="0" err="1"/>
              <a:t>Zwang</a:t>
            </a:r>
            <a:r>
              <a:rPr lang="en-GB" b="0" dirty="0"/>
              <a:t>, </a:t>
            </a:r>
            <a:r>
              <a:rPr lang="en-GB" b="0" dirty="0" err="1"/>
              <a:t>schwang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Zwenken</a:t>
            </a:r>
            <a:r>
              <a:rPr lang="en-GB" b="0" dirty="0"/>
              <a:t>, </a:t>
            </a:r>
            <a:r>
              <a:rPr lang="en-GB" b="0" dirty="0" err="1"/>
              <a:t>schwenken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schwa, </a:t>
            </a:r>
            <a:r>
              <a:rPr lang="en-GB" b="0" dirty="0" err="1"/>
              <a:t>zwar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Zwerg</a:t>
            </a:r>
            <a:r>
              <a:rPr lang="en-GB" dirty="0"/>
              <a:t>, </a:t>
            </a:r>
            <a:r>
              <a:rPr lang="en-GB" dirty="0" err="1"/>
              <a:t>Schwert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schweifen</a:t>
            </a:r>
            <a:r>
              <a:rPr lang="en-GB" dirty="0"/>
              <a:t>, </a:t>
            </a:r>
            <a:r>
              <a:rPr lang="en-GB" dirty="0" err="1"/>
              <a:t>zweifeln</a:t>
            </a:r>
            <a:br>
              <a:rPr lang="en-GB" dirty="0"/>
            </a:br>
            <a:br>
              <a:rPr lang="en-GB" dirty="0"/>
            </a:br>
            <a:br>
              <a:rPr lang="en-GB" dirty="0"/>
            </a:br>
            <a:r>
              <a:rPr lang="en-GB" b="1" baseline="0" dirty="0"/>
              <a:t>Word frequency (1 is the most frequent word in German): </a:t>
            </a:r>
            <a:br>
              <a:rPr lang="en-GB" baseline="0" dirty="0"/>
            </a:br>
            <a:r>
              <a:rPr lang="en-GB" baseline="0" dirty="0" err="1"/>
              <a:t>zwingen</a:t>
            </a:r>
            <a:r>
              <a:rPr lang="en-GB" baseline="0" dirty="0"/>
              <a:t> [1212] </a:t>
            </a:r>
            <a:r>
              <a:rPr lang="en-GB" baseline="0" dirty="0" err="1"/>
              <a:t>schwingen</a:t>
            </a:r>
            <a:r>
              <a:rPr lang="en-GB" baseline="0" dirty="0"/>
              <a:t> [3130] </a:t>
            </a:r>
            <a:r>
              <a:rPr lang="en-GB" baseline="0" dirty="0" err="1"/>
              <a:t>Zwang</a:t>
            </a:r>
            <a:r>
              <a:rPr lang="en-GB" baseline="0" dirty="0"/>
              <a:t> [3902] </a:t>
            </a:r>
            <a:r>
              <a:rPr lang="en-GB" baseline="0" dirty="0" err="1"/>
              <a:t>schwang</a:t>
            </a:r>
            <a:r>
              <a:rPr lang="en-GB" baseline="0" dirty="0"/>
              <a:t> [3130] </a:t>
            </a:r>
            <a:r>
              <a:rPr lang="en-GB" baseline="0" dirty="0" err="1"/>
              <a:t>zwenken</a:t>
            </a:r>
            <a:r>
              <a:rPr lang="en-GB" baseline="0" dirty="0"/>
              <a:t> [&gt;5009] </a:t>
            </a:r>
            <a:r>
              <a:rPr lang="en-GB" baseline="0" dirty="0" err="1"/>
              <a:t>schwenken</a:t>
            </a:r>
            <a:r>
              <a:rPr lang="en-GB" baseline="0" dirty="0"/>
              <a:t> [&gt;5009] schwa [&gt;5009] </a:t>
            </a:r>
            <a:r>
              <a:rPr lang="en-GB" baseline="0" dirty="0" err="1"/>
              <a:t>zwar</a:t>
            </a:r>
            <a:r>
              <a:rPr lang="en-GB" baseline="0" dirty="0"/>
              <a:t> [206] </a:t>
            </a:r>
            <a:r>
              <a:rPr lang="en-GB" baseline="0" dirty="0" err="1"/>
              <a:t>Zwerg</a:t>
            </a:r>
            <a:r>
              <a:rPr lang="en-GB" baseline="0" dirty="0"/>
              <a:t> [4318] </a:t>
            </a:r>
            <a:r>
              <a:rPr lang="en-GB" baseline="0" dirty="0" err="1"/>
              <a:t>Schwert</a:t>
            </a:r>
            <a:r>
              <a:rPr lang="en-GB" baseline="0" dirty="0"/>
              <a:t> [&gt;5009] </a:t>
            </a:r>
            <a:r>
              <a:rPr lang="en-GB" baseline="0" dirty="0" err="1"/>
              <a:t>schweifen</a:t>
            </a:r>
            <a:r>
              <a:rPr lang="en-GB" baseline="0" dirty="0"/>
              <a:t> [&gt;5009] </a:t>
            </a:r>
            <a:r>
              <a:rPr lang="en-GB" baseline="0" dirty="0" err="1"/>
              <a:t>zweifeln</a:t>
            </a:r>
            <a:r>
              <a:rPr lang="en-GB" baseline="0" dirty="0"/>
              <a:t> [4149]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consolidate revisited vocabulary and see it used in the context of a longer text.</a:t>
            </a:r>
            <a:br>
              <a:rPr lang="en-GB" dirty="0"/>
            </a:br>
            <a:br>
              <a:rPr lang="en-GB" dirty="0"/>
            </a:br>
            <a:r>
              <a:rPr lang="en-GB" b="1" dirty="0"/>
              <a:t>Procedure:</a:t>
            </a:r>
            <a:br>
              <a:rPr lang="en-GB" dirty="0"/>
            </a:br>
            <a:r>
              <a:rPr lang="en-GB" dirty="0"/>
              <a:t>1. Read the German text and translate it into English.</a:t>
            </a:r>
          </a:p>
          <a:p>
            <a:r>
              <a:rPr lang="en-GB" dirty="0"/>
              <a:t>2. Check the translation on the next slide.</a:t>
            </a:r>
          </a:p>
          <a:p>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009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661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explain and illustrate how </a:t>
            </a:r>
            <a:r>
              <a:rPr lang="en-GB" b="0" i="1" dirty="0" err="1"/>
              <a:t>früher</a:t>
            </a:r>
            <a:r>
              <a:rPr lang="en-GB" b="0" i="0" dirty="0"/>
              <a:t> (in former times) is used in combination with the past tense.</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endParaRPr lang="en-GB" dirty="0"/>
          </a:p>
          <a:p>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häufig [407]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278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listening out for </a:t>
            </a:r>
            <a:r>
              <a:rPr lang="en-GB" b="0" i="1" dirty="0" err="1"/>
              <a:t>früher</a:t>
            </a:r>
            <a:r>
              <a:rPr lang="en-GB" b="0" i="0" dirty="0"/>
              <a:t> and subtle meaning difference in past tense use.</a:t>
            </a:r>
            <a:br>
              <a:rPr lang="en-GB" dirty="0"/>
            </a:br>
            <a:br>
              <a:rPr lang="en-GB" dirty="0"/>
            </a:br>
            <a:r>
              <a:rPr lang="en-GB" b="1" dirty="0"/>
              <a:t>Procedure:</a:t>
            </a:r>
            <a:br>
              <a:rPr lang="en-GB" dirty="0"/>
            </a:br>
            <a:r>
              <a:rPr lang="en-GB" dirty="0"/>
              <a:t>1. Click on a number to play the audio recording.</a:t>
            </a:r>
          </a:p>
          <a:p>
            <a:r>
              <a:rPr lang="en-GB" dirty="0"/>
              <a:t>2. For every item say whether it happened earlier this year (</a:t>
            </a:r>
            <a:r>
              <a:rPr lang="en-GB" i="1" dirty="0"/>
              <a:t>dieses </a:t>
            </a:r>
            <a:r>
              <a:rPr lang="en-GB" i="1" dirty="0" err="1"/>
              <a:t>Jahr</a:t>
            </a:r>
            <a:r>
              <a:rPr lang="en-GB" dirty="0"/>
              <a:t>) or in former times (</a:t>
            </a:r>
            <a:r>
              <a:rPr lang="en-GB" i="1" dirty="0" err="1"/>
              <a:t>früher</a:t>
            </a:r>
            <a:r>
              <a:rPr lang="en-GB" dirty="0"/>
              <a:t>).</a:t>
            </a:r>
          </a:p>
          <a:p>
            <a:r>
              <a:rPr lang="en-GB" dirty="0"/>
              <a:t>3. Click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Früher</a:t>
            </a:r>
            <a:r>
              <a:rPr lang="en-GB" b="0" dirty="0"/>
              <a:t> </a:t>
            </a:r>
            <a:r>
              <a:rPr lang="en-GB" b="0" dirty="0" err="1"/>
              <a:t>sind</a:t>
            </a:r>
            <a:r>
              <a:rPr lang="en-GB" b="0" dirty="0"/>
              <a:t> </a:t>
            </a:r>
            <a:r>
              <a:rPr lang="en-GB" b="0" dirty="0" err="1"/>
              <a:t>wir</a:t>
            </a:r>
            <a:r>
              <a:rPr lang="en-GB" b="0" dirty="0"/>
              <a:t> </a:t>
            </a:r>
            <a:r>
              <a:rPr lang="en-GB" b="0" dirty="0" err="1"/>
              <a:t>häufig</a:t>
            </a:r>
            <a:r>
              <a:rPr lang="en-GB" b="0" dirty="0"/>
              <a:t> ins Kino </a:t>
            </a:r>
            <a:r>
              <a:rPr lang="en-GB" b="0" dirty="0" err="1"/>
              <a:t>gegangen</a:t>
            </a:r>
            <a:r>
              <a:rPr lang="en-GB" b="0" dirty="0"/>
              <a:t>.</a:t>
            </a:r>
            <a:br>
              <a:rPr lang="en-GB" b="0" dirty="0"/>
            </a:br>
            <a:r>
              <a:rPr lang="en-GB" b="0" dirty="0"/>
              <a:t>2. </a:t>
            </a:r>
            <a:r>
              <a:rPr lang="en-GB" b="0" dirty="0" err="1"/>
              <a:t>Wir</a:t>
            </a:r>
            <a:r>
              <a:rPr lang="en-GB" b="0" dirty="0"/>
              <a:t> </a:t>
            </a:r>
            <a:r>
              <a:rPr lang="en-GB" b="0" dirty="0" err="1"/>
              <a:t>sind</a:t>
            </a:r>
            <a:r>
              <a:rPr lang="en-GB" b="0" dirty="0"/>
              <a:t> oft in den Park </a:t>
            </a:r>
            <a:r>
              <a:rPr lang="en-GB" b="0" dirty="0" err="1"/>
              <a:t>gegangen</a:t>
            </a:r>
            <a:r>
              <a:rPr lang="en-GB" b="0" dirty="0"/>
              <a:t>.</a:t>
            </a:r>
            <a:br>
              <a:rPr lang="en-GB" b="0" dirty="0"/>
            </a:br>
            <a:r>
              <a:rPr lang="en-GB" b="0" dirty="0"/>
              <a:t>3. Du hast </a:t>
            </a:r>
            <a:r>
              <a:rPr lang="en-GB" b="0" dirty="0" err="1"/>
              <a:t>früher</a:t>
            </a:r>
            <a:r>
              <a:rPr lang="en-GB" b="0" dirty="0"/>
              <a:t> </a:t>
            </a:r>
            <a:r>
              <a:rPr lang="en-GB" b="0" dirty="0" err="1"/>
              <a:t>deine</a:t>
            </a:r>
            <a:r>
              <a:rPr lang="en-GB" b="0" dirty="0"/>
              <a:t> </a:t>
            </a:r>
            <a:r>
              <a:rPr lang="en-GB" b="0" dirty="0" err="1"/>
              <a:t>eigene</a:t>
            </a:r>
            <a:r>
              <a:rPr lang="en-GB" b="0" dirty="0"/>
              <a:t> </a:t>
            </a:r>
            <a:r>
              <a:rPr lang="en-GB" b="0" dirty="0" err="1"/>
              <a:t>Musik</a:t>
            </a:r>
            <a:r>
              <a:rPr lang="en-GB" b="0" dirty="0"/>
              <a:t> </a:t>
            </a:r>
            <a:r>
              <a:rPr lang="en-GB" b="0" dirty="0" err="1"/>
              <a:t>gespielt</a:t>
            </a:r>
            <a:r>
              <a:rPr lang="en-GB" b="0" dirty="0"/>
              <a:t>.</a:t>
            </a:r>
            <a:br>
              <a:rPr lang="en-GB" b="0" dirty="0"/>
            </a:br>
            <a:r>
              <a:rPr lang="en-GB" b="0" dirty="0"/>
              <a:t>4. </a:t>
            </a:r>
            <a:r>
              <a:rPr lang="en-GB" b="0" dirty="0" err="1"/>
              <a:t>Früher</a:t>
            </a:r>
            <a:r>
              <a:rPr lang="en-GB" b="0" dirty="0"/>
              <a:t> </a:t>
            </a:r>
            <a:r>
              <a:rPr lang="en-GB" b="0" dirty="0" err="1"/>
              <a:t>habe</a:t>
            </a:r>
            <a:r>
              <a:rPr lang="en-GB" b="0" dirty="0"/>
              <a:t> ich </a:t>
            </a:r>
            <a:r>
              <a:rPr lang="en-GB" b="0" dirty="0" err="1"/>
              <a:t>dir</a:t>
            </a:r>
            <a:r>
              <a:rPr lang="en-GB" b="0" dirty="0"/>
              <a:t> </a:t>
            </a:r>
            <a:r>
              <a:rPr lang="en-GB" b="0" dirty="0" err="1"/>
              <a:t>viele</a:t>
            </a:r>
            <a:r>
              <a:rPr lang="en-GB" b="0" dirty="0"/>
              <a:t> </a:t>
            </a:r>
            <a:r>
              <a:rPr lang="en-GB" b="0" dirty="0" err="1"/>
              <a:t>Briefe</a:t>
            </a:r>
            <a:r>
              <a:rPr lang="en-GB" b="0" dirty="0"/>
              <a:t> </a:t>
            </a:r>
            <a:r>
              <a:rPr lang="en-GB" b="0" dirty="0" err="1"/>
              <a:t>geschrieben</a:t>
            </a:r>
            <a:r>
              <a:rPr lang="en-GB" b="0" dirty="0"/>
              <a:t>.</a:t>
            </a:r>
            <a:br>
              <a:rPr lang="en-GB" b="0" dirty="0"/>
            </a:br>
            <a:r>
              <a:rPr lang="en-GB" b="0" dirty="0"/>
              <a:t>5. </a:t>
            </a:r>
            <a:r>
              <a:rPr lang="en-GB" b="0" dirty="0" err="1"/>
              <a:t>Wir</a:t>
            </a:r>
            <a:r>
              <a:rPr lang="en-GB" b="0" dirty="0"/>
              <a:t> </a:t>
            </a:r>
            <a:r>
              <a:rPr lang="en-GB" b="0" dirty="0" err="1"/>
              <a:t>haben</a:t>
            </a:r>
            <a:r>
              <a:rPr lang="en-GB" b="0" dirty="0"/>
              <a:t> </a:t>
            </a:r>
            <a:r>
              <a:rPr lang="en-GB" b="0" dirty="0" err="1"/>
              <a:t>häufig</a:t>
            </a:r>
            <a:r>
              <a:rPr lang="en-GB" b="0" dirty="0"/>
              <a:t> </a:t>
            </a:r>
            <a:r>
              <a:rPr lang="en-GB" b="0" dirty="0" err="1"/>
              <a:t>Bücher</a:t>
            </a:r>
            <a:r>
              <a:rPr lang="en-GB" b="0" dirty="0"/>
              <a:t> </a:t>
            </a:r>
            <a:r>
              <a:rPr lang="en-GB" b="0" dirty="0" err="1"/>
              <a:t>gelesen</a:t>
            </a:r>
            <a:r>
              <a:rPr lang="en-GB" b="0" dirty="0"/>
              <a:t>.</a:t>
            </a:r>
            <a:br>
              <a:rPr lang="en-GB" b="0" dirty="0"/>
            </a:br>
            <a:r>
              <a:rPr lang="en-GB" b="0" dirty="0"/>
              <a:t>6. </a:t>
            </a:r>
            <a:r>
              <a:rPr lang="en-GB" b="0" dirty="0" err="1"/>
              <a:t>Wir</a:t>
            </a:r>
            <a:r>
              <a:rPr lang="en-GB" b="0" dirty="0"/>
              <a:t> </a:t>
            </a:r>
            <a:r>
              <a:rPr lang="en-GB" b="0" dirty="0" err="1"/>
              <a:t>sind</a:t>
            </a:r>
            <a:r>
              <a:rPr lang="en-GB" b="0" dirty="0"/>
              <a:t> </a:t>
            </a:r>
            <a:r>
              <a:rPr lang="en-GB" b="0" dirty="0" err="1"/>
              <a:t>früher</a:t>
            </a:r>
            <a:r>
              <a:rPr lang="en-GB" b="0" dirty="0"/>
              <a:t> </a:t>
            </a:r>
            <a:r>
              <a:rPr lang="en-GB" b="0" dirty="0" err="1"/>
              <a:t>nur</a:t>
            </a:r>
            <a:r>
              <a:rPr lang="en-GB" b="0" dirty="0"/>
              <a:t> </a:t>
            </a:r>
            <a:r>
              <a:rPr lang="en-GB" b="0" dirty="0" err="1"/>
              <a:t>selten</a:t>
            </a:r>
            <a:r>
              <a:rPr lang="en-GB" b="0" dirty="0"/>
              <a:t> </a:t>
            </a:r>
            <a:r>
              <a:rPr lang="en-GB" b="0" dirty="0" err="1"/>
              <a:t>gereist</a:t>
            </a:r>
            <a:r>
              <a:rPr lang="en-GB" b="0" dirty="0"/>
              <a:t>.</a:t>
            </a:r>
            <a:br>
              <a:rPr lang="en-GB" b="0" dirty="0"/>
            </a:b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1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ACTIVITY  (OMIT FOR 50 MINUTE LESSONS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7 minutes (two slides)</a:t>
            </a:r>
            <a:br>
              <a:rPr lang="en-GB" b="1" dirty="0"/>
            </a:br>
            <a:br>
              <a:rPr lang="en-GB" b="1" dirty="0"/>
            </a:br>
            <a:r>
              <a:rPr lang="en-GB" b="1" dirty="0"/>
              <a:t>Aim: </a:t>
            </a:r>
            <a:r>
              <a:rPr lang="en-GB" b="0" dirty="0"/>
              <a:t>To develop knowledge of word patterns within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present the pattern and examples.</a:t>
            </a:r>
            <a:br>
              <a:rPr lang="en-GB" dirty="0"/>
            </a:br>
            <a:r>
              <a:rPr lang="en-GB" dirty="0"/>
              <a:t>2. Given students time to complete the six short tasks.</a:t>
            </a:r>
            <a:br>
              <a:rPr lang="en-GB" dirty="0"/>
            </a:br>
            <a:r>
              <a:rPr lang="en-GB" dirty="0"/>
              <a:t>3. Answers and further tasks on the next slide.</a:t>
            </a:r>
          </a:p>
          <a:p>
            <a:endParaRPr lang="en-GB" dirty="0"/>
          </a:p>
          <a:p>
            <a:r>
              <a:rPr lang="en-GB" b="1" dirty="0"/>
              <a:t>Word frequency: </a:t>
            </a:r>
            <a:r>
              <a:rPr lang="en-GB" dirty="0" err="1"/>
              <a:t>klassisch</a:t>
            </a:r>
            <a:r>
              <a:rPr lang="en-GB" baseline="0" dirty="0"/>
              <a:t> [882] </a:t>
            </a:r>
            <a:r>
              <a:rPr lang="en-GB" baseline="0" dirty="0" err="1"/>
              <a:t>historisch</a:t>
            </a:r>
            <a:r>
              <a:rPr lang="en-GB" baseline="0" dirty="0"/>
              <a:t> [901] </a:t>
            </a:r>
            <a:r>
              <a:rPr lang="en-GB" baseline="0" dirty="0" err="1"/>
              <a:t>typisch</a:t>
            </a:r>
            <a:r>
              <a:rPr lang="en-GB" baseline="0" dirty="0"/>
              <a:t> [1109] </a:t>
            </a:r>
            <a:r>
              <a:rPr lang="en-GB" baseline="0" dirty="0" err="1"/>
              <a:t>biologisch</a:t>
            </a:r>
            <a:r>
              <a:rPr lang="en-GB" baseline="0" dirty="0"/>
              <a:t> [2416] </a:t>
            </a:r>
            <a:r>
              <a:rPr lang="en-GB" baseline="0" dirty="0" err="1"/>
              <a:t>geographisch</a:t>
            </a:r>
            <a:r>
              <a:rPr lang="en-GB" baseline="0" dirty="0"/>
              <a:t> [3640] </a:t>
            </a:r>
            <a:r>
              <a:rPr lang="en-GB" baseline="0" dirty="0" err="1"/>
              <a:t>praktisch</a:t>
            </a:r>
            <a:r>
              <a:rPr lang="en-GB" baseline="0" dirty="0"/>
              <a:t> [840] </a:t>
            </a:r>
            <a:r>
              <a:rPr lang="en-GB" baseline="0" dirty="0" err="1"/>
              <a:t>elektrisch</a:t>
            </a:r>
            <a:r>
              <a:rPr lang="en-GB" baseline="0" dirty="0"/>
              <a:t> [1090] </a:t>
            </a:r>
            <a:br>
              <a:rPr lang="en-GB" baseline="0" dirty="0"/>
            </a:br>
            <a:r>
              <a:rPr lang="en-GB" baseline="0" dirty="0" err="1"/>
              <a:t>katholisch</a:t>
            </a:r>
            <a:r>
              <a:rPr lang="en-GB" baseline="0" dirty="0"/>
              <a:t> [2932] </a:t>
            </a:r>
            <a:r>
              <a:rPr lang="en-GB" baseline="0" dirty="0" err="1"/>
              <a:t>demokratisch</a:t>
            </a:r>
            <a:r>
              <a:rPr lang="en-GB" baseline="0" dirty="0"/>
              <a:t> [1788] </a:t>
            </a:r>
            <a:r>
              <a:rPr lang="en-GB" baseline="0" dirty="0" err="1"/>
              <a:t>politisch</a:t>
            </a:r>
            <a:r>
              <a:rPr lang="en-GB" baseline="0" dirty="0"/>
              <a:t> [304] </a:t>
            </a:r>
            <a:r>
              <a:rPr lang="en-GB" baseline="0" dirty="0" err="1"/>
              <a:t>technisch</a:t>
            </a:r>
            <a:r>
              <a:rPr lang="en-GB" baseline="0" dirty="0"/>
              <a:t> [656] </a:t>
            </a:r>
            <a:r>
              <a:rPr lang="en-GB" baseline="0" dirty="0" err="1"/>
              <a:t>chemisch</a:t>
            </a:r>
            <a:r>
              <a:rPr lang="en-GB" baseline="0" dirty="0"/>
              <a:t> [761] </a:t>
            </a:r>
            <a:r>
              <a:rPr lang="en-GB" baseline="0" dirty="0" err="1"/>
              <a:t>kritisch</a:t>
            </a:r>
            <a:r>
              <a:rPr lang="en-GB" baseline="0" dirty="0"/>
              <a:t> [1241] </a:t>
            </a:r>
            <a:r>
              <a:rPr lang="en-GB" baseline="0" dirty="0" err="1"/>
              <a:t>statistisch</a:t>
            </a:r>
            <a:r>
              <a:rPr lang="en-GB" baseline="0" dirty="0"/>
              <a:t> [1590] </a:t>
            </a:r>
            <a:r>
              <a:rPr lang="en-GB" baseline="0" dirty="0" err="1"/>
              <a:t>komisch</a:t>
            </a:r>
            <a:r>
              <a:rPr lang="en-GB" baseline="0" dirty="0"/>
              <a:t> [1875]</a:t>
            </a:r>
            <a:br>
              <a:rPr lang="en-GB" baseline="0" dirty="0"/>
            </a:br>
            <a:br>
              <a:rPr lang="en-GB" baseline="0" dirty="0"/>
            </a:br>
            <a:r>
              <a:rPr lang="en-GB" baseline="0" dirty="0"/>
              <a:t>Other -</a:t>
            </a:r>
            <a:r>
              <a:rPr lang="en-GB" baseline="0" dirty="0" err="1"/>
              <a:t>isch</a:t>
            </a:r>
            <a:r>
              <a:rPr lang="en-GB" baseline="0" dirty="0"/>
              <a:t> adjectives, that do not have the exact English-German pattern, but can be more easily recognised, once students know the pattern: </a:t>
            </a:r>
            <a:r>
              <a:rPr lang="en-GB" baseline="0" dirty="0" err="1"/>
              <a:t>elektronisch</a:t>
            </a:r>
            <a:r>
              <a:rPr lang="en-GB" baseline="0" dirty="0"/>
              <a:t> [1784] </a:t>
            </a:r>
            <a:r>
              <a:rPr lang="en-GB" baseline="0" dirty="0" err="1"/>
              <a:t>medizinisch</a:t>
            </a:r>
            <a:r>
              <a:rPr lang="en-GB" baseline="0" dirty="0"/>
              <a:t> [920] </a:t>
            </a:r>
            <a:r>
              <a:rPr lang="en-GB" baseline="0" dirty="0" err="1"/>
              <a:t>literarisch</a:t>
            </a:r>
            <a:r>
              <a:rPr lang="en-GB" baseline="0" dirty="0"/>
              <a:t> [2083] </a:t>
            </a:r>
            <a:r>
              <a:rPr lang="en-GB" baseline="0" dirty="0" err="1"/>
              <a:t>musikalisch</a:t>
            </a:r>
            <a:r>
              <a:rPr lang="en-GB" baseline="0" dirty="0"/>
              <a:t> [3565] </a:t>
            </a:r>
            <a:r>
              <a:rPr lang="en-GB" baseline="0" dirty="0" err="1"/>
              <a:t>künstlerisch</a:t>
            </a:r>
            <a:r>
              <a:rPr lang="en-GB" baseline="0" dirty="0"/>
              <a:t> [2222]</a:t>
            </a:r>
            <a:br>
              <a:rPr lang="en-GB" baseline="0" dirty="0"/>
            </a:br>
            <a:br>
              <a:rPr lang="en-GB" baseline="0" dirty="0"/>
            </a:br>
            <a:r>
              <a:rPr lang="en-GB" baseline="0" dirty="0"/>
              <a:t>It is also worth considering that this is how many adjectives of nationality are created in German:</a:t>
            </a:r>
            <a:br>
              <a:rPr lang="en-GB" baseline="0" dirty="0"/>
            </a:br>
            <a:r>
              <a:rPr lang="en-GB" baseline="0" dirty="0" err="1"/>
              <a:t>europäisch</a:t>
            </a:r>
            <a:r>
              <a:rPr lang="en-GB" baseline="0" dirty="0"/>
              <a:t> [335] </a:t>
            </a:r>
            <a:r>
              <a:rPr lang="en-GB" baseline="0" dirty="0" err="1"/>
              <a:t>amerikanisch</a:t>
            </a:r>
            <a:r>
              <a:rPr lang="en-GB" baseline="0" dirty="0"/>
              <a:t> [836] </a:t>
            </a:r>
            <a:r>
              <a:rPr lang="en-GB" baseline="0" dirty="0" err="1"/>
              <a:t>englisch</a:t>
            </a:r>
            <a:r>
              <a:rPr lang="en-GB" baseline="0" dirty="0"/>
              <a:t> [662] </a:t>
            </a:r>
            <a:r>
              <a:rPr lang="en-GB" baseline="0" dirty="0" err="1"/>
              <a:t>französisch</a:t>
            </a:r>
            <a:r>
              <a:rPr lang="en-GB" baseline="0" dirty="0"/>
              <a:t> [816] </a:t>
            </a:r>
            <a:r>
              <a:rPr lang="en-GB" baseline="0" dirty="0" err="1"/>
              <a:t>italienisch</a:t>
            </a:r>
            <a:r>
              <a:rPr lang="en-GB" baseline="0" dirty="0"/>
              <a:t> [1593] </a:t>
            </a:r>
            <a:r>
              <a:rPr lang="en-GB" baseline="0" dirty="0" err="1"/>
              <a:t>britisch</a:t>
            </a:r>
            <a:r>
              <a:rPr lang="en-GB" baseline="0" dirty="0"/>
              <a:t> [1419] </a:t>
            </a:r>
            <a:r>
              <a:rPr lang="en-GB" baseline="0" dirty="0" err="1"/>
              <a:t>spanisch</a:t>
            </a:r>
            <a:r>
              <a:rPr lang="en-GB" baseline="0" dirty="0"/>
              <a:t> [1919] </a:t>
            </a:r>
            <a:r>
              <a:rPr lang="en-GB" baseline="0" dirty="0" err="1"/>
              <a:t>türkisch</a:t>
            </a:r>
            <a:r>
              <a:rPr lang="en-GB" baseline="0" dirty="0"/>
              <a:t> [1531] </a:t>
            </a:r>
            <a:r>
              <a:rPr lang="en-GB" baseline="0" dirty="0" err="1"/>
              <a:t>russisch</a:t>
            </a:r>
            <a:r>
              <a:rPr lang="en-GB" baseline="0" dirty="0"/>
              <a:t> [831] </a:t>
            </a:r>
            <a:r>
              <a:rPr lang="en-GB" baseline="0" dirty="0" err="1"/>
              <a:t>österreichisch</a:t>
            </a:r>
            <a:r>
              <a:rPr lang="en-GB" baseline="0" dirty="0"/>
              <a:t> [1511] </a:t>
            </a:r>
            <a:r>
              <a:rPr lang="en-GB" baseline="0" dirty="0" err="1"/>
              <a:t>bayrisch</a:t>
            </a:r>
            <a:r>
              <a:rPr lang="en-GB" baseline="0" dirty="0"/>
              <a:t> [1383] </a:t>
            </a:r>
            <a:r>
              <a:rPr lang="en-GB" baseline="0" dirty="0" err="1"/>
              <a:t>chinesisch</a:t>
            </a:r>
            <a:r>
              <a:rPr lang="en-GB" baseline="0" dirty="0"/>
              <a:t> [1154] </a:t>
            </a:r>
            <a:r>
              <a:rPr lang="en-GB" baseline="0" dirty="0" err="1"/>
              <a:t>griechisch</a:t>
            </a:r>
            <a:r>
              <a:rPr lang="en-GB" baseline="0" dirty="0"/>
              <a:t> [1486]</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560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explain and illustrate the various meanings and uses of </a:t>
            </a:r>
            <a:r>
              <a:rPr lang="en-GB" b="0" i="1" dirty="0" err="1"/>
              <a:t>noch</a:t>
            </a:r>
            <a:r>
              <a:rPr lang="en-GB" b="0" i="0" dirty="0"/>
              <a:t>.</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besser [201], noch</a:t>
            </a:r>
            <a:r>
              <a:rPr lang="de-DE" sz="1200" b="0" i="0" u="none" strike="noStrike" kern="1200" cap="none" baseline="30000" dirty="0">
                <a:solidFill>
                  <a:schemeClr val="tx1"/>
                </a:solidFill>
                <a:effectLst/>
                <a:latin typeface="+mn-lt"/>
                <a:ea typeface="Calibri"/>
                <a:cs typeface="Calibri"/>
                <a:sym typeface="Calibri"/>
              </a:rPr>
              <a:t>23</a:t>
            </a:r>
            <a:r>
              <a:rPr lang="de-DE" sz="1200" b="0" i="0" u="none" strike="noStrike" kern="1200" cap="none" dirty="0">
                <a:solidFill>
                  <a:schemeClr val="tx1"/>
                </a:solidFill>
                <a:effectLst/>
                <a:latin typeface="+mn-lt"/>
                <a:ea typeface="Calibri"/>
                <a:cs typeface="Calibri"/>
                <a:sym typeface="Calibri"/>
              </a:rPr>
              <a:t> [33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use the various meanings of </a:t>
            </a:r>
            <a:r>
              <a:rPr lang="en-GB" b="0" i="1" dirty="0" err="1"/>
              <a:t>noch</a:t>
            </a:r>
            <a:r>
              <a:rPr lang="en-GB" b="0" i="1" dirty="0"/>
              <a:t> </a:t>
            </a:r>
            <a:r>
              <a:rPr lang="en-GB" b="0" i="0" dirty="0"/>
              <a:t>within the context of a dialogue.</a:t>
            </a:r>
            <a:br>
              <a:rPr lang="en-GB" dirty="0"/>
            </a:br>
            <a:br>
              <a:rPr lang="en-GB" dirty="0"/>
            </a:br>
            <a:r>
              <a:rPr lang="en-GB" b="1" dirty="0"/>
              <a:t>Procedure:</a:t>
            </a:r>
            <a:br>
              <a:rPr lang="en-GB" dirty="0"/>
            </a:br>
            <a:r>
              <a:rPr lang="en-GB" dirty="0"/>
              <a:t>1. Read the dialogue. (The boxes are ordered vertically – i.e. start at the top and work down).</a:t>
            </a:r>
          </a:p>
          <a:p>
            <a:r>
              <a:rPr lang="en-GB" dirty="0"/>
              <a:t>2. For each </a:t>
            </a:r>
            <a:r>
              <a:rPr lang="en-GB" i="1" dirty="0" err="1"/>
              <a:t>noch</a:t>
            </a:r>
            <a:r>
              <a:rPr lang="en-GB" i="0" dirty="0"/>
              <a:t> say how it could be translated: 1) still, 2) not yet, 3) even, or 4) another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Now click on a speech bubble to hear sentence spoken out 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Translate the sentence into English orally.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noch</a:t>
            </a:r>
            <a:r>
              <a:rPr lang="de-DE" sz="1200" b="0" i="0" u="none" strike="noStrike" kern="1200" cap="none" baseline="30000" dirty="0">
                <a:solidFill>
                  <a:schemeClr val="tx1"/>
                </a:solidFill>
                <a:effectLst/>
                <a:latin typeface="+mn-lt"/>
                <a:ea typeface="Calibri"/>
                <a:cs typeface="Calibri"/>
                <a:sym typeface="Calibri"/>
              </a:rPr>
              <a:t>23</a:t>
            </a:r>
            <a:r>
              <a:rPr lang="de-DE" sz="1200" b="0" i="0" u="none" strike="noStrike" kern="1200" cap="none" dirty="0">
                <a:solidFill>
                  <a:schemeClr val="tx1"/>
                </a:solidFill>
                <a:effectLst/>
                <a:latin typeface="+mn-lt"/>
                <a:ea typeface="Calibri"/>
                <a:cs typeface="Calibri"/>
                <a:sym typeface="Calibri"/>
              </a:rPr>
              <a:t> [33] als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[22]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977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a:t>
            </a:r>
            <a:br>
              <a:rPr lang="en-GB" dirty="0"/>
            </a:br>
            <a:br>
              <a:rPr lang="en-GB" b="1" dirty="0"/>
            </a:br>
            <a:r>
              <a:rPr lang="en-GB" b="1" dirty="0"/>
              <a:t>Aim: </a:t>
            </a:r>
            <a:r>
              <a:rPr lang="en-GB" b="0" dirty="0"/>
              <a:t>To practise writing the grammar and some vocabulary introduced in this sequence in a wider context.</a:t>
            </a:r>
            <a:br>
              <a:rPr lang="en-GB" dirty="0"/>
            </a:br>
            <a:br>
              <a:rPr lang="en-GB" dirty="0"/>
            </a:br>
            <a:r>
              <a:rPr lang="en-GB" b="1" dirty="0"/>
              <a:t>Procedure:</a:t>
            </a:r>
            <a:br>
              <a:rPr lang="en-GB" dirty="0"/>
            </a:br>
            <a:r>
              <a:rPr lang="en-GB" dirty="0"/>
              <a:t>1. Read the text and translate it into German.</a:t>
            </a:r>
          </a:p>
          <a:p>
            <a:r>
              <a:rPr lang="en-GB" dirty="0"/>
              <a:t>2. Check the translation against the one suggested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noch</a:t>
            </a:r>
            <a:r>
              <a:rPr lang="de-DE" sz="1200" b="0" i="0" u="none" strike="noStrike" kern="1200" cap="none" baseline="30000" dirty="0">
                <a:solidFill>
                  <a:schemeClr val="tx1"/>
                </a:solidFill>
                <a:effectLst/>
                <a:latin typeface="+mn-lt"/>
                <a:ea typeface="Calibri"/>
                <a:cs typeface="Calibri"/>
                <a:sym typeface="Calibri"/>
              </a:rPr>
              <a:t>23</a:t>
            </a:r>
            <a:r>
              <a:rPr lang="de-DE" sz="1200" b="0" i="0" u="none" strike="noStrike" kern="1200" cap="none" dirty="0">
                <a:solidFill>
                  <a:schemeClr val="tx1"/>
                </a:solidFill>
                <a:effectLst/>
                <a:latin typeface="+mn-lt"/>
                <a:ea typeface="Calibri"/>
                <a:cs typeface="Calibri"/>
                <a:sym typeface="Calibri"/>
              </a:rPr>
              <a:t> [33] als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[22] dir [244]  vierzig [2907]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414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8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https://rachelhawkes.com/LDPresources/Yr8German/German_Y8_Term2ii_Wk1_audio_HW_sheet_answers.docx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 - Past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[-ich] and [-</a:t>
            </a:r>
            <a:r>
              <a:rPr lang="en-GB" b="0" baseline="0" dirty="0" err="1"/>
              <a:t>isch</a:t>
            </a:r>
            <a:r>
              <a:rPr lang="en-GB" b="0" baseline="0" dirty="0"/>
              <a:t>] adjectives.  A mixture of near-cognates and previously taught words is used. The addition of a time constraint prompts students to increase their speed of oral production.</a:t>
            </a:r>
            <a:br>
              <a:rPr lang="en-GB" b="0" baseline="0" dirty="0"/>
            </a:br>
            <a:endParaRPr lang="en-US" b="1" dirty="0"/>
          </a:p>
          <a:p>
            <a:r>
              <a:rPr lang="en-US" b="1" dirty="0"/>
              <a:t>Procedure:</a:t>
            </a:r>
          </a:p>
          <a:p>
            <a:r>
              <a:rPr lang="en-US" b="0" dirty="0"/>
              <a:t>1. Students partner up and label themselves A and B.</a:t>
            </a:r>
          </a:p>
          <a:p>
            <a:r>
              <a:rPr lang="en-US" b="0" dirty="0"/>
              <a:t>2. They then treat the table row as a script but have to say words in tandem, A saying [-ich] words and B saying [-</a:t>
            </a:r>
            <a:r>
              <a:rPr lang="en-US" b="0" dirty="0" err="1"/>
              <a:t>isch</a:t>
            </a:r>
            <a:r>
              <a:rPr lang="en-US" b="0" dirty="0"/>
              <a:t>] words.</a:t>
            </a:r>
          </a:p>
          <a:p>
            <a:r>
              <a:rPr lang="en-US" b="0" dirty="0"/>
              <a:t>3. Click 12-second timer to start round 1.</a:t>
            </a:r>
          </a:p>
          <a:p>
            <a:r>
              <a:rPr lang="en-US" b="0" dirty="0"/>
              <a:t>4. Click action button to hear native audio for comparison.</a:t>
            </a:r>
          </a:p>
          <a:p>
            <a:r>
              <a:rPr lang="en-US" b="0" dirty="0"/>
              <a:t>6. Clarify meaning of the cognate words.</a:t>
            </a:r>
          </a:p>
          <a:p>
            <a:r>
              <a:rPr lang="en-US" b="0" dirty="0"/>
              <a:t>7. Swap roles and do round 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All words are in the top 2000.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retrieve vocabulary items and practise them in the written modality.</a:t>
            </a:r>
            <a:br>
              <a:rPr lang="en-GB" dirty="0"/>
            </a:br>
            <a:br>
              <a:rPr lang="en-GB" dirty="0"/>
            </a:br>
            <a:r>
              <a:rPr lang="en-GB" b="1" dirty="0"/>
              <a:t>Procedure:</a:t>
            </a:r>
            <a:br>
              <a:rPr lang="en-GB" dirty="0"/>
            </a:br>
            <a:r>
              <a:rPr lang="en-GB" dirty="0"/>
              <a:t>1. Write down 1-8.</a:t>
            </a:r>
          </a:p>
          <a:p>
            <a:r>
              <a:rPr lang="en-GB" dirty="0"/>
              <a:t>2. For each item write the word that fits the meaning / the picture and the initial letter.</a:t>
            </a:r>
          </a:p>
          <a:p>
            <a:r>
              <a:rPr lang="en-GB" dirty="0"/>
              <a:t>3. Click to reveal and check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22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(2 slides)</a:t>
            </a:r>
            <a:br>
              <a:rPr lang="en-GB" dirty="0"/>
            </a:br>
            <a:br>
              <a:rPr lang="en-GB" b="1" dirty="0"/>
            </a:br>
            <a:r>
              <a:rPr lang="en-GB" b="1" dirty="0"/>
              <a:t>Aim: </a:t>
            </a:r>
            <a:r>
              <a:rPr lang="en-GB" b="0" dirty="0"/>
              <a:t>To explain and illustrate the use of comparatives in German and to highlight differences between German and English.</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explain and illustrate the typical form of comparatives in German and to highlight some exceptions.</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br>
              <a:rPr lang="en-GB" dirty="0"/>
            </a:br>
            <a:br>
              <a:rPr lang="en-GB" dirty="0"/>
            </a:b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8.2.1.5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lang [97] mehr [52] </a:t>
            </a:r>
            <a:br>
              <a:rPr lang="de-DE" sz="1200" b="0" i="0" u="none" strike="noStrike" kern="1200" cap="none" dirty="0">
                <a:solidFill>
                  <a:schemeClr val="tx1"/>
                </a:solidFill>
                <a:effectLst/>
                <a:latin typeface="+mn-lt"/>
                <a:ea typeface="Calibri"/>
                <a:cs typeface="Calibri"/>
                <a:sym typeface="Calibri"/>
              </a:rPr>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6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https://</a:t>
            </a:r>
            <a:r>
              <a:rPr lang="en-GB" b="0" dirty="0" err="1"/>
              <a:t>www.dailyinfographic.com</a:t>
            </a:r>
            <a:r>
              <a:rPr lang="en-GB" b="0" dirty="0"/>
              <a:t>/sports-fatality-rates</a:t>
            </a:r>
          </a:p>
          <a:p>
            <a:endParaRPr lang="en-GB" b="0" dirty="0"/>
          </a:p>
          <a:p>
            <a:r>
              <a:rPr lang="en-GB" b="1" dirty="0"/>
              <a:t>Timing: 5 minutes</a:t>
            </a:r>
            <a:br>
              <a:rPr lang="en-GB" dirty="0"/>
            </a:br>
            <a:br>
              <a:rPr lang="en-GB" b="1" dirty="0"/>
            </a:br>
            <a:r>
              <a:rPr lang="en-GB" b="1" dirty="0"/>
              <a:t>Aim: </a:t>
            </a:r>
            <a:r>
              <a:rPr lang="en-GB" b="0" dirty="0"/>
              <a:t>To practise comparatives in a sentence context. This activity uses real-world information.</a:t>
            </a:r>
            <a:br>
              <a:rPr lang="en-GB" dirty="0"/>
            </a:br>
            <a:br>
              <a:rPr lang="en-GB" dirty="0"/>
            </a:br>
            <a:r>
              <a:rPr lang="en-GB" b="1" dirty="0"/>
              <a:t>Procedure:</a:t>
            </a:r>
            <a:br>
              <a:rPr lang="en-GB" dirty="0"/>
            </a:br>
            <a:r>
              <a:rPr lang="en-GB" dirty="0"/>
              <a:t>1. Write 1-8.</a:t>
            </a:r>
          </a:p>
          <a:p>
            <a:r>
              <a:rPr lang="en-GB" dirty="0"/>
              <a:t>2. Complete each sentence by putting the information in the right gap.</a:t>
            </a:r>
          </a:p>
          <a:p>
            <a:r>
              <a:rPr lang="en-GB" dirty="0"/>
              <a:t>3. Click to reveal and check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listening for and attending to comparatives by distinguishing between comparisons and descriptions.</a:t>
            </a:r>
            <a:br>
              <a:rPr lang="en-GB" dirty="0"/>
            </a:br>
            <a:br>
              <a:rPr lang="en-GB" dirty="0"/>
            </a:br>
            <a:r>
              <a:rPr lang="en-GB" b="1" dirty="0"/>
              <a:t>Procedure:</a:t>
            </a:r>
            <a:br>
              <a:rPr lang="en-GB" dirty="0"/>
            </a:br>
            <a:r>
              <a:rPr lang="en-GB" dirty="0"/>
              <a:t>1. Write 1 to 8.</a:t>
            </a:r>
          </a:p>
          <a:p>
            <a:r>
              <a:rPr lang="en-GB" dirty="0"/>
              <a:t>2. Click on a number to play the recording.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For each item say whether it is a comparison or a description.</a:t>
            </a:r>
          </a:p>
          <a:p>
            <a:r>
              <a:rPr lang="en-GB" dirty="0"/>
              <a:t>4. Click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Die </a:t>
            </a:r>
            <a:r>
              <a:rPr lang="en-GB" b="0" dirty="0" err="1"/>
              <a:t>Schüler</a:t>
            </a:r>
            <a:r>
              <a:rPr lang="en-GB" b="0" dirty="0"/>
              <a:t> </a:t>
            </a:r>
            <a:r>
              <a:rPr lang="en-GB" b="0" dirty="0" err="1"/>
              <a:t>sind</a:t>
            </a:r>
            <a:r>
              <a:rPr lang="en-GB" b="0" dirty="0"/>
              <a:t> </a:t>
            </a:r>
            <a:r>
              <a:rPr lang="en-GB" b="0" dirty="0" err="1"/>
              <a:t>freundlich</a:t>
            </a:r>
            <a:r>
              <a:rPr lang="en-GB" b="0" dirty="0"/>
              <a:t>.</a:t>
            </a:r>
            <a:br>
              <a:rPr lang="en-GB" b="0" dirty="0"/>
            </a:br>
            <a:r>
              <a:rPr lang="en-GB" b="0" dirty="0"/>
              <a:t>2. Der </a:t>
            </a:r>
            <a:r>
              <a:rPr lang="en-GB" b="0" dirty="0" err="1"/>
              <a:t>Unterricht</a:t>
            </a:r>
            <a:r>
              <a:rPr lang="en-GB" b="0" dirty="0"/>
              <a:t> </a:t>
            </a:r>
            <a:r>
              <a:rPr lang="en-GB" b="0" dirty="0" err="1"/>
              <a:t>ist</a:t>
            </a:r>
            <a:r>
              <a:rPr lang="en-GB" b="0" dirty="0"/>
              <a:t> </a:t>
            </a:r>
            <a:r>
              <a:rPr lang="en-GB" b="0" dirty="0" err="1"/>
              <a:t>interessanter</a:t>
            </a:r>
            <a:r>
              <a:rPr lang="en-GB" b="0" dirty="0"/>
              <a:t>.</a:t>
            </a:r>
            <a:br>
              <a:rPr lang="en-GB" b="0" dirty="0"/>
            </a:br>
            <a:r>
              <a:rPr lang="en-GB" b="0" dirty="0"/>
              <a:t>3. </a:t>
            </a:r>
            <a:r>
              <a:rPr lang="en-GB" b="0" dirty="0" err="1"/>
              <a:t>Englisch</a:t>
            </a:r>
            <a:r>
              <a:rPr lang="en-GB" b="0" dirty="0"/>
              <a:t> </a:t>
            </a:r>
            <a:r>
              <a:rPr lang="en-GB" b="0" dirty="0" err="1"/>
              <a:t>ist</a:t>
            </a:r>
            <a:r>
              <a:rPr lang="en-GB" b="0" dirty="0"/>
              <a:t> </a:t>
            </a:r>
            <a:r>
              <a:rPr lang="en-GB" b="0" dirty="0" err="1"/>
              <a:t>schwierig</a:t>
            </a:r>
            <a:r>
              <a:rPr lang="en-GB" b="0" dirty="0"/>
              <a:t>.</a:t>
            </a:r>
            <a:br>
              <a:rPr lang="en-GB" b="0" dirty="0"/>
            </a:br>
            <a:r>
              <a:rPr lang="en-GB" b="0" dirty="0"/>
              <a:t>4. </a:t>
            </a:r>
            <a:r>
              <a:rPr lang="en-GB" b="0" dirty="0" err="1"/>
              <a:t>Wir</a:t>
            </a:r>
            <a:r>
              <a:rPr lang="en-GB" b="0" dirty="0"/>
              <a:t> </a:t>
            </a:r>
            <a:r>
              <a:rPr lang="en-GB" b="0" dirty="0" err="1"/>
              <a:t>machen</a:t>
            </a:r>
            <a:r>
              <a:rPr lang="en-GB" b="0" dirty="0"/>
              <a:t> </a:t>
            </a:r>
            <a:r>
              <a:rPr lang="en-GB" b="0" dirty="0" err="1"/>
              <a:t>häufiger</a:t>
            </a:r>
            <a:r>
              <a:rPr lang="en-GB" b="0" dirty="0"/>
              <a:t> Sport.</a:t>
            </a:r>
            <a:br>
              <a:rPr lang="en-GB" b="0" dirty="0"/>
            </a:br>
            <a:r>
              <a:rPr lang="en-GB" b="0" dirty="0"/>
              <a:t>5. Das Essen </a:t>
            </a:r>
            <a:r>
              <a:rPr lang="en-GB" b="0" dirty="0" err="1"/>
              <a:t>ist</a:t>
            </a:r>
            <a:r>
              <a:rPr lang="en-GB" b="0" dirty="0"/>
              <a:t> </a:t>
            </a:r>
            <a:r>
              <a:rPr lang="en-GB" b="0" dirty="0" err="1"/>
              <a:t>billiger</a:t>
            </a:r>
            <a:r>
              <a:rPr lang="en-GB" b="0" dirty="0"/>
              <a:t>.</a:t>
            </a:r>
            <a:br>
              <a:rPr lang="en-GB" b="0" dirty="0"/>
            </a:br>
            <a:r>
              <a:rPr lang="en-GB" b="0" dirty="0"/>
              <a:t>6. Die Schule </a:t>
            </a:r>
            <a:r>
              <a:rPr lang="en-GB" b="0" dirty="0" err="1"/>
              <a:t>ist</a:t>
            </a:r>
            <a:r>
              <a:rPr lang="en-GB" b="0" dirty="0"/>
              <a:t> </a:t>
            </a:r>
            <a:r>
              <a:rPr lang="en-GB" b="0" dirty="0" err="1"/>
              <a:t>sicher</a:t>
            </a:r>
            <a:r>
              <a:rPr lang="en-GB" b="0" dirty="0"/>
              <a:t>.</a:t>
            </a:r>
            <a:br>
              <a:rPr lang="en-GB" b="0"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70764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701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03614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852284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19435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492666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05372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63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6165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234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9502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00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6480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80929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14587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4259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0901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73281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376869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33385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348520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6582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67259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23181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1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6639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906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82064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4847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3639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7075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jp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67060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767412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4.gif"/><Relationship Id="rId4" Type="http://schemas.openxmlformats.org/officeDocument/2006/relationships/image" Target="../media/image63.png"/><Relationship Id="rId9" Type="http://schemas.openxmlformats.org/officeDocument/2006/relationships/audio" Target="../media/audio8.wav"/></Relationships>
</file>

<file path=ppt/slides/_rels/slide1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6.gif"/></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6.wav"/><Relationship Id="rId3" Type="http://schemas.openxmlformats.org/officeDocument/2006/relationships/image" Target="../media/image64.gif"/><Relationship Id="rId7" Type="http://schemas.openxmlformats.org/officeDocument/2006/relationships/audio" Target="../media/audio12.wav"/><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11.xml"/><Relationship Id="rId16" Type="http://schemas.openxmlformats.org/officeDocument/2006/relationships/audio" Target="../media/audio19.wav"/><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image" Target="../media/image68.jpeg"/><Relationship Id="rId5" Type="http://schemas.openxmlformats.org/officeDocument/2006/relationships/audio" Target="../media/audio10.wav"/><Relationship Id="rId15" Type="http://schemas.openxmlformats.org/officeDocument/2006/relationships/audio" Target="../media/audio18.wav"/><Relationship Id="rId10" Type="http://schemas.openxmlformats.org/officeDocument/2006/relationships/image" Target="../media/image67.jp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7.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78.gif"/><Relationship Id="rId18" Type="http://schemas.openxmlformats.org/officeDocument/2006/relationships/image" Target="../media/image83.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15.xml"/><Relationship Id="rId16"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76.png"/><Relationship Id="rId5" Type="http://schemas.openxmlformats.org/officeDocument/2006/relationships/audio" Target="../media/audio23.wav"/><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audio" Target="../media/audio22.wav"/><Relationship Id="rId9" Type="http://schemas.openxmlformats.org/officeDocument/2006/relationships/image" Target="../media/image74.png"/><Relationship Id="rId1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7.wav"/><Relationship Id="rId7" Type="http://schemas.openxmlformats.org/officeDocument/2006/relationships/audio" Target="../media/audio30.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29.wav"/><Relationship Id="rId11" Type="http://schemas.openxmlformats.org/officeDocument/2006/relationships/image" Target="../media/image87.gif"/><Relationship Id="rId5" Type="http://schemas.openxmlformats.org/officeDocument/2006/relationships/image" Target="../media/image63.png"/><Relationship Id="rId10" Type="http://schemas.openxmlformats.org/officeDocument/2006/relationships/image" Target="../media/image86.gif"/><Relationship Id="rId4" Type="http://schemas.openxmlformats.org/officeDocument/2006/relationships/audio" Target="../media/audio28.wav"/><Relationship Id="rId9" Type="http://schemas.openxmlformats.org/officeDocument/2006/relationships/audio" Target="../media/audio32.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88.gif"/><Relationship Id="rId7" Type="http://schemas.openxmlformats.org/officeDocument/2006/relationships/audio" Target="../media/audio36.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sv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svg"/></Relationships>
</file>

<file path=ppt/slides/_rels/slide25.xml.rels><?xml version="1.0" encoding="UTF-8" standalone="yes"?>
<Relationships xmlns="http://schemas.openxmlformats.org/package/2006/relationships"><Relationship Id="rId3" Type="http://schemas.openxmlformats.org/officeDocument/2006/relationships/hyperlink" Target="https://www.rachelhawkes.com/LDPresources/Yr8German/German_Y8_Term2ii_Wk1_audio.htm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s://www.rachelhawkes.com/LDPresources/Yr8German/German_Y8_Term2ii_Wk1_audio_HW_sheet.doc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err="1"/>
              <a:t>Jetzt</a:t>
            </a:r>
            <a:r>
              <a:rPr lang="en-GB" sz="4000" dirty="0"/>
              <a:t> </a:t>
            </a:r>
            <a:r>
              <a:rPr lang="en-GB" sz="4000" dirty="0" err="1"/>
              <a:t>oder</a:t>
            </a:r>
            <a:r>
              <a:rPr lang="en-GB" sz="4000" dirty="0"/>
              <a:t> </a:t>
            </a:r>
            <a:r>
              <a:rPr lang="en-GB" sz="4000" dirty="0" err="1"/>
              <a:t>früher</a:t>
            </a:r>
            <a:br>
              <a:rPr lang="en-GB" sz="4000" dirty="0"/>
            </a:br>
            <a:r>
              <a:rPr lang="en-GB" sz="2800" b="0" dirty="0"/>
              <a:t>How things are and how they were</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6 - Lesson 37</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19/02/24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The comparative</a:t>
            </a:r>
          </a:p>
          <a:p>
            <a:pPr algn="l"/>
            <a:r>
              <a:rPr lang="en-GB" sz="2000" dirty="0">
                <a:solidFill>
                  <a:schemeClr val="tx1"/>
                </a:solidFill>
              </a:rPr>
              <a:t>SSC [-ich] vs [-</a:t>
            </a:r>
            <a:r>
              <a:rPr lang="en-GB" sz="2000" dirty="0" err="1">
                <a:solidFill>
                  <a:schemeClr val="tx1"/>
                </a:solidFill>
              </a:rPr>
              <a:t>isch</a:t>
            </a:r>
            <a:r>
              <a:rPr lang="en-GB" sz="2000" dirty="0">
                <a:solidFill>
                  <a:schemeClr val="tx1"/>
                </a:solidFill>
              </a:rPr>
              <a:t>]</a:t>
            </a:r>
          </a:p>
          <a:p>
            <a:pPr algn="l"/>
            <a:endParaRPr lang="en-GB" sz="2000" dirty="0">
              <a:solidFill>
                <a:schemeClr val="tx1"/>
              </a:solidFill>
            </a:endParaRPr>
          </a:p>
        </p:txBody>
      </p:sp>
      <p:pic>
        <p:nvPicPr>
          <p:cNvPr id="8" name="Picture 7" descr="A picture containing bird, food, fruit&#10;&#10;Description automatically generated">
            <a:extLst>
              <a:ext uri="{FF2B5EF4-FFF2-40B4-BE49-F238E27FC236}">
                <a16:creationId xmlns:a16="http://schemas.microsoft.com/office/drawing/2014/main" id="{EDA5474C-42AA-44C1-BE60-F1B05E31D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9945" y="3429000"/>
            <a:ext cx="1119336" cy="647116"/>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8EED0CF5-7C3D-4116-BC7B-B1F930C17F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0607" y="2176210"/>
            <a:ext cx="1075704" cy="645422"/>
          </a:xfrm>
          <a:prstGeom prst="rect">
            <a:avLst/>
          </a:prstGeom>
        </p:spPr>
      </p:pic>
      <p:pic>
        <p:nvPicPr>
          <p:cNvPr id="13" name="Picture 12" descr="A close up of a sign&#10;&#10;Description automatically generated">
            <a:extLst>
              <a:ext uri="{FF2B5EF4-FFF2-40B4-BE49-F238E27FC236}">
                <a16:creationId xmlns:a16="http://schemas.microsoft.com/office/drawing/2014/main" id="{900CFFC4-D181-4355-901B-BF20684CE2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9101" y="3429000"/>
            <a:ext cx="706069" cy="706069"/>
          </a:xfrm>
          <a:prstGeom prst="rect">
            <a:avLst/>
          </a:prstGeom>
        </p:spPr>
      </p:pic>
      <p:pic>
        <p:nvPicPr>
          <p:cNvPr id="14" name="Picture 13" descr="A picture containing sitting&#10;&#10;Description automatically generated">
            <a:extLst>
              <a:ext uri="{FF2B5EF4-FFF2-40B4-BE49-F238E27FC236}">
                <a16:creationId xmlns:a16="http://schemas.microsoft.com/office/drawing/2014/main" id="{590621B0-4745-457C-842B-7EE1937B09BB}"/>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82963" y="3609450"/>
            <a:ext cx="535578" cy="569386"/>
          </a:xfrm>
          <a:prstGeom prst="rect">
            <a:avLst/>
          </a:prstGeom>
        </p:spPr>
      </p:pic>
      <p:pic>
        <p:nvPicPr>
          <p:cNvPr id="5" name="Picture 4">
            <a:extLst>
              <a:ext uri="{FF2B5EF4-FFF2-40B4-BE49-F238E27FC236}">
                <a16:creationId xmlns:a16="http://schemas.microsoft.com/office/drawing/2014/main" id="{2C08E738-25A7-4288-8517-AA62B9D3E7D4}"/>
              </a:ext>
            </a:extLst>
          </p:cNvPr>
          <p:cNvPicPr>
            <a:picLocks noChangeAspect="1"/>
          </p:cNvPicPr>
          <p:nvPr/>
        </p:nvPicPr>
        <p:blipFill>
          <a:blip r:embed="rId7"/>
          <a:stretch>
            <a:fillRect/>
          </a:stretch>
        </p:blipFill>
        <p:spPr>
          <a:xfrm>
            <a:off x="9609246" y="2941278"/>
            <a:ext cx="658425" cy="487722"/>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0941AD8E-1A97-4C56-BA8E-9576EDF17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3052" y="5345516"/>
            <a:ext cx="1606893" cy="741948"/>
          </a:xfrm>
          <a:prstGeom prst="rect">
            <a:avLst/>
          </a:prstGeom>
        </p:spPr>
      </p:pic>
      <p:pic>
        <p:nvPicPr>
          <p:cNvPr id="23" name="Picture 22" descr="A close up of a logo&#10;&#10;Description automatically generated">
            <a:extLst>
              <a:ext uri="{FF2B5EF4-FFF2-40B4-BE49-F238E27FC236}">
                <a16:creationId xmlns:a16="http://schemas.microsoft.com/office/drawing/2014/main" id="{9904497F-7E98-4AC2-9EA8-1E99D581DA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0468" y="4359286"/>
            <a:ext cx="840567" cy="718422"/>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260123" cy="647577"/>
          </a:xfrm>
        </p:spPr>
        <p:txBody>
          <a:bodyPr>
            <a:noAutofit/>
          </a:bodyPr>
          <a:lstStyle/>
          <a:p>
            <a:r>
              <a:rPr lang="en-GB" sz="2800" b="1" dirty="0">
                <a:solidFill>
                  <a:schemeClr val="bg1"/>
                </a:solidFill>
              </a:rPr>
              <a:t>Mehmet </a:t>
            </a:r>
            <a:r>
              <a:rPr lang="en-GB" sz="2800" b="1" dirty="0" err="1">
                <a:solidFill>
                  <a:schemeClr val="bg1"/>
                </a:solidFill>
              </a:rPr>
              <a:t>redet</a:t>
            </a:r>
            <a:r>
              <a:rPr lang="en-GB" sz="2800" b="1" dirty="0">
                <a:solidFill>
                  <a:schemeClr val="bg1"/>
                </a:solidFill>
              </a:rPr>
              <a:t> </a:t>
            </a:r>
            <a:r>
              <a:rPr lang="en-GB" sz="2800" b="1" dirty="0" err="1">
                <a:solidFill>
                  <a:schemeClr val="bg1"/>
                </a:solidFill>
              </a:rPr>
              <a:t>über</a:t>
            </a:r>
            <a:r>
              <a:rPr lang="en-GB" sz="2800" b="1" dirty="0">
                <a:solidFill>
                  <a:schemeClr val="bg1"/>
                </a:solidFill>
              </a:rPr>
              <a:t> die Schule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73396" y="1450780"/>
            <a:ext cx="6996499" cy="830997"/>
          </a:xfrm>
          <a:prstGeom prst="rect">
            <a:avLst/>
          </a:prstGeom>
          <a:noFill/>
        </p:spPr>
        <p:txBody>
          <a:bodyPr wrap="square" rtlCol="0">
            <a:spAutoFit/>
          </a:bodyPr>
          <a:lstStyle/>
          <a:p>
            <a:r>
              <a:rPr lang="en-US" sz="2400" dirty="0" err="1"/>
              <a:t>Hör</a:t>
            </a:r>
            <a:r>
              <a:rPr lang="en-US" sz="2400" dirty="0"/>
              <a:t> </a:t>
            </a:r>
            <a:r>
              <a:rPr lang="en-US" sz="2400" dirty="0" err="1"/>
              <a:t>zu</a:t>
            </a:r>
            <a:r>
              <a:rPr lang="en-US" sz="2400" dirty="0"/>
              <a:t>.  Is Mehmet describing his current school or comparing it to his previous school?</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895610557"/>
              </p:ext>
            </p:extLst>
          </p:nvPr>
        </p:nvGraphicFramePr>
        <p:xfrm>
          <a:off x="348023" y="2337837"/>
          <a:ext cx="11164331" cy="3479469"/>
        </p:xfrm>
        <a:graphic>
          <a:graphicData uri="http://schemas.openxmlformats.org/drawingml/2006/table">
            <a:tbl>
              <a:tblPr firstRow="1" bandRow="1">
                <a:tableStyleId>{00A15C55-8517-42AA-B614-E9B94910E393}</a:tableStyleId>
              </a:tblPr>
              <a:tblGrid>
                <a:gridCol w="928466">
                  <a:extLst>
                    <a:ext uri="{9D8B030D-6E8A-4147-A177-3AD203B41FA5}">
                      <a16:colId xmlns:a16="http://schemas.microsoft.com/office/drawing/2014/main" val="2607353726"/>
                    </a:ext>
                  </a:extLst>
                </a:gridCol>
                <a:gridCol w="5472333">
                  <a:extLst>
                    <a:ext uri="{9D8B030D-6E8A-4147-A177-3AD203B41FA5}">
                      <a16:colId xmlns:a16="http://schemas.microsoft.com/office/drawing/2014/main" val="1600817978"/>
                    </a:ext>
                  </a:extLst>
                </a:gridCol>
                <a:gridCol w="2588455">
                  <a:extLst>
                    <a:ext uri="{9D8B030D-6E8A-4147-A177-3AD203B41FA5}">
                      <a16:colId xmlns:a16="http://schemas.microsoft.com/office/drawing/2014/main" val="4128092149"/>
                    </a:ext>
                  </a:extLst>
                </a:gridCol>
                <a:gridCol w="2175077">
                  <a:extLst>
                    <a:ext uri="{9D8B030D-6E8A-4147-A177-3AD203B41FA5}">
                      <a16:colId xmlns:a16="http://schemas.microsoft.com/office/drawing/2014/main" val="2609792770"/>
                    </a:ext>
                  </a:extLst>
                </a:gridCol>
              </a:tblGrid>
              <a:tr h="497067">
                <a:tc>
                  <a:txBody>
                    <a:bodyPr/>
                    <a:lstStyle/>
                    <a:p>
                      <a:endParaRPr lang="en-GB" dirty="0">
                        <a:solidFill>
                          <a:schemeClr val="tx1"/>
                        </a:solidFill>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mpd="sng">
                      <a:noFill/>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Description</a:t>
                      </a:r>
                      <a:endParaRPr lang="en-GB" sz="2000" b="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Comparison</a:t>
                      </a:r>
                      <a:endParaRPr lang="en-GB" sz="2000" b="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rPr>
                        <a:t>Die </a:t>
                      </a:r>
                      <a:r>
                        <a:rPr lang="en-GB" sz="2000" dirty="0" err="1">
                          <a:solidFill>
                            <a:schemeClr val="tx1"/>
                          </a:solidFill>
                        </a:rPr>
                        <a:t>Schüler</a:t>
                      </a:r>
                      <a:r>
                        <a:rPr lang="en-GB" sz="2000" dirty="0">
                          <a:solidFill>
                            <a:schemeClr val="tx1"/>
                          </a:solidFill>
                        </a:rPr>
                        <a:t> </a:t>
                      </a:r>
                      <a:r>
                        <a:rPr lang="en-GB" sz="2000" dirty="0" err="1">
                          <a:solidFill>
                            <a:schemeClr val="tx1"/>
                          </a:solidFill>
                        </a:rPr>
                        <a:t>sind</a:t>
                      </a:r>
                      <a:r>
                        <a:rPr lang="en-GB" sz="2000" dirty="0">
                          <a:solidFill>
                            <a:schemeClr val="tx1"/>
                          </a:solidFill>
                        </a:rPr>
                        <a:t> </a:t>
                      </a:r>
                      <a:r>
                        <a:rPr lang="en-GB" sz="2000" dirty="0" err="1">
                          <a:solidFill>
                            <a:schemeClr val="tx1"/>
                          </a:solidFill>
                        </a:rPr>
                        <a:t>freundlich</a:t>
                      </a:r>
                      <a:r>
                        <a:rPr lang="en-GB" sz="2000"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b="0" dirty="0">
                          <a:solidFill>
                            <a:schemeClr val="tx1"/>
                          </a:solidFill>
                        </a:rPr>
                        <a:t>Der </a:t>
                      </a:r>
                      <a:r>
                        <a:rPr lang="en-GB" sz="2000" b="0" dirty="0" err="1">
                          <a:solidFill>
                            <a:schemeClr val="tx1"/>
                          </a:solidFill>
                        </a:rPr>
                        <a:t>Unterricht</a:t>
                      </a:r>
                      <a:r>
                        <a:rPr lang="en-GB" sz="2000" b="0" dirty="0">
                          <a:solidFill>
                            <a:schemeClr val="tx1"/>
                          </a:solidFill>
                        </a:rPr>
                        <a:t> </a:t>
                      </a:r>
                      <a:r>
                        <a:rPr lang="en-GB" sz="2000" b="0" dirty="0" err="1">
                          <a:solidFill>
                            <a:schemeClr val="tx1"/>
                          </a:solidFill>
                        </a:rPr>
                        <a:t>ist</a:t>
                      </a:r>
                      <a:r>
                        <a:rPr lang="en-GB" sz="2000" b="0" dirty="0">
                          <a:solidFill>
                            <a:schemeClr val="tx1"/>
                          </a:solidFill>
                        </a:rPr>
                        <a:t> </a:t>
                      </a:r>
                      <a:r>
                        <a:rPr lang="en-GB" sz="2000" b="0" dirty="0" err="1">
                          <a:solidFill>
                            <a:schemeClr val="tx1"/>
                          </a:solidFill>
                        </a:rPr>
                        <a:t>interessanter</a:t>
                      </a:r>
                      <a:r>
                        <a:rPr lang="en-GB" sz="2000" b="0" dirty="0">
                          <a:solidFill>
                            <a:schemeClr val="tx1"/>
                          </a:solidFill>
                        </a:rPr>
                        <a:t>.</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b="0" dirty="0" err="1">
                          <a:solidFill>
                            <a:schemeClr val="tx1"/>
                          </a:solidFill>
                        </a:rPr>
                        <a:t>Englisch</a:t>
                      </a:r>
                      <a:r>
                        <a:rPr lang="en-GB" sz="2000" b="0" dirty="0">
                          <a:solidFill>
                            <a:schemeClr val="tx1"/>
                          </a:solidFill>
                        </a:rPr>
                        <a:t> </a:t>
                      </a:r>
                      <a:r>
                        <a:rPr lang="en-GB" sz="2000" b="0" dirty="0" err="1">
                          <a:solidFill>
                            <a:schemeClr val="tx1"/>
                          </a:solidFill>
                        </a:rPr>
                        <a:t>ist</a:t>
                      </a:r>
                      <a:r>
                        <a:rPr lang="en-GB" sz="2000" b="0" dirty="0">
                          <a:solidFill>
                            <a:schemeClr val="tx1"/>
                          </a:solidFill>
                        </a:rPr>
                        <a:t> </a:t>
                      </a:r>
                      <a:r>
                        <a:rPr lang="en-GB" sz="2000" b="0" dirty="0" err="1">
                          <a:solidFill>
                            <a:schemeClr val="tx1"/>
                          </a:solidFill>
                        </a:rPr>
                        <a:t>schwierig</a:t>
                      </a:r>
                      <a:r>
                        <a:rPr lang="en-GB" sz="2000" b="0" dirty="0">
                          <a:solidFill>
                            <a:schemeClr val="tx1"/>
                          </a:solidFill>
                        </a:rPr>
                        <a:t>.</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b="0" dirty="0" err="1">
                          <a:solidFill>
                            <a:schemeClr val="tx1"/>
                          </a:solidFill>
                        </a:rPr>
                        <a:t>Wir</a:t>
                      </a:r>
                      <a:r>
                        <a:rPr lang="en-GB" sz="2000" b="0" dirty="0">
                          <a:solidFill>
                            <a:schemeClr val="tx1"/>
                          </a:solidFill>
                        </a:rPr>
                        <a:t> </a:t>
                      </a:r>
                      <a:r>
                        <a:rPr lang="en-GB" sz="2000" b="0" dirty="0" err="1">
                          <a:solidFill>
                            <a:schemeClr val="tx1"/>
                          </a:solidFill>
                        </a:rPr>
                        <a:t>machen</a:t>
                      </a:r>
                      <a:r>
                        <a:rPr lang="en-GB" sz="2000" b="0" dirty="0">
                          <a:solidFill>
                            <a:schemeClr val="tx1"/>
                          </a:solidFill>
                        </a:rPr>
                        <a:t> </a:t>
                      </a:r>
                      <a:r>
                        <a:rPr lang="en-GB" sz="2000" b="0" dirty="0" err="1">
                          <a:solidFill>
                            <a:schemeClr val="tx1"/>
                          </a:solidFill>
                        </a:rPr>
                        <a:t>häufiger</a:t>
                      </a:r>
                      <a:r>
                        <a:rPr lang="en-GB" sz="2000" b="0" dirty="0">
                          <a:solidFill>
                            <a:schemeClr val="tx1"/>
                          </a:solidFill>
                        </a:rPr>
                        <a:t> Sport.</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b="0" dirty="0">
                          <a:solidFill>
                            <a:schemeClr val="tx1"/>
                          </a:solidFill>
                        </a:rPr>
                        <a:t>Das Essen </a:t>
                      </a:r>
                      <a:r>
                        <a:rPr lang="en-GB" sz="2000" b="0" dirty="0" err="1">
                          <a:solidFill>
                            <a:schemeClr val="tx1"/>
                          </a:solidFill>
                        </a:rPr>
                        <a:t>ist</a:t>
                      </a:r>
                      <a:r>
                        <a:rPr lang="en-GB" sz="2000" b="0" dirty="0">
                          <a:solidFill>
                            <a:schemeClr val="tx1"/>
                          </a:solidFill>
                        </a:rPr>
                        <a:t> </a:t>
                      </a:r>
                      <a:r>
                        <a:rPr lang="en-GB" sz="2000" b="0" dirty="0" err="1">
                          <a:solidFill>
                            <a:schemeClr val="tx1"/>
                          </a:solidFill>
                        </a:rPr>
                        <a:t>billiger</a:t>
                      </a:r>
                      <a:r>
                        <a:rPr lang="en-GB" sz="2000" b="0" dirty="0">
                          <a:solidFill>
                            <a:schemeClr val="tx1"/>
                          </a:solidFill>
                        </a:rPr>
                        <a:t>.</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Die Schule </a:t>
                      </a:r>
                      <a:r>
                        <a:rPr lang="en-GB" sz="2000" b="0" dirty="0" err="1">
                          <a:solidFill>
                            <a:schemeClr val="tx1"/>
                          </a:solidFill>
                        </a:rPr>
                        <a:t>ist</a:t>
                      </a:r>
                      <a:r>
                        <a:rPr lang="en-GB" sz="2000" b="0" dirty="0">
                          <a:solidFill>
                            <a:schemeClr val="tx1"/>
                          </a:solidFill>
                        </a:rPr>
                        <a:t> </a:t>
                      </a:r>
                      <a:r>
                        <a:rPr lang="en-GB" sz="2000" b="0" dirty="0" err="1">
                          <a:solidFill>
                            <a:schemeClr val="tx1"/>
                          </a:solidFill>
                        </a:rPr>
                        <a:t>sicher</a:t>
                      </a:r>
                      <a:r>
                        <a:rPr lang="en-GB" sz="2000" b="0" dirty="0">
                          <a:solidFill>
                            <a:schemeClr val="tx1"/>
                          </a:solidFill>
                        </a:rPr>
                        <a:t>.</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11. 1. freundlich.wav"/>
            </a:hlinkClick>
            <a:extLst>
              <a:ext uri="{FF2B5EF4-FFF2-40B4-BE49-F238E27FC236}">
                <a16:creationId xmlns:a16="http://schemas.microsoft.com/office/drawing/2014/main" id="{3B418770-1E72-B240-9307-3BBF955557C6}"/>
              </a:ext>
            </a:extLst>
          </p:cNvPr>
          <p:cNvSpPr/>
          <p:nvPr/>
        </p:nvSpPr>
        <p:spPr>
          <a:xfrm>
            <a:off x="642715" y="288540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331328" y="2946614"/>
            <a:ext cx="4113105" cy="284421"/>
          </a:xfrm>
          <a:prstGeom prst="rect">
            <a:avLst/>
          </a:prstGeom>
          <a:solidFill>
            <a:schemeClr val="accent4">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347" y="2936742"/>
            <a:ext cx="282522" cy="294294"/>
          </a:xfrm>
          <a:prstGeom prst="rect">
            <a:avLst/>
          </a:prstGeom>
        </p:spPr>
      </p:pic>
      <p:sp>
        <p:nvSpPr>
          <p:cNvPr id="11" name="Action Button: Custom 16">
            <a:hlinkClick r:id="" action="ppaction://noaction" highlightClick="1">
              <a:snd r:embed="rId5" name="11. 2. interessanter.wav"/>
            </a:hlinkClick>
            <a:extLst>
              <a:ext uri="{FF2B5EF4-FFF2-40B4-BE49-F238E27FC236}">
                <a16:creationId xmlns:a16="http://schemas.microsoft.com/office/drawing/2014/main" id="{F18D09F0-0D24-5B4F-A26E-132DCCD8073A}"/>
              </a:ext>
            </a:extLst>
          </p:cNvPr>
          <p:cNvSpPr/>
          <p:nvPr/>
        </p:nvSpPr>
        <p:spPr>
          <a:xfrm>
            <a:off x="642715" y="335804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331328" y="3401957"/>
            <a:ext cx="4113104" cy="322996"/>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7467" y="3430659"/>
            <a:ext cx="282522" cy="294294"/>
          </a:xfrm>
          <a:prstGeom prst="rect">
            <a:avLst/>
          </a:prstGeom>
        </p:spPr>
      </p:pic>
      <p:sp>
        <p:nvSpPr>
          <p:cNvPr id="14" name="Action Button: Custom 16">
            <a:hlinkClick r:id="" action="ppaction://noaction" highlightClick="1">
              <a:snd r:embed="rId6" name="11. 3. schwierig.wav"/>
            </a:hlinkClick>
            <a:extLst>
              <a:ext uri="{FF2B5EF4-FFF2-40B4-BE49-F238E27FC236}">
                <a16:creationId xmlns:a16="http://schemas.microsoft.com/office/drawing/2014/main" id="{747EFDEF-0DCF-DB44-BBF0-27990DDE521B}"/>
              </a:ext>
            </a:extLst>
          </p:cNvPr>
          <p:cNvSpPr/>
          <p:nvPr/>
        </p:nvSpPr>
        <p:spPr>
          <a:xfrm>
            <a:off x="640637" y="386873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329251" y="3912849"/>
            <a:ext cx="3031450" cy="351889"/>
          </a:xfrm>
          <a:prstGeom prst="rect">
            <a:avLst/>
          </a:prstGeom>
          <a:solidFill>
            <a:schemeClr val="accent4">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3695" y="3886910"/>
            <a:ext cx="282522" cy="294294"/>
          </a:xfrm>
          <a:prstGeom prst="rect">
            <a:avLst/>
          </a:prstGeom>
        </p:spPr>
      </p:pic>
      <p:sp>
        <p:nvSpPr>
          <p:cNvPr id="17" name="Action Button: Custom 16">
            <a:hlinkClick r:id="" action="ppaction://noaction" highlightClick="1">
              <a:snd r:embed="rId7" name="11. 4. Sport.wav"/>
            </a:hlinkClick>
            <a:extLst>
              <a:ext uri="{FF2B5EF4-FFF2-40B4-BE49-F238E27FC236}">
                <a16:creationId xmlns:a16="http://schemas.microsoft.com/office/drawing/2014/main" id="{408DED6B-8D00-7843-820C-3A35CED50594}"/>
              </a:ext>
            </a:extLst>
          </p:cNvPr>
          <p:cNvSpPr/>
          <p:nvPr/>
        </p:nvSpPr>
        <p:spPr>
          <a:xfrm>
            <a:off x="640637" y="435090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329251" y="4408929"/>
            <a:ext cx="3674916" cy="35188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376" y="4431803"/>
            <a:ext cx="282522" cy="294294"/>
          </a:xfrm>
          <a:prstGeom prst="rect">
            <a:avLst/>
          </a:prstGeom>
        </p:spPr>
      </p:pic>
      <p:sp>
        <p:nvSpPr>
          <p:cNvPr id="20" name="Action Button: Custom 16">
            <a:hlinkClick r:id="" action="ppaction://noaction" highlightClick="1">
              <a:snd r:embed="rId8" name="11. 5. Essen.wav"/>
            </a:hlinkClick>
            <a:extLst>
              <a:ext uri="{FF2B5EF4-FFF2-40B4-BE49-F238E27FC236}">
                <a16:creationId xmlns:a16="http://schemas.microsoft.com/office/drawing/2014/main" id="{25121CCC-82F7-F14F-B30E-8A5AD31BE634}"/>
              </a:ext>
            </a:extLst>
          </p:cNvPr>
          <p:cNvSpPr/>
          <p:nvPr/>
        </p:nvSpPr>
        <p:spPr>
          <a:xfrm>
            <a:off x="640637" y="486843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329251" y="4913863"/>
            <a:ext cx="2625050" cy="305252"/>
          </a:xfrm>
          <a:prstGeom prst="rect">
            <a:avLst/>
          </a:prstGeom>
          <a:solidFill>
            <a:schemeClr val="accent4">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6490" y="4944124"/>
            <a:ext cx="282522" cy="294294"/>
          </a:xfrm>
          <a:prstGeom prst="rect">
            <a:avLst/>
          </a:prstGeom>
        </p:spPr>
      </p:pic>
      <p:sp>
        <p:nvSpPr>
          <p:cNvPr id="23" name="Action Button: Custom 16">
            <a:hlinkClick r:id="" action="ppaction://noaction" highlightClick="1">
              <a:snd r:embed="rId9" name="11. 6. sicher.wav"/>
            </a:hlinkClick>
            <a:extLst>
              <a:ext uri="{FF2B5EF4-FFF2-40B4-BE49-F238E27FC236}">
                <a16:creationId xmlns:a16="http://schemas.microsoft.com/office/drawing/2014/main" id="{DA5FAA28-0FFE-FD44-82BD-8BEA8CA05A2D}"/>
              </a:ext>
            </a:extLst>
          </p:cNvPr>
          <p:cNvSpPr/>
          <p:nvPr/>
        </p:nvSpPr>
        <p:spPr>
          <a:xfrm>
            <a:off x="645431" y="535436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381265" y="5382712"/>
            <a:ext cx="2759301" cy="33248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0628" y="5435983"/>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95688AF9-02B1-4748-A12C-F38933F75C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0355" y="868477"/>
            <a:ext cx="1643325" cy="1441413"/>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der </a:t>
            </a:r>
            <a:r>
              <a:rPr lang="en-GB" sz="2800" b="1" dirty="0" err="1">
                <a:solidFill>
                  <a:schemeClr val="bg1"/>
                </a:solidFill>
              </a:rPr>
              <a:t>Komparativ</a:t>
            </a:r>
            <a:r>
              <a:rPr lang="en-GB" sz="2800" b="1" dirty="0">
                <a:solidFill>
                  <a:schemeClr val="bg1"/>
                </a:solidFill>
              </a:rPr>
              <a:t> </a:t>
            </a:r>
            <a:r>
              <a:rPr lang="en-GB" sz="2800" b="0" dirty="0"/>
              <a:t>(</a:t>
            </a:r>
            <a:r>
              <a:rPr lang="en-GB" sz="2800" b="0" dirty="0">
                <a:solidFill>
                  <a:schemeClr val="bg1"/>
                </a:solidFill>
              </a:rPr>
              <a:t>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6261" y="1240924"/>
            <a:ext cx="11037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So, where there is </a:t>
            </a:r>
            <a:r>
              <a:rPr kumimoji="0" lang="en-US" sz="2400" b="0" i="0" u="sng" strike="noStrike" kern="1200" cap="none" spc="0" normalizeH="0" baseline="0" noProof="0" dirty="0">
                <a:ln>
                  <a:noFill/>
                </a:ln>
                <a:effectLst/>
                <a:uLnTx/>
                <a:uFillTx/>
                <a:latin typeface="Century Gothic" panose="020F0302020204030204"/>
                <a:ea typeface="+mn-ea"/>
                <a:cs typeface="+mn-cs"/>
              </a:rPr>
              <a:t>difference</a:t>
            </a:r>
            <a:r>
              <a:rPr kumimoji="0" lang="en-US" sz="2400" b="0" i="0" u="none" strike="noStrike" kern="1200" cap="none" spc="0" normalizeH="0" baseline="0" noProof="0" dirty="0">
                <a:ln>
                  <a:noFill/>
                </a:ln>
                <a:effectLst/>
                <a:uLnTx/>
                <a:uFillTx/>
                <a:latin typeface="Century Gothic" panose="020F0302020204030204"/>
                <a:ea typeface="+mn-ea"/>
                <a:cs typeface="+mn-cs"/>
              </a:rPr>
              <a:t> we compare like this: </a:t>
            </a:r>
          </a:p>
        </p:txBody>
      </p:sp>
      <p:sp>
        <p:nvSpPr>
          <p:cNvPr id="8" name="Rectangle 7">
            <a:extLst>
              <a:ext uri="{FF2B5EF4-FFF2-40B4-BE49-F238E27FC236}">
                <a16:creationId xmlns:a16="http://schemas.microsoft.com/office/drawing/2014/main" id="{DE0F7075-13AC-4585-9E92-DA638D36819A}"/>
              </a:ext>
            </a:extLst>
          </p:cNvPr>
          <p:cNvSpPr/>
          <p:nvPr/>
        </p:nvSpPr>
        <p:spPr>
          <a:xfrm>
            <a:off x="2744686" y="1988547"/>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991E652-4964-46BA-8E49-2A81A36508A0}"/>
              </a:ext>
            </a:extLst>
          </p:cNvPr>
          <p:cNvSpPr txBox="1"/>
          <p:nvPr/>
        </p:nvSpPr>
        <p:spPr>
          <a:xfrm>
            <a:off x="2769953" y="1993382"/>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Einstein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größ</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lang="en-GB" sz="2400" b="1" dirty="0" err="1">
                <a:latin typeface="Century Gothic" panose="020F0302020204030204"/>
              </a:rPr>
              <a:t>als</a:t>
            </a:r>
            <a:r>
              <a:rPr lang="en-GB" sz="2400" dirty="0">
                <a:latin typeface="Century Gothic" panose="020F0302020204030204"/>
              </a:rPr>
              <a:t> </a:t>
            </a:r>
            <a:r>
              <a:rPr lang="en-GB" sz="2400" dirty="0" err="1">
                <a:latin typeface="Century Gothic" panose="020F0302020204030204"/>
              </a:rPr>
              <a:t>Mieze</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14" name="TextBox 13">
            <a:extLst>
              <a:ext uri="{FF2B5EF4-FFF2-40B4-BE49-F238E27FC236}">
                <a16:creationId xmlns:a16="http://schemas.microsoft.com/office/drawing/2014/main" id="{B99EBDBB-EB98-41E3-BD5D-20B4C3C619E5}"/>
              </a:ext>
            </a:extLst>
          </p:cNvPr>
          <p:cNvSpPr txBox="1"/>
          <p:nvPr/>
        </p:nvSpPr>
        <p:spPr>
          <a:xfrm>
            <a:off x="2719419" y="2611228"/>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Einstein is bigg</a:t>
            </a:r>
            <a:r>
              <a:rPr kumimoji="0" lang="en-GB" sz="2200" b="1" i="1" u="none" strike="noStrike" kern="1200" cap="none" spc="0" normalizeH="0" baseline="0" noProof="0" dirty="0">
                <a:ln>
                  <a:noFill/>
                </a:ln>
                <a:effectLst/>
                <a:uLnTx/>
                <a:uFillTx/>
                <a:latin typeface="Century Gothic" panose="020F0302020204030204"/>
                <a:ea typeface="+mn-ea"/>
                <a:cs typeface="+mn-cs"/>
              </a:rPr>
              <a:t>er</a:t>
            </a:r>
            <a:r>
              <a:rPr kumimoji="0" lang="en-GB" sz="2200" b="0" i="1" u="none" strike="noStrike" kern="1200" cap="none" spc="0" normalizeH="0" baseline="0" noProof="0" dirty="0">
                <a:ln>
                  <a:noFill/>
                </a:ln>
                <a:effectLst/>
                <a:uLnTx/>
                <a:uFillTx/>
                <a:latin typeface="Century Gothic" panose="020F0302020204030204"/>
                <a:ea typeface="+mn-ea"/>
                <a:cs typeface="+mn-cs"/>
              </a:rPr>
              <a:t> </a:t>
            </a:r>
            <a:r>
              <a:rPr kumimoji="0" lang="en-GB" sz="2200" b="1" i="1" u="none" strike="noStrike" kern="1200" cap="none" spc="0" normalizeH="0" baseline="0" noProof="0" dirty="0">
                <a:ln>
                  <a:noFill/>
                </a:ln>
                <a:effectLst/>
                <a:uLnTx/>
                <a:uFillTx/>
                <a:latin typeface="Century Gothic" panose="020F0302020204030204"/>
                <a:ea typeface="+mn-ea"/>
                <a:cs typeface="+mn-cs"/>
              </a:rPr>
              <a:t>than</a:t>
            </a:r>
            <a:r>
              <a:rPr kumimoji="0" lang="en-GB" sz="2200" b="0" i="1" u="none" strike="noStrike" kern="1200" cap="none" spc="0" normalizeH="0" baseline="0" noProof="0" dirty="0">
                <a:ln>
                  <a:noFill/>
                </a:ln>
                <a:effectLst/>
                <a:uLnTx/>
                <a:uFillTx/>
                <a:latin typeface="Century Gothic" panose="020F0302020204030204"/>
                <a:ea typeface="+mn-ea"/>
                <a:cs typeface="+mn-cs"/>
              </a:rPr>
              <a:t> </a:t>
            </a:r>
            <a:r>
              <a:rPr kumimoji="0" lang="en-GB" sz="2200" b="0" i="1" u="none" strike="noStrike" kern="1200" cap="none" spc="0" normalizeH="0" baseline="0" noProof="0" dirty="0" err="1">
                <a:ln>
                  <a:noFill/>
                </a:ln>
                <a:effectLst/>
                <a:uLnTx/>
                <a:uFillTx/>
                <a:latin typeface="Century Gothic" panose="020F0302020204030204"/>
                <a:ea typeface="+mn-ea"/>
                <a:cs typeface="+mn-cs"/>
              </a:rPr>
              <a:t>Mieze</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6" name="Speech Bubble: Rectangle with Corners Rounded 5">
            <a:extLst>
              <a:ext uri="{FF2B5EF4-FFF2-40B4-BE49-F238E27FC236}">
                <a16:creationId xmlns:a16="http://schemas.microsoft.com/office/drawing/2014/main" id="{2CAE72F1-61DD-492F-B491-F08DD505C5C2}"/>
              </a:ext>
            </a:extLst>
          </p:cNvPr>
          <p:cNvSpPr/>
          <p:nvPr/>
        </p:nvSpPr>
        <p:spPr>
          <a:xfrm>
            <a:off x="8173524" y="3300546"/>
            <a:ext cx="3783804" cy="1316378"/>
          </a:xfrm>
          <a:prstGeom prst="wedgeRoundRectCallout">
            <a:avLst>
              <a:gd name="adj1" fmla="val -74879"/>
              <a:gd name="adj2" fmla="val 13045"/>
              <a:gd name="adj3" fmla="val 16667"/>
            </a:avLst>
          </a:prstGeom>
          <a:solidFill>
            <a:schemeClr val="accent1">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You already know other mean</a:t>
            </a:r>
            <a:r>
              <a:rPr lang="en-GB" sz="2200" dirty="0" err="1">
                <a:solidFill>
                  <a:schemeClr val="tx1"/>
                </a:solidFill>
                <a:latin typeface="Century Gothic" panose="020F0302020204030204"/>
              </a:rPr>
              <a:t>ings</a:t>
            </a:r>
            <a:r>
              <a:rPr lang="en-GB" sz="2200" dirty="0">
                <a:solidFill>
                  <a:schemeClr val="tx1"/>
                </a:solidFill>
                <a:latin typeface="Century Gothic" panose="020F0302020204030204"/>
              </a:rPr>
              <a:t> for </a:t>
            </a:r>
            <a:r>
              <a:rPr lang="en-GB" sz="2200" b="1" dirty="0">
                <a:solidFill>
                  <a:schemeClr val="tx1"/>
                </a:solidFill>
                <a:latin typeface="Century Gothic" panose="020F0302020204030204"/>
              </a:rPr>
              <a:t>so</a:t>
            </a:r>
            <a:r>
              <a:rPr lang="en-GB" sz="2200" dirty="0">
                <a:solidFill>
                  <a:schemeClr val="tx1"/>
                </a:solidFill>
                <a:latin typeface="Century Gothic" panose="020F0302020204030204"/>
              </a:rPr>
              <a:t> (so, in that way) and </a:t>
            </a:r>
            <a:r>
              <a:rPr lang="en-GB" sz="2200" b="1" dirty="0" err="1">
                <a:solidFill>
                  <a:schemeClr val="tx1"/>
                </a:solidFill>
                <a:latin typeface="Century Gothic" panose="020F0302020204030204"/>
              </a:rPr>
              <a:t>wie</a:t>
            </a:r>
            <a:r>
              <a:rPr lang="en-GB" sz="2200" dirty="0">
                <a:solidFill>
                  <a:schemeClr val="tx1"/>
                </a:solidFill>
                <a:latin typeface="Century Gothic" panose="020F0302020204030204"/>
              </a:rPr>
              <a:t> (how)</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pic>
        <p:nvPicPr>
          <p:cNvPr id="13" name="Picture 12" descr="A close up&#10;&#10;Description automatically generated">
            <a:extLst>
              <a:ext uri="{FF2B5EF4-FFF2-40B4-BE49-F238E27FC236}">
                <a16:creationId xmlns:a16="http://schemas.microsoft.com/office/drawing/2014/main" id="{605DAE03-0508-4D5F-9F0D-03CA73349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13" y="1621846"/>
            <a:ext cx="1293841" cy="1860453"/>
          </a:xfrm>
          <a:prstGeom prst="rect">
            <a:avLst/>
          </a:prstGeom>
        </p:spPr>
      </p:pic>
      <p:sp>
        <p:nvSpPr>
          <p:cNvPr id="32" name="TextBox 31">
            <a:extLst>
              <a:ext uri="{FF2B5EF4-FFF2-40B4-BE49-F238E27FC236}">
                <a16:creationId xmlns:a16="http://schemas.microsoft.com/office/drawing/2014/main" id="{8A2C48F8-8089-48C1-836C-12F7B026D750}"/>
              </a:ext>
            </a:extLst>
          </p:cNvPr>
          <p:cNvSpPr txBox="1"/>
          <p:nvPr/>
        </p:nvSpPr>
        <p:spPr>
          <a:xfrm>
            <a:off x="104872" y="3497070"/>
            <a:ext cx="8111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Where two things are </a:t>
            </a:r>
            <a:r>
              <a:rPr kumimoji="0" lang="en-US" sz="2400" b="0" i="0" u="sng" strike="noStrike" kern="1200" cap="none" spc="0" normalizeH="0" baseline="0" noProof="0" dirty="0">
                <a:ln>
                  <a:noFill/>
                </a:ln>
                <a:effectLst/>
                <a:uLnTx/>
                <a:uFillTx/>
                <a:latin typeface="Century Gothic" panose="020F0302020204030204"/>
                <a:ea typeface="+mn-ea"/>
                <a:cs typeface="+mn-cs"/>
              </a:rPr>
              <a:t>the same</a:t>
            </a:r>
            <a:r>
              <a:rPr kumimoji="0" lang="en-US" sz="2400" b="0" i="0" u="none" strike="noStrike" kern="1200" cap="none" spc="0" normalizeH="0" baseline="0" noProof="0" dirty="0">
                <a:ln>
                  <a:noFill/>
                </a:ln>
                <a:effectLst/>
                <a:uLnTx/>
                <a:uFillTx/>
                <a:latin typeface="Century Gothic" panose="020F0302020204030204"/>
                <a:ea typeface="+mn-ea"/>
                <a:cs typeface="+mn-cs"/>
              </a:rPr>
              <a:t>, we compare like this:</a:t>
            </a:r>
          </a:p>
        </p:txBody>
      </p:sp>
      <p:sp>
        <p:nvSpPr>
          <p:cNvPr id="33" name="Rectangle 32">
            <a:extLst>
              <a:ext uri="{FF2B5EF4-FFF2-40B4-BE49-F238E27FC236}">
                <a16:creationId xmlns:a16="http://schemas.microsoft.com/office/drawing/2014/main" id="{77B2394C-0FFE-4C41-8E04-316AE343DA2B}"/>
              </a:ext>
            </a:extLst>
          </p:cNvPr>
          <p:cNvSpPr/>
          <p:nvPr/>
        </p:nvSpPr>
        <p:spPr>
          <a:xfrm>
            <a:off x="2631365" y="4026805"/>
            <a:ext cx="4461144"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69023AB-18D1-4864-A1B4-2711EBD7382F}"/>
              </a:ext>
            </a:extLst>
          </p:cNvPr>
          <p:cNvSpPr txBox="1"/>
          <p:nvPr/>
        </p:nvSpPr>
        <p:spPr>
          <a:xfrm>
            <a:off x="2631364" y="3997422"/>
            <a:ext cx="475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Einstein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a:ln>
                  <a:noFill/>
                </a:ln>
                <a:effectLst/>
                <a:uLnTx/>
                <a:uFillTx/>
                <a:latin typeface="Century Gothic" panose="020F0302020204030204"/>
                <a:ea typeface="+mn-ea"/>
                <a:cs typeface="+mn-cs"/>
              </a:rPr>
              <a:t>so</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groß</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lang="en-GB" sz="2400" b="1" dirty="0" err="1">
                <a:latin typeface="Century Gothic" panose="020F0302020204030204"/>
              </a:rPr>
              <a:t>wie</a:t>
            </a:r>
            <a:r>
              <a:rPr lang="en-GB" sz="2400" dirty="0">
                <a:latin typeface="Century Gothic" panose="020F0302020204030204"/>
              </a:rPr>
              <a:t> </a:t>
            </a:r>
            <a:r>
              <a:rPr lang="en-GB" sz="2400" dirty="0" err="1">
                <a:latin typeface="Century Gothic" panose="020F0302020204030204"/>
              </a:rPr>
              <a:t>Mieze</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35" name="TextBox 34">
            <a:extLst>
              <a:ext uri="{FF2B5EF4-FFF2-40B4-BE49-F238E27FC236}">
                <a16:creationId xmlns:a16="http://schemas.microsoft.com/office/drawing/2014/main" id="{A8FD18A2-F4B5-4643-A460-488D0AB33E9E}"/>
              </a:ext>
            </a:extLst>
          </p:cNvPr>
          <p:cNvSpPr txBox="1"/>
          <p:nvPr/>
        </p:nvSpPr>
        <p:spPr>
          <a:xfrm>
            <a:off x="2631364" y="4473862"/>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Einstein is </a:t>
            </a:r>
            <a:r>
              <a:rPr kumimoji="0" lang="en-GB" sz="2200" b="1" i="1" u="none" strike="noStrike" kern="1200" cap="none" spc="0" normalizeH="0" baseline="0" noProof="0" dirty="0">
                <a:ln>
                  <a:noFill/>
                </a:ln>
                <a:effectLst/>
                <a:uLnTx/>
                <a:uFillTx/>
                <a:latin typeface="Century Gothic" panose="020F0302020204030204"/>
                <a:ea typeface="+mn-ea"/>
                <a:cs typeface="+mn-cs"/>
              </a:rPr>
              <a:t>as</a:t>
            </a:r>
            <a:r>
              <a:rPr kumimoji="0" lang="en-GB" sz="2200" b="0" i="1" u="none" strike="noStrike" kern="1200" cap="none" spc="0" normalizeH="0" baseline="0" noProof="0" dirty="0">
                <a:ln>
                  <a:noFill/>
                </a:ln>
                <a:effectLst/>
                <a:uLnTx/>
                <a:uFillTx/>
                <a:latin typeface="Century Gothic" panose="020F0302020204030204"/>
                <a:ea typeface="+mn-ea"/>
                <a:cs typeface="+mn-cs"/>
              </a:rPr>
              <a:t> big </a:t>
            </a:r>
            <a:r>
              <a:rPr kumimoji="0" lang="en-GB" sz="2200" b="1" i="1" u="none" strike="noStrike" kern="1200" cap="none" spc="0" normalizeH="0" baseline="0" noProof="0" dirty="0">
                <a:ln>
                  <a:noFill/>
                </a:ln>
                <a:effectLst/>
                <a:uLnTx/>
                <a:uFillTx/>
                <a:latin typeface="Century Gothic" panose="020F0302020204030204"/>
                <a:ea typeface="+mn-ea"/>
                <a:cs typeface="+mn-cs"/>
              </a:rPr>
              <a:t>as</a:t>
            </a:r>
            <a:r>
              <a:rPr kumimoji="0" lang="en-GB" sz="2200" b="0" i="1" u="none" strike="noStrike" kern="1200" cap="none" spc="0" normalizeH="0" baseline="0" noProof="0" dirty="0">
                <a:ln>
                  <a:noFill/>
                </a:ln>
                <a:effectLst/>
                <a:uLnTx/>
                <a:uFillTx/>
                <a:latin typeface="Century Gothic" panose="020F0302020204030204"/>
                <a:ea typeface="+mn-ea"/>
                <a:cs typeface="+mn-cs"/>
              </a:rPr>
              <a:t> </a:t>
            </a:r>
            <a:r>
              <a:rPr kumimoji="0" lang="en-GB" sz="2200" b="0" i="1" u="none" strike="noStrike" kern="1200" cap="none" spc="0" normalizeH="0" baseline="0" noProof="0" dirty="0" err="1">
                <a:ln>
                  <a:noFill/>
                </a:ln>
                <a:effectLst/>
                <a:uLnTx/>
                <a:uFillTx/>
                <a:latin typeface="Century Gothic" panose="020F0302020204030204"/>
                <a:ea typeface="+mn-ea"/>
                <a:cs typeface="+mn-cs"/>
              </a:rPr>
              <a:t>Mieze</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pic>
        <p:nvPicPr>
          <p:cNvPr id="36" name="Picture 35" descr="A close up of a cats face&#10;&#10;Description automatically generated">
            <a:extLst>
              <a:ext uri="{FF2B5EF4-FFF2-40B4-BE49-F238E27FC236}">
                <a16:creationId xmlns:a16="http://schemas.microsoft.com/office/drawing/2014/main" id="{79EF8672-3455-453A-A25E-470676CD5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8854" y="2224214"/>
            <a:ext cx="1038369" cy="1204786"/>
          </a:xfrm>
          <a:prstGeom prst="rect">
            <a:avLst/>
          </a:prstGeom>
        </p:spPr>
      </p:pic>
      <p:pic>
        <p:nvPicPr>
          <p:cNvPr id="37" name="Picture 36" descr="A close up&#10;&#10;Description automatically generated">
            <a:extLst>
              <a:ext uri="{FF2B5EF4-FFF2-40B4-BE49-F238E27FC236}">
                <a16:creationId xmlns:a16="http://schemas.microsoft.com/office/drawing/2014/main" id="{1F93ACC0-9148-4F92-99DE-BEC8902CF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69" y="4242413"/>
            <a:ext cx="1160421" cy="1668605"/>
          </a:xfrm>
          <a:prstGeom prst="rect">
            <a:avLst/>
          </a:prstGeom>
        </p:spPr>
      </p:pic>
      <p:pic>
        <p:nvPicPr>
          <p:cNvPr id="38" name="Picture 37" descr="A close up of a cats face&#10;&#10;Description automatically generated">
            <a:extLst>
              <a:ext uri="{FF2B5EF4-FFF2-40B4-BE49-F238E27FC236}">
                <a16:creationId xmlns:a16="http://schemas.microsoft.com/office/drawing/2014/main" id="{F3A94CA7-AB9D-4B7A-9C52-DABE26DD1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330" y="4290927"/>
            <a:ext cx="1354495" cy="1571576"/>
          </a:xfrm>
          <a:prstGeom prst="rect">
            <a:avLst/>
          </a:prstGeom>
        </p:spPr>
      </p:pic>
      <p:sp>
        <p:nvSpPr>
          <p:cNvPr id="39" name="Rectangle 38">
            <a:extLst>
              <a:ext uri="{FF2B5EF4-FFF2-40B4-BE49-F238E27FC236}">
                <a16:creationId xmlns:a16="http://schemas.microsoft.com/office/drawing/2014/main" id="{428C375E-63A2-4830-833D-5644FFE309C9}"/>
              </a:ext>
            </a:extLst>
          </p:cNvPr>
          <p:cNvSpPr/>
          <p:nvPr/>
        </p:nvSpPr>
        <p:spPr>
          <a:xfrm>
            <a:off x="2631364" y="5125834"/>
            <a:ext cx="6078141"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86B5786-0ED9-4FA0-99E8-CE5B6FC8A0A1}"/>
              </a:ext>
            </a:extLst>
          </p:cNvPr>
          <p:cNvSpPr txBox="1"/>
          <p:nvPr/>
        </p:nvSpPr>
        <p:spPr>
          <a:xfrm>
            <a:off x="2601089" y="5139782"/>
            <a:ext cx="6793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Einstein </a:t>
            </a:r>
            <a:r>
              <a:rPr kumimoji="0" lang="en-GB" sz="2400" b="0" i="0" u="none" strike="noStrike" kern="1200" cap="none" spc="0" normalizeH="0" baseline="0" noProof="0" dirty="0" err="1">
                <a:ln>
                  <a:noFill/>
                </a:ln>
                <a:effectLst/>
                <a:uLnTx/>
                <a:uFillTx/>
                <a:latin typeface="Century Gothic" panose="020F0302020204030204"/>
                <a:ea typeface="+mn-ea"/>
                <a:cs typeface="+mn-cs"/>
              </a:rPr>
              <a:t>läuft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genauso</a:t>
            </a:r>
            <a:r>
              <a:rPr kumimoji="0" lang="en-GB" sz="2400" b="0" i="0" u="none" strike="noStrike" kern="1200" cap="none" spc="0" normalizeH="0" baseline="0" noProof="0" dirty="0">
                <a:ln>
                  <a:noFill/>
                </a:ln>
                <a:effectLst/>
                <a:uLnTx/>
                <a:uFillTx/>
                <a:latin typeface="Century Gothic" panose="020F0302020204030204"/>
                <a:ea typeface="+mn-ea"/>
                <a:cs typeface="+mn-cs"/>
              </a:rPr>
              <a:t> schnell</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lang="en-GB" sz="2400" b="1" dirty="0" err="1">
                <a:latin typeface="Century Gothic" panose="020F0302020204030204"/>
              </a:rPr>
              <a:t>wie</a:t>
            </a:r>
            <a:r>
              <a:rPr lang="en-GB" sz="2400" dirty="0">
                <a:latin typeface="Century Gothic" panose="020F0302020204030204"/>
              </a:rPr>
              <a:t> </a:t>
            </a:r>
            <a:r>
              <a:rPr lang="en-GB" sz="2400" dirty="0" err="1">
                <a:latin typeface="Century Gothic" panose="020F0302020204030204"/>
              </a:rPr>
              <a:t>Mieze</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1" name="TextBox 40">
            <a:extLst>
              <a:ext uri="{FF2B5EF4-FFF2-40B4-BE49-F238E27FC236}">
                <a16:creationId xmlns:a16="http://schemas.microsoft.com/office/drawing/2014/main" id="{206F52BC-08AD-4457-8531-9738396C75C9}"/>
              </a:ext>
            </a:extLst>
          </p:cNvPr>
          <p:cNvSpPr txBox="1"/>
          <p:nvPr/>
        </p:nvSpPr>
        <p:spPr>
          <a:xfrm>
            <a:off x="2601089" y="5659072"/>
            <a:ext cx="56769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Einstein runs (</a:t>
            </a:r>
            <a:r>
              <a:rPr kumimoji="0" lang="en-GB" sz="2200" b="1" i="1" u="none" strike="noStrike" kern="1200" cap="none" spc="0" normalizeH="0" baseline="0" noProof="0" dirty="0">
                <a:ln>
                  <a:noFill/>
                </a:ln>
                <a:effectLst/>
                <a:uLnTx/>
                <a:uFillTx/>
                <a:latin typeface="Century Gothic" panose="020F0302020204030204"/>
                <a:ea typeface="+mn-ea"/>
                <a:cs typeface="+mn-cs"/>
              </a:rPr>
              <a:t>just</a:t>
            </a:r>
            <a:r>
              <a:rPr kumimoji="0" lang="en-GB" sz="2200" i="1" u="none" strike="noStrike" kern="1200" cap="none" spc="0" normalizeH="0" baseline="0" noProof="0" dirty="0">
                <a:ln>
                  <a:noFill/>
                </a:ln>
                <a:effectLst/>
                <a:uLnTx/>
                <a:uFillTx/>
                <a:latin typeface="Century Gothic" panose="020F0302020204030204"/>
                <a:ea typeface="+mn-ea"/>
                <a:cs typeface="+mn-cs"/>
              </a:rPr>
              <a:t>)</a:t>
            </a:r>
            <a:r>
              <a:rPr kumimoji="0" lang="en-GB" sz="2200" b="0" i="1" u="none" strike="noStrike" kern="1200" cap="none" spc="0" normalizeH="0" baseline="0" noProof="0" dirty="0">
                <a:ln>
                  <a:noFill/>
                </a:ln>
                <a:effectLst/>
                <a:uLnTx/>
                <a:uFillTx/>
                <a:latin typeface="Century Gothic" panose="020F0302020204030204"/>
                <a:ea typeface="+mn-ea"/>
                <a:cs typeface="+mn-cs"/>
              </a:rPr>
              <a:t> </a:t>
            </a:r>
            <a:r>
              <a:rPr kumimoji="0" lang="en-GB" sz="2200" b="1" i="1" u="none" strike="noStrike" kern="1200" cap="none" spc="0" normalizeH="0" baseline="0" noProof="0" dirty="0">
                <a:ln>
                  <a:noFill/>
                </a:ln>
                <a:effectLst/>
                <a:uLnTx/>
                <a:uFillTx/>
                <a:latin typeface="Century Gothic" panose="020F0302020204030204"/>
                <a:ea typeface="+mn-ea"/>
                <a:cs typeface="+mn-cs"/>
              </a:rPr>
              <a:t>as</a:t>
            </a:r>
            <a:r>
              <a:rPr kumimoji="0" lang="en-GB" sz="2200" b="0" i="1" u="none" strike="noStrike" kern="1200" cap="none" spc="0" normalizeH="0" baseline="0" noProof="0" dirty="0">
                <a:ln>
                  <a:noFill/>
                </a:ln>
                <a:effectLst/>
                <a:uLnTx/>
                <a:uFillTx/>
                <a:latin typeface="Century Gothic" panose="020F0302020204030204"/>
                <a:ea typeface="+mn-ea"/>
                <a:cs typeface="+mn-cs"/>
              </a:rPr>
              <a:t> fast </a:t>
            </a:r>
            <a:r>
              <a:rPr kumimoji="0" lang="en-GB" sz="2200" b="1" i="1" u="none" strike="noStrike" kern="1200" cap="none" spc="0" normalizeH="0" baseline="0" noProof="0" dirty="0">
                <a:ln>
                  <a:noFill/>
                </a:ln>
                <a:effectLst/>
                <a:uLnTx/>
                <a:uFillTx/>
                <a:latin typeface="Century Gothic" panose="020F0302020204030204"/>
                <a:ea typeface="+mn-ea"/>
                <a:cs typeface="+mn-cs"/>
              </a:rPr>
              <a:t>as</a:t>
            </a:r>
            <a:r>
              <a:rPr kumimoji="0" lang="en-GB" sz="2200" b="0" i="1" u="none" strike="noStrike" kern="1200" cap="none" spc="0" normalizeH="0" baseline="0" noProof="0" dirty="0">
                <a:ln>
                  <a:noFill/>
                </a:ln>
                <a:effectLst/>
                <a:uLnTx/>
                <a:uFillTx/>
                <a:latin typeface="Century Gothic" panose="020F0302020204030204"/>
                <a:ea typeface="+mn-ea"/>
                <a:cs typeface="+mn-cs"/>
              </a:rPr>
              <a:t> </a:t>
            </a:r>
            <a:r>
              <a:rPr kumimoji="0" lang="en-GB" sz="2200" b="0" i="1" u="none" strike="noStrike" kern="1200" cap="none" spc="0" normalizeH="0" baseline="0" noProof="0" dirty="0" err="1">
                <a:ln>
                  <a:noFill/>
                </a:ln>
                <a:effectLst/>
                <a:uLnTx/>
                <a:uFillTx/>
                <a:latin typeface="Century Gothic" panose="020F0302020204030204"/>
                <a:ea typeface="+mn-ea"/>
                <a:cs typeface="+mn-cs"/>
              </a:rPr>
              <a:t>Mieze</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42" name="Speech Bubble: Rectangle with Corners Rounded 41">
            <a:extLst>
              <a:ext uri="{FF2B5EF4-FFF2-40B4-BE49-F238E27FC236}">
                <a16:creationId xmlns:a16="http://schemas.microsoft.com/office/drawing/2014/main" id="{717FD972-2592-440C-B3CA-675264831A88}"/>
              </a:ext>
            </a:extLst>
          </p:cNvPr>
          <p:cNvSpPr/>
          <p:nvPr/>
        </p:nvSpPr>
        <p:spPr>
          <a:xfrm>
            <a:off x="8709505" y="4943258"/>
            <a:ext cx="3273926" cy="1316378"/>
          </a:xfrm>
          <a:prstGeom prst="wedgeRoundRectCallout">
            <a:avLst>
              <a:gd name="adj1" fmla="val -74879"/>
              <a:gd name="adj2" fmla="val 13045"/>
              <a:gd name="adj3" fmla="val 16667"/>
            </a:avLst>
          </a:prstGeom>
          <a:solidFill>
            <a:schemeClr val="accent1">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genau</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(exactly) is often added to </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so</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especially in speech.</a:t>
            </a:r>
          </a:p>
        </p:txBody>
      </p:sp>
    </p:spTree>
    <p:extLst>
      <p:ext uri="{BB962C8B-B14F-4D97-AF65-F5344CB8AC3E}">
        <p14:creationId xmlns:p14="http://schemas.microsoft.com/office/powerpoint/2010/main" val="31680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p:bldP spid="14" grpId="0"/>
      <p:bldP spid="6" grpId="0" animBg="1"/>
      <p:bldP spid="32" grpId="0"/>
      <p:bldP spid="33" grpId="0" animBg="1"/>
      <p:bldP spid="34" grpId="0"/>
      <p:bldP spid="35" grpId="0"/>
      <p:bldP spid="39" grpId="0" animBg="1"/>
      <p:bldP spid="40" grpId="0"/>
      <p:bldP spid="41" grpId="0"/>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008098" cy="647577"/>
          </a:xfrm>
        </p:spPr>
        <p:txBody>
          <a:bodyPr>
            <a:noAutofit/>
          </a:bodyPr>
          <a:lstStyle/>
          <a:p>
            <a:r>
              <a:rPr lang="en-GB" sz="2800" b="1" dirty="0" err="1">
                <a:solidFill>
                  <a:schemeClr val="bg1"/>
                </a:solidFill>
              </a:rPr>
              <a:t>Heidis</a:t>
            </a:r>
            <a:r>
              <a:rPr lang="en-GB" sz="2800" b="1" dirty="0">
                <a:solidFill>
                  <a:schemeClr val="bg1"/>
                </a:solidFill>
              </a:rPr>
              <a:t> </a:t>
            </a:r>
            <a:r>
              <a:rPr lang="en-GB" sz="2800" b="1" dirty="0" err="1">
                <a:solidFill>
                  <a:schemeClr val="bg1"/>
                </a:solidFill>
              </a:rPr>
              <a:t>Urlaub</a:t>
            </a:r>
            <a:r>
              <a:rPr lang="en-GB" sz="2800" b="1" dirty="0">
                <a:solidFill>
                  <a:schemeClr val="bg1"/>
                </a:solidFill>
              </a:rPr>
              <a:t> in </a:t>
            </a:r>
            <a:r>
              <a:rPr lang="en-GB" sz="2800" b="1" dirty="0" err="1">
                <a:solidFill>
                  <a:schemeClr val="bg1"/>
                </a:solidFill>
              </a:rPr>
              <a:t>Spanien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2455675692"/>
              </p:ext>
            </p:extLst>
          </p:nvPr>
        </p:nvGraphicFramePr>
        <p:xfrm>
          <a:off x="164892" y="1155992"/>
          <a:ext cx="9794011" cy="4021220"/>
        </p:xfrm>
        <a:graphic>
          <a:graphicData uri="http://schemas.openxmlformats.org/drawingml/2006/table">
            <a:tbl>
              <a:tblPr firstRow="1" bandRow="1">
                <a:tableStyleId>{00A15C55-8517-42AA-B614-E9B94910E393}</a:tableStyleId>
              </a:tblPr>
              <a:tblGrid>
                <a:gridCol w="1123526">
                  <a:extLst>
                    <a:ext uri="{9D8B030D-6E8A-4147-A177-3AD203B41FA5}">
                      <a16:colId xmlns:a16="http://schemas.microsoft.com/office/drawing/2014/main" val="2607353726"/>
                    </a:ext>
                  </a:extLst>
                </a:gridCol>
                <a:gridCol w="8670485">
                  <a:extLst>
                    <a:ext uri="{9D8B030D-6E8A-4147-A177-3AD203B41FA5}">
                      <a16:colId xmlns:a16="http://schemas.microsoft.com/office/drawing/2014/main" val="1600817978"/>
                    </a:ext>
                  </a:extLst>
                </a:gridCol>
              </a:tblGrid>
              <a:tr h="546249">
                <a:tc>
                  <a:txBody>
                    <a:bodyPr/>
                    <a:lstStyle/>
                    <a:p>
                      <a:endParaRPr lang="en-GB" sz="2000" dirty="0">
                        <a:solidFill>
                          <a:srgbClr val="115076"/>
                        </a:solidFill>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tx1"/>
                        </a:solidFill>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431983"/>
                  </a:ext>
                </a:extLst>
              </a:tr>
              <a:tr h="546249">
                <a:tc>
                  <a:txBody>
                    <a:bodyPr/>
                    <a:lstStyle/>
                    <a:p>
                      <a:pPr algn="ctr"/>
                      <a:endParaRPr lang="en-GB" sz="22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200" dirty="0">
                          <a:solidFill>
                            <a:schemeClr val="tx1"/>
                          </a:solidFill>
                        </a:rPr>
                        <a:t>Der Sommer </a:t>
                      </a:r>
                      <a:r>
                        <a:rPr lang="en-GB" sz="2200" dirty="0" err="1">
                          <a:solidFill>
                            <a:schemeClr val="tx1"/>
                          </a:solidFill>
                        </a:rPr>
                        <a:t>ist</a:t>
                      </a:r>
                      <a:r>
                        <a:rPr lang="en-GB" sz="2200" dirty="0">
                          <a:solidFill>
                            <a:schemeClr val="tx1"/>
                          </a:solidFill>
                        </a:rPr>
                        <a:t> </a:t>
                      </a:r>
                      <a:r>
                        <a:rPr lang="en-GB" sz="2200" dirty="0" err="1">
                          <a:solidFill>
                            <a:schemeClr val="tx1"/>
                          </a:solidFill>
                        </a:rPr>
                        <a:t>dort</a:t>
                      </a:r>
                      <a:r>
                        <a:rPr lang="en-GB" sz="2200" dirty="0">
                          <a:solidFill>
                            <a:schemeClr val="tx1"/>
                          </a:solidFill>
                        </a:rPr>
                        <a:t> so warm </a:t>
                      </a:r>
                      <a:r>
                        <a:rPr lang="en-GB" sz="2200" b="1" dirty="0" err="1">
                          <a:solidFill>
                            <a:schemeClr val="tx1"/>
                          </a:solidFill>
                        </a:rPr>
                        <a:t>wie</a:t>
                      </a:r>
                      <a:r>
                        <a:rPr lang="en-GB" sz="2200" dirty="0">
                          <a:solidFill>
                            <a:schemeClr val="tx1"/>
                          </a:solidFill>
                        </a:rPr>
                        <a:t> </a:t>
                      </a:r>
                      <a:r>
                        <a:rPr lang="en-GB" sz="2200" dirty="0" err="1">
                          <a:solidFill>
                            <a:schemeClr val="tx1"/>
                          </a:solidFill>
                        </a:rPr>
                        <a:t>hier</a:t>
                      </a:r>
                      <a:r>
                        <a:rPr lang="en-GB" sz="2200"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546249">
                <a:tc>
                  <a:txBody>
                    <a:bodyPr/>
                    <a:lstStyle/>
                    <a:p>
                      <a:pPr algn="ctr"/>
                      <a:endParaRPr lang="en-GB" sz="22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Die </a:t>
                      </a:r>
                      <a:r>
                        <a:rPr lang="en-GB" sz="2200" dirty="0" err="1">
                          <a:solidFill>
                            <a:schemeClr val="tx1"/>
                          </a:solidFill>
                        </a:rPr>
                        <a:t>Tage</a:t>
                      </a:r>
                      <a:r>
                        <a:rPr lang="en-GB" sz="2200" dirty="0">
                          <a:solidFill>
                            <a:schemeClr val="tx1"/>
                          </a:solidFill>
                        </a:rPr>
                        <a:t> in Málaga </a:t>
                      </a:r>
                      <a:r>
                        <a:rPr lang="en-GB" sz="2200" dirty="0" err="1">
                          <a:solidFill>
                            <a:schemeClr val="tx1"/>
                          </a:solidFill>
                        </a:rPr>
                        <a:t>sind</a:t>
                      </a:r>
                      <a:r>
                        <a:rPr lang="en-GB" sz="2200" dirty="0">
                          <a:solidFill>
                            <a:schemeClr val="tx1"/>
                          </a:solidFill>
                        </a:rPr>
                        <a:t> </a:t>
                      </a:r>
                      <a:r>
                        <a:rPr lang="en-GB" sz="2200" dirty="0" err="1">
                          <a:solidFill>
                            <a:schemeClr val="tx1"/>
                          </a:solidFill>
                        </a:rPr>
                        <a:t>länger</a:t>
                      </a:r>
                      <a:r>
                        <a:rPr lang="en-GB" sz="2200" dirty="0">
                          <a:solidFill>
                            <a:schemeClr val="tx1"/>
                          </a:solidFill>
                        </a:rPr>
                        <a:t> </a:t>
                      </a:r>
                      <a:r>
                        <a:rPr lang="en-GB" sz="2200" b="1" dirty="0" err="1">
                          <a:solidFill>
                            <a:schemeClr val="tx1"/>
                          </a:solidFill>
                        </a:rPr>
                        <a:t>als</a:t>
                      </a:r>
                      <a:r>
                        <a:rPr lang="en-GB" sz="2200" dirty="0">
                          <a:solidFill>
                            <a:schemeClr val="tx1"/>
                          </a:solidFill>
                        </a:rPr>
                        <a:t> </a:t>
                      </a:r>
                      <a:r>
                        <a:rPr lang="en-GB" sz="2200" dirty="0" err="1">
                          <a:solidFill>
                            <a:schemeClr val="tx1"/>
                          </a:solidFill>
                        </a:rPr>
                        <a:t>hier</a:t>
                      </a:r>
                      <a:r>
                        <a:rPr lang="en-GB" sz="2200"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743726">
                <a:tc>
                  <a:txBody>
                    <a:bodyPr/>
                    <a:lstStyle/>
                    <a:p>
                      <a:pPr algn="ctr"/>
                      <a:endParaRPr lang="en-GB" sz="22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Ich </a:t>
                      </a:r>
                      <a:r>
                        <a:rPr lang="en-GB" sz="2200" dirty="0" err="1">
                          <a:solidFill>
                            <a:schemeClr val="tx1"/>
                          </a:solidFill>
                        </a:rPr>
                        <a:t>habe</a:t>
                      </a:r>
                      <a:r>
                        <a:rPr lang="en-GB" sz="2200" dirty="0">
                          <a:solidFill>
                            <a:schemeClr val="tx1"/>
                          </a:solidFill>
                        </a:rPr>
                        <a:t> </a:t>
                      </a:r>
                      <a:r>
                        <a:rPr lang="en-GB" sz="2200" dirty="0" err="1">
                          <a:solidFill>
                            <a:schemeClr val="tx1"/>
                          </a:solidFill>
                        </a:rPr>
                        <a:t>dort</a:t>
                      </a:r>
                      <a:r>
                        <a:rPr lang="en-GB" sz="2200" dirty="0">
                          <a:solidFill>
                            <a:schemeClr val="tx1"/>
                          </a:solidFill>
                        </a:rPr>
                        <a:t> das Essen </a:t>
                      </a:r>
                      <a:r>
                        <a:rPr lang="en-GB" sz="2200" dirty="0" err="1">
                          <a:solidFill>
                            <a:schemeClr val="tx1"/>
                          </a:solidFill>
                        </a:rPr>
                        <a:t>leckerer</a:t>
                      </a:r>
                      <a:r>
                        <a:rPr lang="en-GB" sz="2200" dirty="0">
                          <a:solidFill>
                            <a:schemeClr val="tx1"/>
                          </a:solidFill>
                        </a:rPr>
                        <a:t> </a:t>
                      </a:r>
                      <a:r>
                        <a:rPr lang="en-GB" sz="2200" dirty="0" err="1">
                          <a:solidFill>
                            <a:schemeClr val="tx1"/>
                          </a:solidFill>
                        </a:rPr>
                        <a:t>gefunden</a:t>
                      </a:r>
                      <a:r>
                        <a:rPr lang="en-GB" sz="2200" b="1" dirty="0">
                          <a:solidFill>
                            <a:schemeClr val="tx1"/>
                          </a:solidFill>
                        </a:rPr>
                        <a:t> </a:t>
                      </a:r>
                      <a:r>
                        <a:rPr lang="en-GB" sz="2200" b="1" dirty="0" err="1">
                          <a:solidFill>
                            <a:schemeClr val="tx1"/>
                          </a:solidFill>
                        </a:rPr>
                        <a:t>als</a:t>
                      </a:r>
                      <a:r>
                        <a:rPr lang="en-GB" sz="2200" dirty="0">
                          <a:solidFill>
                            <a:schemeClr val="tx1"/>
                          </a:solidFill>
                        </a:rPr>
                        <a:t> in Deutschland.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546249">
                <a:tc>
                  <a:txBody>
                    <a:bodyPr/>
                    <a:lstStyle/>
                    <a:p>
                      <a:pPr algn="ctr"/>
                      <a:endParaRPr lang="en-GB" sz="22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200" dirty="0">
                          <a:solidFill>
                            <a:schemeClr val="tx1"/>
                          </a:solidFill>
                        </a:rPr>
                        <a:t>In </a:t>
                      </a:r>
                      <a:r>
                        <a:rPr lang="en-GB" sz="2200" dirty="0" err="1">
                          <a:solidFill>
                            <a:schemeClr val="tx1"/>
                          </a:solidFill>
                        </a:rPr>
                        <a:t>Spanien</a:t>
                      </a:r>
                      <a:r>
                        <a:rPr lang="en-GB" sz="2200" dirty="0">
                          <a:solidFill>
                            <a:schemeClr val="tx1"/>
                          </a:solidFill>
                        </a:rPr>
                        <a:t> </a:t>
                      </a:r>
                      <a:r>
                        <a:rPr lang="en-GB" sz="2200" dirty="0" err="1">
                          <a:solidFill>
                            <a:schemeClr val="tx1"/>
                          </a:solidFill>
                        </a:rPr>
                        <a:t>fährt</a:t>
                      </a:r>
                      <a:r>
                        <a:rPr lang="en-GB" sz="2200" dirty="0">
                          <a:solidFill>
                            <a:schemeClr val="tx1"/>
                          </a:solidFill>
                        </a:rPr>
                        <a:t> man </a:t>
                      </a:r>
                      <a:r>
                        <a:rPr lang="en-GB" sz="2200" dirty="0" err="1">
                          <a:solidFill>
                            <a:schemeClr val="tx1"/>
                          </a:solidFill>
                        </a:rPr>
                        <a:t>genauso</a:t>
                      </a:r>
                      <a:r>
                        <a:rPr lang="en-GB" sz="2200" dirty="0">
                          <a:solidFill>
                            <a:schemeClr val="tx1"/>
                          </a:solidFill>
                        </a:rPr>
                        <a:t> schnell </a:t>
                      </a:r>
                      <a:r>
                        <a:rPr lang="en-GB" sz="2200" b="1" dirty="0" err="1">
                          <a:solidFill>
                            <a:schemeClr val="tx1"/>
                          </a:solidFill>
                        </a:rPr>
                        <a:t>wie</a:t>
                      </a:r>
                      <a:r>
                        <a:rPr lang="en-GB" sz="2200" dirty="0">
                          <a:solidFill>
                            <a:schemeClr val="tx1"/>
                          </a:solidFill>
                        </a:rPr>
                        <a:t> in Deutschland.</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44197191"/>
                  </a:ext>
                </a:extLst>
              </a:tr>
              <a:tr h="546249">
                <a:tc>
                  <a:txBody>
                    <a:bodyPr/>
                    <a:lstStyle/>
                    <a:p>
                      <a:pPr algn="ctr"/>
                      <a:endParaRPr lang="en-GB" sz="22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Die </a:t>
                      </a:r>
                      <a:r>
                        <a:rPr lang="en-GB" sz="2200" dirty="0" err="1">
                          <a:solidFill>
                            <a:schemeClr val="tx1"/>
                          </a:solidFill>
                        </a:rPr>
                        <a:t>Leute</a:t>
                      </a:r>
                      <a:r>
                        <a:rPr lang="en-GB" sz="2200" dirty="0">
                          <a:solidFill>
                            <a:schemeClr val="tx1"/>
                          </a:solidFill>
                        </a:rPr>
                        <a:t> </a:t>
                      </a:r>
                      <a:r>
                        <a:rPr lang="en-GB" sz="2200" dirty="0" err="1">
                          <a:solidFill>
                            <a:schemeClr val="tx1"/>
                          </a:solidFill>
                        </a:rPr>
                        <a:t>dort</a:t>
                      </a:r>
                      <a:r>
                        <a:rPr lang="en-GB" sz="2200" dirty="0">
                          <a:solidFill>
                            <a:schemeClr val="tx1"/>
                          </a:solidFill>
                        </a:rPr>
                        <a:t> </a:t>
                      </a:r>
                      <a:r>
                        <a:rPr lang="en-GB" sz="2200" dirty="0" err="1">
                          <a:solidFill>
                            <a:schemeClr val="tx1"/>
                          </a:solidFill>
                        </a:rPr>
                        <a:t>reden</a:t>
                      </a:r>
                      <a:r>
                        <a:rPr lang="en-GB" sz="2200" dirty="0">
                          <a:solidFill>
                            <a:schemeClr val="tx1"/>
                          </a:solidFill>
                        </a:rPr>
                        <a:t> </a:t>
                      </a:r>
                      <a:r>
                        <a:rPr lang="en-GB" sz="2200" dirty="0" err="1">
                          <a:solidFill>
                            <a:schemeClr val="tx1"/>
                          </a:solidFill>
                        </a:rPr>
                        <a:t>schneller</a:t>
                      </a:r>
                      <a:r>
                        <a:rPr lang="en-GB" sz="2200" dirty="0">
                          <a:solidFill>
                            <a:schemeClr val="tx1"/>
                          </a:solidFill>
                        </a:rPr>
                        <a:t> </a:t>
                      </a:r>
                      <a:r>
                        <a:rPr lang="en-GB" sz="2200" b="1" dirty="0" err="1">
                          <a:solidFill>
                            <a:schemeClr val="tx1"/>
                          </a:solidFill>
                        </a:rPr>
                        <a:t>als</a:t>
                      </a:r>
                      <a:r>
                        <a:rPr lang="en-GB" sz="2200" dirty="0">
                          <a:solidFill>
                            <a:schemeClr val="tx1"/>
                          </a:solidFill>
                        </a:rPr>
                        <a:t> </a:t>
                      </a:r>
                      <a:r>
                        <a:rPr lang="en-GB" sz="2200" dirty="0" err="1">
                          <a:solidFill>
                            <a:schemeClr val="tx1"/>
                          </a:solidFill>
                        </a:rPr>
                        <a:t>hier</a:t>
                      </a:r>
                      <a:r>
                        <a:rPr lang="en-GB" sz="2200"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72389626"/>
                  </a:ext>
                </a:extLst>
              </a:tr>
              <a:tr h="546249">
                <a:tc>
                  <a:txBody>
                    <a:bodyPr/>
                    <a:lstStyle/>
                    <a:p>
                      <a:pPr algn="ctr"/>
                      <a:endParaRPr lang="en-GB" sz="2200" dirty="0">
                        <a:solidFill>
                          <a:srgbClr val="115076"/>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Die </a:t>
                      </a:r>
                      <a:r>
                        <a:rPr lang="en-GB" sz="2200" dirty="0" err="1">
                          <a:solidFill>
                            <a:schemeClr val="tx1"/>
                          </a:solidFill>
                        </a:rPr>
                        <a:t>Straßen</a:t>
                      </a:r>
                      <a:r>
                        <a:rPr lang="en-GB" sz="2200" dirty="0">
                          <a:solidFill>
                            <a:schemeClr val="tx1"/>
                          </a:solidFill>
                        </a:rPr>
                        <a:t> in </a:t>
                      </a:r>
                      <a:r>
                        <a:rPr lang="en-GB" sz="2200" dirty="0" err="1">
                          <a:solidFill>
                            <a:schemeClr val="tx1"/>
                          </a:solidFill>
                        </a:rPr>
                        <a:t>Spanien</a:t>
                      </a:r>
                      <a:r>
                        <a:rPr lang="en-GB" sz="2200" dirty="0">
                          <a:solidFill>
                            <a:schemeClr val="tx1"/>
                          </a:solidFill>
                        </a:rPr>
                        <a:t> </a:t>
                      </a:r>
                      <a:r>
                        <a:rPr lang="en-GB" sz="2200" dirty="0" err="1">
                          <a:solidFill>
                            <a:schemeClr val="tx1"/>
                          </a:solidFill>
                        </a:rPr>
                        <a:t>sind</a:t>
                      </a:r>
                      <a:r>
                        <a:rPr lang="en-GB" sz="2200" dirty="0">
                          <a:solidFill>
                            <a:schemeClr val="tx1"/>
                          </a:solidFill>
                        </a:rPr>
                        <a:t> so </a:t>
                      </a:r>
                      <a:r>
                        <a:rPr lang="en-GB" sz="2200" dirty="0" err="1">
                          <a:solidFill>
                            <a:schemeClr val="tx1"/>
                          </a:solidFill>
                        </a:rPr>
                        <a:t>sicher</a:t>
                      </a:r>
                      <a:r>
                        <a:rPr lang="en-GB" sz="2200" dirty="0">
                          <a:solidFill>
                            <a:schemeClr val="tx1"/>
                          </a:solidFill>
                        </a:rPr>
                        <a:t> </a:t>
                      </a:r>
                      <a:r>
                        <a:rPr lang="en-GB" sz="2200" b="1" dirty="0" err="1">
                          <a:solidFill>
                            <a:schemeClr val="tx1"/>
                          </a:solidFill>
                        </a:rPr>
                        <a:t>wie</a:t>
                      </a:r>
                      <a:r>
                        <a:rPr lang="en-GB" sz="2200" dirty="0">
                          <a:solidFill>
                            <a:schemeClr val="tx1"/>
                          </a:solidFill>
                        </a:rPr>
                        <a:t> </a:t>
                      </a:r>
                      <a:r>
                        <a:rPr lang="en-GB" sz="2200" dirty="0" err="1">
                          <a:solidFill>
                            <a:schemeClr val="tx1"/>
                          </a:solidFill>
                        </a:rPr>
                        <a:t>hier</a:t>
                      </a:r>
                      <a:r>
                        <a:rPr lang="en-GB" sz="2200"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334683" y="1833496"/>
            <a:ext cx="5993010" cy="307777"/>
          </a:xfrm>
          <a:prstGeom prst="rect">
            <a:avLst/>
          </a:prstGeom>
          <a:solidFill>
            <a:schemeClr val="accent4">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65AF10B-C8C7-1742-AEAF-0C4ABCD583B5}"/>
              </a:ext>
            </a:extLst>
          </p:cNvPr>
          <p:cNvSpPr txBox="1"/>
          <p:nvPr/>
        </p:nvSpPr>
        <p:spPr>
          <a:xfrm>
            <a:off x="1334683" y="2319032"/>
            <a:ext cx="6219484" cy="379174"/>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9D20417-3880-8B47-9106-D0FBC70FD073}"/>
              </a:ext>
            </a:extLst>
          </p:cNvPr>
          <p:cNvSpPr txBox="1"/>
          <p:nvPr/>
        </p:nvSpPr>
        <p:spPr>
          <a:xfrm>
            <a:off x="1322056" y="2812306"/>
            <a:ext cx="8519925" cy="726753"/>
          </a:xfrm>
          <a:prstGeom prst="rect">
            <a:avLst/>
          </a:prstGeom>
          <a:solidFill>
            <a:schemeClr val="accent4">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11CCD47-9317-7845-85BE-339B7B349857}"/>
              </a:ext>
            </a:extLst>
          </p:cNvPr>
          <p:cNvSpPr txBox="1"/>
          <p:nvPr/>
        </p:nvSpPr>
        <p:spPr>
          <a:xfrm>
            <a:off x="1334683" y="3664801"/>
            <a:ext cx="7855676"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33FA9EEC-8DB7-214F-8654-ACE8246EA402}"/>
              </a:ext>
            </a:extLst>
          </p:cNvPr>
          <p:cNvSpPr txBox="1"/>
          <p:nvPr/>
        </p:nvSpPr>
        <p:spPr>
          <a:xfrm>
            <a:off x="1291421" y="4246586"/>
            <a:ext cx="6501010" cy="307777"/>
          </a:xfrm>
          <a:prstGeom prst="rect">
            <a:avLst/>
          </a:prstGeom>
          <a:solidFill>
            <a:schemeClr val="accent4">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AEDC32A-6F89-FC41-9B31-8868B4D0E6DD}"/>
              </a:ext>
            </a:extLst>
          </p:cNvPr>
          <p:cNvSpPr txBox="1"/>
          <p:nvPr/>
        </p:nvSpPr>
        <p:spPr>
          <a:xfrm>
            <a:off x="1334683" y="4779636"/>
            <a:ext cx="6713523"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descr="A close up of a logo&#10;&#10;Description automatically generated">
            <a:extLst>
              <a:ext uri="{FF2B5EF4-FFF2-40B4-BE49-F238E27FC236}">
                <a16:creationId xmlns:a16="http://schemas.microsoft.com/office/drawing/2014/main" id="{3E607BAF-B766-48A0-8ED7-7B136158E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285" y="260439"/>
            <a:ext cx="1643325" cy="1441413"/>
          </a:xfrm>
          <a:prstGeom prst="rect">
            <a:avLst/>
          </a:prstGeom>
        </p:spPr>
      </p:pic>
      <p:sp>
        <p:nvSpPr>
          <p:cNvPr id="7" name="TextBox 6">
            <a:extLst>
              <a:ext uri="{FF2B5EF4-FFF2-40B4-BE49-F238E27FC236}">
                <a16:creationId xmlns:a16="http://schemas.microsoft.com/office/drawing/2014/main" id="{BB0F52E7-D446-6543-B0C7-BBD7B89E017B}"/>
              </a:ext>
            </a:extLst>
          </p:cNvPr>
          <p:cNvSpPr txBox="1"/>
          <p:nvPr/>
        </p:nvSpPr>
        <p:spPr>
          <a:xfrm>
            <a:off x="122497" y="1132788"/>
            <a:ext cx="7622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effectLst/>
                <a:uLnTx/>
                <a:uFillTx/>
                <a:latin typeface="Century Gothic" panose="020F0302020204030204"/>
                <a:ea typeface="+mn-ea"/>
                <a:cs typeface="+mn-cs"/>
              </a:rPr>
              <a:t>fehlt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1-8 und </a:t>
            </a:r>
            <a:r>
              <a:rPr kumimoji="0" lang="en-US" sz="2400" b="1" i="0" u="none" strike="noStrike" kern="1200" cap="none" spc="0" normalizeH="0" baseline="0" noProof="0" dirty="0" err="1">
                <a:ln>
                  <a:noFill/>
                </a:ln>
                <a:effectLst/>
                <a:uLnTx/>
                <a:uFillTx/>
                <a:latin typeface="Century Gothic" panose="020F0302020204030204"/>
                <a:ea typeface="+mn-ea"/>
                <a:cs typeface="+mn-cs"/>
              </a:rPr>
              <a:t>wie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als</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33" name="Action Button: Custom 16">
            <a:hlinkClick r:id="" action="ppaction://noaction" highlightClick="1">
              <a:snd r:embed="rId4" name="13. 1.wav"/>
            </a:hlinkClick>
            <a:extLst>
              <a:ext uri="{FF2B5EF4-FFF2-40B4-BE49-F238E27FC236}">
                <a16:creationId xmlns:a16="http://schemas.microsoft.com/office/drawing/2014/main" id="{CA305ADD-60BB-49F0-839F-0736E737E7F5}"/>
              </a:ext>
            </a:extLst>
          </p:cNvPr>
          <p:cNvSpPr/>
          <p:nvPr/>
        </p:nvSpPr>
        <p:spPr>
          <a:xfrm>
            <a:off x="785739" y="178529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5" name="13. 2.wav"/>
            </a:hlinkClick>
            <a:extLst>
              <a:ext uri="{FF2B5EF4-FFF2-40B4-BE49-F238E27FC236}">
                <a16:creationId xmlns:a16="http://schemas.microsoft.com/office/drawing/2014/main" id="{00800C41-7074-410D-A71C-3202120141D7}"/>
              </a:ext>
            </a:extLst>
          </p:cNvPr>
          <p:cNvSpPr/>
          <p:nvPr/>
        </p:nvSpPr>
        <p:spPr>
          <a:xfrm>
            <a:off x="786839" y="231255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6" name="13. 3.wav"/>
            </a:hlinkClick>
            <a:extLst>
              <a:ext uri="{FF2B5EF4-FFF2-40B4-BE49-F238E27FC236}">
                <a16:creationId xmlns:a16="http://schemas.microsoft.com/office/drawing/2014/main" id="{1B9E76BA-5BE2-4795-8DDE-E8A9598EBB3A}"/>
              </a:ext>
            </a:extLst>
          </p:cNvPr>
          <p:cNvSpPr/>
          <p:nvPr/>
        </p:nvSpPr>
        <p:spPr>
          <a:xfrm>
            <a:off x="783661" y="296191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7" name="13. 4.wav"/>
            </a:hlinkClick>
            <a:extLst>
              <a:ext uri="{FF2B5EF4-FFF2-40B4-BE49-F238E27FC236}">
                <a16:creationId xmlns:a16="http://schemas.microsoft.com/office/drawing/2014/main" id="{58A94DE1-F1CF-4CB8-9328-76C1FF1FDA54}"/>
              </a:ext>
            </a:extLst>
          </p:cNvPr>
          <p:cNvSpPr/>
          <p:nvPr/>
        </p:nvSpPr>
        <p:spPr>
          <a:xfrm>
            <a:off x="790488" y="364201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5" name="Action Button: Custom 16">
            <a:hlinkClick r:id="" action="ppaction://noaction" highlightClick="1">
              <a:snd r:embed="rId8" name="13. 5.wav"/>
            </a:hlinkClick>
            <a:extLst>
              <a:ext uri="{FF2B5EF4-FFF2-40B4-BE49-F238E27FC236}">
                <a16:creationId xmlns:a16="http://schemas.microsoft.com/office/drawing/2014/main" id="{FFD5DBCA-D6FA-4C01-9072-540FE24501EC}"/>
              </a:ext>
            </a:extLst>
          </p:cNvPr>
          <p:cNvSpPr/>
          <p:nvPr/>
        </p:nvSpPr>
        <p:spPr>
          <a:xfrm>
            <a:off x="783661" y="419046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9" name="13. 6.wav"/>
            </a:hlinkClick>
            <a:extLst>
              <a:ext uri="{FF2B5EF4-FFF2-40B4-BE49-F238E27FC236}">
                <a16:creationId xmlns:a16="http://schemas.microsoft.com/office/drawing/2014/main" id="{8E92B176-D325-443E-B770-6B3DF1FCE9A1}"/>
              </a:ext>
            </a:extLst>
          </p:cNvPr>
          <p:cNvSpPr/>
          <p:nvPr/>
        </p:nvSpPr>
        <p:spPr>
          <a:xfrm>
            <a:off x="790488" y="471176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9" name="Picture 8" descr="A close up of a map&#10;&#10;Description automatically generated">
            <a:extLst>
              <a:ext uri="{FF2B5EF4-FFF2-40B4-BE49-F238E27FC236}">
                <a16:creationId xmlns:a16="http://schemas.microsoft.com/office/drawing/2014/main" id="{0E0601D2-FF97-9443-86DC-3C4CBE756D4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5730" y="3533236"/>
            <a:ext cx="2308024" cy="1810215"/>
          </a:xfrm>
          <a:prstGeom prst="rect">
            <a:avLst/>
          </a:prstGeom>
        </p:spPr>
      </p:pic>
      <p:pic>
        <p:nvPicPr>
          <p:cNvPr id="13" name="Picture 12" descr="A castle on top of a tall building&#10;&#10;Description automatically generated">
            <a:extLst>
              <a:ext uri="{FF2B5EF4-FFF2-40B4-BE49-F238E27FC236}">
                <a16:creationId xmlns:a16="http://schemas.microsoft.com/office/drawing/2014/main" id="{63858037-3BDD-E144-96C8-43AB2283DE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01298" y="1844699"/>
            <a:ext cx="1938479" cy="1292319"/>
          </a:xfrm>
          <a:prstGeom prst="rect">
            <a:avLst/>
          </a:prstGeom>
        </p:spPr>
      </p:pic>
      <p:sp>
        <p:nvSpPr>
          <p:cNvPr id="26" name="Action Button: Custom 16">
            <a:hlinkClick r:id="" action="ppaction://noaction" highlightClick="1">
              <a:snd r:embed="rId12" name="13.ans.1.wav"/>
            </a:hlinkClick>
            <a:extLst>
              <a:ext uri="{FF2B5EF4-FFF2-40B4-BE49-F238E27FC236}">
                <a16:creationId xmlns:a16="http://schemas.microsoft.com/office/drawing/2014/main" id="{CA305ADD-60BB-49F0-839F-0736E737E7F5}"/>
              </a:ext>
            </a:extLst>
          </p:cNvPr>
          <p:cNvSpPr/>
          <p:nvPr/>
        </p:nvSpPr>
        <p:spPr>
          <a:xfrm>
            <a:off x="309365" y="1780575"/>
            <a:ext cx="393922" cy="357939"/>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13" name="13.ans.2.wav"/>
            </a:hlinkClick>
            <a:extLst>
              <a:ext uri="{FF2B5EF4-FFF2-40B4-BE49-F238E27FC236}">
                <a16:creationId xmlns:a16="http://schemas.microsoft.com/office/drawing/2014/main" id="{00800C41-7074-410D-A71C-3202120141D7}"/>
              </a:ext>
            </a:extLst>
          </p:cNvPr>
          <p:cNvSpPr/>
          <p:nvPr/>
        </p:nvSpPr>
        <p:spPr>
          <a:xfrm>
            <a:off x="310465" y="2307838"/>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14" name="13.ans.3.wav"/>
            </a:hlinkClick>
            <a:extLst>
              <a:ext uri="{FF2B5EF4-FFF2-40B4-BE49-F238E27FC236}">
                <a16:creationId xmlns:a16="http://schemas.microsoft.com/office/drawing/2014/main" id="{1B9E76BA-5BE2-4795-8DDE-E8A9598EBB3A}"/>
              </a:ext>
            </a:extLst>
          </p:cNvPr>
          <p:cNvSpPr/>
          <p:nvPr/>
        </p:nvSpPr>
        <p:spPr>
          <a:xfrm>
            <a:off x="307287" y="2957197"/>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15" name="13.ans.4.wav"/>
            </a:hlinkClick>
            <a:extLst>
              <a:ext uri="{FF2B5EF4-FFF2-40B4-BE49-F238E27FC236}">
                <a16:creationId xmlns:a16="http://schemas.microsoft.com/office/drawing/2014/main" id="{58A94DE1-F1CF-4CB8-9328-76C1FF1FDA54}"/>
              </a:ext>
            </a:extLst>
          </p:cNvPr>
          <p:cNvSpPr/>
          <p:nvPr/>
        </p:nvSpPr>
        <p:spPr>
          <a:xfrm>
            <a:off x="314114" y="3637294"/>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16" name="13.ans.5.wav"/>
            </a:hlinkClick>
            <a:extLst>
              <a:ext uri="{FF2B5EF4-FFF2-40B4-BE49-F238E27FC236}">
                <a16:creationId xmlns:a16="http://schemas.microsoft.com/office/drawing/2014/main" id="{FFD5DBCA-D6FA-4C01-9072-540FE24501EC}"/>
              </a:ext>
            </a:extLst>
          </p:cNvPr>
          <p:cNvSpPr/>
          <p:nvPr/>
        </p:nvSpPr>
        <p:spPr>
          <a:xfrm>
            <a:off x="307287" y="4185751"/>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7" name="13.ans.6.wav"/>
            </a:hlinkClick>
            <a:extLst>
              <a:ext uri="{FF2B5EF4-FFF2-40B4-BE49-F238E27FC236}">
                <a16:creationId xmlns:a16="http://schemas.microsoft.com/office/drawing/2014/main" id="{8E92B176-D325-443E-B770-6B3DF1FCE9A1}"/>
              </a:ext>
            </a:extLst>
          </p:cNvPr>
          <p:cNvSpPr/>
          <p:nvPr/>
        </p:nvSpPr>
        <p:spPr>
          <a:xfrm>
            <a:off x="314114" y="4707047"/>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1651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6" grpId="0" animBg="1"/>
      <p:bldP spid="27" grpId="0" animBg="1"/>
      <p:bldP spid="28"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8267340" cy="647577"/>
          </a:xfrm>
        </p:spPr>
        <p:txBody>
          <a:bodyPr>
            <a:normAutofit/>
          </a:bodyPr>
          <a:lstStyle/>
          <a:p>
            <a:r>
              <a:rPr lang="en-GB" sz="2400" b="1" dirty="0">
                <a:solidFill>
                  <a:schemeClr val="bg1"/>
                </a:solidFill>
              </a:rPr>
              <a:t>Welches Land? </a:t>
            </a:r>
            <a:r>
              <a:rPr lang="en-GB" sz="2400" b="1" dirty="0" err="1">
                <a:solidFill>
                  <a:schemeClr val="bg1"/>
                </a:solidFill>
              </a:rPr>
              <a:t>Welche</a:t>
            </a:r>
            <a:r>
              <a:rPr lang="en-GB" sz="2400" b="1" dirty="0">
                <a:solidFill>
                  <a:schemeClr val="bg1"/>
                </a:solidFill>
              </a:rPr>
              <a:t> Stadt? </a:t>
            </a:r>
            <a:r>
              <a:rPr lang="en-GB" sz="2400" b="1" dirty="0" err="1">
                <a:solidFill>
                  <a:schemeClr val="bg1"/>
                </a:solidFill>
              </a:rPr>
              <a:t>Welcher</a:t>
            </a:r>
            <a:r>
              <a:rPr lang="en-GB" sz="2400" b="1" dirty="0">
                <a:solidFill>
                  <a:schemeClr val="bg1"/>
                </a:solidFill>
              </a:rPr>
              <a:t> </a:t>
            </a:r>
            <a:r>
              <a:rPr lang="en-GB" sz="2400" b="1" dirty="0" err="1">
                <a:solidFill>
                  <a:schemeClr val="bg1"/>
                </a:solidFill>
              </a:rPr>
              <a:t>Fluss</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 y="1179346"/>
            <a:ext cx="12192000" cy="800219"/>
          </a:xfrm>
          <a:prstGeom prst="rect">
            <a:avLst/>
          </a:prstGeom>
          <a:noFill/>
        </p:spPr>
        <p:txBody>
          <a:bodyPr wrap="square" rtlCol="0">
            <a:spAutoFit/>
          </a:bodyPr>
          <a:lstStyle/>
          <a:p>
            <a:r>
              <a:rPr lang="en-US" sz="2300" dirty="0"/>
              <a:t>Partner B chooses one of the eight rivers.</a:t>
            </a:r>
            <a:br>
              <a:rPr lang="en-US" sz="2300" dirty="0"/>
            </a:br>
            <a:r>
              <a:rPr lang="en-US" sz="2300" dirty="0"/>
              <a:t>Partner(in) A </a:t>
            </a:r>
            <a:r>
              <a:rPr lang="en-US" sz="2300" dirty="0" err="1"/>
              <a:t>stellt</a:t>
            </a:r>
            <a:r>
              <a:rPr lang="en-US" sz="2300" dirty="0"/>
              <a:t> </a:t>
            </a:r>
            <a:r>
              <a:rPr lang="en-US" sz="2300" dirty="0" err="1"/>
              <a:t>Fragen</a:t>
            </a:r>
            <a:r>
              <a:rPr lang="en-US" sz="2300" dirty="0"/>
              <a:t> </a:t>
            </a:r>
            <a:r>
              <a:rPr lang="en-US" sz="2300" dirty="0" err="1"/>
              <a:t>mit</a:t>
            </a:r>
            <a:r>
              <a:rPr lang="en-US" sz="2300" dirty="0"/>
              <a:t> </a:t>
            </a:r>
            <a:r>
              <a:rPr lang="en-US" sz="2300" dirty="0" err="1"/>
              <a:t>Komparativen</a:t>
            </a:r>
            <a:r>
              <a:rPr lang="en-US" sz="2300" dirty="0"/>
              <a:t>. Partner(in) B </a:t>
            </a:r>
            <a:r>
              <a:rPr lang="en-US" sz="2300" dirty="0" err="1"/>
              <a:t>antwortet</a:t>
            </a:r>
            <a:r>
              <a:rPr lang="en-US" sz="2300" dirty="0"/>
              <a:t> ‘ja’ </a:t>
            </a:r>
            <a:r>
              <a:rPr lang="en-US" sz="2300" dirty="0" err="1"/>
              <a:t>oder</a:t>
            </a:r>
            <a:r>
              <a:rPr lang="en-US" sz="2300" dirty="0"/>
              <a:t> ‘</a:t>
            </a:r>
            <a:r>
              <a:rPr lang="en-US" sz="2300" dirty="0" err="1"/>
              <a:t>nein</a:t>
            </a:r>
            <a:r>
              <a:rPr lang="en-US" sz="2300" dirty="0"/>
              <a:t>’.</a:t>
            </a:r>
          </a:p>
        </p:txBody>
      </p:sp>
      <p:cxnSp>
        <p:nvCxnSpPr>
          <p:cNvPr id="9" name="Straight Connector 8">
            <a:extLst>
              <a:ext uri="{FF2B5EF4-FFF2-40B4-BE49-F238E27FC236}">
                <a16:creationId xmlns:a16="http://schemas.microsoft.com/office/drawing/2014/main" id="{49C57EB8-BFF5-47B4-8409-640D0A48A753}"/>
              </a:ext>
            </a:extLst>
          </p:cNvPr>
          <p:cNvCxnSpPr>
            <a:cxnSpLocks/>
          </p:cNvCxnSpPr>
          <p:nvPr/>
        </p:nvCxnSpPr>
        <p:spPr>
          <a:xfrm>
            <a:off x="9985334" y="315248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2D31747-9A7F-4019-9DFC-4370B78C8C05}"/>
              </a:ext>
            </a:extLst>
          </p:cNvPr>
          <p:cNvSpPr/>
          <p:nvPr/>
        </p:nvSpPr>
        <p:spPr>
          <a:xfrm>
            <a:off x="6228427" y="2114348"/>
            <a:ext cx="375689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77D0E7CF-4CCD-40A8-B8C0-96234091542C}"/>
              </a:ext>
            </a:extLst>
          </p:cNvPr>
          <p:cNvSpPr/>
          <p:nvPr/>
        </p:nvSpPr>
        <p:spPr>
          <a:xfrm>
            <a:off x="6214138" y="2171599"/>
            <a:ext cx="3788999" cy="1014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34C1435D-D54A-4A0F-9912-2BC5C98FC6DB}"/>
              </a:ext>
            </a:extLst>
          </p:cNvPr>
          <p:cNvSpPr/>
          <p:nvPr/>
        </p:nvSpPr>
        <p:spPr>
          <a:xfrm>
            <a:off x="9141093" y="3355907"/>
            <a:ext cx="1667733" cy="139664"/>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E67D150-857E-46FA-A98E-778B5E2D5A38}"/>
              </a:ext>
            </a:extLst>
          </p:cNvPr>
          <p:cNvSpPr/>
          <p:nvPr/>
        </p:nvSpPr>
        <p:spPr>
          <a:xfrm>
            <a:off x="9134750" y="3413158"/>
            <a:ext cx="1681984" cy="1014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15" name="Straight Connector 14">
            <a:extLst>
              <a:ext uri="{FF2B5EF4-FFF2-40B4-BE49-F238E27FC236}">
                <a16:creationId xmlns:a16="http://schemas.microsoft.com/office/drawing/2014/main" id="{02861702-4348-4469-B3D5-87BA717279EF}"/>
              </a:ext>
            </a:extLst>
          </p:cNvPr>
          <p:cNvCxnSpPr>
            <a:cxnSpLocks/>
          </p:cNvCxnSpPr>
          <p:nvPr/>
        </p:nvCxnSpPr>
        <p:spPr>
          <a:xfrm>
            <a:off x="6242996" y="315248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5F80D6E-A204-46FE-8341-BB1725C030E4}"/>
              </a:ext>
            </a:extLst>
          </p:cNvPr>
          <p:cNvSpPr/>
          <p:nvPr/>
        </p:nvSpPr>
        <p:spPr>
          <a:xfrm>
            <a:off x="5398755" y="3355907"/>
            <a:ext cx="1667733" cy="139664"/>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CDD860C1-B9B6-4A99-92EF-47D96DFF2871}"/>
              </a:ext>
            </a:extLst>
          </p:cNvPr>
          <p:cNvSpPr/>
          <p:nvPr/>
        </p:nvSpPr>
        <p:spPr>
          <a:xfrm>
            <a:off x="5392412" y="3413158"/>
            <a:ext cx="1681984" cy="1014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18" name="Straight Connector 17">
            <a:extLst>
              <a:ext uri="{FF2B5EF4-FFF2-40B4-BE49-F238E27FC236}">
                <a16:creationId xmlns:a16="http://schemas.microsoft.com/office/drawing/2014/main" id="{27346418-7C00-4B9E-83E4-CA8362ABF848}"/>
              </a:ext>
            </a:extLst>
          </p:cNvPr>
          <p:cNvCxnSpPr>
            <a:cxnSpLocks/>
          </p:cNvCxnSpPr>
          <p:nvPr/>
        </p:nvCxnSpPr>
        <p:spPr>
          <a:xfrm>
            <a:off x="5402847" y="439045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239493E-9047-4911-8965-831E9F4571B3}"/>
              </a:ext>
            </a:extLst>
          </p:cNvPr>
          <p:cNvSpPr/>
          <p:nvPr/>
        </p:nvSpPr>
        <p:spPr>
          <a:xfrm>
            <a:off x="4964179" y="4596641"/>
            <a:ext cx="864155" cy="1396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C280EE81-D6D7-4F2D-83A0-004BA41961E8}"/>
              </a:ext>
            </a:extLst>
          </p:cNvPr>
          <p:cNvSpPr/>
          <p:nvPr/>
        </p:nvSpPr>
        <p:spPr>
          <a:xfrm>
            <a:off x="4960892" y="4653892"/>
            <a:ext cx="871540" cy="1014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0607A18A-F17F-4340-8776-8C8BE0D648EC}"/>
              </a:ext>
            </a:extLst>
          </p:cNvPr>
          <p:cNvCxnSpPr>
            <a:cxnSpLocks/>
          </p:cNvCxnSpPr>
          <p:nvPr/>
        </p:nvCxnSpPr>
        <p:spPr>
          <a:xfrm>
            <a:off x="7145655" y="4399754"/>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AF006DD-A5F9-4143-8B16-704A31F52C5A}"/>
              </a:ext>
            </a:extLst>
          </p:cNvPr>
          <p:cNvSpPr/>
          <p:nvPr/>
        </p:nvSpPr>
        <p:spPr>
          <a:xfrm>
            <a:off x="6706987" y="4605943"/>
            <a:ext cx="864155" cy="1396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952A17B-DFB1-47EC-9894-91ECEF51E386}"/>
              </a:ext>
            </a:extLst>
          </p:cNvPr>
          <p:cNvSpPr/>
          <p:nvPr/>
        </p:nvSpPr>
        <p:spPr>
          <a:xfrm>
            <a:off x="6682421" y="4675780"/>
            <a:ext cx="939019" cy="18831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cxnSp>
        <p:nvCxnSpPr>
          <p:cNvPr id="25" name="Straight Connector 24">
            <a:extLst>
              <a:ext uri="{FF2B5EF4-FFF2-40B4-BE49-F238E27FC236}">
                <a16:creationId xmlns:a16="http://schemas.microsoft.com/office/drawing/2014/main" id="{E54CBCF1-A604-4D10-A990-64EE73296A93}"/>
              </a:ext>
            </a:extLst>
          </p:cNvPr>
          <p:cNvCxnSpPr>
            <a:cxnSpLocks/>
          </p:cNvCxnSpPr>
          <p:nvPr/>
        </p:nvCxnSpPr>
        <p:spPr>
          <a:xfrm>
            <a:off x="9164451" y="440687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25CCF91-6058-4C1C-82FF-32167DA9E32C}"/>
              </a:ext>
            </a:extLst>
          </p:cNvPr>
          <p:cNvSpPr/>
          <p:nvPr/>
        </p:nvSpPr>
        <p:spPr>
          <a:xfrm>
            <a:off x="8725783" y="4613061"/>
            <a:ext cx="864155" cy="1396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B47E998A-6030-4E5C-A901-162AD11CB4CE}"/>
              </a:ext>
            </a:extLst>
          </p:cNvPr>
          <p:cNvSpPr/>
          <p:nvPr/>
        </p:nvSpPr>
        <p:spPr>
          <a:xfrm>
            <a:off x="8722495" y="4663200"/>
            <a:ext cx="931889" cy="10857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41660A7E-8D00-4E8C-B5DA-F6532A853E33}"/>
              </a:ext>
            </a:extLst>
          </p:cNvPr>
          <p:cNvCxnSpPr>
            <a:cxnSpLocks/>
          </p:cNvCxnSpPr>
          <p:nvPr/>
        </p:nvCxnSpPr>
        <p:spPr>
          <a:xfrm>
            <a:off x="10875454" y="440687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E21D5E8-CFBC-4422-8C88-8E493D8EC3CC}"/>
              </a:ext>
            </a:extLst>
          </p:cNvPr>
          <p:cNvSpPr/>
          <p:nvPr/>
        </p:nvSpPr>
        <p:spPr>
          <a:xfrm>
            <a:off x="10436786" y="4613061"/>
            <a:ext cx="864155" cy="1396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35717553-C951-4429-8B8A-784EC4C20EF5}"/>
              </a:ext>
            </a:extLst>
          </p:cNvPr>
          <p:cNvSpPr/>
          <p:nvPr/>
        </p:nvSpPr>
        <p:spPr>
          <a:xfrm>
            <a:off x="10370706" y="4670311"/>
            <a:ext cx="871540" cy="1014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CB18454B-7B9D-4440-86F5-FFC621C53424}"/>
              </a:ext>
            </a:extLst>
          </p:cNvPr>
          <p:cNvSpPr txBox="1"/>
          <p:nvPr/>
        </p:nvSpPr>
        <p:spPr>
          <a:xfrm>
            <a:off x="5441083" y="217085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A40BD096-15E3-4C68-AE3F-2993EC4ECD16}"/>
              </a:ext>
            </a:extLst>
          </p:cNvPr>
          <p:cNvSpPr/>
          <p:nvPr/>
        </p:nvSpPr>
        <p:spPr>
          <a:xfrm>
            <a:off x="11184376" y="4684980"/>
            <a:ext cx="308387" cy="16991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DA756C8D-939D-4F2F-AEF8-86994E68975C}"/>
              </a:ext>
            </a:extLst>
          </p:cNvPr>
          <p:cNvSpPr txBox="1"/>
          <p:nvPr/>
        </p:nvSpPr>
        <p:spPr>
          <a:xfrm>
            <a:off x="9200895" y="216824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7" name="Straight Connector 106">
            <a:extLst>
              <a:ext uri="{FF2B5EF4-FFF2-40B4-BE49-F238E27FC236}">
                <a16:creationId xmlns:a16="http://schemas.microsoft.com/office/drawing/2014/main" id="{50F66086-EEC0-4789-8858-27AFCC0B48A9}"/>
              </a:ext>
            </a:extLst>
          </p:cNvPr>
          <p:cNvCxnSpPr>
            <a:cxnSpLocks/>
          </p:cNvCxnSpPr>
          <p:nvPr/>
        </p:nvCxnSpPr>
        <p:spPr>
          <a:xfrm>
            <a:off x="1892566" y="312312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5821C6A4-581D-4B4B-A049-D93AA93CEF10}"/>
              </a:ext>
            </a:extLst>
          </p:cNvPr>
          <p:cNvSpPr/>
          <p:nvPr/>
        </p:nvSpPr>
        <p:spPr>
          <a:xfrm>
            <a:off x="1041982" y="338379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110" name="Straight Connector 109">
            <a:extLst>
              <a:ext uri="{FF2B5EF4-FFF2-40B4-BE49-F238E27FC236}">
                <a16:creationId xmlns:a16="http://schemas.microsoft.com/office/drawing/2014/main" id="{BF649670-3CF5-485B-B990-1149BF3BC1C4}"/>
              </a:ext>
            </a:extLst>
          </p:cNvPr>
          <p:cNvCxnSpPr>
            <a:cxnSpLocks/>
          </p:cNvCxnSpPr>
          <p:nvPr/>
        </p:nvCxnSpPr>
        <p:spPr>
          <a:xfrm>
            <a:off x="1892566" y="4303777"/>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24C307B3-D935-463D-82EC-5083D6B53264}"/>
              </a:ext>
            </a:extLst>
          </p:cNvPr>
          <p:cNvSpPr txBox="1"/>
          <p:nvPr/>
        </p:nvSpPr>
        <p:spPr>
          <a:xfrm>
            <a:off x="1038256" y="4549831"/>
            <a:ext cx="1581065" cy="1200329"/>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28" name="TextBox 127">
            <a:extLst>
              <a:ext uri="{FF2B5EF4-FFF2-40B4-BE49-F238E27FC236}">
                <a16:creationId xmlns:a16="http://schemas.microsoft.com/office/drawing/2014/main" id="{5D9B2DE9-CE8B-43A0-BC4D-C86D7F7015F3}"/>
              </a:ext>
            </a:extLst>
          </p:cNvPr>
          <p:cNvSpPr txBox="1"/>
          <p:nvPr/>
        </p:nvSpPr>
        <p:spPr>
          <a:xfrm>
            <a:off x="1057506" y="3307526"/>
            <a:ext cx="1581065" cy="461665"/>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530BC709-DF66-47B2-ABA3-DE3B60BEA530}"/>
              </a:ext>
            </a:extLst>
          </p:cNvPr>
          <p:cNvSpPr txBox="1"/>
          <p:nvPr/>
        </p:nvSpPr>
        <p:spPr>
          <a:xfrm>
            <a:off x="1090653" y="214149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C124229-85E7-4C29-85BE-E7765B31F8D9}"/>
              </a:ext>
            </a:extLst>
          </p:cNvPr>
          <p:cNvSpPr txBox="1"/>
          <p:nvPr/>
        </p:nvSpPr>
        <p:spPr>
          <a:xfrm>
            <a:off x="2397973" y="2335369"/>
            <a:ext cx="1556876" cy="461665"/>
          </a:xfrm>
          <a:prstGeom prst="rect">
            <a:avLst/>
          </a:prstGeom>
          <a:noFill/>
        </p:spPr>
        <p:txBody>
          <a:bodyPr wrap="square" rtlCol="0">
            <a:spAutoFit/>
          </a:bodyPr>
          <a:lstStyle/>
          <a:p>
            <a:pPr algn="ctr"/>
            <a:r>
              <a:rPr lang="en-GB" sz="2400" dirty="0"/>
              <a:t>(</a:t>
            </a:r>
            <a:r>
              <a:rPr lang="en-GB" sz="2400" dirty="0" err="1"/>
              <a:t>klein</a:t>
            </a:r>
            <a:r>
              <a:rPr lang="en-GB" sz="2400" dirty="0"/>
              <a:t>)</a:t>
            </a:r>
          </a:p>
        </p:txBody>
      </p:sp>
      <p:sp>
        <p:nvSpPr>
          <p:cNvPr id="144" name="TextBox 143">
            <a:extLst>
              <a:ext uri="{FF2B5EF4-FFF2-40B4-BE49-F238E27FC236}">
                <a16:creationId xmlns:a16="http://schemas.microsoft.com/office/drawing/2014/main" id="{ECDFF5DC-431F-4A4F-B17D-B23DE8767EE2}"/>
              </a:ext>
            </a:extLst>
          </p:cNvPr>
          <p:cNvSpPr txBox="1"/>
          <p:nvPr/>
        </p:nvSpPr>
        <p:spPr>
          <a:xfrm>
            <a:off x="2373995" y="3485261"/>
            <a:ext cx="1556876" cy="461665"/>
          </a:xfrm>
          <a:prstGeom prst="rect">
            <a:avLst/>
          </a:prstGeom>
          <a:noFill/>
        </p:spPr>
        <p:txBody>
          <a:bodyPr wrap="square" rtlCol="0">
            <a:spAutoFit/>
          </a:bodyPr>
          <a:lstStyle/>
          <a:p>
            <a:pPr algn="ctr"/>
            <a:r>
              <a:rPr lang="en-GB" sz="2400" dirty="0"/>
              <a:t>(</a:t>
            </a:r>
            <a:r>
              <a:rPr lang="en-GB" sz="2400" dirty="0" err="1"/>
              <a:t>groß</a:t>
            </a:r>
            <a:r>
              <a:rPr lang="en-GB" sz="2400" dirty="0"/>
              <a:t>)</a:t>
            </a:r>
          </a:p>
        </p:txBody>
      </p:sp>
      <p:pic>
        <p:nvPicPr>
          <p:cNvPr id="145" name="Picture 144" descr="A picture containing bird, food, fruit&#10;&#10;Description automatically generated">
            <a:extLst>
              <a:ext uri="{FF2B5EF4-FFF2-40B4-BE49-F238E27FC236}">
                <a16:creationId xmlns:a16="http://schemas.microsoft.com/office/drawing/2014/main" id="{726D43FA-012C-4438-BE06-5D1D6ABDC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789" y="2192603"/>
            <a:ext cx="1119336" cy="647116"/>
          </a:xfrm>
          <a:prstGeom prst="rect">
            <a:avLst/>
          </a:prstGeom>
        </p:spPr>
      </p:pic>
      <p:pic>
        <p:nvPicPr>
          <p:cNvPr id="147" name="Picture 146" descr="A picture containing food&#10;&#10;Description automatically generated">
            <a:extLst>
              <a:ext uri="{FF2B5EF4-FFF2-40B4-BE49-F238E27FC236}">
                <a16:creationId xmlns:a16="http://schemas.microsoft.com/office/drawing/2014/main" id="{85EC050D-D57C-4BE1-B865-94C2BF273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0575" y="2211369"/>
            <a:ext cx="1075704" cy="645422"/>
          </a:xfrm>
          <a:prstGeom prst="rect">
            <a:avLst/>
          </a:prstGeom>
        </p:spPr>
      </p:pic>
      <p:pic>
        <p:nvPicPr>
          <p:cNvPr id="149" name="Picture 148" descr="A close up of a sign&#10;&#10;Description automatically generated">
            <a:extLst>
              <a:ext uri="{FF2B5EF4-FFF2-40B4-BE49-F238E27FC236}">
                <a16:creationId xmlns:a16="http://schemas.microsoft.com/office/drawing/2014/main" id="{AB90F6FB-4615-4F10-B581-9E67B504B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0760" y="2221313"/>
            <a:ext cx="706069" cy="706069"/>
          </a:xfrm>
          <a:prstGeom prst="rect">
            <a:avLst/>
          </a:prstGeom>
        </p:spPr>
      </p:pic>
      <p:sp>
        <p:nvSpPr>
          <p:cNvPr id="150" name="Rectangle: Rounded Corners 149">
            <a:extLst>
              <a:ext uri="{FF2B5EF4-FFF2-40B4-BE49-F238E27FC236}">
                <a16:creationId xmlns:a16="http://schemas.microsoft.com/office/drawing/2014/main" id="{9379CA38-B3B5-4B29-BFD8-2C316840F974}"/>
              </a:ext>
            </a:extLst>
          </p:cNvPr>
          <p:cNvSpPr/>
          <p:nvPr/>
        </p:nvSpPr>
        <p:spPr>
          <a:xfrm>
            <a:off x="879906" y="3315978"/>
            <a:ext cx="1957103" cy="102053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Salzburg</a:t>
            </a:r>
            <a:br>
              <a:rPr lang="en-GB" sz="2000" dirty="0">
                <a:solidFill>
                  <a:schemeClr val="tx1"/>
                </a:solidFill>
              </a:rPr>
            </a:br>
            <a:r>
              <a:rPr lang="en-GB" sz="2000" dirty="0" err="1">
                <a:solidFill>
                  <a:schemeClr val="tx1"/>
                </a:solidFill>
              </a:rPr>
              <a:t>Bevölkerung</a:t>
            </a:r>
            <a:r>
              <a:rPr lang="en-GB" sz="2000" dirty="0">
                <a:solidFill>
                  <a:schemeClr val="tx1"/>
                </a:solidFill>
              </a:rPr>
              <a:t>: 152.367</a:t>
            </a:r>
          </a:p>
        </p:txBody>
      </p:sp>
      <p:sp>
        <p:nvSpPr>
          <p:cNvPr id="155" name="TextBox 154">
            <a:extLst>
              <a:ext uri="{FF2B5EF4-FFF2-40B4-BE49-F238E27FC236}">
                <a16:creationId xmlns:a16="http://schemas.microsoft.com/office/drawing/2014/main" id="{74DEC2F7-9503-44AD-8C94-69A6662A2DEE}"/>
              </a:ext>
            </a:extLst>
          </p:cNvPr>
          <p:cNvSpPr txBox="1"/>
          <p:nvPr/>
        </p:nvSpPr>
        <p:spPr>
          <a:xfrm>
            <a:off x="8267340" y="3420592"/>
            <a:ext cx="1702921" cy="461665"/>
          </a:xfrm>
          <a:prstGeom prst="rect">
            <a:avLst/>
          </a:prstGeom>
          <a:solidFill>
            <a:schemeClr val="bg2"/>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6" name="TextBox 155">
            <a:extLst>
              <a:ext uri="{FF2B5EF4-FFF2-40B4-BE49-F238E27FC236}">
                <a16:creationId xmlns:a16="http://schemas.microsoft.com/office/drawing/2014/main" id="{5E677922-363A-40CA-8550-F13636915ABA}"/>
              </a:ext>
            </a:extLst>
          </p:cNvPr>
          <p:cNvSpPr txBox="1"/>
          <p:nvPr/>
        </p:nvSpPr>
        <p:spPr>
          <a:xfrm>
            <a:off x="10093530" y="3437661"/>
            <a:ext cx="1702921" cy="461665"/>
          </a:xfrm>
          <a:prstGeom prst="rect">
            <a:avLst/>
          </a:prstGeom>
          <a:solidFill>
            <a:schemeClr val="bg2"/>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3" name="Rectangle: Rounded Corners 152">
            <a:extLst>
              <a:ext uri="{FF2B5EF4-FFF2-40B4-BE49-F238E27FC236}">
                <a16:creationId xmlns:a16="http://schemas.microsoft.com/office/drawing/2014/main" id="{34ED18BD-B726-4FE4-AFE5-11AB48BC6CF4}"/>
              </a:ext>
            </a:extLst>
          </p:cNvPr>
          <p:cNvSpPr/>
          <p:nvPr/>
        </p:nvSpPr>
        <p:spPr>
          <a:xfrm>
            <a:off x="8148290" y="3506200"/>
            <a:ext cx="1957103"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Zürich</a:t>
            </a:r>
            <a:br>
              <a:rPr lang="en-GB" sz="2000" dirty="0">
                <a:solidFill>
                  <a:schemeClr val="tx1"/>
                </a:solidFill>
              </a:rPr>
            </a:br>
            <a:r>
              <a:rPr lang="en-GB" sz="2000" dirty="0" err="1">
                <a:solidFill>
                  <a:schemeClr val="tx1"/>
                </a:solidFill>
              </a:rPr>
              <a:t>Bevölkerung</a:t>
            </a:r>
            <a:r>
              <a:rPr lang="en-GB" sz="2000" dirty="0">
                <a:solidFill>
                  <a:schemeClr val="tx1"/>
                </a:solidFill>
              </a:rPr>
              <a:t>: 341.730</a:t>
            </a:r>
          </a:p>
        </p:txBody>
      </p:sp>
      <p:sp>
        <p:nvSpPr>
          <p:cNvPr id="53" name="TextBox 52">
            <a:extLst>
              <a:ext uri="{FF2B5EF4-FFF2-40B4-BE49-F238E27FC236}">
                <a16:creationId xmlns:a16="http://schemas.microsoft.com/office/drawing/2014/main" id="{B35D2FDE-8CA8-40C9-956A-39500C7B23EF}"/>
              </a:ext>
            </a:extLst>
          </p:cNvPr>
          <p:cNvSpPr txBox="1"/>
          <p:nvPr/>
        </p:nvSpPr>
        <p:spPr>
          <a:xfrm>
            <a:off x="4490458" y="3406269"/>
            <a:ext cx="1702921" cy="461665"/>
          </a:xfrm>
          <a:prstGeom prst="rect">
            <a:avLst/>
          </a:prstGeom>
          <a:solidFill>
            <a:schemeClr val="bg2"/>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1" name="Rectangle: Rounded Corners 150">
            <a:extLst>
              <a:ext uri="{FF2B5EF4-FFF2-40B4-BE49-F238E27FC236}">
                <a16:creationId xmlns:a16="http://schemas.microsoft.com/office/drawing/2014/main" id="{16C876DA-5217-4640-AFA2-58F261EE2511}"/>
              </a:ext>
            </a:extLst>
          </p:cNvPr>
          <p:cNvSpPr/>
          <p:nvPr/>
        </p:nvSpPr>
        <p:spPr>
          <a:xfrm>
            <a:off x="4376262" y="3517707"/>
            <a:ext cx="1957103"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Koblenz</a:t>
            </a:r>
            <a:br>
              <a:rPr lang="en-GB" sz="2000" dirty="0">
                <a:solidFill>
                  <a:schemeClr val="tx1"/>
                </a:solidFill>
              </a:rPr>
            </a:br>
            <a:r>
              <a:rPr lang="en-GB" sz="2000" dirty="0" err="1">
                <a:solidFill>
                  <a:schemeClr val="tx1"/>
                </a:solidFill>
              </a:rPr>
              <a:t>Bevölkerung</a:t>
            </a:r>
            <a:r>
              <a:rPr lang="en-GB" sz="2000" dirty="0">
                <a:solidFill>
                  <a:schemeClr val="tx1"/>
                </a:solidFill>
              </a:rPr>
              <a:t>: 112.586</a:t>
            </a:r>
          </a:p>
        </p:txBody>
      </p:sp>
      <p:sp>
        <p:nvSpPr>
          <p:cNvPr id="154" name="TextBox 153">
            <a:extLst>
              <a:ext uri="{FF2B5EF4-FFF2-40B4-BE49-F238E27FC236}">
                <a16:creationId xmlns:a16="http://schemas.microsoft.com/office/drawing/2014/main" id="{DB4872F0-9174-4626-AA11-07BF8A8776EE}"/>
              </a:ext>
            </a:extLst>
          </p:cNvPr>
          <p:cNvSpPr txBox="1"/>
          <p:nvPr/>
        </p:nvSpPr>
        <p:spPr>
          <a:xfrm>
            <a:off x="6316648" y="3423338"/>
            <a:ext cx="1702921" cy="461665"/>
          </a:xfrm>
          <a:prstGeom prst="rect">
            <a:avLst/>
          </a:prstGeom>
          <a:solidFill>
            <a:schemeClr val="bg2"/>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2" name="Rectangle: Rounded Corners 151">
            <a:extLst>
              <a:ext uri="{FF2B5EF4-FFF2-40B4-BE49-F238E27FC236}">
                <a16:creationId xmlns:a16="http://schemas.microsoft.com/office/drawing/2014/main" id="{66755F10-3486-46B7-A1AB-9879AECDA10E}"/>
              </a:ext>
            </a:extLst>
          </p:cNvPr>
          <p:cNvSpPr/>
          <p:nvPr/>
        </p:nvSpPr>
        <p:spPr>
          <a:xfrm>
            <a:off x="6193379" y="3531497"/>
            <a:ext cx="1957103"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München</a:t>
            </a:r>
            <a:br>
              <a:rPr lang="en-GB" sz="2000" dirty="0">
                <a:solidFill>
                  <a:schemeClr val="tx1"/>
                </a:solidFill>
              </a:rPr>
            </a:br>
            <a:r>
              <a:rPr lang="en-GB" sz="2000" dirty="0" err="1">
                <a:solidFill>
                  <a:schemeClr val="tx1"/>
                </a:solidFill>
              </a:rPr>
              <a:t>Bevölkerung</a:t>
            </a:r>
            <a:r>
              <a:rPr lang="en-GB" sz="2000" dirty="0">
                <a:solidFill>
                  <a:schemeClr val="tx1"/>
                </a:solidFill>
              </a:rPr>
              <a:t>: 1.472.000</a:t>
            </a:r>
          </a:p>
        </p:txBody>
      </p:sp>
      <p:sp>
        <p:nvSpPr>
          <p:cNvPr id="159" name="Rectangle: Rounded Corners 158">
            <a:extLst>
              <a:ext uri="{FF2B5EF4-FFF2-40B4-BE49-F238E27FC236}">
                <a16:creationId xmlns:a16="http://schemas.microsoft.com/office/drawing/2014/main" id="{19371F37-8737-488E-8E2E-59F40610A819}"/>
              </a:ext>
            </a:extLst>
          </p:cNvPr>
          <p:cNvSpPr/>
          <p:nvPr/>
        </p:nvSpPr>
        <p:spPr>
          <a:xfrm>
            <a:off x="9998562" y="3538358"/>
            <a:ext cx="1990493" cy="10052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Bern</a:t>
            </a:r>
            <a:br>
              <a:rPr lang="en-GB" sz="2000" dirty="0">
                <a:solidFill>
                  <a:schemeClr val="tx1"/>
                </a:solidFill>
              </a:rPr>
            </a:br>
            <a:r>
              <a:rPr lang="en-GB" sz="2000" dirty="0" err="1">
                <a:solidFill>
                  <a:schemeClr val="tx1"/>
                </a:solidFill>
              </a:rPr>
              <a:t>Bevölkerung</a:t>
            </a:r>
            <a:r>
              <a:rPr lang="en-GB" sz="2000" dirty="0">
                <a:solidFill>
                  <a:schemeClr val="tx1"/>
                </a:solidFill>
              </a:rPr>
              <a:t>: 121.631</a:t>
            </a:r>
          </a:p>
        </p:txBody>
      </p:sp>
      <p:sp>
        <p:nvSpPr>
          <p:cNvPr id="160" name="Rectangle: Rounded Corners 159">
            <a:extLst>
              <a:ext uri="{FF2B5EF4-FFF2-40B4-BE49-F238E27FC236}">
                <a16:creationId xmlns:a16="http://schemas.microsoft.com/office/drawing/2014/main" id="{EA08E65E-34EF-4902-BB83-2DC35FC8224E}"/>
              </a:ext>
            </a:extLst>
          </p:cNvPr>
          <p:cNvSpPr/>
          <p:nvPr/>
        </p:nvSpPr>
        <p:spPr>
          <a:xfrm>
            <a:off x="827148" y="4599373"/>
            <a:ext cx="1957103" cy="1238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a:t>
            </a:r>
            <a:r>
              <a:rPr lang="en-GB" sz="2000" b="1" dirty="0" err="1">
                <a:solidFill>
                  <a:schemeClr val="tx1"/>
                </a:solidFill>
              </a:rPr>
              <a:t>Saalach</a:t>
            </a:r>
            <a:br>
              <a:rPr lang="en-GB" sz="2000" dirty="0">
                <a:solidFill>
                  <a:schemeClr val="tx1"/>
                </a:solidFill>
              </a:rPr>
            </a:br>
            <a:r>
              <a:rPr lang="en-GB" sz="2000" dirty="0">
                <a:solidFill>
                  <a:schemeClr val="tx1"/>
                </a:solidFill>
              </a:rPr>
              <a:t>106 km</a:t>
            </a:r>
          </a:p>
        </p:txBody>
      </p:sp>
      <p:sp>
        <p:nvSpPr>
          <p:cNvPr id="161" name="TextBox 160">
            <a:extLst>
              <a:ext uri="{FF2B5EF4-FFF2-40B4-BE49-F238E27FC236}">
                <a16:creationId xmlns:a16="http://schemas.microsoft.com/office/drawing/2014/main" id="{756C96A5-79C0-4AFF-A7E7-4A2B0DC1D253}"/>
              </a:ext>
            </a:extLst>
          </p:cNvPr>
          <p:cNvSpPr txBox="1"/>
          <p:nvPr/>
        </p:nvSpPr>
        <p:spPr>
          <a:xfrm>
            <a:off x="2350747" y="4813561"/>
            <a:ext cx="1556876" cy="461665"/>
          </a:xfrm>
          <a:prstGeom prst="rect">
            <a:avLst/>
          </a:prstGeom>
          <a:noFill/>
        </p:spPr>
        <p:txBody>
          <a:bodyPr wrap="square" rtlCol="0">
            <a:spAutoFit/>
          </a:bodyPr>
          <a:lstStyle/>
          <a:p>
            <a:pPr algn="ctr"/>
            <a:r>
              <a:rPr lang="en-GB" sz="2400" dirty="0"/>
              <a:t>(</a:t>
            </a:r>
            <a:r>
              <a:rPr lang="en-GB" sz="2400" dirty="0" err="1"/>
              <a:t>lang</a:t>
            </a:r>
            <a:r>
              <a:rPr lang="en-GB" sz="2400" dirty="0"/>
              <a:t>)</a:t>
            </a:r>
          </a:p>
        </p:txBody>
      </p:sp>
      <p:sp>
        <p:nvSpPr>
          <p:cNvPr id="162" name="Rectangle: Rounded Corners 161">
            <a:extLst>
              <a:ext uri="{FF2B5EF4-FFF2-40B4-BE49-F238E27FC236}">
                <a16:creationId xmlns:a16="http://schemas.microsoft.com/office/drawing/2014/main" id="{12635F78-6814-417E-B5FD-0868F558B10F}"/>
              </a:ext>
            </a:extLst>
          </p:cNvPr>
          <p:cNvSpPr/>
          <p:nvPr/>
        </p:nvSpPr>
        <p:spPr>
          <a:xfrm>
            <a:off x="4342254" y="4769145"/>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a:t>
            </a:r>
            <a:r>
              <a:rPr lang="en-GB" sz="2000" b="1" dirty="0" err="1">
                <a:solidFill>
                  <a:schemeClr val="tx1"/>
                </a:solidFill>
              </a:rPr>
              <a:t>Elz</a:t>
            </a:r>
            <a:br>
              <a:rPr lang="en-GB" sz="2000" dirty="0">
                <a:solidFill>
                  <a:schemeClr val="tx1"/>
                </a:solidFill>
              </a:rPr>
            </a:br>
            <a:r>
              <a:rPr lang="en-GB" sz="2000" dirty="0">
                <a:solidFill>
                  <a:schemeClr val="tx1"/>
                </a:solidFill>
              </a:rPr>
              <a:t>59km</a:t>
            </a:r>
          </a:p>
        </p:txBody>
      </p:sp>
      <p:sp>
        <p:nvSpPr>
          <p:cNvPr id="163" name="Rectangle: Rounded Corners 162">
            <a:extLst>
              <a:ext uri="{FF2B5EF4-FFF2-40B4-BE49-F238E27FC236}">
                <a16:creationId xmlns:a16="http://schemas.microsoft.com/office/drawing/2014/main" id="{DBEA54D3-A17B-4BA9-8BE8-357452A56878}"/>
              </a:ext>
            </a:extLst>
          </p:cNvPr>
          <p:cNvSpPr/>
          <p:nvPr/>
        </p:nvSpPr>
        <p:spPr>
          <a:xfrm>
            <a:off x="5320580" y="4752725"/>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Mosel</a:t>
            </a:r>
            <a:br>
              <a:rPr lang="en-GB" sz="2000" dirty="0">
                <a:solidFill>
                  <a:schemeClr val="tx1"/>
                </a:solidFill>
              </a:rPr>
            </a:br>
            <a:r>
              <a:rPr lang="en-GB" sz="2000" dirty="0">
                <a:solidFill>
                  <a:schemeClr val="tx1"/>
                </a:solidFill>
              </a:rPr>
              <a:t>544 km</a:t>
            </a:r>
          </a:p>
        </p:txBody>
      </p:sp>
      <p:sp>
        <p:nvSpPr>
          <p:cNvPr id="164" name="Rectangle 163">
            <a:extLst>
              <a:ext uri="{FF2B5EF4-FFF2-40B4-BE49-F238E27FC236}">
                <a16:creationId xmlns:a16="http://schemas.microsoft.com/office/drawing/2014/main" id="{4DAB507F-C0F3-45EF-AE2B-82CDA848EB7D}"/>
              </a:ext>
            </a:extLst>
          </p:cNvPr>
          <p:cNvSpPr/>
          <p:nvPr/>
        </p:nvSpPr>
        <p:spPr>
          <a:xfrm>
            <a:off x="4467026" y="4645887"/>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5" name="Rectangle: Rounded Corners 164">
            <a:extLst>
              <a:ext uri="{FF2B5EF4-FFF2-40B4-BE49-F238E27FC236}">
                <a16:creationId xmlns:a16="http://schemas.microsoft.com/office/drawing/2014/main" id="{984A126E-6E84-4087-8661-A669F2DB02F7}"/>
              </a:ext>
            </a:extLst>
          </p:cNvPr>
          <p:cNvSpPr/>
          <p:nvPr/>
        </p:nvSpPr>
        <p:spPr>
          <a:xfrm>
            <a:off x="6217906" y="4750892"/>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a:t>
            </a:r>
            <a:r>
              <a:rPr lang="en-GB" sz="2000" b="1" dirty="0" err="1">
                <a:solidFill>
                  <a:schemeClr val="tx1"/>
                </a:solidFill>
              </a:rPr>
              <a:t>Isar</a:t>
            </a:r>
            <a:br>
              <a:rPr lang="en-GB" sz="2000" dirty="0">
                <a:solidFill>
                  <a:schemeClr val="tx1"/>
                </a:solidFill>
              </a:rPr>
            </a:br>
            <a:r>
              <a:rPr lang="en-GB" sz="2000" dirty="0">
                <a:solidFill>
                  <a:schemeClr val="tx1"/>
                </a:solidFill>
              </a:rPr>
              <a:t>295 km</a:t>
            </a:r>
          </a:p>
        </p:txBody>
      </p:sp>
      <p:sp>
        <p:nvSpPr>
          <p:cNvPr id="166" name="Rectangle: Rounded Corners 165">
            <a:extLst>
              <a:ext uri="{FF2B5EF4-FFF2-40B4-BE49-F238E27FC236}">
                <a16:creationId xmlns:a16="http://schemas.microsoft.com/office/drawing/2014/main" id="{98DFC913-228B-4F81-971B-A1DB49906FC3}"/>
              </a:ext>
            </a:extLst>
          </p:cNvPr>
          <p:cNvSpPr/>
          <p:nvPr/>
        </p:nvSpPr>
        <p:spPr>
          <a:xfrm>
            <a:off x="8047745" y="4790234"/>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a:t>
            </a:r>
            <a:r>
              <a:rPr lang="en-GB" sz="1600" b="1" dirty="0" err="1">
                <a:solidFill>
                  <a:schemeClr val="tx1"/>
                </a:solidFill>
              </a:rPr>
              <a:t>Limmat</a:t>
            </a:r>
            <a:r>
              <a:rPr lang="en-GB" sz="2000" b="1" dirty="0">
                <a:solidFill>
                  <a:schemeClr val="tx1"/>
                </a:solidFill>
              </a:rPr>
              <a:t> </a:t>
            </a:r>
            <a:r>
              <a:rPr lang="en-GB" sz="2000" dirty="0">
                <a:solidFill>
                  <a:schemeClr val="tx1"/>
                </a:solidFill>
              </a:rPr>
              <a:t>36 km</a:t>
            </a:r>
          </a:p>
        </p:txBody>
      </p:sp>
      <p:sp>
        <p:nvSpPr>
          <p:cNvPr id="167" name="Rectangle: Rounded Corners 166">
            <a:extLst>
              <a:ext uri="{FF2B5EF4-FFF2-40B4-BE49-F238E27FC236}">
                <a16:creationId xmlns:a16="http://schemas.microsoft.com/office/drawing/2014/main" id="{78E8719A-477C-4498-8F5E-EC2EF48E78CF}"/>
              </a:ext>
            </a:extLst>
          </p:cNvPr>
          <p:cNvSpPr/>
          <p:nvPr/>
        </p:nvSpPr>
        <p:spPr>
          <a:xfrm>
            <a:off x="7170405" y="4736305"/>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a:t>
            </a:r>
            <a:r>
              <a:rPr lang="en-GB" sz="2000" b="1" dirty="0" err="1">
                <a:solidFill>
                  <a:schemeClr val="tx1"/>
                </a:solidFill>
              </a:rPr>
              <a:t>Würm</a:t>
            </a:r>
            <a:br>
              <a:rPr lang="en-GB" sz="2000" dirty="0">
                <a:solidFill>
                  <a:schemeClr val="tx1"/>
                </a:solidFill>
              </a:rPr>
            </a:br>
            <a:r>
              <a:rPr lang="en-GB" sz="2000" dirty="0">
                <a:solidFill>
                  <a:schemeClr val="tx1"/>
                </a:solidFill>
              </a:rPr>
              <a:t>50 km</a:t>
            </a:r>
          </a:p>
        </p:txBody>
      </p:sp>
      <p:sp>
        <p:nvSpPr>
          <p:cNvPr id="168" name="Rectangle: Rounded Corners 167">
            <a:extLst>
              <a:ext uri="{FF2B5EF4-FFF2-40B4-BE49-F238E27FC236}">
                <a16:creationId xmlns:a16="http://schemas.microsoft.com/office/drawing/2014/main" id="{F9F063AA-6C79-459E-8754-A8D54B2B2D86}"/>
              </a:ext>
            </a:extLst>
          </p:cNvPr>
          <p:cNvSpPr/>
          <p:nvPr/>
        </p:nvSpPr>
        <p:spPr>
          <a:xfrm>
            <a:off x="9013038" y="4753896"/>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Reuss </a:t>
            </a:r>
            <a:r>
              <a:rPr lang="en-GB" sz="2000" dirty="0">
                <a:solidFill>
                  <a:schemeClr val="tx1"/>
                </a:solidFill>
              </a:rPr>
              <a:t>164 km</a:t>
            </a:r>
          </a:p>
        </p:txBody>
      </p:sp>
      <p:sp>
        <p:nvSpPr>
          <p:cNvPr id="169" name="Rectangle: Rounded Corners 168">
            <a:extLst>
              <a:ext uri="{FF2B5EF4-FFF2-40B4-BE49-F238E27FC236}">
                <a16:creationId xmlns:a16="http://schemas.microsoft.com/office/drawing/2014/main" id="{F22FF467-7575-42A9-B79A-09A447EFD013}"/>
              </a:ext>
            </a:extLst>
          </p:cNvPr>
          <p:cNvSpPr/>
          <p:nvPr/>
        </p:nvSpPr>
        <p:spPr>
          <a:xfrm>
            <a:off x="9910599" y="4739142"/>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Aare</a:t>
            </a:r>
            <a:br>
              <a:rPr lang="en-GB" sz="2000" dirty="0">
                <a:solidFill>
                  <a:schemeClr val="tx1"/>
                </a:solidFill>
              </a:rPr>
            </a:br>
            <a:r>
              <a:rPr lang="en-GB" sz="2000" dirty="0">
                <a:solidFill>
                  <a:schemeClr val="tx1"/>
                </a:solidFill>
              </a:rPr>
              <a:t>292 km</a:t>
            </a:r>
          </a:p>
        </p:txBody>
      </p:sp>
      <p:sp>
        <p:nvSpPr>
          <p:cNvPr id="170" name="Rectangle: Rounded Corners 169">
            <a:extLst>
              <a:ext uri="{FF2B5EF4-FFF2-40B4-BE49-F238E27FC236}">
                <a16:creationId xmlns:a16="http://schemas.microsoft.com/office/drawing/2014/main" id="{B5DE7556-CD76-49A5-AFBB-6807911509C9}"/>
              </a:ext>
            </a:extLst>
          </p:cNvPr>
          <p:cNvSpPr/>
          <p:nvPr/>
        </p:nvSpPr>
        <p:spPr>
          <a:xfrm>
            <a:off x="10853255" y="4670311"/>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die Emme</a:t>
            </a:r>
            <a:br>
              <a:rPr lang="en-GB" sz="2000" dirty="0">
                <a:solidFill>
                  <a:schemeClr val="tx1"/>
                </a:solidFill>
              </a:rPr>
            </a:br>
            <a:r>
              <a:rPr lang="en-GB" sz="2000" dirty="0">
                <a:solidFill>
                  <a:schemeClr val="tx1"/>
                </a:solidFill>
              </a:rPr>
              <a:t>80 km</a:t>
            </a:r>
          </a:p>
        </p:txBody>
      </p:sp>
      <p:sp>
        <p:nvSpPr>
          <p:cNvPr id="171" name="Rectangle 170">
            <a:extLst>
              <a:ext uri="{FF2B5EF4-FFF2-40B4-BE49-F238E27FC236}">
                <a16:creationId xmlns:a16="http://schemas.microsoft.com/office/drawing/2014/main" id="{F3315354-B97B-4F48-8ABA-B5FDB6219342}"/>
              </a:ext>
            </a:extLst>
          </p:cNvPr>
          <p:cNvSpPr/>
          <p:nvPr/>
        </p:nvSpPr>
        <p:spPr>
          <a:xfrm>
            <a:off x="5404357" y="4645326"/>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5" name="Rectangle 174">
            <a:extLst>
              <a:ext uri="{FF2B5EF4-FFF2-40B4-BE49-F238E27FC236}">
                <a16:creationId xmlns:a16="http://schemas.microsoft.com/office/drawing/2014/main" id="{E544A751-A94A-419E-A388-02F7A6C37E9A}"/>
              </a:ext>
            </a:extLst>
          </p:cNvPr>
          <p:cNvSpPr/>
          <p:nvPr/>
        </p:nvSpPr>
        <p:spPr>
          <a:xfrm>
            <a:off x="6334755" y="4654453"/>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6" name="Rectangle 175">
            <a:extLst>
              <a:ext uri="{FF2B5EF4-FFF2-40B4-BE49-F238E27FC236}">
                <a16:creationId xmlns:a16="http://schemas.microsoft.com/office/drawing/2014/main" id="{696E5514-71B2-43E0-B08E-274B6391D1C9}"/>
              </a:ext>
            </a:extLst>
          </p:cNvPr>
          <p:cNvSpPr/>
          <p:nvPr/>
        </p:nvSpPr>
        <p:spPr>
          <a:xfrm>
            <a:off x="7272086" y="4653892"/>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7" name="Rectangle 176">
            <a:extLst>
              <a:ext uri="{FF2B5EF4-FFF2-40B4-BE49-F238E27FC236}">
                <a16:creationId xmlns:a16="http://schemas.microsoft.com/office/drawing/2014/main" id="{8E233A50-7914-4328-AD88-0C11E0C11B7F}"/>
              </a:ext>
            </a:extLst>
          </p:cNvPr>
          <p:cNvSpPr/>
          <p:nvPr/>
        </p:nvSpPr>
        <p:spPr>
          <a:xfrm>
            <a:off x="8175513" y="4653020"/>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8" name="Rectangle 177">
            <a:extLst>
              <a:ext uri="{FF2B5EF4-FFF2-40B4-BE49-F238E27FC236}">
                <a16:creationId xmlns:a16="http://schemas.microsoft.com/office/drawing/2014/main" id="{EBB835E7-8BFE-4A82-90A5-27398A629027}"/>
              </a:ext>
            </a:extLst>
          </p:cNvPr>
          <p:cNvSpPr/>
          <p:nvPr/>
        </p:nvSpPr>
        <p:spPr>
          <a:xfrm>
            <a:off x="9112844" y="4652459"/>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9" name="Rectangle 178">
            <a:extLst>
              <a:ext uri="{FF2B5EF4-FFF2-40B4-BE49-F238E27FC236}">
                <a16:creationId xmlns:a16="http://schemas.microsoft.com/office/drawing/2014/main" id="{C61AEC73-3A2F-42D4-AF56-2C2321C52645}"/>
              </a:ext>
            </a:extLst>
          </p:cNvPr>
          <p:cNvSpPr/>
          <p:nvPr/>
        </p:nvSpPr>
        <p:spPr>
          <a:xfrm>
            <a:off x="10043242" y="4661586"/>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0" name="Rectangle 179">
            <a:extLst>
              <a:ext uri="{FF2B5EF4-FFF2-40B4-BE49-F238E27FC236}">
                <a16:creationId xmlns:a16="http://schemas.microsoft.com/office/drawing/2014/main" id="{EF209433-BD79-4B61-B740-6E5C633C5F0C}"/>
              </a:ext>
            </a:extLst>
          </p:cNvPr>
          <p:cNvSpPr/>
          <p:nvPr/>
        </p:nvSpPr>
        <p:spPr>
          <a:xfrm>
            <a:off x="10980573" y="4661025"/>
            <a:ext cx="862432" cy="117677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81" name="Picture 180" descr="A picture containing sitting&#10;&#10;Description automatically generated">
            <a:extLst>
              <a:ext uri="{FF2B5EF4-FFF2-40B4-BE49-F238E27FC236}">
                <a16:creationId xmlns:a16="http://schemas.microsoft.com/office/drawing/2014/main" id="{B9A333F9-BC1E-475D-86BC-5DC7C56D35B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45827" y="4891851"/>
            <a:ext cx="535578" cy="569386"/>
          </a:xfrm>
          <a:prstGeom prst="rect">
            <a:avLst/>
          </a:prstGeom>
        </p:spPr>
      </p:pic>
      <p:pic>
        <p:nvPicPr>
          <p:cNvPr id="184" name="Picture 183" descr="A close up of a logo&#10;&#10;Description automatically generated">
            <a:extLst>
              <a:ext uri="{FF2B5EF4-FFF2-40B4-BE49-F238E27FC236}">
                <a16:creationId xmlns:a16="http://schemas.microsoft.com/office/drawing/2014/main" id="{4B6658E5-7F2E-4D15-A343-00F7A2473483}"/>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65549" y="3663666"/>
            <a:ext cx="324425" cy="447483"/>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22C84295-2599-4BA4-B2A6-577E620FABCC}"/>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50082" y="3628794"/>
            <a:ext cx="324425" cy="447483"/>
          </a:xfrm>
          <a:prstGeom prst="rect">
            <a:avLst/>
          </a:prstGeom>
        </p:spPr>
      </p:pic>
      <p:pic>
        <p:nvPicPr>
          <p:cNvPr id="186" name="Picture 185" descr="A close up of a logo&#10;&#10;Description automatically generated">
            <a:extLst>
              <a:ext uri="{FF2B5EF4-FFF2-40B4-BE49-F238E27FC236}">
                <a16:creationId xmlns:a16="http://schemas.microsoft.com/office/drawing/2014/main" id="{0CD49F8A-84B5-450C-A153-431FF782E371}"/>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03719" y="3663666"/>
            <a:ext cx="324425" cy="447483"/>
          </a:xfrm>
          <a:prstGeom prst="rect">
            <a:avLst/>
          </a:prstGeom>
        </p:spPr>
      </p:pic>
      <p:sp>
        <p:nvSpPr>
          <p:cNvPr id="6" name="Rectangle 5">
            <a:extLst>
              <a:ext uri="{FF2B5EF4-FFF2-40B4-BE49-F238E27FC236}">
                <a16:creationId xmlns:a16="http://schemas.microsoft.com/office/drawing/2014/main" id="{B87FBB3D-5D87-4968-B2C0-9729D3BC8B0F}"/>
              </a:ext>
            </a:extLst>
          </p:cNvPr>
          <p:cNvSpPr/>
          <p:nvPr/>
        </p:nvSpPr>
        <p:spPr>
          <a:xfrm>
            <a:off x="5391637" y="2825562"/>
            <a:ext cx="1645002" cy="400110"/>
          </a:xfrm>
          <a:prstGeom prst="rect">
            <a:avLst/>
          </a:prstGeom>
        </p:spPr>
        <p:txBody>
          <a:bodyPr wrap="none">
            <a:spAutoFit/>
          </a:bodyPr>
          <a:lstStyle/>
          <a:p>
            <a:r>
              <a:rPr lang="en-GB" sz="2000" dirty="0">
                <a:latin typeface="+mj-lt"/>
                <a:ea typeface="Calibri" panose="020F0502020204030204" pitchFamily="34" charset="0"/>
              </a:rPr>
              <a:t>357,000 km</a:t>
            </a:r>
            <a:r>
              <a:rPr lang="en-GB" sz="2000" baseline="30000" dirty="0">
                <a:latin typeface="+mj-lt"/>
                <a:ea typeface="Calibri" panose="020F0502020204030204" pitchFamily="34" charset="0"/>
              </a:rPr>
              <a:t>2</a:t>
            </a:r>
            <a:endParaRPr lang="en-GB" sz="2000" dirty="0">
              <a:latin typeface="+mj-lt"/>
            </a:endParaRPr>
          </a:p>
        </p:txBody>
      </p:sp>
      <p:sp>
        <p:nvSpPr>
          <p:cNvPr id="72" name="Rectangle 71">
            <a:extLst>
              <a:ext uri="{FF2B5EF4-FFF2-40B4-BE49-F238E27FC236}">
                <a16:creationId xmlns:a16="http://schemas.microsoft.com/office/drawing/2014/main" id="{11469A59-5B09-4702-8060-75907B73BE8B}"/>
              </a:ext>
            </a:extLst>
          </p:cNvPr>
          <p:cNvSpPr/>
          <p:nvPr/>
        </p:nvSpPr>
        <p:spPr>
          <a:xfrm>
            <a:off x="1139024" y="2795597"/>
            <a:ext cx="1502334" cy="400110"/>
          </a:xfrm>
          <a:prstGeom prst="rect">
            <a:avLst/>
          </a:prstGeom>
        </p:spPr>
        <p:txBody>
          <a:bodyPr wrap="none">
            <a:spAutoFit/>
          </a:bodyPr>
          <a:lstStyle/>
          <a:p>
            <a:r>
              <a:rPr lang="en-GB" sz="2000" dirty="0">
                <a:latin typeface="+mj-lt"/>
                <a:ea typeface="Calibri" panose="020F0502020204030204" pitchFamily="34" charset="0"/>
              </a:rPr>
              <a:t>84,000 km</a:t>
            </a:r>
            <a:r>
              <a:rPr lang="en-GB" sz="2000" baseline="30000" dirty="0">
                <a:latin typeface="+mj-lt"/>
                <a:ea typeface="Calibri" panose="020F0502020204030204" pitchFamily="34" charset="0"/>
              </a:rPr>
              <a:t>2</a:t>
            </a:r>
            <a:endParaRPr lang="en-GB" sz="2000" dirty="0">
              <a:latin typeface="+mj-lt"/>
            </a:endParaRPr>
          </a:p>
        </p:txBody>
      </p:sp>
      <p:sp>
        <p:nvSpPr>
          <p:cNvPr id="73" name="Rectangle 72">
            <a:extLst>
              <a:ext uri="{FF2B5EF4-FFF2-40B4-BE49-F238E27FC236}">
                <a16:creationId xmlns:a16="http://schemas.microsoft.com/office/drawing/2014/main" id="{2878E5DB-DD7F-496D-A8EF-C10C6315EAFF}"/>
              </a:ext>
            </a:extLst>
          </p:cNvPr>
          <p:cNvSpPr/>
          <p:nvPr/>
        </p:nvSpPr>
        <p:spPr>
          <a:xfrm>
            <a:off x="9350921" y="2822565"/>
            <a:ext cx="1502334" cy="400110"/>
          </a:xfrm>
          <a:prstGeom prst="rect">
            <a:avLst/>
          </a:prstGeom>
        </p:spPr>
        <p:txBody>
          <a:bodyPr wrap="none">
            <a:spAutoFit/>
          </a:bodyPr>
          <a:lstStyle/>
          <a:p>
            <a:r>
              <a:rPr lang="en-GB" sz="2000" dirty="0">
                <a:latin typeface="+mj-lt"/>
                <a:ea typeface="Calibri" panose="020F0502020204030204" pitchFamily="34" charset="0"/>
              </a:rPr>
              <a:t>41,000 km</a:t>
            </a:r>
            <a:r>
              <a:rPr lang="en-GB" sz="2000" baseline="30000" dirty="0">
                <a:latin typeface="+mj-lt"/>
                <a:ea typeface="Calibri" panose="020F0502020204030204" pitchFamily="34" charset="0"/>
              </a:rPr>
              <a:t>2</a:t>
            </a:r>
            <a:endParaRPr lang="en-GB" sz="2000" dirty="0">
              <a:latin typeface="+mj-lt"/>
            </a:endParaRPr>
          </a:p>
        </p:txBody>
      </p:sp>
    </p:spTree>
    <p:extLst>
      <p:ext uri="{BB962C8B-B14F-4D97-AF65-F5344CB8AC3E}">
        <p14:creationId xmlns:p14="http://schemas.microsoft.com/office/powerpoint/2010/main" val="1576897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8267340" cy="647577"/>
          </a:xfrm>
        </p:spPr>
        <p:txBody>
          <a:bodyPr>
            <a:normAutofit/>
          </a:bodyPr>
          <a:lstStyle/>
          <a:p>
            <a:r>
              <a:rPr lang="en-GB" sz="2400" b="1" dirty="0">
                <a:solidFill>
                  <a:schemeClr val="bg1"/>
                </a:solidFill>
              </a:rPr>
              <a:t>Welches Land? </a:t>
            </a:r>
            <a:r>
              <a:rPr lang="en-GB" sz="2400" b="1" dirty="0" err="1">
                <a:solidFill>
                  <a:schemeClr val="bg1"/>
                </a:solidFill>
              </a:rPr>
              <a:t>Welche</a:t>
            </a:r>
            <a:r>
              <a:rPr lang="en-GB" sz="2400" b="1" dirty="0">
                <a:solidFill>
                  <a:schemeClr val="bg1"/>
                </a:solidFill>
              </a:rPr>
              <a:t> Stadt? </a:t>
            </a:r>
            <a:r>
              <a:rPr lang="en-GB" sz="2400" b="1" dirty="0" err="1">
                <a:solidFill>
                  <a:schemeClr val="bg1"/>
                </a:solidFill>
              </a:rPr>
              <a:t>Welcher</a:t>
            </a:r>
            <a:r>
              <a:rPr lang="en-GB" sz="2400" b="1" dirty="0">
                <a:solidFill>
                  <a:schemeClr val="bg1"/>
                </a:solidFill>
              </a:rPr>
              <a:t> </a:t>
            </a:r>
            <a:r>
              <a:rPr lang="en-GB" sz="2400" b="1" dirty="0" err="1">
                <a:solidFill>
                  <a:schemeClr val="bg1"/>
                </a:solidFill>
              </a:rPr>
              <a:t>Fluss</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0" y="900896"/>
            <a:ext cx="12192000" cy="800219"/>
          </a:xfrm>
          <a:prstGeom prst="rect">
            <a:avLst/>
          </a:prstGeom>
          <a:noFill/>
        </p:spPr>
        <p:txBody>
          <a:bodyPr wrap="square" rtlCol="0">
            <a:spAutoFit/>
          </a:bodyPr>
          <a:lstStyle/>
          <a:p>
            <a:r>
              <a:rPr lang="en-US" sz="2300" dirty="0"/>
              <a:t>Partner A chooses one of the eight temperatures</a:t>
            </a:r>
            <a:br>
              <a:rPr lang="en-US" sz="2300" dirty="0"/>
            </a:br>
            <a:r>
              <a:rPr lang="en-US" sz="2300" dirty="0"/>
              <a:t>Partner(in) B </a:t>
            </a:r>
            <a:r>
              <a:rPr lang="en-US" sz="2300" dirty="0" err="1"/>
              <a:t>stellt</a:t>
            </a:r>
            <a:r>
              <a:rPr lang="en-US" sz="2300" dirty="0"/>
              <a:t> </a:t>
            </a:r>
            <a:r>
              <a:rPr lang="en-US" sz="2300" dirty="0" err="1"/>
              <a:t>Fragen</a:t>
            </a:r>
            <a:r>
              <a:rPr lang="en-US" sz="2300" dirty="0"/>
              <a:t> </a:t>
            </a:r>
            <a:r>
              <a:rPr lang="en-US" sz="2300" dirty="0" err="1"/>
              <a:t>mit</a:t>
            </a:r>
            <a:r>
              <a:rPr lang="en-US" sz="2300" dirty="0"/>
              <a:t> </a:t>
            </a:r>
            <a:r>
              <a:rPr lang="en-US" sz="2300" dirty="0" err="1"/>
              <a:t>Komparativen</a:t>
            </a:r>
            <a:r>
              <a:rPr lang="en-US" sz="2300" dirty="0"/>
              <a:t>. Partner(in) B </a:t>
            </a:r>
            <a:r>
              <a:rPr lang="en-US" sz="2300" dirty="0" err="1"/>
              <a:t>antwortet</a:t>
            </a:r>
            <a:r>
              <a:rPr lang="en-US" sz="2300" dirty="0"/>
              <a:t> ‘ja’ </a:t>
            </a:r>
            <a:r>
              <a:rPr lang="en-US" sz="2300" dirty="0" err="1"/>
              <a:t>oder</a:t>
            </a:r>
            <a:r>
              <a:rPr lang="en-US" sz="2300" dirty="0"/>
              <a:t> ‘</a:t>
            </a:r>
            <a:r>
              <a:rPr lang="en-US" sz="2300" dirty="0" err="1"/>
              <a:t>nein</a:t>
            </a:r>
            <a:r>
              <a:rPr lang="en-US" sz="2300" dirty="0"/>
              <a:t>’.</a:t>
            </a:r>
          </a:p>
        </p:txBody>
      </p:sp>
      <p:pic>
        <p:nvPicPr>
          <p:cNvPr id="74" name="Picture 73" descr="A picture containing drawing&#10;&#10;Description automatically generated">
            <a:extLst>
              <a:ext uri="{FF2B5EF4-FFF2-40B4-BE49-F238E27FC236}">
                <a16:creationId xmlns:a16="http://schemas.microsoft.com/office/drawing/2014/main" id="{263356BB-C941-4952-8CED-E36142A63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489" y="4938648"/>
            <a:ext cx="1606893" cy="741948"/>
          </a:xfrm>
          <a:prstGeom prst="rect">
            <a:avLst/>
          </a:prstGeom>
        </p:spPr>
      </p:pic>
      <p:cxnSp>
        <p:nvCxnSpPr>
          <p:cNvPr id="75" name="Straight Connector 74">
            <a:extLst>
              <a:ext uri="{FF2B5EF4-FFF2-40B4-BE49-F238E27FC236}">
                <a16:creationId xmlns:a16="http://schemas.microsoft.com/office/drawing/2014/main" id="{238E5E2F-9C01-43B2-8F17-822A8B89A7A0}"/>
              </a:ext>
            </a:extLst>
          </p:cNvPr>
          <p:cNvCxnSpPr>
            <a:cxnSpLocks/>
          </p:cNvCxnSpPr>
          <p:nvPr/>
        </p:nvCxnSpPr>
        <p:spPr>
          <a:xfrm>
            <a:off x="9985334" y="3152485"/>
            <a:ext cx="0" cy="206189"/>
          </a:xfrm>
          <a:prstGeom prst="line">
            <a:avLst/>
          </a:prstGeom>
          <a:noFill/>
          <a:ln w="19050" cap="flat" cmpd="sng" algn="ctr">
            <a:solidFill>
              <a:srgbClr val="115076"/>
            </a:solidFill>
            <a:prstDash val="solid"/>
            <a:miter lim="800000"/>
          </a:ln>
          <a:effectLst/>
        </p:spPr>
      </p:cxnSp>
      <p:sp>
        <p:nvSpPr>
          <p:cNvPr id="76" name="Rectangle 75">
            <a:extLst>
              <a:ext uri="{FF2B5EF4-FFF2-40B4-BE49-F238E27FC236}">
                <a16:creationId xmlns:a16="http://schemas.microsoft.com/office/drawing/2014/main" id="{0A399E6A-4178-4AA3-AB7C-177A21655445}"/>
              </a:ext>
            </a:extLst>
          </p:cNvPr>
          <p:cNvSpPr/>
          <p:nvPr/>
        </p:nvSpPr>
        <p:spPr>
          <a:xfrm>
            <a:off x="6228427" y="2114348"/>
            <a:ext cx="3756895" cy="139664"/>
          </a:xfrm>
          <a:prstGeom prst="rect">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77" name="Rectangle 76">
            <a:extLst>
              <a:ext uri="{FF2B5EF4-FFF2-40B4-BE49-F238E27FC236}">
                <a16:creationId xmlns:a16="http://schemas.microsoft.com/office/drawing/2014/main" id="{CE3D30CA-814F-4643-9ECD-8AD563D9734A}"/>
              </a:ext>
            </a:extLst>
          </p:cNvPr>
          <p:cNvSpPr/>
          <p:nvPr/>
        </p:nvSpPr>
        <p:spPr>
          <a:xfrm>
            <a:off x="6214138" y="2171599"/>
            <a:ext cx="3788999" cy="10146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78" name="Rectangle 77">
            <a:extLst>
              <a:ext uri="{FF2B5EF4-FFF2-40B4-BE49-F238E27FC236}">
                <a16:creationId xmlns:a16="http://schemas.microsoft.com/office/drawing/2014/main" id="{B3FBA222-948E-4215-889D-AD93CCE6A364}"/>
              </a:ext>
            </a:extLst>
          </p:cNvPr>
          <p:cNvSpPr/>
          <p:nvPr/>
        </p:nvSpPr>
        <p:spPr>
          <a:xfrm>
            <a:off x="9141093" y="3355907"/>
            <a:ext cx="1667733" cy="139664"/>
          </a:xfrm>
          <a:prstGeom prst="rect">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79" name="Rectangle 78">
            <a:extLst>
              <a:ext uri="{FF2B5EF4-FFF2-40B4-BE49-F238E27FC236}">
                <a16:creationId xmlns:a16="http://schemas.microsoft.com/office/drawing/2014/main" id="{D32474B9-DB69-4FF1-A1F6-2D2DC61051B9}"/>
              </a:ext>
            </a:extLst>
          </p:cNvPr>
          <p:cNvSpPr/>
          <p:nvPr/>
        </p:nvSpPr>
        <p:spPr>
          <a:xfrm>
            <a:off x="9134750" y="3413158"/>
            <a:ext cx="1681984" cy="10146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cxnSp>
        <p:nvCxnSpPr>
          <p:cNvPr id="80" name="Straight Connector 79">
            <a:extLst>
              <a:ext uri="{FF2B5EF4-FFF2-40B4-BE49-F238E27FC236}">
                <a16:creationId xmlns:a16="http://schemas.microsoft.com/office/drawing/2014/main" id="{4E0612FF-B231-4B61-AE3A-07289EC253A0}"/>
              </a:ext>
            </a:extLst>
          </p:cNvPr>
          <p:cNvCxnSpPr>
            <a:cxnSpLocks/>
          </p:cNvCxnSpPr>
          <p:nvPr/>
        </p:nvCxnSpPr>
        <p:spPr>
          <a:xfrm>
            <a:off x="6242996" y="3152485"/>
            <a:ext cx="0" cy="206189"/>
          </a:xfrm>
          <a:prstGeom prst="line">
            <a:avLst/>
          </a:prstGeom>
          <a:noFill/>
          <a:ln w="19050" cap="flat" cmpd="sng" algn="ctr">
            <a:solidFill>
              <a:srgbClr val="115076"/>
            </a:solidFill>
            <a:prstDash val="solid"/>
            <a:miter lim="800000"/>
          </a:ln>
          <a:effectLst/>
        </p:spPr>
      </p:cxnSp>
      <p:sp>
        <p:nvSpPr>
          <p:cNvPr id="81" name="Rectangle 80">
            <a:extLst>
              <a:ext uri="{FF2B5EF4-FFF2-40B4-BE49-F238E27FC236}">
                <a16:creationId xmlns:a16="http://schemas.microsoft.com/office/drawing/2014/main" id="{383FC152-C3D3-44F9-B11F-9D255376FF24}"/>
              </a:ext>
            </a:extLst>
          </p:cNvPr>
          <p:cNvSpPr/>
          <p:nvPr/>
        </p:nvSpPr>
        <p:spPr>
          <a:xfrm>
            <a:off x="5398755" y="3355907"/>
            <a:ext cx="1667733" cy="139664"/>
          </a:xfrm>
          <a:prstGeom prst="rect">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82" name="Rectangle 81">
            <a:extLst>
              <a:ext uri="{FF2B5EF4-FFF2-40B4-BE49-F238E27FC236}">
                <a16:creationId xmlns:a16="http://schemas.microsoft.com/office/drawing/2014/main" id="{99906A5A-B4FC-47DD-B91B-99220D3D2B7A}"/>
              </a:ext>
            </a:extLst>
          </p:cNvPr>
          <p:cNvSpPr/>
          <p:nvPr/>
        </p:nvSpPr>
        <p:spPr>
          <a:xfrm>
            <a:off x="5392412" y="3413158"/>
            <a:ext cx="1681984" cy="10146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cxnSp>
        <p:nvCxnSpPr>
          <p:cNvPr id="83" name="Straight Connector 82">
            <a:extLst>
              <a:ext uri="{FF2B5EF4-FFF2-40B4-BE49-F238E27FC236}">
                <a16:creationId xmlns:a16="http://schemas.microsoft.com/office/drawing/2014/main" id="{20D94A82-100E-4557-BE8F-26DB78BC9D88}"/>
              </a:ext>
            </a:extLst>
          </p:cNvPr>
          <p:cNvCxnSpPr>
            <a:cxnSpLocks/>
          </p:cNvCxnSpPr>
          <p:nvPr/>
        </p:nvCxnSpPr>
        <p:spPr>
          <a:xfrm>
            <a:off x="5402847" y="4390452"/>
            <a:ext cx="0" cy="206189"/>
          </a:xfrm>
          <a:prstGeom prst="line">
            <a:avLst/>
          </a:prstGeom>
          <a:noFill/>
          <a:ln w="19050" cap="flat" cmpd="sng" algn="ctr">
            <a:solidFill>
              <a:srgbClr val="115076"/>
            </a:solidFill>
            <a:prstDash val="solid"/>
            <a:miter lim="800000"/>
          </a:ln>
          <a:effectLst/>
        </p:spPr>
      </p:cxnSp>
      <p:sp>
        <p:nvSpPr>
          <p:cNvPr id="84" name="Rectangle 83">
            <a:extLst>
              <a:ext uri="{FF2B5EF4-FFF2-40B4-BE49-F238E27FC236}">
                <a16:creationId xmlns:a16="http://schemas.microsoft.com/office/drawing/2014/main" id="{44F7ED24-4247-42C4-A4ED-A872DAEBBFFC}"/>
              </a:ext>
            </a:extLst>
          </p:cNvPr>
          <p:cNvSpPr/>
          <p:nvPr/>
        </p:nvSpPr>
        <p:spPr>
          <a:xfrm>
            <a:off x="4964179" y="4596641"/>
            <a:ext cx="864155" cy="139664"/>
          </a:xfrm>
          <a:prstGeom prst="rect">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85" name="Rectangle 84">
            <a:extLst>
              <a:ext uri="{FF2B5EF4-FFF2-40B4-BE49-F238E27FC236}">
                <a16:creationId xmlns:a16="http://schemas.microsoft.com/office/drawing/2014/main" id="{49E5EA62-5755-43B4-9858-3B588717ECA1}"/>
              </a:ext>
            </a:extLst>
          </p:cNvPr>
          <p:cNvSpPr/>
          <p:nvPr/>
        </p:nvSpPr>
        <p:spPr>
          <a:xfrm>
            <a:off x="4960892" y="4653892"/>
            <a:ext cx="871540" cy="10146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cxnSp>
        <p:nvCxnSpPr>
          <p:cNvPr id="86" name="Straight Connector 85">
            <a:extLst>
              <a:ext uri="{FF2B5EF4-FFF2-40B4-BE49-F238E27FC236}">
                <a16:creationId xmlns:a16="http://schemas.microsoft.com/office/drawing/2014/main" id="{04B24030-C48A-48F5-B9C4-84D956A56373}"/>
              </a:ext>
            </a:extLst>
          </p:cNvPr>
          <p:cNvCxnSpPr>
            <a:cxnSpLocks/>
          </p:cNvCxnSpPr>
          <p:nvPr/>
        </p:nvCxnSpPr>
        <p:spPr>
          <a:xfrm>
            <a:off x="7145655" y="4399754"/>
            <a:ext cx="0" cy="206189"/>
          </a:xfrm>
          <a:prstGeom prst="line">
            <a:avLst/>
          </a:prstGeom>
          <a:noFill/>
          <a:ln w="19050" cap="flat" cmpd="sng" algn="ctr">
            <a:solidFill>
              <a:srgbClr val="115076"/>
            </a:solidFill>
            <a:prstDash val="solid"/>
            <a:miter lim="800000"/>
          </a:ln>
          <a:effectLst/>
        </p:spPr>
      </p:cxnSp>
      <p:sp>
        <p:nvSpPr>
          <p:cNvPr id="87" name="Rectangle 86">
            <a:extLst>
              <a:ext uri="{FF2B5EF4-FFF2-40B4-BE49-F238E27FC236}">
                <a16:creationId xmlns:a16="http://schemas.microsoft.com/office/drawing/2014/main" id="{193F08F2-42B3-4DCF-A81F-77957BA1C5B8}"/>
              </a:ext>
            </a:extLst>
          </p:cNvPr>
          <p:cNvSpPr/>
          <p:nvPr/>
        </p:nvSpPr>
        <p:spPr>
          <a:xfrm>
            <a:off x="6706987" y="4605943"/>
            <a:ext cx="864155" cy="139664"/>
          </a:xfrm>
          <a:prstGeom prst="rect">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88" name="Rectangle 87">
            <a:extLst>
              <a:ext uri="{FF2B5EF4-FFF2-40B4-BE49-F238E27FC236}">
                <a16:creationId xmlns:a16="http://schemas.microsoft.com/office/drawing/2014/main" id="{14D03B2C-AC02-4812-B706-96B61B1FB9D4}"/>
              </a:ext>
            </a:extLst>
          </p:cNvPr>
          <p:cNvSpPr/>
          <p:nvPr/>
        </p:nvSpPr>
        <p:spPr>
          <a:xfrm>
            <a:off x="6682421" y="4675780"/>
            <a:ext cx="939019" cy="18831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a typeface="+mn-ea"/>
              <a:cs typeface="+mn-cs"/>
            </a:endParaRPr>
          </a:p>
        </p:txBody>
      </p:sp>
      <p:cxnSp>
        <p:nvCxnSpPr>
          <p:cNvPr id="89" name="Straight Connector 88">
            <a:extLst>
              <a:ext uri="{FF2B5EF4-FFF2-40B4-BE49-F238E27FC236}">
                <a16:creationId xmlns:a16="http://schemas.microsoft.com/office/drawing/2014/main" id="{C2D50673-F45A-4FE0-9190-FBAB04AC065A}"/>
              </a:ext>
            </a:extLst>
          </p:cNvPr>
          <p:cNvCxnSpPr>
            <a:cxnSpLocks/>
          </p:cNvCxnSpPr>
          <p:nvPr/>
        </p:nvCxnSpPr>
        <p:spPr>
          <a:xfrm>
            <a:off x="9164451" y="4406872"/>
            <a:ext cx="0" cy="206189"/>
          </a:xfrm>
          <a:prstGeom prst="line">
            <a:avLst/>
          </a:prstGeom>
          <a:noFill/>
          <a:ln w="19050" cap="flat" cmpd="sng" algn="ctr">
            <a:solidFill>
              <a:srgbClr val="115076"/>
            </a:solidFill>
            <a:prstDash val="solid"/>
            <a:miter lim="800000"/>
          </a:ln>
          <a:effectLst/>
        </p:spPr>
      </p:cxnSp>
      <p:sp>
        <p:nvSpPr>
          <p:cNvPr id="90" name="Rectangle 89">
            <a:extLst>
              <a:ext uri="{FF2B5EF4-FFF2-40B4-BE49-F238E27FC236}">
                <a16:creationId xmlns:a16="http://schemas.microsoft.com/office/drawing/2014/main" id="{79B01B7D-6E6A-41D4-884A-3143D077EA27}"/>
              </a:ext>
            </a:extLst>
          </p:cNvPr>
          <p:cNvSpPr/>
          <p:nvPr/>
        </p:nvSpPr>
        <p:spPr>
          <a:xfrm>
            <a:off x="8725783" y="4613061"/>
            <a:ext cx="864155" cy="139664"/>
          </a:xfrm>
          <a:prstGeom prst="rect">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91" name="Rectangle 90">
            <a:extLst>
              <a:ext uri="{FF2B5EF4-FFF2-40B4-BE49-F238E27FC236}">
                <a16:creationId xmlns:a16="http://schemas.microsoft.com/office/drawing/2014/main" id="{5380CEE6-471A-4B7F-9048-93FA1C81F866}"/>
              </a:ext>
            </a:extLst>
          </p:cNvPr>
          <p:cNvSpPr/>
          <p:nvPr/>
        </p:nvSpPr>
        <p:spPr>
          <a:xfrm>
            <a:off x="8722495" y="4663200"/>
            <a:ext cx="931889" cy="10857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cxnSp>
        <p:nvCxnSpPr>
          <p:cNvPr id="92" name="Straight Connector 91">
            <a:extLst>
              <a:ext uri="{FF2B5EF4-FFF2-40B4-BE49-F238E27FC236}">
                <a16:creationId xmlns:a16="http://schemas.microsoft.com/office/drawing/2014/main" id="{AF51A1D2-F46A-4395-B44A-E8336DE2B937}"/>
              </a:ext>
            </a:extLst>
          </p:cNvPr>
          <p:cNvCxnSpPr>
            <a:cxnSpLocks/>
          </p:cNvCxnSpPr>
          <p:nvPr/>
        </p:nvCxnSpPr>
        <p:spPr>
          <a:xfrm>
            <a:off x="10875454" y="4406872"/>
            <a:ext cx="0" cy="206189"/>
          </a:xfrm>
          <a:prstGeom prst="line">
            <a:avLst/>
          </a:prstGeom>
          <a:noFill/>
          <a:ln w="19050" cap="flat" cmpd="sng" algn="ctr">
            <a:solidFill>
              <a:srgbClr val="115076"/>
            </a:solidFill>
            <a:prstDash val="solid"/>
            <a:miter lim="800000"/>
          </a:ln>
          <a:effectLst/>
        </p:spPr>
      </p:cxnSp>
      <p:sp>
        <p:nvSpPr>
          <p:cNvPr id="93" name="Rectangle 92">
            <a:extLst>
              <a:ext uri="{FF2B5EF4-FFF2-40B4-BE49-F238E27FC236}">
                <a16:creationId xmlns:a16="http://schemas.microsoft.com/office/drawing/2014/main" id="{8668DC90-8395-451F-AD53-A6CDC232A4F1}"/>
              </a:ext>
            </a:extLst>
          </p:cNvPr>
          <p:cNvSpPr/>
          <p:nvPr/>
        </p:nvSpPr>
        <p:spPr>
          <a:xfrm>
            <a:off x="10436786" y="4613061"/>
            <a:ext cx="864155" cy="139664"/>
          </a:xfrm>
          <a:prstGeom prst="rect">
            <a:avLst/>
          </a:prstGeom>
          <a:noFill/>
          <a:ln w="190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94" name="Rectangle 93">
            <a:extLst>
              <a:ext uri="{FF2B5EF4-FFF2-40B4-BE49-F238E27FC236}">
                <a16:creationId xmlns:a16="http://schemas.microsoft.com/office/drawing/2014/main" id="{7A89B05D-CFDE-4C5C-AFC8-D6C95A81AB8D}"/>
              </a:ext>
            </a:extLst>
          </p:cNvPr>
          <p:cNvSpPr/>
          <p:nvPr/>
        </p:nvSpPr>
        <p:spPr>
          <a:xfrm>
            <a:off x="10370706" y="4670311"/>
            <a:ext cx="871540" cy="10146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95" name="TextBox 94">
            <a:extLst>
              <a:ext uri="{FF2B5EF4-FFF2-40B4-BE49-F238E27FC236}">
                <a16:creationId xmlns:a16="http://schemas.microsoft.com/office/drawing/2014/main" id="{8393A50F-3A42-4C08-9E55-F0419008E460}"/>
              </a:ext>
            </a:extLst>
          </p:cNvPr>
          <p:cNvSpPr txBox="1"/>
          <p:nvPr/>
        </p:nvSpPr>
        <p:spPr>
          <a:xfrm>
            <a:off x="5441083" y="2170853"/>
            <a:ext cx="1556882" cy="1015663"/>
          </a:xfrm>
          <a:prstGeom prst="rect">
            <a:avLst/>
          </a:prstGeom>
          <a:no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0" u="none" strike="noStrike" kern="0" cap="none" spc="0" normalizeH="0" baseline="0" noProof="0" dirty="0">
                <a:ln>
                  <a:noFill/>
                </a:ln>
                <a:effectLst/>
                <a:uLnTx/>
                <a:uFillTx/>
              </a:rPr>
            </a:br>
            <a:br>
              <a:rPr kumimoji="0" lang="en-GB" sz="2000" b="0" i="0" u="none" strike="noStrike" kern="0" cap="none" spc="0" normalizeH="0" baseline="0" noProof="0" dirty="0">
                <a:ln>
                  <a:noFill/>
                </a:ln>
                <a:effectLst/>
                <a:uLnTx/>
                <a:uFillTx/>
              </a:rPr>
            </a:br>
            <a:endParaRPr kumimoji="0" lang="en-GB" sz="2000" b="0" i="0" u="none" strike="noStrike" kern="0" cap="none" spc="0" normalizeH="0" baseline="0" noProof="0" dirty="0">
              <a:ln>
                <a:noFill/>
              </a:ln>
              <a:effectLst/>
              <a:uLnTx/>
              <a:uFillTx/>
            </a:endParaRPr>
          </a:p>
        </p:txBody>
      </p:sp>
      <p:sp>
        <p:nvSpPr>
          <p:cNvPr id="96" name="Rectangle 95">
            <a:extLst>
              <a:ext uri="{FF2B5EF4-FFF2-40B4-BE49-F238E27FC236}">
                <a16:creationId xmlns:a16="http://schemas.microsoft.com/office/drawing/2014/main" id="{4584EE79-BBD8-48DA-B1CB-91FB13948FE8}"/>
              </a:ext>
            </a:extLst>
          </p:cNvPr>
          <p:cNvSpPr/>
          <p:nvPr/>
        </p:nvSpPr>
        <p:spPr>
          <a:xfrm>
            <a:off x="11184376" y="4684980"/>
            <a:ext cx="308387" cy="16991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97" name="TextBox 96">
            <a:extLst>
              <a:ext uri="{FF2B5EF4-FFF2-40B4-BE49-F238E27FC236}">
                <a16:creationId xmlns:a16="http://schemas.microsoft.com/office/drawing/2014/main" id="{3A468052-D813-4A1F-90D6-792704A5C3BE}"/>
              </a:ext>
            </a:extLst>
          </p:cNvPr>
          <p:cNvSpPr txBox="1"/>
          <p:nvPr/>
        </p:nvSpPr>
        <p:spPr>
          <a:xfrm>
            <a:off x="9200895" y="2168243"/>
            <a:ext cx="1556882" cy="1015663"/>
          </a:xfrm>
          <a:prstGeom prst="rect">
            <a:avLst/>
          </a:prstGeom>
          <a:no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0" u="none" strike="noStrike" kern="0" cap="none" spc="0" normalizeH="0" baseline="0" noProof="0" dirty="0">
                <a:ln>
                  <a:noFill/>
                </a:ln>
                <a:effectLst/>
                <a:uLnTx/>
                <a:uFillTx/>
              </a:rPr>
            </a:br>
            <a:br>
              <a:rPr kumimoji="0" lang="en-GB" sz="2000" b="0" i="0" u="none" strike="noStrike" kern="0" cap="none" spc="0" normalizeH="0" baseline="0" noProof="0" dirty="0">
                <a:ln>
                  <a:noFill/>
                </a:ln>
                <a:effectLst/>
                <a:uLnTx/>
                <a:uFillTx/>
              </a:rPr>
            </a:br>
            <a:endParaRPr kumimoji="0" lang="en-GB" sz="2000" b="0" i="0" u="none" strike="noStrike" kern="0" cap="none" spc="0" normalizeH="0" baseline="0" noProof="0" dirty="0">
              <a:ln>
                <a:noFill/>
              </a:ln>
              <a:effectLst/>
              <a:uLnTx/>
              <a:uFillTx/>
            </a:endParaRPr>
          </a:p>
        </p:txBody>
      </p:sp>
      <p:cxnSp>
        <p:nvCxnSpPr>
          <p:cNvPr id="98" name="Straight Connector 97">
            <a:extLst>
              <a:ext uri="{FF2B5EF4-FFF2-40B4-BE49-F238E27FC236}">
                <a16:creationId xmlns:a16="http://schemas.microsoft.com/office/drawing/2014/main" id="{6A5C5821-B223-4A63-871A-F48668C5D2A4}"/>
              </a:ext>
            </a:extLst>
          </p:cNvPr>
          <p:cNvCxnSpPr>
            <a:cxnSpLocks/>
          </p:cNvCxnSpPr>
          <p:nvPr/>
        </p:nvCxnSpPr>
        <p:spPr>
          <a:xfrm>
            <a:off x="1892566" y="3123125"/>
            <a:ext cx="0" cy="206189"/>
          </a:xfrm>
          <a:prstGeom prst="line">
            <a:avLst/>
          </a:prstGeom>
          <a:noFill/>
          <a:ln w="19050" cap="flat" cmpd="sng" algn="ctr">
            <a:solidFill>
              <a:srgbClr val="115076"/>
            </a:solidFill>
            <a:prstDash val="solid"/>
            <a:miter lim="800000"/>
          </a:ln>
          <a:effectLst/>
        </p:spPr>
      </p:cxnSp>
      <p:sp>
        <p:nvSpPr>
          <p:cNvPr id="99" name="Rectangle 98">
            <a:extLst>
              <a:ext uri="{FF2B5EF4-FFF2-40B4-BE49-F238E27FC236}">
                <a16:creationId xmlns:a16="http://schemas.microsoft.com/office/drawing/2014/main" id="{312E17A2-D422-4FEC-91A7-99D18B25FD17}"/>
              </a:ext>
            </a:extLst>
          </p:cNvPr>
          <p:cNvSpPr/>
          <p:nvPr/>
        </p:nvSpPr>
        <p:spPr>
          <a:xfrm>
            <a:off x="1041982" y="3383798"/>
            <a:ext cx="1681984" cy="10146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cxnSp>
        <p:nvCxnSpPr>
          <p:cNvPr id="100" name="Straight Connector 99">
            <a:extLst>
              <a:ext uri="{FF2B5EF4-FFF2-40B4-BE49-F238E27FC236}">
                <a16:creationId xmlns:a16="http://schemas.microsoft.com/office/drawing/2014/main" id="{1CEDD663-BE5E-40D8-84BA-E06C5796D87A}"/>
              </a:ext>
            </a:extLst>
          </p:cNvPr>
          <p:cNvCxnSpPr>
            <a:cxnSpLocks/>
          </p:cNvCxnSpPr>
          <p:nvPr/>
        </p:nvCxnSpPr>
        <p:spPr>
          <a:xfrm>
            <a:off x="1892566" y="4303777"/>
            <a:ext cx="0" cy="206189"/>
          </a:xfrm>
          <a:prstGeom prst="line">
            <a:avLst/>
          </a:prstGeom>
          <a:noFill/>
          <a:ln w="19050" cap="flat" cmpd="sng" algn="ctr">
            <a:solidFill>
              <a:srgbClr val="115076"/>
            </a:solidFill>
            <a:prstDash val="solid"/>
            <a:miter lim="800000"/>
          </a:ln>
          <a:effectLst/>
        </p:spPr>
      </p:cxnSp>
      <p:sp>
        <p:nvSpPr>
          <p:cNvPr id="101" name="TextBox 100">
            <a:extLst>
              <a:ext uri="{FF2B5EF4-FFF2-40B4-BE49-F238E27FC236}">
                <a16:creationId xmlns:a16="http://schemas.microsoft.com/office/drawing/2014/main" id="{D72859B2-475C-49C9-AA47-537E55988BCD}"/>
              </a:ext>
            </a:extLst>
          </p:cNvPr>
          <p:cNvSpPr txBox="1"/>
          <p:nvPr/>
        </p:nvSpPr>
        <p:spPr>
          <a:xfrm>
            <a:off x="1038256" y="4549831"/>
            <a:ext cx="1581065" cy="1015663"/>
          </a:xfrm>
          <a:prstGeom prst="rect">
            <a:avLst/>
          </a:prstGeom>
          <a:no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02" name="TextBox 101">
            <a:extLst>
              <a:ext uri="{FF2B5EF4-FFF2-40B4-BE49-F238E27FC236}">
                <a16:creationId xmlns:a16="http://schemas.microsoft.com/office/drawing/2014/main" id="{AF262963-80DF-4A4B-96AA-934A32D231BB}"/>
              </a:ext>
            </a:extLst>
          </p:cNvPr>
          <p:cNvSpPr txBox="1"/>
          <p:nvPr/>
        </p:nvSpPr>
        <p:spPr>
          <a:xfrm>
            <a:off x="1057506" y="3307526"/>
            <a:ext cx="1581065" cy="1015663"/>
          </a:xfrm>
          <a:prstGeom prst="rect">
            <a:avLst/>
          </a:prstGeom>
          <a:solidFill>
            <a:sysClr val="window" lastClr="FFFFFF"/>
          </a:solid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lang="en-GB" sz="2000" kern="0" dirty="0"/>
            </a:br>
            <a:br>
              <a:rPr lang="en-GB" sz="2000" kern="0" dirty="0"/>
            </a:br>
            <a:endParaRPr kumimoji="0" lang="en-GB" sz="2000" b="0" i="0" u="none" strike="noStrike" kern="0" cap="none" spc="0" normalizeH="0" baseline="0" noProof="0" dirty="0">
              <a:ln>
                <a:noFill/>
              </a:ln>
              <a:effectLst/>
              <a:uLnTx/>
              <a:uFillTx/>
            </a:endParaRPr>
          </a:p>
        </p:txBody>
      </p:sp>
      <p:sp>
        <p:nvSpPr>
          <p:cNvPr id="103" name="TextBox 102">
            <a:extLst>
              <a:ext uri="{FF2B5EF4-FFF2-40B4-BE49-F238E27FC236}">
                <a16:creationId xmlns:a16="http://schemas.microsoft.com/office/drawing/2014/main" id="{C91C6E0C-04AD-4521-BFD0-94D6BEB513F6}"/>
              </a:ext>
            </a:extLst>
          </p:cNvPr>
          <p:cNvSpPr txBox="1"/>
          <p:nvPr/>
        </p:nvSpPr>
        <p:spPr>
          <a:xfrm>
            <a:off x="1090653" y="2141493"/>
            <a:ext cx="1556882" cy="1015663"/>
          </a:xfrm>
          <a:prstGeom prst="rect">
            <a:avLst/>
          </a:prstGeom>
          <a:no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0" u="none" strike="noStrike" kern="0" cap="none" spc="0" normalizeH="0" baseline="0" noProof="0" dirty="0">
                <a:ln>
                  <a:noFill/>
                </a:ln>
                <a:effectLst/>
                <a:uLnTx/>
                <a:uFillTx/>
              </a:rPr>
            </a:br>
            <a:br>
              <a:rPr kumimoji="0" lang="en-GB" sz="2000" b="0" i="0" u="none" strike="noStrike" kern="0" cap="none" spc="0" normalizeH="0" baseline="0" noProof="0" dirty="0">
                <a:ln>
                  <a:noFill/>
                </a:ln>
                <a:effectLst/>
                <a:uLnTx/>
                <a:uFillTx/>
              </a:rPr>
            </a:br>
            <a:endParaRPr kumimoji="0" lang="en-GB" sz="2000" b="0" i="0" u="none" strike="noStrike" kern="0" cap="none" spc="0" normalizeH="0" baseline="0" noProof="0" dirty="0">
              <a:ln>
                <a:noFill/>
              </a:ln>
              <a:effectLst/>
              <a:uLnTx/>
              <a:uFillTx/>
            </a:endParaRPr>
          </a:p>
        </p:txBody>
      </p:sp>
      <p:sp>
        <p:nvSpPr>
          <p:cNvPr id="104" name="TextBox 103">
            <a:extLst>
              <a:ext uri="{FF2B5EF4-FFF2-40B4-BE49-F238E27FC236}">
                <a16:creationId xmlns:a16="http://schemas.microsoft.com/office/drawing/2014/main" id="{787D30E1-E6B7-4B6C-B965-D0E46C814AFA}"/>
              </a:ext>
            </a:extLst>
          </p:cNvPr>
          <p:cNvSpPr txBox="1"/>
          <p:nvPr/>
        </p:nvSpPr>
        <p:spPr>
          <a:xfrm>
            <a:off x="2397973" y="2335369"/>
            <a:ext cx="15568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0" i="0" u="none" strike="noStrike" kern="0" cap="none" spc="0" normalizeH="0" baseline="0" noProof="0" dirty="0" err="1">
                <a:ln>
                  <a:noFill/>
                </a:ln>
                <a:effectLst/>
                <a:uLnTx/>
                <a:uFillTx/>
              </a:rPr>
              <a:t>groß</a:t>
            </a:r>
            <a:r>
              <a:rPr kumimoji="0" lang="en-GB" sz="2000" b="0" i="0" u="none" strike="noStrike" kern="0" cap="none" spc="0" normalizeH="0" baseline="0" noProof="0" dirty="0">
                <a:ln>
                  <a:noFill/>
                </a:ln>
                <a:effectLst/>
                <a:uLnTx/>
                <a:uFillTx/>
              </a:rPr>
              <a:t>)</a:t>
            </a:r>
          </a:p>
        </p:txBody>
      </p:sp>
      <p:sp>
        <p:nvSpPr>
          <p:cNvPr id="105" name="TextBox 104">
            <a:extLst>
              <a:ext uri="{FF2B5EF4-FFF2-40B4-BE49-F238E27FC236}">
                <a16:creationId xmlns:a16="http://schemas.microsoft.com/office/drawing/2014/main" id="{9C0DD18B-EFD9-4605-8EB8-6043F2E425B8}"/>
              </a:ext>
            </a:extLst>
          </p:cNvPr>
          <p:cNvSpPr txBox="1"/>
          <p:nvPr/>
        </p:nvSpPr>
        <p:spPr>
          <a:xfrm>
            <a:off x="2373995" y="3485261"/>
            <a:ext cx="15568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0" i="0" u="none" strike="noStrike" kern="0" cap="none" spc="0" normalizeH="0" baseline="0" noProof="0" dirty="0" err="1">
                <a:ln>
                  <a:noFill/>
                </a:ln>
                <a:effectLst/>
                <a:uLnTx/>
                <a:uFillTx/>
              </a:rPr>
              <a:t>tief</a:t>
            </a:r>
            <a:r>
              <a:rPr kumimoji="0" lang="en-GB" sz="2000" b="0" i="0" u="none" strike="noStrike" kern="0" cap="none" spc="0" normalizeH="0" baseline="0" noProof="0" dirty="0">
                <a:ln>
                  <a:noFill/>
                </a:ln>
                <a:effectLst/>
                <a:uLnTx/>
                <a:uFillTx/>
              </a:rPr>
              <a:t>)</a:t>
            </a:r>
          </a:p>
        </p:txBody>
      </p:sp>
      <p:pic>
        <p:nvPicPr>
          <p:cNvPr id="106" name="Picture 105" descr="A picture containing bird, food, fruit&#10;&#10;Description automatically generated">
            <a:extLst>
              <a:ext uri="{FF2B5EF4-FFF2-40B4-BE49-F238E27FC236}">
                <a16:creationId xmlns:a16="http://schemas.microsoft.com/office/drawing/2014/main" id="{BECEC931-A243-4AC9-AA6E-9B63A46F3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4378" y="2179877"/>
            <a:ext cx="1119336" cy="647116"/>
          </a:xfrm>
          <a:prstGeom prst="rect">
            <a:avLst/>
          </a:prstGeom>
        </p:spPr>
      </p:pic>
      <p:pic>
        <p:nvPicPr>
          <p:cNvPr id="108" name="Picture 107" descr="A picture containing food&#10;&#10;Description automatically generated">
            <a:extLst>
              <a:ext uri="{FF2B5EF4-FFF2-40B4-BE49-F238E27FC236}">
                <a16:creationId xmlns:a16="http://schemas.microsoft.com/office/drawing/2014/main" id="{8710956E-6890-4797-ADA1-FD83F1A61F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2760" y="2208816"/>
            <a:ext cx="1075704" cy="645422"/>
          </a:xfrm>
          <a:prstGeom prst="rect">
            <a:avLst/>
          </a:prstGeom>
        </p:spPr>
      </p:pic>
      <p:pic>
        <p:nvPicPr>
          <p:cNvPr id="111" name="Picture 110" descr="A close up of a sign&#10;&#10;Description automatically generated">
            <a:extLst>
              <a:ext uri="{FF2B5EF4-FFF2-40B4-BE49-F238E27FC236}">
                <a16:creationId xmlns:a16="http://schemas.microsoft.com/office/drawing/2014/main" id="{F68B789E-7787-4F3F-B11E-E94A8186F0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2090" y="2208817"/>
            <a:ext cx="668616" cy="668616"/>
          </a:xfrm>
          <a:prstGeom prst="rect">
            <a:avLst/>
          </a:prstGeom>
        </p:spPr>
      </p:pic>
      <p:sp>
        <p:nvSpPr>
          <p:cNvPr id="112" name="Rectangle: Rounded Corners 111">
            <a:extLst>
              <a:ext uri="{FF2B5EF4-FFF2-40B4-BE49-F238E27FC236}">
                <a16:creationId xmlns:a16="http://schemas.microsoft.com/office/drawing/2014/main" id="{7E428F25-3151-46EA-8409-A618B261CDD4}"/>
              </a:ext>
            </a:extLst>
          </p:cNvPr>
          <p:cNvSpPr/>
          <p:nvPr/>
        </p:nvSpPr>
        <p:spPr>
          <a:xfrm>
            <a:off x="890542" y="3315978"/>
            <a:ext cx="1957103"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ea typeface="+mn-ea"/>
                <a:cs typeface="+mn-cs"/>
              </a:rPr>
              <a:t>Steiermark</a:t>
            </a:r>
            <a:br>
              <a:rPr kumimoji="0" lang="en-GB" sz="2000" b="0" i="0" u="none" strike="noStrike" kern="0" cap="none" spc="0" normalizeH="0" baseline="0" noProof="0" dirty="0">
                <a:ln>
                  <a:noFill/>
                </a:ln>
                <a:effectLst/>
                <a:uLnTx/>
                <a:uFillTx/>
                <a:ea typeface="+mn-ea"/>
                <a:cs typeface="+mn-cs"/>
              </a:rPr>
            </a:br>
            <a:r>
              <a:rPr kumimoji="0" lang="en-GB" sz="2000" b="1" i="0" u="none" strike="noStrike" kern="0" cap="none" spc="0" normalizeH="0" baseline="0" noProof="0" dirty="0" err="1">
                <a:ln>
                  <a:noFill/>
                </a:ln>
                <a:effectLst/>
                <a:uLnTx/>
                <a:uFillTx/>
                <a:ea typeface="+mn-ea"/>
                <a:cs typeface="+mn-cs"/>
              </a:rPr>
              <a:t>Erlaufsee</a:t>
            </a:r>
            <a:r>
              <a:rPr kumimoji="0" lang="en-GB" sz="2000" b="0" i="0" u="none" strike="noStrike" kern="0" cap="none" spc="0" normalizeH="0" baseline="0" noProof="0" dirty="0">
                <a:ln>
                  <a:noFill/>
                </a:ln>
                <a:effectLst/>
                <a:uLnTx/>
                <a:uFillTx/>
                <a:ea typeface="+mn-ea"/>
                <a:cs typeface="+mn-cs"/>
              </a:rPr>
              <a:t> </a:t>
            </a:r>
            <a:br>
              <a:rPr kumimoji="0" lang="en-GB" sz="2000" b="0" i="0" u="none" strike="noStrike" kern="0" cap="none" spc="0" normalizeH="0" baseline="0" noProof="0" dirty="0">
                <a:ln>
                  <a:noFill/>
                </a:ln>
                <a:effectLst/>
                <a:uLnTx/>
                <a:uFillTx/>
                <a:ea typeface="+mn-ea"/>
                <a:cs typeface="+mn-cs"/>
              </a:rPr>
            </a:br>
            <a:r>
              <a:rPr kumimoji="0" lang="en-GB" sz="2000" b="0" i="0" u="none" strike="noStrike" kern="0" cap="none" spc="0" normalizeH="0" baseline="0" noProof="0" dirty="0">
                <a:ln>
                  <a:noFill/>
                </a:ln>
                <a:effectLst/>
                <a:uLnTx/>
                <a:uFillTx/>
                <a:ea typeface="+mn-ea"/>
                <a:cs typeface="+mn-cs"/>
              </a:rPr>
              <a:t>38 m</a:t>
            </a:r>
          </a:p>
        </p:txBody>
      </p:sp>
      <p:sp>
        <p:nvSpPr>
          <p:cNvPr id="113" name="TextBox 112">
            <a:extLst>
              <a:ext uri="{FF2B5EF4-FFF2-40B4-BE49-F238E27FC236}">
                <a16:creationId xmlns:a16="http://schemas.microsoft.com/office/drawing/2014/main" id="{5DB8AACB-5828-48B9-96F2-1D2F1A9BD008}"/>
              </a:ext>
            </a:extLst>
          </p:cNvPr>
          <p:cNvSpPr txBox="1"/>
          <p:nvPr/>
        </p:nvSpPr>
        <p:spPr>
          <a:xfrm>
            <a:off x="8267340" y="3420592"/>
            <a:ext cx="1702921" cy="1015663"/>
          </a:xfrm>
          <a:prstGeom prst="rect">
            <a:avLst/>
          </a:prstGeom>
          <a:solidFill>
            <a:sysClr val="window" lastClr="FFFFFF"/>
          </a:solid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lang="en-GB" sz="2000" kern="0" dirty="0"/>
            </a:br>
            <a:br>
              <a:rPr lang="en-GB" sz="2000" kern="0" dirty="0"/>
            </a:br>
            <a:endParaRPr kumimoji="0" lang="en-GB" sz="2000" b="0" i="0" u="none" strike="noStrike" kern="0" cap="none" spc="0" normalizeH="0" baseline="0" noProof="0" dirty="0">
              <a:ln>
                <a:noFill/>
              </a:ln>
              <a:effectLst/>
              <a:uLnTx/>
              <a:uFillTx/>
            </a:endParaRPr>
          </a:p>
        </p:txBody>
      </p:sp>
      <p:sp>
        <p:nvSpPr>
          <p:cNvPr id="114" name="TextBox 113">
            <a:extLst>
              <a:ext uri="{FF2B5EF4-FFF2-40B4-BE49-F238E27FC236}">
                <a16:creationId xmlns:a16="http://schemas.microsoft.com/office/drawing/2014/main" id="{D58A99B6-8781-4B55-B9FD-B28367C69CCE}"/>
              </a:ext>
            </a:extLst>
          </p:cNvPr>
          <p:cNvSpPr txBox="1"/>
          <p:nvPr/>
        </p:nvSpPr>
        <p:spPr>
          <a:xfrm>
            <a:off x="10093530" y="3437661"/>
            <a:ext cx="1702921" cy="1015663"/>
          </a:xfrm>
          <a:prstGeom prst="rect">
            <a:avLst/>
          </a:prstGeom>
          <a:solidFill>
            <a:sysClr val="window" lastClr="FFFFFF"/>
          </a:solid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0" u="none" strike="noStrike" kern="0" cap="none" spc="0" normalizeH="0" baseline="0" noProof="0" dirty="0">
                <a:ln>
                  <a:noFill/>
                </a:ln>
                <a:effectLst/>
                <a:uLnTx/>
                <a:uFillTx/>
              </a:rPr>
            </a:br>
            <a:br>
              <a:rPr kumimoji="0" lang="en-GB" sz="2000" b="0" i="0" u="none" strike="noStrike" kern="0" cap="none" spc="0" normalizeH="0" baseline="0" noProof="0" dirty="0">
                <a:ln>
                  <a:noFill/>
                </a:ln>
                <a:effectLst/>
                <a:uLnTx/>
                <a:uFillTx/>
              </a:rPr>
            </a:br>
            <a:endParaRPr kumimoji="0" lang="en-GB" sz="2000" b="0" i="0" u="none" strike="noStrike" kern="0" cap="none" spc="0" normalizeH="0" baseline="0" noProof="0" dirty="0">
              <a:ln>
                <a:noFill/>
              </a:ln>
              <a:effectLst/>
              <a:uLnTx/>
              <a:uFillTx/>
            </a:endParaRPr>
          </a:p>
        </p:txBody>
      </p:sp>
      <p:sp>
        <p:nvSpPr>
          <p:cNvPr id="115" name="Rectangle: Rounded Corners 114">
            <a:extLst>
              <a:ext uri="{FF2B5EF4-FFF2-40B4-BE49-F238E27FC236}">
                <a16:creationId xmlns:a16="http://schemas.microsoft.com/office/drawing/2014/main" id="{E1BFBD59-C518-4C41-8C99-61DFBC31F1FC}"/>
              </a:ext>
            </a:extLst>
          </p:cNvPr>
          <p:cNvSpPr/>
          <p:nvPr/>
        </p:nvSpPr>
        <p:spPr>
          <a:xfrm>
            <a:off x="8184093" y="3468332"/>
            <a:ext cx="1957103"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Zürich</a:t>
            </a:r>
            <a:br>
              <a:rPr kumimoji="0" lang="en-GB" sz="2000" b="0" i="0" u="none" strike="noStrike" kern="0" cap="none" spc="0" normalizeH="0" baseline="0" noProof="0" dirty="0">
                <a:ln>
                  <a:noFill/>
                </a:ln>
                <a:effectLst/>
                <a:uLnTx/>
                <a:uFillTx/>
                <a:ea typeface="+mn-ea"/>
                <a:cs typeface="+mn-cs"/>
              </a:rPr>
            </a:br>
            <a:r>
              <a:rPr kumimoji="0" lang="en-GB" sz="2000" b="1" i="0" u="none" strike="noStrike" kern="0" cap="none" spc="0" normalizeH="0" baseline="0" noProof="0" dirty="0" err="1">
                <a:ln>
                  <a:noFill/>
                </a:ln>
                <a:effectLst/>
                <a:uLnTx/>
                <a:uFillTx/>
                <a:ea typeface="+mn-ea"/>
                <a:cs typeface="+mn-cs"/>
              </a:rPr>
              <a:t>Greifensee</a:t>
            </a:r>
            <a:br>
              <a:rPr kumimoji="0" lang="en-GB" sz="2000" b="1" i="0" u="none" strike="noStrike" kern="0" cap="none" spc="0" normalizeH="0" baseline="0" noProof="0" dirty="0">
                <a:ln>
                  <a:noFill/>
                </a:ln>
                <a:effectLst/>
                <a:uLnTx/>
                <a:uFillTx/>
                <a:ea typeface="+mn-ea"/>
                <a:cs typeface="+mn-cs"/>
              </a:rPr>
            </a:br>
            <a:r>
              <a:rPr kumimoji="0" lang="en-GB" sz="2000" b="0" i="0" u="none" strike="noStrike" kern="0" cap="none" spc="0" normalizeH="0" baseline="0" noProof="0" dirty="0">
                <a:ln>
                  <a:noFill/>
                </a:ln>
                <a:effectLst/>
                <a:uLnTx/>
                <a:uFillTx/>
                <a:ea typeface="+mn-ea"/>
                <a:cs typeface="+mn-cs"/>
              </a:rPr>
              <a:t>34 m</a:t>
            </a:r>
          </a:p>
        </p:txBody>
      </p:sp>
      <p:sp>
        <p:nvSpPr>
          <p:cNvPr id="116" name="TextBox 115">
            <a:extLst>
              <a:ext uri="{FF2B5EF4-FFF2-40B4-BE49-F238E27FC236}">
                <a16:creationId xmlns:a16="http://schemas.microsoft.com/office/drawing/2014/main" id="{18495148-C81C-44CA-9F8C-BBBDE5B7DD74}"/>
              </a:ext>
            </a:extLst>
          </p:cNvPr>
          <p:cNvSpPr txBox="1"/>
          <p:nvPr/>
        </p:nvSpPr>
        <p:spPr>
          <a:xfrm>
            <a:off x="4490458" y="3406269"/>
            <a:ext cx="1702921" cy="1015663"/>
          </a:xfrm>
          <a:prstGeom prst="rect">
            <a:avLst/>
          </a:prstGeom>
          <a:solidFill>
            <a:sysClr val="window" lastClr="FFFFFF"/>
          </a:solid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0" u="none" strike="noStrike" kern="0" cap="none" spc="0" normalizeH="0" baseline="0" noProof="0" dirty="0">
                <a:ln>
                  <a:noFill/>
                </a:ln>
                <a:effectLst/>
                <a:uLnTx/>
                <a:uFillTx/>
              </a:rPr>
            </a:br>
            <a:br>
              <a:rPr kumimoji="0" lang="en-GB" sz="2000" b="0" i="0" u="none" strike="noStrike" kern="0" cap="none" spc="0" normalizeH="0" baseline="0" noProof="0" dirty="0">
                <a:ln>
                  <a:noFill/>
                </a:ln>
                <a:effectLst/>
                <a:uLnTx/>
                <a:uFillTx/>
              </a:rPr>
            </a:br>
            <a:endParaRPr kumimoji="0" lang="en-GB" sz="2000" b="0" i="0" u="none" strike="noStrike" kern="0" cap="none" spc="0" normalizeH="0" baseline="0" noProof="0" dirty="0">
              <a:ln>
                <a:noFill/>
              </a:ln>
              <a:effectLst/>
              <a:uLnTx/>
              <a:uFillTx/>
            </a:endParaRPr>
          </a:p>
        </p:txBody>
      </p:sp>
      <p:sp>
        <p:nvSpPr>
          <p:cNvPr id="117" name="Rectangle: Rounded Corners 116">
            <a:extLst>
              <a:ext uri="{FF2B5EF4-FFF2-40B4-BE49-F238E27FC236}">
                <a16:creationId xmlns:a16="http://schemas.microsoft.com/office/drawing/2014/main" id="{9D2655DB-6594-4F04-89DB-0C10AE9731D9}"/>
              </a:ext>
            </a:extLst>
          </p:cNvPr>
          <p:cNvSpPr/>
          <p:nvPr/>
        </p:nvSpPr>
        <p:spPr>
          <a:xfrm>
            <a:off x="4328699" y="3399044"/>
            <a:ext cx="1957103"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Bayern</a:t>
            </a:r>
            <a:br>
              <a:rPr kumimoji="0" lang="en-GB" sz="2000" b="0" i="0" u="none" strike="noStrike" kern="0" cap="none" spc="0" normalizeH="0" baseline="0" noProof="0" dirty="0">
                <a:ln>
                  <a:noFill/>
                </a:ln>
                <a:effectLst/>
                <a:uLnTx/>
                <a:uFillTx/>
                <a:ea typeface="+mn-ea"/>
                <a:cs typeface="+mn-cs"/>
              </a:rPr>
            </a:br>
            <a:r>
              <a:rPr kumimoji="0" lang="en-GB" sz="2000" b="1" i="0" u="none" strike="noStrike" kern="0" cap="none" spc="0" normalizeH="0" baseline="0" noProof="0" dirty="0" err="1">
                <a:ln>
                  <a:noFill/>
                </a:ln>
                <a:effectLst/>
                <a:uLnTx/>
                <a:uFillTx/>
                <a:ea typeface="+mn-ea"/>
                <a:cs typeface="+mn-cs"/>
              </a:rPr>
              <a:t>Königssee</a:t>
            </a:r>
            <a:r>
              <a:rPr kumimoji="0" lang="en-GB" sz="2000" b="0" i="0" u="none" strike="noStrike" kern="0" cap="none" spc="0" normalizeH="0" baseline="0" noProof="0" dirty="0">
                <a:ln>
                  <a:noFill/>
                </a:ln>
                <a:effectLst/>
                <a:uLnTx/>
                <a:uFillTx/>
                <a:ea typeface="+mn-ea"/>
                <a:cs typeface="+mn-cs"/>
              </a:rPr>
              <a:t> </a:t>
            </a:r>
            <a:br>
              <a:rPr kumimoji="0" lang="en-GB" sz="2000" b="0" i="0" u="none" strike="noStrike" kern="0" cap="none" spc="0" normalizeH="0" baseline="0" noProof="0" dirty="0">
                <a:ln>
                  <a:noFill/>
                </a:ln>
                <a:effectLst/>
                <a:uLnTx/>
                <a:uFillTx/>
                <a:ea typeface="+mn-ea"/>
                <a:cs typeface="+mn-cs"/>
              </a:rPr>
            </a:br>
            <a:r>
              <a:rPr kumimoji="0" lang="en-GB" sz="2000" b="0" i="0" u="none" strike="noStrike" kern="0" cap="none" spc="0" normalizeH="0" baseline="0" noProof="0" dirty="0">
                <a:ln>
                  <a:noFill/>
                </a:ln>
                <a:effectLst/>
                <a:uLnTx/>
                <a:uFillTx/>
                <a:ea typeface="+mn-ea"/>
                <a:cs typeface="+mn-cs"/>
              </a:rPr>
              <a:t>98 m</a:t>
            </a:r>
          </a:p>
        </p:txBody>
      </p:sp>
      <p:sp>
        <p:nvSpPr>
          <p:cNvPr id="118" name="TextBox 117">
            <a:extLst>
              <a:ext uri="{FF2B5EF4-FFF2-40B4-BE49-F238E27FC236}">
                <a16:creationId xmlns:a16="http://schemas.microsoft.com/office/drawing/2014/main" id="{9796FA64-7052-497D-91DD-D5AC528F00BD}"/>
              </a:ext>
            </a:extLst>
          </p:cNvPr>
          <p:cNvSpPr txBox="1"/>
          <p:nvPr/>
        </p:nvSpPr>
        <p:spPr>
          <a:xfrm>
            <a:off x="6316648" y="3423338"/>
            <a:ext cx="1702921" cy="1015663"/>
          </a:xfrm>
          <a:prstGeom prst="rect">
            <a:avLst/>
          </a:prstGeom>
          <a:solidFill>
            <a:sysClr val="window" lastClr="FFFFFF"/>
          </a:solidFill>
          <a:ln w="19050">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0" u="none" strike="noStrike" kern="0" cap="none" spc="0" normalizeH="0" baseline="0" noProof="0" dirty="0">
                <a:ln>
                  <a:noFill/>
                </a:ln>
                <a:effectLst/>
                <a:uLnTx/>
                <a:uFillTx/>
              </a:rPr>
            </a:br>
            <a:br>
              <a:rPr kumimoji="0" lang="en-GB" sz="2000" b="0" i="0" u="none" strike="noStrike" kern="0" cap="none" spc="0" normalizeH="0" baseline="0" noProof="0" dirty="0">
                <a:ln>
                  <a:noFill/>
                </a:ln>
                <a:effectLst/>
                <a:uLnTx/>
                <a:uFillTx/>
              </a:rPr>
            </a:br>
            <a:endParaRPr kumimoji="0" lang="en-GB" sz="2000" b="0" i="0" u="none" strike="noStrike" kern="0" cap="none" spc="0" normalizeH="0" baseline="0" noProof="0" dirty="0">
              <a:ln>
                <a:noFill/>
              </a:ln>
              <a:effectLst/>
              <a:uLnTx/>
              <a:uFillTx/>
            </a:endParaRPr>
          </a:p>
        </p:txBody>
      </p:sp>
      <p:sp>
        <p:nvSpPr>
          <p:cNvPr id="119" name="Rectangle: Rounded Corners 118">
            <a:extLst>
              <a:ext uri="{FF2B5EF4-FFF2-40B4-BE49-F238E27FC236}">
                <a16:creationId xmlns:a16="http://schemas.microsoft.com/office/drawing/2014/main" id="{5F831749-63B0-482A-874F-C78CC138FF05}"/>
              </a:ext>
            </a:extLst>
          </p:cNvPr>
          <p:cNvSpPr/>
          <p:nvPr/>
        </p:nvSpPr>
        <p:spPr>
          <a:xfrm>
            <a:off x="6183807" y="3426491"/>
            <a:ext cx="1957103"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Hessen</a:t>
            </a:r>
            <a:br>
              <a:rPr kumimoji="0" lang="en-GB" sz="2000" b="0" i="0" u="none" strike="noStrike" kern="0" cap="none" spc="0" normalizeH="0" baseline="0" noProof="0" dirty="0">
                <a:ln>
                  <a:noFill/>
                </a:ln>
                <a:effectLst/>
                <a:uLnTx/>
                <a:uFillTx/>
                <a:ea typeface="+mn-ea"/>
                <a:cs typeface="+mn-cs"/>
              </a:rPr>
            </a:br>
            <a:r>
              <a:rPr kumimoji="0" lang="en-GB" sz="2000" b="1" i="0" u="none" strike="noStrike" kern="0" cap="none" spc="0" normalizeH="0" baseline="0" noProof="0" dirty="0" err="1">
                <a:ln>
                  <a:noFill/>
                </a:ln>
                <a:effectLst/>
                <a:uLnTx/>
                <a:uFillTx/>
                <a:ea typeface="+mn-ea"/>
                <a:cs typeface="+mn-cs"/>
              </a:rPr>
              <a:t>Grüner</a:t>
            </a:r>
            <a:r>
              <a:rPr kumimoji="0" lang="en-GB" sz="2000" b="1" i="0" u="none" strike="noStrike" kern="0" cap="none" spc="0" normalizeH="0" baseline="0" noProof="0" dirty="0">
                <a:ln>
                  <a:noFill/>
                </a:ln>
                <a:effectLst/>
                <a:uLnTx/>
                <a:uFillTx/>
                <a:ea typeface="+mn-ea"/>
                <a:cs typeface="+mn-cs"/>
              </a:rPr>
              <a:t> See </a:t>
            </a:r>
            <a:r>
              <a:rPr kumimoji="0" lang="en-GB" sz="2000" b="0" i="0" u="none" strike="noStrike" kern="0" cap="none" spc="0" normalizeH="0" baseline="0" noProof="0" dirty="0">
                <a:ln>
                  <a:noFill/>
                </a:ln>
                <a:effectLst/>
                <a:uLnTx/>
                <a:uFillTx/>
                <a:ea typeface="+mn-ea"/>
                <a:cs typeface="+mn-cs"/>
              </a:rPr>
              <a:t>12 m</a:t>
            </a:r>
          </a:p>
        </p:txBody>
      </p:sp>
      <p:sp>
        <p:nvSpPr>
          <p:cNvPr id="120" name="Rectangle: Rounded Corners 119">
            <a:extLst>
              <a:ext uri="{FF2B5EF4-FFF2-40B4-BE49-F238E27FC236}">
                <a16:creationId xmlns:a16="http://schemas.microsoft.com/office/drawing/2014/main" id="{00D2644F-6C01-496D-99E5-F97D19A2EFDC}"/>
              </a:ext>
            </a:extLst>
          </p:cNvPr>
          <p:cNvSpPr/>
          <p:nvPr/>
        </p:nvSpPr>
        <p:spPr>
          <a:xfrm>
            <a:off x="10079923" y="3464748"/>
            <a:ext cx="1957103"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Bern</a:t>
            </a:r>
            <a:br>
              <a:rPr kumimoji="0" lang="en-GB" sz="2000" b="0" i="0" u="none" strike="noStrike" kern="0" cap="none" spc="0" normalizeH="0" baseline="0" noProof="0" dirty="0">
                <a:ln>
                  <a:noFill/>
                </a:ln>
                <a:effectLst/>
                <a:uLnTx/>
                <a:uFillTx/>
                <a:ea typeface="+mn-ea"/>
                <a:cs typeface="+mn-cs"/>
              </a:rPr>
            </a:br>
            <a:r>
              <a:rPr kumimoji="0" lang="en-GB" sz="2000" b="1" i="0" u="none" strike="noStrike" kern="0" cap="none" spc="0" normalizeH="0" baseline="0" noProof="0" dirty="0" err="1">
                <a:ln>
                  <a:noFill/>
                </a:ln>
                <a:effectLst/>
                <a:uLnTx/>
                <a:uFillTx/>
                <a:ea typeface="+mn-ea"/>
                <a:cs typeface="+mn-cs"/>
              </a:rPr>
              <a:t>Thunersee</a:t>
            </a:r>
            <a:br>
              <a:rPr kumimoji="0" lang="en-GB" sz="2000" b="1" i="0" u="none" strike="noStrike" kern="0" cap="none" spc="0" normalizeH="0" baseline="0" noProof="0" dirty="0">
                <a:ln>
                  <a:noFill/>
                </a:ln>
                <a:effectLst/>
                <a:uLnTx/>
                <a:uFillTx/>
                <a:ea typeface="+mn-ea"/>
                <a:cs typeface="+mn-cs"/>
              </a:rPr>
            </a:br>
            <a:r>
              <a:rPr kumimoji="0" lang="en-GB" sz="2000" b="0" i="0" u="none" strike="noStrike" kern="0" cap="none" spc="0" normalizeH="0" baseline="0" noProof="0" dirty="0">
                <a:ln>
                  <a:noFill/>
                </a:ln>
                <a:effectLst/>
                <a:uLnTx/>
                <a:uFillTx/>
                <a:ea typeface="+mn-ea"/>
                <a:cs typeface="+mn-cs"/>
              </a:rPr>
              <a:t>215 m</a:t>
            </a:r>
          </a:p>
        </p:txBody>
      </p:sp>
      <p:sp>
        <p:nvSpPr>
          <p:cNvPr id="121" name="Rectangle: Rounded Corners 120">
            <a:extLst>
              <a:ext uri="{FF2B5EF4-FFF2-40B4-BE49-F238E27FC236}">
                <a16:creationId xmlns:a16="http://schemas.microsoft.com/office/drawing/2014/main" id="{FE877B93-6385-4287-8066-EED4714EC181}"/>
              </a:ext>
            </a:extLst>
          </p:cNvPr>
          <p:cNvSpPr/>
          <p:nvPr/>
        </p:nvSpPr>
        <p:spPr>
          <a:xfrm>
            <a:off x="827148" y="4599373"/>
            <a:ext cx="1957103" cy="1238424"/>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ea typeface="+mn-ea"/>
                <a:cs typeface="+mn-cs"/>
              </a:rPr>
              <a:t>heute</a:t>
            </a:r>
            <a:br>
              <a:rPr kumimoji="0" lang="en-GB" sz="2000" b="0" i="0" u="none" strike="noStrike" kern="0" cap="none" spc="0" normalizeH="0" baseline="0" noProof="0" dirty="0">
                <a:ln>
                  <a:noFill/>
                </a:ln>
                <a:effectLst/>
                <a:uLnTx/>
                <a:uFillTx/>
                <a:ea typeface="+mn-ea"/>
                <a:cs typeface="+mn-cs"/>
              </a:rPr>
            </a:br>
            <a:r>
              <a:rPr kumimoji="0" lang="en-GB" sz="2000" b="0" i="0" u="none" strike="noStrike" kern="0" cap="none" spc="0" normalizeH="0" baseline="0" noProof="0" dirty="0">
                <a:ln>
                  <a:noFill/>
                </a:ln>
                <a:effectLst/>
                <a:uLnTx/>
                <a:uFillTx/>
                <a:ea typeface="+mn-ea"/>
                <a:cs typeface="+mn-cs"/>
              </a:rPr>
              <a:t>22 Grad</a:t>
            </a:r>
          </a:p>
        </p:txBody>
      </p:sp>
      <p:sp>
        <p:nvSpPr>
          <p:cNvPr id="122" name="TextBox 121">
            <a:extLst>
              <a:ext uri="{FF2B5EF4-FFF2-40B4-BE49-F238E27FC236}">
                <a16:creationId xmlns:a16="http://schemas.microsoft.com/office/drawing/2014/main" id="{E73CD597-0478-4F6E-B137-8A0A2D79DFE2}"/>
              </a:ext>
            </a:extLst>
          </p:cNvPr>
          <p:cNvSpPr txBox="1"/>
          <p:nvPr/>
        </p:nvSpPr>
        <p:spPr>
          <a:xfrm>
            <a:off x="2400042" y="4815595"/>
            <a:ext cx="15568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(warm)</a:t>
            </a:r>
          </a:p>
        </p:txBody>
      </p:sp>
      <p:sp>
        <p:nvSpPr>
          <p:cNvPr id="123" name="Rectangle: Rounded Corners 122">
            <a:extLst>
              <a:ext uri="{FF2B5EF4-FFF2-40B4-BE49-F238E27FC236}">
                <a16:creationId xmlns:a16="http://schemas.microsoft.com/office/drawing/2014/main" id="{C28A816A-7B44-42BE-9794-80F59DD7D99A}"/>
              </a:ext>
            </a:extLst>
          </p:cNvPr>
          <p:cNvSpPr/>
          <p:nvPr/>
        </p:nvSpPr>
        <p:spPr>
          <a:xfrm>
            <a:off x="4342254" y="4769145"/>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19 Grad</a:t>
            </a:r>
          </a:p>
        </p:txBody>
      </p:sp>
      <p:sp>
        <p:nvSpPr>
          <p:cNvPr id="124" name="Rectangle: Rounded Corners 123">
            <a:extLst>
              <a:ext uri="{FF2B5EF4-FFF2-40B4-BE49-F238E27FC236}">
                <a16:creationId xmlns:a16="http://schemas.microsoft.com/office/drawing/2014/main" id="{C819B34A-0C5C-449A-AB38-FCD82A39E5C6}"/>
              </a:ext>
            </a:extLst>
          </p:cNvPr>
          <p:cNvSpPr/>
          <p:nvPr/>
        </p:nvSpPr>
        <p:spPr>
          <a:xfrm>
            <a:off x="5320580" y="4752725"/>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23 Grad</a:t>
            </a:r>
          </a:p>
        </p:txBody>
      </p:sp>
      <p:sp>
        <p:nvSpPr>
          <p:cNvPr id="125" name="Rectangle 124">
            <a:extLst>
              <a:ext uri="{FF2B5EF4-FFF2-40B4-BE49-F238E27FC236}">
                <a16:creationId xmlns:a16="http://schemas.microsoft.com/office/drawing/2014/main" id="{BD8C9E5B-038A-4A83-B7AD-C3BB5F87B5CA}"/>
              </a:ext>
            </a:extLst>
          </p:cNvPr>
          <p:cNvSpPr/>
          <p:nvPr/>
        </p:nvSpPr>
        <p:spPr>
          <a:xfrm>
            <a:off x="4467026" y="4645887"/>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126" name="Rectangle: Rounded Corners 125">
            <a:extLst>
              <a:ext uri="{FF2B5EF4-FFF2-40B4-BE49-F238E27FC236}">
                <a16:creationId xmlns:a16="http://schemas.microsoft.com/office/drawing/2014/main" id="{4C858CCB-B86C-494C-8460-9C595BE47437}"/>
              </a:ext>
            </a:extLst>
          </p:cNvPr>
          <p:cNvSpPr/>
          <p:nvPr/>
        </p:nvSpPr>
        <p:spPr>
          <a:xfrm>
            <a:off x="6217906" y="4750892"/>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21 Grad</a:t>
            </a:r>
          </a:p>
        </p:txBody>
      </p:sp>
      <p:sp>
        <p:nvSpPr>
          <p:cNvPr id="130" name="Rectangle: Rounded Corners 129">
            <a:extLst>
              <a:ext uri="{FF2B5EF4-FFF2-40B4-BE49-F238E27FC236}">
                <a16:creationId xmlns:a16="http://schemas.microsoft.com/office/drawing/2014/main" id="{FB926865-F7A0-474F-B67C-8C587240765D}"/>
              </a:ext>
            </a:extLst>
          </p:cNvPr>
          <p:cNvSpPr/>
          <p:nvPr/>
        </p:nvSpPr>
        <p:spPr>
          <a:xfrm>
            <a:off x="8038558" y="4730576"/>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18 Grad</a:t>
            </a:r>
          </a:p>
        </p:txBody>
      </p:sp>
      <p:sp>
        <p:nvSpPr>
          <p:cNvPr id="131" name="Rectangle: Rounded Corners 130">
            <a:extLst>
              <a:ext uri="{FF2B5EF4-FFF2-40B4-BE49-F238E27FC236}">
                <a16:creationId xmlns:a16="http://schemas.microsoft.com/office/drawing/2014/main" id="{BB03BBD0-69C0-467D-ABE0-5FCB7BEE0B90}"/>
              </a:ext>
            </a:extLst>
          </p:cNvPr>
          <p:cNvSpPr/>
          <p:nvPr/>
        </p:nvSpPr>
        <p:spPr>
          <a:xfrm>
            <a:off x="7170405" y="4736305"/>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17 Grad</a:t>
            </a:r>
          </a:p>
        </p:txBody>
      </p:sp>
      <p:sp>
        <p:nvSpPr>
          <p:cNvPr id="132" name="Rectangle: Rounded Corners 131">
            <a:extLst>
              <a:ext uri="{FF2B5EF4-FFF2-40B4-BE49-F238E27FC236}">
                <a16:creationId xmlns:a16="http://schemas.microsoft.com/office/drawing/2014/main" id="{DA1DAB00-CF84-4342-BB75-5DBF79CBB00A}"/>
              </a:ext>
            </a:extLst>
          </p:cNvPr>
          <p:cNvSpPr/>
          <p:nvPr/>
        </p:nvSpPr>
        <p:spPr>
          <a:xfrm>
            <a:off x="9013038" y="4753896"/>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24 Grad</a:t>
            </a:r>
          </a:p>
        </p:txBody>
      </p:sp>
      <p:sp>
        <p:nvSpPr>
          <p:cNvPr id="133" name="Rectangle: Rounded Corners 132">
            <a:extLst>
              <a:ext uri="{FF2B5EF4-FFF2-40B4-BE49-F238E27FC236}">
                <a16:creationId xmlns:a16="http://schemas.microsoft.com/office/drawing/2014/main" id="{691EC39C-71C3-40BB-9CB4-329435590216}"/>
              </a:ext>
            </a:extLst>
          </p:cNvPr>
          <p:cNvSpPr/>
          <p:nvPr/>
        </p:nvSpPr>
        <p:spPr>
          <a:xfrm>
            <a:off x="9910599" y="4739142"/>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20 Grad</a:t>
            </a:r>
          </a:p>
        </p:txBody>
      </p:sp>
      <p:sp>
        <p:nvSpPr>
          <p:cNvPr id="134" name="Rectangle: Rounded Corners 133">
            <a:extLst>
              <a:ext uri="{FF2B5EF4-FFF2-40B4-BE49-F238E27FC236}">
                <a16:creationId xmlns:a16="http://schemas.microsoft.com/office/drawing/2014/main" id="{BFB544A8-7A15-4AD8-A399-7E31A98C957D}"/>
              </a:ext>
            </a:extLst>
          </p:cNvPr>
          <p:cNvSpPr/>
          <p:nvPr/>
        </p:nvSpPr>
        <p:spPr>
          <a:xfrm>
            <a:off x="10855605" y="4766825"/>
            <a:ext cx="1087195" cy="102053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mn-ea"/>
                <a:cs typeface="+mn-cs"/>
              </a:rPr>
              <a:t>25 Grad</a:t>
            </a:r>
          </a:p>
        </p:txBody>
      </p:sp>
      <p:sp>
        <p:nvSpPr>
          <p:cNvPr id="135" name="Rectangle 134">
            <a:extLst>
              <a:ext uri="{FF2B5EF4-FFF2-40B4-BE49-F238E27FC236}">
                <a16:creationId xmlns:a16="http://schemas.microsoft.com/office/drawing/2014/main" id="{4E34B08B-B682-4606-BA7A-284004761276}"/>
              </a:ext>
            </a:extLst>
          </p:cNvPr>
          <p:cNvSpPr/>
          <p:nvPr/>
        </p:nvSpPr>
        <p:spPr>
          <a:xfrm>
            <a:off x="5404357" y="4645326"/>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136" name="Rectangle 135">
            <a:extLst>
              <a:ext uri="{FF2B5EF4-FFF2-40B4-BE49-F238E27FC236}">
                <a16:creationId xmlns:a16="http://schemas.microsoft.com/office/drawing/2014/main" id="{C62CA132-6C21-4E21-9E07-746A4221E976}"/>
              </a:ext>
            </a:extLst>
          </p:cNvPr>
          <p:cNvSpPr/>
          <p:nvPr/>
        </p:nvSpPr>
        <p:spPr>
          <a:xfrm>
            <a:off x="6334755" y="4654453"/>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137" name="Rectangle 136">
            <a:extLst>
              <a:ext uri="{FF2B5EF4-FFF2-40B4-BE49-F238E27FC236}">
                <a16:creationId xmlns:a16="http://schemas.microsoft.com/office/drawing/2014/main" id="{D40C2A42-4269-4275-9416-63E2B45F47D5}"/>
              </a:ext>
            </a:extLst>
          </p:cNvPr>
          <p:cNvSpPr/>
          <p:nvPr/>
        </p:nvSpPr>
        <p:spPr>
          <a:xfrm>
            <a:off x="7272086" y="4653892"/>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138" name="Rectangle 137">
            <a:extLst>
              <a:ext uri="{FF2B5EF4-FFF2-40B4-BE49-F238E27FC236}">
                <a16:creationId xmlns:a16="http://schemas.microsoft.com/office/drawing/2014/main" id="{56BB0FA4-32D6-41A0-886A-DE4C103C4AB3}"/>
              </a:ext>
            </a:extLst>
          </p:cNvPr>
          <p:cNvSpPr/>
          <p:nvPr/>
        </p:nvSpPr>
        <p:spPr>
          <a:xfrm>
            <a:off x="8175513" y="4653020"/>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139" name="Rectangle 138">
            <a:extLst>
              <a:ext uri="{FF2B5EF4-FFF2-40B4-BE49-F238E27FC236}">
                <a16:creationId xmlns:a16="http://schemas.microsoft.com/office/drawing/2014/main" id="{A619F324-A847-4D8A-8087-F005FB4B1FBB}"/>
              </a:ext>
            </a:extLst>
          </p:cNvPr>
          <p:cNvSpPr/>
          <p:nvPr/>
        </p:nvSpPr>
        <p:spPr>
          <a:xfrm>
            <a:off x="9112844" y="4652459"/>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140" name="Rectangle 139">
            <a:extLst>
              <a:ext uri="{FF2B5EF4-FFF2-40B4-BE49-F238E27FC236}">
                <a16:creationId xmlns:a16="http://schemas.microsoft.com/office/drawing/2014/main" id="{5C5A2111-D7DC-4671-8806-C0518497554C}"/>
              </a:ext>
            </a:extLst>
          </p:cNvPr>
          <p:cNvSpPr/>
          <p:nvPr/>
        </p:nvSpPr>
        <p:spPr>
          <a:xfrm>
            <a:off x="10043242" y="4661586"/>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sp>
        <p:nvSpPr>
          <p:cNvPr id="141" name="Rectangle 140">
            <a:extLst>
              <a:ext uri="{FF2B5EF4-FFF2-40B4-BE49-F238E27FC236}">
                <a16:creationId xmlns:a16="http://schemas.microsoft.com/office/drawing/2014/main" id="{A4D91554-5BCB-4844-A296-E9AE19B60AAD}"/>
              </a:ext>
            </a:extLst>
          </p:cNvPr>
          <p:cNvSpPr/>
          <p:nvPr/>
        </p:nvSpPr>
        <p:spPr>
          <a:xfrm>
            <a:off x="10980573" y="4661025"/>
            <a:ext cx="862432" cy="1176772"/>
          </a:xfrm>
          <a:prstGeom prst="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ea typeface="+mn-ea"/>
              <a:cs typeface="+mn-cs"/>
            </a:endParaRPr>
          </a:p>
        </p:txBody>
      </p:sp>
      <p:pic>
        <p:nvPicPr>
          <p:cNvPr id="142" name="Picture 141" descr="A close up of a logo&#10;&#10;Description automatically generated">
            <a:extLst>
              <a:ext uri="{FF2B5EF4-FFF2-40B4-BE49-F238E27FC236}">
                <a16:creationId xmlns:a16="http://schemas.microsoft.com/office/drawing/2014/main" id="{1BE49336-5939-4E95-A07A-7D035C58E9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6077" y="3594360"/>
            <a:ext cx="840567" cy="718422"/>
          </a:xfrm>
          <a:prstGeom prst="rect">
            <a:avLst/>
          </a:prstGeom>
        </p:spPr>
      </p:pic>
      <p:sp>
        <p:nvSpPr>
          <p:cNvPr id="143" name="Rectangle 142">
            <a:extLst>
              <a:ext uri="{FF2B5EF4-FFF2-40B4-BE49-F238E27FC236}">
                <a16:creationId xmlns:a16="http://schemas.microsoft.com/office/drawing/2014/main" id="{4109833E-C8F9-45CC-A3BC-D384277D823C}"/>
              </a:ext>
            </a:extLst>
          </p:cNvPr>
          <p:cNvSpPr/>
          <p:nvPr/>
        </p:nvSpPr>
        <p:spPr>
          <a:xfrm>
            <a:off x="5391637" y="2825562"/>
            <a:ext cx="1645002"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Calibri" panose="020F0502020204030204" pitchFamily="34" charset="0"/>
              </a:rPr>
              <a:t>357,000 km</a:t>
            </a:r>
            <a:r>
              <a:rPr kumimoji="0" lang="en-GB" sz="2000" b="0" i="0" u="none" strike="noStrike" kern="0" cap="none" spc="0" normalizeH="0" baseline="30000" noProof="0" dirty="0">
                <a:ln>
                  <a:noFill/>
                </a:ln>
                <a:effectLst/>
                <a:uLnTx/>
                <a:uFillTx/>
                <a:ea typeface="Calibri" panose="020F0502020204030204" pitchFamily="34" charset="0"/>
              </a:rPr>
              <a:t>2</a:t>
            </a:r>
            <a:endParaRPr kumimoji="0" lang="en-GB" sz="2000" b="0" i="0" u="none" strike="noStrike" kern="0" cap="none" spc="0" normalizeH="0" baseline="0" noProof="0" dirty="0">
              <a:ln>
                <a:noFill/>
              </a:ln>
              <a:effectLst/>
              <a:uLnTx/>
              <a:uFillTx/>
            </a:endParaRPr>
          </a:p>
        </p:txBody>
      </p:sp>
      <p:sp>
        <p:nvSpPr>
          <p:cNvPr id="146" name="Rectangle 145">
            <a:extLst>
              <a:ext uri="{FF2B5EF4-FFF2-40B4-BE49-F238E27FC236}">
                <a16:creationId xmlns:a16="http://schemas.microsoft.com/office/drawing/2014/main" id="{52426030-72C3-43C8-8B3B-237B34D56462}"/>
              </a:ext>
            </a:extLst>
          </p:cNvPr>
          <p:cNvSpPr/>
          <p:nvPr/>
        </p:nvSpPr>
        <p:spPr>
          <a:xfrm>
            <a:off x="1139024" y="2795597"/>
            <a:ext cx="1502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Calibri" panose="020F0502020204030204" pitchFamily="34" charset="0"/>
              </a:rPr>
              <a:t>84,000 km</a:t>
            </a:r>
            <a:r>
              <a:rPr kumimoji="0" lang="en-GB" sz="2000" b="0" i="0" u="none" strike="noStrike" kern="0" cap="none" spc="0" normalizeH="0" baseline="30000" noProof="0" dirty="0">
                <a:ln>
                  <a:noFill/>
                </a:ln>
                <a:effectLst/>
                <a:uLnTx/>
                <a:uFillTx/>
                <a:ea typeface="Calibri" panose="020F0502020204030204" pitchFamily="34" charset="0"/>
              </a:rPr>
              <a:t>2</a:t>
            </a:r>
            <a:endParaRPr kumimoji="0" lang="en-GB" sz="2000" b="0" i="0" u="none" strike="noStrike" kern="0" cap="none" spc="0" normalizeH="0" baseline="0" noProof="0" dirty="0">
              <a:ln>
                <a:noFill/>
              </a:ln>
              <a:effectLst/>
              <a:uLnTx/>
              <a:uFillTx/>
            </a:endParaRPr>
          </a:p>
        </p:txBody>
      </p:sp>
      <p:sp>
        <p:nvSpPr>
          <p:cNvPr id="148" name="Rectangle 147">
            <a:extLst>
              <a:ext uri="{FF2B5EF4-FFF2-40B4-BE49-F238E27FC236}">
                <a16:creationId xmlns:a16="http://schemas.microsoft.com/office/drawing/2014/main" id="{4593C7C7-56F4-440B-BE26-0881211B62E7}"/>
              </a:ext>
            </a:extLst>
          </p:cNvPr>
          <p:cNvSpPr/>
          <p:nvPr/>
        </p:nvSpPr>
        <p:spPr>
          <a:xfrm>
            <a:off x="9350921" y="2822565"/>
            <a:ext cx="15023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ea typeface="Calibri" panose="020F0502020204030204" pitchFamily="34" charset="0"/>
              </a:rPr>
              <a:t>41,000 km</a:t>
            </a:r>
            <a:r>
              <a:rPr kumimoji="0" lang="en-GB" sz="2000" b="0" i="0" u="none" strike="noStrike" kern="0" cap="none" spc="0" normalizeH="0" baseline="30000" noProof="0" dirty="0">
                <a:ln>
                  <a:noFill/>
                </a:ln>
                <a:effectLst/>
                <a:uLnTx/>
                <a:uFillTx/>
                <a:ea typeface="Calibri" panose="020F0502020204030204" pitchFamily="34" charset="0"/>
              </a:rPr>
              <a:t>2</a:t>
            </a:r>
            <a:endParaRPr kumimoji="0" lang="en-GB" sz="20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0214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err="1"/>
              <a:t>Jetzt</a:t>
            </a:r>
            <a:r>
              <a:rPr lang="en-GB" sz="4000" dirty="0"/>
              <a:t> </a:t>
            </a:r>
            <a:r>
              <a:rPr lang="en-GB" sz="4000" dirty="0" err="1"/>
              <a:t>oder</a:t>
            </a:r>
            <a:r>
              <a:rPr lang="en-GB" sz="4000" dirty="0"/>
              <a:t> </a:t>
            </a:r>
            <a:r>
              <a:rPr lang="en-GB" sz="4000" dirty="0" err="1"/>
              <a:t>früher</a:t>
            </a:r>
            <a:br>
              <a:rPr lang="en-GB" sz="4000" dirty="0"/>
            </a:br>
            <a:r>
              <a:rPr lang="en-GB" sz="2800" b="0" dirty="0"/>
              <a:t>How things are and how they were</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6 - Lesson 38</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19/02/24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The comparative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SSC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zw</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vs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schw</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algn="l"/>
            <a:endParaRPr lang="en-GB" sz="2000" dirty="0">
              <a:solidFill>
                <a:schemeClr val="tx1"/>
              </a:solidFill>
            </a:endParaRPr>
          </a:p>
        </p:txBody>
      </p:sp>
      <p:pic>
        <p:nvPicPr>
          <p:cNvPr id="5" name="Graphic 4" descr="Two Hearts">
            <a:extLst>
              <a:ext uri="{FF2B5EF4-FFF2-40B4-BE49-F238E27FC236}">
                <a16:creationId xmlns:a16="http://schemas.microsoft.com/office/drawing/2014/main" id="{F9110EC5-9297-46A1-9246-93BBD31752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07578" y="3604493"/>
            <a:ext cx="1706110" cy="1706110"/>
          </a:xfrm>
          <a:prstGeom prst="rect">
            <a:avLst/>
          </a:prstGeom>
        </p:spPr>
      </p:pic>
      <p:pic>
        <p:nvPicPr>
          <p:cNvPr id="6" name="Picture 5">
            <a:extLst>
              <a:ext uri="{FF2B5EF4-FFF2-40B4-BE49-F238E27FC236}">
                <a16:creationId xmlns:a16="http://schemas.microsoft.com/office/drawing/2014/main" id="{20A65560-1877-434B-B81E-C185C54F0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9635" y="2871089"/>
            <a:ext cx="1512365" cy="2607130"/>
          </a:xfrm>
          <a:prstGeom prst="rect">
            <a:avLst/>
          </a:prstGeom>
        </p:spPr>
      </p:pic>
      <p:pic>
        <p:nvPicPr>
          <p:cNvPr id="7" name="Picture 6">
            <a:extLst>
              <a:ext uri="{FF2B5EF4-FFF2-40B4-BE49-F238E27FC236}">
                <a16:creationId xmlns:a16="http://schemas.microsoft.com/office/drawing/2014/main" id="{545035D4-7F52-4F20-94E4-D7A5B12D2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73134" y="2889561"/>
            <a:ext cx="1512365" cy="2607131"/>
          </a:xfrm>
          <a:prstGeom prst="rect">
            <a:avLst/>
          </a:prstGeom>
        </p:spPr>
      </p:pic>
    </p:spTree>
    <p:extLst>
      <p:ext uri="{BB962C8B-B14F-4D97-AF65-F5344CB8AC3E}">
        <p14:creationId xmlns:p14="http://schemas.microsoft.com/office/powerpoint/2010/main" val="36369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82394"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91650" y="247046"/>
            <a:ext cx="2567550" cy="41970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998607" y="26202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zw</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schw</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7" name="Action Button: Custom 16">
            <a:hlinkClick r:id="" action="ppaction://noaction" highlightClick="1">
              <a:snd r:embed="rId3" name="17. 1.wav"/>
            </a:hlinkClick>
            <a:extLst>
              <a:ext uri="{FF2B5EF4-FFF2-40B4-BE49-F238E27FC236}">
                <a16:creationId xmlns:a16="http://schemas.microsoft.com/office/drawing/2014/main" id="{1A7230D7-3692-4A97-BB78-946166060B07}"/>
              </a:ext>
            </a:extLst>
          </p:cNvPr>
          <p:cNvSpPr/>
          <p:nvPr/>
        </p:nvSpPr>
        <p:spPr>
          <a:xfrm>
            <a:off x="404895" y="171636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4" name="17. 2.wav"/>
            </a:hlinkClick>
            <a:extLst>
              <a:ext uri="{FF2B5EF4-FFF2-40B4-BE49-F238E27FC236}">
                <a16:creationId xmlns:a16="http://schemas.microsoft.com/office/drawing/2014/main" id="{4973A675-18D0-49FC-BD66-8A153081A0CC}"/>
              </a:ext>
            </a:extLst>
          </p:cNvPr>
          <p:cNvSpPr/>
          <p:nvPr/>
        </p:nvSpPr>
        <p:spPr>
          <a:xfrm>
            <a:off x="357382" y="355324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5" name="17. 3.wav"/>
            </a:hlinkClick>
            <a:extLst>
              <a:ext uri="{FF2B5EF4-FFF2-40B4-BE49-F238E27FC236}">
                <a16:creationId xmlns:a16="http://schemas.microsoft.com/office/drawing/2014/main" id="{1D457CE1-52F3-4C45-970A-AB7E5F54000A}"/>
              </a:ext>
            </a:extLst>
          </p:cNvPr>
          <p:cNvSpPr/>
          <p:nvPr/>
        </p:nvSpPr>
        <p:spPr>
          <a:xfrm>
            <a:off x="401412" y="507840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6" name="17. 4.wav"/>
            </a:hlinkClick>
            <a:extLst>
              <a:ext uri="{FF2B5EF4-FFF2-40B4-BE49-F238E27FC236}">
                <a16:creationId xmlns:a16="http://schemas.microsoft.com/office/drawing/2014/main" id="{03E2CD64-CA95-47A9-A528-4B062F05FB45}"/>
              </a:ext>
            </a:extLst>
          </p:cNvPr>
          <p:cNvSpPr/>
          <p:nvPr/>
        </p:nvSpPr>
        <p:spPr>
          <a:xfrm>
            <a:off x="6145380" y="197299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7" name="17. 5.wav"/>
            </a:hlinkClick>
            <a:extLst>
              <a:ext uri="{FF2B5EF4-FFF2-40B4-BE49-F238E27FC236}">
                <a16:creationId xmlns:a16="http://schemas.microsoft.com/office/drawing/2014/main" id="{4C2B81CD-3566-4BB0-815B-2F7770C4DECE}"/>
              </a:ext>
            </a:extLst>
          </p:cNvPr>
          <p:cNvSpPr/>
          <p:nvPr/>
        </p:nvSpPr>
        <p:spPr>
          <a:xfrm>
            <a:off x="6158012" y="349270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8" name="17. 6.wav"/>
            </a:hlinkClick>
            <a:extLst>
              <a:ext uri="{FF2B5EF4-FFF2-40B4-BE49-F238E27FC236}">
                <a16:creationId xmlns:a16="http://schemas.microsoft.com/office/drawing/2014/main" id="{47323102-6228-4594-B345-608E8C3E5057}"/>
              </a:ext>
            </a:extLst>
          </p:cNvPr>
          <p:cNvSpPr/>
          <p:nvPr/>
        </p:nvSpPr>
        <p:spPr>
          <a:xfrm>
            <a:off x="6158012" y="507840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graphicFrame>
        <p:nvGraphicFramePr>
          <p:cNvPr id="2" name="Table 14">
            <a:extLst>
              <a:ext uri="{FF2B5EF4-FFF2-40B4-BE49-F238E27FC236}">
                <a16:creationId xmlns:a16="http://schemas.microsoft.com/office/drawing/2014/main" id="{98500209-58F4-47F0-AC5F-281DB2C955DD}"/>
              </a:ext>
            </a:extLst>
          </p:cNvPr>
          <p:cNvGraphicFramePr>
            <a:graphicFrameLocks noGrp="1"/>
          </p:cNvGraphicFramePr>
          <p:nvPr>
            <p:extLst>
              <p:ext uri="{D42A27DB-BD31-4B8C-83A1-F6EECF244321}">
                <p14:modId xmlns:p14="http://schemas.microsoft.com/office/powerpoint/2010/main" val="2243619027"/>
              </p:ext>
            </p:extLst>
          </p:nvPr>
        </p:nvGraphicFramePr>
        <p:xfrm>
          <a:off x="1052493" y="1315388"/>
          <a:ext cx="4691398" cy="4748529"/>
        </p:xfrm>
        <a:graphic>
          <a:graphicData uri="http://schemas.openxmlformats.org/drawingml/2006/table">
            <a:tbl>
              <a:tblPr firstRow="1" bandRow="1">
                <a:tableStyleId>{ED083AE6-46FA-4A59-8FB0-9F97EB10719F}</a:tableStyleId>
              </a:tblPr>
              <a:tblGrid>
                <a:gridCol w="2345699">
                  <a:extLst>
                    <a:ext uri="{9D8B030D-6E8A-4147-A177-3AD203B41FA5}">
                      <a16:colId xmlns:a16="http://schemas.microsoft.com/office/drawing/2014/main" val="3822860148"/>
                    </a:ext>
                  </a:extLst>
                </a:gridCol>
                <a:gridCol w="2345699">
                  <a:extLst>
                    <a:ext uri="{9D8B030D-6E8A-4147-A177-3AD203B41FA5}">
                      <a16:colId xmlns:a16="http://schemas.microsoft.com/office/drawing/2014/main" val="2559699958"/>
                    </a:ext>
                  </a:extLst>
                </a:gridCol>
              </a:tblGrid>
              <a:tr h="1582843">
                <a:tc>
                  <a:txBody>
                    <a:bodyPr/>
                    <a:lstStyle/>
                    <a:p>
                      <a:endParaRPr lang="en-GB" dirty="0"/>
                    </a:p>
                  </a:txBody>
                  <a:tcPr/>
                </a:tc>
                <a:tc>
                  <a:txBody>
                    <a:bodyPr/>
                    <a:lstStyle/>
                    <a:p>
                      <a:endParaRPr lang="en-GB"/>
                    </a:p>
                  </a:txBody>
                  <a:tcPr/>
                </a:tc>
                <a:extLst>
                  <a:ext uri="{0D108BD9-81ED-4DB2-BD59-A6C34878D82A}">
                    <a16:rowId xmlns:a16="http://schemas.microsoft.com/office/drawing/2014/main" val="2150761824"/>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6842230"/>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09516561"/>
                  </a:ext>
                </a:extLst>
              </a:tr>
            </a:tbl>
          </a:graphicData>
        </a:graphic>
      </p:graphicFrame>
      <p:sp>
        <p:nvSpPr>
          <p:cNvPr id="16" name="TextBox 15">
            <a:extLst>
              <a:ext uri="{FF2B5EF4-FFF2-40B4-BE49-F238E27FC236}">
                <a16:creationId xmlns:a16="http://schemas.microsoft.com/office/drawing/2014/main" id="{6B1A2FF3-3F6F-4347-AEF0-51E8ED129093}"/>
              </a:ext>
            </a:extLst>
          </p:cNvPr>
          <p:cNvSpPr txBox="1"/>
          <p:nvPr/>
        </p:nvSpPr>
        <p:spPr>
          <a:xfrm>
            <a:off x="1274810" y="2060458"/>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zw</a:t>
            </a:r>
            <a:r>
              <a:rPr kumimoji="0" lang="en-GB" sz="2400" b="0" i="0" u="none" strike="noStrike" kern="1200" cap="none" spc="0" normalizeH="0" baseline="0" noProof="0" dirty="0" err="1">
                <a:ln>
                  <a:noFill/>
                </a:ln>
                <a:effectLst/>
                <a:uLnTx/>
                <a:uFillTx/>
                <a:latin typeface="Century Gothic" panose="020F0302020204030204"/>
                <a:ea typeface="+mn-ea"/>
                <a:cs typeface="+mn-cs"/>
              </a:rPr>
              <a:t>ingen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712573C-6407-4A5C-8997-0B66C8180C0E}"/>
              </a:ext>
            </a:extLst>
          </p:cNvPr>
          <p:cNvSpPr txBox="1"/>
          <p:nvPr/>
        </p:nvSpPr>
        <p:spPr>
          <a:xfrm>
            <a:off x="3344227" y="201551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schw</a:t>
            </a:r>
            <a:r>
              <a:rPr kumimoji="0" lang="en-GB" sz="2400" b="0" i="0" u="none" strike="noStrike" kern="1200" cap="none" spc="0" normalizeH="0" baseline="0" noProof="0" dirty="0" err="1">
                <a:ln>
                  <a:noFill/>
                </a:ln>
                <a:effectLst/>
                <a:uLnTx/>
                <a:uFillTx/>
                <a:latin typeface="Century Gothic" panose="020F0302020204030204"/>
                <a:ea typeface="+mn-ea"/>
                <a:cs typeface="+mn-cs"/>
              </a:rPr>
              <a:t>ingen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19" name="Table 14">
            <a:extLst>
              <a:ext uri="{FF2B5EF4-FFF2-40B4-BE49-F238E27FC236}">
                <a16:creationId xmlns:a16="http://schemas.microsoft.com/office/drawing/2014/main" id="{65563926-6031-4A5B-AE08-87DBD6D87A35}"/>
              </a:ext>
            </a:extLst>
          </p:cNvPr>
          <p:cNvGraphicFramePr>
            <a:graphicFrameLocks noGrp="1"/>
          </p:cNvGraphicFramePr>
          <p:nvPr/>
        </p:nvGraphicFramePr>
        <p:xfrm>
          <a:off x="6853123" y="1315387"/>
          <a:ext cx="4691398" cy="4748529"/>
        </p:xfrm>
        <a:graphic>
          <a:graphicData uri="http://schemas.openxmlformats.org/drawingml/2006/table">
            <a:tbl>
              <a:tblPr firstRow="1" bandRow="1">
                <a:tableStyleId>{ED083AE6-46FA-4A59-8FB0-9F97EB10719F}</a:tableStyleId>
              </a:tblPr>
              <a:tblGrid>
                <a:gridCol w="2345699">
                  <a:extLst>
                    <a:ext uri="{9D8B030D-6E8A-4147-A177-3AD203B41FA5}">
                      <a16:colId xmlns:a16="http://schemas.microsoft.com/office/drawing/2014/main" val="3822860148"/>
                    </a:ext>
                  </a:extLst>
                </a:gridCol>
                <a:gridCol w="2345699">
                  <a:extLst>
                    <a:ext uri="{9D8B030D-6E8A-4147-A177-3AD203B41FA5}">
                      <a16:colId xmlns:a16="http://schemas.microsoft.com/office/drawing/2014/main" val="2559699958"/>
                    </a:ext>
                  </a:extLst>
                </a:gridCol>
              </a:tblGrid>
              <a:tr h="1582843">
                <a:tc>
                  <a:txBody>
                    <a:bodyPr/>
                    <a:lstStyle/>
                    <a:p>
                      <a:endParaRPr lang="en-GB" dirty="0"/>
                    </a:p>
                  </a:txBody>
                  <a:tcPr/>
                </a:tc>
                <a:tc>
                  <a:txBody>
                    <a:bodyPr/>
                    <a:lstStyle/>
                    <a:p>
                      <a:endParaRPr lang="en-GB"/>
                    </a:p>
                  </a:txBody>
                  <a:tcPr/>
                </a:tc>
                <a:extLst>
                  <a:ext uri="{0D108BD9-81ED-4DB2-BD59-A6C34878D82A}">
                    <a16:rowId xmlns:a16="http://schemas.microsoft.com/office/drawing/2014/main" val="2150761824"/>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6842230"/>
                  </a:ext>
                </a:extLst>
              </a:tr>
              <a:tr h="1582843">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09516561"/>
                  </a:ext>
                </a:extLst>
              </a:tr>
            </a:tbl>
          </a:graphicData>
        </a:graphic>
      </p:graphicFrame>
      <p:sp>
        <p:nvSpPr>
          <p:cNvPr id="20" name="TextBox 19">
            <a:extLst>
              <a:ext uri="{FF2B5EF4-FFF2-40B4-BE49-F238E27FC236}">
                <a16:creationId xmlns:a16="http://schemas.microsoft.com/office/drawing/2014/main" id="{1D847F10-E651-4FE5-B5DC-12974CB4AB4A}"/>
              </a:ext>
            </a:extLst>
          </p:cNvPr>
          <p:cNvSpPr txBox="1"/>
          <p:nvPr/>
        </p:nvSpPr>
        <p:spPr>
          <a:xfrm>
            <a:off x="3693872" y="2096966"/>
            <a:ext cx="800313" cy="307777"/>
          </a:xfrm>
          <a:prstGeom prst="rect">
            <a:avLst/>
          </a:prstGeom>
          <a:solidFill>
            <a:schemeClr val="bg2"/>
          </a:solidFill>
        </p:spPr>
        <p:txBody>
          <a:bodyPr wrap="square" lIns="0" tIns="0" rIns="0" bIns="0" rtlCol="0">
            <a:spAutoFit/>
          </a:bodyPr>
          <a:lstStyle/>
          <a:p>
            <a:pPr algn="ctr"/>
            <a:r>
              <a:rPr lang="en-GB" sz="2000" dirty="0"/>
              <a:t>____</a:t>
            </a:r>
          </a:p>
        </p:txBody>
      </p:sp>
      <p:sp>
        <p:nvSpPr>
          <p:cNvPr id="22" name="TextBox 21">
            <a:extLst>
              <a:ext uri="{FF2B5EF4-FFF2-40B4-BE49-F238E27FC236}">
                <a16:creationId xmlns:a16="http://schemas.microsoft.com/office/drawing/2014/main" id="{B930C2E7-DBC2-43C0-A469-A860A5057F28}"/>
              </a:ext>
            </a:extLst>
          </p:cNvPr>
          <p:cNvSpPr txBox="1"/>
          <p:nvPr/>
        </p:nvSpPr>
        <p:spPr>
          <a:xfrm>
            <a:off x="1447091" y="2137449"/>
            <a:ext cx="800313" cy="307777"/>
          </a:xfrm>
          <a:prstGeom prst="rect">
            <a:avLst/>
          </a:prstGeom>
          <a:solidFill>
            <a:schemeClr val="bg2"/>
          </a:solidFill>
        </p:spPr>
        <p:txBody>
          <a:bodyPr wrap="square" lIns="0" tIns="0" rIns="0" bIns="0" rtlCol="0">
            <a:spAutoFit/>
          </a:bodyPr>
          <a:lstStyle/>
          <a:p>
            <a:pPr algn="ctr"/>
            <a:r>
              <a:rPr lang="en-GB" sz="2000" dirty="0"/>
              <a:t>____</a:t>
            </a:r>
          </a:p>
        </p:txBody>
      </p:sp>
      <p:pic>
        <p:nvPicPr>
          <p:cNvPr id="24" name="Picture 23" descr="A close up of a logo&#10;&#10;Description automatically generated">
            <a:extLst>
              <a:ext uri="{FF2B5EF4-FFF2-40B4-BE49-F238E27FC236}">
                <a16:creationId xmlns:a16="http://schemas.microsoft.com/office/drawing/2014/main" id="{E90F5F3D-042F-46D3-B05E-98EE439E77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94" y="1411145"/>
            <a:ext cx="767822" cy="665749"/>
          </a:xfrm>
          <a:prstGeom prst="rect">
            <a:avLst/>
          </a:prstGeom>
        </p:spPr>
      </p:pic>
      <p:pic>
        <p:nvPicPr>
          <p:cNvPr id="26" name="Picture 25" descr="A picture containing toy&#10;&#10;Description automatically generated">
            <a:extLst>
              <a:ext uri="{FF2B5EF4-FFF2-40B4-BE49-F238E27FC236}">
                <a16:creationId xmlns:a16="http://schemas.microsoft.com/office/drawing/2014/main" id="{71CD78EF-C9C7-41A2-93A6-7848F30F0B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0880" y="1373284"/>
            <a:ext cx="667426" cy="820921"/>
          </a:xfrm>
          <a:prstGeom prst="rect">
            <a:avLst/>
          </a:prstGeom>
        </p:spPr>
      </p:pic>
      <p:sp>
        <p:nvSpPr>
          <p:cNvPr id="27" name="TextBox 26">
            <a:extLst>
              <a:ext uri="{FF2B5EF4-FFF2-40B4-BE49-F238E27FC236}">
                <a16:creationId xmlns:a16="http://schemas.microsoft.com/office/drawing/2014/main" id="{803DD5E1-6E96-4E0E-BE8C-63C8DE6A5BD5}"/>
              </a:ext>
            </a:extLst>
          </p:cNvPr>
          <p:cNvSpPr txBox="1"/>
          <p:nvPr/>
        </p:nvSpPr>
        <p:spPr>
          <a:xfrm>
            <a:off x="3350702" y="2420094"/>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[to wield]</a:t>
            </a:r>
          </a:p>
        </p:txBody>
      </p:sp>
      <p:sp>
        <p:nvSpPr>
          <p:cNvPr id="28" name="TextBox 27">
            <a:extLst>
              <a:ext uri="{FF2B5EF4-FFF2-40B4-BE49-F238E27FC236}">
                <a16:creationId xmlns:a16="http://schemas.microsoft.com/office/drawing/2014/main" id="{F22A5B3A-0B2B-4FB9-BB70-1E4FD5F4DE54}"/>
              </a:ext>
            </a:extLst>
          </p:cNvPr>
          <p:cNvSpPr txBox="1"/>
          <p:nvPr/>
        </p:nvSpPr>
        <p:spPr>
          <a:xfrm>
            <a:off x="1097698" y="2430782"/>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[to force]</a:t>
            </a:r>
          </a:p>
        </p:txBody>
      </p:sp>
      <p:sp>
        <p:nvSpPr>
          <p:cNvPr id="25" name="TextBox 24">
            <a:extLst>
              <a:ext uri="{FF2B5EF4-FFF2-40B4-BE49-F238E27FC236}">
                <a16:creationId xmlns:a16="http://schemas.microsoft.com/office/drawing/2014/main" id="{DA5B0183-BD02-8E48-95BC-2C2F7F763D18}"/>
              </a:ext>
            </a:extLst>
          </p:cNvPr>
          <p:cNvSpPr txBox="1"/>
          <p:nvPr/>
        </p:nvSpPr>
        <p:spPr>
          <a:xfrm>
            <a:off x="982022" y="4075030"/>
            <a:ext cx="25159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panose="020F0302020204030204"/>
              </a:rPr>
              <a:t>[</a:t>
            </a:r>
            <a:r>
              <a:rPr lang="en-GB" sz="2200" noProof="0" dirty="0">
                <a:latin typeface="Century Gothic" panose="020F0302020204030204"/>
              </a:rPr>
              <a:t>force/coercion</a:t>
            </a:r>
            <a:r>
              <a:rPr kumimoji="0" lang="en-GB" sz="2200" i="0" u="none" strike="noStrike" kern="1200" cap="none" spc="0" normalizeH="0" baseline="0" noProof="0" dirty="0">
                <a:ln>
                  <a:noFill/>
                </a:ln>
                <a:effectLst/>
                <a:uLnTx/>
                <a:uFillTx/>
                <a:latin typeface="Century Gothic" panose="020F0302020204030204"/>
              </a:rPr>
              <a:t>]</a:t>
            </a:r>
          </a:p>
        </p:txBody>
      </p:sp>
      <p:sp>
        <p:nvSpPr>
          <p:cNvPr id="30" name="TextBox 29">
            <a:extLst>
              <a:ext uri="{FF2B5EF4-FFF2-40B4-BE49-F238E27FC236}">
                <a16:creationId xmlns:a16="http://schemas.microsoft.com/office/drawing/2014/main" id="{D067DB9D-F12D-754E-A185-B9B393072564}"/>
              </a:ext>
            </a:extLst>
          </p:cNvPr>
          <p:cNvSpPr txBox="1"/>
          <p:nvPr/>
        </p:nvSpPr>
        <p:spPr>
          <a:xfrm>
            <a:off x="1082210" y="5614292"/>
            <a:ext cx="22846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[type of grass]</a:t>
            </a:r>
          </a:p>
        </p:txBody>
      </p:sp>
      <p:sp>
        <p:nvSpPr>
          <p:cNvPr id="31" name="TextBox 30">
            <a:extLst>
              <a:ext uri="{FF2B5EF4-FFF2-40B4-BE49-F238E27FC236}">
                <a16:creationId xmlns:a16="http://schemas.microsoft.com/office/drawing/2014/main" id="{7018469E-FF3C-0744-9A58-53AE415E7992}"/>
              </a:ext>
            </a:extLst>
          </p:cNvPr>
          <p:cNvSpPr txBox="1"/>
          <p:nvPr/>
        </p:nvSpPr>
        <p:spPr>
          <a:xfrm>
            <a:off x="3459267" y="396233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swung</a:t>
            </a:r>
            <a:r>
              <a:rPr kumimoji="0" lang="en-GB" sz="2400"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D9DE541C-668E-604E-B42A-B2F3DEEF90B3}"/>
              </a:ext>
            </a:extLst>
          </p:cNvPr>
          <p:cNvSpPr txBox="1"/>
          <p:nvPr/>
        </p:nvSpPr>
        <p:spPr>
          <a:xfrm>
            <a:off x="3459267" y="5573706"/>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pivoting</a:t>
            </a:r>
            <a:r>
              <a:rPr kumimoji="0" lang="en-GB" sz="2400" i="0" u="none" strike="noStrike" kern="1200" cap="none" spc="0" normalizeH="0" baseline="0" noProof="0" dirty="0">
                <a:ln>
                  <a:noFill/>
                </a:ln>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81369DD2-48E2-7E49-985F-72AD9FB8E575}"/>
              </a:ext>
            </a:extLst>
          </p:cNvPr>
          <p:cNvSpPr txBox="1"/>
          <p:nvPr/>
        </p:nvSpPr>
        <p:spPr>
          <a:xfrm>
            <a:off x="6749427" y="237157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schwa</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333BE2B0-F125-3D46-9486-F25B1701EEB1}"/>
              </a:ext>
            </a:extLst>
          </p:cNvPr>
          <p:cNvSpPr txBox="1"/>
          <p:nvPr/>
        </p:nvSpPr>
        <p:spPr>
          <a:xfrm>
            <a:off x="9137747" y="231944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indeed</a:t>
            </a:r>
            <a:r>
              <a:rPr kumimoji="0" lang="en-GB" sz="2400" i="0" u="none" strike="noStrike" kern="1200" cap="none" spc="0" normalizeH="0" baseline="0" noProof="0" dirty="0">
                <a:ln>
                  <a:noFill/>
                </a:ln>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AD52BA0D-6BA1-1441-9859-FAEC6A4248EA}"/>
              </a:ext>
            </a:extLst>
          </p:cNvPr>
          <p:cNvSpPr txBox="1"/>
          <p:nvPr/>
        </p:nvSpPr>
        <p:spPr>
          <a:xfrm>
            <a:off x="6727125" y="3982550"/>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dwarf</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714D01EE-AC58-CD44-9D49-27DC64098193}"/>
              </a:ext>
            </a:extLst>
          </p:cNvPr>
          <p:cNvSpPr txBox="1"/>
          <p:nvPr/>
        </p:nvSpPr>
        <p:spPr>
          <a:xfrm>
            <a:off x="9189684" y="567454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[to </a:t>
            </a:r>
            <a:r>
              <a:rPr lang="en-GB" sz="2400" dirty="0">
                <a:latin typeface="Century Gothic" panose="020F0302020204030204"/>
              </a:rPr>
              <a:t>doubt</a:t>
            </a:r>
            <a:r>
              <a:rPr kumimoji="0" lang="en-GB" sz="2400" i="0" u="none" strike="noStrike" kern="1200" cap="none" spc="0" normalizeH="0" baseline="0" noProof="0" dirty="0">
                <a:ln>
                  <a:noFill/>
                </a:ln>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C87F0CB0-F17E-8743-859F-93714A0F58AF}"/>
              </a:ext>
            </a:extLst>
          </p:cNvPr>
          <p:cNvSpPr txBox="1"/>
          <p:nvPr/>
        </p:nvSpPr>
        <p:spPr>
          <a:xfrm>
            <a:off x="6867122" y="562728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[to </a:t>
            </a:r>
            <a:r>
              <a:rPr lang="en-GB" sz="2400" dirty="0">
                <a:latin typeface="Century Gothic" panose="020F0302020204030204"/>
              </a:rPr>
              <a:t>ramble</a:t>
            </a:r>
            <a:r>
              <a:rPr kumimoji="0" lang="en-GB" sz="2400" i="0" u="none" strike="noStrike" kern="1200" cap="none" spc="0" normalizeH="0" baseline="0" noProof="0" dirty="0">
                <a:ln>
                  <a:noFill/>
                </a:ln>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978C9352-C6F3-F54B-8479-C4BD3A6F877E}"/>
              </a:ext>
            </a:extLst>
          </p:cNvPr>
          <p:cNvSpPr txBox="1"/>
          <p:nvPr/>
        </p:nvSpPr>
        <p:spPr>
          <a:xfrm>
            <a:off x="9210048" y="3930240"/>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sword</a:t>
            </a:r>
            <a:r>
              <a:rPr kumimoji="0" lang="en-GB" sz="2400" i="0" u="none" strike="noStrike" kern="1200" cap="none" spc="0" normalizeH="0" baseline="0" noProof="0" dirty="0">
                <a:ln>
                  <a:noFill/>
                </a:ln>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C1961464-1FE6-1340-BA4C-EA5AEAD512C5}"/>
              </a:ext>
            </a:extLst>
          </p:cNvPr>
          <p:cNvSpPr txBox="1"/>
          <p:nvPr/>
        </p:nvSpPr>
        <p:spPr>
          <a:xfrm>
            <a:off x="3482548" y="3558311"/>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s</a:t>
            </a:r>
            <a:r>
              <a:rPr kumimoji="0" lang="en-GB" sz="2400" b="1" i="0" u="none" strike="noStrike" kern="1200" cap="none" spc="0" normalizeH="0" baseline="0" noProof="0" dirty="0" err="1">
                <a:ln>
                  <a:noFill/>
                </a:ln>
                <a:effectLst/>
                <a:uLnTx/>
                <a:uFillTx/>
                <a:latin typeface="Century Gothic" panose="020F0302020204030204"/>
                <a:ea typeface="+mn-ea"/>
                <a:cs typeface="+mn-cs"/>
              </a:rPr>
              <a:t>chw</a:t>
            </a:r>
            <a:r>
              <a:rPr lang="en-GB" sz="2400" dirty="0">
                <a:latin typeface="Century Gothic" panose="020F0302020204030204"/>
              </a:rPr>
              <a:t>ang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0" name="TextBox 39">
            <a:extLst>
              <a:ext uri="{FF2B5EF4-FFF2-40B4-BE49-F238E27FC236}">
                <a16:creationId xmlns:a16="http://schemas.microsoft.com/office/drawing/2014/main" id="{5C17C360-7E56-7349-A97E-87C8B21C5B45}"/>
              </a:ext>
            </a:extLst>
          </p:cNvPr>
          <p:cNvSpPr txBox="1"/>
          <p:nvPr/>
        </p:nvSpPr>
        <p:spPr>
          <a:xfrm>
            <a:off x="3364288" y="5212236"/>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S</a:t>
            </a:r>
            <a:r>
              <a:rPr kumimoji="0" lang="en-GB" sz="2400" b="1" i="0" u="none" strike="noStrike" kern="1200" cap="none" spc="0" normalizeH="0" baseline="0" noProof="0" dirty="0" err="1">
                <a:ln>
                  <a:noFill/>
                </a:ln>
                <a:effectLst/>
                <a:uLnTx/>
                <a:uFillTx/>
                <a:latin typeface="Century Gothic" panose="020F0302020204030204"/>
                <a:ea typeface="+mn-ea"/>
                <a:cs typeface="+mn-cs"/>
              </a:rPr>
              <a:t>chw</a:t>
            </a:r>
            <a:r>
              <a:rPr lang="en-GB" sz="2400" dirty="0" err="1">
                <a:latin typeface="Century Gothic" panose="020F0302020204030204"/>
              </a:rPr>
              <a:t>enken</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1" name="TextBox 40">
            <a:extLst>
              <a:ext uri="{FF2B5EF4-FFF2-40B4-BE49-F238E27FC236}">
                <a16:creationId xmlns:a16="http://schemas.microsoft.com/office/drawing/2014/main" id="{A2A931B1-CD7C-0B41-B72A-7E7DF7C01918}"/>
              </a:ext>
            </a:extLst>
          </p:cNvPr>
          <p:cNvSpPr txBox="1"/>
          <p:nvPr/>
        </p:nvSpPr>
        <p:spPr>
          <a:xfrm>
            <a:off x="6800300" y="200078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S</a:t>
            </a:r>
            <a:r>
              <a:rPr kumimoji="0" lang="en-GB" sz="2400" b="1" i="0" u="none" strike="noStrike" kern="1200" cap="none" spc="0" normalizeH="0" baseline="0" noProof="0" dirty="0" err="1">
                <a:ln>
                  <a:noFill/>
                </a:ln>
                <a:effectLst/>
                <a:uLnTx/>
                <a:uFillTx/>
                <a:latin typeface="Century Gothic" panose="020F0302020204030204"/>
                <a:ea typeface="+mn-ea"/>
                <a:cs typeface="+mn-cs"/>
              </a:rPr>
              <a:t>chw</a:t>
            </a:r>
            <a:r>
              <a:rPr lang="en-GB" sz="2400" dirty="0">
                <a:latin typeface="Century Gothic" panose="020F0302020204030204"/>
              </a:rPr>
              <a:t>a</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E2675B04-2EBF-164F-B84F-6CA58F671BCE}"/>
              </a:ext>
            </a:extLst>
          </p:cNvPr>
          <p:cNvSpPr txBox="1"/>
          <p:nvPr/>
        </p:nvSpPr>
        <p:spPr>
          <a:xfrm>
            <a:off x="9140383" y="354434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S</a:t>
            </a:r>
            <a:r>
              <a:rPr kumimoji="0" lang="en-GB" sz="2400" b="1" i="0" u="none" strike="noStrike" kern="1200" cap="none" spc="0" normalizeH="0" baseline="0" noProof="0" dirty="0" err="1">
                <a:ln>
                  <a:noFill/>
                </a:ln>
                <a:effectLst/>
                <a:uLnTx/>
                <a:uFillTx/>
                <a:latin typeface="Century Gothic" panose="020F0302020204030204"/>
                <a:ea typeface="+mn-ea"/>
                <a:cs typeface="+mn-cs"/>
              </a:rPr>
              <a:t>chw</a:t>
            </a:r>
            <a:r>
              <a:rPr lang="en-GB" sz="2400" dirty="0" err="1">
                <a:latin typeface="Century Gothic" panose="020F0302020204030204"/>
              </a:rPr>
              <a:t>ert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9E6A4F9-B239-0349-9454-35A039FFB903}"/>
              </a:ext>
            </a:extLst>
          </p:cNvPr>
          <p:cNvSpPr txBox="1"/>
          <p:nvPr/>
        </p:nvSpPr>
        <p:spPr>
          <a:xfrm>
            <a:off x="6867122" y="5336522"/>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schw</a:t>
            </a:r>
            <a:r>
              <a:rPr lang="en-GB" sz="2400" dirty="0" err="1">
                <a:latin typeface="Century Gothic" panose="020F0302020204030204"/>
              </a:rPr>
              <a:t>eifen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B46093C-B4A7-464E-90B6-E1338730310F}"/>
              </a:ext>
            </a:extLst>
          </p:cNvPr>
          <p:cNvSpPr txBox="1"/>
          <p:nvPr/>
        </p:nvSpPr>
        <p:spPr>
          <a:xfrm>
            <a:off x="1024410" y="3624725"/>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Z</a:t>
            </a:r>
            <a:r>
              <a:rPr kumimoji="0" lang="en-GB" sz="2400" b="1" i="0" u="none" strike="noStrike" kern="1200" cap="none" spc="0" normalizeH="0" baseline="0" noProof="0" dirty="0">
                <a:ln>
                  <a:noFill/>
                </a:ln>
                <a:effectLst/>
                <a:uLnTx/>
                <a:uFillTx/>
                <a:latin typeface="Century Gothic" panose="020F0302020204030204"/>
                <a:ea typeface="+mn-ea"/>
                <a:cs typeface="+mn-cs"/>
              </a:rPr>
              <a:t>w</a:t>
            </a:r>
            <a:r>
              <a:rPr lang="en-GB" sz="2400" dirty="0">
                <a:latin typeface="Century Gothic" panose="020F0302020204030204"/>
              </a:rPr>
              <a:t>ang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5" name="TextBox 44">
            <a:extLst>
              <a:ext uri="{FF2B5EF4-FFF2-40B4-BE49-F238E27FC236}">
                <a16:creationId xmlns:a16="http://schemas.microsoft.com/office/drawing/2014/main" id="{B24E14EB-391C-9446-B75D-11867FD365BD}"/>
              </a:ext>
            </a:extLst>
          </p:cNvPr>
          <p:cNvSpPr txBox="1"/>
          <p:nvPr/>
        </p:nvSpPr>
        <p:spPr>
          <a:xfrm>
            <a:off x="974217" y="5217628"/>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Z</a:t>
            </a:r>
            <a:r>
              <a:rPr kumimoji="0" lang="en-GB" sz="2400" b="1" i="0" u="none" strike="noStrike" kern="1200" cap="none" spc="0" normalizeH="0" baseline="0" noProof="0" dirty="0">
                <a:ln>
                  <a:noFill/>
                </a:ln>
                <a:effectLst/>
                <a:uLnTx/>
                <a:uFillTx/>
                <a:latin typeface="Century Gothic" panose="020F0302020204030204"/>
                <a:ea typeface="+mn-ea"/>
                <a:cs typeface="+mn-cs"/>
              </a:rPr>
              <a:t>w</a:t>
            </a:r>
            <a:r>
              <a:rPr lang="en-GB" sz="2400" dirty="0" err="1">
                <a:latin typeface="Century Gothic" panose="020F0302020204030204"/>
              </a:rPr>
              <a:t>enken</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6" name="TextBox 45">
            <a:extLst>
              <a:ext uri="{FF2B5EF4-FFF2-40B4-BE49-F238E27FC236}">
                <a16:creationId xmlns:a16="http://schemas.microsoft.com/office/drawing/2014/main" id="{27AFC300-618B-F145-AC6C-14B45D7E3B0B}"/>
              </a:ext>
            </a:extLst>
          </p:cNvPr>
          <p:cNvSpPr txBox="1"/>
          <p:nvPr/>
        </p:nvSpPr>
        <p:spPr>
          <a:xfrm>
            <a:off x="9046829" y="1948647"/>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zw</a:t>
            </a:r>
            <a:r>
              <a:rPr lang="en-GB" sz="2400" dirty="0" err="1">
                <a:latin typeface="Century Gothic" panose="020F0302020204030204"/>
              </a:rPr>
              <a:t>ar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EFD8A512-AB21-484E-B114-47AF8837496B}"/>
              </a:ext>
            </a:extLst>
          </p:cNvPr>
          <p:cNvSpPr txBox="1"/>
          <p:nvPr/>
        </p:nvSpPr>
        <p:spPr>
          <a:xfrm>
            <a:off x="6713672" y="368201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Z</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lang="en-GB" sz="2400" dirty="0">
                <a:solidFill>
                  <a:srgbClr val="4472C4">
                    <a:lumMod val="50000"/>
                  </a:srgbClr>
                </a:solidFill>
                <a:latin typeface="Century Gothic" panose="020F0302020204030204"/>
              </a:rPr>
              <a:t>erg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63487B9A-EBF7-C949-A136-515E941BDA2F}"/>
              </a:ext>
            </a:extLst>
          </p:cNvPr>
          <p:cNvSpPr txBox="1"/>
          <p:nvPr/>
        </p:nvSpPr>
        <p:spPr>
          <a:xfrm>
            <a:off x="9164585" y="5298233"/>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F0302020204030204"/>
                <a:ea typeface="+mn-ea"/>
                <a:cs typeface="+mn-cs"/>
              </a:rPr>
              <a:t>zw</a:t>
            </a:r>
            <a:r>
              <a:rPr lang="en-GB" sz="2400" dirty="0" err="1">
                <a:latin typeface="Century Gothic" panose="020F0302020204030204"/>
              </a:rPr>
              <a:t>eifeln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1726A1A-E30E-534A-B990-7B47FB6B5130}"/>
              </a:ext>
            </a:extLst>
          </p:cNvPr>
          <p:cNvSpPr txBox="1"/>
          <p:nvPr/>
        </p:nvSpPr>
        <p:spPr>
          <a:xfrm>
            <a:off x="7720173" y="1182806"/>
            <a:ext cx="527709" cy="830997"/>
          </a:xfrm>
          <a:prstGeom prst="rect">
            <a:avLst/>
          </a:prstGeom>
          <a:noFill/>
        </p:spPr>
        <p:txBody>
          <a:bodyPr wrap="none" rtlCol="0">
            <a:spAutoFit/>
          </a:bodyPr>
          <a:lstStyle/>
          <a:p>
            <a:r>
              <a:rPr lang="en-GB" sz="4800" dirty="0" err="1"/>
              <a:t>ə</a:t>
            </a:r>
            <a:endParaRPr lang="en-GB" sz="4800" dirty="0"/>
          </a:p>
        </p:txBody>
      </p:sp>
      <p:pic>
        <p:nvPicPr>
          <p:cNvPr id="18" name="Graphic 17" descr="Sword">
            <a:extLst>
              <a:ext uri="{FF2B5EF4-FFF2-40B4-BE49-F238E27FC236}">
                <a16:creationId xmlns:a16="http://schemas.microsoft.com/office/drawing/2014/main" id="{F190782F-8CE6-B649-8F84-7C2461E40AC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89065" y="2951080"/>
            <a:ext cx="612801" cy="612801"/>
          </a:xfrm>
          <a:prstGeom prst="rect">
            <a:avLst/>
          </a:prstGeom>
        </p:spPr>
      </p:pic>
      <p:pic>
        <p:nvPicPr>
          <p:cNvPr id="49" name="Picture 48">
            <a:extLst>
              <a:ext uri="{FF2B5EF4-FFF2-40B4-BE49-F238E27FC236}">
                <a16:creationId xmlns:a16="http://schemas.microsoft.com/office/drawing/2014/main" id="{5A60D9D5-3815-954F-A997-C5079F382F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44103" y="4579810"/>
            <a:ext cx="887299" cy="815028"/>
          </a:xfrm>
          <a:prstGeom prst="rect">
            <a:avLst/>
          </a:prstGeom>
        </p:spPr>
      </p:pic>
      <p:pic>
        <p:nvPicPr>
          <p:cNvPr id="50" name="Graphic 49" descr="Hike">
            <a:extLst>
              <a:ext uri="{FF2B5EF4-FFF2-40B4-BE49-F238E27FC236}">
                <a16:creationId xmlns:a16="http://schemas.microsoft.com/office/drawing/2014/main" id="{0863E252-77DB-5F4E-B5FA-C698A8C7E2E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56133" y="4564992"/>
            <a:ext cx="914400" cy="914400"/>
          </a:xfrm>
          <a:prstGeom prst="rect">
            <a:avLst/>
          </a:prstGeom>
        </p:spPr>
      </p:pic>
      <p:pic>
        <p:nvPicPr>
          <p:cNvPr id="54" name="Picture 53" descr="A close up of a logo&#10;&#10;Description automatically generated">
            <a:extLst>
              <a:ext uri="{FF2B5EF4-FFF2-40B4-BE49-F238E27FC236}">
                <a16:creationId xmlns:a16="http://schemas.microsoft.com/office/drawing/2014/main" id="{F4199308-FF41-F04D-87D6-6D5AAF921C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7777" y="3044696"/>
            <a:ext cx="767822" cy="665749"/>
          </a:xfrm>
          <a:prstGeom prst="rect">
            <a:avLst/>
          </a:prstGeom>
        </p:spPr>
      </p:pic>
      <p:pic>
        <p:nvPicPr>
          <p:cNvPr id="56" name="Picture 55" descr="A close up of a logo&#10;&#10;Description automatically generated">
            <a:extLst>
              <a:ext uri="{FF2B5EF4-FFF2-40B4-BE49-F238E27FC236}">
                <a16:creationId xmlns:a16="http://schemas.microsoft.com/office/drawing/2014/main" id="{9E2AEA2C-42A1-B340-A2B3-3D0D941810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16629" y="3024367"/>
            <a:ext cx="459123" cy="638780"/>
          </a:xfrm>
          <a:prstGeom prst="rect">
            <a:avLst/>
          </a:prstGeom>
        </p:spPr>
      </p:pic>
      <p:pic>
        <p:nvPicPr>
          <p:cNvPr id="58" name="Picture 57" descr="A picture containing drawing&#10;&#10;Description automatically generated">
            <a:extLst>
              <a:ext uri="{FF2B5EF4-FFF2-40B4-BE49-F238E27FC236}">
                <a16:creationId xmlns:a16="http://schemas.microsoft.com/office/drawing/2014/main" id="{DA230373-7BE5-0245-92F7-B0FDFFD415E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2498" y="2976638"/>
            <a:ext cx="729554" cy="845860"/>
          </a:xfrm>
          <a:prstGeom prst="rect">
            <a:avLst/>
          </a:prstGeom>
        </p:spPr>
      </p:pic>
      <p:sp>
        <p:nvSpPr>
          <p:cNvPr id="21" name="TextBox 20">
            <a:extLst>
              <a:ext uri="{FF2B5EF4-FFF2-40B4-BE49-F238E27FC236}">
                <a16:creationId xmlns:a16="http://schemas.microsoft.com/office/drawing/2014/main" id="{CF322E11-268E-4DFE-A63E-41D70EF40C9B}"/>
              </a:ext>
            </a:extLst>
          </p:cNvPr>
          <p:cNvSpPr txBox="1"/>
          <p:nvPr/>
        </p:nvSpPr>
        <p:spPr>
          <a:xfrm>
            <a:off x="1421759" y="3745624"/>
            <a:ext cx="712024" cy="307777"/>
          </a:xfrm>
          <a:prstGeom prst="rect">
            <a:avLst/>
          </a:prstGeom>
          <a:solidFill>
            <a:srgbClr val="FFFAEB"/>
          </a:solidFill>
        </p:spPr>
        <p:txBody>
          <a:bodyPr wrap="square" lIns="0" tIns="0" rIns="0" bIns="0" rtlCol="0">
            <a:spAutoFit/>
          </a:bodyPr>
          <a:lstStyle/>
          <a:p>
            <a:pPr algn="ctr"/>
            <a:r>
              <a:rPr lang="en-GB" sz="2000" dirty="0"/>
              <a:t>____</a:t>
            </a:r>
          </a:p>
        </p:txBody>
      </p:sp>
      <p:sp>
        <p:nvSpPr>
          <p:cNvPr id="60" name="TextBox 59">
            <a:extLst>
              <a:ext uri="{FF2B5EF4-FFF2-40B4-BE49-F238E27FC236}">
                <a16:creationId xmlns:a16="http://schemas.microsoft.com/office/drawing/2014/main" id="{7BE88253-9FCD-114B-83EF-C162B02F4C65}"/>
              </a:ext>
            </a:extLst>
          </p:cNvPr>
          <p:cNvSpPr txBox="1"/>
          <p:nvPr/>
        </p:nvSpPr>
        <p:spPr>
          <a:xfrm>
            <a:off x="3908559" y="3608738"/>
            <a:ext cx="845292" cy="307777"/>
          </a:xfrm>
          <a:prstGeom prst="rect">
            <a:avLst/>
          </a:prstGeom>
          <a:solidFill>
            <a:srgbClr val="FFFAEB"/>
          </a:solidFill>
        </p:spPr>
        <p:txBody>
          <a:bodyPr wrap="square" lIns="0" tIns="0" rIns="0" bIns="0" rtlCol="0">
            <a:spAutoFit/>
          </a:bodyPr>
          <a:lstStyle/>
          <a:p>
            <a:pPr algn="ctr"/>
            <a:r>
              <a:rPr lang="en-GB" sz="2000" dirty="0"/>
              <a:t>____</a:t>
            </a:r>
          </a:p>
        </p:txBody>
      </p:sp>
      <p:sp>
        <p:nvSpPr>
          <p:cNvPr id="61" name="TextBox 60">
            <a:extLst>
              <a:ext uri="{FF2B5EF4-FFF2-40B4-BE49-F238E27FC236}">
                <a16:creationId xmlns:a16="http://schemas.microsoft.com/office/drawing/2014/main" id="{64342A7E-8847-2244-961B-C4A9A0BACE91}"/>
              </a:ext>
            </a:extLst>
          </p:cNvPr>
          <p:cNvSpPr txBox="1"/>
          <p:nvPr/>
        </p:nvSpPr>
        <p:spPr>
          <a:xfrm>
            <a:off x="7033393" y="3778613"/>
            <a:ext cx="845292" cy="307777"/>
          </a:xfrm>
          <a:prstGeom prst="rect">
            <a:avLst/>
          </a:prstGeom>
          <a:solidFill>
            <a:srgbClr val="FFFAEB"/>
          </a:solidFill>
        </p:spPr>
        <p:txBody>
          <a:bodyPr wrap="square" lIns="0" tIns="0" rIns="0" bIns="0" rtlCol="0">
            <a:spAutoFit/>
          </a:bodyPr>
          <a:lstStyle/>
          <a:p>
            <a:pPr algn="ctr"/>
            <a:r>
              <a:rPr lang="en-GB" sz="2000" dirty="0"/>
              <a:t>____</a:t>
            </a:r>
          </a:p>
        </p:txBody>
      </p:sp>
      <p:sp>
        <p:nvSpPr>
          <p:cNvPr id="62" name="TextBox 61">
            <a:extLst>
              <a:ext uri="{FF2B5EF4-FFF2-40B4-BE49-F238E27FC236}">
                <a16:creationId xmlns:a16="http://schemas.microsoft.com/office/drawing/2014/main" id="{4FF06782-2881-9549-9228-88AB00DA8BB9}"/>
              </a:ext>
            </a:extLst>
          </p:cNvPr>
          <p:cNvSpPr txBox="1"/>
          <p:nvPr/>
        </p:nvSpPr>
        <p:spPr>
          <a:xfrm>
            <a:off x="9684882" y="3659100"/>
            <a:ext cx="845292" cy="307777"/>
          </a:xfrm>
          <a:prstGeom prst="rect">
            <a:avLst/>
          </a:prstGeom>
          <a:solidFill>
            <a:srgbClr val="FFFAEB"/>
          </a:solidFill>
        </p:spPr>
        <p:txBody>
          <a:bodyPr wrap="square" lIns="0" tIns="0" rIns="0" bIns="0" rtlCol="0">
            <a:spAutoFit/>
          </a:bodyPr>
          <a:lstStyle/>
          <a:p>
            <a:pPr algn="ctr"/>
            <a:r>
              <a:rPr lang="en-GB" sz="2000" dirty="0"/>
              <a:t>____</a:t>
            </a:r>
          </a:p>
        </p:txBody>
      </p:sp>
      <p:sp>
        <p:nvSpPr>
          <p:cNvPr id="63" name="TextBox 62">
            <a:extLst>
              <a:ext uri="{FF2B5EF4-FFF2-40B4-BE49-F238E27FC236}">
                <a16:creationId xmlns:a16="http://schemas.microsoft.com/office/drawing/2014/main" id="{9A021047-5E96-6149-B2D9-27DE0B5047CD}"/>
              </a:ext>
            </a:extLst>
          </p:cNvPr>
          <p:cNvSpPr txBox="1"/>
          <p:nvPr/>
        </p:nvSpPr>
        <p:spPr>
          <a:xfrm>
            <a:off x="1324038" y="5315458"/>
            <a:ext cx="593611" cy="307777"/>
          </a:xfrm>
          <a:prstGeom prst="rect">
            <a:avLst/>
          </a:prstGeom>
          <a:solidFill>
            <a:schemeClr val="bg2"/>
          </a:solidFill>
        </p:spPr>
        <p:txBody>
          <a:bodyPr wrap="square" lIns="0" tIns="0" rIns="0" bIns="0" rtlCol="0">
            <a:spAutoFit/>
          </a:bodyPr>
          <a:lstStyle/>
          <a:p>
            <a:pPr algn="ctr"/>
            <a:r>
              <a:rPr lang="en-GB" sz="2000" dirty="0"/>
              <a:t>____</a:t>
            </a:r>
          </a:p>
        </p:txBody>
      </p:sp>
      <p:sp>
        <p:nvSpPr>
          <p:cNvPr id="64" name="TextBox 63">
            <a:extLst>
              <a:ext uri="{FF2B5EF4-FFF2-40B4-BE49-F238E27FC236}">
                <a16:creationId xmlns:a16="http://schemas.microsoft.com/office/drawing/2014/main" id="{41237158-B8C2-C342-AEF5-B066F94E1936}"/>
              </a:ext>
            </a:extLst>
          </p:cNvPr>
          <p:cNvSpPr txBox="1"/>
          <p:nvPr/>
        </p:nvSpPr>
        <p:spPr>
          <a:xfrm>
            <a:off x="3666020" y="5315460"/>
            <a:ext cx="814177" cy="307776"/>
          </a:xfrm>
          <a:prstGeom prst="rect">
            <a:avLst/>
          </a:prstGeom>
          <a:solidFill>
            <a:schemeClr val="bg2"/>
          </a:solidFill>
        </p:spPr>
        <p:txBody>
          <a:bodyPr wrap="square" lIns="0" tIns="0" rIns="0" bIns="0" rtlCol="0">
            <a:spAutoFit/>
          </a:bodyPr>
          <a:lstStyle/>
          <a:p>
            <a:pPr algn="ctr"/>
            <a:r>
              <a:rPr lang="en-GB" sz="2000" dirty="0"/>
              <a:t>____</a:t>
            </a:r>
          </a:p>
        </p:txBody>
      </p:sp>
      <p:sp>
        <p:nvSpPr>
          <p:cNvPr id="65" name="TextBox 64">
            <a:extLst>
              <a:ext uri="{FF2B5EF4-FFF2-40B4-BE49-F238E27FC236}">
                <a16:creationId xmlns:a16="http://schemas.microsoft.com/office/drawing/2014/main" id="{9DE16FDC-32E6-AC47-8DDA-48A5FC845A3D}"/>
              </a:ext>
            </a:extLst>
          </p:cNvPr>
          <p:cNvSpPr txBox="1"/>
          <p:nvPr/>
        </p:nvSpPr>
        <p:spPr>
          <a:xfrm>
            <a:off x="7394170" y="2101600"/>
            <a:ext cx="882287" cy="307777"/>
          </a:xfrm>
          <a:prstGeom prst="rect">
            <a:avLst/>
          </a:prstGeom>
          <a:solidFill>
            <a:schemeClr val="bg2"/>
          </a:solidFill>
        </p:spPr>
        <p:txBody>
          <a:bodyPr wrap="square" lIns="0" tIns="0" rIns="0" bIns="0" rtlCol="0">
            <a:spAutoFit/>
          </a:bodyPr>
          <a:lstStyle/>
          <a:p>
            <a:pPr algn="ctr"/>
            <a:r>
              <a:rPr lang="en-GB" sz="2000" dirty="0"/>
              <a:t>_____</a:t>
            </a:r>
          </a:p>
        </p:txBody>
      </p:sp>
      <p:sp>
        <p:nvSpPr>
          <p:cNvPr id="66" name="TextBox 65">
            <a:extLst>
              <a:ext uri="{FF2B5EF4-FFF2-40B4-BE49-F238E27FC236}">
                <a16:creationId xmlns:a16="http://schemas.microsoft.com/office/drawing/2014/main" id="{B0DCC7EE-C9F6-C54D-AF6D-85A0C5AB3E53}"/>
              </a:ext>
            </a:extLst>
          </p:cNvPr>
          <p:cNvSpPr txBox="1"/>
          <p:nvPr/>
        </p:nvSpPr>
        <p:spPr>
          <a:xfrm>
            <a:off x="9398292" y="2051774"/>
            <a:ext cx="882287" cy="307777"/>
          </a:xfrm>
          <a:prstGeom prst="rect">
            <a:avLst/>
          </a:prstGeom>
          <a:solidFill>
            <a:schemeClr val="bg2"/>
          </a:solidFill>
        </p:spPr>
        <p:txBody>
          <a:bodyPr wrap="square" lIns="0" tIns="0" rIns="0" bIns="0" rtlCol="0">
            <a:spAutoFit/>
          </a:bodyPr>
          <a:lstStyle/>
          <a:p>
            <a:pPr algn="ctr"/>
            <a:r>
              <a:rPr lang="en-GB" sz="2000" dirty="0"/>
              <a:t>_____</a:t>
            </a:r>
          </a:p>
        </p:txBody>
      </p:sp>
      <p:sp>
        <p:nvSpPr>
          <p:cNvPr id="67" name="TextBox 66">
            <a:extLst>
              <a:ext uri="{FF2B5EF4-FFF2-40B4-BE49-F238E27FC236}">
                <a16:creationId xmlns:a16="http://schemas.microsoft.com/office/drawing/2014/main" id="{2D8AEFA4-621B-A047-9D83-E631F7774A11}"/>
              </a:ext>
            </a:extLst>
          </p:cNvPr>
          <p:cNvSpPr txBox="1"/>
          <p:nvPr/>
        </p:nvSpPr>
        <p:spPr>
          <a:xfrm>
            <a:off x="9271649" y="5398798"/>
            <a:ext cx="882287" cy="307777"/>
          </a:xfrm>
          <a:prstGeom prst="rect">
            <a:avLst/>
          </a:prstGeom>
          <a:solidFill>
            <a:schemeClr val="bg2"/>
          </a:solidFill>
        </p:spPr>
        <p:txBody>
          <a:bodyPr wrap="square" lIns="0" tIns="0" rIns="0" bIns="0" rtlCol="0">
            <a:spAutoFit/>
          </a:bodyPr>
          <a:lstStyle/>
          <a:p>
            <a:pPr algn="ctr"/>
            <a:r>
              <a:rPr lang="en-GB" sz="2000" dirty="0"/>
              <a:t>_____</a:t>
            </a:r>
          </a:p>
        </p:txBody>
      </p:sp>
      <p:sp>
        <p:nvSpPr>
          <p:cNvPr id="68" name="TextBox 67">
            <a:extLst>
              <a:ext uri="{FF2B5EF4-FFF2-40B4-BE49-F238E27FC236}">
                <a16:creationId xmlns:a16="http://schemas.microsoft.com/office/drawing/2014/main" id="{FED5F9FE-3246-CF42-B8EE-32540384F729}"/>
              </a:ext>
            </a:extLst>
          </p:cNvPr>
          <p:cNvSpPr txBox="1"/>
          <p:nvPr/>
        </p:nvSpPr>
        <p:spPr>
          <a:xfrm>
            <a:off x="7200924" y="5414642"/>
            <a:ext cx="882287" cy="307777"/>
          </a:xfrm>
          <a:prstGeom prst="rect">
            <a:avLst/>
          </a:prstGeom>
          <a:solidFill>
            <a:schemeClr val="bg2"/>
          </a:solidFill>
        </p:spPr>
        <p:txBody>
          <a:bodyPr wrap="square" lIns="0" tIns="0" rIns="0" bIns="0" rtlCol="0">
            <a:spAutoFit/>
          </a:bodyPr>
          <a:lstStyle/>
          <a:p>
            <a:pPr algn="ctr"/>
            <a:r>
              <a:rPr lang="en-GB" sz="2000" dirty="0"/>
              <a:t>_____</a:t>
            </a:r>
          </a:p>
        </p:txBody>
      </p:sp>
      <p:sp>
        <p:nvSpPr>
          <p:cNvPr id="69" name="TextBox 68">
            <a:extLst>
              <a:ext uri="{FF2B5EF4-FFF2-40B4-BE49-F238E27FC236}">
                <a16:creationId xmlns:a16="http://schemas.microsoft.com/office/drawing/2014/main" id="{B5EE3DE9-FBD6-3142-959D-A343FC61B91F}"/>
              </a:ext>
            </a:extLst>
          </p:cNvPr>
          <p:cNvSpPr txBox="1"/>
          <p:nvPr/>
        </p:nvSpPr>
        <p:spPr>
          <a:xfrm>
            <a:off x="9137747" y="1489559"/>
            <a:ext cx="2400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indeed</a:t>
            </a:r>
            <a:r>
              <a:rPr kumimoji="0" lang="en-GB" sz="2400" i="0" u="none" strike="noStrike" kern="1200" cap="none" spc="0" normalizeH="0" baseline="0" noProof="0" dirty="0">
                <a:ln>
                  <a:noFill/>
                </a:ln>
                <a:effectLst/>
                <a:uLnTx/>
                <a:uFillTx/>
                <a:latin typeface="Century Gothic" panose="020F0302020204030204"/>
                <a:ea typeface="+mn-ea"/>
                <a:cs typeface="+mn-cs"/>
              </a:rPr>
              <a:t>]</a:t>
            </a:r>
          </a:p>
        </p:txBody>
      </p:sp>
      <p:pic>
        <p:nvPicPr>
          <p:cNvPr id="15" name="Picture 14" descr="A close up of a plant&#10;&#10;Description automatically generated">
            <a:extLst>
              <a:ext uri="{FF2B5EF4-FFF2-40B4-BE49-F238E27FC236}">
                <a16:creationId xmlns:a16="http://schemas.microsoft.com/office/drawing/2014/main" id="{4136AAF8-B37B-4492-A5CE-B34203E81A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24224" y="4582885"/>
            <a:ext cx="600670" cy="648278"/>
          </a:xfrm>
          <a:prstGeom prst="rect">
            <a:avLst/>
          </a:prstGeom>
        </p:spPr>
      </p:pic>
    </p:spTree>
    <p:extLst>
      <p:ext uri="{BB962C8B-B14F-4D97-AF65-F5344CB8AC3E}">
        <p14:creationId xmlns:p14="http://schemas.microsoft.com/office/powerpoint/2010/main" val="7653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0" presetClass="exit" presetSubtype="0" fill="hold" grpId="0"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0" presetClass="exit" presetSubtype="0" fill="hold" grpId="0" nodeType="withEffect">
                                  <p:stCondLst>
                                    <p:cond delay="0"/>
                                  </p:stCondLst>
                                  <p:childTnLst>
                                    <p:animEffect transition="out" filter="fade">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0" presetClass="exit" presetSubtype="0" fill="hold" grpId="0" nodeType="withEffect">
                                  <p:stCondLst>
                                    <p:cond delay="0"/>
                                  </p:stCondLst>
                                  <p:childTnLst>
                                    <p:animEffect transition="out" filter="fade">
                                      <p:cBhvr>
                                        <p:cTn id="47" dur="500"/>
                                        <p:tgtEl>
                                          <p:spTgt spid="65"/>
                                        </p:tgtEl>
                                      </p:cBhvr>
                                    </p:animEffect>
                                    <p:set>
                                      <p:cBhvr>
                                        <p:cTn id="48" dur="1" fill="hold">
                                          <p:stCondLst>
                                            <p:cond delay="499"/>
                                          </p:stCondLst>
                                        </p:cTn>
                                        <p:tgtEl>
                                          <p:spTgt spid="6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0" presetClass="exit" presetSubtype="0" fill="hold" grpId="0" nodeType="withEffect">
                                  <p:stCondLst>
                                    <p:cond delay="0"/>
                                  </p:stCondLst>
                                  <p:childTnLst>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1" presetClass="exit"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par>
                                <p:cTn id="66" presetID="1" presetClass="exit" presetSubtype="0" fill="hold" grpId="0" nodeType="withEffect">
                                  <p:stCondLst>
                                    <p:cond delay="0"/>
                                  </p:stCondLst>
                                  <p:childTnLst>
                                    <p:set>
                                      <p:cBhvr>
                                        <p:cTn id="67" dur="1" fill="hold">
                                          <p:stCondLst>
                                            <p:cond delay="0"/>
                                          </p:stCondLst>
                                        </p:cTn>
                                        <p:tgtEl>
                                          <p:spTgt spid="6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par>
                                <p:cTn id="72" presetID="10" presetClass="exit" presetSubtype="0" fill="hold" grpId="0" nodeType="withEffect">
                                  <p:stCondLst>
                                    <p:cond delay="0"/>
                                  </p:stCondLst>
                                  <p:childTnLst>
                                    <p:animEffect transition="out" filter="fade">
                                      <p:cBhvr>
                                        <p:cTn id="73" dur="500"/>
                                        <p:tgtEl>
                                          <p:spTgt spid="68"/>
                                        </p:tgtEl>
                                      </p:cBhvr>
                                    </p:animEffect>
                                    <p:set>
                                      <p:cBhvr>
                                        <p:cTn id="74" dur="1" fill="hold">
                                          <p:stCondLst>
                                            <p:cond delay="499"/>
                                          </p:stCondLst>
                                        </p:cTn>
                                        <p:tgtEl>
                                          <p:spTgt spid="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0" presetClass="exit" presetSubtype="0" fill="hold" grpId="0" nodeType="withEffect">
                                  <p:stCondLst>
                                    <p:cond delay="0"/>
                                  </p:stCondLst>
                                  <p:childTnLst>
                                    <p:animEffect transition="out" filter="fade">
                                      <p:cBhvr>
                                        <p:cTn id="80" dur="500"/>
                                        <p:tgtEl>
                                          <p:spTgt spid="67"/>
                                        </p:tgtEl>
                                      </p:cBhvr>
                                    </p:animEffect>
                                    <p:set>
                                      <p:cBhvr>
                                        <p:cTn id="81"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7" grpId="0"/>
      <p:bldP spid="28" grpId="0"/>
      <p:bldP spid="25" grpId="0"/>
      <p:bldP spid="30" grpId="0"/>
      <p:bldP spid="31" grpId="0"/>
      <p:bldP spid="32" grpId="0"/>
      <p:bldP spid="33" grpId="0"/>
      <p:bldP spid="34" grpId="0"/>
      <p:bldP spid="35" grpId="0"/>
      <p:bldP spid="36" grpId="0"/>
      <p:bldP spid="37" grpId="0"/>
      <p:bldP spid="38" grpId="0"/>
      <p:bldP spid="21"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Insekten</a:t>
            </a:r>
            <a:r>
              <a:rPr lang="en-GB" sz="2800" b="1" dirty="0">
                <a:solidFill>
                  <a:schemeClr val="bg1"/>
                </a:solidFill>
              </a:rPr>
              <a:t> in </a:t>
            </a:r>
            <a:r>
              <a:rPr lang="en-GB" sz="2800" b="1" dirty="0" err="1">
                <a:solidFill>
                  <a:schemeClr val="bg1"/>
                </a:solidFill>
              </a:rPr>
              <a:t>Gefahr</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65CCCDB9-9C38-724F-862F-20A57FCA937A}"/>
              </a:ext>
            </a:extLst>
          </p:cNvPr>
          <p:cNvSpPr/>
          <p:nvPr/>
        </p:nvSpPr>
        <p:spPr>
          <a:xfrm>
            <a:off x="139631" y="1345924"/>
            <a:ext cx="11321937" cy="8466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1" name="Rectangle 10">
            <a:extLst>
              <a:ext uri="{FF2B5EF4-FFF2-40B4-BE49-F238E27FC236}">
                <a16:creationId xmlns:a16="http://schemas.microsoft.com/office/drawing/2014/main" id="{C346B348-52A5-0C4E-9862-A590F93BE543}"/>
              </a:ext>
            </a:extLst>
          </p:cNvPr>
          <p:cNvSpPr/>
          <p:nvPr/>
        </p:nvSpPr>
        <p:spPr>
          <a:xfrm>
            <a:off x="139631" y="2192590"/>
            <a:ext cx="11321936" cy="40727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50F449-6D7C-1747-A1E8-36B4E7D707BF}"/>
              </a:ext>
            </a:extLst>
          </p:cNvPr>
          <p:cNvSpPr/>
          <p:nvPr/>
        </p:nvSpPr>
        <p:spPr>
          <a:xfrm>
            <a:off x="1394773" y="1373285"/>
            <a:ext cx="9402453" cy="769441"/>
          </a:xfrm>
          <a:prstGeom prst="rect">
            <a:avLst/>
          </a:prstGeom>
        </p:spPr>
        <p:txBody>
          <a:bodyPr wrap="square">
            <a:spAutoFit/>
          </a:bodyPr>
          <a:lstStyle/>
          <a:p>
            <a:r>
              <a:rPr lang="de-DE" sz="4400" b="1" dirty="0">
                <a:solidFill>
                  <a:schemeClr val="bg2"/>
                </a:solidFill>
                <a:latin typeface="Helvetica" pitchFamily="2" charset="0"/>
              </a:rPr>
              <a:t>Die Natur braucht Unterstützung</a:t>
            </a:r>
            <a:endParaRPr lang="de-DE" sz="4400" dirty="0">
              <a:solidFill>
                <a:schemeClr val="bg2"/>
              </a:solidFill>
              <a:latin typeface="Helvetica" pitchFamily="2" charset="0"/>
            </a:endParaRPr>
          </a:p>
        </p:txBody>
      </p:sp>
      <p:sp>
        <p:nvSpPr>
          <p:cNvPr id="15" name="Rectangle 14">
            <a:extLst>
              <a:ext uri="{FF2B5EF4-FFF2-40B4-BE49-F238E27FC236}">
                <a16:creationId xmlns:a16="http://schemas.microsoft.com/office/drawing/2014/main" id="{C5B85B90-DC8C-0F4E-BA36-9587761597A4}"/>
              </a:ext>
            </a:extLst>
          </p:cNvPr>
          <p:cNvSpPr/>
          <p:nvPr/>
        </p:nvSpPr>
        <p:spPr>
          <a:xfrm>
            <a:off x="7546242" y="2428884"/>
            <a:ext cx="3685492" cy="3477875"/>
          </a:xfrm>
          <a:prstGeom prst="rect">
            <a:avLst/>
          </a:prstGeom>
          <a:solidFill>
            <a:schemeClr val="tx1">
              <a:lumMod val="20000"/>
              <a:lumOff val="80000"/>
            </a:schemeClr>
          </a:solidFill>
        </p:spPr>
        <p:txBody>
          <a:bodyPr wrap="square">
            <a:spAutoFit/>
          </a:bodyPr>
          <a:lstStyle/>
          <a:p>
            <a:r>
              <a:rPr lang="de-DE" sz="2000" b="1" dirty="0">
                <a:latin typeface="Helvetica" pitchFamily="2" charset="0"/>
              </a:rPr>
              <a:t>Wildbienen in Deutschland</a:t>
            </a:r>
          </a:p>
          <a:p>
            <a:pPr marL="285750" indent="-285750">
              <a:buFont typeface="Arial" panose="020B0604020202020204" pitchFamily="34" charset="0"/>
              <a:buChar char="•"/>
            </a:pPr>
            <a:r>
              <a:rPr lang="de-DE" sz="2000" dirty="0">
                <a:latin typeface="Helvetica" pitchFamily="2" charset="0"/>
              </a:rPr>
              <a:t>Es gibt über 550 Wildbienenarten in Deutschland.</a:t>
            </a:r>
          </a:p>
          <a:p>
            <a:pPr marL="285750" indent="-285750">
              <a:buFont typeface="Arial" panose="020B0604020202020204" pitchFamily="34" charset="0"/>
              <a:buChar char="•"/>
            </a:pPr>
            <a:r>
              <a:rPr lang="de-DE" sz="2000" dirty="0">
                <a:latin typeface="Helvetica" pitchFamily="2" charset="0"/>
              </a:rPr>
              <a:t>Wildbienen leben solitär.</a:t>
            </a:r>
          </a:p>
          <a:p>
            <a:pPr marL="285750" indent="-285750">
              <a:buFont typeface="Arial" panose="020B0604020202020204" pitchFamily="34" charset="0"/>
              <a:buChar char="•"/>
            </a:pPr>
            <a:r>
              <a:rPr lang="de-DE" sz="2000" dirty="0">
                <a:latin typeface="Helvetica" pitchFamily="2" charset="0"/>
              </a:rPr>
              <a:t>75% nisten im Boden oder in Pflanzen.</a:t>
            </a:r>
          </a:p>
          <a:p>
            <a:pPr marL="285750" indent="-285750">
              <a:buFont typeface="Arial" panose="020B0604020202020204" pitchFamily="34" charset="0"/>
              <a:buChar char="•"/>
            </a:pPr>
            <a:r>
              <a:rPr lang="de-DE" sz="2000" dirty="0">
                <a:latin typeface="Helvetica" pitchFamily="2" charset="0"/>
              </a:rPr>
              <a:t>Sie produzieren keinen Honig aber sie sind ganz wichtig für die Biodiversität.</a:t>
            </a:r>
          </a:p>
          <a:p>
            <a:endParaRPr lang="de-DE" sz="2000" dirty="0">
              <a:latin typeface="Helvetica" pitchFamily="2" charset="0"/>
            </a:endParaRPr>
          </a:p>
        </p:txBody>
      </p:sp>
      <p:sp>
        <p:nvSpPr>
          <p:cNvPr id="6" name="Rectangle 5">
            <a:extLst>
              <a:ext uri="{FF2B5EF4-FFF2-40B4-BE49-F238E27FC236}">
                <a16:creationId xmlns:a16="http://schemas.microsoft.com/office/drawing/2014/main" id="{CF80C4CD-9261-A549-B5C2-7C4566952E01}"/>
              </a:ext>
            </a:extLst>
          </p:cNvPr>
          <p:cNvSpPr/>
          <p:nvPr/>
        </p:nvSpPr>
        <p:spPr>
          <a:xfrm>
            <a:off x="355598" y="2210783"/>
            <a:ext cx="6960809" cy="1938992"/>
          </a:xfrm>
          <a:prstGeom prst="rect">
            <a:avLst/>
          </a:prstGeom>
        </p:spPr>
        <p:txBody>
          <a:bodyPr wrap="square">
            <a:spAutoFit/>
          </a:bodyPr>
          <a:lstStyle/>
          <a:p>
            <a:pPr algn="just"/>
            <a:r>
              <a:rPr lang="de-DE" sz="2400" dirty="0">
                <a:latin typeface="Helvetica" pitchFamily="2" charset="0"/>
                <a:cs typeface="Abadi" panose="020F0502020204030204" pitchFamily="34" charset="0"/>
              </a:rPr>
              <a:t>Das Insektensterben ist heute ein großes Thema für die Weltbevölkerung. Bienen und viele andere Insekten sind in Gefahr.  Es ist möglich, dass fünfzig Prozent aller Insekten bis 2050 aussterben. </a:t>
            </a:r>
            <a:endParaRPr lang="en-US" sz="2400" dirty="0">
              <a:latin typeface="Helvetica" pitchFamily="2" charset="0"/>
            </a:endParaRPr>
          </a:p>
        </p:txBody>
      </p:sp>
      <p:sp>
        <p:nvSpPr>
          <p:cNvPr id="7" name="TextBox 6">
            <a:extLst>
              <a:ext uri="{FF2B5EF4-FFF2-40B4-BE49-F238E27FC236}">
                <a16:creationId xmlns:a16="http://schemas.microsoft.com/office/drawing/2014/main" id="{65B0F466-7EDE-8A48-B100-DD50A1D61B85}"/>
              </a:ext>
            </a:extLst>
          </p:cNvPr>
          <p:cNvSpPr txBox="1"/>
          <p:nvPr/>
        </p:nvSpPr>
        <p:spPr>
          <a:xfrm>
            <a:off x="355597" y="4078962"/>
            <a:ext cx="4188561" cy="1938992"/>
          </a:xfrm>
          <a:prstGeom prst="rect">
            <a:avLst/>
          </a:prstGeom>
          <a:noFill/>
        </p:spPr>
        <p:txBody>
          <a:bodyPr wrap="square" rtlCol="0">
            <a:spAutoFit/>
          </a:bodyPr>
          <a:lstStyle/>
          <a:p>
            <a:r>
              <a:rPr lang="de-DE" sz="2400" dirty="0">
                <a:latin typeface="Helvetica" pitchFamily="2" charset="0"/>
                <a:cs typeface="Abadi" panose="020F0502020204030204" pitchFamily="34" charset="0"/>
              </a:rPr>
              <a:t>Jedes Jahr am 20. Mai ist Weltbienentag. Viele Leute planen konkrete Aktionen. Die Petition “Rettet die Bienen” </a:t>
            </a:r>
            <a:endParaRPr lang="en-US" sz="2400" dirty="0">
              <a:solidFill>
                <a:schemeClr val="accent5">
                  <a:lumMod val="50000"/>
                </a:schemeClr>
              </a:solidFill>
              <a:latin typeface="Helvetica" pitchFamily="2" charset="0"/>
            </a:endParaRPr>
          </a:p>
        </p:txBody>
      </p:sp>
      <p:sp>
        <p:nvSpPr>
          <p:cNvPr id="9" name="TextBox 8">
            <a:extLst>
              <a:ext uri="{FF2B5EF4-FFF2-40B4-BE49-F238E27FC236}">
                <a16:creationId xmlns:a16="http://schemas.microsoft.com/office/drawing/2014/main" id="{DCB82539-E832-4045-BD4A-50B599FD240A}"/>
              </a:ext>
            </a:extLst>
          </p:cNvPr>
          <p:cNvSpPr txBox="1"/>
          <p:nvPr/>
        </p:nvSpPr>
        <p:spPr>
          <a:xfrm>
            <a:off x="1490978" y="5542487"/>
            <a:ext cx="7291694" cy="461665"/>
          </a:xfrm>
          <a:prstGeom prst="rect">
            <a:avLst/>
          </a:prstGeom>
          <a:noFill/>
        </p:spPr>
        <p:txBody>
          <a:bodyPr wrap="square" rtlCol="0">
            <a:spAutoFit/>
          </a:bodyPr>
          <a:lstStyle/>
          <a:p>
            <a:r>
              <a:rPr lang="de-DE" sz="2400" dirty="0">
                <a:latin typeface="Helvetica" pitchFamily="2" charset="0"/>
                <a:cs typeface="Abadi" panose="020F0502020204030204" pitchFamily="34" charset="0"/>
              </a:rPr>
              <a:t>enthält  eine wichtige Botschaft und hat</a:t>
            </a:r>
            <a:endParaRPr lang="en-US" sz="2400" dirty="0">
              <a:solidFill>
                <a:schemeClr val="accent5">
                  <a:lumMod val="50000"/>
                </a:schemeClr>
              </a:solidFill>
            </a:endParaRPr>
          </a:p>
        </p:txBody>
      </p:sp>
      <p:sp>
        <p:nvSpPr>
          <p:cNvPr id="18" name="Rounded Rectangle 17">
            <a:extLst>
              <a:ext uri="{FF2B5EF4-FFF2-40B4-BE49-F238E27FC236}">
                <a16:creationId xmlns:a16="http://schemas.microsoft.com/office/drawing/2014/main" id="{F41EACEE-4BFB-EC42-8528-5999034E3C4E}"/>
              </a:ext>
            </a:extLst>
          </p:cNvPr>
          <p:cNvSpPr/>
          <p:nvPr/>
        </p:nvSpPr>
        <p:spPr>
          <a:xfrm>
            <a:off x="7203688" y="122172"/>
            <a:ext cx="3593538" cy="98745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retten</a:t>
            </a:r>
            <a:r>
              <a:rPr kumimoji="0" lang="en-GB" sz="2000" b="0" i="0" u="none" strike="noStrike" kern="1200" cap="none" spc="0" normalizeH="0" noProof="0" dirty="0">
                <a:ln>
                  <a:noFill/>
                </a:ln>
                <a:solidFill>
                  <a:schemeClr val="tx1"/>
                </a:solidFill>
                <a:effectLst/>
                <a:uLnTx/>
                <a:uFillTx/>
                <a:latin typeface="Century Gothic" panose="020F0302020204030204"/>
                <a:ea typeface="+mn-ea"/>
                <a:cs typeface="+mn-cs"/>
              </a:rPr>
              <a:t> = to save, saving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aseline="0" dirty="0">
                <a:solidFill>
                  <a:schemeClr val="tx1"/>
                </a:solidFill>
                <a:latin typeface="Century Gothic" panose="020F0302020204030204"/>
              </a:rPr>
              <a:t>die </a:t>
            </a:r>
            <a:r>
              <a:rPr lang="en-GB" sz="2000" baseline="0" dirty="0" err="1">
                <a:solidFill>
                  <a:schemeClr val="tx1"/>
                </a:solidFill>
                <a:latin typeface="Century Gothic" panose="020F0302020204030204"/>
              </a:rPr>
              <a:t>Botschaft</a:t>
            </a:r>
            <a:r>
              <a:rPr lang="en-GB" sz="2000" baseline="0" dirty="0">
                <a:solidFill>
                  <a:schemeClr val="tx1"/>
                </a:solidFill>
                <a:latin typeface="Century Gothic" panose="020F0302020204030204"/>
              </a:rPr>
              <a:t> - message</a:t>
            </a:r>
            <a:br>
              <a:rPr lang="en-GB" sz="2000" baseline="0" dirty="0">
                <a:solidFill>
                  <a:schemeClr val="tx1"/>
                </a:solidFill>
                <a:latin typeface="Century Gothic" panose="020F0302020204030204"/>
              </a:rPr>
            </a:br>
            <a:r>
              <a:rPr lang="en-GB" sz="2000" baseline="0" dirty="0">
                <a:solidFill>
                  <a:schemeClr val="tx1"/>
                </a:solidFill>
                <a:latin typeface="Century Gothic" panose="020F0302020204030204"/>
              </a:rPr>
              <a:t>die </a:t>
            </a:r>
            <a:r>
              <a:rPr lang="en-GB" sz="2000" baseline="0" dirty="0" err="1">
                <a:solidFill>
                  <a:schemeClr val="tx1"/>
                </a:solidFill>
                <a:latin typeface="Century Gothic" panose="020F0302020204030204"/>
              </a:rPr>
              <a:t>Unterschrift</a:t>
            </a:r>
            <a:r>
              <a:rPr lang="en-GB" sz="2000" dirty="0">
                <a:solidFill>
                  <a:schemeClr val="tx1"/>
                </a:solidFill>
                <a:latin typeface="Century Gothic" panose="020F0302020204030204"/>
              </a:rPr>
              <a:t> = signature</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20" name="Picture 19" descr="A picture containing bird, small, sitting, flower&#10;&#10;Description automatically generated">
            <a:extLst>
              <a:ext uri="{FF2B5EF4-FFF2-40B4-BE49-F238E27FC236}">
                <a16:creationId xmlns:a16="http://schemas.microsoft.com/office/drawing/2014/main" id="{634C35BB-1A3E-AF46-9038-01F677B71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560" y="3897533"/>
            <a:ext cx="2595325" cy="1628439"/>
          </a:xfrm>
          <a:prstGeom prst="rect">
            <a:avLst/>
          </a:prstGeom>
        </p:spPr>
      </p:pic>
      <p:sp>
        <p:nvSpPr>
          <p:cNvPr id="2" name="Rectangle 1">
            <a:extLst>
              <a:ext uri="{FF2B5EF4-FFF2-40B4-BE49-F238E27FC236}">
                <a16:creationId xmlns:a16="http://schemas.microsoft.com/office/drawing/2014/main" id="{D6B20322-3355-41E9-9D8D-4423E61800D1}"/>
              </a:ext>
            </a:extLst>
          </p:cNvPr>
          <p:cNvSpPr/>
          <p:nvPr/>
        </p:nvSpPr>
        <p:spPr>
          <a:xfrm>
            <a:off x="355596" y="5903910"/>
            <a:ext cx="4927952" cy="461665"/>
          </a:xfrm>
          <a:prstGeom prst="rect">
            <a:avLst/>
          </a:prstGeom>
        </p:spPr>
        <p:txBody>
          <a:bodyPr wrap="none">
            <a:spAutoFit/>
          </a:bodyPr>
          <a:lstStyle/>
          <a:p>
            <a:r>
              <a:rPr lang="de-DE" sz="2400" dirty="0">
                <a:latin typeface="Helvetica" pitchFamily="2" charset="0"/>
                <a:cs typeface="Abadi" panose="020F0502020204030204" pitchFamily="34" charset="0"/>
              </a:rPr>
              <a:t>bisher 1,7 Millionen Unterschriften.</a:t>
            </a:r>
            <a:endParaRPr lang="en-GB" sz="2400" dirty="0"/>
          </a:p>
        </p:txBody>
      </p:sp>
      <p:sp>
        <p:nvSpPr>
          <p:cNvPr id="12" name="TextBox 11">
            <a:extLst>
              <a:ext uri="{FF2B5EF4-FFF2-40B4-BE49-F238E27FC236}">
                <a16:creationId xmlns:a16="http://schemas.microsoft.com/office/drawing/2014/main" id="{B20206DF-4D51-48B2-BF9C-10202BFB7E33}"/>
              </a:ext>
            </a:extLst>
          </p:cNvPr>
          <p:cNvSpPr txBox="1"/>
          <p:nvPr/>
        </p:nvSpPr>
        <p:spPr>
          <a:xfrm>
            <a:off x="139631" y="861134"/>
            <a:ext cx="7086359" cy="400110"/>
          </a:xfrm>
          <a:prstGeom prst="rect">
            <a:avLst/>
          </a:prstGeom>
          <a:noFill/>
        </p:spPr>
        <p:txBody>
          <a:bodyPr wrap="square" rtlCol="0">
            <a:spAutoFit/>
          </a:bodyPr>
          <a:lstStyle/>
          <a:p>
            <a:r>
              <a:rPr lang="en-GB" sz="2000" b="1" dirty="0" err="1"/>
              <a:t>Schreib</a:t>
            </a:r>
            <a:r>
              <a:rPr lang="en-GB" sz="2000" b="1" dirty="0"/>
              <a:t> den </a:t>
            </a:r>
            <a:r>
              <a:rPr lang="en-GB" sz="2000" b="1" dirty="0" err="1"/>
              <a:t>Artikel</a:t>
            </a:r>
            <a:r>
              <a:rPr lang="en-GB" sz="2000" b="1" dirty="0"/>
              <a:t> auf </a:t>
            </a:r>
            <a:r>
              <a:rPr lang="en-GB" sz="2000" b="1" dirty="0" err="1"/>
              <a:t>Englisch</a:t>
            </a:r>
            <a:r>
              <a:rPr lang="en-GB" sz="2000" b="1" dirty="0"/>
              <a:t>.</a:t>
            </a:r>
          </a:p>
        </p:txBody>
      </p:sp>
    </p:spTree>
    <p:extLst>
      <p:ext uri="{BB962C8B-B14F-4D97-AF65-F5344CB8AC3E}">
        <p14:creationId xmlns:p14="http://schemas.microsoft.com/office/powerpoint/2010/main" val="774510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79902" cy="647577"/>
          </a:xfrm>
        </p:spPr>
        <p:txBody>
          <a:bodyPr>
            <a:normAutofit/>
          </a:bodyPr>
          <a:lstStyle/>
          <a:p>
            <a:r>
              <a:rPr lang="en-GB" sz="2800" b="1" dirty="0">
                <a:solidFill>
                  <a:schemeClr val="bg1"/>
                </a:solidFill>
              </a:rPr>
              <a:t>Insects in danger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65CCCDB9-9C38-724F-862F-20A57FCA937A}"/>
              </a:ext>
            </a:extLst>
          </p:cNvPr>
          <p:cNvSpPr/>
          <p:nvPr/>
        </p:nvSpPr>
        <p:spPr>
          <a:xfrm>
            <a:off x="139631" y="1345924"/>
            <a:ext cx="11321937" cy="84666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46B348-52A5-0C4E-9862-A590F93BE543}"/>
              </a:ext>
            </a:extLst>
          </p:cNvPr>
          <p:cNvSpPr/>
          <p:nvPr/>
        </p:nvSpPr>
        <p:spPr>
          <a:xfrm>
            <a:off x="139631" y="2192590"/>
            <a:ext cx="11321936" cy="40727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50F449-6D7C-1747-A1E8-36B4E7D707BF}"/>
              </a:ext>
            </a:extLst>
          </p:cNvPr>
          <p:cNvSpPr/>
          <p:nvPr/>
        </p:nvSpPr>
        <p:spPr>
          <a:xfrm>
            <a:off x="2649916" y="1362745"/>
            <a:ext cx="9402453" cy="769441"/>
          </a:xfrm>
          <a:prstGeom prst="rect">
            <a:avLst/>
          </a:prstGeom>
        </p:spPr>
        <p:txBody>
          <a:bodyPr wrap="square">
            <a:spAutoFit/>
          </a:bodyPr>
          <a:lstStyle/>
          <a:p>
            <a:r>
              <a:rPr lang="en-GB" sz="4400" b="1" dirty="0">
                <a:solidFill>
                  <a:schemeClr val="bg2"/>
                </a:solidFill>
                <a:latin typeface="Helvetica" pitchFamily="2" charset="0"/>
              </a:rPr>
              <a:t>Nature needs support</a:t>
            </a:r>
            <a:endParaRPr lang="en-GB" sz="4400" dirty="0">
              <a:solidFill>
                <a:schemeClr val="bg2"/>
              </a:solidFill>
              <a:latin typeface="Helvetica" pitchFamily="2" charset="0"/>
            </a:endParaRPr>
          </a:p>
        </p:txBody>
      </p:sp>
      <p:sp>
        <p:nvSpPr>
          <p:cNvPr id="15" name="Rectangle 14">
            <a:extLst>
              <a:ext uri="{FF2B5EF4-FFF2-40B4-BE49-F238E27FC236}">
                <a16:creationId xmlns:a16="http://schemas.microsoft.com/office/drawing/2014/main" id="{C5B85B90-DC8C-0F4E-BA36-9587761597A4}"/>
              </a:ext>
            </a:extLst>
          </p:cNvPr>
          <p:cNvSpPr/>
          <p:nvPr/>
        </p:nvSpPr>
        <p:spPr>
          <a:xfrm>
            <a:off x="7546242" y="2428884"/>
            <a:ext cx="3685492" cy="3477875"/>
          </a:xfrm>
          <a:prstGeom prst="rect">
            <a:avLst/>
          </a:prstGeom>
          <a:solidFill>
            <a:schemeClr val="tx1">
              <a:lumMod val="20000"/>
              <a:lumOff val="80000"/>
            </a:schemeClr>
          </a:solidFill>
        </p:spPr>
        <p:txBody>
          <a:bodyPr wrap="square">
            <a:spAutoFit/>
          </a:bodyPr>
          <a:lstStyle/>
          <a:p>
            <a:endParaRPr lang="en-GB" sz="2000" b="1" dirty="0">
              <a:latin typeface="Helvetica" pitchFamily="2" charset="0"/>
            </a:endParaRPr>
          </a:p>
          <a:p>
            <a:r>
              <a:rPr lang="en-GB" sz="2000" b="1" dirty="0">
                <a:latin typeface="Helvetica" pitchFamily="2" charset="0"/>
              </a:rPr>
              <a:t>Wild bees in Germany</a:t>
            </a:r>
          </a:p>
          <a:p>
            <a:pPr marL="285750" indent="-285750">
              <a:buFont typeface="Arial" panose="020B0604020202020204" pitchFamily="34" charset="0"/>
              <a:buChar char="•"/>
            </a:pPr>
            <a:r>
              <a:rPr lang="en-GB" sz="2000" dirty="0">
                <a:latin typeface="Helvetica" pitchFamily="2" charset="0"/>
              </a:rPr>
              <a:t>There are over 500 types of wild bees in Germany.</a:t>
            </a:r>
          </a:p>
          <a:p>
            <a:pPr marL="285750" indent="-285750">
              <a:buFont typeface="Arial" panose="020B0604020202020204" pitchFamily="34" charset="0"/>
              <a:buChar char="•"/>
            </a:pPr>
            <a:r>
              <a:rPr lang="en-GB" sz="2000" dirty="0">
                <a:latin typeface="Helvetica" pitchFamily="2" charset="0"/>
              </a:rPr>
              <a:t>Wild bees live by themselves.</a:t>
            </a:r>
          </a:p>
          <a:p>
            <a:pPr marL="285750" indent="-285750">
              <a:buFont typeface="Arial" panose="020B0604020202020204" pitchFamily="34" charset="0"/>
              <a:buChar char="•"/>
            </a:pPr>
            <a:r>
              <a:rPr lang="en-GB" sz="2000" dirty="0">
                <a:latin typeface="Helvetica" pitchFamily="2" charset="0"/>
              </a:rPr>
              <a:t>75% nest in the ground or in plants.</a:t>
            </a:r>
          </a:p>
          <a:p>
            <a:pPr marL="285750" indent="-285750">
              <a:buFont typeface="Arial" panose="020B0604020202020204" pitchFamily="34" charset="0"/>
              <a:buChar char="•"/>
            </a:pPr>
            <a:r>
              <a:rPr lang="en-GB" sz="2000" dirty="0">
                <a:latin typeface="Helvetica" pitchFamily="2" charset="0"/>
              </a:rPr>
              <a:t>They don’t produce honey but are very important for biodiversity.</a:t>
            </a:r>
          </a:p>
        </p:txBody>
      </p:sp>
      <p:sp>
        <p:nvSpPr>
          <p:cNvPr id="6" name="Rectangle 5">
            <a:extLst>
              <a:ext uri="{FF2B5EF4-FFF2-40B4-BE49-F238E27FC236}">
                <a16:creationId xmlns:a16="http://schemas.microsoft.com/office/drawing/2014/main" id="{CF80C4CD-9261-A549-B5C2-7C4566952E01}"/>
              </a:ext>
            </a:extLst>
          </p:cNvPr>
          <p:cNvSpPr/>
          <p:nvPr/>
        </p:nvSpPr>
        <p:spPr>
          <a:xfrm>
            <a:off x="355598" y="2183018"/>
            <a:ext cx="6960809" cy="1938992"/>
          </a:xfrm>
          <a:prstGeom prst="rect">
            <a:avLst/>
          </a:prstGeom>
        </p:spPr>
        <p:txBody>
          <a:bodyPr wrap="square">
            <a:spAutoFit/>
          </a:bodyPr>
          <a:lstStyle/>
          <a:p>
            <a:pPr algn="just"/>
            <a:r>
              <a:rPr lang="en-GB" sz="2400" dirty="0">
                <a:latin typeface="Helvetica" pitchFamily="2" charset="0"/>
                <a:cs typeface="Abadi" panose="020F0502020204030204" pitchFamily="34" charset="0"/>
              </a:rPr>
              <a:t>The extinction of insects is currently a big issue for the world population. Bees and many other insects are in danger. It is possible that fifty percent of all insects will go extinct between now and 2050. </a:t>
            </a:r>
            <a:endParaRPr lang="en-GB" sz="2400" dirty="0">
              <a:latin typeface="Helvetica" pitchFamily="2" charset="0"/>
            </a:endParaRPr>
          </a:p>
        </p:txBody>
      </p:sp>
      <p:sp>
        <p:nvSpPr>
          <p:cNvPr id="7" name="TextBox 6">
            <a:extLst>
              <a:ext uri="{FF2B5EF4-FFF2-40B4-BE49-F238E27FC236}">
                <a16:creationId xmlns:a16="http://schemas.microsoft.com/office/drawing/2014/main" id="{65B0F466-7EDE-8A48-B100-DD50A1D61B85}"/>
              </a:ext>
            </a:extLst>
          </p:cNvPr>
          <p:cNvSpPr txBox="1"/>
          <p:nvPr/>
        </p:nvSpPr>
        <p:spPr>
          <a:xfrm>
            <a:off x="355597" y="4048230"/>
            <a:ext cx="4188561" cy="1938992"/>
          </a:xfrm>
          <a:prstGeom prst="rect">
            <a:avLst/>
          </a:prstGeom>
          <a:noFill/>
        </p:spPr>
        <p:txBody>
          <a:bodyPr wrap="square" rtlCol="0">
            <a:spAutoFit/>
          </a:bodyPr>
          <a:lstStyle/>
          <a:p>
            <a:r>
              <a:rPr lang="en-GB" sz="2400" dirty="0">
                <a:latin typeface="Helvetica" pitchFamily="2" charset="0"/>
                <a:cs typeface="Abadi" panose="020F0502020204030204" pitchFamily="34" charset="0"/>
              </a:rPr>
              <a:t>Every year on the 20th of May it is World Bee Day.  Many people plan concrete actions. The petition “Save the bees” </a:t>
            </a:r>
            <a:endParaRPr lang="en-GB" sz="2400" dirty="0">
              <a:solidFill>
                <a:schemeClr val="accent5">
                  <a:lumMod val="50000"/>
                </a:schemeClr>
              </a:solidFill>
              <a:latin typeface="Helvetica" pitchFamily="2" charset="0"/>
            </a:endParaRPr>
          </a:p>
        </p:txBody>
      </p:sp>
      <p:sp>
        <p:nvSpPr>
          <p:cNvPr id="9" name="TextBox 8">
            <a:extLst>
              <a:ext uri="{FF2B5EF4-FFF2-40B4-BE49-F238E27FC236}">
                <a16:creationId xmlns:a16="http://schemas.microsoft.com/office/drawing/2014/main" id="{DCB82539-E832-4045-BD4A-50B599FD240A}"/>
              </a:ext>
            </a:extLst>
          </p:cNvPr>
          <p:cNvSpPr txBox="1"/>
          <p:nvPr/>
        </p:nvSpPr>
        <p:spPr>
          <a:xfrm>
            <a:off x="1728735" y="5525557"/>
            <a:ext cx="7291694" cy="461665"/>
          </a:xfrm>
          <a:prstGeom prst="rect">
            <a:avLst/>
          </a:prstGeom>
          <a:noFill/>
        </p:spPr>
        <p:txBody>
          <a:bodyPr wrap="square" rtlCol="0">
            <a:spAutoFit/>
          </a:bodyPr>
          <a:lstStyle/>
          <a:p>
            <a:r>
              <a:rPr lang="en-GB" sz="2400" dirty="0">
                <a:latin typeface="Helvetica" pitchFamily="2" charset="0"/>
                <a:cs typeface="Abadi" panose="020F0502020204030204" pitchFamily="34" charset="0"/>
              </a:rPr>
              <a:t>contains an important message and has</a:t>
            </a:r>
            <a:endParaRPr lang="en-US" sz="2400" dirty="0">
              <a:solidFill>
                <a:schemeClr val="accent5">
                  <a:lumMod val="50000"/>
                </a:schemeClr>
              </a:solidFill>
            </a:endParaRPr>
          </a:p>
        </p:txBody>
      </p:sp>
      <p:pic>
        <p:nvPicPr>
          <p:cNvPr id="12" name="Picture 11" descr="A picture containing bird, small, sitting, flower&#10;&#10;Description automatically generated">
            <a:extLst>
              <a:ext uri="{FF2B5EF4-FFF2-40B4-BE49-F238E27FC236}">
                <a16:creationId xmlns:a16="http://schemas.microsoft.com/office/drawing/2014/main" id="{5B760F93-FA7D-9240-94DF-AEBDA3458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250" y="3826970"/>
            <a:ext cx="2595325" cy="1628439"/>
          </a:xfrm>
          <a:prstGeom prst="rect">
            <a:avLst/>
          </a:prstGeom>
        </p:spPr>
      </p:pic>
      <p:sp>
        <p:nvSpPr>
          <p:cNvPr id="2" name="Rectangle 1">
            <a:extLst>
              <a:ext uri="{FF2B5EF4-FFF2-40B4-BE49-F238E27FC236}">
                <a16:creationId xmlns:a16="http://schemas.microsoft.com/office/drawing/2014/main" id="{4FC08443-8092-4D30-8940-E71A4C690CBE}"/>
              </a:ext>
            </a:extLst>
          </p:cNvPr>
          <p:cNvSpPr/>
          <p:nvPr/>
        </p:nvSpPr>
        <p:spPr>
          <a:xfrm>
            <a:off x="353587" y="5854735"/>
            <a:ext cx="4190571" cy="461665"/>
          </a:xfrm>
          <a:prstGeom prst="rect">
            <a:avLst/>
          </a:prstGeom>
        </p:spPr>
        <p:txBody>
          <a:bodyPr wrap="none">
            <a:spAutoFit/>
          </a:bodyPr>
          <a:lstStyle/>
          <a:p>
            <a:r>
              <a:rPr lang="en-GB" sz="2400" dirty="0">
                <a:latin typeface="Helvetica" pitchFamily="2" charset="0"/>
                <a:cs typeface="Abadi" panose="020F0502020204030204" pitchFamily="34" charset="0"/>
              </a:rPr>
              <a:t>to date 1.7 million signatures</a:t>
            </a:r>
            <a:r>
              <a:rPr lang="de-DE" sz="2400" dirty="0">
                <a:latin typeface="Helvetica" pitchFamily="2" charset="0"/>
                <a:cs typeface="Abadi" panose="020F0502020204030204" pitchFamily="34" charset="0"/>
              </a:rPr>
              <a:t>.</a:t>
            </a:r>
            <a:endParaRPr lang="en-GB" sz="2400" dirty="0"/>
          </a:p>
        </p:txBody>
      </p:sp>
    </p:spTree>
    <p:extLst>
      <p:ext uri="{BB962C8B-B14F-4D97-AF65-F5344CB8AC3E}">
        <p14:creationId xmlns:p14="http://schemas.microsoft.com/office/powerpoint/2010/main" val="2689889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902605" cy="647577"/>
          </a:xfrm>
        </p:spPr>
        <p:txBody>
          <a:bodyPr>
            <a:noAutofit/>
          </a:bodyPr>
          <a:lstStyle/>
          <a:p>
            <a:r>
              <a:rPr lang="en-GB" sz="2800" b="1" dirty="0">
                <a:solidFill>
                  <a:schemeClr val="bg1"/>
                </a:solidFill>
              </a:rPr>
              <a:t>Using </a:t>
            </a:r>
            <a:r>
              <a:rPr lang="en-GB" sz="2800" b="1" i="1" dirty="0" err="1">
                <a:solidFill>
                  <a:schemeClr val="bg1"/>
                </a:solidFill>
              </a:rPr>
              <a:t>früher</a:t>
            </a:r>
            <a:r>
              <a:rPr lang="en-GB" sz="2800" b="1" dirty="0">
                <a:solidFill>
                  <a:schemeClr val="bg1"/>
                </a:solidFill>
              </a:rPr>
              <a:t> with the perfect tense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6050" y="247046"/>
            <a:ext cx="1651277"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259598" y="4053873"/>
            <a:ext cx="1218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Use the adverb </a:t>
            </a:r>
            <a:r>
              <a:rPr kumimoji="0" lang="en-US" sz="2400" b="1" i="1" u="none" strike="noStrike" kern="1200" cap="none" spc="0" normalizeH="0" baseline="0" noProof="0" dirty="0" err="1">
                <a:ln>
                  <a:noFill/>
                </a:ln>
                <a:effectLst/>
                <a:uLnTx/>
                <a:uFillTx/>
                <a:latin typeface="Century Gothic" panose="020F0302020204030204"/>
                <a:ea typeface="+mn-ea"/>
                <a:cs typeface="+mn-cs"/>
              </a:rPr>
              <a:t>früher</a:t>
            </a:r>
            <a:r>
              <a:rPr kumimoji="0" lang="en-US" sz="2400" b="1" i="1" u="none" strike="noStrike" kern="1200" cap="none" spc="0" normalizeH="0" baseline="0" noProof="0" dirty="0">
                <a:ln>
                  <a:noFill/>
                </a:ln>
                <a:effectLst/>
                <a:uLnTx/>
                <a:uFillTx/>
                <a:latin typeface="Century Gothic" panose="020F0302020204030204"/>
                <a:ea typeface="+mn-ea"/>
                <a:cs typeface="+mn-cs"/>
              </a:rPr>
              <a:t> </a:t>
            </a:r>
            <a:r>
              <a:rPr lang="en-US" sz="2400" dirty="0">
                <a:latin typeface="Century Gothic" panose="020F0302020204030204"/>
              </a:rPr>
              <a:t>with the perfect tense to say what you </a:t>
            </a:r>
            <a:r>
              <a:rPr lang="en-US" sz="2400" u="sng" dirty="0">
                <a:latin typeface="Century Gothic" panose="020F0302020204030204"/>
              </a:rPr>
              <a:t>used to do</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8" name="Rectangle 7">
            <a:extLst>
              <a:ext uri="{FF2B5EF4-FFF2-40B4-BE49-F238E27FC236}">
                <a16:creationId xmlns:a16="http://schemas.microsoft.com/office/drawing/2014/main" id="{CC77F8DC-ADBB-4AB8-A0C6-B06782AE0FF6}"/>
              </a:ext>
            </a:extLst>
          </p:cNvPr>
          <p:cNvSpPr/>
          <p:nvPr/>
        </p:nvSpPr>
        <p:spPr>
          <a:xfrm>
            <a:off x="350177" y="4671378"/>
            <a:ext cx="3148691" cy="495300"/>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PAST (PERFECT)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früher</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48CE1869-107A-454D-B963-9AF4A570262B}"/>
              </a:ext>
            </a:extLst>
          </p:cNvPr>
          <p:cNvSpPr/>
          <p:nvPr/>
        </p:nvSpPr>
        <p:spPr>
          <a:xfrm>
            <a:off x="259598" y="5250678"/>
            <a:ext cx="49968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strike="noStrike" kern="1200" cap="none" spc="0" normalizeH="0" baseline="0" noProof="0" dirty="0" err="1">
                <a:ln>
                  <a:noFill/>
                </a:ln>
                <a:effectLst/>
                <a:uLnTx/>
                <a:uFillTx/>
                <a:latin typeface="Century Gothic" panose="020F0302020204030204"/>
                <a:ea typeface="+mn-ea"/>
                <a:cs typeface="+mn-cs"/>
              </a:rPr>
              <a:t>Wir</a:t>
            </a:r>
            <a:r>
              <a:rPr kumimoji="0" lang="en-US" sz="2400" i="0" strike="noStrike" kern="1200" cap="none" spc="0" normalizeH="0" baseline="0" noProof="0" dirty="0">
                <a:ln>
                  <a:noFill/>
                </a:ln>
                <a:effectLst/>
                <a:uLnTx/>
                <a:uFillTx/>
                <a:latin typeface="Century Gothic" panose="020F0302020204030204"/>
                <a:ea typeface="+mn-ea"/>
                <a:cs typeface="+mn-cs"/>
              </a:rPr>
              <a:t> </a:t>
            </a:r>
            <a:r>
              <a:rPr kumimoji="0" lang="en-US" sz="2400" i="0" strike="noStrike" kern="1200" cap="none" spc="0" normalizeH="0" baseline="0" noProof="0" dirty="0" err="1">
                <a:ln>
                  <a:noFill/>
                </a:ln>
                <a:effectLst/>
                <a:uLnTx/>
                <a:uFillTx/>
                <a:latin typeface="Century Gothic" panose="020F0302020204030204"/>
                <a:ea typeface="+mn-ea"/>
                <a:cs typeface="+mn-cs"/>
              </a:rPr>
              <a:t>haben</a:t>
            </a:r>
            <a:r>
              <a:rPr kumimoji="0" lang="en-US" sz="2400" i="0" strike="noStrike" kern="1200" cap="none" spc="0" normalizeH="0" baseline="0" noProof="0" dirty="0">
                <a:ln>
                  <a:noFill/>
                </a:ln>
                <a:effectLst/>
                <a:uLnTx/>
                <a:uFillTx/>
                <a:latin typeface="Century Gothic" panose="020F0302020204030204"/>
                <a:ea typeface="+mn-ea"/>
                <a:cs typeface="+mn-cs"/>
              </a:rPr>
              <a:t> </a:t>
            </a:r>
            <a:r>
              <a:rPr kumimoji="0" lang="en-US" sz="2400" b="1" i="0" u="sng" strike="noStrike" kern="1200" cap="none" spc="0" normalizeH="0" baseline="0" noProof="0" dirty="0" err="1">
                <a:ln>
                  <a:noFill/>
                </a:ln>
                <a:effectLst/>
                <a:uLnTx/>
                <a:uFillTx/>
                <a:latin typeface="Century Gothic" panose="020F0302020204030204"/>
                <a:ea typeface="+mn-ea"/>
                <a:cs typeface="+mn-cs"/>
              </a:rPr>
              <a:t>früher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err="1">
                <a:ln>
                  <a:noFill/>
                </a:ln>
                <a:effectLst/>
                <a:uLnTx/>
                <a:uFillTx/>
                <a:latin typeface="Century Gothic" panose="020F0302020204030204"/>
                <a:ea typeface="+mn-ea"/>
                <a:cs typeface="+mn-cs"/>
              </a:rPr>
              <a:t>häufig</a:t>
            </a:r>
            <a:r>
              <a:rPr kumimoji="0" lang="en-US" sz="2400" i="0" u="none"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err="1">
                <a:ln>
                  <a:noFill/>
                </a:ln>
                <a:effectLst/>
                <a:uLnTx/>
                <a:uFillTx/>
                <a:latin typeface="Century Gothic" panose="020F0302020204030204"/>
                <a:ea typeface="+mn-ea"/>
                <a:cs typeface="+mn-cs"/>
              </a:rPr>
              <a:t>getanzt</a:t>
            </a:r>
            <a:r>
              <a:rPr kumimoji="0" lang="en-US" sz="2400" i="0" u="none" strike="noStrike" kern="1200" cap="none" spc="0" normalizeH="0" baseline="0" noProof="0" dirty="0">
                <a:ln>
                  <a:noFill/>
                </a:ln>
                <a:effectLst/>
                <a:uLnTx/>
                <a:uFillTx/>
                <a:latin typeface="Century Gothic" panose="020F0302020204030204"/>
                <a:ea typeface="+mn-ea"/>
                <a:cs typeface="+mn-cs"/>
              </a:rPr>
              <a:t>.</a:t>
            </a:r>
            <a:endParaRPr kumimoji="0" lang="en-GB" sz="1800"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D83A661-5123-49AD-B595-669AD3152879}"/>
              </a:ext>
            </a:extLst>
          </p:cNvPr>
          <p:cNvSpPr txBox="1"/>
          <p:nvPr/>
        </p:nvSpPr>
        <p:spPr>
          <a:xfrm>
            <a:off x="5766690" y="5267859"/>
            <a:ext cx="5558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strike="noStrike" kern="1200" cap="none" spc="0" normalizeH="0" baseline="0" noProof="0" dirty="0">
                <a:ln>
                  <a:noFill/>
                </a:ln>
                <a:effectLst/>
                <a:uLnTx/>
                <a:uFillTx/>
                <a:latin typeface="Century Gothic" panose="020F0302020204030204"/>
                <a:ea typeface="+mn-ea"/>
                <a:cs typeface="+mn-cs"/>
              </a:rPr>
              <a:t>We often </a:t>
            </a:r>
            <a:r>
              <a:rPr kumimoji="0" lang="en-US" sz="2400" b="1" i="1" u="sng" strike="noStrike" kern="1200" cap="none" spc="0" normalizeH="0" baseline="0" noProof="0" dirty="0">
                <a:ln>
                  <a:noFill/>
                </a:ln>
                <a:effectLst/>
                <a:uLnTx/>
                <a:uFillTx/>
                <a:latin typeface="Century Gothic" panose="020F0302020204030204"/>
                <a:ea typeface="+mn-ea"/>
                <a:cs typeface="+mn-cs"/>
              </a:rPr>
              <a:t>used</a:t>
            </a:r>
            <a:r>
              <a:rPr kumimoji="0" lang="en-US" sz="2400" b="1" i="1" strike="noStrike" kern="1200" cap="none" spc="0" normalizeH="0" baseline="0" noProof="0" dirty="0">
                <a:ln>
                  <a:noFill/>
                </a:ln>
                <a:effectLst/>
                <a:uLnTx/>
                <a:uFillTx/>
                <a:latin typeface="Century Gothic" panose="020F0302020204030204"/>
                <a:ea typeface="+mn-ea"/>
                <a:cs typeface="+mn-cs"/>
              </a:rPr>
              <a:t> </a:t>
            </a:r>
            <a:r>
              <a:rPr kumimoji="0" lang="en-US" sz="2400" b="1" i="1" u="sng" strike="noStrike" kern="1200" cap="none" spc="0" normalizeH="0" baseline="0" noProof="0" dirty="0">
                <a:ln>
                  <a:noFill/>
                </a:ln>
                <a:effectLst/>
                <a:uLnTx/>
                <a:uFillTx/>
                <a:latin typeface="Century Gothic" panose="020F0302020204030204"/>
                <a:ea typeface="+mn-ea"/>
                <a:cs typeface="+mn-cs"/>
              </a:rPr>
              <a:t>to</a:t>
            </a:r>
            <a:r>
              <a:rPr kumimoji="0" lang="en-US" sz="2400" b="1" i="1" strike="noStrike" kern="1200" cap="none" spc="0" normalizeH="0" baseline="0" noProof="0" dirty="0">
                <a:ln>
                  <a:noFill/>
                </a:ln>
                <a:effectLst/>
                <a:uLnTx/>
                <a:uFillTx/>
                <a:latin typeface="Century Gothic" panose="020F0302020204030204"/>
                <a:ea typeface="+mn-ea"/>
                <a:cs typeface="+mn-cs"/>
              </a:rPr>
              <a:t> </a:t>
            </a:r>
            <a:r>
              <a:rPr kumimoji="0" lang="en-US" sz="2400" b="0" i="1" strike="noStrike" kern="1200" cap="none" spc="0" normalizeH="0" baseline="0" noProof="0" dirty="0">
                <a:ln>
                  <a:noFill/>
                </a:ln>
                <a:effectLst/>
                <a:uLnTx/>
                <a:uFillTx/>
                <a:latin typeface="Century Gothic" panose="020F0302020204030204"/>
                <a:ea typeface="+mn-ea"/>
                <a:cs typeface="+mn-cs"/>
              </a:rPr>
              <a:t>dance.</a:t>
            </a:r>
          </a:p>
        </p:txBody>
      </p:sp>
      <p:sp>
        <p:nvSpPr>
          <p:cNvPr id="23" name="TextBox 22">
            <a:extLst>
              <a:ext uri="{FF2B5EF4-FFF2-40B4-BE49-F238E27FC236}">
                <a16:creationId xmlns:a16="http://schemas.microsoft.com/office/drawing/2014/main" id="{8FFA90C3-209E-4843-9D85-4ACC9D7CA541}"/>
              </a:ext>
            </a:extLst>
          </p:cNvPr>
          <p:cNvSpPr txBox="1"/>
          <p:nvPr/>
        </p:nvSpPr>
        <p:spPr>
          <a:xfrm>
            <a:off x="345184" y="1364792"/>
            <a:ext cx="1218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Use the </a:t>
            </a:r>
            <a:r>
              <a:rPr lang="en-US" sz="2400" dirty="0">
                <a:latin typeface="Century Gothic" panose="020F0302020204030204"/>
              </a:rPr>
              <a:t>perfect tense to say what you </a:t>
            </a:r>
            <a:r>
              <a:rPr lang="en-US" sz="2400" u="sng" dirty="0">
                <a:latin typeface="Century Gothic" panose="020F0302020204030204"/>
              </a:rPr>
              <a:t>did</a:t>
            </a:r>
            <a:r>
              <a:rPr lang="en-US" sz="2400" dirty="0">
                <a:latin typeface="Century Gothic" panose="020F0302020204030204"/>
              </a:rPr>
              <a:t> or </a:t>
            </a:r>
            <a:r>
              <a:rPr lang="en-US" sz="2400" u="sng" dirty="0">
                <a:latin typeface="Century Gothic" panose="020F0302020204030204"/>
              </a:rPr>
              <a:t>have done</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4" name="Rectangle 23">
            <a:extLst>
              <a:ext uri="{FF2B5EF4-FFF2-40B4-BE49-F238E27FC236}">
                <a16:creationId xmlns:a16="http://schemas.microsoft.com/office/drawing/2014/main" id="{12E017E5-3D1A-4CFB-8D70-4A571B05555F}"/>
              </a:ext>
            </a:extLst>
          </p:cNvPr>
          <p:cNvSpPr/>
          <p:nvPr/>
        </p:nvSpPr>
        <p:spPr>
          <a:xfrm>
            <a:off x="350177" y="1931480"/>
            <a:ext cx="3148691" cy="495300"/>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PAST (PERFECT)</a:t>
            </a:r>
          </a:p>
        </p:txBody>
      </p:sp>
      <p:sp>
        <p:nvSpPr>
          <p:cNvPr id="25" name="Rectangle 24">
            <a:extLst>
              <a:ext uri="{FF2B5EF4-FFF2-40B4-BE49-F238E27FC236}">
                <a16:creationId xmlns:a16="http://schemas.microsoft.com/office/drawing/2014/main" id="{7D1C8D76-F633-4C7A-BAF2-4236148BC714}"/>
              </a:ext>
            </a:extLst>
          </p:cNvPr>
          <p:cNvSpPr/>
          <p:nvPr/>
        </p:nvSpPr>
        <p:spPr>
          <a:xfrm>
            <a:off x="265795" y="2520560"/>
            <a:ext cx="4062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strike="noStrike" kern="1200" cap="none" spc="0" normalizeH="0" baseline="0" noProof="0" dirty="0" err="1">
                <a:ln>
                  <a:noFill/>
                </a:ln>
                <a:effectLst/>
                <a:uLnTx/>
                <a:uFillTx/>
                <a:latin typeface="Century Gothic" panose="020F0302020204030204"/>
                <a:ea typeface="+mn-ea"/>
                <a:cs typeface="+mn-cs"/>
              </a:rPr>
              <a:t>Wir</a:t>
            </a:r>
            <a:r>
              <a:rPr kumimoji="0" lang="en-US" sz="2400" i="0" strike="noStrike" kern="1200" cap="none" spc="0" normalizeH="0" baseline="0" noProof="0" dirty="0">
                <a:ln>
                  <a:noFill/>
                </a:ln>
                <a:effectLst/>
                <a:uLnTx/>
                <a:uFillTx/>
                <a:latin typeface="Century Gothic" panose="020F0302020204030204"/>
                <a:ea typeface="+mn-ea"/>
                <a:cs typeface="+mn-cs"/>
              </a:rPr>
              <a:t> </a:t>
            </a:r>
            <a:r>
              <a:rPr kumimoji="0" lang="en-US" sz="2400" i="0" strike="noStrike" kern="1200" cap="none" spc="0" normalizeH="0" baseline="0" noProof="0" dirty="0" err="1">
                <a:ln>
                  <a:noFill/>
                </a:ln>
                <a:effectLst/>
                <a:uLnTx/>
                <a:uFillTx/>
                <a:latin typeface="Century Gothic" panose="020F0302020204030204"/>
                <a:ea typeface="+mn-ea"/>
                <a:cs typeface="+mn-cs"/>
              </a:rPr>
              <a:t>haben</a:t>
            </a:r>
            <a:r>
              <a:rPr kumimoji="0" lang="en-US" sz="2400" i="0"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err="1">
                <a:ln>
                  <a:noFill/>
                </a:ln>
                <a:effectLst/>
                <a:uLnTx/>
                <a:uFillTx/>
                <a:latin typeface="Century Gothic" panose="020F0302020204030204"/>
                <a:ea typeface="+mn-ea"/>
                <a:cs typeface="+mn-cs"/>
              </a:rPr>
              <a:t>häufig</a:t>
            </a:r>
            <a:r>
              <a:rPr kumimoji="0" lang="en-US" sz="2400" i="0" u="none" strike="noStrike" kern="1200" cap="none" spc="0" normalizeH="0" baseline="0" noProof="0" dirty="0">
                <a:ln>
                  <a:noFill/>
                </a:ln>
                <a:effectLst/>
                <a:uLnTx/>
                <a:uFillTx/>
                <a:latin typeface="Century Gothic" panose="020F0302020204030204"/>
                <a:ea typeface="+mn-ea"/>
                <a:cs typeface="+mn-cs"/>
              </a:rPr>
              <a:t> </a:t>
            </a:r>
            <a:r>
              <a:rPr kumimoji="0" lang="en-US" sz="2400" i="0" u="none" strike="noStrike" kern="1200" cap="none" spc="0" normalizeH="0" baseline="0" noProof="0" dirty="0" err="1">
                <a:ln>
                  <a:noFill/>
                </a:ln>
                <a:effectLst/>
                <a:uLnTx/>
                <a:uFillTx/>
                <a:latin typeface="Century Gothic" panose="020F0302020204030204"/>
                <a:ea typeface="+mn-ea"/>
                <a:cs typeface="+mn-cs"/>
              </a:rPr>
              <a:t>getanzt</a:t>
            </a:r>
            <a:r>
              <a:rPr kumimoji="0" lang="en-US" sz="2400" i="0" u="none" strike="noStrike" kern="1200" cap="none" spc="0" normalizeH="0" baseline="0" noProof="0" dirty="0">
                <a:ln>
                  <a:noFill/>
                </a:ln>
                <a:effectLst/>
                <a:uLnTx/>
                <a:uFillTx/>
                <a:latin typeface="Century Gothic" panose="020F0302020204030204"/>
                <a:ea typeface="+mn-ea"/>
                <a:cs typeface="+mn-cs"/>
              </a:rPr>
              <a:t>.</a:t>
            </a:r>
            <a:endParaRPr kumimoji="0" lang="en-GB" sz="1800"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57819BEE-A56D-42C9-BEBE-23E35D4D0A7C}"/>
              </a:ext>
            </a:extLst>
          </p:cNvPr>
          <p:cNvSpPr txBox="1"/>
          <p:nvPr/>
        </p:nvSpPr>
        <p:spPr>
          <a:xfrm>
            <a:off x="5772887" y="2537741"/>
            <a:ext cx="5558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strike="noStrike" kern="1200" cap="none" spc="0" normalizeH="0" baseline="0" noProof="0" dirty="0">
                <a:ln>
                  <a:noFill/>
                </a:ln>
                <a:effectLst/>
                <a:uLnTx/>
                <a:uFillTx/>
                <a:latin typeface="Century Gothic" panose="020F0302020204030204"/>
                <a:ea typeface="+mn-ea"/>
                <a:cs typeface="+mn-cs"/>
              </a:rPr>
              <a:t>We often danced.</a:t>
            </a:r>
          </a:p>
        </p:txBody>
      </p:sp>
      <p:sp>
        <p:nvSpPr>
          <p:cNvPr id="27" name="TextBox 26">
            <a:extLst>
              <a:ext uri="{FF2B5EF4-FFF2-40B4-BE49-F238E27FC236}">
                <a16:creationId xmlns:a16="http://schemas.microsoft.com/office/drawing/2014/main" id="{B796B244-44B3-4FD3-B97B-99DF59CD3CF1}"/>
              </a:ext>
            </a:extLst>
          </p:cNvPr>
          <p:cNvSpPr txBox="1"/>
          <p:nvPr/>
        </p:nvSpPr>
        <p:spPr>
          <a:xfrm>
            <a:off x="5766690" y="3052561"/>
            <a:ext cx="5558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strike="noStrike" kern="1200" cap="none" spc="0" normalizeH="0" baseline="0" noProof="0" dirty="0">
                <a:ln>
                  <a:noFill/>
                </a:ln>
                <a:effectLst/>
                <a:uLnTx/>
                <a:uFillTx/>
                <a:latin typeface="Century Gothic" panose="020F0302020204030204"/>
                <a:ea typeface="+mn-ea"/>
                <a:cs typeface="+mn-cs"/>
              </a:rPr>
              <a:t>We have often danced.</a:t>
            </a:r>
          </a:p>
        </p:txBody>
      </p:sp>
      <p:pic>
        <p:nvPicPr>
          <p:cNvPr id="9" name="Picture 8" descr="A dark room&#10;&#10;Description automatically generated">
            <a:extLst>
              <a:ext uri="{FF2B5EF4-FFF2-40B4-BE49-F238E27FC236}">
                <a16:creationId xmlns:a16="http://schemas.microsoft.com/office/drawing/2014/main" id="{C5576983-A6E3-4F83-97B8-505FBED5A7D0}"/>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398510" y="1595624"/>
            <a:ext cx="1171231" cy="2342462"/>
          </a:xfrm>
          <a:prstGeom prst="rect">
            <a:avLst/>
          </a:prstGeom>
          <a:ln>
            <a:noFill/>
          </a:ln>
        </p:spPr>
      </p:pic>
      <p:pic>
        <p:nvPicPr>
          <p:cNvPr id="29" name="Picture 28" descr="A dark room&#10;&#10;Description automatically generated">
            <a:extLst>
              <a:ext uri="{FF2B5EF4-FFF2-40B4-BE49-F238E27FC236}">
                <a16:creationId xmlns:a16="http://schemas.microsoft.com/office/drawing/2014/main" id="{965451E7-62B7-47F8-BACA-09B8FDEFC6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0637796" y="1653518"/>
            <a:ext cx="1171231" cy="2342462"/>
          </a:xfrm>
          <a:prstGeom prst="rect">
            <a:avLst/>
          </a:prstGeom>
          <a:ln>
            <a:noFill/>
          </a:ln>
        </p:spPr>
      </p:pic>
    </p:spTree>
    <p:extLst>
      <p:ext uri="{BB962C8B-B14F-4D97-AF65-F5344CB8AC3E}">
        <p14:creationId xmlns:p14="http://schemas.microsoft.com/office/powerpoint/2010/main" val="385873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6" grpId="0"/>
      <p:bldP spid="16" grpId="0"/>
      <p:bldP spid="23" grpId="0"/>
      <p:bldP spid="24" grpId="0" animBg="1"/>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30A5AC-DBAD-4134-AE7D-A1E0C4990D7C}"/>
              </a:ext>
            </a:extLst>
          </p:cNvPr>
          <p:cNvSpPr txBox="1">
            <a:spLocks/>
          </p:cNvSpPr>
          <p:nvPr/>
        </p:nvSpPr>
        <p:spPr>
          <a:xfrm>
            <a:off x="3260505" y="213557"/>
            <a:ext cx="5842574" cy="668641"/>
          </a:xfrm>
          <a:prstGeom prst="rect">
            <a:avLst/>
          </a:prstGeom>
          <a:solidFill>
            <a:schemeClr val="accent1">
              <a:lumMod val="60000"/>
              <a:lumOff val="40000"/>
            </a:schemeClr>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j-ea"/>
                <a:cs typeface="+mj-cs"/>
              </a:rPr>
              <a:t>Words ending in –</a:t>
            </a:r>
            <a:r>
              <a:rPr kumimoji="0" lang="en-GB" sz="2400" b="1" i="0" u="none" strike="noStrike" kern="1200" cap="none" spc="0" normalizeH="0" baseline="0" noProof="0" dirty="0" err="1">
                <a:ln>
                  <a:noFill/>
                </a:ln>
                <a:effectLst/>
                <a:uLnTx/>
                <a:uFillTx/>
                <a:latin typeface="Century Gothic" panose="020F0302020204030204"/>
                <a:ea typeface="+mj-ea"/>
                <a:cs typeface="+mj-cs"/>
              </a:rPr>
              <a:t>ical</a:t>
            </a:r>
            <a:endParaRPr kumimoji="0" lang="en-GB" sz="2400" b="1" i="0" u="none" strike="noStrike" kern="1200" cap="none" spc="0" normalizeH="0" baseline="0" noProof="0" dirty="0">
              <a:ln>
                <a:noFill/>
              </a:ln>
              <a:effectLst/>
              <a:uLnTx/>
              <a:uFillTx/>
              <a:latin typeface="Century Gothic"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j-ea"/>
                <a:cs typeface="+mj-cs"/>
              </a:rPr>
              <a:t>often change to -</a:t>
            </a:r>
            <a:r>
              <a:rPr kumimoji="0" lang="en-GB" sz="2400" b="1" i="0" u="none" strike="noStrike" kern="1200" cap="none" spc="0" normalizeH="0" baseline="0" noProof="0" dirty="0" err="1">
                <a:ln>
                  <a:noFill/>
                </a:ln>
                <a:effectLst/>
                <a:uLnTx/>
                <a:uFillTx/>
                <a:latin typeface="Century Gothic" panose="020F0302020204030204"/>
                <a:ea typeface="+mj-ea"/>
                <a:cs typeface="+mj-cs"/>
              </a:rPr>
              <a:t>isch</a:t>
            </a:r>
            <a:r>
              <a:rPr kumimoji="0" lang="en-GB" sz="2400" b="1" i="0" u="none" strike="noStrike" kern="1200" cap="none" spc="0" normalizeH="0" baseline="0" noProof="0" dirty="0">
                <a:ln>
                  <a:noFill/>
                </a:ln>
                <a:effectLst/>
                <a:uLnTx/>
                <a:uFillTx/>
                <a:latin typeface="Century Gothic" panose="020F0302020204030204"/>
                <a:ea typeface="+mj-ea"/>
                <a:cs typeface="+mj-cs"/>
              </a:rPr>
              <a:t> </a:t>
            </a:r>
            <a:r>
              <a:rPr kumimoji="0" lang="en-GB" sz="2400" b="0" i="0" u="none" strike="noStrike" kern="1200" cap="none" spc="0" normalizeH="0" baseline="0" noProof="0" dirty="0">
                <a:ln>
                  <a:noFill/>
                </a:ln>
                <a:effectLst/>
                <a:uLnTx/>
                <a:uFillTx/>
                <a:latin typeface="Century Gothic" panose="020F0302020204030204"/>
                <a:ea typeface="+mj-ea"/>
                <a:cs typeface="+mj-cs"/>
              </a:rPr>
              <a:t>in German.</a:t>
            </a:r>
            <a:endParaRPr kumimoji="0" lang="en-GB" sz="2400" b="1" i="0" u="none" strike="noStrike" kern="1200" cap="none" spc="0" normalizeH="0" baseline="0" noProof="0" dirty="0">
              <a:ln>
                <a:noFill/>
              </a:ln>
              <a:effectLst/>
              <a:uLnTx/>
              <a:uFillTx/>
              <a:latin typeface="Century Gothic" panose="020F0302020204030204"/>
              <a:ea typeface="+mj-ea"/>
              <a:cs typeface="+mj-cs"/>
            </a:endParaRPr>
          </a:p>
        </p:txBody>
      </p:sp>
      <p:sp>
        <p:nvSpPr>
          <p:cNvPr id="4" name="Rounded Rectangle 3">
            <a:extLst>
              <a:ext uri="{FF2B5EF4-FFF2-40B4-BE49-F238E27FC236}">
                <a16:creationId xmlns:a16="http://schemas.microsoft.com/office/drawing/2014/main" id="{19BFF980-8150-4CC8-9727-36CBB0849475}"/>
              </a:ext>
            </a:extLst>
          </p:cNvPr>
          <p:cNvSpPr/>
          <p:nvPr/>
        </p:nvSpPr>
        <p:spPr>
          <a:xfrm>
            <a:off x="426372" y="1765784"/>
            <a:ext cx="4189539" cy="867680"/>
          </a:xfrm>
          <a:prstGeom prst="roundRect">
            <a:avLst/>
          </a:prstGeom>
          <a:solidFill>
            <a:schemeClr val="accent1">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The music is class</a:t>
            </a:r>
            <a:r>
              <a:rPr kumimoji="0" lang="en-GB" sz="3200" b="1" i="0" u="none" strike="noStrike" kern="1200" cap="none" spc="0" normalizeH="0" baseline="0" noProof="0" dirty="0">
                <a:ln>
                  <a:noFill/>
                </a:ln>
                <a:solidFill>
                  <a:srgbClr val="FF0000"/>
                </a:solidFill>
                <a:effectLst/>
                <a:uLnTx/>
                <a:uFillTx/>
                <a:latin typeface="Century Gothic" panose="020F0302020204030204"/>
                <a:ea typeface="+mn-ea"/>
                <a:cs typeface="+mn-cs"/>
              </a:rPr>
              <a:t>ical</a:t>
            </a: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36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 name="Rounded Rectangle 4">
            <a:extLst>
              <a:ext uri="{FF2B5EF4-FFF2-40B4-BE49-F238E27FC236}">
                <a16:creationId xmlns:a16="http://schemas.microsoft.com/office/drawing/2014/main" id="{4A2026C3-98C8-4660-9E35-EADFA11FA319}"/>
              </a:ext>
            </a:extLst>
          </p:cNvPr>
          <p:cNvSpPr/>
          <p:nvPr/>
        </p:nvSpPr>
        <p:spPr>
          <a:xfrm>
            <a:off x="6556059" y="1765784"/>
            <a:ext cx="4775594" cy="830398"/>
          </a:xfrm>
          <a:prstGeom prst="roundRect">
            <a:avLst/>
          </a:prstGeom>
          <a:solidFill>
            <a:schemeClr val="accent1">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Die </a:t>
            </a:r>
            <a:r>
              <a:rPr kumimoji="0" lang="en-GB"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Musik</a:t>
            </a: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chemeClr val="tx1"/>
                </a:solidFill>
                <a:effectLst/>
                <a:uLnTx/>
                <a:uFillTx/>
                <a:latin typeface="Century Gothic" panose="020F0302020204030204"/>
                <a:ea typeface="+mn-ea"/>
                <a:cs typeface="+mn-cs"/>
              </a:rPr>
              <a:t>klass</a:t>
            </a:r>
            <a:r>
              <a:rPr kumimoji="0" lang="en-GB" sz="3200" b="1" i="0" u="none" strike="noStrike" kern="1200" cap="none" spc="0" normalizeH="0" baseline="0" noProof="0" dirty="0" err="1">
                <a:ln>
                  <a:noFill/>
                </a:ln>
                <a:solidFill>
                  <a:srgbClr val="FF0000"/>
                </a:solidFill>
                <a:effectLst/>
                <a:uLnTx/>
                <a:uFillTx/>
                <a:latin typeface="Century Gothic" panose="020F0302020204030204"/>
                <a:ea typeface="+mn-ea"/>
                <a:cs typeface="+mn-cs"/>
              </a:rPr>
              <a:t>isch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36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6" name="Right Arrow 5">
            <a:extLst>
              <a:ext uri="{FF2B5EF4-FFF2-40B4-BE49-F238E27FC236}">
                <a16:creationId xmlns:a16="http://schemas.microsoft.com/office/drawing/2014/main" id="{A71D459F-C9E1-4B18-9271-9E0B253729F7}"/>
              </a:ext>
            </a:extLst>
          </p:cNvPr>
          <p:cNvSpPr/>
          <p:nvPr/>
        </p:nvSpPr>
        <p:spPr>
          <a:xfrm>
            <a:off x="4978217" y="1712820"/>
            <a:ext cx="1365934" cy="544389"/>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4E7DFD04-0EE5-4608-A7E4-12ED409242F7}"/>
              </a:ext>
            </a:extLst>
          </p:cNvPr>
          <p:cNvSpPr txBox="1"/>
          <p:nvPr/>
        </p:nvSpPr>
        <p:spPr>
          <a:xfrm>
            <a:off x="9450646" y="206261"/>
            <a:ext cx="2324267" cy="923330"/>
          </a:xfrm>
          <a:prstGeom prst="rect">
            <a:avLst/>
          </a:prstGeom>
          <a:solidFill>
            <a:srgbClr val="FBF0D5"/>
          </a:solidFill>
          <a:ln w="38100">
            <a:solidFill>
              <a:srgbClr val="FFCC0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F0302020204030204"/>
                <a:ea typeface="+mn-ea"/>
                <a:cs typeface="+mn-cs"/>
              </a:rPr>
              <a:t>Note that ‘</a:t>
            </a:r>
            <a:r>
              <a:rPr kumimoji="0" lang="en-GB" sz="1800" b="1" i="0" u="none" strike="noStrike" kern="1200" cap="none" spc="0" normalizeH="0" baseline="0" noProof="0" dirty="0">
                <a:ln>
                  <a:noFill/>
                </a:ln>
                <a:effectLst/>
                <a:uLnTx/>
                <a:uFillTx/>
                <a:latin typeface="Century Gothic" panose="020F0302020204030204"/>
                <a:ea typeface="+mn-ea"/>
                <a:cs typeface="+mn-cs"/>
              </a:rPr>
              <a:t>c</a:t>
            </a:r>
            <a:r>
              <a:rPr kumimoji="0" lang="en-GB" sz="1800" b="0" i="0" u="none" strike="noStrike" kern="1200" cap="none" spc="0" normalizeH="0" baseline="0" noProof="0" dirty="0">
                <a:ln>
                  <a:noFill/>
                </a:ln>
                <a:effectLst/>
                <a:uLnTx/>
                <a:uFillTx/>
                <a:latin typeface="Century Gothic" panose="020F0302020204030204"/>
                <a:ea typeface="+mn-ea"/>
                <a:cs typeface="+mn-cs"/>
              </a:rPr>
              <a:t>’ is almost always ‘</a:t>
            </a:r>
            <a:r>
              <a:rPr kumimoji="0" lang="en-GB" sz="1800" b="1" i="0" u="none" strike="noStrike" kern="1200" cap="none" spc="0" normalizeH="0" baseline="0" noProof="0" dirty="0">
                <a:ln>
                  <a:noFill/>
                </a:ln>
                <a:effectLst/>
                <a:uLnTx/>
                <a:uFillTx/>
                <a:latin typeface="Century Gothic" panose="020F0302020204030204"/>
                <a:ea typeface="+mn-ea"/>
                <a:cs typeface="+mn-cs"/>
              </a:rPr>
              <a:t>k</a:t>
            </a:r>
            <a:r>
              <a:rPr kumimoji="0" lang="en-GB" sz="1800" b="0" i="0" u="none" strike="noStrike" kern="1200" cap="none" spc="0" normalizeH="0" baseline="0" noProof="0" dirty="0">
                <a:ln>
                  <a:noFill/>
                </a:ln>
                <a:effectLst/>
                <a:uLnTx/>
                <a:uFillTx/>
                <a:latin typeface="Century Gothic" panose="020F0302020204030204"/>
                <a:ea typeface="+mn-ea"/>
                <a:cs typeface="+mn-cs"/>
              </a:rPr>
              <a:t>’ in German, too.</a:t>
            </a:r>
          </a:p>
        </p:txBody>
      </p:sp>
      <p:cxnSp>
        <p:nvCxnSpPr>
          <p:cNvPr id="10" name="Straight Arrow Connector 9"/>
          <p:cNvCxnSpPr>
            <a:stCxn id="8" idx="2"/>
          </p:cNvCxnSpPr>
          <p:nvPr/>
        </p:nvCxnSpPr>
        <p:spPr>
          <a:xfrm flipH="1">
            <a:off x="8576442" y="1129591"/>
            <a:ext cx="2036338" cy="8690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p:cNvCxnSpPr>
          <p:nvPr/>
        </p:nvCxnSpPr>
        <p:spPr>
          <a:xfrm flipH="1">
            <a:off x="9286985" y="1129591"/>
            <a:ext cx="1325795" cy="8690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11136" y="3400113"/>
            <a:ext cx="5790715" cy="2028230"/>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Translate these sentences.</a:t>
            </a:r>
            <a:b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b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1. Die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Kirche</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sehr</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F0302020204030204"/>
                <a:ea typeface="+mn-ea"/>
                <a:cs typeface="+mn-cs"/>
              </a:rPr>
              <a:t>historisch</a:t>
            </a: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rPr>
              <a:t>2. That is typical (for England)!</a:t>
            </a:r>
          </a:p>
        </p:txBody>
      </p:sp>
      <p:sp>
        <p:nvSpPr>
          <p:cNvPr id="19" name="Rounded Rectangle 18"/>
          <p:cNvSpPr/>
          <p:nvPr/>
        </p:nvSpPr>
        <p:spPr>
          <a:xfrm>
            <a:off x="6387195" y="2806140"/>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biological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geographical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practical</a:t>
            </a:r>
            <a:b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electrical</a:t>
            </a:r>
            <a:b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Choose one and write a sentence in German.</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9" name="Title 8"/>
          <p:cNvSpPr>
            <a:spLocks noGrp="1"/>
          </p:cNvSpPr>
          <p:nvPr>
            <p:ph type="title"/>
          </p:nvPr>
        </p:nvSpPr>
        <p:spPr>
          <a:xfrm>
            <a:off x="0" y="213557"/>
            <a:ext cx="3024554" cy="647577"/>
          </a:xfrm>
        </p:spPr>
        <p:txBody>
          <a:bodyPr>
            <a:normAutofit/>
          </a:bodyPr>
          <a:lstStyle/>
          <a:p>
            <a:r>
              <a:rPr lang="en-GB" sz="2800" b="1" dirty="0">
                <a:solidFill>
                  <a:schemeClr val="tx1"/>
                </a:solidFill>
              </a:rPr>
              <a:t>Word patterns</a:t>
            </a:r>
            <a:endParaRPr lang="en-GB" sz="2800" dirty="0">
              <a:solidFill>
                <a:schemeClr val="tx1"/>
              </a:solidFill>
            </a:endParaRPr>
          </a:p>
        </p:txBody>
      </p:sp>
      <p:pic>
        <p:nvPicPr>
          <p:cNvPr id="11" name="Picture 10" descr="A close up of a piece of paper&#10;&#10;Description automatically generated">
            <a:extLst>
              <a:ext uri="{FF2B5EF4-FFF2-40B4-BE49-F238E27FC236}">
                <a16:creationId xmlns:a16="http://schemas.microsoft.com/office/drawing/2014/main" id="{DCE73DAC-B041-4F32-8A79-5636AA840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465" y="2307374"/>
            <a:ext cx="1357686" cy="905124"/>
          </a:xfrm>
          <a:prstGeom prst="rect">
            <a:avLst/>
          </a:prstGeom>
        </p:spPr>
      </p:pic>
    </p:spTree>
    <p:extLst>
      <p:ext uri="{BB962C8B-B14F-4D97-AF65-F5344CB8AC3E}">
        <p14:creationId xmlns:p14="http://schemas.microsoft.com/office/powerpoint/2010/main" val="10300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2" presetClass="entr" presetSubtype="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par>
                                <p:cTn id="33" presetID="2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096001" cy="647577"/>
          </a:xfrm>
        </p:spPr>
        <p:txBody>
          <a:bodyPr>
            <a:noAutofit/>
          </a:bodyPr>
          <a:lstStyle/>
          <a:p>
            <a:r>
              <a:rPr lang="en-GB" sz="2800" b="1" dirty="0">
                <a:solidFill>
                  <a:schemeClr val="bg1"/>
                </a:solidFill>
              </a:rPr>
              <a:t>Dieses </a:t>
            </a:r>
            <a:r>
              <a:rPr lang="en-GB" sz="2800" b="1" dirty="0" err="1">
                <a:solidFill>
                  <a:schemeClr val="bg1"/>
                </a:solidFill>
              </a:rPr>
              <a:t>Jahr</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früher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11978" y="1719664"/>
            <a:ext cx="11768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Haben</a:t>
            </a:r>
            <a:r>
              <a:rPr kumimoji="0" lang="en-US" sz="2400" b="0" i="0" u="none" strike="noStrike" kern="1200" cap="none" spc="0" normalizeH="0" baseline="0" noProof="0" dirty="0">
                <a:ln>
                  <a:noFill/>
                </a:ln>
                <a:effectLst/>
                <a:uLnTx/>
                <a:uFillTx/>
                <a:latin typeface="Century Gothic" panose="020F0302020204030204"/>
                <a:ea typeface="+mn-ea"/>
                <a:cs typeface="+mn-cs"/>
              </a:rPr>
              <a:t> Oma und </a:t>
            </a:r>
            <a:r>
              <a:rPr kumimoji="0" lang="en-US" sz="2400" b="0" i="0" u="none" strike="noStrike" kern="1200" cap="none" spc="0" normalizeH="0" baseline="0" noProof="0" dirty="0" err="1">
                <a:ln>
                  <a:noFill/>
                </a:ln>
                <a:effectLst/>
                <a:uLnTx/>
                <a:uFillTx/>
                <a:latin typeface="Century Gothic" panose="020F0302020204030204"/>
                <a:ea typeface="+mn-ea"/>
                <a:cs typeface="+mn-cs"/>
              </a:rPr>
              <a:t>Opa</a:t>
            </a:r>
            <a:r>
              <a:rPr kumimoji="0" lang="en-US" sz="2400" b="0" i="0" u="none" strike="noStrike" kern="1200" cap="none" spc="0" normalizeH="0" baseline="0" noProof="0" dirty="0">
                <a:ln>
                  <a:noFill/>
                </a:ln>
                <a:effectLst/>
                <a:uLnTx/>
                <a:uFillTx/>
                <a:latin typeface="Century Gothic" panose="020F0302020204030204"/>
                <a:ea typeface="+mn-ea"/>
                <a:cs typeface="+mn-cs"/>
              </a:rPr>
              <a:t> das </a:t>
            </a:r>
            <a:r>
              <a:rPr kumimoji="0" lang="en-US" sz="2400" b="1" i="0" u="none" strike="noStrike" kern="1200" cap="none" spc="0" normalizeH="0" baseline="0" noProof="0" dirty="0">
                <a:ln>
                  <a:noFill/>
                </a:ln>
                <a:effectLst/>
                <a:uLnTx/>
                <a:uFillTx/>
                <a:latin typeface="Century Gothic" panose="020F0302020204030204"/>
                <a:ea typeface="+mn-ea"/>
                <a:cs typeface="+mn-cs"/>
              </a:rPr>
              <a:t>dieses </a:t>
            </a:r>
            <a:r>
              <a:rPr kumimoji="0" lang="en-US" sz="2400" b="1" i="0" u="none" strike="noStrike" kern="1200" cap="none" spc="0" normalizeH="0" baseline="0" noProof="0" dirty="0" err="1">
                <a:ln>
                  <a:noFill/>
                </a:ln>
                <a:effectLst/>
                <a:uLnTx/>
                <a:uFillTx/>
                <a:latin typeface="Century Gothic" panose="020F0302020204030204"/>
                <a:ea typeface="+mn-ea"/>
                <a:cs typeface="+mn-cs"/>
              </a:rPr>
              <a:t>Jahr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früher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gemacht</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924188738"/>
              </p:ext>
            </p:extLst>
          </p:nvPr>
        </p:nvGraphicFramePr>
        <p:xfrm>
          <a:off x="745589" y="2347408"/>
          <a:ext cx="10981190" cy="3479469"/>
        </p:xfrm>
        <a:graphic>
          <a:graphicData uri="http://schemas.openxmlformats.org/drawingml/2006/table">
            <a:tbl>
              <a:tblPr firstRow="1" bandRow="1">
                <a:tableStyleId>{00A15C55-8517-42AA-B614-E9B94910E393}</a:tableStyleId>
              </a:tblPr>
              <a:tblGrid>
                <a:gridCol w="1163422">
                  <a:extLst>
                    <a:ext uri="{9D8B030D-6E8A-4147-A177-3AD203B41FA5}">
                      <a16:colId xmlns:a16="http://schemas.microsoft.com/office/drawing/2014/main" val="2607353726"/>
                    </a:ext>
                  </a:extLst>
                </a:gridCol>
                <a:gridCol w="4732421">
                  <a:extLst>
                    <a:ext uri="{9D8B030D-6E8A-4147-A177-3AD203B41FA5}">
                      <a16:colId xmlns:a16="http://schemas.microsoft.com/office/drawing/2014/main" val="4128092149"/>
                    </a:ext>
                  </a:extLst>
                </a:gridCol>
                <a:gridCol w="5085347">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effectLst/>
                          <a:uLnTx/>
                          <a:uFillTx/>
                        </a:rPr>
                        <a:t>dieses </a:t>
                      </a:r>
                      <a:r>
                        <a:rPr kumimoji="0" lang="en-GB" sz="2400" u="none" strike="noStrike" kern="1200" cap="none" spc="0" normalizeH="0" baseline="0" noProof="0" dirty="0" err="1">
                          <a:ln>
                            <a:noFill/>
                          </a:ln>
                          <a:effectLst/>
                          <a:uLnTx/>
                          <a:uFillTx/>
                        </a:rPr>
                        <a:t>Jahr</a:t>
                      </a:r>
                      <a:endParaRPr lang="en-GB" sz="2400" b="0" u="none"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u="none" dirty="0" err="1"/>
                        <a:t>früher</a:t>
                      </a:r>
                      <a:endParaRPr lang="en-GB" sz="2400" b="0" u="none"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We often went to the cinema.</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We often used to go to the cinema.</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We often walked to the park.</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We often used to walk to the park.</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You played your own music.</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You used to play your own music.</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I wrote you lots of letters.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I used to write you lots of letters.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We often read books.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We used to read books often.</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We only travelled rarely.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a:solidFill>
                            <a:schemeClr val="accent1">
                              <a:lumMod val="50000"/>
                            </a:schemeClr>
                          </a:solidFill>
                        </a:rPr>
                        <a:t>We used to travel only rarely.</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21. 1. Kino.wav"/>
            </a:hlinkClick>
            <a:extLst>
              <a:ext uri="{FF2B5EF4-FFF2-40B4-BE49-F238E27FC236}">
                <a16:creationId xmlns:a16="http://schemas.microsoft.com/office/drawing/2014/main" id="{3B418770-1E72-B240-9307-3BBF955557C6}"/>
              </a:ext>
            </a:extLst>
          </p:cNvPr>
          <p:cNvSpPr/>
          <p:nvPr/>
        </p:nvSpPr>
        <p:spPr>
          <a:xfrm>
            <a:off x="1104449" y="289498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2179355" y="2913925"/>
            <a:ext cx="4222516" cy="38415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21. 2.NEW.Park.wav"/>
            </a:hlinkClick>
            <a:extLst>
              <a:ext uri="{FF2B5EF4-FFF2-40B4-BE49-F238E27FC236}">
                <a16:creationId xmlns:a16="http://schemas.microsoft.com/office/drawing/2014/main" id="{F18D09F0-0D24-5B4F-A26E-132DCCD8073A}"/>
              </a:ext>
            </a:extLst>
          </p:cNvPr>
          <p:cNvSpPr/>
          <p:nvPr/>
        </p:nvSpPr>
        <p:spPr>
          <a:xfrm>
            <a:off x="1104449" y="336761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2364338" y="3428486"/>
            <a:ext cx="4087261" cy="33512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4351" y="3432409"/>
            <a:ext cx="282522" cy="294294"/>
          </a:xfrm>
          <a:prstGeom prst="rect">
            <a:avLst/>
          </a:prstGeom>
        </p:spPr>
      </p:pic>
      <p:sp>
        <p:nvSpPr>
          <p:cNvPr id="14" name="Action Button: Custom 16">
            <a:hlinkClick r:id="" action="ppaction://noaction" highlightClick="1">
              <a:snd r:embed="rId6" name="21. 3. Musik.wav"/>
            </a:hlinkClick>
            <a:extLst>
              <a:ext uri="{FF2B5EF4-FFF2-40B4-BE49-F238E27FC236}">
                <a16:creationId xmlns:a16="http://schemas.microsoft.com/office/drawing/2014/main" id="{747EFDEF-0DCF-DB44-BBF0-27990DDE521B}"/>
              </a:ext>
            </a:extLst>
          </p:cNvPr>
          <p:cNvSpPr/>
          <p:nvPr/>
        </p:nvSpPr>
        <p:spPr>
          <a:xfrm>
            <a:off x="1102371" y="387830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2364338" y="3922420"/>
            <a:ext cx="3731662" cy="33512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4189" y="3942837"/>
            <a:ext cx="282522" cy="294294"/>
          </a:xfrm>
          <a:prstGeom prst="rect">
            <a:avLst/>
          </a:prstGeom>
        </p:spPr>
      </p:pic>
      <p:sp>
        <p:nvSpPr>
          <p:cNvPr id="17" name="Action Button: Custom 16">
            <a:hlinkClick r:id="" action="ppaction://noaction" highlightClick="1">
              <a:snd r:embed="rId7" name="21. 4. Briefe.wav"/>
            </a:hlinkClick>
            <a:extLst>
              <a:ext uri="{FF2B5EF4-FFF2-40B4-BE49-F238E27FC236}">
                <a16:creationId xmlns:a16="http://schemas.microsoft.com/office/drawing/2014/main" id="{408DED6B-8D00-7843-820C-3A35CED50594}"/>
              </a:ext>
            </a:extLst>
          </p:cNvPr>
          <p:cNvSpPr/>
          <p:nvPr/>
        </p:nvSpPr>
        <p:spPr>
          <a:xfrm>
            <a:off x="1102371" y="436047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2197090" y="4374751"/>
            <a:ext cx="4087261" cy="43434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5181" y="4446683"/>
            <a:ext cx="282522" cy="294294"/>
          </a:xfrm>
          <a:prstGeom prst="rect">
            <a:avLst/>
          </a:prstGeom>
        </p:spPr>
      </p:pic>
      <p:sp>
        <p:nvSpPr>
          <p:cNvPr id="20" name="Action Button: Custom 16">
            <a:hlinkClick r:id="" action="ppaction://noaction" highlightClick="1">
              <a:snd r:embed="rId8" name="21. 5. Bücher.wav"/>
            </a:hlinkClick>
            <a:extLst>
              <a:ext uri="{FF2B5EF4-FFF2-40B4-BE49-F238E27FC236}">
                <a16:creationId xmlns:a16="http://schemas.microsoft.com/office/drawing/2014/main" id="{25121CCC-82F7-F14F-B30E-8A5AD31BE634}"/>
              </a:ext>
            </a:extLst>
          </p:cNvPr>
          <p:cNvSpPr/>
          <p:nvPr/>
        </p:nvSpPr>
        <p:spPr>
          <a:xfrm>
            <a:off x="1102371" y="487801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2318473" y="4947764"/>
            <a:ext cx="3735331" cy="35140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4351" y="4928863"/>
            <a:ext cx="282522" cy="294294"/>
          </a:xfrm>
          <a:prstGeom prst="rect">
            <a:avLst/>
          </a:prstGeom>
        </p:spPr>
      </p:pic>
      <p:sp>
        <p:nvSpPr>
          <p:cNvPr id="23" name="Action Button: Custom 16">
            <a:hlinkClick r:id="" action="ppaction://noaction" highlightClick="1">
              <a:snd r:embed="rId9" name="21. 6.wav"/>
            </a:hlinkClick>
            <a:extLst>
              <a:ext uri="{FF2B5EF4-FFF2-40B4-BE49-F238E27FC236}">
                <a16:creationId xmlns:a16="http://schemas.microsoft.com/office/drawing/2014/main" id="{DA5FAA28-0FFE-FD44-82BD-8BEA8CA05A2D}"/>
              </a:ext>
            </a:extLst>
          </p:cNvPr>
          <p:cNvSpPr/>
          <p:nvPr/>
        </p:nvSpPr>
        <p:spPr>
          <a:xfrm>
            <a:off x="1102504" y="536612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2614957" y="5404098"/>
            <a:ext cx="3669393" cy="334165"/>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4189" y="5424033"/>
            <a:ext cx="282522" cy="294294"/>
          </a:xfrm>
          <a:prstGeom prst="rect">
            <a:avLst/>
          </a:prstGeom>
        </p:spPr>
      </p:pic>
      <p:sp>
        <p:nvSpPr>
          <p:cNvPr id="36" name="TextBox 35" descr="text box hiding answer">
            <a:extLst>
              <a:ext uri="{FF2B5EF4-FFF2-40B4-BE49-F238E27FC236}">
                <a16:creationId xmlns:a16="http://schemas.microsoft.com/office/drawing/2014/main" id="{2841B8CA-0466-40D2-BA3D-EE08DCAD65A4}"/>
              </a:ext>
            </a:extLst>
          </p:cNvPr>
          <p:cNvSpPr txBox="1"/>
          <p:nvPr/>
        </p:nvSpPr>
        <p:spPr>
          <a:xfrm>
            <a:off x="6780113" y="2876812"/>
            <a:ext cx="4626164" cy="44844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253B1D51-782D-AA43-886C-A13A684A6FAC}"/>
              </a:ext>
            </a:extLst>
          </p:cNvPr>
          <p:cNvSpPr txBox="1"/>
          <p:nvPr/>
        </p:nvSpPr>
        <p:spPr>
          <a:xfrm>
            <a:off x="7002101" y="3395500"/>
            <a:ext cx="4444310" cy="36811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756" y="2941355"/>
            <a:ext cx="282522" cy="294294"/>
          </a:xfrm>
          <a:prstGeom prst="rect">
            <a:avLst/>
          </a:prstGeom>
        </p:spPr>
      </p:pic>
      <p:sp>
        <p:nvSpPr>
          <p:cNvPr id="39" name="TextBox 38" descr="text box hiding answer">
            <a:extLst>
              <a:ext uri="{FF2B5EF4-FFF2-40B4-BE49-F238E27FC236}">
                <a16:creationId xmlns:a16="http://schemas.microsoft.com/office/drawing/2014/main" id="{77A11241-8FCC-7343-B2D3-EE89EBC5B8D1}"/>
              </a:ext>
            </a:extLst>
          </p:cNvPr>
          <p:cNvSpPr txBox="1"/>
          <p:nvPr/>
        </p:nvSpPr>
        <p:spPr>
          <a:xfrm>
            <a:off x="6961967" y="3890447"/>
            <a:ext cx="4444310" cy="40957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2CDFC1B6-DBE1-EB42-B81D-09BCEFE227C7}"/>
              </a:ext>
            </a:extLst>
          </p:cNvPr>
          <p:cNvSpPr txBox="1"/>
          <p:nvPr/>
        </p:nvSpPr>
        <p:spPr>
          <a:xfrm>
            <a:off x="7140491" y="4359777"/>
            <a:ext cx="4087261" cy="43434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18C36C8D-33C3-1848-8C45-689C6D698C86}"/>
              </a:ext>
            </a:extLst>
          </p:cNvPr>
          <p:cNvSpPr txBox="1"/>
          <p:nvPr/>
        </p:nvSpPr>
        <p:spPr>
          <a:xfrm>
            <a:off x="7225529" y="4920969"/>
            <a:ext cx="4002223" cy="35140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A9533BF6-D654-7E42-9617-2CFB64721A4E}"/>
              </a:ext>
            </a:extLst>
          </p:cNvPr>
          <p:cNvSpPr txBox="1"/>
          <p:nvPr/>
        </p:nvSpPr>
        <p:spPr>
          <a:xfrm>
            <a:off x="7140491" y="5411832"/>
            <a:ext cx="3867478" cy="334165"/>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7325" y="177900"/>
            <a:ext cx="949358" cy="1173249"/>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407966" y="243185"/>
            <a:ext cx="949359" cy="1173248"/>
          </a:xfrm>
          <a:prstGeom prst="rect">
            <a:avLst/>
          </a:prstGeom>
        </p:spPr>
      </p:pic>
    </p:spTree>
    <p:extLst>
      <p:ext uri="{BB962C8B-B14F-4D97-AF65-F5344CB8AC3E}">
        <p14:creationId xmlns:p14="http://schemas.microsoft.com/office/powerpoint/2010/main" val="869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36" grpId="0" animBg="1"/>
      <p:bldP spid="37" grpId="0" animBg="1"/>
      <p:bldP spid="39" grpId="0" animBg="1"/>
      <p:bldP spid="40" grpId="0"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72267" cy="647577"/>
          </a:xfrm>
        </p:spPr>
        <p:txBody>
          <a:bodyPr>
            <a:normAutofit/>
          </a:bodyPr>
          <a:lstStyle/>
          <a:p>
            <a:r>
              <a:rPr lang="en-GB" sz="2800" b="1" dirty="0">
                <a:solidFill>
                  <a:schemeClr val="bg1"/>
                </a:solidFill>
              </a:rPr>
              <a:t>Using </a:t>
            </a:r>
            <a:r>
              <a:rPr lang="en-GB" sz="2800" b="1" i="1" dirty="0" err="1">
                <a:solidFill>
                  <a:schemeClr val="bg1"/>
                </a:solidFill>
              </a:rPr>
              <a:t>noch</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20631" y="1312042"/>
            <a:ext cx="10328974" cy="461665"/>
          </a:xfrm>
          <a:prstGeom prst="rect">
            <a:avLst/>
          </a:prstGeom>
          <a:noFill/>
        </p:spPr>
        <p:txBody>
          <a:bodyPr wrap="square" rtlCol="0">
            <a:spAutoFit/>
          </a:bodyPr>
          <a:lstStyle/>
          <a:p>
            <a:r>
              <a:rPr lang="en-US" sz="2400" dirty="0"/>
              <a:t>You know that </a:t>
            </a:r>
            <a:r>
              <a:rPr lang="en-US" sz="2400" b="1" dirty="0" err="1"/>
              <a:t>noch</a:t>
            </a:r>
            <a:r>
              <a:rPr lang="en-US" sz="2400" b="1" dirty="0"/>
              <a:t> </a:t>
            </a:r>
            <a:r>
              <a:rPr lang="en-US" sz="2400" dirty="0"/>
              <a:t>means </a:t>
            </a:r>
            <a:r>
              <a:rPr lang="en-US" sz="2400" b="1" i="1" dirty="0"/>
              <a:t>still</a:t>
            </a:r>
            <a:r>
              <a:rPr lang="en-US" sz="2400" dirty="0"/>
              <a:t>:</a:t>
            </a:r>
          </a:p>
        </p:txBody>
      </p:sp>
      <p:sp>
        <p:nvSpPr>
          <p:cNvPr id="6" name="Speech Bubble: Rectangle with Corners Rounded 5">
            <a:extLst>
              <a:ext uri="{FF2B5EF4-FFF2-40B4-BE49-F238E27FC236}">
                <a16:creationId xmlns:a16="http://schemas.microsoft.com/office/drawing/2014/main" id="{CC87852E-3315-4140-B16F-BDEAC1FA87ED}"/>
              </a:ext>
            </a:extLst>
          </p:cNvPr>
          <p:cNvSpPr/>
          <p:nvPr/>
        </p:nvSpPr>
        <p:spPr>
          <a:xfrm>
            <a:off x="521439" y="1836984"/>
            <a:ext cx="3464281" cy="461665"/>
          </a:xfrm>
          <a:prstGeom prst="wedgeRoundRectCallout">
            <a:avLst>
              <a:gd name="adj1" fmla="val 64302"/>
              <a:gd name="adj2" fmla="val 26440"/>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Hast du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noch</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Hunger?</a:t>
            </a:r>
          </a:p>
        </p:txBody>
      </p:sp>
      <p:sp>
        <p:nvSpPr>
          <p:cNvPr id="8" name="Speech Bubble: Rectangle with Corners Rounded 7">
            <a:extLst>
              <a:ext uri="{FF2B5EF4-FFF2-40B4-BE49-F238E27FC236}">
                <a16:creationId xmlns:a16="http://schemas.microsoft.com/office/drawing/2014/main" id="{B650CAD4-C38E-4B4E-9138-15072500CB23}"/>
              </a:ext>
            </a:extLst>
          </p:cNvPr>
          <p:cNvSpPr/>
          <p:nvPr/>
        </p:nvSpPr>
        <p:spPr>
          <a:xfrm>
            <a:off x="4742001" y="1809748"/>
            <a:ext cx="3464281" cy="461665"/>
          </a:xfrm>
          <a:prstGeom prst="wedgeRoundRectCallout">
            <a:avLst>
              <a:gd name="adj1" fmla="val 64302"/>
              <a:gd name="adj2" fmla="val 26440"/>
              <a:gd name="adj3" fmla="val 16667"/>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Are you </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still </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hungry?</a:t>
            </a:r>
          </a:p>
        </p:txBody>
      </p:sp>
      <p:sp>
        <p:nvSpPr>
          <p:cNvPr id="2" name="TextBox 1">
            <a:extLst>
              <a:ext uri="{FF2B5EF4-FFF2-40B4-BE49-F238E27FC236}">
                <a16:creationId xmlns:a16="http://schemas.microsoft.com/office/drawing/2014/main" id="{26B143B9-5931-4B9C-B5BF-E4C6BBC08166}"/>
              </a:ext>
            </a:extLst>
          </p:cNvPr>
          <p:cNvSpPr txBox="1"/>
          <p:nvPr/>
        </p:nvSpPr>
        <p:spPr>
          <a:xfrm>
            <a:off x="128337" y="1836984"/>
            <a:ext cx="393102" cy="461665"/>
          </a:xfrm>
          <a:prstGeom prst="rect">
            <a:avLst/>
          </a:prstGeom>
          <a:noFill/>
        </p:spPr>
        <p:txBody>
          <a:bodyPr wrap="square" rtlCol="0">
            <a:spAutoFit/>
          </a:bodyPr>
          <a:lstStyle/>
          <a:p>
            <a:pPr algn="l"/>
            <a:r>
              <a:rPr lang="en-GB" sz="2400" b="1" dirty="0"/>
              <a:t>1</a:t>
            </a:r>
          </a:p>
        </p:txBody>
      </p:sp>
      <p:sp>
        <p:nvSpPr>
          <p:cNvPr id="9" name="TextBox 8">
            <a:extLst>
              <a:ext uri="{FF2B5EF4-FFF2-40B4-BE49-F238E27FC236}">
                <a16:creationId xmlns:a16="http://schemas.microsoft.com/office/drawing/2014/main" id="{E414DE75-8382-4852-A602-14AB217785F9}"/>
              </a:ext>
            </a:extLst>
          </p:cNvPr>
          <p:cNvSpPr txBox="1"/>
          <p:nvPr/>
        </p:nvSpPr>
        <p:spPr>
          <a:xfrm>
            <a:off x="128337" y="3065388"/>
            <a:ext cx="393102" cy="461665"/>
          </a:xfrm>
          <a:prstGeom prst="rect">
            <a:avLst/>
          </a:prstGeom>
          <a:noFill/>
        </p:spPr>
        <p:txBody>
          <a:bodyPr wrap="square" rtlCol="0">
            <a:spAutoFit/>
          </a:bodyPr>
          <a:lstStyle/>
          <a:p>
            <a:pPr algn="l"/>
            <a:r>
              <a:rPr lang="en-GB" sz="2400" b="1" dirty="0"/>
              <a:t>2</a:t>
            </a:r>
          </a:p>
        </p:txBody>
      </p:sp>
      <p:sp>
        <p:nvSpPr>
          <p:cNvPr id="10" name="TextBox 9">
            <a:extLst>
              <a:ext uri="{FF2B5EF4-FFF2-40B4-BE49-F238E27FC236}">
                <a16:creationId xmlns:a16="http://schemas.microsoft.com/office/drawing/2014/main" id="{4EB3D11E-7FDD-444F-B37A-539F8FC885A1}"/>
              </a:ext>
            </a:extLst>
          </p:cNvPr>
          <p:cNvSpPr txBox="1"/>
          <p:nvPr/>
        </p:nvSpPr>
        <p:spPr>
          <a:xfrm>
            <a:off x="180000" y="2509977"/>
            <a:ext cx="10328974" cy="461665"/>
          </a:xfrm>
          <a:prstGeom prst="rect">
            <a:avLst/>
          </a:prstGeom>
          <a:noFill/>
        </p:spPr>
        <p:txBody>
          <a:bodyPr wrap="square" rtlCol="0">
            <a:spAutoFit/>
          </a:bodyPr>
          <a:lstStyle/>
          <a:p>
            <a:r>
              <a:rPr lang="en-US" sz="2400" dirty="0"/>
              <a:t>You have also used </a:t>
            </a:r>
            <a:r>
              <a:rPr lang="en-US" sz="2400" b="1" dirty="0" err="1"/>
              <a:t>noch</a:t>
            </a:r>
            <a:r>
              <a:rPr lang="en-US" sz="2400" b="1" dirty="0"/>
              <a:t> </a:t>
            </a:r>
            <a:r>
              <a:rPr lang="en-US" sz="2400" b="1" dirty="0" err="1"/>
              <a:t>nicht</a:t>
            </a:r>
            <a:r>
              <a:rPr lang="en-US" sz="2400" b="1" dirty="0"/>
              <a:t> </a:t>
            </a:r>
            <a:r>
              <a:rPr lang="en-US" sz="2400" dirty="0"/>
              <a:t>to mean </a:t>
            </a:r>
            <a:r>
              <a:rPr lang="en-US" sz="2400" b="1" i="1" dirty="0"/>
              <a:t>not yet </a:t>
            </a:r>
            <a:r>
              <a:rPr lang="en-US" sz="2400" i="1" dirty="0"/>
              <a:t>(</a:t>
            </a:r>
            <a:r>
              <a:rPr lang="en-US" sz="2400" dirty="0"/>
              <a:t>literally</a:t>
            </a:r>
            <a:r>
              <a:rPr lang="en-US" sz="2400" i="1" dirty="0"/>
              <a:t>, still not)</a:t>
            </a:r>
            <a:r>
              <a:rPr lang="en-US" sz="2400" dirty="0"/>
              <a:t>:</a:t>
            </a:r>
          </a:p>
        </p:txBody>
      </p:sp>
      <p:sp>
        <p:nvSpPr>
          <p:cNvPr id="11" name="Speech Bubble: Rectangle with Corners Rounded 10">
            <a:extLst>
              <a:ext uri="{FF2B5EF4-FFF2-40B4-BE49-F238E27FC236}">
                <a16:creationId xmlns:a16="http://schemas.microsoft.com/office/drawing/2014/main" id="{94585F86-607A-4BB4-8EEA-A2694F43DCF5}"/>
              </a:ext>
            </a:extLst>
          </p:cNvPr>
          <p:cNvSpPr/>
          <p:nvPr/>
        </p:nvSpPr>
        <p:spPr>
          <a:xfrm>
            <a:off x="576844" y="3077244"/>
            <a:ext cx="3464281" cy="784211"/>
          </a:xfrm>
          <a:prstGeom prst="wedgeRoundRectCallout">
            <a:avLst>
              <a:gd name="adj1" fmla="val 64302"/>
              <a:gd name="adj2" fmla="val 26440"/>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Ich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es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noch</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nicht</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gehört</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2" name="Speech Bubble: Rectangle with Corners Rounded 11">
            <a:extLst>
              <a:ext uri="{FF2B5EF4-FFF2-40B4-BE49-F238E27FC236}">
                <a16:creationId xmlns:a16="http://schemas.microsoft.com/office/drawing/2014/main" id="{26998A17-3114-4756-A1F2-0773898E6588}"/>
              </a:ext>
            </a:extLst>
          </p:cNvPr>
          <p:cNvSpPr/>
          <p:nvPr/>
        </p:nvSpPr>
        <p:spPr>
          <a:xfrm>
            <a:off x="4686596" y="3296220"/>
            <a:ext cx="3464281" cy="461665"/>
          </a:xfrm>
          <a:prstGeom prst="wedgeRoundRectCallout">
            <a:avLst>
              <a:gd name="adj1" fmla="val 64302"/>
              <a:gd name="adj2" fmla="val 26440"/>
              <a:gd name="adj3" fmla="val 16667"/>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 have </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not yet </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heard it.</a:t>
            </a:r>
          </a:p>
        </p:txBody>
      </p:sp>
      <p:sp>
        <p:nvSpPr>
          <p:cNvPr id="13" name="Speech Bubble: Rectangle with Corners Rounded 12">
            <a:extLst>
              <a:ext uri="{FF2B5EF4-FFF2-40B4-BE49-F238E27FC236}">
                <a16:creationId xmlns:a16="http://schemas.microsoft.com/office/drawing/2014/main" id="{D08ADFBE-B24F-4B36-B9BE-672F7853F7D3}"/>
              </a:ext>
            </a:extLst>
          </p:cNvPr>
          <p:cNvSpPr/>
          <p:nvPr/>
        </p:nvSpPr>
        <p:spPr>
          <a:xfrm>
            <a:off x="9480884" y="864920"/>
            <a:ext cx="2476443" cy="1645057"/>
          </a:xfrm>
          <a:prstGeom prst="wedgeRoundRectCallout">
            <a:avLst>
              <a:gd name="adj1" fmla="val -58812"/>
              <a:gd name="adj2" fmla="val 21209"/>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Sometimes </a:t>
            </a:r>
            <a:r>
              <a:rPr lang="en-GB" sz="2000" b="1" dirty="0" err="1">
                <a:solidFill>
                  <a:schemeClr val="tx1"/>
                </a:solidFill>
              </a:rPr>
              <a:t>immer</a:t>
            </a:r>
            <a:r>
              <a:rPr lang="en-GB" sz="2000" dirty="0">
                <a:solidFill>
                  <a:schemeClr val="tx1"/>
                </a:solidFill>
              </a:rPr>
              <a:t> is added for emphasis. </a:t>
            </a:r>
            <a:r>
              <a:rPr lang="en-GB" sz="2000" dirty="0" err="1">
                <a:solidFill>
                  <a:schemeClr val="tx1"/>
                </a:solidFill>
              </a:rPr>
              <a:t>immer</a:t>
            </a:r>
            <a:r>
              <a:rPr lang="en-GB" sz="2000" dirty="0">
                <a:solidFill>
                  <a:schemeClr val="tx1"/>
                </a:solidFill>
              </a:rPr>
              <a:t> </a:t>
            </a:r>
            <a:r>
              <a:rPr lang="en-GB" sz="2000" dirty="0" err="1">
                <a:solidFill>
                  <a:schemeClr val="tx1"/>
                </a:solidFill>
              </a:rPr>
              <a:t>noch</a:t>
            </a:r>
            <a:r>
              <a:rPr lang="en-GB" sz="2000" dirty="0">
                <a:solidFill>
                  <a:schemeClr val="tx1"/>
                </a:solidFill>
              </a:rPr>
              <a:t> = still</a:t>
            </a:r>
          </a:p>
        </p:txBody>
      </p:sp>
      <p:sp>
        <p:nvSpPr>
          <p:cNvPr id="14" name="TextBox 13">
            <a:extLst>
              <a:ext uri="{FF2B5EF4-FFF2-40B4-BE49-F238E27FC236}">
                <a16:creationId xmlns:a16="http://schemas.microsoft.com/office/drawing/2014/main" id="{D8506F05-BDF7-4BB0-933C-F7653EEDCF6B}"/>
              </a:ext>
            </a:extLst>
          </p:cNvPr>
          <p:cNvSpPr txBox="1"/>
          <p:nvPr/>
        </p:nvSpPr>
        <p:spPr>
          <a:xfrm>
            <a:off x="0" y="5730134"/>
            <a:ext cx="393102" cy="461665"/>
          </a:xfrm>
          <a:prstGeom prst="rect">
            <a:avLst/>
          </a:prstGeom>
          <a:noFill/>
        </p:spPr>
        <p:txBody>
          <a:bodyPr wrap="square" rtlCol="0">
            <a:spAutoFit/>
          </a:bodyPr>
          <a:lstStyle/>
          <a:p>
            <a:pPr algn="l"/>
            <a:r>
              <a:rPr lang="en-GB" sz="2400" b="1" dirty="0"/>
              <a:t>4</a:t>
            </a:r>
          </a:p>
        </p:txBody>
      </p:sp>
      <p:sp>
        <p:nvSpPr>
          <p:cNvPr id="15" name="Speech Bubble: Rectangle with Corners Rounded 14">
            <a:extLst>
              <a:ext uri="{FF2B5EF4-FFF2-40B4-BE49-F238E27FC236}">
                <a16:creationId xmlns:a16="http://schemas.microsoft.com/office/drawing/2014/main" id="{CA9EEDEB-6DDD-4FDA-8211-A8AE9392979A}"/>
              </a:ext>
            </a:extLst>
          </p:cNvPr>
          <p:cNvSpPr/>
          <p:nvPr/>
        </p:nvSpPr>
        <p:spPr>
          <a:xfrm>
            <a:off x="628506" y="5730134"/>
            <a:ext cx="3464281" cy="542734"/>
          </a:xfrm>
          <a:prstGeom prst="wedgeRoundRectCallout">
            <a:avLst>
              <a:gd name="adj1" fmla="val 64302"/>
              <a:gd name="adj2" fmla="val 26440"/>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Ich will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noch</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Eis</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6" name="Speech Bubble: Rectangle with Corners Rounded 15">
            <a:extLst>
              <a:ext uri="{FF2B5EF4-FFF2-40B4-BE49-F238E27FC236}">
                <a16:creationId xmlns:a16="http://schemas.microsoft.com/office/drawing/2014/main" id="{B9443FA2-CCAF-475D-9DD9-F21D2DDE3344}"/>
              </a:ext>
            </a:extLst>
          </p:cNvPr>
          <p:cNvSpPr/>
          <p:nvPr/>
        </p:nvSpPr>
        <p:spPr>
          <a:xfrm>
            <a:off x="4790978" y="5689599"/>
            <a:ext cx="3815720" cy="542734"/>
          </a:xfrm>
          <a:prstGeom prst="wedgeRoundRectCallout">
            <a:avLst>
              <a:gd name="adj1" fmla="val 64302"/>
              <a:gd name="adj2" fmla="val 26440"/>
              <a:gd name="adj3" fmla="val 16667"/>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 want </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another</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ice-cream!</a:t>
            </a:r>
          </a:p>
        </p:txBody>
      </p:sp>
      <p:sp>
        <p:nvSpPr>
          <p:cNvPr id="17" name="TextBox 16">
            <a:extLst>
              <a:ext uri="{FF2B5EF4-FFF2-40B4-BE49-F238E27FC236}">
                <a16:creationId xmlns:a16="http://schemas.microsoft.com/office/drawing/2014/main" id="{8B873FB7-B711-40F8-8CBF-5C9F70031856}"/>
              </a:ext>
            </a:extLst>
          </p:cNvPr>
          <p:cNvSpPr txBox="1"/>
          <p:nvPr/>
        </p:nvSpPr>
        <p:spPr>
          <a:xfrm>
            <a:off x="81755" y="5216953"/>
            <a:ext cx="10328974" cy="461665"/>
          </a:xfrm>
          <a:prstGeom prst="rect">
            <a:avLst/>
          </a:prstGeom>
          <a:noFill/>
        </p:spPr>
        <p:txBody>
          <a:bodyPr wrap="square" rtlCol="0">
            <a:spAutoFit/>
          </a:bodyPr>
          <a:lstStyle/>
          <a:p>
            <a:r>
              <a:rPr lang="en-US" sz="2400" dirty="0"/>
              <a:t>Use </a:t>
            </a:r>
            <a:r>
              <a:rPr lang="en-US" sz="2400" b="1" dirty="0" err="1"/>
              <a:t>noch</a:t>
            </a:r>
            <a:r>
              <a:rPr lang="en-US" sz="2400" dirty="0"/>
              <a:t> + indefinite article to mean </a:t>
            </a:r>
            <a:r>
              <a:rPr lang="en-US" sz="2400" i="1" dirty="0"/>
              <a:t>another (literally, still a…)</a:t>
            </a:r>
            <a:r>
              <a:rPr lang="en-US" sz="2400" dirty="0"/>
              <a:t>:</a:t>
            </a:r>
          </a:p>
        </p:txBody>
      </p:sp>
      <p:sp>
        <p:nvSpPr>
          <p:cNvPr id="18" name="TextBox 17">
            <a:extLst>
              <a:ext uri="{FF2B5EF4-FFF2-40B4-BE49-F238E27FC236}">
                <a16:creationId xmlns:a16="http://schemas.microsoft.com/office/drawing/2014/main" id="{D2054479-3031-490E-8AE7-2B80C154DF60}"/>
              </a:ext>
            </a:extLst>
          </p:cNvPr>
          <p:cNvSpPr txBox="1"/>
          <p:nvPr/>
        </p:nvSpPr>
        <p:spPr>
          <a:xfrm>
            <a:off x="180000" y="4604453"/>
            <a:ext cx="393102" cy="461665"/>
          </a:xfrm>
          <a:prstGeom prst="rect">
            <a:avLst/>
          </a:prstGeom>
          <a:noFill/>
        </p:spPr>
        <p:txBody>
          <a:bodyPr wrap="square" rtlCol="0">
            <a:spAutoFit/>
          </a:bodyPr>
          <a:lstStyle/>
          <a:p>
            <a:pPr algn="l"/>
            <a:r>
              <a:rPr lang="en-GB" sz="2400" b="1" dirty="0"/>
              <a:t>3</a:t>
            </a:r>
          </a:p>
        </p:txBody>
      </p:sp>
      <p:sp>
        <p:nvSpPr>
          <p:cNvPr id="19" name="Speech Bubble: Rectangle with Corners Rounded 18">
            <a:extLst>
              <a:ext uri="{FF2B5EF4-FFF2-40B4-BE49-F238E27FC236}">
                <a16:creationId xmlns:a16="http://schemas.microsoft.com/office/drawing/2014/main" id="{F5B7DA68-646D-4401-82A9-5E71875B11C6}"/>
              </a:ext>
            </a:extLst>
          </p:cNvPr>
          <p:cNvSpPr/>
          <p:nvPr/>
        </p:nvSpPr>
        <p:spPr>
          <a:xfrm>
            <a:off x="628507" y="4546886"/>
            <a:ext cx="3464281" cy="542734"/>
          </a:xfrm>
          <a:prstGeom prst="wedgeRoundRectCallout">
            <a:avLst>
              <a:gd name="adj1" fmla="val 64302"/>
              <a:gd name="adj2" fmla="val 26440"/>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Das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noch</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besser</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20" name="Speech Bubble: Rectangle with Corners Rounded 19">
            <a:extLst>
              <a:ext uri="{FF2B5EF4-FFF2-40B4-BE49-F238E27FC236}">
                <a16:creationId xmlns:a16="http://schemas.microsoft.com/office/drawing/2014/main" id="{EBC2A3F2-1E70-4B22-9CAD-5B2D5730C7BD}"/>
              </a:ext>
            </a:extLst>
          </p:cNvPr>
          <p:cNvSpPr/>
          <p:nvPr/>
        </p:nvSpPr>
        <p:spPr>
          <a:xfrm>
            <a:off x="4738259" y="4546886"/>
            <a:ext cx="3815720" cy="542734"/>
          </a:xfrm>
          <a:prstGeom prst="wedgeRoundRectCallout">
            <a:avLst>
              <a:gd name="adj1" fmla="val 64302"/>
              <a:gd name="adj2" fmla="val 26440"/>
              <a:gd name="adj3" fmla="val 16667"/>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That is </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even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better!</a:t>
            </a:r>
          </a:p>
        </p:txBody>
      </p:sp>
      <p:sp>
        <p:nvSpPr>
          <p:cNvPr id="21" name="TextBox 20">
            <a:extLst>
              <a:ext uri="{FF2B5EF4-FFF2-40B4-BE49-F238E27FC236}">
                <a16:creationId xmlns:a16="http://schemas.microsoft.com/office/drawing/2014/main" id="{91B688F7-CC78-406D-A846-8FEC2D3309BF}"/>
              </a:ext>
            </a:extLst>
          </p:cNvPr>
          <p:cNvSpPr txBox="1"/>
          <p:nvPr/>
        </p:nvSpPr>
        <p:spPr>
          <a:xfrm>
            <a:off x="261755" y="4091272"/>
            <a:ext cx="10328974" cy="461665"/>
          </a:xfrm>
          <a:prstGeom prst="rect">
            <a:avLst/>
          </a:prstGeom>
          <a:noFill/>
        </p:spPr>
        <p:txBody>
          <a:bodyPr wrap="square" rtlCol="0">
            <a:spAutoFit/>
          </a:bodyPr>
          <a:lstStyle/>
          <a:p>
            <a:r>
              <a:rPr lang="en-US" sz="2400" dirty="0"/>
              <a:t>Use </a:t>
            </a:r>
            <a:r>
              <a:rPr lang="en-US" sz="2400" b="1" dirty="0" err="1"/>
              <a:t>noch</a:t>
            </a:r>
            <a:r>
              <a:rPr lang="en-US" sz="2400" dirty="0"/>
              <a:t> + comparative to mean </a:t>
            </a:r>
            <a:r>
              <a:rPr lang="en-US" sz="2400" i="1" dirty="0"/>
              <a:t>even (literally, still better)</a:t>
            </a:r>
            <a:r>
              <a:rPr lang="en-US" sz="2400" dirty="0"/>
              <a:t>:</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animBg="1"/>
      <p:bldP spid="2" grpId="0"/>
      <p:bldP spid="9" grpId="0"/>
      <p:bldP spid="10" grpId="0"/>
      <p:bldP spid="11" grpId="0" animBg="1"/>
      <p:bldP spid="12" grpId="0" animBg="1"/>
      <p:bldP spid="13" grpId="0" animBg="1"/>
      <p:bldP spid="14" grpId="0"/>
      <p:bldP spid="15" grpId="0" animBg="1"/>
      <p:bldP spid="16" grpId="0" animBg="1"/>
      <p:bldP spid="17" grpId="0"/>
      <p:bldP spid="18" grpId="0"/>
      <p:bldP spid="19" grpId="0" animBg="1"/>
      <p:bldP spid="2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95600" cy="647577"/>
          </a:xfrm>
        </p:spPr>
        <p:txBody>
          <a:bodyPr>
            <a:normAutofit/>
          </a:bodyPr>
          <a:lstStyle/>
          <a:p>
            <a:r>
              <a:rPr lang="en-GB" sz="2800" b="1" dirty="0">
                <a:solidFill>
                  <a:schemeClr val="bg1"/>
                </a:solidFill>
              </a:rPr>
              <a:t>In der </a:t>
            </a:r>
            <a:r>
              <a:rPr lang="en-GB" sz="2800" b="1" dirty="0" err="1">
                <a:solidFill>
                  <a:schemeClr val="bg1"/>
                </a:solidFill>
              </a:rPr>
              <a:t>Kantine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736378" y="318052"/>
            <a:ext cx="692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Lies den Dialog.  Wie </a:t>
            </a:r>
            <a:r>
              <a:rPr lang="en-US" sz="2400" dirty="0" err="1">
                <a:latin typeface="Century Gothic" panose="020F0302020204030204"/>
              </a:rPr>
              <a:t>heißt</a:t>
            </a:r>
            <a:r>
              <a:rPr lang="en-US" sz="2400" dirty="0">
                <a:latin typeface="Century Gothic" panose="020F0302020204030204"/>
              </a:rPr>
              <a:t> </a:t>
            </a:r>
            <a:r>
              <a:rPr lang="en-US" sz="2400" b="1" dirty="0" err="1">
                <a:latin typeface="Century Gothic" panose="020F0302020204030204"/>
              </a:rPr>
              <a:t>noch</a:t>
            </a:r>
            <a:r>
              <a:rPr lang="en-US" sz="2400" dirty="0">
                <a:latin typeface="Century Gothic" panose="020F0302020204030204"/>
              </a:rPr>
              <a:t> auf </a:t>
            </a:r>
            <a:r>
              <a:rPr lang="en-US" sz="2400" dirty="0" err="1">
                <a:latin typeface="Century Gothic" panose="020F0302020204030204"/>
              </a:rPr>
              <a:t>Englisch</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A25F1AC9-6588-48FD-8D2B-47EE59F35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5089" y="3340414"/>
            <a:ext cx="3745089" cy="3072318"/>
          </a:xfrm>
          <a:prstGeom prst="rect">
            <a:avLst/>
          </a:prstGeom>
        </p:spPr>
      </p:pic>
      <p:sp>
        <p:nvSpPr>
          <p:cNvPr id="8" name="Speech Bubble: Rectangle with Corners Rounded 7">
            <a:hlinkClick r:id="" action="ppaction://noaction">
              <a:snd r:embed="rId4" name="23.wolf.1.wav"/>
            </a:hlinkClick>
            <a:extLst>
              <a:ext uri="{FF2B5EF4-FFF2-40B4-BE49-F238E27FC236}">
                <a16:creationId xmlns:a16="http://schemas.microsoft.com/office/drawing/2014/main" id="{25F2E8B0-A11D-43E2-B86E-AB04D7B9A177}"/>
              </a:ext>
            </a:extLst>
          </p:cNvPr>
          <p:cNvSpPr/>
          <p:nvPr/>
        </p:nvSpPr>
        <p:spPr>
          <a:xfrm>
            <a:off x="6096000" y="1163991"/>
            <a:ext cx="5861327" cy="461665"/>
          </a:xfrm>
          <a:prstGeom prst="wedgeRoundRectCallout">
            <a:avLst>
              <a:gd name="adj1" fmla="val -38963"/>
              <a:gd name="adj2" fmla="val 99412"/>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F0302020204030204"/>
              </a:rPr>
              <a:t>Mia, h</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ast</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du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noch</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Zeit?</a:t>
            </a:r>
          </a:p>
        </p:txBody>
      </p:sp>
      <p:sp>
        <p:nvSpPr>
          <p:cNvPr id="9" name="Speech Bubble: Rectangle with Corners Rounded 8">
            <a:hlinkClick r:id="" action="ppaction://noaction">
              <a:snd r:embed="rId5" name="23.mia.1.wav"/>
            </a:hlinkClick>
            <a:extLst>
              <a:ext uri="{FF2B5EF4-FFF2-40B4-BE49-F238E27FC236}">
                <a16:creationId xmlns:a16="http://schemas.microsoft.com/office/drawing/2014/main" id="{760DBA8F-FC56-41E6-A0AA-59858F89B0E2}"/>
              </a:ext>
            </a:extLst>
          </p:cNvPr>
          <p:cNvSpPr/>
          <p:nvPr/>
        </p:nvSpPr>
        <p:spPr>
          <a:xfrm>
            <a:off x="120315" y="1557451"/>
            <a:ext cx="5861327" cy="461665"/>
          </a:xfrm>
          <a:prstGeom prst="wedgeRoundRectCallout">
            <a:avLst>
              <a:gd name="adj1" fmla="val 35278"/>
              <a:gd name="adj2" fmla="val 86556"/>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latin typeface="Century Gothic" panose="020F0302020204030204"/>
              </a:rPr>
              <a:t>Ja</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klar</a:t>
            </a:r>
            <a:r>
              <a:rPr lang="en-GB" sz="2200" dirty="0">
                <a:solidFill>
                  <a:schemeClr val="tx1"/>
                </a:solidFill>
                <a:latin typeface="Century Gothic" panose="020F0302020204030204"/>
              </a:rPr>
              <a:t>.  Ich </a:t>
            </a:r>
            <a:r>
              <a:rPr lang="en-GB" sz="2200" dirty="0" err="1">
                <a:solidFill>
                  <a:schemeClr val="tx1"/>
                </a:solidFill>
                <a:latin typeface="Century Gothic" panose="020F0302020204030204"/>
              </a:rPr>
              <a:t>habe</a:t>
            </a:r>
            <a:r>
              <a:rPr lang="en-GB" sz="2200" dirty="0">
                <a:solidFill>
                  <a:schemeClr val="tx1"/>
                </a:solidFill>
                <a:latin typeface="Century Gothic" panose="020F0302020204030204"/>
              </a:rPr>
              <a:t> </a:t>
            </a:r>
            <a:r>
              <a:rPr lang="en-GB" sz="2200" b="1" dirty="0" err="1">
                <a:solidFill>
                  <a:schemeClr val="tx1"/>
                </a:solidFill>
                <a:latin typeface="Century Gothic" panose="020F0302020204030204"/>
              </a:rPr>
              <a:t>noch</a:t>
            </a:r>
            <a:r>
              <a:rPr lang="en-GB" sz="2200" b="1" dirty="0">
                <a:solidFill>
                  <a:schemeClr val="tx1"/>
                </a:solidFill>
                <a:latin typeface="Century Gothic" panose="020F0302020204030204"/>
              </a:rPr>
              <a:t> </a:t>
            </a:r>
            <a:r>
              <a:rPr lang="en-GB" sz="2200" b="1" dirty="0" err="1">
                <a:solidFill>
                  <a:schemeClr val="tx1"/>
                </a:solidFill>
                <a:latin typeface="Century Gothic" panose="020F0302020204030204"/>
              </a:rPr>
              <a:t>nicht</a:t>
            </a:r>
            <a:r>
              <a:rPr lang="en-GB" sz="2200" b="1" dirty="0">
                <a:solidFill>
                  <a:schemeClr val="tx1"/>
                </a:solidFill>
                <a:latin typeface="Century Gothic" panose="020F0302020204030204"/>
              </a:rPr>
              <a:t> </a:t>
            </a:r>
            <a:r>
              <a:rPr lang="en-GB" sz="2200" dirty="0" err="1">
                <a:solidFill>
                  <a:schemeClr val="tx1"/>
                </a:solidFill>
                <a:latin typeface="Century Gothic" panose="020F0302020204030204"/>
              </a:rPr>
              <a:t>gegessen</a:t>
            </a:r>
            <a:r>
              <a:rPr lang="en-GB" sz="2200" dirty="0">
                <a:solidFill>
                  <a:schemeClr val="tx1"/>
                </a:solidFill>
                <a:latin typeface="Century Gothic" panose="020F0302020204030204"/>
              </a:rPr>
              <a:t>.</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0" name="Speech Bubble: Rectangle with Corners Rounded 9">
            <a:hlinkClick r:id="" action="ppaction://noaction">
              <a:snd r:embed="rId6" name="23.mia.2.wav"/>
            </a:hlinkClick>
            <a:extLst>
              <a:ext uri="{FF2B5EF4-FFF2-40B4-BE49-F238E27FC236}">
                <a16:creationId xmlns:a16="http://schemas.microsoft.com/office/drawing/2014/main" id="{568D7BB0-50F1-41E1-838F-8CD2DF0DE47A}"/>
              </a:ext>
            </a:extLst>
          </p:cNvPr>
          <p:cNvSpPr/>
          <p:nvPr/>
        </p:nvSpPr>
        <p:spPr>
          <a:xfrm>
            <a:off x="120315" y="2310686"/>
            <a:ext cx="5861327" cy="738157"/>
          </a:xfrm>
          <a:prstGeom prst="wedgeRoundRectCallout">
            <a:avLst>
              <a:gd name="adj1" fmla="val 34700"/>
              <a:gd name="adj2" fmla="val 77928"/>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F0302020204030204"/>
              </a:rPr>
              <a:t>Wie </a:t>
            </a:r>
            <a:r>
              <a:rPr lang="en-GB" sz="2200" dirty="0" err="1">
                <a:solidFill>
                  <a:schemeClr val="tx1"/>
                </a:solidFill>
                <a:latin typeface="Century Gothic" panose="020F0302020204030204"/>
              </a:rPr>
              <a:t>geht’s</a:t>
            </a:r>
            <a:r>
              <a:rPr lang="en-GB" sz="2200" dirty="0">
                <a:solidFill>
                  <a:schemeClr val="tx1"/>
                </a:solidFill>
                <a:latin typeface="Century Gothic" panose="020F0302020204030204"/>
              </a:rPr>
              <a:t>? Hast du </a:t>
            </a:r>
            <a:r>
              <a:rPr lang="en-GB" sz="2200" dirty="0" err="1">
                <a:solidFill>
                  <a:schemeClr val="tx1"/>
                </a:solidFill>
                <a:latin typeface="Century Gothic" panose="020F0302020204030204"/>
              </a:rPr>
              <a:t>schon</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bei</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dem</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neuen</a:t>
            </a:r>
            <a:r>
              <a:rPr lang="en-GB" sz="2200" dirty="0">
                <a:solidFill>
                  <a:schemeClr val="tx1"/>
                </a:solidFill>
                <a:latin typeface="Century Gothic" panose="020F0302020204030204"/>
              </a:rPr>
              <a:t> Lehrer </a:t>
            </a:r>
            <a:r>
              <a:rPr lang="en-GB" sz="2200" dirty="0" err="1">
                <a:solidFill>
                  <a:schemeClr val="tx1"/>
                </a:solidFill>
                <a:latin typeface="Century Gothic" panose="020F0302020204030204"/>
              </a:rPr>
              <a:t>Biologie</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gehabt</a:t>
            </a:r>
            <a:r>
              <a:rPr lang="en-GB" sz="2200" dirty="0">
                <a:solidFill>
                  <a:schemeClr val="tx1"/>
                </a:solidFill>
                <a:latin typeface="Century Gothic" panose="020F0302020204030204"/>
              </a:rPr>
              <a:t>?</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 name="Speech Bubble: Rectangle with Corners Rounded 10">
            <a:hlinkClick r:id="" action="ppaction://noaction">
              <a:snd r:embed="rId7" name="23.mia.4.wav"/>
            </a:hlinkClick>
            <a:extLst>
              <a:ext uri="{FF2B5EF4-FFF2-40B4-BE49-F238E27FC236}">
                <a16:creationId xmlns:a16="http://schemas.microsoft.com/office/drawing/2014/main" id="{544419F8-1518-4C3D-B7A7-5EBD3F4D03E0}"/>
              </a:ext>
            </a:extLst>
          </p:cNvPr>
          <p:cNvSpPr/>
          <p:nvPr/>
        </p:nvSpPr>
        <p:spPr>
          <a:xfrm>
            <a:off x="216277" y="4876573"/>
            <a:ext cx="3875605" cy="692496"/>
          </a:xfrm>
          <a:prstGeom prst="wedgeRoundRectCallout">
            <a:avLst>
              <a:gd name="adj1" fmla="val 57896"/>
              <a:gd name="adj2" fmla="val -32632"/>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latin typeface="Century Gothic" panose="020F0302020204030204"/>
              </a:rPr>
              <a:t>Willst</a:t>
            </a:r>
            <a:r>
              <a:rPr lang="en-GB" sz="2200" dirty="0">
                <a:solidFill>
                  <a:schemeClr val="tx1"/>
                </a:solidFill>
                <a:latin typeface="Century Gothic" panose="020F0302020204030204"/>
              </a:rPr>
              <a:t> </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du </a:t>
            </a:r>
            <a:r>
              <a:rPr kumimoji="0" lang="en-GB" sz="2200" b="1" i="0" u="none" strike="noStrike" kern="1200" cap="none" spc="0" normalizeH="0" baseline="0" noProof="0" dirty="0" err="1">
                <a:ln>
                  <a:noFill/>
                </a:ln>
                <a:solidFill>
                  <a:schemeClr val="tx1"/>
                </a:solidFill>
                <a:effectLst/>
                <a:uLnTx/>
                <a:uFillTx/>
                <a:latin typeface="Century Gothic" panose="020F0302020204030204"/>
                <a:ea typeface="+mn-ea"/>
                <a:cs typeface="+mn-cs"/>
              </a:rPr>
              <a:t>noch</a:t>
            </a:r>
            <a:r>
              <a:rPr kumimoji="0" lang="en-GB" sz="22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Stück</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Obst</a:t>
            </a:r>
            <a:r>
              <a:rPr lang="en-GB" sz="2200" dirty="0">
                <a:solidFill>
                  <a:schemeClr val="tx1"/>
                </a:solidFill>
                <a:latin typeface="Century Gothic" panose="020F0302020204030204"/>
              </a:rPr>
              <a:t>?</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2" name="Speech Bubble: Rectangle with Corners Rounded 11">
            <a:hlinkClick r:id="" action="ppaction://noaction">
              <a:snd r:embed="rId8" name="23.wolf.4.wav"/>
            </a:hlinkClick>
            <a:extLst>
              <a:ext uri="{FF2B5EF4-FFF2-40B4-BE49-F238E27FC236}">
                <a16:creationId xmlns:a16="http://schemas.microsoft.com/office/drawing/2014/main" id="{446D0E90-D2E0-4782-83E4-582225380DC6}"/>
              </a:ext>
            </a:extLst>
          </p:cNvPr>
          <p:cNvSpPr/>
          <p:nvPr/>
        </p:nvSpPr>
        <p:spPr>
          <a:xfrm>
            <a:off x="7360365" y="5703419"/>
            <a:ext cx="4596962" cy="494690"/>
          </a:xfrm>
          <a:prstGeom prst="wedgeRoundRectCallout">
            <a:avLst>
              <a:gd name="adj1" fmla="val -38549"/>
              <a:gd name="adj2" fmla="val -90546"/>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F0302020204030204"/>
              </a:rPr>
              <a:t>Nee, ich </a:t>
            </a:r>
            <a:r>
              <a:rPr lang="en-GB" sz="2200" dirty="0" err="1">
                <a:solidFill>
                  <a:schemeClr val="tx1"/>
                </a:solidFill>
                <a:latin typeface="Century Gothic" panose="020F0302020204030204"/>
              </a:rPr>
              <a:t>habe</a:t>
            </a:r>
            <a:r>
              <a:rPr lang="en-GB" sz="2200" dirty="0">
                <a:solidFill>
                  <a:schemeClr val="tx1"/>
                </a:solidFill>
                <a:latin typeface="Century Gothic" panose="020F0302020204030204"/>
              </a:rPr>
              <a:t> </a:t>
            </a:r>
            <a:r>
              <a:rPr lang="en-GB" sz="2200" b="1" dirty="0" err="1">
                <a:solidFill>
                  <a:schemeClr val="tx1"/>
                </a:solidFill>
                <a:latin typeface="Century Gothic" panose="020F0302020204030204"/>
              </a:rPr>
              <a:t>noch</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danke</a:t>
            </a:r>
            <a:r>
              <a:rPr lang="en-GB" sz="2200" dirty="0">
                <a:solidFill>
                  <a:schemeClr val="tx1"/>
                </a:solidFill>
                <a:latin typeface="Century Gothic" panose="020F0302020204030204"/>
              </a:rPr>
              <a:t>.</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3" name="Speech Bubble: Rectangle with Corners Rounded 12">
            <a:hlinkClick r:id="" action="ppaction://noaction">
              <a:snd r:embed="rId9" name="23.wolf.2.wav"/>
            </a:hlinkClick>
            <a:extLst>
              <a:ext uri="{FF2B5EF4-FFF2-40B4-BE49-F238E27FC236}">
                <a16:creationId xmlns:a16="http://schemas.microsoft.com/office/drawing/2014/main" id="{1DA4818A-7B0C-402B-BDF2-CE38873ACB41}"/>
              </a:ext>
            </a:extLst>
          </p:cNvPr>
          <p:cNvSpPr/>
          <p:nvPr/>
        </p:nvSpPr>
        <p:spPr>
          <a:xfrm>
            <a:off x="6544491" y="2921033"/>
            <a:ext cx="5543006" cy="461665"/>
          </a:xfrm>
          <a:prstGeom prst="wedgeRoundRectCallout">
            <a:avLst>
              <a:gd name="adj1" fmla="val -38492"/>
              <a:gd name="adj2" fmla="val 88094"/>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latin typeface="Century Gothic" panose="020F0302020204030204"/>
              </a:rPr>
              <a:t>Nein</a:t>
            </a:r>
            <a:r>
              <a:rPr lang="en-GB" sz="2200" dirty="0">
                <a:solidFill>
                  <a:schemeClr val="tx1"/>
                </a:solidFill>
                <a:latin typeface="Century Gothic" panose="020F0302020204030204"/>
              </a:rPr>
              <a:t>, ich </a:t>
            </a:r>
            <a:r>
              <a:rPr lang="en-GB" sz="2200" dirty="0" err="1">
                <a:solidFill>
                  <a:schemeClr val="tx1"/>
                </a:solidFill>
                <a:latin typeface="Century Gothic" panose="020F0302020204030204"/>
              </a:rPr>
              <a:t>habe</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ihn</a:t>
            </a:r>
            <a:r>
              <a:rPr lang="en-GB" sz="2200" dirty="0">
                <a:solidFill>
                  <a:schemeClr val="tx1"/>
                </a:solidFill>
                <a:latin typeface="Century Gothic" panose="020F0302020204030204"/>
              </a:rPr>
              <a:t> </a:t>
            </a:r>
            <a:r>
              <a:rPr lang="en-GB" sz="2200" b="1" dirty="0" err="1">
                <a:solidFill>
                  <a:schemeClr val="tx1"/>
                </a:solidFill>
                <a:latin typeface="Century Gothic" panose="020F0302020204030204"/>
              </a:rPr>
              <a:t>noch</a:t>
            </a:r>
            <a:r>
              <a:rPr lang="en-GB" sz="2200" b="1" dirty="0">
                <a:solidFill>
                  <a:schemeClr val="tx1"/>
                </a:solidFill>
                <a:latin typeface="Century Gothic" panose="020F0302020204030204"/>
              </a:rPr>
              <a:t> </a:t>
            </a:r>
            <a:r>
              <a:rPr lang="en-GB" sz="2200" b="1" dirty="0" err="1">
                <a:solidFill>
                  <a:schemeClr val="tx1"/>
                </a:solidFill>
                <a:latin typeface="Century Gothic" panose="020F0302020204030204"/>
              </a:rPr>
              <a:t>nicht</a:t>
            </a:r>
            <a:r>
              <a:rPr lang="en-GB" sz="2200" b="1" dirty="0">
                <a:solidFill>
                  <a:schemeClr val="tx1"/>
                </a:solidFill>
                <a:latin typeface="Century Gothic" panose="020F0302020204030204"/>
              </a:rPr>
              <a:t> </a:t>
            </a:r>
            <a:r>
              <a:rPr lang="en-GB" sz="2200" dirty="0" err="1">
                <a:solidFill>
                  <a:schemeClr val="tx1"/>
                </a:solidFill>
                <a:latin typeface="Century Gothic" panose="020F0302020204030204"/>
              </a:rPr>
              <a:t>gesehen</a:t>
            </a:r>
            <a:r>
              <a:rPr lang="en-GB" sz="2200" dirty="0">
                <a:solidFill>
                  <a:schemeClr val="tx1"/>
                </a:solidFill>
                <a:latin typeface="Century Gothic" panose="020F0302020204030204"/>
              </a:rPr>
              <a:t>.</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4" name="Speech Bubble: Rectangle with Corners Rounded 13">
            <a:hlinkClick r:id="" action="ppaction://noaction">
              <a:snd r:embed="rId10" name="23.mia.3.wav"/>
            </a:hlinkClick>
            <a:extLst>
              <a:ext uri="{FF2B5EF4-FFF2-40B4-BE49-F238E27FC236}">
                <a16:creationId xmlns:a16="http://schemas.microsoft.com/office/drawing/2014/main" id="{169C36B0-68DD-4F97-8965-E6740DF82AD5}"/>
              </a:ext>
            </a:extLst>
          </p:cNvPr>
          <p:cNvSpPr/>
          <p:nvPr/>
        </p:nvSpPr>
        <p:spPr>
          <a:xfrm>
            <a:off x="120315" y="3575706"/>
            <a:ext cx="4924926" cy="461665"/>
          </a:xfrm>
          <a:prstGeom prst="wedgeRoundRectCallout">
            <a:avLst>
              <a:gd name="adj1" fmla="val 35654"/>
              <a:gd name="adj2" fmla="val 88546"/>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latin typeface="Century Gothic" panose="020F0302020204030204"/>
              </a:rPr>
              <a:t>Er</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ist</a:t>
            </a:r>
            <a:r>
              <a:rPr lang="en-GB" sz="2200" dirty="0">
                <a:solidFill>
                  <a:schemeClr val="tx1"/>
                </a:solidFill>
                <a:latin typeface="Century Gothic" panose="020F0302020204030204"/>
              </a:rPr>
              <a:t> </a:t>
            </a:r>
            <a:r>
              <a:rPr lang="en-GB" sz="2200" b="1" dirty="0" err="1">
                <a:solidFill>
                  <a:schemeClr val="tx1"/>
                </a:solidFill>
                <a:latin typeface="Century Gothic" panose="020F0302020204030204"/>
              </a:rPr>
              <a:t>noch</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strenger</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als</a:t>
            </a:r>
            <a:r>
              <a:rPr lang="en-GB" sz="2200" dirty="0">
                <a:solidFill>
                  <a:schemeClr val="tx1"/>
                </a:solidFill>
                <a:latin typeface="Century Gothic" panose="020F0302020204030204"/>
              </a:rPr>
              <a:t> Herr Weber!  </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5" name="Speech Bubble: Rectangle with Corners Rounded 14">
            <a:hlinkClick r:id="" action="ppaction://noaction">
              <a:snd r:embed="rId11" name="23.wolf.3.wav"/>
            </a:hlinkClick>
            <a:extLst>
              <a:ext uri="{FF2B5EF4-FFF2-40B4-BE49-F238E27FC236}">
                <a16:creationId xmlns:a16="http://schemas.microsoft.com/office/drawing/2014/main" id="{2489F3D4-596D-48EB-A456-0147EF596AB6}"/>
              </a:ext>
            </a:extLst>
          </p:cNvPr>
          <p:cNvSpPr/>
          <p:nvPr/>
        </p:nvSpPr>
        <p:spPr>
          <a:xfrm>
            <a:off x="6906439" y="4130458"/>
            <a:ext cx="4709794" cy="504100"/>
          </a:xfrm>
          <a:prstGeom prst="wedgeRoundRectCallout">
            <a:avLst>
              <a:gd name="adj1" fmla="val -38963"/>
              <a:gd name="adj2" fmla="val 99412"/>
              <a:gd name="adj3" fmla="val 16667"/>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F0302020204030204"/>
              </a:rPr>
              <a:t>Oh je! Das </a:t>
            </a:r>
            <a:r>
              <a:rPr lang="en-GB" sz="2200" dirty="0" err="1">
                <a:solidFill>
                  <a:schemeClr val="tx1"/>
                </a:solidFill>
                <a:latin typeface="Century Gothic" panose="020F0302020204030204"/>
              </a:rPr>
              <a:t>darf</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nicht</a:t>
            </a:r>
            <a:r>
              <a:rPr lang="en-GB" sz="2200" dirty="0">
                <a:solidFill>
                  <a:schemeClr val="tx1"/>
                </a:solidFill>
                <a:latin typeface="Century Gothic" panose="020F0302020204030204"/>
              </a:rPr>
              <a:t> </a:t>
            </a:r>
            <a:r>
              <a:rPr lang="en-GB" sz="2200" dirty="0" err="1">
                <a:solidFill>
                  <a:schemeClr val="tx1"/>
                </a:solidFill>
                <a:latin typeface="Century Gothic" panose="020F0302020204030204"/>
              </a:rPr>
              <a:t>wahr</a:t>
            </a:r>
            <a:r>
              <a:rPr lang="en-GB" sz="2200" dirty="0">
                <a:solidFill>
                  <a:schemeClr val="tx1"/>
                </a:solidFill>
                <a:latin typeface="Century Gothic" panose="020F0302020204030204"/>
              </a:rPr>
              <a:t> sein!</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32934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48000" cy="647577"/>
          </a:xfrm>
        </p:spPr>
        <p:txBody>
          <a:bodyPr>
            <a:normAutofit/>
          </a:bodyPr>
          <a:lstStyle/>
          <a:p>
            <a:r>
              <a:rPr lang="en-GB" sz="2800" b="1" dirty="0">
                <a:solidFill>
                  <a:schemeClr val="bg1"/>
                </a:solidFill>
              </a:rPr>
              <a:t>Ein </a:t>
            </a:r>
            <a:r>
              <a:rPr lang="en-GB" sz="2800" b="1" dirty="0" err="1">
                <a:solidFill>
                  <a:schemeClr val="bg1"/>
                </a:solidFill>
              </a:rPr>
              <a:t>Liebesbrief</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1846" y="93581"/>
            <a:ext cx="1515481"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61780" y="128092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Schreib</a:t>
            </a:r>
            <a:r>
              <a:rPr lang="en-US" sz="2400" dirty="0">
                <a:latin typeface="Century Gothic" panose="020F0302020204030204"/>
              </a:rPr>
              <a:t> den Text auf Deutsch.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E1D1E02-0B03-AF4A-A71F-757C3E5ADE65}"/>
              </a:ext>
            </a:extLst>
          </p:cNvPr>
          <p:cNvSpPr txBox="1"/>
          <p:nvPr/>
        </p:nvSpPr>
        <p:spPr>
          <a:xfrm>
            <a:off x="484490" y="2318772"/>
            <a:ext cx="10805926" cy="3908762"/>
          </a:xfrm>
          <a:prstGeom prst="rect">
            <a:avLst/>
          </a:prstGeom>
          <a:noFill/>
        </p:spPr>
        <p:txBody>
          <a:bodyPr wrap="square" rtlCol="0">
            <a:spAutoFit/>
          </a:bodyPr>
          <a:lstStyle/>
          <a:p>
            <a:r>
              <a:rPr lang="en-GB" sz="2800" b="1" dirty="0">
                <a:latin typeface="Bradley Hand ITC" panose="03070402050302030203" pitchFamily="66" charset="0"/>
              </a:rPr>
              <a:t>Dear Hans,</a:t>
            </a:r>
          </a:p>
          <a:p>
            <a:r>
              <a:rPr lang="en-GB" sz="2400" dirty="0">
                <a:latin typeface="Century Gothic" panose="020B0502020202020204" pitchFamily="34" charset="0"/>
              </a:rPr>
              <a:t>I found an old photo album*. Back then we were still so young. You were nicer and more beautiful than the other boys! </a:t>
            </a:r>
          </a:p>
          <a:p>
            <a:r>
              <a:rPr lang="en-GB" sz="2400" dirty="0">
                <a:latin typeface="Century Gothic" panose="020B0502020202020204" pitchFamily="34" charset="0"/>
              </a:rPr>
              <a:t>Your hair is greyer now, and your legs are slower, but your eyes are as clear as in earlier times and you are as fun as back then. </a:t>
            </a:r>
          </a:p>
          <a:p>
            <a:r>
              <a:rPr lang="en-GB" sz="2400" dirty="0">
                <a:latin typeface="Century Gothic" panose="020B0502020202020204" pitchFamily="34" charset="0"/>
              </a:rPr>
              <a:t>We always used to have a lot of fun. This summer with you (and Mia and Wolfgang) was also wonderful. </a:t>
            </a:r>
          </a:p>
          <a:p>
            <a:r>
              <a:rPr lang="en-GB" sz="2400" dirty="0">
                <a:latin typeface="Century Gothic" panose="020B0502020202020204" pitchFamily="34" charset="0"/>
              </a:rPr>
              <a:t>I loved you back then and I still love you now! </a:t>
            </a:r>
          </a:p>
          <a:p>
            <a:r>
              <a:rPr lang="en-GB" sz="2800" b="1" dirty="0">
                <a:latin typeface="Bradley Hand ITC" panose="03070402050302030203" pitchFamily="66" charset="0"/>
              </a:rPr>
              <a:t>Johanna</a:t>
            </a:r>
          </a:p>
          <a:p>
            <a:pPr algn="l"/>
            <a:endParaRPr lang="en-US" sz="2400" dirty="0"/>
          </a:p>
        </p:txBody>
      </p:sp>
      <p:pic>
        <p:nvPicPr>
          <p:cNvPr id="11" name="Graphic 10" descr="Two Hearts">
            <a:extLst>
              <a:ext uri="{FF2B5EF4-FFF2-40B4-BE49-F238E27FC236}">
                <a16:creationId xmlns:a16="http://schemas.microsoft.com/office/drawing/2014/main" id="{A1FB097A-C9E7-DB44-A3E9-A59E9B672C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8501" y="1638386"/>
            <a:ext cx="914400" cy="914400"/>
          </a:xfrm>
          <a:prstGeom prst="rect">
            <a:avLst/>
          </a:prstGeom>
        </p:spPr>
      </p:pic>
      <p:sp>
        <p:nvSpPr>
          <p:cNvPr id="10" name="Speech Bubble: Rectangle with Corners Rounded 9">
            <a:extLst>
              <a:ext uri="{FF2B5EF4-FFF2-40B4-BE49-F238E27FC236}">
                <a16:creationId xmlns:a16="http://schemas.microsoft.com/office/drawing/2014/main" id="{C37EF4E3-5018-4341-ADF4-F349F53480D1}"/>
              </a:ext>
            </a:extLst>
          </p:cNvPr>
          <p:cNvSpPr/>
          <p:nvPr/>
        </p:nvSpPr>
        <p:spPr>
          <a:xfrm>
            <a:off x="9480884" y="1715322"/>
            <a:ext cx="2476443" cy="794655"/>
          </a:xfrm>
          <a:prstGeom prst="wedgeRoundRectCallout">
            <a:avLst/>
          </a:prstGeom>
          <a:solidFill>
            <a:schemeClr val="accent4">
              <a:lumMod val="20000"/>
              <a:lumOff val="8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 das </a:t>
            </a:r>
            <a:r>
              <a:rPr lang="en-GB" sz="2000" dirty="0" err="1">
                <a:solidFill>
                  <a:schemeClr val="tx1"/>
                </a:solidFill>
              </a:rPr>
              <a:t>Fotoalbum</a:t>
            </a:r>
            <a:r>
              <a:rPr lang="en-GB" sz="2000" dirty="0">
                <a:solidFill>
                  <a:schemeClr val="tx1"/>
                </a:solidFill>
              </a:rPr>
              <a:t> – photo album</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4507" y="1318394"/>
            <a:ext cx="810561" cy="13973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3821" y="1322979"/>
            <a:ext cx="828988" cy="1397307"/>
          </a:xfrm>
          <a:prstGeom prst="rect">
            <a:avLst/>
          </a:prstGeom>
        </p:spPr>
      </p:pic>
    </p:spTree>
    <p:extLst>
      <p:ext uri="{BB962C8B-B14F-4D97-AF65-F5344CB8AC3E}">
        <p14:creationId xmlns:p14="http://schemas.microsoft.com/office/powerpoint/2010/main" val="744269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828800" cy="647577"/>
          </a:xfrm>
        </p:spPr>
        <p:txBody>
          <a:bodyPr>
            <a:normAutofit/>
          </a:bodyPr>
          <a:lstStyle/>
          <a:p>
            <a:r>
              <a:rPr lang="en-GB" sz="2800" b="1" dirty="0" err="1">
                <a:solidFill>
                  <a:schemeClr val="bg1"/>
                </a:solidFill>
              </a:rPr>
              <a:t>Antwort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3411" y="247046"/>
            <a:ext cx="1515481"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75AFA2C-CF6F-D74E-82C5-61E6A5A9464B}"/>
              </a:ext>
            </a:extLst>
          </p:cNvPr>
          <p:cNvSpPr txBox="1"/>
          <p:nvPr/>
        </p:nvSpPr>
        <p:spPr>
          <a:xfrm>
            <a:off x="3048000" y="3945467"/>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
        <p:nvSpPr>
          <p:cNvPr id="6" name="TextBox 5">
            <a:extLst>
              <a:ext uri="{FF2B5EF4-FFF2-40B4-BE49-F238E27FC236}">
                <a16:creationId xmlns:a16="http://schemas.microsoft.com/office/drawing/2014/main" id="{30EFAAA9-496D-BE42-8449-3D360C88B137}"/>
              </a:ext>
            </a:extLst>
          </p:cNvPr>
          <p:cNvSpPr txBox="1"/>
          <p:nvPr/>
        </p:nvSpPr>
        <p:spPr>
          <a:xfrm>
            <a:off x="651664" y="1882686"/>
            <a:ext cx="9573162" cy="4278094"/>
          </a:xfrm>
          <a:prstGeom prst="rect">
            <a:avLst/>
          </a:prstGeom>
          <a:noFill/>
        </p:spPr>
        <p:txBody>
          <a:bodyPr wrap="square" rtlCol="0">
            <a:spAutoFit/>
          </a:bodyPr>
          <a:lstStyle/>
          <a:p>
            <a:r>
              <a:rPr lang="de-DE" sz="2800" b="1" dirty="0">
                <a:latin typeface="Bradley Hand ITC" panose="03070402050302030203" pitchFamily="66" charset="0"/>
              </a:rPr>
              <a:t>Lieber Hans,</a:t>
            </a:r>
          </a:p>
          <a:p>
            <a:r>
              <a:rPr lang="de-DE" sz="2400" dirty="0">
                <a:latin typeface="Century Gothic" panose="020B0502020202020204" pitchFamily="34" charset="0"/>
              </a:rPr>
              <a:t>Ich habe ein altes Fotoalbum gefunden. Damals waren wir noch so jung. Du warst netter und schöner als die anderen Jungen! </a:t>
            </a:r>
          </a:p>
          <a:p>
            <a:r>
              <a:rPr lang="de-DE" sz="2400" dirty="0">
                <a:latin typeface="Century Gothic" panose="020B0502020202020204" pitchFamily="34" charset="0"/>
              </a:rPr>
              <a:t>Dein Haar ist jetzt grauer und deine Beine sind langsamer, aber deine Augen sind so klar wie früher und du bist noch so lustig wie damals.</a:t>
            </a:r>
          </a:p>
          <a:p>
            <a:r>
              <a:rPr lang="de-DE" sz="2400" dirty="0">
                <a:latin typeface="Century Gothic" panose="020B0502020202020204" pitchFamily="34" charset="0"/>
              </a:rPr>
              <a:t>Wir haben früher immer viel Spaß gehabt. Dieser Sommer mit dir (und Mia und Wolfgang) war auch wunderbar.</a:t>
            </a:r>
          </a:p>
          <a:p>
            <a:r>
              <a:rPr lang="de-DE" sz="2400" dirty="0">
                <a:latin typeface="Century Gothic" panose="020B0502020202020204" pitchFamily="34" charset="0"/>
              </a:rPr>
              <a:t>Ich habe dich damals geliebt und ich liebe dich immer noch!</a:t>
            </a:r>
          </a:p>
          <a:p>
            <a:r>
              <a:rPr lang="de-DE" sz="2800" b="1" dirty="0">
                <a:latin typeface="Bradley Hand ITC" panose="03070402050302030203" pitchFamily="66" charset="0"/>
              </a:rPr>
              <a:t>Johanna</a:t>
            </a:r>
          </a:p>
        </p:txBody>
      </p:sp>
      <p:pic>
        <p:nvPicPr>
          <p:cNvPr id="10" name="Graphic 10" descr="Two Hearts">
            <a:extLst>
              <a:ext uri="{FF2B5EF4-FFF2-40B4-BE49-F238E27FC236}">
                <a16:creationId xmlns:a16="http://schemas.microsoft.com/office/drawing/2014/main" id="{A1FB097A-C9E7-DB44-A3E9-A59E9B672C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6553" y="1001523"/>
            <a:ext cx="914400" cy="9144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2559" y="681531"/>
            <a:ext cx="810561" cy="139730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1873" y="686116"/>
            <a:ext cx="828988" cy="1397307"/>
          </a:xfrm>
          <a:prstGeom prst="rect">
            <a:avLst/>
          </a:prstGeom>
        </p:spPr>
      </p:pic>
    </p:spTree>
    <p:extLst>
      <p:ext uri="{BB962C8B-B14F-4D97-AF65-F5344CB8AC3E}">
        <p14:creationId xmlns:p14="http://schemas.microsoft.com/office/powerpoint/2010/main" val="2459915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2.2, Week 1)</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1.2 Week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8 Term 1.1 Week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6008914" y="1644924"/>
            <a:ext cx="606919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church is very historical.</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typisch</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für</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England)!</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biologisch</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geografisch</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praktisch</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elektrisch</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325B0F50-5AB2-486C-9C90-821C40AD59F2}"/>
              </a:ext>
            </a:extLst>
          </p:cNvPr>
          <p:cNvSpPr txBox="1"/>
          <p:nvPr/>
        </p:nvSpPr>
        <p:spPr>
          <a:xfrm>
            <a:off x="4690861" y="5618908"/>
            <a:ext cx="2984454"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Pronounce the words.  </a:t>
            </a:r>
          </a:p>
        </p:txBody>
      </p:sp>
      <p:sp>
        <p:nvSpPr>
          <p:cNvPr id="6" name="TextBox 5">
            <a:extLst>
              <a:ext uri="{FF2B5EF4-FFF2-40B4-BE49-F238E27FC236}">
                <a16:creationId xmlns:a16="http://schemas.microsoft.com/office/drawing/2014/main" id="{4E7DFD04-0EE5-4608-A7E4-12ED409242F7}"/>
              </a:ext>
            </a:extLst>
          </p:cNvPr>
          <p:cNvSpPr txBox="1"/>
          <p:nvPr/>
        </p:nvSpPr>
        <p:spPr>
          <a:xfrm>
            <a:off x="8772339" y="3820593"/>
            <a:ext cx="1770951" cy="646331"/>
          </a:xfrm>
          <a:prstGeom prst="rect">
            <a:avLst/>
          </a:prstGeom>
          <a:solidFill>
            <a:srgbClr val="FFCC00"/>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F0302020204030204"/>
                <a:ea typeface="+mn-ea"/>
                <a:cs typeface="+mn-cs"/>
              </a:rPr>
              <a:t>Note that ‘c’ becomes ‘k’.</a:t>
            </a:r>
          </a:p>
        </p:txBody>
      </p:sp>
      <p:sp>
        <p:nvSpPr>
          <p:cNvPr id="7" name="Content Placeholder 3"/>
          <p:cNvSpPr txBox="1">
            <a:spLocks/>
          </p:cNvSpPr>
          <p:nvPr/>
        </p:nvSpPr>
        <p:spPr>
          <a:xfrm>
            <a:off x="342538" y="1656302"/>
            <a:ext cx="566637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Kirche</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sehr</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historisch</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That is typical (for England)!</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biological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geographical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practical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electrical</a:t>
            </a:r>
          </a:p>
        </p:txBody>
      </p:sp>
      <p:sp>
        <p:nvSpPr>
          <p:cNvPr id="8" name="Title 7"/>
          <p:cNvSpPr>
            <a:spLocks noGrp="1"/>
          </p:cNvSpPr>
          <p:nvPr>
            <p:ph type="title"/>
          </p:nvPr>
        </p:nvSpPr>
        <p:spPr>
          <a:xfrm>
            <a:off x="0" y="213557"/>
            <a:ext cx="2534185" cy="647577"/>
          </a:xfrm>
        </p:spPr>
        <p:txBody>
          <a:bodyPr/>
          <a:lstStyle/>
          <a:p>
            <a:r>
              <a:rPr lang="en-GB" b="1" dirty="0" err="1">
                <a:solidFill>
                  <a:schemeClr val="tx1"/>
                </a:solidFill>
              </a:rPr>
              <a:t>Antworten</a:t>
            </a:r>
            <a:endParaRPr lang="en-GB" b="1" dirty="0">
              <a:solidFill>
                <a:schemeClr val="tx1"/>
              </a:solidFill>
            </a:endParaRPr>
          </a:p>
        </p:txBody>
      </p:sp>
    </p:spTree>
    <p:extLst>
      <p:ext uri="{BB962C8B-B14F-4D97-AF65-F5344CB8AC3E}">
        <p14:creationId xmlns:p14="http://schemas.microsoft.com/office/powerpoint/2010/main" val="2973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26080" cy="647577"/>
          </a:xfrm>
        </p:spPr>
        <p:txBody>
          <a:bodyPr>
            <a:normAutofit/>
          </a:bodyPr>
          <a:lstStyle/>
          <a:p>
            <a:r>
              <a:rPr lang="en-GB" sz="2800" b="1" dirty="0" err="1">
                <a:solidFill>
                  <a:schemeClr val="bg1"/>
                </a:solidFill>
              </a:rPr>
              <a:t>Phonetik</a:t>
            </a:r>
            <a:r>
              <a:rPr lang="en-GB" sz="2800" b="1" dirty="0">
                <a:solidFill>
                  <a:schemeClr val="bg1"/>
                </a:solidFill>
              </a:rPr>
              <a:t> </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235" y="247046"/>
            <a:ext cx="2349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9692869" cy="769441"/>
          </a:xfrm>
          <a:prstGeom prst="rect">
            <a:avLst/>
          </a:prstGeom>
          <a:noFill/>
        </p:spPr>
        <p:txBody>
          <a:bodyPr wrap="square" rtlCol="0">
            <a:spAutoFit/>
          </a:bodyPr>
          <a:lstStyle/>
          <a:p>
            <a:r>
              <a:rPr lang="en-US" sz="2200" dirty="0"/>
              <a:t>Partner/</a:t>
            </a:r>
            <a:r>
              <a:rPr lang="en-US" sz="2200" dirty="0" err="1"/>
              <a:t>Partnerin</a:t>
            </a:r>
            <a:r>
              <a:rPr lang="en-US" sz="2200" dirty="0"/>
              <a:t> A </a:t>
            </a:r>
            <a:r>
              <a:rPr lang="en-US" sz="2200" dirty="0" err="1"/>
              <a:t>sagt</a:t>
            </a:r>
            <a:r>
              <a:rPr lang="en-US" sz="2200" dirty="0"/>
              <a:t> die </a:t>
            </a:r>
            <a:r>
              <a:rPr lang="en-US" sz="2200" dirty="0" err="1"/>
              <a:t>Wörter</a:t>
            </a:r>
            <a:r>
              <a:rPr lang="en-US" sz="2200" dirty="0"/>
              <a:t> </a:t>
            </a:r>
            <a:r>
              <a:rPr lang="en-US" sz="2200" dirty="0" err="1"/>
              <a:t>mit</a:t>
            </a:r>
            <a:r>
              <a:rPr lang="en-US" sz="2200" dirty="0"/>
              <a:t> [-ich].</a:t>
            </a:r>
            <a:br>
              <a:rPr lang="en-US" sz="2200" dirty="0"/>
            </a:br>
            <a:r>
              <a:rPr lang="en-US" sz="2200" dirty="0"/>
              <a:t>Partner/</a:t>
            </a:r>
            <a:r>
              <a:rPr lang="en-US" sz="2200" dirty="0" err="1"/>
              <a:t>Partnerin</a:t>
            </a:r>
            <a:r>
              <a:rPr lang="en-US" sz="2200" dirty="0"/>
              <a:t> B </a:t>
            </a:r>
            <a:r>
              <a:rPr lang="en-US" sz="2200" dirty="0" err="1"/>
              <a:t>sagt</a:t>
            </a:r>
            <a:r>
              <a:rPr lang="en-US" sz="2200" dirty="0"/>
              <a:t> die </a:t>
            </a:r>
            <a:r>
              <a:rPr lang="en-US" sz="2200" dirty="0" err="1"/>
              <a:t>Wörter</a:t>
            </a:r>
            <a:r>
              <a:rPr lang="en-US" sz="2200" dirty="0"/>
              <a:t> </a:t>
            </a:r>
            <a:r>
              <a:rPr lang="en-US" sz="2200" dirty="0" err="1"/>
              <a:t>mit</a:t>
            </a:r>
            <a:r>
              <a:rPr lang="en-US" sz="2200" dirty="0"/>
              <a:t> [-</a:t>
            </a:r>
            <a:r>
              <a:rPr lang="en-US" sz="2200" dirty="0" err="1"/>
              <a:t>isch</a:t>
            </a:r>
            <a:r>
              <a:rPr lang="en-US" sz="2200" dirty="0"/>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897570"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895204" y="1350870"/>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1605631" y="1339444"/>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822422"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12</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1580943" y="1339444"/>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1580943" y="5495703"/>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797734"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10743976" y="5538125"/>
            <a:ext cx="745068" cy="7658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10634306" y="5726123"/>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graphicFrame>
        <p:nvGraphicFramePr>
          <p:cNvPr id="2" name="Table 15">
            <a:extLst>
              <a:ext uri="{FF2B5EF4-FFF2-40B4-BE49-F238E27FC236}">
                <a16:creationId xmlns:a16="http://schemas.microsoft.com/office/drawing/2014/main" id="{2028457C-6C4C-4FDD-BC4F-E1887D8F5D62}"/>
              </a:ext>
            </a:extLst>
          </p:cNvPr>
          <p:cNvGraphicFramePr>
            <a:graphicFrameLocks noGrp="1"/>
          </p:cNvGraphicFramePr>
          <p:nvPr>
            <p:extLst>
              <p:ext uri="{D42A27DB-BD31-4B8C-83A1-F6EECF244321}">
                <p14:modId xmlns:p14="http://schemas.microsoft.com/office/powerpoint/2010/main" val="441543192"/>
              </p:ext>
            </p:extLst>
          </p:nvPr>
        </p:nvGraphicFramePr>
        <p:xfrm>
          <a:off x="631068" y="2266901"/>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300766">
                  <a:extLst>
                    <a:ext uri="{9D8B030D-6E8A-4147-A177-3AD203B41FA5}">
                      <a16:colId xmlns:a16="http://schemas.microsoft.com/office/drawing/2014/main" val="3223209108"/>
                    </a:ext>
                  </a:extLst>
                </a:gridCol>
                <a:gridCol w="1796569">
                  <a:extLst>
                    <a:ext uri="{9D8B030D-6E8A-4147-A177-3AD203B41FA5}">
                      <a16:colId xmlns:a16="http://schemas.microsoft.com/office/drawing/2014/main" val="2658732482"/>
                    </a:ext>
                  </a:extLst>
                </a:gridCol>
                <a:gridCol w="1440275">
                  <a:extLst>
                    <a:ext uri="{9D8B030D-6E8A-4147-A177-3AD203B41FA5}">
                      <a16:colId xmlns:a16="http://schemas.microsoft.com/office/drawing/2014/main" val="1394974367"/>
                    </a:ext>
                  </a:extLst>
                </a:gridCol>
                <a:gridCol w="1440275">
                  <a:extLst>
                    <a:ext uri="{9D8B030D-6E8A-4147-A177-3AD203B41FA5}">
                      <a16:colId xmlns:a16="http://schemas.microsoft.com/office/drawing/2014/main" val="894483815"/>
                    </a:ext>
                  </a:extLst>
                </a:gridCol>
                <a:gridCol w="1440275">
                  <a:extLst>
                    <a:ext uri="{9D8B030D-6E8A-4147-A177-3AD203B41FA5}">
                      <a16:colId xmlns:a16="http://schemas.microsoft.com/office/drawing/2014/main" val="1556912340"/>
                    </a:ext>
                  </a:extLst>
                </a:gridCol>
                <a:gridCol w="1440275">
                  <a:extLst>
                    <a:ext uri="{9D8B030D-6E8A-4147-A177-3AD203B41FA5}">
                      <a16:colId xmlns:a16="http://schemas.microsoft.com/office/drawing/2014/main" val="2377593135"/>
                    </a:ext>
                  </a:extLst>
                </a:gridCol>
              </a:tblGrid>
              <a:tr h="829018">
                <a:tc>
                  <a:txBody>
                    <a:bodyPr/>
                    <a:lstStyle/>
                    <a:p>
                      <a:pPr algn="ctr"/>
                      <a:r>
                        <a:rPr lang="en-GB" sz="2000" dirty="0" err="1">
                          <a:solidFill>
                            <a:schemeClr val="tx1"/>
                          </a:solidFill>
                        </a:rPr>
                        <a:t>wirklich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sportlich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musikalisch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monatlich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praktisch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historisch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kritisch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18" name="Action Button: Custom 16">
            <a:hlinkClick r:id="" action="ppaction://noaction" highlightClick="1">
              <a:snd r:embed="rId3" name="4. 1. wirklich.wav"/>
            </a:hlinkClick>
            <a:extLst>
              <a:ext uri="{FF2B5EF4-FFF2-40B4-BE49-F238E27FC236}">
                <a16:creationId xmlns:a16="http://schemas.microsoft.com/office/drawing/2014/main" id="{1762DD1F-BE31-48F8-A4C3-3D8D022A237B}"/>
              </a:ext>
            </a:extLst>
          </p:cNvPr>
          <p:cNvSpPr/>
          <p:nvPr/>
        </p:nvSpPr>
        <p:spPr>
          <a:xfrm>
            <a:off x="128751" y="250244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4" name="4. 2. politisch.wav"/>
            </a:hlinkClick>
            <a:extLst>
              <a:ext uri="{FF2B5EF4-FFF2-40B4-BE49-F238E27FC236}">
                <a16:creationId xmlns:a16="http://schemas.microsoft.com/office/drawing/2014/main" id="{FB34BC1D-FCE3-4DA9-B410-DC32BC728322}"/>
              </a:ext>
            </a:extLst>
          </p:cNvPr>
          <p:cNvSpPr/>
          <p:nvPr/>
        </p:nvSpPr>
        <p:spPr>
          <a:xfrm>
            <a:off x="128751" y="452840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graphicFrame>
        <p:nvGraphicFramePr>
          <p:cNvPr id="20" name="Table 15">
            <a:extLst>
              <a:ext uri="{FF2B5EF4-FFF2-40B4-BE49-F238E27FC236}">
                <a16:creationId xmlns:a16="http://schemas.microsoft.com/office/drawing/2014/main" id="{5B76A9CB-7EA1-4CE5-BCFC-925D69CE653E}"/>
              </a:ext>
            </a:extLst>
          </p:cNvPr>
          <p:cNvGraphicFramePr>
            <a:graphicFrameLocks noGrp="1"/>
          </p:cNvGraphicFramePr>
          <p:nvPr>
            <p:extLst>
              <p:ext uri="{D42A27DB-BD31-4B8C-83A1-F6EECF244321}">
                <p14:modId xmlns:p14="http://schemas.microsoft.com/office/powerpoint/2010/main" val="1781381314"/>
              </p:ext>
            </p:extLst>
          </p:nvPr>
        </p:nvGraphicFramePr>
        <p:xfrm>
          <a:off x="631068" y="4300346"/>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442434">
                  <a:extLst>
                    <a:ext uri="{9D8B030D-6E8A-4147-A177-3AD203B41FA5}">
                      <a16:colId xmlns:a16="http://schemas.microsoft.com/office/drawing/2014/main" val="3223209108"/>
                    </a:ext>
                  </a:extLst>
                </a:gridCol>
                <a:gridCol w="1326523">
                  <a:extLst>
                    <a:ext uri="{9D8B030D-6E8A-4147-A177-3AD203B41FA5}">
                      <a16:colId xmlns:a16="http://schemas.microsoft.com/office/drawing/2014/main" val="2658732482"/>
                    </a:ext>
                  </a:extLst>
                </a:gridCol>
                <a:gridCol w="1416677">
                  <a:extLst>
                    <a:ext uri="{9D8B030D-6E8A-4147-A177-3AD203B41FA5}">
                      <a16:colId xmlns:a16="http://schemas.microsoft.com/office/drawing/2014/main" val="1394974367"/>
                    </a:ext>
                  </a:extLst>
                </a:gridCol>
                <a:gridCol w="1326523">
                  <a:extLst>
                    <a:ext uri="{9D8B030D-6E8A-4147-A177-3AD203B41FA5}">
                      <a16:colId xmlns:a16="http://schemas.microsoft.com/office/drawing/2014/main" val="894483815"/>
                    </a:ext>
                  </a:extLst>
                </a:gridCol>
                <a:gridCol w="1519708">
                  <a:extLst>
                    <a:ext uri="{9D8B030D-6E8A-4147-A177-3AD203B41FA5}">
                      <a16:colId xmlns:a16="http://schemas.microsoft.com/office/drawing/2014/main" val="1556912340"/>
                    </a:ext>
                  </a:extLst>
                </a:gridCol>
                <a:gridCol w="1826570">
                  <a:extLst>
                    <a:ext uri="{9D8B030D-6E8A-4147-A177-3AD203B41FA5}">
                      <a16:colId xmlns:a16="http://schemas.microsoft.com/office/drawing/2014/main" val="2377593135"/>
                    </a:ext>
                  </a:extLst>
                </a:gridCol>
              </a:tblGrid>
              <a:tr h="829018">
                <a:tc>
                  <a:txBody>
                    <a:bodyPr/>
                    <a:lstStyle/>
                    <a:p>
                      <a:pPr algn="ctr"/>
                      <a:r>
                        <a:rPr lang="en-GB" sz="2000" dirty="0" err="1">
                          <a:solidFill>
                            <a:schemeClr val="tx1"/>
                          </a:solidFill>
                        </a:rPr>
                        <a:t>politisch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technisch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komisch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glücklich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ähnlich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katholisch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000" dirty="0" err="1">
                          <a:solidFill>
                            <a:schemeClr val="tx1"/>
                          </a:solidFill>
                        </a:rPr>
                        <a:t>wöchentlich</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21" name="TextBox 20">
            <a:extLst>
              <a:ext uri="{FF2B5EF4-FFF2-40B4-BE49-F238E27FC236}">
                <a16:creationId xmlns:a16="http://schemas.microsoft.com/office/drawing/2014/main" id="{E7AC0793-11A9-4679-9795-B15807A7E108}"/>
              </a:ext>
            </a:extLst>
          </p:cNvPr>
          <p:cNvSpPr txBox="1"/>
          <p:nvPr/>
        </p:nvSpPr>
        <p:spPr>
          <a:xfrm>
            <a:off x="180000" y="3429387"/>
            <a:ext cx="8080971" cy="769441"/>
          </a:xfrm>
          <a:prstGeom prst="rect">
            <a:avLst/>
          </a:prstGeom>
          <a:noFill/>
        </p:spPr>
        <p:txBody>
          <a:bodyPr wrap="square" rtlCol="0">
            <a:spAutoFit/>
          </a:bodyPr>
          <a:lstStyle/>
          <a:p>
            <a:r>
              <a:rPr lang="en-US" sz="2200" dirty="0"/>
              <a:t>Partner/</a:t>
            </a:r>
            <a:r>
              <a:rPr lang="en-US" sz="2200" dirty="0" err="1"/>
              <a:t>Partnerin</a:t>
            </a:r>
            <a:r>
              <a:rPr lang="en-US" sz="2200" dirty="0"/>
              <a:t> A </a:t>
            </a:r>
            <a:r>
              <a:rPr lang="en-US" sz="2200" dirty="0" err="1"/>
              <a:t>sagt</a:t>
            </a:r>
            <a:r>
              <a:rPr lang="en-US" sz="2200" dirty="0"/>
              <a:t> die </a:t>
            </a:r>
            <a:r>
              <a:rPr lang="en-US" sz="2200" dirty="0" err="1"/>
              <a:t>Wörter</a:t>
            </a:r>
            <a:r>
              <a:rPr lang="en-US" sz="2200" dirty="0"/>
              <a:t> </a:t>
            </a:r>
            <a:r>
              <a:rPr lang="en-US" sz="2200" dirty="0" err="1"/>
              <a:t>mit</a:t>
            </a:r>
            <a:r>
              <a:rPr lang="en-US" sz="2200" dirty="0"/>
              <a:t> [-</a:t>
            </a:r>
            <a:r>
              <a:rPr lang="en-US" sz="2200" dirty="0" err="1"/>
              <a:t>isch</a:t>
            </a:r>
            <a:r>
              <a:rPr lang="en-US" sz="2200" dirty="0"/>
              <a:t>].</a:t>
            </a:r>
            <a:br>
              <a:rPr lang="en-US" sz="2200" dirty="0"/>
            </a:br>
            <a:r>
              <a:rPr lang="en-US" sz="2200" dirty="0"/>
              <a:t>Partner/</a:t>
            </a:r>
            <a:r>
              <a:rPr lang="en-US" sz="2200" dirty="0" err="1"/>
              <a:t>Partnerin</a:t>
            </a:r>
            <a:r>
              <a:rPr lang="en-US" sz="2200" dirty="0"/>
              <a:t> B </a:t>
            </a:r>
            <a:r>
              <a:rPr lang="en-US" sz="2200" dirty="0" err="1"/>
              <a:t>sagt</a:t>
            </a:r>
            <a:r>
              <a:rPr lang="en-US" sz="2200" dirty="0"/>
              <a:t> die </a:t>
            </a:r>
            <a:r>
              <a:rPr lang="en-US" sz="2200" dirty="0" err="1"/>
              <a:t>Wörter</a:t>
            </a:r>
            <a:r>
              <a:rPr lang="en-US" sz="2200" dirty="0"/>
              <a:t> </a:t>
            </a:r>
            <a:r>
              <a:rPr lang="en-US" sz="2200" dirty="0" err="1"/>
              <a:t>mit</a:t>
            </a:r>
            <a:r>
              <a:rPr lang="en-US" sz="2200" dirty="0"/>
              <a:t> [-ich].</a:t>
            </a:r>
          </a:p>
        </p:txBody>
      </p:sp>
      <p:pic>
        <p:nvPicPr>
          <p:cNvPr id="27" name="Picture 26" descr="A picture containing clock&#10;&#10;Description automatically generated">
            <a:extLst>
              <a:ext uri="{FF2B5EF4-FFF2-40B4-BE49-F238E27FC236}">
                <a16:creationId xmlns:a16="http://schemas.microsoft.com/office/drawing/2014/main" id="{05AB4B4B-39A4-4B36-8646-0E3AEE042620}"/>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38033" y="95237"/>
            <a:ext cx="1733997" cy="1145621"/>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2000"/>
                                        <p:tgtEl>
                                          <p:spTgt spid="7"/>
                                        </p:tgtEl>
                                      </p:cBhvr>
                                    </p:animEffect>
                                    <p:set>
                                      <p:cBhvr>
                                        <p:cTn id="7" dur="1" fill="hold">
                                          <p:stCondLst>
                                            <p:cond delay="1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6EF0042E-0F10-4AA4-A7BD-A7A9609E5316}"/>
              </a:ext>
            </a:extLst>
          </p:cNvPr>
          <p:cNvGraphicFramePr>
            <a:graphicFrameLocks noGrp="1"/>
          </p:cNvGraphicFramePr>
          <p:nvPr>
            <p:extLst>
              <p:ext uri="{D42A27DB-BD31-4B8C-83A1-F6EECF244321}">
                <p14:modId xmlns:p14="http://schemas.microsoft.com/office/powerpoint/2010/main" val="3298316223"/>
              </p:ext>
            </p:extLst>
          </p:nvPr>
        </p:nvGraphicFramePr>
        <p:xfrm>
          <a:off x="203199" y="1889674"/>
          <a:ext cx="11603788" cy="4190284"/>
        </p:xfrm>
        <a:graphic>
          <a:graphicData uri="http://schemas.openxmlformats.org/drawingml/2006/table">
            <a:tbl>
              <a:tblPr firstRow="1" bandRow="1">
                <a:tableStyleId>{5C22544A-7EE6-4342-B048-85BDC9FD1C3A}</a:tableStyleId>
              </a:tblPr>
              <a:tblGrid>
                <a:gridCol w="2900947">
                  <a:extLst>
                    <a:ext uri="{9D8B030D-6E8A-4147-A177-3AD203B41FA5}">
                      <a16:colId xmlns:a16="http://schemas.microsoft.com/office/drawing/2014/main" val="49036259"/>
                    </a:ext>
                  </a:extLst>
                </a:gridCol>
                <a:gridCol w="2900947">
                  <a:extLst>
                    <a:ext uri="{9D8B030D-6E8A-4147-A177-3AD203B41FA5}">
                      <a16:colId xmlns:a16="http://schemas.microsoft.com/office/drawing/2014/main" val="1534764866"/>
                    </a:ext>
                  </a:extLst>
                </a:gridCol>
                <a:gridCol w="2900947">
                  <a:extLst>
                    <a:ext uri="{9D8B030D-6E8A-4147-A177-3AD203B41FA5}">
                      <a16:colId xmlns:a16="http://schemas.microsoft.com/office/drawing/2014/main" val="3793445607"/>
                    </a:ext>
                  </a:extLst>
                </a:gridCol>
                <a:gridCol w="2900947">
                  <a:extLst>
                    <a:ext uri="{9D8B030D-6E8A-4147-A177-3AD203B41FA5}">
                      <a16:colId xmlns:a16="http://schemas.microsoft.com/office/drawing/2014/main" val="1884089554"/>
                    </a:ext>
                  </a:extLst>
                </a:gridCol>
              </a:tblGrid>
              <a:tr h="2095142">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691782465"/>
                  </a:ext>
                </a:extLst>
              </a:tr>
              <a:tr h="2095142">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tc>
                  <a:txBody>
                    <a:bodyPr/>
                    <a:lstStyle/>
                    <a:p>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482385606"/>
                  </a:ext>
                </a:extLst>
              </a:tr>
            </a:tbl>
          </a:graphicData>
        </a:graphic>
      </p:graphicFrame>
      <p:sp>
        <p:nvSpPr>
          <p:cNvPr id="4" name="Title 3"/>
          <p:cNvSpPr>
            <a:spLocks noGrp="1"/>
          </p:cNvSpPr>
          <p:nvPr>
            <p:ph type="title"/>
          </p:nvPr>
        </p:nvSpPr>
        <p:spPr>
          <a:xfrm>
            <a:off x="0" y="213557"/>
            <a:ext cx="3418661" cy="647577"/>
          </a:xfrm>
        </p:spPr>
        <p:txBody>
          <a:bodyPr>
            <a:normAutofit/>
          </a:bodyPr>
          <a:lstStyle/>
          <a:p>
            <a:r>
              <a:rPr lang="en-GB" sz="2800" b="1" dirty="0" err="1">
                <a:solidFill>
                  <a:schemeClr val="bg1"/>
                </a:solidFill>
              </a:rPr>
              <a:t>Vokabeln</a:t>
            </a:r>
            <a:r>
              <a:rPr lang="en-GB" sz="2800" b="1" dirty="0">
                <a:solidFill>
                  <a:schemeClr val="bg1"/>
                </a:solidFill>
              </a:rPr>
              <a:t> </a:t>
            </a:r>
            <a:r>
              <a:rPr lang="en-GB" sz="2800" b="0" dirty="0"/>
              <a:t>(</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10632379" cy="461665"/>
          </a:xfrm>
          <a:prstGeom prst="rect">
            <a:avLst/>
          </a:prstGeom>
          <a:noFill/>
        </p:spPr>
        <p:txBody>
          <a:bodyPr wrap="square" rtlCol="0">
            <a:spAutoFit/>
          </a:bodyPr>
          <a:lstStyle/>
          <a:p>
            <a:r>
              <a:rPr lang="en-US" sz="2400" dirty="0"/>
              <a:t>Schreib1-8 und die </a:t>
            </a:r>
            <a:r>
              <a:rPr lang="en-US" sz="2400" dirty="0" err="1"/>
              <a:t>Wörter</a:t>
            </a:r>
            <a:r>
              <a:rPr lang="en-US" sz="2400" dirty="0"/>
              <a:t> auf Deutsch.</a:t>
            </a:r>
          </a:p>
        </p:txBody>
      </p:sp>
      <p:sp>
        <p:nvSpPr>
          <p:cNvPr id="9" name="TextBox 8">
            <a:extLst>
              <a:ext uri="{FF2B5EF4-FFF2-40B4-BE49-F238E27FC236}">
                <a16:creationId xmlns:a16="http://schemas.microsoft.com/office/drawing/2014/main" id="{3E82DFAF-5A53-4E7C-8B19-5FB9FF3D95FF}"/>
              </a:ext>
            </a:extLst>
          </p:cNvPr>
          <p:cNvSpPr txBox="1"/>
          <p:nvPr/>
        </p:nvSpPr>
        <p:spPr>
          <a:xfrm>
            <a:off x="203199" y="1889674"/>
            <a:ext cx="566822" cy="461665"/>
          </a:xfrm>
          <a:prstGeom prst="rect">
            <a:avLst/>
          </a:prstGeom>
          <a:noFill/>
        </p:spPr>
        <p:txBody>
          <a:bodyPr wrap="square" rtlCol="0">
            <a:spAutoFit/>
          </a:bodyPr>
          <a:lstStyle/>
          <a:p>
            <a:pPr algn="l"/>
            <a:r>
              <a:rPr lang="en-GB" sz="2400" b="1" dirty="0"/>
              <a:t>1</a:t>
            </a:r>
          </a:p>
        </p:txBody>
      </p:sp>
      <p:sp>
        <p:nvSpPr>
          <p:cNvPr id="10" name="TextBox 9">
            <a:extLst>
              <a:ext uri="{FF2B5EF4-FFF2-40B4-BE49-F238E27FC236}">
                <a16:creationId xmlns:a16="http://schemas.microsoft.com/office/drawing/2014/main" id="{ECF70D7B-42B9-402C-8D3B-45B6BA23915C}"/>
              </a:ext>
            </a:extLst>
          </p:cNvPr>
          <p:cNvSpPr txBox="1"/>
          <p:nvPr/>
        </p:nvSpPr>
        <p:spPr>
          <a:xfrm>
            <a:off x="3146183" y="1905716"/>
            <a:ext cx="566822" cy="461665"/>
          </a:xfrm>
          <a:prstGeom prst="rect">
            <a:avLst/>
          </a:prstGeom>
          <a:noFill/>
        </p:spPr>
        <p:txBody>
          <a:bodyPr wrap="square" rtlCol="0">
            <a:spAutoFit/>
          </a:bodyPr>
          <a:lstStyle/>
          <a:p>
            <a:pPr algn="l"/>
            <a:r>
              <a:rPr lang="en-GB" sz="2400" b="1" dirty="0"/>
              <a:t>2</a:t>
            </a:r>
          </a:p>
        </p:txBody>
      </p:sp>
      <p:sp>
        <p:nvSpPr>
          <p:cNvPr id="11" name="TextBox 10">
            <a:extLst>
              <a:ext uri="{FF2B5EF4-FFF2-40B4-BE49-F238E27FC236}">
                <a16:creationId xmlns:a16="http://schemas.microsoft.com/office/drawing/2014/main" id="{78168135-DD01-4509-A5FB-97E5EC37924E}"/>
              </a:ext>
            </a:extLst>
          </p:cNvPr>
          <p:cNvSpPr txBox="1"/>
          <p:nvPr/>
        </p:nvSpPr>
        <p:spPr>
          <a:xfrm>
            <a:off x="6092583" y="1889674"/>
            <a:ext cx="566822" cy="461665"/>
          </a:xfrm>
          <a:prstGeom prst="rect">
            <a:avLst/>
          </a:prstGeom>
          <a:noFill/>
        </p:spPr>
        <p:txBody>
          <a:bodyPr wrap="square" rtlCol="0">
            <a:spAutoFit/>
          </a:bodyPr>
          <a:lstStyle/>
          <a:p>
            <a:pPr algn="l"/>
            <a:r>
              <a:rPr lang="en-GB" sz="2400" b="1" dirty="0"/>
              <a:t>3</a:t>
            </a:r>
          </a:p>
        </p:txBody>
      </p:sp>
      <p:sp>
        <p:nvSpPr>
          <p:cNvPr id="12" name="TextBox 11">
            <a:extLst>
              <a:ext uri="{FF2B5EF4-FFF2-40B4-BE49-F238E27FC236}">
                <a16:creationId xmlns:a16="http://schemas.microsoft.com/office/drawing/2014/main" id="{2A82E94C-E0BF-4CF9-8C33-0D8388169EFE}"/>
              </a:ext>
            </a:extLst>
          </p:cNvPr>
          <p:cNvSpPr txBox="1"/>
          <p:nvPr/>
        </p:nvSpPr>
        <p:spPr>
          <a:xfrm>
            <a:off x="9035567" y="1905716"/>
            <a:ext cx="566822" cy="461665"/>
          </a:xfrm>
          <a:prstGeom prst="rect">
            <a:avLst/>
          </a:prstGeom>
          <a:noFill/>
        </p:spPr>
        <p:txBody>
          <a:bodyPr wrap="square" rtlCol="0">
            <a:spAutoFit/>
          </a:bodyPr>
          <a:lstStyle/>
          <a:p>
            <a:pPr algn="l"/>
            <a:r>
              <a:rPr lang="en-GB" sz="2400" b="1" dirty="0"/>
              <a:t>4</a:t>
            </a:r>
          </a:p>
        </p:txBody>
      </p:sp>
      <p:sp>
        <p:nvSpPr>
          <p:cNvPr id="13" name="TextBox 12">
            <a:extLst>
              <a:ext uri="{FF2B5EF4-FFF2-40B4-BE49-F238E27FC236}">
                <a16:creationId xmlns:a16="http://schemas.microsoft.com/office/drawing/2014/main" id="{D3CB50E0-1D56-4ECC-A5A6-AB7B485BB5B1}"/>
              </a:ext>
            </a:extLst>
          </p:cNvPr>
          <p:cNvSpPr txBox="1"/>
          <p:nvPr/>
        </p:nvSpPr>
        <p:spPr>
          <a:xfrm>
            <a:off x="203199" y="3968774"/>
            <a:ext cx="566822" cy="461665"/>
          </a:xfrm>
          <a:prstGeom prst="rect">
            <a:avLst/>
          </a:prstGeom>
          <a:noFill/>
        </p:spPr>
        <p:txBody>
          <a:bodyPr wrap="square" rtlCol="0">
            <a:spAutoFit/>
          </a:bodyPr>
          <a:lstStyle/>
          <a:p>
            <a:pPr algn="l"/>
            <a:r>
              <a:rPr lang="en-GB" sz="2400" b="1" dirty="0"/>
              <a:t>5</a:t>
            </a:r>
          </a:p>
        </p:txBody>
      </p:sp>
      <p:sp>
        <p:nvSpPr>
          <p:cNvPr id="14" name="TextBox 13">
            <a:extLst>
              <a:ext uri="{FF2B5EF4-FFF2-40B4-BE49-F238E27FC236}">
                <a16:creationId xmlns:a16="http://schemas.microsoft.com/office/drawing/2014/main" id="{A1822646-8FF7-46D2-B441-471A258ACB05}"/>
              </a:ext>
            </a:extLst>
          </p:cNvPr>
          <p:cNvSpPr txBox="1"/>
          <p:nvPr/>
        </p:nvSpPr>
        <p:spPr>
          <a:xfrm>
            <a:off x="3146183" y="3984816"/>
            <a:ext cx="566822" cy="461665"/>
          </a:xfrm>
          <a:prstGeom prst="rect">
            <a:avLst/>
          </a:prstGeom>
          <a:noFill/>
        </p:spPr>
        <p:txBody>
          <a:bodyPr wrap="square" rtlCol="0">
            <a:spAutoFit/>
          </a:bodyPr>
          <a:lstStyle/>
          <a:p>
            <a:pPr algn="l"/>
            <a:r>
              <a:rPr lang="en-GB" sz="2400" b="1" dirty="0"/>
              <a:t>6</a:t>
            </a:r>
          </a:p>
        </p:txBody>
      </p:sp>
      <p:sp>
        <p:nvSpPr>
          <p:cNvPr id="15" name="TextBox 14">
            <a:extLst>
              <a:ext uri="{FF2B5EF4-FFF2-40B4-BE49-F238E27FC236}">
                <a16:creationId xmlns:a16="http://schemas.microsoft.com/office/drawing/2014/main" id="{605B7106-EFB4-4955-AC46-E5ACB49CE4F1}"/>
              </a:ext>
            </a:extLst>
          </p:cNvPr>
          <p:cNvSpPr txBox="1"/>
          <p:nvPr/>
        </p:nvSpPr>
        <p:spPr>
          <a:xfrm>
            <a:off x="6092583" y="3968774"/>
            <a:ext cx="566822" cy="461665"/>
          </a:xfrm>
          <a:prstGeom prst="rect">
            <a:avLst/>
          </a:prstGeom>
          <a:noFill/>
        </p:spPr>
        <p:txBody>
          <a:bodyPr wrap="square" rtlCol="0">
            <a:spAutoFit/>
          </a:bodyPr>
          <a:lstStyle/>
          <a:p>
            <a:pPr algn="l"/>
            <a:r>
              <a:rPr lang="en-GB" sz="2400" b="1" dirty="0"/>
              <a:t>7</a:t>
            </a:r>
          </a:p>
        </p:txBody>
      </p:sp>
      <p:sp>
        <p:nvSpPr>
          <p:cNvPr id="16" name="TextBox 15">
            <a:extLst>
              <a:ext uri="{FF2B5EF4-FFF2-40B4-BE49-F238E27FC236}">
                <a16:creationId xmlns:a16="http://schemas.microsoft.com/office/drawing/2014/main" id="{F189A6F3-D1D2-4157-9A3F-933603B320A7}"/>
              </a:ext>
            </a:extLst>
          </p:cNvPr>
          <p:cNvSpPr txBox="1"/>
          <p:nvPr/>
        </p:nvSpPr>
        <p:spPr>
          <a:xfrm>
            <a:off x="9035567" y="3984816"/>
            <a:ext cx="566822" cy="461665"/>
          </a:xfrm>
          <a:prstGeom prst="rect">
            <a:avLst/>
          </a:prstGeom>
          <a:noFill/>
        </p:spPr>
        <p:txBody>
          <a:bodyPr wrap="square" rtlCol="0">
            <a:spAutoFit/>
          </a:bodyPr>
          <a:lstStyle/>
          <a:p>
            <a:pPr algn="l"/>
            <a:r>
              <a:rPr lang="en-GB" sz="2400" b="1" dirty="0"/>
              <a:t>8</a:t>
            </a:r>
          </a:p>
        </p:txBody>
      </p:sp>
      <p:sp>
        <p:nvSpPr>
          <p:cNvPr id="22" name="TextBox 21">
            <a:extLst>
              <a:ext uri="{FF2B5EF4-FFF2-40B4-BE49-F238E27FC236}">
                <a16:creationId xmlns:a16="http://schemas.microsoft.com/office/drawing/2014/main" id="{C838CE1C-B7CF-2948-823A-2763D0C9E5DD}"/>
              </a:ext>
            </a:extLst>
          </p:cNvPr>
          <p:cNvSpPr txBox="1"/>
          <p:nvPr/>
        </p:nvSpPr>
        <p:spPr>
          <a:xfrm>
            <a:off x="385013" y="3282052"/>
            <a:ext cx="1680268" cy="461665"/>
          </a:xfrm>
          <a:prstGeom prst="rect">
            <a:avLst/>
          </a:prstGeom>
          <a:noFill/>
        </p:spPr>
        <p:txBody>
          <a:bodyPr wrap="none" rtlCol="0">
            <a:spAutoFit/>
          </a:bodyPr>
          <a:lstStyle/>
          <a:p>
            <a:pPr algn="l"/>
            <a:r>
              <a:rPr lang="en-US" sz="2400" b="1" u="sng" dirty="0"/>
              <a:t>b</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p>
        </p:txBody>
      </p:sp>
      <p:sp>
        <p:nvSpPr>
          <p:cNvPr id="23" name="TextBox 22">
            <a:extLst>
              <a:ext uri="{FF2B5EF4-FFF2-40B4-BE49-F238E27FC236}">
                <a16:creationId xmlns:a16="http://schemas.microsoft.com/office/drawing/2014/main" id="{75E6FF59-DD1D-154E-9CEA-61AE7ACECFE1}"/>
              </a:ext>
            </a:extLst>
          </p:cNvPr>
          <p:cNvSpPr txBox="1"/>
          <p:nvPr/>
        </p:nvSpPr>
        <p:spPr>
          <a:xfrm>
            <a:off x="584778" y="3279037"/>
            <a:ext cx="1548822" cy="461665"/>
          </a:xfrm>
          <a:prstGeom prst="rect">
            <a:avLst/>
          </a:prstGeom>
          <a:noFill/>
        </p:spPr>
        <p:txBody>
          <a:bodyPr wrap="none" rtlCol="0">
            <a:spAutoFit/>
          </a:bodyPr>
          <a:lstStyle/>
          <a:p>
            <a:pPr algn="l"/>
            <a:r>
              <a:rPr lang="en-US" sz="2400" b="1" dirty="0"/>
              <a:t>  </a:t>
            </a:r>
            <a:r>
              <a:rPr lang="en-US" sz="2400" b="1" dirty="0" err="1"/>
              <a:t>i</a:t>
            </a:r>
            <a:r>
              <a:rPr lang="en-US" sz="2400" b="1" i="1" dirty="0"/>
              <a:t>  </a:t>
            </a:r>
            <a:r>
              <a:rPr lang="en-US" sz="2400" b="1" dirty="0"/>
              <a:t>l</a:t>
            </a:r>
            <a:r>
              <a:rPr lang="en-US" sz="2400" b="1" i="1" dirty="0"/>
              <a:t>  </a:t>
            </a:r>
            <a:r>
              <a:rPr lang="en-US" sz="2400" b="1" dirty="0"/>
              <a:t>l</a:t>
            </a:r>
            <a:r>
              <a:rPr lang="en-US" sz="2400" b="1" i="1" dirty="0"/>
              <a:t>  </a:t>
            </a:r>
            <a:r>
              <a:rPr lang="en-US" sz="2400" b="1" dirty="0" err="1"/>
              <a:t>i</a:t>
            </a:r>
            <a:r>
              <a:rPr lang="en-US" sz="2400" b="1" i="1" dirty="0"/>
              <a:t> </a:t>
            </a:r>
            <a:r>
              <a:rPr lang="en-US" sz="2400" b="1" dirty="0"/>
              <a:t> g</a:t>
            </a:r>
          </a:p>
        </p:txBody>
      </p:sp>
      <p:sp>
        <p:nvSpPr>
          <p:cNvPr id="24" name="TextBox 23">
            <a:extLst>
              <a:ext uri="{FF2B5EF4-FFF2-40B4-BE49-F238E27FC236}">
                <a16:creationId xmlns:a16="http://schemas.microsoft.com/office/drawing/2014/main" id="{D918D06A-0D74-2B48-9FE5-D894C84F44A5}"/>
              </a:ext>
            </a:extLst>
          </p:cNvPr>
          <p:cNvSpPr txBox="1"/>
          <p:nvPr/>
        </p:nvSpPr>
        <p:spPr>
          <a:xfrm>
            <a:off x="3240727" y="3279036"/>
            <a:ext cx="1680268" cy="461665"/>
          </a:xfrm>
          <a:prstGeom prst="rect">
            <a:avLst/>
          </a:prstGeom>
          <a:noFill/>
        </p:spPr>
        <p:txBody>
          <a:bodyPr wrap="none" rtlCol="0">
            <a:spAutoFit/>
          </a:bodyPr>
          <a:lstStyle/>
          <a:p>
            <a:pPr algn="l"/>
            <a:r>
              <a:rPr lang="en-US" sz="2400" b="1" u="sng" dirty="0"/>
              <a:t>d</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p>
        </p:txBody>
      </p:sp>
      <p:sp>
        <p:nvSpPr>
          <p:cNvPr id="25" name="TextBox 24">
            <a:extLst>
              <a:ext uri="{FF2B5EF4-FFF2-40B4-BE49-F238E27FC236}">
                <a16:creationId xmlns:a16="http://schemas.microsoft.com/office/drawing/2014/main" id="{527187F8-969E-C74A-9A2E-79B880F5172E}"/>
              </a:ext>
            </a:extLst>
          </p:cNvPr>
          <p:cNvSpPr txBox="1"/>
          <p:nvPr/>
        </p:nvSpPr>
        <p:spPr>
          <a:xfrm>
            <a:off x="6375994" y="3279036"/>
            <a:ext cx="1483098" cy="461665"/>
          </a:xfrm>
          <a:prstGeom prst="rect">
            <a:avLst/>
          </a:prstGeom>
          <a:noFill/>
        </p:spPr>
        <p:txBody>
          <a:bodyPr wrap="none" rtlCol="0">
            <a:spAutoFit/>
          </a:bodyPr>
          <a:lstStyle/>
          <a:p>
            <a:pPr algn="l"/>
            <a:r>
              <a:rPr lang="en-US" sz="2400" b="1" u="sng" dirty="0"/>
              <a:t>t </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endParaRPr lang="en-US" sz="2400" b="1" u="sng" dirty="0"/>
          </a:p>
        </p:txBody>
      </p:sp>
      <p:sp>
        <p:nvSpPr>
          <p:cNvPr id="26" name="TextBox 25">
            <a:extLst>
              <a:ext uri="{FF2B5EF4-FFF2-40B4-BE49-F238E27FC236}">
                <a16:creationId xmlns:a16="http://schemas.microsoft.com/office/drawing/2014/main" id="{8705F076-AF17-C743-9D4F-8D4125775BD1}"/>
              </a:ext>
            </a:extLst>
          </p:cNvPr>
          <p:cNvSpPr txBox="1"/>
          <p:nvPr/>
        </p:nvSpPr>
        <p:spPr>
          <a:xfrm>
            <a:off x="9318978" y="3279036"/>
            <a:ext cx="1500732" cy="461665"/>
          </a:xfrm>
          <a:prstGeom prst="rect">
            <a:avLst/>
          </a:prstGeom>
          <a:noFill/>
        </p:spPr>
        <p:txBody>
          <a:bodyPr wrap="none" rtlCol="0">
            <a:spAutoFit/>
          </a:bodyPr>
          <a:lstStyle/>
          <a:p>
            <a:pPr algn="l"/>
            <a:r>
              <a:rPr lang="en-US" sz="2400" b="1" u="sng" dirty="0"/>
              <a:t>e</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endParaRPr lang="en-US" sz="2400" b="1" u="sng" dirty="0"/>
          </a:p>
        </p:txBody>
      </p:sp>
      <p:sp>
        <p:nvSpPr>
          <p:cNvPr id="27" name="TextBox 26">
            <a:extLst>
              <a:ext uri="{FF2B5EF4-FFF2-40B4-BE49-F238E27FC236}">
                <a16:creationId xmlns:a16="http://schemas.microsoft.com/office/drawing/2014/main" id="{4607B5EB-AE3C-2745-B54D-8D2C68BF8EF5}"/>
              </a:ext>
            </a:extLst>
          </p:cNvPr>
          <p:cNvSpPr txBox="1"/>
          <p:nvPr/>
        </p:nvSpPr>
        <p:spPr>
          <a:xfrm>
            <a:off x="385013" y="5505356"/>
            <a:ext cx="906017" cy="461665"/>
          </a:xfrm>
          <a:prstGeom prst="rect">
            <a:avLst/>
          </a:prstGeom>
          <a:noFill/>
        </p:spPr>
        <p:txBody>
          <a:bodyPr wrap="none" rtlCol="0">
            <a:spAutoFit/>
          </a:bodyPr>
          <a:lstStyle/>
          <a:p>
            <a:pPr algn="l"/>
            <a:r>
              <a:rPr lang="en-US" sz="2400" b="1" u="sng" dirty="0"/>
              <a:t>d</a:t>
            </a:r>
            <a:r>
              <a:rPr lang="en-US" sz="2400" b="1" dirty="0"/>
              <a:t> </a:t>
            </a:r>
            <a:r>
              <a:rPr lang="en-US" sz="2400" b="1" u="sng" dirty="0"/>
              <a:t>  </a:t>
            </a:r>
            <a:r>
              <a:rPr lang="en-US" sz="2400" i="1" dirty="0"/>
              <a:t> </a:t>
            </a:r>
            <a:r>
              <a:rPr lang="en-US" sz="2400" b="1" i="1" u="sng" dirty="0"/>
              <a:t>  </a:t>
            </a:r>
            <a:endParaRPr lang="en-US" sz="2400" b="1" u="sng" dirty="0"/>
          </a:p>
        </p:txBody>
      </p:sp>
      <p:sp>
        <p:nvSpPr>
          <p:cNvPr id="28" name="TextBox 27">
            <a:extLst>
              <a:ext uri="{FF2B5EF4-FFF2-40B4-BE49-F238E27FC236}">
                <a16:creationId xmlns:a16="http://schemas.microsoft.com/office/drawing/2014/main" id="{433F3A4A-95CA-024D-B883-EF8D9EE3BBBE}"/>
              </a:ext>
            </a:extLst>
          </p:cNvPr>
          <p:cNvSpPr txBox="1"/>
          <p:nvPr/>
        </p:nvSpPr>
        <p:spPr>
          <a:xfrm>
            <a:off x="3240727" y="5501469"/>
            <a:ext cx="2699778" cy="461665"/>
          </a:xfrm>
          <a:prstGeom prst="rect">
            <a:avLst/>
          </a:prstGeom>
          <a:noFill/>
        </p:spPr>
        <p:txBody>
          <a:bodyPr wrap="none" rtlCol="0">
            <a:spAutoFit/>
          </a:bodyPr>
          <a:lstStyle/>
          <a:p>
            <a:pPr algn="l"/>
            <a:r>
              <a:rPr lang="en-US" sz="2400" b="1" u="sng" dirty="0"/>
              <a:t>g</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r>
              <a:rPr lang="en-US" sz="2400" b="1" dirty="0"/>
              <a:t> </a:t>
            </a:r>
            <a:r>
              <a:rPr lang="en-US" sz="2400" b="1" u="sng" dirty="0"/>
              <a:t>_</a:t>
            </a:r>
            <a:r>
              <a:rPr lang="en-US" sz="2400" b="1" dirty="0"/>
              <a:t> </a:t>
            </a:r>
            <a:r>
              <a:rPr lang="en-US" sz="2400" b="1" u="sng" dirty="0"/>
              <a:t>  </a:t>
            </a:r>
            <a:r>
              <a:rPr lang="en-US" sz="2400" b="1" dirty="0"/>
              <a:t> </a:t>
            </a:r>
            <a:r>
              <a:rPr lang="en-US" sz="2400" b="1" u="sng" dirty="0"/>
              <a:t>  </a:t>
            </a:r>
            <a:r>
              <a:rPr lang="en-US" sz="2400" b="1" dirty="0"/>
              <a:t> </a:t>
            </a:r>
            <a:r>
              <a:rPr lang="en-US" sz="2400" b="1" u="sng" dirty="0"/>
              <a:t>  </a:t>
            </a:r>
          </a:p>
        </p:txBody>
      </p:sp>
      <p:sp>
        <p:nvSpPr>
          <p:cNvPr id="29" name="TextBox 28">
            <a:extLst>
              <a:ext uri="{FF2B5EF4-FFF2-40B4-BE49-F238E27FC236}">
                <a16:creationId xmlns:a16="http://schemas.microsoft.com/office/drawing/2014/main" id="{B764855F-C518-CF49-83EE-26B0A922A7D2}"/>
              </a:ext>
            </a:extLst>
          </p:cNvPr>
          <p:cNvSpPr txBox="1"/>
          <p:nvPr/>
        </p:nvSpPr>
        <p:spPr>
          <a:xfrm>
            <a:off x="6083378" y="5479513"/>
            <a:ext cx="2459328" cy="461665"/>
          </a:xfrm>
          <a:prstGeom prst="rect">
            <a:avLst/>
          </a:prstGeom>
          <a:noFill/>
        </p:spPr>
        <p:txBody>
          <a:bodyPr wrap="none" rtlCol="0">
            <a:spAutoFit/>
          </a:bodyPr>
          <a:lstStyle/>
          <a:p>
            <a:pPr algn="l"/>
            <a:r>
              <a:rPr lang="en-US" sz="2400" b="1" u="sng" dirty="0"/>
              <a:t>a</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r>
              <a:rPr lang="en-US" sz="2400" b="1" dirty="0"/>
              <a:t> </a:t>
            </a:r>
            <a:r>
              <a:rPr lang="en-US" sz="2400" b="1" u="sng" dirty="0"/>
              <a:t>  </a:t>
            </a:r>
            <a:r>
              <a:rPr lang="en-US" sz="2400" b="1" dirty="0"/>
              <a:t> </a:t>
            </a:r>
            <a:r>
              <a:rPr lang="en-US" sz="2400" b="1" u="sng" dirty="0"/>
              <a:t>  </a:t>
            </a:r>
            <a:r>
              <a:rPr lang="en-US" sz="2400" b="1" dirty="0"/>
              <a:t> </a:t>
            </a:r>
            <a:r>
              <a:rPr lang="en-US" sz="2400" b="1" u="sng" dirty="0"/>
              <a:t>  </a:t>
            </a:r>
          </a:p>
        </p:txBody>
      </p:sp>
      <p:sp>
        <p:nvSpPr>
          <p:cNvPr id="30" name="TextBox 29">
            <a:extLst>
              <a:ext uri="{FF2B5EF4-FFF2-40B4-BE49-F238E27FC236}">
                <a16:creationId xmlns:a16="http://schemas.microsoft.com/office/drawing/2014/main" id="{C9E3EE5D-DB04-7C48-9818-9FA887D28DD3}"/>
              </a:ext>
            </a:extLst>
          </p:cNvPr>
          <p:cNvSpPr txBox="1"/>
          <p:nvPr/>
        </p:nvSpPr>
        <p:spPr>
          <a:xfrm>
            <a:off x="9318978" y="5457357"/>
            <a:ext cx="1661032" cy="461665"/>
          </a:xfrm>
          <a:prstGeom prst="rect">
            <a:avLst/>
          </a:prstGeom>
          <a:noFill/>
        </p:spPr>
        <p:txBody>
          <a:bodyPr wrap="none" rtlCol="0">
            <a:spAutoFit/>
          </a:bodyPr>
          <a:lstStyle/>
          <a:p>
            <a:pPr algn="l"/>
            <a:r>
              <a:rPr lang="en-US" sz="2400" b="1" u="sng" dirty="0"/>
              <a:t>h</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p>
        </p:txBody>
      </p:sp>
      <p:sp>
        <p:nvSpPr>
          <p:cNvPr id="31" name="TextBox 30">
            <a:extLst>
              <a:ext uri="{FF2B5EF4-FFF2-40B4-BE49-F238E27FC236}">
                <a16:creationId xmlns:a16="http://schemas.microsoft.com/office/drawing/2014/main" id="{2ED22D21-F790-A145-9CCC-5059AD699930}"/>
              </a:ext>
            </a:extLst>
          </p:cNvPr>
          <p:cNvSpPr txBox="1"/>
          <p:nvPr/>
        </p:nvSpPr>
        <p:spPr>
          <a:xfrm>
            <a:off x="3332020" y="3295078"/>
            <a:ext cx="1651414" cy="461665"/>
          </a:xfrm>
          <a:prstGeom prst="rect">
            <a:avLst/>
          </a:prstGeom>
          <a:noFill/>
        </p:spPr>
        <p:txBody>
          <a:bodyPr wrap="none" rtlCol="0">
            <a:spAutoFit/>
          </a:bodyPr>
          <a:lstStyle/>
          <a:p>
            <a:pPr algn="l"/>
            <a:r>
              <a:rPr lang="en-US" sz="2400" b="1" dirty="0"/>
              <a:t>  a n k e n</a:t>
            </a:r>
          </a:p>
        </p:txBody>
      </p:sp>
      <p:sp>
        <p:nvSpPr>
          <p:cNvPr id="32" name="TextBox 31">
            <a:extLst>
              <a:ext uri="{FF2B5EF4-FFF2-40B4-BE49-F238E27FC236}">
                <a16:creationId xmlns:a16="http://schemas.microsoft.com/office/drawing/2014/main" id="{CAB16B44-CBF2-D64A-B603-6E3441CE1944}"/>
              </a:ext>
            </a:extLst>
          </p:cNvPr>
          <p:cNvSpPr txBox="1"/>
          <p:nvPr/>
        </p:nvSpPr>
        <p:spPr>
          <a:xfrm>
            <a:off x="6454294" y="3279036"/>
            <a:ext cx="1293944" cy="461665"/>
          </a:xfrm>
          <a:prstGeom prst="rect">
            <a:avLst/>
          </a:prstGeom>
          <a:noFill/>
        </p:spPr>
        <p:txBody>
          <a:bodyPr wrap="none" rtlCol="0">
            <a:spAutoFit/>
          </a:bodyPr>
          <a:lstStyle/>
          <a:p>
            <a:pPr algn="l"/>
            <a:r>
              <a:rPr lang="en-US" sz="2400" b="1" dirty="0"/>
              <a:t>  e u e r</a:t>
            </a:r>
          </a:p>
        </p:txBody>
      </p:sp>
      <p:sp>
        <p:nvSpPr>
          <p:cNvPr id="33" name="TextBox 32">
            <a:extLst>
              <a:ext uri="{FF2B5EF4-FFF2-40B4-BE49-F238E27FC236}">
                <a16:creationId xmlns:a16="http://schemas.microsoft.com/office/drawing/2014/main" id="{52001826-6A00-474D-9018-61928AAFDA23}"/>
              </a:ext>
            </a:extLst>
          </p:cNvPr>
          <p:cNvSpPr txBox="1"/>
          <p:nvPr/>
        </p:nvSpPr>
        <p:spPr>
          <a:xfrm>
            <a:off x="9511338" y="3295078"/>
            <a:ext cx="1276311" cy="461665"/>
          </a:xfrm>
          <a:prstGeom prst="rect">
            <a:avLst/>
          </a:prstGeom>
          <a:noFill/>
        </p:spPr>
        <p:txBody>
          <a:bodyPr wrap="none" rtlCol="0">
            <a:spAutoFit/>
          </a:bodyPr>
          <a:lstStyle/>
          <a:p>
            <a:pPr algn="l"/>
            <a:r>
              <a:rPr lang="en-US" sz="2400" b="1" dirty="0"/>
              <a:t>  </a:t>
            </a:r>
            <a:r>
              <a:rPr lang="en-US" sz="2400" b="1" dirty="0" err="1"/>
              <a:t>i</a:t>
            </a:r>
            <a:r>
              <a:rPr lang="en-US" sz="2400" b="1" dirty="0"/>
              <a:t> g e n</a:t>
            </a:r>
          </a:p>
        </p:txBody>
      </p:sp>
      <p:sp>
        <p:nvSpPr>
          <p:cNvPr id="34" name="TextBox 33">
            <a:extLst>
              <a:ext uri="{FF2B5EF4-FFF2-40B4-BE49-F238E27FC236}">
                <a16:creationId xmlns:a16="http://schemas.microsoft.com/office/drawing/2014/main" id="{C0B92DBA-D1D9-4246-9602-4FAB1C587C81}"/>
              </a:ext>
            </a:extLst>
          </p:cNvPr>
          <p:cNvSpPr txBox="1"/>
          <p:nvPr/>
        </p:nvSpPr>
        <p:spPr>
          <a:xfrm>
            <a:off x="569961" y="5499989"/>
            <a:ext cx="702436" cy="461665"/>
          </a:xfrm>
          <a:prstGeom prst="rect">
            <a:avLst/>
          </a:prstGeom>
          <a:noFill/>
        </p:spPr>
        <p:txBody>
          <a:bodyPr wrap="none" rtlCol="0">
            <a:spAutoFit/>
          </a:bodyPr>
          <a:lstStyle/>
          <a:p>
            <a:pPr algn="l"/>
            <a:r>
              <a:rPr lang="en-US" sz="2400" b="1" dirty="0"/>
              <a:t>  </a:t>
            </a:r>
            <a:r>
              <a:rPr lang="en-US" sz="2400" b="1" dirty="0" err="1"/>
              <a:t>i</a:t>
            </a:r>
            <a:r>
              <a:rPr lang="en-US" sz="2400" b="1" dirty="0"/>
              <a:t>  r</a:t>
            </a:r>
          </a:p>
        </p:txBody>
      </p:sp>
      <p:sp>
        <p:nvSpPr>
          <p:cNvPr id="35" name="TextBox 34">
            <a:extLst>
              <a:ext uri="{FF2B5EF4-FFF2-40B4-BE49-F238E27FC236}">
                <a16:creationId xmlns:a16="http://schemas.microsoft.com/office/drawing/2014/main" id="{9F0C61DB-ACA6-974C-B353-653537737848}"/>
              </a:ext>
            </a:extLst>
          </p:cNvPr>
          <p:cNvSpPr txBox="1"/>
          <p:nvPr/>
        </p:nvSpPr>
        <p:spPr>
          <a:xfrm>
            <a:off x="3418661" y="5499988"/>
            <a:ext cx="2521844" cy="461665"/>
          </a:xfrm>
          <a:prstGeom prst="rect">
            <a:avLst/>
          </a:prstGeom>
          <a:noFill/>
        </p:spPr>
        <p:txBody>
          <a:bodyPr wrap="none" rtlCol="0">
            <a:spAutoFit/>
          </a:bodyPr>
          <a:lstStyle/>
          <a:p>
            <a:pPr algn="l"/>
            <a:r>
              <a:rPr lang="en-US" sz="2400" b="1" dirty="0"/>
              <a:t> e  f </a:t>
            </a:r>
            <a:r>
              <a:rPr lang="en-US" sz="2400" b="1" dirty="0" err="1"/>
              <a:t>ä</a:t>
            </a:r>
            <a:r>
              <a:rPr lang="en-US" sz="2400" b="1" dirty="0"/>
              <a:t> h r  l  </a:t>
            </a:r>
            <a:r>
              <a:rPr lang="en-US" sz="2400" b="1" dirty="0" err="1"/>
              <a:t>i</a:t>
            </a:r>
            <a:r>
              <a:rPr lang="en-US" sz="2400" b="1" dirty="0"/>
              <a:t> c h</a:t>
            </a:r>
          </a:p>
        </p:txBody>
      </p:sp>
      <p:sp>
        <p:nvSpPr>
          <p:cNvPr id="36" name="TextBox 35">
            <a:extLst>
              <a:ext uri="{FF2B5EF4-FFF2-40B4-BE49-F238E27FC236}">
                <a16:creationId xmlns:a16="http://schemas.microsoft.com/office/drawing/2014/main" id="{281214BE-4927-EC48-AE31-83CDE9B925E3}"/>
              </a:ext>
            </a:extLst>
          </p:cNvPr>
          <p:cNvSpPr txBox="1"/>
          <p:nvPr/>
        </p:nvSpPr>
        <p:spPr>
          <a:xfrm>
            <a:off x="6207678" y="5457357"/>
            <a:ext cx="2343911" cy="461665"/>
          </a:xfrm>
          <a:prstGeom prst="rect">
            <a:avLst/>
          </a:prstGeom>
          <a:noFill/>
        </p:spPr>
        <p:txBody>
          <a:bodyPr wrap="none" rtlCol="0">
            <a:spAutoFit/>
          </a:bodyPr>
          <a:lstStyle/>
          <a:p>
            <a:pPr algn="l"/>
            <a:r>
              <a:rPr lang="en-US" sz="2400" b="1" dirty="0"/>
              <a:t>  n t w o r  t e n</a:t>
            </a:r>
          </a:p>
        </p:txBody>
      </p:sp>
      <p:sp>
        <p:nvSpPr>
          <p:cNvPr id="37" name="TextBox 36">
            <a:extLst>
              <a:ext uri="{FF2B5EF4-FFF2-40B4-BE49-F238E27FC236}">
                <a16:creationId xmlns:a16="http://schemas.microsoft.com/office/drawing/2014/main" id="{659E70B5-EDA6-7643-98AA-A60C74FEED04}"/>
              </a:ext>
            </a:extLst>
          </p:cNvPr>
          <p:cNvSpPr txBox="1"/>
          <p:nvPr/>
        </p:nvSpPr>
        <p:spPr>
          <a:xfrm>
            <a:off x="9401303" y="5441315"/>
            <a:ext cx="1628972" cy="461665"/>
          </a:xfrm>
          <a:prstGeom prst="rect">
            <a:avLst/>
          </a:prstGeom>
          <a:noFill/>
        </p:spPr>
        <p:txBody>
          <a:bodyPr wrap="none" rtlCol="0">
            <a:spAutoFit/>
          </a:bodyPr>
          <a:lstStyle/>
          <a:p>
            <a:pPr algn="l"/>
            <a:r>
              <a:rPr lang="en-US" sz="2400" b="1" dirty="0"/>
              <a:t>  </a:t>
            </a:r>
            <a:r>
              <a:rPr lang="en-US" sz="2400" b="1" dirty="0" err="1"/>
              <a:t>ä</a:t>
            </a:r>
            <a:r>
              <a:rPr lang="en-US" sz="2400" b="1" dirty="0"/>
              <a:t> u f  </a:t>
            </a:r>
            <a:r>
              <a:rPr lang="en-US" sz="2400" b="1" dirty="0" err="1"/>
              <a:t>i</a:t>
            </a:r>
            <a:r>
              <a:rPr lang="en-US" sz="2400" b="1" dirty="0"/>
              <a:t>  g</a:t>
            </a:r>
          </a:p>
        </p:txBody>
      </p:sp>
      <p:pic>
        <p:nvPicPr>
          <p:cNvPr id="38" name="Picture 37">
            <a:extLst>
              <a:ext uri="{FF2B5EF4-FFF2-40B4-BE49-F238E27FC236}">
                <a16:creationId xmlns:a16="http://schemas.microsoft.com/office/drawing/2014/main" id="{C160E0DE-F4AE-974D-AAE7-9CDF88829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727" y="2061389"/>
            <a:ext cx="899153" cy="909750"/>
          </a:xfrm>
          <a:prstGeom prst="rect">
            <a:avLst/>
          </a:prstGeom>
        </p:spPr>
      </p:pic>
      <p:pic>
        <p:nvPicPr>
          <p:cNvPr id="40" name="Picture 39" descr="A close up of a sign&#10;&#10;Description automatically generated">
            <a:extLst>
              <a:ext uri="{FF2B5EF4-FFF2-40B4-BE49-F238E27FC236}">
                <a16:creationId xmlns:a16="http://schemas.microsoft.com/office/drawing/2014/main" id="{5EA37204-B66F-0047-B317-8A044E017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3056" y="4167147"/>
            <a:ext cx="1049867" cy="925195"/>
          </a:xfrm>
          <a:prstGeom prst="rect">
            <a:avLst/>
          </a:prstGeom>
        </p:spPr>
      </p:pic>
      <p:pic>
        <p:nvPicPr>
          <p:cNvPr id="42" name="Graphic 41" descr="Speech">
            <a:extLst>
              <a:ext uri="{FF2B5EF4-FFF2-40B4-BE49-F238E27FC236}">
                <a16:creationId xmlns:a16="http://schemas.microsoft.com/office/drawing/2014/main" id="{85375600-68D1-7040-A0A5-33FFC3713E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2576" y="4798213"/>
            <a:ext cx="1483098" cy="914400"/>
          </a:xfrm>
          <a:prstGeom prst="rect">
            <a:avLst/>
          </a:prstGeom>
        </p:spPr>
      </p:pic>
      <p:pic>
        <p:nvPicPr>
          <p:cNvPr id="44" name="Graphic 43" descr="Speech">
            <a:extLst>
              <a:ext uri="{FF2B5EF4-FFF2-40B4-BE49-F238E27FC236}">
                <a16:creationId xmlns:a16="http://schemas.microsoft.com/office/drawing/2014/main" id="{9A16494B-DF9E-A548-84B0-19231284D6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039413" y="4243275"/>
            <a:ext cx="1483097" cy="914400"/>
          </a:xfrm>
          <a:prstGeom prst="rect">
            <a:avLst/>
          </a:prstGeom>
        </p:spPr>
      </p:pic>
      <p:sp>
        <p:nvSpPr>
          <p:cNvPr id="45" name="TextBox 44">
            <a:extLst>
              <a:ext uri="{FF2B5EF4-FFF2-40B4-BE49-F238E27FC236}">
                <a16:creationId xmlns:a16="http://schemas.microsoft.com/office/drawing/2014/main" id="{0CA7775C-B3B6-F640-853A-7D2DBE077AC8}"/>
              </a:ext>
            </a:extLst>
          </p:cNvPr>
          <p:cNvSpPr txBox="1"/>
          <p:nvPr/>
        </p:nvSpPr>
        <p:spPr>
          <a:xfrm>
            <a:off x="6603416" y="4399845"/>
            <a:ext cx="365806" cy="461665"/>
          </a:xfrm>
          <a:prstGeom prst="rect">
            <a:avLst/>
          </a:prstGeom>
          <a:noFill/>
        </p:spPr>
        <p:txBody>
          <a:bodyPr wrap="none" rtlCol="0">
            <a:spAutoFit/>
          </a:bodyPr>
          <a:lstStyle/>
          <a:p>
            <a:pPr algn="l"/>
            <a:r>
              <a:rPr lang="en-US" sz="2400" dirty="0">
                <a:solidFill>
                  <a:schemeClr val="bg1"/>
                </a:solidFill>
              </a:rPr>
              <a:t>?</a:t>
            </a:r>
          </a:p>
        </p:txBody>
      </p:sp>
      <p:cxnSp>
        <p:nvCxnSpPr>
          <p:cNvPr id="47" name="Straight Arrow Connector 46">
            <a:extLst>
              <a:ext uri="{FF2B5EF4-FFF2-40B4-BE49-F238E27FC236}">
                <a16:creationId xmlns:a16="http://schemas.microsoft.com/office/drawing/2014/main" id="{2EC5EB33-BA6B-0E44-BED8-89C7B8848D78}"/>
              </a:ext>
            </a:extLst>
          </p:cNvPr>
          <p:cNvCxnSpPr/>
          <p:nvPr/>
        </p:nvCxnSpPr>
        <p:spPr>
          <a:xfrm>
            <a:off x="8077200" y="4157935"/>
            <a:ext cx="0" cy="5936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9" name="Graphic 48" descr="Coins">
            <a:extLst>
              <a:ext uri="{FF2B5EF4-FFF2-40B4-BE49-F238E27FC236}">
                <a16:creationId xmlns:a16="http://schemas.microsoft.com/office/drawing/2014/main" id="{C00EE266-C9D9-6E47-9704-C8B5D8773C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9977" y="2514600"/>
            <a:ext cx="914400" cy="914400"/>
          </a:xfrm>
          <a:prstGeom prst="rect">
            <a:avLst/>
          </a:prstGeom>
        </p:spPr>
      </p:pic>
      <p:pic>
        <p:nvPicPr>
          <p:cNvPr id="51" name="Graphic 50" descr="Smiling face outline">
            <a:extLst>
              <a:ext uri="{FF2B5EF4-FFF2-40B4-BE49-F238E27FC236}">
                <a16:creationId xmlns:a16="http://schemas.microsoft.com/office/drawing/2014/main" id="{D96DF3AA-B312-D847-9DA3-3519F78B32B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0813" y="2361954"/>
            <a:ext cx="914400" cy="914400"/>
          </a:xfrm>
          <a:prstGeom prst="rect">
            <a:avLst/>
          </a:prstGeom>
        </p:spPr>
      </p:pic>
      <p:pic>
        <p:nvPicPr>
          <p:cNvPr id="8" name="Graphic 7" descr="Coins">
            <a:extLst>
              <a:ext uri="{FF2B5EF4-FFF2-40B4-BE49-F238E27FC236}">
                <a16:creationId xmlns:a16="http://schemas.microsoft.com/office/drawing/2014/main" id="{C93D75B8-C5BD-9A42-8937-A18B6709A91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7659" y="2732967"/>
            <a:ext cx="914400" cy="914400"/>
          </a:xfrm>
          <a:prstGeom prst="rect">
            <a:avLst/>
          </a:prstGeom>
        </p:spPr>
      </p:pic>
      <p:pic>
        <p:nvPicPr>
          <p:cNvPr id="41" name="Graphic 40" descr="Coins">
            <a:extLst>
              <a:ext uri="{FF2B5EF4-FFF2-40B4-BE49-F238E27FC236}">
                <a16:creationId xmlns:a16="http://schemas.microsoft.com/office/drawing/2014/main" id="{9172836E-5321-0B46-B327-760AC35FF37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8682" y="2742646"/>
            <a:ext cx="914400" cy="914400"/>
          </a:xfrm>
          <a:prstGeom prst="rect">
            <a:avLst/>
          </a:prstGeom>
        </p:spPr>
      </p:pic>
      <p:pic>
        <p:nvPicPr>
          <p:cNvPr id="43" name="Graphic 42" descr="Coins">
            <a:extLst>
              <a:ext uri="{FF2B5EF4-FFF2-40B4-BE49-F238E27FC236}">
                <a16:creationId xmlns:a16="http://schemas.microsoft.com/office/drawing/2014/main" id="{495C1897-5264-504D-9516-C6C697E0E4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8682" y="2244633"/>
            <a:ext cx="914400" cy="914400"/>
          </a:xfrm>
          <a:prstGeom prst="rect">
            <a:avLst/>
          </a:prstGeom>
        </p:spPr>
      </p:pic>
      <p:pic>
        <p:nvPicPr>
          <p:cNvPr id="46" name="Graphic 45" descr="Coins">
            <a:extLst>
              <a:ext uri="{FF2B5EF4-FFF2-40B4-BE49-F238E27FC236}">
                <a16:creationId xmlns:a16="http://schemas.microsoft.com/office/drawing/2014/main" id="{07E74CB5-EB66-2B4C-A70B-06D589EFEE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2475" y="2220848"/>
            <a:ext cx="914400" cy="914400"/>
          </a:xfrm>
          <a:prstGeom prst="rect">
            <a:avLst/>
          </a:prstGeom>
        </p:spPr>
      </p:pic>
      <p:pic>
        <p:nvPicPr>
          <p:cNvPr id="18" name="Graphic 17" descr="Surprised face outline">
            <a:extLst>
              <a:ext uri="{FF2B5EF4-FFF2-40B4-BE49-F238E27FC236}">
                <a16:creationId xmlns:a16="http://schemas.microsoft.com/office/drawing/2014/main" id="{86D74C93-50A0-0642-BB07-490D95FE381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80203" y="2409897"/>
            <a:ext cx="914400" cy="91440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7FEE0744-D65D-0641-AC24-44051B892800}"/>
              </a:ext>
            </a:extLst>
          </p:cNvPr>
          <p:cNvPicPr>
            <a:picLocks noChangeAspect="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11789" y="4155667"/>
            <a:ext cx="1550266" cy="1089616"/>
          </a:xfrm>
          <a:prstGeom prst="rect">
            <a:avLst/>
          </a:prstGeom>
        </p:spPr>
      </p:pic>
      <p:sp>
        <p:nvSpPr>
          <p:cNvPr id="21" name="TextBox 20">
            <a:extLst>
              <a:ext uri="{FF2B5EF4-FFF2-40B4-BE49-F238E27FC236}">
                <a16:creationId xmlns:a16="http://schemas.microsoft.com/office/drawing/2014/main" id="{9A92F782-FE86-A04E-AF8C-7FD3CF1C5F39}"/>
              </a:ext>
            </a:extLst>
          </p:cNvPr>
          <p:cNvSpPr txBox="1"/>
          <p:nvPr/>
        </p:nvSpPr>
        <p:spPr>
          <a:xfrm>
            <a:off x="1579022" y="5331167"/>
            <a:ext cx="1218603" cy="461665"/>
          </a:xfrm>
          <a:prstGeom prst="rect">
            <a:avLst/>
          </a:prstGeom>
          <a:noFill/>
        </p:spPr>
        <p:txBody>
          <a:bodyPr wrap="none" rtlCol="0">
            <a:spAutoFit/>
          </a:bodyPr>
          <a:lstStyle/>
          <a:p>
            <a:pPr algn="l"/>
            <a:r>
              <a:rPr lang="en-US" sz="2400" dirty="0"/>
              <a:t>(row 3)</a:t>
            </a:r>
          </a:p>
        </p:txBody>
      </p:sp>
      <p:sp>
        <p:nvSpPr>
          <p:cNvPr id="39" name="TextBox 38">
            <a:extLst>
              <a:ext uri="{FF2B5EF4-FFF2-40B4-BE49-F238E27FC236}">
                <a16:creationId xmlns:a16="http://schemas.microsoft.com/office/drawing/2014/main" id="{36543089-85A3-154F-B693-8AA25BDA4621}"/>
              </a:ext>
            </a:extLst>
          </p:cNvPr>
          <p:cNvSpPr txBox="1"/>
          <p:nvPr/>
        </p:nvSpPr>
        <p:spPr>
          <a:xfrm>
            <a:off x="9370739" y="2641986"/>
            <a:ext cx="1045479" cy="461665"/>
          </a:xfrm>
          <a:prstGeom prst="rect">
            <a:avLst/>
          </a:prstGeom>
          <a:noFill/>
        </p:spPr>
        <p:txBody>
          <a:bodyPr wrap="none" rtlCol="0">
            <a:spAutoFit/>
          </a:bodyPr>
          <a:lstStyle/>
          <a:p>
            <a:pPr algn="l"/>
            <a:r>
              <a:rPr lang="en-US" sz="2400" dirty="0"/>
              <a:t>[own]</a:t>
            </a:r>
          </a:p>
        </p:txBody>
      </p:sp>
      <p:sp>
        <p:nvSpPr>
          <p:cNvPr id="48" name="TextBox 47">
            <a:extLst>
              <a:ext uri="{FF2B5EF4-FFF2-40B4-BE49-F238E27FC236}">
                <a16:creationId xmlns:a16="http://schemas.microsoft.com/office/drawing/2014/main" id="{7A36421B-5F46-3F49-A61B-BA5CFC741A57}"/>
              </a:ext>
            </a:extLst>
          </p:cNvPr>
          <p:cNvSpPr txBox="1"/>
          <p:nvPr/>
        </p:nvSpPr>
        <p:spPr>
          <a:xfrm>
            <a:off x="9370738" y="4861510"/>
            <a:ext cx="1904689" cy="461665"/>
          </a:xfrm>
          <a:prstGeom prst="rect">
            <a:avLst/>
          </a:prstGeom>
          <a:noFill/>
        </p:spPr>
        <p:txBody>
          <a:bodyPr wrap="none" rtlCol="0">
            <a:spAutoFit/>
          </a:bodyPr>
          <a:lstStyle/>
          <a:p>
            <a:pPr algn="l"/>
            <a:r>
              <a:rPr lang="en-US" sz="2400" dirty="0"/>
              <a:t>[frequently]</a:t>
            </a:r>
          </a:p>
        </p:txBody>
      </p:sp>
      <p:sp>
        <p:nvSpPr>
          <p:cNvPr id="50" name="TextBox 49">
            <a:extLst>
              <a:ext uri="{FF2B5EF4-FFF2-40B4-BE49-F238E27FC236}">
                <a16:creationId xmlns:a16="http://schemas.microsoft.com/office/drawing/2014/main" id="{36864E34-508B-485D-9ADF-9DBA9549A14F}"/>
              </a:ext>
            </a:extLst>
          </p:cNvPr>
          <p:cNvSpPr txBox="1"/>
          <p:nvPr/>
        </p:nvSpPr>
        <p:spPr>
          <a:xfrm>
            <a:off x="1413668" y="2047628"/>
            <a:ext cx="1406154" cy="461665"/>
          </a:xfrm>
          <a:prstGeom prst="rect">
            <a:avLst/>
          </a:prstGeom>
          <a:noFill/>
        </p:spPr>
        <p:txBody>
          <a:bodyPr wrap="none" rtlCol="0">
            <a:spAutoFit/>
          </a:bodyPr>
          <a:lstStyle/>
          <a:p>
            <a:pPr algn="l"/>
            <a:r>
              <a:rPr lang="en-US" sz="2400" dirty="0"/>
              <a:t>[cheap]</a:t>
            </a:r>
          </a:p>
        </p:txBody>
      </p:sp>
      <p:sp>
        <p:nvSpPr>
          <p:cNvPr id="52" name="TextBox 51">
            <a:extLst>
              <a:ext uri="{FF2B5EF4-FFF2-40B4-BE49-F238E27FC236}">
                <a16:creationId xmlns:a16="http://schemas.microsoft.com/office/drawing/2014/main" id="{72AB39FD-BAF1-4895-99A3-716CE53C6854}"/>
              </a:ext>
            </a:extLst>
          </p:cNvPr>
          <p:cNvSpPr txBox="1"/>
          <p:nvPr/>
        </p:nvSpPr>
        <p:spPr>
          <a:xfrm>
            <a:off x="3206166" y="2818782"/>
            <a:ext cx="1633781" cy="461665"/>
          </a:xfrm>
          <a:prstGeom prst="rect">
            <a:avLst/>
          </a:prstGeom>
          <a:noFill/>
        </p:spPr>
        <p:txBody>
          <a:bodyPr wrap="none" rtlCol="0">
            <a:spAutoFit/>
          </a:bodyPr>
          <a:lstStyle/>
          <a:p>
            <a:pPr algn="l"/>
            <a:r>
              <a:rPr lang="en-US" sz="2400" dirty="0"/>
              <a:t>[to thank]</a:t>
            </a:r>
          </a:p>
        </p:txBody>
      </p:sp>
      <p:sp>
        <p:nvSpPr>
          <p:cNvPr id="53" name="TextBox 52">
            <a:extLst>
              <a:ext uri="{FF2B5EF4-FFF2-40B4-BE49-F238E27FC236}">
                <a16:creationId xmlns:a16="http://schemas.microsoft.com/office/drawing/2014/main" id="{F70EF354-21B5-4DCB-8AD7-70AB45ED2045}"/>
              </a:ext>
            </a:extLst>
          </p:cNvPr>
          <p:cNvSpPr txBox="1"/>
          <p:nvPr/>
        </p:nvSpPr>
        <p:spPr>
          <a:xfrm>
            <a:off x="6432777" y="1862990"/>
            <a:ext cx="1896673" cy="461665"/>
          </a:xfrm>
          <a:prstGeom prst="rect">
            <a:avLst/>
          </a:prstGeom>
          <a:noFill/>
        </p:spPr>
        <p:txBody>
          <a:bodyPr wrap="none" rtlCol="0">
            <a:spAutoFit/>
          </a:bodyPr>
          <a:lstStyle/>
          <a:p>
            <a:pPr algn="l"/>
            <a:r>
              <a:rPr lang="en-US" sz="2400" dirty="0"/>
              <a:t>[expensive]</a:t>
            </a:r>
          </a:p>
        </p:txBody>
      </p:sp>
      <p:sp>
        <p:nvSpPr>
          <p:cNvPr id="54" name="TextBox 53">
            <a:extLst>
              <a:ext uri="{FF2B5EF4-FFF2-40B4-BE49-F238E27FC236}">
                <a16:creationId xmlns:a16="http://schemas.microsoft.com/office/drawing/2014/main" id="{17AAD92F-A18A-4A59-85AE-7A2C0B7520AB}"/>
              </a:ext>
            </a:extLst>
          </p:cNvPr>
          <p:cNvSpPr txBox="1"/>
          <p:nvPr/>
        </p:nvSpPr>
        <p:spPr>
          <a:xfrm>
            <a:off x="1335141" y="3977312"/>
            <a:ext cx="1871025" cy="461665"/>
          </a:xfrm>
          <a:prstGeom prst="rect">
            <a:avLst/>
          </a:prstGeom>
          <a:noFill/>
        </p:spPr>
        <p:txBody>
          <a:bodyPr wrap="none" rtlCol="0">
            <a:spAutoFit/>
          </a:bodyPr>
          <a:lstStyle/>
          <a:p>
            <a:pPr algn="l"/>
            <a:r>
              <a:rPr lang="en-US" sz="2400" dirty="0"/>
              <a:t>[to/for you]</a:t>
            </a:r>
          </a:p>
        </p:txBody>
      </p:sp>
      <p:sp>
        <p:nvSpPr>
          <p:cNvPr id="55" name="TextBox 54">
            <a:extLst>
              <a:ext uri="{FF2B5EF4-FFF2-40B4-BE49-F238E27FC236}">
                <a16:creationId xmlns:a16="http://schemas.microsoft.com/office/drawing/2014/main" id="{FF7DE8A8-74F0-444B-9F3C-27F4D3F13ADD}"/>
              </a:ext>
            </a:extLst>
          </p:cNvPr>
          <p:cNvSpPr txBox="1"/>
          <p:nvPr/>
        </p:nvSpPr>
        <p:spPr>
          <a:xfrm>
            <a:off x="3568422" y="5008146"/>
            <a:ext cx="2018501" cy="461665"/>
          </a:xfrm>
          <a:prstGeom prst="rect">
            <a:avLst/>
          </a:prstGeom>
          <a:noFill/>
        </p:spPr>
        <p:txBody>
          <a:bodyPr wrap="none" rtlCol="0">
            <a:spAutoFit/>
          </a:bodyPr>
          <a:lstStyle/>
          <a:p>
            <a:pPr algn="l"/>
            <a:r>
              <a:rPr lang="en-US" sz="2400" dirty="0"/>
              <a:t>[dangerous]</a:t>
            </a:r>
          </a:p>
        </p:txBody>
      </p:sp>
      <p:sp>
        <p:nvSpPr>
          <p:cNvPr id="56" name="TextBox 55">
            <a:extLst>
              <a:ext uri="{FF2B5EF4-FFF2-40B4-BE49-F238E27FC236}">
                <a16:creationId xmlns:a16="http://schemas.microsoft.com/office/drawing/2014/main" id="{1221C2C9-C362-4F14-9594-CF0FDA0BBE62}"/>
              </a:ext>
            </a:extLst>
          </p:cNvPr>
          <p:cNvSpPr txBox="1"/>
          <p:nvPr/>
        </p:nvSpPr>
        <p:spPr>
          <a:xfrm>
            <a:off x="6286061" y="3931547"/>
            <a:ext cx="1858201" cy="461665"/>
          </a:xfrm>
          <a:prstGeom prst="rect">
            <a:avLst/>
          </a:prstGeom>
          <a:noFill/>
        </p:spPr>
        <p:txBody>
          <a:bodyPr wrap="none" rtlCol="0">
            <a:spAutoFit/>
          </a:bodyPr>
          <a:lstStyle/>
          <a:p>
            <a:pPr algn="l"/>
            <a:r>
              <a:rPr lang="en-US" sz="2400" dirty="0"/>
              <a:t>[to answer]</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32"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6EF0042E-0F10-4AA4-A7BD-A7A9609E5316}"/>
              </a:ext>
            </a:extLst>
          </p:cNvPr>
          <p:cNvGraphicFramePr>
            <a:graphicFrameLocks noGrp="1"/>
          </p:cNvGraphicFramePr>
          <p:nvPr>
            <p:extLst>
              <p:ext uri="{D42A27DB-BD31-4B8C-83A1-F6EECF244321}">
                <p14:modId xmlns:p14="http://schemas.microsoft.com/office/powerpoint/2010/main" val="3876898693"/>
              </p:ext>
            </p:extLst>
          </p:nvPr>
        </p:nvGraphicFramePr>
        <p:xfrm>
          <a:off x="203199" y="1889674"/>
          <a:ext cx="11603788" cy="4190284"/>
        </p:xfrm>
        <a:graphic>
          <a:graphicData uri="http://schemas.openxmlformats.org/drawingml/2006/table">
            <a:tbl>
              <a:tblPr firstRow="1" bandRow="1">
                <a:tableStyleId>{5C22544A-7EE6-4342-B048-85BDC9FD1C3A}</a:tableStyleId>
              </a:tblPr>
              <a:tblGrid>
                <a:gridCol w="2900947">
                  <a:extLst>
                    <a:ext uri="{9D8B030D-6E8A-4147-A177-3AD203B41FA5}">
                      <a16:colId xmlns:a16="http://schemas.microsoft.com/office/drawing/2014/main" val="49036259"/>
                    </a:ext>
                  </a:extLst>
                </a:gridCol>
                <a:gridCol w="2900947">
                  <a:extLst>
                    <a:ext uri="{9D8B030D-6E8A-4147-A177-3AD203B41FA5}">
                      <a16:colId xmlns:a16="http://schemas.microsoft.com/office/drawing/2014/main" val="1534764866"/>
                    </a:ext>
                  </a:extLst>
                </a:gridCol>
                <a:gridCol w="2900947">
                  <a:extLst>
                    <a:ext uri="{9D8B030D-6E8A-4147-A177-3AD203B41FA5}">
                      <a16:colId xmlns:a16="http://schemas.microsoft.com/office/drawing/2014/main" val="3793445607"/>
                    </a:ext>
                  </a:extLst>
                </a:gridCol>
                <a:gridCol w="2900947">
                  <a:extLst>
                    <a:ext uri="{9D8B030D-6E8A-4147-A177-3AD203B41FA5}">
                      <a16:colId xmlns:a16="http://schemas.microsoft.com/office/drawing/2014/main" val="1884089554"/>
                    </a:ext>
                  </a:extLst>
                </a:gridCol>
              </a:tblGrid>
              <a:tr h="2095142">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r>
                        <a:rPr lang="en-GB" dirty="0"/>
                        <a:t> </a:t>
                      </a:r>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2691782465"/>
                  </a:ext>
                </a:extLst>
              </a:tr>
              <a:tr h="2095142">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tc>
                  <a:txBody>
                    <a:bodyPr/>
                    <a:lstStyle/>
                    <a:p>
                      <a:endParaRPr lang="en-GB" dirty="0"/>
                    </a:p>
                  </a:txBody>
                  <a:tcPr>
                    <a:solidFill>
                      <a:schemeClr val="accent4">
                        <a:lumMod val="20000"/>
                        <a:lumOff val="80000"/>
                      </a:schemeClr>
                    </a:solidFill>
                  </a:tcPr>
                </a:tc>
                <a:extLst>
                  <a:ext uri="{0D108BD9-81ED-4DB2-BD59-A6C34878D82A}">
                    <a16:rowId xmlns:a16="http://schemas.microsoft.com/office/drawing/2014/main" val="2482385606"/>
                  </a:ext>
                </a:extLst>
              </a:tr>
            </a:tbl>
          </a:graphicData>
        </a:graphic>
      </p:graphicFrame>
      <p:sp>
        <p:nvSpPr>
          <p:cNvPr id="4" name="Title 3"/>
          <p:cNvSpPr>
            <a:spLocks noGrp="1"/>
          </p:cNvSpPr>
          <p:nvPr>
            <p:ph type="title"/>
          </p:nvPr>
        </p:nvSpPr>
        <p:spPr>
          <a:xfrm>
            <a:off x="0" y="213557"/>
            <a:ext cx="3146183" cy="647577"/>
          </a:xfrm>
        </p:spPr>
        <p:txBody>
          <a:bodyPr>
            <a:normAutofit/>
          </a:bodyPr>
          <a:lstStyle/>
          <a:p>
            <a:r>
              <a:rPr lang="en-GB" sz="2800" b="1" dirty="0" err="1">
                <a:solidFill>
                  <a:schemeClr val="bg1"/>
                </a:solidFill>
              </a:rPr>
              <a:t>Vokabeln</a:t>
            </a:r>
            <a:r>
              <a:rPr lang="en-GB" sz="2800" b="1" dirty="0">
                <a:solidFill>
                  <a:schemeClr val="bg1"/>
                </a:solidFill>
              </a:rPr>
              <a:t> </a:t>
            </a:r>
            <a:r>
              <a:rPr lang="en-GB" sz="2800" b="0" dirty="0">
                <a:solidFill>
                  <a:schemeClr val="bg1"/>
                </a:solidFill>
              </a:rPr>
              <a:t>(2/2)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310068"/>
            <a:ext cx="10632379" cy="461665"/>
          </a:xfrm>
          <a:prstGeom prst="rect">
            <a:avLst/>
          </a:prstGeom>
          <a:noFill/>
        </p:spPr>
        <p:txBody>
          <a:bodyPr wrap="square" rtlCol="0">
            <a:spAutoFit/>
          </a:bodyPr>
          <a:lstStyle/>
          <a:p>
            <a:r>
              <a:rPr lang="en-US" sz="2400" dirty="0" err="1"/>
              <a:t>Schreib</a:t>
            </a:r>
            <a:r>
              <a:rPr lang="en-US" sz="2400" dirty="0"/>
              <a:t> 9-16 und die </a:t>
            </a:r>
            <a:r>
              <a:rPr lang="en-US" sz="2400" dirty="0" err="1"/>
              <a:t>Wörter</a:t>
            </a:r>
            <a:r>
              <a:rPr lang="en-US" sz="2400" dirty="0"/>
              <a:t> auf Deutsch.</a:t>
            </a:r>
          </a:p>
        </p:txBody>
      </p:sp>
      <p:sp>
        <p:nvSpPr>
          <p:cNvPr id="9" name="TextBox 8">
            <a:extLst>
              <a:ext uri="{FF2B5EF4-FFF2-40B4-BE49-F238E27FC236}">
                <a16:creationId xmlns:a16="http://schemas.microsoft.com/office/drawing/2014/main" id="{3E82DFAF-5A53-4E7C-8B19-5FB9FF3D95FF}"/>
              </a:ext>
            </a:extLst>
          </p:cNvPr>
          <p:cNvSpPr txBox="1"/>
          <p:nvPr/>
        </p:nvSpPr>
        <p:spPr>
          <a:xfrm>
            <a:off x="203199" y="1889674"/>
            <a:ext cx="566822" cy="461665"/>
          </a:xfrm>
          <a:prstGeom prst="rect">
            <a:avLst/>
          </a:prstGeom>
          <a:noFill/>
        </p:spPr>
        <p:txBody>
          <a:bodyPr wrap="square" rtlCol="0">
            <a:spAutoFit/>
          </a:bodyPr>
          <a:lstStyle/>
          <a:p>
            <a:pPr algn="l"/>
            <a:r>
              <a:rPr lang="en-GB" sz="2400" b="1" dirty="0"/>
              <a:t>9</a:t>
            </a:r>
          </a:p>
        </p:txBody>
      </p:sp>
      <p:sp>
        <p:nvSpPr>
          <p:cNvPr id="10" name="TextBox 9">
            <a:extLst>
              <a:ext uri="{FF2B5EF4-FFF2-40B4-BE49-F238E27FC236}">
                <a16:creationId xmlns:a16="http://schemas.microsoft.com/office/drawing/2014/main" id="{ECF70D7B-42B9-402C-8D3B-45B6BA23915C}"/>
              </a:ext>
            </a:extLst>
          </p:cNvPr>
          <p:cNvSpPr txBox="1"/>
          <p:nvPr/>
        </p:nvSpPr>
        <p:spPr>
          <a:xfrm>
            <a:off x="3146183" y="1905716"/>
            <a:ext cx="566822" cy="461665"/>
          </a:xfrm>
          <a:prstGeom prst="rect">
            <a:avLst/>
          </a:prstGeom>
          <a:noFill/>
        </p:spPr>
        <p:txBody>
          <a:bodyPr wrap="square" rtlCol="0">
            <a:spAutoFit/>
          </a:bodyPr>
          <a:lstStyle/>
          <a:p>
            <a:pPr algn="l"/>
            <a:r>
              <a:rPr lang="en-GB" sz="2400" b="1" dirty="0"/>
              <a:t>10</a:t>
            </a:r>
          </a:p>
        </p:txBody>
      </p:sp>
      <p:sp>
        <p:nvSpPr>
          <p:cNvPr id="11" name="TextBox 10">
            <a:extLst>
              <a:ext uri="{FF2B5EF4-FFF2-40B4-BE49-F238E27FC236}">
                <a16:creationId xmlns:a16="http://schemas.microsoft.com/office/drawing/2014/main" id="{78168135-DD01-4509-A5FB-97E5EC37924E}"/>
              </a:ext>
            </a:extLst>
          </p:cNvPr>
          <p:cNvSpPr txBox="1"/>
          <p:nvPr/>
        </p:nvSpPr>
        <p:spPr>
          <a:xfrm>
            <a:off x="6092583" y="1889674"/>
            <a:ext cx="566822" cy="461665"/>
          </a:xfrm>
          <a:prstGeom prst="rect">
            <a:avLst/>
          </a:prstGeom>
          <a:noFill/>
        </p:spPr>
        <p:txBody>
          <a:bodyPr wrap="square" rtlCol="0">
            <a:spAutoFit/>
          </a:bodyPr>
          <a:lstStyle/>
          <a:p>
            <a:pPr algn="l"/>
            <a:r>
              <a:rPr lang="en-GB" sz="2400" b="1" dirty="0"/>
              <a:t>11</a:t>
            </a:r>
          </a:p>
        </p:txBody>
      </p:sp>
      <p:sp>
        <p:nvSpPr>
          <p:cNvPr id="12" name="TextBox 11">
            <a:extLst>
              <a:ext uri="{FF2B5EF4-FFF2-40B4-BE49-F238E27FC236}">
                <a16:creationId xmlns:a16="http://schemas.microsoft.com/office/drawing/2014/main" id="{2A82E94C-E0BF-4CF9-8C33-0D8388169EFE}"/>
              </a:ext>
            </a:extLst>
          </p:cNvPr>
          <p:cNvSpPr txBox="1"/>
          <p:nvPr/>
        </p:nvSpPr>
        <p:spPr>
          <a:xfrm>
            <a:off x="9035567" y="1905716"/>
            <a:ext cx="566822" cy="461665"/>
          </a:xfrm>
          <a:prstGeom prst="rect">
            <a:avLst/>
          </a:prstGeom>
          <a:noFill/>
        </p:spPr>
        <p:txBody>
          <a:bodyPr wrap="square" rtlCol="0">
            <a:spAutoFit/>
          </a:bodyPr>
          <a:lstStyle/>
          <a:p>
            <a:pPr algn="l"/>
            <a:r>
              <a:rPr lang="en-GB" sz="2400" b="1" dirty="0"/>
              <a:t>12</a:t>
            </a:r>
          </a:p>
        </p:txBody>
      </p:sp>
      <p:sp>
        <p:nvSpPr>
          <p:cNvPr id="13" name="TextBox 12">
            <a:extLst>
              <a:ext uri="{FF2B5EF4-FFF2-40B4-BE49-F238E27FC236}">
                <a16:creationId xmlns:a16="http://schemas.microsoft.com/office/drawing/2014/main" id="{D3CB50E0-1D56-4ECC-A5A6-AB7B485BB5B1}"/>
              </a:ext>
            </a:extLst>
          </p:cNvPr>
          <p:cNvSpPr txBox="1"/>
          <p:nvPr/>
        </p:nvSpPr>
        <p:spPr>
          <a:xfrm>
            <a:off x="203199" y="3968774"/>
            <a:ext cx="566822" cy="461665"/>
          </a:xfrm>
          <a:prstGeom prst="rect">
            <a:avLst/>
          </a:prstGeom>
          <a:noFill/>
        </p:spPr>
        <p:txBody>
          <a:bodyPr wrap="square" rtlCol="0">
            <a:spAutoFit/>
          </a:bodyPr>
          <a:lstStyle/>
          <a:p>
            <a:pPr algn="l"/>
            <a:r>
              <a:rPr lang="en-GB" sz="2400" b="1" dirty="0"/>
              <a:t>13</a:t>
            </a:r>
          </a:p>
        </p:txBody>
      </p:sp>
      <p:sp>
        <p:nvSpPr>
          <p:cNvPr id="14" name="TextBox 13">
            <a:extLst>
              <a:ext uri="{FF2B5EF4-FFF2-40B4-BE49-F238E27FC236}">
                <a16:creationId xmlns:a16="http://schemas.microsoft.com/office/drawing/2014/main" id="{A1822646-8FF7-46D2-B441-471A258ACB05}"/>
              </a:ext>
            </a:extLst>
          </p:cNvPr>
          <p:cNvSpPr txBox="1"/>
          <p:nvPr/>
        </p:nvSpPr>
        <p:spPr>
          <a:xfrm>
            <a:off x="3146183" y="3984816"/>
            <a:ext cx="566822" cy="461665"/>
          </a:xfrm>
          <a:prstGeom prst="rect">
            <a:avLst/>
          </a:prstGeom>
          <a:noFill/>
        </p:spPr>
        <p:txBody>
          <a:bodyPr wrap="square" rtlCol="0">
            <a:spAutoFit/>
          </a:bodyPr>
          <a:lstStyle/>
          <a:p>
            <a:pPr algn="l"/>
            <a:r>
              <a:rPr lang="en-GB" sz="2400" b="1" dirty="0"/>
              <a:t>14</a:t>
            </a:r>
          </a:p>
        </p:txBody>
      </p:sp>
      <p:sp>
        <p:nvSpPr>
          <p:cNvPr id="15" name="TextBox 14">
            <a:extLst>
              <a:ext uri="{FF2B5EF4-FFF2-40B4-BE49-F238E27FC236}">
                <a16:creationId xmlns:a16="http://schemas.microsoft.com/office/drawing/2014/main" id="{605B7106-EFB4-4955-AC46-E5ACB49CE4F1}"/>
              </a:ext>
            </a:extLst>
          </p:cNvPr>
          <p:cNvSpPr txBox="1"/>
          <p:nvPr/>
        </p:nvSpPr>
        <p:spPr>
          <a:xfrm>
            <a:off x="6092583" y="3968774"/>
            <a:ext cx="566822" cy="461665"/>
          </a:xfrm>
          <a:prstGeom prst="rect">
            <a:avLst/>
          </a:prstGeom>
          <a:noFill/>
        </p:spPr>
        <p:txBody>
          <a:bodyPr wrap="square" rtlCol="0">
            <a:spAutoFit/>
          </a:bodyPr>
          <a:lstStyle/>
          <a:p>
            <a:pPr algn="l"/>
            <a:r>
              <a:rPr lang="en-GB" sz="2400" b="1" dirty="0"/>
              <a:t>15</a:t>
            </a:r>
          </a:p>
        </p:txBody>
      </p:sp>
      <p:sp>
        <p:nvSpPr>
          <p:cNvPr id="16" name="TextBox 15">
            <a:extLst>
              <a:ext uri="{FF2B5EF4-FFF2-40B4-BE49-F238E27FC236}">
                <a16:creationId xmlns:a16="http://schemas.microsoft.com/office/drawing/2014/main" id="{F189A6F3-D1D2-4157-9A3F-933603B320A7}"/>
              </a:ext>
            </a:extLst>
          </p:cNvPr>
          <p:cNvSpPr txBox="1"/>
          <p:nvPr/>
        </p:nvSpPr>
        <p:spPr>
          <a:xfrm>
            <a:off x="9035567" y="3984816"/>
            <a:ext cx="566822" cy="461665"/>
          </a:xfrm>
          <a:prstGeom prst="rect">
            <a:avLst/>
          </a:prstGeom>
          <a:noFill/>
        </p:spPr>
        <p:txBody>
          <a:bodyPr wrap="square" rtlCol="0">
            <a:spAutoFit/>
          </a:bodyPr>
          <a:lstStyle/>
          <a:p>
            <a:pPr algn="l"/>
            <a:r>
              <a:rPr lang="en-GB" sz="2400" b="1" dirty="0"/>
              <a:t>16</a:t>
            </a:r>
          </a:p>
        </p:txBody>
      </p:sp>
      <p:sp>
        <p:nvSpPr>
          <p:cNvPr id="22" name="TextBox 21">
            <a:extLst>
              <a:ext uri="{FF2B5EF4-FFF2-40B4-BE49-F238E27FC236}">
                <a16:creationId xmlns:a16="http://schemas.microsoft.com/office/drawing/2014/main" id="{C838CE1C-B7CF-2948-823A-2763D0C9E5DD}"/>
              </a:ext>
            </a:extLst>
          </p:cNvPr>
          <p:cNvSpPr txBox="1"/>
          <p:nvPr/>
        </p:nvSpPr>
        <p:spPr>
          <a:xfrm>
            <a:off x="385013" y="3282052"/>
            <a:ext cx="1680268" cy="461665"/>
          </a:xfrm>
          <a:prstGeom prst="rect">
            <a:avLst/>
          </a:prstGeom>
          <a:noFill/>
        </p:spPr>
        <p:txBody>
          <a:bodyPr wrap="none" rtlCol="0">
            <a:spAutoFit/>
          </a:bodyPr>
          <a:lstStyle/>
          <a:p>
            <a:pPr algn="l"/>
            <a:r>
              <a:rPr lang="en-US" sz="2400" b="1" u="sng" dirty="0"/>
              <a:t>b</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p>
        </p:txBody>
      </p:sp>
      <p:sp>
        <p:nvSpPr>
          <p:cNvPr id="23" name="TextBox 22">
            <a:extLst>
              <a:ext uri="{FF2B5EF4-FFF2-40B4-BE49-F238E27FC236}">
                <a16:creationId xmlns:a16="http://schemas.microsoft.com/office/drawing/2014/main" id="{75E6FF59-DD1D-154E-9CEA-61AE7ACECFE1}"/>
              </a:ext>
            </a:extLst>
          </p:cNvPr>
          <p:cNvSpPr txBox="1"/>
          <p:nvPr/>
        </p:nvSpPr>
        <p:spPr>
          <a:xfrm>
            <a:off x="518045" y="3256743"/>
            <a:ext cx="1465466" cy="461665"/>
          </a:xfrm>
          <a:prstGeom prst="rect">
            <a:avLst/>
          </a:prstGeom>
          <a:noFill/>
        </p:spPr>
        <p:txBody>
          <a:bodyPr wrap="none" rtlCol="0">
            <a:spAutoFit/>
          </a:bodyPr>
          <a:lstStyle/>
          <a:p>
            <a:pPr algn="l"/>
            <a:r>
              <a:rPr lang="en-US" sz="2400" b="1" dirty="0"/>
              <a:t>  e s s e r</a:t>
            </a:r>
          </a:p>
        </p:txBody>
      </p:sp>
      <p:sp>
        <p:nvSpPr>
          <p:cNvPr id="24" name="TextBox 23">
            <a:extLst>
              <a:ext uri="{FF2B5EF4-FFF2-40B4-BE49-F238E27FC236}">
                <a16:creationId xmlns:a16="http://schemas.microsoft.com/office/drawing/2014/main" id="{D918D06A-0D74-2B48-9FE5-D894C84F44A5}"/>
              </a:ext>
            </a:extLst>
          </p:cNvPr>
          <p:cNvSpPr txBox="1"/>
          <p:nvPr/>
        </p:nvSpPr>
        <p:spPr>
          <a:xfrm>
            <a:off x="3240727" y="3279036"/>
            <a:ext cx="1914307" cy="461665"/>
          </a:xfrm>
          <a:prstGeom prst="rect">
            <a:avLst/>
          </a:prstGeom>
          <a:noFill/>
        </p:spPr>
        <p:txBody>
          <a:bodyPr wrap="none" rtlCol="0">
            <a:spAutoFit/>
          </a:bodyPr>
          <a:lstStyle/>
          <a:p>
            <a:pPr algn="l"/>
            <a:r>
              <a:rPr lang="en-US" sz="2400" b="1" u="sng" dirty="0"/>
              <a:t>k</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r>
              <a:rPr lang="en-US" sz="2400" b="1" dirty="0"/>
              <a:t> </a:t>
            </a:r>
            <a:r>
              <a:rPr lang="en-US" sz="2400" b="1" u="sng" dirty="0"/>
              <a:t>  </a:t>
            </a:r>
          </a:p>
        </p:txBody>
      </p:sp>
      <p:sp>
        <p:nvSpPr>
          <p:cNvPr id="25" name="TextBox 24">
            <a:extLst>
              <a:ext uri="{FF2B5EF4-FFF2-40B4-BE49-F238E27FC236}">
                <a16:creationId xmlns:a16="http://schemas.microsoft.com/office/drawing/2014/main" id="{527187F8-969E-C74A-9A2E-79B880F5172E}"/>
              </a:ext>
            </a:extLst>
          </p:cNvPr>
          <p:cNvSpPr txBox="1"/>
          <p:nvPr/>
        </p:nvSpPr>
        <p:spPr>
          <a:xfrm>
            <a:off x="6375994" y="3279036"/>
            <a:ext cx="1420582" cy="461665"/>
          </a:xfrm>
          <a:prstGeom prst="rect">
            <a:avLst/>
          </a:prstGeom>
          <a:noFill/>
        </p:spPr>
        <p:txBody>
          <a:bodyPr wrap="none" rtlCol="0">
            <a:spAutoFit/>
          </a:bodyPr>
          <a:lstStyle/>
          <a:p>
            <a:pPr algn="l"/>
            <a:r>
              <a:rPr lang="en-US" sz="2400" b="1" u="sng" dirty="0"/>
              <a:t>m </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dirty="0"/>
              <a:t> </a:t>
            </a:r>
            <a:endParaRPr lang="en-US" sz="2400" b="1" u="sng" dirty="0"/>
          </a:p>
        </p:txBody>
      </p:sp>
      <p:sp>
        <p:nvSpPr>
          <p:cNvPr id="26" name="TextBox 25">
            <a:extLst>
              <a:ext uri="{FF2B5EF4-FFF2-40B4-BE49-F238E27FC236}">
                <a16:creationId xmlns:a16="http://schemas.microsoft.com/office/drawing/2014/main" id="{8705F076-AF17-C743-9D4F-8D4125775BD1}"/>
              </a:ext>
            </a:extLst>
          </p:cNvPr>
          <p:cNvSpPr txBox="1"/>
          <p:nvPr/>
        </p:nvSpPr>
        <p:spPr>
          <a:xfrm>
            <a:off x="9318978" y="3279036"/>
            <a:ext cx="1045479" cy="461665"/>
          </a:xfrm>
          <a:prstGeom prst="rect">
            <a:avLst/>
          </a:prstGeom>
          <a:noFill/>
        </p:spPr>
        <p:txBody>
          <a:bodyPr wrap="none" rtlCol="0">
            <a:spAutoFit/>
          </a:bodyPr>
          <a:lstStyle/>
          <a:p>
            <a:pPr algn="l"/>
            <a:r>
              <a:rPr lang="en-US" sz="2400" b="1" u="sng" dirty="0"/>
              <a:t>f </a:t>
            </a:r>
            <a:r>
              <a:rPr lang="en-US" sz="2400" b="1" dirty="0"/>
              <a:t> </a:t>
            </a:r>
            <a:r>
              <a:rPr lang="en-US" sz="2400" b="1" u="sng" dirty="0"/>
              <a:t>  </a:t>
            </a:r>
            <a:r>
              <a:rPr lang="en-US" sz="2400" i="1" dirty="0"/>
              <a:t> </a:t>
            </a:r>
            <a:r>
              <a:rPr lang="en-US" sz="2400" b="1" i="1" u="sng" dirty="0"/>
              <a:t>  </a:t>
            </a:r>
            <a:r>
              <a:rPr lang="en-US" sz="2400" i="1" dirty="0"/>
              <a:t> </a:t>
            </a:r>
            <a:r>
              <a:rPr lang="en-US" sz="2400" dirty="0"/>
              <a:t> </a:t>
            </a:r>
            <a:endParaRPr lang="en-US" sz="2400" b="1" u="sng" dirty="0"/>
          </a:p>
        </p:txBody>
      </p:sp>
      <p:sp>
        <p:nvSpPr>
          <p:cNvPr id="27" name="TextBox 26">
            <a:extLst>
              <a:ext uri="{FF2B5EF4-FFF2-40B4-BE49-F238E27FC236}">
                <a16:creationId xmlns:a16="http://schemas.microsoft.com/office/drawing/2014/main" id="{4607B5EB-AE3C-2745-B54D-8D2C68BF8EF5}"/>
              </a:ext>
            </a:extLst>
          </p:cNvPr>
          <p:cNvSpPr txBox="1"/>
          <p:nvPr/>
        </p:nvSpPr>
        <p:spPr>
          <a:xfrm>
            <a:off x="385013" y="5505356"/>
            <a:ext cx="862737" cy="461665"/>
          </a:xfrm>
          <a:prstGeom prst="rect">
            <a:avLst/>
          </a:prstGeom>
          <a:noFill/>
        </p:spPr>
        <p:txBody>
          <a:bodyPr wrap="none" rtlCol="0">
            <a:spAutoFit/>
          </a:bodyPr>
          <a:lstStyle/>
          <a:p>
            <a:pPr algn="l"/>
            <a:r>
              <a:rPr lang="en-US" sz="2400" b="1" u="sng" dirty="0" err="1"/>
              <a:t>i</a:t>
            </a:r>
            <a:r>
              <a:rPr lang="en-US" sz="2400" b="1" u="sng" dirty="0"/>
              <a:t> </a:t>
            </a:r>
            <a:r>
              <a:rPr lang="en-US" sz="2400" b="1" dirty="0"/>
              <a:t> </a:t>
            </a:r>
            <a:r>
              <a:rPr lang="en-US" sz="2400" b="1" u="sng" dirty="0"/>
              <a:t>  </a:t>
            </a:r>
            <a:r>
              <a:rPr lang="en-US" sz="2400" i="1" dirty="0"/>
              <a:t> </a:t>
            </a:r>
            <a:r>
              <a:rPr lang="en-US" sz="2400" b="1" i="1" u="sng" dirty="0"/>
              <a:t>  </a:t>
            </a:r>
            <a:endParaRPr lang="en-US" sz="2400" b="1" u="sng" dirty="0"/>
          </a:p>
        </p:txBody>
      </p:sp>
      <p:sp>
        <p:nvSpPr>
          <p:cNvPr id="28" name="TextBox 27">
            <a:extLst>
              <a:ext uri="{FF2B5EF4-FFF2-40B4-BE49-F238E27FC236}">
                <a16:creationId xmlns:a16="http://schemas.microsoft.com/office/drawing/2014/main" id="{433F3A4A-95CA-024D-B883-EF8D9EE3BBBE}"/>
              </a:ext>
            </a:extLst>
          </p:cNvPr>
          <p:cNvSpPr txBox="1"/>
          <p:nvPr/>
        </p:nvSpPr>
        <p:spPr>
          <a:xfrm>
            <a:off x="3240727" y="5501469"/>
            <a:ext cx="947695" cy="461665"/>
          </a:xfrm>
          <a:prstGeom prst="rect">
            <a:avLst/>
          </a:prstGeom>
          <a:noFill/>
        </p:spPr>
        <p:txBody>
          <a:bodyPr wrap="none" rtlCol="0">
            <a:spAutoFit/>
          </a:bodyPr>
          <a:lstStyle/>
          <a:p>
            <a:pPr algn="l"/>
            <a:r>
              <a:rPr lang="en-US" sz="2400" b="1" u="sng" dirty="0" err="1"/>
              <a:t>i</a:t>
            </a:r>
            <a:r>
              <a:rPr lang="en-US" sz="2400" b="1" u="sng" dirty="0"/>
              <a:t> </a:t>
            </a:r>
            <a:r>
              <a:rPr lang="en-US" sz="2400" b="1" dirty="0"/>
              <a:t> </a:t>
            </a:r>
            <a:r>
              <a:rPr lang="en-US" sz="2400" b="1" u="sng" dirty="0"/>
              <a:t>  </a:t>
            </a:r>
            <a:r>
              <a:rPr lang="en-US" sz="2400" i="1" dirty="0"/>
              <a:t> </a:t>
            </a:r>
            <a:r>
              <a:rPr lang="en-US" sz="2400" b="1" i="1" u="sng" dirty="0"/>
              <a:t>  </a:t>
            </a:r>
            <a:r>
              <a:rPr lang="en-US" sz="2400" i="1" dirty="0"/>
              <a:t> </a:t>
            </a:r>
            <a:endParaRPr lang="en-US" sz="2400" b="1" u="sng" dirty="0"/>
          </a:p>
        </p:txBody>
      </p:sp>
      <p:sp>
        <p:nvSpPr>
          <p:cNvPr id="29" name="TextBox 28">
            <a:extLst>
              <a:ext uri="{FF2B5EF4-FFF2-40B4-BE49-F238E27FC236}">
                <a16:creationId xmlns:a16="http://schemas.microsoft.com/office/drawing/2014/main" id="{B764855F-C518-CF49-83EE-26B0A922A7D2}"/>
              </a:ext>
            </a:extLst>
          </p:cNvPr>
          <p:cNvSpPr txBox="1"/>
          <p:nvPr/>
        </p:nvSpPr>
        <p:spPr>
          <a:xfrm>
            <a:off x="6083378" y="5479513"/>
            <a:ext cx="2217274" cy="461665"/>
          </a:xfrm>
          <a:prstGeom prst="rect">
            <a:avLst/>
          </a:prstGeom>
          <a:noFill/>
        </p:spPr>
        <p:txBody>
          <a:bodyPr wrap="none" rtlCol="0">
            <a:spAutoFit/>
          </a:bodyPr>
          <a:lstStyle/>
          <a:p>
            <a:pPr algn="l"/>
            <a:r>
              <a:rPr lang="en-US" sz="2400" b="1" u="sng" dirty="0"/>
              <a:t>s</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r>
              <a:rPr lang="en-US" sz="2400" b="1" dirty="0"/>
              <a:t> </a:t>
            </a:r>
            <a:r>
              <a:rPr lang="en-US" sz="2400" b="1" u="sng" dirty="0"/>
              <a:t>  </a:t>
            </a:r>
            <a:r>
              <a:rPr lang="en-US" sz="2400" b="1" dirty="0"/>
              <a:t> </a:t>
            </a:r>
            <a:r>
              <a:rPr lang="en-US" sz="2400" b="1" u="sng" dirty="0"/>
              <a:t>  </a:t>
            </a:r>
            <a:r>
              <a:rPr lang="en-US" sz="2400" b="1" dirty="0"/>
              <a:t> </a:t>
            </a:r>
            <a:endParaRPr lang="en-US" sz="2400" b="1" u="sng" dirty="0"/>
          </a:p>
        </p:txBody>
      </p:sp>
      <p:sp>
        <p:nvSpPr>
          <p:cNvPr id="30" name="TextBox 29">
            <a:extLst>
              <a:ext uri="{FF2B5EF4-FFF2-40B4-BE49-F238E27FC236}">
                <a16:creationId xmlns:a16="http://schemas.microsoft.com/office/drawing/2014/main" id="{C9E3EE5D-DB04-7C48-9818-9FA887D28DD3}"/>
              </a:ext>
            </a:extLst>
          </p:cNvPr>
          <p:cNvSpPr txBox="1"/>
          <p:nvPr/>
        </p:nvSpPr>
        <p:spPr>
          <a:xfrm>
            <a:off x="9318978" y="5457357"/>
            <a:ext cx="1611339" cy="461665"/>
          </a:xfrm>
          <a:prstGeom prst="rect">
            <a:avLst/>
          </a:prstGeom>
          <a:noFill/>
        </p:spPr>
        <p:txBody>
          <a:bodyPr wrap="none" rtlCol="0">
            <a:spAutoFit/>
          </a:bodyPr>
          <a:lstStyle/>
          <a:p>
            <a:pPr algn="l"/>
            <a:r>
              <a:rPr lang="en-US" sz="2400" b="1" u="sng" dirty="0"/>
              <a:t>s</a:t>
            </a:r>
            <a:r>
              <a:rPr lang="en-US" sz="2400" b="1" dirty="0"/>
              <a:t> </a:t>
            </a:r>
            <a:r>
              <a:rPr lang="en-US" sz="2400" b="1" u="sng" dirty="0"/>
              <a:t>  </a:t>
            </a:r>
            <a:r>
              <a:rPr lang="en-US" sz="2400" i="1" dirty="0"/>
              <a:t> </a:t>
            </a:r>
            <a:r>
              <a:rPr lang="en-US" sz="2400" b="1" i="1" u="sng" dirty="0"/>
              <a:t>  </a:t>
            </a:r>
            <a:r>
              <a:rPr lang="en-US" sz="2400" i="1" dirty="0"/>
              <a:t> </a:t>
            </a:r>
            <a:r>
              <a:rPr lang="en-US" sz="2400" b="1" i="1" u="sng" dirty="0"/>
              <a:t>  </a:t>
            </a:r>
            <a:r>
              <a:rPr lang="en-US" sz="2400" i="1" dirty="0"/>
              <a:t> </a:t>
            </a:r>
            <a:r>
              <a:rPr lang="en-US" sz="2400" b="1" i="1" u="sng" dirty="0"/>
              <a:t>  </a:t>
            </a:r>
            <a:r>
              <a:rPr lang="en-US" sz="2400" dirty="0"/>
              <a:t> </a:t>
            </a:r>
            <a:r>
              <a:rPr lang="en-US" sz="2400" b="1" u="sng" dirty="0"/>
              <a:t>  </a:t>
            </a:r>
          </a:p>
        </p:txBody>
      </p:sp>
      <p:sp>
        <p:nvSpPr>
          <p:cNvPr id="31" name="TextBox 30">
            <a:extLst>
              <a:ext uri="{FF2B5EF4-FFF2-40B4-BE49-F238E27FC236}">
                <a16:creationId xmlns:a16="http://schemas.microsoft.com/office/drawing/2014/main" id="{2ED22D21-F790-A145-9CCC-5059AD699930}"/>
              </a:ext>
            </a:extLst>
          </p:cNvPr>
          <p:cNvSpPr txBox="1"/>
          <p:nvPr/>
        </p:nvSpPr>
        <p:spPr>
          <a:xfrm>
            <a:off x="3405435" y="3279036"/>
            <a:ext cx="1830950" cy="461665"/>
          </a:xfrm>
          <a:prstGeom prst="rect">
            <a:avLst/>
          </a:prstGeom>
          <a:noFill/>
        </p:spPr>
        <p:txBody>
          <a:bodyPr wrap="none" rtlCol="0">
            <a:spAutoFit/>
          </a:bodyPr>
          <a:lstStyle/>
          <a:p>
            <a:pPr algn="l"/>
            <a:r>
              <a:rPr lang="en-US" sz="2400" b="1" dirty="0"/>
              <a:t>  r  </a:t>
            </a:r>
            <a:r>
              <a:rPr lang="en-US" sz="2400" b="1" dirty="0" err="1"/>
              <a:t>i</a:t>
            </a:r>
            <a:r>
              <a:rPr lang="en-US" sz="2400" b="1" dirty="0"/>
              <a:t> e g e n</a:t>
            </a:r>
          </a:p>
        </p:txBody>
      </p:sp>
      <p:sp>
        <p:nvSpPr>
          <p:cNvPr id="32" name="TextBox 31">
            <a:extLst>
              <a:ext uri="{FF2B5EF4-FFF2-40B4-BE49-F238E27FC236}">
                <a16:creationId xmlns:a16="http://schemas.microsoft.com/office/drawing/2014/main" id="{CAB16B44-CBF2-D64A-B603-6E3441CE1944}"/>
              </a:ext>
            </a:extLst>
          </p:cNvPr>
          <p:cNvSpPr txBox="1"/>
          <p:nvPr/>
        </p:nvSpPr>
        <p:spPr>
          <a:xfrm>
            <a:off x="6640314" y="3262288"/>
            <a:ext cx="1010213" cy="461665"/>
          </a:xfrm>
          <a:prstGeom prst="rect">
            <a:avLst/>
          </a:prstGeom>
          <a:noFill/>
        </p:spPr>
        <p:txBody>
          <a:bodyPr wrap="none" rtlCol="0">
            <a:spAutoFit/>
          </a:bodyPr>
          <a:lstStyle/>
          <a:p>
            <a:pPr algn="l"/>
            <a:r>
              <a:rPr lang="en-US" sz="2400" b="1" dirty="0"/>
              <a:t>  e h r</a:t>
            </a:r>
          </a:p>
        </p:txBody>
      </p:sp>
      <p:sp>
        <p:nvSpPr>
          <p:cNvPr id="33" name="TextBox 32">
            <a:extLst>
              <a:ext uri="{FF2B5EF4-FFF2-40B4-BE49-F238E27FC236}">
                <a16:creationId xmlns:a16="http://schemas.microsoft.com/office/drawing/2014/main" id="{52001826-6A00-474D-9018-61928AAFDA23}"/>
              </a:ext>
            </a:extLst>
          </p:cNvPr>
          <p:cNvSpPr txBox="1"/>
          <p:nvPr/>
        </p:nvSpPr>
        <p:spPr>
          <a:xfrm>
            <a:off x="9398166" y="3242596"/>
            <a:ext cx="726481" cy="461665"/>
          </a:xfrm>
          <a:prstGeom prst="rect">
            <a:avLst/>
          </a:prstGeom>
          <a:noFill/>
        </p:spPr>
        <p:txBody>
          <a:bodyPr wrap="none" rtlCol="0">
            <a:spAutoFit/>
          </a:bodyPr>
          <a:lstStyle/>
          <a:p>
            <a:pPr algn="l"/>
            <a:r>
              <a:rPr lang="en-US" sz="2400" b="1" dirty="0"/>
              <a:t>  </a:t>
            </a:r>
            <a:r>
              <a:rPr lang="en-US" sz="2400" b="1" dirty="0" err="1"/>
              <a:t>ü</a:t>
            </a:r>
            <a:r>
              <a:rPr lang="en-US" sz="2400" b="1" dirty="0"/>
              <a:t> r</a:t>
            </a:r>
          </a:p>
        </p:txBody>
      </p:sp>
      <p:sp>
        <p:nvSpPr>
          <p:cNvPr id="34" name="TextBox 33">
            <a:extLst>
              <a:ext uri="{FF2B5EF4-FFF2-40B4-BE49-F238E27FC236}">
                <a16:creationId xmlns:a16="http://schemas.microsoft.com/office/drawing/2014/main" id="{C0B92DBA-D1D9-4246-9602-4FAB1C587C81}"/>
              </a:ext>
            </a:extLst>
          </p:cNvPr>
          <p:cNvSpPr txBox="1"/>
          <p:nvPr/>
        </p:nvSpPr>
        <p:spPr>
          <a:xfrm>
            <a:off x="433904" y="5479513"/>
            <a:ext cx="917239" cy="461665"/>
          </a:xfrm>
          <a:prstGeom prst="rect">
            <a:avLst/>
          </a:prstGeom>
          <a:noFill/>
        </p:spPr>
        <p:txBody>
          <a:bodyPr wrap="none" rtlCol="0">
            <a:spAutoFit/>
          </a:bodyPr>
          <a:lstStyle/>
          <a:p>
            <a:pPr algn="l"/>
            <a:r>
              <a:rPr lang="en-US" sz="2400" b="1" dirty="0"/>
              <a:t>  h m</a:t>
            </a:r>
          </a:p>
        </p:txBody>
      </p:sp>
      <p:sp>
        <p:nvSpPr>
          <p:cNvPr id="35" name="TextBox 34">
            <a:extLst>
              <a:ext uri="{FF2B5EF4-FFF2-40B4-BE49-F238E27FC236}">
                <a16:creationId xmlns:a16="http://schemas.microsoft.com/office/drawing/2014/main" id="{9F0C61DB-ACA6-974C-B353-653537737848}"/>
              </a:ext>
            </a:extLst>
          </p:cNvPr>
          <p:cNvSpPr txBox="1"/>
          <p:nvPr/>
        </p:nvSpPr>
        <p:spPr>
          <a:xfrm>
            <a:off x="3425129" y="5499987"/>
            <a:ext cx="639919" cy="461665"/>
          </a:xfrm>
          <a:prstGeom prst="rect">
            <a:avLst/>
          </a:prstGeom>
          <a:noFill/>
        </p:spPr>
        <p:txBody>
          <a:bodyPr wrap="none" rtlCol="0">
            <a:spAutoFit/>
          </a:bodyPr>
          <a:lstStyle/>
          <a:p>
            <a:pPr algn="l"/>
            <a:r>
              <a:rPr lang="en-US" sz="2400" b="1" dirty="0"/>
              <a:t> h r</a:t>
            </a:r>
          </a:p>
        </p:txBody>
      </p:sp>
      <p:sp>
        <p:nvSpPr>
          <p:cNvPr id="36" name="TextBox 35">
            <a:extLst>
              <a:ext uri="{FF2B5EF4-FFF2-40B4-BE49-F238E27FC236}">
                <a16:creationId xmlns:a16="http://schemas.microsoft.com/office/drawing/2014/main" id="{281214BE-4927-EC48-AE31-83CDE9B925E3}"/>
              </a:ext>
            </a:extLst>
          </p:cNvPr>
          <p:cNvSpPr txBox="1"/>
          <p:nvPr/>
        </p:nvSpPr>
        <p:spPr>
          <a:xfrm>
            <a:off x="6274135" y="5499988"/>
            <a:ext cx="2026517" cy="461665"/>
          </a:xfrm>
          <a:prstGeom prst="rect">
            <a:avLst/>
          </a:prstGeom>
          <a:noFill/>
        </p:spPr>
        <p:txBody>
          <a:bodyPr wrap="none" rtlCol="0">
            <a:spAutoFit/>
          </a:bodyPr>
          <a:lstStyle/>
          <a:p>
            <a:pPr algn="l"/>
            <a:r>
              <a:rPr lang="en-US" sz="2400" b="1" dirty="0"/>
              <a:t>c h e n k e n</a:t>
            </a:r>
          </a:p>
        </p:txBody>
      </p:sp>
      <p:sp>
        <p:nvSpPr>
          <p:cNvPr id="37" name="TextBox 36">
            <a:extLst>
              <a:ext uri="{FF2B5EF4-FFF2-40B4-BE49-F238E27FC236}">
                <a16:creationId xmlns:a16="http://schemas.microsoft.com/office/drawing/2014/main" id="{659E70B5-EDA6-7643-98AA-A60C74FEED04}"/>
              </a:ext>
            </a:extLst>
          </p:cNvPr>
          <p:cNvSpPr txBox="1"/>
          <p:nvPr/>
        </p:nvSpPr>
        <p:spPr>
          <a:xfrm>
            <a:off x="9422371" y="5449776"/>
            <a:ext cx="1454244" cy="461665"/>
          </a:xfrm>
          <a:prstGeom prst="rect">
            <a:avLst/>
          </a:prstGeom>
          <a:noFill/>
        </p:spPr>
        <p:txBody>
          <a:bodyPr wrap="none" rtlCol="0">
            <a:spAutoFit/>
          </a:bodyPr>
          <a:lstStyle/>
          <a:p>
            <a:pPr algn="l"/>
            <a:r>
              <a:rPr lang="en-US" sz="2400" b="1" dirty="0"/>
              <a:t>  </a:t>
            </a:r>
            <a:r>
              <a:rPr lang="en-US" sz="2400" b="1" dirty="0" err="1"/>
              <a:t>i</a:t>
            </a:r>
            <a:r>
              <a:rPr lang="en-US" sz="2400" b="1" dirty="0"/>
              <a:t> c h e r</a:t>
            </a:r>
          </a:p>
        </p:txBody>
      </p:sp>
      <p:pic>
        <p:nvPicPr>
          <p:cNvPr id="50" name="Picture 49">
            <a:extLst>
              <a:ext uri="{FF2B5EF4-FFF2-40B4-BE49-F238E27FC236}">
                <a16:creationId xmlns:a16="http://schemas.microsoft.com/office/drawing/2014/main" id="{4A8B4FF6-EBA3-D940-B115-474756975FC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0382" y="4199606"/>
            <a:ext cx="1386067" cy="1373466"/>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BCCED0EF-BAE1-2D48-95C2-7339AEA415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6210" y="2100663"/>
            <a:ext cx="902241" cy="1223378"/>
          </a:xfrm>
          <a:prstGeom prst="rect">
            <a:avLst/>
          </a:prstGeom>
        </p:spPr>
      </p:pic>
      <p:cxnSp>
        <p:nvCxnSpPr>
          <p:cNvPr id="52" name="Straight Arrow Connector 51">
            <a:extLst>
              <a:ext uri="{FF2B5EF4-FFF2-40B4-BE49-F238E27FC236}">
                <a16:creationId xmlns:a16="http://schemas.microsoft.com/office/drawing/2014/main" id="{74978ACE-8702-FA4A-B36C-CD1D48A42D31}"/>
              </a:ext>
            </a:extLst>
          </p:cNvPr>
          <p:cNvCxnSpPr>
            <a:cxnSpLocks/>
          </p:cNvCxnSpPr>
          <p:nvPr/>
        </p:nvCxnSpPr>
        <p:spPr>
          <a:xfrm flipH="1">
            <a:off x="4909742" y="2337240"/>
            <a:ext cx="653286" cy="4832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Graphic 53" descr="Stacked Rocks">
            <a:extLst>
              <a:ext uri="{FF2B5EF4-FFF2-40B4-BE49-F238E27FC236}">
                <a16:creationId xmlns:a16="http://schemas.microsoft.com/office/drawing/2014/main" id="{619DF8A1-82E8-6243-BDFB-36CC1BE15973}"/>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60538" b="164"/>
          <a:stretch/>
        </p:blipFill>
        <p:spPr>
          <a:xfrm>
            <a:off x="6350213" y="2916694"/>
            <a:ext cx="914400" cy="359337"/>
          </a:xfrm>
          <a:prstGeom prst="rect">
            <a:avLst/>
          </a:prstGeom>
        </p:spPr>
      </p:pic>
      <p:pic>
        <p:nvPicPr>
          <p:cNvPr id="55" name="Graphic 54" descr="Stacked Rocks">
            <a:extLst>
              <a:ext uri="{FF2B5EF4-FFF2-40B4-BE49-F238E27FC236}">
                <a16:creationId xmlns:a16="http://schemas.microsoft.com/office/drawing/2014/main" id="{A1C05FE1-EB30-E443-ACC2-812BCE6D85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9251" y="2363134"/>
            <a:ext cx="914400" cy="914400"/>
          </a:xfrm>
          <a:prstGeom prst="rect">
            <a:avLst/>
          </a:prstGeom>
        </p:spPr>
      </p:pic>
      <p:cxnSp>
        <p:nvCxnSpPr>
          <p:cNvPr id="56" name="Straight Arrow Connector 55">
            <a:extLst>
              <a:ext uri="{FF2B5EF4-FFF2-40B4-BE49-F238E27FC236}">
                <a16:creationId xmlns:a16="http://schemas.microsoft.com/office/drawing/2014/main" id="{44E65E39-03A6-C040-B79D-9BA8DFAB5410}"/>
              </a:ext>
            </a:extLst>
          </p:cNvPr>
          <p:cNvCxnSpPr>
            <a:cxnSpLocks/>
          </p:cNvCxnSpPr>
          <p:nvPr/>
        </p:nvCxnSpPr>
        <p:spPr>
          <a:xfrm>
            <a:off x="7915608" y="2004139"/>
            <a:ext cx="0" cy="4484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60" descr="A picture containing ball, room&#10;&#10;Description automatically generated">
            <a:extLst>
              <a:ext uri="{FF2B5EF4-FFF2-40B4-BE49-F238E27FC236}">
                <a16:creationId xmlns:a16="http://schemas.microsoft.com/office/drawing/2014/main" id="{1D582EB6-7DEA-374B-B17F-F660FF7FA3EE}"/>
              </a:ext>
            </a:extLst>
          </p:cNvPr>
          <p:cNvPicPr>
            <a:picLocks noChangeAspect="1"/>
          </p:cNvPicPr>
          <p:nvPr/>
        </p:nvPicPr>
        <p:blipFill rotWithShape="1">
          <a:blip r:embed="rId7">
            <a:extLst>
              <a:ext uri="{28A0092B-C50C-407E-A947-70E740481C1C}">
                <a14:useLocalDpi xmlns:a14="http://schemas.microsoft.com/office/drawing/2010/main" val="0"/>
              </a:ext>
            </a:extLst>
          </a:blip>
          <a:srcRect r="32018"/>
          <a:stretch/>
        </p:blipFill>
        <p:spPr>
          <a:xfrm>
            <a:off x="633424" y="2405700"/>
            <a:ext cx="1923199" cy="990150"/>
          </a:xfrm>
          <a:prstGeom prst="rect">
            <a:avLst/>
          </a:prstGeom>
        </p:spPr>
      </p:pic>
      <p:cxnSp>
        <p:nvCxnSpPr>
          <p:cNvPr id="62" name="Straight Arrow Connector 61">
            <a:extLst>
              <a:ext uri="{FF2B5EF4-FFF2-40B4-BE49-F238E27FC236}">
                <a16:creationId xmlns:a16="http://schemas.microsoft.com/office/drawing/2014/main" id="{CB74BE10-72DE-A948-9C6F-6AC5481BC5E5}"/>
              </a:ext>
            </a:extLst>
          </p:cNvPr>
          <p:cNvCxnSpPr>
            <a:cxnSpLocks/>
          </p:cNvCxnSpPr>
          <p:nvPr/>
        </p:nvCxnSpPr>
        <p:spPr>
          <a:xfrm>
            <a:off x="972942" y="1957274"/>
            <a:ext cx="0" cy="4484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4" name="Picture 63" descr="A drawing of a cartoon character&#10;&#10;Description automatically generated">
            <a:extLst>
              <a:ext uri="{FF2B5EF4-FFF2-40B4-BE49-F238E27FC236}">
                <a16:creationId xmlns:a16="http://schemas.microsoft.com/office/drawing/2014/main" id="{4A00633B-A6A2-2142-8765-BB589EFE83EF}"/>
              </a:ext>
            </a:extLst>
          </p:cNvPr>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12766" y="4154046"/>
            <a:ext cx="1414886" cy="990150"/>
          </a:xfrm>
          <a:prstGeom prst="rect">
            <a:avLst/>
          </a:prstGeom>
        </p:spPr>
      </p:pic>
      <p:sp>
        <p:nvSpPr>
          <p:cNvPr id="65" name="TextBox 64">
            <a:extLst>
              <a:ext uri="{FF2B5EF4-FFF2-40B4-BE49-F238E27FC236}">
                <a16:creationId xmlns:a16="http://schemas.microsoft.com/office/drawing/2014/main" id="{63378677-DAC1-5549-9C16-AF50409635DC}"/>
              </a:ext>
            </a:extLst>
          </p:cNvPr>
          <p:cNvSpPr txBox="1"/>
          <p:nvPr/>
        </p:nvSpPr>
        <p:spPr>
          <a:xfrm>
            <a:off x="1905354" y="5051602"/>
            <a:ext cx="1218603" cy="461665"/>
          </a:xfrm>
          <a:prstGeom prst="rect">
            <a:avLst/>
          </a:prstGeom>
          <a:noFill/>
        </p:spPr>
        <p:txBody>
          <a:bodyPr wrap="none" rtlCol="0">
            <a:spAutoFit/>
          </a:bodyPr>
          <a:lstStyle/>
          <a:p>
            <a:pPr algn="l"/>
            <a:r>
              <a:rPr lang="en-US" sz="2400" dirty="0"/>
              <a:t>(row 3)</a:t>
            </a:r>
          </a:p>
        </p:txBody>
      </p:sp>
      <p:sp>
        <p:nvSpPr>
          <p:cNvPr id="66" name="TextBox 65">
            <a:extLst>
              <a:ext uri="{FF2B5EF4-FFF2-40B4-BE49-F238E27FC236}">
                <a16:creationId xmlns:a16="http://schemas.microsoft.com/office/drawing/2014/main" id="{77E1ECA7-2764-2E4E-87AE-12FCE22C9F24}"/>
              </a:ext>
            </a:extLst>
          </p:cNvPr>
          <p:cNvSpPr txBox="1"/>
          <p:nvPr/>
        </p:nvSpPr>
        <p:spPr>
          <a:xfrm>
            <a:off x="4758069" y="5085237"/>
            <a:ext cx="1218603" cy="461665"/>
          </a:xfrm>
          <a:prstGeom prst="rect">
            <a:avLst/>
          </a:prstGeom>
          <a:noFill/>
        </p:spPr>
        <p:txBody>
          <a:bodyPr wrap="none" rtlCol="0">
            <a:spAutoFit/>
          </a:bodyPr>
          <a:lstStyle/>
          <a:p>
            <a:pPr algn="l"/>
            <a:r>
              <a:rPr lang="en-US" sz="2400" dirty="0"/>
              <a:t>(row 3)</a:t>
            </a:r>
          </a:p>
        </p:txBody>
      </p:sp>
      <p:pic>
        <p:nvPicPr>
          <p:cNvPr id="70" name="Picture 69" descr="A drawing of a cartoon character&#10;&#10;Description automatically generated">
            <a:extLst>
              <a:ext uri="{FF2B5EF4-FFF2-40B4-BE49-F238E27FC236}">
                <a16:creationId xmlns:a16="http://schemas.microsoft.com/office/drawing/2014/main" id="{68773748-134A-6344-9D17-81D261661EFF}"/>
              </a:ext>
            </a:extLst>
          </p:cNvPr>
          <p:cNvPicPr>
            <a:picLocks noChangeAspect="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725691" y="4157731"/>
            <a:ext cx="1441294" cy="1009736"/>
          </a:xfrm>
          <a:prstGeom prst="rect">
            <a:avLst/>
          </a:prstGeom>
        </p:spPr>
      </p:pic>
      <p:sp>
        <p:nvSpPr>
          <p:cNvPr id="71" name="TextBox 70">
            <a:extLst>
              <a:ext uri="{FF2B5EF4-FFF2-40B4-BE49-F238E27FC236}">
                <a16:creationId xmlns:a16="http://schemas.microsoft.com/office/drawing/2014/main" id="{8EC75C39-18D0-C445-A3A4-B19339A3EA1B}"/>
              </a:ext>
            </a:extLst>
          </p:cNvPr>
          <p:cNvSpPr txBox="1"/>
          <p:nvPr/>
        </p:nvSpPr>
        <p:spPr>
          <a:xfrm>
            <a:off x="9212099" y="2574156"/>
            <a:ext cx="790601" cy="461665"/>
          </a:xfrm>
          <a:prstGeom prst="rect">
            <a:avLst/>
          </a:prstGeom>
          <a:noFill/>
        </p:spPr>
        <p:txBody>
          <a:bodyPr wrap="none" rtlCol="0">
            <a:spAutoFit/>
          </a:bodyPr>
          <a:lstStyle/>
          <a:p>
            <a:pPr algn="l"/>
            <a:r>
              <a:rPr lang="en-US" sz="2400" dirty="0">
                <a:solidFill>
                  <a:schemeClr val="accent5">
                    <a:lumMod val="50000"/>
                  </a:schemeClr>
                </a:solidFill>
              </a:rPr>
              <a:t>[for]</a:t>
            </a:r>
          </a:p>
        </p:txBody>
      </p:sp>
      <p:pic>
        <p:nvPicPr>
          <p:cNvPr id="73" name="Graphic 72" descr="Seat Belt">
            <a:extLst>
              <a:ext uri="{FF2B5EF4-FFF2-40B4-BE49-F238E27FC236}">
                <a16:creationId xmlns:a16="http://schemas.microsoft.com/office/drawing/2014/main" id="{068023D4-4650-F24F-A567-3CA170A0EF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50380" y="4358819"/>
            <a:ext cx="914400" cy="914400"/>
          </a:xfrm>
          <a:prstGeom prst="rect">
            <a:avLst/>
          </a:prstGeom>
        </p:spPr>
      </p:pic>
      <p:pic>
        <p:nvPicPr>
          <p:cNvPr id="75" name="Graphic 74" descr="Shield Tick">
            <a:extLst>
              <a:ext uri="{FF2B5EF4-FFF2-40B4-BE49-F238E27FC236}">
                <a16:creationId xmlns:a16="http://schemas.microsoft.com/office/drawing/2014/main" id="{4230E4D6-7B66-304B-9136-63BAE0FB042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96296" y="4585187"/>
            <a:ext cx="914400" cy="914400"/>
          </a:xfrm>
          <a:prstGeom prst="rect">
            <a:avLst/>
          </a:prstGeom>
        </p:spPr>
      </p:pic>
      <p:pic>
        <p:nvPicPr>
          <p:cNvPr id="77" name="Graphic 76" descr="Lock">
            <a:extLst>
              <a:ext uri="{FF2B5EF4-FFF2-40B4-BE49-F238E27FC236}">
                <a16:creationId xmlns:a16="http://schemas.microsoft.com/office/drawing/2014/main" id="{C3E7BD5E-602E-B141-B838-B5986402E8F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42212" y="3962830"/>
            <a:ext cx="914400" cy="914400"/>
          </a:xfrm>
          <a:prstGeom prst="rect">
            <a:avLst/>
          </a:prstGeom>
        </p:spPr>
      </p:pic>
      <p:sp>
        <p:nvSpPr>
          <p:cNvPr id="48" name="TextBox 47">
            <a:extLst>
              <a:ext uri="{FF2B5EF4-FFF2-40B4-BE49-F238E27FC236}">
                <a16:creationId xmlns:a16="http://schemas.microsoft.com/office/drawing/2014/main" id="{453CD134-A947-4533-899F-955D750AF250}"/>
              </a:ext>
            </a:extLst>
          </p:cNvPr>
          <p:cNvSpPr txBox="1"/>
          <p:nvPr/>
        </p:nvSpPr>
        <p:spPr>
          <a:xfrm>
            <a:off x="1264095" y="1940246"/>
            <a:ext cx="1311578" cy="461665"/>
          </a:xfrm>
          <a:prstGeom prst="rect">
            <a:avLst/>
          </a:prstGeom>
          <a:noFill/>
        </p:spPr>
        <p:txBody>
          <a:bodyPr wrap="none" rtlCol="0">
            <a:spAutoFit/>
          </a:bodyPr>
          <a:lstStyle/>
          <a:p>
            <a:pPr algn="l"/>
            <a:r>
              <a:rPr lang="en-US" sz="2400" dirty="0"/>
              <a:t>[better]</a:t>
            </a:r>
          </a:p>
        </p:txBody>
      </p:sp>
      <p:sp>
        <p:nvSpPr>
          <p:cNvPr id="49" name="TextBox 48">
            <a:extLst>
              <a:ext uri="{FF2B5EF4-FFF2-40B4-BE49-F238E27FC236}">
                <a16:creationId xmlns:a16="http://schemas.microsoft.com/office/drawing/2014/main" id="{B5E421AB-6616-4A1B-BA55-C6F80175DEF3}"/>
              </a:ext>
            </a:extLst>
          </p:cNvPr>
          <p:cNvSpPr txBox="1"/>
          <p:nvPr/>
        </p:nvSpPr>
        <p:spPr>
          <a:xfrm>
            <a:off x="4769289" y="1880459"/>
            <a:ext cx="1301959" cy="461665"/>
          </a:xfrm>
          <a:prstGeom prst="rect">
            <a:avLst/>
          </a:prstGeom>
          <a:noFill/>
        </p:spPr>
        <p:txBody>
          <a:bodyPr wrap="none" rtlCol="0">
            <a:spAutoFit/>
          </a:bodyPr>
          <a:lstStyle/>
          <a:p>
            <a:pPr algn="l"/>
            <a:r>
              <a:rPr lang="en-US" sz="2400" dirty="0"/>
              <a:t>[to get]</a:t>
            </a:r>
          </a:p>
        </p:txBody>
      </p:sp>
      <p:sp>
        <p:nvSpPr>
          <p:cNvPr id="51" name="TextBox 50">
            <a:extLst>
              <a:ext uri="{FF2B5EF4-FFF2-40B4-BE49-F238E27FC236}">
                <a16:creationId xmlns:a16="http://schemas.microsoft.com/office/drawing/2014/main" id="{BD2D59C4-0BA9-4386-A6D7-DE91D6911891}"/>
              </a:ext>
            </a:extLst>
          </p:cNvPr>
          <p:cNvSpPr txBox="1"/>
          <p:nvPr/>
        </p:nvSpPr>
        <p:spPr>
          <a:xfrm>
            <a:off x="6528936" y="1895572"/>
            <a:ext cx="1183337" cy="461665"/>
          </a:xfrm>
          <a:prstGeom prst="rect">
            <a:avLst/>
          </a:prstGeom>
          <a:noFill/>
        </p:spPr>
        <p:txBody>
          <a:bodyPr wrap="none" rtlCol="0">
            <a:spAutoFit/>
          </a:bodyPr>
          <a:lstStyle/>
          <a:p>
            <a:pPr algn="l"/>
            <a:r>
              <a:rPr lang="en-US" sz="2400" dirty="0"/>
              <a:t>[more]</a:t>
            </a:r>
          </a:p>
        </p:txBody>
      </p:sp>
      <p:sp>
        <p:nvSpPr>
          <p:cNvPr id="53" name="TextBox 52">
            <a:extLst>
              <a:ext uri="{FF2B5EF4-FFF2-40B4-BE49-F238E27FC236}">
                <a16:creationId xmlns:a16="http://schemas.microsoft.com/office/drawing/2014/main" id="{CDCBCEC4-8133-487B-A1F7-E8EA5A7A7939}"/>
              </a:ext>
            </a:extLst>
          </p:cNvPr>
          <p:cNvSpPr txBox="1"/>
          <p:nvPr/>
        </p:nvSpPr>
        <p:spPr>
          <a:xfrm>
            <a:off x="172644" y="5042387"/>
            <a:ext cx="1853392" cy="461665"/>
          </a:xfrm>
          <a:prstGeom prst="rect">
            <a:avLst/>
          </a:prstGeom>
          <a:noFill/>
        </p:spPr>
        <p:txBody>
          <a:bodyPr wrap="none" rtlCol="0">
            <a:spAutoFit/>
          </a:bodyPr>
          <a:lstStyle/>
          <a:p>
            <a:pPr algn="l"/>
            <a:r>
              <a:rPr lang="en-US" sz="2400" dirty="0"/>
              <a:t>[to/for him]</a:t>
            </a:r>
          </a:p>
        </p:txBody>
      </p:sp>
      <p:sp>
        <p:nvSpPr>
          <p:cNvPr id="57" name="TextBox 56">
            <a:extLst>
              <a:ext uri="{FF2B5EF4-FFF2-40B4-BE49-F238E27FC236}">
                <a16:creationId xmlns:a16="http://schemas.microsoft.com/office/drawing/2014/main" id="{9224550E-D15F-49B3-A3CA-491D1B80FD3E}"/>
              </a:ext>
            </a:extLst>
          </p:cNvPr>
          <p:cNvSpPr txBox="1"/>
          <p:nvPr/>
        </p:nvSpPr>
        <p:spPr>
          <a:xfrm>
            <a:off x="3079821" y="5074355"/>
            <a:ext cx="1797287" cy="461665"/>
          </a:xfrm>
          <a:prstGeom prst="rect">
            <a:avLst/>
          </a:prstGeom>
          <a:noFill/>
        </p:spPr>
        <p:txBody>
          <a:bodyPr wrap="none" rtlCol="0">
            <a:spAutoFit/>
          </a:bodyPr>
          <a:lstStyle/>
          <a:p>
            <a:pPr algn="l"/>
            <a:r>
              <a:rPr lang="en-US" sz="2400" dirty="0"/>
              <a:t>[to/for her]</a:t>
            </a:r>
          </a:p>
        </p:txBody>
      </p:sp>
      <p:sp>
        <p:nvSpPr>
          <p:cNvPr id="58" name="TextBox 57">
            <a:extLst>
              <a:ext uri="{FF2B5EF4-FFF2-40B4-BE49-F238E27FC236}">
                <a16:creationId xmlns:a16="http://schemas.microsoft.com/office/drawing/2014/main" id="{6F9E8035-692B-4336-91C8-D95B2C9DB3A0}"/>
              </a:ext>
            </a:extLst>
          </p:cNvPr>
          <p:cNvSpPr txBox="1"/>
          <p:nvPr/>
        </p:nvSpPr>
        <p:spPr>
          <a:xfrm>
            <a:off x="6550315" y="3958107"/>
            <a:ext cx="1428596" cy="461665"/>
          </a:xfrm>
          <a:prstGeom prst="rect">
            <a:avLst/>
          </a:prstGeom>
          <a:noFill/>
        </p:spPr>
        <p:txBody>
          <a:bodyPr wrap="none" rtlCol="0">
            <a:spAutoFit/>
          </a:bodyPr>
          <a:lstStyle/>
          <a:p>
            <a:pPr algn="l"/>
            <a:r>
              <a:rPr lang="en-US" sz="2400" dirty="0"/>
              <a:t>[to give]</a:t>
            </a:r>
          </a:p>
        </p:txBody>
      </p:sp>
      <p:sp>
        <p:nvSpPr>
          <p:cNvPr id="59" name="TextBox 58">
            <a:extLst>
              <a:ext uri="{FF2B5EF4-FFF2-40B4-BE49-F238E27FC236}">
                <a16:creationId xmlns:a16="http://schemas.microsoft.com/office/drawing/2014/main" id="{036587C7-9E8C-402C-888D-17691663C543}"/>
              </a:ext>
            </a:extLst>
          </p:cNvPr>
          <p:cNvSpPr txBox="1"/>
          <p:nvPr/>
        </p:nvSpPr>
        <p:spPr>
          <a:xfrm>
            <a:off x="10542212" y="4887558"/>
            <a:ext cx="1026243" cy="461665"/>
          </a:xfrm>
          <a:prstGeom prst="rect">
            <a:avLst/>
          </a:prstGeom>
          <a:noFill/>
        </p:spPr>
        <p:txBody>
          <a:bodyPr wrap="none" rtlCol="0">
            <a:spAutoFit/>
          </a:bodyPr>
          <a:lstStyle/>
          <a:p>
            <a:pPr algn="l"/>
            <a:r>
              <a:rPr lang="en-US" sz="2400" dirty="0"/>
              <a:t>[safe]</a:t>
            </a:r>
          </a:p>
        </p:txBody>
      </p:sp>
    </p:spTree>
    <p:extLst>
      <p:ext uri="{BB962C8B-B14F-4D97-AF65-F5344CB8AC3E}">
        <p14:creationId xmlns:p14="http://schemas.microsoft.com/office/powerpoint/2010/main" val="33517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32" grpId="0"/>
      <p:bldP spid="33" grpId="0"/>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der </a:t>
            </a:r>
            <a:r>
              <a:rPr lang="en-GB" sz="2800" b="1" dirty="0" err="1">
                <a:solidFill>
                  <a:schemeClr val="bg1"/>
                </a:solidFill>
              </a:rPr>
              <a:t>Komparativ</a:t>
            </a:r>
            <a:r>
              <a:rPr lang="en-GB" sz="2800" b="1" dirty="0">
                <a:solidFill>
                  <a:schemeClr val="bg1"/>
                </a:solidFill>
              </a:rPr>
              <a:t> </a:t>
            </a:r>
            <a:r>
              <a:rPr lang="en-GB" sz="2800" b="0" dirty="0"/>
              <a:t>(</a:t>
            </a:r>
            <a:r>
              <a:rPr lang="en-GB" sz="2800" b="0" dirty="0">
                <a:solidFill>
                  <a:schemeClr val="bg1"/>
                </a:solidFill>
              </a:rPr>
              <a:t>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6261" y="1240924"/>
            <a:ext cx="11037499" cy="461665"/>
          </a:xfrm>
          <a:prstGeom prst="rect">
            <a:avLst/>
          </a:prstGeom>
          <a:noFill/>
        </p:spPr>
        <p:txBody>
          <a:bodyPr wrap="square" rtlCol="0">
            <a:spAutoFit/>
          </a:bodyPr>
          <a:lstStyle/>
          <a:p>
            <a:r>
              <a:rPr lang="en-US" sz="2400" dirty="0"/>
              <a:t>Add </a:t>
            </a:r>
            <a:r>
              <a:rPr lang="en-US" sz="2400" b="1" dirty="0"/>
              <a:t>-</a:t>
            </a:r>
            <a:r>
              <a:rPr lang="en-US" sz="2400" b="1" dirty="0" err="1"/>
              <a:t>er</a:t>
            </a:r>
            <a:r>
              <a:rPr lang="en-US" sz="2400" b="1" dirty="0"/>
              <a:t> </a:t>
            </a:r>
            <a:r>
              <a:rPr lang="en-US" sz="2400" dirty="0"/>
              <a:t>to an adjective or adverb to form the comparative: </a:t>
            </a:r>
          </a:p>
        </p:txBody>
      </p:sp>
      <p:sp>
        <p:nvSpPr>
          <p:cNvPr id="8" name="Rectangle 7">
            <a:extLst>
              <a:ext uri="{FF2B5EF4-FFF2-40B4-BE49-F238E27FC236}">
                <a16:creationId xmlns:a16="http://schemas.microsoft.com/office/drawing/2014/main" id="{DE0F7075-13AC-4585-9E92-DA638D36819A}"/>
              </a:ext>
            </a:extLst>
          </p:cNvPr>
          <p:cNvSpPr/>
          <p:nvPr/>
        </p:nvSpPr>
        <p:spPr>
          <a:xfrm>
            <a:off x="4012203" y="1702589"/>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2220D778-203D-404E-B7D4-6BC42DCB645A}"/>
              </a:ext>
            </a:extLst>
          </p:cNvPr>
          <p:cNvSpPr/>
          <p:nvPr/>
        </p:nvSpPr>
        <p:spPr>
          <a:xfrm>
            <a:off x="183926" y="1702590"/>
            <a:ext cx="360483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35E53952-1EEF-4832-9CF6-1B459621A5EF}"/>
              </a:ext>
            </a:extLst>
          </p:cNvPr>
          <p:cNvSpPr txBox="1"/>
          <p:nvPr/>
        </p:nvSpPr>
        <p:spPr>
          <a:xfrm>
            <a:off x="142053" y="1712115"/>
            <a:ext cx="3590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Das</a:t>
            </a:r>
            <a:r>
              <a:rPr kumimoji="0" lang="en-GB" sz="2400" b="0" i="0" u="none" strike="noStrike" kern="1200" cap="none" spc="0" normalizeH="0" noProof="0" dirty="0">
                <a:ln>
                  <a:noFill/>
                </a:ln>
                <a:effectLst/>
                <a:uLnTx/>
                <a:uFillTx/>
                <a:latin typeface="Century Gothic" panose="020F0302020204030204"/>
                <a:ea typeface="+mn-ea"/>
                <a:cs typeface="+mn-cs"/>
              </a:rPr>
              <a:t> Auto </a:t>
            </a:r>
            <a:r>
              <a:rPr kumimoji="0" lang="en-GB" sz="2400" b="0" i="0" u="none" strike="noStrike" kern="1200" cap="none" spc="0" normalizeH="0" noProof="0" dirty="0" err="1">
                <a:ln>
                  <a:noFill/>
                </a:ln>
                <a:effectLst/>
                <a:uLnTx/>
                <a:uFillTx/>
                <a:latin typeface="Century Gothic" panose="020F0302020204030204"/>
                <a:ea typeface="+mn-ea"/>
                <a:cs typeface="+mn-cs"/>
              </a:rPr>
              <a:t>ist</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billig</a:t>
            </a:r>
            <a:r>
              <a:rPr kumimoji="0" lang="en-GB" sz="2400" b="0" i="0" u="none" strike="noStrike" kern="1200" cap="none" spc="0" normalizeH="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991E652-4964-46BA-8E49-2A81A36508A0}"/>
              </a:ext>
            </a:extLst>
          </p:cNvPr>
          <p:cNvSpPr txBox="1"/>
          <p:nvPr/>
        </p:nvSpPr>
        <p:spPr>
          <a:xfrm>
            <a:off x="4037470" y="1707424"/>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Dieses Auto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billig</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B99EBDBB-EB98-41E3-BD5D-20B4C3C619E5}"/>
              </a:ext>
            </a:extLst>
          </p:cNvPr>
          <p:cNvSpPr txBox="1"/>
          <p:nvPr/>
        </p:nvSpPr>
        <p:spPr>
          <a:xfrm>
            <a:off x="159308" y="2193612"/>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The car is cheap.</a:t>
            </a:r>
          </a:p>
        </p:txBody>
      </p:sp>
      <p:sp>
        <p:nvSpPr>
          <p:cNvPr id="15" name="TextBox 14">
            <a:extLst>
              <a:ext uri="{FF2B5EF4-FFF2-40B4-BE49-F238E27FC236}">
                <a16:creationId xmlns:a16="http://schemas.microsoft.com/office/drawing/2014/main" id="{50831CF8-DE9C-4097-A96F-EC5ACA123354}"/>
              </a:ext>
            </a:extLst>
          </p:cNvPr>
          <p:cNvSpPr txBox="1"/>
          <p:nvPr/>
        </p:nvSpPr>
        <p:spPr>
          <a:xfrm>
            <a:off x="4136805" y="2194186"/>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This car is cheap</a:t>
            </a:r>
            <a:r>
              <a:rPr kumimoji="0" lang="en-GB" sz="2200" b="1" i="1" u="none" strike="noStrike" kern="1200" cap="none" spc="0" normalizeH="0" baseline="0" noProof="0" dirty="0">
                <a:ln>
                  <a:noFill/>
                </a:ln>
                <a:effectLst/>
                <a:uLnTx/>
                <a:uFillTx/>
                <a:latin typeface="Century Gothic" panose="020F0302020204030204"/>
                <a:ea typeface="+mn-ea"/>
                <a:cs typeface="+mn-cs"/>
              </a:rPr>
              <a:t>er</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17" name="Rectangle 16">
            <a:extLst>
              <a:ext uri="{FF2B5EF4-FFF2-40B4-BE49-F238E27FC236}">
                <a16:creationId xmlns:a16="http://schemas.microsoft.com/office/drawing/2014/main" id="{23B47839-A0CF-4D22-B74B-B0A6AB85C94C}"/>
              </a:ext>
            </a:extLst>
          </p:cNvPr>
          <p:cNvSpPr/>
          <p:nvPr/>
        </p:nvSpPr>
        <p:spPr>
          <a:xfrm>
            <a:off x="4012203" y="2734706"/>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EB7943DE-FE40-4FF6-9A8A-5DAB8DD06BB0}"/>
              </a:ext>
            </a:extLst>
          </p:cNvPr>
          <p:cNvSpPr/>
          <p:nvPr/>
        </p:nvSpPr>
        <p:spPr>
          <a:xfrm>
            <a:off x="183926" y="2734707"/>
            <a:ext cx="360483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A43B43A1-E526-40B5-A44A-769BFF872F75}"/>
              </a:ext>
            </a:extLst>
          </p:cNvPr>
          <p:cNvSpPr txBox="1"/>
          <p:nvPr/>
        </p:nvSpPr>
        <p:spPr>
          <a:xfrm>
            <a:off x="142053" y="2744232"/>
            <a:ext cx="3590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Das</a:t>
            </a:r>
            <a:r>
              <a:rPr kumimoji="0" lang="en-GB" sz="2400" b="0" i="0" u="none" strike="noStrike" kern="1200" cap="none" spc="0" normalizeH="0" noProof="0" dirty="0">
                <a:ln>
                  <a:noFill/>
                </a:ln>
                <a:effectLst/>
                <a:uLnTx/>
                <a:uFillTx/>
                <a:latin typeface="Century Gothic" panose="020F0302020204030204"/>
                <a:ea typeface="+mn-ea"/>
                <a:cs typeface="+mn-cs"/>
              </a:rPr>
              <a:t> Haus </a:t>
            </a:r>
            <a:r>
              <a:rPr kumimoji="0" lang="en-GB" sz="2400" b="0" i="0" u="none" strike="noStrike" kern="1200" cap="none" spc="0" normalizeH="0" noProof="0" dirty="0" err="1">
                <a:ln>
                  <a:noFill/>
                </a:ln>
                <a:effectLst/>
                <a:uLnTx/>
                <a:uFillTx/>
                <a:latin typeface="Century Gothic" panose="020F0302020204030204"/>
                <a:ea typeface="+mn-ea"/>
                <a:cs typeface="+mn-cs"/>
              </a:rPr>
              <a:t>ist</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teuer</a:t>
            </a:r>
            <a:r>
              <a:rPr kumimoji="0" lang="en-GB" sz="2400" b="0" i="0" u="none" strike="noStrike" kern="1200" cap="none" spc="0" normalizeH="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80A2392-2A07-4E23-98EA-99E8EDCA2042}"/>
              </a:ext>
            </a:extLst>
          </p:cNvPr>
          <p:cNvSpPr txBox="1"/>
          <p:nvPr/>
        </p:nvSpPr>
        <p:spPr>
          <a:xfrm>
            <a:off x="4037470" y="2739541"/>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Dieses Haus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teu</a:t>
            </a:r>
            <a:r>
              <a:rPr kumimoji="0" lang="en-GB" sz="2400" i="0" u="none" strike="noStrike" kern="1200" cap="none" spc="0" normalizeH="0" baseline="0" noProof="0" dirty="0" err="1">
                <a:ln>
                  <a:noFill/>
                </a:ln>
                <a:effectLst/>
                <a:uLnTx/>
                <a:uFillTx/>
                <a:latin typeface="Century Gothic" panose="020F0302020204030204"/>
                <a:ea typeface="+mn-ea"/>
                <a:cs typeface="+mn-cs"/>
              </a:rPr>
              <a:t>r</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096333D8-BABB-41A7-904E-FEC208CA9684}"/>
              </a:ext>
            </a:extLst>
          </p:cNvPr>
          <p:cNvSpPr txBox="1"/>
          <p:nvPr/>
        </p:nvSpPr>
        <p:spPr>
          <a:xfrm>
            <a:off x="159308" y="3225729"/>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The house is expensive.</a:t>
            </a:r>
          </a:p>
        </p:txBody>
      </p:sp>
      <p:sp>
        <p:nvSpPr>
          <p:cNvPr id="22" name="TextBox 21">
            <a:extLst>
              <a:ext uri="{FF2B5EF4-FFF2-40B4-BE49-F238E27FC236}">
                <a16:creationId xmlns:a16="http://schemas.microsoft.com/office/drawing/2014/main" id="{65972F99-C9E2-4AD8-B27D-5A281B5DF70B}"/>
              </a:ext>
            </a:extLst>
          </p:cNvPr>
          <p:cNvSpPr txBox="1"/>
          <p:nvPr/>
        </p:nvSpPr>
        <p:spPr>
          <a:xfrm>
            <a:off x="4136805" y="3226303"/>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This house is </a:t>
            </a:r>
            <a:r>
              <a:rPr kumimoji="0" lang="en-GB" sz="2200" b="1" i="1" u="none" strike="noStrike" kern="1200" cap="none" spc="0" normalizeH="0" baseline="0" noProof="0" dirty="0">
                <a:ln>
                  <a:noFill/>
                </a:ln>
                <a:effectLst/>
                <a:uLnTx/>
                <a:uFillTx/>
                <a:latin typeface="Century Gothic" panose="020F0302020204030204"/>
                <a:ea typeface="+mn-ea"/>
                <a:cs typeface="+mn-cs"/>
              </a:rPr>
              <a:t>more expensive</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6" name="Speech Bubble: Rectangle with Corners Rounded 5">
            <a:extLst>
              <a:ext uri="{FF2B5EF4-FFF2-40B4-BE49-F238E27FC236}">
                <a16:creationId xmlns:a16="http://schemas.microsoft.com/office/drawing/2014/main" id="{2CAE72F1-61DD-492F-B491-F08DD505C5C2}"/>
              </a:ext>
            </a:extLst>
          </p:cNvPr>
          <p:cNvSpPr/>
          <p:nvPr/>
        </p:nvSpPr>
        <p:spPr>
          <a:xfrm>
            <a:off x="8273818" y="3003502"/>
            <a:ext cx="3679247" cy="1393119"/>
          </a:xfrm>
          <a:prstGeom prst="wedgeRoundRectCallout">
            <a:avLst>
              <a:gd name="adj1" fmla="val -65320"/>
              <a:gd name="adj2" fmla="val 3192"/>
              <a:gd name="adj3" fmla="val 16667"/>
            </a:avLst>
          </a:prstGeom>
          <a:solidFill>
            <a:schemeClr val="accent4">
              <a:lumMod val="60000"/>
              <a:lumOff val="4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Note: English uses ‘more’ to make the comparative with longer adjectives. German always adds </a:t>
            </a:r>
            <a:r>
              <a:rPr lang="en-GB" sz="2000" b="1" dirty="0">
                <a:solidFill>
                  <a:schemeClr val="tx1"/>
                </a:solidFill>
              </a:rPr>
              <a:t>-</a:t>
            </a:r>
            <a:r>
              <a:rPr lang="en-GB" sz="2000" b="1" dirty="0" err="1">
                <a:solidFill>
                  <a:schemeClr val="tx1"/>
                </a:solidFill>
              </a:rPr>
              <a:t>er</a:t>
            </a:r>
            <a:r>
              <a:rPr lang="en-GB" sz="2000" dirty="0">
                <a:solidFill>
                  <a:schemeClr val="tx1"/>
                </a:solidFill>
              </a:rPr>
              <a:t>. </a:t>
            </a:r>
          </a:p>
        </p:txBody>
      </p:sp>
      <p:sp>
        <p:nvSpPr>
          <p:cNvPr id="23" name="TextBox 22">
            <a:extLst>
              <a:ext uri="{FF2B5EF4-FFF2-40B4-BE49-F238E27FC236}">
                <a16:creationId xmlns:a16="http://schemas.microsoft.com/office/drawing/2014/main" id="{87284AE7-A026-4647-8B6D-512EE6A1554A}"/>
              </a:ext>
            </a:extLst>
          </p:cNvPr>
          <p:cNvSpPr txBox="1"/>
          <p:nvPr/>
        </p:nvSpPr>
        <p:spPr>
          <a:xfrm>
            <a:off x="142053" y="3802436"/>
            <a:ext cx="11037499" cy="461665"/>
          </a:xfrm>
          <a:prstGeom prst="rect">
            <a:avLst/>
          </a:prstGeom>
          <a:noFill/>
        </p:spPr>
        <p:txBody>
          <a:bodyPr wrap="square" rtlCol="0">
            <a:spAutoFit/>
          </a:bodyPr>
          <a:lstStyle/>
          <a:p>
            <a:r>
              <a:rPr lang="en-US" sz="2400" dirty="0"/>
              <a:t>To compare two things, use </a:t>
            </a:r>
            <a:r>
              <a:rPr lang="en-US" sz="2400" b="1" dirty="0" err="1"/>
              <a:t>als</a:t>
            </a:r>
            <a:r>
              <a:rPr lang="en-US" sz="2400" dirty="0"/>
              <a:t> to mean </a:t>
            </a:r>
            <a:r>
              <a:rPr lang="en-US" sz="2400" i="1" dirty="0"/>
              <a:t>than</a:t>
            </a:r>
            <a:r>
              <a:rPr lang="en-US" sz="2400" dirty="0"/>
              <a:t>: </a:t>
            </a:r>
          </a:p>
        </p:txBody>
      </p:sp>
      <p:sp>
        <p:nvSpPr>
          <p:cNvPr id="24" name="Rectangle 23">
            <a:extLst>
              <a:ext uri="{FF2B5EF4-FFF2-40B4-BE49-F238E27FC236}">
                <a16:creationId xmlns:a16="http://schemas.microsoft.com/office/drawing/2014/main" id="{3BAD2AEF-585F-46DD-B553-7115D4386900}"/>
              </a:ext>
            </a:extLst>
          </p:cNvPr>
          <p:cNvSpPr/>
          <p:nvPr/>
        </p:nvSpPr>
        <p:spPr>
          <a:xfrm>
            <a:off x="183926" y="4413968"/>
            <a:ext cx="5019139"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8E288917-0F5A-48F8-BD7E-F6AD2E396142}"/>
              </a:ext>
            </a:extLst>
          </p:cNvPr>
          <p:cNvSpPr/>
          <p:nvPr/>
        </p:nvSpPr>
        <p:spPr>
          <a:xfrm>
            <a:off x="184524" y="5121954"/>
            <a:ext cx="472614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19FCD5F-6CBF-43A7-8BD2-F09279AA5102}"/>
              </a:ext>
            </a:extLst>
          </p:cNvPr>
          <p:cNvSpPr txBox="1"/>
          <p:nvPr/>
        </p:nvSpPr>
        <p:spPr>
          <a:xfrm>
            <a:off x="231619" y="5135902"/>
            <a:ext cx="58643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Ich </a:t>
            </a:r>
            <a:r>
              <a:rPr kumimoji="0" lang="en-GB" sz="2400" b="0" i="0" u="none" strike="noStrike" kern="1200" cap="none" spc="0" normalizeH="0" baseline="0" noProof="0" dirty="0" err="1">
                <a:ln>
                  <a:noFill/>
                </a:ln>
                <a:effectLst/>
                <a:uLnTx/>
                <a:uFillTx/>
                <a:latin typeface="Century Gothic" panose="020F0302020204030204"/>
                <a:ea typeface="+mn-ea"/>
                <a:cs typeface="+mn-cs"/>
              </a:rPr>
              <a:t>verstehe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sng" strike="noStrike" kern="1200" cap="none" spc="0" normalizeH="0" noProof="0" dirty="0" err="1">
                <a:ln>
                  <a:noFill/>
                </a:ln>
                <a:effectLst/>
                <a:uLnTx/>
                <a:uFillTx/>
                <a:latin typeface="Century Gothic" panose="020F0302020204030204"/>
                <a:ea typeface="+mn-ea"/>
                <a:cs typeface="+mn-cs"/>
              </a:rPr>
              <a:t>mehr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als</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früher</a:t>
            </a:r>
            <a:r>
              <a:rPr kumimoji="0" lang="en-GB" sz="2400" b="0" i="0" u="none" strike="noStrike" kern="1200" cap="none" spc="0" normalizeH="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501DA7A-26D0-40DE-BDF3-35B064A992A2}"/>
              </a:ext>
            </a:extLst>
          </p:cNvPr>
          <p:cNvSpPr txBox="1"/>
          <p:nvPr/>
        </p:nvSpPr>
        <p:spPr>
          <a:xfrm>
            <a:off x="183926" y="4422498"/>
            <a:ext cx="60145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Die Stadt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lang="en-GB" sz="2400" dirty="0">
                <a:latin typeface="Century Gothic" panose="020F0302020204030204"/>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sicher</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lang="en-GB" sz="2400" dirty="0">
                <a:latin typeface="Century Gothic" panose="020F0302020204030204"/>
              </a:rPr>
              <a:t> </a:t>
            </a:r>
            <a:r>
              <a:rPr lang="en-GB" sz="2400" b="1" dirty="0" err="1">
                <a:latin typeface="Century Gothic" panose="020F0302020204030204"/>
              </a:rPr>
              <a:t>als</a:t>
            </a:r>
            <a:r>
              <a:rPr lang="en-GB" sz="2400" dirty="0">
                <a:latin typeface="Century Gothic" panose="020F0302020204030204"/>
              </a:rPr>
              <a:t> </a:t>
            </a:r>
            <a:r>
              <a:rPr lang="en-GB" sz="2400" dirty="0" err="1">
                <a:latin typeface="Century Gothic" panose="020F0302020204030204"/>
              </a:rPr>
              <a:t>damals</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28" name="TextBox 27">
            <a:extLst>
              <a:ext uri="{FF2B5EF4-FFF2-40B4-BE49-F238E27FC236}">
                <a16:creationId xmlns:a16="http://schemas.microsoft.com/office/drawing/2014/main" id="{442848E5-8C96-4901-BCBA-C268157CB066}"/>
              </a:ext>
            </a:extLst>
          </p:cNvPr>
          <p:cNvSpPr txBox="1"/>
          <p:nvPr/>
        </p:nvSpPr>
        <p:spPr>
          <a:xfrm>
            <a:off x="5263168" y="4422498"/>
            <a:ext cx="59515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The town is saf</a:t>
            </a:r>
            <a:r>
              <a:rPr kumimoji="0" lang="en-GB" sz="2200" b="1" i="1" u="none" strike="noStrike" kern="1200" cap="none" spc="0" normalizeH="0" baseline="0" noProof="0" dirty="0">
                <a:ln>
                  <a:noFill/>
                </a:ln>
                <a:effectLst/>
                <a:uLnTx/>
                <a:uFillTx/>
                <a:latin typeface="Century Gothic" panose="020F0302020204030204"/>
                <a:ea typeface="+mn-ea"/>
                <a:cs typeface="+mn-cs"/>
              </a:rPr>
              <a:t>er</a:t>
            </a:r>
            <a:r>
              <a:rPr kumimoji="0" lang="en-GB" sz="2200" b="0" i="1" u="none" strike="noStrike" kern="1200" cap="none" spc="0" normalizeH="0" baseline="0" noProof="0" dirty="0">
                <a:ln>
                  <a:noFill/>
                </a:ln>
                <a:effectLst/>
                <a:uLnTx/>
                <a:uFillTx/>
                <a:latin typeface="Century Gothic" panose="020F0302020204030204"/>
                <a:ea typeface="+mn-ea"/>
                <a:cs typeface="+mn-cs"/>
              </a:rPr>
              <a:t> </a:t>
            </a:r>
            <a:r>
              <a:rPr kumimoji="0" lang="en-GB" sz="2200" b="1" i="1" u="none" strike="noStrike" kern="1200" cap="none" spc="0" normalizeH="0" baseline="0" noProof="0" dirty="0">
                <a:ln>
                  <a:noFill/>
                </a:ln>
                <a:effectLst/>
                <a:uLnTx/>
                <a:uFillTx/>
                <a:latin typeface="Century Gothic" panose="020F0302020204030204"/>
                <a:ea typeface="+mn-ea"/>
                <a:cs typeface="+mn-cs"/>
              </a:rPr>
              <a:t>than </a:t>
            </a:r>
            <a:r>
              <a:rPr kumimoji="0" lang="en-GB" sz="2200" b="0" i="1" u="none" strike="noStrike" kern="1200" cap="none" spc="0" normalizeH="0" baseline="0" noProof="0" dirty="0">
                <a:ln>
                  <a:noFill/>
                </a:ln>
                <a:effectLst/>
                <a:uLnTx/>
                <a:uFillTx/>
                <a:latin typeface="Century Gothic" panose="020F0302020204030204"/>
                <a:ea typeface="+mn-ea"/>
                <a:cs typeface="+mn-cs"/>
              </a:rPr>
              <a:t>back then.</a:t>
            </a:r>
          </a:p>
        </p:txBody>
      </p:sp>
      <p:sp>
        <p:nvSpPr>
          <p:cNvPr id="29" name="TextBox 28">
            <a:extLst>
              <a:ext uri="{FF2B5EF4-FFF2-40B4-BE49-F238E27FC236}">
                <a16:creationId xmlns:a16="http://schemas.microsoft.com/office/drawing/2014/main" id="{78DF2884-EA56-4BBD-A01C-FED60EB26471}"/>
              </a:ext>
            </a:extLst>
          </p:cNvPr>
          <p:cNvSpPr txBox="1"/>
          <p:nvPr/>
        </p:nvSpPr>
        <p:spPr>
          <a:xfrm>
            <a:off x="5317872" y="5187655"/>
            <a:ext cx="702088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I</a:t>
            </a:r>
            <a:r>
              <a:rPr kumimoji="0" lang="en-GB" sz="2200" b="0" i="1" u="none" strike="noStrike" kern="1200" cap="none" spc="0" normalizeH="0" noProof="0" dirty="0">
                <a:ln>
                  <a:noFill/>
                </a:ln>
                <a:effectLst/>
                <a:uLnTx/>
                <a:uFillTx/>
                <a:latin typeface="Century Gothic" panose="020F0302020204030204"/>
                <a:ea typeface="+mn-ea"/>
                <a:cs typeface="+mn-cs"/>
              </a:rPr>
              <a:t> understand </a:t>
            </a:r>
            <a:r>
              <a:rPr kumimoji="0" lang="en-GB" sz="2200" i="1" u="sng" strike="noStrike" kern="1200" cap="none" spc="0" normalizeH="0" baseline="0" noProof="0" dirty="0">
                <a:ln>
                  <a:noFill/>
                </a:ln>
                <a:effectLst/>
                <a:uLnTx/>
                <a:uFillTx/>
                <a:latin typeface="Century Gothic" panose="020F0302020204030204"/>
                <a:ea typeface="+mn-ea"/>
                <a:cs typeface="+mn-cs"/>
              </a:rPr>
              <a:t>more</a:t>
            </a:r>
            <a:r>
              <a:rPr kumimoji="0" lang="en-GB" sz="2200" b="1" i="1" u="none" strike="noStrike" kern="1200" cap="none" spc="0" normalizeH="0" baseline="0" noProof="0" dirty="0">
                <a:ln>
                  <a:noFill/>
                </a:ln>
                <a:effectLst/>
                <a:uLnTx/>
                <a:uFillTx/>
                <a:latin typeface="Century Gothic" panose="020F0302020204030204"/>
                <a:ea typeface="+mn-ea"/>
                <a:cs typeface="+mn-cs"/>
              </a:rPr>
              <a:t> </a:t>
            </a:r>
            <a:r>
              <a:rPr kumimoji="0" lang="en-GB" sz="2200" b="1" i="1" u="none" strike="noStrike" kern="1200" cap="none" spc="0" normalizeH="0" noProof="0" dirty="0">
                <a:ln>
                  <a:noFill/>
                </a:ln>
                <a:effectLst/>
                <a:uLnTx/>
                <a:uFillTx/>
                <a:latin typeface="Century Gothic" panose="020F0302020204030204"/>
                <a:ea typeface="+mn-ea"/>
                <a:cs typeface="+mn-cs"/>
              </a:rPr>
              <a:t>than </a:t>
            </a:r>
            <a:r>
              <a:rPr lang="en-GB" sz="2200" i="1" dirty="0">
                <a:latin typeface="Century Gothic" panose="020F0302020204030204"/>
              </a:rPr>
              <a:t>in former times/before.</a:t>
            </a:r>
            <a:endParaRPr kumimoji="0" lang="en-GB" sz="2200" b="0" i="1" u="none" strike="noStrike" kern="1200" cap="none" spc="0" normalizeH="0" baseline="0" noProof="0" dirty="0">
              <a:ln>
                <a:noFill/>
              </a:ln>
              <a:effectLst/>
              <a:uLnTx/>
              <a:uFillTx/>
              <a:latin typeface="Century Gothic" panose="020F0302020204030204"/>
            </a:endParaRPr>
          </a:p>
        </p:txBody>
      </p:sp>
      <p:sp>
        <p:nvSpPr>
          <p:cNvPr id="31" name="Speech Bubble: Rectangle with Corners Rounded 30">
            <a:extLst>
              <a:ext uri="{FF2B5EF4-FFF2-40B4-BE49-F238E27FC236}">
                <a16:creationId xmlns:a16="http://schemas.microsoft.com/office/drawing/2014/main" id="{7514AFD5-6F2B-493B-A775-7B99310BA51D}"/>
              </a:ext>
            </a:extLst>
          </p:cNvPr>
          <p:cNvSpPr/>
          <p:nvPr/>
        </p:nvSpPr>
        <p:spPr>
          <a:xfrm>
            <a:off x="183926" y="5777429"/>
            <a:ext cx="9540575" cy="407467"/>
          </a:xfrm>
          <a:prstGeom prst="wedgeRoundRectCallout">
            <a:avLst>
              <a:gd name="adj1" fmla="val -24278"/>
              <a:gd name="adj2" fmla="val -96636"/>
              <a:gd name="adj3" fmla="val 16667"/>
            </a:avLst>
          </a:prstGeom>
          <a:solidFill>
            <a:schemeClr val="accent4">
              <a:lumMod val="60000"/>
              <a:lumOff val="4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Use </a:t>
            </a:r>
            <a:r>
              <a:rPr lang="en-GB" sz="2000" b="1" dirty="0" err="1">
                <a:solidFill>
                  <a:schemeClr val="tx1"/>
                </a:solidFill>
              </a:rPr>
              <a:t>mehr</a:t>
            </a:r>
            <a:r>
              <a:rPr lang="en-GB" sz="2000" dirty="0">
                <a:solidFill>
                  <a:schemeClr val="tx1"/>
                </a:solidFill>
              </a:rPr>
              <a:t> (more) on its own as an adverb but never before an adjective.</a:t>
            </a:r>
          </a:p>
        </p:txBody>
      </p:sp>
      <p:sp>
        <p:nvSpPr>
          <p:cNvPr id="30" name="Speech Bubble: Rectangle with Corners Rounded 29">
            <a:extLst>
              <a:ext uri="{FF2B5EF4-FFF2-40B4-BE49-F238E27FC236}">
                <a16:creationId xmlns:a16="http://schemas.microsoft.com/office/drawing/2014/main" id="{48A84811-8FFF-40EA-AB09-A6CB25C314F0}"/>
              </a:ext>
            </a:extLst>
          </p:cNvPr>
          <p:cNvSpPr/>
          <p:nvPr/>
        </p:nvSpPr>
        <p:spPr>
          <a:xfrm>
            <a:off x="7875133" y="1163991"/>
            <a:ext cx="4207358" cy="1596043"/>
          </a:xfrm>
          <a:prstGeom prst="wedgeRoundRectCallout">
            <a:avLst>
              <a:gd name="adj1" fmla="val -71399"/>
              <a:gd name="adj2" fmla="val 52672"/>
              <a:gd name="adj3" fmla="val 16667"/>
            </a:avLst>
          </a:prstGeom>
          <a:solidFill>
            <a:schemeClr val="accent4">
              <a:lumMod val="60000"/>
              <a:lumOff val="4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Spelling differences:</a:t>
            </a:r>
            <a:br>
              <a:rPr lang="en-GB" sz="2000" dirty="0">
                <a:solidFill>
                  <a:schemeClr val="tx1"/>
                </a:solidFill>
              </a:rPr>
            </a:br>
            <a:r>
              <a:rPr lang="en-GB" sz="2000" dirty="0">
                <a:solidFill>
                  <a:schemeClr val="tx1"/>
                </a:solidFill>
              </a:rPr>
              <a:t>-e </a:t>
            </a:r>
            <a:r>
              <a:rPr lang="en-GB" sz="2000" dirty="0">
                <a:solidFill>
                  <a:schemeClr val="tx1"/>
                </a:solidFill>
                <a:sym typeface="Wingdings" panose="05000000000000000000" pitchFamily="2" charset="2"/>
              </a:rPr>
              <a:t> -er – </a:t>
            </a:r>
            <a:r>
              <a:rPr lang="en-GB" sz="2000" dirty="0" err="1">
                <a:solidFill>
                  <a:schemeClr val="tx1"/>
                </a:solidFill>
                <a:sym typeface="Wingdings" panose="05000000000000000000" pitchFamily="2" charset="2"/>
              </a:rPr>
              <a:t>müde</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müd</a:t>
            </a:r>
            <a:r>
              <a:rPr lang="en-GB" sz="2000" b="1" dirty="0" err="1">
                <a:solidFill>
                  <a:schemeClr val="tx1"/>
                </a:solidFill>
                <a:sym typeface="Wingdings" panose="05000000000000000000" pitchFamily="2" charset="2"/>
              </a:rPr>
              <a:t>er</a:t>
            </a:r>
            <a:br>
              <a:rPr lang="en-GB" sz="2000" dirty="0">
                <a:solidFill>
                  <a:schemeClr val="tx1"/>
                </a:solidFill>
                <a:sym typeface="Wingdings" panose="05000000000000000000" pitchFamily="2" charset="2"/>
              </a:rPr>
            </a:br>
            <a:r>
              <a:rPr lang="en-GB" sz="2000" dirty="0">
                <a:solidFill>
                  <a:schemeClr val="tx1"/>
                </a:solidFill>
                <a:sym typeface="Wingdings" panose="05000000000000000000" pitchFamily="2" charset="2"/>
              </a:rPr>
              <a:t>-el  -</a:t>
            </a:r>
            <a:r>
              <a:rPr lang="en-GB" sz="2000" dirty="0" err="1">
                <a:solidFill>
                  <a:schemeClr val="tx1"/>
                </a:solidFill>
                <a:sym typeface="Wingdings" panose="05000000000000000000" pitchFamily="2" charset="2"/>
              </a:rPr>
              <a:t>ler</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dunkel</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dunk</a:t>
            </a:r>
            <a:r>
              <a:rPr lang="en-GB" sz="2000" b="1" dirty="0" err="1">
                <a:solidFill>
                  <a:schemeClr val="tx1"/>
                </a:solidFill>
                <a:sym typeface="Wingdings" panose="05000000000000000000" pitchFamily="2" charset="2"/>
              </a:rPr>
              <a:t>ler</a:t>
            </a:r>
            <a:br>
              <a:rPr lang="en-GB" sz="2000" dirty="0">
                <a:solidFill>
                  <a:schemeClr val="tx1"/>
                </a:solidFill>
                <a:sym typeface="Wingdings" panose="05000000000000000000" pitchFamily="2" charset="2"/>
              </a:rPr>
            </a:br>
            <a:r>
              <a:rPr lang="en-GB" sz="2000" dirty="0">
                <a:solidFill>
                  <a:schemeClr val="tx1"/>
                </a:solidFill>
                <a:sym typeface="Wingdings" panose="05000000000000000000" pitchFamily="2" charset="2"/>
              </a:rPr>
              <a:t>-er  -</a:t>
            </a:r>
            <a:r>
              <a:rPr lang="en-GB" sz="2000" dirty="0" err="1">
                <a:solidFill>
                  <a:schemeClr val="tx1"/>
                </a:solidFill>
                <a:sym typeface="Wingdings" panose="05000000000000000000" pitchFamily="2" charset="2"/>
              </a:rPr>
              <a:t>rer</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teuer</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teu</a:t>
            </a:r>
            <a:r>
              <a:rPr lang="en-GB" sz="2000" b="1" dirty="0" err="1">
                <a:solidFill>
                  <a:schemeClr val="tx1"/>
                </a:solidFill>
                <a:sym typeface="Wingdings" panose="05000000000000000000" pitchFamily="2" charset="2"/>
              </a:rPr>
              <a:t>rer</a:t>
            </a:r>
            <a:br>
              <a:rPr lang="en-GB" sz="2000" dirty="0">
                <a:solidFill>
                  <a:schemeClr val="tx1"/>
                </a:solidFill>
                <a:sym typeface="Wingdings" panose="05000000000000000000" pitchFamily="2" charset="2"/>
              </a:rPr>
            </a:br>
            <a:r>
              <a:rPr lang="en-GB" sz="2000" dirty="0">
                <a:solidFill>
                  <a:schemeClr val="tx1"/>
                </a:solidFill>
                <a:sym typeface="Wingdings" panose="05000000000000000000" pitchFamily="2" charset="2"/>
              </a:rPr>
              <a:t>(if -er preceded by a vowel)</a:t>
            </a:r>
            <a:r>
              <a:rPr lang="en-GB" sz="2000" dirty="0">
                <a:solidFill>
                  <a:schemeClr val="tx1"/>
                </a:solidFill>
              </a:rPr>
              <a:t>. </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p:bldP spid="12" grpId="0"/>
      <p:bldP spid="14" grpId="0"/>
      <p:bldP spid="15" grpId="0"/>
      <p:bldP spid="17" grpId="0" animBg="1"/>
      <p:bldP spid="18" grpId="0" animBg="1"/>
      <p:bldP spid="19" grpId="0"/>
      <p:bldP spid="20" grpId="0"/>
      <p:bldP spid="21" grpId="0"/>
      <p:bldP spid="22" grpId="0"/>
      <p:bldP spid="6" grpId="0" animBg="1"/>
      <p:bldP spid="23" grpId="0"/>
      <p:bldP spid="24" grpId="0" animBg="1"/>
      <p:bldP spid="25" grpId="0" animBg="1"/>
      <p:bldP spid="26" grpId="0"/>
      <p:bldP spid="27" grpId="0"/>
      <p:bldP spid="28" grpId="0"/>
      <p:bldP spid="29" grpId="0"/>
      <p:bldP spid="31"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der </a:t>
            </a:r>
            <a:r>
              <a:rPr lang="en-GB" sz="2800" b="1" dirty="0" err="1">
                <a:solidFill>
                  <a:schemeClr val="bg1"/>
                </a:solidFill>
              </a:rPr>
              <a:t>Komparativ</a:t>
            </a:r>
            <a:r>
              <a:rPr lang="en-GB" sz="2800" b="1" dirty="0">
                <a:solidFill>
                  <a:schemeClr val="bg1"/>
                </a:solidFill>
              </a:rPr>
              <a:t> </a:t>
            </a:r>
            <a:r>
              <a:rPr lang="en-GB" sz="2800" b="0" dirty="0">
                <a:solidFill>
                  <a:schemeClr val="bg1"/>
                </a:solidFill>
              </a:rPr>
              <a:t>(2/3)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531458" y="1263501"/>
            <a:ext cx="11037499" cy="461665"/>
          </a:xfrm>
          <a:prstGeom prst="rect">
            <a:avLst/>
          </a:prstGeom>
          <a:noFill/>
        </p:spPr>
        <p:txBody>
          <a:bodyPr wrap="square" rtlCol="0">
            <a:spAutoFit/>
          </a:bodyPr>
          <a:lstStyle/>
          <a:p>
            <a:r>
              <a:rPr lang="en-US" sz="2400" dirty="0"/>
              <a:t>Some comparatives add an umlaut to the vowel (a, o, u):</a:t>
            </a:r>
          </a:p>
        </p:txBody>
      </p:sp>
      <p:sp>
        <p:nvSpPr>
          <p:cNvPr id="8" name="Rectangle 7">
            <a:extLst>
              <a:ext uri="{FF2B5EF4-FFF2-40B4-BE49-F238E27FC236}">
                <a16:creationId xmlns:a16="http://schemas.microsoft.com/office/drawing/2014/main" id="{DE0F7075-13AC-4585-9E92-DA638D36819A}"/>
              </a:ext>
            </a:extLst>
          </p:cNvPr>
          <p:cNvSpPr/>
          <p:nvPr/>
        </p:nvSpPr>
        <p:spPr>
          <a:xfrm>
            <a:off x="5936558" y="1765518"/>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2220D778-203D-404E-B7D4-6BC42DCB645A}"/>
              </a:ext>
            </a:extLst>
          </p:cNvPr>
          <p:cNvSpPr/>
          <p:nvPr/>
        </p:nvSpPr>
        <p:spPr>
          <a:xfrm>
            <a:off x="619123" y="1725167"/>
            <a:ext cx="360483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35E53952-1EEF-4832-9CF6-1B459621A5EF}"/>
              </a:ext>
            </a:extLst>
          </p:cNvPr>
          <p:cNvSpPr txBox="1"/>
          <p:nvPr/>
        </p:nvSpPr>
        <p:spPr>
          <a:xfrm>
            <a:off x="577250" y="1734692"/>
            <a:ext cx="3590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Das</a:t>
            </a:r>
            <a:r>
              <a:rPr kumimoji="0" lang="en-GB" sz="2400" b="0" i="0" u="none" strike="noStrike" kern="1200" cap="none" spc="0" normalizeH="0" noProof="0" dirty="0">
                <a:ln>
                  <a:noFill/>
                </a:ln>
                <a:effectLst/>
                <a:uLnTx/>
                <a:uFillTx/>
                <a:latin typeface="Century Gothic" panose="020F0302020204030204"/>
                <a:ea typeface="+mn-ea"/>
                <a:cs typeface="+mn-cs"/>
              </a:rPr>
              <a:t> Spiel </a:t>
            </a:r>
            <a:r>
              <a:rPr kumimoji="0" lang="en-GB" sz="2400" b="0" i="0" u="none" strike="noStrike" kern="1200" cap="none" spc="0" normalizeH="0" noProof="0" dirty="0" err="1">
                <a:ln>
                  <a:noFill/>
                </a:ln>
                <a:effectLst/>
                <a:uLnTx/>
                <a:uFillTx/>
                <a:latin typeface="Century Gothic" panose="020F0302020204030204"/>
                <a:ea typeface="+mn-ea"/>
                <a:cs typeface="+mn-cs"/>
              </a:rPr>
              <a:t>ist</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lang</a:t>
            </a:r>
            <a:r>
              <a:rPr kumimoji="0" lang="en-GB" sz="2400" b="0" i="0" u="none" strike="noStrike" kern="1200" cap="none" spc="0" normalizeH="0" noProof="0" dirty="0">
                <a:ln>
                  <a:noFill/>
                </a:ln>
                <a:effectLst/>
                <a:uLnTx/>
                <a:uFillTx/>
                <a:latin typeface="Century Gothic" panose="020F0302020204030204"/>
                <a:ea typeface="+mn-ea"/>
                <a:cs typeface="+mn-cs"/>
              </a:rPr>
              <a: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991E652-4964-46BA-8E49-2A81A36508A0}"/>
              </a:ext>
            </a:extLst>
          </p:cNvPr>
          <p:cNvSpPr txBox="1"/>
          <p:nvPr/>
        </p:nvSpPr>
        <p:spPr>
          <a:xfrm>
            <a:off x="5961825" y="1770353"/>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Dieses Spiel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l</a:t>
            </a:r>
            <a:r>
              <a:rPr kumimoji="0" lang="en-GB" sz="2400" b="1" i="0" u="sng" strike="noStrike" kern="1200" cap="none" spc="0" normalizeH="0" baseline="0" noProof="0" dirty="0" err="1">
                <a:ln>
                  <a:noFill/>
                </a:ln>
                <a:effectLst/>
                <a:uLnTx/>
                <a:uFillTx/>
                <a:latin typeface="Century Gothic" panose="020F0302020204030204"/>
                <a:ea typeface="+mn-ea"/>
                <a:cs typeface="+mn-cs"/>
              </a:rPr>
              <a:t>ä</a:t>
            </a:r>
            <a:r>
              <a:rPr kumimoji="0" lang="en-GB" sz="2400" b="0" i="0" u="none" strike="noStrike" kern="1200" cap="none" spc="0" normalizeH="0" baseline="0" noProof="0" dirty="0" err="1">
                <a:ln>
                  <a:noFill/>
                </a:ln>
                <a:effectLst/>
                <a:uLnTx/>
                <a:uFillTx/>
                <a:latin typeface="Century Gothic" panose="020F0302020204030204"/>
                <a:ea typeface="+mn-ea"/>
                <a:cs typeface="+mn-cs"/>
              </a:rPr>
              <a:t>ng</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B99EBDBB-EB98-41E3-BD5D-20B4C3C619E5}"/>
              </a:ext>
            </a:extLst>
          </p:cNvPr>
          <p:cNvSpPr txBox="1"/>
          <p:nvPr/>
        </p:nvSpPr>
        <p:spPr>
          <a:xfrm>
            <a:off x="594505" y="2216189"/>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The </a:t>
            </a:r>
            <a:r>
              <a:rPr lang="en-GB" sz="2200" i="1" dirty="0">
                <a:latin typeface="Century Gothic" panose="020F0302020204030204"/>
              </a:rPr>
              <a:t>game is long.</a:t>
            </a:r>
            <a:endParaRPr kumimoji="0" lang="en-GB" sz="2200" b="0" i="1"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0831CF8-DE9C-4097-A96F-EC5ACA123354}"/>
              </a:ext>
            </a:extLst>
          </p:cNvPr>
          <p:cNvSpPr txBox="1"/>
          <p:nvPr/>
        </p:nvSpPr>
        <p:spPr>
          <a:xfrm>
            <a:off x="6061160" y="2257115"/>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This game is long</a:t>
            </a:r>
            <a:r>
              <a:rPr kumimoji="0" lang="en-GB" sz="2200" b="1" i="1" u="none" strike="noStrike" kern="1200" cap="none" spc="0" normalizeH="0" baseline="0" noProof="0" dirty="0">
                <a:ln>
                  <a:noFill/>
                </a:ln>
                <a:effectLst/>
                <a:uLnTx/>
                <a:uFillTx/>
                <a:latin typeface="Century Gothic" panose="020F0302020204030204"/>
                <a:ea typeface="+mn-ea"/>
                <a:cs typeface="+mn-cs"/>
              </a:rPr>
              <a:t>er</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87284AE7-A026-4647-8B6D-512EE6A1554A}"/>
              </a:ext>
            </a:extLst>
          </p:cNvPr>
          <p:cNvSpPr txBox="1"/>
          <p:nvPr/>
        </p:nvSpPr>
        <p:spPr>
          <a:xfrm>
            <a:off x="577250" y="3811089"/>
            <a:ext cx="11037499" cy="461665"/>
          </a:xfrm>
          <a:prstGeom prst="rect">
            <a:avLst/>
          </a:prstGeom>
          <a:noFill/>
        </p:spPr>
        <p:txBody>
          <a:bodyPr wrap="square" rtlCol="0">
            <a:spAutoFit/>
          </a:bodyPr>
          <a:lstStyle/>
          <a:p>
            <a:r>
              <a:rPr lang="en-US" sz="2400" dirty="0"/>
              <a:t>Four comparatives are completely different:</a:t>
            </a:r>
          </a:p>
        </p:txBody>
      </p:sp>
      <p:sp>
        <p:nvSpPr>
          <p:cNvPr id="24" name="Rectangle 23">
            <a:extLst>
              <a:ext uri="{FF2B5EF4-FFF2-40B4-BE49-F238E27FC236}">
                <a16:creationId xmlns:a16="http://schemas.microsoft.com/office/drawing/2014/main" id="{3BAD2AEF-585F-46DD-B553-7115D4386900}"/>
              </a:ext>
            </a:extLst>
          </p:cNvPr>
          <p:cNvSpPr/>
          <p:nvPr/>
        </p:nvSpPr>
        <p:spPr>
          <a:xfrm>
            <a:off x="619123" y="4230627"/>
            <a:ext cx="3451097"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501DA7A-26D0-40DE-BDF3-35B064A992A2}"/>
              </a:ext>
            </a:extLst>
          </p:cNvPr>
          <p:cNvSpPr txBox="1"/>
          <p:nvPr/>
        </p:nvSpPr>
        <p:spPr>
          <a:xfrm>
            <a:off x="619124" y="4239157"/>
            <a:ext cx="3451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Der Laptop </a:t>
            </a:r>
            <a:r>
              <a:rPr lang="en-GB" sz="2400" dirty="0" err="1">
                <a:latin typeface="Century Gothic" panose="020F0302020204030204"/>
              </a:rPr>
              <a:t>ist</a:t>
            </a:r>
            <a:r>
              <a:rPr lang="en-GB" sz="2400" dirty="0">
                <a:latin typeface="Century Gothic" panose="020F0302020204030204"/>
              </a:rPr>
              <a:t> </a:t>
            </a:r>
            <a:r>
              <a:rPr lang="en-GB" sz="2400" b="1" dirty="0">
                <a:latin typeface="Century Gothic" panose="020F0302020204030204"/>
              </a:rPr>
              <a:t>gut</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42848E5-8C96-4901-BCBA-C268157CB066}"/>
              </a:ext>
            </a:extLst>
          </p:cNvPr>
          <p:cNvSpPr txBox="1"/>
          <p:nvPr/>
        </p:nvSpPr>
        <p:spPr>
          <a:xfrm>
            <a:off x="531458" y="4747100"/>
            <a:ext cx="59515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The computer is </a:t>
            </a:r>
            <a:r>
              <a:rPr kumimoji="0" lang="en-GB" sz="2200" b="1" i="1" u="none" strike="noStrike" kern="1200" cap="none" spc="0" normalizeH="0" baseline="0" noProof="0" dirty="0">
                <a:ln>
                  <a:noFill/>
                </a:ln>
                <a:effectLst/>
                <a:uLnTx/>
                <a:uFillTx/>
                <a:latin typeface="Century Gothic" panose="020F0302020204030204"/>
                <a:ea typeface="+mn-ea"/>
                <a:cs typeface="+mn-cs"/>
              </a:rPr>
              <a:t>good</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30" name="Rectangle 29">
            <a:extLst>
              <a:ext uri="{FF2B5EF4-FFF2-40B4-BE49-F238E27FC236}">
                <a16:creationId xmlns:a16="http://schemas.microsoft.com/office/drawing/2014/main" id="{FF75F9C7-ED36-4D2A-854D-526E6ABD2071}"/>
              </a:ext>
            </a:extLst>
          </p:cNvPr>
          <p:cNvSpPr/>
          <p:nvPr/>
        </p:nvSpPr>
        <p:spPr>
          <a:xfrm>
            <a:off x="5024398" y="4251992"/>
            <a:ext cx="4187232"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4C5EE361-0623-47BD-8C46-0B235A969D80}"/>
              </a:ext>
            </a:extLst>
          </p:cNvPr>
          <p:cNvSpPr txBox="1"/>
          <p:nvPr/>
        </p:nvSpPr>
        <p:spPr>
          <a:xfrm>
            <a:off x="5024397" y="4260522"/>
            <a:ext cx="43001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Dieser Laptop </a:t>
            </a:r>
            <a:r>
              <a:rPr lang="en-GB" sz="2400" dirty="0" err="1">
                <a:latin typeface="Century Gothic" panose="020F0302020204030204"/>
              </a:rPr>
              <a:t>ist</a:t>
            </a:r>
            <a:r>
              <a:rPr lang="en-GB" sz="2400" dirty="0">
                <a:latin typeface="Century Gothic" panose="020F0302020204030204"/>
              </a:rPr>
              <a:t> </a:t>
            </a:r>
            <a:r>
              <a:rPr lang="en-GB" sz="2400" b="1" dirty="0" err="1">
                <a:latin typeface="Century Gothic" panose="020F0302020204030204"/>
              </a:rPr>
              <a:t>besser</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1E0F26F-730B-4D56-8A20-7D81ADB8BA04}"/>
              </a:ext>
            </a:extLst>
          </p:cNvPr>
          <p:cNvSpPr txBox="1"/>
          <p:nvPr/>
        </p:nvSpPr>
        <p:spPr>
          <a:xfrm>
            <a:off x="4936732" y="4768465"/>
            <a:ext cx="32701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This computer</a:t>
            </a:r>
            <a:r>
              <a:rPr kumimoji="0" lang="en-GB" sz="2200" b="0" i="1" u="none" strike="noStrike" kern="1200" cap="none" spc="0" normalizeH="0" noProof="0" dirty="0">
                <a:ln>
                  <a:noFill/>
                </a:ln>
                <a:effectLst/>
                <a:uLnTx/>
                <a:uFillTx/>
                <a:latin typeface="Century Gothic" panose="020F0302020204030204"/>
                <a:ea typeface="+mn-ea"/>
                <a:cs typeface="+mn-cs"/>
              </a:rPr>
              <a:t> is </a:t>
            </a:r>
            <a:r>
              <a:rPr kumimoji="0" lang="en-GB" sz="2200" b="1" i="1" u="none" strike="noStrike" kern="1200" cap="none" spc="0" normalizeH="0" noProof="0" dirty="0">
                <a:ln>
                  <a:noFill/>
                </a:ln>
                <a:effectLst/>
                <a:uLnTx/>
                <a:uFillTx/>
                <a:latin typeface="Century Gothic" panose="020F0302020204030204"/>
                <a:ea typeface="+mn-ea"/>
                <a:cs typeface="+mn-cs"/>
              </a:rPr>
              <a:t>better</a:t>
            </a:r>
            <a:r>
              <a:rPr kumimoji="0" lang="en-GB" sz="2200" b="0" i="1" u="none" strike="noStrike" kern="1200" cap="none" spc="0" normalizeH="0" noProof="0" dirty="0">
                <a:ln>
                  <a:noFill/>
                </a:ln>
                <a:effectLst/>
                <a:uLnTx/>
                <a:uFillTx/>
                <a:latin typeface="Century Gothic" panose="020F0302020204030204"/>
                <a:ea typeface="+mn-ea"/>
                <a:cs typeface="+mn-cs"/>
              </a:rPr>
              <a:t>.</a:t>
            </a:r>
            <a:endParaRPr kumimoji="0" lang="en-GB" sz="2200" b="0" i="1" u="none" strike="noStrike" kern="1200" cap="none" spc="0" normalizeH="0" baseline="0" noProof="0" dirty="0">
              <a:ln>
                <a:noFill/>
              </a:ln>
              <a:effectLst/>
              <a:uLnTx/>
              <a:uFillTx/>
              <a:latin typeface="Century Gothic" panose="020F0302020204030204"/>
              <a:ea typeface="+mn-ea"/>
              <a:cs typeface="+mn-cs"/>
            </a:endParaRPr>
          </a:p>
        </p:txBody>
      </p:sp>
      <p:pic>
        <p:nvPicPr>
          <p:cNvPr id="19" name="Picture 18" descr="A picture containing drawing&#10;&#10;Description automatically generated">
            <a:extLst>
              <a:ext uri="{FF2B5EF4-FFF2-40B4-BE49-F238E27FC236}">
                <a16:creationId xmlns:a16="http://schemas.microsoft.com/office/drawing/2014/main" id="{53963A4D-8CDE-4AE9-ABDA-EBE1CD7A1E8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2357" y="5250919"/>
            <a:ext cx="994012" cy="954946"/>
          </a:xfrm>
          <a:prstGeom prst="rect">
            <a:avLst/>
          </a:prstGeom>
        </p:spPr>
      </p:pic>
      <p:pic>
        <p:nvPicPr>
          <p:cNvPr id="20" name="Picture 19" descr="A drawing of a cartoon character&#10;&#10;Description automatically generated">
            <a:extLst>
              <a:ext uri="{FF2B5EF4-FFF2-40B4-BE49-F238E27FC236}">
                <a16:creationId xmlns:a16="http://schemas.microsoft.com/office/drawing/2014/main" id="{86706ED4-0ABC-4D12-9312-104EECEFF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203" y="5245074"/>
            <a:ext cx="933290" cy="876726"/>
          </a:xfrm>
          <a:prstGeom prst="rect">
            <a:avLst/>
          </a:prstGeom>
        </p:spPr>
      </p:pic>
      <p:sp>
        <p:nvSpPr>
          <p:cNvPr id="21" name="Rectangle 20">
            <a:extLst>
              <a:ext uri="{FF2B5EF4-FFF2-40B4-BE49-F238E27FC236}">
                <a16:creationId xmlns:a16="http://schemas.microsoft.com/office/drawing/2014/main" id="{D2162A8E-9B75-4D22-AE06-B2105355288B}"/>
              </a:ext>
            </a:extLst>
          </p:cNvPr>
          <p:cNvSpPr/>
          <p:nvPr/>
        </p:nvSpPr>
        <p:spPr>
          <a:xfrm>
            <a:off x="619124" y="5308011"/>
            <a:ext cx="231091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D3D18DE-075B-4181-9E1D-31932072762C}"/>
              </a:ext>
            </a:extLst>
          </p:cNvPr>
          <p:cNvSpPr txBox="1"/>
          <p:nvPr/>
        </p:nvSpPr>
        <p:spPr>
          <a:xfrm>
            <a:off x="595244" y="5303569"/>
            <a:ext cx="250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Ich </a:t>
            </a:r>
            <a:r>
              <a:rPr lang="en-GB" sz="2400" dirty="0" err="1">
                <a:latin typeface="Century Gothic" panose="020F0302020204030204"/>
              </a:rPr>
              <a:t>lerne</a:t>
            </a:r>
            <a:r>
              <a:rPr lang="en-GB" sz="2400" dirty="0">
                <a:latin typeface="Century Gothic" panose="020F0302020204030204"/>
              </a:rPr>
              <a:t> </a:t>
            </a:r>
            <a:r>
              <a:rPr lang="en-GB" sz="2400" b="1" dirty="0" err="1">
                <a:latin typeface="Century Gothic" panose="020F0302020204030204"/>
              </a:rPr>
              <a:t>viel</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D609E20-0DE8-45F9-807B-BD6FFD7B1046}"/>
              </a:ext>
            </a:extLst>
          </p:cNvPr>
          <p:cNvSpPr txBox="1"/>
          <p:nvPr/>
        </p:nvSpPr>
        <p:spPr>
          <a:xfrm>
            <a:off x="514717" y="5807589"/>
            <a:ext cx="28684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I learn </a:t>
            </a:r>
            <a:r>
              <a:rPr kumimoji="0" lang="en-GB" sz="2200" b="1" i="1" u="none" strike="noStrike" kern="1200" cap="none" spc="0" normalizeH="0" baseline="0" noProof="0" dirty="0">
                <a:ln>
                  <a:noFill/>
                </a:ln>
                <a:effectLst/>
                <a:uLnTx/>
                <a:uFillTx/>
                <a:latin typeface="Century Gothic" panose="020F0302020204030204"/>
                <a:ea typeface="+mn-ea"/>
                <a:cs typeface="+mn-cs"/>
              </a:rPr>
              <a:t>much / a lot</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09A1357B-5FDC-4664-B94F-D59390B1BEEA}"/>
              </a:ext>
            </a:extLst>
          </p:cNvPr>
          <p:cNvSpPr/>
          <p:nvPr/>
        </p:nvSpPr>
        <p:spPr>
          <a:xfrm>
            <a:off x="5024398" y="5329376"/>
            <a:ext cx="2774072"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D0D49B3-55CF-4223-B247-1B9F474FB22B}"/>
              </a:ext>
            </a:extLst>
          </p:cNvPr>
          <p:cNvSpPr txBox="1"/>
          <p:nvPr/>
        </p:nvSpPr>
        <p:spPr>
          <a:xfrm>
            <a:off x="5024397" y="5337906"/>
            <a:ext cx="25126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Ich </a:t>
            </a:r>
            <a:r>
              <a:rPr lang="en-GB" sz="2400" dirty="0" err="1">
                <a:latin typeface="Century Gothic" panose="020F0302020204030204"/>
              </a:rPr>
              <a:t>lerne</a:t>
            </a:r>
            <a:r>
              <a:rPr lang="en-GB" sz="2400" dirty="0">
                <a:latin typeface="Century Gothic" panose="020F0302020204030204"/>
              </a:rPr>
              <a:t> </a:t>
            </a:r>
            <a:r>
              <a:rPr lang="en-GB" sz="2400" b="1" dirty="0" err="1">
                <a:latin typeface="Century Gothic" panose="020F0302020204030204"/>
              </a:rPr>
              <a:t>mehr</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DF9A1AB-42E6-4DDC-891B-3918ED00F89F}"/>
              </a:ext>
            </a:extLst>
          </p:cNvPr>
          <p:cNvSpPr txBox="1"/>
          <p:nvPr/>
        </p:nvSpPr>
        <p:spPr>
          <a:xfrm>
            <a:off x="5024397" y="5877372"/>
            <a:ext cx="59515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I learn </a:t>
            </a:r>
            <a:r>
              <a:rPr kumimoji="0" lang="en-GB" sz="2200" b="1" i="1" u="none" strike="noStrike" kern="1200" cap="none" spc="0" normalizeH="0" baseline="0" noProof="0" dirty="0">
                <a:ln>
                  <a:noFill/>
                </a:ln>
                <a:effectLst/>
                <a:uLnTx/>
                <a:uFillTx/>
                <a:latin typeface="Century Gothic" panose="020F0302020204030204"/>
                <a:ea typeface="+mn-ea"/>
                <a:cs typeface="+mn-cs"/>
              </a:rPr>
              <a:t>more.</a:t>
            </a:r>
            <a:endParaRPr kumimoji="0" lang="en-GB" sz="2200" b="0" i="1" u="none" strike="noStrike" kern="1200" cap="none" spc="0" normalizeH="0" baseline="0" noProof="0" dirty="0">
              <a:ln>
                <a:noFill/>
              </a:ln>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E4F24DCF-53E6-422A-BC3C-97EF35BD29A6}"/>
              </a:ext>
            </a:extLst>
          </p:cNvPr>
          <p:cNvSpPr/>
          <p:nvPr/>
        </p:nvSpPr>
        <p:spPr>
          <a:xfrm>
            <a:off x="5936558" y="2801668"/>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543AA715-D791-4D36-997E-0AD21FC28F44}"/>
              </a:ext>
            </a:extLst>
          </p:cNvPr>
          <p:cNvSpPr/>
          <p:nvPr/>
        </p:nvSpPr>
        <p:spPr>
          <a:xfrm>
            <a:off x="619123" y="2761317"/>
            <a:ext cx="360483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A089443-B39F-4CD2-8D02-C702FE65ED35}"/>
              </a:ext>
            </a:extLst>
          </p:cNvPr>
          <p:cNvSpPr txBox="1"/>
          <p:nvPr/>
        </p:nvSpPr>
        <p:spPr>
          <a:xfrm>
            <a:off x="577250" y="2770842"/>
            <a:ext cx="3590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Der Berg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groß</a:t>
            </a:r>
            <a:r>
              <a:rPr kumimoji="0" lang="en-GB" sz="2400" b="0" i="0" u="none" strike="noStrike" kern="1200" cap="none" spc="0" normalizeH="0" noProof="0" dirty="0">
                <a:ln>
                  <a:noFill/>
                </a:ln>
                <a:effectLst/>
                <a:uLnTx/>
                <a:uFillTx/>
                <a:latin typeface="Century Gothic" panose="020F0302020204030204"/>
                <a:ea typeface="+mn-ea"/>
                <a:cs typeface="+mn-cs"/>
              </a:rPr>
              <a: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96904E5-A1E9-4318-A429-CD492A1010B8}"/>
              </a:ext>
            </a:extLst>
          </p:cNvPr>
          <p:cNvSpPr txBox="1"/>
          <p:nvPr/>
        </p:nvSpPr>
        <p:spPr>
          <a:xfrm>
            <a:off x="5961825" y="2806503"/>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Dieser Berg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lang="en-GB" sz="2400" dirty="0">
                <a:latin typeface="Century Gothic" panose="020F0302020204030204"/>
              </a:rPr>
              <a:t>gr</a:t>
            </a:r>
            <a:r>
              <a:rPr kumimoji="0" lang="en-GB" sz="2400" b="1" i="0" u="sng" strike="noStrike" kern="1200" cap="none" spc="0" normalizeH="0" baseline="0" noProof="0" dirty="0" err="1">
                <a:ln>
                  <a:noFill/>
                </a:ln>
                <a:effectLst/>
                <a:uLnTx/>
                <a:uFillTx/>
                <a:latin typeface="Century Gothic" panose="020F0302020204030204"/>
                <a:ea typeface="+mn-ea"/>
                <a:cs typeface="+mn-cs"/>
              </a:rPr>
              <a:t>ö</a:t>
            </a:r>
            <a:r>
              <a:rPr kumimoji="0" lang="en-GB" sz="2400" b="0" i="0" u="none" strike="noStrike" kern="1200" cap="none" spc="0" normalizeH="0" baseline="0" noProof="0" dirty="0" err="1">
                <a:ln>
                  <a:noFill/>
                </a:ln>
                <a:effectLst/>
                <a:uLnTx/>
                <a:uFillTx/>
                <a:latin typeface="Century Gothic" panose="020F0302020204030204"/>
                <a:ea typeface="+mn-ea"/>
                <a:cs typeface="+mn-cs"/>
              </a:rPr>
              <a:t>ß</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19E84E39-0CD2-4D9A-A583-7470C93D38B4}"/>
              </a:ext>
            </a:extLst>
          </p:cNvPr>
          <p:cNvSpPr txBox="1"/>
          <p:nvPr/>
        </p:nvSpPr>
        <p:spPr>
          <a:xfrm>
            <a:off x="594505" y="3252339"/>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The </a:t>
            </a:r>
            <a:r>
              <a:rPr lang="en-GB" sz="2200" i="1" dirty="0">
                <a:latin typeface="Century Gothic" panose="020F0302020204030204"/>
              </a:rPr>
              <a:t>mountain is big.</a:t>
            </a:r>
            <a:endParaRPr kumimoji="0" lang="en-GB" sz="2200" b="0" i="1" u="none" strike="noStrike" kern="1200" cap="none" spc="0" normalizeH="0" baseline="0" noProof="0" dirty="0">
              <a:ln>
                <a:noFill/>
              </a:ln>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F25B6B7B-C199-4300-B3BE-5CA35C31E74A}"/>
              </a:ext>
            </a:extLst>
          </p:cNvPr>
          <p:cNvSpPr txBox="1"/>
          <p:nvPr/>
        </p:nvSpPr>
        <p:spPr>
          <a:xfrm>
            <a:off x="6061160" y="3293265"/>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This mountain is bigg</a:t>
            </a:r>
            <a:r>
              <a:rPr kumimoji="0" lang="en-GB" sz="2200" b="1" i="1" u="none" strike="noStrike" kern="1200" cap="none" spc="0" normalizeH="0" baseline="0" noProof="0" dirty="0">
                <a:ln>
                  <a:noFill/>
                </a:ln>
                <a:effectLst/>
                <a:uLnTx/>
                <a:uFillTx/>
                <a:latin typeface="Century Gothic" panose="020F0302020204030204"/>
                <a:ea typeface="+mn-ea"/>
                <a:cs typeface="+mn-cs"/>
              </a:rPr>
              <a:t>er</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2BDE1563-4540-4743-8FC4-7B0567B1F39F}"/>
              </a:ext>
            </a:extLst>
          </p:cNvPr>
          <p:cNvSpPr/>
          <p:nvPr/>
        </p:nvSpPr>
        <p:spPr>
          <a:xfrm>
            <a:off x="309490" y="1263502"/>
            <a:ext cx="11305260" cy="2409034"/>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a:extLst>
              <a:ext uri="{FF2B5EF4-FFF2-40B4-BE49-F238E27FC236}">
                <a16:creationId xmlns:a16="http://schemas.microsoft.com/office/drawing/2014/main" id="{5792C839-5A91-4B2C-8151-2FA0D1EA8D85}"/>
              </a:ext>
            </a:extLst>
          </p:cNvPr>
          <p:cNvSpPr/>
          <p:nvPr/>
        </p:nvSpPr>
        <p:spPr>
          <a:xfrm>
            <a:off x="306652" y="3820484"/>
            <a:ext cx="11308095" cy="2409034"/>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descr="A close up of a logo&#10;&#10;Description automatically generated">
            <a:extLst>
              <a:ext uri="{FF2B5EF4-FFF2-40B4-BE49-F238E27FC236}">
                <a16:creationId xmlns:a16="http://schemas.microsoft.com/office/drawing/2014/main" id="{0636F517-9351-4F79-BE1F-C0BE34FBBE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192" y="1656985"/>
            <a:ext cx="856867" cy="1068281"/>
          </a:xfrm>
          <a:prstGeom prst="rect">
            <a:avLst/>
          </a:prstGeom>
        </p:spPr>
      </p:pic>
      <p:pic>
        <p:nvPicPr>
          <p:cNvPr id="16" name="Picture 15" descr="A picture containing crossword, many, clock&#10;&#10;Description automatically generated">
            <a:extLst>
              <a:ext uri="{FF2B5EF4-FFF2-40B4-BE49-F238E27FC236}">
                <a16:creationId xmlns:a16="http://schemas.microsoft.com/office/drawing/2014/main" id="{46A36065-98F2-4A2A-A56E-C16861626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4972" y="1185390"/>
            <a:ext cx="1148139" cy="1148139"/>
          </a:xfrm>
          <a:prstGeom prst="rect">
            <a:avLst/>
          </a:prstGeom>
        </p:spPr>
      </p:pic>
      <p:pic>
        <p:nvPicPr>
          <p:cNvPr id="18" name="Picture 17" descr="An open computer sitting on top of a table&#10;&#10;Description automatically generated">
            <a:extLst>
              <a:ext uri="{FF2B5EF4-FFF2-40B4-BE49-F238E27FC236}">
                <a16:creationId xmlns:a16="http://schemas.microsoft.com/office/drawing/2014/main" id="{8CC59F15-0B4E-463F-A61C-914FF7F709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3209" y="4198414"/>
            <a:ext cx="1676417" cy="838209"/>
          </a:xfrm>
          <a:prstGeom prst="rect">
            <a:avLst/>
          </a:prstGeom>
        </p:spPr>
      </p:pic>
      <p:pic>
        <p:nvPicPr>
          <p:cNvPr id="42" name="Picture 41" descr="A close up of a logo&#10;&#10;Description automatically generated">
            <a:extLst>
              <a:ext uri="{FF2B5EF4-FFF2-40B4-BE49-F238E27FC236}">
                <a16:creationId xmlns:a16="http://schemas.microsoft.com/office/drawing/2014/main" id="{39A8563A-3F34-40A0-BFFC-E127C70453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7096" y="2807999"/>
            <a:ext cx="1147301" cy="743356"/>
          </a:xfrm>
          <a:prstGeom prst="rect">
            <a:avLst/>
          </a:prstGeom>
        </p:spPr>
      </p:pic>
      <p:pic>
        <p:nvPicPr>
          <p:cNvPr id="43" name="Picture 42" descr="A close up of a logo&#10;&#10;Description automatically generated">
            <a:extLst>
              <a:ext uri="{FF2B5EF4-FFF2-40B4-BE49-F238E27FC236}">
                <a16:creationId xmlns:a16="http://schemas.microsoft.com/office/drawing/2014/main" id="{514C456B-091C-438E-B1E5-34E9BCCB40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8574" y="2504345"/>
            <a:ext cx="1845360" cy="1195640"/>
          </a:xfrm>
          <a:prstGeom prst="rect">
            <a:avLst/>
          </a:prstGeom>
        </p:spPr>
      </p:pic>
      <p:pic>
        <p:nvPicPr>
          <p:cNvPr id="50" name="Picture 49" descr="A screen shot of an open computer sitting on top of each other&#10;&#10;Description automatically generated">
            <a:extLst>
              <a:ext uri="{FF2B5EF4-FFF2-40B4-BE49-F238E27FC236}">
                <a16:creationId xmlns:a16="http://schemas.microsoft.com/office/drawing/2014/main" id="{95B94FF2-2097-458E-9B34-F2ED44E0F9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58615" y="4006372"/>
            <a:ext cx="1177294" cy="1100034"/>
          </a:xfrm>
          <a:prstGeom prst="rect">
            <a:avLst/>
          </a:prstGeom>
        </p:spPr>
      </p:pic>
      <p:sp>
        <p:nvSpPr>
          <p:cNvPr id="51" name="Speech Bubble: Rectangle with Corners Rounded 50">
            <a:extLst>
              <a:ext uri="{FF2B5EF4-FFF2-40B4-BE49-F238E27FC236}">
                <a16:creationId xmlns:a16="http://schemas.microsoft.com/office/drawing/2014/main" id="{B33A1D74-8E87-4A8A-82DE-5A36E288C643}"/>
              </a:ext>
            </a:extLst>
          </p:cNvPr>
          <p:cNvSpPr/>
          <p:nvPr/>
        </p:nvSpPr>
        <p:spPr>
          <a:xfrm>
            <a:off x="4223956" y="373468"/>
            <a:ext cx="6019297" cy="733437"/>
          </a:xfrm>
          <a:prstGeom prst="wedgeRoundRectCallout">
            <a:avLst>
              <a:gd name="adj1" fmla="val -80636"/>
              <a:gd name="adj2" fmla="val 77996"/>
              <a:gd name="adj3" fmla="val 16667"/>
            </a:avLst>
          </a:prstGeom>
          <a:solidFill>
            <a:schemeClr val="accent4">
              <a:lumMod val="60000"/>
              <a:lumOff val="40000"/>
            </a:schemeClr>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Most single syllable adjectives and adverbs do this: oft, alt, </a:t>
            </a:r>
            <a:r>
              <a:rPr lang="en-GB" sz="2000" dirty="0" err="1"/>
              <a:t>jung</a:t>
            </a:r>
            <a:r>
              <a:rPr lang="en-GB" sz="2000" dirty="0"/>
              <a:t>, </a:t>
            </a:r>
            <a:r>
              <a:rPr lang="en-GB" sz="2000" dirty="0" err="1"/>
              <a:t>kalt</a:t>
            </a:r>
            <a:r>
              <a:rPr lang="en-GB" sz="2000" dirty="0"/>
              <a:t>, warm, </a:t>
            </a:r>
            <a:r>
              <a:rPr lang="en-GB" sz="2000" dirty="0" err="1"/>
              <a:t>kurz</a:t>
            </a:r>
            <a:r>
              <a:rPr lang="en-GB" sz="2000" dirty="0"/>
              <a:t>, nah.</a:t>
            </a:r>
          </a:p>
        </p:txBody>
      </p:sp>
      <p:sp>
        <p:nvSpPr>
          <p:cNvPr id="52" name="Rectangle: Rounded Corners 51">
            <a:extLst>
              <a:ext uri="{FF2B5EF4-FFF2-40B4-BE49-F238E27FC236}">
                <a16:creationId xmlns:a16="http://schemas.microsoft.com/office/drawing/2014/main" id="{65A219FA-659E-46BD-A2A2-2D02971AA86F}"/>
              </a:ext>
            </a:extLst>
          </p:cNvPr>
          <p:cNvSpPr/>
          <p:nvPr/>
        </p:nvSpPr>
        <p:spPr>
          <a:xfrm>
            <a:off x="9944643" y="4395735"/>
            <a:ext cx="2086190" cy="1287702"/>
          </a:xfrm>
          <a:prstGeom prst="roundRect">
            <a:avLst/>
          </a:prstGeom>
          <a:solidFill>
            <a:schemeClr val="accent4">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gut </a:t>
            </a:r>
            <a:r>
              <a:rPr lang="en-GB" sz="2000" dirty="0">
                <a:solidFill>
                  <a:schemeClr val="tx1"/>
                </a:solidFill>
                <a:sym typeface="Wingdings" panose="05000000000000000000" pitchFamily="2" charset="2"/>
              </a:rPr>
              <a:t> </a:t>
            </a:r>
            <a:r>
              <a:rPr lang="en-GB" sz="2000" dirty="0" err="1">
                <a:solidFill>
                  <a:schemeClr val="tx1"/>
                </a:solidFill>
                <a:sym typeface="Wingdings" panose="05000000000000000000" pitchFamily="2" charset="2"/>
              </a:rPr>
              <a:t>besser</a:t>
            </a:r>
            <a:br>
              <a:rPr lang="en-GB" sz="2000" dirty="0">
                <a:solidFill>
                  <a:schemeClr val="tx1"/>
                </a:solidFill>
                <a:sym typeface="Wingdings" panose="05000000000000000000" pitchFamily="2" charset="2"/>
              </a:rPr>
            </a:br>
            <a:r>
              <a:rPr lang="en-GB" sz="2000" dirty="0" err="1">
                <a:solidFill>
                  <a:schemeClr val="tx1"/>
                </a:solidFill>
                <a:sym typeface="Wingdings" panose="05000000000000000000" pitchFamily="2" charset="2"/>
              </a:rPr>
              <a:t>viel</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mehr</a:t>
            </a:r>
            <a:br>
              <a:rPr lang="en-GB" sz="2000" dirty="0">
                <a:solidFill>
                  <a:schemeClr val="tx1"/>
                </a:solidFill>
                <a:sym typeface="Wingdings" panose="05000000000000000000" pitchFamily="2" charset="2"/>
              </a:rPr>
            </a:br>
            <a:r>
              <a:rPr lang="en-GB" sz="2000" dirty="0" err="1">
                <a:solidFill>
                  <a:schemeClr val="tx1"/>
                </a:solidFill>
                <a:sym typeface="Wingdings" panose="05000000000000000000" pitchFamily="2" charset="2"/>
              </a:rPr>
              <a:t>hoch</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höher</a:t>
            </a:r>
            <a:br>
              <a:rPr lang="en-GB" sz="2000" dirty="0">
                <a:solidFill>
                  <a:schemeClr val="tx1"/>
                </a:solidFill>
                <a:sym typeface="Wingdings" panose="05000000000000000000" pitchFamily="2" charset="2"/>
              </a:rPr>
            </a:br>
            <a:r>
              <a:rPr lang="en-GB" sz="2000" dirty="0" err="1">
                <a:solidFill>
                  <a:schemeClr val="tx1"/>
                </a:solidFill>
                <a:sym typeface="Wingdings" panose="05000000000000000000" pitchFamily="2" charset="2"/>
              </a:rPr>
              <a:t>gern</a:t>
            </a:r>
            <a:r>
              <a:rPr lang="en-GB" sz="2000" dirty="0">
                <a:solidFill>
                  <a:schemeClr val="tx1"/>
                </a:solidFill>
                <a:sym typeface="Wingdings" panose="05000000000000000000" pitchFamily="2" charset="2"/>
              </a:rPr>
              <a:t>  </a:t>
            </a:r>
            <a:r>
              <a:rPr lang="en-GB" sz="2000" dirty="0" err="1">
                <a:solidFill>
                  <a:schemeClr val="tx1"/>
                </a:solidFill>
                <a:sym typeface="Wingdings" panose="05000000000000000000" pitchFamily="2" charset="2"/>
              </a:rPr>
              <a:t>lieber</a:t>
            </a:r>
            <a:endParaRPr lang="en-GB" sz="2000" dirty="0">
              <a:solidFill>
                <a:schemeClr val="tx1"/>
              </a:solidFill>
            </a:endParaRPr>
          </a:p>
        </p:txBody>
      </p:sp>
    </p:spTree>
    <p:extLst>
      <p:ext uri="{BB962C8B-B14F-4D97-AF65-F5344CB8AC3E}">
        <p14:creationId xmlns:p14="http://schemas.microsoft.com/office/powerpoint/2010/main" val="20194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p:bldP spid="12" grpId="0"/>
      <p:bldP spid="14" grpId="0"/>
      <p:bldP spid="15" grpId="0"/>
      <p:bldP spid="23" grpId="0"/>
      <p:bldP spid="24" grpId="0" animBg="1"/>
      <p:bldP spid="27" grpId="0"/>
      <p:bldP spid="28" grpId="0"/>
      <p:bldP spid="30" grpId="0" animBg="1"/>
      <p:bldP spid="32" grpId="0"/>
      <p:bldP spid="33" grpId="0"/>
      <p:bldP spid="21" grpId="0" animBg="1"/>
      <p:bldP spid="22" grpId="0"/>
      <p:bldP spid="25" grpId="0"/>
      <p:bldP spid="26" grpId="0" animBg="1"/>
      <p:bldP spid="29" grpId="0"/>
      <p:bldP spid="31" grpId="0"/>
      <p:bldP spid="34" grpId="0" animBg="1"/>
      <p:bldP spid="35" grpId="0" animBg="1"/>
      <p:bldP spid="36" grpId="0"/>
      <p:bldP spid="37" grpId="0"/>
      <p:bldP spid="38" grpId="0"/>
      <p:bldP spid="39" grpId="0"/>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1769291933"/>
              </p:ext>
            </p:extLst>
          </p:nvPr>
        </p:nvGraphicFramePr>
        <p:xfrm>
          <a:off x="180159" y="711586"/>
          <a:ext cx="5714205" cy="5319777"/>
        </p:xfrm>
        <a:graphic>
          <a:graphicData uri="http://schemas.openxmlformats.org/drawingml/2006/table">
            <a:tbl>
              <a:tblPr firstRow="1" bandRow="1">
                <a:tableStyleId>{00A15C55-8517-42AA-B614-E9B94910E393}</a:tableStyleId>
              </a:tblPr>
              <a:tblGrid>
                <a:gridCol w="495090">
                  <a:extLst>
                    <a:ext uri="{9D8B030D-6E8A-4147-A177-3AD203B41FA5}">
                      <a16:colId xmlns:a16="http://schemas.microsoft.com/office/drawing/2014/main" val="2607353726"/>
                    </a:ext>
                  </a:extLst>
                </a:gridCol>
                <a:gridCol w="5219115">
                  <a:extLst>
                    <a:ext uri="{9D8B030D-6E8A-4147-A177-3AD203B41FA5}">
                      <a16:colId xmlns:a16="http://schemas.microsoft.com/office/drawing/2014/main" val="1600817978"/>
                    </a:ext>
                  </a:extLst>
                </a:gridCol>
              </a:tblGrid>
              <a:tr h="559671">
                <a:tc>
                  <a:txBody>
                    <a:bodyPr/>
                    <a:lstStyle/>
                    <a:p>
                      <a:endParaRPr lang="en-GB" sz="2000" dirty="0">
                        <a:solidFill>
                          <a:srgbClr val="115076"/>
                        </a:solidFill>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rgbClr val="115076"/>
                        </a:solidFill>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431983"/>
                  </a:ext>
                </a:extLst>
              </a:tr>
              <a:tr h="559671">
                <a:tc>
                  <a:txBody>
                    <a:bodyPr/>
                    <a:lstStyle/>
                    <a:p>
                      <a:pPr algn="ctr"/>
                      <a:r>
                        <a:rPr lang="en-GB" sz="2000" dirty="0">
                          <a:solidFill>
                            <a:schemeClr val="tx1"/>
                          </a:solidFill>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rPr>
                        <a:t>Die Donau  </a:t>
                      </a:r>
                      <a:r>
                        <a:rPr lang="en-GB" sz="2000" dirty="0" err="1">
                          <a:solidFill>
                            <a:schemeClr val="tx1"/>
                          </a:solidFill>
                        </a:rPr>
                        <a:t>ist</a:t>
                      </a:r>
                      <a:r>
                        <a:rPr lang="en-GB" sz="2000" dirty="0">
                          <a:solidFill>
                            <a:schemeClr val="tx1"/>
                          </a:solidFill>
                        </a:rPr>
                        <a:t> </a:t>
                      </a:r>
                      <a:r>
                        <a:rPr lang="en-GB" sz="2000" dirty="0" err="1">
                          <a:solidFill>
                            <a:schemeClr val="tx1"/>
                          </a:solidFill>
                        </a:rPr>
                        <a:t>länger</a:t>
                      </a:r>
                      <a:r>
                        <a:rPr lang="en-GB" sz="2000" dirty="0">
                          <a:solidFill>
                            <a:schemeClr val="tx1"/>
                          </a:solidFill>
                        </a:rPr>
                        <a:t> </a:t>
                      </a:r>
                      <a:r>
                        <a:rPr lang="en-GB" sz="2000" dirty="0" err="1">
                          <a:solidFill>
                            <a:schemeClr val="tx1"/>
                          </a:solidFill>
                        </a:rPr>
                        <a:t>als</a:t>
                      </a:r>
                      <a:r>
                        <a:rPr lang="en-GB" sz="2000" dirty="0">
                          <a:solidFill>
                            <a:schemeClr val="tx1"/>
                          </a:solidFill>
                        </a:rPr>
                        <a:t>  der Rhein.</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559671">
                <a:tc>
                  <a:txBody>
                    <a:bodyPr/>
                    <a:lstStyle/>
                    <a:p>
                      <a:pPr algn="ctr"/>
                      <a:r>
                        <a:rPr lang="en-GB" sz="2000" dirty="0">
                          <a:solidFill>
                            <a:schemeClr val="tx1"/>
                          </a:solidFill>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      Köln     </a:t>
                      </a:r>
                      <a:r>
                        <a:rPr lang="en-GB" sz="2000" dirty="0" err="1">
                          <a:solidFill>
                            <a:schemeClr val="tx1"/>
                          </a:solidFill>
                        </a:rPr>
                        <a:t>ist</a:t>
                      </a:r>
                      <a:r>
                        <a:rPr lang="en-GB" sz="2000" dirty="0">
                          <a:solidFill>
                            <a:schemeClr val="tx1"/>
                          </a:solidFill>
                        </a:rPr>
                        <a:t> </a:t>
                      </a:r>
                      <a:r>
                        <a:rPr lang="en-GB" sz="2000" dirty="0" err="1">
                          <a:solidFill>
                            <a:schemeClr val="tx1"/>
                          </a:solidFill>
                        </a:rPr>
                        <a:t>größer</a:t>
                      </a:r>
                      <a:r>
                        <a:rPr lang="en-GB" sz="2000" dirty="0">
                          <a:solidFill>
                            <a:schemeClr val="tx1"/>
                          </a:solidFill>
                        </a:rPr>
                        <a:t> </a:t>
                      </a:r>
                      <a:r>
                        <a:rPr lang="en-GB" sz="2000" dirty="0" err="1">
                          <a:solidFill>
                            <a:schemeClr val="tx1"/>
                          </a:solidFill>
                        </a:rPr>
                        <a:t>als</a:t>
                      </a:r>
                      <a:r>
                        <a:rPr lang="en-GB" sz="2000" dirty="0">
                          <a:solidFill>
                            <a:schemeClr val="tx1"/>
                          </a:solidFill>
                        </a:rPr>
                        <a:t>  Frankfurt.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689106">
                <a:tc>
                  <a:txBody>
                    <a:bodyPr/>
                    <a:lstStyle/>
                    <a:p>
                      <a:pPr algn="ctr"/>
                      <a:r>
                        <a:rPr lang="en-GB" sz="2000" dirty="0">
                          <a:solidFill>
                            <a:schemeClr val="tx1"/>
                          </a:solidFill>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Der Winter </a:t>
                      </a:r>
                      <a:r>
                        <a:rPr lang="en-GB" sz="2000" dirty="0" err="1">
                          <a:solidFill>
                            <a:schemeClr val="tx1"/>
                          </a:solidFill>
                        </a:rPr>
                        <a:t>im</a:t>
                      </a:r>
                      <a:r>
                        <a:rPr lang="en-GB" sz="2000" dirty="0">
                          <a:solidFill>
                            <a:schemeClr val="tx1"/>
                          </a:solidFill>
                        </a:rPr>
                        <a:t> </a:t>
                      </a:r>
                      <a:r>
                        <a:rPr lang="en-GB" sz="2000" dirty="0" err="1">
                          <a:solidFill>
                            <a:schemeClr val="tx1"/>
                          </a:solidFill>
                        </a:rPr>
                        <a:t>Süden</a:t>
                      </a:r>
                      <a:r>
                        <a:rPr lang="en-GB" sz="2000" dirty="0">
                          <a:solidFill>
                            <a:schemeClr val="tx1"/>
                          </a:solidFill>
                        </a:rPr>
                        <a:t> </a:t>
                      </a:r>
                      <a:r>
                        <a:rPr lang="en-GB" sz="2000" dirty="0" err="1">
                          <a:solidFill>
                            <a:schemeClr val="tx1"/>
                          </a:solidFill>
                        </a:rPr>
                        <a:t>ist</a:t>
                      </a:r>
                      <a:r>
                        <a:rPr lang="en-GB" sz="2000" dirty="0">
                          <a:solidFill>
                            <a:schemeClr val="tx1"/>
                          </a:solidFill>
                        </a:rPr>
                        <a:t> </a:t>
                      </a:r>
                      <a:r>
                        <a:rPr lang="en-GB" sz="2000" dirty="0" err="1">
                          <a:solidFill>
                            <a:schemeClr val="tx1"/>
                          </a:solidFill>
                        </a:rPr>
                        <a:t>kälter</a:t>
                      </a:r>
                      <a:r>
                        <a:rPr lang="en-GB" sz="2000" dirty="0">
                          <a:solidFill>
                            <a:schemeClr val="tx1"/>
                          </a:solidFill>
                        </a:rPr>
                        <a:t> </a:t>
                      </a:r>
                      <a:r>
                        <a:rPr lang="en-GB" sz="2000" dirty="0" err="1">
                          <a:solidFill>
                            <a:schemeClr val="tx1"/>
                          </a:solidFill>
                        </a:rPr>
                        <a:t>als</a:t>
                      </a:r>
                      <a:r>
                        <a:rPr lang="en-GB" sz="2000" dirty="0">
                          <a:solidFill>
                            <a:schemeClr val="tx1"/>
                          </a:solidFill>
                        </a:rPr>
                        <a:t>  </a:t>
                      </a:r>
                      <a:br>
                        <a:rPr lang="en-GB" sz="2000" dirty="0">
                          <a:solidFill>
                            <a:schemeClr val="tx1"/>
                          </a:solidFill>
                        </a:rPr>
                      </a:br>
                      <a:r>
                        <a:rPr lang="en-GB" sz="2000" dirty="0">
                          <a:solidFill>
                            <a:schemeClr val="tx1"/>
                          </a:solidFill>
                        </a:rPr>
                        <a:t> </a:t>
                      </a:r>
                      <a:r>
                        <a:rPr lang="en-GB" sz="2000" dirty="0" err="1">
                          <a:solidFill>
                            <a:schemeClr val="tx1"/>
                          </a:solidFill>
                        </a:rPr>
                        <a:t>im</a:t>
                      </a:r>
                      <a:r>
                        <a:rPr lang="en-GB" sz="2000" dirty="0">
                          <a:solidFill>
                            <a:schemeClr val="tx1"/>
                          </a:solidFill>
                        </a:rPr>
                        <a:t> Norden.</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559671">
                <a:tc>
                  <a:txBody>
                    <a:bodyPr/>
                    <a:lstStyle/>
                    <a:p>
                      <a:pPr algn="ctr"/>
                      <a:r>
                        <a:rPr lang="en-GB" sz="2000" dirty="0">
                          <a:solidFill>
                            <a:schemeClr val="tx1"/>
                          </a:solidFill>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rPr>
                        <a:t>Sebastian Vettel </a:t>
                      </a:r>
                      <a:r>
                        <a:rPr lang="en-GB" sz="2000" dirty="0" err="1">
                          <a:solidFill>
                            <a:schemeClr val="tx1"/>
                          </a:solidFill>
                        </a:rPr>
                        <a:t>ist</a:t>
                      </a:r>
                      <a:r>
                        <a:rPr lang="en-GB" sz="2000" dirty="0">
                          <a:solidFill>
                            <a:schemeClr val="tx1"/>
                          </a:solidFill>
                        </a:rPr>
                        <a:t> </a:t>
                      </a:r>
                      <a:r>
                        <a:rPr lang="en-GB" sz="2000" dirty="0" err="1">
                          <a:solidFill>
                            <a:schemeClr val="tx1"/>
                          </a:solidFill>
                        </a:rPr>
                        <a:t>jünger</a:t>
                      </a:r>
                      <a:r>
                        <a:rPr lang="en-GB" sz="2000" dirty="0">
                          <a:solidFill>
                            <a:schemeClr val="tx1"/>
                          </a:solidFill>
                        </a:rPr>
                        <a:t> </a:t>
                      </a:r>
                      <a:r>
                        <a:rPr lang="en-GB" sz="2000" dirty="0" err="1">
                          <a:solidFill>
                            <a:schemeClr val="tx1"/>
                          </a:solidFill>
                        </a:rPr>
                        <a:t>als</a:t>
                      </a:r>
                      <a:r>
                        <a:rPr lang="en-GB" sz="2000" dirty="0">
                          <a:solidFill>
                            <a:schemeClr val="tx1"/>
                          </a:solidFill>
                        </a:rPr>
                        <a:t> Jürgen Klopp.</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44197191"/>
                  </a:ext>
                </a:extLst>
              </a:tr>
              <a:tr h="559671">
                <a:tc>
                  <a:txBody>
                    <a:bodyPr/>
                    <a:lstStyle/>
                    <a:p>
                      <a:pPr algn="ctr"/>
                      <a:r>
                        <a:rPr lang="en-GB" sz="2000" dirty="0">
                          <a:solidFill>
                            <a:schemeClr val="tx1"/>
                          </a:solidFill>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Belgien</a:t>
                      </a:r>
                      <a:r>
                        <a:rPr lang="en-GB" sz="2000" dirty="0">
                          <a:solidFill>
                            <a:schemeClr val="tx1"/>
                          </a:solidFill>
                        </a:rPr>
                        <a:t> </a:t>
                      </a:r>
                      <a:r>
                        <a:rPr lang="en-GB" sz="2000" dirty="0" err="1">
                          <a:solidFill>
                            <a:schemeClr val="tx1"/>
                          </a:solidFill>
                        </a:rPr>
                        <a:t>ist</a:t>
                      </a:r>
                      <a:r>
                        <a:rPr lang="en-GB" sz="2000" dirty="0">
                          <a:solidFill>
                            <a:schemeClr val="tx1"/>
                          </a:solidFill>
                        </a:rPr>
                        <a:t> England </a:t>
                      </a:r>
                      <a:r>
                        <a:rPr lang="en-GB" sz="2000" dirty="0" err="1">
                          <a:solidFill>
                            <a:schemeClr val="tx1"/>
                          </a:solidFill>
                        </a:rPr>
                        <a:t>näher</a:t>
                      </a:r>
                      <a:r>
                        <a:rPr lang="en-GB" sz="2000" dirty="0">
                          <a:solidFill>
                            <a:schemeClr val="tx1"/>
                          </a:solidFill>
                        </a:rPr>
                        <a:t> </a:t>
                      </a:r>
                      <a:r>
                        <a:rPr lang="en-GB" sz="2000" dirty="0" err="1">
                          <a:solidFill>
                            <a:schemeClr val="tx1"/>
                          </a:solidFill>
                        </a:rPr>
                        <a:t>als</a:t>
                      </a:r>
                      <a:r>
                        <a:rPr lang="en-GB" sz="2000" dirty="0">
                          <a:solidFill>
                            <a:schemeClr val="tx1"/>
                          </a:solidFill>
                        </a:rPr>
                        <a:t> </a:t>
                      </a:r>
                      <a:r>
                        <a:rPr lang="en-GB" sz="2000" dirty="0" err="1">
                          <a:solidFill>
                            <a:schemeClr val="tx1"/>
                          </a:solidFill>
                        </a:rPr>
                        <a:t>Italien</a:t>
                      </a:r>
                      <a:r>
                        <a:rPr lang="en-GB" sz="2000"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72389626"/>
                  </a:ext>
                </a:extLst>
              </a:tr>
              <a:tr h="559671">
                <a:tc>
                  <a:txBody>
                    <a:bodyPr/>
                    <a:lstStyle/>
                    <a:p>
                      <a:pPr algn="ctr"/>
                      <a:r>
                        <a:rPr lang="en-GB" sz="2000" dirty="0">
                          <a:solidFill>
                            <a:schemeClr val="tx1"/>
                          </a:solidFill>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Volkswagen </a:t>
                      </a:r>
                      <a:r>
                        <a:rPr lang="en-GB" sz="2000" dirty="0" err="1">
                          <a:solidFill>
                            <a:schemeClr val="tx1"/>
                          </a:solidFill>
                        </a:rPr>
                        <a:t>ist</a:t>
                      </a:r>
                      <a:r>
                        <a:rPr lang="en-GB" sz="2000" dirty="0">
                          <a:solidFill>
                            <a:schemeClr val="tx1"/>
                          </a:solidFill>
                        </a:rPr>
                        <a:t> </a:t>
                      </a:r>
                      <a:r>
                        <a:rPr lang="en-GB" sz="2000" dirty="0" err="1">
                          <a:solidFill>
                            <a:schemeClr val="tx1"/>
                          </a:solidFill>
                        </a:rPr>
                        <a:t>billiger</a:t>
                      </a:r>
                      <a:r>
                        <a:rPr lang="en-GB" sz="2000" dirty="0">
                          <a:solidFill>
                            <a:schemeClr val="tx1"/>
                          </a:solidFill>
                        </a:rPr>
                        <a:t> </a:t>
                      </a:r>
                      <a:r>
                        <a:rPr lang="en-GB" sz="2000" dirty="0" err="1">
                          <a:solidFill>
                            <a:schemeClr val="tx1"/>
                          </a:solidFill>
                        </a:rPr>
                        <a:t>als</a:t>
                      </a:r>
                      <a:r>
                        <a:rPr lang="en-GB" sz="2000" dirty="0">
                          <a:solidFill>
                            <a:schemeClr val="tx1"/>
                          </a:solidFill>
                        </a:rPr>
                        <a:t> BMW.</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64931564"/>
                  </a:ext>
                </a:extLst>
              </a:tr>
              <a:tr h="559671">
                <a:tc>
                  <a:txBody>
                    <a:bodyPr/>
                    <a:lstStyle/>
                    <a:p>
                      <a:pPr algn="ctr"/>
                      <a:r>
                        <a:rPr lang="en-GB" sz="2000" dirty="0">
                          <a:solidFill>
                            <a:schemeClr val="tx1"/>
                          </a:solidFill>
                        </a:rPr>
                        <a:t>7.</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Obst</a:t>
                      </a:r>
                      <a:r>
                        <a:rPr lang="en-GB" sz="2000" dirty="0">
                          <a:solidFill>
                            <a:schemeClr val="tx1"/>
                          </a:solidFill>
                        </a:rPr>
                        <a:t> </a:t>
                      </a:r>
                      <a:r>
                        <a:rPr lang="en-GB" sz="2000" dirty="0" err="1">
                          <a:solidFill>
                            <a:schemeClr val="tx1"/>
                          </a:solidFill>
                        </a:rPr>
                        <a:t>ist</a:t>
                      </a:r>
                      <a:r>
                        <a:rPr lang="en-GB" sz="2000" dirty="0">
                          <a:solidFill>
                            <a:schemeClr val="tx1"/>
                          </a:solidFill>
                        </a:rPr>
                        <a:t> </a:t>
                      </a:r>
                      <a:r>
                        <a:rPr lang="en-GB" sz="2000" dirty="0" err="1">
                          <a:solidFill>
                            <a:schemeClr val="tx1"/>
                          </a:solidFill>
                        </a:rPr>
                        <a:t>gesünder</a:t>
                      </a:r>
                      <a:r>
                        <a:rPr lang="en-GB" sz="2000" dirty="0">
                          <a:solidFill>
                            <a:schemeClr val="tx1"/>
                          </a:solidFill>
                        </a:rPr>
                        <a:t> </a:t>
                      </a:r>
                      <a:r>
                        <a:rPr lang="en-GB" sz="2000" dirty="0" err="1">
                          <a:solidFill>
                            <a:schemeClr val="tx1"/>
                          </a:solidFill>
                        </a:rPr>
                        <a:t>als</a:t>
                      </a:r>
                      <a:r>
                        <a:rPr lang="en-GB" sz="2000" dirty="0">
                          <a:solidFill>
                            <a:schemeClr val="tx1"/>
                          </a:solidFill>
                        </a:rPr>
                        <a:t> </a:t>
                      </a:r>
                      <a:r>
                        <a:rPr lang="en-GB" sz="2000" dirty="0" err="1">
                          <a:solidFill>
                            <a:schemeClr val="tx1"/>
                          </a:solidFill>
                        </a:rPr>
                        <a:t>Fleisch</a:t>
                      </a:r>
                      <a:r>
                        <a:rPr lang="en-GB" sz="2000"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71851735"/>
                  </a:ext>
                </a:extLst>
              </a:tr>
              <a:tr h="559671">
                <a:tc>
                  <a:txBody>
                    <a:bodyPr/>
                    <a:lstStyle/>
                    <a:p>
                      <a:pPr algn="ctr"/>
                      <a:r>
                        <a:rPr lang="en-GB" sz="2000" dirty="0">
                          <a:solidFill>
                            <a:schemeClr val="tx1"/>
                          </a:solidFill>
                        </a:rPr>
                        <a:t>8.</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a:solidFill>
                            <a:schemeClr val="tx1"/>
                          </a:solidFill>
                        </a:rPr>
                        <a:t>Formel 1 </a:t>
                      </a:r>
                      <a:r>
                        <a:rPr lang="en-GB" sz="2000" u="none" dirty="0" err="1">
                          <a:solidFill>
                            <a:schemeClr val="tx1"/>
                          </a:solidFill>
                        </a:rPr>
                        <a:t>ist</a:t>
                      </a:r>
                      <a:r>
                        <a:rPr lang="en-GB" sz="2000" u="none" dirty="0">
                          <a:solidFill>
                            <a:schemeClr val="tx1"/>
                          </a:solidFill>
                        </a:rPr>
                        <a:t> </a:t>
                      </a:r>
                      <a:r>
                        <a:rPr lang="en-GB" sz="2000" u="none" dirty="0" err="1">
                          <a:solidFill>
                            <a:schemeClr val="tx1"/>
                          </a:solidFill>
                        </a:rPr>
                        <a:t>gefährlicher</a:t>
                      </a:r>
                      <a:r>
                        <a:rPr lang="en-GB" sz="2000" u="none" dirty="0">
                          <a:solidFill>
                            <a:schemeClr val="tx1"/>
                          </a:solidFill>
                        </a:rPr>
                        <a:t> </a:t>
                      </a:r>
                      <a:r>
                        <a:rPr lang="en-GB" sz="2000" u="none" dirty="0" err="1">
                          <a:solidFill>
                            <a:schemeClr val="tx1"/>
                          </a:solidFill>
                        </a:rPr>
                        <a:t>als</a:t>
                      </a:r>
                      <a:r>
                        <a:rPr lang="en-GB" sz="2000" u="none" dirty="0">
                          <a:solidFill>
                            <a:schemeClr val="tx1"/>
                          </a:solidFill>
                        </a:rPr>
                        <a:t> </a:t>
                      </a:r>
                      <a:r>
                        <a:rPr lang="en-GB" sz="2000" u="none" dirty="0" err="1">
                          <a:solidFill>
                            <a:schemeClr val="tx1"/>
                          </a:solidFill>
                        </a:rPr>
                        <a:t>Skifahren</a:t>
                      </a:r>
                      <a:r>
                        <a:rPr lang="en-GB" sz="2000" u="none" dirty="0">
                          <a:solidFill>
                            <a:schemeClr val="tx1"/>
                          </a:solidFill>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724203" y="1395116"/>
            <a:ext cx="1470355"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_________</a:t>
            </a:r>
          </a:p>
        </p:txBody>
      </p:sp>
      <p:sp>
        <p:nvSpPr>
          <p:cNvPr id="10" name="TextBox 9">
            <a:extLst>
              <a:ext uri="{FF2B5EF4-FFF2-40B4-BE49-F238E27FC236}">
                <a16:creationId xmlns:a16="http://schemas.microsoft.com/office/drawing/2014/main" id="{D65AF10B-C8C7-1742-AEAF-0C4ABCD583B5}"/>
              </a:ext>
            </a:extLst>
          </p:cNvPr>
          <p:cNvSpPr txBox="1"/>
          <p:nvPr/>
        </p:nvSpPr>
        <p:spPr>
          <a:xfrm>
            <a:off x="3667152" y="1910591"/>
            <a:ext cx="1329678"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_________.</a:t>
            </a:r>
          </a:p>
        </p:txBody>
      </p:sp>
      <p:sp>
        <p:nvSpPr>
          <p:cNvPr id="12" name="TextBox 11">
            <a:extLst>
              <a:ext uri="{FF2B5EF4-FFF2-40B4-BE49-F238E27FC236}">
                <a16:creationId xmlns:a16="http://schemas.microsoft.com/office/drawing/2014/main" id="{89D20417-3880-8B47-9106-D0FBC70FD073}"/>
              </a:ext>
            </a:extLst>
          </p:cNvPr>
          <p:cNvSpPr txBox="1"/>
          <p:nvPr/>
        </p:nvSpPr>
        <p:spPr>
          <a:xfrm>
            <a:off x="2053883" y="2387633"/>
            <a:ext cx="1222800"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________</a:t>
            </a:r>
          </a:p>
        </p:txBody>
      </p:sp>
      <p:sp>
        <p:nvSpPr>
          <p:cNvPr id="14" name="TextBox 13">
            <a:extLst>
              <a:ext uri="{FF2B5EF4-FFF2-40B4-BE49-F238E27FC236}">
                <a16:creationId xmlns:a16="http://schemas.microsoft.com/office/drawing/2014/main" id="{811CCD47-9317-7845-85BE-339B7B349857}"/>
              </a:ext>
            </a:extLst>
          </p:cNvPr>
          <p:cNvSpPr txBox="1"/>
          <p:nvPr/>
        </p:nvSpPr>
        <p:spPr>
          <a:xfrm>
            <a:off x="689175" y="3156022"/>
            <a:ext cx="2103075"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16" name="TextBox 15">
            <a:extLst>
              <a:ext uri="{FF2B5EF4-FFF2-40B4-BE49-F238E27FC236}">
                <a16:creationId xmlns:a16="http://schemas.microsoft.com/office/drawing/2014/main" id="{33FA9EEC-8DB7-214F-8654-ACE8246EA402}"/>
              </a:ext>
            </a:extLst>
          </p:cNvPr>
          <p:cNvSpPr txBox="1"/>
          <p:nvPr/>
        </p:nvSpPr>
        <p:spPr>
          <a:xfrm>
            <a:off x="763800" y="3926861"/>
            <a:ext cx="901922"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______</a:t>
            </a:r>
          </a:p>
        </p:txBody>
      </p:sp>
      <p:sp>
        <p:nvSpPr>
          <p:cNvPr id="18" name="TextBox 17">
            <a:extLst>
              <a:ext uri="{FF2B5EF4-FFF2-40B4-BE49-F238E27FC236}">
                <a16:creationId xmlns:a16="http://schemas.microsoft.com/office/drawing/2014/main" id="{7AEDC32A-6F89-FC41-9B31-8868B4D0E6DD}"/>
              </a:ext>
            </a:extLst>
          </p:cNvPr>
          <p:cNvSpPr txBox="1"/>
          <p:nvPr/>
        </p:nvSpPr>
        <p:spPr>
          <a:xfrm>
            <a:off x="724203" y="4471907"/>
            <a:ext cx="1628911" cy="317122"/>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20" name="TextBox 19">
            <a:extLst>
              <a:ext uri="{FF2B5EF4-FFF2-40B4-BE49-F238E27FC236}">
                <a16:creationId xmlns:a16="http://schemas.microsoft.com/office/drawing/2014/main" id="{37820058-9630-5D4E-AB5F-384B4BC2E448}"/>
              </a:ext>
            </a:extLst>
          </p:cNvPr>
          <p:cNvSpPr txBox="1"/>
          <p:nvPr/>
        </p:nvSpPr>
        <p:spPr>
          <a:xfrm>
            <a:off x="689175" y="5038816"/>
            <a:ext cx="680080"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a:t>
            </a:r>
          </a:p>
        </p:txBody>
      </p:sp>
      <p:sp>
        <p:nvSpPr>
          <p:cNvPr id="22" name="TextBox 21">
            <a:extLst>
              <a:ext uri="{FF2B5EF4-FFF2-40B4-BE49-F238E27FC236}">
                <a16:creationId xmlns:a16="http://schemas.microsoft.com/office/drawing/2014/main" id="{2FBBE658-F1AE-4D43-B821-127A5C85D89C}"/>
              </a:ext>
            </a:extLst>
          </p:cNvPr>
          <p:cNvSpPr txBox="1"/>
          <p:nvPr/>
        </p:nvSpPr>
        <p:spPr>
          <a:xfrm>
            <a:off x="689175" y="5583861"/>
            <a:ext cx="1086481"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a:t>
            </a:r>
          </a:p>
        </p:txBody>
      </p:sp>
      <p:sp>
        <p:nvSpPr>
          <p:cNvPr id="24" name="TextBox 23">
            <a:extLst>
              <a:ext uri="{FF2B5EF4-FFF2-40B4-BE49-F238E27FC236}">
                <a16:creationId xmlns:a16="http://schemas.microsoft.com/office/drawing/2014/main" id="{D04D989C-B850-40F7-B379-FAE2C23CFBB9}"/>
              </a:ext>
            </a:extLst>
          </p:cNvPr>
          <p:cNvSpPr txBox="1"/>
          <p:nvPr/>
        </p:nvSpPr>
        <p:spPr>
          <a:xfrm>
            <a:off x="3859172" y="1374064"/>
            <a:ext cx="1329678"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_________.</a:t>
            </a:r>
          </a:p>
        </p:txBody>
      </p:sp>
      <p:sp>
        <p:nvSpPr>
          <p:cNvPr id="2" name="Rectangle: Rounded Corners 1">
            <a:extLst>
              <a:ext uri="{FF2B5EF4-FFF2-40B4-BE49-F238E27FC236}">
                <a16:creationId xmlns:a16="http://schemas.microsoft.com/office/drawing/2014/main" id="{1A728AED-BBBF-4AC3-A05F-1118FADA0AE1}"/>
              </a:ext>
            </a:extLst>
          </p:cNvPr>
          <p:cNvSpPr/>
          <p:nvPr/>
        </p:nvSpPr>
        <p:spPr>
          <a:xfrm>
            <a:off x="5974367" y="1273143"/>
            <a:ext cx="2985071" cy="5252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chemeClr val="tx1"/>
                </a:solidFill>
              </a:rPr>
              <a:t>der Rhein: 1.041Km</a:t>
            </a:r>
          </a:p>
        </p:txBody>
      </p:sp>
      <p:sp>
        <p:nvSpPr>
          <p:cNvPr id="25" name="Rectangle: Rounded Corners 24">
            <a:extLst>
              <a:ext uri="{FF2B5EF4-FFF2-40B4-BE49-F238E27FC236}">
                <a16:creationId xmlns:a16="http://schemas.microsoft.com/office/drawing/2014/main" id="{CC45641B-C45F-44AD-970E-B15DF9FD2A82}"/>
              </a:ext>
            </a:extLst>
          </p:cNvPr>
          <p:cNvSpPr/>
          <p:nvPr/>
        </p:nvSpPr>
        <p:spPr>
          <a:xfrm>
            <a:off x="9006769" y="1289912"/>
            <a:ext cx="2985070" cy="50335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chemeClr val="tx1"/>
                </a:solidFill>
              </a:rPr>
              <a:t>die Donau: 2.811Km  </a:t>
            </a:r>
          </a:p>
        </p:txBody>
      </p:sp>
      <p:pic>
        <p:nvPicPr>
          <p:cNvPr id="27" name="Picture 26" descr="A picture containing sitting&#10;&#10;Description automatically generated">
            <a:extLst>
              <a:ext uri="{FF2B5EF4-FFF2-40B4-BE49-F238E27FC236}">
                <a16:creationId xmlns:a16="http://schemas.microsoft.com/office/drawing/2014/main" id="{124B5327-9EF4-4F34-9B17-9A49696FBB82}"/>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78968" y="1410498"/>
            <a:ext cx="324697" cy="345193"/>
          </a:xfrm>
          <a:prstGeom prst="rect">
            <a:avLst/>
          </a:prstGeom>
          <a:solidFill>
            <a:schemeClr val="accent4">
              <a:lumMod val="20000"/>
              <a:lumOff val="80000"/>
            </a:schemeClr>
          </a:solidFill>
          <a:ln>
            <a:solidFill>
              <a:schemeClr val="tx1"/>
            </a:solidFill>
          </a:ln>
        </p:spPr>
      </p:pic>
      <p:sp>
        <p:nvSpPr>
          <p:cNvPr id="29" name="TextBox 28">
            <a:extLst>
              <a:ext uri="{FF2B5EF4-FFF2-40B4-BE49-F238E27FC236}">
                <a16:creationId xmlns:a16="http://schemas.microsoft.com/office/drawing/2014/main" id="{0AA1E41E-469C-44A2-9A09-A7A2929B73F9}"/>
              </a:ext>
            </a:extLst>
          </p:cNvPr>
          <p:cNvSpPr txBox="1"/>
          <p:nvPr/>
        </p:nvSpPr>
        <p:spPr>
          <a:xfrm>
            <a:off x="724204" y="1895277"/>
            <a:ext cx="1329678"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_________</a:t>
            </a:r>
          </a:p>
        </p:txBody>
      </p:sp>
      <p:sp>
        <p:nvSpPr>
          <p:cNvPr id="30" name="Rectangle: Rounded Corners 29">
            <a:extLst>
              <a:ext uri="{FF2B5EF4-FFF2-40B4-BE49-F238E27FC236}">
                <a16:creationId xmlns:a16="http://schemas.microsoft.com/office/drawing/2014/main" id="{53D25C11-6A9A-44CE-A287-3E32245353D6}"/>
              </a:ext>
            </a:extLst>
          </p:cNvPr>
          <p:cNvSpPr/>
          <p:nvPr/>
        </p:nvSpPr>
        <p:spPr>
          <a:xfrm>
            <a:off x="5974367" y="1835473"/>
            <a:ext cx="2985070" cy="56528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Frankfurt</a:t>
            </a:r>
            <a:br>
              <a:rPr lang="en-GB" sz="2000" dirty="0">
                <a:solidFill>
                  <a:schemeClr val="tx1"/>
                </a:solidFill>
              </a:rPr>
            </a:br>
            <a:r>
              <a:rPr lang="en-GB" sz="2000" dirty="0" err="1">
                <a:solidFill>
                  <a:schemeClr val="tx1"/>
                </a:solidFill>
              </a:rPr>
              <a:t>Bevölkerung</a:t>
            </a:r>
            <a:r>
              <a:rPr lang="en-GB" sz="2000" dirty="0">
                <a:solidFill>
                  <a:schemeClr val="tx1"/>
                </a:solidFill>
              </a:rPr>
              <a:t> : 648.000</a:t>
            </a:r>
          </a:p>
        </p:txBody>
      </p:sp>
      <p:sp>
        <p:nvSpPr>
          <p:cNvPr id="31" name="Rectangle: Rounded Corners 30">
            <a:extLst>
              <a:ext uri="{FF2B5EF4-FFF2-40B4-BE49-F238E27FC236}">
                <a16:creationId xmlns:a16="http://schemas.microsoft.com/office/drawing/2014/main" id="{1A8F7613-6949-4F5A-851F-69EBC1713DAB}"/>
              </a:ext>
            </a:extLst>
          </p:cNvPr>
          <p:cNvSpPr/>
          <p:nvPr/>
        </p:nvSpPr>
        <p:spPr>
          <a:xfrm>
            <a:off x="9006769" y="1839696"/>
            <a:ext cx="2985070" cy="548965"/>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Köln </a:t>
            </a:r>
            <a:br>
              <a:rPr lang="en-GB" sz="2000" dirty="0">
                <a:solidFill>
                  <a:schemeClr val="tx1"/>
                </a:solidFill>
              </a:rPr>
            </a:br>
            <a:r>
              <a:rPr lang="en-GB" sz="2000" dirty="0" err="1">
                <a:solidFill>
                  <a:schemeClr val="tx1"/>
                </a:solidFill>
              </a:rPr>
              <a:t>Bevölkerung</a:t>
            </a:r>
            <a:r>
              <a:rPr lang="en-GB" sz="2000" dirty="0">
                <a:solidFill>
                  <a:schemeClr val="tx1"/>
                </a:solidFill>
              </a:rPr>
              <a:t> : 965.000</a:t>
            </a:r>
          </a:p>
        </p:txBody>
      </p:sp>
      <p:pic>
        <p:nvPicPr>
          <p:cNvPr id="34" name="Picture 33" descr="A picture containing sitting&#10;&#10;Description automatically generated">
            <a:extLst>
              <a:ext uri="{FF2B5EF4-FFF2-40B4-BE49-F238E27FC236}">
                <a16:creationId xmlns:a16="http://schemas.microsoft.com/office/drawing/2014/main" id="{82ABB3CC-A440-4090-985A-DD97EF44BA02}"/>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64039" y="1406391"/>
            <a:ext cx="324697" cy="345193"/>
          </a:xfrm>
          <a:prstGeom prst="rect">
            <a:avLst/>
          </a:prstGeom>
          <a:solidFill>
            <a:schemeClr val="accent4">
              <a:lumMod val="20000"/>
              <a:lumOff val="80000"/>
            </a:schemeClr>
          </a:solidFill>
          <a:ln>
            <a:solidFill>
              <a:schemeClr val="tx1"/>
            </a:solidFill>
          </a:ln>
        </p:spPr>
      </p:pic>
      <p:sp>
        <p:nvSpPr>
          <p:cNvPr id="37" name="Rectangle: Rounded Corners 36">
            <a:extLst>
              <a:ext uri="{FF2B5EF4-FFF2-40B4-BE49-F238E27FC236}">
                <a16:creationId xmlns:a16="http://schemas.microsoft.com/office/drawing/2014/main" id="{1DD453E2-6BC5-4364-84D9-838E4DC53467}"/>
              </a:ext>
            </a:extLst>
          </p:cNvPr>
          <p:cNvSpPr/>
          <p:nvPr/>
        </p:nvSpPr>
        <p:spPr>
          <a:xfrm>
            <a:off x="5988149" y="2455329"/>
            <a:ext cx="2985070" cy="56528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err="1">
                <a:solidFill>
                  <a:schemeClr val="tx1"/>
                </a:solidFill>
              </a:rPr>
              <a:t>im</a:t>
            </a:r>
            <a:r>
              <a:rPr lang="en-GB" sz="2000" dirty="0">
                <a:solidFill>
                  <a:schemeClr val="tx1"/>
                </a:solidFill>
              </a:rPr>
              <a:t> </a:t>
            </a:r>
            <a:r>
              <a:rPr lang="en-GB" sz="2000" dirty="0" err="1">
                <a:solidFill>
                  <a:schemeClr val="tx1"/>
                </a:solidFill>
              </a:rPr>
              <a:t>Süden</a:t>
            </a:r>
            <a:r>
              <a:rPr lang="en-GB" sz="2000" dirty="0">
                <a:solidFill>
                  <a:schemeClr val="tx1"/>
                </a:solidFill>
              </a:rPr>
              <a:t>: 3 Grad</a:t>
            </a:r>
          </a:p>
        </p:txBody>
      </p:sp>
      <p:sp>
        <p:nvSpPr>
          <p:cNvPr id="38" name="Rectangle: Rounded Corners 37">
            <a:extLst>
              <a:ext uri="{FF2B5EF4-FFF2-40B4-BE49-F238E27FC236}">
                <a16:creationId xmlns:a16="http://schemas.microsoft.com/office/drawing/2014/main" id="{260E23A3-6B89-4D24-83DD-805A2C3F7917}"/>
              </a:ext>
            </a:extLst>
          </p:cNvPr>
          <p:cNvSpPr/>
          <p:nvPr/>
        </p:nvSpPr>
        <p:spPr>
          <a:xfrm>
            <a:off x="9024049" y="2443099"/>
            <a:ext cx="2985070" cy="548965"/>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err="1">
                <a:solidFill>
                  <a:schemeClr val="tx1"/>
                </a:solidFill>
              </a:rPr>
              <a:t>im</a:t>
            </a:r>
            <a:r>
              <a:rPr lang="en-GB" sz="2000" dirty="0">
                <a:solidFill>
                  <a:schemeClr val="tx1"/>
                </a:solidFill>
              </a:rPr>
              <a:t> Norden: 5 Grad</a:t>
            </a:r>
          </a:p>
        </p:txBody>
      </p:sp>
      <p:sp>
        <p:nvSpPr>
          <p:cNvPr id="39" name="TextBox 38">
            <a:extLst>
              <a:ext uri="{FF2B5EF4-FFF2-40B4-BE49-F238E27FC236}">
                <a16:creationId xmlns:a16="http://schemas.microsoft.com/office/drawing/2014/main" id="{7EAB0BC2-7504-4C10-810A-26C87237E5CB}"/>
              </a:ext>
            </a:extLst>
          </p:cNvPr>
          <p:cNvSpPr txBox="1"/>
          <p:nvPr/>
        </p:nvSpPr>
        <p:spPr>
          <a:xfrm>
            <a:off x="763800" y="2727438"/>
            <a:ext cx="1470354"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________.</a:t>
            </a:r>
          </a:p>
        </p:txBody>
      </p:sp>
      <p:pic>
        <p:nvPicPr>
          <p:cNvPr id="36" name="Picture 35" descr="A close up of a logo&#10;&#10;Description automatically generated">
            <a:extLst>
              <a:ext uri="{FF2B5EF4-FFF2-40B4-BE49-F238E27FC236}">
                <a16:creationId xmlns:a16="http://schemas.microsoft.com/office/drawing/2014/main" id="{02597DC8-4AB3-465E-896E-10DC8D2F6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6595" y="2597368"/>
            <a:ext cx="482092" cy="348010"/>
          </a:xfrm>
          <a:prstGeom prst="rect">
            <a:avLst/>
          </a:prstGeom>
          <a:solidFill>
            <a:schemeClr val="accent4">
              <a:lumMod val="20000"/>
              <a:lumOff val="80000"/>
            </a:schemeClr>
          </a:solidFill>
          <a:ln>
            <a:noFill/>
          </a:ln>
        </p:spPr>
      </p:pic>
      <p:pic>
        <p:nvPicPr>
          <p:cNvPr id="40" name="Picture 39" descr="A close up of a logo&#10;&#10;Description automatically generated">
            <a:extLst>
              <a:ext uri="{FF2B5EF4-FFF2-40B4-BE49-F238E27FC236}">
                <a16:creationId xmlns:a16="http://schemas.microsoft.com/office/drawing/2014/main" id="{7AEA3710-F0DC-44C7-A184-6A5B15CC5E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0365" y="2556219"/>
            <a:ext cx="482092" cy="348010"/>
          </a:xfrm>
          <a:prstGeom prst="rect">
            <a:avLst/>
          </a:prstGeom>
          <a:solidFill>
            <a:schemeClr val="accent4">
              <a:lumMod val="20000"/>
              <a:lumOff val="80000"/>
            </a:schemeClr>
          </a:solidFill>
          <a:ln>
            <a:noFill/>
          </a:ln>
        </p:spPr>
      </p:pic>
      <p:sp>
        <p:nvSpPr>
          <p:cNvPr id="32" name="Rectangle: Rounded Corners 1">
            <a:extLst>
              <a:ext uri="{FF2B5EF4-FFF2-40B4-BE49-F238E27FC236}">
                <a16:creationId xmlns:a16="http://schemas.microsoft.com/office/drawing/2014/main" id="{75B88B42-2984-7340-842E-51DF2DEA65ED}"/>
              </a:ext>
            </a:extLst>
          </p:cNvPr>
          <p:cNvSpPr/>
          <p:nvPr/>
        </p:nvSpPr>
        <p:spPr>
          <a:xfrm>
            <a:off x="5988149" y="3074940"/>
            <a:ext cx="2985071" cy="5252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chemeClr val="tx1"/>
                </a:solidFill>
              </a:rPr>
              <a:t>Sebastian Vettel – </a:t>
            </a:r>
          </a:p>
          <a:p>
            <a:pPr algn="r"/>
            <a:r>
              <a:rPr lang="en-GB" sz="2000" dirty="0" err="1">
                <a:solidFill>
                  <a:schemeClr val="tx1"/>
                </a:solidFill>
              </a:rPr>
              <a:t>geboren</a:t>
            </a:r>
            <a:r>
              <a:rPr lang="en-GB" sz="2000" dirty="0">
                <a:solidFill>
                  <a:schemeClr val="tx1"/>
                </a:solidFill>
              </a:rPr>
              <a:t>: 1987</a:t>
            </a:r>
          </a:p>
        </p:txBody>
      </p:sp>
      <p:sp>
        <p:nvSpPr>
          <p:cNvPr id="33" name="Rectangle: Rounded Corners 24">
            <a:extLst>
              <a:ext uri="{FF2B5EF4-FFF2-40B4-BE49-F238E27FC236}">
                <a16:creationId xmlns:a16="http://schemas.microsoft.com/office/drawing/2014/main" id="{0B4B054B-723F-7749-9B59-E079744B9B99}"/>
              </a:ext>
            </a:extLst>
          </p:cNvPr>
          <p:cNvSpPr/>
          <p:nvPr/>
        </p:nvSpPr>
        <p:spPr>
          <a:xfrm>
            <a:off x="9039442" y="3075187"/>
            <a:ext cx="2985070" cy="50335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chemeClr val="tx1"/>
                </a:solidFill>
              </a:rPr>
              <a:t>Jürgen Klopp – 1967</a:t>
            </a:r>
          </a:p>
        </p:txBody>
      </p:sp>
      <p:sp>
        <p:nvSpPr>
          <p:cNvPr id="43" name="Rectangle: Rounded Corners 29">
            <a:extLst>
              <a:ext uri="{FF2B5EF4-FFF2-40B4-BE49-F238E27FC236}">
                <a16:creationId xmlns:a16="http://schemas.microsoft.com/office/drawing/2014/main" id="{A00B84E0-42D9-EA48-8D04-DF569101EB49}"/>
              </a:ext>
            </a:extLst>
          </p:cNvPr>
          <p:cNvSpPr/>
          <p:nvPr/>
        </p:nvSpPr>
        <p:spPr>
          <a:xfrm>
            <a:off x="6003542" y="3637555"/>
            <a:ext cx="2985070" cy="56528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Belgien</a:t>
            </a:r>
            <a:br>
              <a:rPr lang="en-GB" sz="2000" dirty="0">
                <a:solidFill>
                  <a:schemeClr val="tx1"/>
                </a:solidFill>
              </a:rPr>
            </a:br>
            <a:r>
              <a:rPr lang="en-GB" sz="2000" dirty="0">
                <a:solidFill>
                  <a:schemeClr val="tx1"/>
                </a:solidFill>
              </a:rPr>
              <a:t>380 km</a:t>
            </a:r>
          </a:p>
        </p:txBody>
      </p:sp>
      <p:sp>
        <p:nvSpPr>
          <p:cNvPr id="44" name="Rectangle: Rounded Corners 30">
            <a:extLst>
              <a:ext uri="{FF2B5EF4-FFF2-40B4-BE49-F238E27FC236}">
                <a16:creationId xmlns:a16="http://schemas.microsoft.com/office/drawing/2014/main" id="{08CBFE7F-91DD-3144-AE49-A115C3FE5939}"/>
              </a:ext>
            </a:extLst>
          </p:cNvPr>
          <p:cNvSpPr/>
          <p:nvPr/>
        </p:nvSpPr>
        <p:spPr>
          <a:xfrm>
            <a:off x="9039442" y="3641686"/>
            <a:ext cx="2985070" cy="548965"/>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Italien</a:t>
            </a:r>
            <a:r>
              <a:rPr lang="en-GB" sz="2000" dirty="0">
                <a:solidFill>
                  <a:schemeClr val="tx1"/>
                </a:solidFill>
              </a:rPr>
              <a:t> </a:t>
            </a:r>
            <a:br>
              <a:rPr lang="en-GB" sz="2000" dirty="0">
                <a:solidFill>
                  <a:schemeClr val="tx1"/>
                </a:solidFill>
              </a:rPr>
            </a:br>
            <a:r>
              <a:rPr lang="en-GB" sz="2000" dirty="0">
                <a:solidFill>
                  <a:schemeClr val="tx1"/>
                </a:solidFill>
              </a:rPr>
              <a:t>1504 km</a:t>
            </a:r>
          </a:p>
        </p:txBody>
      </p:sp>
      <p:sp>
        <p:nvSpPr>
          <p:cNvPr id="46" name="Rectangle: Rounded Corners 36">
            <a:extLst>
              <a:ext uri="{FF2B5EF4-FFF2-40B4-BE49-F238E27FC236}">
                <a16:creationId xmlns:a16="http://schemas.microsoft.com/office/drawing/2014/main" id="{89355922-2B72-7E4B-B905-637F30A33154}"/>
              </a:ext>
            </a:extLst>
          </p:cNvPr>
          <p:cNvSpPr/>
          <p:nvPr/>
        </p:nvSpPr>
        <p:spPr>
          <a:xfrm>
            <a:off x="6003542" y="4257167"/>
            <a:ext cx="2985070" cy="51053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chemeClr val="tx1"/>
                </a:solidFill>
              </a:rPr>
              <a:t>BMW – ££££</a:t>
            </a:r>
          </a:p>
        </p:txBody>
      </p:sp>
      <p:sp>
        <p:nvSpPr>
          <p:cNvPr id="47" name="Rectangle: Rounded Corners 37">
            <a:extLst>
              <a:ext uri="{FF2B5EF4-FFF2-40B4-BE49-F238E27FC236}">
                <a16:creationId xmlns:a16="http://schemas.microsoft.com/office/drawing/2014/main" id="{4508199C-09C0-6842-AA73-8E98E27B744E}"/>
              </a:ext>
            </a:extLst>
          </p:cNvPr>
          <p:cNvSpPr/>
          <p:nvPr/>
        </p:nvSpPr>
        <p:spPr>
          <a:xfrm>
            <a:off x="9024049" y="4243388"/>
            <a:ext cx="2985070" cy="5170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000" dirty="0">
              <a:solidFill>
                <a:schemeClr val="tx1"/>
              </a:solidFill>
            </a:endParaRPr>
          </a:p>
          <a:p>
            <a:pPr algn="r"/>
            <a:r>
              <a:rPr lang="en-GB" sz="2000" dirty="0">
                <a:solidFill>
                  <a:schemeClr val="tx1"/>
                </a:solidFill>
              </a:rPr>
              <a:t>Volkswagen – ££</a:t>
            </a:r>
          </a:p>
          <a:p>
            <a:pPr algn="r"/>
            <a:endParaRPr lang="en-GB" sz="2000" dirty="0">
              <a:solidFill>
                <a:schemeClr val="tx1"/>
              </a:solidFill>
            </a:endParaRPr>
          </a:p>
        </p:txBody>
      </p:sp>
      <p:sp>
        <p:nvSpPr>
          <p:cNvPr id="50" name="Rectangle: Rounded Corners 1">
            <a:extLst>
              <a:ext uri="{FF2B5EF4-FFF2-40B4-BE49-F238E27FC236}">
                <a16:creationId xmlns:a16="http://schemas.microsoft.com/office/drawing/2014/main" id="{002B039F-0ECC-B142-BC31-5BD4FFA4B24D}"/>
              </a:ext>
            </a:extLst>
          </p:cNvPr>
          <p:cNvSpPr/>
          <p:nvPr/>
        </p:nvSpPr>
        <p:spPr>
          <a:xfrm>
            <a:off x="5988149" y="4810135"/>
            <a:ext cx="2985071" cy="635886"/>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   </a:t>
            </a:r>
            <a:r>
              <a:rPr lang="en-GB" sz="2000" dirty="0" err="1">
                <a:solidFill>
                  <a:schemeClr val="tx1"/>
                </a:solidFill>
              </a:rPr>
              <a:t>Fleisch</a:t>
            </a:r>
            <a:r>
              <a:rPr lang="en-GB" sz="2000" dirty="0">
                <a:solidFill>
                  <a:schemeClr val="tx1"/>
                </a:solidFill>
              </a:rPr>
              <a:t>: 10-15 </a:t>
            </a:r>
            <a:r>
              <a:rPr lang="en-GB" sz="2000" dirty="0" err="1">
                <a:solidFill>
                  <a:schemeClr val="tx1"/>
                </a:solidFill>
              </a:rPr>
              <a:t>Prozent</a:t>
            </a:r>
            <a:r>
              <a:rPr lang="en-GB" sz="2000" dirty="0">
                <a:solidFill>
                  <a:schemeClr val="tx1"/>
                </a:solidFill>
              </a:rPr>
              <a:t> Fett</a:t>
            </a:r>
          </a:p>
        </p:txBody>
      </p:sp>
      <p:sp>
        <p:nvSpPr>
          <p:cNvPr id="51" name="Rectangle: Rounded Corners 24">
            <a:extLst>
              <a:ext uri="{FF2B5EF4-FFF2-40B4-BE49-F238E27FC236}">
                <a16:creationId xmlns:a16="http://schemas.microsoft.com/office/drawing/2014/main" id="{3AAF1E26-E6ED-D84A-9D8A-29543A189BB4}"/>
              </a:ext>
            </a:extLst>
          </p:cNvPr>
          <p:cNvSpPr/>
          <p:nvPr/>
        </p:nvSpPr>
        <p:spPr>
          <a:xfrm>
            <a:off x="9024049" y="4789629"/>
            <a:ext cx="2985070" cy="65199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chemeClr val="tx1"/>
                </a:solidFill>
              </a:rPr>
              <a:t>  </a:t>
            </a:r>
            <a:r>
              <a:rPr lang="en-GB" sz="2000" dirty="0" err="1">
                <a:solidFill>
                  <a:schemeClr val="tx1"/>
                </a:solidFill>
              </a:rPr>
              <a:t>Obst</a:t>
            </a:r>
            <a:r>
              <a:rPr lang="en-GB" sz="2000" dirty="0">
                <a:solidFill>
                  <a:schemeClr val="tx1"/>
                </a:solidFill>
              </a:rPr>
              <a:t>: 0 </a:t>
            </a:r>
            <a:r>
              <a:rPr lang="en-GB" sz="2000" dirty="0" err="1">
                <a:solidFill>
                  <a:schemeClr val="tx1"/>
                </a:solidFill>
              </a:rPr>
              <a:t>Prozent</a:t>
            </a:r>
            <a:r>
              <a:rPr lang="en-GB" sz="2000" dirty="0">
                <a:solidFill>
                  <a:schemeClr val="tx1"/>
                </a:solidFill>
              </a:rPr>
              <a:t> Fett</a:t>
            </a:r>
          </a:p>
        </p:txBody>
      </p:sp>
      <p:sp>
        <p:nvSpPr>
          <p:cNvPr id="53" name="Rectangle: Rounded Corners 29">
            <a:extLst>
              <a:ext uri="{FF2B5EF4-FFF2-40B4-BE49-F238E27FC236}">
                <a16:creationId xmlns:a16="http://schemas.microsoft.com/office/drawing/2014/main" id="{932E7B27-73A0-4B4D-9F2B-442586C79320}"/>
              </a:ext>
            </a:extLst>
          </p:cNvPr>
          <p:cNvSpPr/>
          <p:nvPr/>
        </p:nvSpPr>
        <p:spPr>
          <a:xfrm>
            <a:off x="5988149" y="5487298"/>
            <a:ext cx="2985070" cy="56528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Formel 1 –</a:t>
            </a:r>
            <a:br>
              <a:rPr lang="en-GB" sz="2000" dirty="0">
                <a:solidFill>
                  <a:schemeClr val="tx1"/>
                </a:solidFill>
              </a:rPr>
            </a:br>
            <a:r>
              <a:rPr lang="en-GB" sz="2000" dirty="0">
                <a:solidFill>
                  <a:schemeClr val="tx1"/>
                </a:solidFill>
              </a:rPr>
              <a:t>             1 von 100 </a:t>
            </a:r>
            <a:r>
              <a:rPr lang="en-GB" sz="2000" dirty="0" err="1">
                <a:solidFill>
                  <a:schemeClr val="tx1"/>
                </a:solidFill>
              </a:rPr>
              <a:t>stirbt</a:t>
            </a:r>
            <a:endParaRPr lang="en-GB" sz="2000" dirty="0">
              <a:solidFill>
                <a:schemeClr val="tx1"/>
              </a:solidFill>
            </a:endParaRPr>
          </a:p>
        </p:txBody>
      </p:sp>
      <p:sp>
        <p:nvSpPr>
          <p:cNvPr id="54" name="Rectangle: Rounded Corners 30">
            <a:extLst>
              <a:ext uri="{FF2B5EF4-FFF2-40B4-BE49-F238E27FC236}">
                <a16:creationId xmlns:a16="http://schemas.microsoft.com/office/drawing/2014/main" id="{D7EEBB87-EE04-CE47-AD2B-9C66A6AC1489}"/>
              </a:ext>
            </a:extLst>
          </p:cNvPr>
          <p:cNvSpPr/>
          <p:nvPr/>
        </p:nvSpPr>
        <p:spPr>
          <a:xfrm>
            <a:off x="9039442" y="5494869"/>
            <a:ext cx="2985070" cy="548965"/>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    </a:t>
            </a:r>
          </a:p>
          <a:p>
            <a:pPr algn="r"/>
            <a:r>
              <a:rPr lang="en-GB" sz="2000" dirty="0">
                <a:solidFill>
                  <a:schemeClr val="tx1"/>
                </a:solidFill>
              </a:rPr>
              <a:t>       </a:t>
            </a:r>
            <a:r>
              <a:rPr lang="en-GB" sz="2000" dirty="0" err="1">
                <a:solidFill>
                  <a:schemeClr val="tx1"/>
                </a:solidFill>
              </a:rPr>
              <a:t>Skifahren</a:t>
            </a:r>
            <a:r>
              <a:rPr lang="en-GB" sz="2000" dirty="0">
                <a:solidFill>
                  <a:schemeClr val="tx1"/>
                </a:solidFill>
              </a:rPr>
              <a:t> – 1 von 1,4 </a:t>
            </a:r>
            <a:r>
              <a:rPr lang="en-GB" sz="2000" dirty="0" err="1">
                <a:solidFill>
                  <a:schemeClr val="tx1"/>
                </a:solidFill>
              </a:rPr>
              <a:t>Millionen</a:t>
            </a:r>
            <a:r>
              <a:rPr lang="en-GB" sz="2000" dirty="0">
                <a:solidFill>
                  <a:schemeClr val="tx1"/>
                </a:solidFill>
              </a:rPr>
              <a:t> </a:t>
            </a:r>
            <a:r>
              <a:rPr lang="en-GB" sz="2000" dirty="0" err="1">
                <a:solidFill>
                  <a:schemeClr val="tx1"/>
                </a:solidFill>
              </a:rPr>
              <a:t>stirbt</a:t>
            </a:r>
            <a:br>
              <a:rPr lang="en-GB" sz="2000" dirty="0">
                <a:solidFill>
                  <a:schemeClr val="tx1"/>
                </a:solidFill>
              </a:rPr>
            </a:br>
            <a:endParaRPr lang="en-GB" sz="2000" dirty="0">
              <a:solidFill>
                <a:schemeClr val="tx1"/>
              </a:solidFill>
            </a:endParaRPr>
          </a:p>
        </p:txBody>
      </p:sp>
      <p:pic>
        <p:nvPicPr>
          <p:cNvPr id="11" name="Graphic 10" descr="Football">
            <a:extLst>
              <a:ext uri="{FF2B5EF4-FFF2-40B4-BE49-F238E27FC236}">
                <a16:creationId xmlns:a16="http://schemas.microsoft.com/office/drawing/2014/main" id="{871DAB32-30C6-0F41-B439-D057D8D5FE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4049" y="3100198"/>
            <a:ext cx="453264" cy="453264"/>
          </a:xfrm>
          <a:prstGeom prst="rect">
            <a:avLst/>
          </a:prstGeom>
        </p:spPr>
      </p:pic>
      <p:pic>
        <p:nvPicPr>
          <p:cNvPr id="15" name="Graphic 14" descr="Race Car">
            <a:extLst>
              <a:ext uri="{FF2B5EF4-FFF2-40B4-BE49-F238E27FC236}">
                <a16:creationId xmlns:a16="http://schemas.microsoft.com/office/drawing/2014/main" id="{F9AD81CC-817E-3344-A4FD-AA40D5D6046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9742" y="2961467"/>
            <a:ext cx="914400" cy="914400"/>
          </a:xfrm>
          <a:prstGeom prst="rect">
            <a:avLst/>
          </a:prstGeom>
        </p:spPr>
      </p:pic>
      <p:pic>
        <p:nvPicPr>
          <p:cNvPr id="19" name="Graphic 18" descr="Fruit bowl">
            <a:extLst>
              <a:ext uri="{FF2B5EF4-FFF2-40B4-BE49-F238E27FC236}">
                <a16:creationId xmlns:a16="http://schemas.microsoft.com/office/drawing/2014/main" id="{599D7A6B-5BB8-A345-ADD5-CE06F3A8DD1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78621" y="4925078"/>
            <a:ext cx="443984" cy="443984"/>
          </a:xfrm>
          <a:prstGeom prst="rect">
            <a:avLst/>
          </a:prstGeom>
        </p:spPr>
      </p:pic>
      <p:pic>
        <p:nvPicPr>
          <p:cNvPr id="23" name="Graphic 22" descr="Chicken leg">
            <a:extLst>
              <a:ext uri="{FF2B5EF4-FFF2-40B4-BE49-F238E27FC236}">
                <a16:creationId xmlns:a16="http://schemas.microsoft.com/office/drawing/2014/main" id="{9DF77B1C-53CF-4047-9B5D-B0C823C219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93550" y="4864863"/>
            <a:ext cx="455137" cy="455137"/>
          </a:xfrm>
          <a:prstGeom prst="rect">
            <a:avLst/>
          </a:prstGeom>
        </p:spPr>
      </p:pic>
      <p:pic>
        <p:nvPicPr>
          <p:cNvPr id="61" name="Graphic 60" descr="Race Car">
            <a:extLst>
              <a:ext uri="{FF2B5EF4-FFF2-40B4-BE49-F238E27FC236}">
                <a16:creationId xmlns:a16="http://schemas.microsoft.com/office/drawing/2014/main" id="{3AC5075D-3116-5743-ABCB-0014E9846C7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66595" y="5410970"/>
            <a:ext cx="914400" cy="914400"/>
          </a:xfrm>
          <a:prstGeom prst="rect">
            <a:avLst/>
          </a:prstGeom>
        </p:spPr>
      </p:pic>
      <p:pic>
        <p:nvPicPr>
          <p:cNvPr id="28" name="Graphic 27" descr="Downhill skiing">
            <a:extLst>
              <a:ext uri="{FF2B5EF4-FFF2-40B4-BE49-F238E27FC236}">
                <a16:creationId xmlns:a16="http://schemas.microsoft.com/office/drawing/2014/main" id="{7E30C4D6-4E38-A34D-AD7A-944589A2584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87159" y="5456133"/>
            <a:ext cx="599892" cy="599892"/>
          </a:xfrm>
          <a:prstGeom prst="rect">
            <a:avLst/>
          </a:prstGeom>
        </p:spPr>
      </p:pic>
      <p:pic>
        <p:nvPicPr>
          <p:cNvPr id="63" name="Picture 62" descr="A picture containing drawing&#10;&#10;Description automatically generated">
            <a:extLst>
              <a:ext uri="{FF2B5EF4-FFF2-40B4-BE49-F238E27FC236}">
                <a16:creationId xmlns:a16="http://schemas.microsoft.com/office/drawing/2014/main" id="{92DD1B6B-0C1C-8449-B5B4-79264982AA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50160" y="3692187"/>
            <a:ext cx="692498" cy="461665"/>
          </a:xfrm>
          <a:prstGeom prst="rect">
            <a:avLst/>
          </a:prstGeom>
          <a:solidFill>
            <a:schemeClr val="accent4">
              <a:lumMod val="20000"/>
              <a:lumOff val="80000"/>
            </a:schemeClr>
          </a:solidFill>
          <a:ln>
            <a:solidFill>
              <a:schemeClr val="tx1"/>
            </a:solidFill>
          </a:ln>
        </p:spPr>
      </p:pic>
      <p:pic>
        <p:nvPicPr>
          <p:cNvPr id="65" name="Picture 64" descr="A picture containing drawing&#10;&#10;Description automatically generated">
            <a:extLst>
              <a:ext uri="{FF2B5EF4-FFF2-40B4-BE49-F238E27FC236}">
                <a16:creationId xmlns:a16="http://schemas.microsoft.com/office/drawing/2014/main" id="{CE6D9CC3-8919-1A4C-BE44-AF70C5B864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2730" y="3691879"/>
            <a:ext cx="694267" cy="462121"/>
          </a:xfrm>
          <a:prstGeom prst="rect">
            <a:avLst/>
          </a:prstGeom>
          <a:solidFill>
            <a:schemeClr val="accent4">
              <a:lumMod val="20000"/>
              <a:lumOff val="80000"/>
            </a:schemeClr>
          </a:solidFill>
          <a:ln>
            <a:solidFill>
              <a:schemeClr val="tx1"/>
            </a:solidFill>
          </a:ln>
        </p:spPr>
      </p:pic>
      <p:sp>
        <p:nvSpPr>
          <p:cNvPr id="66" name="TextBox 65">
            <a:extLst>
              <a:ext uri="{FF2B5EF4-FFF2-40B4-BE49-F238E27FC236}">
                <a16:creationId xmlns:a16="http://schemas.microsoft.com/office/drawing/2014/main" id="{C85262E4-BF6A-084D-9ACA-EDB3B03768CC}"/>
              </a:ext>
            </a:extLst>
          </p:cNvPr>
          <p:cNvSpPr txBox="1"/>
          <p:nvPr/>
        </p:nvSpPr>
        <p:spPr>
          <a:xfrm>
            <a:off x="4373776" y="3143831"/>
            <a:ext cx="1520588"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___________</a:t>
            </a:r>
          </a:p>
        </p:txBody>
      </p:sp>
      <p:sp>
        <p:nvSpPr>
          <p:cNvPr id="67" name="TextBox 66">
            <a:extLst>
              <a:ext uri="{FF2B5EF4-FFF2-40B4-BE49-F238E27FC236}">
                <a16:creationId xmlns:a16="http://schemas.microsoft.com/office/drawing/2014/main" id="{87FC4E8B-78E5-EF42-BFAA-B0FB99C54599}"/>
              </a:ext>
            </a:extLst>
          </p:cNvPr>
          <p:cNvSpPr txBox="1"/>
          <p:nvPr/>
        </p:nvSpPr>
        <p:spPr>
          <a:xfrm>
            <a:off x="653866" y="3483666"/>
            <a:ext cx="1121790"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a:t>
            </a:r>
          </a:p>
        </p:txBody>
      </p:sp>
      <p:sp>
        <p:nvSpPr>
          <p:cNvPr id="68" name="TextBox 67">
            <a:extLst>
              <a:ext uri="{FF2B5EF4-FFF2-40B4-BE49-F238E27FC236}">
                <a16:creationId xmlns:a16="http://schemas.microsoft.com/office/drawing/2014/main" id="{93760A52-F8F7-8A47-8B9F-52E30F9148C6}"/>
              </a:ext>
            </a:extLst>
          </p:cNvPr>
          <p:cNvSpPr txBox="1"/>
          <p:nvPr/>
        </p:nvSpPr>
        <p:spPr>
          <a:xfrm>
            <a:off x="4288635" y="3890431"/>
            <a:ext cx="901922"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______</a:t>
            </a:r>
          </a:p>
        </p:txBody>
      </p:sp>
      <p:sp>
        <p:nvSpPr>
          <p:cNvPr id="70" name="TextBox 69">
            <a:extLst>
              <a:ext uri="{FF2B5EF4-FFF2-40B4-BE49-F238E27FC236}">
                <a16:creationId xmlns:a16="http://schemas.microsoft.com/office/drawing/2014/main" id="{8E320233-8C64-6841-A987-45D2835CB434}"/>
              </a:ext>
            </a:extLst>
          </p:cNvPr>
          <p:cNvSpPr txBox="1"/>
          <p:nvPr/>
        </p:nvSpPr>
        <p:spPr>
          <a:xfrm>
            <a:off x="3881837" y="4489681"/>
            <a:ext cx="1114994"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a:t>
            </a:r>
          </a:p>
        </p:txBody>
      </p:sp>
      <p:sp>
        <p:nvSpPr>
          <p:cNvPr id="71" name="TextBox 70">
            <a:extLst>
              <a:ext uri="{FF2B5EF4-FFF2-40B4-BE49-F238E27FC236}">
                <a16:creationId xmlns:a16="http://schemas.microsoft.com/office/drawing/2014/main" id="{71D87367-CF0C-EB4A-9DFD-9C2C2CBA24DC}"/>
              </a:ext>
            </a:extLst>
          </p:cNvPr>
          <p:cNvSpPr txBox="1"/>
          <p:nvPr/>
        </p:nvSpPr>
        <p:spPr>
          <a:xfrm>
            <a:off x="3328214" y="5038816"/>
            <a:ext cx="1045561" cy="307777"/>
          </a:xfrm>
          <a:prstGeom prst="rect">
            <a:avLst/>
          </a:prstGeom>
          <a:solidFill>
            <a:schemeClr val="accent4">
              <a:lumMod val="40000"/>
              <a:lumOff val="60000"/>
            </a:schemeClr>
          </a:solidFill>
        </p:spPr>
        <p:txBody>
          <a:bodyPr wrap="square" lIns="0" tIns="0" rIns="0" bIns="0" rtlCol="0">
            <a:spAutoFit/>
          </a:bodyPr>
          <a:lstStyle/>
          <a:p>
            <a:pPr algn="ctr"/>
            <a:r>
              <a:rPr lang="en-GB" sz="2000" dirty="0">
                <a:solidFill>
                  <a:schemeClr val="accent1">
                    <a:lumMod val="50000"/>
                  </a:schemeClr>
                </a:solidFill>
              </a:rPr>
              <a:t>____</a:t>
            </a:r>
          </a:p>
        </p:txBody>
      </p:sp>
      <p:sp>
        <p:nvSpPr>
          <p:cNvPr id="72" name="TextBox 71">
            <a:extLst>
              <a:ext uri="{FF2B5EF4-FFF2-40B4-BE49-F238E27FC236}">
                <a16:creationId xmlns:a16="http://schemas.microsoft.com/office/drawing/2014/main" id="{1A7596D4-CBED-564F-904B-1FF50DE90C55}"/>
              </a:ext>
            </a:extLst>
          </p:cNvPr>
          <p:cNvSpPr txBox="1"/>
          <p:nvPr/>
        </p:nvSpPr>
        <p:spPr>
          <a:xfrm>
            <a:off x="4074370" y="5569032"/>
            <a:ext cx="1405559" cy="307777"/>
          </a:xfrm>
          <a:prstGeom prst="rect">
            <a:avLst/>
          </a:prstGeom>
          <a:solidFill>
            <a:schemeClr val="accent4">
              <a:lumMod val="20000"/>
              <a:lumOff val="80000"/>
            </a:schemeClr>
          </a:solidFill>
        </p:spPr>
        <p:txBody>
          <a:bodyPr wrap="square" lIns="0" tIns="0" rIns="0" bIns="0" rtlCol="0">
            <a:spAutoFit/>
          </a:bodyPr>
          <a:lstStyle/>
          <a:p>
            <a:pPr algn="ctr"/>
            <a:r>
              <a:rPr lang="en-GB" sz="2000" dirty="0">
                <a:solidFill>
                  <a:schemeClr val="accent1">
                    <a:lumMod val="50000"/>
                  </a:schemeClr>
                </a:solidFill>
              </a:rPr>
              <a:t>_________</a:t>
            </a:r>
          </a:p>
        </p:txBody>
      </p:sp>
      <p:sp>
        <p:nvSpPr>
          <p:cNvPr id="7" name="TextBox 6">
            <a:extLst>
              <a:ext uri="{FF2B5EF4-FFF2-40B4-BE49-F238E27FC236}">
                <a16:creationId xmlns:a16="http://schemas.microsoft.com/office/drawing/2014/main" id="{BB0F52E7-D446-6543-B0C7-BBD7B89E017B}"/>
              </a:ext>
            </a:extLst>
          </p:cNvPr>
          <p:cNvSpPr txBox="1"/>
          <p:nvPr/>
        </p:nvSpPr>
        <p:spPr>
          <a:xfrm>
            <a:off x="4373775" y="192788"/>
            <a:ext cx="6204175" cy="461665"/>
          </a:xfrm>
          <a:prstGeom prst="rect">
            <a:avLst/>
          </a:prstGeom>
          <a:noFill/>
        </p:spPr>
        <p:txBody>
          <a:bodyPr wrap="square" rtlCol="0">
            <a:spAutoFit/>
          </a:bodyPr>
          <a:lstStyle/>
          <a:p>
            <a:r>
              <a:rPr lang="en-US" sz="2400" dirty="0" err="1"/>
              <a:t>Schreib</a:t>
            </a:r>
            <a:r>
              <a:rPr lang="en-US" sz="2400" dirty="0"/>
              <a:t> </a:t>
            </a:r>
            <a:r>
              <a:rPr lang="en-US" sz="2400" dirty="0" err="1"/>
              <a:t>Komparativsätze</a:t>
            </a:r>
            <a:r>
              <a:rPr lang="en-US" sz="2400" dirty="0"/>
              <a:t> 1-8.</a:t>
            </a:r>
          </a:p>
        </p:txBody>
      </p:sp>
      <p:sp>
        <p:nvSpPr>
          <p:cNvPr id="4" name="Title 3"/>
          <p:cNvSpPr>
            <a:spLocks noGrp="1"/>
          </p:cNvSpPr>
          <p:nvPr>
            <p:ph type="title"/>
          </p:nvPr>
        </p:nvSpPr>
        <p:spPr/>
        <p:txBody>
          <a:bodyPr>
            <a:noAutofit/>
          </a:bodyPr>
          <a:lstStyle/>
          <a:p>
            <a:r>
              <a:rPr lang="en-GB" sz="2800" b="1" dirty="0">
                <a:solidFill>
                  <a:schemeClr val="bg1"/>
                </a:solidFill>
              </a:rPr>
              <a:t>Deutschland - </a:t>
            </a:r>
            <a:r>
              <a:rPr lang="en-GB" sz="2800" b="1" dirty="0" err="1">
                <a:solidFill>
                  <a:schemeClr val="bg1"/>
                </a:solidFill>
              </a:rPr>
              <a:t>Statistik</a:t>
            </a:r>
            <a:endParaRPr lang="en-GB" sz="2800" b="1" dirty="0">
              <a:solidFill>
                <a:schemeClr val="bg1"/>
              </a:solidFill>
            </a:endParaRPr>
          </a:p>
        </p:txBody>
      </p:sp>
      <p:pic>
        <p:nvPicPr>
          <p:cNvPr id="13" name="Picture 12" descr="A close up of a logo&#10;&#10;Description automatically generated">
            <a:extLst>
              <a:ext uri="{FF2B5EF4-FFF2-40B4-BE49-F238E27FC236}">
                <a16:creationId xmlns:a16="http://schemas.microsoft.com/office/drawing/2014/main" id="{5929FB07-70BA-459C-ABFA-DE6615D2850B}"/>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82001" y="4283697"/>
            <a:ext cx="766437" cy="473035"/>
          </a:xfrm>
          <a:prstGeom prst="rect">
            <a:avLst/>
          </a:prstGeom>
          <a:solidFill>
            <a:schemeClr val="accent4">
              <a:lumMod val="20000"/>
              <a:lumOff val="80000"/>
            </a:schemeClr>
          </a:solidFill>
          <a:ln>
            <a:noFill/>
          </a:ln>
        </p:spPr>
      </p:pic>
      <p:pic>
        <p:nvPicPr>
          <p:cNvPr id="21" name="Picture 20" descr="A close up of a car&#10;&#10;Description automatically generated">
            <a:extLst>
              <a:ext uri="{FF2B5EF4-FFF2-40B4-BE49-F238E27FC236}">
                <a16:creationId xmlns:a16="http://schemas.microsoft.com/office/drawing/2014/main" id="{F1A2C668-FDC0-4F6B-A1E6-D2F733B1B708}"/>
              </a:ext>
            </a:extLst>
          </p:cNvPr>
          <p:cNvPicPr>
            <a:picLocks noChangeAspect="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105724" y="4281211"/>
            <a:ext cx="1003300" cy="501650"/>
          </a:xfrm>
          <a:prstGeom prst="rect">
            <a:avLst/>
          </a:prstGeom>
          <a:solidFill>
            <a:schemeClr val="accent4">
              <a:lumMod val="20000"/>
              <a:lumOff val="80000"/>
            </a:schemeClr>
          </a:solidFill>
          <a:ln>
            <a:noFill/>
          </a:ln>
        </p:spPr>
      </p:pic>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P spid="24" grpId="0" animBg="1"/>
      <p:bldP spid="29" grpId="0" animBg="1"/>
      <p:bldP spid="39" grpId="0" animBg="1"/>
      <p:bldP spid="66" grpId="0" animBg="1"/>
      <p:bldP spid="67" grpId="0" animBg="1"/>
      <p:bldP spid="68" grpId="0" animBg="1"/>
      <p:bldP spid="70" grpId="0" animBg="1"/>
      <p:bldP spid="71" grpId="0" animBg="1"/>
      <p:bldP spid="72"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2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5726</Words>
  <Application>Microsoft Office PowerPoint</Application>
  <PresentationFormat>Widescreen</PresentationFormat>
  <Paragraphs>679</Paragraphs>
  <Slides>25</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Bradley Hand ITC</vt:lpstr>
      <vt:lpstr>Calibri</vt:lpstr>
      <vt:lpstr>Century Gothic</vt:lpstr>
      <vt:lpstr>Helvetica</vt:lpstr>
      <vt:lpstr>1_NCELP_German_2022</vt:lpstr>
      <vt:lpstr>2_NCELP_German_2022</vt:lpstr>
      <vt:lpstr>PowerPoint Presentation</vt:lpstr>
      <vt:lpstr>Word patterns</vt:lpstr>
      <vt:lpstr>Antworten</vt:lpstr>
      <vt:lpstr>Phonetik (1/2)</vt:lpstr>
      <vt:lpstr>Vokabeln (1/2)</vt:lpstr>
      <vt:lpstr>Vokabeln (2/2)</vt:lpstr>
      <vt:lpstr>der Komparativ (1/3)</vt:lpstr>
      <vt:lpstr>der Komparativ (2/3)</vt:lpstr>
      <vt:lpstr>Deutschland - Statistik</vt:lpstr>
      <vt:lpstr>Mehmet redet über die Schule</vt:lpstr>
      <vt:lpstr>der Komparativ (3/3)</vt:lpstr>
      <vt:lpstr>Heidis Urlaub in Spanien</vt:lpstr>
      <vt:lpstr>Welches Land? Welche Stadt? Welcher Fluss?</vt:lpstr>
      <vt:lpstr>Welches Land? Welche Stadt? Welcher Fluss?</vt:lpstr>
      <vt:lpstr>PowerPoint Presentation</vt:lpstr>
      <vt:lpstr>Phonetik</vt:lpstr>
      <vt:lpstr>Insekten in Gefahr</vt:lpstr>
      <vt:lpstr>Insects in danger</vt:lpstr>
      <vt:lpstr>Using früher with the perfect tense</vt:lpstr>
      <vt:lpstr>Dieses Jahr oder früher?</vt:lpstr>
      <vt:lpstr>Using noch</vt:lpstr>
      <vt:lpstr>In der Kantine</vt:lpstr>
      <vt:lpstr>Ein Liebesbrief</vt:lpstr>
      <vt:lpstr>Antwort</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12</cp:revision>
  <dcterms:created xsi:type="dcterms:W3CDTF">2024-02-19T13:55:32Z</dcterms:created>
  <dcterms:modified xsi:type="dcterms:W3CDTF">2024-02-19T17:25:10Z</dcterms:modified>
</cp:coreProperties>
</file>